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02"/>
  </p:notesMasterIdLst>
  <p:handoutMasterIdLst>
    <p:handoutMasterId r:id="rId103"/>
  </p:handoutMasterIdLst>
  <p:sldIdLst>
    <p:sldId id="720" r:id="rId2"/>
    <p:sldId id="721" r:id="rId3"/>
    <p:sldId id="557" r:id="rId4"/>
    <p:sldId id="726" r:id="rId5"/>
    <p:sldId id="654" r:id="rId6"/>
    <p:sldId id="577" r:id="rId7"/>
    <p:sldId id="650" r:id="rId8"/>
    <p:sldId id="653" r:id="rId9"/>
    <p:sldId id="740" r:id="rId10"/>
    <p:sldId id="727" r:id="rId11"/>
    <p:sldId id="655" r:id="rId12"/>
    <p:sldId id="656" r:id="rId13"/>
    <p:sldId id="741" r:id="rId14"/>
    <p:sldId id="657" r:id="rId15"/>
    <p:sldId id="728" r:id="rId16"/>
    <p:sldId id="659" r:id="rId17"/>
    <p:sldId id="641" r:id="rId18"/>
    <p:sldId id="665" r:id="rId19"/>
    <p:sldId id="666" r:id="rId20"/>
    <p:sldId id="668" r:id="rId21"/>
    <p:sldId id="670" r:id="rId22"/>
    <p:sldId id="671" r:id="rId23"/>
    <p:sldId id="672" r:id="rId24"/>
    <p:sldId id="673" r:id="rId25"/>
    <p:sldId id="729" r:id="rId26"/>
    <p:sldId id="642" r:id="rId27"/>
    <p:sldId id="674" r:id="rId28"/>
    <p:sldId id="675" r:id="rId29"/>
    <p:sldId id="676" r:id="rId30"/>
    <p:sldId id="677" r:id="rId31"/>
    <p:sldId id="730" r:id="rId32"/>
    <p:sldId id="643" r:id="rId33"/>
    <p:sldId id="660" r:id="rId34"/>
    <p:sldId id="678" r:id="rId35"/>
    <p:sldId id="742" r:id="rId36"/>
    <p:sldId id="661" r:id="rId37"/>
    <p:sldId id="738" r:id="rId38"/>
    <p:sldId id="743" r:id="rId39"/>
    <p:sldId id="680" r:id="rId40"/>
    <p:sldId id="679" r:id="rId41"/>
    <p:sldId id="731" r:id="rId42"/>
    <p:sldId id="644" r:id="rId43"/>
    <p:sldId id="737" r:id="rId44"/>
    <p:sldId id="663" r:id="rId45"/>
    <p:sldId id="682" r:id="rId46"/>
    <p:sldId id="664" r:id="rId47"/>
    <p:sldId id="681" r:id="rId48"/>
    <p:sldId id="732" r:id="rId49"/>
    <p:sldId id="645" r:id="rId50"/>
    <p:sldId id="744" r:id="rId51"/>
    <p:sldId id="684" r:id="rId52"/>
    <p:sldId id="685" r:id="rId53"/>
    <p:sldId id="689" r:id="rId54"/>
    <p:sldId id="690" r:id="rId55"/>
    <p:sldId id="686" r:id="rId56"/>
    <p:sldId id="691" r:id="rId57"/>
    <p:sldId id="687" r:id="rId58"/>
    <p:sldId id="688" r:id="rId59"/>
    <p:sldId id="733" r:id="rId60"/>
    <p:sldId id="646" r:id="rId61"/>
    <p:sldId id="745" r:id="rId62"/>
    <p:sldId id="694" r:id="rId63"/>
    <p:sldId id="695" r:id="rId64"/>
    <p:sldId id="734" r:id="rId65"/>
    <p:sldId id="647" r:id="rId66"/>
    <p:sldId id="746" r:id="rId67"/>
    <p:sldId id="696" r:id="rId68"/>
    <p:sldId id="698" r:id="rId69"/>
    <p:sldId id="699" r:id="rId70"/>
    <p:sldId id="747" r:id="rId71"/>
    <p:sldId id="700" r:id="rId72"/>
    <p:sldId id="735" r:id="rId73"/>
    <p:sldId id="648" r:id="rId74"/>
    <p:sldId id="748" r:id="rId75"/>
    <p:sldId id="701" r:id="rId76"/>
    <p:sldId id="702" r:id="rId77"/>
    <p:sldId id="750" r:id="rId78"/>
    <p:sldId id="754" r:id="rId79"/>
    <p:sldId id="704" r:id="rId80"/>
    <p:sldId id="703" r:id="rId81"/>
    <p:sldId id="736" r:id="rId82"/>
    <p:sldId id="649" r:id="rId83"/>
    <p:sldId id="705" r:id="rId84"/>
    <p:sldId id="706" r:id="rId85"/>
    <p:sldId id="709" r:id="rId86"/>
    <p:sldId id="751" r:id="rId87"/>
    <p:sldId id="710" r:id="rId88"/>
    <p:sldId id="707" r:id="rId89"/>
    <p:sldId id="712" r:id="rId90"/>
    <p:sldId id="713" r:id="rId91"/>
    <p:sldId id="716" r:id="rId92"/>
    <p:sldId id="717" r:id="rId93"/>
    <p:sldId id="714" r:id="rId94"/>
    <p:sldId id="752" r:id="rId95"/>
    <p:sldId id="715" r:id="rId96"/>
    <p:sldId id="718" r:id="rId97"/>
    <p:sldId id="719" r:id="rId98"/>
    <p:sldId id="753" r:id="rId99"/>
    <p:sldId id="724" r:id="rId100"/>
    <p:sldId id="739" r:id="rId101"/>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FD7F"/>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87192" autoAdjust="0"/>
  </p:normalViewPr>
  <p:slideViewPr>
    <p:cSldViewPr>
      <p:cViewPr varScale="1">
        <p:scale>
          <a:sx n="101" d="100"/>
          <a:sy n="101" d="100"/>
        </p:scale>
        <p:origin x="1902" y="84"/>
      </p:cViewPr>
      <p:guideLst>
        <p:guide orient="horz" pos="2160"/>
        <p:guide pos="2880"/>
      </p:guideLst>
    </p:cSldViewPr>
  </p:slideViewPr>
  <p:outlineViewPr>
    <p:cViewPr>
      <p:scale>
        <a:sx n="33" d="100"/>
        <a:sy n="33" d="100"/>
      </p:scale>
      <p:origin x="0" y="-96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0E9A3376-11CE-431F-A928-FD36F6CF7F5E}" type="datetimeFigureOut">
              <a:rPr lang="zh-CN" altLang="en-US"/>
              <a:pPr>
                <a:defRPr/>
              </a:pPr>
              <a:t>2020-05-28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F40422F-2AF7-4DC3-B296-662D312F541E}" type="slidenum">
              <a:rPr lang="zh-CN" altLang="en-US"/>
              <a:pPr/>
              <a:t>‹#›</a:t>
            </a:fld>
            <a:endParaRPr lang="zh-CN" altLang="en-US"/>
          </a:p>
        </p:txBody>
      </p:sp>
    </p:spTree>
    <p:extLst>
      <p:ext uri="{BB962C8B-B14F-4D97-AF65-F5344CB8AC3E}">
        <p14:creationId xmlns:p14="http://schemas.microsoft.com/office/powerpoint/2010/main" val="1662297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F31CF88C-D2DB-4DF5-AB9C-A76AFFA276A8}" type="datetimeFigureOut">
              <a:rPr lang="zh-CN" altLang="en-US"/>
              <a:pPr>
                <a:defRPr/>
              </a:pPr>
              <a:t>2020-05-28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6C73896-3DE4-4B5A-BDEF-5B6CA1CA32CC}" type="slidenum">
              <a:rPr lang="zh-CN" altLang="en-US"/>
              <a:pPr/>
              <a:t>‹#›</a:t>
            </a:fld>
            <a:endParaRPr lang="zh-CN" altLang="en-US"/>
          </a:p>
        </p:txBody>
      </p:sp>
    </p:spTree>
    <p:extLst>
      <p:ext uri="{BB962C8B-B14F-4D97-AF65-F5344CB8AC3E}">
        <p14:creationId xmlns:p14="http://schemas.microsoft.com/office/powerpoint/2010/main" val="28044768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p:spPr>
      </p:sp>
      <p:sp>
        <p:nvSpPr>
          <p:cNvPr id="81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196" name="灯片编号占位符 3"/>
          <p:cNvSpPr>
            <a:spLocks noGrp="1"/>
          </p:cNvSpPr>
          <p:nvPr>
            <p:ph type="sldNum" sz="quarter" idx="5"/>
          </p:nvPr>
        </p:nvSpPr>
        <p:spPr bwMode="auto">
          <a:noFill/>
          <a:ln>
            <a:miter lim="800000"/>
            <a:headEnd/>
            <a:tailEnd/>
          </a:ln>
        </p:spPr>
        <p:txBody>
          <a:bodyPr/>
          <a:lstStyle/>
          <a:p>
            <a:fld id="{4BB631B4-716D-468E-B996-22686325BC4E}" type="slidenum">
              <a:rPr lang="zh-CN" altLang="en-US"/>
              <a:pPr/>
              <a:t>0</a:t>
            </a:fld>
            <a:endParaRPr lang="zh-CN" altLang="en-US"/>
          </a:p>
        </p:txBody>
      </p:sp>
    </p:spTree>
    <p:extLst>
      <p:ext uri="{BB962C8B-B14F-4D97-AF65-F5344CB8AC3E}">
        <p14:creationId xmlns:p14="http://schemas.microsoft.com/office/powerpoint/2010/main" val="2440583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人们使用面向对象方法学开发软件的历史虽然不长，但也积累了一些经验。总结这些经验得出了几条启发规则，它们往往能帮助软件开发人员提高面向对象设计的质量。</a:t>
            </a:r>
          </a:p>
        </p:txBody>
      </p:sp>
      <p:sp>
        <p:nvSpPr>
          <p:cNvPr id="25604" name="灯片编号占位符 3"/>
          <p:cNvSpPr>
            <a:spLocks noGrp="1"/>
          </p:cNvSpPr>
          <p:nvPr>
            <p:ph type="sldNum" sz="quarter" idx="5"/>
          </p:nvPr>
        </p:nvSpPr>
        <p:spPr bwMode="auto">
          <a:noFill/>
          <a:ln>
            <a:miter lim="800000"/>
            <a:headEnd/>
            <a:tailEnd/>
          </a:ln>
        </p:spPr>
        <p:txBody>
          <a:bodyPr/>
          <a:lstStyle/>
          <a:p>
            <a:fld id="{6AE442DB-784A-408E-9EC7-4C26A27F5314}" type="slidenum">
              <a:rPr lang="zh-CN" altLang="en-US"/>
              <a:pPr/>
              <a:t>10</a:t>
            </a:fld>
            <a:endParaRPr lang="zh-CN" altLang="en-US"/>
          </a:p>
        </p:txBody>
      </p:sp>
    </p:spTree>
    <p:extLst>
      <p:ext uri="{BB962C8B-B14F-4D97-AF65-F5344CB8AC3E}">
        <p14:creationId xmlns:p14="http://schemas.microsoft.com/office/powerpoint/2010/main" val="4155667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zh-CN" smtClean="0"/>
              <a:t>使设计结果清晰、易读、易懂，是提高软件可维护性和可重用性的重要措施。显然，人们不会重用那些他们不理解的设计。保证设计结果清晰易懂的主要因素如下：</a:t>
            </a:r>
            <a:endParaRPr lang="en-US" altLang="zh-CN" smtClean="0"/>
          </a:p>
          <a:p>
            <a:r>
              <a:rPr lang="en-US" altLang="zh-CN" smtClean="0"/>
              <a:t>2.</a:t>
            </a:r>
            <a:r>
              <a:rPr lang="zh-CN" altLang="zh-CN" smtClean="0"/>
              <a:t>不应该仅仅从方便编码的角度出发随意创建派生类，应该使一般</a:t>
            </a:r>
            <a:r>
              <a:rPr lang="en-US" altLang="zh-CN" smtClean="0"/>
              <a:t>\|</a:t>
            </a:r>
            <a:r>
              <a:rPr lang="zh-CN" altLang="zh-CN" smtClean="0"/>
              <a:t>特殊结构与领域知识或常识保持一致。</a:t>
            </a:r>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B6761678-0612-408B-AA84-B5539C58C48B}" type="slidenum">
              <a:rPr lang="zh-CN" altLang="en-US"/>
              <a:pPr/>
              <a:t>11</a:t>
            </a:fld>
            <a:endParaRPr lang="zh-CN" altLang="en-US"/>
          </a:p>
        </p:txBody>
      </p:sp>
    </p:spTree>
    <p:extLst>
      <p:ext uri="{BB962C8B-B14F-4D97-AF65-F5344CB8AC3E}">
        <p14:creationId xmlns:p14="http://schemas.microsoft.com/office/powerpoint/2010/main" val="3595782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zh-CN" smtClean="0"/>
              <a:t>使设计结果清晰、易读、易懂，是提高软件可维护性和可重用性的重要措施。显然，人们不会重用那些他们不理解的设计。保证设计结果清晰易懂的主要因素如下：</a:t>
            </a:r>
            <a:endParaRPr lang="en-US" altLang="zh-CN" smtClean="0"/>
          </a:p>
          <a:p>
            <a:r>
              <a:rPr lang="en-US" altLang="zh-CN" smtClean="0"/>
              <a:t>2.</a:t>
            </a:r>
            <a:r>
              <a:rPr lang="zh-CN" altLang="zh-CN" smtClean="0"/>
              <a:t>不应该仅仅从方便编码的角度出发随意创建派生类，应该使一般</a:t>
            </a:r>
            <a:r>
              <a:rPr lang="en-US" altLang="zh-CN" smtClean="0"/>
              <a:t>\|</a:t>
            </a:r>
            <a:r>
              <a:rPr lang="zh-CN" altLang="zh-CN" smtClean="0"/>
              <a:t>特殊结构与领域知识或常识保持一致。</a:t>
            </a:r>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B6761678-0612-408B-AA84-B5539C58C48B}" type="slidenum">
              <a:rPr lang="zh-CN" altLang="en-US"/>
              <a:pPr/>
              <a:t>12</a:t>
            </a:fld>
            <a:endParaRPr lang="zh-CN" altLang="en-US"/>
          </a:p>
        </p:txBody>
      </p:sp>
    </p:spTree>
    <p:extLst>
      <p:ext uri="{BB962C8B-B14F-4D97-AF65-F5344CB8AC3E}">
        <p14:creationId xmlns:p14="http://schemas.microsoft.com/office/powerpoint/2010/main" val="3936827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3.</a:t>
            </a:r>
            <a:r>
              <a:rPr lang="zh-CN" altLang="zh-CN" smtClean="0"/>
              <a:t>应该尽量设计小而简单的类，以便于开发和管理。当类很大的时候，要记住它的所有服务是非常困难的。经验表明，如果一个类的定义不超过一页纸</a:t>
            </a:r>
            <a:r>
              <a:rPr lang="en-US" altLang="zh-CN" smtClean="0"/>
              <a:t>(</a:t>
            </a:r>
            <a:r>
              <a:rPr lang="zh-CN" altLang="zh-CN" smtClean="0"/>
              <a:t>或两屏</a:t>
            </a:r>
            <a:r>
              <a:rPr lang="en-US" altLang="zh-CN" smtClean="0"/>
              <a:t>)</a:t>
            </a:r>
            <a:r>
              <a:rPr lang="zh-CN" altLang="zh-CN" smtClean="0"/>
              <a:t>，则使用这个类是比较容易的。为使类保持简单，应该注意以下几点：</a:t>
            </a:r>
            <a:endParaRPr lang="en-US" altLang="zh-CN" smtClean="0"/>
          </a:p>
          <a:p>
            <a:r>
              <a:rPr lang="en-US" altLang="zh-CN" smtClean="0"/>
              <a:t>4.</a:t>
            </a:r>
            <a:r>
              <a:rPr lang="zh-CN" altLang="zh-CN" smtClean="0"/>
              <a:t>当然，不超过</a:t>
            </a:r>
            <a:r>
              <a:rPr lang="en-US" altLang="zh-CN" smtClean="0"/>
              <a:t>3</a:t>
            </a:r>
            <a:r>
              <a:rPr lang="zh-CN" altLang="zh-CN" smtClean="0"/>
              <a:t>个的限制也不是绝对的，但是，经验表明，通过复杂消息相互关联的对象是紧耦合的，对一个对象的修改往往导致其他对象的修改。</a:t>
            </a:r>
            <a:endParaRPr lang="zh-CN" altLang="en-US" smtClean="0"/>
          </a:p>
        </p:txBody>
      </p:sp>
      <p:sp>
        <p:nvSpPr>
          <p:cNvPr id="29700" name="灯片编号占位符 3"/>
          <p:cNvSpPr>
            <a:spLocks noGrp="1"/>
          </p:cNvSpPr>
          <p:nvPr>
            <p:ph type="sldNum" sz="quarter" idx="5"/>
          </p:nvPr>
        </p:nvSpPr>
        <p:spPr bwMode="auto">
          <a:noFill/>
          <a:ln>
            <a:miter lim="800000"/>
            <a:headEnd/>
            <a:tailEnd/>
          </a:ln>
        </p:spPr>
        <p:txBody>
          <a:bodyPr/>
          <a:lstStyle/>
          <a:p>
            <a:fld id="{A917AE21-7568-41DD-8EA5-89BE2991D7C5}" type="slidenum">
              <a:rPr lang="zh-CN" altLang="en-US"/>
              <a:pPr/>
              <a:t>13</a:t>
            </a:fld>
            <a:endParaRPr lang="zh-CN" altLang="en-US"/>
          </a:p>
        </p:txBody>
      </p:sp>
    </p:spTree>
    <p:extLst>
      <p:ext uri="{BB962C8B-B14F-4D97-AF65-F5344CB8AC3E}">
        <p14:creationId xmlns:p14="http://schemas.microsoft.com/office/powerpoint/2010/main" val="1118106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       </a:t>
            </a:r>
          </a:p>
        </p:txBody>
      </p:sp>
      <p:sp>
        <p:nvSpPr>
          <p:cNvPr id="33796" name="灯片编号占位符 3"/>
          <p:cNvSpPr>
            <a:spLocks noGrp="1"/>
          </p:cNvSpPr>
          <p:nvPr>
            <p:ph type="sldNum" sz="quarter" idx="5"/>
          </p:nvPr>
        </p:nvSpPr>
        <p:spPr bwMode="auto">
          <a:noFill/>
          <a:ln>
            <a:miter lim="800000"/>
            <a:headEnd/>
            <a:tailEnd/>
          </a:ln>
        </p:spPr>
        <p:txBody>
          <a:bodyPr/>
          <a:lstStyle/>
          <a:p>
            <a:fld id="{C8F00747-2135-4085-B2D0-655F3800D079}" type="slidenum">
              <a:rPr lang="zh-CN" altLang="en-US"/>
              <a:pPr/>
              <a:t>14</a:t>
            </a:fld>
            <a:endParaRPr lang="zh-CN" altLang="en-US"/>
          </a:p>
        </p:txBody>
      </p:sp>
    </p:spTree>
    <p:extLst>
      <p:ext uri="{BB962C8B-B14F-4D97-AF65-F5344CB8AC3E}">
        <p14:creationId xmlns:p14="http://schemas.microsoft.com/office/powerpoint/2010/main" val="3310928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5844" name="灯片编号占位符 3"/>
          <p:cNvSpPr>
            <a:spLocks noGrp="1"/>
          </p:cNvSpPr>
          <p:nvPr>
            <p:ph type="sldNum" sz="quarter" idx="5"/>
          </p:nvPr>
        </p:nvSpPr>
        <p:spPr bwMode="auto">
          <a:noFill/>
          <a:ln>
            <a:miter lim="800000"/>
            <a:headEnd/>
            <a:tailEnd/>
          </a:ln>
        </p:spPr>
        <p:txBody>
          <a:bodyPr/>
          <a:lstStyle/>
          <a:p>
            <a:fld id="{00A65FC8-4C59-445D-BB24-2DD6672A86D0}" type="slidenum">
              <a:rPr lang="zh-CN" altLang="en-US"/>
              <a:pPr/>
              <a:t>15</a:t>
            </a:fld>
            <a:endParaRPr lang="zh-CN" altLang="en-US"/>
          </a:p>
        </p:txBody>
      </p:sp>
    </p:spTree>
    <p:extLst>
      <p:ext uri="{BB962C8B-B14F-4D97-AF65-F5344CB8AC3E}">
        <p14:creationId xmlns:p14="http://schemas.microsoft.com/office/powerpoint/2010/main" val="4006286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7892" name="灯片编号占位符 3"/>
          <p:cNvSpPr>
            <a:spLocks noGrp="1"/>
          </p:cNvSpPr>
          <p:nvPr>
            <p:ph type="sldNum" sz="quarter" idx="5"/>
          </p:nvPr>
        </p:nvSpPr>
        <p:spPr bwMode="auto">
          <a:noFill/>
          <a:ln>
            <a:miter lim="800000"/>
            <a:headEnd/>
            <a:tailEnd/>
          </a:ln>
        </p:spPr>
        <p:txBody>
          <a:bodyPr/>
          <a:lstStyle/>
          <a:p>
            <a:fld id="{C447D3D2-0448-43EC-97ED-E63B7D07F974}" type="slidenum">
              <a:rPr lang="zh-CN" altLang="en-US"/>
              <a:pPr/>
              <a:t>16</a:t>
            </a:fld>
            <a:endParaRPr lang="zh-CN" altLang="en-US"/>
          </a:p>
        </p:txBody>
      </p:sp>
    </p:spTree>
    <p:extLst>
      <p:ext uri="{BB962C8B-B14F-4D97-AF65-F5344CB8AC3E}">
        <p14:creationId xmlns:p14="http://schemas.microsoft.com/office/powerpoint/2010/main" val="2205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9940" name="灯片编号占位符 3"/>
          <p:cNvSpPr>
            <a:spLocks noGrp="1"/>
          </p:cNvSpPr>
          <p:nvPr>
            <p:ph type="sldNum" sz="quarter" idx="5"/>
          </p:nvPr>
        </p:nvSpPr>
        <p:spPr bwMode="auto">
          <a:noFill/>
          <a:ln>
            <a:miter lim="800000"/>
            <a:headEnd/>
            <a:tailEnd/>
          </a:ln>
        </p:spPr>
        <p:txBody>
          <a:bodyPr/>
          <a:lstStyle/>
          <a:p>
            <a:fld id="{F40ED345-3BE9-4B59-B012-E17BEFA0A6FC}" type="slidenum">
              <a:rPr lang="zh-CN" altLang="en-US"/>
              <a:pPr/>
              <a:t>17</a:t>
            </a:fld>
            <a:endParaRPr lang="zh-CN" altLang="en-US"/>
          </a:p>
        </p:txBody>
      </p:sp>
    </p:spTree>
    <p:extLst>
      <p:ext uri="{BB962C8B-B14F-4D97-AF65-F5344CB8AC3E}">
        <p14:creationId xmlns:p14="http://schemas.microsoft.com/office/powerpoint/2010/main" val="2635458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41988" name="灯片编号占位符 3"/>
          <p:cNvSpPr>
            <a:spLocks noGrp="1"/>
          </p:cNvSpPr>
          <p:nvPr>
            <p:ph type="sldNum" sz="quarter" idx="5"/>
          </p:nvPr>
        </p:nvSpPr>
        <p:spPr bwMode="auto">
          <a:noFill/>
          <a:ln>
            <a:miter lim="800000"/>
            <a:headEnd/>
            <a:tailEnd/>
          </a:ln>
        </p:spPr>
        <p:txBody>
          <a:bodyPr/>
          <a:lstStyle/>
          <a:p>
            <a:fld id="{D991495B-18DC-40E0-8092-BCD2C484FF5A}" type="slidenum">
              <a:rPr lang="zh-CN" altLang="en-US"/>
              <a:pPr/>
              <a:t>18</a:t>
            </a:fld>
            <a:endParaRPr lang="zh-CN" altLang="en-US"/>
          </a:p>
        </p:txBody>
      </p:sp>
    </p:spTree>
    <p:extLst>
      <p:ext uri="{BB962C8B-B14F-4D97-AF65-F5344CB8AC3E}">
        <p14:creationId xmlns:p14="http://schemas.microsoft.com/office/powerpoint/2010/main" val="3729630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4036" name="灯片编号占位符 3"/>
          <p:cNvSpPr>
            <a:spLocks noGrp="1"/>
          </p:cNvSpPr>
          <p:nvPr>
            <p:ph type="sldNum" sz="quarter" idx="5"/>
          </p:nvPr>
        </p:nvSpPr>
        <p:spPr bwMode="auto">
          <a:noFill/>
          <a:ln>
            <a:miter lim="800000"/>
            <a:headEnd/>
            <a:tailEnd/>
          </a:ln>
        </p:spPr>
        <p:txBody>
          <a:bodyPr/>
          <a:lstStyle/>
          <a:p>
            <a:fld id="{0DC9815D-FF41-4568-B731-DD16923A88CC}" type="slidenum">
              <a:rPr lang="zh-CN" altLang="en-US"/>
              <a:pPr/>
              <a:t>19</a:t>
            </a:fld>
            <a:endParaRPr lang="zh-CN" altLang="en-US"/>
          </a:p>
        </p:txBody>
      </p:sp>
    </p:spTree>
    <p:extLst>
      <p:ext uri="{BB962C8B-B14F-4D97-AF65-F5344CB8AC3E}">
        <p14:creationId xmlns:p14="http://schemas.microsoft.com/office/powerpoint/2010/main" val="405557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ln>
            <a:miter lim="800000"/>
            <a:headEnd/>
            <a:tailEnd/>
          </a:ln>
        </p:spPr>
        <p:txBody>
          <a:bodyPr/>
          <a:lstStyle/>
          <a:p>
            <a:fld id="{18A93A3E-F9F0-45E6-B05F-4B7BB5F5A92A}" type="slidenum">
              <a:rPr lang="zh-CN" altLang="en-US"/>
              <a:pPr/>
              <a:t>2</a:t>
            </a:fld>
            <a:endParaRPr lang="zh-CN" altLang="en-US"/>
          </a:p>
        </p:txBody>
      </p:sp>
    </p:spTree>
    <p:extLst>
      <p:ext uri="{BB962C8B-B14F-4D97-AF65-F5344CB8AC3E}">
        <p14:creationId xmlns:p14="http://schemas.microsoft.com/office/powerpoint/2010/main" val="3422572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6084" name="灯片编号占位符 3"/>
          <p:cNvSpPr>
            <a:spLocks noGrp="1"/>
          </p:cNvSpPr>
          <p:nvPr>
            <p:ph type="sldNum" sz="quarter" idx="5"/>
          </p:nvPr>
        </p:nvSpPr>
        <p:spPr bwMode="auto">
          <a:noFill/>
          <a:ln>
            <a:miter lim="800000"/>
            <a:headEnd/>
            <a:tailEnd/>
          </a:ln>
        </p:spPr>
        <p:txBody>
          <a:bodyPr/>
          <a:lstStyle/>
          <a:p>
            <a:fld id="{278145C1-718E-4644-9DCF-5BA53CB27CAF}" type="slidenum">
              <a:rPr lang="zh-CN" altLang="en-US"/>
              <a:pPr/>
              <a:t>20</a:t>
            </a:fld>
            <a:endParaRPr lang="zh-CN" altLang="en-US"/>
          </a:p>
        </p:txBody>
      </p:sp>
    </p:spTree>
    <p:extLst>
      <p:ext uri="{BB962C8B-B14F-4D97-AF65-F5344CB8AC3E}">
        <p14:creationId xmlns:p14="http://schemas.microsoft.com/office/powerpoint/2010/main" val="3198174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近几年来软件产业界的实例研究表明，通过积极的软件重用能够获得可观的商业效益，产品质量、开发生产率和整体成本都得到了改善。</a:t>
            </a:r>
            <a:endParaRPr lang="en-US" altLang="zh-CN" smtClean="0"/>
          </a:p>
          <a:p>
            <a:r>
              <a:rPr lang="en-US" altLang="zh-CN" smtClean="0"/>
              <a:t>HP</a:t>
            </a:r>
            <a:r>
              <a:rPr lang="zh-CN" altLang="zh-CN" smtClean="0"/>
              <a:t>公司经研究发现，被重用的代码的错误率是每千行代码中有</a:t>
            </a:r>
            <a:r>
              <a:rPr lang="en-US" altLang="zh-CN" smtClean="0"/>
              <a:t>0.9</a:t>
            </a:r>
            <a:r>
              <a:rPr lang="zh-CN" altLang="zh-CN" smtClean="0"/>
              <a:t>个错误，而新开发的软件的错误率是每千行代码中有</a:t>
            </a:r>
            <a:r>
              <a:rPr lang="en-US" altLang="zh-CN" smtClean="0"/>
              <a:t>4.1</a:t>
            </a:r>
            <a:r>
              <a:rPr lang="zh-CN" altLang="zh-CN" smtClean="0"/>
              <a:t>个错误。</a:t>
            </a:r>
            <a:endParaRPr lang="en-US" altLang="zh-CN" smtClean="0"/>
          </a:p>
          <a:p>
            <a:r>
              <a:rPr lang="zh-CN" altLang="zh-CN" smtClean="0"/>
              <a:t>对于一个包含</a:t>
            </a:r>
            <a:r>
              <a:rPr lang="en-US" altLang="zh-CN" smtClean="0"/>
              <a:t>68%</a:t>
            </a:r>
            <a:r>
              <a:rPr lang="zh-CN" altLang="zh-CN" smtClean="0"/>
              <a:t>重用代码的应用系统来说，错误率大约是每千行代码中有</a:t>
            </a:r>
            <a:r>
              <a:rPr lang="en-US" altLang="zh-CN" smtClean="0"/>
              <a:t>2.0</a:t>
            </a:r>
            <a:r>
              <a:rPr lang="zh-CN" altLang="zh-CN" smtClean="0"/>
              <a:t>个错误，与不使用重用的开发相比错误率降低了</a:t>
            </a:r>
            <a:r>
              <a:rPr lang="en-US" altLang="zh-CN" smtClean="0"/>
              <a:t>51%</a:t>
            </a:r>
            <a:r>
              <a:rPr lang="zh-CN" altLang="zh-CN" smtClean="0"/>
              <a:t>。</a:t>
            </a:r>
          </a:p>
          <a:p>
            <a:endParaRPr lang="zh-CN" altLang="en-US" smtClean="0"/>
          </a:p>
        </p:txBody>
      </p:sp>
      <p:sp>
        <p:nvSpPr>
          <p:cNvPr id="48132" name="灯片编号占位符 3"/>
          <p:cNvSpPr>
            <a:spLocks noGrp="1"/>
          </p:cNvSpPr>
          <p:nvPr>
            <p:ph type="sldNum" sz="quarter" idx="5"/>
          </p:nvPr>
        </p:nvSpPr>
        <p:spPr bwMode="auto">
          <a:noFill/>
          <a:ln>
            <a:miter lim="800000"/>
            <a:headEnd/>
            <a:tailEnd/>
          </a:ln>
        </p:spPr>
        <p:txBody>
          <a:bodyPr/>
          <a:lstStyle/>
          <a:p>
            <a:fld id="{9E96833C-C937-48C6-9CB7-D227EB1E16D0}" type="slidenum">
              <a:rPr lang="zh-CN" altLang="en-US"/>
              <a:pPr/>
              <a:t>21</a:t>
            </a:fld>
            <a:endParaRPr lang="zh-CN" altLang="en-US"/>
          </a:p>
        </p:txBody>
      </p:sp>
    </p:spTree>
    <p:extLst>
      <p:ext uri="{BB962C8B-B14F-4D97-AF65-F5344CB8AC3E}">
        <p14:creationId xmlns:p14="http://schemas.microsoft.com/office/powerpoint/2010/main" val="3777035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0180" name="灯片编号占位符 3"/>
          <p:cNvSpPr>
            <a:spLocks noGrp="1"/>
          </p:cNvSpPr>
          <p:nvPr>
            <p:ph type="sldNum" sz="quarter" idx="5"/>
          </p:nvPr>
        </p:nvSpPr>
        <p:spPr bwMode="auto">
          <a:noFill/>
          <a:ln>
            <a:miter lim="800000"/>
            <a:headEnd/>
            <a:tailEnd/>
          </a:ln>
        </p:spPr>
        <p:txBody>
          <a:bodyPr/>
          <a:lstStyle/>
          <a:p>
            <a:fld id="{6768B748-7935-45F0-8ACA-E8A8B2455458}" type="slidenum">
              <a:rPr lang="zh-CN" altLang="en-US"/>
              <a:pPr/>
              <a:t>22</a:t>
            </a:fld>
            <a:endParaRPr lang="zh-CN" altLang="en-US"/>
          </a:p>
        </p:txBody>
      </p:sp>
    </p:spTree>
    <p:extLst>
      <p:ext uri="{BB962C8B-B14F-4D97-AF65-F5344CB8AC3E}">
        <p14:creationId xmlns:p14="http://schemas.microsoft.com/office/powerpoint/2010/main" val="4058280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2228" name="灯片编号占位符 3"/>
          <p:cNvSpPr>
            <a:spLocks noGrp="1"/>
          </p:cNvSpPr>
          <p:nvPr>
            <p:ph type="sldNum" sz="quarter" idx="5"/>
          </p:nvPr>
        </p:nvSpPr>
        <p:spPr bwMode="auto">
          <a:noFill/>
          <a:ln>
            <a:miter lim="800000"/>
            <a:headEnd/>
            <a:tailEnd/>
          </a:ln>
        </p:spPr>
        <p:txBody>
          <a:bodyPr/>
          <a:lstStyle/>
          <a:p>
            <a:fld id="{0CBD6BA6-535C-40B9-8284-807E866AF150}" type="slidenum">
              <a:rPr lang="zh-CN" altLang="en-US"/>
              <a:pPr/>
              <a:t>23</a:t>
            </a:fld>
            <a:endParaRPr lang="zh-CN" altLang="en-US"/>
          </a:p>
        </p:txBody>
      </p:sp>
    </p:spTree>
    <p:extLst>
      <p:ext uri="{BB962C8B-B14F-4D97-AF65-F5344CB8AC3E}">
        <p14:creationId xmlns:p14="http://schemas.microsoft.com/office/powerpoint/2010/main" val="2418433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ln>
            <a:miter lim="800000"/>
            <a:headEnd/>
            <a:tailEnd/>
          </a:ln>
        </p:spPr>
        <p:txBody>
          <a:bodyPr/>
          <a:lstStyle/>
          <a:p>
            <a:fld id="{4A42A61D-E643-415F-91EE-C493E9B68464}" type="slidenum">
              <a:rPr lang="zh-CN" altLang="en-US"/>
              <a:pPr/>
              <a:t>24</a:t>
            </a:fld>
            <a:endParaRPr lang="zh-CN" altLang="en-US"/>
          </a:p>
        </p:txBody>
      </p:sp>
    </p:spTree>
    <p:extLst>
      <p:ext uri="{BB962C8B-B14F-4D97-AF65-F5344CB8AC3E}">
        <p14:creationId xmlns:p14="http://schemas.microsoft.com/office/powerpoint/2010/main" val="3061332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dirty="0" smtClean="0"/>
              <a:t>人类解决复杂问题时普遍采用的策略是，“分而治之，各个击破”。同样，软件工程师在设计比较复杂的应用系统时普遍采用的策略，也是首先把系统分解成若干个比较小的部分，然后再分别设计每个部分。这样做有利于降低设计的难度，有利于分工协作，也有利于维护人员对系统理解和维护。</a:t>
            </a:r>
            <a:endParaRPr lang="en-US" altLang="zh-CN" dirty="0" smtClean="0"/>
          </a:p>
          <a:p>
            <a:r>
              <a:rPr lang="zh-CN" altLang="zh-CN" dirty="0" smtClean="0"/>
              <a:t>系统的主要组成部分称为子系统。通常根据所提供的功能来划分子系统，例如，编译系统可划分成词法分析、语法分析、中间代码生成、优化、目标代码生成和出错处理等子系统。一般说来，子系统的数目应该与系统规模基本匹配。</a:t>
            </a:r>
          </a:p>
          <a:p>
            <a:endParaRPr lang="zh-CN" altLang="en-US" dirty="0" smtClean="0"/>
          </a:p>
        </p:txBody>
      </p:sp>
      <p:sp>
        <p:nvSpPr>
          <p:cNvPr id="56324" name="灯片编号占位符 3"/>
          <p:cNvSpPr>
            <a:spLocks noGrp="1"/>
          </p:cNvSpPr>
          <p:nvPr>
            <p:ph type="sldNum" sz="quarter" idx="5"/>
          </p:nvPr>
        </p:nvSpPr>
        <p:spPr bwMode="auto">
          <a:noFill/>
          <a:ln>
            <a:miter lim="800000"/>
            <a:headEnd/>
            <a:tailEnd/>
          </a:ln>
        </p:spPr>
        <p:txBody>
          <a:bodyPr/>
          <a:lstStyle/>
          <a:p>
            <a:fld id="{A5EB619B-6B8D-4A1C-B687-ED075D2B7E62}" type="slidenum">
              <a:rPr lang="zh-CN" altLang="en-US"/>
              <a:pPr/>
              <a:t>25</a:t>
            </a:fld>
            <a:endParaRPr lang="zh-CN" altLang="en-US"/>
          </a:p>
        </p:txBody>
      </p:sp>
    </p:spTree>
    <p:extLst>
      <p:ext uri="{BB962C8B-B14F-4D97-AF65-F5344CB8AC3E}">
        <p14:creationId xmlns:p14="http://schemas.microsoft.com/office/powerpoint/2010/main" val="2816591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a:lstStyle/>
          <a:p>
            <a:fld id="{DBE59637-5A57-4670-BBE8-636A1A3F7B2B}" type="slidenum">
              <a:rPr lang="zh-CN" altLang="en-US"/>
              <a:pPr/>
              <a:t>26</a:t>
            </a:fld>
            <a:endParaRPr lang="zh-CN" altLang="en-US"/>
          </a:p>
        </p:txBody>
      </p:sp>
    </p:spTree>
    <p:extLst>
      <p:ext uri="{BB962C8B-B14F-4D97-AF65-F5344CB8AC3E}">
        <p14:creationId xmlns:p14="http://schemas.microsoft.com/office/powerpoint/2010/main" val="621270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把子系统组织成完整的系统时，有水平层次组织和垂直块组织两种方案可供选择。</a:t>
            </a:r>
          </a:p>
          <a:p>
            <a:endParaRPr lang="zh-CN" altLang="en-US" smtClean="0"/>
          </a:p>
        </p:txBody>
      </p:sp>
      <p:sp>
        <p:nvSpPr>
          <p:cNvPr id="60420" name="灯片编号占位符 3"/>
          <p:cNvSpPr>
            <a:spLocks noGrp="1"/>
          </p:cNvSpPr>
          <p:nvPr>
            <p:ph type="sldNum" sz="quarter" idx="5"/>
          </p:nvPr>
        </p:nvSpPr>
        <p:spPr bwMode="auto">
          <a:noFill/>
          <a:ln>
            <a:miter lim="800000"/>
            <a:headEnd/>
            <a:tailEnd/>
          </a:ln>
        </p:spPr>
        <p:txBody>
          <a:bodyPr/>
          <a:lstStyle/>
          <a:p>
            <a:fld id="{50C144A1-EC8F-4C61-A19B-98638738A231}" type="slidenum">
              <a:rPr lang="zh-CN" altLang="en-US"/>
              <a:pPr/>
              <a:t>27</a:t>
            </a:fld>
            <a:endParaRPr lang="zh-CN" altLang="en-US"/>
          </a:p>
        </p:txBody>
      </p:sp>
    </p:spTree>
    <p:extLst>
      <p:ext uri="{BB962C8B-B14F-4D97-AF65-F5344CB8AC3E}">
        <p14:creationId xmlns:p14="http://schemas.microsoft.com/office/powerpoint/2010/main" val="3959191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把子系统组织成完整的系统时，有水平层次组织和垂直块组织两种方案可供选择。</a:t>
            </a:r>
          </a:p>
          <a:p>
            <a:r>
              <a:rPr lang="zh-CN" altLang="zh-CN" smtClean="0">
                <a:cs typeface="Times New Roman" pitchFamily="18" charset="0"/>
              </a:rPr>
              <a:t>当混合使用层次结构和块状结构时，同一层次可以由若干块组成，而同一块也可以分为若干层。</a:t>
            </a:r>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8574289B-2462-422A-B0AC-E755ECF49CB6}" type="slidenum">
              <a:rPr lang="zh-CN" altLang="en-US"/>
              <a:pPr/>
              <a:t>28</a:t>
            </a:fld>
            <a:endParaRPr lang="zh-CN" altLang="en-US"/>
          </a:p>
        </p:txBody>
      </p:sp>
    </p:spTree>
    <p:extLst>
      <p:ext uri="{BB962C8B-B14F-4D97-AF65-F5344CB8AC3E}">
        <p14:creationId xmlns:p14="http://schemas.microsoft.com/office/powerpoint/2010/main" val="3428131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a:lstStyle/>
          <a:p>
            <a:fld id="{72483D71-A178-45C8-B931-DC2686A4E384}" type="slidenum">
              <a:rPr lang="zh-CN" altLang="en-US"/>
              <a:pPr/>
              <a:t>29</a:t>
            </a:fld>
            <a:endParaRPr lang="zh-CN" altLang="en-US"/>
          </a:p>
        </p:txBody>
      </p:sp>
    </p:spTree>
    <p:extLst>
      <p:ext uri="{BB962C8B-B14F-4D97-AF65-F5344CB8AC3E}">
        <p14:creationId xmlns:p14="http://schemas.microsoft.com/office/powerpoint/2010/main" val="351345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       </a:t>
            </a:r>
          </a:p>
        </p:txBody>
      </p:sp>
      <p:sp>
        <p:nvSpPr>
          <p:cNvPr id="13316" name="灯片编号占位符 3"/>
          <p:cNvSpPr>
            <a:spLocks noGrp="1"/>
          </p:cNvSpPr>
          <p:nvPr>
            <p:ph type="sldNum" sz="quarter" idx="5"/>
          </p:nvPr>
        </p:nvSpPr>
        <p:spPr bwMode="auto">
          <a:noFill/>
          <a:ln>
            <a:miter lim="800000"/>
            <a:headEnd/>
            <a:tailEnd/>
          </a:ln>
        </p:spPr>
        <p:txBody>
          <a:bodyPr/>
          <a:lstStyle/>
          <a:p>
            <a:fld id="{6B12638F-3889-44E2-9D88-7E3E096E317D}" type="slidenum">
              <a:rPr lang="zh-CN" altLang="en-US"/>
              <a:pPr/>
              <a:t>3</a:t>
            </a:fld>
            <a:endParaRPr lang="zh-CN" altLang="en-US"/>
          </a:p>
        </p:txBody>
      </p:sp>
    </p:spTree>
    <p:extLst>
      <p:ext uri="{BB962C8B-B14F-4D97-AF65-F5344CB8AC3E}">
        <p14:creationId xmlns:p14="http://schemas.microsoft.com/office/powerpoint/2010/main" val="2800606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6564" name="灯片编号占位符 3"/>
          <p:cNvSpPr>
            <a:spLocks noGrp="1"/>
          </p:cNvSpPr>
          <p:nvPr>
            <p:ph type="sldNum" sz="quarter" idx="5"/>
          </p:nvPr>
        </p:nvSpPr>
        <p:spPr bwMode="auto">
          <a:noFill/>
          <a:ln>
            <a:miter lim="800000"/>
            <a:headEnd/>
            <a:tailEnd/>
          </a:ln>
        </p:spPr>
        <p:txBody>
          <a:bodyPr/>
          <a:lstStyle/>
          <a:p>
            <a:fld id="{750892D2-4A72-4CD9-A4B3-AADDE99152B2}" type="slidenum">
              <a:rPr lang="zh-CN" altLang="en-US"/>
              <a:pPr/>
              <a:t>30</a:t>
            </a:fld>
            <a:endParaRPr lang="zh-CN" altLang="en-US"/>
          </a:p>
        </p:txBody>
      </p:sp>
    </p:spTree>
    <p:extLst>
      <p:ext uri="{BB962C8B-B14F-4D97-AF65-F5344CB8AC3E}">
        <p14:creationId xmlns:p14="http://schemas.microsoft.com/office/powerpoint/2010/main" val="2863378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C47A9C07-9DB8-41F3-86EB-4487CBB9BF3A}" type="slidenum">
              <a:rPr lang="zh-CN" altLang="en-US"/>
              <a:pPr/>
              <a:t>31</a:t>
            </a:fld>
            <a:endParaRPr lang="zh-CN" altLang="en-US"/>
          </a:p>
        </p:txBody>
      </p:sp>
    </p:spTree>
    <p:extLst>
      <p:ext uri="{BB962C8B-B14F-4D97-AF65-F5344CB8AC3E}">
        <p14:creationId xmlns:p14="http://schemas.microsoft.com/office/powerpoint/2010/main" val="4128888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0660" name="灯片编号占位符 3"/>
          <p:cNvSpPr>
            <a:spLocks noGrp="1"/>
          </p:cNvSpPr>
          <p:nvPr>
            <p:ph type="sldNum" sz="quarter" idx="5"/>
          </p:nvPr>
        </p:nvSpPr>
        <p:spPr bwMode="auto">
          <a:noFill/>
          <a:ln>
            <a:miter lim="800000"/>
            <a:headEnd/>
            <a:tailEnd/>
          </a:ln>
        </p:spPr>
        <p:txBody>
          <a:bodyPr/>
          <a:lstStyle/>
          <a:p>
            <a:fld id="{371F8437-9B24-4C0E-8142-B19A0850312F}" type="slidenum">
              <a:rPr lang="zh-CN" altLang="en-US"/>
              <a:pPr/>
              <a:t>32</a:t>
            </a:fld>
            <a:endParaRPr lang="zh-CN" altLang="en-US"/>
          </a:p>
        </p:txBody>
      </p:sp>
    </p:spTree>
    <p:extLst>
      <p:ext uri="{BB962C8B-B14F-4D97-AF65-F5344CB8AC3E}">
        <p14:creationId xmlns:p14="http://schemas.microsoft.com/office/powerpoint/2010/main" val="2453057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代码重用从设计阶段开始，在研究面向对象分析结果时就应该寻找使用已有类的方法。若因为没有合适的类可以重用而确实需要创建新的类，则在设计这些新类的协议时，必须考虑到将来的可重用性。</a:t>
            </a:r>
          </a:p>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a:lstStyle/>
          <a:p>
            <a:fld id="{4A7D2AB8-FAFD-44F1-8D42-8E9EE820E044}" type="slidenum">
              <a:rPr lang="zh-CN" altLang="en-US"/>
              <a:pPr/>
              <a:t>33</a:t>
            </a:fld>
            <a:endParaRPr lang="zh-CN" altLang="en-US"/>
          </a:p>
        </p:txBody>
      </p:sp>
    </p:spTree>
    <p:extLst>
      <p:ext uri="{BB962C8B-B14F-4D97-AF65-F5344CB8AC3E}">
        <p14:creationId xmlns:p14="http://schemas.microsoft.com/office/powerpoint/2010/main" val="2639585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代码重用从设计阶段开始，在研究面向对象分析结果时就应该寻找使用已有类的方法。若因为没有合适的类可以重用而确实需要创建新的类，则在设计这些新类的协议时，必须考虑到将来的可重用性。</a:t>
            </a:r>
          </a:p>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a:lstStyle/>
          <a:p>
            <a:fld id="{4A7D2AB8-FAFD-44F1-8D42-8E9EE820E044}" type="slidenum">
              <a:rPr lang="zh-CN" altLang="en-US"/>
              <a:pPr/>
              <a:t>34</a:t>
            </a:fld>
            <a:endParaRPr lang="zh-CN" altLang="en-US"/>
          </a:p>
        </p:txBody>
      </p:sp>
    </p:spTree>
    <p:extLst>
      <p:ext uri="{BB962C8B-B14F-4D97-AF65-F5344CB8AC3E}">
        <p14:creationId xmlns:p14="http://schemas.microsoft.com/office/powerpoint/2010/main" val="10146541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EFF16D5C-84DB-4649-9A00-928BE36841B9}" type="slidenum">
              <a:rPr lang="zh-CN" altLang="en-US"/>
              <a:pPr/>
              <a:t>35</a:t>
            </a:fld>
            <a:endParaRPr lang="zh-CN" altLang="en-US"/>
          </a:p>
        </p:txBody>
      </p:sp>
    </p:spTree>
    <p:extLst>
      <p:ext uri="{BB962C8B-B14F-4D97-AF65-F5344CB8AC3E}">
        <p14:creationId xmlns:p14="http://schemas.microsoft.com/office/powerpoint/2010/main" val="1039502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cs typeface="Times New Roman" pitchFamily="18" charset="0"/>
              </a:rPr>
              <a:t>如果面向对象分析模型中包含了多重继承关系，然而所使用的程序设计语言却并不提供多重继承机制，则必须修改面向对象分析的结果。即使使用支持多重继承的语言，有时也会出于实现考虑而对面向对象分析结果作一些调整。</a:t>
            </a:r>
            <a:endParaRPr lang="en-US" altLang="zh-CN" smtClean="0">
              <a:cs typeface="Times New Roman" pitchFamily="18" charset="0"/>
            </a:endParaRPr>
          </a:p>
          <a:p>
            <a:r>
              <a:rPr lang="zh-CN" altLang="zh-CN" smtClean="0">
                <a:cs typeface="Times New Roman" pitchFamily="18" charset="0"/>
              </a:rPr>
              <a:t>下面分几种情况讨论。</a:t>
            </a:r>
            <a:endParaRPr lang="en-US" altLang="zh-CN" smtClean="0">
              <a:cs typeface="Times New Roman" pitchFamily="18" charset="0"/>
            </a:endParaRPr>
          </a:p>
          <a:p>
            <a:endParaRPr lang="en-US" altLang="zh-CN" smtClean="0">
              <a:cs typeface="Times New Roman" pitchFamily="18" charset="0"/>
            </a:endParaRPr>
          </a:p>
          <a:p>
            <a:r>
              <a:rPr lang="zh-CN" altLang="zh-CN" smtClean="0">
                <a:cs typeface="Times New Roman" pitchFamily="18" charset="0"/>
              </a:rPr>
              <a:t>窄菱形模式</a:t>
            </a:r>
            <a:r>
              <a:rPr lang="zh-CN" altLang="en-US" smtClean="0">
                <a:cs typeface="Times New Roman" pitchFamily="18" charset="0"/>
              </a:rPr>
              <a:t>，</a:t>
            </a:r>
            <a:r>
              <a:rPr lang="zh-CN" altLang="zh-CN" smtClean="0">
                <a:cs typeface="Times New Roman" pitchFamily="18" charset="0"/>
              </a:rPr>
              <a:t>出现属性及服务命名冲突的可能性比较大</a:t>
            </a:r>
            <a:r>
              <a:rPr lang="zh-CN" altLang="en-US" smtClean="0">
                <a:cs typeface="Times New Roman" pitchFamily="18" charset="0"/>
              </a:rPr>
              <a:t>；</a:t>
            </a:r>
            <a:r>
              <a:rPr lang="zh-CN" altLang="zh-CN" smtClean="0">
                <a:cs typeface="Times New Roman" pitchFamily="18" charset="0"/>
              </a:rPr>
              <a:t>阔菱形模式</a:t>
            </a:r>
            <a:r>
              <a:rPr lang="zh-CN" altLang="en-US" smtClean="0">
                <a:cs typeface="Times New Roman" pitchFamily="18" charset="0"/>
              </a:rPr>
              <a:t>，</a:t>
            </a:r>
            <a:r>
              <a:rPr lang="zh-CN" altLang="zh-CN" smtClean="0">
                <a:cs typeface="Times New Roman" pitchFamily="18" charset="0"/>
              </a:rPr>
              <a:t>属性及服务的名字发生冲突的可能性比较小，但是，它需要用更多的类才能表示同一个设计。</a:t>
            </a:r>
            <a:endParaRPr lang="zh-CN" altLang="en-US" smtClean="0">
              <a:cs typeface="Times New Roman" pitchFamily="18" charset="0"/>
            </a:endParaRPr>
          </a:p>
          <a:p>
            <a:endParaRPr lang="zh-CN" altLang="en-US" smtClean="0">
              <a:cs typeface="Times New Roman" pitchFamily="18" charset="0"/>
            </a:endParaRPr>
          </a:p>
        </p:txBody>
      </p:sp>
      <p:sp>
        <p:nvSpPr>
          <p:cNvPr id="78852" name="灯片编号占位符 3"/>
          <p:cNvSpPr>
            <a:spLocks noGrp="1"/>
          </p:cNvSpPr>
          <p:nvPr>
            <p:ph type="sldNum" sz="quarter" idx="5"/>
          </p:nvPr>
        </p:nvSpPr>
        <p:spPr bwMode="auto">
          <a:noFill/>
          <a:ln>
            <a:miter lim="800000"/>
            <a:headEnd/>
            <a:tailEnd/>
          </a:ln>
        </p:spPr>
        <p:txBody>
          <a:bodyPr/>
          <a:lstStyle/>
          <a:p>
            <a:fld id="{AFF705B7-D036-48A3-83E6-567B363587AA}" type="slidenum">
              <a:rPr lang="zh-CN" altLang="en-US"/>
              <a:pPr/>
              <a:t>36</a:t>
            </a:fld>
            <a:endParaRPr lang="zh-CN" altLang="en-US"/>
          </a:p>
        </p:txBody>
      </p:sp>
    </p:spTree>
    <p:extLst>
      <p:ext uri="{BB962C8B-B14F-4D97-AF65-F5344CB8AC3E}">
        <p14:creationId xmlns:p14="http://schemas.microsoft.com/office/powerpoint/2010/main" val="25914072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6804" name="灯片编号占位符 3"/>
          <p:cNvSpPr>
            <a:spLocks noGrp="1"/>
          </p:cNvSpPr>
          <p:nvPr>
            <p:ph type="sldNum" sz="quarter" idx="5"/>
          </p:nvPr>
        </p:nvSpPr>
        <p:spPr bwMode="auto">
          <a:noFill/>
          <a:ln>
            <a:miter lim="800000"/>
            <a:headEnd/>
            <a:tailEnd/>
          </a:ln>
        </p:spPr>
        <p:txBody>
          <a:bodyPr/>
          <a:lstStyle/>
          <a:p>
            <a:fld id="{E79E41F4-C1AE-4BD4-B2E0-BB732802A145}" type="slidenum">
              <a:rPr lang="zh-CN" altLang="en-US"/>
              <a:pPr/>
              <a:t>37</a:t>
            </a:fld>
            <a:endParaRPr lang="zh-CN" altLang="en-US"/>
          </a:p>
        </p:txBody>
      </p:sp>
    </p:spTree>
    <p:extLst>
      <p:ext uri="{BB962C8B-B14F-4D97-AF65-F5344CB8AC3E}">
        <p14:creationId xmlns:p14="http://schemas.microsoft.com/office/powerpoint/2010/main" val="2343207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C4FF54AD-D417-47B9-AF32-540B07E6716C}" type="slidenum">
              <a:rPr lang="zh-CN" altLang="en-US"/>
              <a:pPr/>
              <a:t>38</a:t>
            </a:fld>
            <a:endParaRPr lang="zh-CN" altLang="en-US"/>
          </a:p>
        </p:txBody>
      </p:sp>
    </p:spTree>
    <p:extLst>
      <p:ext uri="{BB962C8B-B14F-4D97-AF65-F5344CB8AC3E}">
        <p14:creationId xmlns:p14="http://schemas.microsoft.com/office/powerpoint/2010/main" val="319413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cs typeface="Times New Roman" pitchFamily="18" charset="0"/>
              </a:rPr>
              <a:t> 对于</a:t>
            </a:r>
            <a:r>
              <a:rPr lang="zh-CN" altLang="zh-CN" smtClean="0">
                <a:cs typeface="Times New Roman" pitchFamily="18" charset="0"/>
              </a:rPr>
              <a:t>第</a:t>
            </a:r>
            <a:r>
              <a:rPr lang="en-US" altLang="zh-CN" smtClean="0">
                <a:cs typeface="Times New Roman" pitchFamily="18" charset="0"/>
              </a:rPr>
              <a:t>10</a:t>
            </a:r>
            <a:r>
              <a:rPr lang="zh-CN" altLang="zh-CN" smtClean="0">
                <a:cs typeface="Times New Roman" pitchFamily="18" charset="0"/>
              </a:rPr>
              <a:t>章给出的</a:t>
            </a:r>
            <a:r>
              <a:rPr lang="en-US" altLang="zh-CN" smtClean="0">
                <a:cs typeface="Times New Roman" pitchFamily="18" charset="0"/>
              </a:rPr>
              <a:t>ATM</a:t>
            </a:r>
            <a:r>
              <a:rPr lang="zh-CN" altLang="zh-CN" smtClean="0">
                <a:cs typeface="Times New Roman" pitchFamily="18" charset="0"/>
              </a:rPr>
              <a:t>系统的问题域子系统的结构。在面向对象设计过程中，进一步划分成了</a:t>
            </a:r>
            <a:r>
              <a:rPr lang="en-US" altLang="zh-CN" smtClean="0">
                <a:cs typeface="Times New Roman" pitchFamily="18" charset="0"/>
              </a:rPr>
              <a:t>3</a:t>
            </a:r>
            <a:r>
              <a:rPr lang="zh-CN" altLang="zh-CN" smtClean="0">
                <a:cs typeface="Times New Roman" pitchFamily="18" charset="0"/>
              </a:rPr>
              <a:t>个更小的子系统，分别是</a:t>
            </a:r>
            <a:r>
              <a:rPr lang="en-US" altLang="zh-CN" smtClean="0">
                <a:cs typeface="Times New Roman" pitchFamily="18" charset="0"/>
              </a:rPr>
              <a:t>ATM</a:t>
            </a:r>
            <a:r>
              <a:rPr lang="zh-CN" altLang="zh-CN" smtClean="0">
                <a:cs typeface="Times New Roman" pitchFamily="18" charset="0"/>
              </a:rPr>
              <a:t>站子系统、中央计算机子系统和分行计算机子系统。</a:t>
            </a:r>
            <a:endParaRPr lang="en-US" altLang="zh-CN" smtClean="0">
              <a:cs typeface="Times New Roman" pitchFamily="18" charset="0"/>
            </a:endParaRPr>
          </a:p>
          <a:p>
            <a:endParaRPr lang="en-US" altLang="zh-CN" smtClean="0">
              <a:cs typeface="Times New Roman" pitchFamily="18" charset="0"/>
            </a:endParaRPr>
          </a:p>
        </p:txBody>
      </p:sp>
      <p:sp>
        <p:nvSpPr>
          <p:cNvPr id="82948" name="灯片编号占位符 3"/>
          <p:cNvSpPr>
            <a:spLocks noGrp="1"/>
          </p:cNvSpPr>
          <p:nvPr>
            <p:ph type="sldNum" sz="quarter" idx="5"/>
          </p:nvPr>
        </p:nvSpPr>
        <p:spPr bwMode="auto">
          <a:noFill/>
          <a:ln>
            <a:miter lim="800000"/>
            <a:headEnd/>
            <a:tailEnd/>
          </a:ln>
        </p:spPr>
        <p:txBody>
          <a:bodyPr/>
          <a:lstStyle/>
          <a:p>
            <a:fld id="{A78EF9CE-7D01-49ED-9CBB-09547051F5E2}" type="slidenum">
              <a:rPr lang="zh-CN" altLang="en-US"/>
              <a:pPr/>
              <a:t>39</a:t>
            </a:fld>
            <a:endParaRPr lang="zh-CN" altLang="en-US"/>
          </a:p>
        </p:txBody>
      </p:sp>
    </p:spTree>
    <p:extLst>
      <p:ext uri="{BB962C8B-B14F-4D97-AF65-F5344CB8AC3E}">
        <p14:creationId xmlns:p14="http://schemas.microsoft.com/office/powerpoint/2010/main" val="2021890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364" name="灯片编号占位符 3"/>
          <p:cNvSpPr>
            <a:spLocks noGrp="1"/>
          </p:cNvSpPr>
          <p:nvPr>
            <p:ph type="sldNum" sz="quarter" idx="5"/>
          </p:nvPr>
        </p:nvSpPr>
        <p:spPr bwMode="auto">
          <a:noFill/>
          <a:ln>
            <a:miter lim="800000"/>
            <a:headEnd/>
            <a:tailEnd/>
          </a:ln>
        </p:spPr>
        <p:txBody>
          <a:bodyPr/>
          <a:lstStyle/>
          <a:p>
            <a:fld id="{A2E24961-6EA4-42D9-B2B0-54521400BEB6}" type="slidenum">
              <a:rPr lang="zh-CN" altLang="en-US"/>
              <a:pPr/>
              <a:t>4</a:t>
            </a:fld>
            <a:endParaRPr lang="zh-CN" altLang="en-US"/>
          </a:p>
        </p:txBody>
      </p:sp>
    </p:spTree>
    <p:extLst>
      <p:ext uri="{BB962C8B-B14F-4D97-AF65-F5344CB8AC3E}">
        <p14:creationId xmlns:p14="http://schemas.microsoft.com/office/powerpoint/2010/main" val="2716675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       分析是提取和整理用户需求，并建立问题域精确模型的过程。设计则是把分析阶段得到的需求转变成符合成本和质量要求的、抽象的系统实现方案的过程。从面向对象分析到面向对象设计</a:t>
            </a:r>
            <a:r>
              <a:rPr lang="en-US" altLang="zh-CN" smtClean="0"/>
              <a:t>(OOD)</a:t>
            </a:r>
            <a:r>
              <a:rPr lang="zh-CN" altLang="en-US" smtClean="0"/>
              <a:t>，是一个逐渐扩充模型的过程。或者说，面向对象设计就是用面向对象观点建立求解域模型的过程。</a:t>
            </a:r>
            <a:endParaRPr lang="en-US" altLang="zh-CN" smtClean="0"/>
          </a:p>
          <a:p>
            <a:pPr eaLnBrk="1" hangingPunct="1">
              <a:spcBef>
                <a:spcPct val="0"/>
              </a:spcBef>
            </a:pPr>
            <a:r>
              <a:rPr lang="zh-CN" altLang="en-US" smtClean="0"/>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p>
          <a:p>
            <a:pPr eaLnBrk="1" hangingPunct="1">
              <a:spcBef>
                <a:spcPct val="0"/>
              </a:spcBef>
            </a:pPr>
            <a:r>
              <a:rPr lang="zh-CN" altLang="en-US" smtClean="0"/>
              <a:t>       本章首先讲述为获得优秀设计结果应该遵循的准则，然后具体讲述面向对象设计的任务和方法。</a:t>
            </a:r>
          </a:p>
        </p:txBody>
      </p:sp>
      <p:sp>
        <p:nvSpPr>
          <p:cNvPr id="84996" name="灯片编号占位符 3"/>
          <p:cNvSpPr>
            <a:spLocks noGrp="1"/>
          </p:cNvSpPr>
          <p:nvPr>
            <p:ph type="sldNum" sz="quarter" idx="5"/>
          </p:nvPr>
        </p:nvSpPr>
        <p:spPr bwMode="auto">
          <a:noFill/>
          <a:ln>
            <a:miter lim="800000"/>
            <a:headEnd/>
            <a:tailEnd/>
          </a:ln>
        </p:spPr>
        <p:txBody>
          <a:bodyPr/>
          <a:lstStyle/>
          <a:p>
            <a:fld id="{9D8CE796-E63F-4749-8C5B-1ABA55438966}" type="slidenum">
              <a:rPr lang="zh-CN" altLang="en-US"/>
              <a:pPr/>
              <a:t>40</a:t>
            </a:fld>
            <a:endParaRPr lang="zh-CN" altLang="en-US"/>
          </a:p>
        </p:txBody>
      </p:sp>
    </p:spTree>
    <p:extLst>
      <p:ext uri="{BB962C8B-B14F-4D97-AF65-F5344CB8AC3E}">
        <p14:creationId xmlns:p14="http://schemas.microsoft.com/office/powerpoint/2010/main" val="1609603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在面向对象分析过程中，已经对用户界面需求做了初步分析，在面向对象设计过程中，则应该对系统的人机交互子系统进行详细设计，以确定人机交互的细节，其中包括指定窗口和报表的形式、设计命令层次等项内容。</a:t>
            </a:r>
            <a:endParaRPr lang="en-US" altLang="zh-CN" smtClean="0"/>
          </a:p>
          <a:p>
            <a:r>
              <a:rPr lang="zh-CN" altLang="zh-CN" smtClean="0"/>
              <a:t>人机交互部分的设计结果，将对用户情绪和工作效率产生重要影响。</a:t>
            </a:r>
            <a:endParaRPr lang="en-US" altLang="zh-CN" smtClean="0"/>
          </a:p>
          <a:p>
            <a:r>
              <a:rPr lang="zh-CN" altLang="zh-CN" smtClean="0"/>
              <a:t>本书</a:t>
            </a:r>
            <a:r>
              <a:rPr lang="en-US" altLang="zh-CN" smtClean="0"/>
              <a:t>6.2</a:t>
            </a:r>
            <a:r>
              <a:rPr lang="zh-CN" altLang="zh-CN" smtClean="0"/>
              <a:t>节已经全面系统地讲述了人机界面设计的问题、过程和设计指南，此处不再赘述。本节仅从面向对象设计的角度补充讲述一下设计人机交互子系统的策略。</a:t>
            </a:r>
          </a:p>
          <a:p>
            <a:endParaRPr lang="zh-CN" altLang="en-US" smtClean="0"/>
          </a:p>
        </p:txBody>
      </p:sp>
      <p:sp>
        <p:nvSpPr>
          <p:cNvPr id="87044" name="灯片编号占位符 3"/>
          <p:cNvSpPr>
            <a:spLocks noGrp="1"/>
          </p:cNvSpPr>
          <p:nvPr>
            <p:ph type="sldNum" sz="quarter" idx="5"/>
          </p:nvPr>
        </p:nvSpPr>
        <p:spPr bwMode="auto">
          <a:noFill/>
          <a:ln>
            <a:miter lim="800000"/>
            <a:headEnd/>
            <a:tailEnd/>
          </a:ln>
        </p:spPr>
        <p:txBody>
          <a:bodyPr/>
          <a:lstStyle/>
          <a:p>
            <a:fld id="{F69E8923-545E-486A-9AC5-70D1B8E64DCF}" type="slidenum">
              <a:rPr lang="zh-CN" altLang="en-US"/>
              <a:pPr/>
              <a:t>41</a:t>
            </a:fld>
            <a:endParaRPr lang="zh-CN" altLang="en-US"/>
          </a:p>
        </p:txBody>
      </p:sp>
    </p:spTree>
    <p:extLst>
      <p:ext uri="{BB962C8B-B14F-4D97-AF65-F5344CB8AC3E}">
        <p14:creationId xmlns:p14="http://schemas.microsoft.com/office/powerpoint/2010/main" val="40831876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人机交互界面是给用户使用的，显然，为设计好人机交互子系统，设计者应该认真研究使用它的用户。应该深入到用户的工作现场，仔细观察用户是怎样做他们的工作的</a:t>
            </a:r>
            <a:r>
              <a:rPr lang="zh-CN" altLang="en-US" smtClean="0"/>
              <a:t>。</a:t>
            </a:r>
            <a:r>
              <a:rPr lang="zh-CN" altLang="zh-CN" smtClean="0"/>
              <a:t>设计者应该认真思考下述问题：用户必须完成哪些工作</a:t>
            </a:r>
            <a:r>
              <a:rPr lang="en-US" altLang="zh-CN" smtClean="0"/>
              <a:t>?</a:t>
            </a:r>
            <a:r>
              <a:rPr lang="zh-CN" altLang="zh-CN" smtClean="0"/>
              <a:t>设计者能够提供什么工具来支持这些工作的完成</a:t>
            </a:r>
            <a:r>
              <a:rPr lang="en-US" altLang="zh-CN" smtClean="0"/>
              <a:t>?</a:t>
            </a:r>
            <a:r>
              <a:rPr lang="zh-CN" altLang="zh-CN" smtClean="0"/>
              <a:t>怎样使得这些工具使用起来更方便更有效</a:t>
            </a:r>
            <a:r>
              <a:rPr lang="en-US" altLang="zh-CN" smtClean="0"/>
              <a:t>?</a:t>
            </a:r>
            <a:endParaRPr lang="zh-CN" altLang="zh-CN" smtClean="0"/>
          </a:p>
          <a:p>
            <a:endParaRPr lang="zh-CN" altLang="en-US" smtClean="0"/>
          </a:p>
        </p:txBody>
      </p:sp>
      <p:sp>
        <p:nvSpPr>
          <p:cNvPr id="89092" name="灯片编号占位符 3"/>
          <p:cNvSpPr>
            <a:spLocks noGrp="1"/>
          </p:cNvSpPr>
          <p:nvPr>
            <p:ph type="sldNum" sz="quarter" idx="5"/>
          </p:nvPr>
        </p:nvSpPr>
        <p:spPr bwMode="auto">
          <a:noFill/>
          <a:ln>
            <a:miter lim="800000"/>
            <a:headEnd/>
            <a:tailEnd/>
          </a:ln>
        </p:spPr>
        <p:txBody>
          <a:bodyPr/>
          <a:lstStyle/>
          <a:p>
            <a:fld id="{C3276BA4-A63D-403E-9745-50BB617DD467}" type="slidenum">
              <a:rPr lang="zh-CN" altLang="en-US"/>
              <a:pPr/>
              <a:t>42</a:t>
            </a:fld>
            <a:endParaRPr lang="zh-CN" altLang="en-US"/>
          </a:p>
        </p:txBody>
      </p:sp>
    </p:spTree>
    <p:extLst>
      <p:ext uri="{BB962C8B-B14F-4D97-AF65-F5344CB8AC3E}">
        <p14:creationId xmlns:p14="http://schemas.microsoft.com/office/powerpoint/2010/main" val="25277413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人机交互界面是给用户使用的，显然，为设计好人机交互子系统，设计者应该认真研究使用它的用户。应该深入到用户的工作现场，仔细观察用户是怎样做他们的工作的</a:t>
            </a:r>
            <a:r>
              <a:rPr lang="zh-CN" altLang="en-US" smtClean="0"/>
              <a:t>。</a:t>
            </a:r>
            <a:r>
              <a:rPr lang="zh-CN" altLang="zh-CN" smtClean="0"/>
              <a:t>设计者应该认真思考下述问题：用户必须完成哪些工作</a:t>
            </a:r>
            <a:r>
              <a:rPr lang="en-US" altLang="zh-CN" smtClean="0"/>
              <a:t>?</a:t>
            </a:r>
            <a:r>
              <a:rPr lang="zh-CN" altLang="zh-CN" smtClean="0"/>
              <a:t>设计者能够提供什么工具来支持这些工作的完成</a:t>
            </a:r>
            <a:r>
              <a:rPr lang="en-US" altLang="zh-CN" smtClean="0"/>
              <a:t>?</a:t>
            </a:r>
            <a:r>
              <a:rPr lang="zh-CN" altLang="zh-CN" smtClean="0"/>
              <a:t>怎样使得这些工具使用起来更方便更有效</a:t>
            </a:r>
            <a:r>
              <a:rPr lang="en-US" altLang="zh-CN" smtClean="0"/>
              <a:t>?</a:t>
            </a:r>
            <a:endParaRPr lang="zh-CN" altLang="zh-CN" smtClean="0"/>
          </a:p>
          <a:p>
            <a:endParaRPr lang="zh-CN" altLang="en-US" smtClean="0"/>
          </a:p>
        </p:txBody>
      </p:sp>
      <p:sp>
        <p:nvSpPr>
          <p:cNvPr id="91140" name="灯片编号占位符 3"/>
          <p:cNvSpPr>
            <a:spLocks noGrp="1"/>
          </p:cNvSpPr>
          <p:nvPr>
            <p:ph type="sldNum" sz="quarter" idx="5"/>
          </p:nvPr>
        </p:nvSpPr>
        <p:spPr bwMode="auto">
          <a:noFill/>
          <a:ln>
            <a:miter lim="800000"/>
            <a:headEnd/>
            <a:tailEnd/>
          </a:ln>
        </p:spPr>
        <p:txBody>
          <a:bodyPr/>
          <a:lstStyle/>
          <a:p>
            <a:fld id="{0EB74199-75FD-44B7-B331-16915C954A16}" type="slidenum">
              <a:rPr lang="zh-CN" altLang="en-US"/>
              <a:pPr/>
              <a:t>43</a:t>
            </a:fld>
            <a:endParaRPr lang="zh-CN" altLang="en-US"/>
          </a:p>
        </p:txBody>
      </p:sp>
    </p:spTree>
    <p:extLst>
      <p:ext uri="{BB962C8B-B14F-4D97-AF65-F5344CB8AC3E}">
        <p14:creationId xmlns:p14="http://schemas.microsoft.com/office/powerpoint/2010/main" val="11166265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设计图形用户界面时，应该保持与普通</a:t>
            </a:r>
            <a:r>
              <a:rPr lang="en-US" altLang="zh-CN" smtClean="0"/>
              <a:t>Windows</a:t>
            </a:r>
            <a:r>
              <a:rPr lang="zh-CN" altLang="zh-CN" smtClean="0"/>
              <a:t>应用程序界面相一致，并遵守广大用户习惯的约定，这样才会被用户接受和喜爱。</a:t>
            </a:r>
          </a:p>
          <a:p>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2B3BA638-E087-4395-AAAB-5C4A684A953F}" type="slidenum">
              <a:rPr lang="zh-CN" altLang="en-US"/>
              <a:pPr/>
              <a:t>44</a:t>
            </a:fld>
            <a:endParaRPr lang="zh-CN" altLang="en-US"/>
          </a:p>
        </p:txBody>
      </p:sp>
    </p:spTree>
    <p:extLst>
      <p:ext uri="{BB962C8B-B14F-4D97-AF65-F5344CB8AC3E}">
        <p14:creationId xmlns:p14="http://schemas.microsoft.com/office/powerpoint/2010/main" val="8857777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marL="285750" indent="-285750">
              <a:buFont typeface="Arial" panose="020B0604020202020204" pitchFamily="34" charset="0"/>
              <a:buChar char="•"/>
              <a:defRPr/>
            </a:pPr>
            <a:r>
              <a:rPr lang="zh-CN" altLang="zh-CN" dirty="0" smtClean="0"/>
              <a:t>次序：仔细选择每个服务的名字，并在命令层的每一部分内把服务排好次序。排序时或者把最常用的服务放在最前面，或者按照用户习惯的工作步骤排序。</a:t>
            </a:r>
          </a:p>
          <a:p>
            <a:pPr marL="285750" indent="-285750">
              <a:buFont typeface="Arial" panose="020B0604020202020204" pitchFamily="34" charset="0"/>
              <a:buChar char="•"/>
              <a:defRPr/>
            </a:pPr>
            <a:r>
              <a:rPr lang="zh-CN" altLang="zh-CN" dirty="0" smtClean="0"/>
              <a:t>整体</a:t>
            </a:r>
            <a:r>
              <a:rPr lang="en-US" altLang="zh-CN" dirty="0" smtClean="0"/>
              <a:t>-</a:t>
            </a:r>
            <a:r>
              <a:rPr lang="zh-CN" altLang="zh-CN" dirty="0" smtClean="0"/>
              <a:t>部分关系：寻找在这些服务中存在的整体</a:t>
            </a:r>
            <a:r>
              <a:rPr lang="en-US" altLang="zh-CN" dirty="0" smtClean="0"/>
              <a:t>\|</a:t>
            </a:r>
            <a:r>
              <a:rPr lang="zh-CN" altLang="zh-CN" dirty="0" smtClean="0"/>
              <a:t>部分模式，这样做有助于在命令层中分组组织服务。</a:t>
            </a:r>
          </a:p>
          <a:p>
            <a:pPr marL="285750" indent="-285750">
              <a:buFont typeface="Arial" panose="020B0604020202020204" pitchFamily="34" charset="0"/>
              <a:buChar char="•"/>
              <a:defRPr/>
            </a:pPr>
            <a:r>
              <a:rPr lang="zh-CN" altLang="zh-CN" dirty="0" smtClean="0"/>
              <a:t>宽度和深度：由于人的短期记忆能力有限，命令层次的宽度和深度都不应该过大。</a:t>
            </a:r>
          </a:p>
          <a:p>
            <a:pPr marL="285750" indent="-285750">
              <a:buFont typeface="Arial" panose="020B0604020202020204" pitchFamily="34" charset="0"/>
              <a:buChar char="•"/>
              <a:defRPr/>
            </a:pPr>
            <a:r>
              <a:rPr lang="zh-CN" altLang="zh-CN" dirty="0" smtClean="0"/>
              <a:t>操作步骤：应该用尽量少的单击、拖动和击键组合来表达命令，而且应该为高级用户提供简捷的操作方法。</a:t>
            </a:r>
          </a:p>
          <a:p>
            <a:pPr>
              <a:defRPr/>
            </a:pPr>
            <a:endParaRPr lang="zh-CN" altLang="en-US" dirty="0"/>
          </a:p>
        </p:txBody>
      </p:sp>
      <p:sp>
        <p:nvSpPr>
          <p:cNvPr id="95236" name="灯片编号占位符 3"/>
          <p:cNvSpPr>
            <a:spLocks noGrp="1"/>
          </p:cNvSpPr>
          <p:nvPr>
            <p:ph type="sldNum" sz="quarter" idx="5"/>
          </p:nvPr>
        </p:nvSpPr>
        <p:spPr bwMode="auto">
          <a:noFill/>
          <a:ln>
            <a:miter lim="800000"/>
            <a:headEnd/>
            <a:tailEnd/>
          </a:ln>
        </p:spPr>
        <p:txBody>
          <a:bodyPr/>
          <a:lstStyle/>
          <a:p>
            <a:fld id="{75C0D99D-92E1-4ECB-9763-6C7D0B3E8A20}" type="slidenum">
              <a:rPr lang="zh-CN" altLang="en-US"/>
              <a:pPr/>
              <a:t>45</a:t>
            </a:fld>
            <a:endParaRPr lang="zh-CN" altLang="en-US"/>
          </a:p>
        </p:txBody>
      </p:sp>
    </p:spTree>
    <p:extLst>
      <p:ext uri="{BB962C8B-B14F-4D97-AF65-F5344CB8AC3E}">
        <p14:creationId xmlns:p14="http://schemas.microsoft.com/office/powerpoint/2010/main" val="26045348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       分析是提取和整理用户需求，并建立问题域精确模型的逐渐扩充模型的过程过程。设计则是把分析阶段得到的需求转变成符合成本和质量要求的、抽象的系统实现方案的过程。从面向对象分析到面向对象设计</a:t>
            </a:r>
            <a:r>
              <a:rPr lang="en-US" altLang="zh-CN" dirty="0" smtClean="0"/>
              <a:t>(OOD)</a:t>
            </a:r>
            <a:r>
              <a:rPr lang="zh-CN" altLang="en-US" dirty="0" smtClean="0"/>
              <a:t>，是一个。或者说，面向对象设计就是用面向对象观点建立求解域模型的过程。</a:t>
            </a:r>
            <a:endParaRPr lang="en-US" altLang="zh-CN" dirty="0" smtClean="0"/>
          </a:p>
          <a:p>
            <a:pPr eaLnBrk="1" hangingPunct="1">
              <a:spcBef>
                <a:spcPct val="0"/>
              </a:spcBef>
            </a:pPr>
            <a:r>
              <a:rPr lang="zh-CN" altLang="en-US" dirty="0" smtClean="0"/>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p>
          <a:p>
            <a:pPr eaLnBrk="1" hangingPunct="1">
              <a:spcBef>
                <a:spcPct val="0"/>
              </a:spcBef>
            </a:pPr>
            <a:r>
              <a:rPr lang="zh-CN" altLang="en-US" dirty="0" smtClean="0"/>
              <a:t>       本章首先讲述为获得优秀设计结果应该遵循的准则，然后具体讲述面向对象设计的任务和方法。</a:t>
            </a:r>
          </a:p>
        </p:txBody>
      </p:sp>
      <p:sp>
        <p:nvSpPr>
          <p:cNvPr id="98308" name="灯片编号占位符 3"/>
          <p:cNvSpPr>
            <a:spLocks noGrp="1"/>
          </p:cNvSpPr>
          <p:nvPr>
            <p:ph type="sldNum" sz="quarter" idx="5"/>
          </p:nvPr>
        </p:nvSpPr>
        <p:spPr bwMode="auto">
          <a:noFill/>
          <a:ln>
            <a:miter lim="800000"/>
            <a:headEnd/>
            <a:tailEnd/>
          </a:ln>
        </p:spPr>
        <p:txBody>
          <a:bodyPr/>
          <a:lstStyle/>
          <a:p>
            <a:fld id="{DA4E8A3F-3850-4E03-B93B-BE9D8A6A5FD1}" type="slidenum">
              <a:rPr lang="zh-CN" altLang="en-US"/>
              <a:pPr/>
              <a:t>47</a:t>
            </a:fld>
            <a:endParaRPr lang="zh-CN" altLang="en-US"/>
          </a:p>
        </p:txBody>
      </p:sp>
    </p:spTree>
    <p:extLst>
      <p:ext uri="{BB962C8B-B14F-4D97-AF65-F5344CB8AC3E}">
        <p14:creationId xmlns:p14="http://schemas.microsoft.com/office/powerpoint/2010/main" val="8814102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虽然从概念上说，不同对象可以并发地工作，但是，在实际系统中，许多对象之间往往存在相互依赖关系。此外，在实际使用的硬件中，可能仅由一个处理器支持多个对象。因此，设计工作的一项重要内容就是</a:t>
            </a:r>
            <a:r>
              <a:rPr lang="en-US" altLang="zh-CN" smtClean="0"/>
              <a:t>…</a:t>
            </a:r>
          </a:p>
          <a:p>
            <a:endParaRPr lang="en-US" altLang="zh-CN" smtClean="0"/>
          </a:p>
          <a:p>
            <a:r>
              <a:rPr lang="zh-CN" altLang="zh-CN" smtClean="0"/>
              <a:t>不同的任务标识了必须同时发生的不同行为。这种并发行为既可以在不同的处理器上实现，也可以在单个处理器上利用多任务操作系统仿真实现</a:t>
            </a:r>
            <a:r>
              <a:rPr lang="en-US" altLang="zh-CN" smtClean="0"/>
              <a:t>(</a:t>
            </a:r>
            <a:r>
              <a:rPr lang="zh-CN" altLang="zh-CN" smtClean="0"/>
              <a:t>通常采用时间分片策略仿真多处理器环境</a:t>
            </a:r>
            <a:r>
              <a:rPr lang="en-US" altLang="zh-CN" smtClean="0"/>
              <a:t>)</a:t>
            </a:r>
            <a:r>
              <a:rPr lang="zh-CN" altLang="zh-CN" smtClean="0"/>
              <a:t>。</a:t>
            </a:r>
          </a:p>
          <a:p>
            <a:endParaRPr lang="zh-CN" altLang="en-US" smtClean="0"/>
          </a:p>
        </p:txBody>
      </p:sp>
      <p:sp>
        <p:nvSpPr>
          <p:cNvPr id="100356" name="灯片编号占位符 3"/>
          <p:cNvSpPr>
            <a:spLocks noGrp="1"/>
          </p:cNvSpPr>
          <p:nvPr>
            <p:ph type="sldNum" sz="quarter" idx="5"/>
          </p:nvPr>
        </p:nvSpPr>
        <p:spPr bwMode="auto">
          <a:noFill/>
          <a:ln>
            <a:miter lim="800000"/>
            <a:headEnd/>
            <a:tailEnd/>
          </a:ln>
        </p:spPr>
        <p:txBody>
          <a:bodyPr/>
          <a:lstStyle/>
          <a:p>
            <a:fld id="{DDDFB13E-3A21-4960-BEAF-7900462873D6}" type="slidenum">
              <a:rPr lang="zh-CN" altLang="en-US"/>
              <a:pPr/>
              <a:t>48</a:t>
            </a:fld>
            <a:endParaRPr lang="zh-CN" altLang="en-US"/>
          </a:p>
        </p:txBody>
      </p:sp>
    </p:spTree>
    <p:extLst>
      <p:ext uri="{BB962C8B-B14F-4D97-AF65-F5344CB8AC3E}">
        <p14:creationId xmlns:p14="http://schemas.microsoft.com/office/powerpoint/2010/main" val="11988690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虽然从概念上说，不同对象可以并发地工作，但是，在实际系统中，许多对象之间往往存在相互依赖关系。此外，在实际使用的硬件中，可能仅由一个处理器支持多个对象。因此，设计工作的一项重要内容就是</a:t>
            </a:r>
            <a:r>
              <a:rPr lang="en-US" altLang="zh-CN" smtClean="0"/>
              <a:t>…</a:t>
            </a:r>
          </a:p>
          <a:p>
            <a:endParaRPr lang="en-US" altLang="zh-CN" smtClean="0"/>
          </a:p>
          <a:p>
            <a:r>
              <a:rPr lang="zh-CN" altLang="zh-CN" smtClean="0"/>
              <a:t>不同的任务标识了必须同时发生的不同行为。这种并发行为既可以在不同的处理器上实现，也可以在单个处理器上利用多任务操作系统仿真实现</a:t>
            </a:r>
            <a:r>
              <a:rPr lang="en-US" altLang="zh-CN" smtClean="0"/>
              <a:t>(</a:t>
            </a:r>
            <a:r>
              <a:rPr lang="zh-CN" altLang="zh-CN" smtClean="0"/>
              <a:t>通常采用时间分片策略仿真多处理器环境</a:t>
            </a:r>
            <a:r>
              <a:rPr lang="en-US" altLang="zh-CN" smtClean="0"/>
              <a:t>)</a:t>
            </a:r>
            <a:r>
              <a:rPr lang="zh-CN" altLang="zh-CN" smtClean="0"/>
              <a:t>。</a:t>
            </a:r>
          </a:p>
          <a:p>
            <a:endParaRPr lang="zh-CN" altLang="en-US" smtClean="0"/>
          </a:p>
        </p:txBody>
      </p:sp>
      <p:sp>
        <p:nvSpPr>
          <p:cNvPr id="100356" name="灯片编号占位符 3"/>
          <p:cNvSpPr>
            <a:spLocks noGrp="1"/>
          </p:cNvSpPr>
          <p:nvPr>
            <p:ph type="sldNum" sz="quarter" idx="5"/>
          </p:nvPr>
        </p:nvSpPr>
        <p:spPr bwMode="auto">
          <a:noFill/>
          <a:ln>
            <a:miter lim="800000"/>
            <a:headEnd/>
            <a:tailEnd/>
          </a:ln>
        </p:spPr>
        <p:txBody>
          <a:bodyPr/>
          <a:lstStyle/>
          <a:p>
            <a:fld id="{DDDFB13E-3A21-4960-BEAF-7900462873D6}" type="slidenum">
              <a:rPr lang="zh-CN" altLang="en-US"/>
              <a:pPr/>
              <a:t>49</a:t>
            </a:fld>
            <a:endParaRPr lang="zh-CN" altLang="en-US"/>
          </a:p>
        </p:txBody>
      </p:sp>
    </p:spTree>
    <p:extLst>
      <p:ext uri="{BB962C8B-B14F-4D97-AF65-F5344CB8AC3E}">
        <p14:creationId xmlns:p14="http://schemas.microsoft.com/office/powerpoint/2010/main" val="36699542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0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常见的任务有事件驱动型任务、时钟驱动型任务、优先任务、关键任务和协调任务等。设计任务管理子系统，包括确定各类任务并把任务分配给适当的硬件或软件去执行。</a:t>
            </a:r>
            <a:endParaRPr lang="zh-CN" altLang="en-US" smtClean="0"/>
          </a:p>
        </p:txBody>
      </p:sp>
      <p:sp>
        <p:nvSpPr>
          <p:cNvPr id="102404" name="灯片编号占位符 3"/>
          <p:cNvSpPr>
            <a:spLocks noGrp="1"/>
          </p:cNvSpPr>
          <p:nvPr>
            <p:ph type="sldNum" sz="quarter" idx="5"/>
          </p:nvPr>
        </p:nvSpPr>
        <p:spPr bwMode="auto">
          <a:noFill/>
          <a:ln>
            <a:miter lim="800000"/>
            <a:headEnd/>
            <a:tailEnd/>
          </a:ln>
        </p:spPr>
        <p:txBody>
          <a:bodyPr/>
          <a:lstStyle/>
          <a:p>
            <a:fld id="{0355D2DF-2BA0-430E-B8EE-824F4BFACC25}" type="slidenum">
              <a:rPr lang="zh-CN" altLang="en-US"/>
              <a:pPr/>
              <a:t>50</a:t>
            </a:fld>
            <a:endParaRPr lang="zh-CN" altLang="en-US"/>
          </a:p>
        </p:txBody>
      </p:sp>
    </p:spTree>
    <p:extLst>
      <p:ext uri="{BB962C8B-B14F-4D97-AF65-F5344CB8AC3E}">
        <p14:creationId xmlns:p14="http://schemas.microsoft.com/office/powerpoint/2010/main" val="57622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en-US" altLang="zh-CN" sz="1050" dirty="0" smtClean="0"/>
              <a:t>1.</a:t>
            </a:r>
            <a:r>
              <a:rPr lang="zh-CN" altLang="en-US" sz="1050" dirty="0" smtClean="0"/>
              <a:t>模块化：</a:t>
            </a:r>
            <a:r>
              <a:rPr lang="zh-CN" altLang="zh-CN" sz="1050" dirty="0" smtClean="0"/>
              <a:t>面向对象软件开发模式，很自然地支持了把系统分解成模块的设计原理：对象就是模块。它是把数据结构和操作这些数据的方法紧密地结合在一起所构成的模块。</a:t>
            </a:r>
            <a:endParaRPr lang="en-US" altLang="zh-CN" sz="1050" dirty="0" smtClean="0"/>
          </a:p>
          <a:p>
            <a:pPr>
              <a:defRPr/>
            </a:pPr>
            <a:r>
              <a:rPr lang="en-US" altLang="zh-CN" sz="1050" dirty="0" smtClean="0"/>
              <a:t>2.</a:t>
            </a:r>
            <a:r>
              <a:rPr lang="zh-CN" altLang="en-US" sz="1050" dirty="0" smtClean="0"/>
              <a:t>抽象：类实际上是一种抽象数据类型，它对外开放的公共接口构成了类的规格说明</a:t>
            </a:r>
            <a:r>
              <a:rPr lang="en-US" altLang="zh-CN" sz="1050" dirty="0" smtClean="0"/>
              <a:t>(</a:t>
            </a:r>
            <a:r>
              <a:rPr lang="zh-CN" altLang="en-US" sz="1050" dirty="0" smtClean="0"/>
              <a:t>即协议</a:t>
            </a:r>
            <a:r>
              <a:rPr lang="en-US" altLang="zh-CN" sz="1050" dirty="0" smtClean="0"/>
              <a:t>)</a:t>
            </a:r>
            <a:r>
              <a:rPr lang="zh-CN" altLang="en-US" sz="1050" dirty="0" smtClean="0"/>
              <a:t>，这种接口规定了外界可以使用的合法操作符，利用这些操作符可以对类实例中包含的数据进行操作。使用者无须知道这些操作符的实现算法和类中数据元素的具体表示方法，就可以通过这些操作符使用类中定义的数据。通常把这类抽象称为规格说明抽象。</a:t>
            </a:r>
            <a:endParaRPr lang="zh-CN" altLang="zh-CN" sz="1050" dirty="0" smtClean="0"/>
          </a:p>
          <a:p>
            <a:pPr>
              <a:defRPr/>
            </a:pPr>
            <a:endParaRPr lang="zh-CN" altLang="en-US" dirty="0"/>
          </a:p>
        </p:txBody>
      </p:sp>
      <p:sp>
        <p:nvSpPr>
          <p:cNvPr id="17412" name="灯片编号占位符 3"/>
          <p:cNvSpPr>
            <a:spLocks noGrp="1"/>
          </p:cNvSpPr>
          <p:nvPr>
            <p:ph type="sldNum" sz="quarter" idx="5"/>
          </p:nvPr>
        </p:nvSpPr>
        <p:spPr bwMode="auto">
          <a:noFill/>
          <a:ln>
            <a:miter lim="800000"/>
            <a:headEnd/>
            <a:tailEnd/>
          </a:ln>
        </p:spPr>
        <p:txBody>
          <a:bodyPr/>
          <a:lstStyle/>
          <a:p>
            <a:fld id="{8456713E-3A18-422E-8D0A-11B38C09A974}" type="slidenum">
              <a:rPr lang="zh-CN" altLang="en-US"/>
              <a:pPr/>
              <a:t>5</a:t>
            </a:fld>
            <a:endParaRPr lang="zh-CN" altLang="en-US"/>
          </a:p>
        </p:txBody>
      </p:sp>
    </p:spTree>
    <p:extLst>
      <p:ext uri="{BB962C8B-B14F-4D97-AF65-F5344CB8AC3E}">
        <p14:creationId xmlns:p14="http://schemas.microsoft.com/office/powerpoint/2010/main" val="14157437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10445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cs typeface="Times New Roman" pitchFamily="18" charset="0"/>
              </a:rPr>
              <a:t>事件驱动型任务</a:t>
            </a:r>
            <a:endParaRPr lang="zh-CN" altLang="en-US" smtClean="0">
              <a:cs typeface="Times New Roman" pitchFamily="18" charset="0"/>
            </a:endParaRPr>
          </a:p>
          <a:p>
            <a:r>
              <a:rPr lang="zh-CN" altLang="zh-CN" smtClean="0">
                <a:cs typeface="Times New Roman" pitchFamily="18" charset="0"/>
              </a:rPr>
              <a:t>例如，与设备、屏幕窗口、其他任务、子系统、另一个处理器或其他系统通信。</a:t>
            </a:r>
            <a:endParaRPr lang="en-US" altLang="zh-CN" smtClean="0">
              <a:cs typeface="Times New Roman" pitchFamily="18" charset="0"/>
            </a:endParaRPr>
          </a:p>
          <a:p>
            <a:r>
              <a:rPr lang="zh-CN" altLang="zh-CN" smtClean="0">
                <a:cs typeface="Times New Roman" pitchFamily="18" charset="0"/>
              </a:rPr>
              <a:t>事件通常是表明某些数据到达的信号。</a:t>
            </a:r>
            <a:endParaRPr lang="zh-CN" altLang="en-US" smtClean="0">
              <a:cs typeface="Times New Roman" pitchFamily="18" charset="0"/>
            </a:endParaRPr>
          </a:p>
        </p:txBody>
      </p:sp>
      <p:sp>
        <p:nvSpPr>
          <p:cNvPr id="104452" name="灯片编号占位符 3"/>
          <p:cNvSpPr>
            <a:spLocks noGrp="1"/>
          </p:cNvSpPr>
          <p:nvPr>
            <p:ph type="sldNum" sz="quarter" idx="5"/>
          </p:nvPr>
        </p:nvSpPr>
        <p:spPr bwMode="auto">
          <a:noFill/>
          <a:ln>
            <a:miter lim="800000"/>
            <a:headEnd/>
            <a:tailEnd/>
          </a:ln>
        </p:spPr>
        <p:txBody>
          <a:bodyPr/>
          <a:lstStyle/>
          <a:p>
            <a:fld id="{004CDF0A-2FED-43E1-BFF3-91AFD29DC9C7}" type="slidenum">
              <a:rPr lang="zh-CN" altLang="en-US"/>
              <a:pPr/>
              <a:t>51</a:t>
            </a:fld>
            <a:endParaRPr lang="zh-CN" altLang="en-US"/>
          </a:p>
        </p:txBody>
      </p:sp>
    </p:spTree>
    <p:extLst>
      <p:ext uri="{BB962C8B-B14F-4D97-AF65-F5344CB8AC3E}">
        <p14:creationId xmlns:p14="http://schemas.microsoft.com/office/powerpoint/2010/main" val="14213315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zh-CN" altLang="zh-CN" kern="100" dirty="0" smtClean="0">
                <a:cs typeface="Times New Roman" panose="02020603050405020304" pitchFamily="18" charset="0"/>
              </a:rPr>
              <a:t>时钟驱动型任务</a:t>
            </a:r>
          </a:p>
          <a:p>
            <a:pPr>
              <a:defRPr/>
            </a:pPr>
            <a:r>
              <a:rPr lang="zh-CN" altLang="zh-CN" dirty="0" smtClean="0"/>
              <a:t>例如，某些设备需要周期性地获得数据；某些人机接口、子系统、任务、处理器或其他系统也可能需要周期性地通信。在这些场合往往需要使用时钟驱动型任务。</a:t>
            </a:r>
            <a:endParaRPr lang="zh-CN" altLang="zh-CN" dirty="0"/>
          </a:p>
        </p:txBody>
      </p:sp>
      <p:sp>
        <p:nvSpPr>
          <p:cNvPr id="106500" name="灯片编号占位符 3"/>
          <p:cNvSpPr>
            <a:spLocks noGrp="1"/>
          </p:cNvSpPr>
          <p:nvPr>
            <p:ph type="sldNum" sz="quarter" idx="5"/>
          </p:nvPr>
        </p:nvSpPr>
        <p:spPr bwMode="auto">
          <a:noFill/>
          <a:ln>
            <a:miter lim="800000"/>
            <a:headEnd/>
            <a:tailEnd/>
          </a:ln>
        </p:spPr>
        <p:txBody>
          <a:bodyPr/>
          <a:lstStyle/>
          <a:p>
            <a:fld id="{E93ACBD5-493B-4783-8CD3-8E1CC57065DB}" type="slidenum">
              <a:rPr lang="zh-CN" altLang="en-US"/>
              <a:pPr/>
              <a:t>52</a:t>
            </a:fld>
            <a:endParaRPr lang="zh-CN" altLang="en-US"/>
          </a:p>
        </p:txBody>
      </p:sp>
    </p:spTree>
    <p:extLst>
      <p:ext uri="{BB962C8B-B14F-4D97-AF65-F5344CB8AC3E}">
        <p14:creationId xmlns:p14="http://schemas.microsoft.com/office/powerpoint/2010/main" val="1306950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p:spPr>
      </p:sp>
      <p:sp>
        <p:nvSpPr>
          <p:cNvPr id="1085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zh-CN" smtClean="0"/>
          </a:p>
        </p:txBody>
      </p:sp>
      <p:sp>
        <p:nvSpPr>
          <p:cNvPr id="108548" name="灯片编号占位符 3"/>
          <p:cNvSpPr>
            <a:spLocks noGrp="1"/>
          </p:cNvSpPr>
          <p:nvPr>
            <p:ph type="sldNum" sz="quarter" idx="5"/>
          </p:nvPr>
        </p:nvSpPr>
        <p:spPr bwMode="auto">
          <a:noFill/>
          <a:ln>
            <a:miter lim="800000"/>
            <a:headEnd/>
            <a:tailEnd/>
          </a:ln>
        </p:spPr>
        <p:txBody>
          <a:bodyPr/>
          <a:lstStyle/>
          <a:p>
            <a:fld id="{9B319772-5A14-4B08-85C4-7ED919610D4E}" type="slidenum">
              <a:rPr lang="zh-CN" altLang="en-US"/>
              <a:pPr/>
              <a:t>53</a:t>
            </a:fld>
            <a:endParaRPr lang="zh-CN" altLang="en-US"/>
          </a:p>
        </p:txBody>
      </p:sp>
    </p:spTree>
    <p:extLst>
      <p:ext uri="{BB962C8B-B14F-4D97-AF65-F5344CB8AC3E}">
        <p14:creationId xmlns:p14="http://schemas.microsoft.com/office/powerpoint/2010/main" val="27187457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0596" name="灯片编号占位符 3"/>
          <p:cNvSpPr>
            <a:spLocks noGrp="1"/>
          </p:cNvSpPr>
          <p:nvPr>
            <p:ph type="sldNum" sz="quarter" idx="5"/>
          </p:nvPr>
        </p:nvSpPr>
        <p:spPr bwMode="auto">
          <a:noFill/>
          <a:ln>
            <a:miter lim="800000"/>
            <a:headEnd/>
            <a:tailEnd/>
          </a:ln>
        </p:spPr>
        <p:txBody>
          <a:bodyPr/>
          <a:lstStyle/>
          <a:p>
            <a:fld id="{B50C4541-E4B3-45A1-A355-2F0B50CC3F77}" type="slidenum">
              <a:rPr lang="zh-CN" altLang="en-US"/>
              <a:pPr/>
              <a:t>54</a:t>
            </a:fld>
            <a:endParaRPr lang="zh-CN" altLang="en-US"/>
          </a:p>
        </p:txBody>
      </p:sp>
    </p:spTree>
    <p:extLst>
      <p:ext uri="{BB962C8B-B14F-4D97-AF65-F5344CB8AC3E}">
        <p14:creationId xmlns:p14="http://schemas.microsoft.com/office/powerpoint/2010/main" val="17901089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2644" name="灯片编号占位符 3"/>
          <p:cNvSpPr>
            <a:spLocks noGrp="1"/>
          </p:cNvSpPr>
          <p:nvPr>
            <p:ph type="sldNum" sz="quarter" idx="5"/>
          </p:nvPr>
        </p:nvSpPr>
        <p:spPr bwMode="auto">
          <a:noFill/>
          <a:ln>
            <a:miter lim="800000"/>
            <a:headEnd/>
            <a:tailEnd/>
          </a:ln>
        </p:spPr>
        <p:txBody>
          <a:bodyPr/>
          <a:lstStyle/>
          <a:p>
            <a:fld id="{5919FC3D-1024-4F72-BE47-8A2D8D92A936}" type="slidenum">
              <a:rPr lang="zh-CN" altLang="en-US"/>
              <a:pPr/>
              <a:t>55</a:t>
            </a:fld>
            <a:endParaRPr lang="zh-CN" altLang="en-US"/>
          </a:p>
        </p:txBody>
      </p:sp>
    </p:spTree>
    <p:extLst>
      <p:ext uri="{BB962C8B-B14F-4D97-AF65-F5344CB8AC3E}">
        <p14:creationId xmlns:p14="http://schemas.microsoft.com/office/powerpoint/2010/main" val="18979934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4692" name="灯片编号占位符 3"/>
          <p:cNvSpPr>
            <a:spLocks noGrp="1"/>
          </p:cNvSpPr>
          <p:nvPr>
            <p:ph type="sldNum" sz="quarter" idx="5"/>
          </p:nvPr>
        </p:nvSpPr>
        <p:spPr bwMode="auto">
          <a:noFill/>
          <a:ln>
            <a:miter lim="800000"/>
            <a:headEnd/>
            <a:tailEnd/>
          </a:ln>
        </p:spPr>
        <p:txBody>
          <a:bodyPr/>
          <a:lstStyle/>
          <a:p>
            <a:fld id="{84A766DA-5D31-4AA0-9EEB-65AC9FEBB626}" type="slidenum">
              <a:rPr lang="zh-CN" altLang="en-US"/>
              <a:pPr/>
              <a:t>56</a:t>
            </a:fld>
            <a:endParaRPr lang="zh-CN" altLang="en-US"/>
          </a:p>
        </p:txBody>
      </p:sp>
    </p:spTree>
    <p:extLst>
      <p:ext uri="{BB962C8B-B14F-4D97-AF65-F5344CB8AC3E}">
        <p14:creationId xmlns:p14="http://schemas.microsoft.com/office/powerpoint/2010/main" val="14182610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6740" name="灯片编号占位符 3"/>
          <p:cNvSpPr>
            <a:spLocks noGrp="1"/>
          </p:cNvSpPr>
          <p:nvPr>
            <p:ph type="sldNum" sz="quarter" idx="5"/>
          </p:nvPr>
        </p:nvSpPr>
        <p:spPr bwMode="auto">
          <a:noFill/>
          <a:ln>
            <a:miter lim="800000"/>
            <a:headEnd/>
            <a:tailEnd/>
          </a:ln>
        </p:spPr>
        <p:txBody>
          <a:bodyPr/>
          <a:lstStyle/>
          <a:p>
            <a:fld id="{4183C3DB-9A65-4434-999B-929A33B6E14C}" type="slidenum">
              <a:rPr lang="zh-CN" altLang="en-US"/>
              <a:pPr/>
              <a:t>57</a:t>
            </a:fld>
            <a:endParaRPr lang="zh-CN" altLang="en-US"/>
          </a:p>
        </p:txBody>
      </p:sp>
    </p:spTree>
    <p:extLst>
      <p:ext uri="{BB962C8B-B14F-4D97-AF65-F5344CB8AC3E}">
        <p14:creationId xmlns:p14="http://schemas.microsoft.com/office/powerpoint/2010/main" val="26827407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       分析是提取和整理用户需求，并建立问题域精确模型的过程。设计则是把分析阶段得到的需求转变成符合成本和质量要求的、抽象的系统实现方案的过程。从面向对象分析到面向对象设计</a:t>
            </a:r>
            <a:r>
              <a:rPr lang="en-US" altLang="zh-CN" smtClean="0"/>
              <a:t>(OOD)</a:t>
            </a:r>
            <a:r>
              <a:rPr lang="zh-CN" altLang="en-US" smtClean="0"/>
              <a:t>，是一个逐渐扩充模型的过程。或者说，面向对象设计就是用面向对象观点建立求解域模型的过程。</a:t>
            </a:r>
            <a:endParaRPr lang="en-US" altLang="zh-CN" smtClean="0"/>
          </a:p>
          <a:p>
            <a:pPr eaLnBrk="1" hangingPunct="1">
              <a:spcBef>
                <a:spcPct val="0"/>
              </a:spcBef>
            </a:pPr>
            <a:r>
              <a:rPr lang="zh-CN" altLang="en-US" smtClean="0"/>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p>
          <a:p>
            <a:pPr eaLnBrk="1" hangingPunct="1">
              <a:spcBef>
                <a:spcPct val="0"/>
              </a:spcBef>
            </a:pPr>
            <a:r>
              <a:rPr lang="zh-CN" altLang="en-US" smtClean="0"/>
              <a:t>       本章首先讲述为获得优秀设计结果应该遵循的准则，然后具体讲述面向对象设计的任务和方法。</a:t>
            </a:r>
          </a:p>
        </p:txBody>
      </p:sp>
      <p:sp>
        <p:nvSpPr>
          <p:cNvPr id="118788" name="灯片编号占位符 3"/>
          <p:cNvSpPr>
            <a:spLocks noGrp="1"/>
          </p:cNvSpPr>
          <p:nvPr>
            <p:ph type="sldNum" sz="quarter" idx="5"/>
          </p:nvPr>
        </p:nvSpPr>
        <p:spPr bwMode="auto">
          <a:noFill/>
          <a:ln>
            <a:miter lim="800000"/>
            <a:headEnd/>
            <a:tailEnd/>
          </a:ln>
        </p:spPr>
        <p:txBody>
          <a:bodyPr/>
          <a:lstStyle/>
          <a:p>
            <a:fld id="{2F03386F-A969-4D04-98BC-9435624DD251}" type="slidenum">
              <a:rPr lang="zh-CN" altLang="en-US"/>
              <a:pPr/>
              <a:t>58</a:t>
            </a:fld>
            <a:endParaRPr lang="zh-CN" altLang="en-US"/>
          </a:p>
        </p:txBody>
      </p:sp>
    </p:spTree>
    <p:extLst>
      <p:ext uri="{BB962C8B-B14F-4D97-AF65-F5344CB8AC3E}">
        <p14:creationId xmlns:p14="http://schemas.microsoft.com/office/powerpoint/2010/main" val="9551026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b="1" smtClean="0"/>
              <a:t>11.8.1 </a:t>
            </a:r>
            <a:r>
              <a:rPr lang="zh-CN" altLang="zh-CN" smtClean="0"/>
              <a:t>不同的数据存储管理模式有不同的特点，适用范围也不相同，设计者应该根据应用系统的特点选择适用的模式。</a:t>
            </a:r>
          </a:p>
          <a:p>
            <a:endParaRPr lang="zh-CN" altLang="en-US" smtClean="0"/>
          </a:p>
        </p:txBody>
      </p:sp>
      <p:sp>
        <p:nvSpPr>
          <p:cNvPr id="120836" name="灯片编号占位符 3"/>
          <p:cNvSpPr>
            <a:spLocks noGrp="1"/>
          </p:cNvSpPr>
          <p:nvPr>
            <p:ph type="sldNum" sz="quarter" idx="5"/>
          </p:nvPr>
        </p:nvSpPr>
        <p:spPr bwMode="auto">
          <a:noFill/>
          <a:ln>
            <a:miter lim="800000"/>
            <a:headEnd/>
            <a:tailEnd/>
          </a:ln>
        </p:spPr>
        <p:txBody>
          <a:bodyPr/>
          <a:lstStyle/>
          <a:p>
            <a:fld id="{648DDD59-55B3-4632-A02F-BF008FB2D397}" type="slidenum">
              <a:rPr lang="zh-CN" altLang="en-US"/>
              <a:pPr/>
              <a:t>59</a:t>
            </a:fld>
            <a:endParaRPr lang="zh-CN" altLang="en-US"/>
          </a:p>
        </p:txBody>
      </p:sp>
    </p:spTree>
    <p:extLst>
      <p:ext uri="{BB962C8B-B14F-4D97-AF65-F5344CB8AC3E}">
        <p14:creationId xmlns:p14="http://schemas.microsoft.com/office/powerpoint/2010/main" val="31882230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b="1" smtClean="0"/>
              <a:t>11.8.1 </a:t>
            </a:r>
            <a:r>
              <a:rPr lang="zh-CN" altLang="zh-CN" smtClean="0"/>
              <a:t>不同的数据存储管理模式有不同的特点，适用范围也不相同，设计者应该根据应用系统的特点选择适用的模式。</a:t>
            </a:r>
          </a:p>
          <a:p>
            <a:endParaRPr lang="zh-CN" altLang="en-US" smtClean="0"/>
          </a:p>
        </p:txBody>
      </p:sp>
      <p:sp>
        <p:nvSpPr>
          <p:cNvPr id="120836" name="灯片编号占位符 3"/>
          <p:cNvSpPr>
            <a:spLocks noGrp="1"/>
          </p:cNvSpPr>
          <p:nvPr>
            <p:ph type="sldNum" sz="quarter" idx="5"/>
          </p:nvPr>
        </p:nvSpPr>
        <p:spPr bwMode="auto">
          <a:noFill/>
          <a:ln>
            <a:miter lim="800000"/>
            <a:headEnd/>
            <a:tailEnd/>
          </a:ln>
        </p:spPr>
        <p:txBody>
          <a:bodyPr/>
          <a:lstStyle/>
          <a:p>
            <a:fld id="{648DDD59-55B3-4632-A02F-BF008FB2D397}" type="slidenum">
              <a:rPr lang="zh-CN" altLang="en-US"/>
              <a:pPr/>
              <a:t>60</a:t>
            </a:fld>
            <a:endParaRPr lang="zh-CN" altLang="en-US"/>
          </a:p>
        </p:txBody>
      </p:sp>
    </p:spTree>
    <p:extLst>
      <p:ext uri="{BB962C8B-B14F-4D97-AF65-F5344CB8AC3E}">
        <p14:creationId xmlns:p14="http://schemas.microsoft.com/office/powerpoint/2010/main" val="4153327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3.</a:t>
            </a:r>
            <a:r>
              <a:rPr lang="zh-CN" altLang="en-US" smtClean="0"/>
              <a:t>信息隐藏：</a:t>
            </a:r>
            <a:r>
              <a:rPr lang="zh-CN" altLang="zh-CN" smtClean="0"/>
              <a:t>在面向对象方法中，信息隐藏通过对象的封装性实现：类结构分离了接口与实现，从而支持了信息隐藏。对于类的用户来说，属性的表示方法和操作的实现算法都应该是隐藏的。</a:t>
            </a:r>
          </a:p>
          <a:p>
            <a:r>
              <a:rPr lang="en-US" altLang="zh-CN" smtClean="0"/>
              <a:t>4.</a:t>
            </a:r>
            <a:r>
              <a:rPr lang="zh-CN" altLang="en-US" smtClean="0"/>
              <a:t>弱耦合：</a:t>
            </a:r>
            <a:r>
              <a:rPr lang="zh-CN" altLang="zh-CN" smtClean="0"/>
              <a:t>耦合是指一个软件结构内不同模块之间互连的紧密程度。在面向对象方法中，对象是最基本的模块，因此，耦合主要指不同对象之间相互关联的紧密程度。弱耦合是优秀设计的一个重要标准，因为这有助于使得系统中某一部分的变化对其他部分的影响降到最低程度。在理想情况下，对某一部分的理解、测试或修改，无须涉及系统的其他部分。</a:t>
            </a:r>
            <a:endParaRPr lang="en-US" altLang="zh-CN" smtClean="0"/>
          </a:p>
          <a:p>
            <a:endParaRPr lang="zh-CN" altLang="en-US" smtClean="0"/>
          </a:p>
        </p:txBody>
      </p:sp>
      <p:sp>
        <p:nvSpPr>
          <p:cNvPr id="19460" name="灯片编号占位符 3"/>
          <p:cNvSpPr>
            <a:spLocks noGrp="1"/>
          </p:cNvSpPr>
          <p:nvPr>
            <p:ph type="sldNum" sz="quarter" idx="5"/>
          </p:nvPr>
        </p:nvSpPr>
        <p:spPr bwMode="auto">
          <a:noFill/>
          <a:ln>
            <a:miter lim="800000"/>
            <a:headEnd/>
            <a:tailEnd/>
          </a:ln>
        </p:spPr>
        <p:txBody>
          <a:bodyPr/>
          <a:lstStyle/>
          <a:p>
            <a:fld id="{FC002558-9660-4DE1-A986-D609EDBB7DB4}" type="slidenum">
              <a:rPr lang="zh-CN" altLang="en-US"/>
              <a:pPr/>
              <a:t>6</a:t>
            </a:fld>
            <a:endParaRPr lang="zh-CN" altLang="en-US"/>
          </a:p>
        </p:txBody>
      </p:sp>
    </p:spTree>
    <p:extLst>
      <p:ext uri="{BB962C8B-B14F-4D97-AF65-F5344CB8AC3E}">
        <p14:creationId xmlns:p14="http://schemas.microsoft.com/office/powerpoint/2010/main" val="14135773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2884" name="灯片编号占位符 3"/>
          <p:cNvSpPr>
            <a:spLocks noGrp="1"/>
          </p:cNvSpPr>
          <p:nvPr>
            <p:ph type="sldNum" sz="quarter" idx="5"/>
          </p:nvPr>
        </p:nvSpPr>
        <p:spPr bwMode="auto">
          <a:noFill/>
          <a:ln>
            <a:miter lim="800000"/>
            <a:headEnd/>
            <a:tailEnd/>
          </a:ln>
        </p:spPr>
        <p:txBody>
          <a:bodyPr/>
          <a:lstStyle/>
          <a:p>
            <a:fld id="{2E0F3205-D177-433C-ACEC-CE3D639D77CC}" type="slidenum">
              <a:rPr lang="zh-CN" altLang="en-US"/>
              <a:pPr/>
              <a:t>61</a:t>
            </a:fld>
            <a:endParaRPr lang="zh-CN" altLang="en-US"/>
          </a:p>
        </p:txBody>
      </p:sp>
    </p:spTree>
    <p:extLst>
      <p:ext uri="{BB962C8B-B14F-4D97-AF65-F5344CB8AC3E}">
        <p14:creationId xmlns:p14="http://schemas.microsoft.com/office/powerpoint/2010/main" val="39622268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p:spPr>
      </p:sp>
      <p:sp>
        <p:nvSpPr>
          <p:cNvPr id="1249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4932" name="灯片编号占位符 3"/>
          <p:cNvSpPr>
            <a:spLocks noGrp="1"/>
          </p:cNvSpPr>
          <p:nvPr>
            <p:ph type="sldNum" sz="quarter" idx="5"/>
          </p:nvPr>
        </p:nvSpPr>
        <p:spPr bwMode="auto">
          <a:noFill/>
          <a:ln>
            <a:miter lim="800000"/>
            <a:headEnd/>
            <a:tailEnd/>
          </a:ln>
        </p:spPr>
        <p:txBody>
          <a:bodyPr/>
          <a:lstStyle/>
          <a:p>
            <a:fld id="{26B7B9DF-8E1F-402A-8A54-02C3F584D58A}" type="slidenum">
              <a:rPr lang="zh-CN" altLang="en-US"/>
              <a:pPr/>
              <a:t>62</a:t>
            </a:fld>
            <a:endParaRPr lang="zh-CN" altLang="en-US"/>
          </a:p>
        </p:txBody>
      </p:sp>
    </p:spTree>
    <p:extLst>
      <p:ext uri="{BB962C8B-B14F-4D97-AF65-F5344CB8AC3E}">
        <p14:creationId xmlns:p14="http://schemas.microsoft.com/office/powerpoint/2010/main" val="21600781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p:spPr>
      </p:sp>
      <p:sp>
        <p:nvSpPr>
          <p:cNvPr id="1269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       分析是提取和整理用户需求，并建立问题域精确模型的过程。设计则是把分析阶段得到的需求转变成符合成本和质量要求的、抽象的系统实现方案的过程。从面向对象分析到面向对象设计</a:t>
            </a:r>
            <a:r>
              <a:rPr lang="en-US" altLang="zh-CN" smtClean="0"/>
              <a:t>(OOD)</a:t>
            </a:r>
            <a:r>
              <a:rPr lang="zh-CN" altLang="en-US" smtClean="0"/>
              <a:t>，是一个逐渐扩充模型的过程。或者说，面向对象设计就是用面向对象观点建立求解域模型的过程。</a:t>
            </a:r>
            <a:endParaRPr lang="en-US" altLang="zh-CN" smtClean="0"/>
          </a:p>
          <a:p>
            <a:pPr eaLnBrk="1" hangingPunct="1">
              <a:spcBef>
                <a:spcPct val="0"/>
              </a:spcBef>
            </a:pPr>
            <a:r>
              <a:rPr lang="zh-CN" altLang="en-US" smtClean="0"/>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p>
          <a:p>
            <a:pPr eaLnBrk="1" hangingPunct="1">
              <a:spcBef>
                <a:spcPct val="0"/>
              </a:spcBef>
            </a:pPr>
            <a:r>
              <a:rPr lang="zh-CN" altLang="en-US" smtClean="0"/>
              <a:t>       本章首先讲述为获得优秀设计结果应该遵循的准则，然后具体讲述面向对象设计的任务和方法。</a:t>
            </a:r>
          </a:p>
        </p:txBody>
      </p:sp>
      <p:sp>
        <p:nvSpPr>
          <p:cNvPr id="126980" name="灯片编号占位符 3"/>
          <p:cNvSpPr>
            <a:spLocks noGrp="1"/>
          </p:cNvSpPr>
          <p:nvPr>
            <p:ph type="sldNum" sz="quarter" idx="5"/>
          </p:nvPr>
        </p:nvSpPr>
        <p:spPr bwMode="auto">
          <a:noFill/>
          <a:ln>
            <a:miter lim="800000"/>
            <a:headEnd/>
            <a:tailEnd/>
          </a:ln>
        </p:spPr>
        <p:txBody>
          <a:bodyPr/>
          <a:lstStyle/>
          <a:p>
            <a:fld id="{C7C6B088-BC12-4ADD-BBE6-D5268E96B794}" type="slidenum">
              <a:rPr lang="zh-CN" altLang="en-US"/>
              <a:pPr/>
              <a:t>63</a:t>
            </a:fld>
            <a:endParaRPr lang="zh-CN" altLang="en-US"/>
          </a:p>
        </p:txBody>
      </p:sp>
    </p:spTree>
    <p:extLst>
      <p:ext uri="{BB962C8B-B14F-4D97-AF65-F5344CB8AC3E}">
        <p14:creationId xmlns:p14="http://schemas.microsoft.com/office/powerpoint/2010/main" val="14853433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en-US" altLang="zh-CN" kern="100" dirty="0" smtClean="0">
                <a:cs typeface="Times New Roman" panose="02020603050405020304" pitchFamily="18" charset="0"/>
              </a:rPr>
              <a:t> </a:t>
            </a:r>
            <a:r>
              <a:rPr lang="zh-CN" altLang="zh-CN" kern="100" dirty="0" smtClean="0">
                <a:cs typeface="Times New Roman" panose="02020603050405020304" pitchFamily="18" charset="0"/>
              </a:rPr>
              <a:t>但是，面向对象分析得出的对象模型，通常只在每个类中列出很少几个最核心的服务。设计者必须把动态模型中对象的行为以及功能模型中的数据处理，转换成由适当的类所提供的服务。</a:t>
            </a:r>
            <a:endParaRPr lang="zh-CN" altLang="en-US" dirty="0"/>
          </a:p>
        </p:txBody>
      </p:sp>
      <p:sp>
        <p:nvSpPr>
          <p:cNvPr id="129028" name="灯片编号占位符 3"/>
          <p:cNvSpPr>
            <a:spLocks noGrp="1"/>
          </p:cNvSpPr>
          <p:nvPr>
            <p:ph type="sldNum" sz="quarter" idx="5"/>
          </p:nvPr>
        </p:nvSpPr>
        <p:spPr bwMode="auto">
          <a:noFill/>
          <a:ln>
            <a:miter lim="800000"/>
            <a:headEnd/>
            <a:tailEnd/>
          </a:ln>
        </p:spPr>
        <p:txBody>
          <a:bodyPr/>
          <a:lstStyle/>
          <a:p>
            <a:fld id="{74B10F79-3007-4F08-958F-1D1E13C6EC8F}" type="slidenum">
              <a:rPr lang="zh-CN" altLang="en-US"/>
              <a:pPr/>
              <a:t>64</a:t>
            </a:fld>
            <a:endParaRPr lang="zh-CN" altLang="en-US"/>
          </a:p>
        </p:txBody>
      </p:sp>
    </p:spTree>
    <p:extLst>
      <p:ext uri="{BB962C8B-B14F-4D97-AF65-F5344CB8AC3E}">
        <p14:creationId xmlns:p14="http://schemas.microsoft.com/office/powerpoint/2010/main" val="3663963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en-US" altLang="zh-CN" kern="100" dirty="0" smtClean="0">
                <a:cs typeface="Times New Roman" panose="02020603050405020304" pitchFamily="18" charset="0"/>
              </a:rPr>
              <a:t> </a:t>
            </a:r>
            <a:r>
              <a:rPr lang="zh-CN" altLang="zh-CN" kern="100" dirty="0" smtClean="0">
                <a:cs typeface="Times New Roman" panose="02020603050405020304" pitchFamily="18" charset="0"/>
              </a:rPr>
              <a:t>但是，面向对象分析得出的对象模型，通常只在每个类中列出很少几个最核心的服务。设计者必须把动态模型中对象的行为以及功能模型中的数据处理，转换成由适当的类所提供的服务。</a:t>
            </a:r>
            <a:endParaRPr lang="zh-CN" altLang="en-US" dirty="0"/>
          </a:p>
        </p:txBody>
      </p:sp>
      <p:sp>
        <p:nvSpPr>
          <p:cNvPr id="129028" name="灯片编号占位符 3"/>
          <p:cNvSpPr>
            <a:spLocks noGrp="1"/>
          </p:cNvSpPr>
          <p:nvPr>
            <p:ph type="sldNum" sz="quarter" idx="5"/>
          </p:nvPr>
        </p:nvSpPr>
        <p:spPr bwMode="auto">
          <a:noFill/>
          <a:ln>
            <a:miter lim="800000"/>
            <a:headEnd/>
            <a:tailEnd/>
          </a:ln>
        </p:spPr>
        <p:txBody>
          <a:bodyPr/>
          <a:lstStyle/>
          <a:p>
            <a:fld id="{74B10F79-3007-4F08-958F-1D1E13C6EC8F}" type="slidenum">
              <a:rPr lang="zh-CN" altLang="en-US"/>
              <a:pPr/>
              <a:t>65</a:t>
            </a:fld>
            <a:endParaRPr lang="zh-CN" altLang="en-US"/>
          </a:p>
        </p:txBody>
      </p:sp>
    </p:spTree>
    <p:extLst>
      <p:ext uri="{BB962C8B-B14F-4D97-AF65-F5344CB8AC3E}">
        <p14:creationId xmlns:p14="http://schemas.microsoft.com/office/powerpoint/2010/main" val="19130967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p:spPr>
      </p:sp>
      <p:sp>
        <p:nvSpPr>
          <p:cNvPr id="13107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下列规则有助于确定操作的目标对象</a:t>
            </a:r>
            <a:r>
              <a:rPr lang="en-US" altLang="zh-CN" smtClean="0"/>
              <a:t>(</a:t>
            </a:r>
            <a:r>
              <a:rPr lang="zh-CN" altLang="zh-CN" smtClean="0"/>
              <a:t>即应该在该对象所属的类中定义这个服务</a:t>
            </a:r>
            <a:r>
              <a:rPr lang="en-US" altLang="zh-CN" smtClean="0"/>
              <a:t>)</a:t>
            </a:r>
            <a:r>
              <a:rPr lang="zh-CN" altLang="zh-CN" smtClean="0"/>
              <a:t>。</a:t>
            </a:r>
          </a:p>
          <a:p>
            <a:r>
              <a:rPr lang="zh-CN" altLang="zh-CN" smtClean="0"/>
              <a:t>（</a:t>
            </a:r>
            <a:r>
              <a:rPr lang="en-US" altLang="zh-CN" smtClean="0"/>
              <a:t>1</a:t>
            </a:r>
            <a:r>
              <a:rPr lang="zh-CN" altLang="zh-CN" smtClean="0"/>
              <a:t>） 如果某个处理的功能是从输入流中抽取一个值，则该输入流就是目标对象。</a:t>
            </a:r>
          </a:p>
          <a:p>
            <a:r>
              <a:rPr lang="zh-CN" altLang="zh-CN" smtClean="0"/>
              <a:t>（</a:t>
            </a:r>
            <a:r>
              <a:rPr lang="en-US" altLang="zh-CN" smtClean="0"/>
              <a:t>2</a:t>
            </a:r>
            <a:r>
              <a:rPr lang="zh-CN" altLang="zh-CN" smtClean="0"/>
              <a:t>） 如果某个处理具有类型相同的输入流和输出流，而且输出流实质上是输入流的另一种形式，则该输入输出流就是目标对象。</a:t>
            </a:r>
          </a:p>
          <a:p>
            <a:r>
              <a:rPr lang="zh-CN" altLang="zh-CN" smtClean="0"/>
              <a:t>（</a:t>
            </a:r>
            <a:r>
              <a:rPr lang="en-US" altLang="zh-CN" smtClean="0"/>
              <a:t>3</a:t>
            </a:r>
            <a:r>
              <a:rPr lang="zh-CN" altLang="zh-CN" smtClean="0"/>
              <a:t>） 如果某个处理从多个输入流得出输出值，则该处理是输出类中定义的一个服务。</a:t>
            </a:r>
          </a:p>
          <a:p>
            <a:r>
              <a:rPr lang="zh-CN" altLang="zh-CN" smtClean="0"/>
              <a:t>（</a:t>
            </a:r>
            <a:r>
              <a:rPr lang="en-US" altLang="zh-CN" smtClean="0"/>
              <a:t>4</a:t>
            </a:r>
            <a:r>
              <a:rPr lang="zh-CN" altLang="zh-CN" smtClean="0"/>
              <a:t>） 如果某个处理把对输入流处理的结果输出给数据存储或动作对象，则该数据存储或动作对象就是目标对象。</a:t>
            </a:r>
            <a:endParaRPr lang="en-US" altLang="zh-CN" smtClean="0"/>
          </a:p>
          <a:p>
            <a:r>
              <a:rPr lang="zh-CN" altLang="zh-CN" smtClean="0"/>
              <a:t>通常在起主要作用的对象类中定义这个服务。下面两条规则有助于确定处理的归属。</a:t>
            </a:r>
          </a:p>
          <a:p>
            <a:r>
              <a:rPr lang="zh-CN" altLang="zh-CN" smtClean="0"/>
              <a:t>（</a:t>
            </a:r>
            <a:r>
              <a:rPr lang="en-US" altLang="zh-CN" smtClean="0"/>
              <a:t>1</a:t>
            </a:r>
            <a:r>
              <a:rPr lang="zh-CN" altLang="zh-CN" smtClean="0"/>
              <a:t>） 如果处理影响或修改了一个对象，则最好把该处理与处理的目标</a:t>
            </a:r>
            <a:r>
              <a:rPr lang="en-US" altLang="zh-CN" smtClean="0"/>
              <a:t>(</a:t>
            </a:r>
            <a:r>
              <a:rPr lang="zh-CN" altLang="zh-CN" smtClean="0"/>
              <a:t>而不是触发者</a:t>
            </a:r>
            <a:r>
              <a:rPr lang="en-US" altLang="zh-CN" smtClean="0"/>
              <a:t>)</a:t>
            </a:r>
            <a:r>
              <a:rPr lang="zh-CN" altLang="zh-CN" smtClean="0"/>
              <a:t>联系在一起。</a:t>
            </a:r>
          </a:p>
          <a:p>
            <a:r>
              <a:rPr lang="zh-CN" altLang="zh-CN" smtClean="0"/>
              <a:t>（</a:t>
            </a:r>
            <a:r>
              <a:rPr lang="en-US" altLang="zh-CN" smtClean="0"/>
              <a:t>2</a:t>
            </a:r>
            <a:r>
              <a:rPr lang="zh-CN" altLang="zh-CN" smtClean="0"/>
              <a:t>） 考察处理涉及的对象类及这些类之间的关联，从中找出处于中心地位的类。如果其他类和关联围绕这个中心类构成星形，则这个中心类就是处理的目标。</a:t>
            </a:r>
          </a:p>
          <a:p>
            <a:endParaRPr lang="zh-CN" altLang="en-US" smtClean="0"/>
          </a:p>
        </p:txBody>
      </p:sp>
      <p:sp>
        <p:nvSpPr>
          <p:cNvPr id="131076" name="灯片编号占位符 3"/>
          <p:cNvSpPr>
            <a:spLocks noGrp="1"/>
          </p:cNvSpPr>
          <p:nvPr>
            <p:ph type="sldNum" sz="quarter" idx="5"/>
          </p:nvPr>
        </p:nvSpPr>
        <p:spPr bwMode="auto">
          <a:noFill/>
          <a:ln>
            <a:miter lim="800000"/>
            <a:headEnd/>
            <a:tailEnd/>
          </a:ln>
        </p:spPr>
        <p:txBody>
          <a:bodyPr/>
          <a:lstStyle/>
          <a:p>
            <a:fld id="{1FBBEC63-44B1-46E9-A383-72EF43371370}" type="slidenum">
              <a:rPr lang="zh-CN" altLang="en-US"/>
              <a:pPr/>
              <a:t>66</a:t>
            </a:fld>
            <a:endParaRPr lang="zh-CN" altLang="en-US"/>
          </a:p>
        </p:txBody>
      </p:sp>
    </p:spTree>
    <p:extLst>
      <p:ext uri="{BB962C8B-B14F-4D97-AF65-F5344CB8AC3E}">
        <p14:creationId xmlns:p14="http://schemas.microsoft.com/office/powerpoint/2010/main" val="14147124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p:spPr>
      </p:sp>
      <p:sp>
        <p:nvSpPr>
          <p:cNvPr id="1361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       分析是提取和整理用户需求，并建立问题域精确模型的过程。设计则是把分析阶段得到的需求转变成符合成本和质量要求的、抽象的系统实现方案的过程。从面向对象分析到面向对象设计</a:t>
            </a:r>
            <a:r>
              <a:rPr lang="en-US" altLang="zh-CN" dirty="0" smtClean="0"/>
              <a:t>(OOD)</a:t>
            </a:r>
            <a:r>
              <a:rPr lang="zh-CN" altLang="en-US" dirty="0" smtClean="0"/>
              <a:t>，是一个逐渐扩充模型的过程。或者说，面向对象设计就是用面向对象观点建立求解域模型的过程。</a:t>
            </a:r>
            <a:endParaRPr lang="en-US" altLang="zh-CN" dirty="0" smtClean="0"/>
          </a:p>
          <a:p>
            <a:pPr eaLnBrk="1" hangingPunct="1">
              <a:spcBef>
                <a:spcPct val="0"/>
              </a:spcBef>
            </a:pPr>
            <a:r>
              <a:rPr lang="zh-CN" altLang="en-US" dirty="0" smtClean="0"/>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p>
          <a:p>
            <a:pPr eaLnBrk="1" hangingPunct="1">
              <a:spcBef>
                <a:spcPct val="0"/>
              </a:spcBef>
            </a:pPr>
            <a:r>
              <a:rPr lang="zh-CN" altLang="en-US" dirty="0" smtClean="0"/>
              <a:t>       本章首先讲述为获得优秀设计结果应该遵循的准则，然后具体讲述面向对象设计的任务和方法。</a:t>
            </a:r>
          </a:p>
        </p:txBody>
      </p:sp>
      <p:sp>
        <p:nvSpPr>
          <p:cNvPr id="136196" name="灯片编号占位符 3"/>
          <p:cNvSpPr>
            <a:spLocks noGrp="1"/>
          </p:cNvSpPr>
          <p:nvPr>
            <p:ph type="sldNum" sz="quarter" idx="5"/>
          </p:nvPr>
        </p:nvSpPr>
        <p:spPr bwMode="auto">
          <a:noFill/>
          <a:ln>
            <a:miter lim="800000"/>
            <a:headEnd/>
            <a:tailEnd/>
          </a:ln>
        </p:spPr>
        <p:txBody>
          <a:bodyPr/>
          <a:lstStyle/>
          <a:p>
            <a:fld id="{84B83B9C-D482-4C71-857F-374D9C6A0C0B}" type="slidenum">
              <a:rPr lang="zh-CN" altLang="en-US"/>
              <a:pPr/>
              <a:t>71</a:t>
            </a:fld>
            <a:endParaRPr lang="zh-CN" altLang="en-US"/>
          </a:p>
        </p:txBody>
      </p:sp>
    </p:spTree>
    <p:extLst>
      <p:ext uri="{BB962C8B-B14F-4D97-AF65-F5344CB8AC3E}">
        <p14:creationId xmlns:p14="http://schemas.microsoft.com/office/powerpoint/2010/main" val="16274640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38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8244" name="灯片编号占位符 3"/>
          <p:cNvSpPr>
            <a:spLocks noGrp="1"/>
          </p:cNvSpPr>
          <p:nvPr>
            <p:ph type="sldNum" sz="quarter" idx="5"/>
          </p:nvPr>
        </p:nvSpPr>
        <p:spPr bwMode="auto">
          <a:noFill/>
          <a:ln>
            <a:miter lim="800000"/>
            <a:headEnd/>
            <a:tailEnd/>
          </a:ln>
        </p:spPr>
        <p:txBody>
          <a:bodyPr/>
          <a:lstStyle/>
          <a:p>
            <a:fld id="{6A49320D-9175-46E7-AE38-8177D0FA7F4C}" type="slidenum">
              <a:rPr lang="zh-CN" altLang="en-US"/>
              <a:pPr/>
              <a:t>72</a:t>
            </a:fld>
            <a:endParaRPr lang="zh-CN" altLang="en-US"/>
          </a:p>
        </p:txBody>
      </p:sp>
    </p:spTree>
    <p:extLst>
      <p:ext uri="{BB962C8B-B14F-4D97-AF65-F5344CB8AC3E}">
        <p14:creationId xmlns:p14="http://schemas.microsoft.com/office/powerpoint/2010/main" val="41210648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402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0292" name="灯片编号占位符 3"/>
          <p:cNvSpPr>
            <a:spLocks noGrp="1"/>
          </p:cNvSpPr>
          <p:nvPr>
            <p:ph type="sldNum" sz="quarter" idx="5"/>
          </p:nvPr>
        </p:nvSpPr>
        <p:spPr bwMode="auto">
          <a:noFill/>
          <a:ln>
            <a:miter lim="800000"/>
            <a:headEnd/>
            <a:tailEnd/>
          </a:ln>
        </p:spPr>
        <p:txBody>
          <a:bodyPr/>
          <a:lstStyle/>
          <a:p>
            <a:fld id="{F2B9CE80-A432-41D2-8B35-93CF82CB3130}" type="slidenum">
              <a:rPr lang="zh-CN" altLang="en-US"/>
              <a:pPr/>
              <a:t>73</a:t>
            </a:fld>
            <a:endParaRPr lang="zh-CN" altLang="en-US"/>
          </a:p>
        </p:txBody>
      </p:sp>
    </p:spTree>
    <p:extLst>
      <p:ext uri="{BB962C8B-B14F-4D97-AF65-F5344CB8AC3E}">
        <p14:creationId xmlns:p14="http://schemas.microsoft.com/office/powerpoint/2010/main" val="36005447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402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0292" name="灯片编号占位符 3"/>
          <p:cNvSpPr>
            <a:spLocks noGrp="1"/>
          </p:cNvSpPr>
          <p:nvPr>
            <p:ph type="sldNum" sz="quarter" idx="5"/>
          </p:nvPr>
        </p:nvSpPr>
        <p:spPr bwMode="auto">
          <a:noFill/>
          <a:ln>
            <a:miter lim="800000"/>
            <a:headEnd/>
            <a:tailEnd/>
          </a:ln>
        </p:spPr>
        <p:txBody>
          <a:bodyPr/>
          <a:lstStyle/>
          <a:p>
            <a:fld id="{F2B9CE80-A432-41D2-8B35-93CF82CB3130}" type="slidenum">
              <a:rPr lang="zh-CN" altLang="en-US"/>
              <a:pPr/>
              <a:t>74</a:t>
            </a:fld>
            <a:endParaRPr lang="zh-CN" altLang="en-US"/>
          </a:p>
        </p:txBody>
      </p:sp>
    </p:spTree>
    <p:extLst>
      <p:ext uri="{BB962C8B-B14F-4D97-AF65-F5344CB8AC3E}">
        <p14:creationId xmlns:p14="http://schemas.microsoft.com/office/powerpoint/2010/main" val="2512583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5.</a:t>
            </a:r>
            <a:r>
              <a:rPr lang="zh-CN" altLang="en-US" smtClean="0"/>
              <a:t>高内聚：</a:t>
            </a:r>
            <a:r>
              <a:rPr lang="zh-CN" altLang="zh-CN" smtClean="0"/>
              <a:t>也可以把内聚定义为：设计中使用的一个构件内的各个元素，对完成一个定义明确的目的所做出的贡献程度。</a:t>
            </a:r>
            <a:endParaRPr lang="en-US" altLang="zh-CN" smtClean="0"/>
          </a:p>
          <a:p>
            <a:r>
              <a:rPr lang="en-US" altLang="zh-CN" smtClean="0"/>
              <a:t>6.</a:t>
            </a:r>
            <a:r>
              <a:rPr lang="zh-CN" altLang="en-US" smtClean="0"/>
              <a:t>可重用：</a:t>
            </a:r>
            <a:r>
              <a:rPr lang="zh-CN" altLang="zh-CN" smtClean="0"/>
              <a:t>软件重用是提高软件开发生产率和目标系统质量的重要途径。重用基本上从设计阶段开始。</a:t>
            </a:r>
            <a:endParaRPr lang="en-US" altLang="zh-CN" smtClean="0"/>
          </a:p>
          <a:p>
            <a:r>
              <a:rPr lang="zh-CN" altLang="zh-CN" smtClean="0"/>
              <a:t>重用有两方面的含义</a:t>
            </a:r>
            <a:r>
              <a:rPr lang="en-US" altLang="zh-CN" smtClean="0"/>
              <a:t>…..</a:t>
            </a:r>
            <a:r>
              <a:rPr lang="zh-CN" altLang="zh-CN" smtClean="0"/>
              <a:t>关于软件重用问题，将在</a:t>
            </a:r>
            <a:r>
              <a:rPr lang="en-US" altLang="zh-CN" smtClean="0"/>
              <a:t>11.3</a:t>
            </a:r>
            <a:r>
              <a:rPr lang="zh-CN" altLang="zh-CN" smtClean="0"/>
              <a:t>节进一步讨论。</a:t>
            </a:r>
            <a:endParaRPr lang="zh-CN" altLang="en-US" smtClean="0"/>
          </a:p>
        </p:txBody>
      </p:sp>
      <p:sp>
        <p:nvSpPr>
          <p:cNvPr id="21508" name="灯片编号占位符 3"/>
          <p:cNvSpPr>
            <a:spLocks noGrp="1"/>
          </p:cNvSpPr>
          <p:nvPr>
            <p:ph type="sldNum" sz="quarter" idx="5"/>
          </p:nvPr>
        </p:nvSpPr>
        <p:spPr bwMode="auto">
          <a:noFill/>
          <a:ln>
            <a:miter lim="800000"/>
            <a:headEnd/>
            <a:tailEnd/>
          </a:ln>
        </p:spPr>
        <p:txBody>
          <a:bodyPr/>
          <a:lstStyle/>
          <a:p>
            <a:fld id="{D04FE686-0303-4E4A-93D2-90D2C46BD3E0}" type="slidenum">
              <a:rPr lang="zh-CN" altLang="en-US"/>
              <a:pPr/>
              <a:t>7</a:t>
            </a:fld>
            <a:endParaRPr lang="zh-CN" altLang="en-US"/>
          </a:p>
        </p:txBody>
      </p:sp>
    </p:spTree>
    <p:extLst>
      <p:ext uri="{BB962C8B-B14F-4D97-AF65-F5344CB8AC3E}">
        <p14:creationId xmlns:p14="http://schemas.microsoft.com/office/powerpoint/2010/main" val="28727033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C73896-3DE4-4B5A-BDEF-5B6CA1CA32CC}" type="slidenum">
              <a:rPr lang="zh-CN" altLang="en-US" smtClean="0"/>
              <a:pPr/>
              <a:t>75</a:t>
            </a:fld>
            <a:endParaRPr lang="zh-CN" altLang="en-US"/>
          </a:p>
        </p:txBody>
      </p:sp>
    </p:spTree>
    <p:extLst>
      <p:ext uri="{BB962C8B-B14F-4D97-AF65-F5344CB8AC3E}">
        <p14:creationId xmlns:p14="http://schemas.microsoft.com/office/powerpoint/2010/main" val="393995099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45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       分析是提取和整理用户需求，并建立问题域精确模型的过程。设计则是把分析阶段得到的需求转变成符合成本和质量要求的、抽象的系统实现方案的过程。从面向对象分析到面向对象设计</a:t>
            </a:r>
            <a:r>
              <a:rPr lang="en-US" altLang="zh-CN" smtClean="0"/>
              <a:t>(OOD)</a:t>
            </a:r>
            <a:r>
              <a:rPr lang="zh-CN" altLang="en-US" smtClean="0"/>
              <a:t>，是一个逐渐扩充模型的过程。或者说，面向对象设计就是用面向对象观点建立求解域模型的过程。</a:t>
            </a:r>
            <a:endParaRPr lang="en-US" altLang="zh-CN" smtClean="0"/>
          </a:p>
          <a:p>
            <a:pPr eaLnBrk="1" hangingPunct="1">
              <a:spcBef>
                <a:spcPct val="0"/>
              </a:spcBef>
            </a:pPr>
            <a:r>
              <a:rPr lang="zh-CN" altLang="en-US" smtClean="0"/>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p>
          <a:p>
            <a:pPr eaLnBrk="1" hangingPunct="1">
              <a:spcBef>
                <a:spcPct val="0"/>
              </a:spcBef>
            </a:pPr>
            <a:r>
              <a:rPr lang="zh-CN" altLang="en-US" smtClean="0"/>
              <a:t>       本章首先讲述为获得优秀设计结果应该遵循的准则，然后具体讲述面向对象设计的任务和方法。</a:t>
            </a:r>
          </a:p>
        </p:txBody>
      </p:sp>
      <p:sp>
        <p:nvSpPr>
          <p:cNvPr id="145412" name="灯片编号占位符 3"/>
          <p:cNvSpPr>
            <a:spLocks noGrp="1"/>
          </p:cNvSpPr>
          <p:nvPr>
            <p:ph type="sldNum" sz="quarter" idx="5"/>
          </p:nvPr>
        </p:nvSpPr>
        <p:spPr bwMode="auto">
          <a:noFill/>
          <a:ln>
            <a:miter lim="800000"/>
            <a:headEnd/>
            <a:tailEnd/>
          </a:ln>
        </p:spPr>
        <p:txBody>
          <a:bodyPr/>
          <a:lstStyle/>
          <a:p>
            <a:fld id="{749EEF2B-890B-4779-B14B-58ED6567EB97}" type="slidenum">
              <a:rPr lang="zh-CN" altLang="en-US"/>
              <a:pPr/>
              <a:t>80</a:t>
            </a:fld>
            <a:endParaRPr lang="zh-CN" altLang="en-US"/>
          </a:p>
        </p:txBody>
      </p:sp>
    </p:spTree>
    <p:extLst>
      <p:ext uri="{BB962C8B-B14F-4D97-AF65-F5344CB8AC3E}">
        <p14:creationId xmlns:p14="http://schemas.microsoft.com/office/powerpoint/2010/main" val="1935273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headEnd/>
            <a:tailEnd/>
          </a:ln>
        </p:spPr>
      </p:sp>
      <p:sp>
        <p:nvSpPr>
          <p:cNvPr id="148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8484" name="灯片编号占位符 3"/>
          <p:cNvSpPr>
            <a:spLocks noGrp="1"/>
          </p:cNvSpPr>
          <p:nvPr>
            <p:ph type="sldNum" sz="quarter" idx="5"/>
          </p:nvPr>
        </p:nvSpPr>
        <p:spPr bwMode="auto">
          <a:noFill/>
          <a:ln>
            <a:miter lim="800000"/>
            <a:headEnd/>
            <a:tailEnd/>
          </a:ln>
        </p:spPr>
        <p:txBody>
          <a:bodyPr/>
          <a:lstStyle/>
          <a:p>
            <a:fld id="{1F7FB4CC-523C-471B-8FAD-A96FA161A054}" type="slidenum">
              <a:rPr lang="zh-CN" altLang="en-US"/>
              <a:pPr/>
              <a:t>82</a:t>
            </a:fld>
            <a:endParaRPr lang="zh-CN" altLang="en-US"/>
          </a:p>
        </p:txBody>
      </p:sp>
    </p:spTree>
    <p:extLst>
      <p:ext uri="{BB962C8B-B14F-4D97-AF65-F5344CB8AC3E}">
        <p14:creationId xmlns:p14="http://schemas.microsoft.com/office/powerpoint/2010/main" val="6849837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headEnd/>
            <a:tailEnd/>
          </a:ln>
        </p:spPr>
      </p:sp>
      <p:sp>
        <p:nvSpPr>
          <p:cNvPr id="1525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2580" name="灯片编号占位符 3"/>
          <p:cNvSpPr>
            <a:spLocks noGrp="1"/>
          </p:cNvSpPr>
          <p:nvPr>
            <p:ph type="sldNum" sz="quarter" idx="5"/>
          </p:nvPr>
        </p:nvSpPr>
        <p:spPr bwMode="auto">
          <a:noFill/>
          <a:ln>
            <a:miter lim="800000"/>
            <a:headEnd/>
            <a:tailEnd/>
          </a:ln>
        </p:spPr>
        <p:txBody>
          <a:bodyPr/>
          <a:lstStyle/>
          <a:p>
            <a:fld id="{FF738C8C-98DF-4C1B-82E5-CD57E51B318B}" type="slidenum">
              <a:rPr lang="zh-CN" altLang="en-US"/>
              <a:pPr/>
              <a:t>86</a:t>
            </a:fld>
            <a:endParaRPr lang="zh-CN" altLang="en-US"/>
          </a:p>
        </p:txBody>
      </p:sp>
    </p:spTree>
    <p:extLst>
      <p:ext uri="{BB962C8B-B14F-4D97-AF65-F5344CB8AC3E}">
        <p14:creationId xmlns:p14="http://schemas.microsoft.com/office/powerpoint/2010/main" val="167867182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bwMode="auto">
          <a:noFill/>
          <a:ln>
            <a:solidFill>
              <a:srgbClr val="000000"/>
            </a:solidFill>
            <a:miter lim="800000"/>
            <a:headEnd/>
            <a:tailEnd/>
          </a:ln>
        </p:spPr>
      </p:sp>
      <p:sp>
        <p:nvSpPr>
          <p:cNvPr id="1587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8724" name="灯片编号占位符 3"/>
          <p:cNvSpPr>
            <a:spLocks noGrp="1"/>
          </p:cNvSpPr>
          <p:nvPr>
            <p:ph type="sldNum" sz="quarter" idx="5"/>
          </p:nvPr>
        </p:nvSpPr>
        <p:spPr bwMode="auto">
          <a:noFill/>
          <a:ln>
            <a:miter lim="800000"/>
            <a:headEnd/>
            <a:tailEnd/>
          </a:ln>
        </p:spPr>
        <p:txBody>
          <a:bodyPr/>
          <a:lstStyle/>
          <a:p>
            <a:fld id="{188D9D3E-F927-49F1-AFEC-84F656A2E7C6}" type="slidenum">
              <a:rPr lang="zh-CN" altLang="en-US"/>
              <a:pPr/>
              <a:t>91</a:t>
            </a:fld>
            <a:endParaRPr lang="zh-CN" altLang="en-US"/>
          </a:p>
        </p:txBody>
      </p:sp>
    </p:spTree>
    <p:extLst>
      <p:ext uri="{BB962C8B-B14F-4D97-AF65-F5344CB8AC3E}">
        <p14:creationId xmlns:p14="http://schemas.microsoft.com/office/powerpoint/2010/main" val="111195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5.</a:t>
            </a:r>
            <a:r>
              <a:rPr lang="zh-CN" altLang="en-US" smtClean="0"/>
              <a:t>高内聚：</a:t>
            </a:r>
            <a:r>
              <a:rPr lang="zh-CN" altLang="zh-CN" smtClean="0"/>
              <a:t>也可以把内聚定义为：设计中使用的一个构件内的各个元素，对完成一个定义明确的目的所做出的贡献程度。</a:t>
            </a:r>
            <a:endParaRPr lang="en-US" altLang="zh-CN" smtClean="0"/>
          </a:p>
          <a:p>
            <a:r>
              <a:rPr lang="en-US" altLang="zh-CN" smtClean="0"/>
              <a:t>6.</a:t>
            </a:r>
            <a:r>
              <a:rPr lang="zh-CN" altLang="en-US" smtClean="0"/>
              <a:t>可重用：</a:t>
            </a:r>
            <a:r>
              <a:rPr lang="zh-CN" altLang="zh-CN" smtClean="0"/>
              <a:t>软件重用是提高软件开发生产率和目标系统质量的重要途径。重用基本上从设计阶段开始。</a:t>
            </a:r>
            <a:endParaRPr lang="en-US" altLang="zh-CN" smtClean="0"/>
          </a:p>
          <a:p>
            <a:r>
              <a:rPr lang="zh-CN" altLang="zh-CN" smtClean="0"/>
              <a:t>重用有两方面的含义</a:t>
            </a:r>
            <a:r>
              <a:rPr lang="en-US" altLang="zh-CN" smtClean="0"/>
              <a:t>…..</a:t>
            </a:r>
            <a:r>
              <a:rPr lang="zh-CN" altLang="zh-CN" smtClean="0"/>
              <a:t>关于软件重用问题，将在</a:t>
            </a:r>
            <a:r>
              <a:rPr lang="en-US" altLang="zh-CN" smtClean="0"/>
              <a:t>11.3</a:t>
            </a:r>
            <a:r>
              <a:rPr lang="zh-CN" altLang="zh-CN" smtClean="0"/>
              <a:t>节进一步讨论。</a:t>
            </a:r>
            <a:endParaRPr lang="zh-CN" altLang="en-US" smtClean="0"/>
          </a:p>
        </p:txBody>
      </p:sp>
      <p:sp>
        <p:nvSpPr>
          <p:cNvPr id="21508" name="灯片编号占位符 3"/>
          <p:cNvSpPr>
            <a:spLocks noGrp="1"/>
          </p:cNvSpPr>
          <p:nvPr>
            <p:ph type="sldNum" sz="quarter" idx="5"/>
          </p:nvPr>
        </p:nvSpPr>
        <p:spPr bwMode="auto">
          <a:noFill/>
          <a:ln>
            <a:miter lim="800000"/>
            <a:headEnd/>
            <a:tailEnd/>
          </a:ln>
        </p:spPr>
        <p:txBody>
          <a:bodyPr/>
          <a:lstStyle/>
          <a:p>
            <a:fld id="{D04FE686-0303-4E4A-93D2-90D2C46BD3E0}" type="slidenum">
              <a:rPr lang="zh-CN" altLang="en-US"/>
              <a:pPr/>
              <a:t>8</a:t>
            </a:fld>
            <a:endParaRPr lang="zh-CN" altLang="en-US"/>
          </a:p>
        </p:txBody>
      </p:sp>
    </p:spTree>
    <p:extLst>
      <p:ext uri="{BB962C8B-B14F-4D97-AF65-F5344CB8AC3E}">
        <p14:creationId xmlns:p14="http://schemas.microsoft.com/office/powerpoint/2010/main" val="3418620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       </a:t>
            </a:r>
          </a:p>
        </p:txBody>
      </p:sp>
      <p:sp>
        <p:nvSpPr>
          <p:cNvPr id="23556" name="灯片编号占位符 3"/>
          <p:cNvSpPr>
            <a:spLocks noGrp="1"/>
          </p:cNvSpPr>
          <p:nvPr>
            <p:ph type="sldNum" sz="quarter" idx="5"/>
          </p:nvPr>
        </p:nvSpPr>
        <p:spPr bwMode="auto">
          <a:noFill/>
          <a:ln>
            <a:miter lim="800000"/>
            <a:headEnd/>
            <a:tailEnd/>
          </a:ln>
        </p:spPr>
        <p:txBody>
          <a:bodyPr/>
          <a:lstStyle/>
          <a:p>
            <a:fld id="{96AE6398-F90C-4E90-92ED-29AC76327B94}" type="slidenum">
              <a:rPr lang="zh-CN" altLang="en-US"/>
              <a:pPr/>
              <a:t>9</a:t>
            </a:fld>
            <a:endParaRPr lang="zh-CN" altLang="en-US"/>
          </a:p>
        </p:txBody>
      </p:sp>
    </p:spTree>
    <p:extLst>
      <p:ext uri="{BB962C8B-B14F-4D97-AF65-F5344CB8AC3E}">
        <p14:creationId xmlns:p14="http://schemas.microsoft.com/office/powerpoint/2010/main" val="3602924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fld id="{5AAFBE8D-7CC6-4A5B-8444-0215837A1E65}" type="datetime1">
              <a:rPr lang="es-ES" altLang="zh-CN"/>
              <a:pPr>
                <a:defRPr/>
              </a:pPr>
              <a:t>28/05/2020</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8B935FB8-098B-497C-B41C-D77E08A57372}" type="slidenum">
              <a:rPr lang="es-ES" altLang="zh-CN"/>
              <a:pPr/>
              <a:t>‹#›</a:t>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2A47E227-BE27-44C0-8300-1EF079A20AD5}"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7" name="1 Título"/>
          <p:cNvSpPr txBox="1">
            <a:spLocks/>
          </p:cNvSpPr>
          <p:nvPr userDrawn="1"/>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mn-ea"/>
                <a:ea typeface="+mn-ea"/>
              </a:rPr>
              <a:t>第</a:t>
            </a:r>
            <a:r>
              <a:rPr lang="en-US" altLang="zh-CN" sz="2400" dirty="0" smtClean="0">
                <a:solidFill>
                  <a:srgbClr val="D9D9D9"/>
                </a:solidFill>
                <a:latin typeface="+mn-ea"/>
                <a:ea typeface="+mn-ea"/>
              </a:rPr>
              <a:t>11</a:t>
            </a:r>
            <a:r>
              <a:rPr lang="zh-CN" altLang="en-US" sz="2400" dirty="0" smtClean="0">
                <a:solidFill>
                  <a:srgbClr val="D9D9D9"/>
                </a:solidFill>
                <a:latin typeface="+mn-ea"/>
                <a:ea typeface="+mn-ea"/>
              </a:rPr>
              <a:t>章</a:t>
            </a:r>
            <a:r>
              <a:rPr lang="zh-CN" altLang="en-US" sz="2400" dirty="0">
                <a:solidFill>
                  <a:srgbClr val="D9D9D9"/>
                </a:solidFill>
                <a:latin typeface="+mn-ea"/>
                <a:ea typeface="+mn-ea"/>
              </a:rPr>
              <a:t>　</a:t>
            </a:r>
            <a:endParaRPr lang="en-US" altLang="zh-CN" sz="2400" dirty="0">
              <a:solidFill>
                <a:srgbClr val="D9D9D9"/>
              </a:solidFill>
              <a:latin typeface="+mn-ea"/>
              <a:ea typeface="+mn-ea"/>
            </a:endParaRPr>
          </a:p>
          <a:p>
            <a:pPr algn="ctr" eaLnBrk="1" hangingPunct="1">
              <a:defRPr/>
            </a:pPr>
            <a:r>
              <a:rPr lang="zh-CN" altLang="en-US" sz="2400" dirty="0" smtClean="0">
                <a:solidFill>
                  <a:srgbClr val="D9D9D9"/>
                </a:solidFill>
                <a:latin typeface="+mn-ea"/>
                <a:ea typeface="+mn-ea"/>
              </a:rPr>
              <a:t>面向对象设计</a:t>
            </a:r>
            <a:endParaRPr lang="zh-CN" altLang="en-US" sz="2400" dirty="0">
              <a:solidFill>
                <a:srgbClr val="D9D9D9"/>
              </a:solidFill>
              <a:latin typeface="+mn-ea"/>
              <a:ea typeface="+mn-ea"/>
            </a:endParaRPr>
          </a:p>
        </p:txBody>
      </p:sp>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8" name="4 Marcador de pie de página"/>
          <p:cNvSpPr>
            <a:spLocks noGrp="1"/>
          </p:cNvSpPr>
          <p:nvPr>
            <p:ph type="ftr" sz="quarter" idx="10"/>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4 Marcador de pie de página"/>
          <p:cNvSpPr>
            <a:spLocks noGrp="1"/>
          </p:cNvSpPr>
          <p:nvPr>
            <p:ph type="ftr" sz="quarter" idx="10"/>
          </p:nvPr>
        </p:nvSpPr>
        <p:spPr/>
        <p:txBody>
          <a:bodyPr/>
          <a:lstStyle>
            <a:lvl1pPr>
              <a:defRPr/>
            </a:lvl1pPr>
          </a:lstStyle>
          <a:p>
            <a:pPr>
              <a:defRPr/>
            </a:pPr>
            <a:endParaRPr lang="es-ES" altLang="zh-CN"/>
          </a:p>
        </p:txBody>
      </p:sp>
      <p:sp>
        <p:nvSpPr>
          <p:cNvPr id="4" name="5 Marcador de número de diapositiva"/>
          <p:cNvSpPr>
            <a:spLocks noGrp="1"/>
          </p:cNvSpPr>
          <p:nvPr>
            <p:ph type="sldNum" sz="quarter" idx="11"/>
          </p:nvPr>
        </p:nvSpPr>
        <p:spPr/>
        <p:txBody>
          <a:bodyPr/>
          <a:lstStyle>
            <a:lvl1pPr>
              <a:defRPr/>
            </a:lvl1pPr>
          </a:lstStyle>
          <a:p>
            <a:fld id="{878AEF71-D591-4F77-9D0F-86A7CEE02A42}" type="slidenum">
              <a:rPr lang="es-ES" altLang="zh-CN"/>
              <a:pPr/>
              <a:t>‹#›</a:t>
            </a:fld>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0FAD341A-CE4F-4310-BD9A-5B8435F8FA84}"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5" name="1 Título"/>
          <p:cNvSpPr txBox="1">
            <a:spLocks/>
          </p:cNvSpPr>
          <p:nvPr userDrawn="1"/>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mn-ea"/>
                <a:ea typeface="+mn-ea"/>
              </a:rPr>
              <a:t>第</a:t>
            </a:r>
            <a:r>
              <a:rPr lang="en-US" altLang="zh-CN" sz="2400" dirty="0" smtClean="0">
                <a:solidFill>
                  <a:srgbClr val="D9D9D9"/>
                </a:solidFill>
                <a:latin typeface="+mn-ea"/>
                <a:ea typeface="+mn-ea"/>
              </a:rPr>
              <a:t>11</a:t>
            </a:r>
            <a:r>
              <a:rPr lang="zh-CN" altLang="en-US" sz="2400" dirty="0" smtClean="0">
                <a:solidFill>
                  <a:srgbClr val="D9D9D9"/>
                </a:solidFill>
                <a:latin typeface="+mn-ea"/>
                <a:ea typeface="+mn-ea"/>
              </a:rPr>
              <a:t>章</a:t>
            </a:r>
            <a:r>
              <a:rPr lang="zh-CN" altLang="en-US" sz="2400" dirty="0">
                <a:solidFill>
                  <a:srgbClr val="D9D9D9"/>
                </a:solidFill>
                <a:latin typeface="+mn-ea"/>
                <a:ea typeface="+mn-ea"/>
              </a:rPr>
              <a:t>　</a:t>
            </a:r>
            <a:endParaRPr lang="en-US" altLang="zh-CN" sz="2400" dirty="0">
              <a:solidFill>
                <a:srgbClr val="D9D9D9"/>
              </a:solidFill>
              <a:latin typeface="+mn-ea"/>
              <a:ea typeface="+mn-ea"/>
            </a:endParaRPr>
          </a:p>
          <a:p>
            <a:pPr algn="ctr" eaLnBrk="1" hangingPunct="1">
              <a:defRPr/>
            </a:pPr>
            <a:r>
              <a:rPr lang="zh-CN" altLang="en-US" sz="2400" dirty="0" smtClean="0">
                <a:solidFill>
                  <a:srgbClr val="D9D9D9"/>
                </a:solidFill>
                <a:latin typeface="+mn-ea"/>
                <a:ea typeface="+mn-ea"/>
              </a:rPr>
              <a:t>面向对象设计</a:t>
            </a:r>
            <a:endParaRPr lang="zh-CN" altLang="en-US" sz="2400" dirty="0">
              <a:solidFill>
                <a:srgbClr val="D9D9D9"/>
              </a:solidFill>
              <a:latin typeface="+mn-ea"/>
              <a:ea typeface="+mn-ea"/>
            </a:endParaRP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A2097D07-318A-4A15-B544-283C09D6C846}" type="slidenum">
              <a:rPr lang="es-ES" altLang="zh-CN"/>
              <a:pPr/>
              <a:t>‹#›</a:t>
            </a:fld>
            <a:endParaRPr lang="es-ES" altLang="zh-CN"/>
          </a:p>
        </p:txBody>
      </p:sp>
      <p:pic>
        <p:nvPicPr>
          <p:cNvPr id="1030" name="Imagen 5" descr="C:\Users\Design\Documents\Edu\Product Launch\shadown.png"/>
          <p:cNvPicPr>
            <a:picLocks noChangeAspect="1" noChangeArrowheads="1"/>
          </p:cNvPicPr>
          <p:nvPr userDrawn="1"/>
        </p:nvPicPr>
        <p:blipFill>
          <a:blip r:embed="rId7" cstate="print"/>
          <a:srcRect/>
          <a:stretch>
            <a:fillRect/>
          </a:stretch>
        </p:blipFill>
        <p:spPr bwMode="auto">
          <a:xfrm>
            <a:off x="2411413" y="5875338"/>
            <a:ext cx="762000" cy="982662"/>
          </a:xfrm>
          <a:prstGeom prst="rect">
            <a:avLst/>
          </a:prstGeom>
          <a:noFill/>
          <a:ln w="9525">
            <a:noFill/>
            <a:miter lim="800000"/>
            <a:headEnd/>
            <a:tailEnd/>
          </a:ln>
        </p:spPr>
      </p:pic>
      <p:pic>
        <p:nvPicPr>
          <p:cNvPr id="1031" name="Imagen 5" descr="C:\Users\Design\Documents\Edu\Product Launch\shadown.png"/>
          <p:cNvPicPr>
            <a:picLocks noChangeAspect="1" noChangeArrowheads="1"/>
          </p:cNvPicPr>
          <p:nvPr userDrawn="1"/>
        </p:nvPicPr>
        <p:blipFill>
          <a:blip r:embed="rId8" cstate="print"/>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5" r:id="rId3"/>
    <p:sldLayoutId id="2147483808" r:id="rId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slide" Target="slide65.xml"/><Relationship Id="rId4" Type="http://schemas.openxmlformats.org/officeDocument/2006/relationships/slide" Target="slide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slide" Target="slide65.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slide" Target="slide65.xml"/><Relationship Id="rId4" Type="http://schemas.openxmlformats.org/officeDocument/2006/relationships/slide" Target="slide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65.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slide" Target="slide65.xml"/><Relationship Id="rId4" Type="http://schemas.openxmlformats.org/officeDocument/2006/relationships/slide" Target="slide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65.xml"/><Relationship Id="rId4" Type="http://schemas.openxmlformats.org/officeDocument/2006/relationships/slide" Target="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slide" Target="slide65.xml"/><Relationship Id="rId4" Type="http://schemas.openxmlformats.org/officeDocument/2006/relationships/slide" Target="slide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4.xml"/><Relationship Id="rId5" Type="http://schemas.openxmlformats.org/officeDocument/2006/relationships/slide" Target="slide65.xml"/><Relationship Id="rId4" Type="http://schemas.openxmlformats.org/officeDocument/2006/relationships/slide" Target="slide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slide" Target="slide65.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4.xml"/><Relationship Id="rId5" Type="http://schemas.openxmlformats.org/officeDocument/2006/relationships/slide" Target="slide65.xml"/><Relationship Id="rId4" Type="http://schemas.openxmlformats.org/officeDocument/2006/relationships/slide" Target="slide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4.xml"/><Relationship Id="rId5" Type="http://schemas.openxmlformats.org/officeDocument/2006/relationships/slide" Target="slide65.xml"/><Relationship Id="rId4" Type="http://schemas.openxmlformats.org/officeDocument/2006/relationships/slide" Target="slide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4.xml"/><Relationship Id="rId5" Type="http://schemas.openxmlformats.org/officeDocument/2006/relationships/slide" Target="slide65.xml"/><Relationship Id="rId4" Type="http://schemas.openxmlformats.org/officeDocument/2006/relationships/slide" Target="slide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7171"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a:latin typeface="Bodoni MT Black" pitchFamily="18" charset="0"/>
                <a:ea typeface="+mn-ea"/>
              </a:rPr>
              <a:t>第</a:t>
            </a:r>
            <a:r>
              <a:rPr lang="en-US" altLang="zh-CN" sz="4000" b="1" dirty="0" smtClean="0">
                <a:latin typeface="Bodoni MT Black" pitchFamily="18" charset="0"/>
                <a:ea typeface="+mn-ea"/>
              </a:rPr>
              <a:t>11</a:t>
            </a:r>
            <a:r>
              <a:rPr lang="zh-CN" altLang="en-US" sz="4000" b="1" dirty="0" smtClean="0">
                <a:latin typeface="Bodoni MT Black" pitchFamily="18" charset="0"/>
                <a:ea typeface="+mn-ea"/>
              </a:rPr>
              <a:t>章 面向对象设计</a:t>
            </a:r>
            <a:endParaRPr lang="zh-CN" altLang="en-US" sz="4000" b="1" dirty="0">
              <a:latin typeface="Bodoni MT Black" pitchFamily="18" charset="0"/>
              <a:ea typeface="+mn-ea"/>
            </a:endParaRPr>
          </a:p>
        </p:txBody>
      </p:sp>
      <p:sp>
        <p:nvSpPr>
          <p:cNvPr id="5" name="1 Título"/>
          <p:cNvSpPr txBox="1">
            <a:spLocks/>
          </p:cNvSpPr>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smtClean="0">
                <a:latin typeface="Bodoni MT Black" pitchFamily="18" charset="0"/>
                <a:ea typeface="+mn-ea"/>
              </a:rPr>
              <a:t>“十二五”普通高等教育本科国家级规划教材</a:t>
            </a:r>
            <a:endParaRPr lang="zh-CN" altLang="en-US" sz="2000" dirty="0">
              <a:latin typeface="Bodoni MT Black" pitchFamily="18" charset="0"/>
              <a:ea typeface="+mn-ea"/>
            </a:endParaRPr>
          </a:p>
        </p:txBody>
      </p:sp>
      <p:sp>
        <p:nvSpPr>
          <p:cNvPr id="7174"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chemeClr val="bg1"/>
                </a:solidFill>
                <a:latin typeface="Bodoni MT Black" pitchFamily="18" charset="0"/>
              </a:rPr>
              <a:t>张海藩，牟永敏编著</a:t>
            </a:r>
          </a:p>
        </p:txBody>
      </p:sp>
      <p:sp>
        <p:nvSpPr>
          <p:cNvPr id="7" name="1 Título"/>
          <p:cNvSpPr txBox="1">
            <a:spLocks/>
          </p:cNvSpPr>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smtClean="0">
                <a:latin typeface="Bodoni MT Black" pitchFamily="18" charset="0"/>
                <a:ea typeface="+mn-ea"/>
              </a:rPr>
              <a:t>北京高等教育精品教材</a:t>
            </a:r>
            <a:endParaRPr lang="zh-CN" altLang="en-US" sz="2000" dirty="0">
              <a:latin typeface="Bodoni MT Black" pitchFamily="18" charset="0"/>
              <a:ea typeface="+mn-ea"/>
            </a:endParaRPr>
          </a:p>
        </p:txBody>
      </p:sp>
      <p:sp>
        <p:nvSpPr>
          <p:cNvPr id="8" name="1 Título"/>
          <p:cNvSpPr txBox="1">
            <a:spLocks/>
          </p:cNvSpPr>
          <p:nvPr/>
        </p:nvSpPr>
        <p:spPr bwMode="auto">
          <a:xfrm>
            <a:off x="0" y="1063625"/>
            <a:ext cx="9144000" cy="565150"/>
          </a:xfrm>
          <a:prstGeom prst="rect">
            <a:avLst/>
          </a:prstGeom>
          <a:solidFill>
            <a:schemeClr val="bg1"/>
          </a:solidFill>
          <a:ln>
            <a:noFill/>
          </a:ln>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C00000"/>
                </a:solidFill>
                <a:latin typeface="Bodoni MT Black" pitchFamily="18" charset="0"/>
                <a:ea typeface="+mn-ea"/>
              </a:rPr>
              <a:t>21</a:t>
            </a:r>
            <a:r>
              <a:rPr lang="zh-CN" altLang="en-US" sz="2400" dirty="0" smtClean="0">
                <a:solidFill>
                  <a:srgbClr val="C00000"/>
                </a:solidFill>
                <a:latin typeface="Bodoni MT Black" pitchFamily="18" charset="0"/>
                <a:ea typeface="+mn-ea"/>
              </a:rPr>
              <a:t>世纪软件工程专业规划教材</a:t>
            </a:r>
            <a:endParaRPr lang="zh-CN" altLang="en-US" sz="2400" dirty="0">
              <a:solidFill>
                <a:srgbClr val="C00000"/>
              </a:solidFill>
              <a:latin typeface="Bodoni MT Black"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11.2   </a:t>
            </a:r>
            <a:r>
              <a:rPr lang="zh-CN" altLang="en-US" sz="2400" dirty="0" smtClean="0">
                <a:solidFill>
                  <a:srgbClr val="D9D9D9"/>
                </a:solidFill>
                <a:latin typeface="Bodoni MT Black" pitchFamily="18" charset="0"/>
                <a:ea typeface="+mn-ea"/>
              </a:rPr>
              <a:t>启发规则</a:t>
            </a:r>
            <a:endParaRPr lang="zh-CN" altLang="en-US" sz="2400" dirty="0">
              <a:solidFill>
                <a:srgbClr val="D9D9D9"/>
              </a:solidFill>
              <a:latin typeface="Bodoni MT Black" pitchFamily="18" charset="0"/>
              <a:ea typeface="+mn-ea"/>
            </a:endParaRPr>
          </a:p>
        </p:txBody>
      </p:sp>
      <p:pic>
        <p:nvPicPr>
          <p:cNvPr id="22532"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sp>
        <p:nvSpPr>
          <p:cNvPr id="22533" name="TextBox 3">
            <a:hlinkClick r:id="rId4" action="ppaction://hlinksldjump"/>
          </p:cNvPr>
          <p:cNvSpPr txBox="1">
            <a:spLocks noChangeArrowheads="1"/>
          </p:cNvSpPr>
          <p:nvPr/>
        </p:nvSpPr>
        <p:spPr bwMode="auto">
          <a:xfrm>
            <a:off x="1071563" y="2071688"/>
            <a:ext cx="1928812"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22534" name="TextBox 4">
            <a:hlinkClick r:id="rId5" action="ppaction://hlinksldjump"/>
          </p:cNvPr>
          <p:cNvSpPr txBox="1">
            <a:spLocks noChangeArrowheads="1"/>
          </p:cNvSpPr>
          <p:nvPr/>
        </p:nvSpPr>
        <p:spPr bwMode="auto">
          <a:xfrm>
            <a:off x="1000125" y="27146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22535" name="TextBox 5"/>
          <p:cNvSpPr txBox="1">
            <a:spLocks noChangeArrowheads="1"/>
          </p:cNvSpPr>
          <p:nvPr/>
        </p:nvSpPr>
        <p:spPr bwMode="auto">
          <a:xfrm>
            <a:off x="1000125" y="32861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22536" name="TextBox 6"/>
          <p:cNvSpPr txBox="1">
            <a:spLocks noChangeArrowheads="1"/>
          </p:cNvSpPr>
          <p:nvPr/>
        </p:nvSpPr>
        <p:spPr bwMode="auto">
          <a:xfrm>
            <a:off x="1000125" y="38576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sz="2400" kern="0" dirty="0">
              <a:solidFill>
                <a:srgbClr val="000000"/>
              </a:solidFill>
              <a:latin typeface="Bodoni MT Black" pitchFamily="18" charset="0"/>
            </a:endParaRPr>
          </a:p>
        </p:txBody>
      </p:sp>
      <p:sp>
        <p:nvSpPr>
          <p:cNvPr id="2" name="矩形 1"/>
          <p:cNvSpPr/>
          <p:nvPr/>
        </p:nvSpPr>
        <p:spPr>
          <a:xfrm>
            <a:off x="4356100" y="1484313"/>
            <a:ext cx="4787900" cy="2677656"/>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95536" y="2071191"/>
            <a:ext cx="4033838" cy="4937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Bodoni MT Black" pitchFamily="18" charset="0"/>
            </a:endParaRPr>
          </a:p>
        </p:txBody>
      </p:sp>
      <p:sp>
        <p:nvSpPr>
          <p:cNvPr id="15" name="等腰三角形 14"/>
          <p:cNvSpPr/>
          <p:nvPr/>
        </p:nvSpPr>
        <p:spPr>
          <a:xfrm rot="5400000">
            <a:off x="53975" y="2166938"/>
            <a:ext cx="466725"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Bodoni MT Black" pitchFamily="18" charset="0"/>
            </a:endParaRPr>
          </a:p>
        </p:txBody>
      </p:sp>
      <p:sp>
        <p:nvSpPr>
          <p:cNvPr id="16" name="1 Título"/>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Box 2"/>
          <p:cNvSpPr txBox="1">
            <a:spLocks noChangeArrowheads="1"/>
          </p:cNvSpPr>
          <p:nvPr/>
        </p:nvSpPr>
        <p:spPr bwMode="auto">
          <a:xfrm>
            <a:off x="971550" y="2349500"/>
            <a:ext cx="6985000" cy="922338"/>
          </a:xfrm>
          <a:prstGeom prst="rect">
            <a:avLst/>
          </a:prstGeom>
          <a:noFill/>
          <a:ln w="9525">
            <a:noFill/>
            <a:miter lim="800000"/>
            <a:headEnd/>
            <a:tailEnd/>
          </a:ln>
        </p:spPr>
        <p:txBody>
          <a:bodyPr>
            <a:spAutoFit/>
          </a:bodyPr>
          <a:lstStyle/>
          <a:p>
            <a:pPr algn="ctr" eaLnBrk="1" hangingPunct="1"/>
            <a:r>
              <a:rPr lang="zh-CN" altLang="en-US" sz="5400" b="1"/>
              <a:t>本章结束</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250825" y="0"/>
            <a:ext cx="8229600" cy="1143000"/>
          </a:xfrm>
        </p:spPr>
        <p:txBody>
          <a:bodyPr/>
          <a:lstStyle/>
          <a:p>
            <a:pPr>
              <a:defRPr/>
            </a:pPr>
            <a:r>
              <a:rPr kumimoji="1" lang="en-US" altLang="zh-CN" dirty="0">
                <a:solidFill>
                  <a:srgbClr val="9999CC">
                    <a:lumMod val="50000"/>
                  </a:srgbClr>
                </a:solidFill>
                <a:latin typeface="Bodoni MT Black" pitchFamily="18" charset="0"/>
                <a:ea typeface="+mn-ea"/>
              </a:rPr>
              <a:t> </a:t>
            </a:r>
            <a:r>
              <a:rPr kumimoji="1" lang="en-US" altLang="zh-CN" b="1" dirty="0">
                <a:latin typeface="Bodoni MT Black" pitchFamily="18" charset="0"/>
                <a:ea typeface="+mn-ea"/>
              </a:rPr>
              <a:t>11.2 </a:t>
            </a:r>
            <a:r>
              <a:rPr kumimoji="1" lang="zh-CN" altLang="en-US" b="1" dirty="0">
                <a:latin typeface="Bodoni MT Black" pitchFamily="18" charset="0"/>
                <a:ea typeface="+mn-ea"/>
              </a:rPr>
              <a:t>启发规则</a:t>
            </a:r>
            <a:endParaRPr lang="zh-CN" altLang="en-US" b="1" dirty="0" smtClean="0">
              <a:latin typeface="Bodoni MT Black" pitchFamily="18" charset="0"/>
              <a:ea typeface="+mn-ea"/>
            </a:endParaRPr>
          </a:p>
        </p:txBody>
      </p:sp>
      <p:sp>
        <p:nvSpPr>
          <p:cNvPr id="24579" name="内容占位符 4"/>
          <p:cNvSpPr>
            <a:spLocks noGrp="1"/>
          </p:cNvSpPr>
          <p:nvPr>
            <p:ph idx="1"/>
          </p:nvPr>
        </p:nvSpPr>
        <p:spPr>
          <a:xfrm>
            <a:off x="601663" y="1384300"/>
            <a:ext cx="8229600" cy="604838"/>
          </a:xfrm>
        </p:spPr>
        <p:txBody>
          <a:bodyPr/>
          <a:lstStyle/>
          <a:p>
            <a:pPr marL="0" indent="0">
              <a:buFont typeface="Arial" charset="0"/>
              <a:buNone/>
            </a:pPr>
            <a:r>
              <a:rPr lang="en-US" altLang="zh-CN" sz="2800" b="1" dirty="0" smtClean="0">
                <a:latin typeface="Bodoni MT Black" pitchFamily="18" charset="0"/>
              </a:rPr>
              <a:t>1. </a:t>
            </a:r>
            <a:r>
              <a:rPr lang="zh-CN" altLang="en-US" sz="2800" b="1" dirty="0" smtClean="0">
                <a:latin typeface="Bodoni MT Black" pitchFamily="18" charset="0"/>
              </a:rPr>
              <a:t>设计结果应该清晰易懂</a:t>
            </a:r>
          </a:p>
        </p:txBody>
      </p:sp>
      <p:sp>
        <p:nvSpPr>
          <p:cNvPr id="24580" name="内容占位符 4"/>
          <p:cNvSpPr txBox="1">
            <a:spLocks/>
          </p:cNvSpPr>
          <p:nvPr/>
        </p:nvSpPr>
        <p:spPr bwMode="auto">
          <a:xfrm>
            <a:off x="593725" y="2032000"/>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一般</a:t>
            </a:r>
            <a:r>
              <a:rPr lang="en-US" altLang="zh-CN" sz="2800" b="1">
                <a:latin typeface="Bodoni MT Black" pitchFamily="18" charset="0"/>
              </a:rPr>
              <a:t>-</a:t>
            </a:r>
            <a:r>
              <a:rPr lang="zh-CN" altLang="en-US" sz="2800" b="1">
                <a:latin typeface="Bodoni MT Black" pitchFamily="18" charset="0"/>
              </a:rPr>
              <a:t>特殊结构的深度应适当</a:t>
            </a:r>
          </a:p>
        </p:txBody>
      </p:sp>
      <p:sp>
        <p:nvSpPr>
          <p:cNvPr id="24581" name="内容占位符 4"/>
          <p:cNvSpPr txBox="1">
            <a:spLocks/>
          </p:cNvSpPr>
          <p:nvPr/>
        </p:nvSpPr>
        <p:spPr bwMode="auto">
          <a:xfrm>
            <a:off x="622300" y="2679700"/>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3. </a:t>
            </a:r>
            <a:r>
              <a:rPr lang="zh-CN" altLang="en-US" sz="2800" b="1">
                <a:latin typeface="Bodoni MT Black" pitchFamily="18" charset="0"/>
              </a:rPr>
              <a:t>设计简单的类</a:t>
            </a:r>
          </a:p>
        </p:txBody>
      </p:sp>
      <p:sp>
        <p:nvSpPr>
          <p:cNvPr id="24582" name="内容占位符 4"/>
          <p:cNvSpPr txBox="1">
            <a:spLocks/>
          </p:cNvSpPr>
          <p:nvPr/>
        </p:nvSpPr>
        <p:spPr bwMode="auto">
          <a:xfrm>
            <a:off x="617086" y="3340214"/>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4. </a:t>
            </a:r>
            <a:r>
              <a:rPr lang="zh-CN" altLang="en-US" sz="2800" b="1" dirty="0">
                <a:latin typeface="Bodoni MT Black" pitchFamily="18" charset="0"/>
              </a:rPr>
              <a:t>使用简单的协议</a:t>
            </a:r>
          </a:p>
        </p:txBody>
      </p:sp>
      <p:sp>
        <p:nvSpPr>
          <p:cNvPr id="24583" name="内容占位符 4"/>
          <p:cNvSpPr txBox="1">
            <a:spLocks/>
          </p:cNvSpPr>
          <p:nvPr/>
        </p:nvSpPr>
        <p:spPr bwMode="auto">
          <a:xfrm>
            <a:off x="622300" y="4029271"/>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5. </a:t>
            </a:r>
            <a:r>
              <a:rPr lang="zh-CN" altLang="en-US" sz="2800" b="1">
                <a:latin typeface="Bodoni MT Black" pitchFamily="18" charset="0"/>
              </a:rPr>
              <a:t>使用简单的服务</a:t>
            </a:r>
          </a:p>
        </p:txBody>
      </p:sp>
      <p:sp>
        <p:nvSpPr>
          <p:cNvPr id="24584" name="内容占位符 4"/>
          <p:cNvSpPr txBox="1">
            <a:spLocks/>
          </p:cNvSpPr>
          <p:nvPr/>
        </p:nvSpPr>
        <p:spPr bwMode="auto">
          <a:xfrm>
            <a:off x="620987" y="4695825"/>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6. </a:t>
            </a:r>
            <a:r>
              <a:rPr lang="zh-CN" altLang="en-US" sz="2800" b="1">
                <a:latin typeface="Bodoni MT Black" pitchFamily="18" charset="0"/>
              </a:rPr>
              <a:t>把设计变动减至最小</a:t>
            </a:r>
          </a:p>
        </p:txBody>
      </p:sp>
      <p:sp>
        <p:nvSpPr>
          <p:cNvPr id="2458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ea typeface="隶书" pitchFamily="49" charset="-122"/>
              </a:rPr>
              <a:t>11.2 </a:t>
            </a:r>
            <a:r>
              <a:rPr lang="zh-CN" altLang="en-US" sz="2400" dirty="0" smtClean="0">
                <a:solidFill>
                  <a:srgbClr val="D9D9D9"/>
                </a:solidFill>
                <a:latin typeface="Bodoni MT Black" pitchFamily="18" charset="0"/>
              </a:rPr>
              <a:t>启</a:t>
            </a:r>
            <a:r>
              <a:rPr lang="zh-CN" altLang="en-US" sz="2400" dirty="0">
                <a:solidFill>
                  <a:srgbClr val="D9D9D9"/>
                </a:solidFill>
                <a:latin typeface="Bodoni MT Black" pitchFamily="18" charset="0"/>
              </a:rPr>
              <a:t>发规则</a:t>
            </a:r>
            <a:endParaRPr lang="zh-CN" altLang="en-US" sz="2400" dirty="0">
              <a:solidFill>
                <a:srgbClr val="D9D9D9"/>
              </a:solidFill>
              <a:latin typeface="Bodoni MT Black" pitchFamily="18" charset="0"/>
              <a:ea typeface="隶书"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4"/>
          <p:cNvSpPr>
            <a:spLocks noGrp="1"/>
          </p:cNvSpPr>
          <p:nvPr>
            <p:ph idx="1"/>
          </p:nvPr>
        </p:nvSpPr>
        <p:spPr>
          <a:xfrm>
            <a:off x="457200" y="1052513"/>
            <a:ext cx="8229600" cy="604837"/>
          </a:xfrm>
        </p:spPr>
        <p:txBody>
          <a:bodyPr/>
          <a:lstStyle/>
          <a:p>
            <a:pPr marL="0" indent="0">
              <a:buFont typeface="Arial" charset="0"/>
              <a:buNone/>
            </a:pPr>
            <a:r>
              <a:rPr lang="en-US" altLang="zh-CN" sz="2800" b="1" dirty="0" smtClean="0">
                <a:latin typeface="Bodoni MT Black" pitchFamily="18" charset="0"/>
              </a:rPr>
              <a:t>1. </a:t>
            </a:r>
            <a:r>
              <a:rPr lang="zh-CN" altLang="en-US" sz="2800" b="1" dirty="0" smtClean="0">
                <a:latin typeface="Bodoni MT Black" pitchFamily="18" charset="0"/>
              </a:rPr>
              <a:t>设计结果应该清晰易懂</a:t>
            </a:r>
          </a:p>
        </p:txBody>
      </p:sp>
      <p:sp>
        <p:nvSpPr>
          <p:cNvPr id="2662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ea typeface="隶书" pitchFamily="49" charset="-122"/>
              </a:rPr>
              <a:t>11.2 </a:t>
            </a:r>
            <a:r>
              <a:rPr lang="zh-CN" altLang="en-US" sz="2400" dirty="0" smtClean="0">
                <a:solidFill>
                  <a:srgbClr val="D9D9D9"/>
                </a:solidFill>
                <a:latin typeface="Bodoni MT Black" pitchFamily="18" charset="0"/>
              </a:rPr>
              <a:t>启</a:t>
            </a:r>
            <a:r>
              <a:rPr lang="zh-CN" altLang="en-US" sz="2400" dirty="0">
                <a:solidFill>
                  <a:srgbClr val="D9D9D9"/>
                </a:solidFill>
                <a:latin typeface="Bodoni MT Black" pitchFamily="18" charset="0"/>
              </a:rPr>
              <a:t>发规则</a:t>
            </a:r>
            <a:endParaRPr lang="zh-CN" altLang="en-US" sz="2400" dirty="0">
              <a:solidFill>
                <a:srgbClr val="D9D9D9"/>
              </a:solidFill>
              <a:latin typeface="Bodoni MT Black" pitchFamily="18" charset="0"/>
              <a:ea typeface="隶书" pitchFamily="49" charset="-122"/>
            </a:endParaRPr>
          </a:p>
        </p:txBody>
      </p:sp>
      <p:sp>
        <p:nvSpPr>
          <p:cNvPr id="10" name="文本框 9"/>
          <p:cNvSpPr txBox="1"/>
          <p:nvPr/>
        </p:nvSpPr>
        <p:spPr>
          <a:xfrm>
            <a:off x="683568" y="1657350"/>
            <a:ext cx="7200900" cy="2862322"/>
          </a:xfrm>
          <a:prstGeom prst="rect">
            <a:avLst/>
          </a:prstGeom>
          <a:noFill/>
        </p:spPr>
        <p:txBody>
          <a:bodyPr wrap="square">
            <a:spAutoFit/>
          </a:bodyPr>
          <a:lstStyle/>
          <a:p>
            <a:pPr marL="342900" indent="-342900" eaLnBrk="1" hangingPunct="1">
              <a:lnSpc>
                <a:spcPct val="125000"/>
              </a:lnSpc>
              <a:buFont typeface="Wingdings" panose="05000000000000000000" pitchFamily="2" charset="2"/>
              <a:buChar char="l"/>
              <a:defRPr/>
            </a:pPr>
            <a:r>
              <a:rPr lang="zh-CN" altLang="en-US" sz="2400" dirty="0">
                <a:latin typeface="Bodoni MT Black" pitchFamily="18" charset="0"/>
              </a:rPr>
              <a:t>提高软件</a:t>
            </a:r>
            <a:r>
              <a:rPr lang="zh-CN" altLang="en-US" sz="2400" dirty="0">
                <a:solidFill>
                  <a:srgbClr val="FF0000"/>
                </a:solidFill>
                <a:latin typeface="Bodoni MT Black" pitchFamily="18" charset="0"/>
              </a:rPr>
              <a:t>可维护性</a:t>
            </a:r>
            <a:r>
              <a:rPr lang="zh-CN" altLang="en-US" sz="2400" dirty="0">
                <a:latin typeface="Bodoni MT Black" pitchFamily="18" charset="0"/>
              </a:rPr>
              <a:t>和</a:t>
            </a:r>
            <a:r>
              <a:rPr lang="zh-CN" altLang="en-US" sz="2400" dirty="0">
                <a:solidFill>
                  <a:srgbClr val="FF0000"/>
                </a:solidFill>
                <a:latin typeface="Bodoni MT Black" pitchFamily="18" charset="0"/>
              </a:rPr>
              <a:t>可重用性</a:t>
            </a:r>
            <a:r>
              <a:rPr lang="zh-CN" altLang="en-US" sz="2400" dirty="0">
                <a:latin typeface="Bodoni MT Black" pitchFamily="18" charset="0"/>
              </a:rPr>
              <a:t>的重要措施</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400" dirty="0">
                <a:latin typeface="Bodoni MT Black" pitchFamily="18" charset="0"/>
              </a:rPr>
              <a:t>保证设计结果清晰易懂的主要因素：</a:t>
            </a:r>
            <a:endParaRPr lang="en-US" altLang="zh-CN" sz="2400" dirty="0">
              <a:latin typeface="Bodoni MT Black" pitchFamily="18" charset="0"/>
            </a:endParaRPr>
          </a:p>
          <a:p>
            <a:pPr eaLnBrk="1" hangingPunct="1">
              <a:lnSpc>
                <a:spcPct val="125000"/>
              </a:lnSpc>
              <a:defRPr/>
            </a:pPr>
            <a:r>
              <a:rPr lang="zh-CN" altLang="en-US" sz="2400" dirty="0" smtClean="0">
                <a:latin typeface="Bodoni MT Black" pitchFamily="18" charset="0"/>
              </a:rPr>
              <a:t>   ① 用</a:t>
            </a:r>
            <a:r>
              <a:rPr lang="zh-CN" altLang="en-US" sz="2400" dirty="0">
                <a:latin typeface="Bodoni MT Black" pitchFamily="18" charset="0"/>
              </a:rPr>
              <a:t>词一致 </a:t>
            </a:r>
            <a:endParaRPr lang="en-US" altLang="zh-CN" sz="2400" dirty="0">
              <a:latin typeface="Bodoni MT Black" pitchFamily="18" charset="0"/>
            </a:endParaRPr>
          </a:p>
          <a:p>
            <a:pPr eaLnBrk="1" hangingPunct="1">
              <a:lnSpc>
                <a:spcPct val="125000"/>
              </a:lnSpc>
              <a:defRPr/>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②</a:t>
            </a:r>
            <a:r>
              <a:rPr lang="en-US" altLang="zh-CN" sz="2400" dirty="0" smtClean="0">
                <a:latin typeface="Bodoni MT Black" pitchFamily="18" charset="0"/>
              </a:rPr>
              <a:t> </a:t>
            </a:r>
            <a:r>
              <a:rPr lang="zh-CN" altLang="en-US" sz="2400" dirty="0" smtClean="0">
                <a:latin typeface="Bodoni MT Black" pitchFamily="18" charset="0"/>
              </a:rPr>
              <a:t>使</a:t>
            </a:r>
            <a:r>
              <a:rPr lang="zh-CN" altLang="en-US" sz="2400" dirty="0">
                <a:latin typeface="Bodoni MT Black" pitchFamily="18" charset="0"/>
              </a:rPr>
              <a:t>用已有的协议</a:t>
            </a:r>
            <a:endParaRPr lang="en-US" altLang="zh-CN" sz="2400" dirty="0">
              <a:latin typeface="Bodoni MT Black" pitchFamily="18" charset="0"/>
            </a:endParaRPr>
          </a:p>
          <a:p>
            <a:pPr eaLnBrk="1" hangingPunct="1">
              <a:lnSpc>
                <a:spcPct val="125000"/>
              </a:lnSpc>
              <a:defRPr/>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③</a:t>
            </a:r>
            <a:r>
              <a:rPr lang="en-US" altLang="zh-CN" sz="2400" dirty="0" smtClean="0">
                <a:latin typeface="Bodoni MT Black" pitchFamily="18" charset="0"/>
              </a:rPr>
              <a:t> </a:t>
            </a:r>
            <a:r>
              <a:rPr lang="zh-CN" altLang="en-US" sz="2400" dirty="0" smtClean="0">
                <a:latin typeface="Bodoni MT Black" pitchFamily="18" charset="0"/>
              </a:rPr>
              <a:t>减</a:t>
            </a:r>
            <a:r>
              <a:rPr lang="zh-CN" altLang="en-US" sz="2400" dirty="0">
                <a:latin typeface="Bodoni MT Black" pitchFamily="18" charset="0"/>
              </a:rPr>
              <a:t>少消息模式的数目 </a:t>
            </a:r>
            <a:endParaRPr lang="en-US" altLang="zh-CN" sz="2400" dirty="0">
              <a:latin typeface="Bodoni MT Black" pitchFamily="18" charset="0"/>
            </a:endParaRPr>
          </a:p>
          <a:p>
            <a:pPr eaLnBrk="1" hangingPunct="1">
              <a:lnSpc>
                <a:spcPct val="125000"/>
              </a:lnSpc>
              <a:defRPr/>
            </a:pPr>
            <a:r>
              <a:rPr lang="zh-CN" altLang="en-US" sz="2400" dirty="0">
                <a:latin typeface="Bodoni MT Black" pitchFamily="18" charset="0"/>
              </a:rPr>
              <a:t> </a:t>
            </a:r>
            <a:r>
              <a:rPr lang="zh-CN" altLang="en-US" sz="2400" dirty="0" smtClean="0">
                <a:latin typeface="Bodoni MT Black" pitchFamily="18" charset="0"/>
              </a:rPr>
              <a:t>  </a:t>
            </a:r>
            <a:r>
              <a:rPr lang="zh-CN" altLang="en-US" sz="2400" dirty="0">
                <a:latin typeface="Bodoni MT Black" pitchFamily="18" charset="0"/>
              </a:rPr>
              <a:t>④</a:t>
            </a:r>
            <a:r>
              <a:rPr lang="en-US" altLang="zh-CN" sz="2400" dirty="0" smtClean="0">
                <a:latin typeface="Bodoni MT Black" pitchFamily="18" charset="0"/>
              </a:rPr>
              <a:t> </a:t>
            </a:r>
            <a:r>
              <a:rPr lang="zh-CN" altLang="en-US" sz="2400" dirty="0" smtClean="0">
                <a:latin typeface="Bodoni MT Black" pitchFamily="18" charset="0"/>
              </a:rPr>
              <a:t>避</a:t>
            </a:r>
            <a:r>
              <a:rPr lang="zh-CN" altLang="en-US" sz="2400" dirty="0">
                <a:latin typeface="Bodoni MT Black" pitchFamily="18" charset="0"/>
              </a:rPr>
              <a:t>免模糊的定义</a:t>
            </a:r>
          </a:p>
        </p:txBody>
      </p:sp>
      <p:sp>
        <p:nvSpPr>
          <p:cNvPr id="9" name="标题 3"/>
          <p:cNvSpPr>
            <a:spLocks noGrp="1"/>
          </p:cNvSpPr>
          <p:nvPr>
            <p:ph type="title"/>
          </p:nvPr>
        </p:nvSpPr>
        <p:spPr>
          <a:xfrm>
            <a:off x="250825" y="0"/>
            <a:ext cx="8229600" cy="1143000"/>
          </a:xfrm>
        </p:spPr>
        <p:txBody>
          <a:bodyPr/>
          <a:lstStyle/>
          <a:p>
            <a:pPr>
              <a:defRPr/>
            </a:pPr>
            <a:r>
              <a:rPr kumimoji="1" lang="en-US" altLang="zh-CN" dirty="0">
                <a:solidFill>
                  <a:srgbClr val="9999CC">
                    <a:lumMod val="50000"/>
                  </a:srgbClr>
                </a:solidFill>
                <a:latin typeface="Bodoni MT Black" pitchFamily="18" charset="0"/>
                <a:ea typeface="+mn-ea"/>
              </a:rPr>
              <a:t> </a:t>
            </a:r>
            <a:r>
              <a:rPr kumimoji="1" lang="en-US" altLang="zh-CN" b="1" dirty="0">
                <a:latin typeface="Bodoni MT Black" pitchFamily="18" charset="0"/>
                <a:ea typeface="+mn-ea"/>
              </a:rPr>
              <a:t>11.2 </a:t>
            </a:r>
            <a:r>
              <a:rPr kumimoji="1" lang="zh-CN" altLang="en-US" b="1" dirty="0">
                <a:latin typeface="Bodoni MT Black" pitchFamily="18" charset="0"/>
                <a:ea typeface="+mn-ea"/>
              </a:rPr>
              <a:t>启发规则</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ea typeface="隶书" pitchFamily="49" charset="-122"/>
              </a:rPr>
              <a:t>11.2 </a:t>
            </a:r>
            <a:r>
              <a:rPr lang="zh-CN" altLang="en-US" sz="2400" dirty="0" smtClean="0">
                <a:solidFill>
                  <a:srgbClr val="D9D9D9"/>
                </a:solidFill>
                <a:latin typeface="Bodoni MT Black" pitchFamily="18" charset="0"/>
              </a:rPr>
              <a:t>启</a:t>
            </a:r>
            <a:r>
              <a:rPr lang="zh-CN" altLang="en-US" sz="2400" dirty="0">
                <a:solidFill>
                  <a:srgbClr val="D9D9D9"/>
                </a:solidFill>
                <a:latin typeface="Bodoni MT Black" pitchFamily="18" charset="0"/>
              </a:rPr>
              <a:t>发规则</a:t>
            </a:r>
            <a:endParaRPr lang="zh-CN" altLang="en-US" sz="2400" dirty="0">
              <a:solidFill>
                <a:srgbClr val="D9D9D9"/>
              </a:solidFill>
              <a:latin typeface="Bodoni MT Black" pitchFamily="18" charset="0"/>
              <a:ea typeface="隶书" pitchFamily="49" charset="-122"/>
            </a:endParaRPr>
          </a:p>
        </p:txBody>
      </p:sp>
      <p:sp>
        <p:nvSpPr>
          <p:cNvPr id="26629" name="内容占位符 4"/>
          <p:cNvSpPr txBox="1">
            <a:spLocks/>
          </p:cNvSpPr>
          <p:nvPr/>
        </p:nvSpPr>
        <p:spPr bwMode="auto">
          <a:xfrm>
            <a:off x="467544" y="980728"/>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一般</a:t>
            </a:r>
            <a:r>
              <a:rPr lang="en-US" altLang="zh-CN" sz="2800" b="1">
                <a:latin typeface="Bodoni MT Black" pitchFamily="18" charset="0"/>
              </a:rPr>
              <a:t>-</a:t>
            </a:r>
            <a:r>
              <a:rPr lang="zh-CN" altLang="en-US" sz="2800" b="1">
                <a:latin typeface="Bodoni MT Black" pitchFamily="18" charset="0"/>
              </a:rPr>
              <a:t>特殊结构的深度应适当</a:t>
            </a:r>
          </a:p>
        </p:txBody>
      </p:sp>
      <p:sp>
        <p:nvSpPr>
          <p:cNvPr id="26630" name="文本框 11"/>
          <p:cNvSpPr txBox="1">
            <a:spLocks noChangeArrowheads="1"/>
          </p:cNvSpPr>
          <p:nvPr/>
        </p:nvSpPr>
        <p:spPr bwMode="auto">
          <a:xfrm>
            <a:off x="750243" y="1528416"/>
            <a:ext cx="8055868" cy="1384995"/>
          </a:xfrm>
          <a:prstGeom prst="rect">
            <a:avLst/>
          </a:prstGeom>
          <a:noFill/>
          <a:ln w="9525">
            <a:noFill/>
            <a:miter lim="800000"/>
            <a:headEnd/>
            <a:tailEnd/>
          </a:ln>
        </p:spPr>
        <p:txBody>
          <a:bodyPr wrap="square">
            <a:spAutoFit/>
          </a:bodyPr>
          <a:lstStyle/>
          <a:p>
            <a:pPr marL="342900" indent="-342900" eaLnBrk="1" hangingPunct="1">
              <a:buFont typeface="Wingdings" panose="05000000000000000000" pitchFamily="2" charset="2"/>
              <a:buChar char="l"/>
            </a:pPr>
            <a:r>
              <a:rPr lang="zh-CN" altLang="zh-CN" sz="2400" dirty="0">
                <a:latin typeface="Bodoni MT Black" pitchFamily="18" charset="0"/>
                <a:cs typeface="Times New Roman" pitchFamily="18" charset="0"/>
              </a:rPr>
              <a:t>类等级中包含的层次数适当</a:t>
            </a:r>
            <a:endParaRPr lang="en-US" altLang="zh-CN" sz="2400" dirty="0">
              <a:latin typeface="Bodoni MT Black" pitchFamily="18" charset="0"/>
              <a:cs typeface="Times New Roman" pitchFamily="18" charset="0"/>
            </a:endParaRPr>
          </a:p>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一个中等规</a:t>
            </a:r>
            <a:r>
              <a:rPr lang="zh-CN" altLang="zh-CN" sz="2400" dirty="0" smtClean="0">
                <a:latin typeface="Bodoni MT Black" pitchFamily="18" charset="0"/>
              </a:rPr>
              <a:t>模</a:t>
            </a:r>
            <a:r>
              <a:rPr lang="zh-CN" altLang="en-US" sz="2400" dirty="0" smtClean="0">
                <a:latin typeface="Bodoni MT Black" pitchFamily="18" charset="0"/>
              </a:rPr>
              <a:t>（</a:t>
            </a:r>
            <a:r>
              <a:rPr lang="zh-CN" altLang="zh-CN" sz="2400" dirty="0" smtClean="0">
                <a:latin typeface="Bodoni MT Black" pitchFamily="18" charset="0"/>
              </a:rPr>
              <a:t>大</a:t>
            </a:r>
            <a:r>
              <a:rPr lang="zh-CN" altLang="zh-CN" sz="2400" dirty="0">
                <a:latin typeface="Bodoni MT Black" pitchFamily="18" charset="0"/>
              </a:rPr>
              <a:t>约包含</a:t>
            </a:r>
            <a:r>
              <a:rPr lang="en-US" altLang="zh-CN" sz="2400" dirty="0">
                <a:latin typeface="Bodoni MT Black" pitchFamily="18" charset="0"/>
              </a:rPr>
              <a:t>100</a:t>
            </a:r>
            <a:r>
              <a:rPr lang="zh-CN" altLang="zh-CN" sz="2400" dirty="0">
                <a:latin typeface="Bodoni MT Black" pitchFamily="18" charset="0"/>
              </a:rPr>
              <a:t>个</a:t>
            </a:r>
            <a:r>
              <a:rPr lang="zh-CN" altLang="zh-CN" sz="2400" dirty="0" smtClean="0">
                <a:latin typeface="Bodoni MT Black" pitchFamily="18" charset="0"/>
              </a:rPr>
              <a:t>类</a:t>
            </a:r>
            <a:r>
              <a:rPr lang="zh-CN" altLang="en-US" sz="2400" dirty="0" smtClean="0">
                <a:latin typeface="Bodoni MT Black" pitchFamily="18" charset="0"/>
              </a:rPr>
              <a:t>）</a:t>
            </a:r>
            <a:r>
              <a:rPr lang="zh-CN" altLang="zh-CN" sz="2400" dirty="0" smtClean="0">
                <a:latin typeface="Bodoni MT Black" pitchFamily="18" charset="0"/>
              </a:rPr>
              <a:t>的</a:t>
            </a:r>
            <a:r>
              <a:rPr lang="zh-CN" altLang="zh-CN" sz="2400" dirty="0">
                <a:latin typeface="Bodoni MT Black" pitchFamily="18" charset="0"/>
              </a:rPr>
              <a:t>系统中，类等级层次数应保持为</a:t>
            </a:r>
            <a:r>
              <a:rPr lang="en-US" altLang="zh-CN" sz="2400" dirty="0">
                <a:solidFill>
                  <a:srgbClr val="FF0000"/>
                </a:solidFill>
                <a:latin typeface="Bodoni MT Black" pitchFamily="18" charset="0"/>
              </a:rPr>
              <a:t>7</a:t>
            </a:r>
            <a:r>
              <a:rPr lang="zh-CN" altLang="zh-CN" sz="2400" dirty="0">
                <a:solidFill>
                  <a:srgbClr val="FF0000"/>
                </a:solidFill>
                <a:latin typeface="Bodoni MT Black" pitchFamily="18" charset="0"/>
              </a:rPr>
              <a:t>±</a:t>
            </a:r>
            <a:r>
              <a:rPr lang="en-US" altLang="zh-CN" sz="2400" dirty="0">
                <a:solidFill>
                  <a:srgbClr val="FF0000"/>
                </a:solidFill>
                <a:latin typeface="Bodoni MT Black" pitchFamily="18" charset="0"/>
              </a:rPr>
              <a:t>2</a:t>
            </a:r>
            <a:r>
              <a:rPr lang="zh-CN" altLang="zh-CN" sz="2400" dirty="0">
                <a:latin typeface="Bodoni MT Black" pitchFamily="18" charset="0"/>
              </a:rPr>
              <a:t>。</a:t>
            </a:r>
            <a:endParaRPr lang="en-US" altLang="zh-CN" sz="2400" dirty="0">
              <a:latin typeface="Bodoni MT Black" pitchFamily="18" charset="0"/>
            </a:endParaRPr>
          </a:p>
        </p:txBody>
      </p:sp>
      <p:sp>
        <p:nvSpPr>
          <p:cNvPr id="9" name="标题 3"/>
          <p:cNvSpPr>
            <a:spLocks noGrp="1"/>
          </p:cNvSpPr>
          <p:nvPr>
            <p:ph type="title"/>
          </p:nvPr>
        </p:nvSpPr>
        <p:spPr>
          <a:xfrm>
            <a:off x="250825" y="0"/>
            <a:ext cx="8229600" cy="1143000"/>
          </a:xfrm>
        </p:spPr>
        <p:txBody>
          <a:bodyPr/>
          <a:lstStyle/>
          <a:p>
            <a:pPr>
              <a:defRPr/>
            </a:pPr>
            <a:r>
              <a:rPr kumimoji="1" lang="en-US" altLang="zh-CN" dirty="0">
                <a:solidFill>
                  <a:srgbClr val="9999CC">
                    <a:lumMod val="50000"/>
                  </a:srgbClr>
                </a:solidFill>
                <a:latin typeface="Bodoni MT Black" pitchFamily="18" charset="0"/>
                <a:ea typeface="+mn-ea"/>
              </a:rPr>
              <a:t> </a:t>
            </a:r>
            <a:r>
              <a:rPr kumimoji="1" lang="en-US" altLang="zh-CN" b="1" dirty="0">
                <a:latin typeface="Bodoni MT Black" pitchFamily="18" charset="0"/>
                <a:ea typeface="+mn-ea"/>
              </a:rPr>
              <a:t>11.2 </a:t>
            </a:r>
            <a:r>
              <a:rPr kumimoji="1" lang="zh-CN" altLang="en-US" b="1" dirty="0">
                <a:latin typeface="Bodoni MT Black" pitchFamily="18" charset="0"/>
                <a:ea typeface="+mn-ea"/>
              </a:rPr>
              <a:t>启发规则</a:t>
            </a:r>
            <a:endParaRPr lang="zh-CN" altLang="en-US" b="1" dirty="0" smtClean="0">
              <a:latin typeface="Bodoni MT Black" pitchFamily="18" charset="0"/>
              <a:ea typeface="+mn-ea"/>
            </a:endParaRPr>
          </a:p>
        </p:txBody>
      </p:sp>
      <p:sp>
        <p:nvSpPr>
          <p:cNvPr id="11" name="内容占位符 4"/>
          <p:cNvSpPr txBox="1">
            <a:spLocks/>
          </p:cNvSpPr>
          <p:nvPr/>
        </p:nvSpPr>
        <p:spPr bwMode="auto">
          <a:xfrm>
            <a:off x="467544" y="2924944"/>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3. </a:t>
            </a:r>
            <a:r>
              <a:rPr lang="zh-CN" altLang="en-US" sz="2800" b="1" dirty="0">
                <a:latin typeface="Bodoni MT Black" pitchFamily="18" charset="0"/>
              </a:rPr>
              <a:t>设计简单的类</a:t>
            </a:r>
          </a:p>
        </p:txBody>
      </p:sp>
      <p:sp>
        <p:nvSpPr>
          <p:cNvPr id="12" name="文本框 11"/>
          <p:cNvSpPr txBox="1"/>
          <p:nvPr/>
        </p:nvSpPr>
        <p:spPr>
          <a:xfrm>
            <a:off x="745356" y="3419475"/>
            <a:ext cx="4878259" cy="2815322"/>
          </a:xfrm>
          <a:prstGeom prst="rect">
            <a:avLst/>
          </a:prstGeom>
          <a:noFill/>
        </p:spPr>
        <p:txBody>
          <a:bodyPr wrap="none">
            <a:spAutoFit/>
          </a:bodyPr>
          <a:lstStyle/>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rPr>
              <a:t>尽量设计小而简单的类</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rPr>
              <a:t>注意以下几点</a:t>
            </a:r>
            <a:r>
              <a:rPr lang="zh-CN" altLang="en-US" sz="2400" dirty="0">
                <a:latin typeface="Bodoni MT Black" pitchFamily="18" charset="0"/>
              </a:rPr>
              <a:t>：</a:t>
            </a:r>
            <a:endParaRPr lang="en-US" altLang="zh-CN" sz="2400" dirty="0">
              <a:latin typeface="Bodoni MT Black" pitchFamily="18" charset="0"/>
            </a:endParaRPr>
          </a:p>
          <a:p>
            <a:pPr eaLnBrk="1" hangingPunct="1">
              <a:lnSpc>
                <a:spcPct val="125000"/>
              </a:lnSpc>
              <a:defRPr/>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① </a:t>
            </a:r>
            <a:r>
              <a:rPr lang="zh-CN" altLang="zh-CN" sz="2400" dirty="0" smtClean="0">
                <a:latin typeface="Bodoni MT Black" pitchFamily="18" charset="0"/>
              </a:rPr>
              <a:t>避免</a:t>
            </a:r>
            <a:r>
              <a:rPr lang="zh-CN" altLang="zh-CN" sz="2400" dirty="0">
                <a:latin typeface="Bodoni MT Black" pitchFamily="18" charset="0"/>
              </a:rPr>
              <a:t>包含过多的属性</a:t>
            </a:r>
            <a:endParaRPr lang="en-US" altLang="zh-CN" sz="2400" dirty="0">
              <a:latin typeface="Bodoni MT Black" pitchFamily="18" charset="0"/>
            </a:endParaRPr>
          </a:p>
          <a:p>
            <a:pPr eaLnBrk="1" hangingPunct="1">
              <a:lnSpc>
                <a:spcPct val="125000"/>
              </a:lnSpc>
              <a:defRPr/>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②</a:t>
            </a:r>
            <a:r>
              <a:rPr lang="en-US" altLang="zh-CN" sz="2400" dirty="0" smtClean="0">
                <a:latin typeface="Bodoni MT Black" pitchFamily="18" charset="0"/>
              </a:rPr>
              <a:t> </a:t>
            </a:r>
            <a:r>
              <a:rPr lang="zh-CN" altLang="en-US" sz="2400" dirty="0" smtClean="0">
                <a:latin typeface="Bodoni MT Black" pitchFamily="18" charset="0"/>
              </a:rPr>
              <a:t>有</a:t>
            </a:r>
            <a:r>
              <a:rPr lang="zh-CN" altLang="en-US" sz="2400" dirty="0">
                <a:latin typeface="Bodoni MT Black" pitchFamily="18" charset="0"/>
              </a:rPr>
              <a:t>明确的定义</a:t>
            </a:r>
            <a:endParaRPr lang="en-US" altLang="zh-CN" sz="2400" dirty="0">
              <a:latin typeface="Bodoni MT Black" pitchFamily="18" charset="0"/>
            </a:endParaRPr>
          </a:p>
          <a:p>
            <a:pPr eaLnBrk="1" hangingPunct="1">
              <a:lnSpc>
                <a:spcPct val="125000"/>
              </a:lnSpc>
              <a:defRPr/>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③</a:t>
            </a:r>
            <a:r>
              <a:rPr lang="en-US" altLang="zh-CN" sz="2400" dirty="0" smtClean="0">
                <a:latin typeface="Bodoni MT Black" pitchFamily="18" charset="0"/>
              </a:rPr>
              <a:t> </a:t>
            </a:r>
            <a:r>
              <a:rPr lang="zh-CN" altLang="en-US" sz="2400" dirty="0" smtClean="0">
                <a:latin typeface="Bodoni MT Black" pitchFamily="18" charset="0"/>
              </a:rPr>
              <a:t>尽</a:t>
            </a:r>
            <a:r>
              <a:rPr lang="zh-CN" altLang="en-US" sz="2400" dirty="0">
                <a:latin typeface="Bodoni MT Black" pitchFamily="18" charset="0"/>
              </a:rPr>
              <a:t>量简化对象之间的合作关系</a:t>
            </a:r>
            <a:endParaRPr lang="en-US" altLang="zh-CN" sz="2400" dirty="0">
              <a:latin typeface="Bodoni MT Black" pitchFamily="18" charset="0"/>
            </a:endParaRPr>
          </a:p>
          <a:p>
            <a:pPr eaLnBrk="1" hangingPunct="1">
              <a:lnSpc>
                <a:spcPct val="125000"/>
              </a:lnSpc>
              <a:defRPr/>
            </a:pPr>
            <a:r>
              <a:rPr lang="zh-CN" altLang="en-US" sz="2400" dirty="0">
                <a:latin typeface="Bodoni MT Black" pitchFamily="18" charset="0"/>
              </a:rPr>
              <a:t> </a:t>
            </a:r>
            <a:r>
              <a:rPr lang="zh-CN" altLang="en-US" sz="2400" dirty="0" smtClean="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④</a:t>
            </a:r>
            <a:r>
              <a:rPr lang="en-US" altLang="zh-CN" sz="2400" dirty="0" smtClean="0">
                <a:latin typeface="Bodoni MT Black" pitchFamily="18" charset="0"/>
              </a:rPr>
              <a:t> </a:t>
            </a:r>
            <a:r>
              <a:rPr lang="zh-CN" altLang="en-US" sz="2400" dirty="0" smtClean="0">
                <a:latin typeface="Bodoni MT Black" pitchFamily="18" charset="0"/>
              </a:rPr>
              <a:t>不</a:t>
            </a:r>
            <a:r>
              <a:rPr lang="zh-CN" altLang="en-US" sz="2400" dirty="0">
                <a:latin typeface="Bodoni MT Black" pitchFamily="18" charset="0"/>
              </a:rPr>
              <a:t>要提供太多服务</a:t>
            </a:r>
          </a:p>
        </p:txBody>
      </p:sp>
    </p:spTree>
    <p:extLst>
      <p:ext uri="{BB962C8B-B14F-4D97-AF65-F5344CB8AC3E}">
        <p14:creationId xmlns:p14="http://schemas.microsoft.com/office/powerpoint/2010/main" val="3744934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4"/>
          <p:cNvSpPr txBox="1">
            <a:spLocks/>
          </p:cNvSpPr>
          <p:nvPr/>
        </p:nvSpPr>
        <p:spPr bwMode="auto">
          <a:xfrm>
            <a:off x="462311" y="1196739"/>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4. </a:t>
            </a:r>
            <a:r>
              <a:rPr lang="zh-CN" altLang="en-US" sz="2800" b="1" dirty="0">
                <a:latin typeface="Bodoni MT Black" pitchFamily="18" charset="0"/>
              </a:rPr>
              <a:t>使用简单的协议</a:t>
            </a:r>
          </a:p>
        </p:txBody>
      </p:sp>
      <p:sp>
        <p:nvSpPr>
          <p:cNvPr id="2867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ea typeface="隶书" pitchFamily="49" charset="-122"/>
              </a:rPr>
              <a:t>11.2 </a:t>
            </a:r>
            <a:r>
              <a:rPr lang="zh-CN" altLang="en-US" sz="2400" dirty="0" smtClean="0">
                <a:solidFill>
                  <a:srgbClr val="D9D9D9"/>
                </a:solidFill>
                <a:latin typeface="Bodoni MT Black" pitchFamily="18" charset="0"/>
              </a:rPr>
              <a:t>启</a:t>
            </a:r>
            <a:r>
              <a:rPr lang="zh-CN" altLang="en-US" sz="2400" dirty="0">
                <a:solidFill>
                  <a:srgbClr val="D9D9D9"/>
                </a:solidFill>
                <a:latin typeface="Bodoni MT Black" pitchFamily="18" charset="0"/>
              </a:rPr>
              <a:t>发规则</a:t>
            </a:r>
            <a:endParaRPr lang="zh-CN" altLang="en-US" sz="2400" dirty="0">
              <a:solidFill>
                <a:srgbClr val="D9D9D9"/>
              </a:solidFill>
              <a:latin typeface="Bodoni MT Black" pitchFamily="18" charset="0"/>
              <a:ea typeface="隶书" pitchFamily="49" charset="-122"/>
            </a:endParaRPr>
          </a:p>
        </p:txBody>
      </p:sp>
      <p:sp>
        <p:nvSpPr>
          <p:cNvPr id="12" name="文本框 11"/>
          <p:cNvSpPr txBox="1"/>
          <p:nvPr/>
        </p:nvSpPr>
        <p:spPr>
          <a:xfrm>
            <a:off x="697707" y="1783879"/>
            <a:ext cx="5184576" cy="769441"/>
          </a:xfrm>
          <a:prstGeom prst="rect">
            <a:avLst/>
          </a:prstGeom>
          <a:noFill/>
        </p:spPr>
        <p:txBody>
          <a:bodyPr wrap="square">
            <a:spAutoFit/>
          </a:bodyPr>
          <a:lstStyle/>
          <a:p>
            <a:pPr marL="342900" indent="-342900" eaLnBrk="1" hangingPunct="1">
              <a:buFont typeface="Wingdings" panose="05000000000000000000" pitchFamily="2" charset="2"/>
              <a:buChar char="l"/>
              <a:defRPr/>
            </a:pPr>
            <a:r>
              <a:rPr lang="zh-CN" altLang="en-US" sz="2400" dirty="0">
                <a:latin typeface="Bodoni MT Black" pitchFamily="18" charset="0"/>
              </a:rPr>
              <a:t>消息中的参数不要超过</a:t>
            </a:r>
            <a:r>
              <a:rPr lang="en-US" altLang="zh-CN" sz="2400" dirty="0">
                <a:solidFill>
                  <a:srgbClr val="FF0000"/>
                </a:solidFill>
                <a:latin typeface="Bodoni MT Black" pitchFamily="18" charset="0"/>
              </a:rPr>
              <a:t>3</a:t>
            </a:r>
            <a:r>
              <a:rPr lang="zh-CN" altLang="en-US" sz="2400" dirty="0">
                <a:latin typeface="Bodoni MT Black" pitchFamily="18" charset="0"/>
              </a:rPr>
              <a:t>个</a:t>
            </a:r>
            <a:endParaRPr lang="en-US" altLang="zh-CN" sz="2400" dirty="0">
              <a:latin typeface="Bodoni MT Black" pitchFamily="18" charset="0"/>
            </a:endParaRPr>
          </a:p>
          <a:p>
            <a:pPr eaLnBrk="1" hangingPunct="1">
              <a:defRPr/>
            </a:pPr>
            <a:r>
              <a:rPr lang="en-US" altLang="zh-CN" sz="2000" dirty="0">
                <a:latin typeface="Bodoni MT Black" pitchFamily="18" charset="0"/>
              </a:rPr>
              <a:t>  </a:t>
            </a:r>
            <a:endParaRPr lang="zh-CN" altLang="en-US" sz="2400" dirty="0">
              <a:latin typeface="Bodoni MT Black" pitchFamily="18" charset="0"/>
            </a:endParaRPr>
          </a:p>
        </p:txBody>
      </p:sp>
      <p:sp>
        <p:nvSpPr>
          <p:cNvPr id="13" name="标题 3"/>
          <p:cNvSpPr>
            <a:spLocks noGrp="1"/>
          </p:cNvSpPr>
          <p:nvPr>
            <p:ph type="title"/>
          </p:nvPr>
        </p:nvSpPr>
        <p:spPr>
          <a:xfrm>
            <a:off x="250825" y="0"/>
            <a:ext cx="8229600" cy="1143000"/>
          </a:xfrm>
        </p:spPr>
        <p:txBody>
          <a:bodyPr/>
          <a:lstStyle/>
          <a:p>
            <a:pPr>
              <a:defRPr/>
            </a:pPr>
            <a:r>
              <a:rPr kumimoji="1" lang="en-US" altLang="zh-CN" dirty="0">
                <a:solidFill>
                  <a:srgbClr val="9999CC">
                    <a:lumMod val="50000"/>
                  </a:srgbClr>
                </a:solidFill>
                <a:latin typeface="Bodoni MT Black" pitchFamily="18" charset="0"/>
                <a:ea typeface="+mn-ea"/>
              </a:rPr>
              <a:t> </a:t>
            </a:r>
            <a:r>
              <a:rPr kumimoji="1" lang="en-US" altLang="zh-CN" b="1" dirty="0">
                <a:latin typeface="Bodoni MT Black" pitchFamily="18" charset="0"/>
                <a:ea typeface="+mn-ea"/>
              </a:rPr>
              <a:t>11.2 </a:t>
            </a:r>
            <a:r>
              <a:rPr kumimoji="1" lang="zh-CN" altLang="en-US" b="1" dirty="0">
                <a:latin typeface="Bodoni MT Black" pitchFamily="18" charset="0"/>
                <a:ea typeface="+mn-ea"/>
              </a:rPr>
              <a:t>启发规则</a:t>
            </a:r>
            <a:endParaRPr lang="zh-CN" altLang="en-US" b="1" dirty="0" smtClean="0">
              <a:latin typeface="Bodoni MT Black" pitchFamily="18" charset="0"/>
              <a:ea typeface="+mn-ea"/>
            </a:endParaRPr>
          </a:p>
        </p:txBody>
      </p:sp>
      <p:sp>
        <p:nvSpPr>
          <p:cNvPr id="8" name="内容占位符 4"/>
          <p:cNvSpPr txBox="1">
            <a:spLocks/>
          </p:cNvSpPr>
          <p:nvPr/>
        </p:nvSpPr>
        <p:spPr bwMode="auto">
          <a:xfrm>
            <a:off x="428353" y="2422054"/>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5. </a:t>
            </a:r>
            <a:r>
              <a:rPr lang="zh-CN" altLang="en-US" sz="2800" b="1" dirty="0">
                <a:latin typeface="Bodoni MT Black" pitchFamily="18" charset="0"/>
              </a:rPr>
              <a:t>使用简单的服务</a:t>
            </a:r>
          </a:p>
        </p:txBody>
      </p:sp>
      <p:sp>
        <p:nvSpPr>
          <p:cNvPr id="10" name="文本框 8"/>
          <p:cNvSpPr txBox="1">
            <a:spLocks noChangeArrowheads="1"/>
          </p:cNvSpPr>
          <p:nvPr/>
        </p:nvSpPr>
        <p:spPr bwMode="auto">
          <a:xfrm>
            <a:off x="697707" y="2952447"/>
            <a:ext cx="4234333" cy="1015663"/>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类中的服务通常都很小</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尽量避免使用复杂的服务</a:t>
            </a:r>
            <a:endParaRPr lang="zh-CN" altLang="en-US" sz="2400" dirty="0">
              <a:latin typeface="Bodoni MT Black" pitchFamily="18" charset="0"/>
            </a:endParaRPr>
          </a:p>
        </p:txBody>
      </p:sp>
      <p:sp>
        <p:nvSpPr>
          <p:cNvPr id="11" name="内容占位符 4"/>
          <p:cNvSpPr txBox="1">
            <a:spLocks/>
          </p:cNvSpPr>
          <p:nvPr/>
        </p:nvSpPr>
        <p:spPr bwMode="auto">
          <a:xfrm>
            <a:off x="402879" y="4003526"/>
            <a:ext cx="4097113"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6. </a:t>
            </a:r>
            <a:r>
              <a:rPr lang="zh-CN" altLang="en-US" sz="2800" b="1" dirty="0">
                <a:latin typeface="Bodoni MT Black" pitchFamily="18" charset="0"/>
              </a:rPr>
              <a:t>把设计变动减至最小</a:t>
            </a:r>
          </a:p>
        </p:txBody>
      </p:sp>
      <p:sp>
        <p:nvSpPr>
          <p:cNvPr id="14" name="文本框 9"/>
          <p:cNvSpPr txBox="1">
            <a:spLocks noChangeArrowheads="1"/>
          </p:cNvSpPr>
          <p:nvPr/>
        </p:nvSpPr>
        <p:spPr bwMode="auto">
          <a:xfrm>
            <a:off x="728193" y="4608364"/>
            <a:ext cx="8092280" cy="1430328"/>
          </a:xfrm>
          <a:prstGeom prst="rect">
            <a:avLst/>
          </a:prstGeom>
          <a:noFill/>
          <a:ln w="9525">
            <a:noFill/>
            <a:miter lim="800000"/>
            <a:headEnd/>
            <a:tailEnd/>
          </a:ln>
        </p:spPr>
        <p:txBody>
          <a:bodyPr wrap="square">
            <a:spAutoFit/>
          </a:bodyPr>
          <a:lstStyle/>
          <a:p>
            <a:pPr marL="457200" indent="-457200" eaLnBrk="1" hangingPunct="1">
              <a:lnSpc>
                <a:spcPct val="125000"/>
              </a:lnSpc>
              <a:buFont typeface="Wingdings" panose="05000000000000000000" pitchFamily="2" charset="2"/>
              <a:buChar char="l"/>
            </a:pPr>
            <a:r>
              <a:rPr lang="zh-CN" altLang="en-US" sz="2400" dirty="0">
                <a:latin typeface="Bodoni MT Black" pitchFamily="18" charset="0"/>
              </a:rPr>
              <a:t>理想的设计变动曲线如右图所示</a:t>
            </a:r>
            <a:endParaRPr lang="en-US" altLang="zh-CN" sz="2400" dirty="0">
              <a:latin typeface="Bodoni MT Black" pitchFamily="18" charset="0"/>
            </a:endParaRPr>
          </a:p>
          <a:p>
            <a:pPr marL="457200" indent="-457200" eaLnBrk="1" hangingPunct="1">
              <a:lnSpc>
                <a:spcPct val="125000"/>
              </a:lnSpc>
              <a:buFont typeface="Wingdings" panose="05000000000000000000" pitchFamily="2" charset="2"/>
              <a:buChar char="l"/>
            </a:pPr>
            <a:r>
              <a:rPr lang="zh-CN" altLang="en-US" sz="2400" dirty="0">
                <a:latin typeface="Bodoni MT Black" pitchFamily="18" charset="0"/>
              </a:rPr>
              <a:t>在设计的早期阶段，变动较大，随着时间推移，设计方案日趋成熟，改动也越来越小了</a:t>
            </a:r>
          </a:p>
        </p:txBody>
      </p:sp>
      <p:pic>
        <p:nvPicPr>
          <p:cNvPr id="15" name="图片 1"/>
          <p:cNvPicPr>
            <a:picLocks noChangeAspect="1"/>
          </p:cNvPicPr>
          <p:nvPr/>
        </p:nvPicPr>
        <p:blipFill>
          <a:blip r:embed="rId3" cstate="print"/>
          <a:srcRect/>
          <a:stretch>
            <a:fillRect/>
          </a:stretch>
        </p:blipFill>
        <p:spPr bwMode="auto">
          <a:xfrm>
            <a:off x="4656063" y="1723876"/>
            <a:ext cx="4470400" cy="2884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11.3   </a:t>
            </a:r>
            <a:r>
              <a:rPr lang="zh-CN" altLang="en-US" sz="2400" dirty="0" smtClean="0">
                <a:solidFill>
                  <a:srgbClr val="D9D9D9"/>
                </a:solidFill>
                <a:latin typeface="Bodoni MT Black" pitchFamily="18" charset="0"/>
                <a:ea typeface="+mn-ea"/>
              </a:rPr>
              <a:t>软件重用</a:t>
            </a:r>
            <a:endParaRPr lang="zh-CN" altLang="en-US" sz="2400" dirty="0">
              <a:solidFill>
                <a:srgbClr val="D9D9D9"/>
              </a:solidFill>
              <a:latin typeface="Bodoni MT Black" pitchFamily="18" charset="0"/>
              <a:ea typeface="+mn-ea"/>
            </a:endParaRPr>
          </a:p>
        </p:txBody>
      </p:sp>
      <p:pic>
        <p:nvPicPr>
          <p:cNvPr id="32772"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sp>
        <p:nvSpPr>
          <p:cNvPr id="32773" name="TextBox 3">
            <a:hlinkClick r:id="rId4" action="ppaction://hlinksldjump"/>
          </p:cNvPr>
          <p:cNvSpPr txBox="1">
            <a:spLocks noChangeArrowheads="1"/>
          </p:cNvSpPr>
          <p:nvPr/>
        </p:nvSpPr>
        <p:spPr bwMode="auto">
          <a:xfrm>
            <a:off x="1071563" y="2071688"/>
            <a:ext cx="1928812"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32774" name="TextBox 4">
            <a:hlinkClick r:id="rId5" action="ppaction://hlinksldjump"/>
          </p:cNvPr>
          <p:cNvSpPr txBox="1">
            <a:spLocks noChangeArrowheads="1"/>
          </p:cNvSpPr>
          <p:nvPr/>
        </p:nvSpPr>
        <p:spPr bwMode="auto">
          <a:xfrm>
            <a:off x="1000125" y="27146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32775" name="TextBox 5"/>
          <p:cNvSpPr txBox="1">
            <a:spLocks noChangeArrowheads="1"/>
          </p:cNvSpPr>
          <p:nvPr/>
        </p:nvSpPr>
        <p:spPr bwMode="auto">
          <a:xfrm>
            <a:off x="1000125" y="32861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32776" name="TextBox 6"/>
          <p:cNvSpPr txBox="1">
            <a:spLocks noChangeArrowheads="1"/>
          </p:cNvSpPr>
          <p:nvPr/>
        </p:nvSpPr>
        <p:spPr bwMode="auto">
          <a:xfrm>
            <a:off x="1000125" y="38576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sz="2400" kern="0" dirty="0">
              <a:solidFill>
                <a:srgbClr val="000000"/>
              </a:solidFill>
              <a:latin typeface="Bodoni MT Black" pitchFamily="18" charset="0"/>
            </a:endParaRPr>
          </a:p>
        </p:txBody>
      </p:sp>
      <p:sp>
        <p:nvSpPr>
          <p:cNvPr id="2" name="矩形 1"/>
          <p:cNvSpPr/>
          <p:nvPr/>
        </p:nvSpPr>
        <p:spPr>
          <a:xfrm>
            <a:off x="4356100" y="1484313"/>
            <a:ext cx="4787900" cy="2677656"/>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95536" y="2636912"/>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Bodoni MT Black" pitchFamily="18" charset="0"/>
            </a:endParaRPr>
          </a:p>
        </p:txBody>
      </p:sp>
      <p:sp>
        <p:nvSpPr>
          <p:cNvPr id="15" name="等腰三角形 14"/>
          <p:cNvSpPr/>
          <p:nvPr/>
        </p:nvSpPr>
        <p:spPr>
          <a:xfrm rot="5400000">
            <a:off x="54769" y="2766294"/>
            <a:ext cx="465137"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Bodoni MT Black" pitchFamily="18" charset="0"/>
            </a:endParaRPr>
          </a:p>
        </p:txBody>
      </p:sp>
      <p:sp>
        <p:nvSpPr>
          <p:cNvPr id="16" name="1 Título"/>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250825" y="0"/>
            <a:ext cx="8229600" cy="1268413"/>
          </a:xfrm>
        </p:spPr>
        <p:txBody>
          <a:bodyPr/>
          <a:lstStyle/>
          <a:p>
            <a:pPr>
              <a:defRPr/>
            </a:pPr>
            <a:r>
              <a:rPr kumimoji="1" lang="en-US" altLang="zh-CN" dirty="0">
                <a:solidFill>
                  <a:srgbClr val="9999CC">
                    <a:lumMod val="50000"/>
                  </a:srgbClr>
                </a:solidFill>
                <a:latin typeface="Bodoni MT Black" pitchFamily="18" charset="0"/>
                <a:ea typeface="+mn-ea"/>
              </a:rPr>
              <a:t> </a:t>
            </a:r>
            <a:r>
              <a:rPr kumimoji="1" lang="en-US" altLang="zh-CN" b="1" dirty="0">
                <a:latin typeface="Bodoni MT Black" pitchFamily="18" charset="0"/>
                <a:ea typeface="+mn-ea"/>
              </a:rPr>
              <a:t>11.3 </a:t>
            </a:r>
            <a:r>
              <a:rPr kumimoji="1" lang="zh-CN" altLang="en-US" b="1" dirty="0">
                <a:latin typeface="Bodoni MT Black" pitchFamily="18" charset="0"/>
                <a:ea typeface="+mn-ea"/>
              </a:rPr>
              <a:t>软件重用</a:t>
            </a:r>
            <a:endParaRPr lang="zh-CN" altLang="en-US" b="1" dirty="0" smtClean="0">
              <a:latin typeface="Bodoni MT Black" pitchFamily="18" charset="0"/>
              <a:ea typeface="+mn-ea"/>
            </a:endParaRPr>
          </a:p>
        </p:txBody>
      </p:sp>
      <p:sp>
        <p:nvSpPr>
          <p:cNvPr id="34819" name="内容占位符 4"/>
          <p:cNvSpPr>
            <a:spLocks noGrp="1"/>
          </p:cNvSpPr>
          <p:nvPr>
            <p:ph idx="1"/>
          </p:nvPr>
        </p:nvSpPr>
        <p:spPr>
          <a:xfrm>
            <a:off x="569913" y="1528763"/>
            <a:ext cx="8229600" cy="604837"/>
          </a:xfrm>
        </p:spPr>
        <p:txBody>
          <a:bodyPr/>
          <a:lstStyle/>
          <a:p>
            <a:pPr marL="0" indent="0">
              <a:buFont typeface="Arial" charset="0"/>
              <a:buNone/>
            </a:pPr>
            <a:r>
              <a:rPr lang="en-US" altLang="zh-CN" sz="2800" b="1" dirty="0" smtClean="0">
                <a:latin typeface="Bodoni MT Black" pitchFamily="18" charset="0"/>
              </a:rPr>
              <a:t>11.3.1  </a:t>
            </a:r>
            <a:r>
              <a:rPr lang="zh-CN" altLang="en-US" sz="2800" b="1" dirty="0" smtClean="0">
                <a:latin typeface="Bodoni MT Black" pitchFamily="18" charset="0"/>
              </a:rPr>
              <a:t>概述</a:t>
            </a:r>
          </a:p>
        </p:txBody>
      </p:sp>
      <p:sp>
        <p:nvSpPr>
          <p:cNvPr id="34820" name="内容占位符 4"/>
          <p:cNvSpPr txBox="1">
            <a:spLocks/>
          </p:cNvSpPr>
          <p:nvPr/>
        </p:nvSpPr>
        <p:spPr bwMode="auto">
          <a:xfrm>
            <a:off x="561975" y="237331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11.3.2  </a:t>
            </a:r>
            <a:r>
              <a:rPr lang="zh-CN" altLang="en-US" sz="2800" b="1" dirty="0">
                <a:latin typeface="Bodoni MT Black" pitchFamily="18" charset="0"/>
              </a:rPr>
              <a:t>类构建</a:t>
            </a:r>
          </a:p>
        </p:txBody>
      </p:sp>
      <p:sp>
        <p:nvSpPr>
          <p:cNvPr id="34821" name="内容占位符 4"/>
          <p:cNvSpPr txBox="1">
            <a:spLocks/>
          </p:cNvSpPr>
          <p:nvPr/>
        </p:nvSpPr>
        <p:spPr bwMode="auto">
          <a:xfrm>
            <a:off x="590550" y="3184525"/>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11.3.3  </a:t>
            </a:r>
            <a:r>
              <a:rPr lang="zh-CN" altLang="en-US" sz="2800" b="1">
                <a:latin typeface="Bodoni MT Black" pitchFamily="18" charset="0"/>
              </a:rPr>
              <a:t>设计简单的类</a:t>
            </a:r>
          </a:p>
        </p:txBody>
      </p:sp>
      <p:sp>
        <p:nvSpPr>
          <p:cNvPr id="3482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ea typeface="隶书" pitchFamily="49" charset="-122"/>
              </a:rPr>
              <a:t>11.3 </a:t>
            </a:r>
            <a:r>
              <a:rPr lang="zh-CN" altLang="en-US" sz="2400" dirty="0" smtClean="0">
                <a:solidFill>
                  <a:srgbClr val="D9D9D9"/>
                </a:solidFill>
                <a:latin typeface="Bodoni MT Black" pitchFamily="18" charset="0"/>
              </a:rPr>
              <a:t>软</a:t>
            </a:r>
            <a:r>
              <a:rPr lang="zh-CN" altLang="en-US" sz="2400" dirty="0">
                <a:solidFill>
                  <a:srgbClr val="D9D9D9"/>
                </a:solidFill>
                <a:latin typeface="Bodoni MT Black" pitchFamily="18" charset="0"/>
              </a:rPr>
              <a:t>件重用</a:t>
            </a:r>
            <a:endParaRPr lang="zh-CN" altLang="en-US" sz="2400" dirty="0">
              <a:solidFill>
                <a:srgbClr val="D9D9D9"/>
              </a:solidFill>
              <a:latin typeface="Bodoni MT Black" pitchFamily="18" charset="0"/>
              <a:ea typeface="隶书"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65213"/>
            <a:ext cx="4097338" cy="450850"/>
          </a:xfrm>
        </p:spPr>
        <p:txBody>
          <a:bodyPr/>
          <a:lstStyle/>
          <a:p>
            <a:pPr>
              <a:spcBef>
                <a:spcPct val="50000"/>
              </a:spcBef>
              <a:defRPr/>
            </a:pPr>
            <a:r>
              <a:rPr kumimoji="1" lang="en-US" altLang="zh-CN" sz="2800" b="1" dirty="0" smtClean="0">
                <a:latin typeface="Bodoni MT Black" pitchFamily="18" charset="0"/>
                <a:ea typeface="+mn-ea"/>
              </a:rPr>
              <a:t>11.3.1 </a:t>
            </a:r>
            <a:r>
              <a:rPr kumimoji="1" lang="zh-CN" altLang="en-US" sz="2800" b="1" dirty="0" smtClean="0">
                <a:latin typeface="Bodoni MT Black" pitchFamily="18" charset="0"/>
                <a:ea typeface="+mn-ea"/>
              </a:rPr>
              <a:t>软件重用</a:t>
            </a:r>
            <a:r>
              <a:rPr lang="zh-CN" altLang="en-US" sz="2800" b="1" dirty="0" smtClean="0">
                <a:latin typeface="Bodoni MT Black" pitchFamily="18" charset="0"/>
                <a:ea typeface="+mn-ea"/>
              </a:rPr>
              <a:t>概述</a:t>
            </a:r>
            <a:endParaRPr kumimoji="1" lang="en-US" altLang="zh-CN" sz="2800" b="1" dirty="0">
              <a:latin typeface="Bodoni MT Black" pitchFamily="18" charset="0"/>
              <a:ea typeface="+mn-ea"/>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11.3.1  </a:t>
            </a:r>
            <a:r>
              <a:rPr lang="zh-CN" altLang="en-US" sz="2400" dirty="0">
                <a:solidFill>
                  <a:srgbClr val="D9D9D9"/>
                </a:solidFill>
                <a:latin typeface="Bodoni MT Black" pitchFamily="18" charset="0"/>
                <a:ea typeface="+mn-ea"/>
              </a:rPr>
              <a:t>软件重用概述</a:t>
            </a:r>
          </a:p>
        </p:txBody>
      </p:sp>
      <p:sp>
        <p:nvSpPr>
          <p:cNvPr id="36868" name="文本框 7"/>
          <p:cNvSpPr txBox="1">
            <a:spLocks noChangeArrowheads="1"/>
          </p:cNvSpPr>
          <p:nvPr/>
        </p:nvSpPr>
        <p:spPr bwMode="auto">
          <a:xfrm>
            <a:off x="395536" y="2232025"/>
            <a:ext cx="8496944" cy="3785652"/>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重用也叫再用或复用，是指</a:t>
            </a:r>
            <a:r>
              <a:rPr lang="zh-CN" altLang="zh-CN" sz="2400" dirty="0">
                <a:solidFill>
                  <a:srgbClr val="FF0000"/>
                </a:solidFill>
                <a:latin typeface="Bodoni MT Black" pitchFamily="18" charset="0"/>
              </a:rPr>
              <a:t>同一事物不作修改或稍加改动就多次重复使用</a:t>
            </a:r>
            <a:r>
              <a:rPr lang="zh-CN" altLang="zh-CN" sz="2400" dirty="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广义地说，软件重用可分为以下</a:t>
            </a:r>
            <a:r>
              <a:rPr lang="en-US" altLang="zh-CN" sz="2400" dirty="0">
                <a:latin typeface="Bodoni MT Black" pitchFamily="18" charset="0"/>
              </a:rPr>
              <a:t>3</a:t>
            </a:r>
            <a:r>
              <a:rPr lang="zh-CN" altLang="zh-CN" sz="2400" dirty="0">
                <a:latin typeface="Bodoni MT Black" pitchFamily="18" charset="0"/>
              </a:rPr>
              <a:t>个层次：</a:t>
            </a:r>
          </a:p>
          <a:p>
            <a:pPr lvl="1" eaLnBrk="1" hangingPunct="1">
              <a:lnSpc>
                <a:spcPct val="125000"/>
              </a:lnSpc>
            </a:pPr>
            <a:r>
              <a:rPr lang="zh-CN" altLang="en-US" sz="2400" dirty="0" smtClean="0">
                <a:solidFill>
                  <a:srgbClr val="FF0000"/>
                </a:solidFill>
                <a:latin typeface="Bodoni MT Black" pitchFamily="18" charset="0"/>
              </a:rPr>
              <a:t>① </a:t>
            </a:r>
            <a:r>
              <a:rPr lang="zh-CN" altLang="zh-CN" sz="2400" dirty="0" smtClean="0">
                <a:solidFill>
                  <a:srgbClr val="FF0000"/>
                </a:solidFill>
                <a:latin typeface="Bodoni MT Black" pitchFamily="18" charset="0"/>
              </a:rPr>
              <a:t>知识</a:t>
            </a:r>
            <a:r>
              <a:rPr lang="zh-CN" altLang="zh-CN" sz="2400" dirty="0">
                <a:solidFill>
                  <a:srgbClr val="FF0000"/>
                </a:solidFill>
                <a:latin typeface="Bodoni MT Black" pitchFamily="18" charset="0"/>
              </a:rPr>
              <a:t>重用</a:t>
            </a:r>
            <a:endParaRPr lang="en-US" altLang="zh-CN" sz="2400" dirty="0">
              <a:solidFill>
                <a:srgbClr val="FF0000"/>
              </a:solidFill>
              <a:latin typeface="Bodoni MT Black" pitchFamily="18" charset="0"/>
            </a:endParaRPr>
          </a:p>
          <a:p>
            <a:pPr lvl="1" eaLnBrk="1" hangingPunct="1">
              <a:lnSpc>
                <a:spcPct val="125000"/>
              </a:lnSpc>
            </a:pPr>
            <a:r>
              <a:rPr lang="zh-CN" altLang="en-US" sz="2400" dirty="0" smtClean="0">
                <a:solidFill>
                  <a:srgbClr val="FF0000"/>
                </a:solidFill>
                <a:latin typeface="Bodoni MT Black" pitchFamily="18" charset="0"/>
              </a:rPr>
              <a:t>② </a:t>
            </a:r>
            <a:r>
              <a:rPr lang="zh-CN" altLang="zh-CN" sz="2400" dirty="0" smtClean="0">
                <a:solidFill>
                  <a:srgbClr val="FF0000"/>
                </a:solidFill>
                <a:latin typeface="Bodoni MT Black" pitchFamily="18" charset="0"/>
              </a:rPr>
              <a:t>方法</a:t>
            </a:r>
            <a:r>
              <a:rPr lang="zh-CN" altLang="zh-CN" sz="2400" dirty="0">
                <a:solidFill>
                  <a:srgbClr val="FF0000"/>
                </a:solidFill>
                <a:latin typeface="Bodoni MT Black" pitchFamily="18" charset="0"/>
              </a:rPr>
              <a:t>和标准的重用</a:t>
            </a:r>
            <a:endParaRPr lang="en-US" altLang="zh-CN" sz="2400" dirty="0">
              <a:solidFill>
                <a:srgbClr val="FF0000"/>
              </a:solidFill>
              <a:latin typeface="Bodoni MT Black" pitchFamily="18" charset="0"/>
            </a:endParaRPr>
          </a:p>
          <a:p>
            <a:pPr lvl="1" eaLnBrk="1" hangingPunct="1">
              <a:lnSpc>
                <a:spcPct val="125000"/>
              </a:lnSpc>
            </a:pPr>
            <a:r>
              <a:rPr lang="zh-CN" altLang="en-US" sz="2400" dirty="0" smtClean="0">
                <a:solidFill>
                  <a:srgbClr val="FF0000"/>
                </a:solidFill>
                <a:latin typeface="Bodoni MT Black" pitchFamily="18" charset="0"/>
              </a:rPr>
              <a:t>③ </a:t>
            </a:r>
            <a:r>
              <a:rPr lang="zh-CN" altLang="zh-CN" sz="2400" dirty="0" smtClean="0">
                <a:solidFill>
                  <a:srgbClr val="FF0000"/>
                </a:solidFill>
                <a:latin typeface="Bodoni MT Black" pitchFamily="18" charset="0"/>
              </a:rPr>
              <a:t>软件</a:t>
            </a:r>
            <a:r>
              <a:rPr lang="zh-CN" altLang="zh-CN" sz="2400" dirty="0">
                <a:solidFill>
                  <a:srgbClr val="FF0000"/>
                </a:solidFill>
                <a:latin typeface="Bodoni MT Black" pitchFamily="18" charset="0"/>
              </a:rPr>
              <a:t>成分的重用</a:t>
            </a:r>
          </a:p>
          <a:p>
            <a:pPr eaLnBrk="1" hangingPunct="1">
              <a:lnSpc>
                <a:spcPct val="125000"/>
              </a:lnSpc>
            </a:pPr>
            <a:r>
              <a:rPr lang="zh-CN" altLang="en-US" sz="2400" dirty="0" smtClean="0">
                <a:latin typeface="Bodoni MT Black" pitchFamily="18" charset="0"/>
              </a:rPr>
              <a:t>     上述</a:t>
            </a:r>
            <a:r>
              <a:rPr lang="zh-CN" altLang="zh-CN" sz="2400" dirty="0">
                <a:latin typeface="Bodoni MT Black" pitchFamily="18" charset="0"/>
              </a:rPr>
              <a:t>前两个重用层次属于知识工程研究的范畴，本节仅讨论软件成分重用问题。</a:t>
            </a:r>
          </a:p>
        </p:txBody>
      </p:sp>
      <p:sp>
        <p:nvSpPr>
          <p:cNvPr id="36869" name="内容占位符 4"/>
          <p:cNvSpPr txBox="1">
            <a:spLocks/>
          </p:cNvSpPr>
          <p:nvPr/>
        </p:nvSpPr>
        <p:spPr bwMode="auto">
          <a:xfrm>
            <a:off x="549275" y="1662907"/>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1. </a:t>
            </a:r>
            <a:r>
              <a:rPr lang="zh-CN" altLang="en-US" sz="2800" b="1" dirty="0">
                <a:latin typeface="Bodoni MT Black" pitchFamily="18" charset="0"/>
              </a:rPr>
              <a:t>重用</a:t>
            </a:r>
          </a:p>
        </p:txBody>
      </p:sp>
      <p:sp>
        <p:nvSpPr>
          <p:cNvPr id="6" name="标题 3"/>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71512" y="1739900"/>
            <a:ext cx="8015288" cy="4324261"/>
          </a:xfrm>
          <a:prstGeom prst="rect">
            <a:avLst/>
          </a:prstGeom>
          <a:noFill/>
        </p:spPr>
        <p:txBody>
          <a:bodyPr>
            <a:spAutoFit/>
          </a:bodyPr>
          <a:lstStyle/>
          <a:p>
            <a:pPr marL="342900" indent="-342900" eaLnBrk="1" hangingPunct="1">
              <a:lnSpc>
                <a:spcPct val="125000"/>
              </a:lnSpc>
              <a:buFont typeface="Wingdings" panose="05000000000000000000" pitchFamily="2" charset="2"/>
              <a:buChar char="l"/>
              <a:defRPr/>
            </a:pPr>
            <a:r>
              <a:rPr lang="zh-CN" altLang="en-US" sz="2400" dirty="0">
                <a:solidFill>
                  <a:srgbClr val="FF0000"/>
                </a:solidFill>
                <a:latin typeface="Bodoni MT Black" pitchFamily="18" charset="0"/>
              </a:rPr>
              <a:t>代码重用</a:t>
            </a:r>
            <a:endParaRPr lang="zh-CN" altLang="zh-CN" sz="2400" dirty="0">
              <a:solidFill>
                <a:srgbClr val="FF0000"/>
              </a:solidFill>
              <a:latin typeface="Bodoni MT Black" pitchFamily="18" charset="0"/>
            </a:endParaRPr>
          </a:p>
          <a:p>
            <a:pPr lvl="1" eaLnBrk="1" hangingPunct="1">
              <a:lnSpc>
                <a:spcPct val="125000"/>
              </a:lnSpc>
              <a:defRPr/>
            </a:pPr>
            <a:r>
              <a:rPr lang="zh-CN" altLang="en-US" sz="2400" dirty="0" smtClean="0">
                <a:latin typeface="Bodoni MT Black" pitchFamily="18" charset="0"/>
              </a:rPr>
              <a:t>① </a:t>
            </a:r>
            <a:r>
              <a:rPr lang="zh-CN" altLang="zh-CN" sz="2400" dirty="0" smtClean="0">
                <a:latin typeface="Bodoni MT Black" pitchFamily="18" charset="0"/>
              </a:rPr>
              <a:t>源代码</a:t>
            </a:r>
            <a:r>
              <a:rPr lang="zh-CN" altLang="zh-CN" sz="2400" dirty="0">
                <a:latin typeface="Bodoni MT Black" pitchFamily="18" charset="0"/>
              </a:rPr>
              <a:t>剪贴</a:t>
            </a:r>
            <a:endParaRPr lang="en-US" altLang="zh-CN" sz="2400" dirty="0">
              <a:latin typeface="Bodoni MT Black" pitchFamily="18" charset="0"/>
            </a:endParaRPr>
          </a:p>
          <a:p>
            <a:pPr lvl="1" eaLnBrk="1" hangingPunct="1">
              <a:lnSpc>
                <a:spcPct val="125000"/>
              </a:lnSpc>
              <a:defRPr/>
            </a:pPr>
            <a:r>
              <a:rPr lang="zh-CN" altLang="en-US" sz="2400" dirty="0" smtClean="0">
                <a:latin typeface="Bodoni MT Black" pitchFamily="18" charset="0"/>
              </a:rPr>
              <a:t>② </a:t>
            </a:r>
            <a:r>
              <a:rPr lang="zh-CN" altLang="zh-CN" sz="2400" dirty="0" smtClean="0">
                <a:latin typeface="Bodoni MT Black" pitchFamily="18" charset="0"/>
              </a:rPr>
              <a:t>源代码</a:t>
            </a:r>
            <a:r>
              <a:rPr lang="zh-CN" altLang="zh-CN" sz="2400" dirty="0">
                <a:latin typeface="Bodoni MT Black" pitchFamily="18" charset="0"/>
              </a:rPr>
              <a:t>包含</a:t>
            </a:r>
            <a:endParaRPr lang="en-US" altLang="zh-CN" sz="2400" dirty="0">
              <a:latin typeface="Bodoni MT Black" pitchFamily="18" charset="0"/>
            </a:endParaRPr>
          </a:p>
          <a:p>
            <a:pPr lvl="1" eaLnBrk="1" hangingPunct="1">
              <a:lnSpc>
                <a:spcPct val="125000"/>
              </a:lnSpc>
              <a:defRPr/>
            </a:pPr>
            <a:r>
              <a:rPr lang="zh-CN" altLang="en-US" sz="2400" dirty="0" smtClean="0">
                <a:latin typeface="Bodoni MT Black" pitchFamily="18" charset="0"/>
              </a:rPr>
              <a:t>③ 继承</a:t>
            </a:r>
            <a:endParaRPr lang="zh-CN"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400" dirty="0">
                <a:solidFill>
                  <a:srgbClr val="FF0000"/>
                </a:solidFill>
                <a:latin typeface="Bodoni MT Black" pitchFamily="18" charset="0"/>
              </a:rPr>
              <a:t>设计结果重用</a:t>
            </a:r>
            <a:endParaRPr lang="en-US" altLang="zh-CN" sz="2400" dirty="0">
              <a:solidFill>
                <a:srgbClr val="FF0000"/>
              </a:solidFill>
              <a:latin typeface="Bodoni MT Black" pitchFamily="18" charset="0"/>
            </a:endParaRPr>
          </a:p>
          <a:p>
            <a:pPr eaLnBrk="1" hangingPunct="1">
              <a:lnSpc>
                <a:spcPct val="125000"/>
              </a:lnSpc>
              <a:defRPr/>
            </a:pP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重用</a:t>
            </a:r>
            <a:r>
              <a:rPr lang="zh-CN" altLang="zh-CN" sz="2400" dirty="0">
                <a:latin typeface="Bodoni MT Black" pitchFamily="18" charset="0"/>
              </a:rPr>
              <a:t>某个软件系统的设计模</a:t>
            </a:r>
            <a:r>
              <a:rPr lang="zh-CN" altLang="zh-CN" sz="2400" dirty="0" smtClean="0">
                <a:latin typeface="Bodoni MT Black" pitchFamily="18" charset="0"/>
              </a:rPr>
              <a:t>型</a:t>
            </a:r>
            <a:r>
              <a:rPr lang="zh-CN" altLang="en-US" sz="2400" dirty="0" smtClean="0">
                <a:latin typeface="Bodoni MT Black" pitchFamily="18" charset="0"/>
              </a:rPr>
              <a:t>（</a:t>
            </a:r>
            <a:r>
              <a:rPr lang="zh-CN" altLang="zh-CN" sz="2400" dirty="0" smtClean="0">
                <a:latin typeface="Bodoni MT Black" pitchFamily="18" charset="0"/>
              </a:rPr>
              <a:t>即</a:t>
            </a:r>
            <a:r>
              <a:rPr lang="zh-CN" altLang="zh-CN" sz="2400" dirty="0">
                <a:latin typeface="Bodoni MT Black" pitchFamily="18" charset="0"/>
              </a:rPr>
              <a:t>求解域模</a:t>
            </a:r>
            <a:r>
              <a:rPr lang="zh-CN" altLang="zh-CN" sz="2400" dirty="0" smtClean="0">
                <a:latin typeface="Bodoni MT Black" pitchFamily="18" charset="0"/>
              </a:rPr>
              <a:t>型</a:t>
            </a:r>
            <a:r>
              <a:rPr lang="zh-CN" altLang="en-US" sz="2400" dirty="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400" dirty="0" smtClean="0">
                <a:solidFill>
                  <a:srgbClr val="FF0000"/>
                </a:solidFill>
                <a:latin typeface="Bodoni MT Black" pitchFamily="18" charset="0"/>
              </a:rPr>
              <a:t>分析结</a:t>
            </a:r>
            <a:r>
              <a:rPr lang="zh-CN" altLang="en-US" sz="2400" dirty="0">
                <a:solidFill>
                  <a:srgbClr val="FF0000"/>
                </a:solidFill>
                <a:latin typeface="Bodoni MT Black" pitchFamily="18" charset="0"/>
              </a:rPr>
              <a:t>果重用</a:t>
            </a:r>
            <a:endParaRPr lang="en-US" altLang="zh-CN" sz="2400" dirty="0">
              <a:solidFill>
                <a:srgbClr val="FF0000"/>
              </a:solidFill>
              <a:latin typeface="Bodoni MT Black" pitchFamily="18" charset="0"/>
            </a:endParaRPr>
          </a:p>
          <a:p>
            <a:pPr eaLnBrk="1" hangingPunct="1">
              <a:lnSpc>
                <a:spcPct val="125000"/>
              </a:lnSpc>
              <a:defRPr/>
            </a:pP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更</a:t>
            </a:r>
            <a:r>
              <a:rPr lang="zh-CN" altLang="zh-CN" sz="2400" dirty="0">
                <a:latin typeface="Bodoni MT Black" pitchFamily="18" charset="0"/>
              </a:rPr>
              <a:t>高级别的重用，即重用某个系统的分析模型</a:t>
            </a:r>
            <a:endParaRPr lang="en-US" altLang="zh-CN" sz="2400" dirty="0">
              <a:latin typeface="Bodoni MT Black" pitchFamily="18" charset="0"/>
            </a:endParaRPr>
          </a:p>
          <a:p>
            <a:pPr marL="285750" indent="-285750" eaLnBrk="1" hangingPunct="1">
              <a:lnSpc>
                <a:spcPct val="125000"/>
              </a:lnSpc>
              <a:buFont typeface="Arial" panose="020B0604020202020204" pitchFamily="34" charset="0"/>
              <a:buChar char="•"/>
              <a:defRPr/>
            </a:pPr>
            <a:endParaRPr lang="zh-CN" altLang="zh-CN" sz="2800" dirty="0">
              <a:latin typeface="Bodoni MT Black" pitchFamily="18" charset="0"/>
            </a:endParaRPr>
          </a:p>
        </p:txBody>
      </p:sp>
      <p:sp>
        <p:nvSpPr>
          <p:cNvPr id="38915" name="内容占位符 4"/>
          <p:cNvSpPr txBox="1">
            <a:spLocks/>
          </p:cNvSpPr>
          <p:nvPr/>
        </p:nvSpPr>
        <p:spPr bwMode="auto">
          <a:xfrm>
            <a:off x="457200" y="113506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2. </a:t>
            </a:r>
            <a:r>
              <a:rPr lang="zh-CN" altLang="en-US" sz="2800" b="1" dirty="0">
                <a:latin typeface="Bodoni MT Black" pitchFamily="18" charset="0"/>
              </a:rPr>
              <a:t>软件成分的重用级别</a:t>
            </a:r>
          </a:p>
        </p:txBody>
      </p:sp>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11.3.1  </a:t>
            </a:r>
            <a:r>
              <a:rPr lang="zh-CN" altLang="en-US" sz="2400" dirty="0">
                <a:solidFill>
                  <a:srgbClr val="D9D9D9"/>
                </a:solidFill>
                <a:latin typeface="Bodoni MT Black" pitchFamily="18" charset="0"/>
                <a:ea typeface="+mn-ea"/>
              </a:rPr>
              <a:t>软件重用概述</a:t>
            </a:r>
          </a:p>
        </p:txBody>
      </p:sp>
      <p:sp>
        <p:nvSpPr>
          <p:cNvPr id="9" name="标题 3"/>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7"/>
          <p:cNvSpPr txBox="1">
            <a:spLocks noChangeArrowheads="1"/>
          </p:cNvSpPr>
          <p:nvPr/>
        </p:nvSpPr>
        <p:spPr bwMode="auto">
          <a:xfrm>
            <a:off x="673100" y="1619250"/>
            <a:ext cx="8013700" cy="2400657"/>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    主要有以下</a:t>
            </a:r>
            <a:r>
              <a:rPr lang="en-US" altLang="zh-CN" sz="2400" dirty="0">
                <a:latin typeface="Bodoni MT Black" pitchFamily="18" charset="0"/>
              </a:rPr>
              <a:t>10</a:t>
            </a:r>
            <a:r>
              <a:rPr lang="zh-CN" altLang="en-US" sz="2400" dirty="0">
                <a:latin typeface="Bodoni MT Black" pitchFamily="18" charset="0"/>
              </a:rPr>
              <a:t>种</a:t>
            </a:r>
            <a:r>
              <a:rPr lang="zh-CN" altLang="en-US" sz="2400" dirty="0" smtClean="0">
                <a:latin typeface="Bodoni MT Black" pitchFamily="18" charset="0"/>
              </a:rPr>
              <a:t>：</a:t>
            </a:r>
            <a:endParaRPr lang="en-US" altLang="zh-CN" sz="2400" dirty="0">
              <a:latin typeface="Bodoni MT Black" pitchFamily="18" charset="0"/>
            </a:endParaRPr>
          </a:p>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① </a:t>
            </a:r>
            <a:r>
              <a:rPr lang="zh-CN" altLang="zh-CN" sz="2400" dirty="0" smtClean="0">
                <a:latin typeface="Bodoni MT Black" pitchFamily="18" charset="0"/>
              </a:rPr>
              <a:t>项目计划</a:t>
            </a:r>
            <a:r>
              <a:rPr lang="zh-CN" altLang="en-US" sz="2400" dirty="0" smtClean="0">
                <a:latin typeface="Bodoni MT Black" pitchFamily="18" charset="0"/>
              </a:rPr>
              <a:t>； ② </a:t>
            </a:r>
            <a:r>
              <a:rPr lang="zh-CN" altLang="zh-CN" sz="2400" dirty="0" smtClean="0">
                <a:latin typeface="Bodoni MT Black" pitchFamily="18" charset="0"/>
              </a:rPr>
              <a:t>成本估计</a:t>
            </a:r>
            <a:r>
              <a:rPr lang="zh-CN" altLang="en-US" sz="2400" dirty="0" smtClean="0">
                <a:latin typeface="Bodoni MT Black" pitchFamily="18" charset="0"/>
              </a:rPr>
              <a:t>；③ </a:t>
            </a:r>
            <a:r>
              <a:rPr lang="zh-CN" altLang="zh-CN" sz="2400" dirty="0" smtClean="0">
                <a:latin typeface="Bodoni MT Black" pitchFamily="18" charset="0"/>
              </a:rPr>
              <a:t>体系结构</a:t>
            </a:r>
            <a:r>
              <a:rPr lang="zh-CN" altLang="en-US" sz="2400" dirty="0" smtClean="0">
                <a:latin typeface="Bodoni MT Black" pitchFamily="18" charset="0"/>
              </a:rPr>
              <a:t>；</a:t>
            </a:r>
            <a:endParaRPr lang="en-US" altLang="zh-CN" sz="2400" dirty="0">
              <a:latin typeface="Bodoni MT Black" pitchFamily="18" charset="0"/>
            </a:endParaRPr>
          </a:p>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④ </a:t>
            </a:r>
            <a:r>
              <a:rPr lang="zh-CN" altLang="zh-CN" sz="2400" dirty="0" smtClean="0">
                <a:latin typeface="Bodoni MT Black" pitchFamily="18" charset="0"/>
              </a:rPr>
              <a:t>需求</a:t>
            </a:r>
            <a:r>
              <a:rPr lang="zh-CN" altLang="zh-CN" sz="2400" dirty="0">
                <a:latin typeface="Bodoni MT Black" pitchFamily="18" charset="0"/>
              </a:rPr>
              <a:t>模型和</a:t>
            </a:r>
            <a:r>
              <a:rPr lang="zh-CN" altLang="zh-CN" sz="2400" dirty="0" smtClean="0">
                <a:latin typeface="Bodoni MT Black" pitchFamily="18" charset="0"/>
              </a:rPr>
              <a:t>规格说明</a:t>
            </a:r>
            <a:r>
              <a:rPr lang="zh-CN" altLang="en-US" sz="2400" dirty="0" smtClean="0">
                <a:latin typeface="Bodoni MT Black" pitchFamily="18" charset="0"/>
              </a:rPr>
              <a:t>；⑤ </a:t>
            </a:r>
            <a:r>
              <a:rPr lang="zh-CN" altLang="zh-CN" sz="2400" dirty="0" smtClean="0">
                <a:latin typeface="Bodoni MT Black" pitchFamily="18" charset="0"/>
              </a:rPr>
              <a:t>设计</a:t>
            </a:r>
            <a:r>
              <a:rPr lang="zh-CN" altLang="en-US" sz="2400" dirty="0" smtClean="0">
                <a:latin typeface="Bodoni MT Black" pitchFamily="18" charset="0"/>
              </a:rPr>
              <a:t>；⑥ </a:t>
            </a:r>
            <a:r>
              <a:rPr lang="zh-CN" altLang="zh-CN" sz="2400" dirty="0" smtClean="0">
                <a:latin typeface="Bodoni MT Black" pitchFamily="18" charset="0"/>
              </a:rPr>
              <a:t>源代码</a:t>
            </a:r>
            <a:r>
              <a:rPr lang="zh-CN" altLang="en-US" sz="2400" dirty="0" smtClean="0">
                <a:latin typeface="Bodoni MT Black" pitchFamily="18" charset="0"/>
              </a:rPr>
              <a:t>；</a:t>
            </a:r>
            <a:endParaRPr lang="en-US" altLang="zh-CN" sz="2400" dirty="0">
              <a:latin typeface="Bodoni MT Black" pitchFamily="18" charset="0"/>
            </a:endParaRPr>
          </a:p>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⑦ </a:t>
            </a:r>
            <a:r>
              <a:rPr lang="zh-CN" altLang="zh-CN" sz="2400" dirty="0" smtClean="0">
                <a:latin typeface="Bodoni MT Black" pitchFamily="18" charset="0"/>
              </a:rPr>
              <a:t>用户</a:t>
            </a:r>
            <a:r>
              <a:rPr lang="zh-CN" altLang="zh-CN" sz="2400" dirty="0">
                <a:latin typeface="Bodoni MT Black" pitchFamily="18" charset="0"/>
              </a:rPr>
              <a:t>文档和技术</a:t>
            </a:r>
            <a:r>
              <a:rPr lang="zh-CN" altLang="zh-CN" sz="2400" dirty="0" smtClean="0">
                <a:latin typeface="Bodoni MT Black" pitchFamily="18" charset="0"/>
              </a:rPr>
              <a:t>文档</a:t>
            </a:r>
            <a:r>
              <a:rPr lang="zh-CN" altLang="en-US" sz="2400" dirty="0" smtClean="0">
                <a:latin typeface="Bodoni MT Black" pitchFamily="18" charset="0"/>
              </a:rPr>
              <a:t>；⑧ </a:t>
            </a:r>
            <a:r>
              <a:rPr lang="zh-CN" altLang="zh-CN" sz="2400" dirty="0" smtClean="0">
                <a:latin typeface="Bodoni MT Black" pitchFamily="18" charset="0"/>
              </a:rPr>
              <a:t>用户界面</a:t>
            </a:r>
            <a:r>
              <a:rPr lang="zh-CN" altLang="en-US" sz="2400" dirty="0" smtClean="0">
                <a:latin typeface="Bodoni MT Black" pitchFamily="18" charset="0"/>
              </a:rPr>
              <a:t>；⑨ </a:t>
            </a:r>
            <a:r>
              <a:rPr lang="zh-CN" altLang="zh-CN" sz="2400" dirty="0" smtClean="0">
                <a:latin typeface="Bodoni MT Black" pitchFamily="18" charset="0"/>
              </a:rPr>
              <a:t>数据</a:t>
            </a:r>
            <a:r>
              <a:rPr lang="zh-CN" altLang="en-US" sz="2400" dirty="0" smtClean="0">
                <a:latin typeface="Bodoni MT Black" pitchFamily="18" charset="0"/>
              </a:rPr>
              <a:t>；</a:t>
            </a:r>
            <a:endParaRPr lang="en-US" altLang="zh-CN" sz="2400" dirty="0">
              <a:latin typeface="Bodoni MT Black" pitchFamily="18" charset="0"/>
            </a:endParaRPr>
          </a:p>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⑩ </a:t>
            </a:r>
            <a:r>
              <a:rPr lang="zh-CN" altLang="zh-CN" sz="2400" dirty="0" smtClean="0">
                <a:latin typeface="Bodoni MT Black" pitchFamily="18" charset="0"/>
              </a:rPr>
              <a:t>测试用例</a:t>
            </a:r>
            <a:endParaRPr lang="zh-CN" altLang="zh-CN" sz="2400" dirty="0">
              <a:latin typeface="Bodoni MT Black" pitchFamily="18" charset="0"/>
            </a:endParaRPr>
          </a:p>
        </p:txBody>
      </p:sp>
      <p:sp>
        <p:nvSpPr>
          <p:cNvPr id="40963" name="内容占位符 4"/>
          <p:cNvSpPr txBox="1">
            <a:spLocks/>
          </p:cNvSpPr>
          <p:nvPr/>
        </p:nvSpPr>
        <p:spPr bwMode="auto">
          <a:xfrm>
            <a:off x="549275" y="1090613"/>
            <a:ext cx="8229600" cy="603250"/>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3</a:t>
            </a:r>
            <a:r>
              <a:rPr lang="en-US" altLang="zh-CN" sz="2800" b="1" dirty="0" smtClean="0">
                <a:latin typeface="Bodoni MT Black" pitchFamily="18" charset="0"/>
              </a:rPr>
              <a:t>. </a:t>
            </a:r>
            <a:r>
              <a:rPr lang="zh-CN" altLang="en-US" sz="2800" b="1" dirty="0" smtClean="0">
                <a:latin typeface="Bodoni MT Black" pitchFamily="18" charset="0"/>
              </a:rPr>
              <a:t>典型</a:t>
            </a:r>
            <a:r>
              <a:rPr lang="zh-CN" altLang="en-US" sz="2800" b="1" dirty="0">
                <a:latin typeface="Bodoni MT Black" pitchFamily="18" charset="0"/>
              </a:rPr>
              <a:t>的可重用软件成分</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11.3.1  </a:t>
            </a:r>
            <a:r>
              <a:rPr lang="zh-CN" altLang="en-US" sz="2400" dirty="0">
                <a:solidFill>
                  <a:srgbClr val="D9D9D9"/>
                </a:solidFill>
                <a:latin typeface="Bodoni MT Black" pitchFamily="18" charset="0"/>
                <a:ea typeface="+mn-ea"/>
              </a:rPr>
              <a:t>软件重用概述</a:t>
            </a:r>
          </a:p>
        </p:txBody>
      </p:sp>
      <p:sp>
        <p:nvSpPr>
          <p:cNvPr id="11" name="标题 3"/>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14288"/>
            <a:ext cx="8229600" cy="1143000"/>
          </a:xfrm>
        </p:spPr>
        <p:txBody>
          <a:bodyPr/>
          <a:lstStyle/>
          <a:p>
            <a:pPr>
              <a:defRPr/>
            </a:pPr>
            <a:r>
              <a:rPr lang="zh-CN" altLang="en-US" b="1" dirty="0">
                <a:latin typeface="Bodoni MT Black" pitchFamily="18" charset="0"/>
              </a:rPr>
              <a:t>第</a:t>
            </a:r>
            <a:r>
              <a:rPr lang="en-US" altLang="zh-CN" b="1" dirty="0" smtClean="0">
                <a:latin typeface="Bodoni MT Black" pitchFamily="18" charset="0"/>
              </a:rPr>
              <a:t>11</a:t>
            </a:r>
            <a:r>
              <a:rPr lang="zh-CN" altLang="en-US" b="1" dirty="0" smtClean="0">
                <a:latin typeface="Bodoni MT Black" pitchFamily="18" charset="0"/>
              </a:rPr>
              <a:t>章  面向对象设计</a:t>
            </a:r>
            <a:endParaRPr lang="zh-CN" altLang="en-US" dirty="0">
              <a:latin typeface="Bodoni MT Black" pitchFamily="18" charset="0"/>
            </a:endParaRPr>
          </a:p>
        </p:txBody>
      </p:sp>
      <p:sp>
        <p:nvSpPr>
          <p:cNvPr id="5"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6"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11</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面向对象设计</a:t>
            </a:r>
            <a:endParaRPr lang="zh-CN" altLang="en-US" sz="2400" dirty="0">
              <a:solidFill>
                <a:srgbClr val="D9D9D9"/>
              </a:solidFill>
              <a:latin typeface="Bodoni MT Black" pitchFamily="18" charset="0"/>
              <a:ea typeface="+mn-ea"/>
            </a:endParaRPr>
          </a:p>
        </p:txBody>
      </p:sp>
      <p:sp>
        <p:nvSpPr>
          <p:cNvPr id="9221" name="矩形 3"/>
          <p:cNvSpPr>
            <a:spLocks noChangeArrowheads="1"/>
          </p:cNvSpPr>
          <p:nvPr/>
        </p:nvSpPr>
        <p:spPr bwMode="auto">
          <a:xfrm>
            <a:off x="409575" y="1292225"/>
            <a:ext cx="8410575" cy="1430328"/>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分</a:t>
            </a:r>
            <a:r>
              <a:rPr lang="zh-CN" altLang="en-US" sz="2400" dirty="0">
                <a:latin typeface="Bodoni MT Black" pitchFamily="18" charset="0"/>
              </a:rPr>
              <a:t>析是提取和整理用户需求，并建立问题域精确模型的过程。设计则是把分析阶段得到的需求转变成</a:t>
            </a:r>
            <a:r>
              <a:rPr lang="zh-CN" altLang="en-US" sz="2400" dirty="0">
                <a:solidFill>
                  <a:srgbClr val="FF0000"/>
                </a:solidFill>
                <a:latin typeface="Bodoni MT Black" pitchFamily="18" charset="0"/>
              </a:rPr>
              <a:t>符合成本和质量要求的、抽象的系统实现方案</a:t>
            </a:r>
            <a:r>
              <a:rPr lang="zh-CN" altLang="en-US" sz="2400" dirty="0">
                <a:latin typeface="Bodoni MT Black" pitchFamily="18" charset="0"/>
              </a:rPr>
              <a:t>的过程。</a:t>
            </a:r>
            <a:endParaRPr lang="en-US" altLang="zh-CN" sz="2400" dirty="0">
              <a:latin typeface="Bodoni MT Black" pitchFamily="18" charset="0"/>
            </a:endParaRPr>
          </a:p>
        </p:txBody>
      </p:sp>
      <p:sp>
        <p:nvSpPr>
          <p:cNvPr id="9222" name="矩形 2"/>
          <p:cNvSpPr>
            <a:spLocks noChangeArrowheads="1"/>
          </p:cNvSpPr>
          <p:nvPr/>
        </p:nvSpPr>
        <p:spPr bwMode="auto">
          <a:xfrm>
            <a:off x="468313" y="4429125"/>
            <a:ext cx="8135937" cy="1015663"/>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本章</a:t>
            </a:r>
            <a:r>
              <a:rPr lang="zh-CN" altLang="en-US" sz="2400" dirty="0">
                <a:latin typeface="Bodoni MT Black" pitchFamily="18" charset="0"/>
              </a:rPr>
              <a:t>首先讲述为获得优秀设计结果应该遵循的准则，然后具体讲述面向对象设计的任务和方法。</a:t>
            </a:r>
          </a:p>
        </p:txBody>
      </p:sp>
      <p:sp>
        <p:nvSpPr>
          <p:cNvPr id="9223" name="矩形 6"/>
          <p:cNvSpPr>
            <a:spLocks noChangeArrowheads="1"/>
          </p:cNvSpPr>
          <p:nvPr/>
        </p:nvSpPr>
        <p:spPr bwMode="auto">
          <a:xfrm>
            <a:off x="468313" y="2857490"/>
            <a:ext cx="8229600" cy="1430328"/>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从</a:t>
            </a:r>
            <a:r>
              <a:rPr lang="zh-CN" altLang="en-US" sz="2400" dirty="0">
                <a:latin typeface="Bodoni MT Black" pitchFamily="18" charset="0"/>
              </a:rPr>
              <a:t>面向对象分析到</a:t>
            </a:r>
            <a:r>
              <a:rPr lang="zh-CN" altLang="en-US" sz="2400" dirty="0">
                <a:solidFill>
                  <a:srgbClr val="FF0000"/>
                </a:solidFill>
                <a:latin typeface="Bodoni MT Black" pitchFamily="18" charset="0"/>
              </a:rPr>
              <a:t>面向对象设</a:t>
            </a:r>
            <a:r>
              <a:rPr lang="zh-CN" altLang="en-US" sz="2400" dirty="0" smtClean="0">
                <a:solidFill>
                  <a:srgbClr val="FF0000"/>
                </a:solidFill>
                <a:latin typeface="Bodoni MT Black" pitchFamily="18" charset="0"/>
              </a:rPr>
              <a:t>计（</a:t>
            </a:r>
            <a:r>
              <a:rPr lang="en-US" altLang="zh-CN" sz="2400" dirty="0" smtClean="0">
                <a:solidFill>
                  <a:srgbClr val="FF0000"/>
                </a:solidFill>
                <a:latin typeface="Bodoni MT Black" pitchFamily="18" charset="0"/>
              </a:rPr>
              <a:t>OOD</a:t>
            </a:r>
            <a:r>
              <a:rPr lang="zh-CN" altLang="en-US" sz="2400" dirty="0" smtClean="0">
                <a:solidFill>
                  <a:srgbClr val="FF0000"/>
                </a:solidFill>
                <a:latin typeface="Bodoni MT Black" pitchFamily="18" charset="0"/>
              </a:rPr>
              <a:t>）</a:t>
            </a:r>
            <a:r>
              <a:rPr lang="zh-CN" altLang="en-US" sz="2400" dirty="0" smtClean="0">
                <a:latin typeface="Bodoni MT Black" pitchFamily="18" charset="0"/>
              </a:rPr>
              <a:t>，</a:t>
            </a:r>
            <a:r>
              <a:rPr lang="zh-CN" altLang="en-US" sz="2400" dirty="0">
                <a:latin typeface="Bodoni MT Black" pitchFamily="18" charset="0"/>
              </a:rPr>
              <a:t>是一个逐渐扩充模型的过程。或者说，面向对象设计就是用面向对象观点建立</a:t>
            </a:r>
            <a:r>
              <a:rPr lang="zh-CN" altLang="en-US" sz="2400" dirty="0">
                <a:solidFill>
                  <a:srgbClr val="FF0000"/>
                </a:solidFill>
                <a:latin typeface="Bodoni MT Black" pitchFamily="18" charset="0"/>
              </a:rPr>
              <a:t>求解域</a:t>
            </a:r>
            <a:r>
              <a:rPr lang="zh-CN" altLang="en-US" sz="2400" dirty="0">
                <a:latin typeface="Bodoni MT Black" pitchFamily="18" charset="0"/>
              </a:rPr>
              <a:t>模型的过程。</a:t>
            </a:r>
            <a:endParaRPr lang="en-US" altLang="zh-CN" sz="2400" dirty="0">
              <a:latin typeface="Bodoni MT Black"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37432"/>
            <a:ext cx="3348038" cy="452438"/>
          </a:xfrm>
        </p:spPr>
        <p:txBody>
          <a:bodyPr/>
          <a:lstStyle/>
          <a:p>
            <a:pPr>
              <a:spcBef>
                <a:spcPct val="50000"/>
              </a:spcBef>
              <a:buFont typeface="Wingdings" pitchFamily="2" charset="2"/>
              <a:buNone/>
              <a:defRPr/>
            </a:pPr>
            <a:r>
              <a:rPr kumimoji="1" lang="en-US" altLang="zh-CN" sz="2800" b="1" dirty="0">
                <a:latin typeface="Bodoni MT Black" pitchFamily="18" charset="0"/>
                <a:ea typeface="+mn-ea"/>
              </a:rPr>
              <a:t>11.3.2 </a:t>
            </a:r>
            <a:r>
              <a:rPr kumimoji="1" lang="zh-CN" altLang="en-US" sz="2800" b="1" dirty="0">
                <a:latin typeface="Bodoni MT Black" pitchFamily="18" charset="0"/>
                <a:ea typeface="+mn-ea"/>
              </a:rPr>
              <a:t>类构件</a:t>
            </a:r>
            <a:endParaRPr kumimoji="1" lang="en-US" altLang="zh-CN" sz="2800" b="1" dirty="0">
              <a:latin typeface="Bodoni MT Black" pitchFamily="18" charset="0"/>
              <a:ea typeface="+mn-ea"/>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11.3.2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类</a:t>
            </a:r>
            <a:r>
              <a:rPr lang="zh-CN" altLang="en-US" sz="2400" dirty="0">
                <a:solidFill>
                  <a:srgbClr val="D9D9D9"/>
                </a:solidFill>
                <a:latin typeface="Bodoni MT Black" pitchFamily="18" charset="0"/>
                <a:ea typeface="+mn-ea"/>
              </a:rPr>
              <a:t>构件</a:t>
            </a:r>
          </a:p>
        </p:txBody>
      </p:sp>
      <p:sp>
        <p:nvSpPr>
          <p:cNvPr id="43012" name="内容占位符 4"/>
          <p:cNvSpPr txBox="1">
            <a:spLocks/>
          </p:cNvSpPr>
          <p:nvPr/>
        </p:nvSpPr>
        <p:spPr bwMode="auto">
          <a:xfrm>
            <a:off x="563563" y="2709863"/>
            <a:ext cx="7605712"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1.</a:t>
            </a:r>
            <a:r>
              <a:rPr lang="zh-CN" altLang="en-US" sz="2800" b="1" dirty="0">
                <a:latin typeface="Bodoni MT Black" pitchFamily="18" charset="0"/>
              </a:rPr>
              <a:t> 可重用软构件应具备的特点</a:t>
            </a:r>
          </a:p>
        </p:txBody>
      </p:sp>
      <p:sp>
        <p:nvSpPr>
          <p:cNvPr id="43013" name="文本框 9"/>
          <p:cNvSpPr txBox="1">
            <a:spLocks noChangeArrowheads="1"/>
          </p:cNvSpPr>
          <p:nvPr/>
        </p:nvSpPr>
        <p:spPr bwMode="auto">
          <a:xfrm>
            <a:off x="375519" y="3314700"/>
            <a:ext cx="8496944" cy="2400657"/>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     为</a:t>
            </a:r>
            <a:r>
              <a:rPr lang="zh-CN" altLang="en-US" sz="2400" dirty="0">
                <a:latin typeface="Bodoni MT Black" pitchFamily="18" charset="0"/>
              </a:rPr>
              <a:t>使软构件也像硬件集成电路那样，能在构造各种各样的软件系统时方便地重复使用，就必须使它们满足下列要求：</a:t>
            </a:r>
          </a:p>
          <a:p>
            <a:pPr lvl="1" eaLnBrk="1" hangingPunct="1">
              <a:lnSpc>
                <a:spcPct val="125000"/>
              </a:lnSpc>
            </a:pPr>
            <a:r>
              <a:rPr lang="zh-CN" altLang="en-US" sz="2400" dirty="0" smtClean="0">
                <a:solidFill>
                  <a:srgbClr val="FF0000"/>
                </a:solidFill>
                <a:latin typeface="Bodoni MT Black" pitchFamily="18" charset="0"/>
              </a:rPr>
              <a:t>① 模块</a:t>
            </a:r>
            <a:r>
              <a:rPr lang="zh-CN" altLang="en-US" sz="2400" dirty="0">
                <a:solidFill>
                  <a:srgbClr val="FF0000"/>
                </a:solidFill>
                <a:latin typeface="Bodoni MT Black" pitchFamily="18" charset="0"/>
              </a:rPr>
              <a:t>独立性强</a:t>
            </a:r>
            <a:endParaRPr lang="en-US" altLang="zh-CN" sz="2400" dirty="0">
              <a:solidFill>
                <a:srgbClr val="FF0000"/>
              </a:solidFill>
              <a:latin typeface="Bodoni MT Black" pitchFamily="18" charset="0"/>
            </a:endParaRPr>
          </a:p>
          <a:p>
            <a:pPr lvl="1" eaLnBrk="1" hangingPunct="1">
              <a:lnSpc>
                <a:spcPct val="125000"/>
              </a:lnSpc>
            </a:pPr>
            <a:r>
              <a:rPr lang="zh-CN" altLang="en-US" sz="2400" dirty="0" smtClean="0">
                <a:solidFill>
                  <a:srgbClr val="FF0000"/>
                </a:solidFill>
                <a:latin typeface="Bodoni MT Black" pitchFamily="18" charset="0"/>
              </a:rPr>
              <a:t>② 具有</a:t>
            </a:r>
            <a:r>
              <a:rPr lang="zh-CN" altLang="en-US" sz="2400" dirty="0">
                <a:solidFill>
                  <a:srgbClr val="FF0000"/>
                </a:solidFill>
                <a:latin typeface="Bodoni MT Black" pitchFamily="18" charset="0"/>
              </a:rPr>
              <a:t>高度可塑性</a:t>
            </a:r>
            <a:endParaRPr lang="en-US" altLang="zh-CN" sz="2400" dirty="0">
              <a:solidFill>
                <a:srgbClr val="FF0000"/>
              </a:solidFill>
              <a:latin typeface="Bodoni MT Black" pitchFamily="18" charset="0"/>
            </a:endParaRPr>
          </a:p>
          <a:p>
            <a:pPr lvl="1" eaLnBrk="1" hangingPunct="1">
              <a:lnSpc>
                <a:spcPct val="125000"/>
              </a:lnSpc>
            </a:pPr>
            <a:r>
              <a:rPr lang="zh-CN" altLang="en-US" sz="2400" dirty="0" smtClean="0">
                <a:solidFill>
                  <a:srgbClr val="FF0000"/>
                </a:solidFill>
                <a:latin typeface="Bodoni MT Black" pitchFamily="18" charset="0"/>
              </a:rPr>
              <a:t>③ 接口</a:t>
            </a:r>
            <a:r>
              <a:rPr lang="zh-CN" altLang="en-US" sz="2400" dirty="0">
                <a:solidFill>
                  <a:srgbClr val="FF0000"/>
                </a:solidFill>
                <a:latin typeface="Bodoni MT Black" pitchFamily="18" charset="0"/>
              </a:rPr>
              <a:t>清晰、简明、</a:t>
            </a:r>
            <a:r>
              <a:rPr lang="zh-CN" altLang="en-US" sz="2400" dirty="0" smtClean="0">
                <a:solidFill>
                  <a:srgbClr val="FF0000"/>
                </a:solidFill>
                <a:latin typeface="Bodoni MT Black" pitchFamily="18" charset="0"/>
              </a:rPr>
              <a:t>可靠</a:t>
            </a:r>
            <a:endParaRPr lang="en-US" altLang="zh-CN" sz="2400" dirty="0">
              <a:solidFill>
                <a:srgbClr val="FF0000"/>
              </a:solidFill>
              <a:latin typeface="Bodoni MT Black" pitchFamily="18" charset="0"/>
            </a:endParaRPr>
          </a:p>
        </p:txBody>
      </p:sp>
      <p:sp>
        <p:nvSpPr>
          <p:cNvPr id="43014" name="矩形 5"/>
          <p:cNvSpPr>
            <a:spLocks noChangeArrowheads="1"/>
          </p:cNvSpPr>
          <p:nvPr/>
        </p:nvSpPr>
        <p:spPr bwMode="auto">
          <a:xfrm>
            <a:off x="524669" y="1594123"/>
            <a:ext cx="8198644" cy="968663"/>
          </a:xfrm>
          <a:prstGeom prst="rect">
            <a:avLst/>
          </a:prstGeom>
          <a:noFill/>
          <a:ln w="9525">
            <a:solidFill>
              <a:srgbClr val="FF0000"/>
            </a:solid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面</a:t>
            </a:r>
            <a:r>
              <a:rPr lang="zh-CN" altLang="en-US" sz="2400" dirty="0">
                <a:latin typeface="Bodoni MT Black" pitchFamily="18" charset="0"/>
              </a:rPr>
              <a:t>向对象技术中的“类”，是比较理想的可重用软构件，不妨称之为</a:t>
            </a:r>
            <a:r>
              <a:rPr lang="zh-CN" altLang="en-US" sz="2400" dirty="0">
                <a:solidFill>
                  <a:srgbClr val="FF0000"/>
                </a:solidFill>
                <a:latin typeface="Bodoni MT Black" pitchFamily="18" charset="0"/>
              </a:rPr>
              <a:t>类构件</a:t>
            </a:r>
            <a:r>
              <a:rPr lang="zh-CN" altLang="en-US" sz="2400" dirty="0">
                <a:latin typeface="Bodoni MT Black" pitchFamily="18" charset="0"/>
              </a:rPr>
              <a:t>。</a:t>
            </a:r>
            <a:endParaRPr lang="en-US" altLang="zh-CN" sz="2400" dirty="0">
              <a:latin typeface="Bodoni MT Black" pitchFamily="18" charset="0"/>
            </a:endParaRPr>
          </a:p>
        </p:txBody>
      </p:sp>
      <p:sp>
        <p:nvSpPr>
          <p:cNvPr id="7" name="标题 3"/>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4"/>
          <p:cNvSpPr txBox="1">
            <a:spLocks/>
          </p:cNvSpPr>
          <p:nvPr/>
        </p:nvSpPr>
        <p:spPr bwMode="auto">
          <a:xfrm>
            <a:off x="549275" y="991394"/>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2.</a:t>
            </a:r>
            <a:r>
              <a:rPr lang="zh-CN" altLang="en-US" sz="2800" b="1" dirty="0">
                <a:latin typeface="Bodoni MT Black" pitchFamily="18" charset="0"/>
              </a:rPr>
              <a:t> 类构件的重用方式</a:t>
            </a:r>
          </a:p>
        </p:txBody>
      </p:sp>
      <p:sp>
        <p:nvSpPr>
          <p:cNvPr id="10" name="文本框 9"/>
          <p:cNvSpPr txBox="1"/>
          <p:nvPr/>
        </p:nvSpPr>
        <p:spPr>
          <a:xfrm>
            <a:off x="395536" y="1596232"/>
            <a:ext cx="8383339" cy="4555093"/>
          </a:xfrm>
          <a:prstGeom prst="rect">
            <a:avLst/>
          </a:prstGeom>
          <a:noFill/>
        </p:spPr>
        <p:txBody>
          <a:bodyPr wrap="square">
            <a:spAutoFit/>
          </a:bodyPr>
          <a:lstStyle/>
          <a:p>
            <a:pPr marL="457200" indent="-457200" eaLnBrk="1" hangingPunct="1">
              <a:lnSpc>
                <a:spcPct val="125000"/>
              </a:lnSpc>
              <a:buFont typeface="Wingdings" panose="05000000000000000000" pitchFamily="2" charset="2"/>
              <a:buChar char="l"/>
              <a:defRPr/>
            </a:pPr>
            <a:r>
              <a:rPr lang="zh-CN" altLang="en-US" sz="2800" dirty="0">
                <a:solidFill>
                  <a:srgbClr val="FF0000"/>
                </a:solidFill>
                <a:latin typeface="Bodoni MT Black" pitchFamily="18" charset="0"/>
              </a:rPr>
              <a:t>实例</a:t>
            </a:r>
            <a:r>
              <a:rPr lang="zh-CN" altLang="en-US" sz="2800" dirty="0" smtClean="0">
                <a:solidFill>
                  <a:srgbClr val="FF0000"/>
                </a:solidFill>
                <a:latin typeface="Bodoni MT Black" pitchFamily="18" charset="0"/>
              </a:rPr>
              <a:t>重用</a:t>
            </a:r>
            <a:endParaRPr lang="en-US" altLang="zh-CN" sz="2800" dirty="0">
              <a:solidFill>
                <a:srgbClr val="FF0000"/>
              </a:solidFill>
              <a:latin typeface="Bodoni MT Black" pitchFamily="18" charset="0"/>
            </a:endParaRPr>
          </a:p>
          <a:p>
            <a:pPr eaLnBrk="1" hangingPunct="1">
              <a:lnSpc>
                <a:spcPct val="125000"/>
              </a:lnSpc>
              <a:defRPr/>
            </a:pPr>
            <a:r>
              <a:rPr lang="zh-CN" altLang="en-US" sz="2400" dirty="0" smtClean="0">
                <a:latin typeface="Bodoni MT Black" pitchFamily="18" charset="0"/>
              </a:rPr>
              <a:t>   ①</a:t>
            </a:r>
            <a:r>
              <a:rPr lang="zh-CN" altLang="en-US" sz="2800" dirty="0" smtClean="0">
                <a:solidFill>
                  <a:srgbClr val="FF0000"/>
                </a:solidFill>
                <a:latin typeface="Bodoni MT Black" pitchFamily="18" charset="0"/>
              </a:rPr>
              <a:t> </a:t>
            </a:r>
            <a:r>
              <a:rPr lang="zh-CN" altLang="en-US" sz="2400" dirty="0" smtClean="0">
                <a:latin typeface="Bodoni MT Black" pitchFamily="18" charset="0"/>
              </a:rPr>
              <a:t>使用</a:t>
            </a:r>
            <a:r>
              <a:rPr lang="zh-CN" altLang="en-US" sz="2400" dirty="0">
                <a:latin typeface="Bodoni MT Black" pitchFamily="18" charset="0"/>
              </a:rPr>
              <a:t>适当的构造函数，按照需要创建类的</a:t>
            </a:r>
            <a:r>
              <a:rPr lang="zh-CN" altLang="en-US" sz="2400" dirty="0" smtClean="0">
                <a:latin typeface="Bodoni MT Black" pitchFamily="18" charset="0"/>
              </a:rPr>
              <a:t>实例</a:t>
            </a:r>
            <a:endParaRPr lang="en-US" altLang="zh-CN" sz="2400" dirty="0">
              <a:latin typeface="Bodoni MT Black" pitchFamily="18" charset="0"/>
            </a:endParaRPr>
          </a:p>
          <a:p>
            <a:pPr eaLnBrk="1" hangingPunct="1">
              <a:lnSpc>
                <a:spcPct val="125000"/>
              </a:lnSpc>
              <a:defRPr/>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② 用</a:t>
            </a:r>
            <a:r>
              <a:rPr lang="zh-CN" altLang="en-US" sz="2400" dirty="0">
                <a:latin typeface="Bodoni MT Black" pitchFamily="18" charset="0"/>
              </a:rPr>
              <a:t>几个简单的对象作为类的成员创建出一个更复杂的类</a:t>
            </a:r>
            <a:endParaRPr lang="en-US" altLang="zh-CN" sz="2800" dirty="0">
              <a:latin typeface="Bodoni MT Black" pitchFamily="18" charset="0"/>
            </a:endParaRPr>
          </a:p>
          <a:p>
            <a:pPr marL="457200" indent="-457200" eaLnBrk="1" hangingPunct="1">
              <a:lnSpc>
                <a:spcPct val="125000"/>
              </a:lnSpc>
              <a:buFont typeface="Wingdings" panose="05000000000000000000" pitchFamily="2" charset="2"/>
              <a:buChar char="l"/>
              <a:defRPr/>
            </a:pPr>
            <a:r>
              <a:rPr lang="zh-CN" altLang="en-US" sz="2800" dirty="0">
                <a:solidFill>
                  <a:srgbClr val="FF0000"/>
                </a:solidFill>
                <a:latin typeface="Bodoni MT Black" pitchFamily="18" charset="0"/>
              </a:rPr>
              <a:t>继承重用</a:t>
            </a:r>
            <a:endParaRPr lang="en-US" altLang="zh-CN" sz="2800" dirty="0">
              <a:solidFill>
                <a:srgbClr val="FF0000"/>
              </a:solidFill>
              <a:latin typeface="Bodoni MT Black" pitchFamily="18" charset="0"/>
            </a:endParaRPr>
          </a:p>
          <a:p>
            <a:pPr eaLnBrk="1" hangingPunct="1">
              <a:lnSpc>
                <a:spcPct val="125000"/>
              </a:lnSpc>
              <a:defRPr/>
            </a:pPr>
            <a:r>
              <a:rPr lang="en-US" altLang="zh-CN" sz="2400" dirty="0">
                <a:latin typeface="Bodoni MT Black" pitchFamily="18" charset="0"/>
              </a:rPr>
              <a:t>    </a:t>
            </a:r>
            <a:r>
              <a:rPr lang="zh-CN" altLang="zh-CN" sz="2400" dirty="0">
                <a:latin typeface="Bodoni MT Black" pitchFamily="18" charset="0"/>
              </a:rPr>
              <a:t>继承性提供了一种对已有的类构件进行裁剪的机制</a:t>
            </a:r>
            <a:endParaRPr lang="en-US" altLang="zh-CN" sz="2400" dirty="0">
              <a:latin typeface="Bodoni MT Black" pitchFamily="18" charset="0"/>
            </a:endParaRPr>
          </a:p>
          <a:p>
            <a:pPr marL="457200" indent="-457200" eaLnBrk="1" hangingPunct="1">
              <a:lnSpc>
                <a:spcPct val="125000"/>
              </a:lnSpc>
              <a:buFont typeface="Wingdings" panose="05000000000000000000" pitchFamily="2" charset="2"/>
              <a:buChar char="l"/>
              <a:defRPr/>
            </a:pPr>
            <a:r>
              <a:rPr lang="zh-CN" altLang="en-US" sz="2800" dirty="0">
                <a:solidFill>
                  <a:srgbClr val="FF0000"/>
                </a:solidFill>
                <a:latin typeface="Bodoni MT Black" pitchFamily="18" charset="0"/>
              </a:rPr>
              <a:t>多态</a:t>
            </a:r>
            <a:r>
              <a:rPr lang="zh-CN" altLang="en-US" sz="2800" dirty="0" smtClean="0">
                <a:solidFill>
                  <a:srgbClr val="FF0000"/>
                </a:solidFill>
                <a:latin typeface="Bodoni MT Black" pitchFamily="18" charset="0"/>
              </a:rPr>
              <a:t>重用</a:t>
            </a:r>
            <a:endParaRPr lang="en-US" altLang="zh-CN" sz="2800" dirty="0" smtClean="0">
              <a:solidFill>
                <a:srgbClr val="FF0000"/>
              </a:solidFill>
              <a:latin typeface="Bodoni MT Black" pitchFamily="18" charset="0"/>
            </a:endParaRPr>
          </a:p>
          <a:p>
            <a:pPr eaLnBrk="1" hangingPunct="1">
              <a:lnSpc>
                <a:spcPct val="125000"/>
              </a:lnSpc>
              <a:defRPr/>
            </a:pPr>
            <a:r>
              <a:rPr lang="zh-CN" altLang="en-US" sz="2400" dirty="0" smtClean="0">
                <a:latin typeface="Bodoni MT Black" pitchFamily="18" charset="0"/>
              </a:rPr>
              <a:t>   ① </a:t>
            </a:r>
            <a:r>
              <a:rPr lang="zh-CN" altLang="zh-CN" sz="2400" dirty="0" smtClean="0">
                <a:latin typeface="Bodoni MT Black" pitchFamily="18" charset="0"/>
              </a:rPr>
              <a:t>使</a:t>
            </a:r>
            <a:r>
              <a:rPr lang="zh-CN" altLang="zh-CN" sz="2400" dirty="0">
                <a:latin typeface="Bodoni MT Black" pitchFamily="18" charset="0"/>
              </a:rPr>
              <a:t>对象的对外接口更加一般化</a:t>
            </a:r>
            <a:r>
              <a:rPr lang="zh-CN" altLang="en-US" sz="2400" dirty="0">
                <a:latin typeface="Bodoni MT Black" pitchFamily="18" charset="0"/>
              </a:rPr>
              <a:t>，</a:t>
            </a:r>
            <a:r>
              <a:rPr lang="zh-CN" altLang="zh-CN" sz="2400" dirty="0">
                <a:latin typeface="Bodoni MT Black" pitchFamily="18" charset="0"/>
              </a:rPr>
              <a:t>降低了消息连接的复杂</a:t>
            </a:r>
            <a:r>
              <a:rPr lang="zh-CN" altLang="zh-CN" sz="2400" dirty="0" smtClean="0">
                <a:latin typeface="Bodoni MT Black" pitchFamily="18" charset="0"/>
              </a:rPr>
              <a:t>程度</a:t>
            </a:r>
            <a:endParaRPr lang="en-US" altLang="zh-CN" sz="2400" dirty="0">
              <a:latin typeface="Bodoni MT Black" pitchFamily="18" charset="0"/>
            </a:endParaRPr>
          </a:p>
          <a:p>
            <a:pPr eaLnBrk="1" hangingPunct="1">
              <a:lnSpc>
                <a:spcPct val="125000"/>
              </a:lnSpc>
              <a:defRPr/>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② </a:t>
            </a:r>
            <a:r>
              <a:rPr lang="zh-CN" altLang="zh-CN" sz="2400" dirty="0" smtClean="0">
                <a:latin typeface="Bodoni MT Black" pitchFamily="18" charset="0"/>
              </a:rPr>
              <a:t>提供</a:t>
            </a:r>
            <a:r>
              <a:rPr lang="zh-CN" altLang="zh-CN" sz="2400" dirty="0">
                <a:latin typeface="Bodoni MT Black" pitchFamily="18" charset="0"/>
              </a:rPr>
              <a:t>一种简便可靠的软构件组合机制</a:t>
            </a:r>
            <a:endParaRPr lang="zh-CN" altLang="zh-CN" sz="2800" dirty="0">
              <a:latin typeface="Bodoni MT Black" pitchFamily="18" charset="0"/>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11.3.2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类</a:t>
            </a:r>
            <a:r>
              <a:rPr lang="zh-CN" altLang="en-US" sz="2400" dirty="0">
                <a:solidFill>
                  <a:srgbClr val="D9D9D9"/>
                </a:solidFill>
                <a:latin typeface="Bodoni MT Black" pitchFamily="18" charset="0"/>
                <a:ea typeface="+mn-ea"/>
              </a:rPr>
              <a:t>构件</a:t>
            </a:r>
          </a:p>
        </p:txBody>
      </p:sp>
      <p:sp>
        <p:nvSpPr>
          <p:cNvPr id="11" name="标题 3"/>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544" y="1032670"/>
            <a:ext cx="5318125" cy="538162"/>
          </a:xfrm>
        </p:spPr>
        <p:txBody>
          <a:bodyPr/>
          <a:lstStyle/>
          <a:p>
            <a:pPr>
              <a:spcBef>
                <a:spcPct val="50000"/>
              </a:spcBef>
              <a:buFont typeface="Wingdings" pitchFamily="2" charset="2"/>
              <a:buNone/>
              <a:defRPr/>
            </a:pPr>
            <a:r>
              <a:rPr kumimoji="1" lang="en-US" altLang="zh-CN" sz="2800" b="1" dirty="0" smtClean="0">
                <a:latin typeface="Bodoni MT Black" pitchFamily="18" charset="0"/>
                <a:ea typeface="+mn-ea"/>
              </a:rPr>
              <a:t>11.3.3 </a:t>
            </a:r>
            <a:r>
              <a:rPr kumimoji="1" lang="zh-CN" altLang="en-US" sz="2800" b="1" dirty="0" smtClean="0">
                <a:latin typeface="Bodoni MT Black" pitchFamily="18" charset="0"/>
                <a:ea typeface="+mn-ea"/>
              </a:rPr>
              <a:t>软件重用的效益</a:t>
            </a:r>
            <a:endParaRPr kumimoji="1" lang="en-US" altLang="zh-CN" sz="2800" b="1" dirty="0">
              <a:latin typeface="Bodoni MT Black" pitchFamily="18" charset="0"/>
              <a:ea typeface="+mn-ea"/>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11.3.3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软件</a:t>
            </a:r>
            <a:r>
              <a:rPr lang="zh-CN" altLang="en-US" sz="2400" dirty="0">
                <a:solidFill>
                  <a:srgbClr val="D9D9D9"/>
                </a:solidFill>
                <a:latin typeface="Bodoni MT Black" pitchFamily="18" charset="0"/>
                <a:ea typeface="+mn-ea"/>
              </a:rPr>
              <a:t>重用的效益</a:t>
            </a:r>
          </a:p>
        </p:txBody>
      </p:sp>
      <p:sp>
        <p:nvSpPr>
          <p:cNvPr id="47108" name="内容占位符 4"/>
          <p:cNvSpPr txBox="1">
            <a:spLocks/>
          </p:cNvSpPr>
          <p:nvPr/>
        </p:nvSpPr>
        <p:spPr bwMode="auto">
          <a:xfrm>
            <a:off x="549275" y="1708944"/>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solidFill>
                  <a:srgbClr val="FF0000"/>
                </a:solidFill>
                <a:latin typeface="Bodoni MT Black" pitchFamily="18" charset="0"/>
              </a:rPr>
              <a:t>1.</a:t>
            </a:r>
            <a:r>
              <a:rPr lang="zh-CN" altLang="en-US" sz="2800" b="1" dirty="0">
                <a:solidFill>
                  <a:srgbClr val="FF0000"/>
                </a:solidFill>
                <a:latin typeface="Bodoni MT Black" pitchFamily="18" charset="0"/>
              </a:rPr>
              <a:t> 质量</a:t>
            </a:r>
          </a:p>
        </p:txBody>
      </p:sp>
      <p:sp>
        <p:nvSpPr>
          <p:cNvPr id="3" name="矩形 2"/>
          <p:cNvSpPr/>
          <p:nvPr/>
        </p:nvSpPr>
        <p:spPr>
          <a:xfrm>
            <a:off x="257696" y="2334369"/>
            <a:ext cx="8528050" cy="3323987"/>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理想</a:t>
            </a:r>
            <a:r>
              <a:rPr lang="zh-CN" altLang="zh-CN" sz="2400" kern="100" dirty="0">
                <a:latin typeface="Bodoni MT Black" pitchFamily="18" charset="0"/>
                <a:cs typeface="Times New Roman" panose="02020603050405020304" pitchFamily="18" charset="0"/>
              </a:rPr>
              <a:t>情况下，为了重用而开发的软件构件已被证明是正确的，且没有缺陷。</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事实上</a:t>
            </a:r>
            <a:r>
              <a:rPr lang="zh-CN" altLang="zh-CN" sz="2400" kern="100" dirty="0">
                <a:latin typeface="Bodoni MT Black" pitchFamily="18" charset="0"/>
                <a:cs typeface="Times New Roman" panose="02020603050405020304" pitchFamily="18" charset="0"/>
              </a:rPr>
              <a:t>，由于不能定期进行形式化验证，错误可能而且也确实存在。</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但是</a:t>
            </a:r>
            <a:r>
              <a:rPr lang="zh-CN" altLang="zh-CN" sz="2400" kern="100" dirty="0">
                <a:latin typeface="Bodoni MT Black" pitchFamily="18" charset="0"/>
                <a:cs typeface="Times New Roman" panose="02020603050405020304" pitchFamily="18" charset="0"/>
              </a:rPr>
              <a:t>，随着每一次重用，都会有一些错误被发现并被清除，构件的质量也会随之改善。</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随着</a:t>
            </a:r>
            <a:r>
              <a:rPr lang="zh-CN" altLang="zh-CN" sz="2400" kern="100" dirty="0">
                <a:latin typeface="Bodoni MT Black" pitchFamily="18" charset="0"/>
                <a:cs typeface="Times New Roman" panose="02020603050405020304" pitchFamily="18" charset="0"/>
              </a:rPr>
              <a:t>时间的推移，构件将变成实质上无错误的。</a:t>
            </a:r>
          </a:p>
        </p:txBody>
      </p:sp>
      <p:sp>
        <p:nvSpPr>
          <p:cNvPr id="6" name="标题 3"/>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4"/>
          <p:cNvSpPr txBox="1">
            <a:spLocks/>
          </p:cNvSpPr>
          <p:nvPr/>
        </p:nvSpPr>
        <p:spPr bwMode="auto">
          <a:xfrm>
            <a:off x="549275" y="1049338"/>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solidFill>
                  <a:srgbClr val="FF0000"/>
                </a:solidFill>
                <a:latin typeface="Bodoni MT Black" pitchFamily="18" charset="0"/>
              </a:rPr>
              <a:t>2.</a:t>
            </a:r>
            <a:r>
              <a:rPr lang="zh-CN" altLang="en-US" sz="2800" b="1" dirty="0">
                <a:solidFill>
                  <a:srgbClr val="FF0000"/>
                </a:solidFill>
                <a:latin typeface="Bodoni MT Black" pitchFamily="18" charset="0"/>
              </a:rPr>
              <a:t> 生产率</a:t>
            </a:r>
          </a:p>
        </p:txBody>
      </p:sp>
      <p:sp>
        <p:nvSpPr>
          <p:cNvPr id="3" name="矩形 2"/>
          <p:cNvSpPr/>
          <p:nvPr/>
        </p:nvSpPr>
        <p:spPr>
          <a:xfrm>
            <a:off x="549275" y="1695182"/>
            <a:ext cx="7954963" cy="1938992"/>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当把</a:t>
            </a:r>
            <a:r>
              <a:rPr lang="zh-CN" altLang="zh-CN" sz="2400" kern="100" dirty="0">
                <a:latin typeface="Bodoni MT Black" pitchFamily="18" charset="0"/>
                <a:cs typeface="Times New Roman" panose="02020603050405020304" pitchFamily="18" charset="0"/>
              </a:rPr>
              <a:t>可重用的软件成分应用于软件开发的全过程时，创建计划、模型、文档、代码和数据所需花费的时间将减少，从而将用较少的投入给客户提供相同级别的产品，因此，生产率得到了提高。</a:t>
            </a:r>
          </a:p>
        </p:txBody>
      </p:sp>
      <p:sp>
        <p:nvSpPr>
          <p:cNvPr id="6" name="矩形 5"/>
          <p:cNvSpPr/>
          <p:nvPr/>
        </p:nvSpPr>
        <p:spPr>
          <a:xfrm>
            <a:off x="549275" y="3644900"/>
            <a:ext cx="7935913" cy="2400657"/>
          </a:xfrm>
          <a:prstGeom prst="rect">
            <a:avLst/>
          </a:prstGeom>
        </p:spPr>
        <p:txBody>
          <a:bodyPr wrap="square">
            <a:spAutoFit/>
          </a:bodyPr>
          <a:lstStyle/>
          <a:p>
            <a:pPr algn="just" eaLnBrk="1" hangingPunct="1">
              <a:lnSpc>
                <a:spcPct val="125000"/>
              </a:lnSpc>
              <a:spcAft>
                <a:spcPts val="0"/>
              </a:spcAft>
              <a:defRPr/>
            </a:pPr>
            <a:r>
              <a:rPr lang="zh-CN" altLang="en-US" sz="2400" kern="100" dirty="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  由</a:t>
            </a:r>
            <a:r>
              <a:rPr lang="zh-CN" altLang="en-US" sz="2400" kern="100" dirty="0">
                <a:latin typeface="Bodoni MT Black" pitchFamily="18" charset="0"/>
                <a:cs typeface="Times New Roman" panose="02020603050405020304" pitchFamily="18" charset="0"/>
              </a:rPr>
              <a:t>于应用领域、问题复杂程度、项目组的结构和大小、项目期限、可应用的技术等许多因素都对项目组的生产率有影响，因此，</a:t>
            </a:r>
            <a:r>
              <a:rPr lang="zh-CN" altLang="zh-CN" sz="2400" kern="100" dirty="0">
                <a:latin typeface="Bodoni MT Black" pitchFamily="18" charset="0"/>
                <a:cs typeface="Times New Roman" panose="02020603050405020304" pitchFamily="18" charset="0"/>
              </a:rPr>
              <a:t>不同开发组织对软件重用带来生产率提高的数字的报告并不相同，但基本上</a:t>
            </a:r>
            <a:r>
              <a:rPr lang="en-US" altLang="zh-CN" sz="2400" kern="100" dirty="0">
                <a:solidFill>
                  <a:srgbClr val="FF0000"/>
                </a:solidFill>
                <a:latin typeface="Bodoni MT Black" pitchFamily="18" charset="0"/>
                <a:cs typeface="Times New Roman" panose="02020603050405020304" pitchFamily="18" charset="0"/>
              </a:rPr>
              <a:t>30%~50%</a:t>
            </a:r>
            <a:r>
              <a:rPr lang="zh-CN" altLang="zh-CN" sz="2400" kern="100" dirty="0">
                <a:solidFill>
                  <a:srgbClr val="FF0000"/>
                </a:solidFill>
                <a:latin typeface="Bodoni MT Black" pitchFamily="18" charset="0"/>
                <a:cs typeface="Times New Roman" panose="02020603050405020304" pitchFamily="18" charset="0"/>
              </a:rPr>
              <a:t>的重用大约可以导致生产率提高</a:t>
            </a:r>
            <a:r>
              <a:rPr lang="en-US" altLang="zh-CN" sz="2400" kern="100" dirty="0">
                <a:solidFill>
                  <a:srgbClr val="FF0000"/>
                </a:solidFill>
                <a:latin typeface="Bodoni MT Black" pitchFamily="18" charset="0"/>
                <a:cs typeface="Times New Roman" panose="02020603050405020304" pitchFamily="18" charset="0"/>
              </a:rPr>
              <a:t>25%~40%</a:t>
            </a:r>
            <a:r>
              <a:rPr lang="zh-CN" altLang="zh-CN" sz="2400" kern="100" dirty="0">
                <a:latin typeface="Bodoni MT Black" pitchFamily="18" charset="0"/>
                <a:cs typeface="Times New Roman" panose="02020603050405020304" pitchFamily="18" charset="0"/>
              </a:rPr>
              <a:t>。</a:t>
            </a:r>
            <a:endParaRPr lang="zh-CN" altLang="en-US" sz="2400" kern="100" dirty="0">
              <a:latin typeface="Bodoni MT Black" pitchFamily="18" charset="0"/>
              <a:cs typeface="Times New Roman" panose="02020603050405020304" pitchFamily="18" charset="0"/>
            </a:endParaRPr>
          </a:p>
        </p:txBody>
      </p:sp>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11.3.3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软件</a:t>
            </a:r>
            <a:r>
              <a:rPr lang="zh-CN" altLang="en-US" sz="2400" dirty="0">
                <a:solidFill>
                  <a:srgbClr val="D9D9D9"/>
                </a:solidFill>
                <a:latin typeface="Bodoni MT Black" pitchFamily="18" charset="0"/>
                <a:ea typeface="+mn-ea"/>
              </a:rPr>
              <a:t>重用的效益</a:t>
            </a:r>
          </a:p>
        </p:txBody>
      </p:sp>
      <p:sp>
        <p:nvSpPr>
          <p:cNvPr id="10" name="标题 3"/>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4"/>
          <p:cNvSpPr txBox="1">
            <a:spLocks/>
          </p:cNvSpPr>
          <p:nvPr/>
        </p:nvSpPr>
        <p:spPr bwMode="auto">
          <a:xfrm>
            <a:off x="584200" y="981075"/>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solidFill>
                  <a:srgbClr val="FF0000"/>
                </a:solidFill>
                <a:latin typeface="Bodoni MT Black" pitchFamily="18" charset="0"/>
              </a:rPr>
              <a:t>3.</a:t>
            </a:r>
            <a:r>
              <a:rPr lang="zh-CN" altLang="en-US" sz="2800" b="1" dirty="0">
                <a:solidFill>
                  <a:srgbClr val="FF0000"/>
                </a:solidFill>
                <a:latin typeface="Bodoni MT Black" pitchFamily="18" charset="0"/>
              </a:rPr>
              <a:t> 成本</a:t>
            </a:r>
          </a:p>
        </p:txBody>
      </p:sp>
      <p:sp>
        <p:nvSpPr>
          <p:cNvPr id="51203" name="矩形 2"/>
          <p:cNvSpPr>
            <a:spLocks noChangeArrowheads="1"/>
          </p:cNvSpPr>
          <p:nvPr/>
        </p:nvSpPr>
        <p:spPr bwMode="auto">
          <a:xfrm>
            <a:off x="542925" y="1527175"/>
            <a:ext cx="8388350" cy="461665"/>
          </a:xfrm>
          <a:prstGeom prst="rect">
            <a:avLst/>
          </a:prstGeom>
          <a:noFill/>
          <a:ln w="9525">
            <a:noFill/>
            <a:miter lim="800000"/>
            <a:headEnd/>
            <a:tailEnd/>
          </a:ln>
        </p:spPr>
        <p:txBody>
          <a:bodyPr>
            <a:spAutoFit/>
          </a:bodyPr>
          <a:lstStyle/>
          <a:p>
            <a:pPr eaLnBrk="1" hangingPunct="1"/>
            <a:r>
              <a:rPr lang="zh-CN" altLang="zh-CN" sz="2400" dirty="0">
                <a:latin typeface="Bodoni MT Black" pitchFamily="18" charset="0"/>
                <a:cs typeface="Times New Roman" pitchFamily="18" charset="0"/>
              </a:rPr>
              <a:t>软件重用带来的</a:t>
            </a:r>
            <a:r>
              <a:rPr lang="zh-CN" altLang="zh-CN" sz="2400" dirty="0">
                <a:solidFill>
                  <a:srgbClr val="FF0000"/>
                </a:solidFill>
                <a:latin typeface="Bodoni MT Black" pitchFamily="18" charset="0"/>
                <a:cs typeface="Times New Roman" pitchFamily="18" charset="0"/>
              </a:rPr>
              <a:t>净成本</a:t>
            </a:r>
            <a:r>
              <a:rPr lang="zh-CN" altLang="zh-CN" sz="2400" dirty="0">
                <a:latin typeface="Bodoni MT Black" pitchFamily="18" charset="0"/>
                <a:cs typeface="Times New Roman" pitchFamily="18" charset="0"/>
              </a:rPr>
              <a:t>节省可以用下式估算：</a:t>
            </a:r>
            <a:r>
              <a:rPr lang="en-US" altLang="zh-CN" sz="2400" dirty="0">
                <a:latin typeface="Bodoni MT Black" pitchFamily="18" charset="0"/>
                <a:cs typeface="Times New Roman" pitchFamily="18" charset="0"/>
              </a:rPr>
              <a:t>                     </a:t>
            </a:r>
            <a:endParaRPr lang="zh-CN" altLang="en-US" sz="2400" dirty="0">
              <a:latin typeface="Bodoni MT Black" pitchFamily="18" charset="0"/>
            </a:endParaRPr>
          </a:p>
        </p:txBody>
      </p:sp>
      <p:sp>
        <p:nvSpPr>
          <p:cNvPr id="51204" name="矩形 6"/>
          <p:cNvSpPr>
            <a:spLocks noChangeArrowheads="1"/>
          </p:cNvSpPr>
          <p:nvPr/>
        </p:nvSpPr>
        <p:spPr bwMode="auto">
          <a:xfrm>
            <a:off x="6624724" y="1508125"/>
            <a:ext cx="1631280" cy="461665"/>
          </a:xfrm>
          <a:prstGeom prst="rect">
            <a:avLst/>
          </a:prstGeom>
          <a:noFill/>
          <a:ln w="9525">
            <a:solidFill>
              <a:schemeClr val="accent1"/>
            </a:solidFill>
            <a:miter lim="800000"/>
            <a:headEnd/>
            <a:tailEnd/>
          </a:ln>
        </p:spPr>
        <p:txBody>
          <a:bodyPr wrap="none">
            <a:spAutoFit/>
          </a:bodyPr>
          <a:lstStyle/>
          <a:p>
            <a:pPr eaLnBrk="1" hangingPunct="1"/>
            <a:r>
              <a:rPr lang="en-US" altLang="zh-CN" sz="2400" dirty="0">
                <a:solidFill>
                  <a:srgbClr val="FF0000"/>
                </a:solidFill>
                <a:latin typeface="Bodoni MT Black" pitchFamily="18" charset="0"/>
                <a:cs typeface="Times New Roman" pitchFamily="18" charset="0"/>
              </a:rPr>
              <a:t>C=C</a:t>
            </a:r>
            <a:r>
              <a:rPr lang="en-US" altLang="zh-CN" sz="2400" baseline="-25000" dirty="0">
                <a:solidFill>
                  <a:srgbClr val="FF0000"/>
                </a:solidFill>
                <a:latin typeface="Bodoni MT Black" pitchFamily="18" charset="0"/>
                <a:cs typeface="Times New Roman" pitchFamily="18" charset="0"/>
              </a:rPr>
              <a:t>s</a:t>
            </a:r>
            <a:r>
              <a:rPr lang="en-US" altLang="zh-CN" sz="2400" dirty="0">
                <a:solidFill>
                  <a:srgbClr val="FF0000"/>
                </a:solidFill>
                <a:latin typeface="Bodoni MT Black" pitchFamily="18" charset="0"/>
                <a:cs typeface="Times New Roman" pitchFamily="18" charset="0"/>
              </a:rPr>
              <a:t>-C</a:t>
            </a:r>
            <a:r>
              <a:rPr lang="en-US" altLang="zh-CN" sz="2400" baseline="-25000" dirty="0">
                <a:solidFill>
                  <a:srgbClr val="FF0000"/>
                </a:solidFill>
                <a:latin typeface="Bodoni MT Black" pitchFamily="18" charset="0"/>
                <a:cs typeface="Times New Roman" pitchFamily="18" charset="0"/>
              </a:rPr>
              <a:t>r</a:t>
            </a:r>
            <a:r>
              <a:rPr lang="en-US" altLang="zh-CN" sz="2400" dirty="0">
                <a:solidFill>
                  <a:srgbClr val="FF0000"/>
                </a:solidFill>
                <a:latin typeface="Bodoni MT Black" pitchFamily="18" charset="0"/>
                <a:cs typeface="Times New Roman" pitchFamily="18" charset="0"/>
              </a:rPr>
              <a:t>-</a:t>
            </a:r>
            <a:r>
              <a:rPr lang="en-US" altLang="zh-CN" sz="2400" dirty="0" err="1">
                <a:solidFill>
                  <a:srgbClr val="FF0000"/>
                </a:solidFill>
                <a:latin typeface="Bodoni MT Black" pitchFamily="18" charset="0"/>
                <a:cs typeface="Times New Roman" pitchFamily="18" charset="0"/>
              </a:rPr>
              <a:t>C</a:t>
            </a:r>
            <a:r>
              <a:rPr lang="en-US" altLang="zh-CN" sz="2400" baseline="-25000" dirty="0" err="1">
                <a:solidFill>
                  <a:srgbClr val="FF0000"/>
                </a:solidFill>
                <a:latin typeface="Bodoni MT Black" pitchFamily="18" charset="0"/>
                <a:cs typeface="Times New Roman" pitchFamily="18" charset="0"/>
              </a:rPr>
              <a:t>d</a:t>
            </a:r>
            <a:endParaRPr lang="zh-CN" altLang="en-US" sz="2400" baseline="-25000" dirty="0">
              <a:solidFill>
                <a:srgbClr val="FF0000"/>
              </a:solidFill>
              <a:latin typeface="Bodoni MT Black" pitchFamily="18" charset="0"/>
            </a:endParaRPr>
          </a:p>
        </p:txBody>
      </p:sp>
      <p:sp>
        <p:nvSpPr>
          <p:cNvPr id="51205" name="文本框 9"/>
          <p:cNvSpPr txBox="1">
            <a:spLocks noChangeArrowheads="1"/>
          </p:cNvSpPr>
          <p:nvPr/>
        </p:nvSpPr>
        <p:spPr bwMode="auto">
          <a:xfrm>
            <a:off x="395537" y="1916832"/>
            <a:ext cx="8418264" cy="4247317"/>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en-US" altLang="zh-CN" sz="2400" dirty="0">
                <a:solidFill>
                  <a:srgbClr val="FF0000"/>
                </a:solidFill>
                <a:latin typeface="Bodoni MT Black" pitchFamily="18" charset="0"/>
              </a:rPr>
              <a:t>C</a:t>
            </a:r>
            <a:r>
              <a:rPr lang="en-US" altLang="zh-CN" sz="2400" baseline="-25000" dirty="0">
                <a:solidFill>
                  <a:srgbClr val="FF0000"/>
                </a:solidFill>
                <a:latin typeface="Bodoni MT Black" pitchFamily="18" charset="0"/>
              </a:rPr>
              <a:t>r</a:t>
            </a:r>
            <a:r>
              <a:rPr lang="zh-CN" altLang="zh-CN" sz="2400" dirty="0">
                <a:solidFill>
                  <a:srgbClr val="FF0000"/>
                </a:solidFill>
                <a:latin typeface="Bodoni MT Black" pitchFamily="18" charset="0"/>
              </a:rPr>
              <a:t>是与重用相关联的</a:t>
            </a:r>
            <a:r>
              <a:rPr lang="zh-CN" altLang="zh-CN" sz="2400" dirty="0" smtClean="0">
                <a:solidFill>
                  <a:srgbClr val="FF0000"/>
                </a:solidFill>
                <a:latin typeface="Bodoni MT Black" pitchFamily="18" charset="0"/>
              </a:rPr>
              <a:t>成本</a:t>
            </a:r>
            <a:endParaRPr lang="en-US" altLang="zh-CN" sz="2400" dirty="0">
              <a:solidFill>
                <a:srgbClr val="FF0000"/>
              </a:solidFill>
              <a:latin typeface="Bodoni MT Black" pitchFamily="18" charset="0"/>
            </a:endParaRPr>
          </a:p>
          <a:p>
            <a:pPr eaLnBrk="1" hangingPunct="1">
              <a:lnSpc>
                <a:spcPct val="125000"/>
              </a:lnSpc>
            </a:pPr>
            <a:r>
              <a:rPr lang="zh-CN" altLang="en-US" sz="2400" dirty="0" smtClean="0">
                <a:latin typeface="Bodoni MT Black" pitchFamily="18" charset="0"/>
              </a:rPr>
              <a:t>   ①</a:t>
            </a:r>
            <a:r>
              <a:rPr lang="zh-CN" altLang="en-US" sz="2400" dirty="0" smtClean="0">
                <a:solidFill>
                  <a:srgbClr val="FF0000"/>
                </a:solidFill>
                <a:latin typeface="Bodoni MT Black" pitchFamily="18" charset="0"/>
              </a:rPr>
              <a:t> </a:t>
            </a:r>
            <a:r>
              <a:rPr lang="zh-CN" altLang="zh-CN" sz="2400" dirty="0" smtClean="0">
                <a:latin typeface="Bodoni MT Black" pitchFamily="18" charset="0"/>
              </a:rPr>
              <a:t>领域</a:t>
            </a:r>
            <a:r>
              <a:rPr lang="zh-CN" altLang="zh-CN" sz="2400" dirty="0">
                <a:latin typeface="Bodoni MT Black" pitchFamily="18" charset="0"/>
              </a:rPr>
              <a:t>分析与建模的</a:t>
            </a:r>
            <a:r>
              <a:rPr lang="zh-CN" altLang="zh-CN" sz="2400" dirty="0" smtClean="0">
                <a:latin typeface="Bodoni MT Black" pitchFamily="18" charset="0"/>
              </a:rPr>
              <a:t>成本</a:t>
            </a:r>
            <a:r>
              <a:rPr lang="zh-CN" altLang="en-US" sz="2400" dirty="0" smtClean="0">
                <a:latin typeface="Bodoni MT Black" pitchFamily="18" charset="0"/>
              </a:rPr>
              <a:t>；② </a:t>
            </a:r>
            <a:r>
              <a:rPr lang="zh-CN" altLang="zh-CN" sz="2400" dirty="0" smtClean="0">
                <a:latin typeface="Bodoni MT Black" pitchFamily="18" charset="0"/>
              </a:rPr>
              <a:t>设计</a:t>
            </a:r>
            <a:r>
              <a:rPr lang="zh-CN" altLang="zh-CN" sz="2400" dirty="0">
                <a:latin typeface="Bodoni MT Black" pitchFamily="18" charset="0"/>
              </a:rPr>
              <a:t>领域体系结构的</a:t>
            </a:r>
            <a:r>
              <a:rPr lang="zh-CN" altLang="zh-CN" sz="2400" dirty="0" smtClean="0">
                <a:latin typeface="Bodoni MT Black" pitchFamily="18" charset="0"/>
              </a:rPr>
              <a:t>成本</a:t>
            </a:r>
            <a:r>
              <a:rPr lang="en-US" altLang="zh-CN" sz="2400" dirty="0" smtClean="0">
                <a:latin typeface="Bodoni MT Black" pitchFamily="18" charset="0"/>
              </a:rPr>
              <a:t> </a:t>
            </a:r>
          </a:p>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③ </a:t>
            </a:r>
            <a:r>
              <a:rPr lang="zh-CN" altLang="zh-CN" sz="2400" dirty="0" smtClean="0">
                <a:latin typeface="Bodoni MT Black" pitchFamily="18" charset="0"/>
              </a:rPr>
              <a:t>为</a:t>
            </a:r>
            <a:r>
              <a:rPr lang="zh-CN" altLang="zh-CN" sz="2400" dirty="0">
                <a:latin typeface="Bodoni MT Black" pitchFamily="18" charset="0"/>
              </a:rPr>
              <a:t>便于重用而增加的文档的</a:t>
            </a:r>
            <a:r>
              <a:rPr lang="zh-CN" altLang="zh-CN" sz="2400" dirty="0" smtClean="0">
                <a:latin typeface="Bodoni MT Black" pitchFamily="18" charset="0"/>
              </a:rPr>
              <a:t>成本</a:t>
            </a:r>
            <a:endParaRPr lang="en-US" altLang="zh-CN" sz="2400" dirty="0">
              <a:latin typeface="Bodoni MT Black" pitchFamily="18" charset="0"/>
            </a:endParaRPr>
          </a:p>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④ </a:t>
            </a:r>
            <a:r>
              <a:rPr lang="zh-CN" altLang="zh-CN" sz="2400" dirty="0" smtClean="0">
                <a:latin typeface="Bodoni MT Black" pitchFamily="18" charset="0"/>
              </a:rPr>
              <a:t>维护</a:t>
            </a:r>
            <a:r>
              <a:rPr lang="zh-CN" altLang="zh-CN" sz="2400" dirty="0">
                <a:latin typeface="Bodoni MT Black" pitchFamily="18" charset="0"/>
              </a:rPr>
              <a:t>和完善可重用的软件成分的</a:t>
            </a:r>
            <a:r>
              <a:rPr lang="zh-CN" altLang="zh-CN" sz="2400" dirty="0" smtClean="0">
                <a:latin typeface="Bodoni MT Black" pitchFamily="18" charset="0"/>
              </a:rPr>
              <a:t>成本</a:t>
            </a:r>
            <a:endParaRPr lang="en-US" altLang="zh-CN" sz="2400" dirty="0">
              <a:latin typeface="Bodoni MT Black" pitchFamily="18" charset="0"/>
            </a:endParaRPr>
          </a:p>
          <a:p>
            <a:pPr eaLnBrk="1" hangingPunct="1">
              <a:lnSpc>
                <a:spcPct val="125000"/>
              </a:lnSpc>
            </a:pPr>
            <a:r>
              <a:rPr lang="zh-CN" altLang="en-US" sz="2400" dirty="0" smtClean="0">
                <a:latin typeface="Bodoni MT Black" pitchFamily="18" charset="0"/>
              </a:rPr>
              <a:t>   ⑤ </a:t>
            </a:r>
            <a:r>
              <a:rPr lang="zh-CN" altLang="zh-CN" sz="2400" dirty="0" smtClean="0">
                <a:latin typeface="Bodoni MT Black" pitchFamily="18" charset="0"/>
              </a:rPr>
              <a:t>为</a:t>
            </a:r>
            <a:r>
              <a:rPr lang="zh-CN" altLang="zh-CN" sz="2400" dirty="0">
                <a:latin typeface="Bodoni MT Black" pitchFamily="18" charset="0"/>
              </a:rPr>
              <a:t>从外部获取构件所付出的版税和许可证</a:t>
            </a:r>
            <a:r>
              <a:rPr lang="zh-CN" altLang="zh-CN" sz="2400" dirty="0" smtClean="0">
                <a:latin typeface="Bodoni MT Black" pitchFamily="18" charset="0"/>
              </a:rPr>
              <a:t>费用</a:t>
            </a:r>
            <a:endParaRPr lang="en-US" altLang="zh-CN" sz="2400" dirty="0">
              <a:latin typeface="Bodoni MT Black" pitchFamily="18" charset="0"/>
            </a:endParaRPr>
          </a:p>
          <a:p>
            <a:pPr eaLnBrk="1" hangingPunct="1">
              <a:lnSpc>
                <a:spcPct val="125000"/>
              </a:lnSpc>
            </a:pPr>
            <a:r>
              <a:rPr lang="zh-CN" altLang="en-US" sz="2400" dirty="0" smtClean="0">
                <a:latin typeface="Bodoni MT Black" pitchFamily="18" charset="0"/>
              </a:rPr>
              <a:t>   ⑥ </a:t>
            </a:r>
            <a:r>
              <a:rPr lang="zh-CN" altLang="zh-CN" sz="2400" dirty="0" smtClean="0">
                <a:latin typeface="Bodoni MT Black" pitchFamily="18" charset="0"/>
              </a:rPr>
              <a:t>创建</a:t>
            </a:r>
            <a:r>
              <a:rPr lang="zh-CN" altLang="zh-CN" sz="2400" dirty="0">
                <a:latin typeface="Bodoni MT Black" pitchFamily="18" charset="0"/>
              </a:rPr>
              <a:t>（或购买）及运行重用库的</a:t>
            </a:r>
            <a:r>
              <a:rPr lang="zh-CN" altLang="zh-CN" sz="2400" dirty="0" smtClean="0">
                <a:latin typeface="Bodoni MT Black" pitchFamily="18" charset="0"/>
              </a:rPr>
              <a:t>费用</a:t>
            </a:r>
            <a:endParaRPr lang="en-US" altLang="zh-CN" sz="2400" dirty="0">
              <a:latin typeface="Bodoni MT Black" pitchFamily="18" charset="0"/>
            </a:endParaRPr>
          </a:p>
          <a:p>
            <a:pPr eaLnBrk="1" hangingPunct="1">
              <a:lnSpc>
                <a:spcPct val="125000"/>
              </a:lnSpc>
            </a:pPr>
            <a:r>
              <a:rPr lang="zh-CN" altLang="en-US" sz="2400" dirty="0" smtClean="0">
                <a:latin typeface="Bodoni MT Black" pitchFamily="18" charset="0"/>
              </a:rPr>
              <a:t>   ⑦ </a:t>
            </a:r>
            <a:r>
              <a:rPr lang="zh-CN" altLang="zh-CN" sz="2400" dirty="0" smtClean="0">
                <a:latin typeface="Bodoni MT Black" pitchFamily="18" charset="0"/>
              </a:rPr>
              <a:t>对</a:t>
            </a:r>
            <a:r>
              <a:rPr lang="zh-CN" altLang="zh-CN" sz="2400" dirty="0">
                <a:latin typeface="Bodoni MT Black" pitchFamily="18" charset="0"/>
              </a:rPr>
              <a:t>设计和实现可重用构件的人员的培训费用</a:t>
            </a:r>
          </a:p>
          <a:p>
            <a:pPr marL="342900" indent="-342900" eaLnBrk="1" hangingPunct="1">
              <a:lnSpc>
                <a:spcPct val="125000"/>
              </a:lnSpc>
              <a:buFont typeface="Wingdings" panose="05000000000000000000" pitchFamily="2" charset="2"/>
              <a:buChar char="l"/>
            </a:pPr>
            <a:r>
              <a:rPr lang="en-US" altLang="zh-CN" sz="2400" dirty="0">
                <a:solidFill>
                  <a:srgbClr val="FF0000"/>
                </a:solidFill>
                <a:latin typeface="Bodoni MT Black" pitchFamily="18" charset="0"/>
              </a:rPr>
              <a:t>C</a:t>
            </a:r>
            <a:r>
              <a:rPr lang="en-US" altLang="zh-CN" sz="2400" baseline="-25000" dirty="0">
                <a:solidFill>
                  <a:srgbClr val="FF0000"/>
                </a:solidFill>
                <a:latin typeface="Bodoni MT Black" pitchFamily="18" charset="0"/>
              </a:rPr>
              <a:t>d</a:t>
            </a:r>
            <a:r>
              <a:rPr lang="zh-CN" altLang="zh-CN" sz="2400" dirty="0">
                <a:solidFill>
                  <a:srgbClr val="FF0000"/>
                </a:solidFill>
                <a:latin typeface="Bodoni MT Black" pitchFamily="18" charset="0"/>
              </a:rPr>
              <a:t>是交付给客户的软件的实际成本</a:t>
            </a:r>
            <a:endParaRPr lang="en-US" altLang="zh-CN" sz="2400" dirty="0">
              <a:solidFill>
                <a:srgbClr val="FF0000"/>
              </a:solidFill>
              <a:latin typeface="Bodoni MT Black" pitchFamily="18" charset="0"/>
            </a:endParaRPr>
          </a:p>
          <a:p>
            <a:pPr marL="342900" indent="-342900" eaLnBrk="1" hangingPunct="1">
              <a:lnSpc>
                <a:spcPct val="125000"/>
              </a:lnSpc>
              <a:buFont typeface="Wingdings" panose="05000000000000000000" pitchFamily="2" charset="2"/>
              <a:buChar char="l"/>
            </a:pPr>
            <a:r>
              <a:rPr lang="en-US" altLang="zh-CN" sz="2400" dirty="0">
                <a:solidFill>
                  <a:srgbClr val="FF0000"/>
                </a:solidFill>
                <a:latin typeface="Bodoni MT Black" pitchFamily="18" charset="0"/>
              </a:rPr>
              <a:t>C</a:t>
            </a:r>
            <a:r>
              <a:rPr lang="en-US" altLang="zh-CN" sz="2400" baseline="-25000" dirty="0">
                <a:solidFill>
                  <a:srgbClr val="FF0000"/>
                </a:solidFill>
                <a:latin typeface="Bodoni MT Black" pitchFamily="18" charset="0"/>
              </a:rPr>
              <a:t>s</a:t>
            </a:r>
            <a:r>
              <a:rPr lang="zh-CN" altLang="zh-CN" sz="2400" dirty="0">
                <a:solidFill>
                  <a:srgbClr val="FF0000"/>
                </a:solidFill>
                <a:latin typeface="Bodoni MT Black" pitchFamily="18" charset="0"/>
              </a:rPr>
              <a:t>使用本书第</a:t>
            </a:r>
            <a:r>
              <a:rPr lang="en-US" altLang="zh-CN" sz="2400" dirty="0">
                <a:solidFill>
                  <a:srgbClr val="FF0000"/>
                </a:solidFill>
                <a:latin typeface="Bodoni MT Black" pitchFamily="18" charset="0"/>
              </a:rPr>
              <a:t>13</a:t>
            </a:r>
            <a:r>
              <a:rPr lang="zh-CN" altLang="zh-CN" sz="2400" dirty="0">
                <a:solidFill>
                  <a:srgbClr val="FF0000"/>
                </a:solidFill>
                <a:latin typeface="Bodoni MT Black" pitchFamily="18" charset="0"/>
              </a:rPr>
              <a:t>章讲述的技术来估算</a:t>
            </a: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11.3.3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软件</a:t>
            </a:r>
            <a:r>
              <a:rPr lang="zh-CN" altLang="en-US" sz="2400" dirty="0">
                <a:solidFill>
                  <a:srgbClr val="D9D9D9"/>
                </a:solidFill>
                <a:latin typeface="Bodoni MT Black" pitchFamily="18" charset="0"/>
                <a:ea typeface="+mn-ea"/>
              </a:rPr>
              <a:t>重用的效益</a:t>
            </a:r>
          </a:p>
        </p:txBody>
      </p:sp>
      <p:sp>
        <p:nvSpPr>
          <p:cNvPr id="11" name="标题 3"/>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11.4   </a:t>
            </a:r>
            <a:r>
              <a:rPr lang="zh-CN" altLang="en-US" sz="2400" dirty="0" smtClean="0">
                <a:solidFill>
                  <a:srgbClr val="D9D9D9"/>
                </a:solidFill>
                <a:latin typeface="Bodoni MT Black" pitchFamily="18" charset="0"/>
                <a:ea typeface="+mn-ea"/>
              </a:rPr>
              <a:t>系统分解</a:t>
            </a:r>
            <a:endParaRPr lang="zh-CN" altLang="en-US" sz="2400" dirty="0">
              <a:solidFill>
                <a:srgbClr val="D9D9D9"/>
              </a:solidFill>
              <a:latin typeface="Bodoni MT Black" pitchFamily="18" charset="0"/>
              <a:ea typeface="+mn-ea"/>
            </a:endParaRPr>
          </a:p>
        </p:txBody>
      </p:sp>
      <p:pic>
        <p:nvPicPr>
          <p:cNvPr id="53252"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sp>
        <p:nvSpPr>
          <p:cNvPr id="53253" name="TextBox 3">
            <a:hlinkClick r:id="rId4" action="ppaction://hlinksldjump"/>
          </p:cNvPr>
          <p:cNvSpPr txBox="1">
            <a:spLocks noChangeArrowheads="1"/>
          </p:cNvSpPr>
          <p:nvPr/>
        </p:nvSpPr>
        <p:spPr bwMode="auto">
          <a:xfrm>
            <a:off x="1071563" y="2071688"/>
            <a:ext cx="1928812"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53254" name="TextBox 4">
            <a:hlinkClick r:id="rId5" action="ppaction://hlinksldjump"/>
          </p:cNvPr>
          <p:cNvSpPr txBox="1">
            <a:spLocks noChangeArrowheads="1"/>
          </p:cNvSpPr>
          <p:nvPr/>
        </p:nvSpPr>
        <p:spPr bwMode="auto">
          <a:xfrm>
            <a:off x="1000125" y="27146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53255" name="TextBox 5"/>
          <p:cNvSpPr txBox="1">
            <a:spLocks noChangeArrowheads="1"/>
          </p:cNvSpPr>
          <p:nvPr/>
        </p:nvSpPr>
        <p:spPr bwMode="auto">
          <a:xfrm>
            <a:off x="1000125" y="32861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53256" name="TextBox 6"/>
          <p:cNvSpPr txBox="1">
            <a:spLocks noChangeArrowheads="1"/>
          </p:cNvSpPr>
          <p:nvPr/>
        </p:nvSpPr>
        <p:spPr bwMode="auto">
          <a:xfrm>
            <a:off x="1000125" y="38576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sz="2400" kern="0" dirty="0">
              <a:solidFill>
                <a:srgbClr val="000000"/>
              </a:solidFill>
              <a:latin typeface="Bodoni MT Black" pitchFamily="18" charset="0"/>
            </a:endParaRPr>
          </a:p>
        </p:txBody>
      </p:sp>
      <p:sp>
        <p:nvSpPr>
          <p:cNvPr id="2" name="矩形 1"/>
          <p:cNvSpPr/>
          <p:nvPr/>
        </p:nvSpPr>
        <p:spPr>
          <a:xfrm>
            <a:off x="4356100" y="1484313"/>
            <a:ext cx="4787900" cy="2677656"/>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58775" y="3138944"/>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Bodoni MT Black" pitchFamily="18" charset="0"/>
            </a:endParaRPr>
          </a:p>
        </p:txBody>
      </p:sp>
      <p:sp>
        <p:nvSpPr>
          <p:cNvPr id="15" name="等腰三角形 14"/>
          <p:cNvSpPr/>
          <p:nvPr/>
        </p:nvSpPr>
        <p:spPr>
          <a:xfrm rot="5400000">
            <a:off x="17461" y="3316937"/>
            <a:ext cx="466725"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Bodoni MT Black" pitchFamily="18" charset="0"/>
            </a:endParaRPr>
          </a:p>
        </p:txBody>
      </p:sp>
      <p:sp>
        <p:nvSpPr>
          <p:cNvPr id="16" name="1 Título"/>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6038"/>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11.4 </a:t>
            </a:r>
            <a:r>
              <a:rPr kumimoji="1" lang="zh-CN" altLang="en-US" b="1" dirty="0" smtClean="0">
                <a:latin typeface="Bodoni MT Black" pitchFamily="18" charset="0"/>
                <a:ea typeface="+mn-ea"/>
              </a:rPr>
              <a:t>系统分解</a:t>
            </a:r>
            <a:endParaRPr kumimoji="1" lang="en-US" altLang="zh-CN" b="1" dirty="0">
              <a:latin typeface="Bodoni MT Black" pitchFamily="18" charset="0"/>
              <a:ea typeface="+mn-ea"/>
            </a:endParaRPr>
          </a:p>
        </p:txBody>
      </p:sp>
      <p:sp>
        <p:nvSpPr>
          <p:cNvPr id="5529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dirty="0" smtClean="0">
                <a:solidFill>
                  <a:srgbClr val="D9D9D9"/>
                </a:solidFill>
                <a:latin typeface="Bodoni MT Black" pitchFamily="18" charset="0"/>
                <a:ea typeface="隶书" pitchFamily="49" charset="-122"/>
              </a:rPr>
              <a:t>11.4 </a:t>
            </a:r>
            <a:r>
              <a:rPr lang="zh-CN" altLang="en-US" sz="2400" dirty="0" smtClean="0">
                <a:solidFill>
                  <a:srgbClr val="D9D9D9"/>
                </a:solidFill>
                <a:latin typeface="Bodoni MT Black" pitchFamily="18" charset="0"/>
              </a:rPr>
              <a:t>系</a:t>
            </a:r>
            <a:r>
              <a:rPr lang="zh-CN" altLang="en-US" sz="2400" dirty="0">
                <a:solidFill>
                  <a:srgbClr val="D9D9D9"/>
                </a:solidFill>
                <a:latin typeface="Bodoni MT Black" pitchFamily="18" charset="0"/>
              </a:rPr>
              <a:t>统分解</a:t>
            </a:r>
            <a:endParaRPr lang="zh-CN" altLang="en-US" sz="2400" dirty="0">
              <a:solidFill>
                <a:srgbClr val="D9D9D9"/>
              </a:solidFill>
              <a:latin typeface="Bodoni MT Black" pitchFamily="18" charset="0"/>
              <a:ea typeface="隶书" pitchFamily="49" charset="-122"/>
            </a:endParaRPr>
          </a:p>
        </p:txBody>
      </p:sp>
      <p:sp>
        <p:nvSpPr>
          <p:cNvPr id="55300" name="内容占位符 4"/>
          <p:cNvSpPr>
            <a:spLocks noGrp="1"/>
          </p:cNvSpPr>
          <p:nvPr>
            <p:ph idx="1"/>
          </p:nvPr>
        </p:nvSpPr>
        <p:spPr>
          <a:xfrm>
            <a:off x="971601" y="1117600"/>
            <a:ext cx="2952328" cy="447675"/>
          </a:xfrm>
          <a:ln>
            <a:solidFill>
              <a:schemeClr val="accent2"/>
            </a:solidFill>
          </a:ln>
        </p:spPr>
        <p:txBody>
          <a:bodyPr/>
          <a:lstStyle/>
          <a:p>
            <a:pPr marL="0" indent="0">
              <a:buFont typeface="Arial" charset="0"/>
              <a:buNone/>
            </a:pPr>
            <a:r>
              <a:rPr lang="zh-CN" altLang="zh-CN" sz="2400" dirty="0" smtClean="0">
                <a:solidFill>
                  <a:srgbClr val="FF0000"/>
                </a:solidFill>
                <a:latin typeface="Bodoni MT Black" pitchFamily="18" charset="0"/>
              </a:rPr>
              <a:t>分而治之，各个击破</a:t>
            </a:r>
            <a:endParaRPr lang="zh-CN" altLang="en-US" sz="2400" b="1" dirty="0" smtClean="0">
              <a:solidFill>
                <a:srgbClr val="FF0000"/>
              </a:solidFill>
              <a:latin typeface="Bodoni MT Black" pitchFamily="18" charset="0"/>
            </a:endParaRPr>
          </a:p>
        </p:txBody>
      </p:sp>
      <p:sp>
        <p:nvSpPr>
          <p:cNvPr id="55301" name="内容占位符 4"/>
          <p:cNvSpPr txBox="1">
            <a:spLocks/>
          </p:cNvSpPr>
          <p:nvPr/>
        </p:nvSpPr>
        <p:spPr bwMode="auto">
          <a:xfrm>
            <a:off x="997351" y="3322885"/>
            <a:ext cx="4536503" cy="538163"/>
          </a:xfrm>
          <a:prstGeom prst="rect">
            <a:avLst/>
          </a:prstGeom>
          <a:noFill/>
          <a:ln w="9525">
            <a:solidFill>
              <a:schemeClr val="accent1"/>
            </a:solidFill>
            <a:miter lim="800000"/>
            <a:headEnd/>
            <a:tailEnd/>
          </a:ln>
        </p:spPr>
        <p:txBody>
          <a:bodyPr/>
          <a:lstStyle/>
          <a:p>
            <a:pPr>
              <a:spcBef>
                <a:spcPct val="20000"/>
              </a:spcBef>
              <a:buFont typeface="Arial" charset="0"/>
              <a:buNone/>
            </a:pPr>
            <a:r>
              <a:rPr lang="zh-CN" altLang="zh-CN" sz="2400" dirty="0">
                <a:solidFill>
                  <a:srgbClr val="FF0000"/>
                </a:solidFill>
                <a:latin typeface="Bodoni MT Black" pitchFamily="18" charset="0"/>
              </a:rPr>
              <a:t>系统的主要组成部分称为子系统</a:t>
            </a:r>
            <a:endParaRPr lang="zh-CN" altLang="en-US" sz="2400" b="1" dirty="0">
              <a:solidFill>
                <a:srgbClr val="FF0000"/>
              </a:solidFill>
              <a:latin typeface="Bodoni MT Black" pitchFamily="18" charset="0"/>
            </a:endParaRPr>
          </a:p>
        </p:txBody>
      </p:sp>
      <p:sp>
        <p:nvSpPr>
          <p:cNvPr id="55302" name="矩形 2"/>
          <p:cNvSpPr>
            <a:spLocks noChangeArrowheads="1"/>
          </p:cNvSpPr>
          <p:nvPr/>
        </p:nvSpPr>
        <p:spPr bwMode="auto">
          <a:xfrm>
            <a:off x="457200" y="1668467"/>
            <a:ext cx="8233233" cy="1430328"/>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软</a:t>
            </a:r>
            <a:r>
              <a:rPr lang="zh-CN" altLang="zh-CN" sz="2400" dirty="0">
                <a:latin typeface="Bodoni MT Black" pitchFamily="18" charset="0"/>
                <a:cs typeface="Times New Roman" pitchFamily="18" charset="0"/>
              </a:rPr>
              <a:t>件工程师在设计比较复杂的应用系统时普遍采用的策略，也是首先把系统分解成若干个比较小的部分，然后再分别设计每个部分。</a:t>
            </a:r>
            <a:endParaRPr lang="zh-CN" altLang="en-US" sz="2400" dirty="0">
              <a:latin typeface="Bodoni MT Black" pitchFamily="18" charset="0"/>
            </a:endParaRPr>
          </a:p>
        </p:txBody>
      </p:sp>
      <p:sp>
        <p:nvSpPr>
          <p:cNvPr id="55303" name="矩形 7"/>
          <p:cNvSpPr>
            <a:spLocks noChangeArrowheads="1"/>
          </p:cNvSpPr>
          <p:nvPr/>
        </p:nvSpPr>
        <p:spPr bwMode="auto">
          <a:xfrm>
            <a:off x="447064" y="3852863"/>
            <a:ext cx="7894637" cy="968663"/>
          </a:xfrm>
          <a:prstGeom prst="rect">
            <a:avLst/>
          </a:prstGeom>
          <a:noFill/>
          <a:ln w="9525">
            <a:noFill/>
            <a:miter lim="800000"/>
            <a:headEnd/>
            <a:tailEnd/>
          </a:ln>
        </p:spPr>
        <p:txBody>
          <a:bodyPr>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面</a:t>
            </a:r>
            <a:r>
              <a:rPr lang="zh-CN" altLang="zh-CN" sz="2400" dirty="0">
                <a:latin typeface="Bodoni MT Black" pitchFamily="18" charset="0"/>
                <a:cs typeface="Times New Roman" pitchFamily="18" charset="0"/>
              </a:rPr>
              <a:t>向对象设计模型的</a:t>
            </a:r>
            <a:r>
              <a:rPr lang="en-US" altLang="zh-CN" sz="2400" dirty="0">
                <a:solidFill>
                  <a:srgbClr val="FF0000"/>
                </a:solidFill>
                <a:latin typeface="Bodoni MT Black" pitchFamily="18" charset="0"/>
                <a:cs typeface="Times New Roman" pitchFamily="18" charset="0"/>
              </a:rPr>
              <a:t>4</a:t>
            </a:r>
            <a:r>
              <a:rPr lang="zh-CN" altLang="zh-CN" sz="2400" dirty="0">
                <a:solidFill>
                  <a:srgbClr val="FF0000"/>
                </a:solidFill>
                <a:latin typeface="Bodoni MT Black" pitchFamily="18" charset="0"/>
                <a:cs typeface="Times New Roman" pitchFamily="18" charset="0"/>
              </a:rPr>
              <a:t>大组成部分</a:t>
            </a:r>
            <a:r>
              <a:rPr lang="zh-CN" altLang="en-US" sz="2400" dirty="0">
                <a:latin typeface="Bodoni MT Black" pitchFamily="18" charset="0"/>
                <a:cs typeface="Times New Roman" pitchFamily="18" charset="0"/>
              </a:rPr>
              <a:t>可以</a:t>
            </a:r>
            <a:r>
              <a:rPr lang="zh-CN" altLang="zh-CN" sz="2400" dirty="0">
                <a:latin typeface="Bodoni MT Black" pitchFamily="18" charset="0"/>
                <a:cs typeface="Times New Roman" pitchFamily="18" charset="0"/>
              </a:rPr>
              <a:t>想象成整个模型的</a:t>
            </a:r>
            <a:r>
              <a:rPr lang="en-US" altLang="zh-CN" sz="2400" dirty="0">
                <a:latin typeface="Bodoni MT Black" pitchFamily="18" charset="0"/>
                <a:cs typeface="Times New Roman" pitchFamily="18" charset="0"/>
              </a:rPr>
              <a:t>4</a:t>
            </a:r>
            <a:r>
              <a:rPr lang="zh-CN" altLang="zh-CN" sz="2400" dirty="0">
                <a:latin typeface="Bodoni MT Black" pitchFamily="18" charset="0"/>
                <a:cs typeface="Times New Roman" pitchFamily="18" charset="0"/>
              </a:rPr>
              <a:t>个垂直切片。</a:t>
            </a:r>
            <a:endParaRPr lang="zh-CN" altLang="en-US" sz="2400" dirty="0">
              <a:latin typeface="Bodoni MT Black" pitchFamily="18" charset="0"/>
            </a:endParaRPr>
          </a:p>
        </p:txBody>
      </p:sp>
      <p:pic>
        <p:nvPicPr>
          <p:cNvPr id="55304" name="图片 8"/>
          <p:cNvPicPr>
            <a:picLocks noChangeAspect="1"/>
          </p:cNvPicPr>
          <p:nvPr/>
        </p:nvPicPr>
        <p:blipFill>
          <a:blip r:embed="rId3" cstate="print"/>
          <a:srcRect/>
          <a:stretch>
            <a:fillRect/>
          </a:stretch>
        </p:blipFill>
        <p:spPr bwMode="auto">
          <a:xfrm>
            <a:off x="3203575" y="4460776"/>
            <a:ext cx="5678488" cy="1560512"/>
          </a:xfrm>
          <a:prstGeom prst="rect">
            <a:avLst/>
          </a:prstGeom>
          <a:noFill/>
          <a:ln w="9525">
            <a:noFill/>
            <a:miter lim="800000"/>
            <a:headEnd/>
            <a:tailEnd/>
          </a:ln>
        </p:spPr>
      </p:pic>
      <p:sp>
        <p:nvSpPr>
          <p:cNvPr id="3" name="文本框 2"/>
          <p:cNvSpPr txBox="1"/>
          <p:nvPr/>
        </p:nvSpPr>
        <p:spPr>
          <a:xfrm>
            <a:off x="3757478" y="5658778"/>
            <a:ext cx="646331" cy="369332"/>
          </a:xfrm>
          <a:prstGeom prst="rect">
            <a:avLst/>
          </a:prstGeom>
          <a:noFill/>
        </p:spPr>
        <p:txBody>
          <a:bodyPr wrap="none" rtlCol="0">
            <a:spAutoFit/>
          </a:bodyPr>
          <a:lstStyle/>
          <a:p>
            <a:r>
              <a:rPr lang="zh-CN" altLang="en-US" dirty="0" smtClean="0">
                <a:solidFill>
                  <a:srgbClr val="0070C0"/>
                </a:solidFill>
              </a:rPr>
              <a:t>接口</a:t>
            </a:r>
            <a:endParaRPr lang="zh-CN" altLang="en-US" dirty="0">
              <a:solidFill>
                <a:srgbClr val="0070C0"/>
              </a:solidFill>
            </a:endParaRPr>
          </a:p>
        </p:txBody>
      </p:sp>
      <p:sp>
        <p:nvSpPr>
          <p:cNvPr id="10" name="文本框 9"/>
          <p:cNvSpPr txBox="1"/>
          <p:nvPr/>
        </p:nvSpPr>
        <p:spPr>
          <a:xfrm>
            <a:off x="4522612" y="5651010"/>
            <a:ext cx="1187613" cy="369332"/>
          </a:xfrm>
          <a:prstGeom prst="rect">
            <a:avLst/>
          </a:prstGeom>
          <a:noFill/>
        </p:spPr>
        <p:txBody>
          <a:bodyPr wrap="square" rtlCol="0">
            <a:spAutoFit/>
          </a:bodyPr>
          <a:lstStyle/>
          <a:p>
            <a:r>
              <a:rPr lang="zh-CN" altLang="en-US" dirty="0" smtClean="0">
                <a:solidFill>
                  <a:srgbClr val="0070C0"/>
                </a:solidFill>
              </a:rPr>
              <a:t>系统功能</a:t>
            </a:r>
            <a:endParaRPr lang="zh-CN" altLang="en-US" dirty="0">
              <a:solidFill>
                <a:srgbClr val="0070C0"/>
              </a:solidFill>
            </a:endParaRPr>
          </a:p>
        </p:txBody>
      </p:sp>
      <p:sp>
        <p:nvSpPr>
          <p:cNvPr id="11" name="文本框 10"/>
          <p:cNvSpPr txBox="1"/>
          <p:nvPr/>
        </p:nvSpPr>
        <p:spPr>
          <a:xfrm>
            <a:off x="5543516" y="5643002"/>
            <a:ext cx="1145866" cy="369332"/>
          </a:xfrm>
          <a:prstGeom prst="rect">
            <a:avLst/>
          </a:prstGeom>
          <a:noFill/>
        </p:spPr>
        <p:txBody>
          <a:bodyPr wrap="square" rtlCol="0">
            <a:spAutoFit/>
          </a:bodyPr>
          <a:lstStyle/>
          <a:p>
            <a:r>
              <a:rPr lang="zh-CN" altLang="en-US" dirty="0" smtClean="0">
                <a:solidFill>
                  <a:srgbClr val="0070C0"/>
                </a:solidFill>
              </a:rPr>
              <a:t>动态调度</a:t>
            </a:r>
            <a:endParaRPr lang="zh-CN" altLang="en-US" dirty="0">
              <a:solidFill>
                <a:srgbClr val="0070C0"/>
              </a:solidFill>
            </a:endParaRPr>
          </a:p>
        </p:txBody>
      </p:sp>
      <p:sp>
        <p:nvSpPr>
          <p:cNvPr id="12" name="文本框 11"/>
          <p:cNvSpPr txBox="1"/>
          <p:nvPr/>
        </p:nvSpPr>
        <p:spPr>
          <a:xfrm>
            <a:off x="6731998" y="5656330"/>
            <a:ext cx="646331" cy="369332"/>
          </a:xfrm>
          <a:prstGeom prst="rect">
            <a:avLst/>
          </a:prstGeom>
          <a:noFill/>
        </p:spPr>
        <p:txBody>
          <a:bodyPr wrap="none" rtlCol="0">
            <a:spAutoFit/>
          </a:bodyPr>
          <a:lstStyle/>
          <a:p>
            <a:r>
              <a:rPr lang="zh-CN" altLang="en-US" dirty="0" smtClean="0">
                <a:solidFill>
                  <a:srgbClr val="0070C0"/>
                </a:solidFill>
              </a:rPr>
              <a:t>数据</a:t>
            </a:r>
            <a:endParaRPr lang="zh-CN" altLang="en-US" dirty="0">
              <a:solidFill>
                <a:srgbClr val="0070C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4"/>
          <p:cNvSpPr>
            <a:spLocks noGrp="1"/>
          </p:cNvSpPr>
          <p:nvPr>
            <p:ph idx="1"/>
          </p:nvPr>
        </p:nvSpPr>
        <p:spPr>
          <a:xfrm>
            <a:off x="350772" y="1046169"/>
            <a:ext cx="8229600" cy="604837"/>
          </a:xfrm>
        </p:spPr>
        <p:txBody>
          <a:bodyPr/>
          <a:lstStyle/>
          <a:p>
            <a:pPr marL="0" indent="0">
              <a:buFont typeface="Arial" charset="0"/>
              <a:buNone/>
            </a:pPr>
            <a:r>
              <a:rPr lang="en-US" altLang="zh-CN" sz="2800" b="1" dirty="0" smtClean="0">
                <a:latin typeface="Bodoni MT Black" pitchFamily="18" charset="0"/>
              </a:rPr>
              <a:t>1.  </a:t>
            </a:r>
            <a:r>
              <a:rPr lang="zh-CN" altLang="en-US" sz="2800" b="1" dirty="0" smtClean="0">
                <a:latin typeface="Bodoni MT Black" pitchFamily="18" charset="0"/>
              </a:rPr>
              <a:t>子系统之间的两种交互方式</a:t>
            </a:r>
          </a:p>
        </p:txBody>
      </p:sp>
      <p:sp>
        <p:nvSpPr>
          <p:cNvPr id="57347" name="文本框 7"/>
          <p:cNvSpPr txBox="1">
            <a:spLocks noChangeArrowheads="1"/>
          </p:cNvSpPr>
          <p:nvPr/>
        </p:nvSpPr>
        <p:spPr bwMode="auto">
          <a:xfrm>
            <a:off x="350772" y="1556792"/>
            <a:ext cx="8613716" cy="3693319"/>
          </a:xfrm>
          <a:prstGeom prst="rect">
            <a:avLst/>
          </a:prstGeom>
          <a:noFill/>
          <a:ln w="9525">
            <a:noFill/>
            <a:miter lim="800000"/>
            <a:headEnd/>
            <a:tailEnd/>
          </a:ln>
        </p:spPr>
        <p:txBody>
          <a:bodyPr wrap="square">
            <a:spAutoFit/>
          </a:bodyPr>
          <a:lstStyle/>
          <a:p>
            <a:pPr eaLnBrk="1" hangingPunct="1"/>
            <a:r>
              <a:rPr lang="zh-CN" altLang="en-US" sz="2400" dirty="0" smtClean="0">
                <a:solidFill>
                  <a:srgbClr val="FF0000"/>
                </a:solidFill>
                <a:latin typeface="Bodoni MT Black" pitchFamily="18" charset="0"/>
                <a:ea typeface="+mn-ea"/>
                <a:cs typeface="Times New Roman" pitchFamily="18" charset="0"/>
              </a:rPr>
              <a:t>① </a:t>
            </a:r>
            <a:r>
              <a:rPr lang="zh-CN" altLang="zh-CN" sz="2400" dirty="0" smtClean="0">
                <a:solidFill>
                  <a:srgbClr val="FF0000"/>
                </a:solidFill>
                <a:latin typeface="Bodoni MT Black" pitchFamily="18" charset="0"/>
                <a:ea typeface="+mn-ea"/>
                <a:cs typeface="Times New Roman" pitchFamily="18" charset="0"/>
              </a:rPr>
              <a:t>客户</a:t>
            </a:r>
            <a:r>
              <a:rPr lang="en-US" altLang="zh-CN" sz="2400" dirty="0">
                <a:solidFill>
                  <a:srgbClr val="FF0000"/>
                </a:solidFill>
                <a:latin typeface="Bodoni MT Black" pitchFamily="18" charset="0"/>
                <a:ea typeface="+mn-ea"/>
                <a:cs typeface="Times New Roman" pitchFamily="18" charset="0"/>
              </a:rPr>
              <a:t>-</a:t>
            </a:r>
            <a:r>
              <a:rPr lang="zh-CN" altLang="zh-CN" sz="2400" dirty="0">
                <a:solidFill>
                  <a:srgbClr val="FF0000"/>
                </a:solidFill>
                <a:latin typeface="Bodoni MT Black" pitchFamily="18" charset="0"/>
                <a:ea typeface="+mn-ea"/>
                <a:cs typeface="Times New Roman" pitchFamily="18" charset="0"/>
              </a:rPr>
              <a:t>供应商关系</a:t>
            </a:r>
            <a:endParaRPr lang="en-US" altLang="zh-CN" sz="2400" dirty="0">
              <a:solidFill>
                <a:srgbClr val="FF0000"/>
              </a:solidFill>
              <a:latin typeface="Bodoni MT Black" pitchFamily="18" charset="0"/>
              <a:ea typeface="+mn-ea"/>
              <a:cs typeface="Times New Roman" pitchFamily="18" charset="0"/>
            </a:endParaRPr>
          </a:p>
          <a:p>
            <a:pPr marL="0" lvl="1" eaLnBrk="1" hangingPunct="1">
              <a:lnSpc>
                <a:spcPct val="125000"/>
              </a:lnSpc>
            </a:pPr>
            <a:r>
              <a:rPr lang="zh-CN" altLang="en-US" sz="2400" dirty="0" smtClean="0">
                <a:latin typeface="Bodoni MT Black" pitchFamily="18" charset="0"/>
                <a:cs typeface="Times New Roman" pitchFamily="18" charset="0"/>
              </a:rPr>
              <a:t>      作为</a:t>
            </a:r>
            <a:r>
              <a:rPr lang="zh-CN" altLang="en-US" sz="2400" dirty="0">
                <a:latin typeface="Bodoni MT Black" pitchFamily="18" charset="0"/>
                <a:cs typeface="Times New Roman" pitchFamily="18" charset="0"/>
              </a:rPr>
              <a:t>“客户”的子系统调用作为“供应商”的子系统，后者完成某些服务工作并返回结果</a:t>
            </a:r>
            <a:r>
              <a:rPr lang="zh-CN" altLang="en-US" sz="2400" dirty="0" smtClean="0">
                <a:latin typeface="Bodoni MT Black" pitchFamily="18" charset="0"/>
                <a:cs typeface="Times New Roman" pitchFamily="18" charset="0"/>
              </a:rPr>
              <a:t>。前者</a:t>
            </a:r>
            <a:r>
              <a:rPr lang="zh-CN" altLang="en-US" sz="2400" dirty="0">
                <a:latin typeface="Bodoni MT Black" pitchFamily="18" charset="0"/>
                <a:cs typeface="Times New Roman" pitchFamily="18" charset="0"/>
              </a:rPr>
              <a:t>必须了解后者的接口</a:t>
            </a:r>
            <a:r>
              <a:rPr lang="zh-CN" altLang="en-US" sz="2400" dirty="0" smtClean="0">
                <a:latin typeface="Bodoni MT Black" pitchFamily="18" charset="0"/>
                <a:cs typeface="Times New Roman" pitchFamily="18" charset="0"/>
              </a:rPr>
              <a:t>，后者</a:t>
            </a:r>
            <a:r>
              <a:rPr lang="zh-CN" altLang="en-US" sz="2400" dirty="0">
                <a:latin typeface="Bodoni MT Black" pitchFamily="18" charset="0"/>
                <a:cs typeface="Times New Roman" pitchFamily="18" charset="0"/>
              </a:rPr>
              <a:t>却无须了解前者的接口</a:t>
            </a:r>
            <a:r>
              <a:rPr lang="zh-CN" altLang="en-US" sz="2400" dirty="0" smtClean="0">
                <a:latin typeface="Bodoni MT Black" pitchFamily="18" charset="0"/>
                <a:cs typeface="Times New Roman" pitchFamily="18" charset="0"/>
              </a:rPr>
              <a:t>，任何</a:t>
            </a:r>
            <a:r>
              <a:rPr lang="zh-CN" altLang="en-US" sz="2400" dirty="0">
                <a:latin typeface="Bodoni MT Black" pitchFamily="18" charset="0"/>
                <a:cs typeface="Times New Roman" pitchFamily="18" charset="0"/>
              </a:rPr>
              <a:t>交互行为都是</a:t>
            </a:r>
            <a:r>
              <a:rPr lang="zh-CN" altLang="en-US" sz="2400" dirty="0">
                <a:solidFill>
                  <a:srgbClr val="FF0000"/>
                </a:solidFill>
                <a:latin typeface="Bodoni MT Black" pitchFamily="18" charset="0"/>
                <a:cs typeface="Times New Roman" pitchFamily="18" charset="0"/>
              </a:rPr>
              <a:t>由前者驱动</a:t>
            </a:r>
            <a:r>
              <a:rPr lang="zh-CN" altLang="en-US" sz="2400" dirty="0">
                <a:latin typeface="Bodoni MT Black" pitchFamily="18" charset="0"/>
                <a:cs typeface="Times New Roman" pitchFamily="18" charset="0"/>
              </a:rPr>
              <a:t>的。</a:t>
            </a:r>
            <a:endParaRPr lang="en-US" altLang="zh-CN" sz="2400" dirty="0">
              <a:latin typeface="Bodoni MT Black" pitchFamily="18" charset="0"/>
              <a:cs typeface="Times New Roman" pitchFamily="18" charset="0"/>
            </a:endParaRPr>
          </a:p>
          <a:p>
            <a:pPr eaLnBrk="1" hangingPunct="1">
              <a:lnSpc>
                <a:spcPct val="125000"/>
              </a:lnSpc>
            </a:pPr>
            <a:r>
              <a:rPr lang="zh-CN" altLang="en-US" sz="2400" dirty="0" smtClean="0">
                <a:solidFill>
                  <a:srgbClr val="FF0000"/>
                </a:solidFill>
                <a:latin typeface="Bodoni MT Black" pitchFamily="18" charset="0"/>
                <a:ea typeface="+mn-ea"/>
                <a:cs typeface="Times New Roman" pitchFamily="18" charset="0"/>
              </a:rPr>
              <a:t>② </a:t>
            </a:r>
            <a:r>
              <a:rPr lang="zh-CN" altLang="zh-CN" sz="2400" dirty="0" smtClean="0">
                <a:solidFill>
                  <a:srgbClr val="FF0000"/>
                </a:solidFill>
                <a:latin typeface="Bodoni MT Black" pitchFamily="18" charset="0"/>
                <a:ea typeface="+mn-ea"/>
                <a:cs typeface="Times New Roman" pitchFamily="18" charset="0"/>
              </a:rPr>
              <a:t>平等</a:t>
            </a:r>
            <a:r>
              <a:rPr lang="zh-CN" altLang="zh-CN" sz="2400" dirty="0">
                <a:solidFill>
                  <a:srgbClr val="FF0000"/>
                </a:solidFill>
                <a:latin typeface="Bodoni MT Black" pitchFamily="18" charset="0"/>
                <a:ea typeface="+mn-ea"/>
                <a:cs typeface="Times New Roman" pitchFamily="18" charset="0"/>
              </a:rPr>
              <a:t>伙伴</a:t>
            </a:r>
            <a:r>
              <a:rPr lang="zh-CN" altLang="zh-CN" sz="2400" dirty="0" smtClean="0">
                <a:solidFill>
                  <a:srgbClr val="FF0000"/>
                </a:solidFill>
                <a:latin typeface="Bodoni MT Black" pitchFamily="18" charset="0"/>
                <a:ea typeface="+mn-ea"/>
                <a:cs typeface="Times New Roman" pitchFamily="18" charset="0"/>
              </a:rPr>
              <a:t>关系</a:t>
            </a:r>
            <a:endParaRPr lang="en-US" altLang="zh-CN" sz="2400" dirty="0">
              <a:solidFill>
                <a:srgbClr val="FF0000"/>
              </a:solidFill>
              <a:latin typeface="Bodoni MT Black" pitchFamily="18" charset="0"/>
              <a:ea typeface="+mn-ea"/>
              <a:cs typeface="Times New Roman" pitchFamily="18" charset="0"/>
            </a:endParaRPr>
          </a:p>
          <a:p>
            <a:pPr eaLnBrk="1" hangingPunct="1">
              <a:lnSpc>
                <a:spcPct val="125000"/>
              </a:lnSpc>
            </a:pPr>
            <a:r>
              <a:rPr lang="zh-CN" altLang="en-US" sz="2400" dirty="0" smtClean="0">
                <a:latin typeface="Bodoni MT Black" pitchFamily="18" charset="0"/>
              </a:rPr>
              <a:t>     每</a:t>
            </a:r>
            <a:r>
              <a:rPr lang="zh-CN" altLang="en-US" sz="2400" dirty="0">
                <a:latin typeface="Bodoni MT Black" pitchFamily="18" charset="0"/>
              </a:rPr>
              <a:t>个子系统都可能调用其他子系统，每个子系统都必须了解其他子系统的接口</a:t>
            </a:r>
            <a:r>
              <a:rPr lang="zh-CN" altLang="en-US" sz="2400" dirty="0" smtClean="0">
                <a:latin typeface="Bodoni MT Black" pitchFamily="18" charset="0"/>
              </a:rPr>
              <a:t>。子系统</a:t>
            </a:r>
            <a:r>
              <a:rPr lang="zh-CN" altLang="en-US" sz="2400" dirty="0">
                <a:latin typeface="Bodoni MT Black" pitchFamily="18" charset="0"/>
              </a:rPr>
              <a:t>之间的交互更复杂，这种交互方式还可能存在通信环路。</a:t>
            </a:r>
            <a:endParaRPr lang="en-US" altLang="zh-CN" sz="2400" dirty="0">
              <a:latin typeface="Bodoni MT Black" pitchFamily="18" charset="0"/>
            </a:endParaRPr>
          </a:p>
        </p:txBody>
      </p:sp>
      <p:sp>
        <p:nvSpPr>
          <p:cNvPr id="57348" name="矩形 10"/>
          <p:cNvSpPr>
            <a:spLocks noChangeArrowheads="1"/>
          </p:cNvSpPr>
          <p:nvPr/>
        </p:nvSpPr>
        <p:spPr bwMode="auto">
          <a:xfrm>
            <a:off x="354888" y="5231868"/>
            <a:ext cx="8537592" cy="1015663"/>
          </a:xfrm>
          <a:prstGeom prst="rect">
            <a:avLst/>
          </a:prstGeom>
          <a:noFill/>
          <a:ln w="9525">
            <a:solidFill>
              <a:srgbClr val="FF0000"/>
            </a:solidFill>
            <a:miter lim="800000"/>
            <a:headEnd/>
            <a:tailEnd/>
          </a:ln>
        </p:spPr>
        <p:txBody>
          <a:bodyPr wrap="square">
            <a:spAutoFit/>
          </a:bodyPr>
          <a:lstStyle/>
          <a:p>
            <a:pPr eaLnBrk="1" hangingPunct="1">
              <a:lnSpc>
                <a:spcPct val="125000"/>
              </a:lnSpc>
            </a:pPr>
            <a:r>
              <a:rPr lang="zh-CN" altLang="zh-CN" sz="2400" dirty="0" smtClean="0">
                <a:latin typeface="Bodoni MT Black" pitchFamily="18" charset="0"/>
                <a:cs typeface="Times New Roman" pitchFamily="18" charset="0"/>
              </a:rPr>
              <a:t>单向</a:t>
            </a:r>
            <a:r>
              <a:rPr lang="zh-CN" altLang="zh-CN" sz="2400" dirty="0">
                <a:latin typeface="Bodoni MT Black" pitchFamily="18" charset="0"/>
                <a:cs typeface="Times New Roman" pitchFamily="18" charset="0"/>
              </a:rPr>
              <a:t>交互比双向交互更容易理解，也更容易设计和修改，因此应该</a:t>
            </a:r>
            <a:r>
              <a:rPr lang="zh-CN" altLang="zh-CN" sz="2400" dirty="0">
                <a:solidFill>
                  <a:srgbClr val="FF0000"/>
                </a:solidFill>
                <a:latin typeface="Bodoni MT Black" pitchFamily="18" charset="0"/>
                <a:cs typeface="Times New Roman" pitchFamily="18" charset="0"/>
              </a:rPr>
              <a:t>尽量使用客户</a:t>
            </a:r>
            <a:r>
              <a:rPr lang="en-US" altLang="zh-CN" sz="2400" dirty="0">
                <a:solidFill>
                  <a:srgbClr val="FF0000"/>
                </a:solidFill>
                <a:latin typeface="Bodoni MT Black" pitchFamily="18" charset="0"/>
                <a:cs typeface="Times New Roman" pitchFamily="18" charset="0"/>
              </a:rPr>
              <a:t>-</a:t>
            </a:r>
            <a:r>
              <a:rPr lang="zh-CN" altLang="zh-CN" sz="2400" dirty="0">
                <a:solidFill>
                  <a:srgbClr val="FF0000"/>
                </a:solidFill>
                <a:latin typeface="Bodoni MT Black" pitchFamily="18" charset="0"/>
                <a:cs typeface="Times New Roman" pitchFamily="18" charset="0"/>
              </a:rPr>
              <a:t>供应商</a:t>
            </a:r>
            <a:r>
              <a:rPr lang="zh-CN" altLang="zh-CN" sz="2400" dirty="0" smtClean="0">
                <a:solidFill>
                  <a:srgbClr val="FF0000"/>
                </a:solidFill>
                <a:latin typeface="Bodoni MT Black" pitchFamily="18" charset="0"/>
                <a:cs typeface="Times New Roman" pitchFamily="18" charset="0"/>
              </a:rPr>
              <a:t>关系</a:t>
            </a:r>
            <a:r>
              <a:rPr lang="zh-CN" altLang="en-US" sz="2400" dirty="0" smtClean="0">
                <a:solidFill>
                  <a:srgbClr val="FF0000"/>
                </a:solidFill>
                <a:latin typeface="Bodoni MT Black" pitchFamily="18" charset="0"/>
                <a:cs typeface="Times New Roman" pitchFamily="18" charset="0"/>
              </a:rPr>
              <a:t>。</a:t>
            </a:r>
            <a:endParaRPr lang="zh-CN" altLang="en-US" sz="2400" dirty="0">
              <a:solidFill>
                <a:srgbClr val="FF0000"/>
              </a:solidFill>
              <a:latin typeface="Bodoni MT Black" pitchFamily="18" charset="0"/>
            </a:endParaRPr>
          </a:p>
        </p:txBody>
      </p:sp>
      <p:sp>
        <p:nvSpPr>
          <p:cNvPr id="7"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11.4   </a:t>
            </a:r>
            <a:r>
              <a:rPr lang="zh-CN" altLang="en-US" sz="2400" dirty="0" smtClean="0">
                <a:solidFill>
                  <a:srgbClr val="D9D9D9"/>
                </a:solidFill>
                <a:latin typeface="Bodoni MT Black" pitchFamily="18" charset="0"/>
                <a:ea typeface="+mn-ea"/>
              </a:rPr>
              <a:t>系统分解</a:t>
            </a:r>
            <a:endParaRPr lang="zh-CN" altLang="en-US" sz="2400" dirty="0">
              <a:solidFill>
                <a:srgbClr val="D9D9D9"/>
              </a:solidFill>
              <a:latin typeface="Bodoni MT Black" pitchFamily="18" charset="0"/>
              <a:ea typeface="+mn-ea"/>
            </a:endParaRPr>
          </a:p>
        </p:txBody>
      </p:sp>
      <p:sp>
        <p:nvSpPr>
          <p:cNvPr id="9" name="标题 1"/>
          <p:cNvSpPr>
            <a:spLocks noGrp="1"/>
          </p:cNvSpPr>
          <p:nvPr>
            <p:ph type="title"/>
          </p:nvPr>
        </p:nvSpPr>
        <p:spPr>
          <a:xfrm>
            <a:off x="457200" y="46038"/>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11.4 </a:t>
            </a:r>
            <a:r>
              <a:rPr kumimoji="1" lang="zh-CN" altLang="en-US" b="1" dirty="0" smtClean="0">
                <a:latin typeface="Bodoni MT Black" pitchFamily="18" charset="0"/>
                <a:ea typeface="+mn-ea"/>
              </a:rPr>
              <a:t>系统分解</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4"/>
          <p:cNvSpPr txBox="1">
            <a:spLocks/>
          </p:cNvSpPr>
          <p:nvPr/>
        </p:nvSpPr>
        <p:spPr bwMode="auto">
          <a:xfrm>
            <a:off x="481921" y="1168400"/>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2.  </a:t>
            </a:r>
            <a:r>
              <a:rPr lang="zh-CN" altLang="en-US" sz="2800" b="1" dirty="0">
                <a:latin typeface="Bodoni MT Black" pitchFamily="18" charset="0"/>
              </a:rPr>
              <a:t>组织系统的两种方案</a:t>
            </a:r>
          </a:p>
        </p:txBody>
      </p:sp>
      <p:sp>
        <p:nvSpPr>
          <p:cNvPr id="9" name="文本框 8"/>
          <p:cNvSpPr txBox="1"/>
          <p:nvPr/>
        </p:nvSpPr>
        <p:spPr>
          <a:xfrm>
            <a:off x="523874" y="1700808"/>
            <a:ext cx="8212367" cy="4247317"/>
          </a:xfrm>
          <a:prstGeom prst="rect">
            <a:avLst/>
          </a:prstGeom>
          <a:noFill/>
        </p:spPr>
        <p:txBody>
          <a:bodyPr wrap="square">
            <a:spAutoFit/>
          </a:bodyPr>
          <a:lstStyle/>
          <a:p>
            <a:pPr eaLnBrk="1" hangingPunct="1">
              <a:lnSpc>
                <a:spcPct val="125000"/>
              </a:lnSpc>
              <a:defRPr/>
            </a:pPr>
            <a:r>
              <a:rPr lang="zh-CN" altLang="en-US" sz="2400" dirty="0" smtClean="0">
                <a:solidFill>
                  <a:srgbClr val="FF0000"/>
                </a:solidFill>
                <a:latin typeface="Bodoni MT Black" pitchFamily="18" charset="0"/>
                <a:ea typeface="+mn-ea"/>
                <a:cs typeface="Times New Roman" panose="02020603050405020304" pitchFamily="18" charset="0"/>
              </a:rPr>
              <a:t>①</a:t>
            </a:r>
            <a:r>
              <a:rPr lang="zh-CN" altLang="en-US" sz="2400" dirty="0" smtClean="0">
                <a:latin typeface="Bodoni MT Black" pitchFamily="18" charset="0"/>
                <a:ea typeface="+mn-ea"/>
                <a:cs typeface="Times New Roman" panose="02020603050405020304" pitchFamily="18" charset="0"/>
              </a:rPr>
              <a:t> </a:t>
            </a:r>
            <a:r>
              <a:rPr lang="zh-CN" altLang="en-US" sz="2400" dirty="0" smtClean="0">
                <a:solidFill>
                  <a:srgbClr val="FF0000"/>
                </a:solidFill>
                <a:latin typeface="Bodoni MT Black" pitchFamily="18" charset="0"/>
                <a:ea typeface="+mn-ea"/>
                <a:cs typeface="Times New Roman" panose="02020603050405020304" pitchFamily="18" charset="0"/>
              </a:rPr>
              <a:t>层次组织</a:t>
            </a:r>
            <a:endParaRPr lang="en-US" altLang="zh-CN" sz="2400" dirty="0">
              <a:solidFill>
                <a:srgbClr val="FF0000"/>
              </a:solidFill>
              <a:latin typeface="Bodoni MT Black" pitchFamily="18" charset="0"/>
              <a:ea typeface="+mn-ea"/>
            </a:endParaRPr>
          </a:p>
          <a:p>
            <a:pPr marL="342900" indent="-342900" eaLnBrk="1" hangingPunct="1">
              <a:lnSpc>
                <a:spcPct val="125000"/>
              </a:lnSpc>
              <a:buFont typeface="Wingdings" panose="05000000000000000000" pitchFamily="2" charset="2"/>
              <a:buChar char="l"/>
              <a:defRPr/>
            </a:pPr>
            <a:r>
              <a:rPr lang="zh-CN" altLang="zh-CN" sz="2400" dirty="0" smtClean="0">
                <a:latin typeface="Bodoni MT Black" pitchFamily="18" charset="0"/>
              </a:rPr>
              <a:t>把</a:t>
            </a:r>
            <a:r>
              <a:rPr lang="zh-CN" altLang="zh-CN" sz="2400" dirty="0">
                <a:latin typeface="Bodoni MT Black" pitchFamily="18" charset="0"/>
              </a:rPr>
              <a:t>软件系统组织成一个层次系统，每层是一个</a:t>
            </a:r>
            <a:r>
              <a:rPr lang="zh-CN" altLang="zh-CN" sz="2400" dirty="0" smtClean="0">
                <a:latin typeface="Bodoni MT Black" pitchFamily="18" charset="0"/>
              </a:rPr>
              <a:t>子系统</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rPr>
              <a:t>上层</a:t>
            </a:r>
            <a:r>
              <a:rPr lang="zh-CN" altLang="en-US" sz="2400" dirty="0">
                <a:latin typeface="Bodoni MT Black" pitchFamily="18" charset="0"/>
              </a:rPr>
              <a:t>在下层的基础上建立，下层为实现上层功能而提供必要的服务</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rPr>
              <a:t>每</a:t>
            </a:r>
            <a:r>
              <a:rPr lang="zh-CN" altLang="en-US" sz="2400" dirty="0">
                <a:latin typeface="Bodoni MT Black" pitchFamily="18" charset="0"/>
              </a:rPr>
              <a:t>一层内所包含的对象，彼此间相互独立，而处于不同层次上的对象，彼此间往往有关联</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zh-CN" sz="2400" dirty="0" smtClean="0">
                <a:latin typeface="Bodoni MT Black" pitchFamily="18" charset="0"/>
              </a:rPr>
              <a:t>在</a:t>
            </a:r>
            <a:r>
              <a:rPr lang="zh-CN" altLang="zh-CN" sz="2400" dirty="0">
                <a:latin typeface="Bodoni MT Black" pitchFamily="18" charset="0"/>
              </a:rPr>
              <a:t>上、下层之间存在客户</a:t>
            </a:r>
            <a:r>
              <a:rPr lang="en-US" altLang="zh-CN" sz="2400" dirty="0">
                <a:latin typeface="Bodoni MT Black" pitchFamily="18" charset="0"/>
              </a:rPr>
              <a:t>-</a:t>
            </a:r>
            <a:r>
              <a:rPr lang="zh-CN" altLang="zh-CN" sz="2400" dirty="0">
                <a:latin typeface="Bodoni MT Black" pitchFamily="18" charset="0"/>
              </a:rPr>
              <a:t>供应商关系。</a:t>
            </a:r>
            <a:r>
              <a:rPr lang="zh-CN" altLang="zh-CN" sz="2400" dirty="0">
                <a:solidFill>
                  <a:srgbClr val="FF0000"/>
                </a:solidFill>
                <a:latin typeface="Bodoni MT Black" pitchFamily="18" charset="0"/>
              </a:rPr>
              <a:t>低层相当于供应商，上层相当于客户</a:t>
            </a:r>
            <a:r>
              <a:rPr lang="zh-CN" altLang="zh-CN"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rPr>
              <a:t>层次结构可</a:t>
            </a:r>
            <a:r>
              <a:rPr lang="zh-CN" altLang="en-US" sz="2400" dirty="0">
                <a:latin typeface="Bodoni MT Black" pitchFamily="18" charset="0"/>
              </a:rPr>
              <a:t>进一步划分成两种模式：</a:t>
            </a:r>
            <a:r>
              <a:rPr lang="zh-CN" altLang="en-US" sz="2400" dirty="0">
                <a:solidFill>
                  <a:srgbClr val="FF0000"/>
                </a:solidFill>
                <a:latin typeface="Bodoni MT Black" pitchFamily="18" charset="0"/>
              </a:rPr>
              <a:t>封闭式</a:t>
            </a:r>
            <a:r>
              <a:rPr lang="zh-CN" altLang="en-US" sz="2400" dirty="0">
                <a:latin typeface="Bodoni MT Black" pitchFamily="18" charset="0"/>
              </a:rPr>
              <a:t>和</a:t>
            </a:r>
            <a:r>
              <a:rPr lang="zh-CN" altLang="en-US" sz="2400" dirty="0">
                <a:solidFill>
                  <a:srgbClr val="FF0000"/>
                </a:solidFill>
                <a:latin typeface="Bodoni MT Black" pitchFamily="18" charset="0"/>
              </a:rPr>
              <a:t>开放式</a:t>
            </a:r>
            <a:r>
              <a:rPr lang="zh-CN" altLang="en-US" sz="2400" dirty="0">
                <a:latin typeface="Bodoni MT Black" pitchFamily="18" charset="0"/>
              </a:rPr>
              <a:t>。</a:t>
            </a:r>
            <a:endParaRPr lang="en-US" altLang="zh-CN" sz="2400" dirty="0">
              <a:latin typeface="Bodoni MT Black" pitchFamily="18" charset="0"/>
            </a:endParaRPr>
          </a:p>
        </p:txBody>
      </p:sp>
      <p:sp>
        <p:nvSpPr>
          <p:cNvPr id="6"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11.4   </a:t>
            </a:r>
            <a:r>
              <a:rPr lang="zh-CN" altLang="en-US" sz="2400" dirty="0" smtClean="0">
                <a:solidFill>
                  <a:srgbClr val="D9D9D9"/>
                </a:solidFill>
                <a:latin typeface="Bodoni MT Black" pitchFamily="18" charset="0"/>
                <a:ea typeface="+mn-ea"/>
              </a:rPr>
              <a:t>系统分解</a:t>
            </a:r>
            <a:endParaRPr lang="zh-CN" altLang="en-US" sz="2400" dirty="0">
              <a:solidFill>
                <a:srgbClr val="D9D9D9"/>
              </a:solidFill>
              <a:latin typeface="Bodoni MT Black" pitchFamily="18" charset="0"/>
              <a:ea typeface="+mn-ea"/>
            </a:endParaRPr>
          </a:p>
        </p:txBody>
      </p:sp>
      <p:sp>
        <p:nvSpPr>
          <p:cNvPr id="8" name="标题 1"/>
          <p:cNvSpPr>
            <a:spLocks noGrp="1"/>
          </p:cNvSpPr>
          <p:nvPr>
            <p:ph type="title"/>
          </p:nvPr>
        </p:nvSpPr>
        <p:spPr>
          <a:xfrm>
            <a:off x="457200" y="46038"/>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11.4 </a:t>
            </a:r>
            <a:r>
              <a:rPr kumimoji="1" lang="zh-CN" altLang="en-US" b="1" dirty="0" smtClean="0">
                <a:latin typeface="Bodoni MT Black" pitchFamily="18" charset="0"/>
                <a:ea typeface="+mn-ea"/>
              </a:rPr>
              <a:t>系统分解</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4"/>
          <p:cNvSpPr txBox="1">
            <a:spLocks/>
          </p:cNvSpPr>
          <p:nvPr/>
        </p:nvSpPr>
        <p:spPr bwMode="auto">
          <a:xfrm>
            <a:off x="457200" y="1063017"/>
            <a:ext cx="8229600" cy="603250"/>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组织系统的两种方案</a:t>
            </a:r>
          </a:p>
        </p:txBody>
      </p:sp>
      <p:sp>
        <p:nvSpPr>
          <p:cNvPr id="9" name="文本框 8"/>
          <p:cNvSpPr txBox="1"/>
          <p:nvPr/>
        </p:nvSpPr>
        <p:spPr>
          <a:xfrm>
            <a:off x="460956" y="1552392"/>
            <a:ext cx="8229600" cy="1891993"/>
          </a:xfrm>
          <a:prstGeom prst="rect">
            <a:avLst/>
          </a:prstGeom>
          <a:noFill/>
        </p:spPr>
        <p:txBody>
          <a:bodyPr wrap="square">
            <a:spAutoFit/>
          </a:bodyPr>
          <a:lstStyle/>
          <a:p>
            <a:pPr eaLnBrk="1" hangingPunct="1">
              <a:lnSpc>
                <a:spcPct val="125000"/>
              </a:lnSpc>
              <a:defRPr/>
            </a:pPr>
            <a:r>
              <a:rPr lang="zh-CN" altLang="en-US" sz="2400" dirty="0" smtClean="0">
                <a:solidFill>
                  <a:srgbClr val="FF0000"/>
                </a:solidFill>
                <a:latin typeface="Bodoni MT Black" pitchFamily="18" charset="0"/>
                <a:ea typeface="+mn-ea"/>
                <a:cs typeface="Times New Roman" panose="02020603050405020304" pitchFamily="18" charset="0"/>
              </a:rPr>
              <a:t>② 块状组织</a:t>
            </a:r>
            <a:endParaRPr lang="en-US" altLang="zh-CN" sz="2400" dirty="0">
              <a:solidFill>
                <a:srgbClr val="FF0000"/>
              </a:solidFill>
              <a:latin typeface="Bodoni MT Black" pitchFamily="18" charset="0"/>
              <a:ea typeface="+mn-ea"/>
              <a:cs typeface="Times New Roman" panose="02020603050405020304" pitchFamily="18" charset="0"/>
            </a:endParaRPr>
          </a:p>
          <a:p>
            <a:pPr marL="342900" indent="-342900" eaLnBrk="1" hangingPunct="1">
              <a:lnSpc>
                <a:spcPct val="125000"/>
              </a:lnSpc>
              <a:buFont typeface="Wingdings" panose="05000000000000000000" pitchFamily="2" charset="2"/>
              <a:buChar char="l"/>
              <a:defRPr/>
            </a:pPr>
            <a:r>
              <a:rPr lang="zh-CN" altLang="zh-CN" sz="2400" dirty="0" smtClean="0">
                <a:latin typeface="Bodoni MT Black" pitchFamily="18" charset="0"/>
              </a:rPr>
              <a:t>把</a:t>
            </a:r>
            <a:r>
              <a:rPr lang="zh-CN" altLang="zh-CN" sz="2400" dirty="0">
                <a:latin typeface="Bodoni MT Black" pitchFamily="18" charset="0"/>
              </a:rPr>
              <a:t>软件系统垂直地分解成若干个相对独立的、弱耦合的子系统</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zh-CN" sz="2400" dirty="0" smtClean="0">
                <a:latin typeface="Bodoni MT Black" pitchFamily="18" charset="0"/>
              </a:rPr>
              <a:t>一</a:t>
            </a:r>
            <a:r>
              <a:rPr lang="zh-CN" altLang="zh-CN" sz="2400" dirty="0">
                <a:latin typeface="Bodoni MT Black" pitchFamily="18" charset="0"/>
              </a:rPr>
              <a:t>个子系统相当于一块，</a:t>
            </a:r>
            <a:r>
              <a:rPr lang="zh-CN" altLang="zh-CN" sz="2400" dirty="0">
                <a:solidFill>
                  <a:srgbClr val="FF0000"/>
                </a:solidFill>
                <a:latin typeface="Bodoni MT Black" pitchFamily="18" charset="0"/>
              </a:rPr>
              <a:t>每块提供一种类型的服务</a:t>
            </a:r>
            <a:r>
              <a:rPr lang="zh-CN" altLang="en-US" sz="2400" dirty="0">
                <a:latin typeface="Bodoni MT Black" pitchFamily="18" charset="0"/>
              </a:rPr>
              <a:t>。</a:t>
            </a:r>
            <a:endParaRPr lang="en-US" altLang="zh-CN" sz="2800" dirty="0">
              <a:latin typeface="Bodoni MT Black" pitchFamily="18" charset="0"/>
            </a:endParaRPr>
          </a:p>
        </p:txBody>
      </p:sp>
      <p:sp>
        <p:nvSpPr>
          <p:cNvPr id="61444" name="矩形 5"/>
          <p:cNvSpPr>
            <a:spLocks noChangeArrowheads="1"/>
          </p:cNvSpPr>
          <p:nvPr/>
        </p:nvSpPr>
        <p:spPr bwMode="auto">
          <a:xfrm>
            <a:off x="179512" y="3494929"/>
            <a:ext cx="3497709" cy="2631490"/>
          </a:xfrm>
          <a:prstGeom prst="rect">
            <a:avLst/>
          </a:prstGeom>
          <a:noFill/>
          <a:ln w="9525">
            <a:solidFill>
              <a:schemeClr val="accent1"/>
            </a:solidFill>
            <a:miter lim="800000"/>
            <a:headEnd/>
            <a:tailEnd/>
          </a:ln>
        </p:spPr>
        <p:txBody>
          <a:bodyPr wrap="square">
            <a:spAutoFit/>
          </a:bodyPr>
          <a:lstStyle/>
          <a:p>
            <a:pPr eaLnBrk="1" hangingPunct="1">
              <a:lnSpc>
                <a:spcPct val="125000"/>
              </a:lnSpc>
            </a:pPr>
            <a:r>
              <a:rPr lang="en-US" altLang="zh-CN" sz="2000" dirty="0">
                <a:latin typeface="Bodoni MT Black" pitchFamily="18" charset="0"/>
                <a:cs typeface="Times New Roman" pitchFamily="18" charset="0"/>
              </a:rPr>
              <a:t>     </a:t>
            </a:r>
            <a:r>
              <a:rPr lang="zh-CN" altLang="zh-CN" sz="2200" dirty="0" smtClean="0">
                <a:latin typeface="Bodoni MT Black" pitchFamily="18" charset="0"/>
                <a:cs typeface="Times New Roman" pitchFamily="18" charset="0"/>
              </a:rPr>
              <a:t>利</a:t>
            </a:r>
            <a:r>
              <a:rPr lang="zh-CN" altLang="zh-CN" sz="2200" dirty="0">
                <a:latin typeface="Bodoni MT Black" pitchFamily="18" charset="0"/>
                <a:cs typeface="Times New Roman" pitchFamily="18" charset="0"/>
              </a:rPr>
              <a:t>用层次和块的各种可能的组合，可以成功地</a:t>
            </a:r>
            <a:r>
              <a:rPr lang="zh-CN" altLang="en-US" sz="2200" dirty="0">
                <a:latin typeface="Bodoni MT Black" pitchFamily="18" charset="0"/>
                <a:cs typeface="Times New Roman" pitchFamily="18" charset="0"/>
              </a:rPr>
              <a:t>把</a:t>
            </a:r>
            <a:r>
              <a:rPr lang="zh-CN" altLang="zh-CN" sz="2200" dirty="0">
                <a:latin typeface="Bodoni MT Black" pitchFamily="18" charset="0"/>
                <a:cs typeface="Times New Roman" pitchFamily="18" charset="0"/>
              </a:rPr>
              <a:t>多个子系统组成一个完整的软件</a:t>
            </a:r>
            <a:r>
              <a:rPr lang="zh-CN" altLang="zh-CN" sz="2200" dirty="0" smtClean="0">
                <a:latin typeface="Bodoni MT Black" pitchFamily="18" charset="0"/>
                <a:cs typeface="Times New Roman" pitchFamily="18" charset="0"/>
              </a:rPr>
              <a:t>系统</a:t>
            </a:r>
            <a:r>
              <a:rPr lang="zh-CN" altLang="en-US" sz="2200" dirty="0" smtClean="0">
                <a:latin typeface="Bodoni MT Black" pitchFamily="18" charset="0"/>
                <a:cs typeface="Times New Roman" pitchFamily="18" charset="0"/>
              </a:rPr>
              <a:t>。右</a:t>
            </a:r>
            <a:r>
              <a:rPr lang="zh-CN" altLang="zh-CN" sz="2200" dirty="0">
                <a:latin typeface="Bodoni MT Black" pitchFamily="18" charset="0"/>
                <a:cs typeface="Times New Roman" pitchFamily="18" charset="0"/>
              </a:rPr>
              <a:t>图表示一个混合使用层次与块状的</a:t>
            </a:r>
            <a:r>
              <a:rPr lang="zh-CN" altLang="en-US" sz="2200" dirty="0">
                <a:latin typeface="Bodoni MT Black" pitchFamily="18" charset="0"/>
                <a:cs typeface="Times New Roman" pitchFamily="18" charset="0"/>
              </a:rPr>
              <a:t>的</a:t>
            </a:r>
            <a:r>
              <a:rPr lang="zh-CN" altLang="zh-CN" sz="2200" dirty="0">
                <a:latin typeface="Bodoni MT Black" pitchFamily="18" charset="0"/>
                <a:cs typeface="Times New Roman" pitchFamily="18" charset="0"/>
              </a:rPr>
              <a:t>应用系统的组织结构</a:t>
            </a:r>
            <a:r>
              <a:rPr lang="zh-CN" altLang="en-US" sz="2200" dirty="0">
                <a:latin typeface="Bodoni MT Black" pitchFamily="18" charset="0"/>
                <a:cs typeface="Times New Roman" pitchFamily="18" charset="0"/>
              </a:rPr>
              <a:t>。</a:t>
            </a:r>
            <a:endParaRPr lang="zh-CN" altLang="en-US" sz="2200" dirty="0">
              <a:latin typeface="Bodoni MT Black" pitchFamily="18" charset="0"/>
            </a:endParaRPr>
          </a:p>
        </p:txBody>
      </p:sp>
      <p:pic>
        <p:nvPicPr>
          <p:cNvPr id="61445" name="图片 9"/>
          <p:cNvPicPr>
            <a:picLocks noChangeAspect="1"/>
          </p:cNvPicPr>
          <p:nvPr/>
        </p:nvPicPr>
        <p:blipFill>
          <a:blip r:embed="rId3" cstate="print"/>
          <a:srcRect/>
          <a:stretch>
            <a:fillRect/>
          </a:stretch>
        </p:blipFill>
        <p:spPr bwMode="auto">
          <a:xfrm>
            <a:off x="3756025" y="3576638"/>
            <a:ext cx="5276850" cy="2162175"/>
          </a:xfrm>
          <a:prstGeom prst="rect">
            <a:avLst/>
          </a:prstGeom>
          <a:noFill/>
          <a:ln w="9525">
            <a:noFill/>
            <a:miter lim="800000"/>
            <a:headEnd/>
            <a:tailEnd/>
          </a:ln>
        </p:spPr>
      </p:pic>
      <p:sp>
        <p:nvSpPr>
          <p:cNvPr id="8"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11.4   </a:t>
            </a:r>
            <a:r>
              <a:rPr lang="zh-CN" altLang="en-US" sz="2400" dirty="0" smtClean="0">
                <a:solidFill>
                  <a:srgbClr val="D9D9D9"/>
                </a:solidFill>
                <a:latin typeface="Bodoni MT Black" pitchFamily="18" charset="0"/>
                <a:ea typeface="+mn-ea"/>
              </a:rPr>
              <a:t>系统分解</a:t>
            </a:r>
            <a:endParaRPr lang="zh-CN" altLang="en-US" sz="2400" dirty="0">
              <a:solidFill>
                <a:srgbClr val="D9D9D9"/>
              </a:solidFill>
              <a:latin typeface="Bodoni MT Black" pitchFamily="18" charset="0"/>
              <a:ea typeface="+mn-ea"/>
            </a:endParaRPr>
          </a:p>
        </p:txBody>
      </p:sp>
      <p:sp>
        <p:nvSpPr>
          <p:cNvPr id="11" name="标题 1"/>
          <p:cNvSpPr>
            <a:spLocks noGrp="1"/>
          </p:cNvSpPr>
          <p:nvPr>
            <p:ph type="title"/>
          </p:nvPr>
        </p:nvSpPr>
        <p:spPr>
          <a:xfrm>
            <a:off x="457200" y="46038"/>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11.4 </a:t>
            </a:r>
            <a:r>
              <a:rPr kumimoji="1" lang="zh-CN" altLang="en-US" b="1" dirty="0" smtClean="0">
                <a:latin typeface="Bodoni MT Black" pitchFamily="18" charset="0"/>
                <a:ea typeface="+mn-ea"/>
              </a:rPr>
              <a:t>系统分解</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pic>
        <p:nvPicPr>
          <p:cNvPr id="10244"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pic>
        <p:nvPicPr>
          <p:cNvPr id="10245" name="Imagen 5" descr="C:\Users\Design\Documents\Edu\Product Launch\shadown.png"/>
          <p:cNvPicPr>
            <a:picLocks noChangeAspect="1" noChangeArrowheads="1"/>
          </p:cNvPicPr>
          <p:nvPr/>
        </p:nvPicPr>
        <p:blipFill>
          <a:blip r:embed="rId4" cstate="print"/>
          <a:srcRect/>
          <a:stretch>
            <a:fillRect/>
          </a:stretch>
        </p:blipFill>
        <p:spPr bwMode="auto">
          <a:xfrm>
            <a:off x="5969000" y="6021388"/>
            <a:ext cx="763588" cy="982662"/>
          </a:xfrm>
          <a:prstGeom prst="rect">
            <a:avLst/>
          </a:prstGeom>
          <a:noFill/>
          <a:ln w="9525">
            <a:noFill/>
            <a:miter lim="800000"/>
            <a:headEnd/>
            <a:tailEnd/>
          </a:ln>
        </p:spPr>
      </p:pic>
      <p:sp>
        <p:nvSpPr>
          <p:cNvPr id="10246" name="TextBox 3">
            <a:hlinkClick r:id="rId5" action="ppaction://hlinksldjump"/>
          </p:cNvPr>
          <p:cNvSpPr txBox="1">
            <a:spLocks noChangeArrowheads="1"/>
          </p:cNvSpPr>
          <p:nvPr/>
        </p:nvSpPr>
        <p:spPr bwMode="auto">
          <a:xfrm>
            <a:off x="1071563" y="2071688"/>
            <a:ext cx="1928812"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10247" name="TextBox 4">
            <a:hlinkClick r:id="rId6" action="ppaction://hlinksldjump"/>
          </p:cNvPr>
          <p:cNvSpPr txBox="1">
            <a:spLocks noChangeArrowheads="1"/>
          </p:cNvSpPr>
          <p:nvPr/>
        </p:nvSpPr>
        <p:spPr bwMode="auto">
          <a:xfrm>
            <a:off x="1000125" y="27146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10248" name="TextBox 5"/>
          <p:cNvSpPr txBox="1">
            <a:spLocks noChangeArrowheads="1"/>
          </p:cNvSpPr>
          <p:nvPr/>
        </p:nvSpPr>
        <p:spPr bwMode="auto">
          <a:xfrm>
            <a:off x="1000125" y="32861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10249" name="TextBox 6"/>
          <p:cNvSpPr txBox="1">
            <a:spLocks noChangeArrowheads="1"/>
          </p:cNvSpPr>
          <p:nvPr/>
        </p:nvSpPr>
        <p:spPr bwMode="auto">
          <a:xfrm>
            <a:off x="1000125" y="38576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sz="2400" kern="0" dirty="0">
              <a:solidFill>
                <a:srgbClr val="000000"/>
              </a:solidFill>
              <a:latin typeface="Bodoni MT Black" pitchFamily="18" charset="0"/>
            </a:endParaRPr>
          </a:p>
        </p:txBody>
      </p:sp>
      <p:sp>
        <p:nvSpPr>
          <p:cNvPr id="2" name="矩形 1"/>
          <p:cNvSpPr/>
          <p:nvPr/>
        </p:nvSpPr>
        <p:spPr>
          <a:xfrm>
            <a:off x="4374954" y="1502167"/>
            <a:ext cx="4787900" cy="2677656"/>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1 Título"/>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内容占位符 4"/>
          <p:cNvSpPr txBox="1">
            <a:spLocks/>
          </p:cNvSpPr>
          <p:nvPr/>
        </p:nvSpPr>
        <p:spPr bwMode="auto">
          <a:xfrm>
            <a:off x="549275" y="1125538"/>
            <a:ext cx="8229600" cy="603250"/>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组织系统的两种方案</a:t>
            </a:r>
          </a:p>
        </p:txBody>
      </p:sp>
      <p:sp>
        <p:nvSpPr>
          <p:cNvPr id="9" name="文本框 8"/>
          <p:cNvSpPr txBox="1"/>
          <p:nvPr/>
        </p:nvSpPr>
        <p:spPr>
          <a:xfrm>
            <a:off x="508198" y="1814513"/>
            <a:ext cx="8096250" cy="461962"/>
          </a:xfrm>
          <a:prstGeom prst="rect">
            <a:avLst/>
          </a:prstGeom>
          <a:noFill/>
        </p:spPr>
        <p:txBody>
          <a:bodyPr>
            <a:spAutoFit/>
          </a:bodyPr>
          <a:lstStyle/>
          <a:p>
            <a:pPr eaLnBrk="1" hangingPunct="1">
              <a:defRPr/>
            </a:pPr>
            <a:r>
              <a:rPr lang="zh-CN" altLang="en-US" sz="2400" dirty="0" smtClean="0">
                <a:solidFill>
                  <a:srgbClr val="FF0000"/>
                </a:solidFill>
                <a:latin typeface="Bodoni MT Black" pitchFamily="18" charset="0"/>
                <a:ea typeface="+mn-ea"/>
                <a:cs typeface="Times New Roman" panose="02020603050405020304" pitchFamily="18" charset="0"/>
              </a:rPr>
              <a:t>③ 设计</a:t>
            </a:r>
            <a:r>
              <a:rPr lang="zh-CN" altLang="en-US" sz="2400" dirty="0">
                <a:solidFill>
                  <a:srgbClr val="FF0000"/>
                </a:solidFill>
                <a:latin typeface="Bodoni MT Black" pitchFamily="18" charset="0"/>
                <a:ea typeface="+mn-ea"/>
                <a:cs typeface="Times New Roman" panose="02020603050405020304" pitchFamily="18" charset="0"/>
              </a:rPr>
              <a:t>系统的拓扑结构</a:t>
            </a:r>
            <a:endParaRPr lang="en-US" altLang="zh-CN" sz="2400" dirty="0">
              <a:solidFill>
                <a:srgbClr val="FF0000"/>
              </a:solidFill>
              <a:latin typeface="Bodoni MT Black" pitchFamily="18" charset="0"/>
              <a:ea typeface="+mn-ea"/>
            </a:endParaRPr>
          </a:p>
        </p:txBody>
      </p:sp>
      <p:sp>
        <p:nvSpPr>
          <p:cNvPr id="3" name="矩形 2"/>
          <p:cNvSpPr/>
          <p:nvPr/>
        </p:nvSpPr>
        <p:spPr>
          <a:xfrm>
            <a:off x="549274" y="2460625"/>
            <a:ext cx="8137525" cy="1938992"/>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由</a:t>
            </a:r>
            <a:r>
              <a:rPr lang="zh-CN" altLang="zh-CN" sz="2400" kern="100" dirty="0">
                <a:latin typeface="Bodoni MT Black" pitchFamily="18" charset="0"/>
                <a:cs typeface="Times New Roman" panose="02020603050405020304" pitchFamily="18" charset="0"/>
              </a:rPr>
              <a:t>子系统组成完整的系统时，典型的拓扑结构有</a:t>
            </a:r>
            <a:r>
              <a:rPr lang="zh-CN" altLang="zh-CN" sz="2400" kern="100" dirty="0">
                <a:solidFill>
                  <a:srgbClr val="FF0000"/>
                </a:solidFill>
                <a:latin typeface="Bodoni MT Black" pitchFamily="18" charset="0"/>
                <a:cs typeface="Times New Roman" panose="02020603050405020304" pitchFamily="18" charset="0"/>
              </a:rPr>
              <a:t>管道形、树形、星形</a:t>
            </a:r>
            <a:r>
              <a:rPr lang="zh-CN" altLang="zh-CN" sz="2400" kern="100" dirty="0">
                <a:latin typeface="Bodoni MT Black" pitchFamily="18" charset="0"/>
                <a:cs typeface="Times New Roman" panose="02020603050405020304" pitchFamily="18" charset="0"/>
              </a:rPr>
              <a:t>等。</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设计者</a:t>
            </a:r>
            <a:r>
              <a:rPr lang="zh-CN" altLang="zh-CN" sz="2400" kern="100" dirty="0">
                <a:latin typeface="Bodoni MT Black" pitchFamily="18" charset="0"/>
                <a:cs typeface="Times New Roman" panose="02020603050405020304" pitchFamily="18" charset="0"/>
              </a:rPr>
              <a:t>应该采用与问题结构相适应的、尽可能简单的拓扑结构，以减少子系统之间的交互数量。</a:t>
            </a:r>
          </a:p>
        </p:txBody>
      </p:sp>
      <p:sp>
        <p:nvSpPr>
          <p:cNvPr id="8"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11.4   </a:t>
            </a:r>
            <a:r>
              <a:rPr lang="zh-CN" altLang="en-US" sz="2400" dirty="0" smtClean="0">
                <a:solidFill>
                  <a:srgbClr val="D9D9D9"/>
                </a:solidFill>
                <a:latin typeface="Bodoni MT Black" pitchFamily="18" charset="0"/>
                <a:ea typeface="+mn-ea"/>
              </a:rPr>
              <a:t>系统分解</a:t>
            </a:r>
            <a:endParaRPr lang="zh-CN" altLang="en-US" sz="2400" dirty="0">
              <a:solidFill>
                <a:srgbClr val="D9D9D9"/>
              </a:solidFill>
              <a:latin typeface="Bodoni MT Black" pitchFamily="18" charset="0"/>
              <a:ea typeface="+mn-ea"/>
            </a:endParaRPr>
          </a:p>
        </p:txBody>
      </p:sp>
      <p:sp>
        <p:nvSpPr>
          <p:cNvPr id="10" name="标题 1"/>
          <p:cNvSpPr txBox="1">
            <a:spLocks/>
          </p:cNvSpPr>
          <p:nvPr/>
        </p:nvSpPr>
        <p:spPr bwMode="auto">
          <a:xfrm>
            <a:off x="457200" y="460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zh-CN" sz="4400" b="1" i="0" u="none" strike="noStrike" kern="1200" cap="none" spc="0" normalizeH="0" baseline="0" noProof="0" smtClean="0">
                <a:ln>
                  <a:noFill/>
                </a:ln>
                <a:solidFill>
                  <a:schemeClr val="tx1"/>
                </a:solidFill>
                <a:effectLst/>
                <a:uLnTx/>
                <a:uFillTx/>
                <a:latin typeface="Bodoni MT Black" pitchFamily="18" charset="0"/>
                <a:ea typeface="+mn-ea"/>
                <a:cs typeface="+mj-cs"/>
              </a:rPr>
              <a:t>11.4 </a:t>
            </a:r>
            <a:r>
              <a:rPr kumimoji="1" lang="zh-CN" altLang="en-US" sz="4400" b="1" i="0" u="none" strike="noStrike" kern="1200" cap="none" spc="0" normalizeH="0" baseline="0" noProof="0" smtClean="0">
                <a:ln>
                  <a:noFill/>
                </a:ln>
                <a:solidFill>
                  <a:schemeClr val="tx1"/>
                </a:solidFill>
                <a:effectLst/>
                <a:uLnTx/>
                <a:uFillTx/>
                <a:latin typeface="Bodoni MT Black" pitchFamily="18" charset="0"/>
                <a:ea typeface="+mn-ea"/>
                <a:cs typeface="+mj-cs"/>
              </a:rPr>
              <a:t>系统分解</a:t>
            </a:r>
            <a:endParaRPr kumimoji="1" lang="en-US" altLang="zh-CN" sz="4400" b="1" i="0" u="none" strike="noStrike" kern="1200" cap="none" spc="0" normalizeH="0" baseline="0" noProof="0" dirty="0">
              <a:ln>
                <a:noFill/>
              </a:ln>
              <a:solidFill>
                <a:schemeClr val="tx1"/>
              </a:solidFill>
              <a:effectLst/>
              <a:uLnTx/>
              <a:uFillTx/>
              <a:latin typeface="Bodoni MT Black" pitchFamily="18" charset="0"/>
              <a:ea typeface="+mn-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11.5   </a:t>
            </a:r>
            <a:r>
              <a:rPr lang="zh-CN" altLang="en-US" sz="2400" dirty="0" smtClean="0">
                <a:solidFill>
                  <a:srgbClr val="D9D9D9"/>
                </a:solidFill>
                <a:latin typeface="Bodoni MT Black" pitchFamily="18" charset="0"/>
                <a:ea typeface="+mn-ea"/>
              </a:rPr>
              <a:t>设计问题域子系统</a:t>
            </a:r>
            <a:endParaRPr lang="zh-CN" altLang="en-US" sz="2400" dirty="0">
              <a:solidFill>
                <a:srgbClr val="D9D9D9"/>
              </a:solidFill>
              <a:latin typeface="Bodoni MT Black" pitchFamily="18" charset="0"/>
              <a:ea typeface="+mn-ea"/>
            </a:endParaRPr>
          </a:p>
        </p:txBody>
      </p:sp>
      <p:pic>
        <p:nvPicPr>
          <p:cNvPr id="65540"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sp>
        <p:nvSpPr>
          <p:cNvPr id="65541" name="TextBox 3">
            <a:hlinkClick r:id="rId4" action="ppaction://hlinksldjump"/>
          </p:cNvPr>
          <p:cNvSpPr txBox="1">
            <a:spLocks noChangeArrowheads="1"/>
          </p:cNvSpPr>
          <p:nvPr/>
        </p:nvSpPr>
        <p:spPr bwMode="auto">
          <a:xfrm>
            <a:off x="1071563" y="2071688"/>
            <a:ext cx="1928812"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65542" name="TextBox 4">
            <a:hlinkClick r:id="rId5" action="ppaction://hlinksldjump"/>
          </p:cNvPr>
          <p:cNvSpPr txBox="1">
            <a:spLocks noChangeArrowheads="1"/>
          </p:cNvSpPr>
          <p:nvPr/>
        </p:nvSpPr>
        <p:spPr bwMode="auto">
          <a:xfrm>
            <a:off x="1000125" y="27146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65543" name="TextBox 5"/>
          <p:cNvSpPr txBox="1">
            <a:spLocks noChangeArrowheads="1"/>
          </p:cNvSpPr>
          <p:nvPr/>
        </p:nvSpPr>
        <p:spPr bwMode="auto">
          <a:xfrm>
            <a:off x="1000125" y="32861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65544" name="TextBox 6"/>
          <p:cNvSpPr txBox="1">
            <a:spLocks noChangeArrowheads="1"/>
          </p:cNvSpPr>
          <p:nvPr/>
        </p:nvSpPr>
        <p:spPr bwMode="auto">
          <a:xfrm>
            <a:off x="1000125" y="38576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sz="2400" kern="0" dirty="0">
              <a:solidFill>
                <a:srgbClr val="000000"/>
              </a:solidFill>
              <a:latin typeface="Bodoni MT Black" pitchFamily="18" charset="0"/>
            </a:endParaRPr>
          </a:p>
        </p:txBody>
      </p:sp>
      <p:sp>
        <p:nvSpPr>
          <p:cNvPr id="2" name="矩形 1"/>
          <p:cNvSpPr/>
          <p:nvPr/>
        </p:nvSpPr>
        <p:spPr>
          <a:xfrm>
            <a:off x="4356100" y="1484313"/>
            <a:ext cx="4787900" cy="2677656"/>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82768" y="3700913"/>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Bodoni MT Black" pitchFamily="18" charset="0"/>
            </a:endParaRPr>
          </a:p>
        </p:txBody>
      </p:sp>
      <p:sp>
        <p:nvSpPr>
          <p:cNvPr id="15" name="等腰三角形 14"/>
          <p:cNvSpPr/>
          <p:nvPr/>
        </p:nvSpPr>
        <p:spPr>
          <a:xfrm rot="5400000">
            <a:off x="41454" y="3867600"/>
            <a:ext cx="466725"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Bodoni MT Black" pitchFamily="18" charset="0"/>
            </a:endParaRPr>
          </a:p>
        </p:txBody>
      </p:sp>
      <p:sp>
        <p:nvSpPr>
          <p:cNvPr id="16" name="1 Título"/>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3700" y="8255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
        <p:nvSpPr>
          <p:cNvPr id="6"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p>
        </p:txBody>
      </p:sp>
      <p:sp>
        <p:nvSpPr>
          <p:cNvPr id="67588" name="内容占位符 4"/>
          <p:cNvSpPr>
            <a:spLocks noGrp="1"/>
          </p:cNvSpPr>
          <p:nvPr>
            <p:ph idx="1"/>
          </p:nvPr>
        </p:nvSpPr>
        <p:spPr>
          <a:xfrm>
            <a:off x="519113" y="2219325"/>
            <a:ext cx="8229600" cy="604838"/>
          </a:xfrm>
        </p:spPr>
        <p:txBody>
          <a:bodyPr/>
          <a:lstStyle/>
          <a:p>
            <a:pPr marL="0" indent="0">
              <a:buFont typeface="Arial" charset="0"/>
              <a:buNone/>
            </a:pPr>
            <a:r>
              <a:rPr lang="en-US" altLang="zh-CN" sz="2800" b="1" dirty="0" smtClean="0">
                <a:latin typeface="Bodoni MT Black" pitchFamily="18" charset="0"/>
              </a:rPr>
              <a:t>1. </a:t>
            </a:r>
            <a:r>
              <a:rPr lang="zh-CN" altLang="en-US" sz="2800" b="1" dirty="0" smtClean="0">
                <a:latin typeface="Bodoni MT Black" pitchFamily="18" charset="0"/>
              </a:rPr>
              <a:t>调整需求 </a:t>
            </a:r>
          </a:p>
        </p:txBody>
      </p:sp>
      <p:sp>
        <p:nvSpPr>
          <p:cNvPr id="67589" name="内容占位符 4"/>
          <p:cNvSpPr txBox="1">
            <a:spLocks/>
          </p:cNvSpPr>
          <p:nvPr/>
        </p:nvSpPr>
        <p:spPr bwMode="auto">
          <a:xfrm>
            <a:off x="528540" y="2799782"/>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2. </a:t>
            </a:r>
            <a:r>
              <a:rPr lang="zh-CN" altLang="en-US" sz="2800" b="1" dirty="0">
                <a:latin typeface="Bodoni MT Black" pitchFamily="18" charset="0"/>
              </a:rPr>
              <a:t>重用已有的类</a:t>
            </a:r>
          </a:p>
        </p:txBody>
      </p:sp>
      <p:sp>
        <p:nvSpPr>
          <p:cNvPr id="67590" name="内容占位符 4"/>
          <p:cNvSpPr txBox="1">
            <a:spLocks/>
          </p:cNvSpPr>
          <p:nvPr/>
        </p:nvSpPr>
        <p:spPr bwMode="auto">
          <a:xfrm>
            <a:off x="519113" y="3429000"/>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3. </a:t>
            </a:r>
            <a:r>
              <a:rPr lang="zh-CN" altLang="en-US" sz="2800" b="1" dirty="0">
                <a:latin typeface="Bodoni MT Black" pitchFamily="18" charset="0"/>
              </a:rPr>
              <a:t>把问题域类组合在一起</a:t>
            </a:r>
          </a:p>
        </p:txBody>
      </p:sp>
      <p:sp>
        <p:nvSpPr>
          <p:cNvPr id="67591" name="内容占位符 4"/>
          <p:cNvSpPr txBox="1">
            <a:spLocks/>
          </p:cNvSpPr>
          <p:nvPr/>
        </p:nvSpPr>
        <p:spPr bwMode="auto">
          <a:xfrm>
            <a:off x="519113" y="4076700"/>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4. </a:t>
            </a:r>
            <a:r>
              <a:rPr lang="zh-CN" altLang="en-US" sz="2800" b="1">
                <a:latin typeface="Bodoni MT Black" pitchFamily="18" charset="0"/>
              </a:rPr>
              <a:t>添加一般化类以建立协议</a:t>
            </a:r>
          </a:p>
        </p:txBody>
      </p:sp>
      <p:sp>
        <p:nvSpPr>
          <p:cNvPr id="67592" name="内容占位符 4"/>
          <p:cNvSpPr txBox="1">
            <a:spLocks/>
          </p:cNvSpPr>
          <p:nvPr/>
        </p:nvSpPr>
        <p:spPr bwMode="auto">
          <a:xfrm>
            <a:off x="519113" y="4731436"/>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5. </a:t>
            </a:r>
            <a:r>
              <a:rPr lang="zh-CN" altLang="en-US" sz="2800" b="1" dirty="0">
                <a:latin typeface="Bodoni MT Black" pitchFamily="18" charset="0"/>
              </a:rPr>
              <a:t>调整继承类层次</a:t>
            </a:r>
          </a:p>
        </p:txBody>
      </p:sp>
      <p:sp>
        <p:nvSpPr>
          <p:cNvPr id="67593" name="内容占位符 4"/>
          <p:cNvSpPr txBox="1">
            <a:spLocks/>
          </p:cNvSpPr>
          <p:nvPr/>
        </p:nvSpPr>
        <p:spPr bwMode="auto">
          <a:xfrm>
            <a:off x="519113" y="5369709"/>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6. ATM</a:t>
            </a:r>
            <a:r>
              <a:rPr lang="zh-CN" altLang="en-US" sz="2800" b="1" dirty="0">
                <a:latin typeface="Bodoni MT Black" pitchFamily="18" charset="0"/>
              </a:rPr>
              <a:t>系统实例</a:t>
            </a:r>
          </a:p>
        </p:txBody>
      </p:sp>
      <p:sp>
        <p:nvSpPr>
          <p:cNvPr id="67594" name="内容占位符 4"/>
          <p:cNvSpPr txBox="1">
            <a:spLocks/>
          </p:cNvSpPr>
          <p:nvPr/>
        </p:nvSpPr>
        <p:spPr bwMode="auto">
          <a:xfrm>
            <a:off x="453231" y="1072357"/>
            <a:ext cx="8361363" cy="1026318"/>
          </a:xfrm>
          <a:prstGeom prst="rect">
            <a:avLst/>
          </a:prstGeom>
          <a:noFill/>
          <a:ln w="9525">
            <a:solidFill>
              <a:srgbClr val="C00000"/>
            </a:solidFill>
            <a:miter lim="800000"/>
            <a:headEnd/>
            <a:tailEnd/>
          </a:ln>
        </p:spPr>
        <p:txBody>
          <a:bodyPr/>
          <a:lstStyle/>
          <a:p>
            <a:pPr>
              <a:lnSpc>
                <a:spcPct val="125000"/>
              </a:lnSpc>
              <a:spcBef>
                <a:spcPct val="20000"/>
              </a:spcBef>
              <a:buFont typeface="Arial" charset="0"/>
              <a:buNone/>
            </a:pPr>
            <a:r>
              <a:rPr lang="en-US" altLang="zh-CN" sz="2400" dirty="0">
                <a:latin typeface="Bodoni MT Black" pitchFamily="18" charset="0"/>
              </a:rPr>
              <a:t>      </a:t>
            </a:r>
            <a:r>
              <a:rPr lang="zh-CN" altLang="zh-CN" sz="2400" dirty="0" smtClean="0">
                <a:latin typeface="Bodoni MT Black" pitchFamily="18" charset="0"/>
              </a:rPr>
              <a:t>在</a:t>
            </a:r>
            <a:r>
              <a:rPr lang="zh-CN" altLang="zh-CN" sz="2400" dirty="0">
                <a:latin typeface="Bodoni MT Black" pitchFamily="18" charset="0"/>
              </a:rPr>
              <a:t>面向对象设计过程中，可能对面向对象分析所得出的问题域模型做</a:t>
            </a:r>
            <a:r>
              <a:rPr lang="zh-CN" altLang="zh-CN" sz="2400" dirty="0">
                <a:solidFill>
                  <a:srgbClr val="FF0000"/>
                </a:solidFill>
                <a:latin typeface="Bodoni MT Black" pitchFamily="18" charset="0"/>
              </a:rPr>
              <a:t>补充或</a:t>
            </a:r>
            <a:r>
              <a:rPr lang="zh-CN" altLang="zh-CN" sz="2400" dirty="0" smtClean="0">
                <a:solidFill>
                  <a:srgbClr val="FF0000"/>
                </a:solidFill>
                <a:latin typeface="Bodoni MT Black" pitchFamily="18" charset="0"/>
              </a:rPr>
              <a:t>修改</a:t>
            </a:r>
            <a:r>
              <a:rPr lang="zh-CN" altLang="en-US" sz="2400" dirty="0" smtClean="0">
                <a:solidFill>
                  <a:srgbClr val="FF0000"/>
                </a:solidFill>
                <a:latin typeface="Bodoni MT Black" pitchFamily="18" charset="0"/>
              </a:rPr>
              <a:t>。</a:t>
            </a:r>
            <a:endParaRPr lang="zh-CN" altLang="en-US" sz="2400" b="1" dirty="0">
              <a:solidFill>
                <a:srgbClr val="FF0000"/>
              </a:solidFill>
              <a:latin typeface="Bodoni MT Black"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
        <p:nvSpPr>
          <p:cNvPr id="69635" name="内容占位符 4"/>
          <p:cNvSpPr>
            <a:spLocks noGrp="1"/>
          </p:cNvSpPr>
          <p:nvPr>
            <p:ph idx="1"/>
          </p:nvPr>
        </p:nvSpPr>
        <p:spPr>
          <a:xfrm>
            <a:off x="549275" y="1285875"/>
            <a:ext cx="8229600" cy="604838"/>
          </a:xfrm>
        </p:spPr>
        <p:txBody>
          <a:bodyPr/>
          <a:lstStyle/>
          <a:p>
            <a:pPr marL="0" indent="0">
              <a:buFont typeface="Arial" charset="0"/>
              <a:buNone/>
            </a:pPr>
            <a:r>
              <a:rPr lang="en-US" altLang="zh-CN" sz="2800" b="1" smtClean="0">
                <a:latin typeface="Bodoni MT Black" pitchFamily="18" charset="0"/>
              </a:rPr>
              <a:t>1. </a:t>
            </a:r>
            <a:r>
              <a:rPr lang="zh-CN" altLang="en-US" sz="2800" b="1" smtClean="0">
                <a:latin typeface="Bodoni MT Black" pitchFamily="18" charset="0"/>
              </a:rPr>
              <a:t>调整需求 </a:t>
            </a:r>
          </a:p>
        </p:txBody>
      </p:sp>
      <p:sp>
        <p:nvSpPr>
          <p:cNvPr id="69636" name="文本框 9"/>
          <p:cNvSpPr txBox="1">
            <a:spLocks noChangeArrowheads="1"/>
          </p:cNvSpPr>
          <p:nvPr/>
        </p:nvSpPr>
        <p:spPr bwMode="auto">
          <a:xfrm>
            <a:off x="549275" y="3357563"/>
            <a:ext cx="8229600" cy="1430328"/>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用户需求或外部环境发生了变化。</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分析员对问题域理解不透彻或缺乏领域专家帮助，以致面向对象分析模型不能完整、准确地反映用户的真实需求。</a:t>
            </a:r>
            <a:endParaRPr lang="zh-CN" altLang="zh-CN" sz="2400" dirty="0">
              <a:latin typeface="Bodoni MT Black" pitchFamily="18" charset="0"/>
            </a:endParaRPr>
          </a:p>
        </p:txBody>
      </p:sp>
      <p:sp>
        <p:nvSpPr>
          <p:cNvPr id="69637" name="矩形 2"/>
          <p:cNvSpPr>
            <a:spLocks noChangeArrowheads="1"/>
          </p:cNvSpPr>
          <p:nvPr/>
        </p:nvSpPr>
        <p:spPr bwMode="auto">
          <a:xfrm>
            <a:off x="683568" y="2125663"/>
            <a:ext cx="7941320" cy="1015663"/>
          </a:xfrm>
          <a:prstGeom prst="rect">
            <a:avLst/>
          </a:prstGeom>
          <a:noFill/>
          <a:ln w="9525">
            <a:solidFill>
              <a:srgbClr val="C00000"/>
            </a:solid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两</a:t>
            </a:r>
            <a:r>
              <a:rPr lang="zh-CN" altLang="zh-CN" sz="2400" dirty="0">
                <a:latin typeface="Bodoni MT Black" pitchFamily="18" charset="0"/>
                <a:cs typeface="Times New Roman" pitchFamily="18" charset="0"/>
              </a:rPr>
              <a:t>种情况会导致修改通过面向对象分析所确定的</a:t>
            </a:r>
            <a:r>
              <a:rPr lang="zh-CN" altLang="zh-CN" sz="2400" dirty="0" smtClean="0">
                <a:latin typeface="Bodoni MT Black" pitchFamily="18" charset="0"/>
                <a:cs typeface="Times New Roman" pitchFamily="18" charset="0"/>
              </a:rPr>
              <a:t>系统需求</a:t>
            </a:r>
            <a:r>
              <a:rPr lang="zh-CN" altLang="en-US" sz="2400" dirty="0" smtClean="0">
                <a:latin typeface="Bodoni MT Black" pitchFamily="18" charset="0"/>
                <a:cs typeface="Times New Roman" pitchFamily="18" charset="0"/>
              </a:rPr>
              <a:t>。</a:t>
            </a:r>
            <a:endParaRPr lang="zh-CN" altLang="en-US" sz="2400" dirty="0">
              <a:latin typeface="Bodoni MT Black" pitchFamily="18" charset="0"/>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4"/>
          <p:cNvSpPr txBox="1">
            <a:spLocks/>
          </p:cNvSpPr>
          <p:nvPr/>
        </p:nvSpPr>
        <p:spPr bwMode="auto">
          <a:xfrm>
            <a:off x="414338" y="101441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重用已有的类</a:t>
            </a:r>
          </a:p>
        </p:txBody>
      </p:sp>
      <p:sp>
        <p:nvSpPr>
          <p:cNvPr id="71683" name="文本框 9"/>
          <p:cNvSpPr txBox="1">
            <a:spLocks noChangeArrowheads="1"/>
          </p:cNvSpPr>
          <p:nvPr/>
        </p:nvSpPr>
        <p:spPr bwMode="auto">
          <a:xfrm>
            <a:off x="395288" y="2134011"/>
            <a:ext cx="8353176" cy="4247317"/>
          </a:xfrm>
          <a:prstGeom prst="rect">
            <a:avLst/>
          </a:prstGeom>
          <a:noFill/>
          <a:ln w="9525">
            <a:noFill/>
            <a:miter lim="800000"/>
            <a:headEnd/>
            <a:tailEnd/>
          </a:ln>
        </p:spPr>
        <p:txBody>
          <a:bodyPr wrap="square">
            <a:spAutoFit/>
          </a:bodyPr>
          <a:lstStyle/>
          <a:p>
            <a:pPr marL="457200" indent="-457200" eaLnBrk="1" hangingPunct="1">
              <a:lnSpc>
                <a:spcPct val="125000"/>
              </a:lnSpc>
              <a:buFontTx/>
              <a:buAutoNum type="circleNumDbPlain"/>
            </a:pPr>
            <a:r>
              <a:rPr lang="zh-CN" altLang="en-US" sz="2400" dirty="0">
                <a:latin typeface="Bodoni MT Black" pitchFamily="18" charset="0"/>
              </a:rPr>
              <a:t>选择有可能被重用的已有类，标出这些候选类中对本问题</a:t>
            </a:r>
            <a:r>
              <a:rPr lang="zh-CN" altLang="en-US" sz="2400" dirty="0">
                <a:solidFill>
                  <a:srgbClr val="FF0000"/>
                </a:solidFill>
                <a:latin typeface="Bodoni MT Black" pitchFamily="18" charset="0"/>
              </a:rPr>
              <a:t>无用的属性和服务</a:t>
            </a:r>
            <a:r>
              <a:rPr lang="zh-CN" altLang="en-US" sz="2400" dirty="0">
                <a:latin typeface="Bodoni MT Black" pitchFamily="18" charset="0"/>
              </a:rPr>
              <a:t>，尽量重用那些能使无用的属性和服务</a:t>
            </a:r>
            <a:r>
              <a:rPr lang="zh-CN" altLang="en-US" sz="2400" dirty="0">
                <a:solidFill>
                  <a:srgbClr val="FF0000"/>
                </a:solidFill>
                <a:latin typeface="Bodoni MT Black" pitchFamily="18" charset="0"/>
              </a:rPr>
              <a:t>降到最低程度</a:t>
            </a:r>
            <a:r>
              <a:rPr lang="zh-CN" altLang="en-US" sz="2400" dirty="0">
                <a:latin typeface="Bodoni MT Black" pitchFamily="18" charset="0"/>
              </a:rPr>
              <a:t>的类。</a:t>
            </a:r>
            <a:endParaRPr lang="en-US" altLang="zh-CN" sz="2400" dirty="0">
              <a:latin typeface="Bodoni MT Black" pitchFamily="18" charset="0"/>
            </a:endParaRPr>
          </a:p>
          <a:p>
            <a:pPr marL="457200" indent="-457200" eaLnBrk="1" hangingPunct="1">
              <a:lnSpc>
                <a:spcPct val="125000"/>
              </a:lnSpc>
              <a:buFontTx/>
              <a:buAutoNum type="circleNumDbPlain"/>
            </a:pPr>
            <a:r>
              <a:rPr lang="zh-CN" altLang="zh-CN" sz="2400" dirty="0">
                <a:latin typeface="Bodoni MT Black" pitchFamily="18" charset="0"/>
              </a:rPr>
              <a:t>在被重用的已有类和问题域类之间添加泛化关</a:t>
            </a:r>
            <a:r>
              <a:rPr lang="zh-CN" altLang="zh-CN" sz="2400" dirty="0" smtClean="0">
                <a:latin typeface="Bodoni MT Black" pitchFamily="18" charset="0"/>
              </a:rPr>
              <a:t>系</a:t>
            </a:r>
            <a:r>
              <a:rPr lang="zh-CN" altLang="en-US" sz="2400" dirty="0" smtClean="0">
                <a:latin typeface="Bodoni MT Black" pitchFamily="18" charset="0"/>
              </a:rPr>
              <a:t>（</a:t>
            </a:r>
            <a:r>
              <a:rPr lang="zh-CN" altLang="zh-CN" sz="2400" dirty="0" smtClean="0">
                <a:latin typeface="Bodoni MT Black" pitchFamily="18" charset="0"/>
              </a:rPr>
              <a:t>即</a:t>
            </a:r>
            <a:r>
              <a:rPr lang="zh-CN" altLang="zh-CN" sz="2400" dirty="0">
                <a:latin typeface="Bodoni MT Black" pitchFamily="18" charset="0"/>
              </a:rPr>
              <a:t>从被重用的已有类</a:t>
            </a:r>
            <a:r>
              <a:rPr lang="zh-CN" altLang="zh-CN" sz="2400" dirty="0">
                <a:solidFill>
                  <a:srgbClr val="FF0000"/>
                </a:solidFill>
                <a:latin typeface="Bodoni MT Black" pitchFamily="18" charset="0"/>
              </a:rPr>
              <a:t>派生出问题域</a:t>
            </a:r>
            <a:r>
              <a:rPr lang="zh-CN" altLang="zh-CN" sz="2400" dirty="0" smtClean="0">
                <a:solidFill>
                  <a:srgbClr val="FF0000"/>
                </a:solidFill>
                <a:latin typeface="Bodoni MT Black" pitchFamily="18" charset="0"/>
              </a:rPr>
              <a:t>类</a:t>
            </a:r>
            <a:r>
              <a:rPr lang="zh-CN" altLang="en-US" sz="2400" dirty="0" smtClean="0">
                <a:latin typeface="Bodoni MT Black" pitchFamily="18" charset="0"/>
              </a:rPr>
              <a:t>）</a:t>
            </a:r>
            <a:r>
              <a:rPr lang="zh-CN" altLang="zh-CN" sz="2400" dirty="0" smtClean="0">
                <a:latin typeface="Bodoni MT Black" pitchFamily="18" charset="0"/>
              </a:rPr>
              <a:t>。</a:t>
            </a:r>
            <a:endParaRPr lang="zh-CN" altLang="zh-CN" sz="2400" dirty="0">
              <a:latin typeface="Bodoni MT Black" pitchFamily="18" charset="0"/>
            </a:endParaRPr>
          </a:p>
          <a:p>
            <a:pPr marL="457200" indent="-457200" eaLnBrk="1" hangingPunct="1">
              <a:lnSpc>
                <a:spcPct val="125000"/>
              </a:lnSpc>
              <a:buFontTx/>
              <a:buAutoNum type="circleNumDbPlain"/>
            </a:pPr>
            <a:r>
              <a:rPr lang="zh-CN" altLang="zh-CN" sz="2400" dirty="0">
                <a:solidFill>
                  <a:srgbClr val="FF0000"/>
                </a:solidFill>
                <a:latin typeface="Bodoni MT Black" pitchFamily="18" charset="0"/>
              </a:rPr>
              <a:t>标出问题域类中</a:t>
            </a:r>
            <a:r>
              <a:rPr lang="zh-CN" altLang="zh-CN" sz="2400" dirty="0">
                <a:latin typeface="Bodoni MT Black" pitchFamily="18" charset="0"/>
              </a:rPr>
              <a:t>从已有类继承来的</a:t>
            </a:r>
            <a:r>
              <a:rPr lang="zh-CN" altLang="zh-CN" sz="2400" dirty="0">
                <a:solidFill>
                  <a:srgbClr val="FF0000"/>
                </a:solidFill>
                <a:latin typeface="Bodoni MT Black" pitchFamily="18" charset="0"/>
              </a:rPr>
              <a:t>属性和服务</a:t>
            </a:r>
            <a:r>
              <a:rPr lang="zh-CN" altLang="zh-CN" sz="2400" dirty="0">
                <a:latin typeface="Bodoni MT Black" pitchFamily="18" charset="0"/>
              </a:rPr>
              <a:t>，现在已经无须在问题域类内定义它们了。</a:t>
            </a:r>
            <a:endParaRPr lang="en-US" altLang="zh-CN" sz="2400" dirty="0">
              <a:latin typeface="Bodoni MT Black" pitchFamily="18" charset="0"/>
            </a:endParaRPr>
          </a:p>
          <a:p>
            <a:pPr marL="457200" indent="-457200" eaLnBrk="1" hangingPunct="1">
              <a:lnSpc>
                <a:spcPct val="125000"/>
              </a:lnSpc>
              <a:buFontTx/>
              <a:buAutoNum type="circleNumDbPlain"/>
            </a:pPr>
            <a:r>
              <a:rPr lang="zh-CN" altLang="zh-CN" sz="2400" dirty="0">
                <a:solidFill>
                  <a:srgbClr val="FF0000"/>
                </a:solidFill>
                <a:latin typeface="Bodoni MT Black" pitchFamily="18" charset="0"/>
              </a:rPr>
              <a:t>修改与问题域类相关的关联</a:t>
            </a:r>
            <a:r>
              <a:rPr lang="zh-CN" altLang="zh-CN" sz="2400" dirty="0">
                <a:latin typeface="Bodoni MT Black" pitchFamily="18" charset="0"/>
              </a:rPr>
              <a:t>，必要时改为与被重用的已有类相关的关联。</a:t>
            </a:r>
          </a:p>
        </p:txBody>
      </p:sp>
      <p:sp>
        <p:nvSpPr>
          <p:cNvPr id="71684" name="矩形 2"/>
          <p:cNvSpPr>
            <a:spLocks noChangeArrowheads="1"/>
          </p:cNvSpPr>
          <p:nvPr/>
        </p:nvSpPr>
        <p:spPr bwMode="auto">
          <a:xfrm>
            <a:off x="433831" y="1619250"/>
            <a:ext cx="7942263" cy="461963"/>
          </a:xfrm>
          <a:prstGeom prst="rect">
            <a:avLst/>
          </a:prstGeom>
          <a:noFill/>
          <a:ln w="9525">
            <a:solidFill>
              <a:srgbClr val="C00000"/>
            </a:solidFill>
            <a:miter lim="800000"/>
            <a:headEnd/>
            <a:tailEnd/>
          </a:ln>
        </p:spPr>
        <p:txBody>
          <a:bodyPr>
            <a:spAutoFit/>
          </a:bodyPr>
          <a:lstStyle/>
          <a:p>
            <a:pPr eaLnBrk="1" hangingPunct="1"/>
            <a:r>
              <a:rPr lang="zh-CN" altLang="en-US" sz="2400" dirty="0">
                <a:latin typeface="Bodoni MT Black" pitchFamily="18" charset="0"/>
                <a:cs typeface="Times New Roman" pitchFamily="18" charset="0"/>
              </a:rPr>
              <a:t>如果有可能重用已有的类，则重用已有类的典型过程如下</a:t>
            </a:r>
            <a:endParaRPr lang="zh-CN" altLang="en-US" sz="2400" dirty="0">
              <a:latin typeface="Bodoni MT Black" pitchFamily="18" charset="0"/>
            </a:endParaRPr>
          </a:p>
        </p:txBody>
      </p:sp>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p>
        </p:txBody>
      </p:sp>
      <p:sp>
        <p:nvSpPr>
          <p:cNvPr id="9"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4"/>
          <p:cNvSpPr txBox="1">
            <a:spLocks/>
          </p:cNvSpPr>
          <p:nvPr/>
        </p:nvSpPr>
        <p:spPr bwMode="auto">
          <a:xfrm>
            <a:off x="414338" y="101441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重用已有的类</a:t>
            </a:r>
          </a:p>
        </p:txBody>
      </p:sp>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p>
        </p:txBody>
      </p:sp>
      <p:sp>
        <p:nvSpPr>
          <p:cNvPr id="9"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
        <p:nvSpPr>
          <p:cNvPr id="3" name="矩形 2"/>
          <p:cNvSpPr/>
          <p:nvPr/>
        </p:nvSpPr>
        <p:spPr>
          <a:xfrm>
            <a:off x="899592" y="1988840"/>
            <a:ext cx="2376264" cy="331236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004048" y="1991437"/>
            <a:ext cx="2376264" cy="331236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676654" y="1988840"/>
            <a:ext cx="1031051" cy="430887"/>
          </a:xfrm>
          <a:prstGeom prst="rect">
            <a:avLst/>
          </a:prstGeom>
          <a:noFill/>
        </p:spPr>
        <p:txBody>
          <a:bodyPr wrap="none" rtlCol="0">
            <a:spAutoFit/>
          </a:bodyPr>
          <a:lstStyle/>
          <a:p>
            <a:r>
              <a:rPr lang="zh-CN" altLang="en-US" sz="2200" dirty="0" smtClean="0">
                <a:solidFill>
                  <a:srgbClr val="C00000"/>
                </a:solidFill>
              </a:rPr>
              <a:t>求解域</a:t>
            </a:r>
            <a:endParaRPr lang="zh-CN" altLang="en-US" sz="2200" dirty="0">
              <a:solidFill>
                <a:srgbClr val="C00000"/>
              </a:solidFill>
            </a:endParaRPr>
          </a:p>
        </p:txBody>
      </p:sp>
      <p:sp>
        <p:nvSpPr>
          <p:cNvPr id="12" name="文本框 11"/>
          <p:cNvSpPr txBox="1"/>
          <p:nvPr/>
        </p:nvSpPr>
        <p:spPr>
          <a:xfrm>
            <a:off x="1475656" y="1988840"/>
            <a:ext cx="1031051" cy="430887"/>
          </a:xfrm>
          <a:prstGeom prst="rect">
            <a:avLst/>
          </a:prstGeom>
          <a:noFill/>
        </p:spPr>
        <p:txBody>
          <a:bodyPr wrap="none" rtlCol="0">
            <a:spAutoFit/>
          </a:bodyPr>
          <a:lstStyle/>
          <a:p>
            <a:r>
              <a:rPr lang="zh-CN" altLang="en-US" sz="2200" dirty="0">
                <a:solidFill>
                  <a:srgbClr val="002060"/>
                </a:solidFill>
              </a:rPr>
              <a:t>问题</a:t>
            </a:r>
            <a:r>
              <a:rPr lang="zh-CN" altLang="en-US" sz="2200" dirty="0" smtClean="0">
                <a:solidFill>
                  <a:srgbClr val="002060"/>
                </a:solidFill>
              </a:rPr>
              <a:t>域</a:t>
            </a:r>
            <a:endParaRPr lang="zh-CN" altLang="en-US" sz="2200" dirty="0">
              <a:solidFill>
                <a:srgbClr val="002060"/>
              </a:solidFill>
            </a:endParaRPr>
          </a:p>
        </p:txBody>
      </p:sp>
      <p:pic>
        <p:nvPicPr>
          <p:cNvPr id="13" name="图片 1"/>
          <p:cNvPicPr>
            <a:picLocks noChangeAspect="1"/>
          </p:cNvPicPr>
          <p:nvPr/>
        </p:nvPicPr>
        <p:blipFill>
          <a:blip r:embed="rId3" cstate="print"/>
          <a:srcRect/>
          <a:stretch>
            <a:fillRect/>
          </a:stretch>
        </p:blipFill>
        <p:spPr bwMode="auto">
          <a:xfrm>
            <a:off x="7646105" y="752690"/>
            <a:ext cx="1016883" cy="1256871"/>
          </a:xfrm>
          <a:prstGeom prst="rect">
            <a:avLst/>
          </a:prstGeom>
          <a:noFill/>
          <a:ln w="38100">
            <a:solidFill>
              <a:srgbClr val="00B050"/>
            </a:solidFill>
            <a:miter lim="800000"/>
            <a:headEnd/>
            <a:tailEnd/>
          </a:ln>
        </p:spPr>
      </p:pic>
      <p:sp>
        <p:nvSpPr>
          <p:cNvPr id="5" name="文本框 4"/>
          <p:cNvSpPr txBox="1"/>
          <p:nvPr/>
        </p:nvSpPr>
        <p:spPr>
          <a:xfrm>
            <a:off x="6786364" y="968823"/>
            <a:ext cx="877163" cy="369332"/>
          </a:xfrm>
          <a:prstGeom prst="rect">
            <a:avLst/>
          </a:prstGeom>
          <a:noFill/>
        </p:spPr>
        <p:txBody>
          <a:bodyPr wrap="none" rtlCol="0">
            <a:spAutoFit/>
          </a:bodyPr>
          <a:lstStyle/>
          <a:p>
            <a:r>
              <a:rPr lang="zh-CN" altLang="en-US" dirty="0" smtClean="0">
                <a:solidFill>
                  <a:srgbClr val="00B050"/>
                </a:solidFill>
              </a:rPr>
              <a:t>已有类</a:t>
            </a:r>
            <a:endParaRPr lang="zh-CN" altLang="en-US" dirty="0">
              <a:solidFill>
                <a:srgbClr val="00B050"/>
              </a:solidFill>
            </a:endParaRPr>
          </a:p>
        </p:txBody>
      </p:sp>
      <p:grpSp>
        <p:nvGrpSpPr>
          <p:cNvPr id="20" name="组合 19"/>
          <p:cNvGrpSpPr/>
          <p:nvPr/>
        </p:nvGrpSpPr>
        <p:grpSpPr>
          <a:xfrm>
            <a:off x="5676654" y="2009561"/>
            <a:ext cx="3126396" cy="2263898"/>
            <a:chOff x="5676654" y="2009561"/>
            <a:chExt cx="3126396" cy="2263898"/>
          </a:xfrm>
        </p:grpSpPr>
        <p:pic>
          <p:nvPicPr>
            <p:cNvPr id="15" name="图片 1"/>
            <p:cNvPicPr>
              <a:picLocks noChangeAspect="1"/>
            </p:cNvPicPr>
            <p:nvPr/>
          </p:nvPicPr>
          <p:blipFill>
            <a:blip r:embed="rId3" cstate="print"/>
            <a:srcRect/>
            <a:stretch>
              <a:fillRect/>
            </a:stretch>
          </p:blipFill>
          <p:spPr bwMode="auto">
            <a:xfrm>
              <a:off x="5676654" y="3016588"/>
              <a:ext cx="1016883" cy="1256871"/>
            </a:xfrm>
            <a:prstGeom prst="rect">
              <a:avLst/>
            </a:prstGeom>
            <a:noFill/>
            <a:ln w="38100">
              <a:solidFill>
                <a:srgbClr val="9AE73D"/>
              </a:solidFill>
              <a:miter lim="800000"/>
              <a:headEnd/>
              <a:tailEnd/>
            </a:ln>
          </p:spPr>
        </p:pic>
        <p:cxnSp>
          <p:nvCxnSpPr>
            <p:cNvPr id="16" name="直接连接符 15"/>
            <p:cNvCxnSpPr>
              <a:stCxn id="13" idx="2"/>
            </p:cNvCxnSpPr>
            <p:nvPr/>
          </p:nvCxnSpPr>
          <p:spPr>
            <a:xfrm flipH="1">
              <a:off x="8154546" y="2009561"/>
              <a:ext cx="1" cy="18514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6707705" y="3861048"/>
              <a:ext cx="14468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746513" y="2569892"/>
              <a:ext cx="877163" cy="369332"/>
            </a:xfrm>
            <a:prstGeom prst="rect">
              <a:avLst/>
            </a:prstGeom>
            <a:noFill/>
          </p:spPr>
          <p:txBody>
            <a:bodyPr wrap="none" rtlCol="0">
              <a:spAutoFit/>
            </a:bodyPr>
            <a:lstStyle/>
            <a:p>
              <a:r>
                <a:rPr lang="zh-CN" altLang="en-US" dirty="0" smtClean="0">
                  <a:solidFill>
                    <a:srgbClr val="9AE73D"/>
                  </a:solidFill>
                </a:rPr>
                <a:t>重用类</a:t>
              </a:r>
              <a:endParaRPr lang="zh-CN" altLang="en-US" dirty="0">
                <a:solidFill>
                  <a:srgbClr val="9AE73D"/>
                </a:solidFill>
              </a:endParaRPr>
            </a:p>
          </p:txBody>
        </p:sp>
        <p:sp>
          <p:nvSpPr>
            <p:cNvPr id="19" name="文本框 18"/>
            <p:cNvSpPr txBox="1"/>
            <p:nvPr/>
          </p:nvSpPr>
          <p:spPr>
            <a:xfrm>
              <a:off x="7646105" y="2656623"/>
              <a:ext cx="1156945" cy="923330"/>
            </a:xfrm>
            <a:prstGeom prst="rect">
              <a:avLst/>
            </a:prstGeom>
            <a:noFill/>
          </p:spPr>
          <p:txBody>
            <a:bodyPr wrap="square" rtlCol="0">
              <a:spAutoFit/>
            </a:bodyPr>
            <a:lstStyle/>
            <a:p>
              <a:r>
                <a:rPr lang="zh-CN" altLang="en-US" dirty="0" smtClean="0"/>
                <a:t>最小化无用属性和服务</a:t>
              </a:r>
              <a:endParaRPr lang="zh-CN" altLang="en-US" dirty="0"/>
            </a:p>
          </p:txBody>
        </p:sp>
      </p:grpSp>
      <p:grpSp>
        <p:nvGrpSpPr>
          <p:cNvPr id="26" name="组合 25"/>
          <p:cNvGrpSpPr/>
          <p:nvPr/>
        </p:nvGrpSpPr>
        <p:grpSpPr>
          <a:xfrm>
            <a:off x="1489824" y="2579842"/>
            <a:ext cx="4018280" cy="1693617"/>
            <a:chOff x="1489824" y="2579842"/>
            <a:chExt cx="4018280" cy="1693617"/>
          </a:xfrm>
        </p:grpSpPr>
        <p:pic>
          <p:nvPicPr>
            <p:cNvPr id="25" name="图片 1"/>
            <p:cNvPicPr>
              <a:picLocks noChangeAspect="1"/>
            </p:cNvPicPr>
            <p:nvPr/>
          </p:nvPicPr>
          <p:blipFill>
            <a:blip r:embed="rId3" cstate="print"/>
            <a:srcRect/>
            <a:stretch>
              <a:fillRect/>
            </a:stretch>
          </p:blipFill>
          <p:spPr bwMode="auto">
            <a:xfrm>
              <a:off x="1489824" y="3016588"/>
              <a:ext cx="1016883" cy="1256871"/>
            </a:xfrm>
            <a:prstGeom prst="rect">
              <a:avLst/>
            </a:prstGeom>
            <a:noFill/>
            <a:ln w="38100">
              <a:solidFill>
                <a:srgbClr val="A9FD7F"/>
              </a:solidFill>
              <a:miter lim="800000"/>
              <a:headEnd/>
              <a:tailEnd/>
            </a:ln>
          </p:spPr>
        </p:pic>
        <p:cxnSp>
          <p:nvCxnSpPr>
            <p:cNvPr id="23" name="直接箭头连接符 22"/>
            <p:cNvCxnSpPr/>
            <p:nvPr/>
          </p:nvCxnSpPr>
          <p:spPr>
            <a:xfrm flipH="1">
              <a:off x="2699792" y="3579953"/>
              <a:ext cx="28083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726924" y="3136440"/>
              <a:ext cx="646331" cy="369332"/>
            </a:xfrm>
            <a:prstGeom prst="rect">
              <a:avLst/>
            </a:prstGeom>
            <a:noFill/>
          </p:spPr>
          <p:txBody>
            <a:bodyPr wrap="none" rtlCol="0">
              <a:spAutoFit/>
            </a:bodyPr>
            <a:lstStyle/>
            <a:p>
              <a:r>
                <a:rPr lang="zh-CN" altLang="en-US" dirty="0" smtClean="0"/>
                <a:t>派生</a:t>
              </a:r>
              <a:endParaRPr lang="zh-CN" altLang="en-US" dirty="0"/>
            </a:p>
          </p:txBody>
        </p:sp>
        <p:sp>
          <p:nvSpPr>
            <p:cNvPr id="29" name="文本框 28"/>
            <p:cNvSpPr txBox="1"/>
            <p:nvPr/>
          </p:nvSpPr>
          <p:spPr>
            <a:xfrm>
              <a:off x="1559683" y="2579842"/>
              <a:ext cx="877163" cy="369332"/>
            </a:xfrm>
            <a:prstGeom prst="rect">
              <a:avLst/>
            </a:prstGeom>
            <a:noFill/>
          </p:spPr>
          <p:txBody>
            <a:bodyPr wrap="none" rtlCol="0">
              <a:spAutoFit/>
            </a:bodyPr>
            <a:lstStyle/>
            <a:p>
              <a:r>
                <a:rPr lang="zh-CN" altLang="en-US" dirty="0" smtClean="0">
                  <a:solidFill>
                    <a:srgbClr val="9AE73D"/>
                  </a:solidFill>
                </a:rPr>
                <a:t>派生类</a:t>
              </a:r>
              <a:endParaRPr lang="zh-CN" altLang="en-US" dirty="0">
                <a:solidFill>
                  <a:srgbClr val="9AE73D"/>
                </a:solidFill>
              </a:endParaRPr>
            </a:p>
          </p:txBody>
        </p:sp>
      </p:grpSp>
      <p:grpSp>
        <p:nvGrpSpPr>
          <p:cNvPr id="30" name="组合 29"/>
          <p:cNvGrpSpPr/>
          <p:nvPr/>
        </p:nvGrpSpPr>
        <p:grpSpPr>
          <a:xfrm>
            <a:off x="1110134" y="3460357"/>
            <a:ext cx="2165721" cy="2087612"/>
            <a:chOff x="1110134" y="3460357"/>
            <a:chExt cx="2165721" cy="2087612"/>
          </a:xfrm>
        </p:grpSpPr>
        <p:sp>
          <p:nvSpPr>
            <p:cNvPr id="27" name="文本框 26"/>
            <p:cNvSpPr txBox="1"/>
            <p:nvPr/>
          </p:nvSpPr>
          <p:spPr>
            <a:xfrm>
              <a:off x="1475656" y="3460357"/>
              <a:ext cx="415498" cy="369332"/>
            </a:xfrm>
            <a:prstGeom prst="rect">
              <a:avLst/>
            </a:prstGeom>
            <a:noFill/>
          </p:spPr>
          <p:txBody>
            <a:bodyPr wrap="none" rtlCol="0">
              <a:spAutoFit/>
            </a:bodyPr>
            <a:lstStyle/>
            <a:p>
              <a:r>
                <a:rPr lang="zh-CN" altLang="en-US" dirty="0" smtClean="0">
                  <a:solidFill>
                    <a:srgbClr val="0070C0"/>
                  </a:solidFill>
                </a:rPr>
                <a:t>▲</a:t>
              </a:r>
              <a:endParaRPr lang="zh-CN" altLang="en-US" dirty="0">
                <a:solidFill>
                  <a:srgbClr val="0070C0"/>
                </a:solidFill>
              </a:endParaRPr>
            </a:p>
          </p:txBody>
        </p:sp>
        <p:sp>
          <p:nvSpPr>
            <p:cNvPr id="32" name="文本框 31"/>
            <p:cNvSpPr txBox="1"/>
            <p:nvPr/>
          </p:nvSpPr>
          <p:spPr>
            <a:xfrm>
              <a:off x="1489823" y="3805138"/>
              <a:ext cx="415498" cy="369332"/>
            </a:xfrm>
            <a:prstGeom prst="rect">
              <a:avLst/>
            </a:prstGeom>
            <a:noFill/>
          </p:spPr>
          <p:txBody>
            <a:bodyPr wrap="none" rtlCol="0">
              <a:spAutoFit/>
            </a:bodyPr>
            <a:lstStyle/>
            <a:p>
              <a:r>
                <a:rPr lang="zh-CN" altLang="en-US" dirty="0" smtClean="0">
                  <a:solidFill>
                    <a:srgbClr val="0070C0"/>
                  </a:solidFill>
                </a:rPr>
                <a:t>▲</a:t>
              </a:r>
              <a:endParaRPr lang="zh-CN" altLang="en-US" dirty="0">
                <a:solidFill>
                  <a:srgbClr val="0070C0"/>
                </a:solidFill>
              </a:endParaRPr>
            </a:p>
          </p:txBody>
        </p:sp>
        <p:sp>
          <p:nvSpPr>
            <p:cNvPr id="28" name="矩形 27"/>
            <p:cNvSpPr/>
            <p:nvPr/>
          </p:nvSpPr>
          <p:spPr>
            <a:xfrm>
              <a:off x="1110134" y="4347640"/>
              <a:ext cx="2165721" cy="1200329"/>
            </a:xfrm>
            <a:prstGeom prst="rect">
              <a:avLst/>
            </a:prstGeom>
          </p:spPr>
          <p:txBody>
            <a:bodyPr wrap="square">
              <a:spAutoFit/>
            </a:bodyPr>
            <a:lstStyle/>
            <a:p>
              <a:r>
                <a:rPr lang="zh-CN" altLang="zh-CN" dirty="0">
                  <a:solidFill>
                    <a:srgbClr val="0070C0"/>
                  </a:solidFill>
                  <a:latin typeface="Bodoni MT Black" pitchFamily="18" charset="0"/>
                </a:rPr>
                <a:t>标出问题域类中从已有类继承来的属性和</a:t>
              </a:r>
              <a:r>
                <a:rPr lang="zh-CN" altLang="zh-CN" dirty="0" smtClean="0">
                  <a:solidFill>
                    <a:srgbClr val="0070C0"/>
                  </a:solidFill>
                  <a:latin typeface="Bodoni MT Black" pitchFamily="18" charset="0"/>
                </a:rPr>
                <a:t>服务</a:t>
              </a:r>
              <a:r>
                <a:rPr lang="zh-CN" altLang="en-US" dirty="0" smtClean="0">
                  <a:solidFill>
                    <a:srgbClr val="0070C0"/>
                  </a:solidFill>
                  <a:latin typeface="Bodoni MT Black" pitchFamily="18" charset="0"/>
                </a:rPr>
                <a:t>，在问题域中无需定义</a:t>
              </a:r>
              <a:endParaRPr lang="zh-CN" altLang="en-US" dirty="0">
                <a:solidFill>
                  <a:srgbClr val="0070C0"/>
                </a:solidFill>
              </a:endParaRPr>
            </a:p>
          </p:txBody>
        </p:sp>
      </p:grpSp>
      <p:grpSp>
        <p:nvGrpSpPr>
          <p:cNvPr id="71686" name="组合 71685"/>
          <p:cNvGrpSpPr/>
          <p:nvPr/>
        </p:nvGrpSpPr>
        <p:grpSpPr>
          <a:xfrm>
            <a:off x="2526620" y="3989804"/>
            <a:ext cx="5627927" cy="2325851"/>
            <a:chOff x="2526620" y="3989804"/>
            <a:chExt cx="5627927" cy="2325851"/>
          </a:xfrm>
        </p:grpSpPr>
        <p:pic>
          <p:nvPicPr>
            <p:cNvPr id="35" name="图片 1"/>
            <p:cNvPicPr>
              <a:picLocks noChangeAspect="1"/>
            </p:cNvPicPr>
            <p:nvPr/>
          </p:nvPicPr>
          <p:blipFill>
            <a:blip r:embed="rId4" cstate="print"/>
            <a:srcRect/>
            <a:stretch>
              <a:fillRect/>
            </a:stretch>
          </p:blipFill>
          <p:spPr bwMode="auto">
            <a:xfrm>
              <a:off x="3171723" y="4436879"/>
              <a:ext cx="2304256" cy="1851787"/>
            </a:xfrm>
            <a:prstGeom prst="rect">
              <a:avLst/>
            </a:prstGeom>
            <a:noFill/>
            <a:ln w="9525">
              <a:noFill/>
              <a:miter lim="800000"/>
              <a:headEnd/>
              <a:tailEnd/>
            </a:ln>
          </p:spPr>
        </p:pic>
        <p:cxnSp>
          <p:nvCxnSpPr>
            <p:cNvPr id="71680" name="直接箭头连接符 71679"/>
            <p:cNvCxnSpPr/>
            <p:nvPr/>
          </p:nvCxnSpPr>
          <p:spPr>
            <a:xfrm>
              <a:off x="2526620" y="3989804"/>
              <a:ext cx="959777" cy="13855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681" name="矩形 71680"/>
            <p:cNvSpPr/>
            <p:nvPr/>
          </p:nvSpPr>
          <p:spPr>
            <a:xfrm>
              <a:off x="3171723" y="5168470"/>
              <a:ext cx="795187" cy="1147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85" name="矩形 71684"/>
            <p:cNvSpPr/>
            <p:nvPr/>
          </p:nvSpPr>
          <p:spPr>
            <a:xfrm>
              <a:off x="4030777" y="5584900"/>
              <a:ext cx="4123770" cy="646331"/>
            </a:xfrm>
            <a:prstGeom prst="rect">
              <a:avLst/>
            </a:prstGeom>
          </p:spPr>
          <p:txBody>
            <a:bodyPr wrap="square">
              <a:spAutoFit/>
            </a:bodyPr>
            <a:lstStyle/>
            <a:p>
              <a:r>
                <a:rPr lang="zh-CN" altLang="zh-CN" dirty="0">
                  <a:solidFill>
                    <a:srgbClr val="FF0000"/>
                  </a:solidFill>
                  <a:latin typeface="Bodoni MT Black" pitchFamily="18" charset="0"/>
                </a:rPr>
                <a:t>修改与问题域类相关的</a:t>
              </a:r>
              <a:r>
                <a:rPr lang="zh-CN" altLang="zh-CN" dirty="0" smtClean="0">
                  <a:solidFill>
                    <a:srgbClr val="FF0000"/>
                  </a:solidFill>
                  <a:latin typeface="Bodoni MT Black" pitchFamily="18" charset="0"/>
                </a:rPr>
                <a:t>关联</a:t>
              </a:r>
              <a:r>
                <a:rPr lang="zh-CN" altLang="en-US" dirty="0" smtClean="0">
                  <a:solidFill>
                    <a:srgbClr val="FF0000"/>
                  </a:solidFill>
                  <a:latin typeface="Bodoni MT Black" pitchFamily="18" charset="0"/>
                </a:rPr>
                <a:t>，用重用的已有类替换</a:t>
              </a:r>
              <a:endParaRPr lang="zh-CN" altLang="en-US" dirty="0"/>
            </a:p>
          </p:txBody>
        </p:sp>
      </p:grpSp>
    </p:spTree>
    <p:extLst>
      <p:ext uri="{BB962C8B-B14F-4D97-AF65-F5344CB8AC3E}">
        <p14:creationId xmlns:p14="http://schemas.microsoft.com/office/powerpoint/2010/main" val="52160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4"/>
          <p:cNvSpPr txBox="1">
            <a:spLocks/>
          </p:cNvSpPr>
          <p:nvPr/>
        </p:nvSpPr>
        <p:spPr bwMode="auto">
          <a:xfrm>
            <a:off x="387350" y="1168400"/>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3. </a:t>
            </a:r>
            <a:r>
              <a:rPr lang="zh-CN" altLang="en-US" sz="2800" b="1">
                <a:latin typeface="Bodoni MT Black" pitchFamily="18" charset="0"/>
              </a:rPr>
              <a:t>把问题域类组合在一起</a:t>
            </a:r>
          </a:p>
        </p:txBody>
      </p:sp>
      <p:sp>
        <p:nvSpPr>
          <p:cNvPr id="73731" name="内容占位符 4"/>
          <p:cNvSpPr txBox="1">
            <a:spLocks/>
          </p:cNvSpPr>
          <p:nvPr/>
        </p:nvSpPr>
        <p:spPr bwMode="auto">
          <a:xfrm>
            <a:off x="404813" y="3055938"/>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4. </a:t>
            </a:r>
            <a:r>
              <a:rPr lang="zh-CN" altLang="en-US" sz="2800" b="1" dirty="0">
                <a:latin typeface="Bodoni MT Black" pitchFamily="18" charset="0"/>
              </a:rPr>
              <a:t>添加一般化类以建立协议</a:t>
            </a:r>
          </a:p>
        </p:txBody>
      </p:sp>
      <p:sp>
        <p:nvSpPr>
          <p:cNvPr id="73732" name="矩形 2"/>
          <p:cNvSpPr>
            <a:spLocks noChangeArrowheads="1"/>
          </p:cNvSpPr>
          <p:nvPr/>
        </p:nvSpPr>
        <p:spPr bwMode="auto">
          <a:xfrm>
            <a:off x="404814" y="1817613"/>
            <a:ext cx="8229599" cy="1015663"/>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面向对象设计过程中，设计者往往通过引入一个</a:t>
            </a:r>
            <a:r>
              <a:rPr lang="zh-CN" altLang="en-US" sz="2400" dirty="0">
                <a:solidFill>
                  <a:srgbClr val="FF0000"/>
                </a:solidFill>
                <a:latin typeface="Bodoni MT Black" pitchFamily="18" charset="0"/>
              </a:rPr>
              <a:t>根类</a:t>
            </a:r>
            <a:r>
              <a:rPr lang="zh-CN" altLang="en-US" sz="2400" dirty="0">
                <a:latin typeface="Bodoni MT Black" pitchFamily="18" charset="0"/>
              </a:rPr>
              <a:t>而把问题域类组合在</a:t>
            </a:r>
            <a:r>
              <a:rPr lang="zh-CN" altLang="en-US" sz="2400" dirty="0" smtClean="0">
                <a:latin typeface="Bodoni MT Black" pitchFamily="18" charset="0"/>
              </a:rPr>
              <a:t>一起，用根类建立协议。</a:t>
            </a:r>
            <a:endParaRPr lang="zh-CN" altLang="en-US" sz="2400" dirty="0">
              <a:latin typeface="Bodoni MT Black" pitchFamily="18" charset="0"/>
            </a:endParaRPr>
          </a:p>
        </p:txBody>
      </p:sp>
      <p:sp>
        <p:nvSpPr>
          <p:cNvPr id="73733" name="矩形 3"/>
          <p:cNvSpPr>
            <a:spLocks noChangeArrowheads="1"/>
          </p:cNvSpPr>
          <p:nvPr/>
        </p:nvSpPr>
        <p:spPr bwMode="auto">
          <a:xfrm>
            <a:off x="395288" y="3672968"/>
            <a:ext cx="8343651" cy="1938992"/>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一</a:t>
            </a:r>
            <a:r>
              <a:rPr lang="zh-CN" altLang="zh-CN" sz="2400" dirty="0">
                <a:latin typeface="Bodoni MT Black" pitchFamily="18" charset="0"/>
                <a:cs typeface="Times New Roman" pitchFamily="18" charset="0"/>
              </a:rPr>
              <a:t>些具体类需要有一个</a:t>
            </a:r>
            <a:r>
              <a:rPr lang="zh-CN" altLang="zh-CN" sz="2400" dirty="0">
                <a:solidFill>
                  <a:srgbClr val="FF0000"/>
                </a:solidFill>
                <a:latin typeface="Bodoni MT Black" pitchFamily="18" charset="0"/>
                <a:cs typeface="Times New Roman" pitchFamily="18" charset="0"/>
              </a:rPr>
              <a:t>公共的协议</a:t>
            </a:r>
            <a:r>
              <a:rPr lang="zh-CN" altLang="zh-CN" sz="2400" dirty="0">
                <a:latin typeface="Bodoni MT Black" pitchFamily="18" charset="0"/>
                <a:cs typeface="Times New Roman" pitchFamily="18" charset="0"/>
              </a:rPr>
              <a:t>，也就是说，它们都需要定义一组类似的</a:t>
            </a:r>
            <a:r>
              <a:rPr lang="zh-CN" altLang="zh-CN" sz="2400" dirty="0">
                <a:solidFill>
                  <a:srgbClr val="FF0000"/>
                </a:solidFill>
                <a:latin typeface="Bodoni MT Black" pitchFamily="18" charset="0"/>
                <a:cs typeface="Times New Roman" pitchFamily="18" charset="0"/>
              </a:rPr>
              <a:t>服</a:t>
            </a:r>
            <a:r>
              <a:rPr lang="zh-CN" altLang="zh-CN" sz="2400" dirty="0" smtClean="0">
                <a:solidFill>
                  <a:srgbClr val="FF0000"/>
                </a:solidFill>
                <a:latin typeface="Bodoni MT Black" pitchFamily="18" charset="0"/>
                <a:cs typeface="Times New Roman" pitchFamily="18" charset="0"/>
              </a:rPr>
              <a:t>务</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很</a:t>
            </a:r>
            <a:r>
              <a:rPr lang="zh-CN" altLang="zh-CN" sz="2400" dirty="0">
                <a:latin typeface="Bodoni MT Black" pitchFamily="18" charset="0"/>
                <a:cs typeface="Times New Roman" pitchFamily="18" charset="0"/>
              </a:rPr>
              <a:t>可能还需要相应的属</a:t>
            </a:r>
            <a:r>
              <a:rPr lang="zh-CN" altLang="zh-CN" sz="2400" dirty="0" smtClean="0">
                <a:latin typeface="Bodoni MT Black" pitchFamily="18" charset="0"/>
                <a:cs typeface="Times New Roman" pitchFamily="18" charset="0"/>
              </a:rPr>
              <a:t>性</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a:t>
            </a:r>
            <a:r>
              <a:rPr lang="zh-CN" altLang="zh-CN" sz="2400" dirty="0">
                <a:latin typeface="Bodoni MT Black" pitchFamily="18" charset="0"/>
                <a:cs typeface="Times New Roman" pitchFamily="18" charset="0"/>
              </a:rPr>
              <a:t>在这种情况下可以引入一个</a:t>
            </a:r>
            <a:r>
              <a:rPr lang="zh-CN" altLang="zh-CN" sz="2400" dirty="0">
                <a:solidFill>
                  <a:srgbClr val="FF0000"/>
                </a:solidFill>
                <a:latin typeface="Bodoni MT Black" pitchFamily="18" charset="0"/>
                <a:cs typeface="Times New Roman" pitchFamily="18" charset="0"/>
              </a:rPr>
              <a:t>附加</a:t>
            </a:r>
            <a:r>
              <a:rPr lang="zh-CN" altLang="zh-CN" sz="2400" dirty="0" smtClean="0">
                <a:solidFill>
                  <a:srgbClr val="FF0000"/>
                </a:solidFill>
                <a:latin typeface="Bodoni MT Black" pitchFamily="18" charset="0"/>
                <a:cs typeface="Times New Roman" pitchFamily="18" charset="0"/>
              </a:rPr>
              <a:t>类</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例</a:t>
            </a:r>
            <a:r>
              <a:rPr lang="zh-CN" altLang="zh-CN" sz="2400" dirty="0">
                <a:latin typeface="Bodoni MT Black" pitchFamily="18" charset="0"/>
                <a:cs typeface="Times New Roman" pitchFamily="18" charset="0"/>
              </a:rPr>
              <a:t>如根</a:t>
            </a:r>
            <a:r>
              <a:rPr lang="zh-CN" altLang="zh-CN" sz="2400" dirty="0" smtClean="0">
                <a:latin typeface="Bodoni MT Black" pitchFamily="18" charset="0"/>
                <a:cs typeface="Times New Roman" pitchFamily="18" charset="0"/>
              </a:rPr>
              <a:t>类</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a:t>
            </a:r>
            <a:r>
              <a:rPr lang="zh-CN" altLang="zh-CN" sz="2400" dirty="0">
                <a:latin typeface="Bodoni MT Black" pitchFamily="18" charset="0"/>
                <a:cs typeface="Times New Roman" pitchFamily="18" charset="0"/>
              </a:rPr>
              <a:t>以便建立这个协</a:t>
            </a:r>
            <a:r>
              <a:rPr lang="zh-CN" altLang="zh-CN" sz="2400" dirty="0" smtClean="0">
                <a:latin typeface="Bodoni MT Black" pitchFamily="18" charset="0"/>
                <a:cs typeface="Times New Roman" pitchFamily="18" charset="0"/>
              </a:rPr>
              <a:t>议</a:t>
            </a:r>
            <a:r>
              <a:rPr lang="zh-CN" altLang="en-US" sz="2400" dirty="0" smtClean="0">
                <a:latin typeface="Bodoni MT Black" pitchFamily="18" charset="0"/>
                <a:cs typeface="Times New Roman" pitchFamily="18" charset="0"/>
              </a:rPr>
              <a:t>。</a:t>
            </a:r>
            <a:endParaRPr lang="zh-CN" altLang="en-US" sz="2400" dirty="0">
              <a:latin typeface="Bodoni MT Black" pitchFamily="18" charset="0"/>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p>
        </p:txBody>
      </p:sp>
      <p:sp>
        <p:nvSpPr>
          <p:cNvPr id="11"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4"/>
          <p:cNvSpPr txBox="1">
            <a:spLocks/>
          </p:cNvSpPr>
          <p:nvPr/>
        </p:nvSpPr>
        <p:spPr bwMode="auto">
          <a:xfrm>
            <a:off x="395288" y="1117600"/>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5. </a:t>
            </a:r>
            <a:r>
              <a:rPr lang="zh-CN" altLang="en-US" sz="2800" b="1">
                <a:latin typeface="Bodoni MT Black" pitchFamily="18" charset="0"/>
              </a:rPr>
              <a:t>调整继承类层次</a:t>
            </a:r>
          </a:p>
        </p:txBody>
      </p:sp>
      <p:sp>
        <p:nvSpPr>
          <p:cNvPr id="4" name="矩形 3"/>
          <p:cNvSpPr/>
          <p:nvPr/>
        </p:nvSpPr>
        <p:spPr>
          <a:xfrm>
            <a:off x="378846" y="1798638"/>
            <a:ext cx="3031599" cy="461665"/>
          </a:xfrm>
          <a:prstGeom prst="rect">
            <a:avLst/>
          </a:prstGeom>
        </p:spPr>
        <p:txBody>
          <a:bodyPr wrap="none">
            <a:spAutoFit/>
          </a:bodyPr>
          <a:lstStyle/>
          <a:p>
            <a:pPr algn="just" eaLnBrk="1" hangingPunct="1">
              <a:spcAft>
                <a:spcPts val="0"/>
              </a:spcAft>
              <a:defRPr/>
            </a:pPr>
            <a:r>
              <a:rPr lang="zh-CN" altLang="en-US" sz="2400" kern="100" dirty="0" smtClean="0">
                <a:solidFill>
                  <a:srgbClr val="FF0000"/>
                </a:solidFill>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使用</a:t>
            </a:r>
            <a:r>
              <a:rPr lang="zh-CN" altLang="zh-CN" sz="2400" kern="100" dirty="0">
                <a:solidFill>
                  <a:srgbClr val="FF0000"/>
                </a:solidFill>
                <a:latin typeface="Bodoni MT Black" pitchFamily="18" charset="0"/>
                <a:cs typeface="Times New Roman" panose="02020603050405020304" pitchFamily="18" charset="0"/>
              </a:rPr>
              <a:t>多重继承机制</a:t>
            </a:r>
          </a:p>
        </p:txBody>
      </p:sp>
      <p:sp>
        <p:nvSpPr>
          <p:cNvPr id="12"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
        <p:nvSpPr>
          <p:cNvPr id="2" name="矩形 1"/>
          <p:cNvSpPr/>
          <p:nvPr/>
        </p:nvSpPr>
        <p:spPr>
          <a:xfrm>
            <a:off x="323528" y="2273300"/>
            <a:ext cx="8598222" cy="3323987"/>
          </a:xfrm>
          <a:prstGeom prst="rect">
            <a:avLst/>
          </a:prstGeom>
        </p:spPr>
        <p:txBody>
          <a:bodyPr wrap="square">
            <a:spAutoFit/>
          </a:bodyPr>
          <a:lstStyle/>
          <a:p>
            <a:pPr>
              <a:lnSpc>
                <a:spcPct val="125000"/>
              </a:lnSpc>
              <a:spcBef>
                <a:spcPct val="30000"/>
              </a:spcBef>
              <a:defRPr/>
            </a:pPr>
            <a:r>
              <a:rPr lang="en-US" altLang="zh-CN" sz="2400" dirty="0">
                <a:latin typeface="Bodoni MT Black" pitchFamily="18" charset="0"/>
                <a:cs typeface="Times New Roman" panose="02020603050405020304" pitchFamily="18" charset="0"/>
              </a:rPr>
              <a:t>     </a:t>
            </a:r>
            <a:r>
              <a:rPr lang="zh-CN" altLang="zh-CN" sz="2400" dirty="0" smtClean="0">
                <a:latin typeface="Bodoni MT Black" pitchFamily="18" charset="0"/>
                <a:cs typeface="Times New Roman" panose="02020603050405020304" pitchFamily="18" charset="0"/>
              </a:rPr>
              <a:t>如果</a:t>
            </a:r>
            <a:r>
              <a:rPr lang="zh-CN" altLang="zh-CN" sz="2400" dirty="0">
                <a:latin typeface="Bodoni MT Black" pitchFamily="18" charset="0"/>
                <a:cs typeface="Times New Roman" panose="02020603050405020304" pitchFamily="18" charset="0"/>
              </a:rPr>
              <a:t>面向对象分析模型中包含了</a:t>
            </a:r>
            <a:r>
              <a:rPr lang="zh-CN" altLang="zh-CN" sz="2400" dirty="0">
                <a:solidFill>
                  <a:srgbClr val="FF0000"/>
                </a:solidFill>
                <a:latin typeface="Bodoni MT Black" pitchFamily="18" charset="0"/>
                <a:cs typeface="Times New Roman" panose="02020603050405020304" pitchFamily="18" charset="0"/>
              </a:rPr>
              <a:t>多重继承关系</a:t>
            </a:r>
            <a:r>
              <a:rPr lang="zh-CN" altLang="zh-CN" sz="2400" dirty="0">
                <a:latin typeface="Bodoni MT Black" pitchFamily="18" charset="0"/>
                <a:cs typeface="Times New Roman" panose="02020603050405020304" pitchFamily="18" charset="0"/>
              </a:rPr>
              <a:t>，然而所使用的程序设计语言却并不提供多重继承机制，则必须修改面向对象分析的结果。即使使用支持多重继承的语言，有时也会出于实现考虑而对面向对象分析结果作一些调整。</a:t>
            </a:r>
            <a:endParaRPr lang="en-US" altLang="zh-CN" sz="2400" dirty="0">
              <a:latin typeface="Bodoni MT Black" pitchFamily="18" charset="0"/>
              <a:cs typeface="Times New Roman" panose="02020603050405020304" pitchFamily="18" charset="0"/>
            </a:endParaRPr>
          </a:p>
          <a:p>
            <a:pPr marL="342900" indent="-342900">
              <a:lnSpc>
                <a:spcPct val="125000"/>
              </a:lnSpc>
              <a:spcBef>
                <a:spcPts val="0"/>
              </a:spcBef>
              <a:buFont typeface="Wingdings" panose="05000000000000000000" pitchFamily="2" charset="2"/>
              <a:buChar char="l"/>
              <a:defRPr/>
            </a:pPr>
            <a:r>
              <a:rPr lang="zh-CN" altLang="zh-CN" sz="2400" dirty="0" smtClean="0">
                <a:solidFill>
                  <a:srgbClr val="FF0000"/>
                </a:solidFill>
                <a:latin typeface="Bodoni MT Black" pitchFamily="18" charset="0"/>
              </a:rPr>
              <a:t>窄</a:t>
            </a:r>
            <a:r>
              <a:rPr lang="zh-CN" altLang="zh-CN" sz="2400" dirty="0">
                <a:solidFill>
                  <a:srgbClr val="FF0000"/>
                </a:solidFill>
                <a:latin typeface="Bodoni MT Black" pitchFamily="18" charset="0"/>
              </a:rPr>
              <a:t>菱形模式</a:t>
            </a:r>
            <a:r>
              <a:rPr lang="zh-CN" altLang="en-US" sz="2400" dirty="0">
                <a:latin typeface="Bodoni MT Black" pitchFamily="18" charset="0"/>
              </a:rPr>
              <a:t>，</a:t>
            </a:r>
            <a:r>
              <a:rPr lang="zh-CN" altLang="zh-CN" sz="2400" dirty="0">
                <a:latin typeface="Bodoni MT Black" pitchFamily="18" charset="0"/>
              </a:rPr>
              <a:t>出现属性及服务命名冲突的可能性比较大</a:t>
            </a:r>
            <a:r>
              <a:rPr lang="zh-CN" altLang="en-US" sz="2400" dirty="0">
                <a:latin typeface="Bodoni MT Black" pitchFamily="18" charset="0"/>
              </a:rPr>
              <a:t>；</a:t>
            </a:r>
            <a:endParaRPr lang="en-US" altLang="zh-CN" sz="2400" dirty="0">
              <a:latin typeface="Bodoni MT Black" pitchFamily="18" charset="0"/>
            </a:endParaRPr>
          </a:p>
          <a:p>
            <a:pPr marL="342900" indent="-342900">
              <a:lnSpc>
                <a:spcPct val="125000"/>
              </a:lnSpc>
              <a:spcBef>
                <a:spcPts val="0"/>
              </a:spcBef>
              <a:buFont typeface="Wingdings" panose="05000000000000000000" pitchFamily="2" charset="2"/>
              <a:buChar char="l"/>
              <a:defRPr/>
            </a:pPr>
            <a:r>
              <a:rPr lang="zh-CN" altLang="zh-CN" sz="2400" dirty="0">
                <a:solidFill>
                  <a:srgbClr val="FF0000"/>
                </a:solidFill>
                <a:latin typeface="Bodoni MT Black" pitchFamily="18" charset="0"/>
              </a:rPr>
              <a:t>阔菱形模式</a:t>
            </a:r>
            <a:r>
              <a:rPr lang="zh-CN" altLang="en-US" sz="2400" dirty="0">
                <a:latin typeface="Bodoni MT Black" pitchFamily="18" charset="0"/>
              </a:rPr>
              <a:t>，</a:t>
            </a:r>
            <a:r>
              <a:rPr lang="zh-CN" altLang="zh-CN" sz="2400" dirty="0">
                <a:latin typeface="Bodoni MT Black" pitchFamily="18" charset="0"/>
              </a:rPr>
              <a:t>属性及服务的名字发生冲突的可能性比较小，但是，它需要用更多的类才能表示同一个设计。</a:t>
            </a:r>
            <a:endParaRPr lang="zh-CN" altLang="en-US" sz="2400" dirty="0">
              <a:latin typeface="Bodoni MT Black" pitchFamily="18" charset="0"/>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4"/>
          <p:cNvSpPr txBox="1">
            <a:spLocks/>
          </p:cNvSpPr>
          <p:nvPr/>
        </p:nvSpPr>
        <p:spPr bwMode="auto">
          <a:xfrm>
            <a:off x="395288" y="981075"/>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5. </a:t>
            </a:r>
            <a:r>
              <a:rPr lang="zh-CN" altLang="en-US" sz="2800" b="1">
                <a:latin typeface="Bodoni MT Black" pitchFamily="18" charset="0"/>
              </a:rPr>
              <a:t>调整继承类层次</a:t>
            </a:r>
          </a:p>
        </p:txBody>
      </p:sp>
      <p:sp>
        <p:nvSpPr>
          <p:cNvPr id="4" name="矩形 3"/>
          <p:cNvSpPr/>
          <p:nvPr/>
        </p:nvSpPr>
        <p:spPr>
          <a:xfrm>
            <a:off x="649551" y="1484313"/>
            <a:ext cx="3031599" cy="461665"/>
          </a:xfrm>
          <a:prstGeom prst="rect">
            <a:avLst/>
          </a:prstGeom>
        </p:spPr>
        <p:txBody>
          <a:bodyPr wrap="none">
            <a:spAutoFit/>
          </a:bodyPr>
          <a:lstStyle/>
          <a:p>
            <a:pPr algn="just" eaLnBrk="1" hangingPunct="1">
              <a:spcAft>
                <a:spcPts val="0"/>
              </a:spcAft>
              <a:defRPr/>
            </a:pPr>
            <a:r>
              <a:rPr lang="zh-CN" altLang="en-US" sz="2400" kern="100" dirty="0" smtClean="0">
                <a:solidFill>
                  <a:srgbClr val="FF0000"/>
                </a:solidFill>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使用</a:t>
            </a:r>
            <a:r>
              <a:rPr lang="zh-CN" altLang="zh-CN" sz="2400" kern="100" dirty="0">
                <a:solidFill>
                  <a:srgbClr val="FF0000"/>
                </a:solidFill>
                <a:latin typeface="Bodoni MT Black" pitchFamily="18" charset="0"/>
                <a:cs typeface="Times New Roman" panose="02020603050405020304" pitchFamily="18" charset="0"/>
              </a:rPr>
              <a:t>多重继承机制</a:t>
            </a:r>
          </a:p>
        </p:txBody>
      </p:sp>
      <p:sp>
        <p:nvSpPr>
          <p:cNvPr id="75780" name="矩形 7"/>
          <p:cNvSpPr>
            <a:spLocks noChangeArrowheads="1"/>
          </p:cNvSpPr>
          <p:nvPr/>
        </p:nvSpPr>
        <p:spPr bwMode="auto">
          <a:xfrm>
            <a:off x="3379925" y="4423164"/>
            <a:ext cx="1302767" cy="1138773"/>
          </a:xfrm>
          <a:prstGeom prst="rect">
            <a:avLst/>
          </a:prstGeom>
          <a:noFill/>
          <a:ln w="9525">
            <a:solidFill>
              <a:schemeClr val="accent1"/>
            </a:solidFill>
            <a:miter lim="800000"/>
            <a:headEnd/>
            <a:tailEnd/>
          </a:ln>
        </p:spPr>
        <p:txBody>
          <a:bodyPr wrap="square">
            <a:spAutoFit/>
          </a:bodyPr>
          <a:lstStyle/>
          <a:p>
            <a:pPr eaLnBrk="1" hangingPunct="1"/>
            <a:r>
              <a:rPr lang="zh-CN" altLang="zh-CN" sz="2200" dirty="0" smtClean="0">
                <a:solidFill>
                  <a:srgbClr val="FF0000"/>
                </a:solidFill>
                <a:latin typeface="Bodoni MT Black" pitchFamily="18" charset="0"/>
                <a:cs typeface="Times New Roman" pitchFamily="18" charset="0"/>
              </a:rPr>
              <a:t>避免</a:t>
            </a:r>
            <a:r>
              <a:rPr lang="zh-CN" altLang="zh-CN" sz="2200" dirty="0">
                <a:solidFill>
                  <a:srgbClr val="FF0000"/>
                </a:solidFill>
                <a:latin typeface="Bodoni MT Black" pitchFamily="18" charset="0"/>
                <a:cs typeface="Times New Roman" pitchFamily="18" charset="0"/>
              </a:rPr>
              <a:t>属性及服务命名冲突</a:t>
            </a:r>
            <a:endParaRPr lang="zh-CN" altLang="en-US" sz="2200" dirty="0">
              <a:solidFill>
                <a:srgbClr val="FF0000"/>
              </a:solidFill>
              <a:latin typeface="Bodoni MT Black" pitchFamily="18" charset="0"/>
            </a:endParaRPr>
          </a:p>
        </p:txBody>
      </p:sp>
      <p:pic>
        <p:nvPicPr>
          <p:cNvPr id="75781" name="图片 8"/>
          <p:cNvPicPr>
            <a:picLocks noChangeAspect="1"/>
          </p:cNvPicPr>
          <p:nvPr/>
        </p:nvPicPr>
        <p:blipFill>
          <a:blip r:embed="rId3" cstate="print"/>
          <a:srcRect/>
          <a:stretch>
            <a:fillRect/>
          </a:stretch>
        </p:blipFill>
        <p:spPr bwMode="auto">
          <a:xfrm>
            <a:off x="-7938" y="1989138"/>
            <a:ext cx="3197226" cy="4187825"/>
          </a:xfrm>
          <a:prstGeom prst="rect">
            <a:avLst/>
          </a:prstGeom>
          <a:noFill/>
          <a:ln w="9525">
            <a:noFill/>
            <a:miter lim="800000"/>
            <a:headEnd/>
            <a:tailEnd/>
          </a:ln>
        </p:spPr>
      </p:pic>
      <p:pic>
        <p:nvPicPr>
          <p:cNvPr id="75782" name="图片 9"/>
          <p:cNvPicPr>
            <a:picLocks noChangeAspect="1"/>
          </p:cNvPicPr>
          <p:nvPr/>
        </p:nvPicPr>
        <p:blipFill>
          <a:blip r:embed="rId4" cstate="print"/>
          <a:srcRect/>
          <a:stretch>
            <a:fillRect/>
          </a:stretch>
        </p:blipFill>
        <p:spPr bwMode="auto">
          <a:xfrm>
            <a:off x="4748213" y="1989138"/>
            <a:ext cx="4395787" cy="4343400"/>
          </a:xfrm>
          <a:prstGeom prst="rect">
            <a:avLst/>
          </a:prstGeom>
          <a:noFill/>
          <a:ln w="9525">
            <a:noFill/>
            <a:miter lim="800000"/>
            <a:headEnd/>
            <a:tailEnd/>
          </a:ln>
        </p:spPr>
      </p:pic>
      <p:sp>
        <p:nvSpPr>
          <p:cNvPr id="75783" name="矩形 12"/>
          <p:cNvSpPr>
            <a:spLocks noChangeArrowheads="1"/>
          </p:cNvSpPr>
          <p:nvPr/>
        </p:nvSpPr>
        <p:spPr bwMode="auto">
          <a:xfrm>
            <a:off x="-7938" y="5732463"/>
            <a:ext cx="1339851" cy="369887"/>
          </a:xfrm>
          <a:prstGeom prst="rect">
            <a:avLst/>
          </a:prstGeom>
          <a:noFill/>
          <a:ln w="9525">
            <a:solidFill>
              <a:srgbClr val="FF0000"/>
            </a:solidFill>
            <a:miter lim="800000"/>
            <a:headEnd/>
            <a:tailEnd/>
          </a:ln>
        </p:spPr>
        <p:txBody>
          <a:bodyPr wrap="none">
            <a:spAutoFit/>
          </a:bodyPr>
          <a:lstStyle/>
          <a:p>
            <a:pPr eaLnBrk="1" hangingPunct="1"/>
            <a:r>
              <a:rPr lang="zh-CN" altLang="zh-CN">
                <a:latin typeface="Bodoni MT Black" pitchFamily="18" charset="0"/>
                <a:cs typeface="Times New Roman" pitchFamily="18" charset="0"/>
              </a:rPr>
              <a:t>窄菱形模式</a:t>
            </a:r>
            <a:endParaRPr lang="zh-CN" altLang="en-US">
              <a:latin typeface="Bodoni MT Black" pitchFamily="18" charset="0"/>
            </a:endParaRPr>
          </a:p>
        </p:txBody>
      </p:sp>
      <p:sp>
        <p:nvSpPr>
          <p:cNvPr id="75784" name="矩形 13"/>
          <p:cNvSpPr>
            <a:spLocks noChangeArrowheads="1"/>
          </p:cNvSpPr>
          <p:nvPr/>
        </p:nvSpPr>
        <p:spPr bwMode="auto">
          <a:xfrm>
            <a:off x="7596188" y="5876925"/>
            <a:ext cx="1338262" cy="369888"/>
          </a:xfrm>
          <a:prstGeom prst="rect">
            <a:avLst/>
          </a:prstGeom>
          <a:noFill/>
          <a:ln w="9525">
            <a:solidFill>
              <a:srgbClr val="FF0000"/>
            </a:solidFill>
            <a:miter lim="800000"/>
            <a:headEnd/>
            <a:tailEnd/>
          </a:ln>
        </p:spPr>
        <p:txBody>
          <a:bodyPr wrap="none">
            <a:spAutoFit/>
          </a:bodyPr>
          <a:lstStyle/>
          <a:p>
            <a:pPr eaLnBrk="1" hangingPunct="1"/>
            <a:r>
              <a:rPr lang="zh-CN" altLang="zh-CN">
                <a:latin typeface="Bodoni MT Black" pitchFamily="18" charset="0"/>
                <a:cs typeface="Times New Roman" pitchFamily="18" charset="0"/>
              </a:rPr>
              <a:t>阔菱形模式</a:t>
            </a:r>
            <a:endParaRPr lang="zh-CN" altLang="en-US">
              <a:latin typeface="Bodoni MT Black" pitchFamily="18" charset="0"/>
            </a:endParaRPr>
          </a:p>
        </p:txBody>
      </p:sp>
      <p:sp>
        <p:nvSpPr>
          <p:cNvPr id="12"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
        <p:nvSpPr>
          <p:cNvPr id="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p>
        </p:txBody>
      </p:sp>
      <p:sp>
        <p:nvSpPr>
          <p:cNvPr id="9" name="任意多边形 8"/>
          <p:cNvSpPr/>
          <p:nvPr/>
        </p:nvSpPr>
        <p:spPr>
          <a:xfrm>
            <a:off x="4662803" y="3742441"/>
            <a:ext cx="2784372" cy="2705493"/>
          </a:xfrm>
          <a:custGeom>
            <a:avLst/>
            <a:gdLst>
              <a:gd name="connsiteX0" fmla="*/ 719902 w 2784372"/>
              <a:gd name="connsiteY0" fmla="*/ 0 h 2705493"/>
              <a:gd name="connsiteX1" fmla="*/ 719902 w 2784372"/>
              <a:gd name="connsiteY1" fmla="*/ 0 h 2705493"/>
              <a:gd name="connsiteX2" fmla="*/ 870731 w 2784372"/>
              <a:gd name="connsiteY2" fmla="*/ 18854 h 2705493"/>
              <a:gd name="connsiteX3" fmla="*/ 927292 w 2784372"/>
              <a:gd name="connsiteY3" fmla="*/ 37707 h 2705493"/>
              <a:gd name="connsiteX4" fmla="*/ 1276084 w 2784372"/>
              <a:gd name="connsiteY4" fmla="*/ 47134 h 2705493"/>
              <a:gd name="connsiteX5" fmla="*/ 1323218 w 2784372"/>
              <a:gd name="connsiteY5" fmla="*/ 56561 h 2705493"/>
              <a:gd name="connsiteX6" fmla="*/ 1379778 w 2784372"/>
              <a:gd name="connsiteY6" fmla="*/ 65988 h 2705493"/>
              <a:gd name="connsiteX7" fmla="*/ 1436339 w 2784372"/>
              <a:gd name="connsiteY7" fmla="*/ 84841 h 2705493"/>
              <a:gd name="connsiteX8" fmla="*/ 1624875 w 2784372"/>
              <a:gd name="connsiteY8" fmla="*/ 103695 h 2705493"/>
              <a:gd name="connsiteX9" fmla="*/ 1690863 w 2784372"/>
              <a:gd name="connsiteY9" fmla="*/ 122549 h 2705493"/>
              <a:gd name="connsiteX10" fmla="*/ 1747424 w 2784372"/>
              <a:gd name="connsiteY10" fmla="*/ 131975 h 2705493"/>
              <a:gd name="connsiteX11" fmla="*/ 1794558 w 2784372"/>
              <a:gd name="connsiteY11" fmla="*/ 141402 h 2705493"/>
              <a:gd name="connsiteX12" fmla="*/ 2077362 w 2784372"/>
              <a:gd name="connsiteY12" fmla="*/ 131975 h 2705493"/>
              <a:gd name="connsiteX13" fmla="*/ 2133923 w 2784372"/>
              <a:gd name="connsiteY13" fmla="*/ 122549 h 2705493"/>
              <a:gd name="connsiteX14" fmla="*/ 2143350 w 2784372"/>
              <a:gd name="connsiteY14" fmla="*/ 169683 h 2705493"/>
              <a:gd name="connsiteX15" fmla="*/ 2152776 w 2784372"/>
              <a:gd name="connsiteY15" fmla="*/ 226244 h 2705493"/>
              <a:gd name="connsiteX16" fmla="*/ 2162203 w 2784372"/>
              <a:gd name="connsiteY16" fmla="*/ 254524 h 2705493"/>
              <a:gd name="connsiteX17" fmla="*/ 2171630 w 2784372"/>
              <a:gd name="connsiteY17" fmla="*/ 480767 h 2705493"/>
              <a:gd name="connsiteX18" fmla="*/ 2181057 w 2784372"/>
              <a:gd name="connsiteY18" fmla="*/ 509048 h 2705493"/>
              <a:gd name="connsiteX19" fmla="*/ 2199910 w 2784372"/>
              <a:gd name="connsiteY19" fmla="*/ 593889 h 2705493"/>
              <a:gd name="connsiteX20" fmla="*/ 2218764 w 2784372"/>
              <a:gd name="connsiteY20" fmla="*/ 622169 h 2705493"/>
              <a:gd name="connsiteX21" fmla="*/ 2237618 w 2784372"/>
              <a:gd name="connsiteY21" fmla="*/ 697584 h 2705493"/>
              <a:gd name="connsiteX22" fmla="*/ 2247044 w 2784372"/>
              <a:gd name="connsiteY22" fmla="*/ 735291 h 2705493"/>
              <a:gd name="connsiteX23" fmla="*/ 2265898 w 2784372"/>
              <a:gd name="connsiteY23" fmla="*/ 772998 h 2705493"/>
              <a:gd name="connsiteX24" fmla="*/ 2275325 w 2784372"/>
              <a:gd name="connsiteY24" fmla="*/ 810705 h 2705493"/>
              <a:gd name="connsiteX25" fmla="*/ 2294178 w 2784372"/>
              <a:gd name="connsiteY25" fmla="*/ 838986 h 2705493"/>
              <a:gd name="connsiteX26" fmla="*/ 2322459 w 2784372"/>
              <a:gd name="connsiteY26" fmla="*/ 914400 h 2705493"/>
              <a:gd name="connsiteX27" fmla="*/ 2331886 w 2784372"/>
              <a:gd name="connsiteY27" fmla="*/ 1150070 h 2705493"/>
              <a:gd name="connsiteX28" fmla="*/ 2341312 w 2784372"/>
              <a:gd name="connsiteY28" fmla="*/ 1178351 h 2705493"/>
              <a:gd name="connsiteX29" fmla="*/ 2350739 w 2784372"/>
              <a:gd name="connsiteY29" fmla="*/ 1234912 h 2705493"/>
              <a:gd name="connsiteX30" fmla="*/ 2388446 w 2784372"/>
              <a:gd name="connsiteY30" fmla="*/ 1310326 h 2705493"/>
              <a:gd name="connsiteX31" fmla="*/ 2435581 w 2784372"/>
              <a:gd name="connsiteY31" fmla="*/ 1357460 h 2705493"/>
              <a:gd name="connsiteX32" fmla="*/ 2492141 w 2784372"/>
              <a:gd name="connsiteY32" fmla="*/ 1404594 h 2705493"/>
              <a:gd name="connsiteX33" fmla="*/ 2558129 w 2784372"/>
              <a:gd name="connsiteY33" fmla="*/ 1442301 h 2705493"/>
              <a:gd name="connsiteX34" fmla="*/ 2586409 w 2784372"/>
              <a:gd name="connsiteY34" fmla="*/ 1461155 h 2705493"/>
              <a:gd name="connsiteX35" fmla="*/ 2624117 w 2784372"/>
              <a:gd name="connsiteY35" fmla="*/ 1517716 h 2705493"/>
              <a:gd name="connsiteX36" fmla="*/ 2671251 w 2784372"/>
              <a:gd name="connsiteY36" fmla="*/ 1602557 h 2705493"/>
              <a:gd name="connsiteX37" fmla="*/ 2680677 w 2784372"/>
              <a:gd name="connsiteY37" fmla="*/ 1630837 h 2705493"/>
              <a:gd name="connsiteX38" fmla="*/ 2727811 w 2784372"/>
              <a:gd name="connsiteY38" fmla="*/ 1687398 h 2705493"/>
              <a:gd name="connsiteX39" fmla="*/ 2746665 w 2784372"/>
              <a:gd name="connsiteY39" fmla="*/ 1715679 h 2705493"/>
              <a:gd name="connsiteX40" fmla="*/ 2756092 w 2784372"/>
              <a:gd name="connsiteY40" fmla="*/ 1753386 h 2705493"/>
              <a:gd name="connsiteX41" fmla="*/ 2774945 w 2784372"/>
              <a:gd name="connsiteY41" fmla="*/ 1809947 h 2705493"/>
              <a:gd name="connsiteX42" fmla="*/ 2784372 w 2784372"/>
              <a:gd name="connsiteY42" fmla="*/ 2243580 h 2705493"/>
              <a:gd name="connsiteX43" fmla="*/ 2765519 w 2784372"/>
              <a:gd name="connsiteY43" fmla="*/ 2554664 h 2705493"/>
              <a:gd name="connsiteX44" fmla="*/ 2708958 w 2784372"/>
              <a:gd name="connsiteY44" fmla="*/ 2611225 h 2705493"/>
              <a:gd name="connsiteX45" fmla="*/ 2680677 w 2784372"/>
              <a:gd name="connsiteY45" fmla="*/ 2630079 h 2705493"/>
              <a:gd name="connsiteX46" fmla="*/ 2576983 w 2784372"/>
              <a:gd name="connsiteY46" fmla="*/ 2658359 h 2705493"/>
              <a:gd name="connsiteX47" fmla="*/ 2520422 w 2784372"/>
              <a:gd name="connsiteY47" fmla="*/ 2667786 h 2705493"/>
              <a:gd name="connsiteX48" fmla="*/ 2058508 w 2784372"/>
              <a:gd name="connsiteY48" fmla="*/ 2677213 h 2705493"/>
              <a:gd name="connsiteX49" fmla="*/ 2011374 w 2784372"/>
              <a:gd name="connsiteY49" fmla="*/ 2686639 h 2705493"/>
              <a:gd name="connsiteX50" fmla="*/ 1973667 w 2784372"/>
              <a:gd name="connsiteY50" fmla="*/ 2696066 h 2705493"/>
              <a:gd name="connsiteX51" fmla="*/ 1907679 w 2784372"/>
              <a:gd name="connsiteY51" fmla="*/ 2705493 h 2705493"/>
              <a:gd name="connsiteX52" fmla="*/ 1059267 w 2784372"/>
              <a:gd name="connsiteY52" fmla="*/ 2696066 h 2705493"/>
              <a:gd name="connsiteX53" fmla="*/ 983853 w 2784372"/>
              <a:gd name="connsiteY53" fmla="*/ 2677213 h 2705493"/>
              <a:gd name="connsiteX54" fmla="*/ 917865 w 2784372"/>
              <a:gd name="connsiteY54" fmla="*/ 2667786 h 2705493"/>
              <a:gd name="connsiteX55" fmla="*/ 804743 w 2784372"/>
              <a:gd name="connsiteY55" fmla="*/ 2639505 h 2705493"/>
              <a:gd name="connsiteX56" fmla="*/ 682195 w 2784372"/>
              <a:gd name="connsiteY56" fmla="*/ 2611225 h 2705493"/>
              <a:gd name="connsiteX57" fmla="*/ 569073 w 2784372"/>
              <a:gd name="connsiteY57" fmla="*/ 2592371 h 2705493"/>
              <a:gd name="connsiteX58" fmla="*/ 474805 w 2784372"/>
              <a:gd name="connsiteY58" fmla="*/ 2573518 h 2705493"/>
              <a:gd name="connsiteX59" fmla="*/ 427671 w 2784372"/>
              <a:gd name="connsiteY59" fmla="*/ 2564091 h 2705493"/>
              <a:gd name="connsiteX60" fmla="*/ 276842 w 2784372"/>
              <a:gd name="connsiteY60" fmla="*/ 2573518 h 2705493"/>
              <a:gd name="connsiteX61" fmla="*/ 107160 w 2784372"/>
              <a:gd name="connsiteY61" fmla="*/ 2554664 h 2705493"/>
              <a:gd name="connsiteX62" fmla="*/ 60026 w 2784372"/>
              <a:gd name="connsiteY62" fmla="*/ 2488677 h 2705493"/>
              <a:gd name="connsiteX63" fmla="*/ 41172 w 2784372"/>
              <a:gd name="connsiteY63" fmla="*/ 2432116 h 2705493"/>
              <a:gd name="connsiteX64" fmla="*/ 22319 w 2784372"/>
              <a:gd name="connsiteY64" fmla="*/ 1989056 h 2705493"/>
              <a:gd name="connsiteX65" fmla="*/ 50599 w 2784372"/>
              <a:gd name="connsiteY65" fmla="*/ 1442301 h 2705493"/>
              <a:gd name="connsiteX66" fmla="*/ 69453 w 2784372"/>
              <a:gd name="connsiteY66" fmla="*/ 1414021 h 2705493"/>
              <a:gd name="connsiteX67" fmla="*/ 154294 w 2784372"/>
              <a:gd name="connsiteY67" fmla="*/ 1338606 h 2705493"/>
              <a:gd name="connsiteX68" fmla="*/ 210855 w 2784372"/>
              <a:gd name="connsiteY68" fmla="*/ 1300899 h 2705493"/>
              <a:gd name="connsiteX69" fmla="*/ 267416 w 2784372"/>
              <a:gd name="connsiteY69" fmla="*/ 1225485 h 2705493"/>
              <a:gd name="connsiteX70" fmla="*/ 323976 w 2784372"/>
              <a:gd name="connsiteY70" fmla="*/ 1178351 h 2705493"/>
              <a:gd name="connsiteX71" fmla="*/ 361684 w 2784372"/>
              <a:gd name="connsiteY71" fmla="*/ 1102936 h 2705493"/>
              <a:gd name="connsiteX72" fmla="*/ 380537 w 2784372"/>
              <a:gd name="connsiteY72" fmla="*/ 1074656 h 2705493"/>
              <a:gd name="connsiteX73" fmla="*/ 399391 w 2784372"/>
              <a:gd name="connsiteY73" fmla="*/ 1036949 h 2705493"/>
              <a:gd name="connsiteX74" fmla="*/ 418244 w 2784372"/>
              <a:gd name="connsiteY74" fmla="*/ 1008668 h 2705493"/>
              <a:gd name="connsiteX75" fmla="*/ 455952 w 2784372"/>
              <a:gd name="connsiteY75" fmla="*/ 933254 h 2705493"/>
              <a:gd name="connsiteX76" fmla="*/ 484232 w 2784372"/>
              <a:gd name="connsiteY76" fmla="*/ 838986 h 2705493"/>
              <a:gd name="connsiteX77" fmla="*/ 521939 w 2784372"/>
              <a:gd name="connsiteY77" fmla="*/ 763571 h 2705493"/>
              <a:gd name="connsiteX78" fmla="*/ 531366 w 2784372"/>
              <a:gd name="connsiteY78" fmla="*/ 735291 h 2705493"/>
              <a:gd name="connsiteX79" fmla="*/ 540793 w 2784372"/>
              <a:gd name="connsiteY79" fmla="*/ 697584 h 2705493"/>
              <a:gd name="connsiteX80" fmla="*/ 559646 w 2784372"/>
              <a:gd name="connsiteY80" fmla="*/ 659877 h 2705493"/>
              <a:gd name="connsiteX81" fmla="*/ 569073 w 2784372"/>
              <a:gd name="connsiteY81" fmla="*/ 631596 h 2705493"/>
              <a:gd name="connsiteX82" fmla="*/ 606781 w 2784372"/>
              <a:gd name="connsiteY82" fmla="*/ 556182 h 2705493"/>
              <a:gd name="connsiteX83" fmla="*/ 625634 w 2784372"/>
              <a:gd name="connsiteY83" fmla="*/ 509048 h 2705493"/>
              <a:gd name="connsiteX84" fmla="*/ 635061 w 2784372"/>
              <a:gd name="connsiteY84" fmla="*/ 480767 h 2705493"/>
              <a:gd name="connsiteX85" fmla="*/ 672768 w 2784372"/>
              <a:gd name="connsiteY85" fmla="*/ 424206 h 2705493"/>
              <a:gd name="connsiteX86" fmla="*/ 691622 w 2784372"/>
              <a:gd name="connsiteY86" fmla="*/ 367646 h 2705493"/>
              <a:gd name="connsiteX87" fmla="*/ 701049 w 2784372"/>
              <a:gd name="connsiteY87" fmla="*/ 339365 h 2705493"/>
              <a:gd name="connsiteX88" fmla="*/ 710475 w 2784372"/>
              <a:gd name="connsiteY88" fmla="*/ 301658 h 2705493"/>
              <a:gd name="connsiteX89" fmla="*/ 729329 w 2784372"/>
              <a:gd name="connsiteY89" fmla="*/ 273378 h 2705493"/>
              <a:gd name="connsiteX90" fmla="*/ 748183 w 2784372"/>
              <a:gd name="connsiteY90" fmla="*/ 216817 h 2705493"/>
              <a:gd name="connsiteX91" fmla="*/ 776463 w 2784372"/>
              <a:gd name="connsiteY91" fmla="*/ 160256 h 2705493"/>
              <a:gd name="connsiteX92" fmla="*/ 795317 w 2784372"/>
              <a:gd name="connsiteY92" fmla="*/ 94268 h 2705493"/>
              <a:gd name="connsiteX93" fmla="*/ 823597 w 2784372"/>
              <a:gd name="connsiteY93" fmla="*/ 65988 h 2705493"/>
              <a:gd name="connsiteX94" fmla="*/ 842451 w 2784372"/>
              <a:gd name="connsiteY94" fmla="*/ 28281 h 2705493"/>
              <a:gd name="connsiteX95" fmla="*/ 842451 w 2784372"/>
              <a:gd name="connsiteY95" fmla="*/ 28281 h 270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784372" h="2705493">
                <a:moveTo>
                  <a:pt x="719902" y="0"/>
                </a:moveTo>
                <a:lnTo>
                  <a:pt x="719902" y="0"/>
                </a:lnTo>
                <a:cubicBezTo>
                  <a:pt x="752685" y="3278"/>
                  <a:pt x="831746" y="9108"/>
                  <a:pt x="870731" y="18854"/>
                </a:cubicBezTo>
                <a:cubicBezTo>
                  <a:pt x="890011" y="23674"/>
                  <a:pt x="907426" y="37170"/>
                  <a:pt x="927292" y="37707"/>
                </a:cubicBezTo>
                <a:lnTo>
                  <a:pt x="1276084" y="47134"/>
                </a:lnTo>
                <a:lnTo>
                  <a:pt x="1323218" y="56561"/>
                </a:lnTo>
                <a:cubicBezTo>
                  <a:pt x="1342023" y="59980"/>
                  <a:pt x="1361235" y="61352"/>
                  <a:pt x="1379778" y="65988"/>
                </a:cubicBezTo>
                <a:cubicBezTo>
                  <a:pt x="1399058" y="70808"/>
                  <a:pt x="1416587" y="82646"/>
                  <a:pt x="1436339" y="84841"/>
                </a:cubicBezTo>
                <a:cubicBezTo>
                  <a:pt x="1555676" y="98101"/>
                  <a:pt x="1492843" y="91692"/>
                  <a:pt x="1624875" y="103695"/>
                </a:cubicBezTo>
                <a:cubicBezTo>
                  <a:pt x="1646871" y="109980"/>
                  <a:pt x="1668573" y="117405"/>
                  <a:pt x="1690863" y="122549"/>
                </a:cubicBezTo>
                <a:cubicBezTo>
                  <a:pt x="1709487" y="126847"/>
                  <a:pt x="1728619" y="128556"/>
                  <a:pt x="1747424" y="131975"/>
                </a:cubicBezTo>
                <a:cubicBezTo>
                  <a:pt x="1763188" y="134841"/>
                  <a:pt x="1778847" y="138260"/>
                  <a:pt x="1794558" y="141402"/>
                </a:cubicBezTo>
                <a:cubicBezTo>
                  <a:pt x="1888826" y="138260"/>
                  <a:pt x="1983727" y="143325"/>
                  <a:pt x="2077362" y="131975"/>
                </a:cubicBezTo>
                <a:cubicBezTo>
                  <a:pt x="2154132" y="122670"/>
                  <a:pt x="2060148" y="73366"/>
                  <a:pt x="2133923" y="122549"/>
                </a:cubicBezTo>
                <a:cubicBezTo>
                  <a:pt x="2137065" y="138260"/>
                  <a:pt x="2140484" y="153919"/>
                  <a:pt x="2143350" y="169683"/>
                </a:cubicBezTo>
                <a:cubicBezTo>
                  <a:pt x="2146769" y="188488"/>
                  <a:pt x="2148630" y="207585"/>
                  <a:pt x="2152776" y="226244"/>
                </a:cubicBezTo>
                <a:cubicBezTo>
                  <a:pt x="2154931" y="235944"/>
                  <a:pt x="2159061" y="245097"/>
                  <a:pt x="2162203" y="254524"/>
                </a:cubicBezTo>
                <a:cubicBezTo>
                  <a:pt x="2165345" y="329938"/>
                  <a:pt x="2166054" y="405493"/>
                  <a:pt x="2171630" y="480767"/>
                </a:cubicBezTo>
                <a:cubicBezTo>
                  <a:pt x="2172364" y="490677"/>
                  <a:pt x="2178901" y="499348"/>
                  <a:pt x="2181057" y="509048"/>
                </a:cubicBezTo>
                <a:cubicBezTo>
                  <a:pt x="2186848" y="535105"/>
                  <a:pt x="2187180" y="568429"/>
                  <a:pt x="2199910" y="593889"/>
                </a:cubicBezTo>
                <a:cubicBezTo>
                  <a:pt x="2204977" y="604023"/>
                  <a:pt x="2212479" y="612742"/>
                  <a:pt x="2218764" y="622169"/>
                </a:cubicBezTo>
                <a:cubicBezTo>
                  <a:pt x="2237933" y="718013"/>
                  <a:pt x="2218291" y="629937"/>
                  <a:pt x="2237618" y="697584"/>
                </a:cubicBezTo>
                <a:cubicBezTo>
                  <a:pt x="2241177" y="710041"/>
                  <a:pt x="2242495" y="723160"/>
                  <a:pt x="2247044" y="735291"/>
                </a:cubicBezTo>
                <a:cubicBezTo>
                  <a:pt x="2251978" y="748449"/>
                  <a:pt x="2260964" y="759840"/>
                  <a:pt x="2265898" y="772998"/>
                </a:cubicBezTo>
                <a:cubicBezTo>
                  <a:pt x="2270447" y="785129"/>
                  <a:pt x="2270222" y="798797"/>
                  <a:pt x="2275325" y="810705"/>
                </a:cubicBezTo>
                <a:cubicBezTo>
                  <a:pt x="2279788" y="821119"/>
                  <a:pt x="2289111" y="828852"/>
                  <a:pt x="2294178" y="838986"/>
                </a:cubicBezTo>
                <a:cubicBezTo>
                  <a:pt x="2305451" y="861531"/>
                  <a:pt x="2314300" y="889923"/>
                  <a:pt x="2322459" y="914400"/>
                </a:cubicBezTo>
                <a:cubicBezTo>
                  <a:pt x="2325601" y="992957"/>
                  <a:pt x="2326285" y="1071650"/>
                  <a:pt x="2331886" y="1150070"/>
                </a:cubicBezTo>
                <a:cubicBezTo>
                  <a:pt x="2332594" y="1159982"/>
                  <a:pt x="2339156" y="1168651"/>
                  <a:pt x="2341312" y="1178351"/>
                </a:cubicBezTo>
                <a:cubicBezTo>
                  <a:pt x="2345458" y="1197010"/>
                  <a:pt x="2344310" y="1216912"/>
                  <a:pt x="2350739" y="1234912"/>
                </a:cubicBezTo>
                <a:cubicBezTo>
                  <a:pt x="2360192" y="1261380"/>
                  <a:pt x="2375877" y="1285188"/>
                  <a:pt x="2388446" y="1310326"/>
                </a:cubicBezTo>
                <a:cubicBezTo>
                  <a:pt x="2411744" y="1356921"/>
                  <a:pt x="2393969" y="1343589"/>
                  <a:pt x="2435581" y="1357460"/>
                </a:cubicBezTo>
                <a:cubicBezTo>
                  <a:pt x="2505801" y="1404275"/>
                  <a:pt x="2419552" y="1344104"/>
                  <a:pt x="2492141" y="1404594"/>
                </a:cubicBezTo>
                <a:cubicBezTo>
                  <a:pt x="2517199" y="1425475"/>
                  <a:pt x="2528788" y="1425535"/>
                  <a:pt x="2558129" y="1442301"/>
                </a:cubicBezTo>
                <a:cubicBezTo>
                  <a:pt x="2567966" y="1447922"/>
                  <a:pt x="2576982" y="1454870"/>
                  <a:pt x="2586409" y="1461155"/>
                </a:cubicBezTo>
                <a:cubicBezTo>
                  <a:pt x="2598978" y="1480009"/>
                  <a:pt x="2616952" y="1496219"/>
                  <a:pt x="2624117" y="1517716"/>
                </a:cubicBezTo>
                <a:cubicBezTo>
                  <a:pt x="2647186" y="1586924"/>
                  <a:pt x="2628917" y="1560225"/>
                  <a:pt x="2671251" y="1602557"/>
                </a:cubicBezTo>
                <a:cubicBezTo>
                  <a:pt x="2674393" y="1611984"/>
                  <a:pt x="2676233" y="1621949"/>
                  <a:pt x="2680677" y="1630837"/>
                </a:cubicBezTo>
                <a:cubicBezTo>
                  <a:pt x="2698230" y="1665944"/>
                  <a:pt x="2701751" y="1656126"/>
                  <a:pt x="2727811" y="1687398"/>
                </a:cubicBezTo>
                <a:cubicBezTo>
                  <a:pt x="2735064" y="1696102"/>
                  <a:pt x="2740380" y="1706252"/>
                  <a:pt x="2746665" y="1715679"/>
                </a:cubicBezTo>
                <a:cubicBezTo>
                  <a:pt x="2749807" y="1728248"/>
                  <a:pt x="2752369" y="1740977"/>
                  <a:pt x="2756092" y="1753386"/>
                </a:cubicBezTo>
                <a:cubicBezTo>
                  <a:pt x="2761803" y="1772421"/>
                  <a:pt x="2774945" y="1809947"/>
                  <a:pt x="2774945" y="1809947"/>
                </a:cubicBezTo>
                <a:cubicBezTo>
                  <a:pt x="2778087" y="1954491"/>
                  <a:pt x="2784372" y="2099002"/>
                  <a:pt x="2784372" y="2243580"/>
                </a:cubicBezTo>
                <a:cubicBezTo>
                  <a:pt x="2784372" y="2244012"/>
                  <a:pt x="2772301" y="2518495"/>
                  <a:pt x="2765519" y="2554664"/>
                </a:cubicBezTo>
                <a:cubicBezTo>
                  <a:pt x="2761090" y="2578284"/>
                  <a:pt x="2723640" y="2600738"/>
                  <a:pt x="2708958" y="2611225"/>
                </a:cubicBezTo>
                <a:cubicBezTo>
                  <a:pt x="2699739" y="2617810"/>
                  <a:pt x="2691030" y="2625478"/>
                  <a:pt x="2680677" y="2630079"/>
                </a:cubicBezTo>
                <a:cubicBezTo>
                  <a:pt x="2645000" y="2645936"/>
                  <a:pt x="2614513" y="2651535"/>
                  <a:pt x="2576983" y="2658359"/>
                </a:cubicBezTo>
                <a:cubicBezTo>
                  <a:pt x="2558178" y="2661778"/>
                  <a:pt x="2539523" y="2667091"/>
                  <a:pt x="2520422" y="2667786"/>
                </a:cubicBezTo>
                <a:cubicBezTo>
                  <a:pt x="2366520" y="2673383"/>
                  <a:pt x="2212479" y="2674071"/>
                  <a:pt x="2058508" y="2677213"/>
                </a:cubicBezTo>
                <a:cubicBezTo>
                  <a:pt x="2042797" y="2680355"/>
                  <a:pt x="2027015" y="2683163"/>
                  <a:pt x="2011374" y="2686639"/>
                </a:cubicBezTo>
                <a:cubicBezTo>
                  <a:pt x="1998727" y="2689449"/>
                  <a:pt x="1986414" y="2693748"/>
                  <a:pt x="1973667" y="2696066"/>
                </a:cubicBezTo>
                <a:cubicBezTo>
                  <a:pt x="1951806" y="2700041"/>
                  <a:pt x="1929675" y="2702351"/>
                  <a:pt x="1907679" y="2705493"/>
                </a:cubicBezTo>
                <a:lnTo>
                  <a:pt x="1059267" y="2696066"/>
                </a:lnTo>
                <a:cubicBezTo>
                  <a:pt x="1007035" y="2694966"/>
                  <a:pt x="1024452" y="2685333"/>
                  <a:pt x="983853" y="2677213"/>
                </a:cubicBezTo>
                <a:cubicBezTo>
                  <a:pt x="962065" y="2672856"/>
                  <a:pt x="939861" y="2670928"/>
                  <a:pt x="917865" y="2667786"/>
                </a:cubicBezTo>
                <a:cubicBezTo>
                  <a:pt x="853369" y="2635537"/>
                  <a:pt x="901546" y="2654397"/>
                  <a:pt x="804743" y="2639505"/>
                </a:cubicBezTo>
                <a:cubicBezTo>
                  <a:pt x="743789" y="2630128"/>
                  <a:pt x="754411" y="2625669"/>
                  <a:pt x="682195" y="2611225"/>
                </a:cubicBezTo>
                <a:cubicBezTo>
                  <a:pt x="528994" y="2580584"/>
                  <a:pt x="767797" y="2627439"/>
                  <a:pt x="569073" y="2592371"/>
                </a:cubicBezTo>
                <a:cubicBezTo>
                  <a:pt x="537516" y="2586802"/>
                  <a:pt x="506228" y="2579802"/>
                  <a:pt x="474805" y="2573518"/>
                </a:cubicBezTo>
                <a:lnTo>
                  <a:pt x="427671" y="2564091"/>
                </a:lnTo>
                <a:cubicBezTo>
                  <a:pt x="377395" y="2567233"/>
                  <a:pt x="327216" y="2573518"/>
                  <a:pt x="276842" y="2573518"/>
                </a:cubicBezTo>
                <a:cubicBezTo>
                  <a:pt x="191597" y="2573518"/>
                  <a:pt x="173632" y="2567959"/>
                  <a:pt x="107160" y="2554664"/>
                </a:cubicBezTo>
                <a:cubicBezTo>
                  <a:pt x="66651" y="2527660"/>
                  <a:pt x="80320" y="2544486"/>
                  <a:pt x="60026" y="2488677"/>
                </a:cubicBezTo>
                <a:cubicBezTo>
                  <a:pt x="53234" y="2470000"/>
                  <a:pt x="41172" y="2432116"/>
                  <a:pt x="41172" y="2432116"/>
                </a:cubicBezTo>
                <a:cubicBezTo>
                  <a:pt x="18622" y="2251716"/>
                  <a:pt x="22319" y="2301425"/>
                  <a:pt x="22319" y="1989056"/>
                </a:cubicBezTo>
                <a:cubicBezTo>
                  <a:pt x="22319" y="1768988"/>
                  <a:pt x="-43352" y="1606710"/>
                  <a:pt x="50599" y="1442301"/>
                </a:cubicBezTo>
                <a:cubicBezTo>
                  <a:pt x="56220" y="1432464"/>
                  <a:pt x="61926" y="1422489"/>
                  <a:pt x="69453" y="1414021"/>
                </a:cubicBezTo>
                <a:cubicBezTo>
                  <a:pt x="174217" y="1296162"/>
                  <a:pt x="86749" y="1394893"/>
                  <a:pt x="154294" y="1338606"/>
                </a:cubicBezTo>
                <a:cubicBezTo>
                  <a:pt x="201370" y="1299376"/>
                  <a:pt x="161154" y="1317466"/>
                  <a:pt x="210855" y="1300899"/>
                </a:cubicBezTo>
                <a:cubicBezTo>
                  <a:pt x="229709" y="1275761"/>
                  <a:pt x="241271" y="1242916"/>
                  <a:pt x="267416" y="1225485"/>
                </a:cubicBezTo>
                <a:cubicBezTo>
                  <a:pt x="287309" y="1212223"/>
                  <a:pt x="310606" y="1199361"/>
                  <a:pt x="323976" y="1178351"/>
                </a:cubicBezTo>
                <a:cubicBezTo>
                  <a:pt x="339065" y="1154639"/>
                  <a:pt x="346094" y="1126321"/>
                  <a:pt x="361684" y="1102936"/>
                </a:cubicBezTo>
                <a:cubicBezTo>
                  <a:pt x="367968" y="1093509"/>
                  <a:pt x="374916" y="1084493"/>
                  <a:pt x="380537" y="1074656"/>
                </a:cubicBezTo>
                <a:cubicBezTo>
                  <a:pt x="387509" y="1062455"/>
                  <a:pt x="392419" y="1049150"/>
                  <a:pt x="399391" y="1036949"/>
                </a:cubicBezTo>
                <a:cubicBezTo>
                  <a:pt x="405012" y="1027112"/>
                  <a:pt x="412819" y="1018614"/>
                  <a:pt x="418244" y="1008668"/>
                </a:cubicBezTo>
                <a:cubicBezTo>
                  <a:pt x="431702" y="983995"/>
                  <a:pt x="455952" y="933254"/>
                  <a:pt x="455952" y="933254"/>
                </a:cubicBezTo>
                <a:cubicBezTo>
                  <a:pt x="462718" y="906186"/>
                  <a:pt x="472754" y="861943"/>
                  <a:pt x="484232" y="838986"/>
                </a:cubicBezTo>
                <a:cubicBezTo>
                  <a:pt x="496801" y="813848"/>
                  <a:pt x="513051" y="790234"/>
                  <a:pt x="521939" y="763571"/>
                </a:cubicBezTo>
                <a:cubicBezTo>
                  <a:pt x="525081" y="754144"/>
                  <a:pt x="528636" y="744845"/>
                  <a:pt x="531366" y="735291"/>
                </a:cubicBezTo>
                <a:cubicBezTo>
                  <a:pt x="534925" y="722834"/>
                  <a:pt x="536244" y="709715"/>
                  <a:pt x="540793" y="697584"/>
                </a:cubicBezTo>
                <a:cubicBezTo>
                  <a:pt x="545727" y="684426"/>
                  <a:pt x="554111" y="672793"/>
                  <a:pt x="559646" y="659877"/>
                </a:cubicBezTo>
                <a:cubicBezTo>
                  <a:pt x="563560" y="650743"/>
                  <a:pt x="564961" y="640642"/>
                  <a:pt x="569073" y="631596"/>
                </a:cubicBezTo>
                <a:cubicBezTo>
                  <a:pt x="580703" y="606010"/>
                  <a:pt x="596343" y="582277"/>
                  <a:pt x="606781" y="556182"/>
                </a:cubicBezTo>
                <a:cubicBezTo>
                  <a:pt x="613065" y="540471"/>
                  <a:pt x="619693" y="524892"/>
                  <a:pt x="625634" y="509048"/>
                </a:cubicBezTo>
                <a:cubicBezTo>
                  <a:pt x="629123" y="499744"/>
                  <a:pt x="630235" y="489453"/>
                  <a:pt x="635061" y="480767"/>
                </a:cubicBezTo>
                <a:cubicBezTo>
                  <a:pt x="646065" y="460959"/>
                  <a:pt x="665602" y="445702"/>
                  <a:pt x="672768" y="424206"/>
                </a:cubicBezTo>
                <a:lnTo>
                  <a:pt x="691622" y="367646"/>
                </a:lnTo>
                <a:cubicBezTo>
                  <a:pt x="694764" y="358219"/>
                  <a:pt x="698639" y="349005"/>
                  <a:pt x="701049" y="339365"/>
                </a:cubicBezTo>
                <a:cubicBezTo>
                  <a:pt x="704191" y="326796"/>
                  <a:pt x="705371" y="313566"/>
                  <a:pt x="710475" y="301658"/>
                </a:cubicBezTo>
                <a:cubicBezTo>
                  <a:pt x="714938" y="291244"/>
                  <a:pt x="723044" y="282805"/>
                  <a:pt x="729329" y="273378"/>
                </a:cubicBezTo>
                <a:cubicBezTo>
                  <a:pt x="735614" y="254524"/>
                  <a:pt x="737160" y="233353"/>
                  <a:pt x="748183" y="216817"/>
                </a:cubicBezTo>
                <a:cubicBezTo>
                  <a:pt x="768839" y="185832"/>
                  <a:pt x="766706" y="194405"/>
                  <a:pt x="776463" y="160256"/>
                </a:cubicBezTo>
                <a:cubicBezTo>
                  <a:pt x="778034" y="154756"/>
                  <a:pt x="789667" y="102744"/>
                  <a:pt x="795317" y="94268"/>
                </a:cubicBezTo>
                <a:cubicBezTo>
                  <a:pt x="802712" y="83176"/>
                  <a:pt x="815848" y="76836"/>
                  <a:pt x="823597" y="65988"/>
                </a:cubicBezTo>
                <a:cubicBezTo>
                  <a:pt x="831765" y="54553"/>
                  <a:pt x="842451" y="28281"/>
                  <a:pt x="842451" y="28281"/>
                </a:cubicBezTo>
                <a:lnTo>
                  <a:pt x="842451" y="28281"/>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7051249" y="4223208"/>
            <a:ext cx="2151058" cy="999241"/>
          </a:xfrm>
          <a:custGeom>
            <a:avLst/>
            <a:gdLst>
              <a:gd name="connsiteX0" fmla="*/ 75415 w 2151058"/>
              <a:gd name="connsiteY0" fmla="*/ 0 h 999241"/>
              <a:gd name="connsiteX1" fmla="*/ 75415 w 2151058"/>
              <a:gd name="connsiteY1" fmla="*/ 0 h 999241"/>
              <a:gd name="connsiteX2" fmla="*/ 1979629 w 2151058"/>
              <a:gd name="connsiteY2" fmla="*/ 9427 h 999241"/>
              <a:gd name="connsiteX3" fmla="*/ 2055044 w 2151058"/>
              <a:gd name="connsiteY3" fmla="*/ 18854 h 999241"/>
              <a:gd name="connsiteX4" fmla="*/ 2111605 w 2151058"/>
              <a:gd name="connsiteY4" fmla="*/ 65988 h 999241"/>
              <a:gd name="connsiteX5" fmla="*/ 2111605 w 2151058"/>
              <a:gd name="connsiteY5" fmla="*/ 763571 h 999241"/>
              <a:gd name="connsiteX6" fmla="*/ 2083324 w 2151058"/>
              <a:gd name="connsiteY6" fmla="*/ 867266 h 999241"/>
              <a:gd name="connsiteX7" fmla="*/ 2073897 w 2151058"/>
              <a:gd name="connsiteY7" fmla="*/ 895547 h 999241"/>
              <a:gd name="connsiteX8" fmla="*/ 2017337 w 2151058"/>
              <a:gd name="connsiteY8" fmla="*/ 952107 h 999241"/>
              <a:gd name="connsiteX9" fmla="*/ 1951349 w 2151058"/>
              <a:gd name="connsiteY9" fmla="*/ 970961 h 999241"/>
              <a:gd name="connsiteX10" fmla="*/ 1913642 w 2151058"/>
              <a:gd name="connsiteY10" fmla="*/ 980388 h 999241"/>
              <a:gd name="connsiteX11" fmla="*/ 1885361 w 2151058"/>
              <a:gd name="connsiteY11" fmla="*/ 989815 h 999241"/>
              <a:gd name="connsiteX12" fmla="*/ 1838227 w 2151058"/>
              <a:gd name="connsiteY12" fmla="*/ 999241 h 999241"/>
              <a:gd name="connsiteX13" fmla="*/ 603316 w 2151058"/>
              <a:gd name="connsiteY13" fmla="*/ 989815 h 999241"/>
              <a:gd name="connsiteX14" fmla="*/ 509048 w 2151058"/>
              <a:gd name="connsiteY14" fmla="*/ 980388 h 999241"/>
              <a:gd name="connsiteX15" fmla="*/ 414780 w 2151058"/>
              <a:gd name="connsiteY15" fmla="*/ 961534 h 999241"/>
              <a:gd name="connsiteX16" fmla="*/ 367646 w 2151058"/>
              <a:gd name="connsiteY16" fmla="*/ 952107 h 999241"/>
              <a:gd name="connsiteX17" fmla="*/ 311085 w 2151058"/>
              <a:gd name="connsiteY17" fmla="*/ 933254 h 999241"/>
              <a:gd name="connsiteX18" fmla="*/ 282805 w 2151058"/>
              <a:gd name="connsiteY18" fmla="*/ 923827 h 999241"/>
              <a:gd name="connsiteX19" fmla="*/ 207390 w 2151058"/>
              <a:gd name="connsiteY19" fmla="*/ 895547 h 999241"/>
              <a:gd name="connsiteX20" fmla="*/ 141403 w 2151058"/>
              <a:gd name="connsiteY20" fmla="*/ 857839 h 999241"/>
              <a:gd name="connsiteX21" fmla="*/ 113122 w 2151058"/>
              <a:gd name="connsiteY21" fmla="*/ 848413 h 999241"/>
              <a:gd name="connsiteX22" fmla="*/ 84842 w 2151058"/>
              <a:gd name="connsiteY22" fmla="*/ 829559 h 999241"/>
              <a:gd name="connsiteX23" fmla="*/ 47135 w 2151058"/>
              <a:gd name="connsiteY23" fmla="*/ 763571 h 999241"/>
              <a:gd name="connsiteX24" fmla="*/ 37708 w 2151058"/>
              <a:gd name="connsiteY24" fmla="*/ 725864 h 999241"/>
              <a:gd name="connsiteX25" fmla="*/ 18854 w 2151058"/>
              <a:gd name="connsiteY25" fmla="*/ 697584 h 999241"/>
              <a:gd name="connsiteX26" fmla="*/ 0 w 2151058"/>
              <a:gd name="connsiteY26" fmla="*/ 622169 h 999241"/>
              <a:gd name="connsiteX27" fmla="*/ 9427 w 2151058"/>
              <a:gd name="connsiteY27" fmla="*/ 509048 h 999241"/>
              <a:gd name="connsiteX28" fmla="*/ 28281 w 2151058"/>
              <a:gd name="connsiteY28" fmla="*/ 377072 h 999241"/>
              <a:gd name="connsiteX29" fmla="*/ 37708 w 2151058"/>
              <a:gd name="connsiteY29" fmla="*/ 320512 h 999241"/>
              <a:gd name="connsiteX30" fmla="*/ 56561 w 2151058"/>
              <a:gd name="connsiteY30" fmla="*/ 263951 h 999241"/>
              <a:gd name="connsiteX31" fmla="*/ 65988 w 2151058"/>
              <a:gd name="connsiteY31" fmla="*/ 216817 h 999241"/>
              <a:gd name="connsiteX32" fmla="*/ 84842 w 2151058"/>
              <a:gd name="connsiteY32" fmla="*/ 131976 h 999241"/>
              <a:gd name="connsiteX33" fmla="*/ 94269 w 2151058"/>
              <a:gd name="connsiteY33" fmla="*/ 47134 h 999241"/>
              <a:gd name="connsiteX34" fmla="*/ 131976 w 2151058"/>
              <a:gd name="connsiteY34" fmla="*/ 28281 h 999241"/>
              <a:gd name="connsiteX35" fmla="*/ 150829 w 2151058"/>
              <a:gd name="connsiteY35" fmla="*/ 37707 h 99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51058" h="999241">
                <a:moveTo>
                  <a:pt x="75415" y="0"/>
                </a:moveTo>
                <a:lnTo>
                  <a:pt x="75415" y="0"/>
                </a:lnTo>
                <a:lnTo>
                  <a:pt x="1979629" y="9427"/>
                </a:lnTo>
                <a:cubicBezTo>
                  <a:pt x="2004962" y="9668"/>
                  <a:pt x="2030603" y="12188"/>
                  <a:pt x="2055044" y="18854"/>
                </a:cubicBezTo>
                <a:cubicBezTo>
                  <a:pt x="2073090" y="23776"/>
                  <a:pt x="2100409" y="54792"/>
                  <a:pt x="2111605" y="65988"/>
                </a:cubicBezTo>
                <a:cubicBezTo>
                  <a:pt x="2191260" y="304969"/>
                  <a:pt x="2128460" y="106201"/>
                  <a:pt x="2111605" y="763571"/>
                </a:cubicBezTo>
                <a:cubicBezTo>
                  <a:pt x="2109738" y="836367"/>
                  <a:pt x="2106076" y="814178"/>
                  <a:pt x="2083324" y="867266"/>
                </a:cubicBezTo>
                <a:cubicBezTo>
                  <a:pt x="2079410" y="876399"/>
                  <a:pt x="2079998" y="887703"/>
                  <a:pt x="2073897" y="895547"/>
                </a:cubicBezTo>
                <a:cubicBezTo>
                  <a:pt x="2057528" y="916593"/>
                  <a:pt x="2043204" y="945640"/>
                  <a:pt x="2017337" y="952107"/>
                </a:cubicBezTo>
                <a:cubicBezTo>
                  <a:pt x="1899468" y="981574"/>
                  <a:pt x="2046006" y="943915"/>
                  <a:pt x="1951349" y="970961"/>
                </a:cubicBezTo>
                <a:cubicBezTo>
                  <a:pt x="1938892" y="974520"/>
                  <a:pt x="1926099" y="976829"/>
                  <a:pt x="1913642" y="980388"/>
                </a:cubicBezTo>
                <a:cubicBezTo>
                  <a:pt x="1904087" y="983118"/>
                  <a:pt x="1895001" y="987405"/>
                  <a:pt x="1885361" y="989815"/>
                </a:cubicBezTo>
                <a:cubicBezTo>
                  <a:pt x="1869817" y="993701"/>
                  <a:pt x="1853938" y="996099"/>
                  <a:pt x="1838227" y="999241"/>
                </a:cubicBezTo>
                <a:lnTo>
                  <a:pt x="603316" y="989815"/>
                </a:lnTo>
                <a:cubicBezTo>
                  <a:pt x="571740" y="989367"/>
                  <a:pt x="540278" y="985073"/>
                  <a:pt x="509048" y="980388"/>
                </a:cubicBezTo>
                <a:cubicBezTo>
                  <a:pt x="477358" y="975634"/>
                  <a:pt x="446203" y="967819"/>
                  <a:pt x="414780" y="961534"/>
                </a:cubicBezTo>
                <a:cubicBezTo>
                  <a:pt x="399069" y="958392"/>
                  <a:pt x="382846" y="957174"/>
                  <a:pt x="367646" y="952107"/>
                </a:cubicBezTo>
                <a:lnTo>
                  <a:pt x="311085" y="933254"/>
                </a:lnTo>
                <a:cubicBezTo>
                  <a:pt x="301658" y="930112"/>
                  <a:pt x="291693" y="928271"/>
                  <a:pt x="282805" y="923827"/>
                </a:cubicBezTo>
                <a:cubicBezTo>
                  <a:pt x="233509" y="899179"/>
                  <a:pt x="258730" y="908381"/>
                  <a:pt x="207390" y="895547"/>
                </a:cubicBezTo>
                <a:cubicBezTo>
                  <a:pt x="178991" y="876613"/>
                  <a:pt x="174889" y="872190"/>
                  <a:pt x="141403" y="857839"/>
                </a:cubicBezTo>
                <a:cubicBezTo>
                  <a:pt x="132270" y="853925"/>
                  <a:pt x="122549" y="851555"/>
                  <a:pt x="113122" y="848413"/>
                </a:cubicBezTo>
                <a:cubicBezTo>
                  <a:pt x="103695" y="842128"/>
                  <a:pt x="92853" y="837570"/>
                  <a:pt x="84842" y="829559"/>
                </a:cubicBezTo>
                <a:cubicBezTo>
                  <a:pt x="73899" y="818616"/>
                  <a:pt x="51573" y="775405"/>
                  <a:pt x="47135" y="763571"/>
                </a:cubicBezTo>
                <a:cubicBezTo>
                  <a:pt x="42586" y="751440"/>
                  <a:pt x="42812" y="737772"/>
                  <a:pt x="37708" y="725864"/>
                </a:cubicBezTo>
                <a:cubicBezTo>
                  <a:pt x="33245" y="715451"/>
                  <a:pt x="25139" y="707011"/>
                  <a:pt x="18854" y="697584"/>
                </a:cubicBezTo>
                <a:cubicBezTo>
                  <a:pt x="11415" y="675268"/>
                  <a:pt x="0" y="644919"/>
                  <a:pt x="0" y="622169"/>
                </a:cubicBezTo>
                <a:cubicBezTo>
                  <a:pt x="0" y="584331"/>
                  <a:pt x="5840" y="546715"/>
                  <a:pt x="9427" y="509048"/>
                </a:cubicBezTo>
                <a:cubicBezTo>
                  <a:pt x="19930" y="398772"/>
                  <a:pt x="13664" y="457463"/>
                  <a:pt x="28281" y="377072"/>
                </a:cubicBezTo>
                <a:cubicBezTo>
                  <a:pt x="31700" y="358267"/>
                  <a:pt x="33072" y="339055"/>
                  <a:pt x="37708" y="320512"/>
                </a:cubicBezTo>
                <a:cubicBezTo>
                  <a:pt x="42528" y="301232"/>
                  <a:pt x="52663" y="283438"/>
                  <a:pt x="56561" y="263951"/>
                </a:cubicBezTo>
                <a:cubicBezTo>
                  <a:pt x="59703" y="248240"/>
                  <a:pt x="62512" y="232458"/>
                  <a:pt x="65988" y="216817"/>
                </a:cubicBezTo>
                <a:cubicBezTo>
                  <a:pt x="74222" y="179765"/>
                  <a:pt x="79156" y="171781"/>
                  <a:pt x="84842" y="131976"/>
                </a:cubicBezTo>
                <a:cubicBezTo>
                  <a:pt x="88866" y="103807"/>
                  <a:pt x="82494" y="73038"/>
                  <a:pt x="94269" y="47134"/>
                </a:cubicBezTo>
                <a:cubicBezTo>
                  <a:pt x="100084" y="34341"/>
                  <a:pt x="131976" y="28281"/>
                  <a:pt x="131976" y="28281"/>
                </a:cubicBezTo>
                <a:lnTo>
                  <a:pt x="150829" y="37707"/>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02861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4"/>
          <p:cNvSpPr txBox="1">
            <a:spLocks/>
          </p:cNvSpPr>
          <p:nvPr/>
        </p:nvSpPr>
        <p:spPr bwMode="auto">
          <a:xfrm>
            <a:off x="379413" y="1116013"/>
            <a:ext cx="8229600" cy="603250"/>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5. </a:t>
            </a:r>
            <a:r>
              <a:rPr lang="zh-CN" altLang="en-US" sz="2800" b="1">
                <a:latin typeface="Bodoni MT Black" pitchFamily="18" charset="0"/>
              </a:rPr>
              <a:t>调整继承类层次</a:t>
            </a:r>
          </a:p>
        </p:txBody>
      </p:sp>
      <p:sp>
        <p:nvSpPr>
          <p:cNvPr id="4" name="矩形 3"/>
          <p:cNvSpPr/>
          <p:nvPr/>
        </p:nvSpPr>
        <p:spPr>
          <a:xfrm>
            <a:off x="539552" y="1753691"/>
            <a:ext cx="3031599" cy="461665"/>
          </a:xfrm>
          <a:prstGeom prst="rect">
            <a:avLst/>
          </a:prstGeom>
        </p:spPr>
        <p:txBody>
          <a:bodyPr wrap="none">
            <a:spAutoFit/>
          </a:bodyPr>
          <a:lstStyle/>
          <a:p>
            <a:pPr algn="just" eaLnBrk="1" hangingPunct="1">
              <a:spcAft>
                <a:spcPts val="0"/>
              </a:spcAft>
              <a:defRPr/>
            </a:pPr>
            <a:r>
              <a:rPr lang="zh-CN" altLang="en-US" sz="2400" kern="100" dirty="0" smtClean="0">
                <a:solidFill>
                  <a:srgbClr val="FF0000"/>
                </a:solidFill>
                <a:latin typeface="Bodoni MT Black" pitchFamily="18" charset="0"/>
                <a:cs typeface="Times New Roman" panose="02020603050405020304" pitchFamily="18" charset="0"/>
              </a:rPr>
              <a:t>② </a:t>
            </a:r>
            <a:r>
              <a:rPr lang="zh-CN" altLang="zh-CN" sz="2400" kern="100" dirty="0" smtClean="0">
                <a:solidFill>
                  <a:srgbClr val="FF0000"/>
                </a:solidFill>
                <a:latin typeface="Bodoni MT Black" pitchFamily="18" charset="0"/>
                <a:cs typeface="Times New Roman" panose="02020603050405020304" pitchFamily="18" charset="0"/>
              </a:rPr>
              <a:t>使用</a:t>
            </a:r>
            <a:r>
              <a:rPr lang="zh-CN" altLang="en-US" sz="2400" kern="100" dirty="0">
                <a:solidFill>
                  <a:srgbClr val="FF0000"/>
                </a:solidFill>
                <a:latin typeface="Bodoni MT Black" pitchFamily="18" charset="0"/>
                <a:cs typeface="Times New Roman" panose="02020603050405020304" pitchFamily="18" charset="0"/>
              </a:rPr>
              <a:t>单</a:t>
            </a:r>
            <a:r>
              <a:rPr lang="zh-CN" altLang="zh-CN" sz="2400" kern="100" dirty="0">
                <a:solidFill>
                  <a:srgbClr val="FF0000"/>
                </a:solidFill>
                <a:latin typeface="Bodoni MT Black" pitchFamily="18" charset="0"/>
                <a:cs typeface="Times New Roman" panose="02020603050405020304" pitchFamily="18" charset="0"/>
              </a:rPr>
              <a:t>重继承机制</a:t>
            </a:r>
          </a:p>
        </p:txBody>
      </p:sp>
      <p:sp>
        <p:nvSpPr>
          <p:cNvPr id="3" name="矩形 2"/>
          <p:cNvSpPr/>
          <p:nvPr/>
        </p:nvSpPr>
        <p:spPr>
          <a:xfrm>
            <a:off x="349682" y="2288381"/>
            <a:ext cx="3683000" cy="2400657"/>
          </a:xfrm>
          <a:prstGeom prst="rect">
            <a:avLst/>
          </a:prstGeom>
        </p:spPr>
        <p:txBody>
          <a:bodyPr>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如果</a:t>
            </a:r>
            <a:r>
              <a:rPr lang="zh-CN" altLang="zh-CN" sz="2400" kern="100" dirty="0">
                <a:latin typeface="Bodoni MT Black" pitchFamily="18" charset="0"/>
                <a:cs typeface="Times New Roman" panose="02020603050405020304" pitchFamily="18" charset="0"/>
              </a:rPr>
              <a:t>打算使用仅提供单继承机制的语言实现系统，则必须把面向对象分析模型中的多重继承结构转换成单继承结构。</a:t>
            </a:r>
          </a:p>
        </p:txBody>
      </p:sp>
      <p:pic>
        <p:nvPicPr>
          <p:cNvPr id="79877" name="图片 5"/>
          <p:cNvPicPr>
            <a:picLocks noChangeAspect="1"/>
          </p:cNvPicPr>
          <p:nvPr/>
        </p:nvPicPr>
        <p:blipFill>
          <a:blip r:embed="rId3" cstate="print"/>
          <a:srcRect/>
          <a:stretch>
            <a:fillRect/>
          </a:stretch>
        </p:blipFill>
        <p:spPr bwMode="auto">
          <a:xfrm>
            <a:off x="4494213" y="1793875"/>
            <a:ext cx="4454525" cy="3141663"/>
          </a:xfrm>
          <a:prstGeom prst="rect">
            <a:avLst/>
          </a:prstGeom>
          <a:noFill/>
          <a:ln w="9525">
            <a:noFill/>
            <a:miter lim="800000"/>
            <a:headEnd/>
            <a:tailEnd/>
          </a:ln>
        </p:spPr>
      </p:pic>
      <p:sp>
        <p:nvSpPr>
          <p:cNvPr id="7" name="矩形 6"/>
          <p:cNvSpPr/>
          <p:nvPr/>
        </p:nvSpPr>
        <p:spPr>
          <a:xfrm>
            <a:off x="88184" y="5008563"/>
            <a:ext cx="8953500" cy="968663"/>
          </a:xfrm>
          <a:prstGeom prst="rect">
            <a:avLst/>
          </a:prstGeom>
          <a:ln>
            <a:solidFill>
              <a:schemeClr val="tx2">
                <a:lumMod val="40000"/>
                <a:lumOff val="60000"/>
              </a:schemeClr>
            </a:solidFill>
          </a:ln>
        </p:spPr>
        <p:txBody>
          <a:bodyPr>
            <a:spAutoFit/>
          </a:bodyPr>
          <a:lstStyle/>
          <a:p>
            <a:pPr eaLnBrk="1" hangingPunct="1">
              <a:lnSpc>
                <a:spcPct val="125000"/>
              </a:lnSpc>
              <a:defRPr/>
            </a:pPr>
            <a:r>
              <a:rPr lang="zh-CN" altLang="en-US" sz="2400" dirty="0">
                <a:latin typeface="Bodoni MT Black" pitchFamily="18" charset="0"/>
                <a:cs typeface="Times New Roman" panose="02020603050405020304" pitchFamily="18" charset="0"/>
              </a:rPr>
              <a:t>    </a:t>
            </a:r>
            <a:r>
              <a:rPr lang="zh-CN" altLang="en-US" sz="2400" dirty="0" smtClean="0">
                <a:latin typeface="Bodoni MT Black" pitchFamily="18" charset="0"/>
                <a:cs typeface="Times New Roman" panose="02020603050405020304" pitchFamily="18" charset="0"/>
              </a:rPr>
              <a:t>显然</a:t>
            </a:r>
            <a:r>
              <a:rPr lang="zh-CN" altLang="en-US" sz="2400" dirty="0">
                <a:latin typeface="Bodoni MT Black" pitchFamily="18" charset="0"/>
                <a:cs typeface="Times New Roman" panose="02020603050405020304" pitchFamily="18" charset="0"/>
              </a:rPr>
              <a:t>，</a:t>
            </a:r>
            <a:r>
              <a:rPr lang="zh-CN" altLang="zh-CN" sz="2400" dirty="0">
                <a:latin typeface="Bodoni MT Black" pitchFamily="18" charset="0"/>
                <a:cs typeface="Times New Roman" panose="02020603050405020304" pitchFamily="18" charset="0"/>
              </a:rPr>
              <a:t>在多重继承结构中的某些继承关系，经简化后将不再存在，这表明需要</a:t>
            </a:r>
            <a:r>
              <a:rPr lang="zh-CN" altLang="zh-CN" sz="2400" dirty="0">
                <a:solidFill>
                  <a:srgbClr val="FF0000"/>
                </a:solidFill>
                <a:latin typeface="Bodoni MT Black" pitchFamily="18" charset="0"/>
                <a:cs typeface="Times New Roman" panose="02020603050405020304" pitchFamily="18" charset="0"/>
              </a:rPr>
              <a:t>在各个具体类中重复定义某些属性和服务</a:t>
            </a:r>
            <a:r>
              <a:rPr lang="zh-CN" altLang="zh-CN" sz="2400" dirty="0">
                <a:latin typeface="Bodoni MT Black" pitchFamily="18" charset="0"/>
                <a:cs typeface="Times New Roman" panose="02020603050405020304" pitchFamily="18" charset="0"/>
              </a:rPr>
              <a:t>。</a:t>
            </a:r>
            <a:endParaRPr lang="zh-CN" altLang="en-US" sz="2400" dirty="0">
              <a:latin typeface="Bodoni MT Black" pitchFamily="18" charset="0"/>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p>
        </p:txBody>
      </p:sp>
      <p:sp>
        <p:nvSpPr>
          <p:cNvPr id="10"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面向对象设计的</a:t>
            </a:r>
            <a:r>
              <a:rPr lang="zh-CN" altLang="en-US" sz="2400" dirty="0" smtClean="0">
                <a:solidFill>
                  <a:srgbClr val="D9D9D9"/>
                </a:solidFill>
                <a:latin typeface="Bodoni MT Black" pitchFamily="18" charset="0"/>
                <a:ea typeface="+mn-ea"/>
              </a:rPr>
              <a:t>准则</a:t>
            </a:r>
            <a:endParaRPr lang="zh-CN" altLang="en-US" sz="2400" dirty="0">
              <a:solidFill>
                <a:srgbClr val="D9D9D9"/>
              </a:solidFill>
              <a:latin typeface="Bodoni MT Black" pitchFamily="18" charset="0"/>
              <a:ea typeface="+mn-ea"/>
            </a:endParaRPr>
          </a:p>
        </p:txBody>
      </p:sp>
      <p:pic>
        <p:nvPicPr>
          <p:cNvPr id="12292"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sp>
        <p:nvSpPr>
          <p:cNvPr id="12293" name="TextBox 3">
            <a:hlinkClick r:id="rId4" action="ppaction://hlinksldjump"/>
          </p:cNvPr>
          <p:cNvSpPr txBox="1">
            <a:spLocks noChangeArrowheads="1"/>
          </p:cNvSpPr>
          <p:nvPr/>
        </p:nvSpPr>
        <p:spPr bwMode="auto">
          <a:xfrm>
            <a:off x="1071563" y="2071688"/>
            <a:ext cx="1928812"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12294" name="TextBox 4">
            <a:hlinkClick r:id="rId5" action="ppaction://hlinksldjump"/>
          </p:cNvPr>
          <p:cNvSpPr txBox="1">
            <a:spLocks noChangeArrowheads="1"/>
          </p:cNvSpPr>
          <p:nvPr/>
        </p:nvSpPr>
        <p:spPr bwMode="auto">
          <a:xfrm>
            <a:off x="1000125" y="27146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12295" name="TextBox 5"/>
          <p:cNvSpPr txBox="1">
            <a:spLocks noChangeArrowheads="1"/>
          </p:cNvSpPr>
          <p:nvPr/>
        </p:nvSpPr>
        <p:spPr bwMode="auto">
          <a:xfrm>
            <a:off x="1000125" y="32861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12296" name="TextBox 6"/>
          <p:cNvSpPr txBox="1">
            <a:spLocks noChangeArrowheads="1"/>
          </p:cNvSpPr>
          <p:nvPr/>
        </p:nvSpPr>
        <p:spPr bwMode="auto">
          <a:xfrm>
            <a:off x="1000125" y="3857625"/>
            <a:ext cx="2214563" cy="461665"/>
          </a:xfrm>
          <a:prstGeom prst="rect">
            <a:avLst/>
          </a:prstGeom>
          <a:noFill/>
          <a:ln w="9525">
            <a:noFill/>
            <a:miter lim="800000"/>
            <a:headEnd/>
            <a:tailEnd/>
          </a:ln>
        </p:spPr>
        <p:txBody>
          <a:bodyPr>
            <a:spAutoFit/>
          </a:bodyPr>
          <a:lstStyle/>
          <a:p>
            <a:pPr eaLnBrk="1" hangingPunct="1"/>
            <a:endParaRPr lang="zh-CN" altLang="en-US" sz="2400">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sz="2400" kern="0" dirty="0">
              <a:solidFill>
                <a:srgbClr val="000000"/>
              </a:solidFill>
              <a:latin typeface="Bodoni MT Black" pitchFamily="18" charset="0"/>
            </a:endParaRPr>
          </a:p>
        </p:txBody>
      </p:sp>
      <p:sp>
        <p:nvSpPr>
          <p:cNvPr id="2" name="矩形 1"/>
          <p:cNvSpPr/>
          <p:nvPr/>
        </p:nvSpPr>
        <p:spPr>
          <a:xfrm>
            <a:off x="4356100" y="1484313"/>
            <a:ext cx="4787900" cy="2677656"/>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95536" y="1528763"/>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Bodoni MT Black" pitchFamily="18" charset="0"/>
            </a:endParaRPr>
          </a:p>
        </p:txBody>
      </p:sp>
      <p:sp>
        <p:nvSpPr>
          <p:cNvPr id="15" name="等腰三角形 14"/>
          <p:cNvSpPr/>
          <p:nvPr/>
        </p:nvSpPr>
        <p:spPr>
          <a:xfrm rot="5400000">
            <a:off x="54769" y="1681957"/>
            <a:ext cx="465137"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Bodoni MT Black" pitchFamily="18" charset="0"/>
            </a:endParaRPr>
          </a:p>
        </p:txBody>
      </p:sp>
      <p:sp>
        <p:nvSpPr>
          <p:cNvPr id="16" name="1 Título"/>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4"/>
          <p:cNvSpPr txBox="1">
            <a:spLocks/>
          </p:cNvSpPr>
          <p:nvPr/>
        </p:nvSpPr>
        <p:spPr bwMode="auto">
          <a:xfrm>
            <a:off x="427038" y="1069975"/>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6. ATM</a:t>
            </a:r>
            <a:r>
              <a:rPr lang="zh-CN" altLang="en-US" sz="2800" b="1">
                <a:latin typeface="Bodoni MT Black" pitchFamily="18" charset="0"/>
              </a:rPr>
              <a:t>系统实例</a:t>
            </a:r>
          </a:p>
        </p:txBody>
      </p:sp>
      <p:sp>
        <p:nvSpPr>
          <p:cNvPr id="81923" name="矩形 2"/>
          <p:cNvSpPr>
            <a:spLocks noChangeArrowheads="1"/>
          </p:cNvSpPr>
          <p:nvPr/>
        </p:nvSpPr>
        <p:spPr bwMode="auto">
          <a:xfrm>
            <a:off x="251520" y="1672057"/>
            <a:ext cx="8690868" cy="1477328"/>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en-US" altLang="zh-CN" sz="2400" dirty="0" smtClean="0">
                <a:latin typeface="Bodoni MT Black" pitchFamily="18" charset="0"/>
              </a:rPr>
              <a:t>ATM</a:t>
            </a:r>
            <a:r>
              <a:rPr lang="zh-CN" altLang="en-US" sz="2400" dirty="0">
                <a:latin typeface="Bodoni MT Black" pitchFamily="18" charset="0"/>
              </a:rPr>
              <a:t>三个子系统为</a:t>
            </a:r>
            <a:r>
              <a:rPr lang="zh-CN" altLang="zh-CN" sz="2400" dirty="0">
                <a:solidFill>
                  <a:srgbClr val="FF0000"/>
                </a:solidFill>
                <a:latin typeface="Bodoni MT Black" pitchFamily="18" charset="0"/>
              </a:rPr>
              <a:t>星</a:t>
            </a:r>
            <a:r>
              <a:rPr lang="zh-CN" altLang="en-US" sz="2400" dirty="0">
                <a:solidFill>
                  <a:srgbClr val="FF0000"/>
                </a:solidFill>
                <a:latin typeface="Bodoni MT Black" pitchFamily="18" charset="0"/>
              </a:rPr>
              <a:t>形</a:t>
            </a:r>
            <a:r>
              <a:rPr lang="zh-CN" altLang="zh-CN" sz="2400" dirty="0">
                <a:solidFill>
                  <a:srgbClr val="FF0000"/>
                </a:solidFill>
                <a:latin typeface="Bodoni MT Black" pitchFamily="18" charset="0"/>
              </a:rPr>
              <a:t>拓扑结构</a:t>
            </a:r>
            <a:r>
              <a:rPr lang="zh-CN" altLang="en-US" sz="2400" dirty="0">
                <a:latin typeface="Bodoni MT Black" pitchFamily="18" charset="0"/>
              </a:rPr>
              <a:t>；</a:t>
            </a:r>
            <a:r>
              <a:rPr lang="zh-CN" altLang="zh-CN" sz="2400" dirty="0">
                <a:latin typeface="Bodoni MT Black" pitchFamily="18" charset="0"/>
              </a:rPr>
              <a:t>物理联结用专用</a:t>
            </a:r>
            <a:r>
              <a:rPr lang="zh-CN" altLang="zh-CN" sz="2400" dirty="0">
                <a:solidFill>
                  <a:srgbClr val="FF0000"/>
                </a:solidFill>
                <a:latin typeface="Bodoni MT Black" pitchFamily="18" charset="0"/>
              </a:rPr>
              <a:t>电话线</a:t>
            </a:r>
            <a:r>
              <a:rPr lang="zh-CN" altLang="zh-CN" sz="2400" dirty="0">
                <a:latin typeface="Bodoni MT Black" pitchFamily="18" charset="0"/>
              </a:rPr>
              <a:t>实现</a:t>
            </a:r>
            <a:r>
              <a:rPr lang="zh-CN" altLang="en-US" sz="2400" dirty="0">
                <a:latin typeface="Bodoni MT Black" pitchFamily="18" charset="0"/>
              </a:rPr>
              <a:t>；</a:t>
            </a:r>
            <a:r>
              <a:rPr lang="zh-CN" altLang="zh-CN" sz="2400" dirty="0">
                <a:latin typeface="Bodoni MT Black" pitchFamily="18" charset="0"/>
              </a:rPr>
              <a:t>根据</a:t>
            </a:r>
            <a:r>
              <a:rPr lang="en-US" altLang="zh-CN" sz="2400" dirty="0">
                <a:latin typeface="Bodoni MT Black" pitchFamily="18" charset="0"/>
              </a:rPr>
              <a:t>ATM</a:t>
            </a:r>
            <a:r>
              <a:rPr lang="zh-CN" altLang="zh-CN" sz="2400" dirty="0">
                <a:latin typeface="Bodoni MT Black" pitchFamily="18" charset="0"/>
              </a:rPr>
              <a:t>站号和分行代码，区分由每个</a:t>
            </a:r>
            <a:r>
              <a:rPr lang="en-US" altLang="zh-CN" sz="2400" dirty="0">
                <a:latin typeface="Bodoni MT Black" pitchFamily="18" charset="0"/>
              </a:rPr>
              <a:t>ATM</a:t>
            </a:r>
            <a:r>
              <a:rPr lang="zh-CN" altLang="zh-CN" sz="2400" dirty="0">
                <a:latin typeface="Bodoni MT Black" pitchFamily="18" charset="0"/>
              </a:rPr>
              <a:t>站和每台分行计算机联向中央计算机的电话线</a:t>
            </a:r>
            <a:r>
              <a:rPr lang="zh-CN" altLang="en-US" sz="2400" dirty="0">
                <a:latin typeface="Bodoni MT Black" pitchFamily="18" charset="0"/>
              </a:rPr>
              <a:t>。</a:t>
            </a:r>
          </a:p>
        </p:txBody>
      </p:sp>
      <p:pic>
        <p:nvPicPr>
          <p:cNvPr id="81924" name="图片 3"/>
          <p:cNvPicPr>
            <a:picLocks noChangeAspect="1"/>
          </p:cNvPicPr>
          <p:nvPr/>
        </p:nvPicPr>
        <p:blipFill>
          <a:blip r:embed="rId3" cstate="print"/>
          <a:srcRect/>
          <a:stretch>
            <a:fillRect/>
          </a:stretch>
        </p:blipFill>
        <p:spPr bwMode="auto">
          <a:xfrm>
            <a:off x="3228975" y="3143250"/>
            <a:ext cx="5713413" cy="2787650"/>
          </a:xfrm>
          <a:prstGeom prst="rect">
            <a:avLst/>
          </a:prstGeom>
          <a:noFill/>
          <a:ln w="9525">
            <a:noFill/>
            <a:miter lim="800000"/>
            <a:headEnd/>
            <a:tailEnd/>
          </a:ln>
        </p:spPr>
      </p:pic>
      <p:sp>
        <p:nvSpPr>
          <p:cNvPr id="81925" name="矩形 12"/>
          <p:cNvSpPr>
            <a:spLocks noChangeArrowheads="1"/>
          </p:cNvSpPr>
          <p:nvPr/>
        </p:nvSpPr>
        <p:spPr bwMode="auto">
          <a:xfrm>
            <a:off x="57150" y="3143250"/>
            <a:ext cx="3362722" cy="3054682"/>
          </a:xfrm>
          <a:prstGeom prst="rect">
            <a:avLst/>
          </a:prstGeom>
          <a:noFill/>
          <a:ln w="9525">
            <a:noFill/>
            <a:miter lim="800000"/>
            <a:headEnd/>
            <a:tailEnd/>
          </a:ln>
        </p:spPr>
        <p:txBody>
          <a:bodyPr wrap="square">
            <a:spAutoFit/>
          </a:bodyPr>
          <a:lstStyle/>
          <a:p>
            <a:pPr eaLnBrk="1" hangingPunct="1">
              <a:lnSpc>
                <a:spcPct val="125000"/>
              </a:lnSpc>
            </a:pPr>
            <a:r>
              <a:rPr lang="zh-CN" altLang="zh-CN" sz="2200" dirty="0" smtClean="0">
                <a:latin typeface="Bodoni MT Black" pitchFamily="18" charset="0"/>
              </a:rPr>
              <a:t>在</a:t>
            </a:r>
            <a:r>
              <a:rPr lang="zh-CN" altLang="zh-CN" sz="2200" dirty="0">
                <a:latin typeface="Bodoni MT Black" pitchFamily="18" charset="0"/>
              </a:rPr>
              <a:t>面向对象分析过程中已经对</a:t>
            </a:r>
            <a:r>
              <a:rPr lang="en-US" altLang="zh-CN" sz="2200" dirty="0">
                <a:latin typeface="Bodoni MT Black" pitchFamily="18" charset="0"/>
              </a:rPr>
              <a:t>ATM</a:t>
            </a:r>
            <a:r>
              <a:rPr lang="zh-CN" altLang="zh-CN" sz="2200" dirty="0">
                <a:latin typeface="Bodoni MT Black" pitchFamily="18" charset="0"/>
              </a:rPr>
              <a:t>系统做了相当仔细的分析，而且假设所使用的实现环境能完全支持模型的实现</a:t>
            </a:r>
            <a:r>
              <a:rPr lang="zh-CN" altLang="en-US" sz="2200" dirty="0" smtClean="0">
                <a:latin typeface="Bodoni MT Black" pitchFamily="18" charset="0"/>
              </a:rPr>
              <a:t>。故</a:t>
            </a:r>
            <a:r>
              <a:rPr lang="zh-CN" altLang="zh-CN" sz="2200" dirty="0" smtClean="0">
                <a:latin typeface="Bodoni MT Black" pitchFamily="18" charset="0"/>
              </a:rPr>
              <a:t>设计阶段</a:t>
            </a:r>
            <a:r>
              <a:rPr lang="zh-CN" altLang="zh-CN" sz="2200" dirty="0">
                <a:latin typeface="Bodoni MT Black" pitchFamily="18" charset="0"/>
              </a:rPr>
              <a:t>无须对已有的问题域模型作实质性的修改或扩充。</a:t>
            </a:r>
            <a:endParaRPr lang="zh-CN" altLang="en-US" sz="2200" dirty="0">
              <a:latin typeface="Bodoni MT Black" pitchFamily="18" charset="0"/>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p>
        </p:txBody>
      </p:sp>
      <p:sp>
        <p:nvSpPr>
          <p:cNvPr id="10"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11.6   </a:t>
            </a:r>
            <a:r>
              <a:rPr lang="zh-CN" altLang="en-US" sz="2400" dirty="0" smtClean="0">
                <a:solidFill>
                  <a:srgbClr val="D9D9D9"/>
                </a:solidFill>
                <a:latin typeface="Bodoni MT Black" pitchFamily="18" charset="0"/>
                <a:ea typeface="+mn-ea"/>
              </a:rPr>
              <a:t>设计人机交互子系统</a:t>
            </a:r>
            <a:endParaRPr lang="zh-CN" altLang="en-US" sz="2400" dirty="0">
              <a:solidFill>
                <a:srgbClr val="D9D9D9"/>
              </a:solidFill>
              <a:latin typeface="Bodoni MT Black" pitchFamily="18" charset="0"/>
              <a:ea typeface="+mn-ea"/>
            </a:endParaRPr>
          </a:p>
        </p:txBody>
      </p:sp>
      <p:pic>
        <p:nvPicPr>
          <p:cNvPr id="83972"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sp>
        <p:nvSpPr>
          <p:cNvPr id="83973" name="TextBox 3">
            <a:hlinkClick r:id="rId4"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3974" name="TextBox 4">
            <a:hlinkClick r:id="rId5" action="ppaction://hlinksldjump"/>
          </p:cNvPr>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3975"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3976"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endParaRPr kumimoji="1" lang="en-US" altLang="zh-CN" sz="2000" b="1" dirty="0" smtClean="0">
              <a:latin typeface="Bodoni MT Black" pitchFamily="18" charset="0"/>
              <a:ea typeface="黑体" pitchFamily="2" charset="-122"/>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94146" y="4237038"/>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53975" y="4367213"/>
            <a:ext cx="466725"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11.6 </a:t>
            </a:r>
            <a:r>
              <a:rPr kumimoji="1" lang="zh-CN" altLang="en-US" b="1" dirty="0" smtClean="0">
                <a:latin typeface="Bodoni MT Black" pitchFamily="18" charset="0"/>
                <a:ea typeface="+mn-ea"/>
              </a:rPr>
              <a:t>设计人机交互子系统</a:t>
            </a:r>
            <a:endParaRPr kumimoji="1" lang="en-US" altLang="zh-CN" b="1" dirty="0">
              <a:latin typeface="Bodoni MT Black" pitchFamily="18" charset="0"/>
              <a:ea typeface="+mn-ea"/>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11.6 </a:t>
            </a:r>
            <a:r>
              <a:rPr lang="zh-CN" altLang="en-US" sz="2400" dirty="0">
                <a:solidFill>
                  <a:srgbClr val="D9D9D9"/>
                </a:solidFill>
                <a:latin typeface="Bodoni MT Black" pitchFamily="18" charset="0"/>
                <a:ea typeface="+mn-ea"/>
              </a:rPr>
              <a:t>设计人机交互子系统</a:t>
            </a:r>
          </a:p>
        </p:txBody>
      </p:sp>
      <p:sp>
        <p:nvSpPr>
          <p:cNvPr id="86020" name="内容占位符 4"/>
          <p:cNvSpPr>
            <a:spLocks noGrp="1"/>
          </p:cNvSpPr>
          <p:nvPr>
            <p:ph idx="1"/>
          </p:nvPr>
        </p:nvSpPr>
        <p:spPr>
          <a:xfrm>
            <a:off x="590550" y="1528763"/>
            <a:ext cx="8229600" cy="604837"/>
          </a:xfrm>
        </p:spPr>
        <p:txBody>
          <a:bodyPr/>
          <a:lstStyle/>
          <a:p>
            <a:pPr marL="0" indent="0">
              <a:buFont typeface="Arial" charset="0"/>
              <a:buNone/>
            </a:pPr>
            <a:r>
              <a:rPr lang="en-US" altLang="zh-CN" b="1" dirty="0" smtClean="0">
                <a:latin typeface="Bodoni MT Black" pitchFamily="18" charset="0"/>
              </a:rPr>
              <a:t>1. </a:t>
            </a:r>
            <a:r>
              <a:rPr lang="zh-CN" altLang="en-US" b="1" dirty="0" smtClean="0">
                <a:latin typeface="Bodoni MT Black" pitchFamily="18" charset="0"/>
              </a:rPr>
              <a:t>分类用户 </a:t>
            </a:r>
          </a:p>
        </p:txBody>
      </p:sp>
      <p:sp>
        <p:nvSpPr>
          <p:cNvPr id="86021" name="内容占位符 4"/>
          <p:cNvSpPr txBox="1">
            <a:spLocks/>
          </p:cNvSpPr>
          <p:nvPr/>
        </p:nvSpPr>
        <p:spPr bwMode="auto">
          <a:xfrm>
            <a:off x="590550" y="217646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3200" b="1" dirty="0">
                <a:latin typeface="Bodoni MT Black" pitchFamily="18" charset="0"/>
              </a:rPr>
              <a:t>2. </a:t>
            </a:r>
            <a:r>
              <a:rPr lang="zh-CN" altLang="en-US" sz="3200" b="1" dirty="0">
                <a:latin typeface="Bodoni MT Black" pitchFamily="18" charset="0"/>
              </a:rPr>
              <a:t>描述用户</a:t>
            </a:r>
          </a:p>
        </p:txBody>
      </p:sp>
      <p:sp>
        <p:nvSpPr>
          <p:cNvPr id="86022" name="内容占位符 4"/>
          <p:cNvSpPr txBox="1">
            <a:spLocks/>
          </p:cNvSpPr>
          <p:nvPr/>
        </p:nvSpPr>
        <p:spPr bwMode="auto">
          <a:xfrm>
            <a:off x="590550" y="282416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3200" b="1">
                <a:latin typeface="Bodoni MT Black" pitchFamily="18" charset="0"/>
              </a:rPr>
              <a:t>3. </a:t>
            </a:r>
            <a:r>
              <a:rPr lang="zh-CN" altLang="en-US" sz="3200" b="1">
                <a:latin typeface="Bodoni MT Black" pitchFamily="18" charset="0"/>
              </a:rPr>
              <a:t>设计命令层次</a:t>
            </a:r>
          </a:p>
        </p:txBody>
      </p:sp>
      <p:sp>
        <p:nvSpPr>
          <p:cNvPr id="86023" name="内容占位符 4"/>
          <p:cNvSpPr txBox="1">
            <a:spLocks/>
          </p:cNvSpPr>
          <p:nvPr/>
        </p:nvSpPr>
        <p:spPr bwMode="auto">
          <a:xfrm>
            <a:off x="590550" y="347186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3200" b="1">
                <a:latin typeface="Bodoni MT Black" pitchFamily="18" charset="0"/>
              </a:rPr>
              <a:t>4. </a:t>
            </a:r>
            <a:r>
              <a:rPr lang="zh-CN" altLang="en-US" sz="3200" b="1">
                <a:latin typeface="Bodoni MT Black" pitchFamily="18" charset="0"/>
              </a:rPr>
              <a:t>设计人机交互类</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4"/>
          <p:cNvSpPr>
            <a:spLocks noGrp="1"/>
          </p:cNvSpPr>
          <p:nvPr>
            <p:ph idx="1"/>
          </p:nvPr>
        </p:nvSpPr>
        <p:spPr>
          <a:xfrm>
            <a:off x="436563" y="1185863"/>
            <a:ext cx="8229600" cy="604837"/>
          </a:xfrm>
        </p:spPr>
        <p:txBody>
          <a:bodyPr/>
          <a:lstStyle/>
          <a:p>
            <a:pPr marL="0" indent="0">
              <a:buFont typeface="Arial" charset="0"/>
              <a:buNone/>
            </a:pPr>
            <a:r>
              <a:rPr lang="en-US" altLang="zh-CN" sz="2800" b="1" smtClean="0">
                <a:latin typeface="Bodoni MT Black" pitchFamily="18" charset="0"/>
              </a:rPr>
              <a:t>1. </a:t>
            </a:r>
            <a:r>
              <a:rPr lang="zh-CN" altLang="en-US" sz="2800" b="1" smtClean="0">
                <a:latin typeface="Bodoni MT Black" pitchFamily="18" charset="0"/>
              </a:rPr>
              <a:t>分类用户 </a:t>
            </a:r>
          </a:p>
        </p:txBody>
      </p:sp>
      <p:sp>
        <p:nvSpPr>
          <p:cNvPr id="88067" name="矩形 2"/>
          <p:cNvSpPr>
            <a:spLocks noChangeArrowheads="1"/>
          </p:cNvSpPr>
          <p:nvPr/>
        </p:nvSpPr>
        <p:spPr bwMode="auto">
          <a:xfrm>
            <a:off x="395288" y="1995488"/>
            <a:ext cx="8353176" cy="1430328"/>
          </a:xfrm>
          <a:prstGeom prst="rect">
            <a:avLst/>
          </a:prstGeom>
          <a:noFill/>
          <a:ln w="9525">
            <a:solidFill>
              <a:srgbClr val="C00000"/>
            </a:solid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为了</a:t>
            </a:r>
            <a:r>
              <a:rPr lang="zh-CN" altLang="zh-CN" sz="2400" dirty="0">
                <a:latin typeface="Bodoni MT Black" pitchFamily="18" charset="0"/>
                <a:cs typeface="Times New Roman" pitchFamily="18" charset="0"/>
              </a:rPr>
              <a:t>更好地了解用户的需要与爱好，以便设计出符合用户需要的界面，设计者首先应该把将来可能与系统交互的用户分类。</a:t>
            </a:r>
            <a:endParaRPr lang="zh-CN" altLang="en-US" sz="2400" dirty="0">
              <a:latin typeface="Bodoni MT Black" pitchFamily="18" charset="0"/>
            </a:endParaRPr>
          </a:p>
        </p:txBody>
      </p:sp>
      <p:sp>
        <p:nvSpPr>
          <p:cNvPr id="8" name="矩形 7"/>
          <p:cNvSpPr/>
          <p:nvPr/>
        </p:nvSpPr>
        <p:spPr>
          <a:xfrm>
            <a:off x="971600" y="3789040"/>
            <a:ext cx="6840537" cy="1430328"/>
          </a:xfrm>
          <a:prstGeom prst="rect">
            <a:avLst/>
          </a:prstGeom>
        </p:spPr>
        <p:txBody>
          <a:bodyPr>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按</a:t>
            </a:r>
            <a:r>
              <a:rPr lang="zh-CN" altLang="zh-CN" sz="2400" kern="100" dirty="0">
                <a:solidFill>
                  <a:srgbClr val="FF0000"/>
                </a:solidFill>
                <a:latin typeface="Bodoni MT Black" pitchFamily="18" charset="0"/>
                <a:cs typeface="Times New Roman" panose="02020603050405020304" pitchFamily="18" charset="0"/>
              </a:rPr>
              <a:t>技能水平</a:t>
            </a:r>
            <a:r>
              <a:rPr lang="zh-CN" altLang="zh-CN" sz="2400" kern="100" dirty="0" smtClean="0">
                <a:latin typeface="Bodoni MT Black" pitchFamily="18" charset="0"/>
                <a:cs typeface="Times New Roman" panose="02020603050405020304" pitchFamily="18" charset="0"/>
              </a:rPr>
              <a:t>分类</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新手</a:t>
            </a:r>
            <a:r>
              <a:rPr lang="zh-CN" altLang="zh-CN" sz="2400" kern="100" dirty="0">
                <a:latin typeface="Bodoni MT Black" pitchFamily="18" charset="0"/>
                <a:cs typeface="Times New Roman" panose="02020603050405020304" pitchFamily="18" charset="0"/>
              </a:rPr>
              <a:t>、初级、中级、</a:t>
            </a:r>
            <a:r>
              <a:rPr lang="zh-CN" altLang="zh-CN" sz="2400" kern="100" dirty="0" smtClean="0">
                <a:latin typeface="Bodoni MT Black" pitchFamily="18" charset="0"/>
                <a:cs typeface="Times New Roman" panose="02020603050405020304" pitchFamily="18" charset="0"/>
              </a:rPr>
              <a:t>高级</a:t>
            </a:r>
            <a:r>
              <a:rPr lang="zh-CN" altLang="en-US"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按</a:t>
            </a:r>
            <a:r>
              <a:rPr lang="zh-CN" altLang="zh-CN" sz="2400" kern="100" dirty="0" smtClean="0">
                <a:solidFill>
                  <a:srgbClr val="FF0000"/>
                </a:solidFill>
                <a:latin typeface="Bodoni MT Black" pitchFamily="18" charset="0"/>
                <a:cs typeface="Times New Roman" panose="02020603050405020304" pitchFamily="18" charset="0"/>
              </a:rPr>
              <a:t>职务</a:t>
            </a:r>
            <a:r>
              <a:rPr lang="zh-CN" altLang="zh-CN" sz="2400" kern="100" dirty="0" smtClean="0">
                <a:latin typeface="Bodoni MT Black" pitchFamily="18" charset="0"/>
                <a:cs typeface="Times New Roman" panose="02020603050405020304" pitchFamily="18" charset="0"/>
              </a:rPr>
              <a:t>分类</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总经理</a:t>
            </a:r>
            <a:r>
              <a:rPr lang="zh-CN" altLang="zh-CN" sz="2400" kern="100" dirty="0">
                <a:latin typeface="Bodoni MT Black" pitchFamily="18" charset="0"/>
                <a:cs typeface="Times New Roman" panose="02020603050405020304" pitchFamily="18" charset="0"/>
              </a:rPr>
              <a:t>、经理、</a:t>
            </a:r>
            <a:r>
              <a:rPr lang="zh-CN" altLang="zh-CN" sz="2400" kern="100" dirty="0" smtClean="0">
                <a:latin typeface="Bodoni MT Black" pitchFamily="18" charset="0"/>
                <a:cs typeface="Times New Roman" panose="02020603050405020304" pitchFamily="18" charset="0"/>
              </a:rPr>
              <a:t>职员</a:t>
            </a:r>
            <a:r>
              <a:rPr lang="zh-CN" altLang="en-US" sz="2400" kern="100" dirty="0" smtClean="0">
                <a:latin typeface="Bodoni MT Black" pitchFamily="18" charset="0"/>
                <a:cs typeface="Times New Roman" panose="02020603050405020304" pitchFamily="18" charset="0"/>
              </a:rPr>
              <a:t>） 。</a:t>
            </a:r>
            <a:endParaRPr lang="zh-CN"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按</a:t>
            </a:r>
            <a:r>
              <a:rPr lang="zh-CN" altLang="zh-CN" sz="2400" kern="100" dirty="0">
                <a:solidFill>
                  <a:srgbClr val="FF0000"/>
                </a:solidFill>
                <a:latin typeface="Bodoni MT Black" pitchFamily="18" charset="0"/>
                <a:cs typeface="Times New Roman" panose="02020603050405020304" pitchFamily="18" charset="0"/>
              </a:rPr>
              <a:t>所属集团</a:t>
            </a:r>
            <a:r>
              <a:rPr lang="zh-CN" altLang="zh-CN" sz="2400" kern="100" dirty="0" smtClean="0">
                <a:latin typeface="Bodoni MT Black" pitchFamily="18" charset="0"/>
                <a:cs typeface="Times New Roman" panose="02020603050405020304" pitchFamily="18" charset="0"/>
              </a:rPr>
              <a:t>分类</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职员</a:t>
            </a:r>
            <a:r>
              <a:rPr lang="zh-CN" altLang="zh-CN" sz="2400" kern="100" dirty="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顾客</a:t>
            </a:r>
            <a:r>
              <a:rPr lang="zh-CN" altLang="en-US" sz="2400" kern="100" dirty="0" smtClean="0">
                <a:latin typeface="Bodoni MT Black" pitchFamily="18" charset="0"/>
                <a:cs typeface="Times New Roman" panose="02020603050405020304" pitchFamily="18" charset="0"/>
              </a:rPr>
              <a:t>） 。</a:t>
            </a:r>
            <a:endParaRPr lang="zh-CN" altLang="zh-CN" sz="2400" kern="100" dirty="0">
              <a:latin typeface="Bodoni MT Black" pitchFamily="18" charset="0"/>
              <a:cs typeface="Times New Roman" panose="02020603050405020304" pitchFamily="18" charset="0"/>
            </a:endParaRPr>
          </a:p>
        </p:txBody>
      </p:sp>
      <p:sp>
        <p:nvSpPr>
          <p:cNvPr id="11"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11.6 </a:t>
            </a:r>
            <a:r>
              <a:rPr kumimoji="1" lang="zh-CN" altLang="en-US" b="1" dirty="0" smtClean="0">
                <a:latin typeface="Bodoni MT Black" pitchFamily="18" charset="0"/>
                <a:ea typeface="+mn-ea"/>
              </a:rPr>
              <a:t>设计人机交互子系统</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11.6 </a:t>
            </a:r>
            <a:r>
              <a:rPr lang="zh-CN" altLang="en-US" sz="2400" dirty="0">
                <a:solidFill>
                  <a:srgbClr val="D9D9D9"/>
                </a:solidFill>
                <a:latin typeface="Bodoni MT Black" pitchFamily="18" charset="0"/>
                <a:ea typeface="+mn-ea"/>
              </a:rPr>
              <a:t>设计人机交互子系统</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4"/>
          <p:cNvSpPr txBox="1">
            <a:spLocks/>
          </p:cNvSpPr>
          <p:nvPr/>
        </p:nvSpPr>
        <p:spPr bwMode="auto">
          <a:xfrm>
            <a:off x="563563" y="1246188"/>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描述用户</a:t>
            </a:r>
          </a:p>
        </p:txBody>
      </p:sp>
      <p:sp>
        <p:nvSpPr>
          <p:cNvPr id="9" name="矩形 8"/>
          <p:cNvSpPr/>
          <p:nvPr/>
        </p:nvSpPr>
        <p:spPr>
          <a:xfrm>
            <a:off x="834218" y="2691784"/>
            <a:ext cx="7482197" cy="2862322"/>
          </a:xfrm>
          <a:prstGeom prst="rect">
            <a:avLst/>
          </a:prstGeom>
          <a:ln>
            <a:noFill/>
          </a:ln>
        </p:spPr>
        <p:txBody>
          <a:bodyPr wrap="square">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用户类型。</a:t>
            </a: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使用系统欲达到的目的。</a:t>
            </a: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特征</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年龄</a:t>
            </a:r>
            <a:r>
              <a:rPr lang="zh-CN" altLang="zh-CN" sz="2400" kern="100" dirty="0">
                <a:latin typeface="Bodoni MT Black" pitchFamily="18" charset="0"/>
                <a:cs typeface="Times New Roman" panose="02020603050405020304" pitchFamily="18" charset="0"/>
              </a:rPr>
              <a:t>、性别、受教育程度、</a:t>
            </a:r>
            <a:r>
              <a:rPr lang="zh-CN" altLang="zh-CN" sz="2400" kern="100" dirty="0">
                <a:solidFill>
                  <a:srgbClr val="FF0000"/>
                </a:solidFill>
                <a:latin typeface="Bodoni MT Black" pitchFamily="18" charset="0"/>
                <a:cs typeface="Times New Roman" panose="02020603050405020304" pitchFamily="18" charset="0"/>
              </a:rPr>
              <a:t>限制因素</a:t>
            </a:r>
            <a:r>
              <a:rPr lang="zh-CN" altLang="zh-CN" sz="2400" kern="100" dirty="0" smtClean="0">
                <a:latin typeface="Bodoni MT Black" pitchFamily="18" charset="0"/>
                <a:cs typeface="Times New Roman" panose="02020603050405020304" pitchFamily="18" charset="0"/>
              </a:rPr>
              <a:t>等</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关键的成功</a:t>
            </a:r>
            <a:r>
              <a:rPr lang="zh-CN" altLang="zh-CN" sz="2400" kern="100" dirty="0" smtClean="0">
                <a:latin typeface="Bodoni MT Black" pitchFamily="18" charset="0"/>
                <a:cs typeface="Times New Roman" panose="02020603050405020304" pitchFamily="18" charset="0"/>
              </a:rPr>
              <a:t>因素</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需求</a:t>
            </a:r>
            <a:r>
              <a:rPr lang="zh-CN" altLang="zh-CN" sz="2400" kern="100" dirty="0">
                <a:latin typeface="Bodoni MT Black" pitchFamily="18" charset="0"/>
                <a:cs typeface="Times New Roman" panose="02020603050405020304" pitchFamily="18" charset="0"/>
              </a:rPr>
              <a:t>、爱好、习惯</a:t>
            </a:r>
            <a:r>
              <a:rPr lang="zh-CN" altLang="zh-CN" sz="2400" kern="100" dirty="0" smtClean="0">
                <a:latin typeface="Bodoni MT Black" pitchFamily="18" charset="0"/>
                <a:cs typeface="Times New Roman" panose="02020603050405020304" pitchFamily="18" charset="0"/>
              </a:rPr>
              <a:t>等</a:t>
            </a:r>
            <a:r>
              <a:rPr lang="zh-CN" altLang="en-US"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技能水平。</a:t>
            </a: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solidFill>
                  <a:srgbClr val="FF0000"/>
                </a:solidFill>
                <a:latin typeface="Bodoni MT Black" pitchFamily="18" charset="0"/>
                <a:cs typeface="Times New Roman" panose="02020603050405020304" pitchFamily="18" charset="0"/>
              </a:rPr>
              <a:t>完成本职工作的脚本</a:t>
            </a:r>
            <a:r>
              <a:rPr lang="zh-CN" altLang="zh-CN" sz="2400" kern="100" dirty="0">
                <a:latin typeface="Bodoni MT Black" pitchFamily="18" charset="0"/>
                <a:cs typeface="Times New Roman" panose="02020603050405020304" pitchFamily="18" charset="0"/>
              </a:rPr>
              <a:t>。</a:t>
            </a:r>
          </a:p>
        </p:txBody>
      </p:sp>
      <p:sp>
        <p:nvSpPr>
          <p:cNvPr id="90116" name="矩形 9"/>
          <p:cNvSpPr>
            <a:spLocks noChangeArrowheads="1"/>
          </p:cNvSpPr>
          <p:nvPr/>
        </p:nvSpPr>
        <p:spPr bwMode="auto">
          <a:xfrm>
            <a:off x="900113" y="1954213"/>
            <a:ext cx="5111750" cy="461962"/>
          </a:xfrm>
          <a:prstGeom prst="rect">
            <a:avLst/>
          </a:prstGeom>
          <a:noFill/>
          <a:ln w="9525">
            <a:solidFill>
              <a:srgbClr val="C00000"/>
            </a:solidFill>
            <a:miter lim="800000"/>
            <a:headEnd/>
            <a:tailEnd/>
          </a:ln>
        </p:spPr>
        <p:txBody>
          <a:bodyPr>
            <a:spAutoFit/>
          </a:bodyPr>
          <a:lstStyle/>
          <a:p>
            <a:pPr eaLnBrk="1" hangingPunct="1"/>
            <a:r>
              <a:rPr lang="zh-CN" altLang="en-US" sz="2400">
                <a:latin typeface="Bodoni MT Black" pitchFamily="18" charset="0"/>
                <a:cs typeface="Times New Roman" pitchFamily="18" charset="0"/>
              </a:rPr>
              <a:t>了</a:t>
            </a:r>
            <a:r>
              <a:rPr lang="zh-CN" altLang="zh-CN" sz="2400">
                <a:latin typeface="Bodoni MT Black" pitchFamily="18" charset="0"/>
                <a:cs typeface="Times New Roman" pitchFamily="18" charset="0"/>
              </a:rPr>
              <a:t>解将来使用系统的每类用户的情况</a:t>
            </a:r>
            <a:endParaRPr lang="zh-CN" altLang="en-US" sz="2400">
              <a:latin typeface="Bodoni MT Black" pitchFamily="18" charset="0"/>
            </a:endParaRPr>
          </a:p>
        </p:txBody>
      </p:sp>
      <p:sp>
        <p:nvSpPr>
          <p:cNvPr id="11"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11.6 </a:t>
            </a:r>
            <a:r>
              <a:rPr kumimoji="1" lang="zh-CN" altLang="en-US" b="1" dirty="0" smtClean="0">
                <a:latin typeface="Bodoni MT Black" pitchFamily="18" charset="0"/>
                <a:ea typeface="+mn-ea"/>
              </a:rPr>
              <a:t>设计人机交互子系统</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11.6 </a:t>
            </a:r>
            <a:r>
              <a:rPr lang="zh-CN" altLang="en-US" sz="2400" dirty="0">
                <a:solidFill>
                  <a:srgbClr val="D9D9D9"/>
                </a:solidFill>
                <a:latin typeface="Bodoni MT Black" pitchFamily="18" charset="0"/>
                <a:ea typeface="+mn-ea"/>
              </a:rPr>
              <a:t>设计人机交互子系统</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4"/>
          <p:cNvSpPr txBox="1">
            <a:spLocks/>
          </p:cNvSpPr>
          <p:nvPr/>
        </p:nvSpPr>
        <p:spPr bwMode="auto">
          <a:xfrm>
            <a:off x="395288" y="1000125"/>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3. </a:t>
            </a:r>
            <a:r>
              <a:rPr lang="zh-CN" altLang="en-US" sz="2800" b="1">
                <a:latin typeface="Bodoni MT Black" pitchFamily="18" charset="0"/>
              </a:rPr>
              <a:t>设计命令层次</a:t>
            </a:r>
          </a:p>
        </p:txBody>
      </p:sp>
      <p:sp>
        <p:nvSpPr>
          <p:cNvPr id="3" name="矩形 2"/>
          <p:cNvSpPr/>
          <p:nvPr/>
        </p:nvSpPr>
        <p:spPr>
          <a:xfrm>
            <a:off x="463416" y="1574800"/>
            <a:ext cx="4878259" cy="461665"/>
          </a:xfrm>
          <a:prstGeom prst="rect">
            <a:avLst/>
          </a:prstGeom>
        </p:spPr>
        <p:txBody>
          <a:bodyPr wrap="none">
            <a:spAutoFit/>
          </a:bodyPr>
          <a:lstStyle/>
          <a:p>
            <a:pPr algn="just" eaLnBrk="1" hangingPunct="1">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latin typeface="Bodoni MT Black" pitchFamily="18" charset="0"/>
                <a:cs typeface="Times New Roman" panose="02020603050405020304" pitchFamily="18" charset="0"/>
              </a:rPr>
              <a:t>研究</a:t>
            </a:r>
            <a:r>
              <a:rPr lang="zh-CN" altLang="zh-CN" sz="2400" kern="100" dirty="0">
                <a:latin typeface="Bodoni MT Black" pitchFamily="18" charset="0"/>
                <a:cs typeface="Times New Roman" panose="02020603050405020304" pitchFamily="18" charset="0"/>
              </a:rPr>
              <a:t>现有的人机交互含义和准则</a:t>
            </a:r>
          </a:p>
        </p:txBody>
      </p:sp>
      <p:sp>
        <p:nvSpPr>
          <p:cNvPr id="92164" name="文本框 11"/>
          <p:cNvSpPr txBox="1">
            <a:spLocks noChangeArrowheads="1"/>
          </p:cNvSpPr>
          <p:nvPr/>
        </p:nvSpPr>
        <p:spPr bwMode="auto">
          <a:xfrm>
            <a:off x="657225" y="2636838"/>
            <a:ext cx="8162925" cy="3477875"/>
          </a:xfrm>
          <a:prstGeom prst="rect">
            <a:avLst/>
          </a:prstGeom>
          <a:noFill/>
          <a:ln w="9525">
            <a:noFill/>
            <a:miter lim="800000"/>
            <a:headEnd/>
            <a:tailEnd/>
          </a:ln>
        </p:spPr>
        <p:txBody>
          <a:bodyPr>
            <a:spAutoFit/>
          </a:bodyPr>
          <a:lstStyle/>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基本外观及给用户的感受都是相同的</a:t>
            </a:r>
            <a:endParaRPr lang="en-US" altLang="zh-CN" sz="2000" dirty="0">
              <a:latin typeface="Bodoni MT Black" pitchFamily="18" charset="0"/>
            </a:endParaRPr>
          </a:p>
          <a:p>
            <a:pPr marL="800100" lvl="1" indent="-342900" eaLnBrk="1" hangingPunct="1">
              <a:buFont typeface="Wingdings" panose="05000000000000000000" pitchFamily="2" charset="2"/>
              <a:buChar char="ü"/>
            </a:pPr>
            <a:r>
              <a:rPr lang="zh-CN" altLang="zh-CN" sz="2000" dirty="0">
                <a:latin typeface="Bodoni MT Black" pitchFamily="18" charset="0"/>
              </a:rPr>
              <a:t>每个程序至少有一个窗口，它由标题栏</a:t>
            </a:r>
            <a:r>
              <a:rPr lang="zh-CN" altLang="zh-CN" sz="2000" dirty="0" smtClean="0">
                <a:latin typeface="Bodoni MT Black" pitchFamily="18" charset="0"/>
              </a:rPr>
              <a:t>标识；</a:t>
            </a:r>
            <a:endParaRPr lang="en-US" altLang="zh-CN" sz="2000" dirty="0">
              <a:latin typeface="Bodoni MT Black" pitchFamily="18" charset="0"/>
            </a:endParaRPr>
          </a:p>
          <a:p>
            <a:pPr marL="800100" lvl="1" indent="-342900" eaLnBrk="1" hangingPunct="1">
              <a:buFont typeface="Wingdings" panose="05000000000000000000" pitchFamily="2" charset="2"/>
              <a:buChar char="ü"/>
            </a:pPr>
            <a:r>
              <a:rPr lang="zh-CN" altLang="zh-CN" sz="2000" dirty="0">
                <a:latin typeface="Bodoni MT Black" pitchFamily="18" charset="0"/>
              </a:rPr>
              <a:t>程序中大多数功能可通过菜单</a:t>
            </a:r>
            <a:r>
              <a:rPr lang="zh-CN" altLang="zh-CN" sz="2000" dirty="0" smtClean="0">
                <a:latin typeface="Bodoni MT Black" pitchFamily="18" charset="0"/>
              </a:rPr>
              <a:t>选用；</a:t>
            </a:r>
            <a:endParaRPr lang="en-US" altLang="zh-CN" sz="2000" dirty="0">
              <a:latin typeface="Bodoni MT Black" pitchFamily="18" charset="0"/>
            </a:endParaRPr>
          </a:p>
          <a:p>
            <a:pPr marL="800100" lvl="1" indent="-342900" eaLnBrk="1" hangingPunct="1">
              <a:buFont typeface="Wingdings" panose="05000000000000000000" pitchFamily="2" charset="2"/>
              <a:buChar char="ü"/>
            </a:pPr>
            <a:r>
              <a:rPr lang="zh-CN" altLang="zh-CN" sz="2000" dirty="0">
                <a:latin typeface="Bodoni MT Black" pitchFamily="18" charset="0"/>
              </a:rPr>
              <a:t>选中某些菜单项会弹出对话框，用户可通过它输入附加</a:t>
            </a:r>
            <a:r>
              <a:rPr lang="zh-CN" altLang="zh-CN" sz="2000" dirty="0" smtClean="0">
                <a:latin typeface="Bodoni MT Black" pitchFamily="18" charset="0"/>
              </a:rPr>
              <a:t>信息；</a:t>
            </a:r>
            <a:endParaRPr lang="en-US" altLang="zh-CN" sz="2000" dirty="0">
              <a:latin typeface="Bodoni MT Black" pitchFamily="18" charset="0"/>
            </a:endParaRPr>
          </a:p>
          <a:p>
            <a:pPr marL="800100" lvl="1" indent="-342900" eaLnBrk="1" hangingPunct="1">
              <a:buFont typeface="Wingdings" panose="05000000000000000000" pitchFamily="2" charset="2"/>
              <a:buChar char="ü"/>
            </a:pPr>
            <a:r>
              <a:rPr lang="en-US" altLang="zh-CN" sz="2000" dirty="0">
                <a:latin typeface="Bodoni MT Black" pitchFamily="18" charset="0"/>
              </a:rPr>
              <a:t>……</a:t>
            </a:r>
          </a:p>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广大用户习以为常的许多约定</a:t>
            </a:r>
            <a:endParaRPr lang="en-US" altLang="zh-CN" sz="2400" dirty="0">
              <a:latin typeface="Bodoni MT Black" pitchFamily="18" charset="0"/>
            </a:endParaRPr>
          </a:p>
          <a:p>
            <a:pPr marL="800100" lvl="1" indent="-342900" eaLnBrk="1" hangingPunct="1">
              <a:buFont typeface="Wingdings" panose="05000000000000000000" pitchFamily="2" charset="2"/>
              <a:buChar char="ü"/>
            </a:pPr>
            <a:r>
              <a:rPr lang="en-US" altLang="zh-CN" sz="2000" dirty="0">
                <a:latin typeface="Bodoni MT Black" pitchFamily="18" charset="0"/>
              </a:rPr>
              <a:t>File</a:t>
            </a:r>
            <a:r>
              <a:rPr lang="zh-CN" altLang="zh-CN" sz="2000" dirty="0">
                <a:latin typeface="Bodoni MT Black" pitchFamily="18" charset="0"/>
              </a:rPr>
              <a:t>菜单的最后一个菜单项是</a:t>
            </a:r>
            <a:r>
              <a:rPr lang="en-US" altLang="zh-CN" sz="2000" dirty="0">
                <a:latin typeface="Bodoni MT Black" pitchFamily="18" charset="0"/>
              </a:rPr>
              <a:t>Exit</a:t>
            </a:r>
            <a:r>
              <a:rPr lang="zh-CN" altLang="zh-CN" sz="2000" dirty="0">
                <a:latin typeface="Bodoni MT Black" pitchFamily="18" charset="0"/>
              </a:rPr>
              <a:t>；</a:t>
            </a:r>
            <a:endParaRPr lang="en-US" altLang="zh-CN" sz="2000" dirty="0">
              <a:latin typeface="Bodoni MT Black" pitchFamily="18" charset="0"/>
            </a:endParaRPr>
          </a:p>
          <a:p>
            <a:pPr marL="800100" lvl="1" indent="-342900" eaLnBrk="1" hangingPunct="1">
              <a:buFont typeface="Wingdings" panose="05000000000000000000" pitchFamily="2" charset="2"/>
              <a:buChar char="ü"/>
            </a:pPr>
            <a:r>
              <a:rPr lang="zh-CN" altLang="zh-CN" sz="2000" dirty="0">
                <a:latin typeface="Bodoni MT Black" pitchFamily="18" charset="0"/>
              </a:rPr>
              <a:t>在文件列表框中用鼠标单击某个表项，则相应的文件名变亮，若用鼠标双击则会打开该文件；</a:t>
            </a:r>
            <a:endParaRPr lang="en-US" altLang="zh-CN" sz="2000" dirty="0">
              <a:latin typeface="Bodoni MT Black" pitchFamily="18" charset="0"/>
            </a:endParaRPr>
          </a:p>
          <a:p>
            <a:pPr marL="800100" lvl="1" indent="-342900" eaLnBrk="1" hangingPunct="1">
              <a:buFont typeface="Wingdings" panose="05000000000000000000" pitchFamily="2" charset="2"/>
              <a:buChar char="ü"/>
            </a:pPr>
            <a:r>
              <a:rPr lang="en-US" altLang="zh-CN" sz="2000" dirty="0">
                <a:latin typeface="Bodoni MT Black" pitchFamily="18" charset="0"/>
              </a:rPr>
              <a:t>……</a:t>
            </a:r>
            <a:endParaRPr lang="en-US" altLang="zh-CN" sz="2400" dirty="0">
              <a:latin typeface="Bodoni MT Black" pitchFamily="18" charset="0"/>
            </a:endParaRPr>
          </a:p>
        </p:txBody>
      </p:sp>
      <p:sp>
        <p:nvSpPr>
          <p:cNvPr id="13" name="矩形 12"/>
          <p:cNvSpPr/>
          <p:nvPr/>
        </p:nvSpPr>
        <p:spPr>
          <a:xfrm>
            <a:off x="571472" y="2105025"/>
            <a:ext cx="8053416" cy="461665"/>
          </a:xfrm>
          <a:prstGeom prst="rect">
            <a:avLst/>
          </a:prstGeom>
          <a:ln>
            <a:solidFill>
              <a:schemeClr val="accent1">
                <a:lumMod val="60000"/>
                <a:lumOff val="40000"/>
              </a:schemeClr>
            </a:solidFill>
          </a:ln>
        </p:spPr>
        <p:txBody>
          <a:bodyPr wrap="square">
            <a:spAutoFit/>
          </a:bodyPr>
          <a:lstStyle/>
          <a:p>
            <a:pPr eaLnBrk="1" hangingPunct="1">
              <a:defRPr/>
            </a:pPr>
            <a:r>
              <a:rPr lang="en-US" altLang="zh-CN" sz="2400" dirty="0">
                <a:latin typeface="Bodoni MT Black" pitchFamily="18" charset="0"/>
                <a:cs typeface="Times New Roman" panose="02020603050405020304" pitchFamily="18" charset="0"/>
              </a:rPr>
              <a:t>Windows</a:t>
            </a:r>
            <a:r>
              <a:rPr lang="zh-CN" altLang="zh-CN" sz="2400" dirty="0">
                <a:latin typeface="Bodoni MT Black" pitchFamily="18" charset="0"/>
                <a:cs typeface="Times New Roman" panose="02020603050405020304" pitchFamily="18" charset="0"/>
              </a:rPr>
              <a:t>已经成了微机上</a:t>
            </a:r>
            <a:r>
              <a:rPr lang="zh-CN" altLang="zh-CN" sz="2400" dirty="0">
                <a:solidFill>
                  <a:srgbClr val="FF0000"/>
                </a:solidFill>
                <a:latin typeface="Bodoni MT Black" pitchFamily="18" charset="0"/>
                <a:cs typeface="Times New Roman" panose="02020603050405020304" pitchFamily="18" charset="0"/>
              </a:rPr>
              <a:t>图形用户界面事实上的工业标准</a:t>
            </a:r>
            <a:endParaRPr lang="zh-CN" altLang="en-US" sz="2400" dirty="0">
              <a:solidFill>
                <a:srgbClr val="FF0000"/>
              </a:solidFill>
              <a:latin typeface="Bodoni MT Black" pitchFamily="18" charset="0"/>
            </a:endParaRPr>
          </a:p>
        </p:txBody>
      </p:sp>
      <p:sp>
        <p:nvSpPr>
          <p:cNvPr id="9"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11.6 </a:t>
            </a:r>
            <a:r>
              <a:rPr kumimoji="1" lang="zh-CN" altLang="en-US" b="1" dirty="0" smtClean="0">
                <a:latin typeface="Bodoni MT Black" pitchFamily="18" charset="0"/>
                <a:ea typeface="+mn-ea"/>
              </a:rPr>
              <a:t>设计人机交互子系统</a:t>
            </a:r>
            <a:endParaRPr kumimoji="1" lang="en-US" altLang="zh-CN" b="1" dirty="0">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11.6 </a:t>
            </a:r>
            <a:r>
              <a:rPr lang="zh-CN" altLang="en-US" sz="2400" dirty="0">
                <a:solidFill>
                  <a:srgbClr val="D9D9D9"/>
                </a:solidFill>
                <a:latin typeface="Bodoni MT Black" pitchFamily="18" charset="0"/>
                <a:ea typeface="+mn-ea"/>
              </a:rPr>
              <a:t>设计人机交互子系统</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4"/>
          <p:cNvSpPr txBox="1">
            <a:spLocks/>
          </p:cNvSpPr>
          <p:nvPr/>
        </p:nvSpPr>
        <p:spPr bwMode="auto">
          <a:xfrm>
            <a:off x="395288" y="1031875"/>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3. </a:t>
            </a:r>
            <a:r>
              <a:rPr lang="zh-CN" altLang="en-US" sz="2800" b="1">
                <a:latin typeface="Bodoni MT Black" pitchFamily="18" charset="0"/>
              </a:rPr>
              <a:t>设计命令层次</a:t>
            </a:r>
          </a:p>
        </p:txBody>
      </p:sp>
      <p:sp>
        <p:nvSpPr>
          <p:cNvPr id="6" name="矩形 5"/>
          <p:cNvSpPr/>
          <p:nvPr/>
        </p:nvSpPr>
        <p:spPr>
          <a:xfrm>
            <a:off x="588995" y="1556792"/>
            <a:ext cx="3339376" cy="461665"/>
          </a:xfrm>
          <a:prstGeom prst="rect">
            <a:avLst/>
          </a:prstGeom>
        </p:spPr>
        <p:txBody>
          <a:bodyPr wrap="none">
            <a:spAutoFit/>
          </a:bodyPr>
          <a:lstStyle/>
          <a:p>
            <a:pPr algn="just" eaLnBrk="1" hangingPunct="1">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latin typeface="Bodoni MT Black" pitchFamily="18" charset="0"/>
                <a:cs typeface="Times New Roman" panose="02020603050405020304" pitchFamily="18" charset="0"/>
              </a:rPr>
              <a:t>确定</a:t>
            </a:r>
            <a:r>
              <a:rPr lang="zh-CN" altLang="zh-CN" sz="2400" kern="100" dirty="0">
                <a:latin typeface="Bodoni MT Black" pitchFamily="18" charset="0"/>
                <a:cs typeface="Times New Roman" panose="02020603050405020304" pitchFamily="18" charset="0"/>
              </a:rPr>
              <a:t>初始的命令层次</a:t>
            </a:r>
          </a:p>
        </p:txBody>
      </p:sp>
      <p:sp>
        <p:nvSpPr>
          <p:cNvPr id="7" name="矩形 6"/>
          <p:cNvSpPr/>
          <p:nvPr/>
        </p:nvSpPr>
        <p:spPr>
          <a:xfrm>
            <a:off x="638187" y="3893531"/>
            <a:ext cx="2416046" cy="461665"/>
          </a:xfrm>
          <a:prstGeom prst="rect">
            <a:avLst/>
          </a:prstGeom>
        </p:spPr>
        <p:txBody>
          <a:bodyPr wrap="none">
            <a:spAutoFit/>
          </a:bodyPr>
          <a:lstStyle/>
          <a:p>
            <a:pPr algn="just" eaLnBrk="1" hangingPunct="1">
              <a:spcAft>
                <a:spcPts val="0"/>
              </a:spcAft>
              <a:defRPr/>
            </a:pPr>
            <a:r>
              <a:rPr lang="zh-CN" altLang="en-US" sz="2400" kern="100" dirty="0" smtClean="0">
                <a:latin typeface="Bodoni MT Black" pitchFamily="18" charset="0"/>
                <a:cs typeface="Times New Roman" panose="02020603050405020304" pitchFamily="18" charset="0"/>
              </a:rPr>
              <a:t>③ </a:t>
            </a:r>
            <a:r>
              <a:rPr lang="zh-CN" altLang="zh-CN" sz="2400" kern="100" dirty="0" smtClean="0">
                <a:latin typeface="Bodoni MT Black" pitchFamily="18" charset="0"/>
                <a:cs typeface="Times New Roman" panose="02020603050405020304" pitchFamily="18" charset="0"/>
              </a:rPr>
              <a:t>精</a:t>
            </a:r>
            <a:r>
              <a:rPr lang="zh-CN" altLang="zh-CN" sz="2400" kern="100" dirty="0">
                <a:latin typeface="Bodoni MT Black" pitchFamily="18" charset="0"/>
                <a:cs typeface="Times New Roman" panose="02020603050405020304" pitchFamily="18" charset="0"/>
              </a:rPr>
              <a:t>化命令层次</a:t>
            </a:r>
          </a:p>
        </p:txBody>
      </p:sp>
      <p:sp>
        <p:nvSpPr>
          <p:cNvPr id="94213" name="文本框 9"/>
          <p:cNvSpPr txBox="1">
            <a:spLocks noChangeArrowheads="1"/>
          </p:cNvSpPr>
          <p:nvPr/>
        </p:nvSpPr>
        <p:spPr bwMode="auto">
          <a:xfrm>
            <a:off x="620043" y="2005858"/>
            <a:ext cx="8088064" cy="1891993"/>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所谓</a:t>
            </a:r>
            <a:r>
              <a:rPr lang="zh-CN" altLang="en-US" sz="2400" dirty="0">
                <a:latin typeface="Bodoni MT Black" pitchFamily="18" charset="0"/>
              </a:rPr>
              <a:t>命令层次，实质上是用</a:t>
            </a:r>
            <a:r>
              <a:rPr lang="zh-CN" altLang="en-US" sz="2400" dirty="0">
                <a:solidFill>
                  <a:srgbClr val="FF0000"/>
                </a:solidFill>
                <a:latin typeface="Bodoni MT Black" pitchFamily="18" charset="0"/>
              </a:rPr>
              <a:t>过程抽象机制</a:t>
            </a:r>
            <a:r>
              <a:rPr lang="zh-CN" altLang="en-US" sz="2400" dirty="0">
                <a:latin typeface="Bodoni MT Black" pitchFamily="18" charset="0"/>
              </a:rPr>
              <a:t>组织起来的、可供选用的服务的表示形式。</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设计命令层次时，通常先从对服务的过程抽象着手，然后再进一步修改它们，以适合具体应用环境的需要。</a:t>
            </a:r>
            <a:endParaRPr lang="en-US" altLang="zh-CN" sz="2400" dirty="0">
              <a:latin typeface="Bodoni MT Black" pitchFamily="18" charset="0"/>
            </a:endParaRPr>
          </a:p>
        </p:txBody>
      </p:sp>
      <p:sp>
        <p:nvSpPr>
          <p:cNvPr id="94214" name="矩形 11"/>
          <p:cNvSpPr>
            <a:spLocks noChangeArrowheads="1"/>
          </p:cNvSpPr>
          <p:nvPr/>
        </p:nvSpPr>
        <p:spPr bwMode="auto">
          <a:xfrm>
            <a:off x="681690" y="4263794"/>
            <a:ext cx="8037512" cy="1938992"/>
          </a:xfrm>
          <a:prstGeom prst="rect">
            <a:avLst/>
          </a:prstGeom>
          <a:noFill/>
          <a:ln w="9525">
            <a:noFill/>
            <a:miter lim="800000"/>
            <a:headEnd/>
            <a:tailEnd/>
          </a:ln>
        </p:spPr>
        <p:txBody>
          <a:bodyPr>
            <a:spAutoFit/>
          </a:bodyPr>
          <a:lstStyle/>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次序</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整体</a:t>
            </a:r>
            <a:r>
              <a:rPr lang="en-US" altLang="zh-CN" sz="2400" dirty="0">
                <a:latin typeface="Bodoni MT Black" pitchFamily="18" charset="0"/>
              </a:rPr>
              <a:t>-</a:t>
            </a:r>
            <a:r>
              <a:rPr lang="zh-CN" altLang="zh-CN" sz="2400" dirty="0">
                <a:latin typeface="Bodoni MT Black" pitchFamily="18" charset="0"/>
              </a:rPr>
              <a:t>部分关系</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宽度和深度</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操作步骤</a:t>
            </a:r>
          </a:p>
        </p:txBody>
      </p:sp>
      <p:sp>
        <p:nvSpPr>
          <p:cNvPr id="11"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11.6 </a:t>
            </a:r>
            <a:r>
              <a:rPr kumimoji="1" lang="zh-CN" altLang="en-US" b="1" dirty="0" smtClean="0">
                <a:latin typeface="Bodoni MT Black" pitchFamily="18" charset="0"/>
                <a:ea typeface="+mn-ea"/>
              </a:rPr>
              <a:t>设计人机交互子系统</a:t>
            </a:r>
            <a:endParaRPr kumimoji="1" lang="en-US" altLang="zh-CN" b="1" dirty="0">
              <a:latin typeface="Bodoni MT Black" pitchFamily="18" charset="0"/>
              <a:ea typeface="+mn-ea"/>
            </a:endParaRP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11.6 </a:t>
            </a:r>
            <a:r>
              <a:rPr lang="zh-CN" altLang="en-US" sz="2400" dirty="0">
                <a:solidFill>
                  <a:srgbClr val="D9D9D9"/>
                </a:solidFill>
                <a:latin typeface="Bodoni MT Black" pitchFamily="18" charset="0"/>
                <a:ea typeface="+mn-ea"/>
              </a:rPr>
              <a:t>设计人机交互子系统</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4"/>
          <p:cNvSpPr txBox="1">
            <a:spLocks/>
          </p:cNvSpPr>
          <p:nvPr/>
        </p:nvSpPr>
        <p:spPr bwMode="auto">
          <a:xfrm>
            <a:off x="387350" y="1196975"/>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4. </a:t>
            </a:r>
            <a:r>
              <a:rPr lang="zh-CN" altLang="en-US" sz="2800" b="1">
                <a:latin typeface="Bodoni MT Black" pitchFamily="18" charset="0"/>
              </a:rPr>
              <a:t>设计人机交互类</a:t>
            </a:r>
          </a:p>
        </p:txBody>
      </p:sp>
      <p:sp>
        <p:nvSpPr>
          <p:cNvPr id="96259" name="矩形 2"/>
          <p:cNvSpPr>
            <a:spLocks noChangeArrowheads="1"/>
          </p:cNvSpPr>
          <p:nvPr/>
        </p:nvSpPr>
        <p:spPr bwMode="auto">
          <a:xfrm>
            <a:off x="755576" y="1997222"/>
            <a:ext cx="7242175" cy="461963"/>
          </a:xfrm>
          <a:prstGeom prst="rect">
            <a:avLst/>
          </a:prstGeom>
          <a:noFill/>
          <a:ln w="9525">
            <a:solidFill>
              <a:srgbClr val="C00000"/>
            </a:solidFill>
            <a:miter lim="800000"/>
            <a:headEnd/>
            <a:tailEnd/>
          </a:ln>
        </p:spPr>
        <p:txBody>
          <a:bodyPr>
            <a:spAutoFit/>
          </a:bodyPr>
          <a:lstStyle/>
          <a:p>
            <a:pPr eaLnBrk="1" hangingPunct="1"/>
            <a:r>
              <a:rPr lang="zh-CN" altLang="zh-CN" sz="2400" dirty="0">
                <a:latin typeface="Bodoni MT Black" pitchFamily="18" charset="0"/>
                <a:cs typeface="Times New Roman" pitchFamily="18" charset="0"/>
              </a:rPr>
              <a:t>人机交互类与所使用的操作系统及编程语言密切相关</a:t>
            </a:r>
            <a:endParaRPr lang="zh-CN" altLang="en-US" sz="2400" dirty="0">
              <a:latin typeface="Bodoni MT Black" pitchFamily="18" charset="0"/>
            </a:endParaRPr>
          </a:p>
        </p:txBody>
      </p:sp>
      <p:sp>
        <p:nvSpPr>
          <p:cNvPr id="96260" name="矩形 6"/>
          <p:cNvSpPr>
            <a:spLocks noChangeArrowheads="1"/>
          </p:cNvSpPr>
          <p:nvPr/>
        </p:nvSpPr>
        <p:spPr bwMode="auto">
          <a:xfrm>
            <a:off x="611560" y="2924944"/>
            <a:ext cx="7920880" cy="1891993"/>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rPr>
              <a:t>    </a:t>
            </a:r>
            <a:r>
              <a:rPr lang="zh-CN" altLang="zh-CN" sz="2400" dirty="0" smtClean="0">
                <a:latin typeface="Bodoni MT Black" pitchFamily="18" charset="0"/>
              </a:rPr>
              <a:t>例如</a:t>
            </a:r>
            <a:r>
              <a:rPr lang="zh-CN" altLang="zh-CN" sz="2400" dirty="0">
                <a:latin typeface="Bodoni MT Black" pitchFamily="18" charset="0"/>
              </a:rPr>
              <a:t>，</a:t>
            </a:r>
            <a:r>
              <a:rPr lang="zh-CN" altLang="en-US" sz="2400" dirty="0">
                <a:latin typeface="Bodoni MT Black" pitchFamily="18" charset="0"/>
              </a:rPr>
              <a:t>在</a:t>
            </a:r>
            <a:r>
              <a:rPr lang="en-US" altLang="zh-CN" sz="2400" dirty="0">
                <a:latin typeface="Bodoni MT Black" pitchFamily="18" charset="0"/>
              </a:rPr>
              <a:t>Windows</a:t>
            </a:r>
            <a:r>
              <a:rPr lang="zh-CN" altLang="en-US" sz="2400" dirty="0">
                <a:latin typeface="Bodoni MT Black" pitchFamily="18" charset="0"/>
              </a:rPr>
              <a:t>环境下运行的</a:t>
            </a:r>
            <a:r>
              <a:rPr lang="en-US" altLang="zh-CN" sz="2400" dirty="0">
                <a:latin typeface="Bodoni MT Black" pitchFamily="18" charset="0"/>
              </a:rPr>
              <a:t>Visual C++</a:t>
            </a:r>
            <a:r>
              <a:rPr lang="zh-CN" altLang="en-US" sz="2400" dirty="0">
                <a:latin typeface="Bodoni MT Black" pitchFamily="18" charset="0"/>
              </a:rPr>
              <a:t>语言提供了</a:t>
            </a:r>
            <a:r>
              <a:rPr lang="en-US" altLang="zh-CN" sz="2400" dirty="0">
                <a:latin typeface="Bodoni MT Black" pitchFamily="18" charset="0"/>
              </a:rPr>
              <a:t>MFC</a:t>
            </a:r>
            <a:r>
              <a:rPr lang="zh-CN" altLang="en-US" sz="2400" dirty="0">
                <a:latin typeface="Bodoni MT Black" pitchFamily="18" charset="0"/>
              </a:rPr>
              <a:t>类库，设计人机交互类时，往往仅需从</a:t>
            </a:r>
            <a:r>
              <a:rPr lang="en-US" altLang="zh-CN" sz="2400" dirty="0">
                <a:latin typeface="Bodoni MT Black" pitchFamily="18" charset="0"/>
              </a:rPr>
              <a:t>MFC</a:t>
            </a:r>
            <a:r>
              <a:rPr lang="zh-CN" altLang="en-US" sz="2400" dirty="0">
                <a:latin typeface="Bodoni MT Black" pitchFamily="18" charset="0"/>
              </a:rPr>
              <a:t>类库中选出一些适用的类，然后从这些类派生出符合自己需要的类就可以了。</a:t>
            </a:r>
          </a:p>
        </p:txBody>
      </p:sp>
      <p:sp>
        <p:nvSpPr>
          <p:cNvPr id="8" name="标题 1"/>
          <p:cNvSpPr>
            <a:spLocks noGrp="1"/>
          </p:cNvSpPr>
          <p:nvPr>
            <p:ph type="title"/>
          </p:nvPr>
        </p:nvSpPr>
        <p:spPr>
          <a:xfrm>
            <a:off x="395288"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11.6 </a:t>
            </a:r>
            <a:r>
              <a:rPr kumimoji="1" lang="zh-CN" altLang="en-US" b="1" dirty="0" smtClean="0">
                <a:latin typeface="Bodoni MT Black" pitchFamily="18" charset="0"/>
                <a:ea typeface="+mn-ea"/>
              </a:rPr>
              <a:t>设计人机交互子系统</a:t>
            </a:r>
            <a:endParaRPr kumimoji="1" lang="en-US" altLang="zh-CN" b="1" dirty="0">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11.6 </a:t>
            </a:r>
            <a:r>
              <a:rPr lang="zh-CN" altLang="en-US" sz="2400" dirty="0">
                <a:solidFill>
                  <a:srgbClr val="D9D9D9"/>
                </a:solidFill>
                <a:latin typeface="Bodoni MT Black" pitchFamily="18" charset="0"/>
                <a:ea typeface="+mn-ea"/>
              </a:rPr>
              <a:t>设计人机交互子系统</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pic>
        <p:nvPicPr>
          <p:cNvPr id="97283"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sp>
        <p:nvSpPr>
          <p:cNvPr id="97284" name="TextBox 3">
            <a:hlinkClick r:id="rId4"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97285" name="TextBox 4">
            <a:hlinkClick r:id="rId5" action="ppaction://hlinksldjump"/>
          </p:cNvPr>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97286"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97287"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设计人机交互子系统</a:t>
            </a:r>
            <a:endParaRPr kumimoji="1" lang="en-US" altLang="zh-CN" sz="2400" b="1" dirty="0">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p>
        </p:txBody>
      </p:sp>
      <p:cxnSp>
        <p:nvCxnSpPr>
          <p:cNvPr id="4" name="直接连接符 3"/>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753005" y="1501775"/>
            <a:ext cx="4033837"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4448175" y="1630363"/>
            <a:ext cx="465137"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500" y="3016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
        <p:nvSpPr>
          <p:cNvPr id="99332" name="文本框 7"/>
          <p:cNvSpPr txBox="1">
            <a:spLocks noChangeArrowheads="1"/>
          </p:cNvSpPr>
          <p:nvPr/>
        </p:nvSpPr>
        <p:spPr bwMode="auto">
          <a:xfrm>
            <a:off x="477044" y="2276872"/>
            <a:ext cx="8164512" cy="1430328"/>
          </a:xfrm>
          <a:prstGeom prst="rect">
            <a:avLst/>
          </a:prstGeom>
          <a:noFill/>
          <a:ln w="9525">
            <a:solidFill>
              <a:srgbClr val="C00000"/>
            </a:solidFill>
            <a:miter lim="800000"/>
            <a:headEnd/>
            <a:tailEnd/>
          </a:ln>
        </p:spPr>
        <p:txBody>
          <a:bodyPr>
            <a:spAutoFit/>
          </a:bodyPr>
          <a:lstStyle/>
          <a:p>
            <a:pPr eaLnBrk="1" hangingPunct="1">
              <a:lnSpc>
                <a:spcPct val="125000"/>
              </a:lnSpc>
            </a:pPr>
            <a:r>
              <a:rPr lang="en-US" altLang="zh-CN" sz="2400" dirty="0">
                <a:latin typeface="Bodoni MT Black" pitchFamily="18" charset="0"/>
              </a:rPr>
              <a:t>     </a:t>
            </a:r>
            <a:r>
              <a:rPr lang="zh-CN" altLang="zh-CN" sz="2400" dirty="0" smtClean="0">
                <a:latin typeface="Bodoni MT Black" pitchFamily="18" charset="0"/>
              </a:rPr>
              <a:t>设计</a:t>
            </a:r>
            <a:r>
              <a:rPr lang="zh-CN" altLang="zh-CN" sz="2400" dirty="0">
                <a:latin typeface="Bodoni MT Black" pitchFamily="18" charset="0"/>
              </a:rPr>
              <a:t>工作的一项重要内容就是，确定哪些是</a:t>
            </a:r>
            <a:r>
              <a:rPr lang="zh-CN" altLang="zh-CN" sz="2400" dirty="0">
                <a:solidFill>
                  <a:srgbClr val="FF0000"/>
                </a:solidFill>
                <a:latin typeface="Bodoni MT Black" pitchFamily="18" charset="0"/>
              </a:rPr>
              <a:t>必须同时动作的对象</a:t>
            </a:r>
            <a:r>
              <a:rPr lang="zh-CN" altLang="zh-CN" sz="2400" dirty="0">
                <a:latin typeface="Bodoni MT Black" pitchFamily="18" charset="0"/>
              </a:rPr>
              <a:t>，哪些是</a:t>
            </a:r>
            <a:r>
              <a:rPr lang="zh-CN" altLang="zh-CN" sz="2400" dirty="0">
                <a:solidFill>
                  <a:srgbClr val="FF0000"/>
                </a:solidFill>
                <a:latin typeface="Bodoni MT Black" pitchFamily="18" charset="0"/>
              </a:rPr>
              <a:t>相互排斥的对象</a:t>
            </a:r>
            <a:r>
              <a:rPr lang="zh-CN" altLang="zh-CN" sz="2400" dirty="0">
                <a:latin typeface="Bodoni MT Black" pitchFamily="18" charset="0"/>
              </a:rPr>
              <a:t>。然后进一步设计任务管理子系统。</a:t>
            </a:r>
          </a:p>
        </p:txBody>
      </p:sp>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323850" y="28575"/>
            <a:ext cx="8229600" cy="1143000"/>
          </a:xfrm>
        </p:spPr>
        <p:txBody>
          <a:bodyPr/>
          <a:lstStyle/>
          <a:p>
            <a:pPr>
              <a:defRPr/>
            </a:pPr>
            <a:r>
              <a:rPr kumimoji="1" lang="en-US" altLang="zh-CN" sz="4000" dirty="0">
                <a:solidFill>
                  <a:srgbClr val="9999CC">
                    <a:lumMod val="50000"/>
                  </a:srgbClr>
                </a:solidFill>
                <a:latin typeface="Bodoni MT Black" pitchFamily="18" charset="0"/>
                <a:ea typeface="黑体" pitchFamily="2" charset="-122"/>
              </a:rPr>
              <a:t> </a:t>
            </a:r>
            <a:r>
              <a:rPr kumimoji="1" lang="en-US" altLang="zh-CN" b="1" dirty="0">
                <a:latin typeface="Bodoni MT Black" pitchFamily="18" charset="0"/>
                <a:ea typeface="+mn-ea"/>
              </a:rPr>
              <a:t>11.1 </a:t>
            </a:r>
            <a:r>
              <a:rPr kumimoji="1" lang="zh-CN" altLang="en-US" b="1" dirty="0">
                <a:latin typeface="Bodoni MT Black" pitchFamily="18" charset="0"/>
                <a:ea typeface="+mn-ea"/>
              </a:rPr>
              <a:t>面向对象设计的准则</a:t>
            </a:r>
            <a:endParaRPr lang="zh-CN" altLang="en-US" b="1" dirty="0" smtClean="0">
              <a:latin typeface="Bodoni MT Black" pitchFamily="18" charset="0"/>
              <a:ea typeface="+mn-ea"/>
            </a:endParaRPr>
          </a:p>
        </p:txBody>
      </p:sp>
      <p:sp>
        <p:nvSpPr>
          <p:cNvPr id="14339" name="内容占位符 4"/>
          <p:cNvSpPr>
            <a:spLocks noGrp="1"/>
          </p:cNvSpPr>
          <p:nvPr>
            <p:ph idx="1"/>
          </p:nvPr>
        </p:nvSpPr>
        <p:spPr>
          <a:xfrm>
            <a:off x="817563" y="1417638"/>
            <a:ext cx="8229600" cy="604837"/>
          </a:xfrm>
        </p:spPr>
        <p:txBody>
          <a:bodyPr/>
          <a:lstStyle/>
          <a:p>
            <a:pPr marL="0" indent="0">
              <a:buFont typeface="Arial" charset="0"/>
              <a:buNone/>
            </a:pPr>
            <a:r>
              <a:rPr lang="en-US" altLang="zh-CN" sz="2800" b="1" smtClean="0">
                <a:latin typeface="Bodoni MT Black" pitchFamily="18" charset="0"/>
              </a:rPr>
              <a:t>1. </a:t>
            </a:r>
            <a:r>
              <a:rPr lang="zh-CN" altLang="en-US" sz="2800" b="1" smtClean="0">
                <a:latin typeface="Bodoni MT Black" pitchFamily="18" charset="0"/>
              </a:rPr>
              <a:t>模块化</a:t>
            </a:r>
          </a:p>
        </p:txBody>
      </p:sp>
      <p:sp>
        <p:nvSpPr>
          <p:cNvPr id="14340" name="内容占位符 4"/>
          <p:cNvSpPr txBox="1">
            <a:spLocks/>
          </p:cNvSpPr>
          <p:nvPr/>
        </p:nvSpPr>
        <p:spPr bwMode="auto">
          <a:xfrm>
            <a:off x="843181" y="2022475"/>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2. </a:t>
            </a:r>
            <a:r>
              <a:rPr lang="zh-CN" altLang="en-US" sz="2800" b="1" dirty="0">
                <a:latin typeface="Bodoni MT Black" pitchFamily="18" charset="0"/>
              </a:rPr>
              <a:t>抽象</a:t>
            </a:r>
          </a:p>
        </p:txBody>
      </p:sp>
      <p:sp>
        <p:nvSpPr>
          <p:cNvPr id="14341" name="内容占位符 4"/>
          <p:cNvSpPr txBox="1">
            <a:spLocks/>
          </p:cNvSpPr>
          <p:nvPr/>
        </p:nvSpPr>
        <p:spPr bwMode="auto">
          <a:xfrm>
            <a:off x="838200" y="2681069"/>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3. </a:t>
            </a:r>
            <a:r>
              <a:rPr lang="zh-CN" altLang="en-US" sz="2800" b="1" dirty="0">
                <a:latin typeface="Bodoni MT Black" pitchFamily="18" charset="0"/>
              </a:rPr>
              <a:t>信息隐藏</a:t>
            </a:r>
          </a:p>
        </p:txBody>
      </p:sp>
      <p:sp>
        <p:nvSpPr>
          <p:cNvPr id="14342" name="内容占位符 4"/>
          <p:cNvSpPr txBox="1">
            <a:spLocks/>
          </p:cNvSpPr>
          <p:nvPr/>
        </p:nvSpPr>
        <p:spPr bwMode="auto">
          <a:xfrm>
            <a:off x="841375" y="331946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4. </a:t>
            </a:r>
            <a:r>
              <a:rPr lang="zh-CN" altLang="en-US" sz="2800" b="1" dirty="0">
                <a:latin typeface="Bodoni MT Black" pitchFamily="18" charset="0"/>
              </a:rPr>
              <a:t>弱耦合</a:t>
            </a:r>
          </a:p>
        </p:txBody>
      </p:sp>
      <p:sp>
        <p:nvSpPr>
          <p:cNvPr id="14343" name="内容占位符 4"/>
          <p:cNvSpPr txBox="1">
            <a:spLocks/>
          </p:cNvSpPr>
          <p:nvPr/>
        </p:nvSpPr>
        <p:spPr bwMode="auto">
          <a:xfrm>
            <a:off x="857054" y="3980191"/>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5. </a:t>
            </a:r>
            <a:r>
              <a:rPr lang="zh-CN" altLang="en-US" sz="2800" b="1" dirty="0">
                <a:latin typeface="Bodoni MT Black" pitchFamily="18" charset="0"/>
              </a:rPr>
              <a:t>强内聚</a:t>
            </a:r>
          </a:p>
        </p:txBody>
      </p:sp>
      <p:sp>
        <p:nvSpPr>
          <p:cNvPr id="14344" name="内容占位符 4"/>
          <p:cNvSpPr txBox="1">
            <a:spLocks/>
          </p:cNvSpPr>
          <p:nvPr/>
        </p:nvSpPr>
        <p:spPr bwMode="auto">
          <a:xfrm>
            <a:off x="864773" y="4643255"/>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6. </a:t>
            </a:r>
            <a:r>
              <a:rPr lang="zh-CN" altLang="en-US" sz="2800" b="1" dirty="0">
                <a:latin typeface="Bodoni MT Black" pitchFamily="18" charset="0"/>
              </a:rPr>
              <a:t>可重用</a:t>
            </a:r>
          </a:p>
        </p:txBody>
      </p:sp>
      <p:sp>
        <p:nvSpPr>
          <p:cNvPr id="14"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面向对象设计的</a:t>
            </a:r>
            <a:r>
              <a:rPr lang="zh-CN" altLang="en-US" sz="2400" dirty="0" smtClean="0">
                <a:solidFill>
                  <a:srgbClr val="D9D9D9"/>
                </a:solidFill>
                <a:latin typeface="Bodoni MT Black" pitchFamily="18" charset="0"/>
                <a:ea typeface="+mn-ea"/>
              </a:rPr>
              <a:t>准则</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500" y="3016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
        <p:nvSpPr>
          <p:cNvPr id="99331" name="内容占位符 4"/>
          <p:cNvSpPr txBox="1">
            <a:spLocks/>
          </p:cNvSpPr>
          <p:nvPr/>
        </p:nvSpPr>
        <p:spPr bwMode="auto">
          <a:xfrm>
            <a:off x="323528" y="1064305"/>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1. </a:t>
            </a:r>
            <a:r>
              <a:rPr lang="zh-CN" altLang="en-US" sz="2800" b="1" dirty="0">
                <a:latin typeface="Bodoni MT Black" pitchFamily="18" charset="0"/>
              </a:rPr>
              <a:t>分析并发性</a:t>
            </a:r>
          </a:p>
        </p:txBody>
      </p:sp>
      <p:sp>
        <p:nvSpPr>
          <p:cNvPr id="12" name="文本框 11"/>
          <p:cNvSpPr txBox="1"/>
          <p:nvPr/>
        </p:nvSpPr>
        <p:spPr>
          <a:xfrm>
            <a:off x="323528" y="1669143"/>
            <a:ext cx="8568952" cy="2862322"/>
          </a:xfrm>
          <a:prstGeom prst="rect">
            <a:avLst/>
          </a:prstGeom>
          <a:noFill/>
        </p:spPr>
        <p:txBody>
          <a:bodyPr wrap="square">
            <a:spAutoFit/>
          </a:bodyPr>
          <a:lstStyle/>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cs typeface="Times New Roman" panose="02020603050405020304" pitchFamily="18" charset="0"/>
              </a:rPr>
              <a:t>如果两个对象彼此间不存在交互，或者它们同时接受事件，则这两个对象在本质上是</a:t>
            </a:r>
            <a:r>
              <a:rPr lang="zh-CN" altLang="zh-CN" sz="2400" dirty="0">
                <a:solidFill>
                  <a:srgbClr val="FF0000"/>
                </a:solidFill>
                <a:latin typeface="Bodoni MT Black" pitchFamily="18" charset="0"/>
                <a:cs typeface="Times New Roman" panose="02020603050405020304" pitchFamily="18" charset="0"/>
              </a:rPr>
              <a:t>并发</a:t>
            </a:r>
            <a:r>
              <a:rPr lang="zh-CN" altLang="zh-CN" sz="2400" dirty="0">
                <a:latin typeface="Bodoni MT Black" pitchFamily="18" charset="0"/>
                <a:cs typeface="Times New Roman" panose="02020603050405020304" pitchFamily="18" charset="0"/>
              </a:rPr>
              <a:t>的。</a:t>
            </a:r>
            <a:endParaRPr lang="zh-CN" altLang="en-US"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cs typeface="Times New Roman" panose="02020603050405020304" pitchFamily="18" charset="0"/>
              </a:rPr>
              <a:t>通过检查各个对象的状态图及它们之间交换的事件，能够</a:t>
            </a:r>
            <a:r>
              <a:rPr lang="zh-CN" altLang="zh-CN" sz="2400" dirty="0">
                <a:solidFill>
                  <a:srgbClr val="FF0000"/>
                </a:solidFill>
                <a:latin typeface="Bodoni MT Black" pitchFamily="18" charset="0"/>
                <a:cs typeface="Times New Roman" panose="02020603050405020304" pitchFamily="18" charset="0"/>
              </a:rPr>
              <a:t>把若干个非并发的对象归并到一条控制线中</a:t>
            </a:r>
            <a:r>
              <a:rPr lang="zh-CN" altLang="zh-CN" sz="2400" dirty="0">
                <a:latin typeface="Bodoni MT Black" pitchFamily="18" charset="0"/>
                <a:cs typeface="Times New Roman" panose="02020603050405020304" pitchFamily="18" charset="0"/>
              </a:rPr>
              <a:t>。</a:t>
            </a:r>
            <a:endParaRPr lang="zh-CN" altLang="en-US"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在计算机系统中用</a:t>
            </a:r>
            <a:r>
              <a:rPr lang="zh-CN" altLang="zh-CN" sz="2400" kern="100" dirty="0" smtClean="0">
                <a:solidFill>
                  <a:srgbClr val="FF0000"/>
                </a:solidFill>
                <a:latin typeface="Bodoni MT Black" pitchFamily="18" charset="0"/>
                <a:cs typeface="Times New Roman" panose="02020603050405020304" pitchFamily="18" charset="0"/>
              </a:rPr>
              <a:t>任务</a:t>
            </a:r>
            <a:r>
              <a:rPr lang="zh-CN" altLang="en-US" sz="2400" kern="100" dirty="0" smtClean="0">
                <a:solidFill>
                  <a:srgbClr val="FF0000"/>
                </a:solidFill>
                <a:latin typeface="Bodoni MT Black" pitchFamily="18" charset="0"/>
                <a:cs typeface="Times New Roman" panose="02020603050405020304" pitchFamily="18" charset="0"/>
              </a:rPr>
              <a:t>（</a:t>
            </a:r>
            <a:r>
              <a:rPr lang="en-US" altLang="zh-CN" sz="2400" kern="100" dirty="0" smtClean="0">
                <a:solidFill>
                  <a:srgbClr val="FF0000"/>
                </a:solidFill>
                <a:latin typeface="Bodoni MT Black" pitchFamily="18" charset="0"/>
                <a:cs typeface="Times New Roman" panose="02020603050405020304" pitchFamily="18" charset="0"/>
              </a:rPr>
              <a:t>task</a:t>
            </a:r>
            <a:r>
              <a:rPr lang="zh-CN" altLang="en-US" sz="2400" kern="100" dirty="0" smtClean="0">
                <a:solidFill>
                  <a:srgbClr val="FF0000"/>
                </a:solidFill>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实现</a:t>
            </a:r>
            <a:r>
              <a:rPr lang="zh-CN" altLang="zh-CN" sz="2400" kern="100" dirty="0">
                <a:latin typeface="Bodoni MT Black" pitchFamily="18" charset="0"/>
                <a:cs typeface="Times New Roman" panose="02020603050405020304" pitchFamily="18" charset="0"/>
              </a:rPr>
              <a:t>控制线</a:t>
            </a:r>
            <a:r>
              <a:rPr lang="zh-CN" altLang="zh-CN" sz="2400" kern="100" dirty="0" smtClean="0">
                <a:latin typeface="Bodoni MT Black" pitchFamily="18" charset="0"/>
                <a:cs typeface="Times New Roman" panose="02020603050405020304" pitchFamily="18" charset="0"/>
              </a:rPr>
              <a:t>，任务</a:t>
            </a:r>
            <a:r>
              <a:rPr lang="zh-CN" altLang="zh-CN" sz="2400" kern="100" dirty="0">
                <a:latin typeface="Bodoni MT Black" pitchFamily="18" charset="0"/>
                <a:cs typeface="Times New Roman" panose="02020603050405020304" pitchFamily="18" charset="0"/>
              </a:rPr>
              <a:t>是</a:t>
            </a:r>
            <a:r>
              <a:rPr lang="zh-CN" altLang="zh-CN" sz="2400" kern="100" dirty="0" smtClean="0">
                <a:solidFill>
                  <a:srgbClr val="FF0000"/>
                </a:solidFill>
                <a:latin typeface="Bodoni MT Black" pitchFamily="18" charset="0"/>
                <a:cs typeface="Times New Roman" panose="02020603050405020304" pitchFamily="18" charset="0"/>
              </a:rPr>
              <a:t>进程</a:t>
            </a:r>
            <a:r>
              <a:rPr lang="zh-CN" altLang="en-US" sz="2400" kern="100" dirty="0" smtClean="0">
                <a:solidFill>
                  <a:srgbClr val="FF0000"/>
                </a:solidFill>
                <a:latin typeface="Bodoni MT Black" pitchFamily="18" charset="0"/>
                <a:cs typeface="Times New Roman" panose="02020603050405020304" pitchFamily="18" charset="0"/>
              </a:rPr>
              <a:t>（</a:t>
            </a:r>
            <a:r>
              <a:rPr lang="en-US" altLang="zh-CN" sz="2400" kern="100" dirty="0" smtClean="0">
                <a:solidFill>
                  <a:srgbClr val="FF0000"/>
                </a:solidFill>
                <a:latin typeface="Bodoni MT Black" pitchFamily="18" charset="0"/>
                <a:cs typeface="Times New Roman" panose="02020603050405020304" pitchFamily="18" charset="0"/>
              </a:rPr>
              <a:t>process</a:t>
            </a:r>
            <a:r>
              <a:rPr lang="zh-CN" altLang="en-US" sz="2400" kern="100" dirty="0" smtClean="0">
                <a:solidFill>
                  <a:srgbClr val="FF0000"/>
                </a:solidFill>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的</a:t>
            </a:r>
            <a:r>
              <a:rPr lang="zh-CN" altLang="zh-CN" sz="2400" kern="100" dirty="0">
                <a:latin typeface="Bodoni MT Black" pitchFamily="18" charset="0"/>
                <a:cs typeface="Times New Roman" panose="02020603050405020304" pitchFamily="18" charset="0"/>
              </a:rPr>
              <a:t>别名。通常把多个任务的并发执行称为</a:t>
            </a:r>
            <a:r>
              <a:rPr lang="zh-CN" altLang="zh-CN" sz="2400" kern="100" dirty="0">
                <a:solidFill>
                  <a:srgbClr val="FF0000"/>
                </a:solidFill>
                <a:latin typeface="Bodoni MT Black" pitchFamily="18" charset="0"/>
                <a:cs typeface="Times New Roman" panose="02020603050405020304" pitchFamily="18" charset="0"/>
              </a:rPr>
              <a:t>多任务</a:t>
            </a:r>
            <a:r>
              <a:rPr lang="zh-CN" altLang="zh-CN" sz="2400" kern="100" dirty="0">
                <a:latin typeface="Bodoni MT Black" pitchFamily="18" charset="0"/>
                <a:cs typeface="Times New Roman" panose="02020603050405020304" pitchFamily="18" charset="0"/>
              </a:rPr>
              <a:t>。</a:t>
            </a:r>
          </a:p>
        </p:txBody>
      </p:sp>
      <p:sp>
        <p:nvSpPr>
          <p:cNvPr id="13" name="矩形 12"/>
          <p:cNvSpPr/>
          <p:nvPr/>
        </p:nvSpPr>
        <p:spPr>
          <a:xfrm>
            <a:off x="414623" y="4575777"/>
            <a:ext cx="8386762" cy="1318823"/>
          </a:xfrm>
          <a:prstGeom prst="rect">
            <a:avLst/>
          </a:prstGeom>
          <a:ln>
            <a:solidFill>
              <a:schemeClr val="accent2">
                <a:lumMod val="60000"/>
                <a:lumOff val="40000"/>
              </a:schemeClr>
            </a:solidFill>
          </a:ln>
        </p:spPr>
        <p:txBody>
          <a:bodyPr>
            <a:spAutoFit/>
          </a:bodyPr>
          <a:lstStyle/>
          <a:p>
            <a:pPr eaLnBrk="1" hangingPunct="1">
              <a:lnSpc>
                <a:spcPct val="125000"/>
              </a:lnSpc>
              <a:defRPr/>
            </a:pPr>
            <a:r>
              <a:rPr lang="zh-CN" altLang="zh-CN" sz="2200" dirty="0">
                <a:latin typeface="Bodoni MT Black" pitchFamily="18" charset="0"/>
                <a:cs typeface="Times New Roman" panose="02020603050405020304" pitchFamily="18" charset="0"/>
              </a:rPr>
              <a:t>划分任务，可以简化系统的设计及编码工作。这种并发行为既可以在不同的处理器上实现，也可以在单个处理器上利用多任务操作系统仿真实现</a:t>
            </a:r>
            <a:r>
              <a:rPr lang="zh-CN" altLang="en-US" sz="2200" dirty="0">
                <a:latin typeface="Bodoni MT Black" pitchFamily="18" charset="0"/>
                <a:cs typeface="Times New Roman" panose="02020603050405020304" pitchFamily="18" charset="0"/>
              </a:rPr>
              <a:t>。</a:t>
            </a:r>
            <a:endParaRPr lang="zh-CN" altLang="en-US" sz="2200" dirty="0">
              <a:latin typeface="Bodoni MT Black" pitchFamily="18" charset="0"/>
            </a:endParaRPr>
          </a:p>
        </p:txBody>
      </p:sp>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32991420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4"/>
          <p:cNvSpPr txBox="1">
            <a:spLocks/>
          </p:cNvSpPr>
          <p:nvPr/>
        </p:nvSpPr>
        <p:spPr bwMode="auto">
          <a:xfrm>
            <a:off x="457200" y="126841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2. </a:t>
            </a:r>
            <a:r>
              <a:rPr lang="zh-CN" altLang="en-US" sz="2800" b="1" dirty="0">
                <a:latin typeface="Bodoni MT Black" pitchFamily="18" charset="0"/>
              </a:rPr>
              <a:t>设计任务管理子系统</a:t>
            </a:r>
          </a:p>
        </p:txBody>
      </p:sp>
      <p:sp>
        <p:nvSpPr>
          <p:cNvPr id="101379" name="矩形 7"/>
          <p:cNvSpPr>
            <a:spLocks noChangeArrowheads="1"/>
          </p:cNvSpPr>
          <p:nvPr/>
        </p:nvSpPr>
        <p:spPr bwMode="auto">
          <a:xfrm>
            <a:off x="625804" y="1943894"/>
            <a:ext cx="3339376" cy="461665"/>
          </a:xfrm>
          <a:prstGeom prst="rect">
            <a:avLst/>
          </a:prstGeom>
          <a:noFill/>
          <a:ln w="9525">
            <a:noFill/>
            <a:miter lim="800000"/>
            <a:headEnd/>
            <a:tailEnd/>
          </a:ln>
        </p:spPr>
        <p:txBody>
          <a:bodyPr wrap="none">
            <a:spAutoFit/>
          </a:bodyPr>
          <a:lstStyle/>
          <a:p>
            <a:pPr eaLnBrk="1" hangingPunct="1"/>
            <a:r>
              <a:rPr lang="zh-CN" altLang="en-US" sz="2400" dirty="0" smtClean="0">
                <a:latin typeface="Bodoni MT Black" pitchFamily="18" charset="0"/>
                <a:cs typeface="Times New Roman" pitchFamily="18" charset="0"/>
              </a:rPr>
              <a:t>① </a:t>
            </a:r>
            <a:r>
              <a:rPr lang="zh-CN" altLang="zh-CN" sz="2400" dirty="0" smtClean="0">
                <a:latin typeface="Bodoni MT Black" pitchFamily="18" charset="0"/>
                <a:cs typeface="Times New Roman" pitchFamily="18" charset="0"/>
              </a:rPr>
              <a:t>确定</a:t>
            </a:r>
            <a:r>
              <a:rPr lang="zh-CN" altLang="zh-CN" sz="2400" dirty="0">
                <a:latin typeface="Bodoni MT Black" pitchFamily="18" charset="0"/>
                <a:cs typeface="Times New Roman" pitchFamily="18" charset="0"/>
              </a:rPr>
              <a:t>事件驱动型任务</a:t>
            </a:r>
            <a:endParaRPr lang="zh-CN" altLang="en-US" sz="2400" dirty="0">
              <a:latin typeface="Bodoni MT Black" pitchFamily="18" charset="0"/>
            </a:endParaRPr>
          </a:p>
        </p:txBody>
      </p:sp>
      <p:sp>
        <p:nvSpPr>
          <p:cNvPr id="9" name="矩形 8"/>
          <p:cNvSpPr/>
          <p:nvPr/>
        </p:nvSpPr>
        <p:spPr>
          <a:xfrm>
            <a:off x="625958" y="2390775"/>
            <a:ext cx="3416320" cy="461665"/>
          </a:xfrm>
          <a:prstGeom prst="rect">
            <a:avLst/>
          </a:prstGeom>
        </p:spPr>
        <p:txBody>
          <a:bodyPr wrap="none">
            <a:spAutoFit/>
          </a:bodyPr>
          <a:lstStyle/>
          <a:p>
            <a:pPr algn="just" eaLnBrk="1" hangingPunct="1">
              <a:spcAft>
                <a:spcPts val="0"/>
              </a:spcAft>
              <a:defRPr/>
            </a:pPr>
            <a:r>
              <a:rPr lang="zh-CN" altLang="en-US" sz="2400" dirty="0" smtClean="0">
                <a:latin typeface="Bodoni MT Black" pitchFamily="18" charset="0"/>
                <a:cs typeface="Times New Roman" pitchFamily="18" charset="0"/>
              </a:rPr>
              <a:t>② </a:t>
            </a:r>
            <a:r>
              <a:rPr lang="zh-CN" altLang="zh-CN" sz="2400" kern="100" dirty="0" smtClean="0">
                <a:latin typeface="Bodoni MT Black" pitchFamily="18" charset="0"/>
                <a:cs typeface="Times New Roman" panose="02020603050405020304" pitchFamily="18" charset="0"/>
              </a:rPr>
              <a:t>确定</a:t>
            </a:r>
            <a:r>
              <a:rPr lang="zh-CN" altLang="zh-CN" sz="2400" kern="100" dirty="0">
                <a:latin typeface="Bodoni MT Black" pitchFamily="18" charset="0"/>
                <a:cs typeface="Times New Roman" panose="02020603050405020304" pitchFamily="18" charset="0"/>
              </a:rPr>
              <a:t>时钟驱动型任务</a:t>
            </a:r>
          </a:p>
        </p:txBody>
      </p:sp>
      <p:sp>
        <p:nvSpPr>
          <p:cNvPr id="10" name="矩形 9"/>
          <p:cNvSpPr/>
          <p:nvPr/>
        </p:nvSpPr>
        <p:spPr>
          <a:xfrm>
            <a:off x="625959" y="2852738"/>
            <a:ext cx="2492990" cy="461665"/>
          </a:xfrm>
          <a:prstGeom prst="rect">
            <a:avLst/>
          </a:prstGeom>
        </p:spPr>
        <p:txBody>
          <a:bodyPr wrap="none">
            <a:spAutoFit/>
          </a:bodyPr>
          <a:lstStyle/>
          <a:p>
            <a:pPr algn="just" eaLnBrk="1" hangingPunct="1">
              <a:spcAft>
                <a:spcPts val="0"/>
              </a:spcAft>
              <a:defRPr/>
            </a:pPr>
            <a:r>
              <a:rPr lang="zh-CN" altLang="en-US" sz="2400" dirty="0" smtClean="0">
                <a:latin typeface="Bodoni MT Black" pitchFamily="18" charset="0"/>
                <a:cs typeface="Times New Roman" pitchFamily="18" charset="0"/>
              </a:rPr>
              <a:t>③ </a:t>
            </a:r>
            <a:r>
              <a:rPr lang="zh-CN" altLang="zh-CN" sz="2400" kern="100" dirty="0" smtClean="0">
                <a:latin typeface="Bodoni MT Black" pitchFamily="18" charset="0"/>
                <a:cs typeface="Times New Roman" panose="02020603050405020304" pitchFamily="18" charset="0"/>
              </a:rPr>
              <a:t>确定</a:t>
            </a:r>
            <a:r>
              <a:rPr lang="zh-CN" altLang="zh-CN" sz="2400" kern="100" dirty="0">
                <a:latin typeface="Bodoni MT Black" pitchFamily="18" charset="0"/>
                <a:cs typeface="Times New Roman" panose="02020603050405020304" pitchFamily="18" charset="0"/>
              </a:rPr>
              <a:t>优先任务</a:t>
            </a:r>
          </a:p>
        </p:txBody>
      </p:sp>
      <p:sp>
        <p:nvSpPr>
          <p:cNvPr id="11" name="矩形 10"/>
          <p:cNvSpPr/>
          <p:nvPr/>
        </p:nvSpPr>
        <p:spPr>
          <a:xfrm>
            <a:off x="625959" y="3284538"/>
            <a:ext cx="2492990" cy="461665"/>
          </a:xfrm>
          <a:prstGeom prst="rect">
            <a:avLst/>
          </a:prstGeom>
        </p:spPr>
        <p:txBody>
          <a:bodyPr wrap="none">
            <a:spAutoFit/>
          </a:bodyPr>
          <a:lstStyle/>
          <a:p>
            <a:pPr algn="just" eaLnBrk="1" hangingPunct="1">
              <a:spcAft>
                <a:spcPts val="0"/>
              </a:spcAft>
              <a:defRPr/>
            </a:pPr>
            <a:r>
              <a:rPr lang="zh-CN" altLang="en-US" sz="2400" dirty="0" smtClean="0">
                <a:latin typeface="Bodoni MT Black" pitchFamily="18" charset="0"/>
                <a:cs typeface="Times New Roman" pitchFamily="18" charset="0"/>
              </a:rPr>
              <a:t>④ </a:t>
            </a:r>
            <a:r>
              <a:rPr lang="zh-CN" altLang="zh-CN" sz="2400" kern="100" dirty="0" smtClean="0">
                <a:latin typeface="Bodoni MT Black" pitchFamily="18" charset="0"/>
                <a:cs typeface="Times New Roman" panose="02020603050405020304" pitchFamily="18" charset="0"/>
              </a:rPr>
              <a:t>确定</a:t>
            </a:r>
            <a:r>
              <a:rPr lang="zh-CN" altLang="zh-CN" sz="2400" kern="100" dirty="0">
                <a:latin typeface="Bodoni MT Black" pitchFamily="18" charset="0"/>
                <a:cs typeface="Times New Roman" panose="02020603050405020304" pitchFamily="18" charset="0"/>
              </a:rPr>
              <a:t>关键任务</a:t>
            </a:r>
          </a:p>
        </p:txBody>
      </p:sp>
      <p:sp>
        <p:nvSpPr>
          <p:cNvPr id="12" name="矩形 11"/>
          <p:cNvSpPr/>
          <p:nvPr/>
        </p:nvSpPr>
        <p:spPr>
          <a:xfrm>
            <a:off x="625959" y="3716338"/>
            <a:ext cx="2492990" cy="461665"/>
          </a:xfrm>
          <a:prstGeom prst="rect">
            <a:avLst/>
          </a:prstGeom>
        </p:spPr>
        <p:txBody>
          <a:bodyPr wrap="none">
            <a:spAutoFit/>
          </a:bodyPr>
          <a:lstStyle/>
          <a:p>
            <a:pPr algn="just" eaLnBrk="1" hangingPunct="1">
              <a:spcAft>
                <a:spcPts val="0"/>
              </a:spcAft>
              <a:defRPr/>
            </a:pPr>
            <a:r>
              <a:rPr lang="zh-CN" altLang="en-US" sz="2400" dirty="0" smtClean="0">
                <a:latin typeface="Bodoni MT Black" pitchFamily="18" charset="0"/>
                <a:cs typeface="Times New Roman" pitchFamily="18" charset="0"/>
              </a:rPr>
              <a:t>⑤ </a:t>
            </a:r>
            <a:r>
              <a:rPr lang="zh-CN" altLang="zh-CN" sz="2400" kern="100" dirty="0" smtClean="0">
                <a:latin typeface="Bodoni MT Black" pitchFamily="18" charset="0"/>
                <a:cs typeface="Times New Roman" panose="02020603050405020304" pitchFamily="18" charset="0"/>
              </a:rPr>
              <a:t>确定</a:t>
            </a:r>
            <a:r>
              <a:rPr lang="zh-CN" altLang="zh-CN" sz="2400" kern="100" dirty="0">
                <a:latin typeface="Bodoni MT Black" pitchFamily="18" charset="0"/>
                <a:cs typeface="Times New Roman" panose="02020603050405020304" pitchFamily="18" charset="0"/>
              </a:rPr>
              <a:t>协调任务</a:t>
            </a:r>
          </a:p>
        </p:txBody>
      </p:sp>
      <p:sp>
        <p:nvSpPr>
          <p:cNvPr id="13" name="矩形 12"/>
          <p:cNvSpPr/>
          <p:nvPr/>
        </p:nvSpPr>
        <p:spPr>
          <a:xfrm>
            <a:off x="625804" y="4175086"/>
            <a:ext cx="2800767" cy="461665"/>
          </a:xfrm>
          <a:prstGeom prst="rect">
            <a:avLst/>
          </a:prstGeom>
        </p:spPr>
        <p:txBody>
          <a:bodyPr wrap="none">
            <a:spAutoFit/>
          </a:bodyPr>
          <a:lstStyle/>
          <a:p>
            <a:pPr algn="just" eaLnBrk="1" hangingPunct="1">
              <a:spcAft>
                <a:spcPts val="0"/>
              </a:spcAft>
              <a:defRPr/>
            </a:pPr>
            <a:r>
              <a:rPr lang="zh-CN" altLang="en-US" sz="2400" dirty="0" smtClean="0">
                <a:latin typeface="Bodoni MT Black" pitchFamily="18" charset="0"/>
                <a:cs typeface="Times New Roman" panose="02020603050405020304" pitchFamily="18" charset="0"/>
              </a:rPr>
              <a:t>⑥ </a:t>
            </a:r>
            <a:r>
              <a:rPr lang="zh-CN" altLang="zh-CN" sz="2400" kern="100" dirty="0" smtClean="0">
                <a:latin typeface="Bodoni MT Black" pitchFamily="18" charset="0"/>
                <a:cs typeface="Times New Roman" panose="02020603050405020304" pitchFamily="18" charset="0"/>
              </a:rPr>
              <a:t>尽量</a:t>
            </a:r>
            <a:r>
              <a:rPr lang="zh-CN" altLang="zh-CN" sz="2400" kern="100" dirty="0">
                <a:latin typeface="Bodoni MT Black" pitchFamily="18" charset="0"/>
                <a:cs typeface="Times New Roman" panose="02020603050405020304" pitchFamily="18" charset="0"/>
              </a:rPr>
              <a:t>减少任务数</a:t>
            </a:r>
          </a:p>
        </p:txBody>
      </p:sp>
      <p:sp>
        <p:nvSpPr>
          <p:cNvPr id="14" name="矩形 13"/>
          <p:cNvSpPr/>
          <p:nvPr/>
        </p:nvSpPr>
        <p:spPr>
          <a:xfrm>
            <a:off x="625804" y="4606435"/>
            <a:ext cx="2416046" cy="461665"/>
          </a:xfrm>
          <a:prstGeom prst="rect">
            <a:avLst/>
          </a:prstGeom>
        </p:spPr>
        <p:txBody>
          <a:bodyPr wrap="none">
            <a:spAutoFit/>
          </a:bodyPr>
          <a:lstStyle/>
          <a:p>
            <a:pPr algn="just" eaLnBrk="1" hangingPunct="1">
              <a:spcAft>
                <a:spcPts val="0"/>
              </a:spcAft>
              <a:defRPr/>
            </a:pPr>
            <a:r>
              <a:rPr lang="zh-CN" altLang="en-US" sz="2400" dirty="0" smtClean="0">
                <a:latin typeface="Bodoni MT Black" pitchFamily="18" charset="0"/>
                <a:cs typeface="Times New Roman" pitchFamily="18" charset="0"/>
              </a:rPr>
              <a:t>⑦ </a:t>
            </a:r>
            <a:r>
              <a:rPr lang="zh-CN" altLang="zh-CN" sz="2400" kern="100" dirty="0" smtClean="0">
                <a:latin typeface="Bodoni MT Black" pitchFamily="18" charset="0"/>
                <a:cs typeface="Times New Roman" panose="02020603050405020304" pitchFamily="18" charset="0"/>
              </a:rPr>
              <a:t>确定</a:t>
            </a:r>
            <a:r>
              <a:rPr lang="zh-CN" altLang="zh-CN" sz="2400" kern="100" dirty="0">
                <a:latin typeface="Bodoni MT Black" pitchFamily="18" charset="0"/>
                <a:cs typeface="Times New Roman" panose="02020603050405020304" pitchFamily="18" charset="0"/>
              </a:rPr>
              <a:t>资源需求</a:t>
            </a:r>
          </a:p>
        </p:txBody>
      </p:sp>
      <p:sp>
        <p:nvSpPr>
          <p:cNvPr id="15"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16" name="标题 1"/>
          <p:cNvSpPr>
            <a:spLocks noGrp="1"/>
          </p:cNvSpPr>
          <p:nvPr>
            <p:ph type="title"/>
          </p:nvPr>
        </p:nvSpPr>
        <p:spPr>
          <a:xfrm>
            <a:off x="444500" y="3016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内容占位符 4"/>
          <p:cNvSpPr txBox="1">
            <a:spLocks/>
          </p:cNvSpPr>
          <p:nvPr/>
        </p:nvSpPr>
        <p:spPr bwMode="auto">
          <a:xfrm>
            <a:off x="457200" y="126841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设计任务管理子系统</a:t>
            </a:r>
          </a:p>
        </p:txBody>
      </p:sp>
      <p:sp>
        <p:nvSpPr>
          <p:cNvPr id="103427" name="矩形 7"/>
          <p:cNvSpPr>
            <a:spLocks noChangeArrowheads="1"/>
          </p:cNvSpPr>
          <p:nvPr/>
        </p:nvSpPr>
        <p:spPr bwMode="auto">
          <a:xfrm>
            <a:off x="457200" y="1904886"/>
            <a:ext cx="3339376" cy="461665"/>
          </a:xfrm>
          <a:prstGeom prst="rect">
            <a:avLst/>
          </a:prstGeom>
          <a:noFill/>
          <a:ln w="9525">
            <a:noFill/>
            <a:miter lim="800000"/>
            <a:headEnd/>
            <a:tailEnd/>
          </a:ln>
        </p:spPr>
        <p:txBody>
          <a:bodyPr wrap="none">
            <a:spAutoFit/>
          </a:bodyPr>
          <a:lstStyle/>
          <a:p>
            <a:pPr eaLnBrk="1" hangingPunct="1"/>
            <a:r>
              <a:rPr lang="zh-CN" altLang="en-US" sz="2400" dirty="0" smtClean="0">
                <a:latin typeface="Bodoni MT Black" pitchFamily="18" charset="0"/>
                <a:cs typeface="Times New Roman" pitchFamily="18" charset="0"/>
              </a:rPr>
              <a:t>① </a:t>
            </a:r>
            <a:r>
              <a:rPr lang="zh-CN" altLang="zh-CN" sz="2400" dirty="0" smtClean="0">
                <a:latin typeface="Bodoni MT Black" pitchFamily="18" charset="0"/>
                <a:cs typeface="Times New Roman" pitchFamily="18" charset="0"/>
              </a:rPr>
              <a:t>确定</a:t>
            </a:r>
            <a:r>
              <a:rPr lang="zh-CN" altLang="zh-CN" sz="2400" dirty="0">
                <a:latin typeface="Bodoni MT Black" pitchFamily="18" charset="0"/>
                <a:cs typeface="Times New Roman" pitchFamily="18" charset="0"/>
              </a:rPr>
              <a:t>事件驱动型任务</a:t>
            </a:r>
            <a:endParaRPr lang="zh-CN" altLang="en-US" sz="2400" dirty="0">
              <a:latin typeface="Bodoni MT Black" pitchFamily="18" charset="0"/>
            </a:endParaRPr>
          </a:p>
        </p:txBody>
      </p:sp>
      <p:sp>
        <p:nvSpPr>
          <p:cNvPr id="3" name="矩形 2"/>
          <p:cNvSpPr/>
          <p:nvPr/>
        </p:nvSpPr>
        <p:spPr>
          <a:xfrm>
            <a:off x="939800" y="2433638"/>
            <a:ext cx="5144368" cy="461962"/>
          </a:xfrm>
          <a:prstGeom prst="rect">
            <a:avLst/>
          </a:prstGeom>
          <a:ln>
            <a:solidFill>
              <a:schemeClr val="accent2">
                <a:lumMod val="60000"/>
                <a:lumOff val="40000"/>
              </a:schemeClr>
            </a:solidFill>
          </a:ln>
        </p:spPr>
        <p:txBody>
          <a:bodyPr wrap="square">
            <a:spAutoFit/>
          </a:bodyPr>
          <a:lstStyle/>
          <a:p>
            <a:pPr eaLnBrk="1" hangingPunct="1">
              <a:defRPr/>
            </a:pPr>
            <a:r>
              <a:rPr lang="zh-CN" altLang="zh-CN" sz="2400" dirty="0">
                <a:solidFill>
                  <a:srgbClr val="FF0000"/>
                </a:solidFill>
                <a:latin typeface="Bodoni MT Black" pitchFamily="18" charset="0"/>
                <a:cs typeface="Times New Roman" panose="02020603050405020304" pitchFamily="18" charset="0"/>
              </a:rPr>
              <a:t>事件驱动任务</a:t>
            </a:r>
            <a:r>
              <a:rPr lang="zh-CN" altLang="zh-CN" sz="2400" dirty="0">
                <a:latin typeface="Bodoni MT Black" pitchFamily="18" charset="0"/>
                <a:cs typeface="Times New Roman" panose="02020603050405020304" pitchFamily="18" charset="0"/>
              </a:rPr>
              <a:t>可能主要完成</a:t>
            </a:r>
            <a:r>
              <a:rPr lang="zh-CN" altLang="zh-CN" sz="2400" dirty="0">
                <a:solidFill>
                  <a:srgbClr val="FF0000"/>
                </a:solidFill>
                <a:latin typeface="Bodoni MT Black" pitchFamily="18" charset="0"/>
                <a:cs typeface="Times New Roman" panose="02020603050405020304" pitchFamily="18" charset="0"/>
              </a:rPr>
              <a:t>通信</a:t>
            </a:r>
            <a:r>
              <a:rPr lang="zh-CN" altLang="zh-CN" sz="2400" dirty="0" smtClean="0">
                <a:solidFill>
                  <a:srgbClr val="FF0000"/>
                </a:solidFill>
                <a:latin typeface="Bodoni MT Black" pitchFamily="18" charset="0"/>
                <a:cs typeface="Times New Roman" panose="02020603050405020304" pitchFamily="18" charset="0"/>
              </a:rPr>
              <a:t>工作</a:t>
            </a:r>
            <a:endParaRPr lang="zh-CN" altLang="en-US" sz="2400" dirty="0">
              <a:solidFill>
                <a:srgbClr val="FF0000"/>
              </a:solidFill>
              <a:latin typeface="Bodoni MT Black" pitchFamily="18" charset="0"/>
            </a:endParaRPr>
          </a:p>
        </p:txBody>
      </p:sp>
      <p:sp>
        <p:nvSpPr>
          <p:cNvPr id="6" name="矩形 5"/>
          <p:cNvSpPr/>
          <p:nvPr/>
        </p:nvSpPr>
        <p:spPr>
          <a:xfrm>
            <a:off x="611560" y="2981325"/>
            <a:ext cx="8075240" cy="2815322"/>
          </a:xfrm>
          <a:prstGeom prst="rect">
            <a:avLst/>
          </a:prstGeom>
        </p:spPr>
        <p:txBody>
          <a:bodyPr wrap="square">
            <a:spAutoFit/>
          </a:bodyPr>
          <a:lstStyle/>
          <a:p>
            <a:pPr eaLnBrk="1" hangingPunct="1">
              <a:lnSpc>
                <a:spcPct val="125000"/>
              </a:lnSpc>
              <a:defRPr/>
            </a:pPr>
            <a:r>
              <a:rPr lang="zh-CN" altLang="zh-CN" sz="2400" dirty="0">
                <a:latin typeface="Bodoni MT Black" pitchFamily="18" charset="0"/>
                <a:cs typeface="Times New Roman" panose="02020603050405020304" pitchFamily="18" charset="0"/>
              </a:rPr>
              <a:t>工作过程如下：</a:t>
            </a:r>
            <a:endParaRPr lang="en-US" altLang="zh-CN" sz="2400" dirty="0">
              <a:latin typeface="Bodoni MT Black" pitchFamily="18" charset="0"/>
              <a:cs typeface="Times New Roman" panose="02020603050405020304" pitchFamily="18" charset="0"/>
            </a:endParaRPr>
          </a:p>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cs typeface="Times New Roman" panose="02020603050405020304" pitchFamily="18" charset="0"/>
              </a:rPr>
              <a:t>任务处于睡眠</a:t>
            </a:r>
            <a:r>
              <a:rPr lang="zh-CN" altLang="zh-CN" sz="2400" dirty="0" smtClean="0">
                <a:latin typeface="Bodoni MT Black" pitchFamily="18" charset="0"/>
                <a:cs typeface="Times New Roman" panose="02020603050405020304" pitchFamily="18" charset="0"/>
              </a:rPr>
              <a:t>状态</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不</a:t>
            </a:r>
            <a:r>
              <a:rPr lang="zh-CN" altLang="zh-CN" sz="2400" dirty="0">
                <a:latin typeface="Bodoni MT Black" pitchFamily="18" charset="0"/>
                <a:cs typeface="Times New Roman" panose="02020603050405020304" pitchFamily="18" charset="0"/>
              </a:rPr>
              <a:t>消耗处理器</a:t>
            </a:r>
            <a:r>
              <a:rPr lang="zh-CN" altLang="zh-CN" sz="2400" dirty="0" smtClean="0">
                <a:latin typeface="Bodoni MT Black" pitchFamily="18" charset="0"/>
                <a:cs typeface="Times New Roman" panose="02020603050405020304" pitchFamily="18" charset="0"/>
              </a:rPr>
              <a:t>时间</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a:t>
            </a:r>
            <a:r>
              <a:rPr lang="zh-CN" altLang="zh-CN" sz="2400" dirty="0">
                <a:latin typeface="Bodoni MT Black" pitchFamily="18" charset="0"/>
                <a:cs typeface="Times New Roman" panose="02020603050405020304" pitchFamily="18" charset="0"/>
              </a:rPr>
              <a:t>等待来自数据线或其他数据源的中断；</a:t>
            </a:r>
            <a:endParaRPr lang="en-US" altLang="zh-CN" sz="2400" dirty="0">
              <a:latin typeface="Bodoni MT Black" pitchFamily="18" charset="0"/>
              <a:cs typeface="Times New Roman" panose="02020603050405020304" pitchFamily="18" charset="0"/>
            </a:endParaRPr>
          </a:p>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cs typeface="Times New Roman" panose="02020603050405020304" pitchFamily="18" charset="0"/>
              </a:rPr>
              <a:t>接收到中断唤醒该任务，接收数据并放入内存缓冲区或其他目的地，通知需要知道这件事的对象</a:t>
            </a:r>
            <a:r>
              <a:rPr lang="zh-CN" altLang="en-US" sz="2400" dirty="0">
                <a:latin typeface="Bodoni MT Black" pitchFamily="18" charset="0"/>
                <a:cs typeface="Times New Roman" panose="02020603050405020304" pitchFamily="18" charset="0"/>
              </a:rPr>
              <a:t>；</a:t>
            </a:r>
            <a:endParaRPr lang="en-US" altLang="zh-CN" sz="2400" dirty="0">
              <a:latin typeface="Bodoni MT Black" pitchFamily="18" charset="0"/>
              <a:cs typeface="Times New Roman" panose="02020603050405020304" pitchFamily="18" charset="0"/>
            </a:endParaRPr>
          </a:p>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cs typeface="Times New Roman" panose="02020603050405020304" pitchFamily="18" charset="0"/>
              </a:rPr>
              <a:t>该任务又回到睡眠状态。</a:t>
            </a:r>
            <a:endParaRPr lang="zh-CN" altLang="en-US" sz="2400" dirty="0">
              <a:latin typeface="Bodoni MT Black" pitchFamily="18" charset="0"/>
            </a:endParaRPr>
          </a:p>
        </p:txBody>
      </p:sp>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10" name="标题 1"/>
          <p:cNvSpPr>
            <a:spLocks noGrp="1"/>
          </p:cNvSpPr>
          <p:nvPr>
            <p:ph type="title"/>
          </p:nvPr>
        </p:nvSpPr>
        <p:spPr>
          <a:xfrm>
            <a:off x="444500" y="3016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内容占位符 4"/>
          <p:cNvSpPr txBox="1">
            <a:spLocks/>
          </p:cNvSpPr>
          <p:nvPr/>
        </p:nvSpPr>
        <p:spPr bwMode="auto">
          <a:xfrm>
            <a:off x="457200" y="126841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设计任务管理子系统</a:t>
            </a:r>
          </a:p>
        </p:txBody>
      </p:sp>
      <p:sp>
        <p:nvSpPr>
          <p:cNvPr id="8" name="矩形 7"/>
          <p:cNvSpPr/>
          <p:nvPr/>
        </p:nvSpPr>
        <p:spPr>
          <a:xfrm>
            <a:off x="590750" y="1958975"/>
            <a:ext cx="3339376" cy="461665"/>
          </a:xfrm>
          <a:prstGeom prst="rect">
            <a:avLst/>
          </a:prstGeom>
        </p:spPr>
        <p:txBody>
          <a:bodyPr wrap="none">
            <a:spAutoFit/>
          </a:bodyPr>
          <a:lstStyle/>
          <a:p>
            <a:pPr algn="just" eaLnBrk="1" hangingPunct="1">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latin typeface="Bodoni MT Black" pitchFamily="18" charset="0"/>
                <a:cs typeface="Times New Roman" panose="02020603050405020304" pitchFamily="18" charset="0"/>
              </a:rPr>
              <a:t>确定</a:t>
            </a:r>
            <a:r>
              <a:rPr lang="zh-CN" altLang="zh-CN" sz="2400" kern="100" dirty="0">
                <a:latin typeface="Bodoni MT Black" pitchFamily="18" charset="0"/>
                <a:cs typeface="Times New Roman" panose="02020603050405020304" pitchFamily="18" charset="0"/>
              </a:rPr>
              <a:t>时钟驱动型任务</a:t>
            </a:r>
          </a:p>
        </p:txBody>
      </p:sp>
      <p:sp>
        <p:nvSpPr>
          <p:cNvPr id="3" name="矩形 2"/>
          <p:cNvSpPr/>
          <p:nvPr/>
        </p:nvSpPr>
        <p:spPr>
          <a:xfrm>
            <a:off x="1003793" y="2457818"/>
            <a:ext cx="6656387" cy="461962"/>
          </a:xfrm>
          <a:prstGeom prst="rect">
            <a:avLst/>
          </a:prstGeom>
          <a:ln>
            <a:solidFill>
              <a:schemeClr val="accent2">
                <a:lumMod val="60000"/>
                <a:lumOff val="40000"/>
              </a:schemeClr>
            </a:solidFill>
          </a:ln>
        </p:spPr>
        <p:txBody>
          <a:bodyPr>
            <a:spAutoFit/>
          </a:bodyPr>
          <a:lstStyle/>
          <a:p>
            <a:pPr eaLnBrk="1" hangingPunct="1">
              <a:defRPr/>
            </a:pPr>
            <a:r>
              <a:rPr lang="zh-CN" altLang="zh-CN" sz="2400" dirty="0">
                <a:latin typeface="Bodoni MT Black" pitchFamily="18" charset="0"/>
              </a:rPr>
              <a:t>任务每隔一定</a:t>
            </a:r>
            <a:r>
              <a:rPr lang="zh-CN" altLang="zh-CN" sz="2400" dirty="0">
                <a:solidFill>
                  <a:srgbClr val="FF0000"/>
                </a:solidFill>
                <a:latin typeface="Bodoni MT Black" pitchFamily="18" charset="0"/>
              </a:rPr>
              <a:t>时间间隔</a:t>
            </a:r>
            <a:r>
              <a:rPr lang="zh-CN" altLang="zh-CN" sz="2400" dirty="0">
                <a:latin typeface="Bodoni MT Black" pitchFamily="18" charset="0"/>
              </a:rPr>
              <a:t>就被触发以执行某些</a:t>
            </a:r>
            <a:r>
              <a:rPr lang="zh-CN" altLang="zh-CN" sz="2400" dirty="0" smtClean="0">
                <a:latin typeface="Bodoni MT Black" pitchFamily="18" charset="0"/>
              </a:rPr>
              <a:t>处理</a:t>
            </a:r>
            <a:endParaRPr lang="zh-CN" altLang="en-US" sz="2400" dirty="0">
              <a:latin typeface="Bodoni MT Black" pitchFamily="18" charset="0"/>
            </a:endParaRPr>
          </a:p>
        </p:txBody>
      </p:sp>
      <p:sp>
        <p:nvSpPr>
          <p:cNvPr id="6" name="矩形 5"/>
          <p:cNvSpPr/>
          <p:nvPr/>
        </p:nvSpPr>
        <p:spPr>
          <a:xfrm>
            <a:off x="591193" y="3079735"/>
            <a:ext cx="7961614" cy="2400657"/>
          </a:xfrm>
          <a:prstGeom prst="rect">
            <a:avLst/>
          </a:prstGeom>
        </p:spPr>
        <p:txBody>
          <a:bodyPr wrap="square">
            <a:spAutoFit/>
          </a:bodyPr>
          <a:lstStyle/>
          <a:p>
            <a:pPr eaLnBrk="1" hangingPunct="1">
              <a:lnSpc>
                <a:spcPct val="125000"/>
              </a:lnSpc>
              <a:defRPr/>
            </a:pPr>
            <a:r>
              <a:rPr lang="zh-CN" altLang="zh-CN" sz="2400" dirty="0">
                <a:latin typeface="Bodoni MT Black" pitchFamily="18" charset="0"/>
                <a:cs typeface="Times New Roman" panose="02020603050405020304" pitchFamily="18" charset="0"/>
              </a:rPr>
              <a:t>工作过程如下：</a:t>
            </a:r>
            <a:endParaRPr lang="en-US" altLang="zh-CN" sz="2400" dirty="0">
              <a:latin typeface="Bodoni MT Black" pitchFamily="18" charset="0"/>
              <a:cs typeface="Times New Roman" panose="02020603050405020304" pitchFamily="18" charset="0"/>
            </a:endParaRPr>
          </a:p>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rPr>
              <a:t>任务设置了唤醒时间后进入睡眠状态；</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rPr>
              <a:t>任务</a:t>
            </a:r>
            <a:r>
              <a:rPr lang="zh-CN" altLang="zh-CN" sz="2400" dirty="0" smtClean="0">
                <a:latin typeface="Bodoni MT Black" pitchFamily="18" charset="0"/>
              </a:rPr>
              <a:t>睡眠</a:t>
            </a:r>
            <a:r>
              <a:rPr lang="zh-CN" altLang="en-US" sz="2400" dirty="0" smtClean="0">
                <a:latin typeface="Bodoni MT Black" pitchFamily="18" charset="0"/>
              </a:rPr>
              <a:t>（</a:t>
            </a:r>
            <a:r>
              <a:rPr lang="zh-CN" altLang="zh-CN" sz="2400" dirty="0" smtClean="0">
                <a:latin typeface="Bodoni MT Black" pitchFamily="18" charset="0"/>
              </a:rPr>
              <a:t>不</a:t>
            </a:r>
            <a:r>
              <a:rPr lang="zh-CN" altLang="zh-CN" sz="2400" dirty="0">
                <a:latin typeface="Bodoni MT Black" pitchFamily="18" charset="0"/>
              </a:rPr>
              <a:t>消耗处理器</a:t>
            </a:r>
            <a:r>
              <a:rPr lang="zh-CN" altLang="zh-CN" sz="2400" dirty="0" smtClean="0">
                <a:latin typeface="Bodoni MT Black" pitchFamily="18" charset="0"/>
              </a:rPr>
              <a:t>时间</a:t>
            </a:r>
            <a:r>
              <a:rPr lang="zh-CN" altLang="en-US" sz="2400" dirty="0" smtClean="0">
                <a:latin typeface="Bodoni MT Black" pitchFamily="18" charset="0"/>
              </a:rPr>
              <a:t>）</a:t>
            </a:r>
            <a:r>
              <a:rPr lang="zh-CN" altLang="zh-CN" sz="2400" dirty="0" smtClean="0">
                <a:latin typeface="Bodoni MT Black" pitchFamily="18" charset="0"/>
              </a:rPr>
              <a:t>，</a:t>
            </a:r>
            <a:r>
              <a:rPr lang="zh-CN" altLang="zh-CN" sz="2400" dirty="0">
                <a:latin typeface="Bodoni MT Black" pitchFamily="18" charset="0"/>
              </a:rPr>
              <a:t>等待来自系统的中断；</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rPr>
              <a:t>一旦接收到这种中断，任务就被唤醒并做它的工作，通知有关的对象，然后该任务又回到睡眠状态。</a:t>
            </a:r>
            <a:endParaRPr lang="zh-CN" altLang="en-US" sz="2400" dirty="0">
              <a:latin typeface="Bodoni MT Black" pitchFamily="18" charset="0"/>
            </a:endParaRPr>
          </a:p>
        </p:txBody>
      </p:sp>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10" name="标题 1"/>
          <p:cNvSpPr>
            <a:spLocks noGrp="1"/>
          </p:cNvSpPr>
          <p:nvPr>
            <p:ph type="title"/>
          </p:nvPr>
        </p:nvSpPr>
        <p:spPr>
          <a:xfrm>
            <a:off x="444500" y="3016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4"/>
          <p:cNvSpPr txBox="1">
            <a:spLocks/>
          </p:cNvSpPr>
          <p:nvPr/>
        </p:nvSpPr>
        <p:spPr bwMode="auto">
          <a:xfrm>
            <a:off x="457200" y="126841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设计任务管理子系统</a:t>
            </a:r>
          </a:p>
        </p:txBody>
      </p:sp>
      <p:sp>
        <p:nvSpPr>
          <p:cNvPr id="8" name="矩形 7"/>
          <p:cNvSpPr/>
          <p:nvPr/>
        </p:nvSpPr>
        <p:spPr>
          <a:xfrm>
            <a:off x="611560" y="1872793"/>
            <a:ext cx="2416046" cy="461665"/>
          </a:xfrm>
          <a:prstGeom prst="rect">
            <a:avLst/>
          </a:prstGeom>
        </p:spPr>
        <p:txBody>
          <a:bodyPr wrap="none">
            <a:spAutoFit/>
          </a:bodyPr>
          <a:lstStyle/>
          <a:p>
            <a:pPr algn="just" eaLnBrk="1" hangingPunct="1">
              <a:spcAft>
                <a:spcPts val="0"/>
              </a:spcAft>
              <a:defRPr/>
            </a:pPr>
            <a:r>
              <a:rPr lang="zh-CN" altLang="en-US" sz="2400" kern="100" dirty="0" smtClean="0">
                <a:latin typeface="Bodoni MT Black" pitchFamily="18" charset="0"/>
                <a:cs typeface="Times New Roman" panose="02020603050405020304" pitchFamily="18" charset="0"/>
              </a:rPr>
              <a:t>③ </a:t>
            </a:r>
            <a:r>
              <a:rPr lang="zh-CN" altLang="zh-CN" sz="2400" kern="100" dirty="0" smtClean="0">
                <a:latin typeface="Bodoni MT Black" pitchFamily="18" charset="0"/>
                <a:cs typeface="Times New Roman" panose="02020603050405020304" pitchFamily="18" charset="0"/>
              </a:rPr>
              <a:t>确定</a:t>
            </a:r>
            <a:r>
              <a:rPr lang="zh-CN" altLang="zh-CN" sz="2400" kern="100" dirty="0">
                <a:latin typeface="Bodoni MT Black" pitchFamily="18" charset="0"/>
                <a:cs typeface="Times New Roman" panose="02020603050405020304" pitchFamily="18" charset="0"/>
              </a:rPr>
              <a:t>优先任务</a:t>
            </a:r>
          </a:p>
        </p:txBody>
      </p:sp>
      <p:sp>
        <p:nvSpPr>
          <p:cNvPr id="3" name="矩形 2"/>
          <p:cNvSpPr/>
          <p:nvPr/>
        </p:nvSpPr>
        <p:spPr>
          <a:xfrm>
            <a:off x="1042988" y="2433638"/>
            <a:ext cx="6985000" cy="461962"/>
          </a:xfrm>
          <a:prstGeom prst="rect">
            <a:avLst/>
          </a:prstGeom>
          <a:ln>
            <a:solidFill>
              <a:schemeClr val="accent2">
                <a:lumMod val="60000"/>
                <a:lumOff val="40000"/>
              </a:schemeClr>
            </a:solidFill>
          </a:ln>
        </p:spPr>
        <p:txBody>
          <a:bodyPr>
            <a:spAutoFit/>
          </a:bodyPr>
          <a:lstStyle/>
          <a:p>
            <a:pPr eaLnBrk="1" hangingPunct="1">
              <a:defRPr/>
            </a:pPr>
            <a:r>
              <a:rPr lang="zh-CN" altLang="zh-CN" sz="2400" dirty="0">
                <a:latin typeface="Bodoni MT Black" pitchFamily="18" charset="0"/>
              </a:rPr>
              <a:t>优先任务可以满足高优先级或低优先级的处理需求</a:t>
            </a:r>
          </a:p>
        </p:txBody>
      </p:sp>
      <p:sp>
        <p:nvSpPr>
          <p:cNvPr id="107525" name="矩形 5"/>
          <p:cNvSpPr>
            <a:spLocks noChangeArrowheads="1"/>
          </p:cNvSpPr>
          <p:nvPr/>
        </p:nvSpPr>
        <p:spPr bwMode="auto">
          <a:xfrm>
            <a:off x="611560" y="2981325"/>
            <a:ext cx="8075240" cy="2815322"/>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高优先级：某些服务具有</a:t>
            </a:r>
            <a:r>
              <a:rPr lang="zh-CN" altLang="en-US" sz="2400" dirty="0">
                <a:solidFill>
                  <a:srgbClr val="FF0000"/>
                </a:solidFill>
                <a:latin typeface="Bodoni MT Black" pitchFamily="18" charset="0"/>
              </a:rPr>
              <a:t>很高的优先级</a:t>
            </a:r>
            <a:r>
              <a:rPr lang="zh-CN" altLang="en-US" sz="2400" dirty="0">
                <a:latin typeface="Bodoni MT Black" pitchFamily="18" charset="0"/>
              </a:rPr>
              <a:t>，为了在严格限定的时间内完成这种服务，可能需要把这类服务分离成</a:t>
            </a:r>
            <a:r>
              <a:rPr lang="zh-CN" altLang="en-US" sz="2400" dirty="0">
                <a:solidFill>
                  <a:srgbClr val="FF0000"/>
                </a:solidFill>
                <a:latin typeface="Bodoni MT Black" pitchFamily="18" charset="0"/>
              </a:rPr>
              <a:t>独立的任务</a:t>
            </a:r>
            <a:r>
              <a:rPr lang="zh-CN" altLang="en-US" sz="2400" dirty="0">
                <a:latin typeface="Bodoni MT Black" pitchFamily="18" charset="0"/>
              </a:rPr>
              <a:t>。</a:t>
            </a: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低优先级：与高优先级相反，有些服务是低优先级的，属于</a:t>
            </a:r>
            <a:r>
              <a:rPr lang="zh-CN" altLang="en-US" sz="2400" dirty="0">
                <a:solidFill>
                  <a:srgbClr val="FF0000"/>
                </a:solidFill>
                <a:latin typeface="Bodoni MT Black" pitchFamily="18" charset="0"/>
              </a:rPr>
              <a:t>低优先级</a:t>
            </a:r>
            <a:r>
              <a:rPr lang="zh-CN" altLang="en-US" sz="2400" dirty="0" smtClean="0">
                <a:solidFill>
                  <a:srgbClr val="FF0000"/>
                </a:solidFill>
                <a:latin typeface="Bodoni MT Black" pitchFamily="18" charset="0"/>
              </a:rPr>
              <a:t>处理</a:t>
            </a:r>
            <a:r>
              <a:rPr lang="zh-CN" altLang="en-US" sz="2400" dirty="0" smtClean="0">
                <a:latin typeface="Bodoni MT Black" pitchFamily="18" charset="0"/>
              </a:rPr>
              <a:t>（通常</a:t>
            </a:r>
            <a:r>
              <a:rPr lang="zh-CN" altLang="en-US" sz="2400" dirty="0">
                <a:latin typeface="Bodoni MT Black" pitchFamily="18" charset="0"/>
              </a:rPr>
              <a:t>指那些背景</a:t>
            </a:r>
            <a:r>
              <a:rPr lang="zh-CN" altLang="en-US" sz="2400" dirty="0" smtClean="0">
                <a:latin typeface="Bodoni MT Black" pitchFamily="18" charset="0"/>
              </a:rPr>
              <a:t>处理）。</a:t>
            </a:r>
            <a:r>
              <a:rPr lang="zh-CN" altLang="en-US" sz="2400" dirty="0">
                <a:latin typeface="Bodoni MT Black" pitchFamily="18" charset="0"/>
              </a:rPr>
              <a:t>设计时可能用</a:t>
            </a:r>
            <a:r>
              <a:rPr lang="zh-CN" altLang="en-US" sz="2400" dirty="0">
                <a:solidFill>
                  <a:srgbClr val="FF0000"/>
                </a:solidFill>
                <a:latin typeface="Bodoni MT Black" pitchFamily="18" charset="0"/>
              </a:rPr>
              <a:t>额外的任务</a:t>
            </a:r>
            <a:r>
              <a:rPr lang="zh-CN" altLang="en-US" sz="2400" dirty="0">
                <a:latin typeface="Bodoni MT Black" pitchFamily="18" charset="0"/>
              </a:rPr>
              <a:t>把这样的处理分离出来。</a:t>
            </a:r>
          </a:p>
        </p:txBody>
      </p:sp>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10" name="标题 1"/>
          <p:cNvSpPr>
            <a:spLocks noGrp="1"/>
          </p:cNvSpPr>
          <p:nvPr>
            <p:ph type="title"/>
          </p:nvPr>
        </p:nvSpPr>
        <p:spPr>
          <a:xfrm>
            <a:off x="444500" y="3016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内容占位符 4"/>
          <p:cNvSpPr txBox="1">
            <a:spLocks/>
          </p:cNvSpPr>
          <p:nvPr/>
        </p:nvSpPr>
        <p:spPr bwMode="auto">
          <a:xfrm>
            <a:off x="457200" y="126841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设计任务管理子系统</a:t>
            </a:r>
          </a:p>
        </p:txBody>
      </p:sp>
      <p:sp>
        <p:nvSpPr>
          <p:cNvPr id="11" name="矩形 10"/>
          <p:cNvSpPr/>
          <p:nvPr/>
        </p:nvSpPr>
        <p:spPr>
          <a:xfrm>
            <a:off x="601863" y="1947863"/>
            <a:ext cx="2416046" cy="461665"/>
          </a:xfrm>
          <a:prstGeom prst="rect">
            <a:avLst/>
          </a:prstGeom>
        </p:spPr>
        <p:txBody>
          <a:bodyPr wrap="none">
            <a:spAutoFit/>
          </a:bodyPr>
          <a:lstStyle/>
          <a:p>
            <a:pPr algn="just" eaLnBrk="1" hangingPunct="1">
              <a:spcAft>
                <a:spcPts val="0"/>
              </a:spcAft>
              <a:defRPr/>
            </a:pPr>
            <a:r>
              <a:rPr lang="zh-CN" altLang="en-US" sz="2400" kern="100" dirty="0" smtClean="0">
                <a:latin typeface="Bodoni MT Black" pitchFamily="18" charset="0"/>
                <a:cs typeface="Times New Roman" panose="02020603050405020304" pitchFamily="18" charset="0"/>
              </a:rPr>
              <a:t>④ </a:t>
            </a:r>
            <a:r>
              <a:rPr lang="zh-CN" altLang="zh-CN" sz="2400" kern="100" dirty="0" smtClean="0">
                <a:latin typeface="Bodoni MT Black" pitchFamily="18" charset="0"/>
                <a:cs typeface="Times New Roman" panose="02020603050405020304" pitchFamily="18" charset="0"/>
              </a:rPr>
              <a:t>确定</a:t>
            </a:r>
            <a:r>
              <a:rPr lang="zh-CN" altLang="zh-CN" sz="2400" kern="100" dirty="0">
                <a:latin typeface="Bodoni MT Black" pitchFamily="18" charset="0"/>
                <a:cs typeface="Times New Roman" panose="02020603050405020304" pitchFamily="18" charset="0"/>
              </a:rPr>
              <a:t>关键任务</a:t>
            </a:r>
          </a:p>
        </p:txBody>
      </p:sp>
      <p:sp>
        <p:nvSpPr>
          <p:cNvPr id="109572" name="矩形 15"/>
          <p:cNvSpPr>
            <a:spLocks noChangeArrowheads="1"/>
          </p:cNvSpPr>
          <p:nvPr/>
        </p:nvSpPr>
        <p:spPr bwMode="auto">
          <a:xfrm>
            <a:off x="683568" y="2484141"/>
            <a:ext cx="7990532" cy="2815322"/>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zh-CN" sz="2400" dirty="0">
                <a:solidFill>
                  <a:srgbClr val="FF0000"/>
                </a:solidFill>
                <a:latin typeface="Bodoni MT Black" pitchFamily="18" charset="0"/>
              </a:rPr>
              <a:t>关键任务</a:t>
            </a:r>
            <a:r>
              <a:rPr lang="zh-CN" altLang="zh-CN" sz="2400" dirty="0">
                <a:latin typeface="Bodoni MT Black" pitchFamily="18" charset="0"/>
              </a:rPr>
              <a:t>是有关系统成功或失败的关键处理，这类处理通常都有严格的可靠性要求。</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在设计过程中可能用额外的任务把这样的关键处理分离出来，以满足高可靠性处理的要求。</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对高可靠性处理应该精心设计和编码，并且应该严格测试。</a:t>
            </a:r>
          </a:p>
        </p:txBody>
      </p:sp>
      <p:sp>
        <p:nvSpPr>
          <p:cNvPr id="8"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9" name="标题 1"/>
          <p:cNvSpPr>
            <a:spLocks noGrp="1"/>
          </p:cNvSpPr>
          <p:nvPr>
            <p:ph type="title"/>
          </p:nvPr>
        </p:nvSpPr>
        <p:spPr>
          <a:xfrm>
            <a:off x="444500" y="3016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内容占位符 4"/>
          <p:cNvSpPr txBox="1">
            <a:spLocks/>
          </p:cNvSpPr>
          <p:nvPr/>
        </p:nvSpPr>
        <p:spPr bwMode="auto">
          <a:xfrm>
            <a:off x="457200" y="126841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设计任务管理子系统</a:t>
            </a:r>
          </a:p>
        </p:txBody>
      </p:sp>
      <p:sp>
        <p:nvSpPr>
          <p:cNvPr id="11" name="矩形 10"/>
          <p:cNvSpPr/>
          <p:nvPr/>
        </p:nvSpPr>
        <p:spPr>
          <a:xfrm>
            <a:off x="539552" y="1947217"/>
            <a:ext cx="2416046" cy="461665"/>
          </a:xfrm>
          <a:prstGeom prst="rect">
            <a:avLst/>
          </a:prstGeom>
        </p:spPr>
        <p:txBody>
          <a:bodyPr wrap="none">
            <a:spAutoFit/>
          </a:bodyPr>
          <a:lstStyle/>
          <a:p>
            <a:pPr algn="just" eaLnBrk="1" hangingPunct="1">
              <a:spcAft>
                <a:spcPts val="0"/>
              </a:spcAft>
              <a:defRPr/>
            </a:pPr>
            <a:r>
              <a:rPr lang="zh-CN" altLang="en-US" sz="2400" kern="100" dirty="0" smtClean="0">
                <a:latin typeface="Bodoni MT Black" pitchFamily="18" charset="0"/>
                <a:cs typeface="Times New Roman" panose="02020603050405020304" pitchFamily="18" charset="0"/>
              </a:rPr>
              <a:t>⑤ </a:t>
            </a:r>
            <a:r>
              <a:rPr lang="zh-CN" altLang="zh-CN" sz="2400" kern="100" dirty="0" smtClean="0">
                <a:latin typeface="Bodoni MT Black" pitchFamily="18" charset="0"/>
                <a:cs typeface="Times New Roman" panose="02020603050405020304" pitchFamily="18" charset="0"/>
              </a:rPr>
              <a:t>确定</a:t>
            </a:r>
            <a:r>
              <a:rPr lang="zh-CN" altLang="zh-CN" sz="2400" kern="100" dirty="0">
                <a:latin typeface="Bodoni MT Black" pitchFamily="18" charset="0"/>
                <a:cs typeface="Times New Roman" panose="02020603050405020304" pitchFamily="18" charset="0"/>
              </a:rPr>
              <a:t>协调任务</a:t>
            </a:r>
          </a:p>
        </p:txBody>
      </p:sp>
      <p:sp>
        <p:nvSpPr>
          <p:cNvPr id="111620" name="矩形 15"/>
          <p:cNvSpPr>
            <a:spLocks noChangeArrowheads="1"/>
          </p:cNvSpPr>
          <p:nvPr/>
        </p:nvSpPr>
        <p:spPr bwMode="auto">
          <a:xfrm>
            <a:off x="323528" y="2482850"/>
            <a:ext cx="8496944" cy="3323987"/>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当系统中存在</a:t>
            </a:r>
            <a:r>
              <a:rPr lang="en-US" altLang="zh-CN" sz="2400" dirty="0">
                <a:solidFill>
                  <a:srgbClr val="FF0000"/>
                </a:solidFill>
                <a:latin typeface="Bodoni MT Black" pitchFamily="18" charset="0"/>
              </a:rPr>
              <a:t>3</a:t>
            </a:r>
            <a:r>
              <a:rPr lang="zh-CN" altLang="en-US" sz="2400" dirty="0">
                <a:solidFill>
                  <a:srgbClr val="FF0000"/>
                </a:solidFill>
                <a:latin typeface="Bodoni MT Black" pitchFamily="18" charset="0"/>
              </a:rPr>
              <a:t>个以上任务</a:t>
            </a:r>
            <a:r>
              <a:rPr lang="zh-CN" altLang="en-US" sz="2400" dirty="0">
                <a:latin typeface="Bodoni MT Black" pitchFamily="18" charset="0"/>
              </a:rPr>
              <a:t>时，就应该增加一个任务，用它作为</a:t>
            </a:r>
            <a:r>
              <a:rPr lang="zh-CN" altLang="en-US" sz="2400" dirty="0">
                <a:solidFill>
                  <a:srgbClr val="FF0000"/>
                </a:solidFill>
                <a:latin typeface="Bodoni MT Black" pitchFamily="18" charset="0"/>
              </a:rPr>
              <a:t>协调任务</a:t>
            </a:r>
            <a:r>
              <a:rPr lang="zh-CN" altLang="en-US" sz="2400" dirty="0">
                <a:latin typeface="Bodoni MT Black" pitchFamily="18" charset="0"/>
              </a:rPr>
              <a:t>。</a:t>
            </a: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引入协调任务会增加系统的总</a:t>
            </a:r>
            <a:r>
              <a:rPr lang="zh-CN" altLang="en-US" sz="2400" dirty="0" smtClean="0">
                <a:latin typeface="Bodoni MT Black" pitchFamily="18" charset="0"/>
              </a:rPr>
              <a:t>开销（增加</a:t>
            </a:r>
            <a:r>
              <a:rPr lang="zh-CN" altLang="en-US" sz="2400" dirty="0">
                <a:latin typeface="Bodoni MT Black" pitchFamily="18" charset="0"/>
              </a:rPr>
              <a:t>从一个任务到另一个任务的</a:t>
            </a:r>
            <a:r>
              <a:rPr lang="zh-CN" altLang="en-US" sz="2400" dirty="0" smtClean="0">
                <a:latin typeface="Bodoni MT Black" pitchFamily="18" charset="0"/>
              </a:rPr>
              <a:t>转换时间），</a:t>
            </a:r>
            <a:r>
              <a:rPr lang="zh-CN" altLang="en-US" sz="2400" dirty="0">
                <a:latin typeface="Bodoni MT Black" pitchFamily="18" charset="0"/>
              </a:rPr>
              <a:t>但是引入协调任务有助于把不同任务之间的协调控制封装起来。</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使用</a:t>
            </a:r>
            <a:r>
              <a:rPr lang="zh-CN" altLang="en-US" sz="2400" dirty="0">
                <a:solidFill>
                  <a:srgbClr val="FF0000"/>
                </a:solidFill>
                <a:latin typeface="Bodoni MT Black" pitchFamily="18" charset="0"/>
              </a:rPr>
              <a:t>状态转换矩阵</a:t>
            </a:r>
            <a:r>
              <a:rPr lang="zh-CN" altLang="en-US" sz="2400" dirty="0">
                <a:latin typeface="Bodoni MT Black" pitchFamily="18" charset="0"/>
              </a:rPr>
              <a:t>可以比较方便地描述该任务的行为。</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这类任务应该仅做协调工作，不要让它再承担其他服务工作。</a:t>
            </a:r>
          </a:p>
        </p:txBody>
      </p:sp>
      <p:sp>
        <p:nvSpPr>
          <p:cNvPr id="8"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9" name="标题 1"/>
          <p:cNvSpPr>
            <a:spLocks noGrp="1"/>
          </p:cNvSpPr>
          <p:nvPr>
            <p:ph type="title"/>
          </p:nvPr>
        </p:nvSpPr>
        <p:spPr>
          <a:xfrm>
            <a:off x="444500" y="3016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4"/>
          <p:cNvSpPr txBox="1">
            <a:spLocks/>
          </p:cNvSpPr>
          <p:nvPr/>
        </p:nvSpPr>
        <p:spPr bwMode="auto">
          <a:xfrm>
            <a:off x="457200" y="126841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设计任务管理子系统</a:t>
            </a:r>
          </a:p>
        </p:txBody>
      </p:sp>
      <p:sp>
        <p:nvSpPr>
          <p:cNvPr id="13" name="矩形 12"/>
          <p:cNvSpPr/>
          <p:nvPr/>
        </p:nvSpPr>
        <p:spPr>
          <a:xfrm>
            <a:off x="552278" y="1846263"/>
            <a:ext cx="2800767" cy="461665"/>
          </a:xfrm>
          <a:prstGeom prst="rect">
            <a:avLst/>
          </a:prstGeom>
        </p:spPr>
        <p:txBody>
          <a:bodyPr wrap="none">
            <a:spAutoFit/>
          </a:bodyPr>
          <a:lstStyle/>
          <a:p>
            <a:pPr algn="just" eaLnBrk="1" hangingPunct="1">
              <a:spcAft>
                <a:spcPts val="0"/>
              </a:spcAft>
              <a:defRPr/>
            </a:pPr>
            <a:r>
              <a:rPr lang="zh-CN" altLang="en-US" sz="2400" kern="100" dirty="0" smtClean="0">
                <a:latin typeface="Bodoni MT Black" pitchFamily="18" charset="0"/>
                <a:cs typeface="Times New Roman" panose="02020603050405020304" pitchFamily="18" charset="0"/>
              </a:rPr>
              <a:t>⑥ </a:t>
            </a:r>
            <a:r>
              <a:rPr lang="zh-CN" altLang="zh-CN" sz="2400" kern="100" dirty="0" smtClean="0">
                <a:latin typeface="Bodoni MT Black" pitchFamily="18" charset="0"/>
                <a:cs typeface="Times New Roman" panose="02020603050405020304" pitchFamily="18" charset="0"/>
              </a:rPr>
              <a:t>尽量</a:t>
            </a:r>
            <a:r>
              <a:rPr lang="zh-CN" altLang="zh-CN" sz="2400" kern="100" dirty="0">
                <a:latin typeface="Bodoni MT Black" pitchFamily="18" charset="0"/>
                <a:cs typeface="Times New Roman" panose="02020603050405020304" pitchFamily="18" charset="0"/>
              </a:rPr>
              <a:t>减少任务数</a:t>
            </a:r>
          </a:p>
        </p:txBody>
      </p:sp>
      <p:sp>
        <p:nvSpPr>
          <p:cNvPr id="14" name="矩形 13"/>
          <p:cNvSpPr/>
          <p:nvPr/>
        </p:nvSpPr>
        <p:spPr>
          <a:xfrm>
            <a:off x="552278" y="3435839"/>
            <a:ext cx="2416046" cy="461665"/>
          </a:xfrm>
          <a:prstGeom prst="rect">
            <a:avLst/>
          </a:prstGeom>
        </p:spPr>
        <p:txBody>
          <a:bodyPr wrap="none">
            <a:spAutoFit/>
          </a:bodyPr>
          <a:lstStyle/>
          <a:p>
            <a:pPr algn="just" eaLnBrk="1" hangingPunct="1">
              <a:spcAft>
                <a:spcPts val="0"/>
              </a:spcAft>
              <a:defRPr/>
            </a:pPr>
            <a:r>
              <a:rPr lang="zh-CN" altLang="en-US" sz="2400" kern="100" dirty="0" smtClean="0">
                <a:latin typeface="Bodoni MT Black" pitchFamily="18" charset="0"/>
                <a:cs typeface="Times New Roman" panose="02020603050405020304" pitchFamily="18" charset="0"/>
              </a:rPr>
              <a:t>⑦ </a:t>
            </a:r>
            <a:r>
              <a:rPr lang="zh-CN" altLang="zh-CN" sz="2400" kern="100" dirty="0" smtClean="0">
                <a:latin typeface="Bodoni MT Black" pitchFamily="18" charset="0"/>
                <a:cs typeface="Times New Roman" panose="02020603050405020304" pitchFamily="18" charset="0"/>
              </a:rPr>
              <a:t>确定</a:t>
            </a:r>
            <a:r>
              <a:rPr lang="zh-CN" altLang="zh-CN" sz="2400" kern="100" dirty="0">
                <a:latin typeface="Bodoni MT Black" pitchFamily="18" charset="0"/>
                <a:cs typeface="Times New Roman" panose="02020603050405020304" pitchFamily="18" charset="0"/>
              </a:rPr>
              <a:t>资源需求</a:t>
            </a:r>
          </a:p>
        </p:txBody>
      </p:sp>
      <p:sp>
        <p:nvSpPr>
          <p:cNvPr id="113669" name="矩形 2"/>
          <p:cNvSpPr>
            <a:spLocks noChangeArrowheads="1"/>
          </p:cNvSpPr>
          <p:nvPr/>
        </p:nvSpPr>
        <p:spPr bwMode="auto">
          <a:xfrm>
            <a:off x="552278" y="2354263"/>
            <a:ext cx="8052170" cy="968663"/>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必须</a:t>
            </a:r>
            <a:r>
              <a:rPr lang="zh-CN" altLang="zh-CN" sz="2400" dirty="0">
                <a:latin typeface="Bodoni MT Black" pitchFamily="18" charset="0"/>
                <a:cs typeface="Times New Roman" pitchFamily="18" charset="0"/>
              </a:rPr>
              <a:t>仔细分析和选择每个确实需要的任务</a:t>
            </a:r>
            <a:r>
              <a:rPr lang="zh-CN" altLang="en-US" sz="2400" dirty="0">
                <a:latin typeface="Bodoni MT Black" pitchFamily="18" charset="0"/>
                <a:cs typeface="Times New Roman" pitchFamily="18" charset="0"/>
              </a:rPr>
              <a:t>，</a:t>
            </a:r>
            <a:r>
              <a:rPr lang="zh-CN" altLang="zh-CN" sz="2400" dirty="0">
                <a:latin typeface="Bodoni MT Black" pitchFamily="18" charset="0"/>
                <a:cs typeface="Times New Roman" pitchFamily="18" charset="0"/>
              </a:rPr>
              <a:t>使系统中包含的任务数尽量少。</a:t>
            </a:r>
            <a:endParaRPr lang="zh-CN" altLang="en-US" sz="2400" dirty="0">
              <a:latin typeface="Bodoni MT Black" pitchFamily="18" charset="0"/>
            </a:endParaRPr>
          </a:p>
        </p:txBody>
      </p:sp>
      <p:sp>
        <p:nvSpPr>
          <p:cNvPr id="6" name="矩形 5"/>
          <p:cNvSpPr/>
          <p:nvPr/>
        </p:nvSpPr>
        <p:spPr>
          <a:xfrm>
            <a:off x="631203" y="3964925"/>
            <a:ext cx="8042897" cy="1891993"/>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使用</a:t>
            </a:r>
            <a:r>
              <a:rPr lang="zh-CN" altLang="zh-CN" sz="2400" kern="100" dirty="0">
                <a:solidFill>
                  <a:srgbClr val="FF0000"/>
                </a:solidFill>
                <a:latin typeface="Bodoni MT Black" pitchFamily="18" charset="0"/>
                <a:cs typeface="Times New Roman" panose="02020603050405020304" pitchFamily="18" charset="0"/>
              </a:rPr>
              <a:t>多处理器</a:t>
            </a:r>
            <a:r>
              <a:rPr lang="zh-CN" altLang="zh-CN" sz="2400" kern="100" dirty="0">
                <a:latin typeface="Bodoni MT Black" pitchFamily="18" charset="0"/>
                <a:cs typeface="Times New Roman" panose="02020603050405020304" pitchFamily="18" charset="0"/>
              </a:rPr>
              <a:t>或固件，主要是为了满足高性能的需求。设计者必须通过计算系统</a:t>
            </a:r>
            <a:r>
              <a:rPr lang="zh-CN" altLang="zh-CN" sz="2400" kern="100" dirty="0" smtClean="0">
                <a:latin typeface="Bodoni MT Black" pitchFamily="18" charset="0"/>
                <a:cs typeface="Times New Roman" panose="02020603050405020304" pitchFamily="18" charset="0"/>
              </a:rPr>
              <a:t>载荷</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即</a:t>
            </a:r>
            <a:r>
              <a:rPr lang="zh-CN" altLang="zh-CN" sz="2400" kern="100" dirty="0">
                <a:latin typeface="Bodoni MT Black" pitchFamily="18" charset="0"/>
                <a:cs typeface="Times New Roman" panose="02020603050405020304" pitchFamily="18" charset="0"/>
              </a:rPr>
              <a:t>每秒处理的业务数及处理一个业务所花费的</a:t>
            </a:r>
            <a:r>
              <a:rPr lang="zh-CN" altLang="zh-CN" sz="2400" kern="100" dirty="0" smtClean="0">
                <a:latin typeface="Bodoni MT Black" pitchFamily="18" charset="0"/>
                <a:cs typeface="Times New Roman" panose="02020603050405020304" pitchFamily="18" charset="0"/>
              </a:rPr>
              <a:t>时间</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来估算所需要的</a:t>
            </a:r>
            <a:r>
              <a:rPr lang="en-US" altLang="zh-CN" sz="2400" kern="100" dirty="0" smtClean="0">
                <a:latin typeface="Bodoni MT Black" pitchFamily="18" charset="0"/>
                <a:cs typeface="Times New Roman" panose="02020603050405020304" pitchFamily="18" charset="0"/>
              </a:rPr>
              <a:t>CPU</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或</a:t>
            </a:r>
            <a:r>
              <a:rPr lang="zh-CN" altLang="zh-CN" sz="2400" kern="100" dirty="0">
                <a:latin typeface="Bodoni MT Black" pitchFamily="18" charset="0"/>
                <a:cs typeface="Times New Roman" panose="02020603050405020304" pitchFamily="18" charset="0"/>
              </a:rPr>
              <a:t>其他</a:t>
            </a:r>
            <a:r>
              <a:rPr lang="zh-CN" altLang="zh-CN" sz="2400" kern="100" dirty="0" smtClean="0">
                <a:latin typeface="Bodoni MT Black" pitchFamily="18" charset="0"/>
                <a:cs typeface="Times New Roman" panose="02020603050405020304" pitchFamily="18" charset="0"/>
              </a:rPr>
              <a:t>固件</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的</a:t>
            </a:r>
            <a:r>
              <a:rPr lang="zh-CN" altLang="zh-CN" sz="2400" kern="100" dirty="0">
                <a:latin typeface="Bodoni MT Black" pitchFamily="18" charset="0"/>
                <a:cs typeface="Times New Roman" panose="02020603050405020304" pitchFamily="18" charset="0"/>
              </a:rPr>
              <a:t>处理能力。</a:t>
            </a:r>
          </a:p>
        </p:txBody>
      </p:sp>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11" name="标题 1"/>
          <p:cNvSpPr>
            <a:spLocks noGrp="1"/>
          </p:cNvSpPr>
          <p:nvPr>
            <p:ph type="title"/>
          </p:nvPr>
        </p:nvSpPr>
        <p:spPr>
          <a:xfrm>
            <a:off x="444500" y="3016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内容占位符 4"/>
          <p:cNvSpPr txBox="1">
            <a:spLocks/>
          </p:cNvSpPr>
          <p:nvPr/>
        </p:nvSpPr>
        <p:spPr bwMode="auto">
          <a:xfrm>
            <a:off x="444500" y="1123950"/>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2. </a:t>
            </a:r>
            <a:r>
              <a:rPr lang="zh-CN" altLang="en-US" sz="2800" b="1">
                <a:latin typeface="Bodoni MT Black" pitchFamily="18" charset="0"/>
              </a:rPr>
              <a:t>设计任务管理子系统</a:t>
            </a:r>
          </a:p>
        </p:txBody>
      </p:sp>
      <p:sp>
        <p:nvSpPr>
          <p:cNvPr id="3" name="矩形 2"/>
          <p:cNvSpPr/>
          <p:nvPr/>
        </p:nvSpPr>
        <p:spPr>
          <a:xfrm>
            <a:off x="533615" y="3429000"/>
            <a:ext cx="8070833" cy="2400657"/>
          </a:xfrm>
          <a:prstGeom prst="rect">
            <a:avLst/>
          </a:prstGeom>
        </p:spPr>
        <p:txBody>
          <a:bodyPr wrap="square">
            <a:spAutoFit/>
          </a:bodyPr>
          <a:lstStyle/>
          <a:p>
            <a:pPr algn="just" eaLnBrk="1" hangingPunct="1">
              <a:lnSpc>
                <a:spcPct val="125000"/>
              </a:lnSpc>
              <a:spcAft>
                <a:spcPts val="0"/>
              </a:spcAft>
              <a:defRPr/>
            </a:pPr>
            <a:r>
              <a:rPr lang="zh-CN" altLang="zh-CN" sz="2400" kern="100" dirty="0">
                <a:latin typeface="Bodoni MT Black" pitchFamily="18" charset="0"/>
                <a:cs typeface="Times New Roman" panose="02020603050405020304" pitchFamily="18" charset="0"/>
              </a:rPr>
              <a:t>使用硬件实现某些子系统的主要原因可能是</a:t>
            </a:r>
            <a:r>
              <a:rPr lang="zh-CN" altLang="en-US" sz="2400" kern="100" dirty="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现有的硬件完全能满足某些方面的需求，例如，买一块</a:t>
            </a:r>
            <a:r>
              <a:rPr lang="zh-CN" altLang="zh-CN" sz="2400" kern="100" dirty="0">
                <a:solidFill>
                  <a:srgbClr val="FF0000"/>
                </a:solidFill>
                <a:latin typeface="Bodoni MT Black" pitchFamily="18" charset="0"/>
                <a:cs typeface="Times New Roman" panose="02020603050405020304" pitchFamily="18" charset="0"/>
              </a:rPr>
              <a:t>浮点运算卡</a:t>
            </a:r>
            <a:r>
              <a:rPr lang="zh-CN" altLang="zh-CN" sz="2400" kern="100" dirty="0">
                <a:latin typeface="Bodoni MT Black" pitchFamily="18" charset="0"/>
                <a:cs typeface="Times New Roman" panose="02020603050405020304" pitchFamily="18" charset="0"/>
              </a:rPr>
              <a:t>比用软件实现浮点运算要容易得多。</a:t>
            </a: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专用硬件比通用的</a:t>
            </a:r>
            <a:r>
              <a:rPr lang="en-US" altLang="zh-CN" sz="2400" kern="100" dirty="0">
                <a:latin typeface="Bodoni MT Black" pitchFamily="18" charset="0"/>
                <a:cs typeface="Times New Roman" panose="02020603050405020304" pitchFamily="18" charset="0"/>
              </a:rPr>
              <a:t>CPU</a:t>
            </a:r>
            <a:r>
              <a:rPr lang="zh-CN" altLang="zh-CN" sz="2400" kern="100" dirty="0">
                <a:latin typeface="Bodoni MT Black" pitchFamily="18" charset="0"/>
                <a:cs typeface="Times New Roman" panose="02020603050405020304" pitchFamily="18" charset="0"/>
              </a:rPr>
              <a:t>性能更</a:t>
            </a:r>
            <a:r>
              <a:rPr lang="zh-CN" altLang="zh-CN" sz="2400" kern="100" dirty="0" smtClean="0">
                <a:latin typeface="Bodoni MT Black" pitchFamily="18" charset="0"/>
                <a:cs typeface="Times New Roman" panose="02020603050405020304" pitchFamily="18" charset="0"/>
              </a:rPr>
              <a:t>高</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例如</a:t>
            </a:r>
            <a:r>
              <a:rPr lang="zh-CN" altLang="zh-CN" sz="2400" kern="100" dirty="0">
                <a:latin typeface="Bodoni MT Black" pitchFamily="18" charset="0"/>
                <a:cs typeface="Times New Roman" panose="02020603050405020304" pitchFamily="18" charset="0"/>
              </a:rPr>
              <a:t>，目前在信号处理系统中广泛使用固件实现</a:t>
            </a:r>
            <a:r>
              <a:rPr lang="zh-CN" altLang="zh-CN" sz="2400" kern="100" dirty="0">
                <a:solidFill>
                  <a:srgbClr val="FF0000"/>
                </a:solidFill>
                <a:latin typeface="Bodoni MT Black" pitchFamily="18" charset="0"/>
                <a:cs typeface="Times New Roman" panose="02020603050405020304" pitchFamily="18" charset="0"/>
              </a:rPr>
              <a:t>快速傅里叶变换</a:t>
            </a:r>
            <a:r>
              <a:rPr lang="zh-CN" altLang="zh-CN" sz="2400" kern="100" dirty="0">
                <a:latin typeface="Bodoni MT Black" pitchFamily="18" charset="0"/>
                <a:cs typeface="Times New Roman" panose="02020603050405020304" pitchFamily="18" charset="0"/>
              </a:rPr>
              <a:t>。</a:t>
            </a:r>
          </a:p>
        </p:txBody>
      </p:sp>
      <p:sp>
        <p:nvSpPr>
          <p:cNvPr id="6" name="矩形 5"/>
          <p:cNvSpPr/>
          <p:nvPr/>
        </p:nvSpPr>
        <p:spPr>
          <a:xfrm>
            <a:off x="539552" y="1785937"/>
            <a:ext cx="8134548" cy="1477328"/>
          </a:xfrm>
          <a:prstGeom prst="rect">
            <a:avLst/>
          </a:prstGeom>
          <a:ln>
            <a:solidFill>
              <a:srgbClr val="C00000"/>
            </a:solidFill>
          </a:ln>
        </p:spPr>
        <p:txBody>
          <a:bodyPr wrap="square">
            <a:spAutoFit/>
          </a:bodyPr>
          <a:lstStyle/>
          <a:p>
            <a:pPr eaLnBrk="1" hangingPunct="1">
              <a:lnSpc>
                <a:spcPct val="125000"/>
              </a:lnSpc>
              <a:defRPr/>
            </a:pPr>
            <a:r>
              <a:rPr lang="en-US" altLang="zh-CN" sz="2400" kern="100" dirty="0">
                <a:latin typeface="Bodoni MT Black" pitchFamily="18" charset="0"/>
                <a:cs typeface="Times New Roman" panose="02020603050405020304" pitchFamily="18" charset="0"/>
              </a:rPr>
              <a:t>      </a:t>
            </a:r>
            <a:r>
              <a:rPr lang="zh-CN" altLang="zh-CN" sz="2400" kern="100" dirty="0">
                <a:latin typeface="Bodoni MT Black" pitchFamily="18" charset="0"/>
                <a:cs typeface="Times New Roman" panose="02020603050405020304" pitchFamily="18" charset="0"/>
              </a:rPr>
              <a:t>设计者必须综合权衡一致性、成本、性能等多种因素，还要考虑未来的可扩充性和</a:t>
            </a:r>
            <a:r>
              <a:rPr lang="zh-CN" altLang="zh-CN" sz="2400" kern="100" dirty="0" smtClean="0">
                <a:latin typeface="Bodoni MT Black" pitchFamily="18" charset="0"/>
                <a:cs typeface="Times New Roman" panose="02020603050405020304" pitchFamily="18" charset="0"/>
              </a:rPr>
              <a:t>可修改性</a:t>
            </a:r>
            <a:r>
              <a:rPr lang="zh-CN" altLang="en-US" sz="2400" kern="100" dirty="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以</a:t>
            </a:r>
            <a:r>
              <a:rPr lang="zh-CN" altLang="zh-CN" sz="2400" kern="100" dirty="0">
                <a:latin typeface="Bodoni MT Black" pitchFamily="18" charset="0"/>
                <a:cs typeface="Times New Roman" panose="02020603050405020304" pitchFamily="18" charset="0"/>
              </a:rPr>
              <a:t>决定哪些子系统用硬件实现，哪些子系统用软件实现。</a:t>
            </a:r>
            <a:endParaRPr lang="zh-CN" altLang="en-US" sz="2400" dirty="0">
              <a:latin typeface="Bodoni MT Black" pitchFamily="18" charset="0"/>
            </a:endParaRPr>
          </a:p>
        </p:txBody>
      </p:sp>
      <p:sp>
        <p:nvSpPr>
          <p:cNvPr id="8"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10" name="标题 1"/>
          <p:cNvSpPr>
            <a:spLocks noGrp="1"/>
          </p:cNvSpPr>
          <p:nvPr>
            <p:ph type="title"/>
          </p:nvPr>
        </p:nvSpPr>
        <p:spPr>
          <a:xfrm>
            <a:off x="444500" y="3016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11.8   </a:t>
            </a:r>
            <a:r>
              <a:rPr lang="zh-CN" altLang="en-US" sz="2400" dirty="0" smtClean="0">
                <a:solidFill>
                  <a:srgbClr val="D9D9D9"/>
                </a:solidFill>
                <a:latin typeface="Bodoni MT Black" pitchFamily="18" charset="0"/>
                <a:ea typeface="+mn-ea"/>
              </a:rPr>
              <a:t>设计数据管理子系统</a:t>
            </a:r>
            <a:endParaRPr lang="zh-CN" altLang="en-US" sz="2400" dirty="0">
              <a:solidFill>
                <a:srgbClr val="D9D9D9"/>
              </a:solidFill>
              <a:latin typeface="Bodoni MT Black" pitchFamily="18" charset="0"/>
              <a:ea typeface="+mn-ea"/>
            </a:endParaRPr>
          </a:p>
        </p:txBody>
      </p:sp>
      <p:pic>
        <p:nvPicPr>
          <p:cNvPr id="117764"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sp>
        <p:nvSpPr>
          <p:cNvPr id="117765" name="TextBox 3">
            <a:hlinkClick r:id="rId4"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17766" name="TextBox 4">
            <a:hlinkClick r:id="rId5" action="ppaction://hlinksldjump"/>
          </p:cNvPr>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1776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17768"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endParaRPr kumimoji="1" lang="en-US" altLang="zh-CN" sz="2000" b="1" dirty="0" smtClean="0">
              <a:latin typeface="Bodoni MT Black" pitchFamily="18" charset="0"/>
              <a:ea typeface="黑体" pitchFamily="2" charset="-122"/>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p>
        </p:txBody>
      </p:sp>
      <p:cxnSp>
        <p:nvCxnSpPr>
          <p:cNvPr id="4" name="直接连接符 3"/>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44008" y="2038350"/>
            <a:ext cx="4033837" cy="4937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4303366" y="2166144"/>
            <a:ext cx="466725"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4"/>
          <p:cNvSpPr>
            <a:spLocks noGrp="1"/>
          </p:cNvSpPr>
          <p:nvPr>
            <p:ph idx="1"/>
          </p:nvPr>
        </p:nvSpPr>
        <p:spPr>
          <a:xfrm>
            <a:off x="395288" y="1268413"/>
            <a:ext cx="8229600" cy="604837"/>
          </a:xfrm>
        </p:spPr>
        <p:txBody>
          <a:bodyPr/>
          <a:lstStyle/>
          <a:p>
            <a:pPr marL="0" indent="0">
              <a:buFont typeface="Arial" charset="0"/>
              <a:buNone/>
            </a:pPr>
            <a:r>
              <a:rPr lang="en-US" altLang="zh-CN" sz="2800" b="1" dirty="0" smtClean="0">
                <a:latin typeface="Bodoni MT Black" pitchFamily="18" charset="0"/>
              </a:rPr>
              <a:t>1. </a:t>
            </a:r>
            <a:r>
              <a:rPr lang="zh-CN" altLang="en-US" sz="2800" b="1" dirty="0" smtClean="0">
                <a:latin typeface="Bodoni MT Black" pitchFamily="18" charset="0"/>
              </a:rPr>
              <a:t>模块化</a:t>
            </a:r>
          </a:p>
        </p:txBody>
      </p:sp>
      <p:sp>
        <p:nvSpPr>
          <p:cNvPr id="2" name="文本框 1"/>
          <p:cNvSpPr txBox="1"/>
          <p:nvPr/>
        </p:nvSpPr>
        <p:spPr>
          <a:xfrm>
            <a:off x="684213" y="1844824"/>
            <a:ext cx="7869237" cy="1015663"/>
          </a:xfrm>
          <a:prstGeom prst="rect">
            <a:avLst/>
          </a:prstGeom>
          <a:noFill/>
        </p:spPr>
        <p:txBody>
          <a:bodyPr wrap="square">
            <a:spAutoFit/>
          </a:bodyPr>
          <a:lstStyle/>
          <a:p>
            <a:pPr marL="342900" indent="-342900" eaLnBrk="1" hangingPunct="1">
              <a:lnSpc>
                <a:spcPct val="125000"/>
              </a:lnSpc>
              <a:buFont typeface="Wingdings" panose="05000000000000000000" pitchFamily="2" charset="2"/>
              <a:buChar char="l"/>
              <a:defRPr/>
            </a:pPr>
            <a:r>
              <a:rPr lang="zh-CN" altLang="en-US" sz="2400" dirty="0">
                <a:solidFill>
                  <a:srgbClr val="FF0000"/>
                </a:solidFill>
                <a:latin typeface="Bodoni MT Black" pitchFamily="18" charset="0"/>
              </a:rPr>
              <a:t>对象就是模块</a:t>
            </a:r>
            <a:endParaRPr lang="en-US" altLang="zh-CN" sz="2400" dirty="0">
              <a:solidFill>
                <a:srgbClr val="FF0000"/>
              </a:solidFill>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400" dirty="0">
                <a:latin typeface="Bodoni MT Black" pitchFamily="18" charset="0"/>
              </a:rPr>
              <a:t>把数据结构和操作这些数据的方</a:t>
            </a:r>
            <a:r>
              <a:rPr lang="zh-CN" altLang="en-US" sz="2400" dirty="0" smtClean="0">
                <a:latin typeface="Bodoni MT Black" pitchFamily="18" charset="0"/>
              </a:rPr>
              <a:t>法紧</a:t>
            </a:r>
            <a:r>
              <a:rPr lang="zh-CN" altLang="en-US" sz="2400" dirty="0">
                <a:latin typeface="Bodoni MT Black" pitchFamily="18" charset="0"/>
              </a:rPr>
              <a:t>密地结合在一起</a:t>
            </a:r>
          </a:p>
        </p:txBody>
      </p:sp>
      <p:sp>
        <p:nvSpPr>
          <p:cNvPr id="16388" name="内容占位符 4"/>
          <p:cNvSpPr txBox="1">
            <a:spLocks/>
          </p:cNvSpPr>
          <p:nvPr/>
        </p:nvSpPr>
        <p:spPr bwMode="auto">
          <a:xfrm>
            <a:off x="495300" y="3140968"/>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2. </a:t>
            </a:r>
            <a:r>
              <a:rPr lang="zh-CN" altLang="en-US" sz="2800" b="1" dirty="0">
                <a:latin typeface="Bodoni MT Black" pitchFamily="18" charset="0"/>
              </a:rPr>
              <a:t>抽象</a:t>
            </a:r>
          </a:p>
        </p:txBody>
      </p:sp>
      <p:sp>
        <p:nvSpPr>
          <p:cNvPr id="16389" name="矩形 4"/>
          <p:cNvSpPr>
            <a:spLocks noChangeArrowheads="1"/>
          </p:cNvSpPr>
          <p:nvPr/>
        </p:nvSpPr>
        <p:spPr bwMode="auto">
          <a:xfrm>
            <a:off x="684213" y="3717032"/>
            <a:ext cx="8208267" cy="2400657"/>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dirty="0">
                <a:solidFill>
                  <a:srgbClr val="FF0000"/>
                </a:solidFill>
                <a:latin typeface="Bodoni MT Black" pitchFamily="18" charset="0"/>
              </a:rPr>
              <a:t>过程抽象</a:t>
            </a:r>
            <a:endParaRPr lang="en-US" altLang="zh-CN" sz="2400" dirty="0">
              <a:solidFill>
                <a:srgbClr val="FF0000"/>
              </a:solidFill>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a:solidFill>
                  <a:srgbClr val="FF0000"/>
                </a:solidFill>
                <a:latin typeface="Bodoni MT Black" pitchFamily="18" charset="0"/>
              </a:rPr>
              <a:t>数据抽象</a:t>
            </a:r>
            <a:r>
              <a:rPr lang="zh-CN" altLang="en-US" sz="2400" dirty="0">
                <a:solidFill>
                  <a:srgbClr val="000000"/>
                </a:solidFill>
                <a:latin typeface="Bodoni MT Black" pitchFamily="18" charset="0"/>
              </a:rPr>
              <a:t>：</a:t>
            </a:r>
            <a:r>
              <a:rPr lang="zh-CN" altLang="en-US" sz="2400" dirty="0" smtClean="0">
                <a:solidFill>
                  <a:srgbClr val="000000"/>
                </a:solidFill>
                <a:latin typeface="Bodoni MT Black" pitchFamily="18" charset="0"/>
              </a:rPr>
              <a:t>类，</a:t>
            </a:r>
            <a:r>
              <a:rPr lang="zh-CN" altLang="en-US" sz="2400" dirty="0"/>
              <a:t>对外开放的公共接口构成了类的</a:t>
            </a:r>
            <a:r>
              <a:rPr lang="zh-CN" altLang="en-US" sz="2400" dirty="0" smtClean="0"/>
              <a:t>规格说明（即协议）</a:t>
            </a:r>
            <a:endParaRPr lang="en-US" altLang="zh-CN" sz="2400" dirty="0" smtClean="0"/>
          </a:p>
          <a:p>
            <a:pPr marL="342900" indent="-342900" eaLnBrk="1" hangingPunct="1">
              <a:lnSpc>
                <a:spcPct val="125000"/>
              </a:lnSpc>
              <a:buFont typeface="Wingdings" panose="05000000000000000000" pitchFamily="2" charset="2"/>
              <a:buChar char="l"/>
            </a:pPr>
            <a:r>
              <a:rPr lang="zh-CN" altLang="en-US" sz="2400" dirty="0" smtClean="0">
                <a:solidFill>
                  <a:srgbClr val="FF0000"/>
                </a:solidFill>
                <a:latin typeface="Bodoni MT Black" pitchFamily="18" charset="0"/>
              </a:rPr>
              <a:t>参数</a:t>
            </a:r>
            <a:r>
              <a:rPr lang="zh-CN" altLang="en-US" sz="2400" dirty="0">
                <a:solidFill>
                  <a:srgbClr val="FF0000"/>
                </a:solidFill>
                <a:latin typeface="Bodoni MT Black" pitchFamily="18" charset="0"/>
              </a:rPr>
              <a:t>化抽象</a:t>
            </a:r>
            <a:r>
              <a:rPr lang="zh-CN" altLang="en-US" sz="2400" dirty="0">
                <a:solidFill>
                  <a:srgbClr val="000000"/>
                </a:solidFill>
                <a:latin typeface="Bodoni MT Black" pitchFamily="18" charset="0"/>
              </a:rPr>
              <a:t>：</a:t>
            </a:r>
            <a:r>
              <a:rPr lang="en-US" altLang="zh-CN" sz="2400" dirty="0">
                <a:solidFill>
                  <a:srgbClr val="000000"/>
                </a:solidFill>
                <a:latin typeface="Bodoni MT Black" pitchFamily="18" charset="0"/>
              </a:rPr>
              <a:t>C++</a:t>
            </a:r>
            <a:r>
              <a:rPr lang="zh-CN" altLang="en-US" sz="2400" dirty="0">
                <a:solidFill>
                  <a:srgbClr val="000000"/>
                </a:solidFill>
                <a:latin typeface="Bodoni MT Black" pitchFamily="18" charset="0"/>
              </a:rPr>
              <a:t>的</a:t>
            </a:r>
            <a:r>
              <a:rPr lang="zh-CN" altLang="en-US" sz="2400" dirty="0" smtClean="0">
                <a:solidFill>
                  <a:srgbClr val="000000"/>
                </a:solidFill>
                <a:latin typeface="Bodoni MT Black" pitchFamily="18" charset="0"/>
              </a:rPr>
              <a:t>“模板”（不具体指定所要操作的数据类型，而把数据类型作为参数）</a:t>
            </a:r>
            <a:endParaRPr lang="zh-CN" altLang="en-US" sz="2400" dirty="0">
              <a:solidFill>
                <a:srgbClr val="000000"/>
              </a:solidFill>
              <a:latin typeface="Bodoni MT Black" pitchFamily="18" charset="0"/>
            </a:endParaRPr>
          </a:p>
        </p:txBody>
      </p:sp>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面向对象设计的</a:t>
            </a:r>
            <a:r>
              <a:rPr lang="zh-CN" altLang="en-US" sz="2400" dirty="0" smtClean="0">
                <a:solidFill>
                  <a:srgbClr val="D9D9D9"/>
                </a:solidFill>
                <a:latin typeface="Bodoni MT Black" pitchFamily="18" charset="0"/>
                <a:ea typeface="+mn-ea"/>
              </a:rPr>
              <a:t>准则</a:t>
            </a:r>
            <a:endParaRPr lang="zh-CN" altLang="en-US" sz="2400" dirty="0">
              <a:solidFill>
                <a:srgbClr val="D9D9D9"/>
              </a:solidFill>
              <a:latin typeface="Bodoni MT Black" pitchFamily="18" charset="0"/>
              <a:ea typeface="+mn-ea"/>
            </a:endParaRPr>
          </a:p>
        </p:txBody>
      </p:sp>
      <p:sp>
        <p:nvSpPr>
          <p:cNvPr id="10" name="标题 3"/>
          <p:cNvSpPr>
            <a:spLocks noGrp="1"/>
          </p:cNvSpPr>
          <p:nvPr>
            <p:ph type="title"/>
          </p:nvPr>
        </p:nvSpPr>
        <p:spPr>
          <a:xfrm>
            <a:off x="323850" y="28575"/>
            <a:ext cx="8229600" cy="1143000"/>
          </a:xfrm>
        </p:spPr>
        <p:txBody>
          <a:bodyPr/>
          <a:lstStyle/>
          <a:p>
            <a:pPr>
              <a:defRPr/>
            </a:pPr>
            <a:r>
              <a:rPr kumimoji="1" lang="en-US" altLang="zh-CN" sz="4000" dirty="0">
                <a:solidFill>
                  <a:srgbClr val="9999CC">
                    <a:lumMod val="50000"/>
                  </a:srgbClr>
                </a:solidFill>
                <a:latin typeface="Bodoni MT Black" pitchFamily="18" charset="0"/>
                <a:ea typeface="黑体" pitchFamily="2" charset="-122"/>
              </a:rPr>
              <a:t> </a:t>
            </a:r>
            <a:r>
              <a:rPr kumimoji="1" lang="en-US" altLang="zh-CN" b="1" dirty="0">
                <a:latin typeface="Bodoni MT Black" pitchFamily="18" charset="0"/>
                <a:ea typeface="+mn-ea"/>
              </a:rPr>
              <a:t>11.1 </a:t>
            </a:r>
            <a:r>
              <a:rPr kumimoji="1" lang="zh-CN" altLang="en-US" b="1" dirty="0">
                <a:latin typeface="Bodoni MT Black" pitchFamily="18" charset="0"/>
                <a:ea typeface="+mn-ea"/>
              </a:rPr>
              <a:t>面向对象设计的准则</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1113"/>
            <a:ext cx="8229600" cy="1143000"/>
          </a:xfrm>
        </p:spPr>
        <p:txBody>
          <a:bodyPr/>
          <a:lstStyle/>
          <a:p>
            <a:pPr>
              <a:spcBef>
                <a:spcPct val="50000"/>
              </a:spcBef>
              <a:buFont typeface="Wingdings" pitchFamily="2" charset="2"/>
              <a:buNone/>
              <a:defRPr/>
            </a:pPr>
            <a:r>
              <a:rPr kumimoji="1" lang="en-US" altLang="zh-CN" sz="4000" b="1" dirty="0" smtClean="0">
                <a:latin typeface="Bodoni MT Black" pitchFamily="18" charset="0"/>
                <a:ea typeface="黑体" pitchFamily="2" charset="-122"/>
              </a:rPr>
              <a:t>11.8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数据管理子系统</a:t>
            </a:r>
            <a:endParaRPr kumimoji="1" lang="en-US" altLang="zh-CN" b="1" dirty="0">
              <a:latin typeface="Bodoni MT Black" pitchFamily="18" charset="0"/>
              <a:ea typeface="+mn-ea"/>
            </a:endParaRPr>
          </a:p>
        </p:txBody>
      </p:sp>
      <p:sp>
        <p:nvSpPr>
          <p:cNvPr id="5" name="1 Título"/>
          <p:cNvSpPr txBox="1">
            <a:spLocks/>
          </p:cNvSpPr>
          <p:nvPr/>
        </p:nvSpPr>
        <p:spPr bwMode="auto">
          <a:xfrm>
            <a:off x="2792413" y="6291263"/>
            <a:ext cx="4587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11.8.1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选择</a:t>
            </a:r>
            <a:r>
              <a:rPr lang="zh-CN" altLang="en-US" sz="2400" dirty="0">
                <a:solidFill>
                  <a:srgbClr val="D9D9D9"/>
                </a:solidFill>
                <a:latin typeface="Bodoni MT Black" pitchFamily="18" charset="0"/>
                <a:ea typeface="+mn-ea"/>
              </a:rPr>
              <a:t>数据存储管理模式</a:t>
            </a:r>
          </a:p>
        </p:txBody>
      </p:sp>
      <p:sp>
        <p:nvSpPr>
          <p:cNvPr id="119813" name="矩形 2"/>
          <p:cNvSpPr>
            <a:spLocks noChangeArrowheads="1"/>
          </p:cNvSpPr>
          <p:nvPr/>
        </p:nvSpPr>
        <p:spPr bwMode="auto">
          <a:xfrm>
            <a:off x="404868" y="1772816"/>
            <a:ext cx="8199580" cy="1477328"/>
          </a:xfrm>
          <a:prstGeom prst="rect">
            <a:avLst/>
          </a:prstGeom>
          <a:noFill/>
          <a:ln w="9525">
            <a:solidFill>
              <a:srgbClr val="C00000"/>
            </a:solid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数据管理</a:t>
            </a:r>
            <a:r>
              <a:rPr lang="zh-CN" altLang="zh-CN" sz="2400" dirty="0">
                <a:latin typeface="Bodoni MT Black" pitchFamily="18" charset="0"/>
                <a:cs typeface="Times New Roman" pitchFamily="18" charset="0"/>
              </a:rPr>
              <a:t>子系统是</a:t>
            </a:r>
            <a:r>
              <a:rPr lang="zh-CN" altLang="zh-CN" sz="2400" dirty="0">
                <a:solidFill>
                  <a:srgbClr val="FF0000"/>
                </a:solidFill>
                <a:latin typeface="Bodoni MT Black" pitchFamily="18" charset="0"/>
                <a:cs typeface="Times New Roman" pitchFamily="18" charset="0"/>
              </a:rPr>
              <a:t>系统存储或检索对象</a:t>
            </a:r>
            <a:r>
              <a:rPr lang="zh-CN" altLang="zh-CN" sz="2400" dirty="0">
                <a:latin typeface="Bodoni MT Black" pitchFamily="18" charset="0"/>
                <a:cs typeface="Times New Roman" pitchFamily="18" charset="0"/>
              </a:rPr>
              <a:t>的基本设施，它建立在某种</a:t>
            </a:r>
            <a:r>
              <a:rPr lang="zh-CN" altLang="zh-CN" sz="2400" dirty="0">
                <a:solidFill>
                  <a:srgbClr val="FF0000"/>
                </a:solidFill>
                <a:latin typeface="Bodoni MT Black" pitchFamily="18" charset="0"/>
                <a:cs typeface="Times New Roman" pitchFamily="18" charset="0"/>
              </a:rPr>
              <a:t>数据存储管理系统</a:t>
            </a:r>
            <a:r>
              <a:rPr lang="zh-CN" altLang="zh-CN" sz="2400" dirty="0">
                <a:latin typeface="Bodoni MT Black" pitchFamily="18" charset="0"/>
                <a:cs typeface="Times New Roman" pitchFamily="18" charset="0"/>
              </a:rPr>
              <a:t>之上，并且</a:t>
            </a:r>
            <a:r>
              <a:rPr lang="zh-CN" altLang="zh-CN" sz="2400" dirty="0">
                <a:solidFill>
                  <a:srgbClr val="FF0000"/>
                </a:solidFill>
                <a:latin typeface="Bodoni MT Black" pitchFamily="18" charset="0"/>
                <a:cs typeface="Times New Roman" pitchFamily="18" charset="0"/>
              </a:rPr>
              <a:t>隔离了数据存储管理</a:t>
            </a:r>
            <a:r>
              <a:rPr lang="zh-CN" altLang="zh-CN" sz="2400" dirty="0" smtClean="0">
                <a:solidFill>
                  <a:srgbClr val="FF0000"/>
                </a:solidFill>
                <a:latin typeface="Bodoni MT Black" pitchFamily="18" charset="0"/>
                <a:cs typeface="Times New Roman" pitchFamily="18" charset="0"/>
              </a:rPr>
              <a:t>模式</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文件</a:t>
            </a:r>
            <a:r>
              <a:rPr lang="zh-CN" altLang="zh-CN" sz="2400" dirty="0">
                <a:latin typeface="Bodoni MT Black" pitchFamily="18" charset="0"/>
                <a:cs typeface="Times New Roman" pitchFamily="18" charset="0"/>
              </a:rPr>
              <a:t>、关系数据库或</a:t>
            </a:r>
            <a:r>
              <a:rPr lang="zh-CN" altLang="zh-CN" sz="2400" dirty="0" smtClean="0">
                <a:latin typeface="Bodoni MT Black" pitchFamily="18" charset="0"/>
                <a:cs typeface="Times New Roman" pitchFamily="18" charset="0"/>
              </a:rPr>
              <a:t>面向对象数据库</a:t>
            </a:r>
            <a:r>
              <a:rPr lang="zh-CN" altLang="en-US" sz="2400" dirty="0" smtClean="0">
                <a:latin typeface="Bodoni MT Black" pitchFamily="18" charset="0"/>
                <a:cs typeface="Times New Roman" pitchFamily="18" charset="0"/>
              </a:rPr>
              <a:t>）</a:t>
            </a:r>
            <a:r>
              <a:rPr lang="zh-CN" altLang="en-US" sz="2400" dirty="0" smtClean="0">
                <a:solidFill>
                  <a:srgbClr val="FF0000"/>
                </a:solidFill>
                <a:latin typeface="Bodoni MT Black" pitchFamily="18" charset="0"/>
                <a:cs typeface="Times New Roman" pitchFamily="18" charset="0"/>
              </a:rPr>
              <a:t>的</a:t>
            </a:r>
            <a:r>
              <a:rPr lang="zh-CN" altLang="zh-CN" sz="2400" dirty="0" smtClean="0">
                <a:solidFill>
                  <a:srgbClr val="FF0000"/>
                </a:solidFill>
                <a:latin typeface="Bodoni MT Black" pitchFamily="18" charset="0"/>
                <a:cs typeface="Times New Roman" pitchFamily="18" charset="0"/>
              </a:rPr>
              <a:t>影响</a:t>
            </a:r>
            <a:r>
              <a:rPr lang="zh-CN" altLang="zh-CN" sz="2400" dirty="0">
                <a:latin typeface="Bodoni MT Black" pitchFamily="18" charset="0"/>
                <a:cs typeface="Times New Roman" pitchFamily="18" charset="0"/>
              </a:rPr>
              <a:t>。</a:t>
            </a:r>
            <a:endParaRPr lang="zh-CN" altLang="en-US" sz="2400" dirty="0">
              <a:latin typeface="Bodoni MT Black"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1113"/>
            <a:ext cx="8229600" cy="1143000"/>
          </a:xfrm>
        </p:spPr>
        <p:txBody>
          <a:bodyPr/>
          <a:lstStyle/>
          <a:p>
            <a:pPr>
              <a:spcBef>
                <a:spcPct val="50000"/>
              </a:spcBef>
              <a:buFont typeface="Wingdings" pitchFamily="2" charset="2"/>
              <a:buNone/>
              <a:defRPr/>
            </a:pPr>
            <a:r>
              <a:rPr kumimoji="1" lang="en-US" altLang="zh-CN" sz="4000" b="1" dirty="0" smtClean="0">
                <a:latin typeface="Bodoni MT Black" pitchFamily="18" charset="0"/>
                <a:ea typeface="黑体" pitchFamily="2" charset="-122"/>
              </a:rPr>
              <a:t>11.8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数据管理子系统</a:t>
            </a:r>
            <a:endParaRPr kumimoji="1" lang="en-US" altLang="zh-CN" b="1" dirty="0">
              <a:latin typeface="Bodoni MT Black" pitchFamily="18" charset="0"/>
              <a:ea typeface="+mn-ea"/>
            </a:endParaRPr>
          </a:p>
        </p:txBody>
      </p:sp>
      <p:sp>
        <p:nvSpPr>
          <p:cNvPr id="5" name="1 Título"/>
          <p:cNvSpPr txBox="1">
            <a:spLocks/>
          </p:cNvSpPr>
          <p:nvPr/>
        </p:nvSpPr>
        <p:spPr bwMode="auto">
          <a:xfrm>
            <a:off x="2792413" y="6291263"/>
            <a:ext cx="4587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11.8.1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选择</a:t>
            </a:r>
            <a:r>
              <a:rPr lang="zh-CN" altLang="en-US" sz="2400" dirty="0">
                <a:solidFill>
                  <a:srgbClr val="D9D9D9"/>
                </a:solidFill>
                <a:latin typeface="Bodoni MT Black" pitchFamily="18" charset="0"/>
                <a:ea typeface="+mn-ea"/>
              </a:rPr>
              <a:t>数据存储管理模式</a:t>
            </a:r>
          </a:p>
        </p:txBody>
      </p:sp>
      <p:sp>
        <p:nvSpPr>
          <p:cNvPr id="119812" name="内容占位符 4"/>
          <p:cNvSpPr txBox="1">
            <a:spLocks/>
          </p:cNvSpPr>
          <p:nvPr/>
        </p:nvSpPr>
        <p:spPr bwMode="auto">
          <a:xfrm>
            <a:off x="280698" y="1050925"/>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3200" b="1" dirty="0">
                <a:latin typeface="Bodoni MT Black" pitchFamily="18" charset="0"/>
              </a:rPr>
              <a:t>11.8.1 </a:t>
            </a:r>
            <a:r>
              <a:rPr lang="zh-CN" altLang="en-US" sz="3200" b="1" dirty="0">
                <a:latin typeface="Bodoni MT Black" pitchFamily="18" charset="0"/>
              </a:rPr>
              <a:t>选择数据存储管理模式</a:t>
            </a:r>
          </a:p>
        </p:txBody>
      </p:sp>
      <p:sp>
        <p:nvSpPr>
          <p:cNvPr id="9" name="矩形 8"/>
          <p:cNvSpPr/>
          <p:nvPr/>
        </p:nvSpPr>
        <p:spPr>
          <a:xfrm>
            <a:off x="404159" y="1772816"/>
            <a:ext cx="2805576"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1. </a:t>
            </a:r>
            <a:r>
              <a:rPr lang="zh-CN" altLang="zh-CN" sz="2800" kern="100" dirty="0">
                <a:latin typeface="Bodoni MT Black" pitchFamily="18" charset="0"/>
                <a:cs typeface="Times New Roman" panose="02020603050405020304" pitchFamily="18" charset="0"/>
              </a:rPr>
              <a:t>文件管理系统</a:t>
            </a:r>
          </a:p>
        </p:txBody>
      </p:sp>
      <p:sp>
        <p:nvSpPr>
          <p:cNvPr id="12" name="矩形 11"/>
          <p:cNvSpPr/>
          <p:nvPr/>
        </p:nvSpPr>
        <p:spPr>
          <a:xfrm>
            <a:off x="465154" y="2413089"/>
            <a:ext cx="8196245" cy="2400657"/>
          </a:xfrm>
          <a:prstGeom prst="rect">
            <a:avLst/>
          </a:prstGeom>
        </p:spPr>
        <p:txBody>
          <a:bodyPr wrap="square">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solidFill>
                  <a:srgbClr val="FF0000"/>
                </a:solidFill>
                <a:latin typeface="Bodoni MT Black" pitchFamily="18" charset="0"/>
                <a:cs typeface="Times New Roman" panose="02020603050405020304" pitchFamily="18" charset="0"/>
              </a:rPr>
              <a:t>文件管理系统</a:t>
            </a:r>
            <a:r>
              <a:rPr lang="zh-CN" altLang="zh-CN" sz="2400" kern="100" dirty="0">
                <a:latin typeface="Bodoni MT Black" pitchFamily="18" charset="0"/>
                <a:cs typeface="Times New Roman" panose="02020603050405020304" pitchFamily="18" charset="0"/>
              </a:rPr>
              <a:t>是操作系统的一个组成部分，使用它长期保存数据具有成本低和简单等</a:t>
            </a:r>
            <a:r>
              <a:rPr lang="zh-CN" altLang="zh-CN" sz="2400" kern="100" dirty="0" smtClean="0">
                <a:latin typeface="Bodoni MT Black" pitchFamily="18" charset="0"/>
                <a:cs typeface="Times New Roman" panose="02020603050405020304" pitchFamily="18" charset="0"/>
              </a:rPr>
              <a:t>特点</a:t>
            </a:r>
            <a:r>
              <a:rPr lang="zh-CN" altLang="en-US" sz="2400" kern="100" dirty="0" smtClean="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solidFill>
                  <a:srgbClr val="FF0000"/>
                </a:solidFill>
                <a:latin typeface="Bodoni MT Black" pitchFamily="18" charset="0"/>
                <a:cs typeface="Times New Roman" panose="02020603050405020304" pitchFamily="18" charset="0"/>
              </a:rPr>
              <a:t>文件</a:t>
            </a:r>
            <a:r>
              <a:rPr lang="zh-CN" altLang="zh-CN" sz="2400" kern="100" dirty="0">
                <a:solidFill>
                  <a:srgbClr val="FF0000"/>
                </a:solidFill>
                <a:latin typeface="Bodoni MT Black" pitchFamily="18" charset="0"/>
                <a:cs typeface="Times New Roman" panose="02020603050405020304" pitchFamily="18" charset="0"/>
              </a:rPr>
              <a:t>操作的级别低</a:t>
            </a:r>
            <a:r>
              <a:rPr lang="zh-CN" altLang="zh-CN" sz="2400" kern="100" dirty="0">
                <a:latin typeface="Bodoni MT Black" pitchFamily="18" charset="0"/>
                <a:cs typeface="Times New Roman" panose="02020603050405020304" pitchFamily="18" charset="0"/>
              </a:rPr>
              <a:t>，为提供适当的抽象级别还必须编写额外的代码。</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不同</a:t>
            </a:r>
            <a:r>
              <a:rPr lang="zh-CN" altLang="zh-CN" sz="2400" kern="100" dirty="0">
                <a:latin typeface="Bodoni MT Black" pitchFamily="18" charset="0"/>
                <a:cs typeface="Times New Roman" panose="02020603050405020304" pitchFamily="18" charset="0"/>
              </a:rPr>
              <a:t>操作系统的文件管理系统往往有明显差异。</a:t>
            </a:r>
          </a:p>
        </p:txBody>
      </p:sp>
    </p:spTree>
    <p:extLst>
      <p:ext uri="{BB962C8B-B14F-4D97-AF65-F5344CB8AC3E}">
        <p14:creationId xmlns:p14="http://schemas.microsoft.com/office/powerpoint/2010/main" val="39451078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95536" y="1052736"/>
            <a:ext cx="3882794"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2. </a:t>
            </a:r>
            <a:r>
              <a:rPr lang="zh-CN" altLang="zh-CN" sz="2800" kern="100" dirty="0">
                <a:latin typeface="Bodoni MT Black" pitchFamily="18" charset="0"/>
                <a:cs typeface="Times New Roman" panose="02020603050405020304" pitchFamily="18" charset="0"/>
              </a:rPr>
              <a:t>关系数据库管理系统</a:t>
            </a:r>
          </a:p>
        </p:txBody>
      </p:sp>
      <p:sp>
        <p:nvSpPr>
          <p:cNvPr id="15" name="矩形 14"/>
          <p:cNvSpPr/>
          <p:nvPr/>
        </p:nvSpPr>
        <p:spPr>
          <a:xfrm>
            <a:off x="323528" y="1575956"/>
            <a:ext cx="8496944" cy="4708981"/>
          </a:xfrm>
          <a:prstGeom prst="rect">
            <a:avLst/>
          </a:prstGeom>
        </p:spPr>
        <p:txBody>
          <a:bodyPr wrap="square">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dirty="0">
                <a:latin typeface="Bodoni MT Black" pitchFamily="18" charset="0"/>
              </a:rPr>
              <a:t>关系数据库管理系统的理论基础是</a:t>
            </a:r>
            <a:r>
              <a:rPr lang="zh-CN" altLang="zh-CN" sz="2400" dirty="0">
                <a:solidFill>
                  <a:srgbClr val="FF0000"/>
                </a:solidFill>
                <a:latin typeface="Bodoni MT Black" pitchFamily="18" charset="0"/>
              </a:rPr>
              <a:t>关系代数</a:t>
            </a:r>
            <a:r>
              <a:rPr lang="zh-CN" altLang="zh-CN" sz="2400" dirty="0">
                <a:latin typeface="Bodoni MT Black" pitchFamily="18" charset="0"/>
              </a:rPr>
              <a:t>，它不仅理论基础坚实而且有下列一些主要</a:t>
            </a:r>
            <a:r>
              <a:rPr lang="zh-CN" altLang="zh-CN" sz="2400" dirty="0" smtClean="0">
                <a:latin typeface="Bodoni MT Black" pitchFamily="18" charset="0"/>
              </a:rPr>
              <a:t>优点</a:t>
            </a:r>
            <a:r>
              <a:rPr lang="zh-CN" altLang="en-US" sz="2400" dirty="0" smtClean="0">
                <a:latin typeface="Bodoni MT Black" pitchFamily="18" charset="0"/>
              </a:rPr>
              <a:t>：</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① </a:t>
            </a:r>
            <a:r>
              <a:rPr lang="zh-CN" altLang="zh-CN" sz="2400" kern="100" dirty="0" smtClean="0">
                <a:latin typeface="Bodoni MT Black" pitchFamily="18" charset="0"/>
                <a:cs typeface="Times New Roman" panose="02020603050405020304" pitchFamily="18" charset="0"/>
              </a:rPr>
              <a:t>提供</a:t>
            </a:r>
            <a:r>
              <a:rPr lang="zh-CN" altLang="zh-CN" sz="2400" kern="100" dirty="0">
                <a:latin typeface="Bodoni MT Black" pitchFamily="18" charset="0"/>
                <a:cs typeface="Times New Roman" panose="02020603050405020304" pitchFamily="18" charset="0"/>
              </a:rPr>
              <a:t>了各种</a:t>
            </a:r>
            <a:r>
              <a:rPr lang="zh-CN" altLang="zh-CN" sz="2400" kern="100" dirty="0">
                <a:solidFill>
                  <a:srgbClr val="FF0000"/>
                </a:solidFill>
                <a:latin typeface="Bodoni MT Black" pitchFamily="18" charset="0"/>
                <a:cs typeface="Times New Roman" panose="02020603050405020304" pitchFamily="18" charset="0"/>
              </a:rPr>
              <a:t>最基本的数据管理</a:t>
            </a:r>
            <a:r>
              <a:rPr lang="zh-CN" altLang="zh-CN" sz="2400" kern="100" dirty="0" smtClean="0">
                <a:solidFill>
                  <a:srgbClr val="FF0000"/>
                </a:solidFill>
                <a:latin typeface="Bodoni MT Black" pitchFamily="18" charset="0"/>
                <a:cs typeface="Times New Roman" panose="02020603050405020304" pitchFamily="18" charset="0"/>
              </a:rPr>
              <a:t>功能</a:t>
            </a:r>
            <a:endParaRPr lang="en-US" altLang="zh-CN" sz="2400" kern="100" dirty="0">
              <a:solidFill>
                <a:srgbClr val="FF0000"/>
              </a:solidFill>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solidFill>
                  <a:srgbClr val="FF0000"/>
                </a:solidFill>
                <a:latin typeface="Bodoni MT Black" pitchFamily="18" charset="0"/>
                <a:cs typeface="Times New Roman" panose="02020603050405020304" pitchFamily="18" charset="0"/>
              </a:rPr>
              <a:t> </a:t>
            </a:r>
            <a:r>
              <a:rPr lang="en-US" altLang="zh-CN" sz="2400" kern="100" dirty="0" smtClean="0">
                <a:solidFill>
                  <a:srgbClr val="FF0000"/>
                </a:solidFill>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② </a:t>
            </a:r>
            <a:r>
              <a:rPr lang="zh-CN" altLang="zh-CN" sz="2400" kern="100" dirty="0" smtClean="0">
                <a:latin typeface="Bodoni MT Black" pitchFamily="18" charset="0"/>
                <a:cs typeface="Times New Roman" panose="02020603050405020304" pitchFamily="18" charset="0"/>
              </a:rPr>
              <a:t>为</a:t>
            </a:r>
            <a:r>
              <a:rPr lang="zh-CN" altLang="zh-CN" sz="2400" kern="100" dirty="0">
                <a:latin typeface="Bodoni MT Black" pitchFamily="18" charset="0"/>
                <a:cs typeface="Times New Roman" panose="02020603050405020304" pitchFamily="18" charset="0"/>
              </a:rPr>
              <a:t>多种应用提供了</a:t>
            </a:r>
            <a:r>
              <a:rPr lang="zh-CN" altLang="zh-CN" sz="2400" kern="100" dirty="0">
                <a:solidFill>
                  <a:srgbClr val="FF0000"/>
                </a:solidFill>
                <a:latin typeface="Bodoni MT Black" pitchFamily="18" charset="0"/>
                <a:cs typeface="Times New Roman" panose="02020603050405020304" pitchFamily="18" charset="0"/>
              </a:rPr>
              <a:t>一致的</a:t>
            </a:r>
            <a:r>
              <a:rPr lang="zh-CN" altLang="zh-CN" sz="2400" kern="100" dirty="0" smtClean="0">
                <a:solidFill>
                  <a:srgbClr val="FF0000"/>
                </a:solidFill>
                <a:latin typeface="Bodoni MT Black" pitchFamily="18" charset="0"/>
                <a:cs typeface="Times New Roman" panose="02020603050405020304" pitchFamily="18" charset="0"/>
              </a:rPr>
              <a:t>接口</a:t>
            </a:r>
            <a:endParaRPr lang="en-US" altLang="zh-CN" sz="2400" kern="100" dirty="0">
              <a:solidFill>
                <a:srgbClr val="FF0000"/>
              </a:solidFill>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solidFill>
                  <a:srgbClr val="FF0000"/>
                </a:solidFill>
                <a:latin typeface="Bodoni MT Black" pitchFamily="18" charset="0"/>
                <a:cs typeface="Times New Roman" panose="02020603050405020304" pitchFamily="18" charset="0"/>
              </a:rPr>
              <a:t> </a:t>
            </a:r>
            <a:r>
              <a:rPr lang="en-US" altLang="zh-CN" sz="2400" kern="100" dirty="0" smtClean="0">
                <a:solidFill>
                  <a:srgbClr val="FF0000"/>
                </a:solidFill>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③</a:t>
            </a:r>
            <a:r>
              <a:rPr lang="zh-CN" altLang="en-US" sz="2400" kern="100" dirty="0" smtClean="0">
                <a:solidFill>
                  <a:srgbClr val="FF0000"/>
                </a:solidFill>
                <a:latin typeface="Bodoni MT Black" pitchFamily="18" charset="0"/>
                <a:cs typeface="Times New Roman" panose="02020603050405020304" pitchFamily="18" charset="0"/>
              </a:rPr>
              <a:t> </a:t>
            </a:r>
            <a:r>
              <a:rPr lang="zh-CN" altLang="zh-CN" sz="2400" dirty="0" smtClean="0">
                <a:solidFill>
                  <a:srgbClr val="FF0000"/>
                </a:solidFill>
                <a:latin typeface="Bodoni MT Black" pitchFamily="18" charset="0"/>
                <a:cs typeface="Times New Roman" panose="02020603050405020304" pitchFamily="18" charset="0"/>
              </a:rPr>
              <a:t>标准化</a:t>
            </a:r>
            <a:r>
              <a:rPr lang="zh-CN" altLang="zh-CN" sz="2400" dirty="0">
                <a:solidFill>
                  <a:srgbClr val="FF0000"/>
                </a:solidFill>
                <a:latin typeface="Bodoni MT Black" pitchFamily="18" charset="0"/>
                <a:cs typeface="Times New Roman" panose="02020603050405020304" pitchFamily="18" charset="0"/>
              </a:rPr>
              <a:t>的</a:t>
            </a:r>
            <a:r>
              <a:rPr lang="zh-CN" altLang="zh-CN" sz="2400" dirty="0" smtClean="0">
                <a:solidFill>
                  <a:srgbClr val="FF0000"/>
                </a:solidFill>
                <a:latin typeface="Bodoni MT Black" pitchFamily="18" charset="0"/>
                <a:cs typeface="Times New Roman" panose="02020603050405020304" pitchFamily="18" charset="0"/>
              </a:rPr>
              <a:t>语言</a:t>
            </a:r>
            <a:r>
              <a:rPr lang="zh-CN" altLang="en-US" sz="2400" dirty="0" smtClean="0">
                <a:latin typeface="Bodoni MT Black" pitchFamily="18" charset="0"/>
                <a:cs typeface="Times New Roman" panose="02020603050405020304" pitchFamily="18" charset="0"/>
              </a:rPr>
              <a:t>（</a:t>
            </a:r>
            <a:r>
              <a:rPr lang="en-US" altLang="zh-CN" sz="2400" dirty="0" smtClean="0">
                <a:latin typeface="Bodoni MT Black" pitchFamily="18" charset="0"/>
                <a:cs typeface="Times New Roman" panose="02020603050405020304" pitchFamily="18" charset="0"/>
              </a:rPr>
              <a:t>SQL</a:t>
            </a:r>
            <a:r>
              <a:rPr lang="zh-CN" altLang="zh-CN" sz="2400" dirty="0" smtClean="0">
                <a:latin typeface="Bodoni MT Black" pitchFamily="18" charset="0"/>
                <a:cs typeface="Times New Roman" panose="02020603050405020304" pitchFamily="18" charset="0"/>
              </a:rPr>
              <a:t>语言</a:t>
            </a:r>
            <a:r>
              <a:rPr lang="zh-CN" altLang="en-US" sz="2400" dirty="0" smtClean="0">
                <a:latin typeface="Bodoni MT Black" pitchFamily="18" charset="0"/>
                <a:cs typeface="Times New Roman" panose="02020603050405020304" pitchFamily="18" charset="0"/>
              </a:rPr>
              <a:t>）</a:t>
            </a:r>
            <a:endParaRPr lang="zh-CN" altLang="en-US" sz="2400" dirty="0">
              <a:latin typeface="Bodoni MT Black"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dirty="0">
                <a:latin typeface="Bodoni MT Black" pitchFamily="18" charset="0"/>
              </a:rPr>
              <a:t>为了做到通用与一致，关系数据库管理系统通常都相当复杂，且有下述一些具体</a:t>
            </a:r>
            <a:r>
              <a:rPr lang="zh-CN" altLang="zh-CN" sz="2400" dirty="0" smtClean="0">
                <a:latin typeface="Bodoni MT Black" pitchFamily="18" charset="0"/>
              </a:rPr>
              <a:t>缺点</a:t>
            </a:r>
            <a:r>
              <a:rPr lang="zh-CN" altLang="en-US" sz="2400" dirty="0" smtClean="0">
                <a:latin typeface="Bodoni MT Black" pitchFamily="18" charset="0"/>
              </a:rPr>
              <a:t>：</a:t>
            </a:r>
            <a:endParaRPr lang="en-US" altLang="zh-CN" sz="2400" dirty="0">
              <a:latin typeface="Bodoni MT Black"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① </a:t>
            </a:r>
            <a:r>
              <a:rPr lang="zh-CN" altLang="zh-CN" sz="2400" kern="100" dirty="0" smtClean="0">
                <a:latin typeface="Bodoni MT Black" pitchFamily="18" charset="0"/>
                <a:cs typeface="Times New Roman" panose="02020603050405020304" pitchFamily="18" charset="0"/>
              </a:rPr>
              <a:t>运行</a:t>
            </a:r>
            <a:r>
              <a:rPr lang="zh-CN" altLang="zh-CN" sz="2400" kern="100" dirty="0">
                <a:latin typeface="Bodoni MT Black" pitchFamily="18" charset="0"/>
                <a:cs typeface="Times New Roman" panose="02020603050405020304" pitchFamily="18" charset="0"/>
              </a:rPr>
              <a:t>开销</a:t>
            </a:r>
            <a:r>
              <a:rPr lang="zh-CN" altLang="zh-CN" sz="2400" kern="100" dirty="0" smtClean="0">
                <a:latin typeface="Bodoni MT Black" pitchFamily="18" charset="0"/>
                <a:cs typeface="Times New Roman" panose="02020603050405020304" pitchFamily="18" charset="0"/>
              </a:rPr>
              <a:t>大</a:t>
            </a:r>
            <a:endParaRPr lang="en-US" altLang="zh-CN" sz="2400" kern="100" dirty="0" smtClean="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②</a:t>
            </a:r>
            <a:r>
              <a:rPr lang="en-US" altLang="zh-CN" sz="2400" kern="100" dirty="0" smtClean="0">
                <a:latin typeface="Bodoni MT Black" pitchFamily="18" charset="0"/>
                <a:cs typeface="Times New Roman" panose="02020603050405020304" pitchFamily="18" charset="0"/>
              </a:rPr>
              <a:t> </a:t>
            </a:r>
            <a:r>
              <a:rPr lang="zh-CN" altLang="zh-CN" sz="2400" kern="100" dirty="0">
                <a:latin typeface="Bodoni MT Black" pitchFamily="18" charset="0"/>
                <a:cs typeface="Times New Roman" panose="02020603050405020304" pitchFamily="18" charset="0"/>
              </a:rPr>
              <a:t>不能满足高级应用的需求 </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③</a:t>
            </a:r>
            <a:r>
              <a:rPr lang="en-US" altLang="zh-CN" sz="2400" kern="100" dirty="0" smtClean="0">
                <a:latin typeface="Bodoni MT Black" pitchFamily="18" charset="0"/>
                <a:cs typeface="Times New Roman" panose="02020603050405020304" pitchFamily="18" charset="0"/>
              </a:rPr>
              <a:t> </a:t>
            </a:r>
            <a:r>
              <a:rPr lang="zh-CN" altLang="zh-CN" sz="2400" kern="100" dirty="0">
                <a:solidFill>
                  <a:srgbClr val="FF0000"/>
                </a:solidFill>
                <a:latin typeface="Bodoni MT Black" pitchFamily="18" charset="0"/>
                <a:cs typeface="Times New Roman" panose="02020603050405020304" pitchFamily="18" charset="0"/>
              </a:rPr>
              <a:t>与程序设计语言的连接不自然</a:t>
            </a:r>
          </a:p>
        </p:txBody>
      </p:sp>
      <p:sp>
        <p:nvSpPr>
          <p:cNvPr id="8" name="标题 1"/>
          <p:cNvSpPr>
            <a:spLocks noGrp="1"/>
          </p:cNvSpPr>
          <p:nvPr>
            <p:ph type="title"/>
          </p:nvPr>
        </p:nvSpPr>
        <p:spPr>
          <a:xfrm>
            <a:off x="431800" y="11113"/>
            <a:ext cx="8229600" cy="1143000"/>
          </a:xfrm>
        </p:spPr>
        <p:txBody>
          <a:bodyPr/>
          <a:lstStyle/>
          <a:p>
            <a:pPr>
              <a:spcBef>
                <a:spcPct val="50000"/>
              </a:spcBef>
              <a:buFont typeface="Wingdings" pitchFamily="2" charset="2"/>
              <a:buNone/>
              <a:defRPr/>
            </a:pPr>
            <a:r>
              <a:rPr kumimoji="1" lang="en-US" altLang="zh-CN" sz="4000" b="1" dirty="0" smtClean="0">
                <a:latin typeface="Bodoni MT Black" pitchFamily="18" charset="0"/>
                <a:ea typeface="黑体" pitchFamily="2" charset="-122"/>
              </a:rPr>
              <a:t>11.8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数据管理子系统</a:t>
            </a:r>
            <a:endParaRPr kumimoji="1" lang="en-US" altLang="zh-CN" b="1" dirty="0">
              <a:latin typeface="Bodoni MT Black" pitchFamily="18" charset="0"/>
              <a:ea typeface="+mn-ea"/>
            </a:endParaRPr>
          </a:p>
        </p:txBody>
      </p:sp>
      <p:sp>
        <p:nvSpPr>
          <p:cNvPr id="9" name="1 Título"/>
          <p:cNvSpPr txBox="1">
            <a:spLocks/>
          </p:cNvSpPr>
          <p:nvPr/>
        </p:nvSpPr>
        <p:spPr bwMode="auto">
          <a:xfrm>
            <a:off x="2792413" y="6291263"/>
            <a:ext cx="4587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11.8.1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选择</a:t>
            </a:r>
            <a:r>
              <a:rPr lang="zh-CN" altLang="en-US" sz="2400" dirty="0">
                <a:solidFill>
                  <a:srgbClr val="D9D9D9"/>
                </a:solidFill>
                <a:latin typeface="Bodoni MT Black" pitchFamily="18" charset="0"/>
                <a:ea typeface="+mn-ea"/>
              </a:rPr>
              <a:t>数据存储管理模式</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19100" y="977900"/>
            <a:ext cx="4600940"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3. </a:t>
            </a:r>
            <a:r>
              <a:rPr lang="zh-CN" altLang="zh-CN" sz="2800" kern="100" dirty="0">
                <a:latin typeface="Bodoni MT Black" pitchFamily="18" charset="0"/>
                <a:cs typeface="Times New Roman" panose="02020603050405020304" pitchFamily="18" charset="0"/>
              </a:rPr>
              <a:t>面向对象数据库管理系统</a:t>
            </a:r>
          </a:p>
        </p:txBody>
      </p:sp>
      <p:sp>
        <p:nvSpPr>
          <p:cNvPr id="3" name="矩形 2"/>
          <p:cNvSpPr/>
          <p:nvPr/>
        </p:nvSpPr>
        <p:spPr>
          <a:xfrm>
            <a:off x="1093788" y="1580798"/>
            <a:ext cx="6286500" cy="460375"/>
          </a:xfrm>
          <a:prstGeom prst="rect">
            <a:avLst/>
          </a:prstGeom>
          <a:ln>
            <a:solidFill>
              <a:schemeClr val="accent2">
                <a:lumMod val="60000"/>
                <a:lumOff val="40000"/>
              </a:schemeClr>
            </a:solidFill>
          </a:ln>
        </p:spPr>
        <p:txBody>
          <a:bodyPr>
            <a:spAutoFit/>
          </a:bodyPr>
          <a:lstStyle/>
          <a:p>
            <a:pPr eaLnBrk="1" hangingPunct="1">
              <a:defRPr/>
            </a:pPr>
            <a:r>
              <a:rPr lang="zh-CN" altLang="zh-CN" sz="2400" dirty="0">
                <a:latin typeface="Bodoni MT Black" pitchFamily="18" charset="0"/>
                <a:cs typeface="Times New Roman" panose="02020603050405020304" pitchFamily="18" charset="0"/>
              </a:rPr>
              <a:t>面向对象数据库管理系统主要有两种设计途径</a:t>
            </a:r>
            <a:endParaRPr lang="zh-CN" altLang="en-US" sz="2400" dirty="0">
              <a:latin typeface="Bodoni MT Black" pitchFamily="18" charset="0"/>
            </a:endParaRPr>
          </a:p>
        </p:txBody>
      </p:sp>
      <p:sp>
        <p:nvSpPr>
          <p:cNvPr id="7" name="矩形 6"/>
          <p:cNvSpPr/>
          <p:nvPr/>
        </p:nvSpPr>
        <p:spPr>
          <a:xfrm>
            <a:off x="431800" y="2156758"/>
            <a:ext cx="8229600" cy="3785652"/>
          </a:xfrm>
          <a:prstGeom prst="rect">
            <a:avLst/>
          </a:prstGeom>
        </p:spPr>
        <p:txBody>
          <a:bodyPr wrap="square">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solidFill>
                  <a:srgbClr val="FF0000"/>
                </a:solidFill>
                <a:latin typeface="Bodoni MT Black" pitchFamily="18" charset="0"/>
                <a:cs typeface="Times New Roman" panose="02020603050405020304" pitchFamily="18" charset="0"/>
              </a:rPr>
              <a:t>扩展的关系数据库管理系统</a:t>
            </a:r>
            <a:endParaRPr lang="en-US" altLang="zh-CN" sz="2400" kern="100" dirty="0">
              <a:solidFill>
                <a:srgbClr val="FF0000"/>
              </a:solidFill>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smtClean="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① </a:t>
            </a:r>
            <a:r>
              <a:rPr lang="zh-CN" altLang="zh-CN" sz="2400" kern="100" dirty="0" smtClean="0">
                <a:latin typeface="Bodoni MT Black" pitchFamily="18" charset="0"/>
                <a:cs typeface="Times New Roman" panose="02020603050405020304" pitchFamily="18" charset="0"/>
              </a:rPr>
              <a:t>在关系数据库基础</a:t>
            </a:r>
            <a:r>
              <a:rPr lang="zh-CN" altLang="zh-CN" sz="2400" kern="100" dirty="0">
                <a:latin typeface="Bodoni MT Black" pitchFamily="18" charset="0"/>
                <a:cs typeface="Times New Roman" panose="02020603050405020304" pitchFamily="18" charset="0"/>
              </a:rPr>
              <a:t>上，增加了</a:t>
            </a:r>
            <a:r>
              <a:rPr lang="zh-CN" altLang="zh-CN" sz="2400" kern="100" dirty="0">
                <a:solidFill>
                  <a:srgbClr val="FF0000"/>
                </a:solidFill>
                <a:latin typeface="Bodoni MT Black" pitchFamily="18" charset="0"/>
                <a:cs typeface="Times New Roman" panose="02020603050405020304" pitchFamily="18" charset="0"/>
              </a:rPr>
              <a:t>抽象数据类型</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继承机制</a:t>
            </a:r>
            <a:r>
              <a:rPr lang="zh-CN" altLang="en-US"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② </a:t>
            </a:r>
            <a:r>
              <a:rPr lang="zh-CN" altLang="zh-CN" sz="2400" kern="100" dirty="0" smtClean="0">
                <a:latin typeface="Bodoni MT Black" pitchFamily="18" charset="0"/>
                <a:cs typeface="Times New Roman" panose="02020603050405020304" pitchFamily="18" charset="0"/>
              </a:rPr>
              <a:t>增加</a:t>
            </a:r>
            <a:r>
              <a:rPr lang="zh-CN" altLang="zh-CN" sz="2400" kern="100" dirty="0">
                <a:latin typeface="Bodoni MT Black" pitchFamily="18" charset="0"/>
                <a:cs typeface="Times New Roman" panose="02020603050405020304" pitchFamily="18" charset="0"/>
              </a:rPr>
              <a:t>了创建及管理</a:t>
            </a:r>
            <a:r>
              <a:rPr lang="zh-CN" altLang="zh-CN" sz="2400" kern="100" dirty="0">
                <a:solidFill>
                  <a:srgbClr val="FF0000"/>
                </a:solidFill>
                <a:latin typeface="Bodoni MT Black" pitchFamily="18" charset="0"/>
                <a:cs typeface="Times New Roman" panose="02020603050405020304" pitchFamily="18" charset="0"/>
              </a:rPr>
              <a:t>类和对象的通用服务</a:t>
            </a:r>
            <a:r>
              <a:rPr lang="zh-CN" altLang="zh-CN"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solidFill>
                  <a:srgbClr val="FF0000"/>
                </a:solidFill>
                <a:latin typeface="Bodoni MT Black" pitchFamily="18" charset="0"/>
                <a:cs typeface="Times New Roman" panose="02020603050405020304" pitchFamily="18" charset="0"/>
              </a:rPr>
              <a:t>扩展</a:t>
            </a:r>
            <a:r>
              <a:rPr lang="zh-CN" altLang="zh-CN" sz="2400" kern="100" dirty="0">
                <a:solidFill>
                  <a:srgbClr val="FF0000"/>
                </a:solidFill>
                <a:latin typeface="Bodoni MT Black" pitchFamily="18" charset="0"/>
                <a:cs typeface="Times New Roman" panose="02020603050405020304" pitchFamily="18" charset="0"/>
              </a:rPr>
              <a:t>的面向对象程序设计语言</a:t>
            </a:r>
            <a:endParaRPr lang="en-US" altLang="zh-CN" sz="2400" kern="100" dirty="0">
              <a:solidFill>
                <a:srgbClr val="FF0000"/>
              </a:solidFill>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en-US" sz="2400" kern="100" dirty="0">
                <a:latin typeface="Bodoni MT Black" pitchFamily="18" charset="0"/>
                <a:cs typeface="Times New Roman" panose="02020603050405020304" pitchFamily="18" charset="0"/>
              </a:rPr>
              <a:t>①</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扩充</a:t>
            </a:r>
            <a:r>
              <a:rPr lang="zh-CN" altLang="zh-CN" sz="2400" kern="100" dirty="0">
                <a:latin typeface="Bodoni MT Black" pitchFamily="18" charset="0"/>
                <a:cs typeface="Times New Roman" panose="02020603050405020304" pitchFamily="18" charset="0"/>
              </a:rPr>
              <a:t>了面向对象程序设计语言的语法和功能，增加了在</a:t>
            </a:r>
            <a:r>
              <a:rPr lang="zh-CN" altLang="zh-CN" sz="2400" kern="100" dirty="0" smtClean="0">
                <a:solidFill>
                  <a:srgbClr val="FF0000"/>
                </a:solidFill>
                <a:latin typeface="Bodoni MT Black" pitchFamily="18" charset="0"/>
                <a:cs typeface="Times New Roman" panose="02020603050405020304" pitchFamily="18" charset="0"/>
              </a:rPr>
              <a:t>数据库</a:t>
            </a:r>
            <a:r>
              <a:rPr lang="zh-CN" altLang="zh-CN" sz="2400" kern="100" dirty="0">
                <a:solidFill>
                  <a:srgbClr val="FF0000"/>
                </a:solidFill>
                <a:latin typeface="Bodoni MT Black" pitchFamily="18" charset="0"/>
                <a:cs typeface="Times New Roman" panose="02020603050405020304" pitchFamily="18" charset="0"/>
              </a:rPr>
              <a:t>中存储和管理对象</a:t>
            </a:r>
            <a:r>
              <a:rPr lang="zh-CN" altLang="zh-CN" sz="2400" kern="100" dirty="0">
                <a:latin typeface="Bodoni MT Black" pitchFamily="18" charset="0"/>
                <a:cs typeface="Times New Roman" panose="02020603050405020304" pitchFamily="18" charset="0"/>
              </a:rPr>
              <a:t>的机制。</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en-US" sz="2400" kern="100" dirty="0">
                <a:latin typeface="Bodoni MT Black" pitchFamily="18" charset="0"/>
                <a:cs typeface="Times New Roman" panose="02020603050405020304" pitchFamily="18" charset="0"/>
              </a:rPr>
              <a:t>②</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可以</a:t>
            </a:r>
            <a:r>
              <a:rPr lang="zh-CN" altLang="zh-CN" sz="2400" kern="100" dirty="0">
                <a:latin typeface="Bodoni MT Black" pitchFamily="18" charset="0"/>
                <a:cs typeface="Times New Roman" panose="02020603050405020304" pitchFamily="18" charset="0"/>
              </a:rPr>
              <a:t>用统一的面向对象观点进行设计</a:t>
            </a:r>
            <a:r>
              <a:rPr lang="zh-CN" altLang="zh-CN" sz="2400" kern="100" dirty="0" smtClean="0">
                <a:latin typeface="Bodoni MT Black" pitchFamily="18" charset="0"/>
                <a:cs typeface="Times New Roman" panose="02020603050405020304" pitchFamily="18" charset="0"/>
              </a:rPr>
              <a:t>，</a:t>
            </a:r>
            <a:r>
              <a:rPr lang="zh-CN" altLang="en-US" sz="2400" kern="100" dirty="0" smtClean="0">
                <a:latin typeface="Bodoni MT Black" pitchFamily="18" charset="0"/>
                <a:cs typeface="Times New Roman" panose="02020603050405020304" pitchFamily="18" charset="0"/>
              </a:rPr>
              <a:t>无</a:t>
            </a:r>
            <a:r>
              <a:rPr lang="zh-CN" altLang="zh-CN" sz="2400" kern="100" dirty="0" smtClean="0">
                <a:latin typeface="Bodoni MT Black" pitchFamily="18" charset="0"/>
                <a:cs typeface="Times New Roman" panose="02020603050405020304" pitchFamily="18" charset="0"/>
              </a:rPr>
              <a:t>需区分</a:t>
            </a:r>
            <a:r>
              <a:rPr lang="zh-CN" altLang="zh-CN" sz="2400" kern="100" dirty="0">
                <a:latin typeface="Bodoni MT Black" pitchFamily="18" charset="0"/>
                <a:cs typeface="Times New Roman" panose="02020603050405020304" pitchFamily="18" charset="0"/>
              </a:rPr>
              <a:t>存储数据结构和程序</a:t>
            </a:r>
            <a:r>
              <a:rPr lang="zh-CN" altLang="zh-CN" sz="2400" kern="100" dirty="0" smtClean="0">
                <a:latin typeface="Bodoni MT Black" pitchFamily="18" charset="0"/>
                <a:cs typeface="Times New Roman" panose="02020603050405020304" pitchFamily="18" charset="0"/>
              </a:rPr>
              <a:t>数据结构</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生命期</a:t>
            </a:r>
            <a:r>
              <a:rPr lang="zh-CN" altLang="zh-CN" sz="2400" kern="100" dirty="0">
                <a:latin typeface="Bodoni MT Black" pitchFamily="18" charset="0"/>
                <a:cs typeface="Times New Roman" panose="02020603050405020304" pitchFamily="18" charset="0"/>
              </a:rPr>
              <a:t>短暂的</a:t>
            </a:r>
            <a:r>
              <a:rPr lang="zh-CN" altLang="zh-CN" sz="2400" kern="100" dirty="0" smtClean="0">
                <a:latin typeface="Bodoni MT Black" pitchFamily="18" charset="0"/>
                <a:cs typeface="Times New Roman" panose="02020603050405020304" pitchFamily="18" charset="0"/>
              </a:rPr>
              <a:t>数据</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p:txBody>
      </p:sp>
      <p:sp>
        <p:nvSpPr>
          <p:cNvPr id="9" name="标题 1"/>
          <p:cNvSpPr>
            <a:spLocks noGrp="1"/>
          </p:cNvSpPr>
          <p:nvPr>
            <p:ph type="title"/>
          </p:nvPr>
        </p:nvSpPr>
        <p:spPr>
          <a:xfrm>
            <a:off x="431800" y="11113"/>
            <a:ext cx="8229600" cy="1143000"/>
          </a:xfrm>
        </p:spPr>
        <p:txBody>
          <a:bodyPr/>
          <a:lstStyle/>
          <a:p>
            <a:pPr>
              <a:spcBef>
                <a:spcPct val="50000"/>
              </a:spcBef>
              <a:buFont typeface="Wingdings" pitchFamily="2" charset="2"/>
              <a:buNone/>
              <a:defRPr/>
            </a:pPr>
            <a:r>
              <a:rPr kumimoji="1" lang="en-US" altLang="zh-CN" sz="4000" b="1" dirty="0" smtClean="0">
                <a:latin typeface="Bodoni MT Black" pitchFamily="18" charset="0"/>
                <a:ea typeface="黑体" pitchFamily="2" charset="-122"/>
              </a:rPr>
              <a:t>11.8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数据管理子系统</a:t>
            </a:r>
            <a:endParaRPr kumimoji="1" lang="en-US" altLang="zh-CN" b="1" dirty="0">
              <a:latin typeface="Bodoni MT Black" pitchFamily="18" charset="0"/>
              <a:ea typeface="+mn-ea"/>
            </a:endParaRPr>
          </a:p>
        </p:txBody>
      </p:sp>
      <p:sp>
        <p:nvSpPr>
          <p:cNvPr id="10" name="1 Título"/>
          <p:cNvSpPr txBox="1">
            <a:spLocks/>
          </p:cNvSpPr>
          <p:nvPr/>
        </p:nvSpPr>
        <p:spPr bwMode="auto">
          <a:xfrm>
            <a:off x="2792413" y="6291263"/>
            <a:ext cx="4587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11.8.1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选择</a:t>
            </a:r>
            <a:r>
              <a:rPr lang="zh-CN" altLang="en-US" sz="2400" dirty="0">
                <a:solidFill>
                  <a:srgbClr val="D9D9D9"/>
                </a:solidFill>
                <a:latin typeface="Bodoni MT Black" pitchFamily="18" charset="0"/>
                <a:ea typeface="+mn-ea"/>
              </a:rPr>
              <a:t>数据存储管理模式</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11.9   </a:t>
            </a:r>
            <a:r>
              <a:rPr lang="zh-CN" altLang="en-US" sz="2400" dirty="0" smtClean="0">
                <a:solidFill>
                  <a:srgbClr val="D9D9D9"/>
                </a:solidFill>
                <a:latin typeface="Bodoni MT Black" pitchFamily="18" charset="0"/>
                <a:ea typeface="+mn-ea"/>
              </a:rPr>
              <a:t>设计类中的服务</a:t>
            </a:r>
            <a:endParaRPr lang="zh-CN" altLang="en-US" sz="2400" dirty="0">
              <a:solidFill>
                <a:srgbClr val="D9D9D9"/>
              </a:solidFill>
              <a:latin typeface="Bodoni MT Black" pitchFamily="18" charset="0"/>
              <a:ea typeface="+mn-ea"/>
            </a:endParaRPr>
          </a:p>
        </p:txBody>
      </p:sp>
      <p:pic>
        <p:nvPicPr>
          <p:cNvPr id="125956"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sp>
        <p:nvSpPr>
          <p:cNvPr id="125957" name="TextBox 3">
            <a:hlinkClick r:id="rId4"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5958" name="TextBox 4">
            <a:hlinkClick r:id="rId5" action="ppaction://hlinksldjump"/>
          </p:cNvPr>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595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596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endParaRPr kumimoji="1" lang="en-US" altLang="zh-CN" sz="2000" b="1" dirty="0" smtClean="0">
              <a:latin typeface="Bodoni MT Black" pitchFamily="18" charset="0"/>
              <a:ea typeface="黑体" pitchFamily="2" charset="-122"/>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p>
        </p:txBody>
      </p:sp>
      <p:cxnSp>
        <p:nvCxnSpPr>
          <p:cNvPr id="4" name="直接连接符 3"/>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44008" y="2589213"/>
            <a:ext cx="4033837"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4304159" y="2717800"/>
            <a:ext cx="465138"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25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11.9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类中的</a:t>
            </a:r>
            <a:r>
              <a:rPr kumimoji="1" lang="zh-CN" altLang="en-US" b="1" dirty="0" smtClean="0">
                <a:latin typeface="Bodoni MT Black" pitchFamily="18" charset="0"/>
                <a:ea typeface="+mn-ea"/>
              </a:rPr>
              <a:t>服务</a:t>
            </a:r>
            <a:endParaRPr kumimoji="1" lang="en-US" altLang="zh-CN" b="1" dirty="0">
              <a:latin typeface="Bodoni MT Black" pitchFamily="18" charset="0"/>
              <a:ea typeface="+mn-ea"/>
            </a:endParaRPr>
          </a:p>
        </p:txBody>
      </p:sp>
      <p:sp>
        <p:nvSpPr>
          <p:cNvPr id="5" name="1 Título"/>
          <p:cNvSpPr txBox="1">
            <a:spLocks/>
          </p:cNvSpPr>
          <p:nvPr/>
        </p:nvSpPr>
        <p:spPr bwMode="auto">
          <a:xfrm>
            <a:off x="2792413" y="6291263"/>
            <a:ext cx="46593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11.9.1  </a:t>
            </a:r>
            <a:r>
              <a:rPr lang="zh-CN" altLang="en-US" sz="2400" dirty="0">
                <a:solidFill>
                  <a:srgbClr val="D9D9D9"/>
                </a:solidFill>
                <a:latin typeface="Bodoni MT Black" pitchFamily="18" charset="0"/>
                <a:ea typeface="+mn-ea"/>
              </a:rPr>
              <a:t>确定类中应有的服务</a:t>
            </a:r>
          </a:p>
        </p:txBody>
      </p:sp>
      <p:sp>
        <p:nvSpPr>
          <p:cNvPr id="128005" name="矩形 2"/>
          <p:cNvSpPr>
            <a:spLocks noChangeArrowheads="1"/>
          </p:cNvSpPr>
          <p:nvPr/>
        </p:nvSpPr>
        <p:spPr bwMode="auto">
          <a:xfrm>
            <a:off x="474663" y="2276872"/>
            <a:ext cx="8137525" cy="1430328"/>
          </a:xfrm>
          <a:prstGeom prst="rect">
            <a:avLst/>
          </a:prstGeom>
          <a:noFill/>
          <a:ln w="9525">
            <a:solidFill>
              <a:srgbClr val="C00000"/>
            </a:solidFill>
            <a:miter lim="800000"/>
            <a:headEnd/>
            <a:tailEnd/>
          </a:ln>
        </p:spPr>
        <p:txBody>
          <a:bodyPr>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面向对象分析</a:t>
            </a:r>
            <a:r>
              <a:rPr lang="zh-CN" altLang="zh-CN" sz="2400" dirty="0">
                <a:latin typeface="Bodoni MT Black" pitchFamily="18" charset="0"/>
                <a:cs typeface="Times New Roman" pitchFamily="18" charset="0"/>
              </a:rPr>
              <a:t>得出的对象模型，通常并不详细描述类中的服务。</a:t>
            </a:r>
            <a:r>
              <a:rPr lang="zh-CN" altLang="zh-CN" sz="2400" dirty="0">
                <a:solidFill>
                  <a:srgbClr val="FF0000"/>
                </a:solidFill>
                <a:latin typeface="Bodoni MT Black" pitchFamily="18" charset="0"/>
                <a:cs typeface="Times New Roman" pitchFamily="18" charset="0"/>
              </a:rPr>
              <a:t>面向对象设计</a:t>
            </a:r>
            <a:r>
              <a:rPr lang="zh-CN" altLang="zh-CN" sz="2400" dirty="0">
                <a:latin typeface="Bodoni MT Black" pitchFamily="18" charset="0"/>
                <a:cs typeface="Times New Roman" pitchFamily="18" charset="0"/>
              </a:rPr>
              <a:t>则是</a:t>
            </a:r>
            <a:r>
              <a:rPr lang="zh-CN" altLang="zh-CN" sz="2400" dirty="0">
                <a:solidFill>
                  <a:srgbClr val="FF0000"/>
                </a:solidFill>
                <a:latin typeface="Bodoni MT Black" pitchFamily="18" charset="0"/>
                <a:cs typeface="Times New Roman" pitchFamily="18" charset="0"/>
              </a:rPr>
              <a:t>扩充、完善和细化</a:t>
            </a:r>
            <a:r>
              <a:rPr lang="zh-CN" altLang="zh-CN" sz="2400" dirty="0">
                <a:latin typeface="Bodoni MT Black" pitchFamily="18" charset="0"/>
                <a:cs typeface="Times New Roman" pitchFamily="18" charset="0"/>
              </a:rPr>
              <a:t>面向对象分析模型的过程，</a:t>
            </a:r>
            <a:r>
              <a:rPr lang="zh-CN" altLang="zh-CN" sz="2400" dirty="0">
                <a:solidFill>
                  <a:srgbClr val="FF0000"/>
                </a:solidFill>
                <a:latin typeface="Bodoni MT Black" pitchFamily="18" charset="0"/>
                <a:cs typeface="Times New Roman" pitchFamily="18" charset="0"/>
              </a:rPr>
              <a:t>设计类中的服务</a:t>
            </a:r>
            <a:r>
              <a:rPr lang="zh-CN" altLang="zh-CN" sz="2400" dirty="0">
                <a:latin typeface="Bodoni MT Black" pitchFamily="18" charset="0"/>
                <a:cs typeface="Times New Roman" pitchFamily="18" charset="0"/>
              </a:rPr>
              <a:t>是它的一项重要工作内容。</a:t>
            </a:r>
            <a:endParaRPr lang="zh-CN" altLang="en-US" sz="2400" dirty="0">
              <a:latin typeface="Bodoni MT Black"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25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11.9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类中的</a:t>
            </a:r>
            <a:r>
              <a:rPr kumimoji="1" lang="zh-CN" altLang="en-US" b="1" dirty="0" smtClean="0">
                <a:latin typeface="Bodoni MT Black" pitchFamily="18" charset="0"/>
                <a:ea typeface="+mn-ea"/>
              </a:rPr>
              <a:t>服务</a:t>
            </a:r>
            <a:endParaRPr kumimoji="1" lang="en-US" altLang="zh-CN" b="1" dirty="0">
              <a:latin typeface="Bodoni MT Black" pitchFamily="18" charset="0"/>
              <a:ea typeface="+mn-ea"/>
            </a:endParaRPr>
          </a:p>
        </p:txBody>
      </p:sp>
      <p:sp>
        <p:nvSpPr>
          <p:cNvPr id="5" name="1 Título"/>
          <p:cNvSpPr txBox="1">
            <a:spLocks/>
          </p:cNvSpPr>
          <p:nvPr/>
        </p:nvSpPr>
        <p:spPr bwMode="auto">
          <a:xfrm>
            <a:off x="2792413" y="6291263"/>
            <a:ext cx="46593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11.9.1  </a:t>
            </a:r>
            <a:r>
              <a:rPr lang="zh-CN" altLang="en-US" sz="2400" dirty="0">
                <a:solidFill>
                  <a:srgbClr val="D9D9D9"/>
                </a:solidFill>
                <a:latin typeface="Bodoni MT Black" pitchFamily="18" charset="0"/>
                <a:ea typeface="+mn-ea"/>
              </a:rPr>
              <a:t>确定类中应有的服务</a:t>
            </a:r>
          </a:p>
        </p:txBody>
      </p:sp>
      <p:sp>
        <p:nvSpPr>
          <p:cNvPr id="128004" name="内容占位符 4"/>
          <p:cNvSpPr txBox="1">
            <a:spLocks/>
          </p:cNvSpPr>
          <p:nvPr/>
        </p:nvSpPr>
        <p:spPr bwMode="auto">
          <a:xfrm>
            <a:off x="380057" y="1164916"/>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11.9.1  </a:t>
            </a:r>
            <a:r>
              <a:rPr lang="zh-CN" altLang="en-US" sz="2800" b="1">
                <a:latin typeface="Bodoni MT Black" pitchFamily="18" charset="0"/>
              </a:rPr>
              <a:t>确定类中应有的服务</a:t>
            </a:r>
          </a:p>
        </p:txBody>
      </p:sp>
      <p:sp>
        <p:nvSpPr>
          <p:cNvPr id="8" name="矩形 7"/>
          <p:cNvSpPr/>
          <p:nvPr/>
        </p:nvSpPr>
        <p:spPr>
          <a:xfrm>
            <a:off x="362775" y="1778646"/>
            <a:ext cx="8237538" cy="1430328"/>
          </a:xfrm>
          <a:prstGeom prst="rect">
            <a:avLst/>
          </a:prstGeom>
        </p:spPr>
        <p:txBody>
          <a:bodyPr>
            <a:spAutoFit/>
          </a:bodyPr>
          <a:lstStyle/>
          <a:p>
            <a:pPr algn="just" eaLnBrk="1" hangingPunct="1">
              <a:lnSpc>
                <a:spcPct val="125000"/>
              </a:lnSpc>
              <a:spcAft>
                <a:spcPts val="0"/>
              </a:spcAft>
              <a:defRPr/>
            </a:pPr>
            <a:r>
              <a:rPr lang="zh-CN" altLang="en-US" sz="2400" kern="100" dirty="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确定</a:t>
            </a:r>
            <a:r>
              <a:rPr lang="zh-CN" altLang="en-US" sz="2400" kern="100" dirty="0">
                <a:latin typeface="Bodoni MT Black" pitchFamily="18" charset="0"/>
                <a:cs typeface="Times New Roman" panose="02020603050405020304" pitchFamily="18" charset="0"/>
              </a:rPr>
              <a:t>类中应有的服务</a:t>
            </a:r>
            <a:r>
              <a:rPr lang="zh-CN" altLang="zh-CN" sz="2400" kern="100" dirty="0">
                <a:latin typeface="Bodoni MT Black" pitchFamily="18" charset="0"/>
                <a:cs typeface="Times New Roman" panose="02020603050405020304" pitchFamily="18" charset="0"/>
              </a:rPr>
              <a:t>需要综合考虑对象模型、动态模型和功能模型，才能正确确定类中应有的服务。</a:t>
            </a:r>
            <a:r>
              <a:rPr lang="zh-CN" altLang="zh-CN" sz="2400" kern="100" dirty="0">
                <a:solidFill>
                  <a:srgbClr val="FF0000"/>
                </a:solidFill>
                <a:latin typeface="Bodoni MT Black" pitchFamily="18" charset="0"/>
                <a:cs typeface="Times New Roman" panose="02020603050405020304" pitchFamily="18" charset="0"/>
              </a:rPr>
              <a:t>对象模型是进行对象设计的基本框架。</a:t>
            </a:r>
            <a:endParaRPr lang="en-US" altLang="zh-CN" sz="2400" kern="100" dirty="0">
              <a:solidFill>
                <a:srgbClr val="FF0000"/>
              </a:solidFill>
              <a:latin typeface="Bodoni MT Black" pitchFamily="18" charset="0"/>
              <a:cs typeface="Times New Roman" panose="02020603050405020304" pitchFamily="18" charset="0"/>
            </a:endParaRPr>
          </a:p>
        </p:txBody>
      </p:sp>
      <p:sp>
        <p:nvSpPr>
          <p:cNvPr id="4" name="矩形 3"/>
          <p:cNvSpPr/>
          <p:nvPr/>
        </p:nvSpPr>
        <p:spPr>
          <a:xfrm>
            <a:off x="506412" y="3263205"/>
            <a:ext cx="7954019" cy="1430328"/>
          </a:xfrm>
          <a:prstGeom prst="rect">
            <a:avLst/>
          </a:prstGeom>
        </p:spPr>
        <p:txBody>
          <a:bodyPr wrap="square">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一张</a:t>
            </a:r>
            <a:r>
              <a:rPr lang="zh-CN" altLang="zh-CN" sz="2400" kern="100" dirty="0">
                <a:solidFill>
                  <a:srgbClr val="FF0000"/>
                </a:solidFill>
                <a:latin typeface="Bodoni MT Black" pitchFamily="18" charset="0"/>
                <a:cs typeface="Times New Roman" panose="02020603050405020304" pitchFamily="18" charset="0"/>
              </a:rPr>
              <a:t>状态图</a:t>
            </a:r>
            <a:r>
              <a:rPr lang="zh-CN" altLang="zh-CN" sz="2400" kern="100" dirty="0">
                <a:latin typeface="Bodoni MT Black" pitchFamily="18" charset="0"/>
                <a:cs typeface="Times New Roman" panose="02020603050405020304" pitchFamily="18" charset="0"/>
              </a:rPr>
              <a:t>描绘了一类对象的生命周期，</a:t>
            </a:r>
            <a:r>
              <a:rPr lang="zh-CN" altLang="zh-CN" sz="2400" kern="100" dirty="0">
                <a:solidFill>
                  <a:srgbClr val="FF0000"/>
                </a:solidFill>
                <a:latin typeface="Bodoni MT Black" pitchFamily="18" charset="0"/>
                <a:cs typeface="Times New Roman" panose="02020603050405020304" pitchFamily="18" charset="0"/>
              </a:rPr>
              <a:t>图中的状态转换是执行对象服务的结果</a:t>
            </a:r>
            <a:r>
              <a:rPr lang="zh-CN" altLang="zh-CN"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marL="342900" indent="-342900" eaLnBrk="1" hangingPunct="1">
              <a:lnSpc>
                <a:spcPct val="125000"/>
              </a:lnSpc>
              <a:buFont typeface="Wingdings" panose="05000000000000000000" pitchFamily="2" charset="2"/>
              <a:buChar char="l"/>
              <a:defRPr/>
            </a:pPr>
            <a:r>
              <a:rPr lang="zh-CN" altLang="zh-CN" sz="2400" dirty="0">
                <a:solidFill>
                  <a:srgbClr val="FF0000"/>
                </a:solidFill>
                <a:latin typeface="Bodoni MT Black" pitchFamily="18" charset="0"/>
                <a:cs typeface="Times New Roman" panose="02020603050405020304" pitchFamily="18" charset="0"/>
              </a:rPr>
              <a:t>功能模型</a:t>
            </a:r>
            <a:r>
              <a:rPr lang="zh-CN" altLang="zh-CN" sz="2400" dirty="0">
                <a:latin typeface="Bodoni MT Black" pitchFamily="18" charset="0"/>
                <a:cs typeface="Times New Roman" panose="02020603050405020304" pitchFamily="18" charset="0"/>
              </a:rPr>
              <a:t>指明了系统必须提供的服务。</a:t>
            </a:r>
            <a:endParaRPr lang="en-US" altLang="zh-CN" sz="2400" dirty="0">
              <a:latin typeface="Bodoni MT Black" pitchFamily="18" charset="0"/>
              <a:cs typeface="Times New Roman" panose="02020603050405020304" pitchFamily="18" charset="0"/>
            </a:endParaRPr>
          </a:p>
        </p:txBody>
      </p:sp>
    </p:spTree>
    <p:extLst>
      <p:ext uri="{BB962C8B-B14F-4D97-AF65-F5344CB8AC3E}">
        <p14:creationId xmlns:p14="http://schemas.microsoft.com/office/powerpoint/2010/main" val="37376021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6078" y="1484784"/>
            <a:ext cx="8316912" cy="3323987"/>
          </a:xfrm>
          <a:prstGeom prst="rect">
            <a:avLst/>
          </a:prstGeom>
        </p:spPr>
        <p:txBody>
          <a:bodyPr>
            <a:spAutoFit/>
          </a:bodyPr>
          <a:lstStyle/>
          <a:p>
            <a:pPr marL="342900" indent="-342900" eaLnBrk="1" hangingPunct="1">
              <a:lnSpc>
                <a:spcPct val="125000"/>
              </a:lnSpc>
              <a:buFont typeface="Wingdings" panose="05000000000000000000" pitchFamily="2" charset="2"/>
              <a:buChar char="l"/>
              <a:defRPr/>
            </a:pPr>
            <a:r>
              <a:rPr lang="zh-CN" altLang="zh-CN" sz="2400" dirty="0" smtClean="0">
                <a:latin typeface="Bodoni MT Black" pitchFamily="18" charset="0"/>
                <a:cs typeface="Times New Roman" panose="02020603050405020304" pitchFamily="18" charset="0"/>
              </a:rPr>
              <a:t>状态图中状态转换所</a:t>
            </a:r>
            <a:r>
              <a:rPr lang="zh-CN" altLang="zh-CN" sz="2400" dirty="0" smtClean="0">
                <a:solidFill>
                  <a:srgbClr val="FF0000"/>
                </a:solidFill>
                <a:latin typeface="Bodoni MT Black" pitchFamily="18" charset="0"/>
                <a:cs typeface="Times New Roman" panose="02020603050405020304" pitchFamily="18" charset="0"/>
              </a:rPr>
              <a:t>触发的动作</a:t>
            </a:r>
            <a:r>
              <a:rPr lang="zh-CN" altLang="zh-CN" sz="2400" dirty="0" smtClean="0">
                <a:latin typeface="Bodoni MT Black" pitchFamily="18" charset="0"/>
                <a:cs typeface="Times New Roman" panose="02020603050405020304" pitchFamily="18" charset="0"/>
              </a:rPr>
              <a:t>，在功能模型中有时可能扩展成一张</a:t>
            </a:r>
            <a:r>
              <a:rPr lang="zh-CN" altLang="zh-CN" sz="2400" dirty="0" smtClean="0">
                <a:solidFill>
                  <a:srgbClr val="FF0000"/>
                </a:solidFill>
                <a:latin typeface="Bodoni MT Black" pitchFamily="18" charset="0"/>
                <a:cs typeface="Times New Roman" panose="02020603050405020304" pitchFamily="18" charset="0"/>
              </a:rPr>
              <a:t>数据流图</a:t>
            </a:r>
            <a:r>
              <a:rPr lang="zh-CN" altLang="zh-CN" sz="2400" dirty="0" smtClean="0">
                <a:latin typeface="Bodoni MT Black" pitchFamily="18" charset="0"/>
                <a:cs typeface="Times New Roman" panose="02020603050405020304" pitchFamily="18" charset="0"/>
              </a:rPr>
              <a:t>。</a:t>
            </a:r>
            <a:endParaRPr lang="en-US" altLang="zh-CN" sz="2400" dirty="0" smtClean="0">
              <a:latin typeface="Bodoni MT Black" pitchFamily="18" charset="0"/>
              <a:cs typeface="Times New Roman" panose="02020603050405020304" pitchFamily="18" charset="0"/>
            </a:endParaRPr>
          </a:p>
          <a:p>
            <a:pPr marL="342900" indent="-342900" eaLnBrk="1" hangingPunct="1">
              <a:lnSpc>
                <a:spcPct val="125000"/>
              </a:lnSpc>
              <a:buFont typeface="Wingdings" panose="05000000000000000000" pitchFamily="2" charset="2"/>
              <a:buChar char="l"/>
              <a:defRPr/>
            </a:pPr>
            <a:r>
              <a:rPr lang="zh-CN" altLang="zh-CN" sz="2400" dirty="0" smtClean="0">
                <a:solidFill>
                  <a:srgbClr val="FF0000"/>
                </a:solidFill>
                <a:latin typeface="Bodoni MT Black" pitchFamily="18" charset="0"/>
                <a:cs typeface="Times New Roman" panose="02020603050405020304" pitchFamily="18" charset="0"/>
              </a:rPr>
              <a:t>数据流图</a:t>
            </a:r>
            <a:r>
              <a:rPr lang="zh-CN" altLang="zh-CN" sz="2400" dirty="0">
                <a:solidFill>
                  <a:srgbClr val="FF0000"/>
                </a:solidFill>
                <a:latin typeface="Bodoni MT Black" pitchFamily="18" charset="0"/>
                <a:cs typeface="Times New Roman" panose="02020603050405020304" pitchFamily="18" charset="0"/>
              </a:rPr>
              <a:t>中的某些处理</a:t>
            </a:r>
            <a:r>
              <a:rPr lang="zh-CN" altLang="zh-CN" sz="2400" dirty="0">
                <a:latin typeface="Bodoni MT Black" pitchFamily="18" charset="0"/>
                <a:cs typeface="Times New Roman" panose="02020603050405020304" pitchFamily="18" charset="0"/>
              </a:rPr>
              <a:t>可能与对象提供的服务相对应，</a:t>
            </a:r>
            <a:r>
              <a:rPr lang="zh-CN" altLang="en-US" sz="2400" dirty="0">
                <a:latin typeface="Bodoni MT Black" pitchFamily="18" charset="0"/>
                <a:cs typeface="Times New Roman" panose="02020603050405020304" pitchFamily="18" charset="0"/>
              </a:rPr>
              <a:t>有一些</a:t>
            </a:r>
            <a:r>
              <a:rPr lang="zh-CN" altLang="zh-CN" sz="2400" dirty="0">
                <a:latin typeface="Bodoni MT Black" pitchFamily="18" charset="0"/>
                <a:cs typeface="Times New Roman" panose="02020603050405020304" pitchFamily="18" charset="0"/>
              </a:rPr>
              <a:t>规则有助于确定操作的目标</a:t>
            </a:r>
            <a:r>
              <a:rPr lang="zh-CN" altLang="zh-CN" sz="2400" dirty="0" smtClean="0">
                <a:latin typeface="Bodoni MT Black" pitchFamily="18" charset="0"/>
                <a:cs typeface="Times New Roman" panose="02020603050405020304" pitchFamily="18" charset="0"/>
              </a:rPr>
              <a:t>对象</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即</a:t>
            </a:r>
            <a:r>
              <a:rPr lang="zh-CN" altLang="zh-CN" sz="2400" dirty="0">
                <a:latin typeface="Bodoni MT Black" pitchFamily="18" charset="0"/>
                <a:cs typeface="Times New Roman" panose="02020603050405020304" pitchFamily="18" charset="0"/>
              </a:rPr>
              <a:t>应该在该对象所属的类中定义这个</a:t>
            </a:r>
            <a:r>
              <a:rPr lang="zh-CN" altLang="zh-CN" sz="2400" dirty="0" smtClean="0">
                <a:latin typeface="Bodoni MT Black" pitchFamily="18" charset="0"/>
                <a:cs typeface="Times New Roman" panose="02020603050405020304" pitchFamily="18" charset="0"/>
              </a:rPr>
              <a:t>服务</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a:t>
            </a:r>
            <a:endParaRPr lang="en-US" altLang="zh-CN" sz="2400" dirty="0">
              <a:latin typeface="Bodoni MT Black" pitchFamily="18" charset="0"/>
              <a:cs typeface="Times New Roman" panose="02020603050405020304" pitchFamily="18" charset="0"/>
            </a:endParaRPr>
          </a:p>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rPr>
              <a:t>当一个处理涉及多个对象时，通常在</a:t>
            </a:r>
            <a:r>
              <a:rPr lang="zh-CN" altLang="zh-CN" sz="2400" dirty="0">
                <a:solidFill>
                  <a:srgbClr val="FF0000"/>
                </a:solidFill>
                <a:latin typeface="Bodoni MT Black" pitchFamily="18" charset="0"/>
              </a:rPr>
              <a:t>起主要作用的对象类</a:t>
            </a:r>
            <a:r>
              <a:rPr lang="zh-CN" altLang="zh-CN" sz="2400" dirty="0">
                <a:latin typeface="Bodoni MT Black" pitchFamily="18" charset="0"/>
              </a:rPr>
              <a:t>中定义这个服务。</a:t>
            </a:r>
            <a:endParaRPr lang="zh-CN" altLang="en-US" sz="2400" dirty="0">
              <a:latin typeface="Bodoni MT Black" pitchFamily="18" charset="0"/>
            </a:endParaRPr>
          </a:p>
        </p:txBody>
      </p:sp>
      <p:sp>
        <p:nvSpPr>
          <p:cNvPr id="7" name="标题 1"/>
          <p:cNvSpPr>
            <a:spLocks noGrp="1"/>
          </p:cNvSpPr>
          <p:nvPr>
            <p:ph type="title"/>
          </p:nvPr>
        </p:nvSpPr>
        <p:spPr>
          <a:xfrm>
            <a:off x="3825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11.9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类中的</a:t>
            </a:r>
            <a:r>
              <a:rPr kumimoji="1" lang="zh-CN" altLang="en-US" b="1" dirty="0" smtClean="0">
                <a:latin typeface="Bodoni MT Black" pitchFamily="18" charset="0"/>
                <a:ea typeface="+mn-ea"/>
              </a:rPr>
              <a:t>服务</a:t>
            </a:r>
            <a:endParaRPr kumimoji="1" lang="en-US" altLang="zh-CN" b="1" dirty="0">
              <a:latin typeface="Bodoni MT Black" pitchFamily="18" charset="0"/>
              <a:ea typeface="+mn-ea"/>
            </a:endParaRPr>
          </a:p>
        </p:txBody>
      </p:sp>
      <p:sp>
        <p:nvSpPr>
          <p:cNvPr id="8" name="1 Título"/>
          <p:cNvSpPr txBox="1">
            <a:spLocks/>
          </p:cNvSpPr>
          <p:nvPr/>
        </p:nvSpPr>
        <p:spPr bwMode="auto">
          <a:xfrm>
            <a:off x="2627313" y="6237288"/>
            <a:ext cx="4660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11.9.1  </a:t>
            </a:r>
            <a:r>
              <a:rPr lang="zh-CN" altLang="en-US" sz="2400" dirty="0">
                <a:solidFill>
                  <a:srgbClr val="D9D9D9"/>
                </a:solidFill>
                <a:latin typeface="Bodoni MT Black" pitchFamily="18" charset="0"/>
                <a:ea typeface="+mn-ea"/>
              </a:rPr>
              <a:t>确定类中应有的服务</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内容占位符 4"/>
          <p:cNvSpPr txBox="1">
            <a:spLocks/>
          </p:cNvSpPr>
          <p:nvPr/>
        </p:nvSpPr>
        <p:spPr bwMode="auto">
          <a:xfrm>
            <a:off x="439738" y="1125538"/>
            <a:ext cx="8229600" cy="603250"/>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11.9.2  </a:t>
            </a:r>
            <a:r>
              <a:rPr lang="zh-CN" altLang="en-US" sz="2800" b="1" dirty="0">
                <a:latin typeface="Bodoni MT Black" pitchFamily="18" charset="0"/>
              </a:rPr>
              <a:t>设计实现服务的方法</a:t>
            </a:r>
          </a:p>
        </p:txBody>
      </p:sp>
      <p:sp>
        <p:nvSpPr>
          <p:cNvPr id="3" name="矩形 2"/>
          <p:cNvSpPr/>
          <p:nvPr/>
        </p:nvSpPr>
        <p:spPr>
          <a:xfrm>
            <a:off x="416769" y="1651410"/>
            <a:ext cx="3882794"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1. </a:t>
            </a:r>
            <a:r>
              <a:rPr lang="zh-CN" altLang="zh-CN" sz="2800" kern="100" dirty="0">
                <a:latin typeface="Bodoni MT Black" pitchFamily="18" charset="0"/>
                <a:cs typeface="Times New Roman" panose="02020603050405020304" pitchFamily="18" charset="0"/>
              </a:rPr>
              <a:t>设计实现服务的算法</a:t>
            </a:r>
          </a:p>
        </p:txBody>
      </p:sp>
      <p:sp>
        <p:nvSpPr>
          <p:cNvPr id="132100" name="矩形 5"/>
          <p:cNvSpPr>
            <a:spLocks noChangeArrowheads="1"/>
          </p:cNvSpPr>
          <p:nvPr/>
        </p:nvSpPr>
        <p:spPr bwMode="auto">
          <a:xfrm>
            <a:off x="4280793" y="1682038"/>
            <a:ext cx="3570288" cy="461963"/>
          </a:xfrm>
          <a:prstGeom prst="rect">
            <a:avLst/>
          </a:prstGeom>
          <a:noFill/>
          <a:ln w="9525">
            <a:solidFill>
              <a:srgbClr val="C00000"/>
            </a:solidFill>
            <a:miter lim="800000"/>
            <a:headEnd/>
            <a:tailEnd/>
          </a:ln>
        </p:spPr>
        <p:txBody>
          <a:bodyPr wrap="none">
            <a:spAutoFit/>
          </a:bodyPr>
          <a:lstStyle/>
          <a:p>
            <a:pPr eaLnBrk="1" hangingPunct="1"/>
            <a:r>
              <a:rPr lang="zh-CN" altLang="zh-CN" sz="2400" dirty="0">
                <a:latin typeface="Bodoni MT Black" pitchFamily="18" charset="0"/>
                <a:cs typeface="Times New Roman" pitchFamily="18" charset="0"/>
              </a:rPr>
              <a:t>应该考虑下列几个因素：</a:t>
            </a:r>
            <a:endParaRPr lang="zh-CN" altLang="en-US" sz="2400" dirty="0">
              <a:latin typeface="Bodoni MT Black" pitchFamily="18" charset="0"/>
            </a:endParaRPr>
          </a:p>
        </p:txBody>
      </p:sp>
      <p:sp>
        <p:nvSpPr>
          <p:cNvPr id="10" name="矩形 9"/>
          <p:cNvSpPr/>
          <p:nvPr/>
        </p:nvSpPr>
        <p:spPr>
          <a:xfrm>
            <a:off x="416769" y="2152865"/>
            <a:ext cx="8380734" cy="3785652"/>
          </a:xfrm>
          <a:prstGeom prst="rect">
            <a:avLst/>
          </a:prstGeom>
        </p:spPr>
        <p:txBody>
          <a:bodyPr wrap="square">
            <a:spAutoFit/>
          </a:bodyPr>
          <a:lstStyle/>
          <a:p>
            <a:pPr algn="just" eaLnBrk="1" hangingPunct="1">
              <a:lnSpc>
                <a:spcPct val="125000"/>
              </a:lnSpc>
              <a:spcAft>
                <a:spcPts val="0"/>
              </a:spcAft>
              <a:defRPr/>
            </a:pPr>
            <a:r>
              <a:rPr lang="zh-CN" altLang="en-US" sz="2400" kern="100" dirty="0" smtClean="0">
                <a:solidFill>
                  <a:srgbClr val="FF0000"/>
                </a:solidFill>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算法</a:t>
            </a:r>
            <a:r>
              <a:rPr lang="zh-CN" altLang="zh-CN" sz="2400" kern="100" dirty="0">
                <a:solidFill>
                  <a:srgbClr val="FF0000"/>
                </a:solidFill>
                <a:latin typeface="Bodoni MT Black" pitchFamily="18" charset="0"/>
                <a:cs typeface="Times New Roman" panose="02020603050405020304" pitchFamily="18" charset="0"/>
              </a:rPr>
              <a:t>复杂</a:t>
            </a:r>
            <a:r>
              <a:rPr lang="zh-CN" altLang="zh-CN" sz="2400" kern="100" dirty="0" smtClean="0">
                <a:solidFill>
                  <a:srgbClr val="FF0000"/>
                </a:solidFill>
                <a:latin typeface="Bodoni MT Black" pitchFamily="18" charset="0"/>
                <a:cs typeface="Times New Roman" panose="02020603050405020304" pitchFamily="18" charset="0"/>
              </a:rPr>
              <a:t>度</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通常</a:t>
            </a:r>
            <a:r>
              <a:rPr lang="zh-CN" altLang="zh-CN" sz="2400" kern="100" dirty="0">
                <a:latin typeface="Bodoni MT Black" pitchFamily="18" charset="0"/>
                <a:cs typeface="Times New Roman" panose="02020603050405020304" pitchFamily="18" charset="0"/>
              </a:rPr>
              <a:t>选用复杂度</a:t>
            </a:r>
            <a:r>
              <a:rPr lang="zh-CN" altLang="zh-CN" sz="2400" kern="100" dirty="0" smtClean="0">
                <a:latin typeface="Bodoni MT Black" pitchFamily="18" charset="0"/>
                <a:cs typeface="Times New Roman" panose="02020603050405020304" pitchFamily="18" charset="0"/>
              </a:rPr>
              <a:t>较低</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即</a:t>
            </a:r>
            <a:r>
              <a:rPr lang="zh-CN" altLang="zh-CN" sz="2400" kern="100" dirty="0">
                <a:latin typeface="Bodoni MT Black" pitchFamily="18" charset="0"/>
                <a:cs typeface="Times New Roman" panose="02020603050405020304" pitchFamily="18" charset="0"/>
              </a:rPr>
              <a:t>效率</a:t>
            </a:r>
            <a:r>
              <a:rPr lang="zh-CN" altLang="zh-CN" sz="2400" kern="100" dirty="0" smtClean="0">
                <a:latin typeface="Bodoni MT Black" pitchFamily="18" charset="0"/>
                <a:cs typeface="Times New Roman" panose="02020603050405020304" pitchFamily="18" charset="0"/>
              </a:rPr>
              <a:t>较高</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的</a:t>
            </a:r>
            <a:r>
              <a:rPr lang="zh-CN" altLang="zh-CN" sz="2400" kern="100" dirty="0">
                <a:latin typeface="Bodoni MT Black" pitchFamily="18" charset="0"/>
                <a:cs typeface="Times New Roman" panose="02020603050405020304" pitchFamily="18" charset="0"/>
              </a:rPr>
              <a:t>算法，但也不要过分追求高效率，应以能满足用户需求为准。</a:t>
            </a:r>
          </a:p>
          <a:p>
            <a:pPr algn="just" eaLnBrk="1" hangingPunct="1">
              <a:lnSpc>
                <a:spcPct val="125000"/>
              </a:lnSpc>
              <a:spcAft>
                <a:spcPts val="0"/>
              </a:spcAft>
              <a:defRPr/>
            </a:pPr>
            <a:r>
              <a:rPr lang="zh-CN" altLang="en-US" sz="2400" kern="100" dirty="0" smtClean="0">
                <a:solidFill>
                  <a:srgbClr val="FF0000"/>
                </a:solidFill>
                <a:latin typeface="Bodoni MT Black" pitchFamily="18" charset="0"/>
                <a:cs typeface="Times New Roman" panose="02020603050405020304" pitchFamily="18" charset="0"/>
              </a:rPr>
              <a:t>② </a:t>
            </a:r>
            <a:r>
              <a:rPr lang="zh-CN" altLang="zh-CN" sz="2400" kern="100" dirty="0" smtClean="0">
                <a:solidFill>
                  <a:srgbClr val="FF0000"/>
                </a:solidFill>
                <a:latin typeface="Bodoni MT Black" pitchFamily="18" charset="0"/>
                <a:cs typeface="Times New Roman" panose="02020603050405020304" pitchFamily="18" charset="0"/>
              </a:rPr>
              <a:t>容易</a:t>
            </a:r>
            <a:r>
              <a:rPr lang="zh-CN" altLang="zh-CN" sz="2400" kern="100" dirty="0">
                <a:solidFill>
                  <a:srgbClr val="FF0000"/>
                </a:solidFill>
                <a:latin typeface="Bodoni MT Black" pitchFamily="18" charset="0"/>
                <a:cs typeface="Times New Roman" panose="02020603050405020304" pitchFamily="18" charset="0"/>
              </a:rPr>
              <a:t>理解与容易</a:t>
            </a:r>
            <a:r>
              <a:rPr lang="zh-CN" altLang="zh-CN" sz="2400" kern="100" dirty="0" smtClean="0">
                <a:solidFill>
                  <a:srgbClr val="FF0000"/>
                </a:solidFill>
                <a:latin typeface="Bodoni MT Black" pitchFamily="18" charset="0"/>
                <a:cs typeface="Times New Roman" panose="02020603050405020304" pitchFamily="18" charset="0"/>
              </a:rPr>
              <a:t>实现</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容易</a:t>
            </a:r>
            <a:r>
              <a:rPr lang="zh-CN" altLang="zh-CN" sz="2400" kern="100" dirty="0">
                <a:latin typeface="Bodoni MT Black" pitchFamily="18" charset="0"/>
                <a:cs typeface="Times New Roman" panose="02020603050405020304" pitchFamily="18" charset="0"/>
              </a:rPr>
              <a:t>理解与容易实现的要求往往与高效率有矛盾，设计者应该对这两个因素适当折衷。</a:t>
            </a:r>
          </a:p>
          <a:p>
            <a:pPr algn="just" eaLnBrk="1" hangingPunct="1">
              <a:lnSpc>
                <a:spcPct val="125000"/>
              </a:lnSpc>
              <a:spcAft>
                <a:spcPts val="0"/>
              </a:spcAft>
              <a:defRPr/>
            </a:pPr>
            <a:r>
              <a:rPr lang="zh-CN" altLang="en-US" sz="2400" kern="100" dirty="0" smtClean="0">
                <a:solidFill>
                  <a:srgbClr val="FF0000"/>
                </a:solidFill>
                <a:latin typeface="Bodoni MT Black" pitchFamily="18" charset="0"/>
                <a:cs typeface="Times New Roman" panose="02020603050405020304" pitchFamily="18" charset="0"/>
              </a:rPr>
              <a:t>③</a:t>
            </a:r>
            <a:r>
              <a:rPr lang="zh-CN" altLang="en-US" sz="2400" kern="100" dirty="0" smtClean="0">
                <a:latin typeface="Bodoni MT Black" pitchFamily="18" charset="0"/>
                <a:cs typeface="Times New Roman" panose="02020603050405020304" pitchFamily="18" charset="0"/>
              </a:rPr>
              <a:t> </a:t>
            </a:r>
            <a:r>
              <a:rPr lang="zh-CN" altLang="zh-CN" sz="2400" kern="100" dirty="0" smtClean="0">
                <a:solidFill>
                  <a:srgbClr val="FF0000"/>
                </a:solidFill>
                <a:latin typeface="Bodoni MT Black" pitchFamily="18" charset="0"/>
                <a:cs typeface="Times New Roman" panose="02020603050405020304" pitchFamily="18" charset="0"/>
              </a:rPr>
              <a:t>易修改</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应尽可能</a:t>
            </a:r>
            <a:r>
              <a:rPr lang="zh-CN" altLang="zh-CN" sz="2400" kern="100" dirty="0">
                <a:latin typeface="Bodoni MT Black" pitchFamily="18" charset="0"/>
                <a:cs typeface="Times New Roman" panose="02020603050405020304" pitchFamily="18" charset="0"/>
              </a:rPr>
              <a:t>预测将来可能做的修改，并在设计时预先</a:t>
            </a:r>
            <a:r>
              <a:rPr lang="zh-CN" altLang="zh-CN" sz="2400" kern="100" dirty="0" smtClean="0">
                <a:latin typeface="Bodoni MT Black" pitchFamily="18" charset="0"/>
                <a:cs typeface="Times New Roman" panose="02020603050405020304" pitchFamily="18" charset="0"/>
              </a:rPr>
              <a:t>做准备</a:t>
            </a:r>
            <a:r>
              <a:rPr lang="zh-CN" altLang="zh-CN" sz="2400" kern="100" dirty="0">
                <a:latin typeface="Bodoni MT Black" pitchFamily="18" charset="0"/>
                <a:cs typeface="Times New Roman" panose="02020603050405020304" pitchFamily="18" charset="0"/>
              </a:rPr>
              <a:t>。</a:t>
            </a:r>
          </a:p>
        </p:txBody>
      </p:sp>
      <p:sp>
        <p:nvSpPr>
          <p:cNvPr id="9" name="标题 1"/>
          <p:cNvSpPr>
            <a:spLocks noGrp="1"/>
          </p:cNvSpPr>
          <p:nvPr>
            <p:ph type="title"/>
          </p:nvPr>
        </p:nvSpPr>
        <p:spPr>
          <a:xfrm>
            <a:off x="3825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11.9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类中的</a:t>
            </a:r>
            <a:r>
              <a:rPr kumimoji="1" lang="zh-CN" altLang="en-US" b="1" dirty="0" smtClean="0">
                <a:latin typeface="Bodoni MT Black" pitchFamily="18" charset="0"/>
                <a:ea typeface="+mn-ea"/>
              </a:rPr>
              <a:t>服务</a:t>
            </a:r>
            <a:endParaRPr kumimoji="1" lang="en-US" altLang="zh-CN" b="1" dirty="0">
              <a:latin typeface="Bodoni MT Black" pitchFamily="18" charset="0"/>
              <a:ea typeface="+mn-ea"/>
            </a:endParaRPr>
          </a:p>
        </p:txBody>
      </p:sp>
      <p:sp>
        <p:nvSpPr>
          <p:cNvPr id="11" name="1 Título"/>
          <p:cNvSpPr txBox="1">
            <a:spLocks/>
          </p:cNvSpPr>
          <p:nvPr/>
        </p:nvSpPr>
        <p:spPr bwMode="auto">
          <a:xfrm>
            <a:off x="2540000" y="6300788"/>
            <a:ext cx="4660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11.9.2  </a:t>
            </a:r>
            <a:r>
              <a:rPr lang="zh-CN" altLang="en-US" sz="2400" dirty="0">
                <a:solidFill>
                  <a:srgbClr val="D9D9D9"/>
                </a:solidFill>
                <a:latin typeface="Bodoni MT Black" pitchFamily="18" charset="0"/>
                <a:ea typeface="+mn-ea"/>
              </a:rPr>
              <a:t>设计实现服务的方法</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55650" y="1454936"/>
            <a:ext cx="2805576"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2. </a:t>
            </a:r>
            <a:r>
              <a:rPr lang="zh-CN" altLang="zh-CN" sz="2800" kern="100" dirty="0">
                <a:latin typeface="Bodoni MT Black" pitchFamily="18" charset="0"/>
                <a:cs typeface="Times New Roman" panose="02020603050405020304" pitchFamily="18" charset="0"/>
              </a:rPr>
              <a:t>选择数据结构</a:t>
            </a:r>
          </a:p>
        </p:txBody>
      </p:sp>
      <p:sp>
        <p:nvSpPr>
          <p:cNvPr id="133123" name="矩形 5"/>
          <p:cNvSpPr>
            <a:spLocks noChangeArrowheads="1"/>
          </p:cNvSpPr>
          <p:nvPr/>
        </p:nvSpPr>
        <p:spPr bwMode="auto">
          <a:xfrm>
            <a:off x="611560" y="2274217"/>
            <a:ext cx="8248278" cy="1430328"/>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在</a:t>
            </a:r>
            <a:r>
              <a:rPr lang="zh-CN" altLang="en-US" sz="2400" dirty="0">
                <a:solidFill>
                  <a:srgbClr val="FF0000"/>
                </a:solidFill>
                <a:latin typeface="Bodoni MT Black" pitchFamily="18" charset="0"/>
              </a:rPr>
              <a:t>分析</a:t>
            </a:r>
            <a:r>
              <a:rPr lang="zh-CN" altLang="en-US" sz="2400" dirty="0">
                <a:latin typeface="Bodoni MT Black" pitchFamily="18" charset="0"/>
              </a:rPr>
              <a:t>阶段，仅需考虑系统中需要的</a:t>
            </a:r>
            <a:r>
              <a:rPr lang="zh-CN" altLang="en-US" sz="2400" dirty="0">
                <a:solidFill>
                  <a:srgbClr val="FF0000"/>
                </a:solidFill>
                <a:latin typeface="Bodoni MT Black" pitchFamily="18" charset="0"/>
              </a:rPr>
              <a:t>信息的逻辑结构</a:t>
            </a:r>
            <a:r>
              <a:rPr lang="zh-CN" altLang="en-US" sz="2400" dirty="0">
                <a:latin typeface="Bodoni MT Black" pitchFamily="18" charset="0"/>
              </a:rPr>
              <a:t>，在面向对象</a:t>
            </a:r>
            <a:r>
              <a:rPr lang="zh-CN" altLang="en-US" sz="2400" dirty="0">
                <a:solidFill>
                  <a:srgbClr val="FF0000"/>
                </a:solidFill>
                <a:latin typeface="Bodoni MT Black" pitchFamily="18" charset="0"/>
              </a:rPr>
              <a:t>设计</a:t>
            </a:r>
            <a:r>
              <a:rPr lang="zh-CN" altLang="en-US" sz="2400" dirty="0">
                <a:latin typeface="Bodoni MT Black" pitchFamily="18" charset="0"/>
              </a:rPr>
              <a:t>过程中，则需要选择能够方便、有效地实现算法的</a:t>
            </a:r>
            <a:r>
              <a:rPr lang="zh-CN" altLang="en-US" sz="2400" dirty="0">
                <a:solidFill>
                  <a:srgbClr val="FF0000"/>
                </a:solidFill>
                <a:latin typeface="Bodoni MT Black" pitchFamily="18" charset="0"/>
              </a:rPr>
              <a:t>物理数据结构</a:t>
            </a:r>
            <a:r>
              <a:rPr lang="zh-CN" altLang="en-US" sz="2400" dirty="0">
                <a:latin typeface="Bodoni MT Black" pitchFamily="18" charset="0"/>
              </a:rPr>
              <a:t>。</a:t>
            </a:r>
          </a:p>
        </p:txBody>
      </p:sp>
      <p:sp>
        <p:nvSpPr>
          <p:cNvPr id="12" name="标题 1"/>
          <p:cNvSpPr>
            <a:spLocks noGrp="1"/>
          </p:cNvSpPr>
          <p:nvPr>
            <p:ph type="title"/>
          </p:nvPr>
        </p:nvSpPr>
        <p:spPr>
          <a:xfrm>
            <a:off x="3825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11.9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类中的</a:t>
            </a:r>
            <a:r>
              <a:rPr kumimoji="1" lang="zh-CN" altLang="en-US" b="1" dirty="0" smtClean="0">
                <a:latin typeface="Bodoni MT Black" pitchFamily="18" charset="0"/>
                <a:ea typeface="+mn-ea"/>
              </a:rPr>
              <a:t>服务</a:t>
            </a:r>
            <a:endParaRPr kumimoji="1" lang="en-US" altLang="zh-CN" b="1" dirty="0">
              <a:latin typeface="Bodoni MT Black" pitchFamily="18" charset="0"/>
              <a:ea typeface="+mn-ea"/>
            </a:endParaRPr>
          </a:p>
        </p:txBody>
      </p:sp>
      <p:sp>
        <p:nvSpPr>
          <p:cNvPr id="13" name="1 Título"/>
          <p:cNvSpPr txBox="1">
            <a:spLocks/>
          </p:cNvSpPr>
          <p:nvPr/>
        </p:nvSpPr>
        <p:spPr bwMode="auto">
          <a:xfrm>
            <a:off x="2540000" y="6300788"/>
            <a:ext cx="4660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11.9.2  </a:t>
            </a:r>
            <a:r>
              <a:rPr lang="zh-CN" altLang="en-US" sz="2400" dirty="0">
                <a:solidFill>
                  <a:srgbClr val="D9D9D9"/>
                </a:solidFill>
                <a:latin typeface="Bodoni MT Black" pitchFamily="18" charset="0"/>
                <a:ea typeface="+mn-ea"/>
              </a:rPr>
              <a:t>设计实现服务的方法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4"/>
          <p:cNvSpPr txBox="1">
            <a:spLocks/>
          </p:cNvSpPr>
          <p:nvPr/>
        </p:nvSpPr>
        <p:spPr bwMode="auto">
          <a:xfrm>
            <a:off x="415925" y="1196752"/>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3. </a:t>
            </a:r>
            <a:r>
              <a:rPr lang="zh-CN" altLang="en-US" sz="2800" b="1" dirty="0">
                <a:latin typeface="Bodoni MT Black" pitchFamily="18" charset="0"/>
              </a:rPr>
              <a:t>信息隐藏</a:t>
            </a:r>
          </a:p>
        </p:txBody>
      </p:sp>
      <p:sp>
        <p:nvSpPr>
          <p:cNvPr id="18435" name="内容占位符 4"/>
          <p:cNvSpPr txBox="1">
            <a:spLocks/>
          </p:cNvSpPr>
          <p:nvPr/>
        </p:nvSpPr>
        <p:spPr bwMode="auto">
          <a:xfrm>
            <a:off x="415925" y="2968179"/>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4. </a:t>
            </a:r>
            <a:r>
              <a:rPr lang="zh-CN" altLang="en-US" sz="2800" b="1" dirty="0">
                <a:latin typeface="Bodoni MT Black" pitchFamily="18" charset="0"/>
              </a:rPr>
              <a:t>弱耦合</a:t>
            </a:r>
          </a:p>
        </p:txBody>
      </p:sp>
      <p:sp>
        <p:nvSpPr>
          <p:cNvPr id="18436" name="文本框 13"/>
          <p:cNvSpPr txBox="1">
            <a:spLocks noChangeArrowheads="1"/>
          </p:cNvSpPr>
          <p:nvPr/>
        </p:nvSpPr>
        <p:spPr bwMode="auto">
          <a:xfrm>
            <a:off x="611560" y="1765265"/>
            <a:ext cx="5904011" cy="1015663"/>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通过对象的封装性实现</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类分离了接口与实现，支持信息隐藏</a:t>
            </a:r>
            <a:endParaRPr lang="zh-CN" altLang="en-US" sz="2400" dirty="0">
              <a:latin typeface="Bodoni MT Black" pitchFamily="18" charset="0"/>
            </a:endParaRPr>
          </a:p>
        </p:txBody>
      </p:sp>
      <p:sp>
        <p:nvSpPr>
          <p:cNvPr id="18437" name="文本框 14"/>
          <p:cNvSpPr txBox="1">
            <a:spLocks noChangeArrowheads="1"/>
          </p:cNvSpPr>
          <p:nvPr/>
        </p:nvSpPr>
        <p:spPr bwMode="auto">
          <a:xfrm>
            <a:off x="633412" y="3548623"/>
            <a:ext cx="8187059" cy="2400657"/>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耦合：</a:t>
            </a:r>
            <a:r>
              <a:rPr lang="zh-CN" altLang="zh-CN" sz="2400" dirty="0">
                <a:latin typeface="Bodoni MT Black" pitchFamily="18" charset="0"/>
              </a:rPr>
              <a:t>一个软件结构内不同模块之间互连的紧密程度</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弱耦合：</a:t>
            </a:r>
            <a:r>
              <a:rPr lang="zh-CN" altLang="zh-CN" sz="2400" dirty="0">
                <a:latin typeface="Bodoni MT Black" pitchFamily="18" charset="0"/>
              </a:rPr>
              <a:t>系统中某一部分的变化对其他部分的影响降到最低程度</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对象之间的耦合：</a:t>
            </a:r>
            <a:r>
              <a:rPr lang="zh-CN" altLang="zh-CN" sz="2400" dirty="0">
                <a:solidFill>
                  <a:srgbClr val="FF0000"/>
                </a:solidFill>
                <a:latin typeface="Bodoni MT Black" pitchFamily="18" charset="0"/>
              </a:rPr>
              <a:t>交互</a:t>
            </a:r>
            <a:r>
              <a:rPr lang="zh-CN" altLang="zh-CN" sz="2400" dirty="0" smtClean="0">
                <a:solidFill>
                  <a:srgbClr val="FF0000"/>
                </a:solidFill>
                <a:latin typeface="Bodoni MT Black" pitchFamily="18" charset="0"/>
              </a:rPr>
              <a:t>耦合</a:t>
            </a:r>
            <a:r>
              <a:rPr lang="zh-CN" altLang="en-US" sz="2400" dirty="0" smtClean="0">
                <a:solidFill>
                  <a:srgbClr val="FF0000"/>
                </a:solidFill>
                <a:latin typeface="Bodoni MT Black" pitchFamily="18" charset="0"/>
              </a:rPr>
              <a:t>（降低消息连接复杂程度）</a:t>
            </a:r>
            <a:r>
              <a:rPr lang="en-US" altLang="zh-CN" sz="2400" dirty="0" smtClean="0">
                <a:latin typeface="Bodoni MT Black" pitchFamily="18" charset="0"/>
              </a:rPr>
              <a:t>&amp;</a:t>
            </a:r>
            <a:r>
              <a:rPr lang="zh-CN" altLang="zh-CN" sz="2400" dirty="0">
                <a:solidFill>
                  <a:srgbClr val="FF0000"/>
                </a:solidFill>
                <a:latin typeface="Bodoni MT Black" pitchFamily="18" charset="0"/>
              </a:rPr>
              <a:t>继承</a:t>
            </a:r>
            <a:r>
              <a:rPr lang="zh-CN" altLang="zh-CN" sz="2400" dirty="0" smtClean="0">
                <a:solidFill>
                  <a:srgbClr val="FF0000"/>
                </a:solidFill>
                <a:latin typeface="Bodoni MT Black" pitchFamily="18" charset="0"/>
              </a:rPr>
              <a:t>耦合</a:t>
            </a:r>
            <a:r>
              <a:rPr lang="zh-CN" altLang="en-US" sz="2400" dirty="0" smtClean="0">
                <a:solidFill>
                  <a:srgbClr val="FF0000"/>
                </a:solidFill>
                <a:latin typeface="Bodoni MT Black" pitchFamily="18" charset="0"/>
              </a:rPr>
              <a:t>（提高继承耦合程度）</a:t>
            </a:r>
            <a:endParaRPr lang="zh-CN" altLang="en-US" sz="2400" dirty="0">
              <a:solidFill>
                <a:srgbClr val="FF0000"/>
              </a:solidFill>
              <a:latin typeface="Bodoni MT Black" pitchFamily="18" charset="0"/>
            </a:endParaRPr>
          </a:p>
        </p:txBody>
      </p:sp>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面向对象设计的</a:t>
            </a:r>
            <a:r>
              <a:rPr lang="zh-CN" altLang="en-US" sz="2400" dirty="0" smtClean="0">
                <a:solidFill>
                  <a:srgbClr val="D9D9D9"/>
                </a:solidFill>
                <a:latin typeface="Bodoni MT Black" pitchFamily="18" charset="0"/>
                <a:ea typeface="+mn-ea"/>
              </a:rPr>
              <a:t>准则</a:t>
            </a:r>
            <a:endParaRPr lang="zh-CN" altLang="en-US" sz="2400" dirty="0">
              <a:solidFill>
                <a:srgbClr val="D9D9D9"/>
              </a:solidFill>
              <a:latin typeface="Bodoni MT Black" pitchFamily="18" charset="0"/>
              <a:ea typeface="+mn-ea"/>
            </a:endParaRPr>
          </a:p>
        </p:txBody>
      </p:sp>
      <p:sp>
        <p:nvSpPr>
          <p:cNvPr id="12" name="标题 3"/>
          <p:cNvSpPr>
            <a:spLocks noGrp="1"/>
          </p:cNvSpPr>
          <p:nvPr>
            <p:ph type="title"/>
          </p:nvPr>
        </p:nvSpPr>
        <p:spPr>
          <a:xfrm>
            <a:off x="323850" y="28575"/>
            <a:ext cx="8229600" cy="1143000"/>
          </a:xfrm>
        </p:spPr>
        <p:txBody>
          <a:bodyPr/>
          <a:lstStyle/>
          <a:p>
            <a:pPr>
              <a:defRPr/>
            </a:pPr>
            <a:r>
              <a:rPr kumimoji="1" lang="en-US" altLang="zh-CN" sz="4000" dirty="0">
                <a:solidFill>
                  <a:srgbClr val="9999CC">
                    <a:lumMod val="50000"/>
                  </a:srgbClr>
                </a:solidFill>
                <a:latin typeface="Bodoni MT Black" pitchFamily="18" charset="0"/>
                <a:ea typeface="黑体" pitchFamily="2" charset="-122"/>
              </a:rPr>
              <a:t> </a:t>
            </a:r>
            <a:r>
              <a:rPr kumimoji="1" lang="en-US" altLang="zh-CN" b="1" dirty="0">
                <a:latin typeface="Bodoni MT Black" pitchFamily="18" charset="0"/>
                <a:ea typeface="+mn-ea"/>
              </a:rPr>
              <a:t>11.1 </a:t>
            </a:r>
            <a:r>
              <a:rPr kumimoji="1" lang="zh-CN" altLang="en-US" b="1" dirty="0">
                <a:latin typeface="Bodoni MT Black" pitchFamily="18" charset="0"/>
                <a:ea typeface="+mn-ea"/>
              </a:rPr>
              <a:t>面向对象设计的准则</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28583" y="1183770"/>
            <a:ext cx="4241867"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3. </a:t>
            </a:r>
            <a:r>
              <a:rPr lang="zh-CN" altLang="zh-CN" sz="2800" kern="100" dirty="0">
                <a:latin typeface="Bodoni MT Black" pitchFamily="18" charset="0"/>
                <a:cs typeface="Times New Roman" panose="02020603050405020304" pitchFamily="18" charset="0"/>
              </a:rPr>
              <a:t>算法与数据结构的关系</a:t>
            </a:r>
          </a:p>
        </p:txBody>
      </p:sp>
      <p:sp>
        <p:nvSpPr>
          <p:cNvPr id="11" name="矩形 10"/>
          <p:cNvSpPr/>
          <p:nvPr/>
        </p:nvSpPr>
        <p:spPr>
          <a:xfrm>
            <a:off x="546100" y="1844824"/>
            <a:ext cx="7902575" cy="3323987"/>
          </a:xfrm>
          <a:prstGeom prst="rect">
            <a:avLst/>
          </a:prstGeom>
        </p:spPr>
        <p:txBody>
          <a:bodyPr>
            <a:spAutoFit/>
          </a:bodyPr>
          <a:lstStyle/>
          <a:p>
            <a:pPr algn="just" eaLnBrk="1" hangingPunct="1">
              <a:lnSpc>
                <a:spcPct val="125000"/>
              </a:lnSpc>
              <a:spcAft>
                <a:spcPts val="0"/>
              </a:spcAft>
              <a:defRPr/>
            </a:pP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确定实现服务方法中所需要的算法与数据结构非常关键。主要考虑下列因素：</a:t>
            </a:r>
            <a:endParaRPr lang="en-US" altLang="zh-CN" sz="2400" kern="100" dirty="0" smtClean="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分析问题寻找数据特点，提炼出所有可行有效的算法；</a:t>
            </a:r>
            <a:endParaRPr lang="en-US" altLang="zh-CN" sz="2400" kern="100" dirty="0" smtClean="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定义与所提炼算法相关联的数据结构；</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依据此数据结构进行算法的详细设计；</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进行一定规模的实验与评测；</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确定最佳设计。</a:t>
            </a:r>
            <a:endParaRPr lang="zh-CN" altLang="zh-CN" sz="2400" kern="100" dirty="0">
              <a:latin typeface="Bodoni MT Black" pitchFamily="18" charset="0"/>
              <a:cs typeface="Times New Roman" panose="02020603050405020304" pitchFamily="18" charset="0"/>
            </a:endParaRPr>
          </a:p>
        </p:txBody>
      </p:sp>
      <p:sp>
        <p:nvSpPr>
          <p:cNvPr id="12" name="标题 1"/>
          <p:cNvSpPr>
            <a:spLocks noGrp="1"/>
          </p:cNvSpPr>
          <p:nvPr>
            <p:ph type="title"/>
          </p:nvPr>
        </p:nvSpPr>
        <p:spPr>
          <a:xfrm>
            <a:off x="3825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11.9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类中的</a:t>
            </a:r>
            <a:r>
              <a:rPr kumimoji="1" lang="zh-CN" altLang="en-US" b="1" dirty="0" smtClean="0">
                <a:latin typeface="Bodoni MT Black" pitchFamily="18" charset="0"/>
                <a:ea typeface="+mn-ea"/>
              </a:rPr>
              <a:t>服务</a:t>
            </a:r>
            <a:endParaRPr kumimoji="1" lang="en-US" altLang="zh-CN" b="1" dirty="0">
              <a:latin typeface="Bodoni MT Black" pitchFamily="18" charset="0"/>
              <a:ea typeface="+mn-ea"/>
            </a:endParaRPr>
          </a:p>
        </p:txBody>
      </p:sp>
      <p:sp>
        <p:nvSpPr>
          <p:cNvPr id="13" name="1 Título"/>
          <p:cNvSpPr txBox="1">
            <a:spLocks/>
          </p:cNvSpPr>
          <p:nvPr/>
        </p:nvSpPr>
        <p:spPr bwMode="auto">
          <a:xfrm>
            <a:off x="2540000" y="6300788"/>
            <a:ext cx="4660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11.9.2  </a:t>
            </a:r>
            <a:r>
              <a:rPr lang="zh-CN" altLang="en-US" sz="2400" dirty="0">
                <a:solidFill>
                  <a:srgbClr val="D9D9D9"/>
                </a:solidFill>
                <a:latin typeface="Bodoni MT Black" pitchFamily="18" charset="0"/>
                <a:ea typeface="+mn-ea"/>
              </a:rPr>
              <a:t>设计实现服务的方法</a:t>
            </a:r>
          </a:p>
        </p:txBody>
      </p:sp>
    </p:spTree>
    <p:extLst>
      <p:ext uri="{BB962C8B-B14F-4D97-AF65-F5344CB8AC3E}">
        <p14:creationId xmlns:p14="http://schemas.microsoft.com/office/powerpoint/2010/main" val="4421803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8583" y="1307356"/>
            <a:ext cx="4241867"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4. </a:t>
            </a:r>
            <a:r>
              <a:rPr lang="zh-CN" altLang="zh-CN" sz="2800" kern="100" dirty="0">
                <a:latin typeface="Bodoni MT Black" pitchFamily="18" charset="0"/>
                <a:cs typeface="Times New Roman" panose="02020603050405020304" pitchFamily="18" charset="0"/>
              </a:rPr>
              <a:t>定义内部类和内部操作</a:t>
            </a:r>
          </a:p>
        </p:txBody>
      </p:sp>
      <p:sp>
        <p:nvSpPr>
          <p:cNvPr id="6" name="矩形 5"/>
          <p:cNvSpPr/>
          <p:nvPr/>
        </p:nvSpPr>
        <p:spPr>
          <a:xfrm>
            <a:off x="628583" y="2030413"/>
            <a:ext cx="7615305" cy="1430328"/>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在</a:t>
            </a:r>
            <a:r>
              <a:rPr lang="zh-CN" altLang="zh-CN" sz="2400" kern="100" dirty="0">
                <a:latin typeface="Bodoni MT Black" pitchFamily="18" charset="0"/>
                <a:cs typeface="Times New Roman" panose="02020603050405020304" pitchFamily="18" charset="0"/>
              </a:rPr>
              <a:t>面向对象设计过程中，可能需要增添一些</a:t>
            </a:r>
            <a:r>
              <a:rPr lang="zh-CN" altLang="zh-CN" sz="2400" kern="100" dirty="0">
                <a:solidFill>
                  <a:srgbClr val="FF0000"/>
                </a:solidFill>
                <a:latin typeface="Bodoni MT Black" pitchFamily="18" charset="0"/>
                <a:cs typeface="Times New Roman" panose="02020603050405020304" pitchFamily="18" charset="0"/>
              </a:rPr>
              <a:t>在需求陈述中没有提到的类</a:t>
            </a:r>
            <a:r>
              <a:rPr lang="zh-CN" altLang="zh-CN" sz="2400" kern="100" dirty="0">
                <a:latin typeface="Bodoni MT Black" pitchFamily="18" charset="0"/>
                <a:cs typeface="Times New Roman" panose="02020603050405020304" pitchFamily="18" charset="0"/>
              </a:rPr>
              <a:t>，这些新增加的类，主要用来存放在执行算法过程中所得出的某些</a:t>
            </a:r>
            <a:r>
              <a:rPr lang="zh-CN" altLang="zh-CN" sz="2400" kern="100" dirty="0">
                <a:solidFill>
                  <a:srgbClr val="FF0000"/>
                </a:solidFill>
                <a:latin typeface="Bodoni MT Black" pitchFamily="18" charset="0"/>
                <a:cs typeface="Times New Roman" panose="02020603050405020304" pitchFamily="18" charset="0"/>
              </a:rPr>
              <a:t>中间结果</a:t>
            </a:r>
            <a:r>
              <a:rPr lang="zh-CN" altLang="zh-CN" sz="2400" kern="100" dirty="0">
                <a:latin typeface="Bodoni MT Black" pitchFamily="18" charset="0"/>
                <a:cs typeface="Times New Roman" panose="02020603050405020304" pitchFamily="18" charset="0"/>
              </a:rPr>
              <a:t>。</a:t>
            </a:r>
          </a:p>
        </p:txBody>
      </p:sp>
      <p:sp>
        <p:nvSpPr>
          <p:cNvPr id="10" name="矩形 9"/>
          <p:cNvSpPr/>
          <p:nvPr/>
        </p:nvSpPr>
        <p:spPr>
          <a:xfrm>
            <a:off x="610048" y="3501008"/>
            <a:ext cx="7706367" cy="1430328"/>
          </a:xfrm>
          <a:prstGeom prst="rect">
            <a:avLst/>
          </a:prstGeom>
        </p:spPr>
        <p:txBody>
          <a:bodyPr wrap="square">
            <a:spAutoFit/>
          </a:bodyPr>
          <a:lstStyle/>
          <a:p>
            <a:pPr algn="just" eaLnBrk="1" hangingPunct="1">
              <a:lnSpc>
                <a:spcPct val="125000"/>
              </a:lnSpc>
              <a:spcAft>
                <a:spcPts val="0"/>
              </a:spcAft>
              <a:defRPr/>
            </a:pPr>
            <a:r>
              <a:rPr lang="en-US" altLang="zh-CN" sz="2400" kern="100" dirty="0" smtClean="0">
                <a:latin typeface="Bodoni MT Black" pitchFamily="18" charset="0"/>
                <a:cs typeface="Times New Roman" panose="02020603050405020304" pitchFamily="18" charset="0"/>
              </a:rPr>
              <a:t>      </a:t>
            </a:r>
            <a:r>
              <a:rPr lang="zh-CN" altLang="zh-CN" sz="2400" kern="100" dirty="0" smtClean="0">
                <a:solidFill>
                  <a:srgbClr val="FF0000"/>
                </a:solidFill>
                <a:latin typeface="Bodoni MT Black" pitchFamily="18" charset="0"/>
                <a:cs typeface="Times New Roman" panose="02020603050405020304" pitchFamily="18" charset="0"/>
              </a:rPr>
              <a:t>复杂</a:t>
            </a:r>
            <a:r>
              <a:rPr lang="zh-CN" altLang="zh-CN" sz="2400" kern="100" dirty="0">
                <a:solidFill>
                  <a:srgbClr val="FF0000"/>
                </a:solidFill>
                <a:latin typeface="Bodoni MT Black" pitchFamily="18" charset="0"/>
                <a:cs typeface="Times New Roman" panose="02020603050405020304" pitchFamily="18" charset="0"/>
              </a:rPr>
              <a:t>操作</a:t>
            </a:r>
            <a:r>
              <a:rPr lang="zh-CN" altLang="zh-CN" sz="2400" kern="100" dirty="0">
                <a:latin typeface="Bodoni MT Black" pitchFamily="18" charset="0"/>
                <a:cs typeface="Times New Roman" panose="02020603050405020304" pitchFamily="18" charset="0"/>
              </a:rPr>
              <a:t>往往可以用简单对象上的更低层操作来定义。因此，在分解高层操作时常常</a:t>
            </a:r>
            <a:r>
              <a:rPr lang="zh-CN" altLang="zh-CN" sz="2400" kern="100" dirty="0">
                <a:solidFill>
                  <a:srgbClr val="FF0000"/>
                </a:solidFill>
                <a:latin typeface="Bodoni MT Black" pitchFamily="18" charset="0"/>
                <a:cs typeface="Times New Roman" panose="02020603050405020304" pitchFamily="18" charset="0"/>
              </a:rPr>
              <a:t>引入新的低层操作</a:t>
            </a:r>
            <a:r>
              <a:rPr lang="zh-CN" altLang="zh-CN" sz="2400" kern="100" dirty="0">
                <a:latin typeface="Bodoni MT Black" pitchFamily="18" charset="0"/>
                <a:cs typeface="Times New Roman" panose="02020603050405020304" pitchFamily="18" charset="0"/>
              </a:rPr>
              <a:t>。在面向对象设计过程中应该定义这些新增加的低层操作。</a:t>
            </a:r>
          </a:p>
        </p:txBody>
      </p:sp>
      <p:sp>
        <p:nvSpPr>
          <p:cNvPr id="9" name="标题 1"/>
          <p:cNvSpPr>
            <a:spLocks noGrp="1"/>
          </p:cNvSpPr>
          <p:nvPr>
            <p:ph type="title"/>
          </p:nvPr>
        </p:nvSpPr>
        <p:spPr>
          <a:xfrm>
            <a:off x="3825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11.9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类中的</a:t>
            </a:r>
            <a:r>
              <a:rPr kumimoji="1" lang="zh-CN" altLang="en-US" b="1" dirty="0" smtClean="0">
                <a:latin typeface="Bodoni MT Black" pitchFamily="18" charset="0"/>
                <a:ea typeface="+mn-ea"/>
              </a:rPr>
              <a:t>服务</a:t>
            </a:r>
            <a:endParaRPr kumimoji="1" lang="en-US" altLang="zh-CN" b="1" dirty="0">
              <a:latin typeface="Bodoni MT Black" pitchFamily="18" charset="0"/>
              <a:ea typeface="+mn-ea"/>
            </a:endParaRPr>
          </a:p>
        </p:txBody>
      </p:sp>
      <p:sp>
        <p:nvSpPr>
          <p:cNvPr id="11" name="1 Título"/>
          <p:cNvSpPr txBox="1">
            <a:spLocks/>
          </p:cNvSpPr>
          <p:nvPr/>
        </p:nvSpPr>
        <p:spPr bwMode="auto">
          <a:xfrm>
            <a:off x="2540000" y="6300788"/>
            <a:ext cx="4660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11.9.2  </a:t>
            </a:r>
            <a:r>
              <a:rPr lang="zh-CN" altLang="en-US" sz="2400" dirty="0">
                <a:solidFill>
                  <a:srgbClr val="D9D9D9"/>
                </a:solidFill>
                <a:latin typeface="Bodoni MT Black" pitchFamily="18" charset="0"/>
                <a:ea typeface="+mn-ea"/>
              </a:rPr>
              <a:t>设计实现服务的方法</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pic>
        <p:nvPicPr>
          <p:cNvPr id="135172"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sp>
        <p:nvSpPr>
          <p:cNvPr id="135173" name="TextBox 3">
            <a:hlinkClick r:id="rId4"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35174" name="TextBox 4">
            <a:hlinkClick r:id="rId5" action="ppaction://hlinksldjump"/>
          </p:cNvPr>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35175"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35176"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endParaRPr kumimoji="1" lang="en-US" altLang="zh-CN" sz="2000" b="1" dirty="0" smtClean="0">
              <a:latin typeface="Bodoni MT Black" pitchFamily="18" charset="0"/>
              <a:ea typeface="黑体" pitchFamily="2" charset="-122"/>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p>
        </p:txBody>
      </p:sp>
      <p:cxnSp>
        <p:nvCxnSpPr>
          <p:cNvPr id="4" name="直接连接符 3"/>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44008" y="3133725"/>
            <a:ext cx="4033837"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4303366" y="3263107"/>
            <a:ext cx="466725"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p:txBody>
          <a:bodyPr/>
          <a:lstStyle/>
          <a:p>
            <a:pPr>
              <a:spcBef>
                <a:spcPct val="50000"/>
              </a:spcBef>
              <a:buFont typeface="Wingdings" pitchFamily="2" charset="2"/>
              <a:buNone/>
            </a:pPr>
            <a:r>
              <a:rPr kumimoji="1" lang="en-US" altLang="zh-CN" sz="4000" b="1" dirty="0" smtClean="0">
                <a:latin typeface="Bodoni MT Black" pitchFamily="18" charset="0"/>
                <a:ea typeface="黑体" pitchFamily="49" charset="-122"/>
              </a:rPr>
              <a:t>11.10 </a:t>
            </a:r>
            <a:r>
              <a:rPr kumimoji="1" lang="zh-CN" altLang="en-US" sz="4000" b="1" dirty="0" smtClean="0">
                <a:latin typeface="+mn-ea"/>
                <a:ea typeface="+mn-ea"/>
              </a:rPr>
              <a:t>设计关联</a:t>
            </a:r>
            <a:endParaRPr kumimoji="1" lang="en-US" altLang="zh-CN" sz="4000" b="1" dirty="0" smtClean="0">
              <a:latin typeface="+mn-ea"/>
              <a:ea typeface="+mn-ea"/>
            </a:endParaRPr>
          </a:p>
        </p:txBody>
      </p:sp>
      <p:sp>
        <p:nvSpPr>
          <p:cNvPr id="137219" name="内容占位符 4"/>
          <p:cNvSpPr txBox="1">
            <a:spLocks/>
          </p:cNvSpPr>
          <p:nvPr/>
        </p:nvSpPr>
        <p:spPr bwMode="auto">
          <a:xfrm>
            <a:off x="654050" y="1268760"/>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3200" b="1" dirty="0">
                <a:latin typeface="Bodoni MT Black" pitchFamily="18" charset="0"/>
              </a:rPr>
              <a:t>1.  </a:t>
            </a:r>
            <a:r>
              <a:rPr lang="zh-CN" altLang="en-US" sz="3200" b="1" dirty="0">
                <a:latin typeface="Bodoni MT Black" pitchFamily="18" charset="0"/>
              </a:rPr>
              <a:t>关联的遍历</a:t>
            </a:r>
          </a:p>
        </p:txBody>
      </p:sp>
      <p:sp>
        <p:nvSpPr>
          <p:cNvPr id="137220" name="内容占位符 4"/>
          <p:cNvSpPr txBox="1">
            <a:spLocks/>
          </p:cNvSpPr>
          <p:nvPr/>
        </p:nvSpPr>
        <p:spPr bwMode="auto">
          <a:xfrm>
            <a:off x="654050" y="1844824"/>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3200" b="1" dirty="0">
                <a:latin typeface="Bodoni MT Black" pitchFamily="18" charset="0"/>
              </a:rPr>
              <a:t>2.  </a:t>
            </a:r>
            <a:r>
              <a:rPr lang="zh-CN" altLang="en-US" sz="3200" b="1" dirty="0">
                <a:latin typeface="Bodoni MT Black" pitchFamily="18" charset="0"/>
              </a:rPr>
              <a:t>实现单向关联</a:t>
            </a:r>
          </a:p>
        </p:txBody>
      </p:sp>
      <p:sp>
        <p:nvSpPr>
          <p:cNvPr id="137221" name="内容占位符 4"/>
          <p:cNvSpPr txBox="1">
            <a:spLocks/>
          </p:cNvSpPr>
          <p:nvPr/>
        </p:nvSpPr>
        <p:spPr bwMode="auto">
          <a:xfrm>
            <a:off x="663575" y="2420888"/>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3200" b="1">
                <a:latin typeface="Bodoni MT Black" pitchFamily="18" charset="0"/>
              </a:rPr>
              <a:t>3.  </a:t>
            </a:r>
            <a:r>
              <a:rPr lang="zh-CN" altLang="en-US" sz="3200" b="1">
                <a:latin typeface="Bodoni MT Black" pitchFamily="18" charset="0"/>
              </a:rPr>
              <a:t>实现双向关联</a:t>
            </a:r>
          </a:p>
        </p:txBody>
      </p:sp>
      <p:sp>
        <p:nvSpPr>
          <p:cNvPr id="137222" name="内容占位符 4"/>
          <p:cNvSpPr txBox="1">
            <a:spLocks/>
          </p:cNvSpPr>
          <p:nvPr/>
        </p:nvSpPr>
        <p:spPr bwMode="auto">
          <a:xfrm>
            <a:off x="663575" y="2996952"/>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3200" b="1">
                <a:latin typeface="Bodoni MT Black" pitchFamily="18" charset="0"/>
              </a:rPr>
              <a:t>4.  </a:t>
            </a:r>
            <a:r>
              <a:rPr lang="zh-CN" altLang="en-US" sz="3200" b="1">
                <a:latin typeface="Bodoni MT Black" pitchFamily="18" charset="0"/>
              </a:rPr>
              <a:t>关联对象的实现</a:t>
            </a:r>
          </a:p>
        </p:txBody>
      </p:sp>
      <p:sp>
        <p:nvSpPr>
          <p:cNvPr id="137223" name="矩形 2"/>
          <p:cNvSpPr>
            <a:spLocks noChangeArrowheads="1"/>
          </p:cNvSpPr>
          <p:nvPr/>
        </p:nvSpPr>
        <p:spPr bwMode="auto">
          <a:xfrm>
            <a:off x="457200" y="3645024"/>
            <a:ext cx="8229600" cy="2400657"/>
          </a:xfrm>
          <a:prstGeom prst="rect">
            <a:avLst/>
          </a:prstGeom>
          <a:noFill/>
          <a:ln w="9525">
            <a:solidFill>
              <a:srgbClr val="C00000"/>
            </a:solidFill>
            <a:miter lim="800000"/>
            <a:headEnd/>
            <a:tailEnd/>
          </a:ln>
        </p:spPr>
        <p:txBody>
          <a:bodyPr>
            <a:spAutoFit/>
          </a:bodyPr>
          <a:lstStyle/>
          <a:p>
            <a:pPr>
              <a:lnSpc>
                <a:spcPct val="125000"/>
              </a:lnSpc>
              <a:spcBef>
                <a:spcPct val="30000"/>
              </a:spcBef>
            </a:pP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在</a:t>
            </a:r>
            <a:r>
              <a:rPr lang="zh-CN" altLang="zh-CN" sz="2400" dirty="0">
                <a:latin typeface="Bodoni MT Black" pitchFamily="18" charset="0"/>
              </a:rPr>
              <a:t>对象模型中，</a:t>
            </a:r>
            <a:r>
              <a:rPr lang="zh-CN" altLang="zh-CN" sz="2400" dirty="0">
                <a:solidFill>
                  <a:srgbClr val="FF0000"/>
                </a:solidFill>
                <a:latin typeface="Bodoni MT Black" pitchFamily="18" charset="0"/>
              </a:rPr>
              <a:t>关联</a:t>
            </a:r>
            <a:r>
              <a:rPr lang="zh-CN" altLang="zh-CN" sz="2400" dirty="0">
                <a:latin typeface="Bodoni MT Black" pitchFamily="18" charset="0"/>
              </a:rPr>
              <a:t>是联结不同对象的纽带，它</a:t>
            </a:r>
            <a:r>
              <a:rPr lang="zh-CN" altLang="zh-CN" sz="2400" dirty="0">
                <a:solidFill>
                  <a:srgbClr val="FF0000"/>
                </a:solidFill>
                <a:latin typeface="Bodoni MT Black" pitchFamily="18" charset="0"/>
              </a:rPr>
              <a:t>指定了对象相互间的访问路径</a:t>
            </a:r>
            <a:r>
              <a:rPr lang="zh-CN" altLang="zh-CN" sz="2400" dirty="0">
                <a:latin typeface="Bodoni MT Black" pitchFamily="18" charset="0"/>
              </a:rPr>
              <a:t>。在面向对象设计过程中，设计人员必须确定实现关联的具体策略。既可以选定一个全局性的策略统一实现所有关联，也可以分别为每个关联选择具体的实现策略，以与它在应用系统中的使用方式相适应</a:t>
            </a:r>
            <a:r>
              <a:rPr lang="zh-CN" altLang="en-US" sz="2400" dirty="0">
                <a:latin typeface="Bodoni MT Black" pitchFamily="18" charset="0"/>
              </a:rPr>
              <a:t>。</a:t>
            </a:r>
            <a:endParaRPr lang="zh-CN" altLang="zh-CN" sz="2400" dirty="0">
              <a:latin typeface="Bodoni MT Black" pitchFamily="18" charset="0"/>
            </a:endParaRPr>
          </a:p>
        </p:txBody>
      </p:sp>
      <p:sp>
        <p:nvSpPr>
          <p:cNvPr id="10"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p:txBody>
          <a:bodyPr/>
          <a:lstStyle/>
          <a:p>
            <a:pPr>
              <a:spcBef>
                <a:spcPct val="50000"/>
              </a:spcBef>
              <a:buFont typeface="Wingdings" pitchFamily="2" charset="2"/>
              <a:buNone/>
            </a:pPr>
            <a:r>
              <a:rPr kumimoji="1" lang="en-US" altLang="zh-CN" sz="4000" b="1" dirty="0" smtClean="0">
                <a:latin typeface="Bodoni MT Black" pitchFamily="18" charset="0"/>
                <a:ea typeface="黑体" pitchFamily="49" charset="-122"/>
              </a:rPr>
              <a:t>11.10 </a:t>
            </a:r>
            <a:r>
              <a:rPr kumimoji="1" lang="zh-CN" altLang="en-US" sz="4000" b="1" dirty="0" smtClean="0">
                <a:latin typeface="+mn-ea"/>
                <a:ea typeface="+mn-ea"/>
              </a:rPr>
              <a:t>设计关联</a:t>
            </a:r>
            <a:endParaRPr kumimoji="1" lang="en-US" altLang="zh-CN" sz="4000" b="1" dirty="0" smtClean="0">
              <a:latin typeface="+mn-ea"/>
              <a:ea typeface="+mn-ea"/>
            </a:endParaRPr>
          </a:p>
        </p:txBody>
      </p:sp>
      <p:sp>
        <p:nvSpPr>
          <p:cNvPr id="139267" name="内容占位符 4"/>
          <p:cNvSpPr txBox="1">
            <a:spLocks/>
          </p:cNvSpPr>
          <p:nvPr/>
        </p:nvSpPr>
        <p:spPr bwMode="auto">
          <a:xfrm>
            <a:off x="457200" y="1362689"/>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1.  </a:t>
            </a:r>
            <a:r>
              <a:rPr lang="zh-CN" altLang="en-US" sz="2800" b="1" dirty="0">
                <a:latin typeface="Bodoni MT Black" pitchFamily="18" charset="0"/>
              </a:rPr>
              <a:t>关联的遍历</a:t>
            </a:r>
          </a:p>
        </p:txBody>
      </p:sp>
      <p:sp>
        <p:nvSpPr>
          <p:cNvPr id="139269" name="矩形 2"/>
          <p:cNvSpPr>
            <a:spLocks noChangeArrowheads="1"/>
          </p:cNvSpPr>
          <p:nvPr/>
        </p:nvSpPr>
        <p:spPr bwMode="auto">
          <a:xfrm>
            <a:off x="632618" y="2259495"/>
            <a:ext cx="7878763" cy="1430328"/>
          </a:xfrm>
          <a:prstGeom prst="rect">
            <a:avLst/>
          </a:prstGeom>
          <a:noFill/>
          <a:ln w="9525">
            <a:noFill/>
            <a:miter lim="800000"/>
            <a:headEnd/>
            <a:tailEnd/>
          </a:ln>
        </p:spPr>
        <p:txBody>
          <a:bodyPr>
            <a:spAutoFit/>
          </a:bodyPr>
          <a:lstStyle/>
          <a:p>
            <a:pPr marL="342900" indent="-342900" eaLnBrk="1" hangingPunct="1">
              <a:lnSpc>
                <a:spcPct val="125000"/>
              </a:lnSpc>
              <a:buFont typeface="Wingdings" panose="05000000000000000000" pitchFamily="2" charset="2"/>
              <a:buChar char="l"/>
            </a:pPr>
            <a:r>
              <a:rPr lang="zh-CN" altLang="zh-CN" sz="2400" dirty="0" smtClean="0">
                <a:latin typeface="Bodoni MT Black" pitchFamily="18" charset="0"/>
                <a:cs typeface="Times New Roman" pitchFamily="18" charset="0"/>
              </a:rPr>
              <a:t>应用系统使用</a:t>
            </a:r>
            <a:r>
              <a:rPr lang="zh-CN" altLang="zh-CN" sz="2400" dirty="0">
                <a:latin typeface="Bodoni MT Black" pitchFamily="18" charset="0"/>
                <a:cs typeface="Times New Roman" pitchFamily="18" charset="0"/>
              </a:rPr>
              <a:t>关联有</a:t>
            </a:r>
            <a:r>
              <a:rPr lang="zh-CN" altLang="zh-CN" sz="2400" dirty="0" smtClean="0">
                <a:latin typeface="Bodoni MT Black" pitchFamily="18" charset="0"/>
                <a:cs typeface="Times New Roman" pitchFamily="18" charset="0"/>
              </a:rPr>
              <a:t>两种方式</a:t>
            </a:r>
            <a:r>
              <a:rPr lang="zh-CN" altLang="zh-CN" sz="2400" dirty="0">
                <a:latin typeface="Bodoni MT Black" pitchFamily="18" charset="0"/>
                <a:cs typeface="Times New Roman" pitchFamily="18" charset="0"/>
              </a:rPr>
              <a:t>：</a:t>
            </a:r>
            <a:r>
              <a:rPr lang="zh-CN" altLang="zh-CN" sz="2400" dirty="0">
                <a:solidFill>
                  <a:srgbClr val="FF0000"/>
                </a:solidFill>
                <a:latin typeface="Bodoni MT Black" pitchFamily="18" charset="0"/>
                <a:cs typeface="Times New Roman" pitchFamily="18" charset="0"/>
              </a:rPr>
              <a:t>单向</a:t>
            </a:r>
            <a:r>
              <a:rPr lang="zh-CN" altLang="zh-CN" sz="2400" dirty="0">
                <a:latin typeface="Bodoni MT Black" pitchFamily="18" charset="0"/>
                <a:cs typeface="Times New Roman" pitchFamily="18" charset="0"/>
              </a:rPr>
              <a:t>遍历和</a:t>
            </a:r>
            <a:r>
              <a:rPr lang="zh-CN" altLang="zh-CN" sz="2400" dirty="0">
                <a:solidFill>
                  <a:srgbClr val="FF0000"/>
                </a:solidFill>
                <a:latin typeface="Bodoni MT Black" pitchFamily="18" charset="0"/>
                <a:cs typeface="Times New Roman" pitchFamily="18" charset="0"/>
              </a:rPr>
              <a:t>双向</a:t>
            </a:r>
            <a:r>
              <a:rPr lang="zh-CN" altLang="zh-CN" sz="2400" dirty="0">
                <a:latin typeface="Bodoni MT Black" pitchFamily="18" charset="0"/>
                <a:cs typeface="Times New Roman" pitchFamily="18" charset="0"/>
              </a:rPr>
              <a:t>遍历。</a:t>
            </a:r>
            <a:endParaRPr lang="en-US" altLang="zh-CN" sz="2400" dirty="0">
              <a:latin typeface="Bodoni MT Black" pitchFamily="18" charset="0"/>
              <a:cs typeface="Times New Roman" pitchFamily="18" charset="0"/>
            </a:endParaRPr>
          </a:p>
          <a:p>
            <a:pPr marL="342900" indent="-342900" eaLnBrk="1" hangingPunct="1">
              <a:lnSpc>
                <a:spcPct val="125000"/>
              </a:lnSpc>
              <a:buFont typeface="Wingdings" panose="05000000000000000000" pitchFamily="2" charset="2"/>
              <a:buChar char="l"/>
            </a:pPr>
            <a:r>
              <a:rPr lang="zh-CN" altLang="zh-CN" sz="2400" dirty="0" smtClean="0">
                <a:latin typeface="Bodoni MT Black" pitchFamily="18" charset="0"/>
                <a:cs typeface="Times New Roman" pitchFamily="18" charset="0"/>
              </a:rPr>
              <a:t>使用</a:t>
            </a:r>
            <a:r>
              <a:rPr lang="zh-CN" altLang="zh-CN" sz="2400" dirty="0">
                <a:solidFill>
                  <a:srgbClr val="FF0000"/>
                </a:solidFill>
                <a:latin typeface="Bodoni MT Black" pitchFamily="18" charset="0"/>
                <a:cs typeface="Times New Roman" pitchFamily="18" charset="0"/>
              </a:rPr>
              <a:t>原型法</a:t>
            </a:r>
            <a:r>
              <a:rPr lang="zh-CN" altLang="zh-CN" sz="2400" dirty="0">
                <a:latin typeface="Bodoni MT Black" pitchFamily="18" charset="0"/>
                <a:cs typeface="Times New Roman" pitchFamily="18" charset="0"/>
              </a:rPr>
              <a:t>开发</a:t>
            </a:r>
            <a:r>
              <a:rPr lang="zh-CN" altLang="zh-CN" sz="2400" dirty="0" smtClean="0">
                <a:latin typeface="Bodoni MT Black" pitchFamily="18" charset="0"/>
                <a:cs typeface="Times New Roman" pitchFamily="18" charset="0"/>
              </a:rPr>
              <a:t>软件时，</a:t>
            </a:r>
            <a:r>
              <a:rPr lang="zh-CN" altLang="zh-CN" sz="2400" dirty="0">
                <a:latin typeface="Bodoni MT Black" pitchFamily="18" charset="0"/>
                <a:cs typeface="Times New Roman" pitchFamily="18" charset="0"/>
              </a:rPr>
              <a:t>原型中所有关联都应该是</a:t>
            </a:r>
            <a:r>
              <a:rPr lang="zh-CN" altLang="zh-CN" sz="2400" dirty="0">
                <a:solidFill>
                  <a:srgbClr val="FF0000"/>
                </a:solidFill>
                <a:latin typeface="Bodoni MT Black" pitchFamily="18" charset="0"/>
                <a:cs typeface="Times New Roman" pitchFamily="18" charset="0"/>
              </a:rPr>
              <a:t>双向的</a:t>
            </a:r>
            <a:r>
              <a:rPr lang="zh-CN" altLang="zh-CN" sz="2400" dirty="0">
                <a:latin typeface="Bodoni MT Black" pitchFamily="18" charset="0"/>
                <a:cs typeface="Times New Roman" pitchFamily="18" charset="0"/>
              </a:rPr>
              <a:t>，以便于增加新的行为，快速地扩充和修改原型。</a:t>
            </a:r>
            <a:endParaRPr lang="zh-CN" altLang="en-US" sz="2400" dirty="0">
              <a:latin typeface="Bodoni MT Black" pitchFamily="18" charset="0"/>
            </a:endParaRPr>
          </a:p>
        </p:txBody>
      </p:sp>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5624359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p:txBody>
          <a:bodyPr/>
          <a:lstStyle/>
          <a:p>
            <a:pPr>
              <a:spcBef>
                <a:spcPct val="50000"/>
              </a:spcBef>
              <a:buFont typeface="Wingdings" pitchFamily="2" charset="2"/>
              <a:buNone/>
            </a:pPr>
            <a:r>
              <a:rPr kumimoji="1" lang="en-US" altLang="zh-CN" sz="4000" b="1" dirty="0" smtClean="0">
                <a:latin typeface="Bodoni MT Black" pitchFamily="18" charset="0"/>
                <a:ea typeface="黑体" pitchFamily="49" charset="-122"/>
              </a:rPr>
              <a:t>11.10 </a:t>
            </a:r>
            <a:r>
              <a:rPr kumimoji="1" lang="zh-CN" altLang="en-US" sz="4000" b="1" dirty="0" smtClean="0">
                <a:latin typeface="+mn-ea"/>
                <a:ea typeface="+mn-ea"/>
              </a:rPr>
              <a:t>设计关联</a:t>
            </a:r>
            <a:endParaRPr kumimoji="1" lang="en-US" altLang="zh-CN" sz="4000" b="1" dirty="0" smtClean="0">
              <a:latin typeface="+mn-ea"/>
              <a:ea typeface="+mn-ea"/>
            </a:endParaRPr>
          </a:p>
        </p:txBody>
      </p:sp>
      <p:sp>
        <p:nvSpPr>
          <p:cNvPr id="139268" name="内容占位符 4"/>
          <p:cNvSpPr txBox="1">
            <a:spLocks/>
          </p:cNvSpPr>
          <p:nvPr/>
        </p:nvSpPr>
        <p:spPr bwMode="auto">
          <a:xfrm>
            <a:off x="457199" y="1411467"/>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2.  </a:t>
            </a:r>
            <a:r>
              <a:rPr lang="zh-CN" altLang="en-US" sz="2800" b="1" dirty="0">
                <a:latin typeface="Bodoni MT Black" pitchFamily="18" charset="0"/>
              </a:rPr>
              <a:t>实现单向关联</a:t>
            </a:r>
          </a:p>
        </p:txBody>
      </p:sp>
      <p:sp>
        <p:nvSpPr>
          <p:cNvPr id="139270" name="矩形 10"/>
          <p:cNvSpPr>
            <a:spLocks noChangeArrowheads="1"/>
          </p:cNvSpPr>
          <p:nvPr/>
        </p:nvSpPr>
        <p:spPr bwMode="auto">
          <a:xfrm>
            <a:off x="592136" y="2114200"/>
            <a:ext cx="7959725" cy="1477328"/>
          </a:xfrm>
          <a:prstGeom prst="rect">
            <a:avLst/>
          </a:prstGeom>
          <a:noFill/>
          <a:ln w="9525">
            <a:noFill/>
            <a:miter lim="800000"/>
            <a:headEnd/>
            <a:tailEnd/>
          </a:ln>
        </p:spPr>
        <p:txBody>
          <a:bodyPr>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solidFill>
                  <a:srgbClr val="FF0000"/>
                </a:solidFill>
                <a:latin typeface="Bodoni MT Black" pitchFamily="18" charset="0"/>
                <a:cs typeface="Times New Roman" pitchFamily="18" charset="0"/>
              </a:rPr>
              <a:t>指针</a:t>
            </a:r>
            <a:r>
              <a:rPr lang="zh-CN" altLang="zh-CN" sz="2400" dirty="0" smtClean="0">
                <a:latin typeface="Bodoni MT Black" pitchFamily="18" charset="0"/>
                <a:cs typeface="Times New Roman" pitchFamily="18" charset="0"/>
              </a:rPr>
              <a:t>可方便实现</a:t>
            </a:r>
            <a:r>
              <a:rPr lang="zh-CN" altLang="zh-CN" sz="2400" dirty="0">
                <a:solidFill>
                  <a:srgbClr val="FF0000"/>
                </a:solidFill>
                <a:latin typeface="Bodoni MT Black" pitchFamily="18" charset="0"/>
                <a:cs typeface="Times New Roman" pitchFamily="18" charset="0"/>
              </a:rPr>
              <a:t>单向关联</a:t>
            </a:r>
            <a:r>
              <a:rPr lang="zh-CN" altLang="zh-CN" sz="2400" dirty="0">
                <a:latin typeface="Bodoni MT Black" pitchFamily="18" charset="0"/>
                <a:cs typeface="Times New Roman" pitchFamily="18" charset="0"/>
              </a:rPr>
              <a:t>。如果</a:t>
            </a:r>
            <a:r>
              <a:rPr lang="zh-CN" altLang="zh-CN" sz="2400" dirty="0" smtClean="0">
                <a:solidFill>
                  <a:srgbClr val="FF0000"/>
                </a:solidFill>
                <a:latin typeface="Bodoni MT Black" pitchFamily="18" charset="0"/>
                <a:cs typeface="Times New Roman" pitchFamily="18" charset="0"/>
              </a:rPr>
              <a:t>关联重</a:t>
            </a:r>
            <a:r>
              <a:rPr lang="zh-CN" altLang="zh-CN" sz="2400" dirty="0">
                <a:solidFill>
                  <a:srgbClr val="FF0000"/>
                </a:solidFill>
                <a:latin typeface="Bodoni MT Black" pitchFamily="18" charset="0"/>
                <a:cs typeface="Times New Roman" pitchFamily="18" charset="0"/>
              </a:rPr>
              <a:t>数是一元</a:t>
            </a:r>
            <a:r>
              <a:rPr lang="zh-CN" altLang="zh-CN" sz="2400" dirty="0" smtClean="0">
                <a:solidFill>
                  <a:srgbClr val="FF0000"/>
                </a:solidFill>
                <a:latin typeface="Bodoni MT Black" pitchFamily="18" charset="0"/>
                <a:cs typeface="Times New Roman" pitchFamily="18" charset="0"/>
              </a:rPr>
              <a:t>的</a:t>
            </a:r>
            <a:r>
              <a:rPr lang="zh-CN" altLang="zh-CN" sz="2400" dirty="0" smtClean="0">
                <a:latin typeface="Bodoni MT Black" pitchFamily="18" charset="0"/>
                <a:cs typeface="Times New Roman" pitchFamily="18" charset="0"/>
              </a:rPr>
              <a:t>，</a:t>
            </a:r>
            <a:r>
              <a:rPr lang="zh-CN" altLang="zh-CN" sz="2400" dirty="0">
                <a:latin typeface="Bodoni MT Black" pitchFamily="18" charset="0"/>
                <a:cs typeface="Times New Roman" pitchFamily="18" charset="0"/>
              </a:rPr>
              <a:t>则实现关联的指针</a:t>
            </a:r>
            <a:r>
              <a:rPr lang="zh-CN" altLang="zh-CN" sz="2400" dirty="0" smtClean="0">
                <a:latin typeface="Bodoni MT Black" pitchFamily="18" charset="0"/>
                <a:cs typeface="Times New Roman" pitchFamily="18" charset="0"/>
              </a:rPr>
              <a:t>是</a:t>
            </a:r>
            <a:r>
              <a:rPr lang="zh-CN" altLang="zh-CN" sz="2400" dirty="0" smtClean="0">
                <a:solidFill>
                  <a:srgbClr val="FF0000"/>
                </a:solidFill>
                <a:latin typeface="Bodoni MT Black" pitchFamily="18" charset="0"/>
                <a:cs typeface="Times New Roman" pitchFamily="18" charset="0"/>
              </a:rPr>
              <a:t>简单</a:t>
            </a:r>
            <a:r>
              <a:rPr lang="zh-CN" altLang="zh-CN" sz="2400" dirty="0">
                <a:solidFill>
                  <a:srgbClr val="FF0000"/>
                </a:solidFill>
                <a:latin typeface="Bodoni MT Black" pitchFamily="18" charset="0"/>
                <a:cs typeface="Times New Roman" pitchFamily="18" charset="0"/>
              </a:rPr>
              <a:t>指针</a:t>
            </a:r>
            <a:r>
              <a:rPr lang="zh-CN" altLang="zh-CN" sz="2400" dirty="0">
                <a:latin typeface="Bodoni MT Black" pitchFamily="18" charset="0"/>
                <a:cs typeface="Times New Roman" pitchFamily="18" charset="0"/>
              </a:rPr>
              <a:t>；如果</a:t>
            </a:r>
            <a:r>
              <a:rPr lang="zh-CN" altLang="zh-CN" sz="2400" dirty="0">
                <a:solidFill>
                  <a:srgbClr val="FF0000"/>
                </a:solidFill>
                <a:latin typeface="Bodoni MT Black" pitchFamily="18" charset="0"/>
                <a:cs typeface="Times New Roman" pitchFamily="18" charset="0"/>
              </a:rPr>
              <a:t>重数是多元的</a:t>
            </a:r>
            <a:r>
              <a:rPr lang="zh-CN" altLang="zh-CN" sz="2400" dirty="0">
                <a:latin typeface="Bodoni MT Black" pitchFamily="18" charset="0"/>
                <a:cs typeface="Times New Roman" pitchFamily="18" charset="0"/>
              </a:rPr>
              <a:t>，则需要用一个</a:t>
            </a:r>
            <a:r>
              <a:rPr lang="zh-CN" altLang="zh-CN" sz="2400" dirty="0">
                <a:solidFill>
                  <a:srgbClr val="FF0000"/>
                </a:solidFill>
                <a:latin typeface="Bodoni MT Black" pitchFamily="18" charset="0"/>
                <a:cs typeface="Times New Roman" pitchFamily="18" charset="0"/>
              </a:rPr>
              <a:t>指针集合</a:t>
            </a:r>
            <a:r>
              <a:rPr lang="zh-CN" altLang="zh-CN" sz="2400" dirty="0">
                <a:latin typeface="Bodoni MT Black" pitchFamily="18" charset="0"/>
                <a:cs typeface="Times New Roman" pitchFamily="18" charset="0"/>
              </a:rPr>
              <a:t>实现</a:t>
            </a:r>
            <a:r>
              <a:rPr lang="zh-CN" altLang="zh-CN" sz="2400" dirty="0" smtClean="0">
                <a:latin typeface="Bodoni MT Black" pitchFamily="18" charset="0"/>
                <a:cs typeface="Times New Roman" pitchFamily="18" charset="0"/>
              </a:rPr>
              <a:t>关联</a:t>
            </a:r>
            <a:r>
              <a:rPr lang="zh-CN" altLang="en-US" sz="2400" dirty="0" smtClean="0">
                <a:latin typeface="Bodoni MT Black" pitchFamily="18" charset="0"/>
              </a:rPr>
              <a:t>。</a:t>
            </a:r>
            <a:endParaRPr lang="zh-CN" altLang="en-US" sz="2400" dirty="0">
              <a:latin typeface="Bodoni MT Black" pitchFamily="18" charset="0"/>
            </a:endParaRPr>
          </a:p>
        </p:txBody>
      </p:sp>
      <p:pic>
        <p:nvPicPr>
          <p:cNvPr id="139271" name="图片 11"/>
          <p:cNvPicPr>
            <a:picLocks noChangeAspect="1"/>
          </p:cNvPicPr>
          <p:nvPr/>
        </p:nvPicPr>
        <p:blipFill>
          <a:blip r:embed="rId3" cstate="print"/>
          <a:srcRect/>
          <a:stretch>
            <a:fillRect/>
          </a:stretch>
        </p:blipFill>
        <p:spPr bwMode="auto">
          <a:xfrm>
            <a:off x="457200" y="3933056"/>
            <a:ext cx="8312150" cy="1466850"/>
          </a:xfrm>
          <a:prstGeom prst="rect">
            <a:avLst/>
          </a:prstGeom>
          <a:noFill/>
          <a:ln w="9525">
            <a:noFill/>
            <a:miter lim="800000"/>
            <a:headEnd/>
            <a:tailEnd/>
          </a:ln>
        </p:spPr>
      </p:pic>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sp>
        <p:nvSpPr>
          <p:cNvPr id="2" name="文本框 1"/>
          <p:cNvSpPr txBox="1"/>
          <p:nvPr/>
        </p:nvSpPr>
        <p:spPr>
          <a:xfrm>
            <a:off x="3449578" y="5630675"/>
            <a:ext cx="2441694" cy="430887"/>
          </a:xfrm>
          <a:prstGeom prst="rect">
            <a:avLst/>
          </a:prstGeom>
          <a:noFill/>
        </p:spPr>
        <p:txBody>
          <a:bodyPr wrap="none" rtlCol="0">
            <a:spAutoFit/>
          </a:bodyPr>
          <a:lstStyle/>
          <a:p>
            <a:r>
              <a:rPr lang="zh-CN" altLang="en-US" sz="2200" dirty="0" smtClean="0">
                <a:solidFill>
                  <a:srgbClr val="0070C0"/>
                </a:solidFill>
              </a:rPr>
              <a:t>指针实现单向关联</a:t>
            </a:r>
            <a:endParaRPr lang="zh-CN" altLang="en-US" sz="2200" dirty="0">
              <a:solidFill>
                <a:srgbClr val="0070C0"/>
              </a:solidFill>
            </a:endParaRPr>
          </a:p>
        </p:txBody>
      </p:sp>
      <p:sp>
        <p:nvSpPr>
          <p:cNvPr id="10" name="文本框 9"/>
          <p:cNvSpPr txBox="1"/>
          <p:nvPr/>
        </p:nvSpPr>
        <p:spPr>
          <a:xfrm>
            <a:off x="2411760" y="5045114"/>
            <a:ext cx="697627" cy="400110"/>
          </a:xfrm>
          <a:prstGeom prst="rect">
            <a:avLst/>
          </a:prstGeom>
          <a:noFill/>
        </p:spPr>
        <p:txBody>
          <a:bodyPr wrap="none" rtlCol="0">
            <a:spAutoFit/>
          </a:bodyPr>
          <a:lstStyle/>
          <a:p>
            <a:r>
              <a:rPr lang="zh-CN" altLang="en-US" sz="2000" dirty="0" smtClean="0">
                <a:solidFill>
                  <a:srgbClr val="0070C0"/>
                </a:solidFill>
              </a:rPr>
              <a:t>关联</a:t>
            </a:r>
            <a:endParaRPr lang="zh-CN" altLang="en-US" sz="2000" dirty="0">
              <a:solidFill>
                <a:srgbClr val="0070C0"/>
              </a:solidFill>
            </a:endParaRPr>
          </a:p>
        </p:txBody>
      </p:sp>
      <p:sp>
        <p:nvSpPr>
          <p:cNvPr id="3" name="矩形 2"/>
          <p:cNvSpPr/>
          <p:nvPr/>
        </p:nvSpPr>
        <p:spPr>
          <a:xfrm>
            <a:off x="7112940" y="5022603"/>
            <a:ext cx="697627" cy="400110"/>
          </a:xfrm>
          <a:prstGeom prst="rect">
            <a:avLst/>
          </a:prstGeom>
        </p:spPr>
        <p:txBody>
          <a:bodyPr wrap="none">
            <a:spAutoFit/>
          </a:bodyPr>
          <a:lstStyle/>
          <a:p>
            <a:r>
              <a:rPr lang="zh-CN" altLang="en-US" sz="2000" dirty="0" smtClean="0">
                <a:solidFill>
                  <a:srgbClr val="0070C0"/>
                </a:solidFill>
              </a:rPr>
              <a:t>实现</a:t>
            </a:r>
            <a:endParaRPr lang="zh-CN" altLang="en-US" sz="20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p:txBody>
          <a:bodyPr/>
          <a:lstStyle/>
          <a:p>
            <a:pPr>
              <a:spcBef>
                <a:spcPct val="50000"/>
              </a:spcBef>
              <a:buFont typeface="Wingdings" pitchFamily="2" charset="2"/>
              <a:buNone/>
            </a:pPr>
            <a:r>
              <a:rPr kumimoji="1" lang="en-US" altLang="zh-CN" sz="4000" b="1" dirty="0" smtClean="0">
                <a:latin typeface="Bodoni MT Black" pitchFamily="18" charset="0"/>
                <a:ea typeface="黑体" pitchFamily="49" charset="-122"/>
              </a:rPr>
              <a:t>11.10 </a:t>
            </a:r>
            <a:r>
              <a:rPr kumimoji="1" lang="zh-CN" altLang="en-US" sz="4000" b="1" dirty="0" smtClean="0">
                <a:latin typeface="+mn-ea"/>
                <a:ea typeface="+mn-ea"/>
              </a:rPr>
              <a:t>设计关联</a:t>
            </a:r>
            <a:endParaRPr kumimoji="1" lang="en-US" altLang="zh-CN" sz="4000" b="1" dirty="0" smtClean="0">
              <a:latin typeface="+mn-ea"/>
              <a:ea typeface="+mn-ea"/>
            </a:endParaRPr>
          </a:p>
        </p:txBody>
      </p:sp>
      <p:sp>
        <p:nvSpPr>
          <p:cNvPr id="141315" name="内容占位符 4"/>
          <p:cNvSpPr txBox="1">
            <a:spLocks/>
          </p:cNvSpPr>
          <p:nvPr/>
        </p:nvSpPr>
        <p:spPr bwMode="auto">
          <a:xfrm>
            <a:off x="549275" y="1375451"/>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3.  </a:t>
            </a:r>
            <a:r>
              <a:rPr lang="zh-CN" altLang="en-US" sz="2800" b="1">
                <a:latin typeface="Bodoni MT Black" pitchFamily="18" charset="0"/>
              </a:rPr>
              <a:t>实现双向关联</a:t>
            </a:r>
          </a:p>
        </p:txBody>
      </p:sp>
      <p:sp>
        <p:nvSpPr>
          <p:cNvPr id="141316" name="矩形 2"/>
          <p:cNvSpPr>
            <a:spLocks noChangeArrowheads="1"/>
          </p:cNvSpPr>
          <p:nvPr/>
        </p:nvSpPr>
        <p:spPr bwMode="auto">
          <a:xfrm>
            <a:off x="539750" y="1975650"/>
            <a:ext cx="4387740" cy="461665"/>
          </a:xfrm>
          <a:prstGeom prst="rect">
            <a:avLst/>
          </a:prstGeom>
          <a:noFill/>
          <a:ln w="9525">
            <a:noFill/>
            <a:miter lim="800000"/>
            <a:headEnd/>
            <a:tailEnd/>
          </a:ln>
        </p:spPr>
        <p:txBody>
          <a:bodyPr wrap="none">
            <a:spAutoFit/>
          </a:bodyPr>
          <a:lstStyle/>
          <a:p>
            <a:pPr eaLnBrk="1" hangingPunct="1"/>
            <a:r>
              <a:rPr lang="zh-CN" altLang="zh-CN" sz="2400" dirty="0">
                <a:latin typeface="Bodoni MT Black" pitchFamily="18" charset="0"/>
                <a:cs typeface="Times New Roman" pitchFamily="18" charset="0"/>
              </a:rPr>
              <a:t>实现双向关联有下列</a:t>
            </a:r>
            <a:r>
              <a:rPr lang="en-US" altLang="zh-CN" sz="2400" dirty="0">
                <a:solidFill>
                  <a:srgbClr val="FF0000"/>
                </a:solidFill>
                <a:latin typeface="Bodoni MT Black" pitchFamily="18" charset="0"/>
                <a:cs typeface="Times New Roman" pitchFamily="18" charset="0"/>
              </a:rPr>
              <a:t>3</a:t>
            </a:r>
            <a:r>
              <a:rPr lang="zh-CN" altLang="zh-CN" sz="2400" dirty="0">
                <a:latin typeface="Bodoni MT Black" pitchFamily="18" charset="0"/>
                <a:cs typeface="Times New Roman" pitchFamily="18" charset="0"/>
              </a:rPr>
              <a:t>种方法：</a:t>
            </a:r>
            <a:endParaRPr lang="zh-CN" altLang="en-US" sz="2400" dirty="0">
              <a:latin typeface="Bodoni MT Black" pitchFamily="18" charset="0"/>
            </a:endParaRPr>
          </a:p>
        </p:txBody>
      </p:sp>
      <p:sp>
        <p:nvSpPr>
          <p:cNvPr id="11" name="矩形 10"/>
          <p:cNvSpPr/>
          <p:nvPr/>
        </p:nvSpPr>
        <p:spPr>
          <a:xfrm>
            <a:off x="539750" y="2510128"/>
            <a:ext cx="4570482" cy="461665"/>
          </a:xfrm>
          <a:prstGeom prst="rect">
            <a:avLst/>
          </a:prstGeom>
        </p:spPr>
        <p:txBody>
          <a:bodyPr wrap="none">
            <a:spAutoFit/>
          </a:bodyPr>
          <a:lstStyle/>
          <a:p>
            <a:pPr algn="just" eaLnBrk="1" hangingPunct="1">
              <a:spcAft>
                <a:spcPts val="0"/>
              </a:spcAft>
              <a:defRPr/>
            </a:pPr>
            <a:r>
              <a:rPr lang="zh-CN" altLang="en-US" sz="2400" kern="100" dirty="0" smtClean="0">
                <a:solidFill>
                  <a:srgbClr val="FF0000"/>
                </a:solidFill>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只用</a:t>
            </a:r>
            <a:r>
              <a:rPr lang="zh-CN" altLang="zh-CN" sz="2400" kern="100" dirty="0">
                <a:solidFill>
                  <a:srgbClr val="FF0000"/>
                </a:solidFill>
                <a:latin typeface="Bodoni MT Black" pitchFamily="18" charset="0"/>
                <a:cs typeface="Times New Roman" panose="02020603050405020304" pitchFamily="18" charset="0"/>
              </a:rPr>
              <a:t>属性实现一个方向的关联</a:t>
            </a:r>
            <a:endParaRPr lang="en-US" altLang="zh-CN" sz="2400" kern="100" dirty="0">
              <a:solidFill>
                <a:srgbClr val="FF0000"/>
              </a:solidFill>
              <a:latin typeface="Bodoni MT Black" pitchFamily="18" charset="0"/>
              <a:cs typeface="Times New Roman" panose="02020603050405020304" pitchFamily="18" charset="0"/>
            </a:endParaRPr>
          </a:p>
        </p:txBody>
      </p:sp>
      <p:sp>
        <p:nvSpPr>
          <p:cNvPr id="13" name="矩形 12"/>
          <p:cNvSpPr/>
          <p:nvPr/>
        </p:nvSpPr>
        <p:spPr>
          <a:xfrm>
            <a:off x="539750" y="3078792"/>
            <a:ext cx="8023253" cy="1477328"/>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en-US" altLang="zh-CN"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当</a:t>
            </a:r>
            <a:r>
              <a:rPr lang="zh-CN" altLang="zh-CN" sz="2400" kern="100" dirty="0">
                <a:latin typeface="Bodoni MT Black" pitchFamily="18" charset="0"/>
                <a:cs typeface="Times New Roman" panose="02020603050405020304" pitchFamily="18" charset="0"/>
              </a:rPr>
              <a:t>需要反向遍历时就</a:t>
            </a:r>
            <a:r>
              <a:rPr lang="zh-CN" altLang="zh-CN" sz="2400" kern="100" dirty="0">
                <a:solidFill>
                  <a:srgbClr val="FF0000"/>
                </a:solidFill>
                <a:latin typeface="Bodoni MT Black" pitchFamily="18" charset="0"/>
                <a:cs typeface="Times New Roman" panose="02020603050405020304" pitchFamily="18" charset="0"/>
              </a:rPr>
              <a:t>执行一次正向查找</a:t>
            </a:r>
            <a:r>
              <a:rPr lang="zh-CN" altLang="zh-CN" sz="2400" kern="100" dirty="0">
                <a:latin typeface="Bodoni MT Black" pitchFamily="18" charset="0"/>
                <a:cs typeface="Times New Roman" panose="02020603050405020304" pitchFamily="18" charset="0"/>
              </a:rPr>
              <a:t>。如果</a:t>
            </a:r>
            <a:r>
              <a:rPr lang="zh-CN" altLang="zh-CN" sz="2400" kern="100" dirty="0">
                <a:solidFill>
                  <a:srgbClr val="FF0000"/>
                </a:solidFill>
                <a:latin typeface="Bodoni MT Black" pitchFamily="18" charset="0"/>
                <a:cs typeface="Times New Roman" panose="02020603050405020304" pitchFamily="18" charset="0"/>
              </a:rPr>
              <a:t>两个方向遍历的频度相差很大</a:t>
            </a:r>
            <a:r>
              <a:rPr lang="zh-CN" altLang="zh-CN" sz="2400" kern="100" dirty="0">
                <a:latin typeface="Bodoni MT Black" pitchFamily="18" charset="0"/>
                <a:cs typeface="Times New Roman" panose="02020603050405020304" pitchFamily="18" charset="0"/>
              </a:rPr>
              <a:t>，而且需要尽量减少存储开销和修改时的开销，则这是一种很有效的实现双向关联的方法。</a:t>
            </a:r>
            <a:endParaRPr lang="en-US" altLang="zh-CN" sz="2400" kern="100" dirty="0">
              <a:latin typeface="Bodoni MT Black" pitchFamily="18" charset="0"/>
              <a:cs typeface="Times New Roman" panose="02020603050405020304" pitchFamily="18" charset="0"/>
            </a:endParaRPr>
          </a:p>
        </p:txBody>
      </p:sp>
      <p:sp>
        <p:nvSpPr>
          <p:cNvPr id="1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p:txBody>
          <a:bodyPr/>
          <a:lstStyle/>
          <a:p>
            <a:pPr>
              <a:spcBef>
                <a:spcPct val="50000"/>
              </a:spcBef>
              <a:buFont typeface="Wingdings" pitchFamily="2" charset="2"/>
              <a:buNone/>
            </a:pPr>
            <a:r>
              <a:rPr kumimoji="1" lang="en-US" altLang="zh-CN" sz="4000" b="1" dirty="0" smtClean="0">
                <a:latin typeface="Bodoni MT Black" pitchFamily="18" charset="0"/>
                <a:ea typeface="黑体" pitchFamily="49" charset="-122"/>
              </a:rPr>
              <a:t>11.10 </a:t>
            </a:r>
            <a:r>
              <a:rPr kumimoji="1" lang="zh-CN" altLang="en-US" sz="4000" b="1" dirty="0" smtClean="0">
                <a:latin typeface="+mn-ea"/>
                <a:ea typeface="+mn-ea"/>
              </a:rPr>
              <a:t>设计关联</a:t>
            </a:r>
            <a:endParaRPr kumimoji="1" lang="en-US" altLang="zh-CN" sz="4000" b="1" dirty="0" smtClean="0">
              <a:latin typeface="+mn-ea"/>
              <a:ea typeface="+mn-ea"/>
            </a:endParaRPr>
          </a:p>
        </p:txBody>
      </p:sp>
      <p:sp>
        <p:nvSpPr>
          <p:cNvPr id="141315" name="内容占位符 4"/>
          <p:cNvSpPr txBox="1">
            <a:spLocks/>
          </p:cNvSpPr>
          <p:nvPr/>
        </p:nvSpPr>
        <p:spPr bwMode="auto">
          <a:xfrm>
            <a:off x="581499" y="1400932"/>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a:latin typeface="Bodoni MT Black" pitchFamily="18" charset="0"/>
              </a:rPr>
              <a:t>3.  </a:t>
            </a:r>
            <a:r>
              <a:rPr lang="zh-CN" altLang="en-US" sz="2800" b="1">
                <a:latin typeface="Bodoni MT Black" pitchFamily="18" charset="0"/>
              </a:rPr>
              <a:t>实现双向关联</a:t>
            </a:r>
          </a:p>
        </p:txBody>
      </p:sp>
      <p:sp>
        <p:nvSpPr>
          <p:cNvPr id="14" name="矩形 13"/>
          <p:cNvSpPr/>
          <p:nvPr/>
        </p:nvSpPr>
        <p:spPr>
          <a:xfrm>
            <a:off x="529156" y="2033550"/>
            <a:ext cx="4570482" cy="461665"/>
          </a:xfrm>
          <a:prstGeom prst="rect">
            <a:avLst/>
          </a:prstGeom>
        </p:spPr>
        <p:txBody>
          <a:bodyPr wrap="none">
            <a:spAutoFit/>
          </a:bodyPr>
          <a:lstStyle/>
          <a:p>
            <a:pPr algn="just" eaLnBrk="1" hangingPunct="1">
              <a:spcAft>
                <a:spcPts val="0"/>
              </a:spcAft>
              <a:defRPr/>
            </a:pPr>
            <a:r>
              <a:rPr lang="zh-CN" altLang="en-US" sz="2400" kern="100" dirty="0" smtClean="0">
                <a:solidFill>
                  <a:srgbClr val="FF0000"/>
                </a:solidFill>
                <a:latin typeface="Bodoni MT Black" pitchFamily="18" charset="0"/>
                <a:cs typeface="Times New Roman" panose="02020603050405020304" pitchFamily="18" charset="0"/>
              </a:rPr>
              <a:t>② </a:t>
            </a:r>
            <a:r>
              <a:rPr lang="zh-CN" altLang="zh-CN" sz="2400" kern="100" dirty="0" smtClean="0">
                <a:solidFill>
                  <a:srgbClr val="FF0000"/>
                </a:solidFill>
                <a:latin typeface="Bodoni MT Black" pitchFamily="18" charset="0"/>
                <a:cs typeface="Times New Roman" panose="02020603050405020304" pitchFamily="18" charset="0"/>
              </a:rPr>
              <a:t>两</a:t>
            </a:r>
            <a:r>
              <a:rPr lang="zh-CN" altLang="zh-CN" sz="2400" kern="100" dirty="0">
                <a:solidFill>
                  <a:srgbClr val="FF0000"/>
                </a:solidFill>
                <a:latin typeface="Bodoni MT Black" pitchFamily="18" charset="0"/>
                <a:cs typeface="Times New Roman" panose="02020603050405020304" pitchFamily="18" charset="0"/>
              </a:rPr>
              <a:t>个方向的关联都用属性实现</a:t>
            </a:r>
            <a:endParaRPr lang="en-US" altLang="zh-CN" sz="2400" kern="100" dirty="0">
              <a:solidFill>
                <a:srgbClr val="FF0000"/>
              </a:solidFill>
              <a:latin typeface="Bodoni MT Black" pitchFamily="18" charset="0"/>
              <a:cs typeface="Times New Roman" panose="02020603050405020304" pitchFamily="18" charset="0"/>
            </a:endParaRPr>
          </a:p>
        </p:txBody>
      </p:sp>
      <p:sp>
        <p:nvSpPr>
          <p:cNvPr id="16" name="矩形 15"/>
          <p:cNvSpPr/>
          <p:nvPr/>
        </p:nvSpPr>
        <p:spPr>
          <a:xfrm>
            <a:off x="449441" y="2780928"/>
            <a:ext cx="8237359" cy="1430328"/>
          </a:xfrm>
          <a:prstGeom prst="rect">
            <a:avLst/>
          </a:prstGeom>
          <a:ln>
            <a:solidFill>
              <a:srgbClr val="FF0000"/>
            </a:solidFill>
          </a:ln>
        </p:spPr>
        <p:txBody>
          <a:bodyPr wrap="square">
            <a:spAutoFit/>
          </a:bodyPr>
          <a:lstStyle/>
          <a:p>
            <a:pPr algn="just" eaLnBrk="1" hangingPunct="1">
              <a:lnSpc>
                <a:spcPct val="125000"/>
              </a:lnSpc>
              <a:spcAft>
                <a:spcPts val="0"/>
              </a:spcAft>
              <a:defRPr/>
            </a:pPr>
            <a:r>
              <a:rPr lang="en-US" altLang="zh-CN" kern="100" dirty="0">
                <a:latin typeface="Bodoni MT Black" pitchFamily="18" charset="0"/>
                <a:cs typeface="Times New Roman" panose="02020603050405020304" pitchFamily="18" charset="0"/>
              </a:rPr>
              <a:t> </a:t>
            </a:r>
            <a:r>
              <a:rPr lang="en-US" altLang="zh-CN"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能</a:t>
            </a:r>
            <a:r>
              <a:rPr lang="zh-CN" altLang="zh-CN" sz="2400" kern="100" dirty="0">
                <a:latin typeface="Bodoni MT Black" pitchFamily="18" charset="0"/>
                <a:cs typeface="Times New Roman" panose="02020603050405020304" pitchFamily="18" charset="0"/>
              </a:rPr>
              <a:t>实现快速访问</a:t>
            </a:r>
            <a:r>
              <a:rPr lang="zh-CN" altLang="zh-CN" sz="2400" kern="100" dirty="0" smtClean="0">
                <a:latin typeface="Bodoni MT Black" pitchFamily="18" charset="0"/>
                <a:cs typeface="Times New Roman" panose="02020603050405020304" pitchFamily="18" charset="0"/>
              </a:rPr>
              <a:t>，修改</a:t>
            </a:r>
            <a:r>
              <a:rPr lang="zh-CN" altLang="zh-CN" sz="2400" kern="100" dirty="0">
                <a:latin typeface="Bodoni MT Black" pitchFamily="18" charset="0"/>
                <a:cs typeface="Times New Roman" panose="02020603050405020304" pitchFamily="18" charset="0"/>
              </a:rPr>
              <a:t>了一个属性，则相关的属性也必须随之修改</a:t>
            </a:r>
            <a:r>
              <a:rPr lang="zh-CN" altLang="zh-CN" sz="2400" kern="100" dirty="0" smtClean="0">
                <a:latin typeface="Bodoni MT Black" pitchFamily="18" charset="0"/>
                <a:cs typeface="Times New Roman" panose="02020603050405020304" pitchFamily="18" charset="0"/>
              </a:rPr>
              <a:t>，保持</a:t>
            </a:r>
            <a:r>
              <a:rPr lang="zh-CN" altLang="zh-CN" sz="2400" kern="100" dirty="0">
                <a:latin typeface="Bodoni MT Black" pitchFamily="18" charset="0"/>
                <a:cs typeface="Times New Roman" panose="02020603050405020304" pitchFamily="18" charset="0"/>
              </a:rPr>
              <a:t>该关联链的一致性。当</a:t>
            </a:r>
            <a:r>
              <a:rPr lang="zh-CN" altLang="zh-CN" sz="2400" kern="100" dirty="0">
                <a:solidFill>
                  <a:srgbClr val="FF0000"/>
                </a:solidFill>
                <a:latin typeface="Bodoni MT Black" pitchFamily="18" charset="0"/>
                <a:cs typeface="Times New Roman" panose="02020603050405020304" pitchFamily="18" charset="0"/>
              </a:rPr>
              <a:t>访问次数远远多于修改次数时</a:t>
            </a:r>
            <a:r>
              <a:rPr lang="zh-CN" altLang="zh-CN" sz="2400" kern="100" dirty="0">
                <a:latin typeface="Bodoni MT Black" pitchFamily="18" charset="0"/>
                <a:cs typeface="Times New Roman" panose="02020603050405020304" pitchFamily="18" charset="0"/>
              </a:rPr>
              <a:t>，这种实现方法很有效。</a:t>
            </a:r>
            <a:endParaRPr lang="en-US" altLang="zh-CN" sz="2400" kern="100" dirty="0">
              <a:latin typeface="Bodoni MT Black" pitchFamily="18" charset="0"/>
              <a:cs typeface="Times New Roman" panose="02020603050405020304" pitchFamily="18" charset="0"/>
            </a:endParaRPr>
          </a:p>
        </p:txBody>
      </p:sp>
      <p:sp>
        <p:nvSpPr>
          <p:cNvPr id="1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38017169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p:txBody>
          <a:bodyPr/>
          <a:lstStyle/>
          <a:p>
            <a:pPr>
              <a:spcBef>
                <a:spcPct val="50000"/>
              </a:spcBef>
              <a:buFont typeface="Wingdings" pitchFamily="2" charset="2"/>
              <a:buNone/>
            </a:pPr>
            <a:r>
              <a:rPr kumimoji="1" lang="en-US" altLang="zh-CN" sz="4000" b="1" dirty="0" smtClean="0">
                <a:latin typeface="Bodoni MT Black" pitchFamily="18" charset="0"/>
                <a:ea typeface="黑体" pitchFamily="49" charset="-122"/>
              </a:rPr>
              <a:t>11.10 </a:t>
            </a:r>
            <a:r>
              <a:rPr kumimoji="1" lang="zh-CN" altLang="en-US" sz="4000" b="1" dirty="0" smtClean="0">
                <a:latin typeface="+mn-ea"/>
                <a:ea typeface="+mn-ea"/>
              </a:rPr>
              <a:t>设计关联</a:t>
            </a:r>
            <a:endParaRPr kumimoji="1" lang="en-US" altLang="zh-CN" sz="4000" b="1" dirty="0" smtClean="0">
              <a:latin typeface="+mn-ea"/>
              <a:ea typeface="+mn-ea"/>
            </a:endParaRPr>
          </a:p>
        </p:txBody>
      </p:sp>
      <p:pic>
        <p:nvPicPr>
          <p:cNvPr id="141320" name="图片 14"/>
          <p:cNvPicPr>
            <a:picLocks noChangeAspect="1"/>
          </p:cNvPicPr>
          <p:nvPr/>
        </p:nvPicPr>
        <p:blipFill>
          <a:blip r:embed="rId2" cstate="print"/>
          <a:srcRect/>
          <a:stretch>
            <a:fillRect/>
          </a:stretch>
        </p:blipFill>
        <p:spPr bwMode="auto">
          <a:xfrm>
            <a:off x="1647625" y="2276872"/>
            <a:ext cx="5848750" cy="2448272"/>
          </a:xfrm>
          <a:prstGeom prst="rect">
            <a:avLst/>
          </a:prstGeom>
          <a:noFill/>
          <a:ln w="9525">
            <a:noFill/>
            <a:miter lim="800000"/>
            <a:headEnd/>
            <a:tailEnd/>
          </a:ln>
        </p:spPr>
      </p:pic>
      <p:sp>
        <p:nvSpPr>
          <p:cNvPr id="1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sp>
        <p:nvSpPr>
          <p:cNvPr id="15" name="文本框 14"/>
          <p:cNvSpPr txBox="1"/>
          <p:nvPr/>
        </p:nvSpPr>
        <p:spPr>
          <a:xfrm>
            <a:off x="3449578" y="5435084"/>
            <a:ext cx="2441694" cy="430887"/>
          </a:xfrm>
          <a:prstGeom prst="rect">
            <a:avLst/>
          </a:prstGeom>
          <a:noFill/>
        </p:spPr>
        <p:txBody>
          <a:bodyPr wrap="none" rtlCol="0">
            <a:spAutoFit/>
          </a:bodyPr>
          <a:lstStyle/>
          <a:p>
            <a:r>
              <a:rPr lang="zh-CN" altLang="en-US" sz="2200" dirty="0" smtClean="0">
                <a:solidFill>
                  <a:srgbClr val="0070C0"/>
                </a:solidFill>
              </a:rPr>
              <a:t>指针实现双向关联</a:t>
            </a:r>
            <a:endParaRPr lang="zh-CN" altLang="en-US" sz="2200" dirty="0">
              <a:solidFill>
                <a:srgbClr val="0070C0"/>
              </a:solidFill>
            </a:endParaRPr>
          </a:p>
        </p:txBody>
      </p:sp>
      <p:sp>
        <p:nvSpPr>
          <p:cNvPr id="17" name="文本框 16"/>
          <p:cNvSpPr txBox="1"/>
          <p:nvPr/>
        </p:nvSpPr>
        <p:spPr>
          <a:xfrm>
            <a:off x="3203848" y="4416224"/>
            <a:ext cx="697627" cy="400110"/>
          </a:xfrm>
          <a:prstGeom prst="rect">
            <a:avLst/>
          </a:prstGeom>
          <a:noFill/>
        </p:spPr>
        <p:txBody>
          <a:bodyPr wrap="none" rtlCol="0">
            <a:spAutoFit/>
          </a:bodyPr>
          <a:lstStyle/>
          <a:p>
            <a:r>
              <a:rPr lang="zh-CN" altLang="en-US" sz="2000" dirty="0" smtClean="0">
                <a:solidFill>
                  <a:srgbClr val="0070C0"/>
                </a:solidFill>
              </a:rPr>
              <a:t>关联</a:t>
            </a:r>
            <a:endParaRPr lang="zh-CN" altLang="en-US" sz="2000" dirty="0">
              <a:solidFill>
                <a:srgbClr val="0070C0"/>
              </a:solidFill>
            </a:endParaRPr>
          </a:p>
        </p:txBody>
      </p:sp>
      <p:sp>
        <p:nvSpPr>
          <p:cNvPr id="18" name="矩形 17"/>
          <p:cNvSpPr/>
          <p:nvPr/>
        </p:nvSpPr>
        <p:spPr>
          <a:xfrm>
            <a:off x="6256465" y="4402855"/>
            <a:ext cx="697627" cy="400110"/>
          </a:xfrm>
          <a:prstGeom prst="rect">
            <a:avLst/>
          </a:prstGeom>
        </p:spPr>
        <p:txBody>
          <a:bodyPr wrap="none">
            <a:spAutoFit/>
          </a:bodyPr>
          <a:lstStyle/>
          <a:p>
            <a:r>
              <a:rPr lang="zh-CN" altLang="en-US" sz="2000" dirty="0" smtClean="0">
                <a:solidFill>
                  <a:srgbClr val="0070C0"/>
                </a:solidFill>
              </a:rPr>
              <a:t>实现</a:t>
            </a:r>
            <a:endParaRPr lang="zh-CN" altLang="en-US" sz="2000" dirty="0"/>
          </a:p>
        </p:txBody>
      </p:sp>
      <p:sp>
        <p:nvSpPr>
          <p:cNvPr id="19" name="内容占位符 4"/>
          <p:cNvSpPr txBox="1">
            <a:spLocks/>
          </p:cNvSpPr>
          <p:nvPr/>
        </p:nvSpPr>
        <p:spPr bwMode="auto">
          <a:xfrm>
            <a:off x="457199" y="1411467"/>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smtClean="0">
                <a:latin typeface="Bodoni MT Black" pitchFamily="18" charset="0"/>
              </a:rPr>
              <a:t>3.  </a:t>
            </a:r>
            <a:r>
              <a:rPr lang="zh-CN" altLang="en-US" sz="2800" b="1" dirty="0" smtClean="0">
                <a:latin typeface="Bodoni MT Black" pitchFamily="18" charset="0"/>
              </a:rPr>
              <a:t>实现双向</a:t>
            </a:r>
            <a:r>
              <a:rPr lang="zh-CN" altLang="en-US" sz="2800" b="1" dirty="0">
                <a:latin typeface="Bodoni MT Black" pitchFamily="18" charset="0"/>
              </a:rPr>
              <a:t>关联</a:t>
            </a:r>
          </a:p>
        </p:txBody>
      </p:sp>
    </p:spTree>
    <p:extLst>
      <p:ext uri="{BB962C8B-B14F-4D97-AF65-F5344CB8AC3E}">
        <p14:creationId xmlns:p14="http://schemas.microsoft.com/office/powerpoint/2010/main" val="173203784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pPr>
              <a:spcBef>
                <a:spcPct val="50000"/>
              </a:spcBef>
              <a:buFont typeface="Wingdings" pitchFamily="2" charset="2"/>
              <a:buNone/>
            </a:pPr>
            <a:r>
              <a:rPr kumimoji="1" lang="en-US" altLang="zh-CN" sz="4000" b="1" dirty="0" smtClean="0">
                <a:latin typeface="Bodoni MT Black" pitchFamily="18" charset="0"/>
                <a:ea typeface="黑体" pitchFamily="49" charset="-122"/>
              </a:rPr>
              <a:t>11.10 </a:t>
            </a:r>
            <a:r>
              <a:rPr kumimoji="1" lang="zh-CN" altLang="en-US" sz="4000" b="1" dirty="0" smtClean="0">
                <a:latin typeface="+mn-ea"/>
                <a:ea typeface="+mn-ea"/>
              </a:rPr>
              <a:t>设计关联</a:t>
            </a:r>
            <a:endParaRPr kumimoji="1" lang="en-US" altLang="zh-CN" sz="4000" b="1" dirty="0" smtClean="0">
              <a:latin typeface="+mn-ea"/>
              <a:ea typeface="+mn-ea"/>
            </a:endParaRPr>
          </a:p>
        </p:txBody>
      </p:sp>
      <p:sp>
        <p:nvSpPr>
          <p:cNvPr id="142339" name="内容占位符 4"/>
          <p:cNvSpPr txBox="1">
            <a:spLocks/>
          </p:cNvSpPr>
          <p:nvPr/>
        </p:nvSpPr>
        <p:spPr bwMode="auto">
          <a:xfrm>
            <a:off x="555625" y="1472329"/>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3.  </a:t>
            </a:r>
            <a:r>
              <a:rPr lang="zh-CN" altLang="en-US" sz="2800" b="1" dirty="0">
                <a:latin typeface="Bodoni MT Black" pitchFamily="18" charset="0"/>
              </a:rPr>
              <a:t>实现双向关联</a:t>
            </a:r>
          </a:p>
        </p:txBody>
      </p:sp>
      <p:sp>
        <p:nvSpPr>
          <p:cNvPr id="11" name="矩形 10"/>
          <p:cNvSpPr/>
          <p:nvPr/>
        </p:nvSpPr>
        <p:spPr>
          <a:xfrm>
            <a:off x="580296" y="2247900"/>
            <a:ext cx="4878259" cy="461665"/>
          </a:xfrm>
          <a:prstGeom prst="rect">
            <a:avLst/>
          </a:prstGeom>
        </p:spPr>
        <p:txBody>
          <a:bodyPr wrap="none">
            <a:spAutoFit/>
          </a:bodyPr>
          <a:lstStyle/>
          <a:p>
            <a:pPr algn="just" eaLnBrk="1" hangingPunct="1">
              <a:spcAft>
                <a:spcPts val="0"/>
              </a:spcAft>
              <a:defRPr/>
            </a:pPr>
            <a:r>
              <a:rPr lang="zh-CN" altLang="en-US" sz="2400" kern="100" dirty="0" smtClean="0">
                <a:solidFill>
                  <a:srgbClr val="FF0000"/>
                </a:solidFill>
                <a:latin typeface="Bodoni MT Black" pitchFamily="18" charset="0"/>
                <a:cs typeface="Times New Roman" panose="02020603050405020304" pitchFamily="18" charset="0"/>
              </a:rPr>
              <a:t>③ </a:t>
            </a:r>
            <a:r>
              <a:rPr lang="zh-CN" altLang="zh-CN" sz="2400" dirty="0" smtClean="0">
                <a:solidFill>
                  <a:srgbClr val="FF0000"/>
                </a:solidFill>
                <a:latin typeface="Bodoni MT Black" pitchFamily="18" charset="0"/>
              </a:rPr>
              <a:t>用</a:t>
            </a:r>
            <a:r>
              <a:rPr lang="zh-CN" altLang="zh-CN" sz="2400" dirty="0">
                <a:solidFill>
                  <a:srgbClr val="FF0000"/>
                </a:solidFill>
                <a:latin typeface="Bodoni MT Black" pitchFamily="18" charset="0"/>
              </a:rPr>
              <a:t>独立的关联对象实现双向关联</a:t>
            </a:r>
            <a:endParaRPr lang="en-US" altLang="zh-CN" sz="2400" kern="100" dirty="0">
              <a:solidFill>
                <a:srgbClr val="FF0000"/>
              </a:solidFill>
              <a:latin typeface="Bodoni MT Black" pitchFamily="18" charset="0"/>
              <a:cs typeface="Times New Roman" panose="02020603050405020304" pitchFamily="18" charset="0"/>
            </a:endParaRPr>
          </a:p>
        </p:txBody>
      </p:sp>
      <p:sp>
        <p:nvSpPr>
          <p:cNvPr id="142342" name="矩形 5"/>
          <p:cNvSpPr>
            <a:spLocks noChangeArrowheads="1"/>
          </p:cNvSpPr>
          <p:nvPr/>
        </p:nvSpPr>
        <p:spPr bwMode="auto">
          <a:xfrm>
            <a:off x="539750" y="3338666"/>
            <a:ext cx="3343632" cy="1891993"/>
          </a:xfrm>
          <a:prstGeom prst="rect">
            <a:avLst/>
          </a:prstGeom>
          <a:noFill/>
          <a:ln w="9525">
            <a:noFill/>
            <a:miter lim="800000"/>
            <a:headEnd/>
            <a:tailEnd/>
          </a:ln>
        </p:spPr>
        <p:txBody>
          <a:bodyPr wrap="square">
            <a:spAutoFit/>
          </a:bodyPr>
          <a:lstStyle/>
          <a:p>
            <a:pPr eaLnBrk="1" hangingPunct="1">
              <a:lnSpc>
                <a:spcPct val="125000"/>
              </a:lnSpc>
            </a:pPr>
            <a:r>
              <a:rPr lang="zh-CN" altLang="zh-CN" sz="2400" dirty="0" smtClean="0">
                <a:latin typeface="Bodoni MT Black" pitchFamily="18" charset="0"/>
                <a:cs typeface="Times New Roman" pitchFamily="18" charset="0"/>
              </a:rPr>
              <a:t>关联</a:t>
            </a:r>
            <a:r>
              <a:rPr lang="zh-CN" altLang="zh-CN" sz="2400" dirty="0">
                <a:latin typeface="Bodoni MT Black" pitchFamily="18" charset="0"/>
                <a:cs typeface="Times New Roman" pitchFamily="18" charset="0"/>
              </a:rPr>
              <a:t>对象不属于相互关联的任何一个类，它是独立的关联类的实例</a:t>
            </a:r>
            <a:r>
              <a:rPr lang="zh-CN" altLang="en-US" sz="2400" dirty="0">
                <a:latin typeface="Bodoni MT Black" pitchFamily="18" charset="0"/>
                <a:cs typeface="Times New Roman" pitchFamily="18" charset="0"/>
              </a:rPr>
              <a:t>。如右图所示。</a:t>
            </a:r>
            <a:endParaRPr lang="zh-CN" altLang="en-US" sz="2400" dirty="0">
              <a:latin typeface="Bodoni MT Black" pitchFamily="18" charset="0"/>
            </a:endParaRPr>
          </a:p>
        </p:txBody>
      </p:sp>
      <p:pic>
        <p:nvPicPr>
          <p:cNvPr id="142343" name="图片 6"/>
          <p:cNvPicPr>
            <a:picLocks noChangeAspect="1"/>
          </p:cNvPicPr>
          <p:nvPr/>
        </p:nvPicPr>
        <p:blipFill>
          <a:blip r:embed="rId2" cstate="print"/>
          <a:srcRect/>
          <a:stretch>
            <a:fillRect/>
          </a:stretch>
        </p:blipFill>
        <p:spPr bwMode="auto">
          <a:xfrm>
            <a:off x="4543425" y="2824163"/>
            <a:ext cx="3984625" cy="2921000"/>
          </a:xfrm>
          <a:prstGeom prst="rect">
            <a:avLst/>
          </a:prstGeom>
          <a:noFill/>
          <a:ln w="9525">
            <a:noFill/>
            <a:miter lim="800000"/>
            <a:headEnd/>
            <a:tailEnd/>
          </a:ln>
        </p:spPr>
      </p:pic>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4"/>
          <p:cNvSpPr txBox="1">
            <a:spLocks/>
          </p:cNvSpPr>
          <p:nvPr/>
        </p:nvSpPr>
        <p:spPr bwMode="auto">
          <a:xfrm>
            <a:off x="446827" y="1170781"/>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5. </a:t>
            </a:r>
            <a:r>
              <a:rPr lang="zh-CN" altLang="en-US" sz="2800" b="1" dirty="0">
                <a:latin typeface="Bodoni MT Black" pitchFamily="18" charset="0"/>
              </a:rPr>
              <a:t>强内聚</a:t>
            </a:r>
          </a:p>
        </p:txBody>
      </p:sp>
      <p:sp>
        <p:nvSpPr>
          <p:cNvPr id="14" name="文本框 13"/>
          <p:cNvSpPr txBox="1"/>
          <p:nvPr/>
        </p:nvSpPr>
        <p:spPr>
          <a:xfrm>
            <a:off x="686014" y="1687513"/>
            <a:ext cx="7881937" cy="3785652"/>
          </a:xfrm>
          <a:prstGeom prst="rect">
            <a:avLst/>
          </a:prstGeom>
          <a:noFill/>
        </p:spPr>
        <p:txBody>
          <a:bodyPr wrap="square">
            <a:spAutoFit/>
          </a:bodyPr>
          <a:lstStyle/>
          <a:p>
            <a:pPr marL="342900" indent="-342900" eaLnBrk="1" hangingPunct="1">
              <a:lnSpc>
                <a:spcPct val="125000"/>
              </a:lnSpc>
              <a:buFont typeface="Wingdings" panose="05000000000000000000" pitchFamily="2" charset="2"/>
              <a:buChar char="l"/>
              <a:defRPr/>
            </a:pPr>
            <a:r>
              <a:rPr lang="zh-CN" altLang="en-US" sz="2400" dirty="0">
                <a:latin typeface="Bodoni MT Black" pitchFamily="18" charset="0"/>
              </a:rPr>
              <a:t>内聚衡量一个模块内各个元素彼此结合的紧密程度</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400" dirty="0">
                <a:latin typeface="Bodoni MT Black" pitchFamily="18" charset="0"/>
              </a:rPr>
              <a:t>在设计时应该力求做到高内聚</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rPr>
              <a:t>面向对象设计</a:t>
            </a:r>
            <a:r>
              <a:rPr lang="zh-CN" altLang="en-US" sz="2400" dirty="0">
                <a:latin typeface="Bodoni MT Black" pitchFamily="18" charset="0"/>
              </a:rPr>
              <a:t>的</a:t>
            </a:r>
            <a:r>
              <a:rPr lang="en-US" altLang="zh-CN" sz="2400" dirty="0">
                <a:solidFill>
                  <a:srgbClr val="FF0000"/>
                </a:solidFill>
                <a:latin typeface="Bodoni MT Black" pitchFamily="18" charset="0"/>
              </a:rPr>
              <a:t>3</a:t>
            </a:r>
            <a:r>
              <a:rPr lang="zh-CN" altLang="zh-CN" sz="2400" dirty="0">
                <a:latin typeface="Bodoni MT Black" pitchFamily="18" charset="0"/>
              </a:rPr>
              <a:t>种内聚</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defRPr/>
            </a:pPr>
            <a:r>
              <a:rPr lang="en-US" altLang="zh-CN" sz="2400" dirty="0">
                <a:solidFill>
                  <a:srgbClr val="FF0000"/>
                </a:solidFill>
                <a:latin typeface="Bodoni MT Black" pitchFamily="18" charset="0"/>
              </a:rPr>
              <a:t> </a:t>
            </a:r>
            <a:r>
              <a:rPr lang="en-US" altLang="zh-CN" sz="2400" dirty="0" smtClean="0">
                <a:solidFill>
                  <a:srgbClr val="FF0000"/>
                </a:solidFill>
                <a:latin typeface="Bodoni MT Black" pitchFamily="18" charset="0"/>
              </a:rPr>
              <a:t>   </a:t>
            </a:r>
            <a:r>
              <a:rPr lang="zh-CN" altLang="en-US" sz="2400" dirty="0" smtClean="0">
                <a:solidFill>
                  <a:srgbClr val="FF0000"/>
                </a:solidFill>
                <a:latin typeface="Bodoni MT Black" pitchFamily="18" charset="0"/>
              </a:rPr>
              <a:t>① </a:t>
            </a:r>
            <a:r>
              <a:rPr lang="zh-CN" altLang="zh-CN" sz="2400" dirty="0" smtClean="0">
                <a:solidFill>
                  <a:srgbClr val="FF0000"/>
                </a:solidFill>
                <a:latin typeface="Bodoni MT Black" pitchFamily="18" charset="0"/>
              </a:rPr>
              <a:t>服务内聚</a:t>
            </a:r>
            <a:r>
              <a:rPr lang="zh-CN" altLang="en-US" sz="2400" dirty="0" smtClean="0">
                <a:solidFill>
                  <a:srgbClr val="FF0000"/>
                </a:solidFill>
                <a:latin typeface="Bodoni MT Black" pitchFamily="18" charset="0"/>
              </a:rPr>
              <a:t>：</a:t>
            </a:r>
            <a:r>
              <a:rPr lang="zh-CN" altLang="en-US" sz="2400" dirty="0" smtClean="0">
                <a:latin typeface="Bodoni MT Black" pitchFamily="18" charset="0"/>
              </a:rPr>
              <a:t>一个服务应该完成一个且仅完成一个功能</a:t>
            </a:r>
            <a:endParaRPr lang="en-US" altLang="zh-CN" sz="2400" dirty="0" smtClean="0">
              <a:latin typeface="Bodoni MT Black" pitchFamily="18" charset="0"/>
            </a:endParaRPr>
          </a:p>
          <a:p>
            <a:pPr eaLnBrk="1" hangingPunct="1">
              <a:lnSpc>
                <a:spcPct val="125000"/>
              </a:lnSpc>
              <a:defRPr/>
            </a:pPr>
            <a:r>
              <a:rPr lang="en-US" altLang="zh-CN" sz="2400" dirty="0" smtClean="0">
                <a:solidFill>
                  <a:srgbClr val="FF0000"/>
                </a:solidFill>
                <a:latin typeface="Bodoni MT Black" pitchFamily="18" charset="0"/>
              </a:rPr>
              <a:t>    </a:t>
            </a:r>
            <a:r>
              <a:rPr lang="zh-CN" altLang="en-US" sz="2400" dirty="0" smtClean="0">
                <a:solidFill>
                  <a:srgbClr val="FF0000"/>
                </a:solidFill>
                <a:latin typeface="Bodoni MT Black" pitchFamily="18" charset="0"/>
              </a:rPr>
              <a:t>② </a:t>
            </a:r>
            <a:r>
              <a:rPr lang="zh-CN" altLang="zh-CN" sz="2400" dirty="0" smtClean="0">
                <a:solidFill>
                  <a:srgbClr val="FF0000"/>
                </a:solidFill>
                <a:latin typeface="Bodoni MT Black" pitchFamily="18" charset="0"/>
              </a:rPr>
              <a:t>类内聚</a:t>
            </a:r>
            <a:r>
              <a:rPr lang="zh-CN" altLang="en-US" sz="2400" dirty="0" smtClean="0">
                <a:solidFill>
                  <a:srgbClr val="FF0000"/>
                </a:solidFill>
                <a:latin typeface="Bodoni MT Black" pitchFamily="18" charset="0"/>
              </a:rPr>
              <a:t>：</a:t>
            </a:r>
            <a:r>
              <a:rPr lang="zh-CN" altLang="en-US" sz="2400" dirty="0" smtClean="0">
                <a:latin typeface="Bodoni MT Black" pitchFamily="18" charset="0"/>
              </a:rPr>
              <a:t>一个类只有一个用途，其属性和服务是高内聚的</a:t>
            </a:r>
            <a:endParaRPr lang="en-US" altLang="zh-CN" sz="2400" dirty="0" smtClean="0">
              <a:latin typeface="Bodoni MT Black" pitchFamily="18" charset="0"/>
            </a:endParaRPr>
          </a:p>
          <a:p>
            <a:pPr eaLnBrk="1" hangingPunct="1">
              <a:lnSpc>
                <a:spcPct val="125000"/>
              </a:lnSpc>
              <a:defRPr/>
            </a:pPr>
            <a:r>
              <a:rPr lang="en-US" altLang="zh-CN" sz="2400" dirty="0">
                <a:solidFill>
                  <a:srgbClr val="FF0000"/>
                </a:solidFill>
                <a:latin typeface="Bodoni MT Black" pitchFamily="18" charset="0"/>
              </a:rPr>
              <a:t> </a:t>
            </a:r>
            <a:r>
              <a:rPr lang="en-US" altLang="zh-CN" sz="2400" dirty="0" smtClean="0">
                <a:solidFill>
                  <a:srgbClr val="FF0000"/>
                </a:solidFill>
                <a:latin typeface="Bodoni MT Black" pitchFamily="18" charset="0"/>
              </a:rPr>
              <a:t>   </a:t>
            </a:r>
            <a:r>
              <a:rPr lang="zh-CN" altLang="en-US" sz="2400" dirty="0" smtClean="0">
                <a:solidFill>
                  <a:srgbClr val="FF0000"/>
                </a:solidFill>
                <a:latin typeface="Bodoni MT Black" pitchFamily="18" charset="0"/>
              </a:rPr>
              <a:t>③ </a:t>
            </a:r>
            <a:r>
              <a:rPr lang="zh-CN" altLang="zh-CN" sz="2400" dirty="0" smtClean="0">
                <a:solidFill>
                  <a:srgbClr val="FF0000"/>
                </a:solidFill>
                <a:latin typeface="Bodoni MT Black" pitchFamily="18" charset="0"/>
              </a:rPr>
              <a:t>一般</a:t>
            </a:r>
            <a:r>
              <a:rPr lang="en-US" altLang="zh-CN" sz="2400" dirty="0" smtClean="0">
                <a:solidFill>
                  <a:srgbClr val="FF0000"/>
                </a:solidFill>
                <a:latin typeface="Bodoni MT Black" pitchFamily="18" charset="0"/>
              </a:rPr>
              <a:t>-</a:t>
            </a:r>
            <a:r>
              <a:rPr lang="zh-CN" altLang="zh-CN" sz="2400" dirty="0" smtClean="0">
                <a:solidFill>
                  <a:srgbClr val="FF0000"/>
                </a:solidFill>
                <a:latin typeface="Bodoni MT Black" pitchFamily="18" charset="0"/>
              </a:rPr>
              <a:t>特殊内聚</a:t>
            </a:r>
            <a:r>
              <a:rPr lang="zh-CN" altLang="en-US" sz="2400" dirty="0" smtClean="0">
                <a:latin typeface="Bodoni MT Black" pitchFamily="18" charset="0"/>
              </a:rPr>
              <a:t>：符合多数人概念，是对相应领域知识的正确抽取</a:t>
            </a:r>
            <a:endParaRPr lang="zh-CN" altLang="en-US" sz="2400" dirty="0">
              <a:latin typeface="Bodoni MT Black" pitchFamily="18" charset="0"/>
            </a:endParaRPr>
          </a:p>
        </p:txBody>
      </p:sp>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面向对象设计的</a:t>
            </a:r>
            <a:r>
              <a:rPr lang="zh-CN" altLang="en-US" sz="2400" dirty="0" smtClean="0">
                <a:solidFill>
                  <a:srgbClr val="D9D9D9"/>
                </a:solidFill>
                <a:latin typeface="Bodoni MT Black" pitchFamily="18" charset="0"/>
                <a:ea typeface="+mn-ea"/>
              </a:rPr>
              <a:t>准则</a:t>
            </a:r>
            <a:endParaRPr lang="zh-CN" altLang="en-US" sz="2400" dirty="0">
              <a:solidFill>
                <a:srgbClr val="D9D9D9"/>
              </a:solidFill>
              <a:latin typeface="Bodoni MT Black" pitchFamily="18" charset="0"/>
              <a:ea typeface="+mn-ea"/>
            </a:endParaRPr>
          </a:p>
        </p:txBody>
      </p:sp>
      <p:sp>
        <p:nvSpPr>
          <p:cNvPr id="10" name="标题 3"/>
          <p:cNvSpPr>
            <a:spLocks noGrp="1"/>
          </p:cNvSpPr>
          <p:nvPr>
            <p:ph type="title"/>
          </p:nvPr>
        </p:nvSpPr>
        <p:spPr>
          <a:xfrm>
            <a:off x="323850" y="28575"/>
            <a:ext cx="8229600" cy="1143000"/>
          </a:xfrm>
        </p:spPr>
        <p:txBody>
          <a:bodyPr/>
          <a:lstStyle/>
          <a:p>
            <a:pPr>
              <a:defRPr/>
            </a:pPr>
            <a:r>
              <a:rPr kumimoji="1" lang="en-US" altLang="zh-CN" sz="4000" dirty="0">
                <a:solidFill>
                  <a:srgbClr val="9999CC">
                    <a:lumMod val="50000"/>
                  </a:srgbClr>
                </a:solidFill>
                <a:latin typeface="Bodoni MT Black" pitchFamily="18" charset="0"/>
                <a:ea typeface="黑体" pitchFamily="2" charset="-122"/>
              </a:rPr>
              <a:t> </a:t>
            </a:r>
            <a:r>
              <a:rPr kumimoji="1" lang="en-US" altLang="zh-CN" b="1" dirty="0">
                <a:latin typeface="Bodoni MT Black" pitchFamily="18" charset="0"/>
                <a:ea typeface="+mn-ea"/>
              </a:rPr>
              <a:t>11.1 </a:t>
            </a:r>
            <a:r>
              <a:rPr kumimoji="1" lang="zh-CN" altLang="en-US" b="1" dirty="0">
                <a:latin typeface="Bodoni MT Black" pitchFamily="18" charset="0"/>
                <a:ea typeface="+mn-ea"/>
              </a:rPr>
              <a:t>面向对象设计的准则</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p:txBody>
          <a:bodyPr/>
          <a:lstStyle/>
          <a:p>
            <a:pPr>
              <a:spcBef>
                <a:spcPct val="50000"/>
              </a:spcBef>
              <a:buFont typeface="Wingdings" pitchFamily="2" charset="2"/>
              <a:buNone/>
            </a:pPr>
            <a:r>
              <a:rPr kumimoji="1" lang="en-US" altLang="zh-CN" sz="4000" b="1" dirty="0" smtClean="0">
                <a:latin typeface="Bodoni MT Black" pitchFamily="18" charset="0"/>
                <a:ea typeface="黑体" pitchFamily="49" charset="-122"/>
              </a:rPr>
              <a:t>11.10 </a:t>
            </a:r>
            <a:r>
              <a:rPr kumimoji="1" lang="zh-CN" altLang="en-US" sz="4000" b="1" dirty="0" smtClean="0">
                <a:latin typeface="+mn-ea"/>
                <a:ea typeface="+mn-ea"/>
              </a:rPr>
              <a:t>设计关联</a:t>
            </a:r>
            <a:endParaRPr kumimoji="1" lang="en-US" altLang="zh-CN" sz="4000" b="1" dirty="0" smtClean="0">
              <a:latin typeface="+mn-ea"/>
              <a:ea typeface="+mn-ea"/>
            </a:endParaRPr>
          </a:p>
        </p:txBody>
      </p:sp>
      <p:sp>
        <p:nvSpPr>
          <p:cNvPr id="143363" name="内容占位符 4"/>
          <p:cNvSpPr txBox="1">
            <a:spLocks/>
          </p:cNvSpPr>
          <p:nvPr/>
        </p:nvSpPr>
        <p:spPr bwMode="auto">
          <a:xfrm>
            <a:off x="528638" y="1116013"/>
            <a:ext cx="8229600" cy="603250"/>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4.  </a:t>
            </a:r>
            <a:r>
              <a:rPr lang="zh-CN" altLang="en-US" sz="2800" b="1" dirty="0">
                <a:latin typeface="Bodoni MT Black" pitchFamily="18" charset="0"/>
              </a:rPr>
              <a:t>关联对象的实现</a:t>
            </a:r>
          </a:p>
        </p:txBody>
      </p:sp>
      <p:sp>
        <p:nvSpPr>
          <p:cNvPr id="143364" name="矩形 2"/>
          <p:cNvSpPr>
            <a:spLocks noChangeArrowheads="1"/>
          </p:cNvSpPr>
          <p:nvPr/>
        </p:nvSpPr>
        <p:spPr bwMode="auto">
          <a:xfrm>
            <a:off x="473075" y="3140968"/>
            <a:ext cx="8229600" cy="2862322"/>
          </a:xfrm>
          <a:prstGeom prst="rect">
            <a:avLst/>
          </a:prstGeom>
          <a:noFill/>
          <a:ln w="9525">
            <a:noFill/>
            <a:miter lim="800000"/>
            <a:headEnd/>
            <a:tailEnd/>
          </a:ln>
        </p:spPr>
        <p:txBody>
          <a:bodyPr>
            <a:spAutoFit/>
          </a:bodyPr>
          <a:lstStyle/>
          <a:p>
            <a:pPr marL="342900" indent="-342900" eaLnBrk="1" hangingPunct="1">
              <a:lnSpc>
                <a:spcPct val="125000"/>
              </a:lnSpc>
              <a:buFont typeface="Wingdings" panose="05000000000000000000" pitchFamily="2" charset="2"/>
              <a:buChar char="l"/>
            </a:pPr>
            <a:r>
              <a:rPr lang="zh-CN" altLang="zh-CN" sz="2400" dirty="0" smtClean="0">
                <a:solidFill>
                  <a:srgbClr val="FF0000"/>
                </a:solidFill>
                <a:latin typeface="Bodoni MT Black" pitchFamily="18" charset="0"/>
                <a:cs typeface="Times New Roman" pitchFamily="18" charset="0"/>
              </a:rPr>
              <a:t>一对一关联</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关联</a:t>
            </a:r>
            <a:r>
              <a:rPr lang="zh-CN" altLang="zh-CN" sz="2400" dirty="0">
                <a:latin typeface="Bodoni MT Black" pitchFamily="18" charset="0"/>
                <a:cs typeface="Times New Roman" pitchFamily="18" charset="0"/>
              </a:rPr>
              <a:t>对象可以</a:t>
            </a:r>
            <a:r>
              <a:rPr lang="zh-CN" altLang="zh-CN" sz="2400" dirty="0">
                <a:solidFill>
                  <a:srgbClr val="FF0000"/>
                </a:solidFill>
                <a:latin typeface="Bodoni MT Black" pitchFamily="18" charset="0"/>
                <a:cs typeface="Times New Roman" pitchFamily="18" charset="0"/>
              </a:rPr>
              <a:t>与参与关联的任一个对象合并</a:t>
            </a:r>
            <a:r>
              <a:rPr lang="zh-CN" altLang="zh-CN" sz="2400" dirty="0">
                <a:latin typeface="Bodoni MT Black" pitchFamily="18" charset="0"/>
                <a:cs typeface="Times New Roman" pitchFamily="18" charset="0"/>
              </a:rPr>
              <a:t>。</a:t>
            </a:r>
            <a:endParaRPr lang="en-US" altLang="zh-CN" sz="2400" dirty="0">
              <a:latin typeface="Bodoni MT Black" pitchFamily="18" charset="0"/>
              <a:cs typeface="Times New Roman" pitchFamily="18" charset="0"/>
            </a:endParaRPr>
          </a:p>
          <a:p>
            <a:pPr marL="342900" indent="-342900" eaLnBrk="1" hangingPunct="1">
              <a:lnSpc>
                <a:spcPct val="125000"/>
              </a:lnSpc>
              <a:buFont typeface="Wingdings" panose="05000000000000000000" pitchFamily="2" charset="2"/>
              <a:buChar char="l"/>
            </a:pPr>
            <a:r>
              <a:rPr lang="zh-CN" altLang="zh-CN" sz="2400" dirty="0" smtClean="0">
                <a:solidFill>
                  <a:srgbClr val="FF0000"/>
                </a:solidFill>
                <a:latin typeface="Bodoni MT Black" pitchFamily="18" charset="0"/>
                <a:cs typeface="Times New Roman" pitchFamily="18" charset="0"/>
              </a:rPr>
              <a:t>一对</a:t>
            </a:r>
            <a:r>
              <a:rPr lang="zh-CN" altLang="zh-CN" sz="2400" dirty="0">
                <a:solidFill>
                  <a:srgbClr val="FF0000"/>
                </a:solidFill>
                <a:latin typeface="Bodoni MT Black" pitchFamily="18" charset="0"/>
                <a:cs typeface="Times New Roman" pitchFamily="18" charset="0"/>
              </a:rPr>
              <a:t>多</a:t>
            </a:r>
            <a:r>
              <a:rPr lang="zh-CN" altLang="zh-CN" sz="2400" dirty="0" smtClean="0">
                <a:solidFill>
                  <a:srgbClr val="FF0000"/>
                </a:solidFill>
                <a:latin typeface="Bodoni MT Black" pitchFamily="18" charset="0"/>
                <a:cs typeface="Times New Roman" pitchFamily="18" charset="0"/>
              </a:rPr>
              <a:t>关联</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关联</a:t>
            </a:r>
            <a:r>
              <a:rPr lang="zh-CN" altLang="zh-CN" sz="2400" dirty="0">
                <a:latin typeface="Bodoni MT Black" pitchFamily="18" charset="0"/>
                <a:cs typeface="Times New Roman" pitchFamily="18" charset="0"/>
              </a:rPr>
              <a:t>对象可以</a:t>
            </a:r>
            <a:r>
              <a:rPr lang="zh-CN" altLang="zh-CN" sz="2400" dirty="0">
                <a:solidFill>
                  <a:srgbClr val="FF0000"/>
                </a:solidFill>
                <a:latin typeface="Bodoni MT Black" pitchFamily="18" charset="0"/>
                <a:cs typeface="Times New Roman" pitchFamily="18" charset="0"/>
              </a:rPr>
              <a:t>与“多”端对象</a:t>
            </a:r>
            <a:r>
              <a:rPr lang="zh-CN" altLang="zh-CN" sz="2400" dirty="0" smtClean="0">
                <a:solidFill>
                  <a:srgbClr val="FF0000"/>
                </a:solidFill>
                <a:latin typeface="Bodoni MT Black" pitchFamily="18" charset="0"/>
                <a:cs typeface="Times New Roman" pitchFamily="18" charset="0"/>
              </a:rPr>
              <a:t>合并</a:t>
            </a:r>
            <a:r>
              <a:rPr lang="zh-CN" altLang="en-US" sz="2400" dirty="0">
                <a:latin typeface="Bodoni MT Black" pitchFamily="18" charset="0"/>
                <a:cs typeface="Times New Roman" pitchFamily="18" charset="0"/>
              </a:rPr>
              <a:t>。</a:t>
            </a:r>
            <a:endParaRPr lang="en-US" altLang="zh-CN" sz="2400" dirty="0">
              <a:latin typeface="Bodoni MT Black" pitchFamily="18" charset="0"/>
              <a:cs typeface="Times New Roman" pitchFamily="18" charset="0"/>
            </a:endParaRPr>
          </a:p>
          <a:p>
            <a:pPr marL="342900" indent="-342900" eaLnBrk="1" hangingPunct="1">
              <a:lnSpc>
                <a:spcPct val="125000"/>
              </a:lnSpc>
              <a:buFont typeface="Wingdings" panose="05000000000000000000" pitchFamily="2" charset="2"/>
              <a:buChar char="l"/>
            </a:pPr>
            <a:r>
              <a:rPr lang="zh-CN" altLang="zh-CN" sz="2400" dirty="0" smtClean="0">
                <a:solidFill>
                  <a:srgbClr val="FF0000"/>
                </a:solidFill>
                <a:latin typeface="Bodoni MT Black" pitchFamily="18" charset="0"/>
                <a:cs typeface="Times New Roman" pitchFamily="18" charset="0"/>
              </a:rPr>
              <a:t>多</a:t>
            </a:r>
            <a:r>
              <a:rPr lang="zh-CN" altLang="zh-CN" sz="2400" dirty="0">
                <a:solidFill>
                  <a:srgbClr val="FF0000"/>
                </a:solidFill>
                <a:latin typeface="Bodoni MT Black" pitchFamily="18" charset="0"/>
                <a:cs typeface="Times New Roman" pitchFamily="18" charset="0"/>
              </a:rPr>
              <a:t>对多</a:t>
            </a:r>
            <a:r>
              <a:rPr lang="zh-CN" altLang="zh-CN" sz="2400" dirty="0" smtClean="0">
                <a:solidFill>
                  <a:srgbClr val="FF0000"/>
                </a:solidFill>
                <a:latin typeface="Bodoni MT Black" pitchFamily="18" charset="0"/>
                <a:cs typeface="Times New Roman" pitchFamily="18" charset="0"/>
              </a:rPr>
              <a:t>关联</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关联</a:t>
            </a:r>
            <a:r>
              <a:rPr lang="zh-CN" altLang="zh-CN" sz="2400" dirty="0">
                <a:latin typeface="Bodoni MT Black" pitchFamily="18" charset="0"/>
                <a:cs typeface="Times New Roman" pitchFamily="18" charset="0"/>
              </a:rPr>
              <a:t>链的性质不可能只与一个参与关联的对象有关，通常用一个</a:t>
            </a:r>
            <a:r>
              <a:rPr lang="zh-CN" altLang="zh-CN" sz="2400" dirty="0">
                <a:solidFill>
                  <a:srgbClr val="FF0000"/>
                </a:solidFill>
                <a:latin typeface="Bodoni MT Black" pitchFamily="18" charset="0"/>
                <a:cs typeface="Times New Roman" pitchFamily="18" charset="0"/>
              </a:rPr>
              <a:t>独立的关联类</a:t>
            </a:r>
            <a:r>
              <a:rPr lang="zh-CN" altLang="zh-CN" sz="2400" dirty="0">
                <a:latin typeface="Bodoni MT Black" pitchFamily="18" charset="0"/>
                <a:cs typeface="Times New Roman" pitchFamily="18" charset="0"/>
              </a:rPr>
              <a:t>来保存描述关联性质的信息，这个类的每个实例表示一条具体的关联链及该链的属性（参见</a:t>
            </a:r>
            <a:r>
              <a:rPr lang="zh-CN" altLang="en-US" sz="2400" dirty="0">
                <a:latin typeface="Bodoni MT Black" pitchFamily="18" charset="0"/>
                <a:cs typeface="Times New Roman" pitchFamily="18" charset="0"/>
              </a:rPr>
              <a:t>上页</a:t>
            </a:r>
            <a:r>
              <a:rPr lang="zh-CN" altLang="zh-CN" sz="2400" dirty="0">
                <a:latin typeface="Bodoni MT Black" pitchFamily="18" charset="0"/>
                <a:cs typeface="Times New Roman" pitchFamily="18" charset="0"/>
              </a:rPr>
              <a:t>图）。</a:t>
            </a:r>
            <a:endParaRPr lang="zh-CN" altLang="en-US" sz="2400" dirty="0">
              <a:latin typeface="Bodoni MT Black" pitchFamily="18" charset="0"/>
            </a:endParaRPr>
          </a:p>
        </p:txBody>
      </p:sp>
      <p:sp>
        <p:nvSpPr>
          <p:cNvPr id="143365" name="矩形 9"/>
          <p:cNvSpPr>
            <a:spLocks noChangeArrowheads="1"/>
          </p:cNvSpPr>
          <p:nvPr/>
        </p:nvSpPr>
        <p:spPr bwMode="auto">
          <a:xfrm>
            <a:off x="549275" y="1700808"/>
            <a:ext cx="8229600" cy="968663"/>
          </a:xfrm>
          <a:prstGeom prst="rect">
            <a:avLst/>
          </a:prstGeom>
          <a:noFill/>
          <a:ln w="9525">
            <a:solidFill>
              <a:srgbClr val="C00000"/>
            </a:solidFill>
            <a:miter lim="800000"/>
            <a:headEnd/>
            <a:tailEnd/>
          </a:ln>
        </p:spPr>
        <p:txBody>
          <a:bodyPr>
            <a:spAutoFit/>
          </a:bodyPr>
          <a:lstStyle/>
          <a:p>
            <a:pPr eaLnBrk="1" hangingPunct="1">
              <a:lnSpc>
                <a:spcPct val="125000"/>
              </a:lnSpc>
            </a:pPr>
            <a:r>
              <a:rPr lang="en-US" altLang="zh-CN" sz="2400" dirty="0">
                <a:latin typeface="Bodoni MT Black" pitchFamily="18" charset="0"/>
                <a:cs typeface="Times New Roman" pitchFamily="18" charset="0"/>
              </a:rPr>
              <a:t>     </a:t>
            </a:r>
            <a:r>
              <a:rPr lang="en-US" altLang="zh-CN" sz="2400" dirty="0" smtClean="0">
                <a:latin typeface="Bodoni MT Black" pitchFamily="18" charset="0"/>
                <a:cs typeface="Times New Roman" pitchFamily="18" charset="0"/>
              </a:rPr>
              <a:t>9.4.2</a:t>
            </a:r>
            <a:r>
              <a:rPr lang="zh-CN" altLang="zh-CN" sz="2400" dirty="0">
                <a:latin typeface="Bodoni MT Black" pitchFamily="18" charset="0"/>
                <a:cs typeface="Times New Roman" pitchFamily="18" charset="0"/>
              </a:rPr>
              <a:t>节曾经讲过，可以引入一个</a:t>
            </a:r>
            <a:r>
              <a:rPr lang="zh-CN" altLang="zh-CN" sz="2400" dirty="0">
                <a:solidFill>
                  <a:srgbClr val="FF0000"/>
                </a:solidFill>
                <a:latin typeface="Bodoni MT Black" pitchFamily="18" charset="0"/>
                <a:cs typeface="Times New Roman" pitchFamily="18" charset="0"/>
              </a:rPr>
              <a:t>关联类</a:t>
            </a:r>
            <a:r>
              <a:rPr lang="zh-CN" altLang="zh-CN" sz="2400" dirty="0">
                <a:latin typeface="Bodoni MT Black" pitchFamily="18" charset="0"/>
                <a:cs typeface="Times New Roman" pitchFamily="18" charset="0"/>
              </a:rPr>
              <a:t>来保存描述关联性质的信息，关联中的每个连接对应着关联类的一个对象。</a:t>
            </a:r>
            <a:endParaRPr lang="zh-CN" altLang="en-US" sz="2400" dirty="0">
              <a:latin typeface="Bodoni MT Black" pitchFamily="18" charset="0"/>
            </a:endParaRPr>
          </a:p>
        </p:txBody>
      </p:sp>
      <p:sp>
        <p:nvSpPr>
          <p:cNvPr id="143366" name="矩形 10"/>
          <p:cNvSpPr>
            <a:spLocks noChangeArrowheads="1"/>
          </p:cNvSpPr>
          <p:nvPr/>
        </p:nvSpPr>
        <p:spPr bwMode="auto">
          <a:xfrm>
            <a:off x="491219" y="2708920"/>
            <a:ext cx="5724525" cy="461963"/>
          </a:xfrm>
          <a:prstGeom prst="rect">
            <a:avLst/>
          </a:prstGeom>
          <a:noFill/>
          <a:ln w="9525">
            <a:noFill/>
            <a:miter lim="800000"/>
            <a:headEnd/>
            <a:tailEnd/>
          </a:ln>
        </p:spPr>
        <p:txBody>
          <a:bodyPr wrap="none">
            <a:spAutoFit/>
          </a:bodyPr>
          <a:lstStyle/>
          <a:p>
            <a:pPr eaLnBrk="1" hangingPunct="1"/>
            <a:r>
              <a:rPr lang="zh-CN" altLang="zh-CN" sz="2400" b="1" dirty="0">
                <a:solidFill>
                  <a:schemeClr val="accent1"/>
                </a:solidFill>
                <a:latin typeface="Bodoni MT Black" pitchFamily="18" charset="0"/>
                <a:cs typeface="Times New Roman" pitchFamily="18" charset="0"/>
              </a:rPr>
              <a:t>实现关联对象的方法取决于关联的重数。</a:t>
            </a:r>
            <a:endParaRPr lang="zh-CN" altLang="en-US" sz="2400" b="1" dirty="0">
              <a:solidFill>
                <a:schemeClr val="accent1"/>
              </a:solidFill>
              <a:latin typeface="Bodoni MT Black" pitchFamily="18" charset="0"/>
            </a:endParaRPr>
          </a:p>
        </p:txBody>
      </p:sp>
      <p:sp>
        <p:nvSpPr>
          <p:cNvPr id="8"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11.11   </a:t>
            </a:r>
            <a:r>
              <a:rPr lang="zh-CN" altLang="en-US" sz="2400" dirty="0" smtClean="0">
                <a:solidFill>
                  <a:srgbClr val="D9D9D9"/>
                </a:solidFill>
                <a:latin typeface="Bodoni MT Black" pitchFamily="18" charset="0"/>
                <a:ea typeface="+mn-ea"/>
              </a:rPr>
              <a:t>设计优化</a:t>
            </a:r>
            <a:endParaRPr lang="zh-CN" altLang="en-US" sz="2400" dirty="0">
              <a:solidFill>
                <a:srgbClr val="D9D9D9"/>
              </a:solidFill>
              <a:latin typeface="Bodoni MT Black" pitchFamily="18" charset="0"/>
              <a:ea typeface="+mn-ea"/>
            </a:endParaRPr>
          </a:p>
        </p:txBody>
      </p:sp>
      <p:pic>
        <p:nvPicPr>
          <p:cNvPr id="144388"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sp>
        <p:nvSpPr>
          <p:cNvPr id="144389" name="TextBox 3">
            <a:hlinkClick r:id="rId4"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44390" name="TextBox 4">
            <a:hlinkClick r:id="rId5" action="ppaction://hlinksldjump"/>
          </p:cNvPr>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44391"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44392"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endParaRPr kumimoji="1" lang="en-US" altLang="zh-CN" sz="2000" b="1" dirty="0" smtClean="0">
              <a:latin typeface="Bodoni MT Black" pitchFamily="18" charset="0"/>
              <a:ea typeface="黑体" pitchFamily="2" charset="-122"/>
            </a:endParaRPr>
          </a:p>
          <a:p>
            <a:pPr marL="0" indent="0" eaLnBrk="1" hangingPunct="1">
              <a:lnSpc>
                <a:spcPct val="200000"/>
              </a:lnSpc>
              <a:spcBef>
                <a:spcPct val="50000"/>
              </a:spcBef>
              <a:buClrTx/>
              <a:buSzTx/>
              <a:buFont typeface="Wingdings" pitchFamily="2" charset="2"/>
              <a:buNone/>
              <a:defRPr/>
            </a:pPr>
            <a:endParaRPr kumimoji="1" lang="en-US" altLang="zh-CN" sz="2400" b="1" dirty="0" smtClean="0">
              <a:latin typeface="Bodoni MT Black" pitchFamily="18" charset="0"/>
              <a:ea typeface="黑体" pitchFamily="2" charset="-122"/>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p>
        </p:txBody>
      </p:sp>
      <p:cxnSp>
        <p:nvCxnSpPr>
          <p:cNvPr id="4" name="直接连接符 3"/>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44008" y="3654425"/>
            <a:ext cx="4033837"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4302695" y="3783013"/>
            <a:ext cx="465137"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46435" name="内容占位符 4"/>
          <p:cNvSpPr txBox="1">
            <a:spLocks/>
          </p:cNvSpPr>
          <p:nvPr/>
        </p:nvSpPr>
        <p:spPr bwMode="auto">
          <a:xfrm>
            <a:off x="727075" y="164306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3200" b="1">
                <a:latin typeface="Bodoni MT Black" pitchFamily="18" charset="0"/>
              </a:rPr>
              <a:t>11.11.1  </a:t>
            </a:r>
            <a:r>
              <a:rPr lang="zh-CN" altLang="en-US" sz="3200" b="1">
                <a:latin typeface="Bodoni MT Black" pitchFamily="18" charset="0"/>
              </a:rPr>
              <a:t>确定优先级</a:t>
            </a:r>
          </a:p>
        </p:txBody>
      </p:sp>
      <p:sp>
        <p:nvSpPr>
          <p:cNvPr id="146436" name="内容占位符 4"/>
          <p:cNvSpPr txBox="1">
            <a:spLocks/>
          </p:cNvSpPr>
          <p:nvPr/>
        </p:nvSpPr>
        <p:spPr bwMode="auto">
          <a:xfrm>
            <a:off x="727075" y="2319338"/>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3200" b="1">
                <a:latin typeface="Bodoni MT Black" pitchFamily="18" charset="0"/>
              </a:rPr>
              <a:t>11.11.2  </a:t>
            </a:r>
            <a:r>
              <a:rPr lang="zh-CN" altLang="en-US" sz="3200" b="1">
                <a:latin typeface="Bodoni MT Black" pitchFamily="18" charset="0"/>
              </a:rPr>
              <a:t>提高效率的几项技术</a:t>
            </a:r>
          </a:p>
        </p:txBody>
      </p:sp>
      <p:sp>
        <p:nvSpPr>
          <p:cNvPr id="146437" name="内容占位符 4"/>
          <p:cNvSpPr txBox="1">
            <a:spLocks/>
          </p:cNvSpPr>
          <p:nvPr/>
        </p:nvSpPr>
        <p:spPr bwMode="auto">
          <a:xfrm>
            <a:off x="727075" y="2967038"/>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3200" b="1">
                <a:latin typeface="Bodoni MT Black" pitchFamily="18" charset="0"/>
              </a:rPr>
              <a:t>11.11.3  </a:t>
            </a:r>
            <a:r>
              <a:rPr lang="zh-CN" altLang="en-US" sz="3200" b="1">
                <a:latin typeface="Bodoni MT Black" pitchFamily="18" charset="0"/>
              </a:rPr>
              <a:t>调整继承关系</a:t>
            </a:r>
          </a:p>
        </p:txBody>
      </p:sp>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11.11   </a:t>
            </a:r>
            <a:r>
              <a:rPr lang="zh-CN" altLang="en-US" sz="2400" dirty="0" smtClean="0">
                <a:solidFill>
                  <a:srgbClr val="D9D9D9"/>
                </a:solidFill>
                <a:latin typeface="Bodoni MT Black" pitchFamily="18" charset="0"/>
                <a:ea typeface="+mn-ea"/>
              </a:rPr>
              <a:t>设计优化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内容占位符 4"/>
          <p:cNvSpPr txBox="1">
            <a:spLocks/>
          </p:cNvSpPr>
          <p:nvPr/>
        </p:nvSpPr>
        <p:spPr bwMode="auto">
          <a:xfrm>
            <a:off x="374650" y="993775"/>
            <a:ext cx="8229600" cy="604838"/>
          </a:xfrm>
          <a:prstGeom prst="rect">
            <a:avLst/>
          </a:prstGeom>
          <a:noFill/>
          <a:ln w="9525">
            <a:noFill/>
            <a:miter lim="800000"/>
            <a:headEnd/>
            <a:tailEnd/>
          </a:ln>
        </p:spPr>
        <p:txBody>
          <a:bodyPr/>
          <a:lstStyle/>
          <a:p>
            <a:pPr>
              <a:spcBef>
                <a:spcPct val="20000"/>
              </a:spcBef>
              <a:buFont typeface="Arial" charset="0"/>
              <a:buNone/>
            </a:pPr>
            <a:r>
              <a:rPr lang="en-US" altLang="zh-CN" sz="3200" b="1">
                <a:latin typeface="Bodoni MT Black" pitchFamily="18" charset="0"/>
              </a:rPr>
              <a:t>11.11.1  </a:t>
            </a:r>
            <a:r>
              <a:rPr lang="zh-CN" altLang="en-US" sz="3200" b="1">
                <a:latin typeface="Bodoni MT Black" pitchFamily="18" charset="0"/>
              </a:rPr>
              <a:t>确定优先级</a:t>
            </a:r>
          </a:p>
        </p:txBody>
      </p:sp>
      <p:sp>
        <p:nvSpPr>
          <p:cNvPr id="3" name="矩形 2"/>
          <p:cNvSpPr/>
          <p:nvPr/>
        </p:nvSpPr>
        <p:spPr>
          <a:xfrm>
            <a:off x="601662" y="1731174"/>
            <a:ext cx="8002588" cy="1430328"/>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系统</a:t>
            </a:r>
            <a:r>
              <a:rPr lang="zh-CN" altLang="zh-CN" sz="2400" kern="100" dirty="0">
                <a:latin typeface="Bodoni MT Black" pitchFamily="18" charset="0"/>
                <a:cs typeface="Times New Roman" panose="02020603050405020304" pitchFamily="18" charset="0"/>
              </a:rPr>
              <a:t>的各项质量指标并不是同等重要的，设计人员必须确定各项质量指标的相对</a:t>
            </a:r>
            <a:r>
              <a:rPr lang="zh-CN" altLang="zh-CN" sz="2400" kern="100" dirty="0" smtClean="0">
                <a:latin typeface="Bodoni MT Black" pitchFamily="18" charset="0"/>
                <a:cs typeface="Times New Roman" panose="02020603050405020304" pitchFamily="18" charset="0"/>
              </a:rPr>
              <a:t>重要性</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即</a:t>
            </a:r>
            <a:r>
              <a:rPr lang="zh-CN" altLang="zh-CN" sz="2400" kern="100" dirty="0">
                <a:solidFill>
                  <a:srgbClr val="FF0000"/>
                </a:solidFill>
                <a:latin typeface="Bodoni MT Black" pitchFamily="18" charset="0"/>
                <a:cs typeface="Times New Roman" panose="02020603050405020304" pitchFamily="18" charset="0"/>
              </a:rPr>
              <a:t>确定</a:t>
            </a:r>
            <a:r>
              <a:rPr lang="zh-CN" altLang="zh-CN" sz="2400" kern="100" dirty="0" smtClean="0">
                <a:solidFill>
                  <a:srgbClr val="FF0000"/>
                </a:solidFill>
                <a:latin typeface="Bodoni MT Black" pitchFamily="18" charset="0"/>
                <a:cs typeface="Times New Roman" panose="02020603050405020304" pitchFamily="18" charset="0"/>
              </a:rPr>
              <a:t>优先级</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以便在优化设计时制定折衷方案。</a:t>
            </a:r>
          </a:p>
        </p:txBody>
      </p:sp>
      <p:sp>
        <p:nvSpPr>
          <p:cNvPr id="9" name="矩形 8"/>
          <p:cNvSpPr/>
          <p:nvPr/>
        </p:nvSpPr>
        <p:spPr>
          <a:xfrm>
            <a:off x="523875" y="3213100"/>
            <a:ext cx="8152581" cy="2862322"/>
          </a:xfrm>
          <a:prstGeom prst="rect">
            <a:avLst/>
          </a:prstGeom>
        </p:spPr>
        <p:txBody>
          <a:bodyPr wrap="square">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系统的整体质量与设计人员所制定的折衷方案密切相关。最终产品成功与否</a:t>
            </a:r>
            <a:r>
              <a:rPr lang="zh-CN" altLang="zh-CN" sz="2400" kern="100" dirty="0" smtClean="0">
                <a:latin typeface="Bodoni MT Black" pitchFamily="18" charset="0"/>
                <a:cs typeface="Times New Roman" panose="02020603050405020304" pitchFamily="18" charset="0"/>
              </a:rPr>
              <a:t>，很大程度取决于</a:t>
            </a:r>
            <a:r>
              <a:rPr lang="zh-CN" altLang="zh-CN" sz="2400" kern="100" dirty="0">
                <a:solidFill>
                  <a:srgbClr val="FF0000"/>
                </a:solidFill>
                <a:latin typeface="Bodoni MT Black" pitchFamily="18" charset="0"/>
                <a:cs typeface="Times New Roman" panose="02020603050405020304" pitchFamily="18" charset="0"/>
              </a:rPr>
              <a:t>是否选择</a:t>
            </a:r>
            <a:r>
              <a:rPr lang="zh-CN" altLang="zh-CN" sz="2400" kern="100" dirty="0" smtClean="0">
                <a:solidFill>
                  <a:srgbClr val="FF0000"/>
                </a:solidFill>
                <a:latin typeface="Bodoni MT Black" pitchFamily="18" charset="0"/>
                <a:cs typeface="Times New Roman" panose="02020603050405020304" pitchFamily="18" charset="0"/>
              </a:rPr>
              <a:t>好系统目标</a:t>
            </a:r>
            <a:r>
              <a:rPr lang="zh-CN" altLang="zh-CN"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在折衷方案中设置的</a:t>
            </a:r>
            <a:r>
              <a:rPr lang="zh-CN" altLang="zh-CN" sz="2400" kern="100" dirty="0" smtClean="0">
                <a:latin typeface="Bodoni MT Black" pitchFamily="18" charset="0"/>
                <a:cs typeface="Times New Roman" panose="02020603050405020304" pitchFamily="18" charset="0"/>
              </a:rPr>
              <a:t>优先级是</a:t>
            </a:r>
            <a:r>
              <a:rPr lang="zh-CN" altLang="zh-CN" sz="2400" kern="100" dirty="0">
                <a:solidFill>
                  <a:srgbClr val="FF0000"/>
                </a:solidFill>
                <a:latin typeface="Bodoni MT Black" pitchFamily="18" charset="0"/>
                <a:cs typeface="Times New Roman" panose="02020603050405020304" pitchFamily="18" charset="0"/>
              </a:rPr>
              <a:t>模糊的</a:t>
            </a:r>
            <a:r>
              <a:rPr lang="zh-CN" altLang="zh-CN" sz="2400" kern="100" dirty="0">
                <a:latin typeface="Bodoni MT Black" pitchFamily="18" charset="0"/>
                <a:cs typeface="Times New Roman" panose="02020603050405020304" pitchFamily="18" charset="0"/>
              </a:rPr>
              <a:t>。事实上，</a:t>
            </a:r>
            <a:r>
              <a:rPr lang="zh-CN" altLang="zh-CN" sz="2400" kern="100" dirty="0" smtClean="0">
                <a:latin typeface="Bodoni MT Black" pitchFamily="18" charset="0"/>
                <a:cs typeface="Times New Roman" panose="02020603050405020304" pitchFamily="18" charset="0"/>
              </a:rPr>
              <a:t>不可能精确优先</a:t>
            </a:r>
            <a:r>
              <a:rPr lang="zh-CN" altLang="zh-CN" sz="2400" kern="100" dirty="0">
                <a:latin typeface="Bodoni MT Black" pitchFamily="18" charset="0"/>
                <a:cs typeface="Times New Roman" panose="02020603050405020304" pitchFamily="18" charset="0"/>
              </a:rPr>
              <a:t>级数</a:t>
            </a:r>
            <a:r>
              <a:rPr lang="zh-CN" altLang="zh-CN" sz="2400" kern="100" dirty="0" smtClean="0">
                <a:latin typeface="Bodoni MT Black" pitchFamily="18" charset="0"/>
                <a:cs typeface="Times New Roman" panose="02020603050405020304" pitchFamily="18" charset="0"/>
              </a:rPr>
              <a:t>值</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如</a:t>
            </a:r>
            <a:r>
              <a:rPr lang="zh-CN" altLang="zh-CN" sz="2400" kern="100" dirty="0">
                <a:latin typeface="Bodoni MT Black" pitchFamily="18" charset="0"/>
                <a:cs typeface="Times New Roman" panose="02020603050405020304" pitchFamily="18" charset="0"/>
              </a:rPr>
              <a:t>速度</a:t>
            </a:r>
            <a:r>
              <a:rPr lang="en-US" altLang="zh-CN" sz="2400" kern="100" dirty="0">
                <a:latin typeface="Bodoni MT Black" pitchFamily="18" charset="0"/>
                <a:cs typeface="Times New Roman" panose="02020603050405020304" pitchFamily="18" charset="0"/>
              </a:rPr>
              <a:t>48%</a:t>
            </a:r>
            <a:r>
              <a:rPr lang="zh-CN" altLang="zh-CN" sz="2400" kern="100" dirty="0">
                <a:latin typeface="Bodoni MT Black" pitchFamily="18" charset="0"/>
                <a:cs typeface="Times New Roman" panose="02020603050405020304" pitchFamily="18" charset="0"/>
              </a:rPr>
              <a:t>，内存</a:t>
            </a:r>
            <a:r>
              <a:rPr lang="en-US" altLang="zh-CN" sz="2400" kern="100" dirty="0">
                <a:latin typeface="Bodoni MT Black" pitchFamily="18" charset="0"/>
                <a:cs typeface="Times New Roman" panose="02020603050405020304" pitchFamily="18" charset="0"/>
              </a:rPr>
              <a:t>25%</a:t>
            </a:r>
            <a:r>
              <a:rPr lang="zh-CN" altLang="zh-CN" sz="2400" kern="100" dirty="0">
                <a:latin typeface="Bodoni MT Black" pitchFamily="18" charset="0"/>
                <a:cs typeface="Times New Roman" panose="02020603050405020304" pitchFamily="18" charset="0"/>
              </a:rPr>
              <a:t>，费用</a:t>
            </a:r>
            <a:r>
              <a:rPr lang="en-US" altLang="zh-CN" sz="2400" kern="100" dirty="0">
                <a:latin typeface="Bodoni MT Black" pitchFamily="18" charset="0"/>
                <a:cs typeface="Times New Roman" panose="02020603050405020304" pitchFamily="18" charset="0"/>
              </a:rPr>
              <a:t>8%</a:t>
            </a:r>
            <a:r>
              <a:rPr lang="zh-CN" altLang="zh-CN" sz="2400" kern="100" dirty="0">
                <a:latin typeface="Bodoni MT Black" pitchFamily="18" charset="0"/>
                <a:cs typeface="Times New Roman" panose="02020603050405020304" pitchFamily="18" charset="0"/>
              </a:rPr>
              <a:t>，可修改性</a:t>
            </a:r>
            <a:r>
              <a:rPr lang="en-US" altLang="zh-CN" sz="2400" kern="100" dirty="0">
                <a:latin typeface="Bodoni MT Black" pitchFamily="18" charset="0"/>
                <a:cs typeface="Times New Roman" panose="02020603050405020304" pitchFamily="18" charset="0"/>
              </a:rPr>
              <a:t>19</a:t>
            </a:r>
            <a:r>
              <a:rPr lang="en-US" altLang="zh-CN" sz="2400" kern="100" dirty="0" smtClean="0">
                <a:latin typeface="Bodoni MT Black" pitchFamily="18" charset="0"/>
                <a:cs typeface="Times New Roman" panose="02020603050405020304" pitchFamily="18" charset="0"/>
              </a:rPr>
              <a:t>%</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最常见的情况</a:t>
            </a:r>
            <a:r>
              <a:rPr lang="zh-CN" altLang="zh-CN" sz="2400" kern="100" dirty="0" smtClean="0">
                <a:latin typeface="Bodoni MT Black" pitchFamily="18" charset="0"/>
                <a:cs typeface="Times New Roman" panose="02020603050405020304" pitchFamily="18" charset="0"/>
              </a:rPr>
              <a:t>，在</a:t>
            </a:r>
            <a:r>
              <a:rPr lang="zh-CN" altLang="zh-CN" sz="2400" kern="100" dirty="0">
                <a:solidFill>
                  <a:srgbClr val="FF0000"/>
                </a:solidFill>
                <a:latin typeface="Bodoni MT Black" pitchFamily="18" charset="0"/>
                <a:cs typeface="Times New Roman" panose="02020603050405020304" pitchFamily="18" charset="0"/>
              </a:rPr>
              <a:t>效率</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清晰性</a:t>
            </a:r>
            <a:r>
              <a:rPr lang="zh-CN" altLang="zh-CN" sz="2400" kern="100" dirty="0">
                <a:latin typeface="Bodoni MT Black" pitchFamily="18" charset="0"/>
                <a:cs typeface="Times New Roman" panose="02020603050405020304" pitchFamily="18" charset="0"/>
              </a:rPr>
              <a:t>之间寻求适当的</a:t>
            </a:r>
            <a:r>
              <a:rPr lang="zh-CN" altLang="zh-CN" sz="2400" kern="100" dirty="0">
                <a:solidFill>
                  <a:srgbClr val="FF0000"/>
                </a:solidFill>
                <a:latin typeface="Bodoni MT Black" pitchFamily="18" charset="0"/>
                <a:cs typeface="Times New Roman" panose="02020603050405020304" pitchFamily="18" charset="0"/>
              </a:rPr>
              <a:t>折衷方案</a:t>
            </a:r>
            <a:r>
              <a:rPr lang="zh-CN" altLang="zh-CN" sz="2400" kern="100" dirty="0">
                <a:latin typeface="Bodoni MT Black" pitchFamily="18" charset="0"/>
                <a:cs typeface="Times New Roman" panose="02020603050405020304" pitchFamily="18" charset="0"/>
              </a:rPr>
              <a:t>。</a:t>
            </a:r>
          </a:p>
        </p:txBody>
      </p:sp>
      <p:sp>
        <p:nvSpPr>
          <p:cNvPr id="8"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11.11.1  </a:t>
            </a:r>
            <a:r>
              <a:rPr lang="zh-CN" altLang="en-US" sz="2400" dirty="0">
                <a:solidFill>
                  <a:srgbClr val="D9D9D9"/>
                </a:solidFill>
                <a:latin typeface="Bodoni MT Black" pitchFamily="18" charset="0"/>
                <a:ea typeface="+mn-ea"/>
              </a:rPr>
              <a:t>确定优先级</a:t>
            </a:r>
          </a:p>
        </p:txBody>
      </p:sp>
      <p:sp>
        <p:nvSpPr>
          <p:cNvPr id="11" name="标题 1"/>
          <p:cNvSpPr>
            <a:spLocks noGrp="1"/>
          </p:cNvSpPr>
          <p:nvPr>
            <p:ph type="title"/>
          </p:nvPr>
        </p:nvSpPr>
        <p:spPr>
          <a:xfrm>
            <a:off x="3952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11.11.2  </a:t>
            </a:r>
            <a:r>
              <a:rPr lang="zh-CN" altLang="en-US" sz="2400" dirty="0">
                <a:solidFill>
                  <a:srgbClr val="D9D9D9"/>
                </a:solidFill>
                <a:latin typeface="Bodoni MT Black" pitchFamily="18" charset="0"/>
                <a:ea typeface="+mn-ea"/>
              </a:rPr>
              <a:t>提高效率的几项</a:t>
            </a:r>
            <a:r>
              <a:rPr lang="zh-CN" altLang="en-US" sz="2400" dirty="0" smtClean="0">
                <a:solidFill>
                  <a:srgbClr val="D9D9D9"/>
                </a:solidFill>
                <a:latin typeface="Bodoni MT Black" pitchFamily="18" charset="0"/>
                <a:ea typeface="+mn-ea"/>
              </a:rPr>
              <a:t>技术</a:t>
            </a:r>
            <a:endParaRPr lang="zh-CN" altLang="en-US" sz="2400" dirty="0">
              <a:solidFill>
                <a:srgbClr val="D9D9D9"/>
              </a:solidFill>
              <a:latin typeface="Bodoni MT Black" pitchFamily="18" charset="0"/>
              <a:ea typeface="+mn-ea"/>
            </a:endParaRPr>
          </a:p>
        </p:txBody>
      </p:sp>
      <p:sp>
        <p:nvSpPr>
          <p:cNvPr id="149507" name="内容占位符 4"/>
          <p:cNvSpPr txBox="1">
            <a:spLocks/>
          </p:cNvSpPr>
          <p:nvPr/>
        </p:nvSpPr>
        <p:spPr bwMode="auto">
          <a:xfrm>
            <a:off x="422275" y="969963"/>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3200" b="1">
                <a:latin typeface="Bodoni MT Black" pitchFamily="18" charset="0"/>
              </a:rPr>
              <a:t>11.11.2  </a:t>
            </a:r>
            <a:r>
              <a:rPr lang="zh-CN" altLang="en-US" sz="3200" b="1">
                <a:latin typeface="Bodoni MT Black" pitchFamily="18" charset="0"/>
              </a:rPr>
              <a:t>提高效率的几项技术</a:t>
            </a:r>
          </a:p>
        </p:txBody>
      </p:sp>
      <p:sp>
        <p:nvSpPr>
          <p:cNvPr id="149508" name="矩形 2"/>
          <p:cNvSpPr>
            <a:spLocks noChangeArrowheads="1"/>
          </p:cNvSpPr>
          <p:nvPr/>
        </p:nvSpPr>
        <p:spPr bwMode="auto">
          <a:xfrm>
            <a:off x="660400" y="1758950"/>
            <a:ext cx="5319085" cy="523220"/>
          </a:xfrm>
          <a:prstGeom prst="rect">
            <a:avLst/>
          </a:prstGeom>
          <a:noFill/>
          <a:ln w="9525">
            <a:noFill/>
            <a:miter lim="800000"/>
            <a:headEnd/>
            <a:tailEnd/>
          </a:ln>
        </p:spPr>
        <p:txBody>
          <a:bodyPr wrap="none">
            <a:spAutoFit/>
          </a:bodyPr>
          <a:lstStyle/>
          <a:p>
            <a:pPr eaLnBrk="1" hangingPunct="1"/>
            <a:r>
              <a:rPr lang="en-US" altLang="zh-CN" sz="2800" dirty="0">
                <a:latin typeface="Bodoni MT Black" pitchFamily="18" charset="0"/>
                <a:cs typeface="Times New Roman" pitchFamily="18" charset="0"/>
              </a:rPr>
              <a:t>1. </a:t>
            </a:r>
            <a:r>
              <a:rPr lang="zh-CN" altLang="zh-CN" sz="2800" dirty="0">
                <a:solidFill>
                  <a:srgbClr val="FF0000"/>
                </a:solidFill>
                <a:latin typeface="Bodoni MT Black" pitchFamily="18" charset="0"/>
                <a:cs typeface="Times New Roman" pitchFamily="18" charset="0"/>
              </a:rPr>
              <a:t>增加冗余关联以提高访问效率</a:t>
            </a:r>
            <a:endParaRPr lang="zh-CN" altLang="en-US" sz="2800" dirty="0">
              <a:solidFill>
                <a:srgbClr val="FF0000"/>
              </a:solidFill>
              <a:latin typeface="Bodoni MT Black" pitchFamily="18" charset="0"/>
            </a:endParaRPr>
          </a:p>
        </p:txBody>
      </p:sp>
      <p:sp>
        <p:nvSpPr>
          <p:cNvPr id="149509" name="矩形 10"/>
          <p:cNvSpPr>
            <a:spLocks noChangeArrowheads="1"/>
          </p:cNvSpPr>
          <p:nvPr/>
        </p:nvSpPr>
        <p:spPr bwMode="auto">
          <a:xfrm>
            <a:off x="539552" y="2332126"/>
            <a:ext cx="8232775" cy="2862322"/>
          </a:xfrm>
          <a:prstGeom prst="rect">
            <a:avLst/>
          </a:prstGeom>
          <a:noFill/>
          <a:ln w="9525">
            <a:noFill/>
            <a:miter lim="800000"/>
            <a:headEnd/>
            <a:tailEnd/>
          </a:ln>
        </p:spPr>
        <p:txBody>
          <a:bodyPr>
            <a:spAutoFit/>
          </a:bodyPr>
          <a:lstStyle/>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cs typeface="Times New Roman" pitchFamily="18" charset="0"/>
              </a:rPr>
              <a:t>在</a:t>
            </a:r>
            <a:r>
              <a:rPr lang="zh-CN" altLang="zh-CN" sz="2400" dirty="0">
                <a:solidFill>
                  <a:srgbClr val="0070C0"/>
                </a:solidFill>
                <a:latin typeface="Bodoni MT Black" pitchFamily="18" charset="0"/>
                <a:cs typeface="Times New Roman" pitchFamily="18" charset="0"/>
              </a:rPr>
              <a:t>面向对象分析过程</a:t>
            </a:r>
            <a:r>
              <a:rPr lang="zh-CN" altLang="zh-CN" sz="2400" dirty="0">
                <a:latin typeface="Bodoni MT Black" pitchFamily="18" charset="0"/>
                <a:cs typeface="Times New Roman" pitchFamily="18" charset="0"/>
              </a:rPr>
              <a:t>中，应该避免在对象模型中存在冗余的关联，因为冗余关联不仅没有增添任何信息，反而会降低模型的清晰程度。</a:t>
            </a:r>
            <a:endParaRPr lang="en-US" altLang="zh-CN" sz="2400" dirty="0">
              <a:latin typeface="Bodoni MT Black" pitchFamily="18" charset="0"/>
              <a:cs typeface="Times New Roman" pitchFamily="18" charset="0"/>
            </a:endParaRPr>
          </a:p>
          <a:p>
            <a:pPr marL="342900" indent="-342900" eaLnBrk="1" hangingPunct="1">
              <a:lnSpc>
                <a:spcPct val="125000"/>
              </a:lnSpc>
              <a:buFont typeface="Wingdings" panose="05000000000000000000" pitchFamily="2" charset="2"/>
              <a:buChar char="l"/>
            </a:pPr>
            <a:r>
              <a:rPr lang="zh-CN" altLang="zh-CN" sz="2400" dirty="0" smtClean="0">
                <a:latin typeface="Bodoni MT Black" pitchFamily="18" charset="0"/>
                <a:cs typeface="Times New Roman" pitchFamily="18" charset="0"/>
              </a:rPr>
              <a:t>但在</a:t>
            </a:r>
            <a:r>
              <a:rPr lang="zh-CN" altLang="zh-CN" sz="2400" dirty="0">
                <a:solidFill>
                  <a:srgbClr val="0070C0"/>
                </a:solidFill>
                <a:latin typeface="Bodoni MT Black" pitchFamily="18" charset="0"/>
                <a:cs typeface="Times New Roman" pitchFamily="18" charset="0"/>
              </a:rPr>
              <a:t>面向对象设计过程</a:t>
            </a:r>
            <a:r>
              <a:rPr lang="zh-CN" altLang="zh-CN" sz="2400" dirty="0">
                <a:latin typeface="Bodoni MT Black" pitchFamily="18" charset="0"/>
                <a:cs typeface="Times New Roman" pitchFamily="18" charset="0"/>
              </a:rPr>
              <a:t>中，当考虑用户的访问模式，及不同类型的访问彼此间的依赖关系时，就会发现，分析阶段确定的关联可能并</a:t>
            </a:r>
            <a:r>
              <a:rPr lang="zh-CN" altLang="zh-CN" sz="2400" dirty="0">
                <a:solidFill>
                  <a:srgbClr val="FF0000"/>
                </a:solidFill>
                <a:latin typeface="Bodoni MT Black" pitchFamily="18" charset="0"/>
                <a:cs typeface="Times New Roman" pitchFamily="18" charset="0"/>
              </a:rPr>
              <a:t>没有构成效率最高的访问路径</a:t>
            </a:r>
            <a:r>
              <a:rPr lang="zh-CN" altLang="zh-CN" sz="2400" dirty="0" smtClean="0">
                <a:latin typeface="Bodoni MT Black" pitchFamily="18" charset="0"/>
                <a:cs typeface="Times New Roman" pitchFamily="18" charset="0"/>
              </a:rPr>
              <a:t>。</a:t>
            </a:r>
            <a:endParaRPr lang="en-US" altLang="zh-CN" sz="2400" dirty="0">
              <a:latin typeface="Bodoni MT Black" pitchFamily="18" charset="0"/>
              <a:cs typeface="Times New Roman" pitchFamily="18" charset="0"/>
            </a:endParaRPr>
          </a:p>
        </p:txBody>
      </p:sp>
      <p:sp>
        <p:nvSpPr>
          <p:cNvPr id="8" name="标题 1"/>
          <p:cNvSpPr>
            <a:spLocks noGrp="1"/>
          </p:cNvSpPr>
          <p:nvPr>
            <p:ph type="title"/>
          </p:nvPr>
        </p:nvSpPr>
        <p:spPr>
          <a:xfrm>
            <a:off x="3952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图片 5"/>
          <p:cNvPicPr>
            <a:picLocks noChangeAspect="1"/>
          </p:cNvPicPr>
          <p:nvPr/>
        </p:nvPicPr>
        <p:blipFill>
          <a:blip r:embed="rId2" cstate="print"/>
          <a:srcRect/>
          <a:stretch>
            <a:fillRect/>
          </a:stretch>
        </p:blipFill>
        <p:spPr bwMode="auto">
          <a:xfrm>
            <a:off x="1547664" y="2080481"/>
            <a:ext cx="6229350" cy="1139825"/>
          </a:xfrm>
          <a:prstGeom prst="rect">
            <a:avLst/>
          </a:prstGeom>
          <a:noFill/>
          <a:ln w="9525">
            <a:noFill/>
            <a:miter lim="800000"/>
            <a:headEnd/>
            <a:tailEnd/>
          </a:ln>
        </p:spPr>
      </p:pic>
      <p:sp>
        <p:nvSpPr>
          <p:cNvPr id="150531" name="矩形 7"/>
          <p:cNvSpPr>
            <a:spLocks noChangeArrowheads="1"/>
          </p:cNvSpPr>
          <p:nvPr/>
        </p:nvSpPr>
        <p:spPr bwMode="auto">
          <a:xfrm>
            <a:off x="395536" y="336940"/>
            <a:ext cx="8064896" cy="1318823"/>
          </a:xfrm>
          <a:prstGeom prst="rect">
            <a:avLst/>
          </a:prstGeom>
          <a:noFill/>
          <a:ln w="9525">
            <a:solidFill>
              <a:srgbClr val="C00000"/>
            </a:solidFill>
            <a:miter lim="800000"/>
            <a:headEnd/>
            <a:tailEnd/>
          </a:ln>
        </p:spPr>
        <p:txBody>
          <a:bodyPr wrap="square">
            <a:spAutoFit/>
          </a:bodyPr>
          <a:lstStyle/>
          <a:p>
            <a:pPr eaLnBrk="1" hangingPunct="1">
              <a:lnSpc>
                <a:spcPct val="125000"/>
              </a:lnSpc>
            </a:pPr>
            <a:r>
              <a:rPr lang="zh-CN" altLang="en-US" sz="2200">
                <a:latin typeface="Bodoni MT Black" pitchFamily="18" charset="0"/>
                <a:cs typeface="Times New Roman" pitchFamily="18" charset="0"/>
              </a:rPr>
              <a:t>      下图</a:t>
            </a:r>
            <a:r>
              <a:rPr lang="zh-CN" altLang="zh-CN" sz="2200">
                <a:latin typeface="Bodoni MT Black" pitchFamily="18" charset="0"/>
                <a:cs typeface="Times New Roman" pitchFamily="18" charset="0"/>
              </a:rPr>
              <a:t>是从面向对象分析模型中摘取的一部分。公司类中的服务</a:t>
            </a:r>
            <a:r>
              <a:rPr lang="en-US" altLang="zh-CN" sz="2200">
                <a:latin typeface="Bodoni MT Black" pitchFamily="18" charset="0"/>
                <a:cs typeface="Times New Roman" pitchFamily="18" charset="0"/>
              </a:rPr>
              <a:t>find_skill</a:t>
            </a:r>
            <a:r>
              <a:rPr lang="zh-CN" altLang="zh-CN" sz="2200">
                <a:latin typeface="Bodoni MT Black" pitchFamily="18" charset="0"/>
                <a:cs typeface="Times New Roman" pitchFamily="18" charset="0"/>
              </a:rPr>
              <a:t>返回具有指定技能的雇员集合。例如，用户可能询问公司中会讲日语的雇员有哪些人。</a:t>
            </a:r>
            <a:endParaRPr lang="zh-CN" altLang="en-US" sz="2200">
              <a:latin typeface="Bodoni MT Black" pitchFamily="18" charset="0"/>
            </a:endParaRPr>
          </a:p>
        </p:txBody>
      </p:sp>
      <p:sp>
        <p:nvSpPr>
          <p:cNvPr id="10" name="矩形 9"/>
          <p:cNvSpPr/>
          <p:nvPr/>
        </p:nvSpPr>
        <p:spPr>
          <a:xfrm>
            <a:off x="375181" y="3645024"/>
            <a:ext cx="8243888" cy="1742015"/>
          </a:xfrm>
          <a:prstGeom prst="rect">
            <a:avLst/>
          </a:prstGeom>
        </p:spPr>
        <p:txBody>
          <a:bodyPr>
            <a:spAutoFit/>
          </a:bodyPr>
          <a:lstStyle/>
          <a:p>
            <a:pPr algn="just" eaLnBrk="1" hangingPunct="1">
              <a:lnSpc>
                <a:spcPct val="125000"/>
              </a:lnSpc>
              <a:spcAft>
                <a:spcPts val="0"/>
              </a:spcAft>
              <a:defRPr/>
            </a:pPr>
            <a:r>
              <a:rPr lang="zh-CN" altLang="zh-CN" sz="2200" kern="100" dirty="0" smtClean="0">
                <a:latin typeface="Bodoni MT Black" pitchFamily="18" charset="0"/>
                <a:cs typeface="Times New Roman" panose="02020603050405020304" pitchFamily="18" charset="0"/>
              </a:rPr>
              <a:t>假设</a:t>
            </a:r>
            <a:r>
              <a:rPr lang="zh-CN" altLang="zh-CN" sz="2200" kern="100" dirty="0">
                <a:latin typeface="Bodoni MT Black" pitchFamily="18" charset="0"/>
                <a:cs typeface="Times New Roman" panose="02020603050405020304" pitchFamily="18" charset="0"/>
              </a:rPr>
              <a:t>某公司共有</a:t>
            </a:r>
            <a:r>
              <a:rPr lang="en-US" altLang="zh-CN" sz="2200" kern="100" dirty="0">
                <a:latin typeface="Bodoni MT Black" pitchFamily="18" charset="0"/>
                <a:cs typeface="Times New Roman" panose="02020603050405020304" pitchFamily="18" charset="0"/>
              </a:rPr>
              <a:t>2000</a:t>
            </a:r>
            <a:r>
              <a:rPr lang="zh-CN" altLang="zh-CN" sz="2200" kern="100" dirty="0">
                <a:latin typeface="Bodoni MT Black" pitchFamily="18" charset="0"/>
                <a:cs typeface="Times New Roman" panose="02020603050405020304" pitchFamily="18" charset="0"/>
              </a:rPr>
              <a:t>名雇员，平均每名雇员会</a:t>
            </a:r>
            <a:r>
              <a:rPr lang="en-US" altLang="zh-CN" sz="2200" kern="100" dirty="0">
                <a:latin typeface="Bodoni MT Black" pitchFamily="18" charset="0"/>
                <a:cs typeface="Times New Roman" panose="02020603050405020304" pitchFamily="18" charset="0"/>
              </a:rPr>
              <a:t>10</a:t>
            </a:r>
            <a:r>
              <a:rPr lang="zh-CN" altLang="zh-CN" sz="2200" kern="100" dirty="0">
                <a:latin typeface="Bodoni MT Black" pitchFamily="18" charset="0"/>
                <a:cs typeface="Times New Roman" panose="02020603050405020304" pitchFamily="18" charset="0"/>
              </a:rPr>
              <a:t>种技能，则简单的嵌套查询将遍历雇员对象</a:t>
            </a:r>
            <a:r>
              <a:rPr lang="en-US" altLang="zh-CN" sz="2200" kern="100" dirty="0">
                <a:latin typeface="Bodoni MT Black" pitchFamily="18" charset="0"/>
                <a:cs typeface="Times New Roman" panose="02020603050405020304" pitchFamily="18" charset="0"/>
              </a:rPr>
              <a:t>2000</a:t>
            </a:r>
            <a:r>
              <a:rPr lang="zh-CN" altLang="zh-CN" sz="2200" kern="100" dirty="0">
                <a:latin typeface="Bodoni MT Black" pitchFamily="18" charset="0"/>
                <a:cs typeface="Times New Roman" panose="02020603050405020304" pitchFamily="18" charset="0"/>
              </a:rPr>
              <a:t>次，针对每名雇员平均再遍历技能对象</a:t>
            </a:r>
            <a:r>
              <a:rPr lang="en-US" altLang="zh-CN" sz="2200" kern="100" dirty="0">
                <a:latin typeface="Bodoni MT Black" pitchFamily="18" charset="0"/>
                <a:cs typeface="Times New Roman" panose="02020603050405020304" pitchFamily="18" charset="0"/>
              </a:rPr>
              <a:t>10</a:t>
            </a:r>
            <a:r>
              <a:rPr lang="zh-CN" altLang="zh-CN" sz="2200" kern="100" dirty="0">
                <a:latin typeface="Bodoni MT Black" pitchFamily="18" charset="0"/>
                <a:cs typeface="Times New Roman" panose="02020603050405020304" pitchFamily="18" charset="0"/>
              </a:rPr>
              <a:t>次。如果全公司仅有</a:t>
            </a:r>
            <a:r>
              <a:rPr lang="en-US" altLang="zh-CN" sz="2200" kern="100" dirty="0">
                <a:latin typeface="Bodoni MT Black" pitchFamily="18" charset="0"/>
                <a:cs typeface="Times New Roman" panose="02020603050405020304" pitchFamily="18" charset="0"/>
              </a:rPr>
              <a:t>5</a:t>
            </a:r>
            <a:r>
              <a:rPr lang="zh-CN" altLang="zh-CN" sz="2200" kern="100" dirty="0">
                <a:latin typeface="Bodoni MT Black" pitchFamily="18" charset="0"/>
                <a:cs typeface="Times New Roman" panose="02020603050405020304" pitchFamily="18" charset="0"/>
              </a:rPr>
              <a:t>名雇员精通日语，则查询命中率仅有</a:t>
            </a:r>
            <a:r>
              <a:rPr lang="en-US" altLang="zh-CN" sz="2200" kern="100" dirty="0">
                <a:latin typeface="Bodoni MT Black" pitchFamily="18" charset="0"/>
                <a:cs typeface="Times New Roman" panose="02020603050405020304" pitchFamily="18" charset="0"/>
              </a:rPr>
              <a:t>1/4000</a:t>
            </a:r>
            <a:r>
              <a:rPr lang="zh-CN" altLang="zh-CN" sz="2200" kern="100" dirty="0" smtClean="0">
                <a:latin typeface="Bodoni MT Black" pitchFamily="18" charset="0"/>
                <a:cs typeface="Times New Roman" panose="02020603050405020304" pitchFamily="18" charset="0"/>
              </a:rPr>
              <a:t>。</a:t>
            </a:r>
            <a:endParaRPr lang="zh-CN" altLang="zh-CN" sz="2200" kern="100" dirty="0">
              <a:latin typeface="Bodoni MT Black" pitchFamily="18" charset="0"/>
              <a:cs typeface="Times New Roman" panose="02020603050405020304" pitchFamily="18" charset="0"/>
            </a:endParaRPr>
          </a:p>
        </p:txBody>
      </p:sp>
      <p:sp>
        <p:nvSpPr>
          <p:cNvPr id="7"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11.11.2  </a:t>
            </a:r>
            <a:r>
              <a:rPr lang="zh-CN" altLang="en-US" sz="2400" dirty="0">
                <a:solidFill>
                  <a:srgbClr val="D9D9D9"/>
                </a:solidFill>
                <a:latin typeface="Bodoni MT Black" pitchFamily="18" charset="0"/>
                <a:ea typeface="+mn-ea"/>
              </a:rPr>
              <a:t>提高效率的几项</a:t>
            </a:r>
            <a:r>
              <a:rPr lang="zh-CN" altLang="en-US" sz="2400" dirty="0" smtClean="0">
                <a:solidFill>
                  <a:srgbClr val="D9D9D9"/>
                </a:solidFill>
                <a:latin typeface="Bodoni MT Black" pitchFamily="18" charset="0"/>
                <a:ea typeface="+mn-ea"/>
              </a:rPr>
              <a:t>技术</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7544" y="642275"/>
            <a:ext cx="8243888" cy="1361911"/>
          </a:xfrm>
          <a:prstGeom prst="rect">
            <a:avLst/>
          </a:prstGeom>
        </p:spPr>
        <p:txBody>
          <a:bodyPr>
            <a:spAutoFit/>
          </a:bodyPr>
          <a:lstStyle/>
          <a:p>
            <a:pPr algn="just" eaLnBrk="1" hangingPunct="1">
              <a:lnSpc>
                <a:spcPct val="125000"/>
              </a:lnSpc>
              <a:spcAft>
                <a:spcPts val="0"/>
              </a:spcAft>
              <a:defRPr/>
            </a:pPr>
            <a:r>
              <a:rPr lang="zh-CN" altLang="zh-CN" sz="2200" kern="100" dirty="0" smtClean="0">
                <a:latin typeface="Bodoni MT Black" pitchFamily="18" charset="0"/>
                <a:cs typeface="Times New Roman" panose="02020603050405020304" pitchFamily="18" charset="0"/>
              </a:rPr>
              <a:t>提高</a:t>
            </a:r>
            <a:r>
              <a:rPr lang="zh-CN" altLang="zh-CN" sz="2200" kern="100" dirty="0">
                <a:latin typeface="Bodoni MT Black" pitchFamily="18" charset="0"/>
                <a:cs typeface="Times New Roman" panose="02020603050405020304" pitchFamily="18" charset="0"/>
              </a:rPr>
              <a:t>访问效率的一种方法是使用</a:t>
            </a:r>
            <a:r>
              <a:rPr lang="zh-CN" altLang="zh-CN" sz="2200" kern="100" dirty="0">
                <a:solidFill>
                  <a:srgbClr val="FF0000"/>
                </a:solidFill>
                <a:latin typeface="Bodoni MT Black" pitchFamily="18" charset="0"/>
                <a:cs typeface="Times New Roman" panose="02020603050405020304" pitchFamily="18" charset="0"/>
              </a:rPr>
              <a:t>哈</a:t>
            </a:r>
            <a:r>
              <a:rPr lang="zh-CN" altLang="zh-CN" sz="2200" kern="100" dirty="0" smtClean="0">
                <a:solidFill>
                  <a:srgbClr val="FF0000"/>
                </a:solidFill>
                <a:latin typeface="Bodoni MT Black" pitchFamily="18" charset="0"/>
                <a:cs typeface="Times New Roman" panose="02020603050405020304" pitchFamily="18" charset="0"/>
              </a:rPr>
              <a:t>希</a:t>
            </a:r>
            <a:r>
              <a:rPr lang="en-US" altLang="zh-CN" sz="2200" kern="100" dirty="0" smtClean="0">
                <a:solidFill>
                  <a:srgbClr val="FF0000"/>
                </a:solidFill>
                <a:latin typeface="Bodoni MT Black" pitchFamily="18" charset="0"/>
                <a:cs typeface="Times New Roman" panose="02020603050405020304" pitchFamily="18" charset="0"/>
              </a:rPr>
              <a:t>Hash</a:t>
            </a:r>
            <a:r>
              <a:rPr lang="zh-CN" altLang="zh-CN" sz="2200" kern="100" dirty="0" smtClean="0">
                <a:solidFill>
                  <a:srgbClr val="FF0000"/>
                </a:solidFill>
                <a:latin typeface="Bodoni MT Black" pitchFamily="18" charset="0"/>
                <a:cs typeface="Times New Roman" panose="02020603050405020304" pitchFamily="18" charset="0"/>
              </a:rPr>
              <a:t>表</a:t>
            </a:r>
            <a:r>
              <a:rPr lang="zh-CN" altLang="zh-CN" sz="2200" kern="100" dirty="0" smtClean="0">
                <a:latin typeface="Bodoni MT Black" pitchFamily="18" charset="0"/>
                <a:cs typeface="Times New Roman" panose="02020603050405020304" pitchFamily="18" charset="0"/>
              </a:rPr>
              <a:t>：</a:t>
            </a:r>
            <a:r>
              <a:rPr lang="zh-CN" altLang="en-US" sz="2200" kern="100" dirty="0">
                <a:latin typeface="Bodoni MT Black" pitchFamily="18" charset="0"/>
                <a:cs typeface="Times New Roman" panose="02020603050405020304" pitchFamily="18" charset="0"/>
              </a:rPr>
              <a:t>是根据</a:t>
            </a:r>
            <a:r>
              <a:rPr lang="zh-CN" altLang="en-US" sz="2200" kern="100" dirty="0">
                <a:solidFill>
                  <a:srgbClr val="FF0000"/>
                </a:solidFill>
                <a:latin typeface="Bodoni MT Black" pitchFamily="18" charset="0"/>
                <a:cs typeface="Times New Roman" panose="02020603050405020304" pitchFamily="18" charset="0"/>
              </a:rPr>
              <a:t>关键码值</a:t>
            </a:r>
            <a:r>
              <a:rPr lang="en-US" altLang="zh-CN" sz="2200" kern="100" dirty="0">
                <a:solidFill>
                  <a:srgbClr val="FF0000"/>
                </a:solidFill>
                <a:latin typeface="Bodoni MT Black" pitchFamily="18" charset="0"/>
                <a:cs typeface="Times New Roman" panose="02020603050405020304" pitchFamily="18" charset="0"/>
              </a:rPr>
              <a:t>(Key value)</a:t>
            </a:r>
            <a:r>
              <a:rPr lang="zh-CN" altLang="en-US" sz="2200" kern="100" dirty="0">
                <a:latin typeface="Bodoni MT Black" pitchFamily="18" charset="0"/>
                <a:cs typeface="Times New Roman" panose="02020603050405020304" pitchFamily="18" charset="0"/>
              </a:rPr>
              <a:t>而直接进行访问的数据结构。也就是说，它通过把关键码值映射到表中一个位置来访问记录，以加快查找的速度</a:t>
            </a:r>
            <a:r>
              <a:rPr lang="zh-CN" altLang="en-US" sz="2200" kern="100" dirty="0" smtClean="0">
                <a:latin typeface="Bodoni MT Black" pitchFamily="18" charset="0"/>
                <a:cs typeface="Times New Roman" panose="02020603050405020304" pitchFamily="18" charset="0"/>
              </a:rPr>
              <a:t>。</a:t>
            </a:r>
            <a:endParaRPr lang="zh-CN" altLang="en-US" sz="2200" kern="100" dirty="0">
              <a:latin typeface="Bodoni MT Black" pitchFamily="18" charset="0"/>
              <a:cs typeface="Times New Roman" panose="02020603050405020304" pitchFamily="18" charset="0"/>
            </a:endParaRPr>
          </a:p>
        </p:txBody>
      </p:sp>
      <p:sp>
        <p:nvSpPr>
          <p:cNvPr id="7"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11.11.2  </a:t>
            </a:r>
            <a:r>
              <a:rPr lang="zh-CN" altLang="en-US" sz="2400" dirty="0">
                <a:solidFill>
                  <a:srgbClr val="D9D9D9"/>
                </a:solidFill>
                <a:latin typeface="Bodoni MT Black" pitchFamily="18" charset="0"/>
                <a:ea typeface="+mn-ea"/>
              </a:rPr>
              <a:t>提高效率的几项</a:t>
            </a:r>
            <a:r>
              <a:rPr lang="zh-CN" altLang="en-US" sz="2400" dirty="0" smtClean="0">
                <a:solidFill>
                  <a:srgbClr val="D9D9D9"/>
                </a:solidFill>
                <a:latin typeface="Bodoni MT Black" pitchFamily="18" charset="0"/>
                <a:ea typeface="+mn-ea"/>
              </a:rPr>
              <a:t>技术</a:t>
            </a:r>
            <a:endParaRPr lang="zh-CN" altLang="en-US" sz="2400" dirty="0">
              <a:solidFill>
                <a:srgbClr val="D9D9D9"/>
              </a:solidFill>
              <a:latin typeface="Bodoni MT Black" pitchFamily="18" charset="0"/>
              <a:ea typeface="+mn-ea"/>
            </a:endParaRPr>
          </a:p>
        </p:txBody>
      </p:sp>
      <p:sp>
        <p:nvSpPr>
          <p:cNvPr id="3" name="矩形 2"/>
          <p:cNvSpPr/>
          <p:nvPr/>
        </p:nvSpPr>
        <p:spPr>
          <a:xfrm>
            <a:off x="179512" y="2132856"/>
            <a:ext cx="3960440" cy="3901068"/>
          </a:xfrm>
          <a:prstGeom prst="rect">
            <a:avLst/>
          </a:prstGeom>
        </p:spPr>
        <p:txBody>
          <a:bodyPr wrap="square">
            <a:spAutoFit/>
          </a:bodyPr>
          <a:lstStyle/>
          <a:p>
            <a:pPr algn="just" eaLnBrk="1" hangingPunct="1">
              <a:lnSpc>
                <a:spcPct val="125000"/>
              </a:lnSpc>
              <a:spcAft>
                <a:spcPts val="0"/>
              </a:spcAft>
              <a:defRPr/>
            </a:pPr>
            <a:r>
              <a:rPr lang="zh-CN" altLang="zh-CN" sz="2200" kern="100" dirty="0">
                <a:latin typeface="Bodoni MT Black" pitchFamily="18" charset="0"/>
                <a:cs typeface="Times New Roman" panose="02020603050405020304" pitchFamily="18" charset="0"/>
              </a:rPr>
              <a:t>“具有技能”这个关联</a:t>
            </a:r>
            <a:r>
              <a:rPr lang="zh-CN" altLang="zh-CN" sz="2200" kern="100" dirty="0" smtClean="0">
                <a:latin typeface="Bodoni MT Black" pitchFamily="18" charset="0"/>
                <a:cs typeface="Times New Roman" panose="02020603050405020304" pitchFamily="18" charset="0"/>
              </a:rPr>
              <a:t>不再用</a:t>
            </a:r>
            <a:r>
              <a:rPr lang="zh-CN" altLang="zh-CN" sz="2200" kern="100" dirty="0">
                <a:latin typeface="Bodoni MT Black" pitchFamily="18" charset="0"/>
                <a:cs typeface="Times New Roman" panose="02020603050405020304" pitchFamily="18" charset="0"/>
              </a:rPr>
              <a:t>无序表实现，而是改用哈希表实现。只要“会讲日语”是用唯一一个技能对象表示，这样改进后就会使查询次数由</a:t>
            </a:r>
            <a:r>
              <a:rPr lang="en-US" altLang="zh-CN" sz="2200" kern="100" dirty="0">
                <a:latin typeface="Bodoni MT Black" pitchFamily="18" charset="0"/>
                <a:cs typeface="Times New Roman" panose="02020603050405020304" pitchFamily="18" charset="0"/>
              </a:rPr>
              <a:t>20000</a:t>
            </a:r>
            <a:r>
              <a:rPr lang="zh-CN" altLang="zh-CN" sz="2200" kern="100" dirty="0">
                <a:latin typeface="Bodoni MT Black" pitchFamily="18" charset="0"/>
                <a:cs typeface="Times New Roman" panose="02020603050405020304" pitchFamily="18" charset="0"/>
              </a:rPr>
              <a:t>次减少到</a:t>
            </a:r>
            <a:r>
              <a:rPr lang="en-US" altLang="zh-CN" sz="2200" kern="100" dirty="0">
                <a:latin typeface="Bodoni MT Black" pitchFamily="18" charset="0"/>
                <a:cs typeface="Times New Roman" panose="02020603050405020304" pitchFamily="18" charset="0"/>
              </a:rPr>
              <a:t>2000</a:t>
            </a:r>
            <a:r>
              <a:rPr lang="zh-CN" altLang="zh-CN" sz="2200" kern="100" dirty="0" smtClean="0">
                <a:latin typeface="Bodoni MT Black" pitchFamily="18" charset="0"/>
                <a:cs typeface="Times New Roman" panose="02020603050405020304" pitchFamily="18" charset="0"/>
              </a:rPr>
              <a:t>次</a:t>
            </a:r>
            <a:r>
              <a:rPr lang="zh-CN" altLang="en-US" sz="2200" kern="100" dirty="0" smtClean="0">
                <a:latin typeface="Bodoni MT Black" pitchFamily="18" charset="0"/>
                <a:cs typeface="Times New Roman" panose="02020603050405020304" pitchFamily="18" charset="0"/>
              </a:rPr>
              <a:t>，即</a:t>
            </a:r>
            <a:r>
              <a:rPr lang="zh-CN" altLang="en-US" sz="2200" kern="100" dirty="0" smtClean="0">
                <a:solidFill>
                  <a:srgbClr val="0070C0"/>
                </a:solidFill>
                <a:latin typeface="Bodoni MT Black" pitchFamily="18" charset="0"/>
                <a:cs typeface="Times New Roman" panose="02020603050405020304" pitchFamily="18" charset="0"/>
              </a:rPr>
              <a:t>查询</a:t>
            </a:r>
            <a:r>
              <a:rPr lang="en-US" altLang="zh-CN" sz="2200" kern="100" dirty="0" smtClean="0">
                <a:solidFill>
                  <a:srgbClr val="0070C0"/>
                </a:solidFill>
                <a:latin typeface="Bodoni MT Black" pitchFamily="18" charset="0"/>
                <a:cs typeface="Times New Roman" panose="02020603050405020304" pitchFamily="18" charset="0"/>
              </a:rPr>
              <a:t>2000</a:t>
            </a:r>
            <a:r>
              <a:rPr lang="zh-CN" altLang="en-US" sz="2200" kern="100" dirty="0" smtClean="0">
                <a:solidFill>
                  <a:srgbClr val="0070C0"/>
                </a:solidFill>
                <a:latin typeface="Bodoni MT Black" pitchFamily="18" charset="0"/>
                <a:cs typeface="Times New Roman" panose="02020603050405020304" pitchFamily="18" charset="0"/>
              </a:rPr>
              <a:t>个雇员“日语技能”关键码值对应</a:t>
            </a:r>
            <a:r>
              <a:rPr lang="en-US" altLang="zh-CN" sz="2200" kern="100" dirty="0" smtClean="0">
                <a:solidFill>
                  <a:srgbClr val="0070C0"/>
                </a:solidFill>
                <a:latin typeface="Bodoni MT Black" pitchFamily="18" charset="0"/>
                <a:cs typeface="Times New Roman" panose="02020603050405020304" pitchFamily="18" charset="0"/>
              </a:rPr>
              <a:t>Hash</a:t>
            </a:r>
            <a:r>
              <a:rPr lang="zh-CN" altLang="en-US" sz="2200" kern="100" dirty="0" smtClean="0">
                <a:solidFill>
                  <a:srgbClr val="0070C0"/>
                </a:solidFill>
                <a:latin typeface="Bodoni MT Black" pitchFamily="18" charset="0"/>
                <a:cs typeface="Times New Roman" panose="02020603050405020304" pitchFamily="18" charset="0"/>
              </a:rPr>
              <a:t>表位置的属性值（是</a:t>
            </a:r>
            <a:r>
              <a:rPr lang="en-US" altLang="zh-CN" sz="2200" kern="100" dirty="0" smtClean="0">
                <a:solidFill>
                  <a:srgbClr val="0070C0"/>
                </a:solidFill>
                <a:latin typeface="Bodoni MT Black" pitchFamily="18" charset="0"/>
                <a:cs typeface="Times New Roman" panose="02020603050405020304" pitchFamily="18" charset="0"/>
              </a:rPr>
              <a:t>/</a:t>
            </a:r>
            <a:r>
              <a:rPr lang="zh-CN" altLang="en-US" sz="2200" kern="100" dirty="0" smtClean="0">
                <a:solidFill>
                  <a:srgbClr val="0070C0"/>
                </a:solidFill>
                <a:latin typeface="Bodoni MT Black" pitchFamily="18" charset="0"/>
                <a:cs typeface="Times New Roman" panose="02020603050405020304" pitchFamily="18" charset="0"/>
              </a:rPr>
              <a:t>否）</a:t>
            </a:r>
            <a:r>
              <a:rPr lang="zh-CN" altLang="zh-CN" sz="2200" kern="100" dirty="0" smtClean="0">
                <a:latin typeface="Bodoni MT Black" pitchFamily="18" charset="0"/>
                <a:cs typeface="Times New Roman" panose="02020603050405020304" pitchFamily="18" charset="0"/>
              </a:rPr>
              <a:t>。</a:t>
            </a:r>
            <a:endParaRPr lang="zh-CN" altLang="zh-CN" sz="2200" kern="100" dirty="0">
              <a:latin typeface="Bodoni MT Black"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4211960" y="2248475"/>
            <a:ext cx="4851141" cy="3438327"/>
          </a:xfrm>
          <a:prstGeom prst="rect">
            <a:avLst/>
          </a:prstGeom>
        </p:spPr>
      </p:pic>
    </p:spTree>
    <p:extLst>
      <p:ext uri="{BB962C8B-B14F-4D97-AF65-F5344CB8AC3E}">
        <p14:creationId xmlns:p14="http://schemas.microsoft.com/office/powerpoint/2010/main" val="33645114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321" y="560552"/>
            <a:ext cx="8064896" cy="1361911"/>
          </a:xfrm>
          <a:prstGeom prst="rect">
            <a:avLst/>
          </a:prstGeom>
        </p:spPr>
        <p:txBody>
          <a:bodyPr wrap="square">
            <a:spAutoFit/>
          </a:bodyPr>
          <a:lstStyle/>
          <a:p>
            <a:pPr algn="just" eaLnBrk="1" hangingPunct="1">
              <a:lnSpc>
                <a:spcPct val="125000"/>
              </a:lnSpc>
              <a:spcAft>
                <a:spcPts val="0"/>
              </a:spcAft>
              <a:defRPr/>
            </a:pPr>
            <a:r>
              <a:rPr lang="en-US" altLang="zh-CN" sz="2200" kern="100" dirty="0">
                <a:latin typeface="Bodoni MT Black" pitchFamily="18" charset="0"/>
                <a:cs typeface="Times New Roman" panose="02020603050405020304" pitchFamily="18" charset="0"/>
              </a:rPr>
              <a:t>      </a:t>
            </a:r>
            <a:r>
              <a:rPr lang="zh-CN" altLang="zh-CN" sz="2200" kern="100" dirty="0" smtClean="0">
                <a:latin typeface="Bodoni MT Black" pitchFamily="18" charset="0"/>
                <a:cs typeface="Times New Roman" panose="02020603050405020304" pitchFamily="18" charset="0"/>
              </a:rPr>
              <a:t>但是</a:t>
            </a:r>
            <a:r>
              <a:rPr lang="zh-CN" altLang="zh-CN" sz="2200" kern="100" dirty="0">
                <a:latin typeface="Bodoni MT Black" pitchFamily="18" charset="0"/>
                <a:cs typeface="Times New Roman" panose="02020603050405020304" pitchFamily="18" charset="0"/>
              </a:rPr>
              <a:t>，当仅有极少数对象满足查询条件时，查询命中率仍然很低。在这种情况下，更有效的提高查询效率的改进方法是，</a:t>
            </a:r>
            <a:r>
              <a:rPr lang="zh-CN" altLang="zh-CN" sz="2200" kern="100" dirty="0">
                <a:solidFill>
                  <a:srgbClr val="FF0000"/>
                </a:solidFill>
                <a:latin typeface="Bodoni MT Black" pitchFamily="18" charset="0"/>
                <a:cs typeface="Times New Roman" panose="02020603050405020304" pitchFamily="18" charset="0"/>
              </a:rPr>
              <a:t>给那些需要经常查询的对象建立索引</a:t>
            </a:r>
            <a:r>
              <a:rPr lang="zh-CN" altLang="zh-CN" sz="2200" kern="100" dirty="0">
                <a:latin typeface="Bodoni MT Black" pitchFamily="18" charset="0"/>
                <a:cs typeface="Times New Roman" panose="02020603050405020304" pitchFamily="18" charset="0"/>
              </a:rPr>
              <a:t>。</a:t>
            </a:r>
          </a:p>
        </p:txBody>
      </p:sp>
      <p:pic>
        <p:nvPicPr>
          <p:cNvPr id="151555" name="图片 4"/>
          <p:cNvPicPr>
            <a:picLocks noChangeAspect="1"/>
          </p:cNvPicPr>
          <p:nvPr/>
        </p:nvPicPr>
        <p:blipFill>
          <a:blip r:embed="rId3" cstate="print"/>
          <a:srcRect/>
          <a:stretch>
            <a:fillRect/>
          </a:stretch>
        </p:blipFill>
        <p:spPr bwMode="auto">
          <a:xfrm>
            <a:off x="2411760" y="4699249"/>
            <a:ext cx="4536356" cy="1094261"/>
          </a:xfrm>
          <a:prstGeom prst="rect">
            <a:avLst/>
          </a:prstGeom>
          <a:noFill/>
          <a:ln w="9525">
            <a:noFill/>
            <a:miter lim="800000"/>
            <a:headEnd/>
            <a:tailEnd/>
          </a:ln>
        </p:spPr>
      </p:pic>
      <p:sp>
        <p:nvSpPr>
          <p:cNvPr id="6" name="矩形 5"/>
          <p:cNvSpPr/>
          <p:nvPr/>
        </p:nvSpPr>
        <p:spPr>
          <a:xfrm>
            <a:off x="395535" y="2010270"/>
            <a:ext cx="8136681" cy="2631490"/>
          </a:xfrm>
          <a:prstGeom prst="rect">
            <a:avLst/>
          </a:prstGeom>
        </p:spPr>
        <p:txBody>
          <a:bodyPr wrap="square">
            <a:spAutoFit/>
          </a:bodyPr>
          <a:lstStyle/>
          <a:p>
            <a:pPr algn="just" eaLnBrk="1" hangingPunct="1">
              <a:lnSpc>
                <a:spcPct val="125000"/>
              </a:lnSpc>
              <a:spcAft>
                <a:spcPts val="0"/>
              </a:spcAft>
              <a:defRPr/>
            </a:pPr>
            <a:r>
              <a:rPr lang="en-US" altLang="zh-CN" sz="2200" kern="100" dirty="0">
                <a:latin typeface="Bodoni MT Black" pitchFamily="18" charset="0"/>
                <a:cs typeface="Times New Roman" panose="02020603050405020304" pitchFamily="18" charset="0"/>
              </a:rPr>
              <a:t>      </a:t>
            </a:r>
            <a:r>
              <a:rPr lang="zh-CN" altLang="zh-CN" sz="2200" kern="100" dirty="0" smtClean="0">
                <a:latin typeface="Bodoni MT Black" pitchFamily="18" charset="0"/>
                <a:cs typeface="Times New Roman" panose="02020603050405020304" pitchFamily="18" charset="0"/>
              </a:rPr>
              <a:t>例如，可以</a:t>
            </a:r>
            <a:r>
              <a:rPr lang="zh-CN" altLang="zh-CN" sz="2200" kern="100" dirty="0">
                <a:latin typeface="Bodoni MT Black" pitchFamily="18" charset="0"/>
                <a:cs typeface="Times New Roman" panose="02020603050405020304" pitchFamily="18" charset="0"/>
              </a:rPr>
              <a:t>增加一个额外的</a:t>
            </a:r>
            <a:r>
              <a:rPr lang="zh-CN" altLang="zh-CN" sz="2200" kern="100" dirty="0">
                <a:solidFill>
                  <a:srgbClr val="FF0000"/>
                </a:solidFill>
                <a:latin typeface="Bodoni MT Black" pitchFamily="18" charset="0"/>
                <a:cs typeface="Times New Roman" panose="02020603050405020304" pitchFamily="18" charset="0"/>
              </a:rPr>
              <a:t>限定关联“精通语言”</a:t>
            </a:r>
            <a:r>
              <a:rPr lang="zh-CN" altLang="zh-CN" sz="2200" kern="100" dirty="0">
                <a:latin typeface="Bodoni MT Black" pitchFamily="18" charset="0"/>
                <a:cs typeface="Times New Roman" panose="02020603050405020304" pitchFamily="18" charset="0"/>
              </a:rPr>
              <a:t>，用来联系公司与雇员这两类</a:t>
            </a:r>
            <a:r>
              <a:rPr lang="zh-CN" altLang="zh-CN" sz="2200" kern="100" dirty="0" smtClean="0">
                <a:latin typeface="Bodoni MT Black" pitchFamily="18" charset="0"/>
                <a:cs typeface="Times New Roman" panose="02020603050405020304" pitchFamily="18" charset="0"/>
              </a:rPr>
              <a:t>对象。</a:t>
            </a:r>
            <a:r>
              <a:rPr lang="zh-CN" altLang="zh-CN" sz="2200" kern="100" dirty="0">
                <a:solidFill>
                  <a:srgbClr val="FF0000"/>
                </a:solidFill>
                <a:latin typeface="Bodoni MT Black" pitchFamily="18" charset="0"/>
                <a:cs typeface="Times New Roman" panose="02020603050405020304" pitchFamily="18" charset="0"/>
              </a:rPr>
              <a:t>利用适当的冗余关联，可以立即查到精通某种具体语言的雇员，而无须多余的访问</a:t>
            </a:r>
            <a:r>
              <a:rPr lang="zh-CN" altLang="zh-CN" sz="2200" kern="100" dirty="0">
                <a:latin typeface="Bodoni MT Black" pitchFamily="18" charset="0"/>
                <a:cs typeface="Times New Roman" panose="02020603050405020304" pitchFamily="18" charset="0"/>
              </a:rPr>
              <a:t>。当然，索引也必然带来开销：占用内存空间，而且每当修改基关联时也必须相应地修改索引。因此，</a:t>
            </a:r>
            <a:r>
              <a:rPr lang="zh-CN" altLang="zh-CN" sz="2200" kern="100" dirty="0">
                <a:solidFill>
                  <a:srgbClr val="0070C0"/>
                </a:solidFill>
                <a:latin typeface="Bodoni MT Black" pitchFamily="18" charset="0"/>
                <a:cs typeface="Times New Roman" panose="02020603050405020304" pitchFamily="18" charset="0"/>
              </a:rPr>
              <a:t>应该只给那些经常执行并且开销大、命中率低的查询建立索引</a:t>
            </a:r>
            <a:r>
              <a:rPr lang="zh-CN" altLang="zh-CN" sz="2200" kern="100" dirty="0">
                <a:latin typeface="Bodoni MT Black" pitchFamily="18" charset="0"/>
                <a:cs typeface="Times New Roman" panose="02020603050405020304" pitchFamily="18" charset="0"/>
              </a:rPr>
              <a:t>。</a:t>
            </a:r>
          </a:p>
        </p:txBody>
      </p:sp>
      <p:sp>
        <p:nvSpPr>
          <p:cNvPr id="7"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11.11.2  </a:t>
            </a:r>
            <a:r>
              <a:rPr lang="zh-CN" altLang="en-US" sz="2400" dirty="0">
                <a:solidFill>
                  <a:srgbClr val="D9D9D9"/>
                </a:solidFill>
                <a:latin typeface="Bodoni MT Black" pitchFamily="18" charset="0"/>
                <a:ea typeface="+mn-ea"/>
              </a:rPr>
              <a:t>提高效率的几项</a:t>
            </a:r>
            <a:r>
              <a:rPr lang="zh-CN" altLang="en-US" sz="2400" dirty="0" smtClean="0">
                <a:solidFill>
                  <a:srgbClr val="D9D9D9"/>
                </a:solidFill>
                <a:latin typeface="Bodoni MT Black" pitchFamily="18" charset="0"/>
                <a:ea typeface="+mn-ea"/>
              </a:rPr>
              <a:t>技术</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4838" y="1027113"/>
            <a:ext cx="2805576"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2. </a:t>
            </a:r>
            <a:r>
              <a:rPr lang="zh-CN" altLang="zh-CN" sz="2800" kern="100" dirty="0">
                <a:solidFill>
                  <a:srgbClr val="FF0000"/>
                </a:solidFill>
                <a:latin typeface="Bodoni MT Black" pitchFamily="18" charset="0"/>
                <a:cs typeface="Times New Roman" panose="02020603050405020304" pitchFamily="18" charset="0"/>
              </a:rPr>
              <a:t>调整查询次序</a:t>
            </a:r>
          </a:p>
        </p:txBody>
      </p:sp>
      <p:sp>
        <p:nvSpPr>
          <p:cNvPr id="10" name="矩形 9"/>
          <p:cNvSpPr/>
          <p:nvPr/>
        </p:nvSpPr>
        <p:spPr>
          <a:xfrm>
            <a:off x="604838" y="2852936"/>
            <a:ext cx="8064500" cy="2523768"/>
          </a:xfrm>
          <a:prstGeom prst="rect">
            <a:avLst/>
          </a:prstGeom>
        </p:spPr>
        <p:txBody>
          <a:bodyPr>
            <a:spAutoFit/>
          </a:bodyPr>
          <a:lstStyle/>
          <a:p>
            <a:pPr algn="just" eaLnBrk="1" hangingPunct="1">
              <a:spcAft>
                <a:spcPts val="0"/>
              </a:spcAft>
              <a:defRPr/>
            </a:pPr>
            <a:r>
              <a:rPr lang="en-US" altLang="zh-CN" sz="2400" kern="100" dirty="0">
                <a:solidFill>
                  <a:schemeClr val="accent1"/>
                </a:solidFill>
                <a:latin typeface="Bodoni MT Black" pitchFamily="18" charset="0"/>
                <a:cs typeface="Times New Roman" panose="02020603050405020304" pitchFamily="18" charset="0"/>
              </a:rPr>
              <a:t>          </a:t>
            </a:r>
            <a:r>
              <a:rPr lang="zh-CN" altLang="zh-CN" sz="2400" kern="100" dirty="0">
                <a:solidFill>
                  <a:schemeClr val="accent1"/>
                </a:solidFill>
                <a:latin typeface="Bodoni MT Black" pitchFamily="18" charset="0"/>
                <a:cs typeface="Times New Roman" panose="02020603050405020304" pitchFamily="18" charset="0"/>
              </a:rPr>
              <a:t>优化算法的一个途径是尽量缩小查找范围。</a:t>
            </a:r>
            <a:endParaRPr lang="en-US" altLang="zh-CN" sz="2400" kern="100" dirty="0">
              <a:solidFill>
                <a:schemeClr val="accent1"/>
              </a:solidFill>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p>
          <a:p>
            <a:pPr algn="just" eaLnBrk="1" hangingPunct="1">
              <a:lnSpc>
                <a:spcPct val="125000"/>
              </a:lnSpc>
              <a:spcAft>
                <a:spcPts val="0"/>
              </a:spcAft>
              <a:defRPr/>
            </a:pPr>
            <a:r>
              <a:rPr lang="en-US" altLang="zh-CN" sz="2200" kern="100" dirty="0">
                <a:latin typeface="Bodoni MT Black" pitchFamily="18" charset="0"/>
                <a:cs typeface="Times New Roman" panose="02020603050405020304" pitchFamily="18" charset="0"/>
              </a:rPr>
              <a:t>     </a:t>
            </a:r>
            <a:r>
              <a:rPr lang="zh-CN" altLang="zh-CN" sz="2200" kern="100" dirty="0" smtClean="0">
                <a:latin typeface="Bodoni MT Black" pitchFamily="18" charset="0"/>
                <a:cs typeface="Times New Roman" panose="02020603050405020304" pitchFamily="18" charset="0"/>
              </a:rPr>
              <a:t>假设</a:t>
            </a:r>
            <a:r>
              <a:rPr lang="zh-CN" altLang="zh-CN" sz="2200" kern="100" dirty="0">
                <a:latin typeface="Bodoni MT Black" pitchFamily="18" charset="0"/>
                <a:cs typeface="Times New Roman" panose="02020603050405020304" pitchFamily="18" charset="0"/>
              </a:rPr>
              <a:t>用户在使用上述的雇员技能数据库的过程中，希望找出既会讲日语又会讲法语的所有雇员。如果某公司只有</a:t>
            </a:r>
            <a:r>
              <a:rPr lang="en-US" altLang="zh-CN" sz="2200" kern="100" dirty="0">
                <a:latin typeface="Bodoni MT Black" pitchFamily="18" charset="0"/>
                <a:cs typeface="Times New Roman" panose="02020603050405020304" pitchFamily="18" charset="0"/>
              </a:rPr>
              <a:t>5</a:t>
            </a:r>
            <a:r>
              <a:rPr lang="zh-CN" altLang="zh-CN" sz="2200" kern="100" dirty="0">
                <a:latin typeface="Bodoni MT Black" pitchFamily="18" charset="0"/>
                <a:cs typeface="Times New Roman" panose="02020603050405020304" pitchFamily="18" charset="0"/>
              </a:rPr>
              <a:t>位雇员会讲日语，会讲法语的雇员却有</a:t>
            </a:r>
            <a:r>
              <a:rPr lang="en-US" altLang="zh-CN" sz="2200" kern="100" dirty="0">
                <a:latin typeface="Bodoni MT Black" pitchFamily="18" charset="0"/>
                <a:cs typeface="Times New Roman" panose="02020603050405020304" pitchFamily="18" charset="0"/>
              </a:rPr>
              <a:t>200</a:t>
            </a:r>
            <a:r>
              <a:rPr lang="zh-CN" altLang="zh-CN" sz="2200" kern="100" dirty="0">
                <a:latin typeface="Bodoni MT Black" pitchFamily="18" charset="0"/>
                <a:cs typeface="Times New Roman" panose="02020603050405020304" pitchFamily="18" charset="0"/>
              </a:rPr>
              <a:t>人，则应该先查找会讲日语的雇员，然后再从这些会讲日语的雇员中查找同时又会讲法语的人。</a:t>
            </a:r>
          </a:p>
        </p:txBody>
      </p:sp>
      <p:sp>
        <p:nvSpPr>
          <p:cNvPr id="11" name="矩形 10"/>
          <p:cNvSpPr/>
          <p:nvPr/>
        </p:nvSpPr>
        <p:spPr>
          <a:xfrm>
            <a:off x="716149" y="1680508"/>
            <a:ext cx="7587877" cy="968663"/>
          </a:xfrm>
          <a:prstGeom prst="rect">
            <a:avLst/>
          </a:prstGeom>
          <a:ln>
            <a:solidFill>
              <a:schemeClr val="accent2">
                <a:lumMod val="75000"/>
              </a:schemeClr>
            </a:solidFill>
          </a:ln>
        </p:spPr>
        <p:txBody>
          <a:bodyPr wrap="square">
            <a:spAutoFit/>
          </a:bodyPr>
          <a:lstStyle/>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改进</a:t>
            </a:r>
            <a:r>
              <a:rPr lang="zh-CN" altLang="zh-CN" sz="2400" kern="100" dirty="0">
                <a:latin typeface="Bodoni MT Black" pitchFamily="18" charset="0"/>
                <a:cs typeface="Times New Roman" panose="02020603050405020304" pitchFamily="18" charset="0"/>
              </a:rPr>
              <a:t>了对象模型的结构，从而优化了常用的遍历之后，接下来就应该优化算法了。</a:t>
            </a:r>
          </a:p>
        </p:txBody>
      </p:sp>
      <p:sp>
        <p:nvSpPr>
          <p:cNvPr id="12" name="标题 1"/>
          <p:cNvSpPr>
            <a:spLocks noGrp="1"/>
          </p:cNvSpPr>
          <p:nvPr>
            <p:ph type="title"/>
          </p:nvPr>
        </p:nvSpPr>
        <p:spPr>
          <a:xfrm>
            <a:off x="3952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3"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11.11.2  </a:t>
            </a:r>
            <a:r>
              <a:rPr lang="zh-CN" altLang="en-US" sz="2400" dirty="0">
                <a:solidFill>
                  <a:srgbClr val="D9D9D9"/>
                </a:solidFill>
                <a:latin typeface="Bodoni MT Black" pitchFamily="18" charset="0"/>
                <a:ea typeface="+mn-ea"/>
              </a:rPr>
              <a:t>提高效率的几项</a:t>
            </a:r>
            <a:r>
              <a:rPr lang="zh-CN" altLang="en-US" sz="2400" dirty="0" smtClean="0">
                <a:solidFill>
                  <a:srgbClr val="D9D9D9"/>
                </a:solidFill>
                <a:latin typeface="Bodoni MT Black" pitchFamily="18" charset="0"/>
                <a:ea typeface="+mn-ea"/>
              </a:rPr>
              <a:t>技术</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11188" y="1255713"/>
            <a:ext cx="2805576"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3</a:t>
            </a:r>
            <a:r>
              <a:rPr lang="en-US" altLang="zh-CN" sz="2800" kern="100" dirty="0" smtClean="0">
                <a:latin typeface="Bodoni MT Black" pitchFamily="18" charset="0"/>
                <a:cs typeface="Times New Roman" panose="02020603050405020304" pitchFamily="18" charset="0"/>
              </a:rPr>
              <a:t>. </a:t>
            </a:r>
            <a:r>
              <a:rPr lang="zh-CN" altLang="zh-CN" sz="2800" dirty="0" smtClean="0">
                <a:solidFill>
                  <a:srgbClr val="FF0000"/>
                </a:solidFill>
                <a:latin typeface="Bodoni MT Black" pitchFamily="18" charset="0"/>
              </a:rPr>
              <a:t>保留</a:t>
            </a:r>
            <a:r>
              <a:rPr lang="zh-CN" altLang="zh-CN" sz="2800" dirty="0">
                <a:solidFill>
                  <a:srgbClr val="FF0000"/>
                </a:solidFill>
                <a:latin typeface="Bodoni MT Black" pitchFamily="18" charset="0"/>
              </a:rPr>
              <a:t>派生属性</a:t>
            </a:r>
            <a:endParaRPr lang="zh-CN" altLang="zh-CN" sz="2800" kern="100" dirty="0">
              <a:solidFill>
                <a:srgbClr val="FF0000"/>
              </a:solidFill>
              <a:latin typeface="Bodoni MT Black" pitchFamily="18" charset="0"/>
              <a:cs typeface="Times New Roman" panose="02020603050405020304" pitchFamily="18" charset="0"/>
            </a:endParaRPr>
          </a:p>
        </p:txBody>
      </p:sp>
      <p:sp>
        <p:nvSpPr>
          <p:cNvPr id="154627" name="矩形 12"/>
          <p:cNvSpPr>
            <a:spLocks noChangeArrowheads="1"/>
          </p:cNvSpPr>
          <p:nvPr/>
        </p:nvSpPr>
        <p:spPr bwMode="auto">
          <a:xfrm>
            <a:off x="554831" y="1941764"/>
            <a:ext cx="8070057" cy="3785652"/>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通过某种运算而从其他数据派生出来的数据，是一种</a:t>
            </a:r>
            <a:r>
              <a:rPr lang="zh-CN" altLang="zh-CN" sz="2400" dirty="0">
                <a:solidFill>
                  <a:srgbClr val="FF0000"/>
                </a:solidFill>
                <a:latin typeface="Bodoni MT Black" pitchFamily="18" charset="0"/>
              </a:rPr>
              <a:t>冗余数据</a:t>
            </a:r>
            <a:r>
              <a:rPr lang="zh-CN" altLang="zh-CN" sz="2400" dirty="0">
                <a:latin typeface="Bodoni MT Black" pitchFamily="18" charset="0"/>
              </a:rPr>
              <a:t>。通常把这类数据</a:t>
            </a:r>
            <a:r>
              <a:rPr lang="zh-CN" altLang="zh-CN" sz="2400" dirty="0" smtClean="0">
                <a:solidFill>
                  <a:srgbClr val="FF0000"/>
                </a:solidFill>
                <a:latin typeface="Bodoni MT Black" pitchFamily="18" charset="0"/>
              </a:rPr>
              <a:t>“存储”</a:t>
            </a:r>
            <a:r>
              <a:rPr lang="zh-CN" altLang="en-US" sz="2400" dirty="0" smtClean="0">
                <a:latin typeface="Bodoni MT Black" pitchFamily="18" charset="0"/>
              </a:rPr>
              <a:t>（</a:t>
            </a:r>
            <a:r>
              <a:rPr lang="zh-CN" altLang="zh-CN" sz="2400" dirty="0" smtClean="0">
                <a:latin typeface="Bodoni MT Black" pitchFamily="18" charset="0"/>
              </a:rPr>
              <a:t>或</a:t>
            </a:r>
            <a:r>
              <a:rPr lang="zh-CN" altLang="zh-CN" sz="2400" dirty="0">
                <a:latin typeface="Bodoni MT Black" pitchFamily="18" charset="0"/>
              </a:rPr>
              <a:t>称为</a:t>
            </a:r>
            <a:r>
              <a:rPr lang="zh-CN" altLang="zh-CN" sz="2400" dirty="0" smtClean="0">
                <a:latin typeface="Bodoni MT Black" pitchFamily="18" charset="0"/>
              </a:rPr>
              <a:t>“隐藏”</a:t>
            </a:r>
            <a:r>
              <a:rPr lang="zh-CN" altLang="en-US" sz="2400" dirty="0" smtClean="0">
                <a:latin typeface="Bodoni MT Black" pitchFamily="18" charset="0"/>
              </a:rPr>
              <a:t>）</a:t>
            </a:r>
            <a:r>
              <a:rPr lang="zh-CN" altLang="zh-CN" sz="2400" dirty="0" smtClean="0">
                <a:latin typeface="Bodoni MT Black" pitchFamily="18" charset="0"/>
              </a:rPr>
              <a:t>在</a:t>
            </a:r>
            <a:r>
              <a:rPr lang="zh-CN" altLang="zh-CN" sz="2400" dirty="0">
                <a:latin typeface="Bodoni MT Black" pitchFamily="18" charset="0"/>
              </a:rPr>
              <a:t>计算它的表达式中。如果希望避免重复计算复杂表达式所带来的开销，可以把这类冗余数据作为派生属性保存起来。</a:t>
            </a:r>
          </a:p>
          <a:p>
            <a:pPr marL="342900" indent="-342900" eaLnBrk="1" hangingPunct="1">
              <a:lnSpc>
                <a:spcPct val="125000"/>
              </a:lnSpc>
              <a:buFont typeface="Wingdings" panose="05000000000000000000" pitchFamily="2" charset="2"/>
              <a:buChar char="l"/>
            </a:pPr>
            <a:r>
              <a:rPr lang="zh-CN" altLang="zh-CN" sz="2400" dirty="0">
                <a:latin typeface="Bodoni MT Black" pitchFamily="18" charset="0"/>
              </a:rPr>
              <a:t>派生属性既可以在原有类中定义，也可以定义新类，并用新类的对象保存它们。每当修改了基本对象之后，所有依赖于它的、保存派生属性的对象也必须相应地修改。</a:t>
            </a:r>
          </a:p>
        </p:txBody>
      </p:sp>
      <p:sp>
        <p:nvSpPr>
          <p:cNvPr id="9" name="标题 1"/>
          <p:cNvSpPr>
            <a:spLocks noGrp="1"/>
          </p:cNvSpPr>
          <p:nvPr>
            <p:ph type="title"/>
          </p:nvPr>
        </p:nvSpPr>
        <p:spPr>
          <a:xfrm>
            <a:off x="3952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7"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11.11.2  </a:t>
            </a:r>
            <a:r>
              <a:rPr lang="zh-CN" altLang="en-US" sz="2400" dirty="0">
                <a:solidFill>
                  <a:srgbClr val="D9D9D9"/>
                </a:solidFill>
                <a:latin typeface="Bodoni MT Black" pitchFamily="18" charset="0"/>
                <a:ea typeface="+mn-ea"/>
              </a:rPr>
              <a:t>提高效率的几项</a:t>
            </a:r>
            <a:r>
              <a:rPr lang="zh-CN" altLang="en-US" sz="2400" dirty="0" smtClean="0">
                <a:solidFill>
                  <a:srgbClr val="D9D9D9"/>
                </a:solidFill>
                <a:latin typeface="Bodoni MT Black" pitchFamily="18" charset="0"/>
                <a:ea typeface="+mn-ea"/>
              </a:rPr>
              <a:t>技术</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4"/>
          <p:cNvSpPr txBox="1">
            <a:spLocks/>
          </p:cNvSpPr>
          <p:nvPr/>
        </p:nvSpPr>
        <p:spPr bwMode="auto">
          <a:xfrm>
            <a:off x="330190" y="1484784"/>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6. </a:t>
            </a:r>
            <a:r>
              <a:rPr lang="zh-CN" altLang="en-US" sz="2800" b="1" dirty="0">
                <a:latin typeface="Bodoni MT Black" pitchFamily="18" charset="0"/>
              </a:rPr>
              <a:t>可重用</a:t>
            </a:r>
          </a:p>
        </p:txBody>
      </p:sp>
      <p:sp>
        <p:nvSpPr>
          <p:cNvPr id="20485" name="文本框 14"/>
          <p:cNvSpPr txBox="1">
            <a:spLocks noChangeArrowheads="1"/>
          </p:cNvSpPr>
          <p:nvPr/>
        </p:nvSpPr>
        <p:spPr bwMode="auto">
          <a:xfrm>
            <a:off x="544503" y="2052810"/>
            <a:ext cx="8202267" cy="1430328"/>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尽量使用已有的类</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a:latin typeface="Bodoni MT Black" pitchFamily="18" charset="0"/>
              </a:rPr>
              <a:t>如果确实需要创建新类，则在设计这些新类的协议时，应该考虑将来的可重复使用性</a:t>
            </a:r>
          </a:p>
        </p:txBody>
      </p:sp>
      <p:sp>
        <p:nvSpPr>
          <p:cNvPr id="9" name="1 Título"/>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面向对象设计的</a:t>
            </a:r>
            <a:r>
              <a:rPr lang="zh-CN" altLang="en-US" sz="2400" dirty="0" smtClean="0">
                <a:solidFill>
                  <a:srgbClr val="D9D9D9"/>
                </a:solidFill>
                <a:latin typeface="Bodoni MT Black" pitchFamily="18" charset="0"/>
                <a:ea typeface="+mn-ea"/>
              </a:rPr>
              <a:t>准则</a:t>
            </a:r>
            <a:endParaRPr lang="zh-CN" altLang="en-US" sz="2400" dirty="0">
              <a:solidFill>
                <a:srgbClr val="D9D9D9"/>
              </a:solidFill>
              <a:latin typeface="Bodoni MT Black" pitchFamily="18" charset="0"/>
              <a:ea typeface="+mn-ea"/>
            </a:endParaRPr>
          </a:p>
        </p:txBody>
      </p:sp>
      <p:sp>
        <p:nvSpPr>
          <p:cNvPr id="10" name="标题 3"/>
          <p:cNvSpPr>
            <a:spLocks noGrp="1"/>
          </p:cNvSpPr>
          <p:nvPr>
            <p:ph type="title"/>
          </p:nvPr>
        </p:nvSpPr>
        <p:spPr>
          <a:xfrm>
            <a:off x="323850" y="28575"/>
            <a:ext cx="8229600" cy="1143000"/>
          </a:xfrm>
        </p:spPr>
        <p:txBody>
          <a:bodyPr/>
          <a:lstStyle/>
          <a:p>
            <a:pPr>
              <a:defRPr/>
            </a:pPr>
            <a:r>
              <a:rPr kumimoji="1" lang="en-US" altLang="zh-CN" sz="4000" dirty="0">
                <a:solidFill>
                  <a:srgbClr val="9999CC">
                    <a:lumMod val="50000"/>
                  </a:srgbClr>
                </a:solidFill>
                <a:latin typeface="Bodoni MT Black" pitchFamily="18" charset="0"/>
                <a:ea typeface="黑体" pitchFamily="2" charset="-122"/>
              </a:rPr>
              <a:t> </a:t>
            </a:r>
            <a:r>
              <a:rPr kumimoji="1" lang="en-US" altLang="zh-CN" b="1" dirty="0">
                <a:latin typeface="Bodoni MT Black" pitchFamily="18" charset="0"/>
                <a:ea typeface="+mn-ea"/>
              </a:rPr>
              <a:t>11.1 </a:t>
            </a:r>
            <a:r>
              <a:rPr kumimoji="1" lang="zh-CN" altLang="en-US" b="1" dirty="0">
                <a:latin typeface="Bodoni MT Black" pitchFamily="18" charset="0"/>
                <a:ea typeface="+mn-ea"/>
              </a:rPr>
              <a:t>面向对象设计的准则</a:t>
            </a:r>
            <a:endParaRPr lang="zh-CN" altLang="en-US" b="1" dirty="0" smtClean="0">
              <a:latin typeface="Bodoni MT Black" pitchFamily="18" charset="0"/>
              <a:ea typeface="+mn-ea"/>
            </a:endParaRPr>
          </a:p>
        </p:txBody>
      </p:sp>
    </p:spTree>
    <p:extLst>
      <p:ext uri="{BB962C8B-B14F-4D97-AF65-F5344CB8AC3E}">
        <p14:creationId xmlns:p14="http://schemas.microsoft.com/office/powerpoint/2010/main" val="32890984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内容占位符 4"/>
          <p:cNvSpPr txBox="1">
            <a:spLocks/>
          </p:cNvSpPr>
          <p:nvPr/>
        </p:nvSpPr>
        <p:spPr bwMode="auto">
          <a:xfrm>
            <a:off x="398778" y="1031174"/>
            <a:ext cx="8229600" cy="604837"/>
          </a:xfrm>
          <a:prstGeom prst="rect">
            <a:avLst/>
          </a:prstGeom>
          <a:noFill/>
          <a:ln w="9525">
            <a:noFill/>
            <a:miter lim="800000"/>
            <a:headEnd/>
            <a:tailEnd/>
          </a:ln>
        </p:spPr>
        <p:txBody>
          <a:bodyPr/>
          <a:lstStyle/>
          <a:p>
            <a:pPr>
              <a:spcBef>
                <a:spcPct val="20000"/>
              </a:spcBef>
              <a:buFont typeface="Arial" charset="0"/>
              <a:buNone/>
            </a:pPr>
            <a:r>
              <a:rPr lang="en-US" altLang="zh-CN" sz="3200" b="1" dirty="0">
                <a:latin typeface="Bodoni MT Black" pitchFamily="18" charset="0"/>
              </a:rPr>
              <a:t>11.11.3 </a:t>
            </a:r>
            <a:r>
              <a:rPr lang="zh-CN" altLang="en-US" sz="3200" b="1" dirty="0">
                <a:latin typeface="Bodoni MT Black" pitchFamily="18" charset="0"/>
              </a:rPr>
              <a:t>调整继承关系</a:t>
            </a:r>
          </a:p>
        </p:txBody>
      </p:sp>
      <p:sp>
        <p:nvSpPr>
          <p:cNvPr id="3" name="矩形 2"/>
          <p:cNvSpPr/>
          <p:nvPr/>
        </p:nvSpPr>
        <p:spPr>
          <a:xfrm>
            <a:off x="473869" y="1916832"/>
            <a:ext cx="8072437" cy="2815322"/>
          </a:xfrm>
          <a:prstGeom prst="rect">
            <a:avLst/>
          </a:prstGeom>
        </p:spPr>
        <p:txBody>
          <a:bodyPr>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在面向对象设计过程中，建立良好的继承关系是优化设计的一项重要内容。继承关系能够为一个类族定义一个协议，并能在类之间实现代码共享以减少冗余。</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一个基类和它的子孙类在一起称为一个</a:t>
            </a:r>
            <a:r>
              <a:rPr lang="zh-CN" altLang="zh-CN" sz="2400" kern="100" dirty="0">
                <a:solidFill>
                  <a:srgbClr val="FF0000"/>
                </a:solidFill>
                <a:latin typeface="Bodoni MT Black" pitchFamily="18" charset="0"/>
                <a:cs typeface="Times New Roman" panose="02020603050405020304" pitchFamily="18" charset="0"/>
              </a:rPr>
              <a:t>类继承</a:t>
            </a:r>
            <a:r>
              <a:rPr lang="zh-CN" altLang="zh-CN" sz="2400" kern="100" dirty="0">
                <a:latin typeface="Bodoni MT Black" pitchFamily="18" charset="0"/>
                <a:cs typeface="Times New Roman" panose="02020603050405020304" pitchFamily="18" charset="0"/>
              </a:rPr>
              <a:t>。在面向对象设计中，建立良好的类继承是非常重要的。利用类继承能够把若干个类组织成一个逻辑结构。</a:t>
            </a:r>
          </a:p>
        </p:txBody>
      </p:sp>
      <p:sp>
        <p:nvSpPr>
          <p:cNvPr id="9" name="标题 1"/>
          <p:cNvSpPr>
            <a:spLocks noGrp="1"/>
          </p:cNvSpPr>
          <p:nvPr>
            <p:ph type="title"/>
          </p:nvPr>
        </p:nvSpPr>
        <p:spPr>
          <a:xfrm>
            <a:off x="3952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0"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矩形 11"/>
          <p:cNvSpPr>
            <a:spLocks noChangeArrowheads="1"/>
          </p:cNvSpPr>
          <p:nvPr/>
        </p:nvSpPr>
        <p:spPr bwMode="auto">
          <a:xfrm>
            <a:off x="573140" y="1312069"/>
            <a:ext cx="2498725" cy="523875"/>
          </a:xfrm>
          <a:prstGeom prst="rect">
            <a:avLst/>
          </a:prstGeom>
          <a:noFill/>
          <a:ln w="9525">
            <a:noFill/>
            <a:miter lim="800000"/>
            <a:headEnd/>
            <a:tailEnd/>
          </a:ln>
        </p:spPr>
        <p:txBody>
          <a:bodyPr wrap="none">
            <a:spAutoFit/>
          </a:bodyPr>
          <a:lstStyle/>
          <a:p>
            <a:pPr marL="514350" indent="-514350" eaLnBrk="1" hangingPunct="1">
              <a:buFontTx/>
              <a:buAutoNum type="arabicPeriod"/>
            </a:pPr>
            <a:r>
              <a:rPr lang="zh-CN" altLang="zh-CN" sz="2800">
                <a:latin typeface="Bodoni MT Black" pitchFamily="18" charset="0"/>
              </a:rPr>
              <a:t>抽象与具体</a:t>
            </a:r>
            <a:endParaRPr lang="en-US" altLang="zh-CN" sz="2800">
              <a:latin typeface="Bodoni MT Black" pitchFamily="18" charset="0"/>
            </a:endParaRPr>
          </a:p>
        </p:txBody>
      </p:sp>
      <p:sp>
        <p:nvSpPr>
          <p:cNvPr id="3" name="矩形 2"/>
          <p:cNvSpPr/>
          <p:nvPr/>
        </p:nvSpPr>
        <p:spPr>
          <a:xfrm>
            <a:off x="571472" y="1989138"/>
            <a:ext cx="8053416" cy="3276987"/>
          </a:xfrm>
          <a:prstGeom prst="rect">
            <a:avLst/>
          </a:prstGeom>
        </p:spPr>
        <p:txBody>
          <a:bodyPr wrap="square">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在设计类继承时，很少使用纯粹自顶向下的方法。</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通常的作法是，首先</a:t>
            </a:r>
            <a:r>
              <a:rPr lang="zh-CN" altLang="zh-CN" sz="2400" kern="100" dirty="0">
                <a:solidFill>
                  <a:srgbClr val="FF0000"/>
                </a:solidFill>
                <a:latin typeface="Bodoni MT Black" pitchFamily="18" charset="0"/>
                <a:cs typeface="Times New Roman" panose="02020603050405020304" pitchFamily="18" charset="0"/>
              </a:rPr>
              <a:t>创建一些满足具体用途的类</a:t>
            </a:r>
            <a:r>
              <a:rPr lang="zh-CN" altLang="zh-CN" sz="2400" kern="100" dirty="0">
                <a:latin typeface="Bodoni MT Black" pitchFamily="18" charset="0"/>
                <a:cs typeface="Times New Roman" panose="02020603050405020304" pitchFamily="18" charset="0"/>
              </a:rPr>
              <a:t>，然后对它们</a:t>
            </a:r>
            <a:r>
              <a:rPr lang="zh-CN" altLang="zh-CN" sz="2400" kern="100" dirty="0">
                <a:solidFill>
                  <a:srgbClr val="FF0000"/>
                </a:solidFill>
                <a:latin typeface="Bodoni MT Black" pitchFamily="18" charset="0"/>
                <a:cs typeface="Times New Roman" panose="02020603050405020304" pitchFamily="18" charset="0"/>
              </a:rPr>
              <a:t>进行归纳</a:t>
            </a:r>
            <a:r>
              <a:rPr lang="zh-CN" altLang="zh-CN" sz="2400" kern="100" dirty="0">
                <a:latin typeface="Bodoni MT Black" pitchFamily="18" charset="0"/>
                <a:cs typeface="Times New Roman" panose="02020603050405020304" pitchFamily="18" charset="0"/>
              </a:rPr>
              <a:t>，一旦归纳出一些通用的类以后，往往可以</a:t>
            </a:r>
            <a:r>
              <a:rPr lang="zh-CN" altLang="zh-CN" sz="2400" kern="100" dirty="0">
                <a:solidFill>
                  <a:srgbClr val="FF0000"/>
                </a:solidFill>
                <a:latin typeface="Bodoni MT Black" pitchFamily="18" charset="0"/>
                <a:cs typeface="Times New Roman" panose="02020603050405020304" pitchFamily="18" charset="0"/>
              </a:rPr>
              <a:t>根据需要再派生出具体类</a:t>
            </a:r>
            <a:r>
              <a:rPr lang="zh-CN" altLang="zh-CN"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在进行了一些</a:t>
            </a:r>
            <a:r>
              <a:rPr lang="zh-CN" altLang="zh-CN" sz="2400" kern="100" dirty="0" smtClean="0">
                <a:latin typeface="Bodoni MT Black" pitchFamily="18" charset="0"/>
                <a:cs typeface="Times New Roman" panose="02020603050405020304" pitchFamily="18" charset="0"/>
              </a:rPr>
              <a:t>具体化</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即专门化</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的</a:t>
            </a:r>
            <a:r>
              <a:rPr lang="zh-CN" altLang="zh-CN" sz="2400" kern="100" dirty="0">
                <a:latin typeface="Bodoni MT Black" pitchFamily="18" charset="0"/>
                <a:cs typeface="Times New Roman" panose="02020603050405020304" pitchFamily="18" charset="0"/>
              </a:rPr>
              <a:t>工作之后，也许就应该再次归纳了。对于某些类继承来说，这是一个持续不断的演化过程。</a:t>
            </a:r>
          </a:p>
        </p:txBody>
      </p:sp>
      <p:sp>
        <p:nvSpPr>
          <p:cNvPr id="9" name="标题 1"/>
          <p:cNvSpPr>
            <a:spLocks noGrp="1"/>
          </p:cNvSpPr>
          <p:nvPr>
            <p:ph type="title"/>
          </p:nvPr>
        </p:nvSpPr>
        <p:spPr>
          <a:xfrm>
            <a:off x="3952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0"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图片 6"/>
          <p:cNvPicPr>
            <a:picLocks noChangeAspect="1"/>
          </p:cNvPicPr>
          <p:nvPr/>
        </p:nvPicPr>
        <p:blipFill>
          <a:blip r:embed="rId3" cstate="print"/>
          <a:srcRect/>
          <a:stretch>
            <a:fillRect/>
          </a:stretch>
        </p:blipFill>
        <p:spPr bwMode="auto">
          <a:xfrm>
            <a:off x="4421188" y="23813"/>
            <a:ext cx="4706937" cy="6858000"/>
          </a:xfrm>
          <a:prstGeom prst="rect">
            <a:avLst/>
          </a:prstGeom>
          <a:noFill/>
          <a:ln w="9525">
            <a:noFill/>
            <a:miter lim="800000"/>
            <a:headEnd/>
            <a:tailEnd/>
          </a:ln>
        </p:spPr>
      </p:pic>
      <p:sp>
        <p:nvSpPr>
          <p:cNvPr id="157699" name="矩形 8"/>
          <p:cNvSpPr>
            <a:spLocks noChangeArrowheads="1"/>
          </p:cNvSpPr>
          <p:nvPr/>
        </p:nvSpPr>
        <p:spPr bwMode="auto">
          <a:xfrm>
            <a:off x="263525" y="909638"/>
            <a:ext cx="4308475" cy="1742015"/>
          </a:xfrm>
          <a:prstGeom prst="rect">
            <a:avLst/>
          </a:prstGeom>
          <a:noFill/>
          <a:ln w="9525">
            <a:noFill/>
            <a:miter lim="800000"/>
            <a:headEnd/>
            <a:tailEnd/>
          </a:ln>
        </p:spPr>
        <p:txBody>
          <a:bodyPr>
            <a:spAutoFit/>
          </a:bodyPr>
          <a:lstStyle/>
          <a:p>
            <a:pPr eaLnBrk="1" hangingPunct="1">
              <a:lnSpc>
                <a:spcPct val="125000"/>
              </a:lnSpc>
            </a:pPr>
            <a:r>
              <a:rPr lang="zh-CN" altLang="en-US" sz="2200" dirty="0">
                <a:latin typeface="Bodoni MT Black" pitchFamily="18" charset="0"/>
                <a:cs typeface="Times New Roman" pitchFamily="18" charset="0"/>
              </a:rPr>
              <a:t>     </a:t>
            </a:r>
            <a:r>
              <a:rPr lang="zh-CN" altLang="en-US" sz="2200" dirty="0" smtClean="0">
                <a:latin typeface="Bodoni MT Black" pitchFamily="18" charset="0"/>
                <a:cs typeface="Times New Roman" pitchFamily="18" charset="0"/>
              </a:rPr>
              <a:t>右</a:t>
            </a:r>
            <a:r>
              <a:rPr lang="zh-CN" altLang="en-US" sz="2200" dirty="0">
                <a:latin typeface="Bodoni MT Black" pitchFamily="18" charset="0"/>
                <a:cs typeface="Times New Roman" pitchFamily="18" charset="0"/>
              </a:rPr>
              <a:t>图为</a:t>
            </a:r>
            <a:r>
              <a:rPr lang="zh-CN" altLang="zh-CN" sz="2200" dirty="0">
                <a:latin typeface="Bodoni MT Black" pitchFamily="18" charset="0"/>
                <a:cs typeface="Times New Roman" pitchFamily="18" charset="0"/>
              </a:rPr>
              <a:t>一个人们在日常生活中熟悉的设计类继承</a:t>
            </a:r>
            <a:r>
              <a:rPr lang="zh-CN" altLang="en-US" sz="2200" dirty="0">
                <a:latin typeface="Bodoni MT Black" pitchFamily="18" charset="0"/>
                <a:cs typeface="Times New Roman" pitchFamily="18" charset="0"/>
              </a:rPr>
              <a:t>的</a:t>
            </a:r>
            <a:r>
              <a:rPr lang="zh-CN" altLang="zh-CN" sz="2200" dirty="0">
                <a:latin typeface="Bodoni MT Black" pitchFamily="18" charset="0"/>
                <a:cs typeface="Times New Roman" pitchFamily="18" charset="0"/>
              </a:rPr>
              <a:t>例子，说明上述从具体到抽象，再到具体的过程。</a:t>
            </a:r>
            <a:endParaRPr lang="zh-CN" altLang="en-US" sz="2200" dirty="0">
              <a:latin typeface="Bodoni MT Black" pitchFamily="18" charset="0"/>
            </a:endParaRPr>
          </a:p>
        </p:txBody>
      </p:sp>
      <p:sp>
        <p:nvSpPr>
          <p:cNvPr id="157700" name="矩形 9"/>
          <p:cNvSpPr>
            <a:spLocks noChangeArrowheads="1"/>
          </p:cNvSpPr>
          <p:nvPr/>
        </p:nvSpPr>
        <p:spPr bwMode="auto">
          <a:xfrm>
            <a:off x="661988" y="2816225"/>
            <a:ext cx="3359150" cy="1742015"/>
          </a:xfrm>
          <a:prstGeom prst="rect">
            <a:avLst/>
          </a:prstGeom>
          <a:noFill/>
          <a:ln w="9525">
            <a:noFill/>
            <a:miter lim="800000"/>
            <a:headEnd/>
            <a:tailEnd/>
          </a:ln>
        </p:spPr>
        <p:txBody>
          <a:bodyPr>
            <a:spAutoFit/>
          </a:bodyPr>
          <a:lstStyle/>
          <a:p>
            <a:pPr eaLnBrk="1" hangingPunct="1">
              <a:lnSpc>
                <a:spcPct val="125000"/>
              </a:lnSpc>
            </a:pPr>
            <a:r>
              <a:rPr lang="zh-CN" altLang="en-US" sz="2200" dirty="0" smtClean="0">
                <a:latin typeface="Bodoni MT Black" pitchFamily="18" charset="0"/>
                <a:cs typeface="Times New Roman" pitchFamily="18" charset="0"/>
              </a:rPr>
              <a:t>① </a:t>
            </a:r>
            <a:r>
              <a:rPr lang="zh-CN" altLang="zh-CN" sz="2200" dirty="0" smtClean="0">
                <a:latin typeface="Bodoni MT Black" pitchFamily="18" charset="0"/>
                <a:cs typeface="Times New Roman" pitchFamily="18" charset="0"/>
              </a:rPr>
              <a:t>先</a:t>
            </a:r>
            <a:r>
              <a:rPr lang="zh-CN" altLang="zh-CN" sz="2200" dirty="0">
                <a:latin typeface="Bodoni MT Black" pitchFamily="18" charset="0"/>
                <a:cs typeface="Times New Roman" pitchFamily="18" charset="0"/>
              </a:rPr>
              <a:t>创建一些具体类；</a:t>
            </a:r>
            <a:endParaRPr lang="en-US" altLang="zh-CN" sz="2200" dirty="0">
              <a:latin typeface="Bodoni MT Black" pitchFamily="18" charset="0"/>
              <a:cs typeface="Times New Roman" pitchFamily="18" charset="0"/>
            </a:endParaRPr>
          </a:p>
          <a:p>
            <a:pPr eaLnBrk="1" hangingPunct="1">
              <a:lnSpc>
                <a:spcPct val="125000"/>
              </a:lnSpc>
            </a:pPr>
            <a:r>
              <a:rPr lang="zh-CN" altLang="en-US" sz="2200" dirty="0" smtClean="0">
                <a:latin typeface="Bodoni MT Black" pitchFamily="18" charset="0"/>
                <a:cs typeface="Times New Roman" pitchFamily="18" charset="0"/>
              </a:rPr>
              <a:t>② </a:t>
            </a:r>
            <a:r>
              <a:rPr lang="zh-CN" altLang="zh-CN" sz="2200" dirty="0" smtClean="0">
                <a:latin typeface="Bodoni MT Black" pitchFamily="18" charset="0"/>
                <a:cs typeface="Times New Roman" pitchFamily="18" charset="0"/>
              </a:rPr>
              <a:t>归纳</a:t>
            </a:r>
            <a:r>
              <a:rPr lang="zh-CN" altLang="zh-CN" sz="2200" dirty="0">
                <a:latin typeface="Bodoni MT Black" pitchFamily="18" charset="0"/>
                <a:cs typeface="Times New Roman" pitchFamily="18" charset="0"/>
              </a:rPr>
              <a:t>出抽象类；</a:t>
            </a:r>
            <a:r>
              <a:rPr lang="en-US" altLang="zh-CN" sz="2200" dirty="0">
                <a:latin typeface="Bodoni MT Black" pitchFamily="18" charset="0"/>
                <a:cs typeface="Times New Roman" pitchFamily="18" charset="0"/>
              </a:rPr>
              <a:t> </a:t>
            </a:r>
          </a:p>
          <a:p>
            <a:pPr eaLnBrk="1" hangingPunct="1">
              <a:lnSpc>
                <a:spcPct val="125000"/>
              </a:lnSpc>
            </a:pPr>
            <a:r>
              <a:rPr lang="zh-CN" altLang="en-US" sz="2200" dirty="0" smtClean="0">
                <a:latin typeface="Bodoni MT Black" pitchFamily="18" charset="0"/>
                <a:cs typeface="Times New Roman" pitchFamily="18" charset="0"/>
              </a:rPr>
              <a:t>③ </a:t>
            </a:r>
            <a:r>
              <a:rPr lang="zh-CN" altLang="zh-CN" sz="2200" dirty="0" smtClean="0">
                <a:latin typeface="Bodoni MT Black" pitchFamily="18" charset="0"/>
                <a:cs typeface="Times New Roman" pitchFamily="18" charset="0"/>
              </a:rPr>
              <a:t>进一步</a:t>
            </a:r>
            <a:r>
              <a:rPr lang="zh-CN" altLang="zh-CN" sz="2200" dirty="0">
                <a:latin typeface="Bodoni MT Black" pitchFamily="18" charset="0"/>
                <a:cs typeface="Times New Roman" pitchFamily="18" charset="0"/>
              </a:rPr>
              <a:t>具体化；</a:t>
            </a:r>
            <a:endParaRPr lang="en-US" altLang="zh-CN" sz="2200" dirty="0">
              <a:latin typeface="Bodoni MT Black" pitchFamily="18" charset="0"/>
              <a:cs typeface="Times New Roman" pitchFamily="18" charset="0"/>
            </a:endParaRPr>
          </a:p>
          <a:p>
            <a:pPr eaLnBrk="1" hangingPunct="1">
              <a:lnSpc>
                <a:spcPct val="125000"/>
              </a:lnSpc>
            </a:pPr>
            <a:r>
              <a:rPr lang="zh-CN" altLang="en-US" sz="2200" dirty="0" smtClean="0">
                <a:latin typeface="Bodoni MT Black" pitchFamily="18" charset="0"/>
                <a:cs typeface="Times New Roman" pitchFamily="18" charset="0"/>
              </a:rPr>
              <a:t>④ </a:t>
            </a:r>
            <a:r>
              <a:rPr lang="zh-CN" altLang="zh-CN" sz="2200" dirty="0" smtClean="0">
                <a:latin typeface="Bodoni MT Black" pitchFamily="18" charset="0"/>
                <a:cs typeface="Times New Roman" pitchFamily="18" charset="0"/>
              </a:rPr>
              <a:t>再次</a:t>
            </a:r>
            <a:r>
              <a:rPr lang="zh-CN" altLang="zh-CN" sz="2200" dirty="0">
                <a:latin typeface="Bodoni MT Black" pitchFamily="18" charset="0"/>
                <a:cs typeface="Times New Roman" pitchFamily="18" charset="0"/>
              </a:rPr>
              <a:t>归纳</a:t>
            </a:r>
            <a:endParaRPr lang="zh-CN" altLang="en-US" sz="2200" dirty="0">
              <a:latin typeface="Bodoni MT Black"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矩形 11"/>
          <p:cNvSpPr>
            <a:spLocks noChangeArrowheads="1"/>
          </p:cNvSpPr>
          <p:nvPr/>
        </p:nvSpPr>
        <p:spPr bwMode="auto">
          <a:xfrm>
            <a:off x="261492" y="1329727"/>
            <a:ext cx="5319085" cy="523220"/>
          </a:xfrm>
          <a:prstGeom prst="rect">
            <a:avLst/>
          </a:prstGeom>
          <a:noFill/>
          <a:ln w="9525">
            <a:noFill/>
            <a:miter lim="800000"/>
            <a:headEnd/>
            <a:tailEnd/>
          </a:ln>
        </p:spPr>
        <p:txBody>
          <a:bodyPr wrap="none">
            <a:spAutoFit/>
          </a:bodyPr>
          <a:lstStyle/>
          <a:p>
            <a:pPr eaLnBrk="1" hangingPunct="1"/>
            <a:r>
              <a:rPr lang="en-US" altLang="zh-CN" sz="2800" dirty="0">
                <a:latin typeface="Bodoni MT Black" pitchFamily="18" charset="0"/>
              </a:rPr>
              <a:t>2. </a:t>
            </a:r>
            <a:r>
              <a:rPr lang="zh-CN" altLang="zh-CN" sz="2800" dirty="0">
                <a:latin typeface="Bodoni MT Black" pitchFamily="18" charset="0"/>
              </a:rPr>
              <a:t>为提高继承程度而修改类定义</a:t>
            </a:r>
          </a:p>
        </p:txBody>
      </p:sp>
      <p:sp>
        <p:nvSpPr>
          <p:cNvPr id="3" name="矩形 2"/>
          <p:cNvSpPr/>
          <p:nvPr/>
        </p:nvSpPr>
        <p:spPr>
          <a:xfrm>
            <a:off x="261492" y="2023800"/>
            <a:ext cx="8497192" cy="2862322"/>
          </a:xfrm>
          <a:prstGeom prst="rect">
            <a:avLst/>
          </a:prstGeom>
        </p:spPr>
        <p:txBody>
          <a:bodyPr wrap="square">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如果在一组相似的类中存在</a:t>
            </a:r>
            <a:r>
              <a:rPr lang="zh-CN" altLang="zh-CN" sz="2400" kern="100" dirty="0">
                <a:solidFill>
                  <a:srgbClr val="FF0000"/>
                </a:solidFill>
                <a:latin typeface="Bodoni MT Black" pitchFamily="18" charset="0"/>
                <a:cs typeface="Times New Roman" panose="02020603050405020304" pitchFamily="18" charset="0"/>
              </a:rPr>
              <a:t>公共的属性</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公共的行为</a:t>
            </a:r>
            <a:r>
              <a:rPr lang="zh-CN" altLang="zh-CN" sz="2400" kern="100" dirty="0">
                <a:latin typeface="Bodoni MT Black" pitchFamily="18" charset="0"/>
                <a:cs typeface="Times New Roman" panose="02020603050405020304" pitchFamily="18" charset="0"/>
              </a:rPr>
              <a:t>，则可以把这些公共的属性和行为</a:t>
            </a:r>
            <a:r>
              <a:rPr lang="zh-CN" altLang="zh-CN" sz="2400" kern="100" dirty="0">
                <a:solidFill>
                  <a:srgbClr val="FF0000"/>
                </a:solidFill>
                <a:latin typeface="Bodoni MT Black" pitchFamily="18" charset="0"/>
                <a:cs typeface="Times New Roman" panose="02020603050405020304" pitchFamily="18" charset="0"/>
              </a:rPr>
              <a:t>抽取出来放在一个共同的祖先类中</a:t>
            </a:r>
            <a:r>
              <a:rPr lang="zh-CN" altLang="zh-CN" sz="2400" kern="100" dirty="0">
                <a:latin typeface="Bodoni MT Black" pitchFamily="18" charset="0"/>
                <a:cs typeface="Times New Roman" panose="02020603050405020304" pitchFamily="18" charset="0"/>
              </a:rPr>
              <a:t>，供其子类继承，如</a:t>
            </a:r>
            <a:r>
              <a:rPr lang="zh-CN" altLang="en-US" sz="2400" kern="100" dirty="0">
                <a:latin typeface="Bodoni MT Black" pitchFamily="18" charset="0"/>
                <a:cs typeface="Times New Roman" panose="02020603050405020304" pitchFamily="18" charset="0"/>
              </a:rPr>
              <a:t>上</a:t>
            </a:r>
            <a:r>
              <a:rPr lang="zh-CN" altLang="zh-CN" sz="2400" kern="100" dirty="0">
                <a:latin typeface="Bodoni MT Black" pitchFamily="18" charset="0"/>
                <a:cs typeface="Times New Roman" panose="02020603050405020304" pitchFamily="18" charset="0"/>
              </a:rPr>
              <a:t>图</a:t>
            </a:r>
            <a:r>
              <a:rPr lang="en-US" altLang="zh-CN" sz="2400" kern="100" dirty="0">
                <a:latin typeface="Bodoni MT Black" pitchFamily="18" charset="0"/>
                <a:cs typeface="Times New Roman" panose="02020603050405020304" pitchFamily="18" charset="0"/>
              </a:rPr>
              <a:t> (a)</a:t>
            </a:r>
            <a:r>
              <a:rPr lang="zh-CN" altLang="zh-CN" sz="2400" kern="100" dirty="0">
                <a:latin typeface="Bodoni MT Black" pitchFamily="18" charset="0"/>
                <a:cs typeface="Times New Roman" panose="02020603050405020304" pitchFamily="18" charset="0"/>
              </a:rPr>
              <a:t>和</a:t>
            </a:r>
            <a:r>
              <a:rPr lang="en-US" altLang="zh-CN" sz="2400" kern="100" dirty="0">
                <a:latin typeface="Bodoni MT Black" pitchFamily="18" charset="0"/>
                <a:cs typeface="Times New Roman" panose="02020603050405020304" pitchFamily="18" charset="0"/>
              </a:rPr>
              <a:t>(b)</a:t>
            </a:r>
            <a:r>
              <a:rPr lang="zh-CN" altLang="zh-CN" sz="2400" kern="100" dirty="0">
                <a:latin typeface="Bodoni MT Black" pitchFamily="18" charset="0"/>
                <a:cs typeface="Times New Roman" panose="02020603050405020304" pitchFamily="18" charset="0"/>
              </a:rPr>
              <a:t>所示。</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在对现有类进行归纳的时候，要注意下述两点：</a:t>
            </a:r>
            <a:r>
              <a:rPr lang="en-US" altLang="zh-CN" sz="2400" kern="100" dirty="0">
                <a:latin typeface="Bodoni MT Black" pitchFamily="18" charset="0"/>
                <a:cs typeface="Times New Roman" panose="02020603050405020304" pitchFamily="18" charset="0"/>
              </a:rPr>
              <a:t> </a:t>
            </a: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① </a:t>
            </a:r>
            <a:r>
              <a:rPr lang="zh-CN" altLang="zh-CN" sz="2400" kern="100" dirty="0" smtClean="0">
                <a:latin typeface="Bodoni MT Black" pitchFamily="18" charset="0"/>
                <a:cs typeface="Times New Roman" panose="02020603050405020304" pitchFamily="18" charset="0"/>
              </a:rPr>
              <a:t>不能</a:t>
            </a:r>
            <a:r>
              <a:rPr lang="zh-CN" altLang="zh-CN" sz="2400" kern="100" dirty="0">
                <a:latin typeface="Bodoni MT Black" pitchFamily="18" charset="0"/>
                <a:cs typeface="Times New Roman" panose="02020603050405020304" pitchFamily="18" charset="0"/>
              </a:rPr>
              <a:t>违背领域知识和常识；</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② </a:t>
            </a:r>
            <a:r>
              <a:rPr lang="zh-CN" altLang="zh-CN" sz="2400" kern="100" dirty="0" smtClean="0">
                <a:latin typeface="Bodoni MT Black" pitchFamily="18" charset="0"/>
                <a:cs typeface="Times New Roman" panose="02020603050405020304" pitchFamily="18" charset="0"/>
              </a:rPr>
              <a:t>应该</a:t>
            </a:r>
            <a:r>
              <a:rPr lang="zh-CN" altLang="zh-CN" sz="2400" kern="100" dirty="0">
                <a:latin typeface="Bodoni MT Black" pitchFamily="18" charset="0"/>
                <a:cs typeface="Times New Roman" panose="02020603050405020304" pitchFamily="18" charset="0"/>
              </a:rPr>
              <a:t>确保现有类的</a:t>
            </a:r>
            <a:r>
              <a:rPr lang="zh-CN" altLang="zh-CN" sz="2400" kern="100" dirty="0" smtClean="0">
                <a:latin typeface="Bodoni MT Black" pitchFamily="18" charset="0"/>
                <a:cs typeface="Times New Roman" panose="02020603050405020304" pitchFamily="18" charset="0"/>
              </a:rPr>
              <a:t>协议</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即</a:t>
            </a:r>
            <a:r>
              <a:rPr lang="zh-CN" altLang="zh-CN" sz="2400" kern="100" dirty="0">
                <a:latin typeface="Bodoni MT Black" pitchFamily="18" charset="0"/>
                <a:cs typeface="Times New Roman" panose="02020603050405020304" pitchFamily="18" charset="0"/>
              </a:rPr>
              <a:t>同外部世界的</a:t>
            </a:r>
            <a:r>
              <a:rPr lang="zh-CN" altLang="zh-CN" sz="2400" kern="100" dirty="0" smtClean="0">
                <a:latin typeface="Bodoni MT Black" pitchFamily="18" charset="0"/>
                <a:cs typeface="Times New Roman" panose="02020603050405020304" pitchFamily="18" charset="0"/>
              </a:rPr>
              <a:t>接口</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不变。</a:t>
            </a:r>
            <a:endParaRPr lang="en-US" altLang="zh-CN" sz="2400" kern="100" dirty="0">
              <a:latin typeface="Bodoni MT Black" pitchFamily="18" charset="0"/>
              <a:cs typeface="Times New Roman" panose="02020603050405020304" pitchFamily="18" charset="0"/>
            </a:endParaRPr>
          </a:p>
        </p:txBody>
      </p:sp>
      <p:sp>
        <p:nvSpPr>
          <p:cNvPr id="9" name="标题 1"/>
          <p:cNvSpPr>
            <a:spLocks noGrp="1"/>
          </p:cNvSpPr>
          <p:nvPr>
            <p:ph type="title"/>
          </p:nvPr>
        </p:nvSpPr>
        <p:spPr>
          <a:xfrm>
            <a:off x="3952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0"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矩形 11"/>
          <p:cNvSpPr>
            <a:spLocks noChangeArrowheads="1"/>
          </p:cNvSpPr>
          <p:nvPr/>
        </p:nvSpPr>
        <p:spPr bwMode="auto">
          <a:xfrm>
            <a:off x="453875" y="1228589"/>
            <a:ext cx="5319085" cy="523220"/>
          </a:xfrm>
          <a:prstGeom prst="rect">
            <a:avLst/>
          </a:prstGeom>
          <a:noFill/>
          <a:ln w="9525">
            <a:noFill/>
            <a:miter lim="800000"/>
            <a:headEnd/>
            <a:tailEnd/>
          </a:ln>
        </p:spPr>
        <p:txBody>
          <a:bodyPr wrap="none">
            <a:spAutoFit/>
          </a:bodyPr>
          <a:lstStyle/>
          <a:p>
            <a:pPr eaLnBrk="1" hangingPunct="1"/>
            <a:r>
              <a:rPr lang="en-US" altLang="zh-CN" sz="2800" dirty="0">
                <a:latin typeface="Bodoni MT Black" pitchFamily="18" charset="0"/>
              </a:rPr>
              <a:t>2. </a:t>
            </a:r>
            <a:r>
              <a:rPr lang="zh-CN" altLang="zh-CN" sz="2800" dirty="0">
                <a:latin typeface="Bodoni MT Black" pitchFamily="18" charset="0"/>
              </a:rPr>
              <a:t>为提高继承程度而修改类定义</a:t>
            </a:r>
          </a:p>
        </p:txBody>
      </p:sp>
      <p:sp>
        <p:nvSpPr>
          <p:cNvPr id="3" name="矩形 2"/>
          <p:cNvSpPr/>
          <p:nvPr/>
        </p:nvSpPr>
        <p:spPr>
          <a:xfrm>
            <a:off x="453875" y="1772816"/>
            <a:ext cx="8169275" cy="1891993"/>
          </a:xfrm>
          <a:prstGeom prst="rect">
            <a:avLst/>
          </a:prstGeom>
        </p:spPr>
        <p:txBody>
          <a:bodyPr>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更</a:t>
            </a:r>
            <a:r>
              <a:rPr lang="zh-CN" altLang="zh-CN" sz="2400" kern="100" dirty="0">
                <a:latin typeface="Bodoni MT Black" pitchFamily="18" charset="0"/>
                <a:cs typeface="Times New Roman" panose="02020603050405020304" pitchFamily="18" charset="0"/>
              </a:rPr>
              <a:t>常见的情况是，各个现有类中的属性和</a:t>
            </a:r>
            <a:r>
              <a:rPr lang="zh-CN" altLang="zh-CN" sz="2400" kern="100" dirty="0" smtClean="0">
                <a:latin typeface="Bodoni MT Black" pitchFamily="18" charset="0"/>
                <a:cs typeface="Times New Roman" panose="02020603050405020304" pitchFamily="18" charset="0"/>
              </a:rPr>
              <a:t>行为</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操作</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虽然相似却并不完全相同，在这种情况下需要对类的定义稍加修改，才能定义一个基类供其子类从中继承需要的属性或行为。</a:t>
            </a:r>
          </a:p>
        </p:txBody>
      </p:sp>
      <p:sp>
        <p:nvSpPr>
          <p:cNvPr id="6" name="矩形 5"/>
          <p:cNvSpPr/>
          <p:nvPr/>
        </p:nvSpPr>
        <p:spPr>
          <a:xfrm>
            <a:off x="531019" y="3789040"/>
            <a:ext cx="8128794" cy="1938992"/>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有时</a:t>
            </a:r>
            <a:r>
              <a:rPr lang="zh-CN" altLang="zh-CN" sz="2400" kern="100" dirty="0">
                <a:solidFill>
                  <a:srgbClr val="FF0000"/>
                </a:solidFill>
                <a:latin typeface="Bodoni MT Black" pitchFamily="18" charset="0"/>
                <a:cs typeface="Times New Roman" panose="02020603050405020304" pitchFamily="18" charset="0"/>
              </a:rPr>
              <a:t>抽象出一个基类</a:t>
            </a:r>
            <a:r>
              <a:rPr lang="zh-CN" altLang="zh-CN" sz="2400" kern="100" dirty="0">
                <a:latin typeface="Bodoni MT Black" pitchFamily="18" charset="0"/>
                <a:cs typeface="Times New Roman" panose="02020603050405020304" pitchFamily="18" charset="0"/>
              </a:rPr>
              <a:t>之后，在系统中暂时只有一个子类能从它继承属性和行为，显然，在当前情况下抽象出这个基类并没有获得共享的好处。但是，这样做通常仍然是值得的，因为</a:t>
            </a:r>
            <a:r>
              <a:rPr lang="zh-CN" altLang="zh-CN" sz="2400" kern="100" dirty="0">
                <a:solidFill>
                  <a:srgbClr val="FF0000"/>
                </a:solidFill>
                <a:latin typeface="Bodoni MT Black" pitchFamily="18" charset="0"/>
                <a:cs typeface="Times New Roman" panose="02020603050405020304" pitchFamily="18" charset="0"/>
              </a:rPr>
              <a:t>将来可能重用这个基类</a:t>
            </a:r>
            <a:r>
              <a:rPr lang="zh-CN" altLang="zh-CN" sz="2400" kern="100" dirty="0">
                <a:latin typeface="Bodoni MT Black" pitchFamily="18" charset="0"/>
                <a:cs typeface="Times New Roman" panose="02020603050405020304" pitchFamily="18" charset="0"/>
              </a:rPr>
              <a:t>。</a:t>
            </a:r>
          </a:p>
        </p:txBody>
      </p:sp>
      <p:sp>
        <p:nvSpPr>
          <p:cNvPr id="9" name="标题 1"/>
          <p:cNvSpPr>
            <a:spLocks noGrp="1"/>
          </p:cNvSpPr>
          <p:nvPr>
            <p:ph type="title"/>
          </p:nvPr>
        </p:nvSpPr>
        <p:spPr>
          <a:xfrm>
            <a:off x="3952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0"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195035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矩形 11"/>
          <p:cNvSpPr>
            <a:spLocks noChangeArrowheads="1"/>
          </p:cNvSpPr>
          <p:nvPr/>
        </p:nvSpPr>
        <p:spPr bwMode="auto">
          <a:xfrm>
            <a:off x="704850" y="1038225"/>
            <a:ext cx="4241867" cy="523220"/>
          </a:xfrm>
          <a:prstGeom prst="rect">
            <a:avLst/>
          </a:prstGeom>
          <a:noFill/>
          <a:ln w="9525">
            <a:noFill/>
            <a:miter lim="800000"/>
            <a:headEnd/>
            <a:tailEnd/>
          </a:ln>
        </p:spPr>
        <p:txBody>
          <a:bodyPr wrap="none">
            <a:spAutoFit/>
          </a:bodyPr>
          <a:lstStyle/>
          <a:p>
            <a:pPr eaLnBrk="1" hangingPunct="1"/>
            <a:r>
              <a:rPr lang="en-US" altLang="zh-CN" sz="2800" dirty="0">
                <a:latin typeface="Bodoni MT Black" pitchFamily="18" charset="0"/>
              </a:rPr>
              <a:t>3. </a:t>
            </a:r>
            <a:r>
              <a:rPr lang="zh-CN" altLang="zh-CN" sz="2800" dirty="0">
                <a:latin typeface="Bodoni MT Black" pitchFamily="18" charset="0"/>
              </a:rPr>
              <a:t>利用</a:t>
            </a:r>
            <a:r>
              <a:rPr lang="zh-CN" altLang="zh-CN" sz="2800" dirty="0">
                <a:solidFill>
                  <a:srgbClr val="FF0000"/>
                </a:solidFill>
                <a:latin typeface="Bodoni MT Black" pitchFamily="18" charset="0"/>
              </a:rPr>
              <a:t>委托</a:t>
            </a:r>
            <a:r>
              <a:rPr lang="zh-CN" altLang="zh-CN" sz="2800" dirty="0">
                <a:latin typeface="Bodoni MT Black" pitchFamily="18" charset="0"/>
              </a:rPr>
              <a:t>实现行为共享</a:t>
            </a:r>
          </a:p>
        </p:txBody>
      </p:sp>
      <p:sp>
        <p:nvSpPr>
          <p:cNvPr id="3" name="矩形 2"/>
          <p:cNvSpPr/>
          <p:nvPr/>
        </p:nvSpPr>
        <p:spPr>
          <a:xfrm>
            <a:off x="550069" y="1752705"/>
            <a:ext cx="7920038" cy="968663"/>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仅</a:t>
            </a:r>
            <a:r>
              <a:rPr lang="zh-CN" altLang="zh-CN" sz="2400" kern="100" dirty="0">
                <a:latin typeface="Bodoni MT Black" pitchFamily="18" charset="0"/>
                <a:cs typeface="Times New Roman" panose="02020603050405020304" pitchFamily="18" charset="0"/>
              </a:rPr>
              <a:t>当存在真实的一般</a:t>
            </a:r>
            <a:r>
              <a:rPr lang="en-US" altLang="zh-CN" sz="2400" kern="100" dirty="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特殊</a:t>
            </a:r>
            <a:r>
              <a:rPr lang="zh-CN" altLang="zh-CN" sz="2400" kern="100" dirty="0" smtClean="0">
                <a:latin typeface="Bodoni MT Black" pitchFamily="18" charset="0"/>
                <a:cs typeface="Times New Roman" panose="02020603050405020304" pitchFamily="18" charset="0"/>
              </a:rPr>
              <a:t>关系</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即</a:t>
            </a:r>
            <a:r>
              <a:rPr lang="zh-CN" altLang="zh-CN" sz="2400" kern="100" dirty="0">
                <a:latin typeface="Bodoni MT Black" pitchFamily="18" charset="0"/>
                <a:cs typeface="Times New Roman" panose="02020603050405020304" pitchFamily="18" charset="0"/>
              </a:rPr>
              <a:t>子类确实是父类的一种特殊</a:t>
            </a:r>
            <a:r>
              <a:rPr lang="zh-CN" altLang="zh-CN" sz="2400" kern="100" dirty="0" smtClean="0">
                <a:latin typeface="Bodoni MT Black" pitchFamily="18" charset="0"/>
                <a:cs typeface="Times New Roman" panose="02020603050405020304" pitchFamily="18" charset="0"/>
              </a:rPr>
              <a:t>形式</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时</a:t>
            </a:r>
            <a:r>
              <a:rPr lang="zh-CN" altLang="zh-CN" sz="2400" kern="100" dirty="0">
                <a:latin typeface="Bodoni MT Black" pitchFamily="18" charset="0"/>
                <a:cs typeface="Times New Roman" panose="02020603050405020304" pitchFamily="18" charset="0"/>
              </a:rPr>
              <a:t>，利用继承机制实现行为共享才是合理的。</a:t>
            </a:r>
          </a:p>
        </p:txBody>
      </p:sp>
      <p:sp>
        <p:nvSpPr>
          <p:cNvPr id="160772" name="矩形 5"/>
          <p:cNvSpPr>
            <a:spLocks noChangeArrowheads="1"/>
          </p:cNvSpPr>
          <p:nvPr/>
        </p:nvSpPr>
        <p:spPr bwMode="auto">
          <a:xfrm>
            <a:off x="550069" y="3192348"/>
            <a:ext cx="7920038" cy="1938992"/>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有时</a:t>
            </a:r>
            <a:r>
              <a:rPr lang="zh-CN" altLang="zh-CN" sz="2400" dirty="0">
                <a:latin typeface="Bodoni MT Black" pitchFamily="18" charset="0"/>
                <a:cs typeface="Times New Roman" pitchFamily="18" charset="0"/>
              </a:rPr>
              <a:t>程序员只想用继承作为</a:t>
            </a:r>
            <a:r>
              <a:rPr lang="zh-CN" altLang="zh-CN" sz="2400" dirty="0">
                <a:solidFill>
                  <a:srgbClr val="FF0000"/>
                </a:solidFill>
                <a:latin typeface="Bodoni MT Black" pitchFamily="18" charset="0"/>
                <a:cs typeface="Times New Roman" pitchFamily="18" charset="0"/>
              </a:rPr>
              <a:t>实现操作共享</a:t>
            </a:r>
            <a:r>
              <a:rPr lang="zh-CN" altLang="zh-CN" sz="2400" dirty="0">
                <a:latin typeface="Bodoni MT Black" pitchFamily="18" charset="0"/>
                <a:cs typeface="Times New Roman" pitchFamily="18" charset="0"/>
              </a:rPr>
              <a:t>的一种手段，</a:t>
            </a:r>
            <a:r>
              <a:rPr lang="zh-CN" altLang="zh-CN" sz="2400" dirty="0">
                <a:solidFill>
                  <a:srgbClr val="FF0000"/>
                </a:solidFill>
                <a:latin typeface="Bodoni MT Black" pitchFamily="18" charset="0"/>
                <a:cs typeface="Times New Roman" pitchFamily="18" charset="0"/>
              </a:rPr>
              <a:t>并不打算确保基类和派生类具有相同的行为</a:t>
            </a:r>
            <a:r>
              <a:rPr lang="zh-CN" altLang="zh-CN" sz="2400" dirty="0">
                <a:latin typeface="Bodoni MT Black" pitchFamily="18" charset="0"/>
                <a:cs typeface="Times New Roman" pitchFamily="18" charset="0"/>
              </a:rPr>
              <a:t>。在这种情况下，如果从基类继承的操作中包含了</a:t>
            </a:r>
            <a:r>
              <a:rPr lang="zh-CN" altLang="zh-CN" sz="2400" dirty="0">
                <a:solidFill>
                  <a:srgbClr val="0070C0"/>
                </a:solidFill>
                <a:latin typeface="Bodoni MT Black" pitchFamily="18" charset="0"/>
                <a:cs typeface="Times New Roman" pitchFamily="18" charset="0"/>
              </a:rPr>
              <a:t>子类不应有的行为</a:t>
            </a:r>
            <a:r>
              <a:rPr lang="zh-CN" altLang="zh-CN" sz="2400" dirty="0">
                <a:latin typeface="Bodoni MT Black" pitchFamily="18" charset="0"/>
                <a:cs typeface="Times New Roman" pitchFamily="18" charset="0"/>
              </a:rPr>
              <a:t>，则可能引起麻烦。</a:t>
            </a:r>
            <a:endParaRPr lang="zh-CN" altLang="en-US" sz="2400" dirty="0">
              <a:latin typeface="Bodoni MT Black" pitchFamily="18" charset="0"/>
            </a:endParaRPr>
          </a:p>
        </p:txBody>
      </p:sp>
      <p:sp>
        <p:nvSpPr>
          <p:cNvPr id="9" name="标题 1"/>
          <p:cNvSpPr>
            <a:spLocks noGrp="1"/>
          </p:cNvSpPr>
          <p:nvPr>
            <p:ph type="title"/>
          </p:nvPr>
        </p:nvSpPr>
        <p:spPr>
          <a:xfrm>
            <a:off x="3952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0"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矩形 11"/>
          <p:cNvSpPr>
            <a:spLocks noChangeArrowheads="1"/>
          </p:cNvSpPr>
          <p:nvPr/>
        </p:nvSpPr>
        <p:spPr bwMode="auto">
          <a:xfrm>
            <a:off x="568325" y="1096963"/>
            <a:ext cx="4241867" cy="523220"/>
          </a:xfrm>
          <a:prstGeom prst="rect">
            <a:avLst/>
          </a:prstGeom>
          <a:noFill/>
          <a:ln w="9525">
            <a:noFill/>
            <a:miter lim="800000"/>
            <a:headEnd/>
            <a:tailEnd/>
          </a:ln>
        </p:spPr>
        <p:txBody>
          <a:bodyPr wrap="none">
            <a:spAutoFit/>
          </a:bodyPr>
          <a:lstStyle/>
          <a:p>
            <a:pPr eaLnBrk="1" hangingPunct="1"/>
            <a:r>
              <a:rPr lang="en-US" altLang="zh-CN" sz="2800">
                <a:latin typeface="Bodoni MT Black" pitchFamily="18" charset="0"/>
              </a:rPr>
              <a:t>3. </a:t>
            </a:r>
            <a:r>
              <a:rPr lang="zh-CN" altLang="zh-CN" sz="2800">
                <a:latin typeface="Bodoni MT Black" pitchFamily="18" charset="0"/>
              </a:rPr>
              <a:t>利用委托实现行为共享</a:t>
            </a:r>
          </a:p>
        </p:txBody>
      </p:sp>
      <p:sp>
        <p:nvSpPr>
          <p:cNvPr id="7" name="矩形 6"/>
          <p:cNvSpPr/>
          <p:nvPr/>
        </p:nvSpPr>
        <p:spPr>
          <a:xfrm>
            <a:off x="506412" y="1620183"/>
            <a:ext cx="4857675" cy="4747453"/>
          </a:xfrm>
          <a:prstGeom prst="rect">
            <a:avLst/>
          </a:prstGeom>
        </p:spPr>
        <p:txBody>
          <a:bodyPr wrap="square">
            <a:spAutoFit/>
          </a:bodyPr>
          <a:lstStyle/>
          <a:p>
            <a:pPr eaLnBrk="1" hangingPunct="1">
              <a:lnSpc>
                <a:spcPct val="125000"/>
              </a:lnSpc>
              <a:defRPr/>
            </a:pPr>
            <a:r>
              <a:rPr lang="zh-CN" altLang="zh-CN" sz="2200" dirty="0" smtClean="0">
                <a:latin typeface="Bodoni MT Black" pitchFamily="18" charset="0"/>
                <a:cs typeface="Times New Roman" panose="02020603050405020304" pitchFamily="18" charset="0"/>
              </a:rPr>
              <a:t>假设实现</a:t>
            </a:r>
            <a:r>
              <a:rPr lang="zh-CN" altLang="zh-CN" sz="2200" dirty="0">
                <a:latin typeface="Bodoni MT Black" pitchFamily="18" charset="0"/>
                <a:cs typeface="Times New Roman" panose="02020603050405020304" pitchFamily="18" charset="0"/>
              </a:rPr>
              <a:t>一个</a:t>
            </a:r>
            <a:r>
              <a:rPr lang="en-US" altLang="zh-CN" sz="2200" dirty="0" smtClean="0">
                <a:solidFill>
                  <a:srgbClr val="FF0000"/>
                </a:solidFill>
                <a:latin typeface="Bodoni MT Black" pitchFamily="18" charset="0"/>
                <a:cs typeface="Times New Roman" panose="02020603050405020304" pitchFamily="18" charset="0"/>
              </a:rPr>
              <a:t>Stack</a:t>
            </a:r>
            <a:r>
              <a:rPr lang="zh-CN" altLang="en-US" sz="2200" dirty="0" smtClean="0">
                <a:solidFill>
                  <a:srgbClr val="FF0000"/>
                </a:solidFill>
                <a:latin typeface="Bodoni MT Black" pitchFamily="18" charset="0"/>
                <a:cs typeface="Times New Roman" panose="02020603050405020304" pitchFamily="18" charset="0"/>
              </a:rPr>
              <a:t>（</a:t>
            </a:r>
            <a:r>
              <a:rPr lang="zh-CN" altLang="zh-CN" sz="2200" dirty="0" smtClean="0">
                <a:solidFill>
                  <a:srgbClr val="FF0000"/>
                </a:solidFill>
                <a:latin typeface="Bodoni MT Black" pitchFamily="18" charset="0"/>
                <a:cs typeface="Times New Roman" panose="02020603050405020304" pitchFamily="18" charset="0"/>
              </a:rPr>
              <a:t>后进先出栈</a:t>
            </a:r>
            <a:r>
              <a:rPr lang="zh-CN" altLang="en-US" sz="2200" dirty="0" smtClean="0">
                <a:solidFill>
                  <a:srgbClr val="FF0000"/>
                </a:solidFill>
                <a:latin typeface="Bodoni MT Black" pitchFamily="18" charset="0"/>
                <a:cs typeface="Times New Roman" panose="02020603050405020304" pitchFamily="18" charset="0"/>
              </a:rPr>
              <a:t>）</a:t>
            </a:r>
            <a:r>
              <a:rPr lang="zh-CN" altLang="zh-CN" sz="2200" dirty="0" smtClean="0">
                <a:solidFill>
                  <a:srgbClr val="FF0000"/>
                </a:solidFill>
                <a:latin typeface="Bodoni MT Black" pitchFamily="18" charset="0"/>
                <a:cs typeface="Times New Roman" panose="02020603050405020304" pitchFamily="18" charset="0"/>
              </a:rPr>
              <a:t>类</a:t>
            </a:r>
            <a:r>
              <a:rPr lang="zh-CN" altLang="zh-CN" sz="2200" dirty="0">
                <a:latin typeface="Bodoni MT Black" pitchFamily="18" charset="0"/>
                <a:cs typeface="Times New Roman" panose="02020603050405020304" pitchFamily="18" charset="0"/>
              </a:rPr>
              <a:t>，类库中已经有一个</a:t>
            </a:r>
            <a:r>
              <a:rPr lang="en-US" altLang="zh-CN" sz="2200" dirty="0" smtClean="0">
                <a:solidFill>
                  <a:srgbClr val="FF0000"/>
                </a:solidFill>
                <a:latin typeface="Bodoni MT Black" pitchFamily="18" charset="0"/>
                <a:cs typeface="Times New Roman" panose="02020603050405020304" pitchFamily="18" charset="0"/>
              </a:rPr>
              <a:t>List</a:t>
            </a:r>
            <a:r>
              <a:rPr lang="zh-CN" altLang="en-US" sz="2200" dirty="0" smtClean="0">
                <a:solidFill>
                  <a:srgbClr val="FF0000"/>
                </a:solidFill>
                <a:latin typeface="Bodoni MT Black" pitchFamily="18" charset="0"/>
                <a:cs typeface="Times New Roman" panose="02020603050405020304" pitchFamily="18" charset="0"/>
              </a:rPr>
              <a:t>（</a:t>
            </a:r>
            <a:r>
              <a:rPr lang="zh-CN" altLang="zh-CN" sz="2200" dirty="0" smtClean="0">
                <a:solidFill>
                  <a:srgbClr val="FF0000"/>
                </a:solidFill>
                <a:latin typeface="Bodoni MT Black" pitchFamily="18" charset="0"/>
                <a:cs typeface="Times New Roman" panose="02020603050405020304" pitchFamily="18" charset="0"/>
              </a:rPr>
              <a:t>表</a:t>
            </a:r>
            <a:r>
              <a:rPr lang="zh-CN" altLang="en-US" sz="2200" dirty="0" smtClean="0">
                <a:solidFill>
                  <a:srgbClr val="FF0000"/>
                </a:solidFill>
                <a:latin typeface="Bodoni MT Black" pitchFamily="18" charset="0"/>
                <a:cs typeface="Times New Roman" panose="02020603050405020304" pitchFamily="18" charset="0"/>
              </a:rPr>
              <a:t>）</a:t>
            </a:r>
            <a:r>
              <a:rPr lang="zh-CN" altLang="zh-CN" sz="2200" dirty="0" smtClean="0">
                <a:solidFill>
                  <a:srgbClr val="FF0000"/>
                </a:solidFill>
                <a:latin typeface="Bodoni MT Black" pitchFamily="18" charset="0"/>
                <a:cs typeface="Times New Roman" panose="02020603050405020304" pitchFamily="18" charset="0"/>
              </a:rPr>
              <a:t>类</a:t>
            </a:r>
            <a:r>
              <a:rPr lang="zh-CN" altLang="zh-CN" sz="2200" dirty="0">
                <a:latin typeface="Bodoni MT Black" pitchFamily="18" charset="0"/>
                <a:cs typeface="Times New Roman" panose="02020603050405020304" pitchFamily="18" charset="0"/>
              </a:rPr>
              <a:t>。</a:t>
            </a:r>
            <a:endParaRPr lang="en-US" altLang="zh-CN" sz="2200" dirty="0">
              <a:latin typeface="Bodoni MT Black" pitchFamily="18" charset="0"/>
              <a:cs typeface="Times New Roman" panose="02020603050405020304" pitchFamily="18" charset="0"/>
            </a:endParaRPr>
          </a:p>
          <a:p>
            <a:pPr eaLnBrk="1" hangingPunct="1">
              <a:lnSpc>
                <a:spcPct val="125000"/>
              </a:lnSpc>
              <a:defRPr/>
            </a:pPr>
            <a:r>
              <a:rPr lang="zh-CN" altLang="en-US" sz="2200" dirty="0">
                <a:latin typeface="Bodoni MT Black" pitchFamily="18" charset="0"/>
                <a:cs typeface="Times New Roman" panose="02020603050405020304" pitchFamily="18" charset="0"/>
              </a:rPr>
              <a:t> </a:t>
            </a:r>
            <a:r>
              <a:rPr lang="zh-CN" altLang="en-US" sz="2200" dirty="0" smtClean="0">
                <a:latin typeface="Bodoni MT Black" pitchFamily="18" charset="0"/>
                <a:cs typeface="Times New Roman" panose="02020603050405020304" pitchFamily="18" charset="0"/>
              </a:rPr>
              <a:t>    </a:t>
            </a:r>
            <a:r>
              <a:rPr lang="zh-CN" altLang="zh-CN" sz="2200" dirty="0" smtClean="0">
                <a:latin typeface="Bodoni MT Black" pitchFamily="18" charset="0"/>
                <a:cs typeface="Times New Roman" panose="02020603050405020304" pitchFamily="18" charset="0"/>
              </a:rPr>
              <a:t>如从</a:t>
            </a:r>
            <a:r>
              <a:rPr lang="en-US" altLang="zh-CN" sz="2200" dirty="0">
                <a:latin typeface="Bodoni MT Black" pitchFamily="18" charset="0"/>
                <a:cs typeface="Times New Roman" panose="02020603050405020304" pitchFamily="18" charset="0"/>
              </a:rPr>
              <a:t>List</a:t>
            </a:r>
            <a:r>
              <a:rPr lang="zh-CN" altLang="zh-CN" sz="2200" dirty="0">
                <a:latin typeface="Bodoni MT Black" pitchFamily="18" charset="0"/>
                <a:cs typeface="Times New Roman" panose="02020603050405020304" pitchFamily="18" charset="0"/>
              </a:rPr>
              <a:t>类派生出</a:t>
            </a:r>
            <a:r>
              <a:rPr lang="en-US" altLang="zh-CN" sz="2200" dirty="0">
                <a:latin typeface="Bodoni MT Black" pitchFamily="18" charset="0"/>
                <a:cs typeface="Times New Roman" panose="02020603050405020304" pitchFamily="18" charset="0"/>
              </a:rPr>
              <a:t>Stack</a:t>
            </a:r>
            <a:r>
              <a:rPr lang="zh-CN" altLang="zh-CN" sz="2200" dirty="0">
                <a:latin typeface="Bodoni MT Black" pitchFamily="18" charset="0"/>
                <a:cs typeface="Times New Roman" panose="02020603050405020304" pitchFamily="18" charset="0"/>
              </a:rPr>
              <a:t>类，则如</a:t>
            </a:r>
            <a:r>
              <a:rPr lang="zh-CN" altLang="en-US" sz="2200" dirty="0">
                <a:latin typeface="Bodoni MT Black" pitchFamily="18" charset="0"/>
                <a:cs typeface="Times New Roman" panose="02020603050405020304" pitchFamily="18" charset="0"/>
              </a:rPr>
              <a:t>右</a:t>
            </a:r>
            <a:r>
              <a:rPr lang="zh-CN" altLang="zh-CN" sz="2200" dirty="0">
                <a:latin typeface="Bodoni MT Black" pitchFamily="18" charset="0"/>
                <a:cs typeface="Times New Roman" panose="02020603050405020304" pitchFamily="18" charset="0"/>
              </a:rPr>
              <a:t>图</a:t>
            </a:r>
            <a:r>
              <a:rPr lang="en-US" altLang="zh-CN" sz="2200" dirty="0">
                <a:latin typeface="Bodoni MT Black" pitchFamily="18" charset="0"/>
                <a:cs typeface="Times New Roman" panose="02020603050405020304" pitchFamily="18" charset="0"/>
              </a:rPr>
              <a:t> (a)</a:t>
            </a:r>
            <a:r>
              <a:rPr lang="zh-CN" altLang="zh-CN" sz="2200" dirty="0">
                <a:latin typeface="Bodoni MT Black" pitchFamily="18" charset="0"/>
                <a:cs typeface="Times New Roman" panose="02020603050405020304" pitchFamily="18" charset="0"/>
              </a:rPr>
              <a:t>所示：把一个元素压入栈，等价于在表尾加入一个元素；把一个元素弹出栈，相当于从表尾移走一个元素。</a:t>
            </a:r>
            <a:endParaRPr lang="en-US" altLang="zh-CN" sz="2200" dirty="0">
              <a:latin typeface="Bodoni MT Black" pitchFamily="18" charset="0"/>
              <a:cs typeface="Times New Roman" panose="02020603050405020304" pitchFamily="18" charset="0"/>
            </a:endParaRPr>
          </a:p>
          <a:p>
            <a:pPr eaLnBrk="1" hangingPunct="1">
              <a:lnSpc>
                <a:spcPct val="125000"/>
              </a:lnSpc>
              <a:defRPr/>
            </a:pPr>
            <a:r>
              <a:rPr lang="zh-CN" altLang="en-US" sz="2200" dirty="0">
                <a:latin typeface="Bodoni MT Black" pitchFamily="18" charset="0"/>
                <a:cs typeface="Times New Roman" panose="02020603050405020304" pitchFamily="18" charset="0"/>
              </a:rPr>
              <a:t> </a:t>
            </a:r>
            <a:r>
              <a:rPr lang="zh-CN" altLang="en-US" sz="2200" dirty="0" smtClean="0">
                <a:latin typeface="Bodoni MT Black" pitchFamily="18" charset="0"/>
                <a:cs typeface="Times New Roman" panose="02020603050405020304" pitchFamily="18" charset="0"/>
              </a:rPr>
              <a:t>    </a:t>
            </a:r>
            <a:r>
              <a:rPr lang="zh-CN" altLang="zh-CN" sz="2200" dirty="0" smtClean="0">
                <a:latin typeface="Bodoni MT Black" pitchFamily="18" charset="0"/>
                <a:cs typeface="Times New Roman" panose="02020603050405020304" pitchFamily="18" charset="0"/>
              </a:rPr>
              <a:t>与此同时</a:t>
            </a:r>
            <a:r>
              <a:rPr lang="zh-CN" altLang="zh-CN" sz="2200" dirty="0">
                <a:latin typeface="Bodoni MT Black" pitchFamily="18" charset="0"/>
                <a:cs typeface="Times New Roman" panose="02020603050405020304" pitchFamily="18" charset="0"/>
              </a:rPr>
              <a:t>，也继承了一些不需要的表操作。例如，从表头移走一个元素或在表头增加一个元素。万一用户</a:t>
            </a:r>
            <a:r>
              <a:rPr lang="zh-CN" altLang="zh-CN" sz="2200" dirty="0" smtClean="0">
                <a:latin typeface="Bodoni MT Black" pitchFamily="18" charset="0"/>
                <a:cs typeface="Times New Roman" panose="02020603050405020304" pitchFamily="18" charset="0"/>
              </a:rPr>
              <a:t>错误使用</a:t>
            </a:r>
            <a:r>
              <a:rPr lang="zh-CN" altLang="zh-CN" sz="2200" dirty="0">
                <a:latin typeface="Bodoni MT Black" pitchFamily="18" charset="0"/>
                <a:cs typeface="Times New Roman" panose="02020603050405020304" pitchFamily="18" charset="0"/>
              </a:rPr>
              <a:t>了这类操作，</a:t>
            </a:r>
            <a:r>
              <a:rPr lang="en-US" altLang="zh-CN" sz="2200" dirty="0">
                <a:latin typeface="Bodoni MT Black" pitchFamily="18" charset="0"/>
                <a:cs typeface="Times New Roman" panose="02020603050405020304" pitchFamily="18" charset="0"/>
              </a:rPr>
              <a:t>Stack</a:t>
            </a:r>
            <a:r>
              <a:rPr lang="zh-CN" altLang="zh-CN" sz="2200" dirty="0">
                <a:latin typeface="Bodoni MT Black" pitchFamily="18" charset="0"/>
                <a:cs typeface="Times New Roman" panose="02020603050405020304" pitchFamily="18" charset="0"/>
              </a:rPr>
              <a:t>类将不能正常工作。</a:t>
            </a:r>
            <a:endParaRPr lang="zh-CN" altLang="en-US" sz="2200" dirty="0">
              <a:latin typeface="Bodoni MT Black" pitchFamily="18" charset="0"/>
            </a:endParaRPr>
          </a:p>
        </p:txBody>
      </p:sp>
      <p:pic>
        <p:nvPicPr>
          <p:cNvPr id="161796" name="图片 8"/>
          <p:cNvPicPr>
            <a:picLocks noChangeAspect="1"/>
          </p:cNvPicPr>
          <p:nvPr/>
        </p:nvPicPr>
        <p:blipFill>
          <a:blip r:embed="rId2" cstate="print"/>
          <a:srcRect/>
          <a:stretch>
            <a:fillRect/>
          </a:stretch>
        </p:blipFill>
        <p:spPr bwMode="auto">
          <a:xfrm>
            <a:off x="5508625" y="1852613"/>
            <a:ext cx="2997200" cy="3251200"/>
          </a:xfrm>
          <a:prstGeom prst="rect">
            <a:avLst/>
          </a:prstGeom>
          <a:noFill/>
          <a:ln w="9525">
            <a:noFill/>
            <a:miter lim="800000"/>
            <a:headEnd/>
            <a:tailEnd/>
          </a:ln>
        </p:spPr>
      </p:pic>
      <p:sp>
        <p:nvSpPr>
          <p:cNvPr id="10" name="标题 1"/>
          <p:cNvSpPr>
            <a:spLocks noGrp="1"/>
          </p:cNvSpPr>
          <p:nvPr>
            <p:ph type="title"/>
          </p:nvPr>
        </p:nvSpPr>
        <p:spPr>
          <a:xfrm>
            <a:off x="3952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
        <p:nvSpPr>
          <p:cNvPr id="2" name="椭圆 1"/>
          <p:cNvSpPr/>
          <p:nvPr/>
        </p:nvSpPr>
        <p:spPr>
          <a:xfrm>
            <a:off x="5508104" y="2276872"/>
            <a:ext cx="93610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508104" y="2852936"/>
            <a:ext cx="93610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5508104" y="2636912"/>
            <a:ext cx="93610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472489" y="2286299"/>
            <a:ext cx="311304" cy="369332"/>
          </a:xfrm>
          <a:prstGeom prst="rect">
            <a:avLst/>
          </a:prstGeom>
          <a:noFill/>
        </p:spPr>
        <p:txBody>
          <a:bodyPr wrap="none" rtlCol="0">
            <a:spAutoFit/>
          </a:bodyPr>
          <a:lstStyle/>
          <a:p>
            <a:r>
              <a:rPr lang="zh-CN" altLang="en-US" b="1" dirty="0" smtClean="0">
                <a:solidFill>
                  <a:srgbClr val="FF0000"/>
                </a:solidFill>
                <a:effectLst>
                  <a:outerShdw blurRad="38100" dist="38100" dir="2700000" algn="tl">
                    <a:srgbClr val="000000">
                      <a:alpha val="43137"/>
                    </a:srgbClr>
                  </a:outerShdw>
                </a:effectLst>
              </a:rPr>
              <a:t>√</a:t>
            </a:r>
            <a:endParaRPr lang="zh-CN" altLang="en-US" b="1" dirty="0">
              <a:solidFill>
                <a:srgbClr val="FF0000"/>
              </a:solidFill>
              <a:effectLst>
                <a:outerShdw blurRad="38100" dist="38100" dir="2700000" algn="tl">
                  <a:srgbClr val="000000">
                    <a:alpha val="43137"/>
                  </a:srgbClr>
                </a:outerShdw>
              </a:effectLst>
            </a:endParaRPr>
          </a:p>
        </p:txBody>
      </p:sp>
      <p:sp>
        <p:nvSpPr>
          <p:cNvPr id="12" name="文本框 11"/>
          <p:cNvSpPr txBox="1"/>
          <p:nvPr/>
        </p:nvSpPr>
        <p:spPr>
          <a:xfrm>
            <a:off x="6444208" y="2555612"/>
            <a:ext cx="417102" cy="369332"/>
          </a:xfrm>
          <a:prstGeom prst="rect">
            <a:avLst/>
          </a:prstGeom>
          <a:noFill/>
        </p:spPr>
        <p:txBody>
          <a:bodyPr wrap="none" rtlCol="0">
            <a:spAutoFit/>
          </a:bodyPr>
          <a:lstStyle/>
          <a:p>
            <a:r>
              <a:rPr lang="en-US" altLang="zh-CN" b="1" dirty="0" smtClean="0">
                <a:solidFill>
                  <a:srgbClr val="0070C0"/>
                </a:solidFill>
                <a:effectLst>
                  <a:outerShdw blurRad="38100" dist="38100" dir="2700000" algn="tl">
                    <a:srgbClr val="000000">
                      <a:alpha val="43137"/>
                    </a:srgbClr>
                  </a:outerShdw>
                </a:effectLst>
              </a:rPr>
              <a:t>×</a:t>
            </a:r>
            <a:endParaRPr lang="zh-CN" altLang="en-US" b="1" dirty="0">
              <a:solidFill>
                <a:srgbClr val="0070C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矩形 11"/>
          <p:cNvSpPr>
            <a:spLocks noChangeArrowheads="1"/>
          </p:cNvSpPr>
          <p:nvPr/>
        </p:nvSpPr>
        <p:spPr bwMode="auto">
          <a:xfrm>
            <a:off x="539552" y="1178069"/>
            <a:ext cx="4241867" cy="523220"/>
          </a:xfrm>
          <a:prstGeom prst="rect">
            <a:avLst/>
          </a:prstGeom>
          <a:noFill/>
          <a:ln w="9525">
            <a:noFill/>
            <a:miter lim="800000"/>
            <a:headEnd/>
            <a:tailEnd/>
          </a:ln>
        </p:spPr>
        <p:txBody>
          <a:bodyPr wrap="none">
            <a:spAutoFit/>
          </a:bodyPr>
          <a:lstStyle/>
          <a:p>
            <a:pPr eaLnBrk="1" hangingPunct="1"/>
            <a:r>
              <a:rPr lang="en-US" altLang="zh-CN" sz="2800" dirty="0">
                <a:latin typeface="Bodoni MT Black" pitchFamily="18" charset="0"/>
              </a:rPr>
              <a:t>3. </a:t>
            </a:r>
            <a:r>
              <a:rPr lang="zh-CN" altLang="zh-CN" sz="2800" dirty="0">
                <a:latin typeface="Bodoni MT Black" pitchFamily="18" charset="0"/>
              </a:rPr>
              <a:t>利用委托实现行为共享</a:t>
            </a:r>
          </a:p>
        </p:txBody>
      </p:sp>
      <p:sp>
        <p:nvSpPr>
          <p:cNvPr id="162819" name="矩形 6"/>
          <p:cNvSpPr>
            <a:spLocks noChangeArrowheads="1"/>
          </p:cNvSpPr>
          <p:nvPr/>
        </p:nvSpPr>
        <p:spPr bwMode="auto">
          <a:xfrm>
            <a:off x="395288" y="2032757"/>
            <a:ext cx="8247692" cy="3323987"/>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如果</a:t>
            </a:r>
            <a:r>
              <a:rPr lang="zh-CN" altLang="zh-CN" sz="2400" dirty="0">
                <a:latin typeface="Bodoni MT Black" pitchFamily="18" charset="0"/>
                <a:cs typeface="Times New Roman" pitchFamily="18" charset="0"/>
              </a:rPr>
              <a:t>只想把继承作为</a:t>
            </a:r>
            <a:r>
              <a:rPr lang="zh-CN" altLang="zh-CN" sz="2400" dirty="0">
                <a:solidFill>
                  <a:srgbClr val="FF0000"/>
                </a:solidFill>
                <a:latin typeface="Bodoni MT Black" pitchFamily="18" charset="0"/>
                <a:cs typeface="Times New Roman" pitchFamily="18" charset="0"/>
              </a:rPr>
              <a:t>实现操作共享</a:t>
            </a:r>
            <a:r>
              <a:rPr lang="zh-CN" altLang="zh-CN" sz="2400" dirty="0">
                <a:latin typeface="Bodoni MT Black" pitchFamily="18" charset="0"/>
                <a:cs typeface="Times New Roman" pitchFamily="18" charset="0"/>
              </a:rPr>
              <a:t>的一种手段，则利用</a:t>
            </a:r>
            <a:r>
              <a:rPr lang="zh-CN" altLang="zh-CN" sz="2400" dirty="0" smtClean="0">
                <a:solidFill>
                  <a:srgbClr val="FF0000"/>
                </a:solidFill>
                <a:latin typeface="Bodoni MT Black" pitchFamily="18" charset="0"/>
                <a:cs typeface="Times New Roman" pitchFamily="18" charset="0"/>
              </a:rPr>
              <a:t>委托</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即</a:t>
            </a:r>
            <a:r>
              <a:rPr lang="zh-CN" altLang="zh-CN" sz="2400" dirty="0">
                <a:solidFill>
                  <a:srgbClr val="FF0000"/>
                </a:solidFill>
                <a:latin typeface="Bodoni MT Black" pitchFamily="18" charset="0"/>
                <a:cs typeface="Times New Roman" pitchFamily="18" charset="0"/>
              </a:rPr>
              <a:t>把一类对象作为另一类对象的属性，从而在两类对象间建立组合</a:t>
            </a:r>
            <a:r>
              <a:rPr lang="zh-CN" altLang="zh-CN" sz="2400" dirty="0" smtClean="0">
                <a:solidFill>
                  <a:srgbClr val="FF0000"/>
                </a:solidFill>
                <a:latin typeface="Bodoni MT Black" pitchFamily="18" charset="0"/>
                <a:cs typeface="Times New Roman" pitchFamily="18" charset="0"/>
              </a:rPr>
              <a:t>关系</a:t>
            </a:r>
            <a:r>
              <a:rPr lang="zh-CN" altLang="en-US" sz="2400" dirty="0" smtClean="0">
                <a:solidFill>
                  <a:srgbClr val="70201E"/>
                </a:solidFill>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也</a:t>
            </a:r>
            <a:r>
              <a:rPr lang="zh-CN" altLang="zh-CN" sz="2400" dirty="0">
                <a:latin typeface="Bodoni MT Black" pitchFamily="18" charset="0"/>
                <a:cs typeface="Times New Roman" pitchFamily="18" charset="0"/>
              </a:rPr>
              <a:t>可以达到同样目的，而且这种方法更安全。</a:t>
            </a:r>
          </a:p>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使用</a:t>
            </a:r>
            <a:r>
              <a:rPr lang="zh-CN" altLang="zh-CN" sz="2400" dirty="0">
                <a:latin typeface="Bodoni MT Black" pitchFamily="18" charset="0"/>
                <a:cs typeface="Times New Roman" pitchFamily="18" charset="0"/>
              </a:rPr>
              <a:t>委托机制时，</a:t>
            </a:r>
            <a:r>
              <a:rPr lang="zh-CN" altLang="zh-CN" sz="2400" dirty="0">
                <a:solidFill>
                  <a:srgbClr val="0070C0"/>
                </a:solidFill>
                <a:latin typeface="Bodoni MT Black" pitchFamily="18" charset="0"/>
                <a:cs typeface="Times New Roman" pitchFamily="18" charset="0"/>
              </a:rPr>
              <a:t>只有有意义的操作才委托另一类对象实现</a:t>
            </a:r>
            <a:r>
              <a:rPr lang="zh-CN" altLang="zh-CN" sz="2400" dirty="0">
                <a:latin typeface="Bodoni MT Black" pitchFamily="18" charset="0"/>
                <a:cs typeface="Times New Roman" pitchFamily="18" charset="0"/>
              </a:rPr>
              <a:t>，因此，不会发生不慎继承了无</a:t>
            </a:r>
            <a:r>
              <a:rPr lang="zh-CN" altLang="zh-CN" sz="2400" dirty="0" smtClean="0">
                <a:latin typeface="Bodoni MT Black" pitchFamily="18" charset="0"/>
                <a:cs typeface="Times New Roman" pitchFamily="18" charset="0"/>
              </a:rPr>
              <a:t>意义</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甚至有害</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操作</a:t>
            </a:r>
            <a:r>
              <a:rPr lang="zh-CN" altLang="zh-CN" sz="2400" dirty="0">
                <a:latin typeface="Bodoni MT Black" pitchFamily="18" charset="0"/>
                <a:cs typeface="Times New Roman" pitchFamily="18" charset="0"/>
              </a:rPr>
              <a:t>的问题。</a:t>
            </a:r>
            <a:endParaRPr lang="zh-CN" altLang="en-US" sz="2400" dirty="0">
              <a:latin typeface="Bodoni MT Black" pitchFamily="18" charset="0"/>
            </a:endParaRPr>
          </a:p>
        </p:txBody>
      </p:sp>
      <p:sp>
        <p:nvSpPr>
          <p:cNvPr id="10" name="标题 1"/>
          <p:cNvSpPr>
            <a:spLocks noGrp="1"/>
          </p:cNvSpPr>
          <p:nvPr>
            <p:ph type="title"/>
          </p:nvPr>
        </p:nvSpPr>
        <p:spPr>
          <a:xfrm>
            <a:off x="3952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3"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矩形 11"/>
          <p:cNvSpPr>
            <a:spLocks noChangeArrowheads="1"/>
          </p:cNvSpPr>
          <p:nvPr/>
        </p:nvSpPr>
        <p:spPr bwMode="auto">
          <a:xfrm>
            <a:off x="539552" y="1086641"/>
            <a:ext cx="4241867" cy="523220"/>
          </a:xfrm>
          <a:prstGeom prst="rect">
            <a:avLst/>
          </a:prstGeom>
          <a:noFill/>
          <a:ln w="9525">
            <a:noFill/>
            <a:miter lim="800000"/>
            <a:headEnd/>
            <a:tailEnd/>
          </a:ln>
        </p:spPr>
        <p:txBody>
          <a:bodyPr wrap="none">
            <a:spAutoFit/>
          </a:bodyPr>
          <a:lstStyle/>
          <a:p>
            <a:pPr eaLnBrk="1" hangingPunct="1"/>
            <a:r>
              <a:rPr lang="en-US" altLang="zh-CN" sz="2800" dirty="0">
                <a:latin typeface="Bodoni MT Black" pitchFamily="18" charset="0"/>
              </a:rPr>
              <a:t>3. </a:t>
            </a:r>
            <a:r>
              <a:rPr lang="zh-CN" altLang="zh-CN" sz="2800" dirty="0">
                <a:latin typeface="Bodoni MT Black" pitchFamily="18" charset="0"/>
              </a:rPr>
              <a:t>利用委托实现行为共享</a:t>
            </a:r>
          </a:p>
        </p:txBody>
      </p:sp>
      <p:sp>
        <p:nvSpPr>
          <p:cNvPr id="9" name="矩形 8"/>
          <p:cNvSpPr/>
          <p:nvPr/>
        </p:nvSpPr>
        <p:spPr>
          <a:xfrm>
            <a:off x="416046" y="1754131"/>
            <a:ext cx="5308082" cy="3901068"/>
          </a:xfrm>
          <a:prstGeom prst="rect">
            <a:avLst/>
          </a:prstGeom>
        </p:spPr>
        <p:txBody>
          <a:bodyPr wrap="square">
            <a:spAutoFit/>
          </a:bodyPr>
          <a:lstStyle/>
          <a:p>
            <a:pPr algn="just" eaLnBrk="1" hangingPunct="1">
              <a:lnSpc>
                <a:spcPct val="125000"/>
              </a:lnSpc>
              <a:spcAft>
                <a:spcPts val="0"/>
              </a:spcAft>
              <a:defRPr/>
            </a:pPr>
            <a:r>
              <a:rPr lang="zh-CN" altLang="en-US" sz="2200" kern="100" dirty="0">
                <a:latin typeface="Bodoni MT Black" pitchFamily="18" charset="0"/>
                <a:cs typeface="Times New Roman" panose="02020603050405020304" pitchFamily="18" charset="0"/>
              </a:rPr>
              <a:t>    </a:t>
            </a:r>
            <a:r>
              <a:rPr lang="zh-CN" altLang="en-US" sz="2200" kern="100" dirty="0" smtClean="0">
                <a:latin typeface="Bodoni MT Black" pitchFamily="18" charset="0"/>
                <a:cs typeface="Times New Roman" panose="02020603050405020304" pitchFamily="18" charset="0"/>
              </a:rPr>
              <a:t>右</a:t>
            </a:r>
            <a:r>
              <a:rPr lang="zh-CN" altLang="zh-CN" sz="2200" kern="100" dirty="0">
                <a:latin typeface="Bodoni MT Black" pitchFamily="18" charset="0"/>
                <a:cs typeface="Times New Roman" panose="02020603050405020304" pitchFamily="18" charset="0"/>
              </a:rPr>
              <a:t>图</a:t>
            </a:r>
            <a:r>
              <a:rPr lang="en-US" altLang="zh-CN" sz="2200" kern="100" dirty="0">
                <a:latin typeface="Bodoni MT Black" pitchFamily="18" charset="0"/>
                <a:cs typeface="Times New Roman" panose="02020603050405020304" pitchFamily="18" charset="0"/>
              </a:rPr>
              <a:t>(b)</a:t>
            </a:r>
            <a:r>
              <a:rPr lang="zh-CN" altLang="zh-CN" sz="2200" kern="100" dirty="0">
                <a:latin typeface="Bodoni MT Black" pitchFamily="18" charset="0"/>
                <a:cs typeface="Times New Roman" panose="02020603050405020304" pitchFamily="18" charset="0"/>
              </a:rPr>
              <a:t>描绘了</a:t>
            </a:r>
            <a:r>
              <a:rPr lang="zh-CN" altLang="zh-CN" sz="2200" kern="100" dirty="0">
                <a:solidFill>
                  <a:srgbClr val="FF0000"/>
                </a:solidFill>
                <a:latin typeface="Bodoni MT Black" pitchFamily="18" charset="0"/>
                <a:cs typeface="Times New Roman" panose="02020603050405020304" pitchFamily="18" charset="0"/>
              </a:rPr>
              <a:t>委托</a:t>
            </a:r>
            <a:r>
              <a:rPr lang="en-US" altLang="zh-CN" sz="2200" kern="100" dirty="0">
                <a:solidFill>
                  <a:srgbClr val="FF0000"/>
                </a:solidFill>
                <a:latin typeface="Bodoni MT Black" pitchFamily="18" charset="0"/>
                <a:cs typeface="Times New Roman" panose="02020603050405020304" pitchFamily="18" charset="0"/>
              </a:rPr>
              <a:t>List</a:t>
            </a:r>
            <a:r>
              <a:rPr lang="zh-CN" altLang="zh-CN" sz="2200" kern="100" dirty="0">
                <a:solidFill>
                  <a:srgbClr val="FF0000"/>
                </a:solidFill>
                <a:latin typeface="Bodoni MT Black" pitchFamily="18" charset="0"/>
                <a:cs typeface="Times New Roman" panose="02020603050405020304" pitchFamily="18" charset="0"/>
              </a:rPr>
              <a:t>类实现</a:t>
            </a:r>
            <a:r>
              <a:rPr lang="en-US" altLang="zh-CN" sz="2200" kern="100" dirty="0">
                <a:solidFill>
                  <a:srgbClr val="FF0000"/>
                </a:solidFill>
                <a:latin typeface="Bodoni MT Black" pitchFamily="18" charset="0"/>
                <a:cs typeface="Times New Roman" panose="02020603050405020304" pitchFamily="18" charset="0"/>
              </a:rPr>
              <a:t>Stack</a:t>
            </a:r>
            <a:r>
              <a:rPr lang="zh-CN" altLang="zh-CN" sz="2200" kern="100" dirty="0">
                <a:solidFill>
                  <a:srgbClr val="FF0000"/>
                </a:solidFill>
                <a:latin typeface="Bodoni MT Black" pitchFamily="18" charset="0"/>
                <a:cs typeface="Times New Roman" panose="02020603050405020304" pitchFamily="18" charset="0"/>
              </a:rPr>
              <a:t>类</a:t>
            </a:r>
            <a:r>
              <a:rPr lang="zh-CN" altLang="zh-CN" sz="2200" kern="100" dirty="0">
                <a:latin typeface="Bodoni MT Black" pitchFamily="18" charset="0"/>
                <a:cs typeface="Times New Roman" panose="02020603050405020304" pitchFamily="18" charset="0"/>
              </a:rPr>
              <a:t>操作的方法。</a:t>
            </a:r>
            <a:endParaRPr lang="en-US" altLang="zh-CN" sz="22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200" kern="100" dirty="0">
                <a:solidFill>
                  <a:srgbClr val="FF0000"/>
                </a:solidFill>
                <a:latin typeface="Bodoni MT Black" pitchFamily="18" charset="0"/>
                <a:cs typeface="Times New Roman" panose="02020603050405020304" pitchFamily="18" charset="0"/>
              </a:rPr>
              <a:t>    </a:t>
            </a:r>
            <a:r>
              <a:rPr lang="en-US" altLang="zh-CN" sz="2200" kern="100" dirty="0" smtClean="0">
                <a:solidFill>
                  <a:srgbClr val="FF0000"/>
                </a:solidFill>
                <a:latin typeface="Bodoni MT Black" pitchFamily="18" charset="0"/>
                <a:cs typeface="Times New Roman" panose="02020603050405020304" pitchFamily="18" charset="0"/>
              </a:rPr>
              <a:t>Stack</a:t>
            </a:r>
            <a:r>
              <a:rPr lang="zh-CN" altLang="zh-CN" sz="2200" kern="100" dirty="0">
                <a:solidFill>
                  <a:srgbClr val="FF0000"/>
                </a:solidFill>
                <a:latin typeface="Bodoni MT Black" pitchFamily="18" charset="0"/>
                <a:cs typeface="Times New Roman" panose="02020603050405020304" pitchFamily="18" charset="0"/>
              </a:rPr>
              <a:t>类的每个实例都包含一个私有的</a:t>
            </a:r>
            <a:r>
              <a:rPr lang="en-US" altLang="zh-CN" sz="2200" kern="100" dirty="0">
                <a:solidFill>
                  <a:srgbClr val="FF0000"/>
                </a:solidFill>
                <a:latin typeface="Bodoni MT Black" pitchFamily="18" charset="0"/>
                <a:cs typeface="Times New Roman" panose="02020603050405020304" pitchFamily="18" charset="0"/>
              </a:rPr>
              <a:t>List</a:t>
            </a:r>
            <a:r>
              <a:rPr lang="zh-CN" altLang="zh-CN" sz="2200" kern="100" dirty="0">
                <a:solidFill>
                  <a:srgbClr val="FF0000"/>
                </a:solidFill>
                <a:latin typeface="Bodoni MT Black" pitchFamily="18" charset="0"/>
                <a:cs typeface="Times New Roman" panose="02020603050405020304" pitchFamily="18" charset="0"/>
              </a:rPr>
              <a:t>类</a:t>
            </a:r>
            <a:r>
              <a:rPr lang="zh-CN" altLang="zh-CN" sz="2200" kern="100" dirty="0" smtClean="0">
                <a:solidFill>
                  <a:srgbClr val="FF0000"/>
                </a:solidFill>
                <a:latin typeface="Bodoni MT Black" pitchFamily="18" charset="0"/>
                <a:cs typeface="Times New Roman" panose="02020603050405020304" pitchFamily="18" charset="0"/>
              </a:rPr>
              <a:t>实例</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或</a:t>
            </a:r>
            <a:r>
              <a:rPr lang="zh-CN" altLang="zh-CN" sz="2200" kern="100" dirty="0">
                <a:solidFill>
                  <a:srgbClr val="FF0000"/>
                </a:solidFill>
                <a:latin typeface="Bodoni MT Black" pitchFamily="18" charset="0"/>
                <a:cs typeface="Times New Roman" panose="02020603050405020304" pitchFamily="18" charset="0"/>
              </a:rPr>
              <a:t>指向</a:t>
            </a:r>
            <a:r>
              <a:rPr lang="en-US" altLang="zh-CN" sz="2200" kern="100" dirty="0">
                <a:solidFill>
                  <a:srgbClr val="FF0000"/>
                </a:solidFill>
                <a:latin typeface="Bodoni MT Black" pitchFamily="18" charset="0"/>
                <a:cs typeface="Times New Roman" panose="02020603050405020304" pitchFamily="18" charset="0"/>
              </a:rPr>
              <a:t>List</a:t>
            </a:r>
            <a:r>
              <a:rPr lang="zh-CN" altLang="zh-CN" sz="2200" kern="100" dirty="0">
                <a:solidFill>
                  <a:srgbClr val="FF0000"/>
                </a:solidFill>
                <a:latin typeface="Bodoni MT Black" pitchFamily="18" charset="0"/>
                <a:cs typeface="Times New Roman" panose="02020603050405020304" pitchFamily="18" charset="0"/>
              </a:rPr>
              <a:t>类实例的</a:t>
            </a:r>
            <a:r>
              <a:rPr lang="zh-CN" altLang="zh-CN" sz="2200" kern="100" dirty="0" smtClean="0">
                <a:solidFill>
                  <a:srgbClr val="FF0000"/>
                </a:solidFill>
                <a:latin typeface="Bodoni MT Black" pitchFamily="18" charset="0"/>
                <a:cs typeface="Times New Roman" panose="02020603050405020304" pitchFamily="18" charset="0"/>
              </a:rPr>
              <a:t>指针</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a:t>
            </a:r>
            <a:r>
              <a:rPr lang="en-US" altLang="zh-CN" sz="2200" kern="100" dirty="0">
                <a:latin typeface="Bodoni MT Black" pitchFamily="18" charset="0"/>
                <a:cs typeface="Times New Roman" panose="02020603050405020304" pitchFamily="18" charset="0"/>
              </a:rPr>
              <a:t>Stack</a:t>
            </a:r>
            <a:r>
              <a:rPr lang="zh-CN" altLang="zh-CN" sz="2200" kern="100" dirty="0">
                <a:latin typeface="Bodoni MT Black" pitchFamily="18" charset="0"/>
                <a:cs typeface="Times New Roman" panose="02020603050405020304" pitchFamily="18" charset="0"/>
              </a:rPr>
              <a:t>对象的操作</a:t>
            </a:r>
            <a:r>
              <a:rPr lang="en-US" altLang="zh-CN" sz="2200" kern="100" dirty="0" smtClean="0">
                <a:latin typeface="Bodoni MT Black" pitchFamily="18" charset="0"/>
                <a:cs typeface="Times New Roman" panose="02020603050405020304" pitchFamily="18" charset="0"/>
              </a:rPr>
              <a:t>push</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压栈</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a:t>
            </a:r>
            <a:r>
              <a:rPr lang="zh-CN" altLang="zh-CN" sz="2200" kern="100" dirty="0">
                <a:latin typeface="Bodoni MT Black" pitchFamily="18" charset="0"/>
                <a:cs typeface="Times New Roman" panose="02020603050405020304" pitchFamily="18" charset="0"/>
              </a:rPr>
              <a:t>委托</a:t>
            </a:r>
            <a:r>
              <a:rPr lang="en-US" altLang="zh-CN" sz="2200" kern="100" dirty="0">
                <a:latin typeface="Bodoni MT Black" pitchFamily="18" charset="0"/>
                <a:cs typeface="Times New Roman" panose="02020603050405020304" pitchFamily="18" charset="0"/>
              </a:rPr>
              <a:t>List</a:t>
            </a:r>
            <a:r>
              <a:rPr lang="zh-CN" altLang="zh-CN" sz="2200" kern="100" dirty="0">
                <a:latin typeface="Bodoni MT Black" pitchFamily="18" charset="0"/>
                <a:cs typeface="Times New Roman" panose="02020603050405020304" pitchFamily="18" charset="0"/>
              </a:rPr>
              <a:t>类对象通过调用</a:t>
            </a:r>
            <a:r>
              <a:rPr lang="en-US" altLang="zh-CN" sz="2200" kern="100" dirty="0" smtClean="0">
                <a:latin typeface="Bodoni MT Black" pitchFamily="18" charset="0"/>
                <a:cs typeface="Times New Roman" panose="02020603050405020304" pitchFamily="18" charset="0"/>
              </a:rPr>
              <a:t>last</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定位</a:t>
            </a:r>
            <a:r>
              <a:rPr lang="zh-CN" altLang="zh-CN" sz="2200" kern="100" dirty="0">
                <a:latin typeface="Bodoni MT Black" pitchFamily="18" charset="0"/>
                <a:cs typeface="Times New Roman" panose="02020603050405020304" pitchFamily="18" charset="0"/>
              </a:rPr>
              <a:t>到表</a:t>
            </a:r>
            <a:r>
              <a:rPr lang="zh-CN" altLang="zh-CN" sz="2200" kern="100" dirty="0" smtClean="0">
                <a:latin typeface="Bodoni MT Black" pitchFamily="18" charset="0"/>
                <a:cs typeface="Times New Roman" panose="02020603050405020304" pitchFamily="18" charset="0"/>
              </a:rPr>
              <a:t>尾</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和</a:t>
            </a:r>
            <a:r>
              <a:rPr lang="en-US" altLang="zh-CN" sz="2200" kern="100" dirty="0" smtClean="0">
                <a:latin typeface="Bodoni MT Black" pitchFamily="18" charset="0"/>
                <a:cs typeface="Times New Roman" panose="02020603050405020304" pitchFamily="18" charset="0"/>
              </a:rPr>
              <a:t>add</a:t>
            </a:r>
            <a:r>
              <a:rPr lang="zh-CN" altLang="en-US" sz="2200" kern="100" dirty="0" smtClean="0">
                <a:latin typeface="Bodoni MT Black" pitchFamily="18" charset="0"/>
                <a:cs typeface="Times New Roman" panose="02020603050405020304" pitchFamily="18" charset="0"/>
              </a:rPr>
              <a:t> （</a:t>
            </a:r>
            <a:r>
              <a:rPr lang="zh-CN" altLang="zh-CN" sz="2200" kern="100" dirty="0" smtClean="0">
                <a:latin typeface="Bodoni MT Black" pitchFamily="18" charset="0"/>
                <a:cs typeface="Times New Roman" panose="02020603050405020304" pitchFamily="18" charset="0"/>
              </a:rPr>
              <a:t>加入</a:t>
            </a:r>
            <a:r>
              <a:rPr lang="zh-CN" altLang="zh-CN" sz="2200" kern="100" dirty="0">
                <a:latin typeface="Bodoni MT Black" pitchFamily="18" charset="0"/>
                <a:cs typeface="Times New Roman" panose="02020603050405020304" pitchFamily="18" charset="0"/>
              </a:rPr>
              <a:t>一个</a:t>
            </a:r>
            <a:r>
              <a:rPr lang="zh-CN" altLang="zh-CN" sz="2200" kern="100" dirty="0" smtClean="0">
                <a:latin typeface="Bodoni MT Black" pitchFamily="18" charset="0"/>
                <a:cs typeface="Times New Roman" panose="02020603050405020304" pitchFamily="18" charset="0"/>
              </a:rPr>
              <a:t>元素</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操作</a:t>
            </a:r>
            <a:r>
              <a:rPr lang="zh-CN" altLang="zh-CN" sz="2200" kern="100" dirty="0">
                <a:latin typeface="Bodoni MT Black" pitchFamily="18" charset="0"/>
                <a:cs typeface="Times New Roman" panose="02020603050405020304" pitchFamily="18" charset="0"/>
              </a:rPr>
              <a:t>实现，而</a:t>
            </a:r>
            <a:r>
              <a:rPr lang="en-US" altLang="zh-CN" sz="2200" kern="100" dirty="0" smtClean="0">
                <a:latin typeface="Bodoni MT Black" pitchFamily="18" charset="0"/>
                <a:cs typeface="Times New Roman" panose="02020603050405020304" pitchFamily="18" charset="0"/>
              </a:rPr>
              <a:t>pop</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出栈</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操作</a:t>
            </a:r>
            <a:r>
              <a:rPr lang="zh-CN" altLang="zh-CN" sz="2200" kern="100" dirty="0">
                <a:latin typeface="Bodoni MT Black" pitchFamily="18" charset="0"/>
                <a:cs typeface="Times New Roman" panose="02020603050405020304" pitchFamily="18" charset="0"/>
              </a:rPr>
              <a:t>则通过</a:t>
            </a:r>
            <a:r>
              <a:rPr lang="en-US" altLang="zh-CN" sz="2200" kern="100" dirty="0">
                <a:latin typeface="Bodoni MT Black" pitchFamily="18" charset="0"/>
                <a:cs typeface="Times New Roman" panose="02020603050405020304" pitchFamily="18" charset="0"/>
              </a:rPr>
              <a:t>List</a:t>
            </a:r>
            <a:r>
              <a:rPr lang="zh-CN" altLang="zh-CN" sz="2200" kern="100" dirty="0">
                <a:latin typeface="Bodoni MT Black" pitchFamily="18" charset="0"/>
                <a:cs typeface="Times New Roman" panose="02020603050405020304" pitchFamily="18" charset="0"/>
              </a:rPr>
              <a:t>的</a:t>
            </a:r>
            <a:r>
              <a:rPr lang="en-US" altLang="zh-CN" sz="2200" kern="100" dirty="0">
                <a:latin typeface="Bodoni MT Black" pitchFamily="18" charset="0"/>
                <a:cs typeface="Times New Roman" panose="02020603050405020304" pitchFamily="18" charset="0"/>
              </a:rPr>
              <a:t>last</a:t>
            </a:r>
            <a:r>
              <a:rPr lang="zh-CN" altLang="zh-CN" sz="2200" kern="100" dirty="0">
                <a:latin typeface="Bodoni MT Black" pitchFamily="18" charset="0"/>
                <a:cs typeface="Times New Roman" panose="02020603050405020304" pitchFamily="18" charset="0"/>
              </a:rPr>
              <a:t>和</a:t>
            </a:r>
            <a:r>
              <a:rPr lang="en-US" altLang="zh-CN" sz="2200" kern="100" dirty="0" smtClean="0">
                <a:latin typeface="Bodoni MT Black" pitchFamily="18" charset="0"/>
                <a:cs typeface="Times New Roman" panose="02020603050405020304" pitchFamily="18" charset="0"/>
              </a:rPr>
              <a:t>remove</a:t>
            </a:r>
            <a:r>
              <a:rPr lang="zh-CN" altLang="en-US" sz="2200" kern="100" dirty="0" smtClean="0">
                <a:latin typeface="Bodoni MT Black" pitchFamily="18" charset="0"/>
                <a:cs typeface="Times New Roman" panose="02020603050405020304" pitchFamily="18" charset="0"/>
              </a:rPr>
              <a:t> （</a:t>
            </a:r>
            <a:r>
              <a:rPr lang="zh-CN" altLang="zh-CN" sz="2200" kern="100" dirty="0" smtClean="0">
                <a:latin typeface="Bodoni MT Black" pitchFamily="18" charset="0"/>
                <a:cs typeface="Times New Roman" panose="02020603050405020304" pitchFamily="18" charset="0"/>
              </a:rPr>
              <a:t>移走</a:t>
            </a:r>
            <a:r>
              <a:rPr lang="zh-CN" altLang="zh-CN" sz="2200" kern="100" dirty="0">
                <a:latin typeface="Bodoni MT Black" pitchFamily="18" charset="0"/>
                <a:cs typeface="Times New Roman" panose="02020603050405020304" pitchFamily="18" charset="0"/>
              </a:rPr>
              <a:t>一个</a:t>
            </a:r>
            <a:r>
              <a:rPr lang="zh-CN" altLang="zh-CN" sz="2200" kern="100" dirty="0" smtClean="0">
                <a:latin typeface="Bodoni MT Black" pitchFamily="18" charset="0"/>
                <a:cs typeface="Times New Roman" panose="02020603050405020304" pitchFamily="18" charset="0"/>
              </a:rPr>
              <a:t>元素</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操作</a:t>
            </a:r>
            <a:r>
              <a:rPr lang="zh-CN" altLang="zh-CN" sz="2200" kern="100" dirty="0">
                <a:latin typeface="Bodoni MT Black" pitchFamily="18" charset="0"/>
                <a:cs typeface="Times New Roman" panose="02020603050405020304" pitchFamily="18" charset="0"/>
              </a:rPr>
              <a:t>实现。</a:t>
            </a:r>
          </a:p>
        </p:txBody>
      </p:sp>
      <p:pic>
        <p:nvPicPr>
          <p:cNvPr id="162821" name="图片 10"/>
          <p:cNvPicPr>
            <a:picLocks noChangeAspect="1"/>
          </p:cNvPicPr>
          <p:nvPr/>
        </p:nvPicPr>
        <p:blipFill>
          <a:blip r:embed="rId2" cstate="print"/>
          <a:srcRect/>
          <a:stretch>
            <a:fillRect/>
          </a:stretch>
        </p:blipFill>
        <p:spPr bwMode="auto">
          <a:xfrm>
            <a:off x="6062662" y="1833536"/>
            <a:ext cx="2492375" cy="2703512"/>
          </a:xfrm>
          <a:prstGeom prst="rect">
            <a:avLst/>
          </a:prstGeom>
          <a:noFill/>
          <a:ln w="9525">
            <a:noFill/>
            <a:miter lim="800000"/>
            <a:headEnd/>
            <a:tailEnd/>
          </a:ln>
        </p:spPr>
      </p:pic>
      <p:sp>
        <p:nvSpPr>
          <p:cNvPr id="10" name="标题 1"/>
          <p:cNvSpPr>
            <a:spLocks noGrp="1"/>
          </p:cNvSpPr>
          <p:nvPr>
            <p:ph type="title"/>
          </p:nvPr>
        </p:nvSpPr>
        <p:spPr>
          <a:xfrm>
            <a:off x="395288"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3" name="1 Título"/>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
        <p:nvSpPr>
          <p:cNvPr id="2" name="椭圆 1"/>
          <p:cNvSpPr/>
          <p:nvPr/>
        </p:nvSpPr>
        <p:spPr>
          <a:xfrm>
            <a:off x="7740352" y="2060848"/>
            <a:ext cx="814685"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489362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a:xfrm>
            <a:off x="395288" y="53975"/>
            <a:ext cx="8229600" cy="1143000"/>
          </a:xfrm>
        </p:spPr>
        <p:txBody>
          <a:bodyPr/>
          <a:lstStyle/>
          <a:p>
            <a:r>
              <a:rPr lang="zh-CN" altLang="en-US" b="1" dirty="0" smtClean="0">
                <a:latin typeface="Bodoni MT Black" pitchFamily="18" charset="0"/>
              </a:rPr>
              <a:t>本章小结</a:t>
            </a:r>
          </a:p>
        </p:txBody>
      </p:sp>
      <p:sp>
        <p:nvSpPr>
          <p:cNvPr id="3" name="内容占位符 2"/>
          <p:cNvSpPr>
            <a:spLocks noGrp="1"/>
          </p:cNvSpPr>
          <p:nvPr>
            <p:ph idx="1"/>
          </p:nvPr>
        </p:nvSpPr>
        <p:spPr>
          <a:xfrm>
            <a:off x="225612" y="980728"/>
            <a:ext cx="8568952" cy="4679950"/>
          </a:xfrm>
        </p:spPr>
        <p:txBody>
          <a:bodyPr/>
          <a:lstStyle/>
          <a:p>
            <a:pPr marL="457200" indent="-457200">
              <a:lnSpc>
                <a:spcPct val="125000"/>
              </a:lnSpc>
              <a:spcBef>
                <a:spcPts val="0"/>
              </a:spcBef>
              <a:buFont typeface="+mj-lt"/>
              <a:buAutoNum type="arabicPeriod"/>
              <a:defRPr/>
            </a:pPr>
            <a:r>
              <a:rPr lang="zh-CN" altLang="zh-CN" sz="2400" kern="100" dirty="0" smtClean="0">
                <a:latin typeface="Bodoni MT Black" pitchFamily="18" charset="0"/>
                <a:cs typeface="Times New Roman" panose="02020603050405020304" pitchFamily="18" charset="0"/>
              </a:rPr>
              <a:t>结合</a:t>
            </a:r>
            <a:r>
              <a:rPr lang="zh-CN" altLang="zh-CN" sz="2400" kern="100" dirty="0">
                <a:latin typeface="Bodoni MT Black" pitchFamily="18" charset="0"/>
                <a:cs typeface="Times New Roman" panose="02020603050405020304" pitchFamily="18" charset="0"/>
              </a:rPr>
              <a:t>面向对象方法学固有的特点讲述了</a:t>
            </a:r>
            <a:r>
              <a:rPr lang="zh-CN" altLang="zh-CN" sz="2400" kern="100" dirty="0">
                <a:solidFill>
                  <a:srgbClr val="FF0000"/>
                </a:solidFill>
                <a:latin typeface="Bodoni MT Black" pitchFamily="18" charset="0"/>
                <a:cs typeface="Times New Roman" panose="02020603050405020304" pitchFamily="18" charset="0"/>
              </a:rPr>
              <a:t>面向对象设计准则</a:t>
            </a:r>
            <a:r>
              <a:rPr lang="zh-CN" altLang="zh-CN" sz="2400" kern="100" dirty="0">
                <a:latin typeface="Bodoni MT Black" pitchFamily="18" charset="0"/>
                <a:cs typeface="Times New Roman" panose="02020603050405020304" pitchFamily="18" charset="0"/>
              </a:rPr>
              <a:t>，并介绍了一些有助于提高设计质量的</a:t>
            </a:r>
            <a:r>
              <a:rPr lang="zh-CN" altLang="zh-CN" sz="2400" kern="100" dirty="0">
                <a:solidFill>
                  <a:srgbClr val="FF0000"/>
                </a:solidFill>
                <a:latin typeface="Bodoni MT Black" pitchFamily="18" charset="0"/>
                <a:cs typeface="Times New Roman" panose="02020603050405020304" pitchFamily="18" charset="0"/>
              </a:rPr>
              <a:t>启发式规则</a:t>
            </a:r>
            <a:r>
              <a:rPr lang="zh-CN" altLang="zh-CN" sz="2400" kern="100" dirty="0" smtClean="0">
                <a:latin typeface="Bodoni MT Black" pitchFamily="18" charset="0"/>
                <a:cs typeface="Times New Roman" panose="02020603050405020304" pitchFamily="18" charset="0"/>
              </a:rPr>
              <a:t>。</a:t>
            </a:r>
            <a:endParaRPr lang="en-US" altLang="zh-CN" sz="2400" kern="100" dirty="0" smtClean="0">
              <a:latin typeface="Bodoni MT Black" pitchFamily="18" charset="0"/>
              <a:cs typeface="Times New Roman" panose="02020603050405020304" pitchFamily="18" charset="0"/>
            </a:endParaRPr>
          </a:p>
          <a:p>
            <a:pPr marL="457200" indent="-457200">
              <a:lnSpc>
                <a:spcPct val="125000"/>
              </a:lnSpc>
              <a:spcBef>
                <a:spcPts val="0"/>
              </a:spcBef>
              <a:buFont typeface="+mj-lt"/>
              <a:buAutoNum type="arabicPeriod"/>
              <a:defRPr/>
            </a:pPr>
            <a:r>
              <a:rPr lang="zh-CN" altLang="zh-CN" sz="2400" kern="100" dirty="0" smtClean="0">
                <a:latin typeface="Bodoni MT Black" pitchFamily="18" charset="0"/>
                <a:cs typeface="Times New Roman" panose="02020603050405020304" pitchFamily="18" charset="0"/>
              </a:rPr>
              <a:t>结合</a:t>
            </a:r>
            <a:r>
              <a:rPr lang="zh-CN" altLang="zh-CN" sz="2400" kern="100" dirty="0">
                <a:latin typeface="Bodoni MT Black" pitchFamily="18" charset="0"/>
                <a:cs typeface="Times New Roman" panose="02020603050405020304" pitchFamily="18" charset="0"/>
              </a:rPr>
              <a:t>面向对象方法学的特点，对软件重用做了较全面的介绍，其中着重讲述了</a:t>
            </a:r>
            <a:r>
              <a:rPr lang="zh-CN" altLang="zh-CN" sz="2400" kern="100" dirty="0">
                <a:solidFill>
                  <a:srgbClr val="FF0000"/>
                </a:solidFill>
                <a:latin typeface="Bodoni MT Black" pitchFamily="18" charset="0"/>
                <a:cs typeface="Times New Roman" panose="02020603050405020304" pitchFamily="18" charset="0"/>
              </a:rPr>
              <a:t>类构件重用技术</a:t>
            </a:r>
            <a:r>
              <a:rPr lang="zh-CN" altLang="zh-CN" sz="2400" kern="100" dirty="0" smtClean="0">
                <a:latin typeface="Bodoni MT Black" pitchFamily="18" charset="0"/>
                <a:cs typeface="Times New Roman" panose="02020603050405020304" pitchFamily="18" charset="0"/>
              </a:rPr>
              <a:t>。</a:t>
            </a:r>
            <a:endParaRPr lang="en-US" altLang="zh-CN" sz="2400" kern="100" dirty="0" smtClean="0">
              <a:latin typeface="Bodoni MT Black" pitchFamily="18" charset="0"/>
              <a:cs typeface="Times New Roman" panose="02020603050405020304" pitchFamily="18" charset="0"/>
            </a:endParaRPr>
          </a:p>
          <a:p>
            <a:pPr marL="457200" indent="-457200">
              <a:lnSpc>
                <a:spcPct val="125000"/>
              </a:lnSpc>
              <a:spcBef>
                <a:spcPts val="0"/>
              </a:spcBef>
              <a:buFont typeface="+mj-lt"/>
              <a:buAutoNum type="arabicPeriod"/>
              <a:defRPr/>
            </a:pPr>
            <a:r>
              <a:rPr lang="zh-CN" altLang="zh-CN" sz="2400" kern="100" dirty="0" smtClean="0">
                <a:latin typeface="Bodoni MT Black" pitchFamily="18" charset="0"/>
                <a:cs typeface="Times New Roman" panose="02020603050405020304" pitchFamily="18" charset="0"/>
              </a:rPr>
              <a:t>大多数</a:t>
            </a:r>
            <a:r>
              <a:rPr lang="zh-CN" altLang="zh-CN" sz="2400" kern="100" dirty="0">
                <a:latin typeface="Bodoni MT Black" pitchFamily="18" charset="0"/>
                <a:cs typeface="Times New Roman" panose="02020603050405020304" pitchFamily="18" charset="0"/>
              </a:rPr>
              <a:t>求解空间模型，在逻辑上由</a:t>
            </a:r>
            <a:r>
              <a:rPr lang="en-US" altLang="zh-CN" sz="2400" kern="100" dirty="0">
                <a:solidFill>
                  <a:srgbClr val="FF0000"/>
                </a:solidFill>
                <a:latin typeface="Bodoni MT Black" pitchFamily="18" charset="0"/>
                <a:cs typeface="Times New Roman" panose="02020603050405020304" pitchFamily="18" charset="0"/>
              </a:rPr>
              <a:t>4</a:t>
            </a:r>
            <a:r>
              <a:rPr lang="zh-CN" altLang="zh-CN" sz="2400" kern="100" dirty="0">
                <a:latin typeface="Bodoni MT Black" pitchFamily="18" charset="0"/>
                <a:cs typeface="Times New Roman" panose="02020603050405020304" pitchFamily="18" charset="0"/>
              </a:rPr>
              <a:t>大部分组成</a:t>
            </a:r>
            <a:r>
              <a:rPr lang="zh-CN" altLang="zh-CN" sz="2400" kern="100" dirty="0" smtClean="0">
                <a:latin typeface="Bodoni MT Black" pitchFamily="18" charset="0"/>
                <a:cs typeface="Times New Roman" panose="02020603050405020304" pitchFamily="18" charset="0"/>
              </a:rPr>
              <a:t>。分别</a:t>
            </a:r>
            <a:r>
              <a:rPr lang="zh-CN" altLang="zh-CN" sz="2400" kern="100" dirty="0">
                <a:latin typeface="Bodoni MT Black" pitchFamily="18" charset="0"/>
                <a:cs typeface="Times New Roman" panose="02020603050405020304" pitchFamily="18" charset="0"/>
              </a:rPr>
              <a:t>讲述了</a:t>
            </a:r>
            <a:r>
              <a:rPr lang="zh-CN" altLang="zh-CN" sz="2400" kern="100" dirty="0">
                <a:solidFill>
                  <a:srgbClr val="FF0000"/>
                </a:solidFill>
                <a:latin typeface="Bodoni MT Black" pitchFamily="18" charset="0"/>
                <a:cs typeface="Times New Roman" panose="02020603050405020304" pitchFamily="18" charset="0"/>
              </a:rPr>
              <a:t>问题域子系统</a:t>
            </a:r>
            <a:r>
              <a:rPr lang="zh-CN" altLang="zh-CN" sz="2400" kern="100" dirty="0">
                <a:latin typeface="Bodoni MT Black" pitchFamily="18" charset="0"/>
                <a:cs typeface="Times New Roman" panose="02020603050405020304" pitchFamily="18" charset="0"/>
              </a:rPr>
              <a:t>、</a:t>
            </a:r>
            <a:r>
              <a:rPr lang="zh-CN" altLang="zh-CN" sz="2400" kern="100" dirty="0">
                <a:solidFill>
                  <a:srgbClr val="FF0000"/>
                </a:solidFill>
                <a:latin typeface="Bodoni MT Black" pitchFamily="18" charset="0"/>
                <a:cs typeface="Times New Roman" panose="02020603050405020304" pitchFamily="18" charset="0"/>
              </a:rPr>
              <a:t>人机交互子系统</a:t>
            </a:r>
            <a:r>
              <a:rPr lang="zh-CN" altLang="zh-CN" sz="2400" kern="100" dirty="0">
                <a:latin typeface="Bodoni MT Black" pitchFamily="18" charset="0"/>
                <a:cs typeface="Times New Roman" panose="02020603050405020304" pitchFamily="18" charset="0"/>
              </a:rPr>
              <a:t>、</a:t>
            </a:r>
            <a:r>
              <a:rPr lang="zh-CN" altLang="zh-CN" sz="2400" kern="100" dirty="0">
                <a:solidFill>
                  <a:srgbClr val="FF0000"/>
                </a:solidFill>
                <a:latin typeface="Bodoni MT Black" pitchFamily="18" charset="0"/>
                <a:cs typeface="Times New Roman" panose="02020603050405020304" pitchFamily="18" charset="0"/>
              </a:rPr>
              <a:t>任务管理子系统</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数据管理子系统</a:t>
            </a:r>
            <a:r>
              <a:rPr lang="zh-CN" altLang="zh-CN" sz="2400" kern="100" dirty="0">
                <a:latin typeface="Bodoni MT Black" pitchFamily="18" charset="0"/>
                <a:cs typeface="Times New Roman" panose="02020603050405020304" pitchFamily="18" charset="0"/>
              </a:rPr>
              <a:t>的设计方法。此外还讲述了</a:t>
            </a:r>
            <a:r>
              <a:rPr lang="zh-CN" altLang="zh-CN" sz="2400" kern="100" dirty="0">
                <a:solidFill>
                  <a:srgbClr val="FF0000"/>
                </a:solidFill>
                <a:latin typeface="Bodoni MT Black" pitchFamily="18" charset="0"/>
                <a:cs typeface="Times New Roman" panose="02020603050405020304" pitchFamily="18" charset="0"/>
              </a:rPr>
              <a:t>设计类中服务的方法及实现关联的策略</a:t>
            </a:r>
            <a:r>
              <a:rPr lang="zh-CN" altLang="zh-CN" sz="2400" kern="100" dirty="0" smtClean="0">
                <a:latin typeface="Bodoni MT Black" pitchFamily="18" charset="0"/>
                <a:cs typeface="Times New Roman" panose="02020603050405020304" pitchFamily="18" charset="0"/>
              </a:rPr>
              <a:t>。</a:t>
            </a:r>
            <a:endParaRPr lang="en-US" altLang="zh-CN" sz="2400" kern="100" dirty="0" smtClean="0">
              <a:latin typeface="Bodoni MT Black" pitchFamily="18" charset="0"/>
              <a:cs typeface="Times New Roman" panose="02020603050405020304" pitchFamily="18" charset="0"/>
            </a:endParaRPr>
          </a:p>
          <a:p>
            <a:pPr marL="457200" indent="-457200">
              <a:lnSpc>
                <a:spcPct val="125000"/>
              </a:lnSpc>
              <a:spcBef>
                <a:spcPts val="0"/>
              </a:spcBef>
              <a:buFont typeface="+mj-lt"/>
              <a:buAutoNum type="arabicPeriod"/>
              <a:defRPr/>
            </a:pPr>
            <a:r>
              <a:rPr lang="zh-CN" altLang="zh-CN" sz="2400" kern="100" dirty="0">
                <a:latin typeface="Bodoni MT Black" pitchFamily="18" charset="0"/>
                <a:cs typeface="Times New Roman" panose="02020603050405020304" pitchFamily="18" charset="0"/>
              </a:rPr>
              <a:t>通常应该在设计工作开始之前，对系统的各项质量指标的相对重要性做认真分析和仔细权衡，制定出恰当的系统目标。在设计过程中根据既定的系统目标，做必要的</a:t>
            </a:r>
            <a:r>
              <a:rPr lang="zh-CN" altLang="zh-CN" sz="2400" kern="100" dirty="0">
                <a:solidFill>
                  <a:srgbClr val="FF0000"/>
                </a:solidFill>
                <a:latin typeface="Bodoni MT Black" pitchFamily="18" charset="0"/>
                <a:cs typeface="Times New Roman" panose="02020603050405020304" pitchFamily="18" charset="0"/>
              </a:rPr>
              <a:t>优化</a:t>
            </a:r>
            <a:r>
              <a:rPr lang="zh-CN" altLang="zh-CN" sz="2400" kern="100" dirty="0">
                <a:latin typeface="Bodoni MT Black" pitchFamily="18" charset="0"/>
                <a:cs typeface="Times New Roman" panose="02020603050405020304" pitchFamily="18" charset="0"/>
              </a:rPr>
              <a:t>工作</a:t>
            </a:r>
            <a:r>
              <a:rPr lang="zh-CN" altLang="zh-CN" sz="2400" kern="100" dirty="0" smtClean="0">
                <a:latin typeface="Bodoni MT Black" pitchFamily="18" charset="0"/>
                <a:cs typeface="Times New Roman" panose="02020603050405020304" pitchFamily="18" charset="0"/>
              </a:rPr>
              <a:t>。</a:t>
            </a:r>
            <a:endParaRPr lang="en-US" altLang="zh-CN" sz="2800" dirty="0" smtClean="0">
              <a:latin typeface="Bodoni MT Black" pitchFamily="18" charset="0"/>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本章小结</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13685</TotalTime>
  <Words>11951</Words>
  <Application>Microsoft Office PowerPoint</Application>
  <PresentationFormat>全屏显示(4:3)</PresentationFormat>
  <Paragraphs>991</Paragraphs>
  <Slides>100</Slides>
  <Notes>74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100</vt:i4>
      </vt:variant>
    </vt:vector>
  </HeadingPairs>
  <TitlesOfParts>
    <vt:vector size="109" baseType="lpstr">
      <vt:lpstr>Bodoni MT Black</vt:lpstr>
      <vt:lpstr>黑体</vt:lpstr>
      <vt:lpstr>隶书</vt:lpstr>
      <vt:lpstr>宋体</vt:lpstr>
      <vt:lpstr>Arial</vt:lpstr>
      <vt:lpstr>Calibri</vt:lpstr>
      <vt:lpstr>Times New Roman</vt:lpstr>
      <vt:lpstr>Wingdings</vt:lpstr>
      <vt:lpstr>Tema de Office</vt:lpstr>
      <vt:lpstr>PowerPoint 演示文稿</vt:lpstr>
      <vt:lpstr>第11章  面向对象设计</vt:lpstr>
      <vt:lpstr>PowerPoint 演示文稿</vt:lpstr>
      <vt:lpstr>PowerPoint 演示文稿</vt:lpstr>
      <vt:lpstr> 11.1 面向对象设计的准则</vt:lpstr>
      <vt:lpstr> 11.1 面向对象设计的准则</vt:lpstr>
      <vt:lpstr> 11.1 面向对象设计的准则</vt:lpstr>
      <vt:lpstr> 11.1 面向对象设计的准则</vt:lpstr>
      <vt:lpstr> 11.1 面向对象设计的准则</vt:lpstr>
      <vt:lpstr>PowerPoint 演示文稿</vt:lpstr>
      <vt:lpstr> 11.2 启发规则</vt:lpstr>
      <vt:lpstr> 11.2 启发规则</vt:lpstr>
      <vt:lpstr> 11.2 启发规则</vt:lpstr>
      <vt:lpstr> 11.2 启发规则</vt:lpstr>
      <vt:lpstr>PowerPoint 演示文稿</vt:lpstr>
      <vt:lpstr> 11.3 软件重用</vt:lpstr>
      <vt:lpstr>11.3.1 软件重用概述</vt:lpstr>
      <vt:lpstr>PowerPoint 演示文稿</vt:lpstr>
      <vt:lpstr>PowerPoint 演示文稿</vt:lpstr>
      <vt:lpstr>11.3.2 类构件</vt:lpstr>
      <vt:lpstr>PowerPoint 演示文稿</vt:lpstr>
      <vt:lpstr>11.3.3 软件重用的效益</vt:lpstr>
      <vt:lpstr>PowerPoint 演示文稿</vt:lpstr>
      <vt:lpstr>PowerPoint 演示文稿</vt:lpstr>
      <vt:lpstr>PowerPoint 演示文稿</vt:lpstr>
      <vt:lpstr>11.4 系统分解</vt:lpstr>
      <vt:lpstr>11.4 系统分解</vt:lpstr>
      <vt:lpstr>11.4 系统分解</vt:lpstr>
      <vt:lpstr>11.4 系统分解</vt:lpstr>
      <vt:lpstr>PowerPoint 演示文稿</vt:lpstr>
      <vt:lpstr>PowerPoint 演示文稿</vt:lpstr>
      <vt:lpstr>11.5 设计问题域子系统</vt:lpstr>
      <vt:lpstr>11.5 设计问题域子系统</vt:lpstr>
      <vt:lpstr>11.5 设计问题域子系统</vt:lpstr>
      <vt:lpstr>11.5 设计问题域子系统</vt:lpstr>
      <vt:lpstr>11.5 设计问题域子系统</vt:lpstr>
      <vt:lpstr>11.5 设计问题域子系统</vt:lpstr>
      <vt:lpstr>11.5 设计问题域子系统</vt:lpstr>
      <vt:lpstr>11.5 设计问题域子系统</vt:lpstr>
      <vt:lpstr>11.5 设计问题域子系统</vt:lpstr>
      <vt:lpstr>PowerPoint 演示文稿</vt:lpstr>
      <vt:lpstr>11.6 设计人机交互子系统</vt:lpstr>
      <vt:lpstr>11.6 设计人机交互子系统</vt:lpstr>
      <vt:lpstr>11.6 设计人机交互子系统</vt:lpstr>
      <vt:lpstr>11.6 设计人机交互子系统</vt:lpstr>
      <vt:lpstr>11.6 设计人机交互子系统</vt:lpstr>
      <vt:lpstr>11.6 设计人机交互子系统</vt:lpstr>
      <vt:lpstr>PowerPoint 演示文稿</vt:lpstr>
      <vt:lpstr>11.7 设计任务管理子系统</vt:lpstr>
      <vt:lpstr>11.7 设计任务管理子系统</vt:lpstr>
      <vt:lpstr>11.7 设计任务管理子系统</vt:lpstr>
      <vt:lpstr>11.7 设计任务管理子系统</vt:lpstr>
      <vt:lpstr>11.7 设计任务管理子系统</vt:lpstr>
      <vt:lpstr>11.7 设计任务管理子系统</vt:lpstr>
      <vt:lpstr>11.7 设计任务管理子系统</vt:lpstr>
      <vt:lpstr>11.7 设计任务管理子系统</vt:lpstr>
      <vt:lpstr>11.7 设计任务管理子系统</vt:lpstr>
      <vt:lpstr>11.7 设计任务管理子系统</vt:lpstr>
      <vt:lpstr>PowerPoint 演示文稿</vt:lpstr>
      <vt:lpstr>11.8 设计数据管理子系统</vt:lpstr>
      <vt:lpstr>11.8 设计数据管理子系统</vt:lpstr>
      <vt:lpstr>11.8 设计数据管理子系统</vt:lpstr>
      <vt:lpstr>11.8 设计数据管理子系统</vt:lpstr>
      <vt:lpstr>PowerPoint 演示文稿</vt:lpstr>
      <vt:lpstr>11.9 设计类中的服务</vt:lpstr>
      <vt:lpstr>11.9 设计类中的服务</vt:lpstr>
      <vt:lpstr>11.9 设计类中的服务</vt:lpstr>
      <vt:lpstr>11.9 设计类中的服务</vt:lpstr>
      <vt:lpstr>11.9 设计类中的服务</vt:lpstr>
      <vt:lpstr>11.9 设计类中的服务</vt:lpstr>
      <vt:lpstr>11.9 设计类中的服务</vt:lpstr>
      <vt:lpstr>PowerPoint 演示文稿</vt:lpstr>
      <vt:lpstr>11.10 设计关联</vt:lpstr>
      <vt:lpstr>11.10 设计关联</vt:lpstr>
      <vt:lpstr>11.10 设计关联</vt:lpstr>
      <vt:lpstr>11.10 设计关联</vt:lpstr>
      <vt:lpstr>11.10 设计关联</vt:lpstr>
      <vt:lpstr>11.10 设计关联</vt:lpstr>
      <vt:lpstr>11.10 设计关联</vt:lpstr>
      <vt:lpstr>11.10 设计关联</vt:lpstr>
      <vt:lpstr>PowerPoint 演示文稿</vt:lpstr>
      <vt:lpstr>11.11 设计优化</vt:lpstr>
      <vt:lpstr>11.11 设计优化</vt:lpstr>
      <vt:lpstr>11.11 设计优化</vt:lpstr>
      <vt:lpstr>PowerPoint 演示文稿</vt:lpstr>
      <vt:lpstr>PowerPoint 演示文稿</vt:lpstr>
      <vt:lpstr>PowerPoint 演示文稿</vt:lpstr>
      <vt:lpstr>11.11 设计优化</vt:lpstr>
      <vt:lpstr>11.11 设计优化</vt:lpstr>
      <vt:lpstr>11.11 设计优化</vt:lpstr>
      <vt:lpstr>11.11 设计优化</vt:lpstr>
      <vt:lpstr>PowerPoint 演示文稿</vt:lpstr>
      <vt:lpstr>11.11 设计优化</vt:lpstr>
      <vt:lpstr>11.11 设计优化</vt:lpstr>
      <vt:lpstr>11.11 设计优化</vt:lpstr>
      <vt:lpstr>11.11 设计优化</vt:lpstr>
      <vt:lpstr>11.11 设计优化</vt:lpstr>
      <vt:lpstr>11.11 设计优化</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Leeyoungae</cp:lastModifiedBy>
  <cp:revision>867</cp:revision>
  <dcterms:created xsi:type="dcterms:W3CDTF">2010-06-24T19:27:56Z</dcterms:created>
  <dcterms:modified xsi:type="dcterms:W3CDTF">2020-05-27T23:42:29Z</dcterms:modified>
</cp:coreProperties>
</file>