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7"/>
  </p:notesMasterIdLst>
  <p:sldIdLst>
    <p:sldId id="761" r:id="rId2"/>
    <p:sldId id="696" r:id="rId3"/>
    <p:sldId id="695" r:id="rId4"/>
    <p:sldId id="557" r:id="rId5"/>
    <p:sldId id="767" r:id="rId6"/>
    <p:sldId id="697" r:id="rId7"/>
    <p:sldId id="698" r:id="rId8"/>
    <p:sldId id="699" r:id="rId9"/>
    <p:sldId id="700" r:id="rId10"/>
    <p:sldId id="701" r:id="rId11"/>
    <p:sldId id="702" r:id="rId12"/>
    <p:sldId id="703" r:id="rId13"/>
    <p:sldId id="704" r:id="rId14"/>
    <p:sldId id="705" r:id="rId15"/>
    <p:sldId id="706" r:id="rId16"/>
    <p:sldId id="707" r:id="rId17"/>
    <p:sldId id="708" r:id="rId18"/>
    <p:sldId id="710" r:id="rId19"/>
    <p:sldId id="709" r:id="rId20"/>
    <p:sldId id="711" r:id="rId21"/>
    <p:sldId id="712" r:id="rId22"/>
    <p:sldId id="713" r:id="rId23"/>
    <p:sldId id="714" r:id="rId24"/>
    <p:sldId id="715" r:id="rId25"/>
    <p:sldId id="716" r:id="rId26"/>
    <p:sldId id="717" r:id="rId27"/>
    <p:sldId id="718" r:id="rId28"/>
    <p:sldId id="764" r:id="rId29"/>
    <p:sldId id="719" r:id="rId30"/>
    <p:sldId id="720" r:id="rId31"/>
    <p:sldId id="721" r:id="rId32"/>
    <p:sldId id="722" r:id="rId33"/>
    <p:sldId id="770" r:id="rId34"/>
    <p:sldId id="771" r:id="rId35"/>
    <p:sldId id="724" r:id="rId36"/>
    <p:sldId id="725" r:id="rId37"/>
    <p:sldId id="726" r:id="rId38"/>
    <p:sldId id="727" r:id="rId39"/>
    <p:sldId id="728" r:id="rId40"/>
    <p:sldId id="729" r:id="rId41"/>
    <p:sldId id="730" r:id="rId42"/>
    <p:sldId id="731" r:id="rId43"/>
    <p:sldId id="732" r:id="rId44"/>
    <p:sldId id="733" r:id="rId45"/>
    <p:sldId id="765" r:id="rId46"/>
    <p:sldId id="734" r:id="rId47"/>
    <p:sldId id="772" r:id="rId48"/>
    <p:sldId id="735" r:id="rId49"/>
    <p:sldId id="736" r:id="rId50"/>
    <p:sldId id="737" r:id="rId51"/>
    <p:sldId id="738" r:id="rId52"/>
    <p:sldId id="773" r:id="rId53"/>
    <p:sldId id="774" r:id="rId54"/>
    <p:sldId id="739" r:id="rId55"/>
    <p:sldId id="766" r:id="rId56"/>
    <p:sldId id="741" r:id="rId57"/>
    <p:sldId id="740" r:id="rId58"/>
    <p:sldId id="742" r:id="rId59"/>
    <p:sldId id="743" r:id="rId60"/>
    <p:sldId id="744" r:id="rId61"/>
    <p:sldId id="745" r:id="rId62"/>
    <p:sldId id="746" r:id="rId63"/>
    <p:sldId id="747" r:id="rId64"/>
    <p:sldId id="748" r:id="rId65"/>
    <p:sldId id="749" r:id="rId66"/>
    <p:sldId id="751" r:id="rId67"/>
    <p:sldId id="750" r:id="rId68"/>
    <p:sldId id="752" r:id="rId69"/>
    <p:sldId id="776" r:id="rId70"/>
    <p:sldId id="753" r:id="rId71"/>
    <p:sldId id="754" r:id="rId72"/>
    <p:sldId id="755" r:id="rId73"/>
    <p:sldId id="756" r:id="rId74"/>
    <p:sldId id="768" r:id="rId75"/>
    <p:sldId id="769" r:id="rId7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8739"/>
    <a:srgbClr val="385323"/>
    <a:srgbClr val="B85808"/>
    <a:srgbClr val="9AE73D"/>
    <a:srgbClr val="702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424" autoAdjust="0"/>
  </p:normalViewPr>
  <p:slideViewPr>
    <p:cSldViewPr>
      <p:cViewPr varScale="1">
        <p:scale>
          <a:sx n="110" d="100"/>
          <a:sy n="110" d="100"/>
        </p:scale>
        <p:origin x="16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2BD5A-3331-4807-8A42-CC8F47DC54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EC6B5C-A05F-474B-BACD-1F6384431A93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到底应该选用面向对象语言</a:t>
          </a:r>
          <a:endParaRPr lang="zh-CN" altLang="en-US" dirty="0"/>
        </a:p>
      </dgm:t>
    </dgm:pt>
    <dgm:pt modelId="{0E5B2EC1-CC71-487D-AFAD-5C7A83705A30}" type="parTrans" cxnId="{FE67647A-4193-4B78-8DDA-698154814965}">
      <dgm:prSet/>
      <dgm:spPr/>
      <dgm:t>
        <a:bodyPr/>
        <a:lstStyle/>
        <a:p>
          <a:endParaRPr lang="zh-CN" altLang="en-US"/>
        </a:p>
      </dgm:t>
    </dgm:pt>
    <dgm:pt modelId="{CD5A7BB2-4F98-4330-90EE-5B433C55B4B5}" type="sibTrans" cxnId="{FE67647A-4193-4B78-8DDA-698154814965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9159CD3F-6282-476A-ADFD-F2D93D41E37B}">
      <dgm:prSet phldrT="[文本]"/>
      <dgm:spPr/>
      <dgm:t>
        <a:bodyPr/>
        <a:lstStyle/>
        <a:p>
          <a:r>
            <a:rPr lang="zh-CN" altLang="en-US" dirty="0" smtClean="0"/>
            <a:t>还是非面向对象语言</a:t>
          </a:r>
          <a:endParaRPr lang="zh-CN" altLang="en-US" dirty="0"/>
        </a:p>
      </dgm:t>
    </dgm:pt>
    <dgm:pt modelId="{BD426CB1-4DF0-4F0A-B2BE-E771A70B6E19}" type="parTrans" cxnId="{D206773C-99F2-48DA-AD1F-62DBBACC0CC4}">
      <dgm:prSet/>
      <dgm:spPr/>
      <dgm:t>
        <a:bodyPr/>
        <a:lstStyle/>
        <a:p>
          <a:endParaRPr lang="zh-CN" altLang="en-US"/>
        </a:p>
      </dgm:t>
    </dgm:pt>
    <dgm:pt modelId="{CFEE8E2B-74DF-4A2D-83E7-AC29E4AA2736}" type="sibTrans" cxnId="{D206773C-99F2-48DA-AD1F-62DBBACC0CC4}">
      <dgm:prSet/>
      <dgm:spPr/>
      <dgm:t>
        <a:bodyPr/>
        <a:lstStyle/>
        <a:p>
          <a:endParaRPr lang="zh-CN" altLang="en-US"/>
        </a:p>
      </dgm:t>
    </dgm:pt>
    <dgm:pt modelId="{C71F161C-6F0C-4729-965A-F72A4051B75F}" type="pres">
      <dgm:prSet presAssocID="{EBC2BD5A-3331-4807-8A42-CC8F47DC54D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CD4E904-110D-4F25-A7A7-3C135971D6E9}" type="pres">
      <dgm:prSet presAssocID="{EBC2BD5A-3331-4807-8A42-CC8F47DC54DD}" presName="Name1" presStyleCnt="0"/>
      <dgm:spPr/>
    </dgm:pt>
    <dgm:pt modelId="{891F65AF-6F9B-434A-8882-287C28AE5A2F}" type="pres">
      <dgm:prSet presAssocID="{EBC2BD5A-3331-4807-8A42-CC8F47DC54DD}" presName="cycle" presStyleCnt="0"/>
      <dgm:spPr/>
    </dgm:pt>
    <dgm:pt modelId="{B2D6AEA4-5A0B-4131-A27F-AD95E11F7E32}" type="pres">
      <dgm:prSet presAssocID="{EBC2BD5A-3331-4807-8A42-CC8F47DC54DD}" presName="srcNode" presStyleLbl="node1" presStyleIdx="0" presStyleCnt="2"/>
      <dgm:spPr/>
    </dgm:pt>
    <dgm:pt modelId="{3DB67504-BF39-48BE-BB0D-64BA277023A5}" type="pres">
      <dgm:prSet presAssocID="{EBC2BD5A-3331-4807-8A42-CC8F47DC54D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C189B5D-DE26-48C3-B4E0-B2F15E828474}" type="pres">
      <dgm:prSet presAssocID="{EBC2BD5A-3331-4807-8A42-CC8F47DC54DD}" presName="extraNode" presStyleLbl="node1" presStyleIdx="0" presStyleCnt="2"/>
      <dgm:spPr/>
    </dgm:pt>
    <dgm:pt modelId="{150928B2-C595-45AC-A881-8F1AE6440920}" type="pres">
      <dgm:prSet presAssocID="{EBC2BD5A-3331-4807-8A42-CC8F47DC54DD}" presName="dstNode" presStyleLbl="node1" presStyleIdx="0" presStyleCnt="2"/>
      <dgm:spPr/>
    </dgm:pt>
    <dgm:pt modelId="{BCE6A2B6-61DC-4EEF-BA5B-3D8A3E0AAED3}" type="pres">
      <dgm:prSet presAssocID="{97EC6B5C-A05F-474B-BACD-1F6384431A9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66997B-FE6C-48CB-9B9D-5329BF45D3C2}" type="pres">
      <dgm:prSet presAssocID="{97EC6B5C-A05F-474B-BACD-1F6384431A93}" presName="accent_1" presStyleCnt="0"/>
      <dgm:spPr/>
    </dgm:pt>
    <dgm:pt modelId="{C3854185-9063-4EE5-9A7F-ED75CC6F1256}" type="pres">
      <dgm:prSet presAssocID="{97EC6B5C-A05F-474B-BACD-1F6384431A93}" presName="accentRepeatNode" presStyleLbl="solidFgAcc1" presStyleIdx="0" presStyleCnt="2" custLinFactX="-11015" custLinFactY="-56815" custLinFactNeighborX="-100000" custLinFactNeighborY="-100000"/>
      <dgm:spPr>
        <a:ln>
          <a:solidFill>
            <a:schemeClr val="accent6">
              <a:lumMod val="75000"/>
            </a:schemeClr>
          </a:solidFill>
        </a:ln>
      </dgm:spPr>
    </dgm:pt>
    <dgm:pt modelId="{74B75B9B-54D4-4C41-9BAD-41BABB3CB946}" type="pres">
      <dgm:prSet presAssocID="{9159CD3F-6282-476A-ADFD-F2D93D41E37B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474FB3-2366-4F98-918A-85A67B2BF144}" type="pres">
      <dgm:prSet presAssocID="{9159CD3F-6282-476A-ADFD-F2D93D41E37B}" presName="accent_2" presStyleCnt="0"/>
      <dgm:spPr/>
    </dgm:pt>
    <dgm:pt modelId="{969FF643-18D3-4676-9927-6C53AD2EA109}" type="pres">
      <dgm:prSet presAssocID="{9159CD3F-6282-476A-ADFD-F2D93D41E37B}" presName="accentRepeatNode" presStyleLbl="solidFgAcc1" presStyleIdx="1" presStyleCnt="2" custScaleX="95098"/>
      <dgm:spPr/>
    </dgm:pt>
  </dgm:ptLst>
  <dgm:cxnLst>
    <dgm:cxn modelId="{5E5616C8-C3F6-4DCF-A43F-A5FE29814C1E}" type="presOf" srcId="{97EC6B5C-A05F-474B-BACD-1F6384431A93}" destId="{BCE6A2B6-61DC-4EEF-BA5B-3D8A3E0AAED3}" srcOrd="0" destOrd="0" presId="urn:microsoft.com/office/officeart/2008/layout/VerticalCurvedList"/>
    <dgm:cxn modelId="{E774212B-EACE-4C08-952E-E4D81CBA2AFE}" type="presOf" srcId="{9159CD3F-6282-476A-ADFD-F2D93D41E37B}" destId="{74B75B9B-54D4-4C41-9BAD-41BABB3CB946}" srcOrd="0" destOrd="0" presId="urn:microsoft.com/office/officeart/2008/layout/VerticalCurvedList"/>
    <dgm:cxn modelId="{D472EF36-1F83-49B9-900B-09A59469FFD0}" type="presOf" srcId="{EBC2BD5A-3331-4807-8A42-CC8F47DC54DD}" destId="{C71F161C-6F0C-4729-965A-F72A4051B75F}" srcOrd="0" destOrd="0" presId="urn:microsoft.com/office/officeart/2008/layout/VerticalCurvedList"/>
    <dgm:cxn modelId="{D5C9BB97-6749-4643-BA2B-8AFBB4702720}" type="presOf" srcId="{CD5A7BB2-4F98-4330-90EE-5B433C55B4B5}" destId="{3DB67504-BF39-48BE-BB0D-64BA277023A5}" srcOrd="0" destOrd="0" presId="urn:microsoft.com/office/officeart/2008/layout/VerticalCurvedList"/>
    <dgm:cxn modelId="{D206773C-99F2-48DA-AD1F-62DBBACC0CC4}" srcId="{EBC2BD5A-3331-4807-8A42-CC8F47DC54DD}" destId="{9159CD3F-6282-476A-ADFD-F2D93D41E37B}" srcOrd="1" destOrd="0" parTransId="{BD426CB1-4DF0-4F0A-B2BE-E771A70B6E19}" sibTransId="{CFEE8E2B-74DF-4A2D-83E7-AC29E4AA2736}"/>
    <dgm:cxn modelId="{FE67647A-4193-4B78-8DDA-698154814965}" srcId="{EBC2BD5A-3331-4807-8A42-CC8F47DC54DD}" destId="{97EC6B5C-A05F-474B-BACD-1F6384431A93}" srcOrd="0" destOrd="0" parTransId="{0E5B2EC1-CC71-487D-AFAD-5C7A83705A30}" sibTransId="{CD5A7BB2-4F98-4330-90EE-5B433C55B4B5}"/>
    <dgm:cxn modelId="{4A6825A1-1833-42AF-8087-05582439190C}" type="presParOf" srcId="{C71F161C-6F0C-4729-965A-F72A4051B75F}" destId="{4CD4E904-110D-4F25-A7A7-3C135971D6E9}" srcOrd="0" destOrd="0" presId="urn:microsoft.com/office/officeart/2008/layout/VerticalCurvedList"/>
    <dgm:cxn modelId="{2EB6D63B-AEAB-43DC-81A6-39772DFCCC9B}" type="presParOf" srcId="{4CD4E904-110D-4F25-A7A7-3C135971D6E9}" destId="{891F65AF-6F9B-434A-8882-287C28AE5A2F}" srcOrd="0" destOrd="0" presId="urn:microsoft.com/office/officeart/2008/layout/VerticalCurvedList"/>
    <dgm:cxn modelId="{0E3CAA60-44F8-4877-8C2B-97DE22B6E694}" type="presParOf" srcId="{891F65AF-6F9B-434A-8882-287C28AE5A2F}" destId="{B2D6AEA4-5A0B-4131-A27F-AD95E11F7E32}" srcOrd="0" destOrd="0" presId="urn:microsoft.com/office/officeart/2008/layout/VerticalCurvedList"/>
    <dgm:cxn modelId="{FBDBE55C-8744-4594-85B5-19FCE4267E80}" type="presParOf" srcId="{891F65AF-6F9B-434A-8882-287C28AE5A2F}" destId="{3DB67504-BF39-48BE-BB0D-64BA277023A5}" srcOrd="1" destOrd="0" presId="urn:microsoft.com/office/officeart/2008/layout/VerticalCurvedList"/>
    <dgm:cxn modelId="{AC40B9E6-503F-4624-BC35-2781BD880A91}" type="presParOf" srcId="{891F65AF-6F9B-434A-8882-287C28AE5A2F}" destId="{EC189B5D-DE26-48C3-B4E0-B2F15E828474}" srcOrd="2" destOrd="0" presId="urn:microsoft.com/office/officeart/2008/layout/VerticalCurvedList"/>
    <dgm:cxn modelId="{C59E0D1C-C73B-4D0F-8E11-6CE94349E499}" type="presParOf" srcId="{891F65AF-6F9B-434A-8882-287C28AE5A2F}" destId="{150928B2-C595-45AC-A881-8F1AE6440920}" srcOrd="3" destOrd="0" presId="urn:microsoft.com/office/officeart/2008/layout/VerticalCurvedList"/>
    <dgm:cxn modelId="{2F9FE85A-95ED-4F3C-9B31-A923D21ECDA8}" type="presParOf" srcId="{4CD4E904-110D-4F25-A7A7-3C135971D6E9}" destId="{BCE6A2B6-61DC-4EEF-BA5B-3D8A3E0AAED3}" srcOrd="1" destOrd="0" presId="urn:microsoft.com/office/officeart/2008/layout/VerticalCurvedList"/>
    <dgm:cxn modelId="{E22EF18C-99DA-4FDB-BF2A-60D9466DEC18}" type="presParOf" srcId="{4CD4E904-110D-4F25-A7A7-3C135971D6E9}" destId="{6266997B-FE6C-48CB-9B9D-5329BF45D3C2}" srcOrd="2" destOrd="0" presId="urn:microsoft.com/office/officeart/2008/layout/VerticalCurvedList"/>
    <dgm:cxn modelId="{0411156C-180E-49A5-A439-BD3AD080B1DF}" type="presParOf" srcId="{6266997B-FE6C-48CB-9B9D-5329BF45D3C2}" destId="{C3854185-9063-4EE5-9A7F-ED75CC6F1256}" srcOrd="0" destOrd="0" presId="urn:microsoft.com/office/officeart/2008/layout/VerticalCurvedList"/>
    <dgm:cxn modelId="{354E2AFA-8906-46CE-A9B3-D647AFAEA6FB}" type="presParOf" srcId="{4CD4E904-110D-4F25-A7A7-3C135971D6E9}" destId="{74B75B9B-54D4-4C41-9BAD-41BABB3CB946}" srcOrd="3" destOrd="0" presId="urn:microsoft.com/office/officeart/2008/layout/VerticalCurvedList"/>
    <dgm:cxn modelId="{E536ED74-D78B-4E42-A1D0-044918584928}" type="presParOf" srcId="{4CD4E904-110D-4F25-A7A7-3C135971D6E9}" destId="{33474FB3-2366-4F98-918A-85A67B2BF144}" srcOrd="4" destOrd="0" presId="urn:microsoft.com/office/officeart/2008/layout/VerticalCurvedList"/>
    <dgm:cxn modelId="{B00B4D9E-0F53-4772-888B-CFF4ACFD7326}" type="presParOf" srcId="{33474FB3-2366-4F98-918A-85A67B2BF144}" destId="{969FF643-18D3-4676-9927-6C53AD2EA1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85E333F-485D-4E68-8D53-7E76745EB2E4}" type="datetimeFigureOut">
              <a:rPr lang="zh-CN" altLang="en-US"/>
              <a:pPr>
                <a:defRPr/>
              </a:pPr>
              <a:t>2020-06-01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9A88E2E-24AD-4677-8DEB-831CF58ACC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5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B70596-6EAF-4AD5-9D16-57D01A582420}" type="slidenum">
              <a:rPr lang="zh-CN" altLang="en-US">
                <a:solidFill>
                  <a:srgbClr val="000000"/>
                </a:solidFill>
              </a:rPr>
              <a:pPr/>
              <a:t>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86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5F5DE0-EFE2-4C70-889F-0E7D3184B68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2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421E74-240A-4555-BD19-524FF3EA2A6A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01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面向对象语言的形成借鉴了历史上许多程序语言的特点，从中吸取了丰富的营养。当今的面向对象语言，从</a:t>
            </a:r>
            <a:r>
              <a:rPr lang="en-US" altLang="zh-CN" smtClean="0"/>
              <a:t>20</a:t>
            </a:r>
            <a:r>
              <a:rPr lang="zh-CN" altLang="en-US" smtClean="0"/>
              <a:t>世纪</a:t>
            </a:r>
            <a:r>
              <a:rPr lang="en-US" altLang="zh-CN" smtClean="0"/>
              <a:t>50</a:t>
            </a:r>
            <a:r>
              <a:rPr lang="zh-CN" altLang="en-US" smtClean="0"/>
              <a:t>年代诞生的</a:t>
            </a:r>
            <a:r>
              <a:rPr lang="en-US" altLang="zh-CN" smtClean="0"/>
              <a:t>LISP</a:t>
            </a:r>
            <a:r>
              <a:rPr lang="zh-CN" altLang="en-US" smtClean="0"/>
              <a:t>语言中引进了动态联编的概念和交互式开发环境的思想，从</a:t>
            </a:r>
            <a:r>
              <a:rPr lang="en-US" altLang="zh-CN" smtClean="0"/>
              <a:t>20</a:t>
            </a:r>
            <a:r>
              <a:rPr lang="zh-CN" altLang="en-US" smtClean="0"/>
              <a:t>世纪</a:t>
            </a:r>
            <a:r>
              <a:rPr lang="en-US" altLang="zh-CN" smtClean="0"/>
              <a:t>60</a:t>
            </a:r>
            <a:r>
              <a:rPr lang="zh-CN" altLang="en-US" smtClean="0"/>
              <a:t>年代推出的</a:t>
            </a:r>
            <a:r>
              <a:rPr lang="en-US" altLang="zh-CN" smtClean="0"/>
              <a:t>SIMULA</a:t>
            </a:r>
            <a:r>
              <a:rPr lang="zh-CN" altLang="en-US" smtClean="0"/>
              <a:t>语言中引进了类的概念和继承机制，此外，还受到</a:t>
            </a:r>
            <a:r>
              <a:rPr lang="en-US" altLang="zh-CN" smtClean="0"/>
              <a:t>20</a:t>
            </a:r>
            <a:r>
              <a:rPr lang="zh-CN" altLang="en-US" smtClean="0"/>
              <a:t>世纪</a:t>
            </a:r>
            <a:r>
              <a:rPr lang="en-US" altLang="zh-CN" smtClean="0"/>
              <a:t>70</a:t>
            </a:r>
            <a:r>
              <a:rPr lang="zh-CN" altLang="en-US" smtClean="0"/>
              <a:t>年代末期开发的</a:t>
            </a:r>
            <a:r>
              <a:rPr lang="en-US" altLang="zh-CN" smtClean="0"/>
              <a:t>Modula_2</a:t>
            </a:r>
            <a:r>
              <a:rPr lang="zh-CN" altLang="en-US" smtClean="0"/>
              <a:t>语言和</a:t>
            </a:r>
            <a:r>
              <a:rPr lang="en-US" altLang="zh-CN" smtClean="0"/>
              <a:t>Ada</a:t>
            </a:r>
            <a:r>
              <a:rPr lang="zh-CN" altLang="en-US" smtClean="0"/>
              <a:t>语言中数据抽象机制的影响。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00A416-5249-4675-8EEC-9A21292D7A37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33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F7C343-4693-4BD0-85C0-270B1BCA9E0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8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AB3590-F7E2-4AD3-A568-AC76642C1EC6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58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BF6E6B-62CC-4E49-890A-2C86BA1FDD61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393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CDDD60-9A55-4393-97E6-1B152EB079A8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5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EB4FAA-1C4D-4A77-83AC-759F68D837DE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97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AEBF61-22C9-4193-97C5-D27F33898E69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71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22922C-5567-422E-A03C-744673B4BCDF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4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面向对象程序的质量基本上由面向对象设计的质量决定，但是，所采用的程序语言的特点和程序设计风格也将对程序的可靠性、可重用性及可维护性产生深远影响。</a:t>
            </a:r>
          </a:p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600492-01D0-42D8-B859-D8410FCF85A4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5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第一个原因举例：例如，程序员已经无须编写实现哈希表或平衡树算法的代码了，类库中已经提供了这类数据结构，而且算法先进、代码精巧可靠。</a:t>
            </a:r>
            <a:endParaRPr lang="en-US" altLang="zh-CN" smtClean="0"/>
          </a:p>
          <a:p>
            <a:r>
              <a:rPr lang="zh-CN" altLang="en-US" smtClean="0"/>
              <a:t>第二个原因举例：只要在程序运行时始终保持类结构不变，就能在子类中存储各个操作的正确入口点，从而使得动态联编成为查找哈希表的高效过程，不会由于继承树深度加大或类中定义的操作数增加而降低效率。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48EF73-561B-41DA-92BF-55A87CF4E766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89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3C439A-30E9-4923-B922-3D8ED1CFC33B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57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5515B5-52A5-4246-8F5A-C4AC21704011}" type="slidenum">
              <a:rPr lang="zh-CN" altLang="en-US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75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332C49-B3BA-4199-9B03-78B0C32DCBF7}" type="slidenum">
              <a:rPr lang="zh-CN" altLang="en-US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94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编译与解释的差别主要是速度和效率不同。利用解释程序解释执行用户的源程序，虽然速度慢、效率低，但却可以更方便更灵活地进行调试。编译型语言适于用来开发正式的软件产品，优化工作做得好的编译程序能生成效率很高的目标代码。有些面向对象语言</a:t>
            </a:r>
            <a:r>
              <a:rPr lang="en-US" altLang="zh-CN" smtClean="0"/>
              <a:t>(</a:t>
            </a:r>
            <a:r>
              <a:rPr lang="zh-CN" altLang="en-US" smtClean="0"/>
              <a:t>例如</a:t>
            </a:r>
            <a:r>
              <a:rPr lang="en-US" altLang="zh-CN" smtClean="0"/>
              <a:t>Objective_C)</a:t>
            </a:r>
            <a:r>
              <a:rPr lang="zh-CN" altLang="en-US" smtClean="0"/>
              <a:t>除提供编译程序外，还提供一个解释工具，从而给用户带来很大方便。</a:t>
            </a:r>
            <a:endParaRPr lang="en-US" altLang="zh-CN" smtClean="0"/>
          </a:p>
          <a:p>
            <a:r>
              <a:rPr lang="zh-CN" altLang="en-US" smtClean="0"/>
              <a:t>某些面向对象语言的编译程序，先把用户源程序翻译成一种</a:t>
            </a:r>
            <a:r>
              <a:rPr lang="zh-CN" altLang="en-US" smtClean="0">
                <a:solidFill>
                  <a:srgbClr val="00B050"/>
                </a:solidFill>
              </a:rPr>
              <a:t>中间语言程序</a:t>
            </a:r>
            <a:r>
              <a:rPr lang="zh-CN" altLang="en-US" smtClean="0"/>
              <a:t>，然后再把中间语言程序翻译成目标代码。这样做可能会使得调试器不能理解原始的源程序。在评价调试器时，首先应该弄清楚它是针对原始的面向对象源程序，还是针对中间代码进行调试。如果是针对中间代码进行调试，则会给调试人员带来许多不便。此外，面向对象的调试器，应该能够查看属性值和分析消息连接的后果。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A4658F-01AF-4621-AF16-388B1FFC3D40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37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469881-46D3-484F-B563-97451F0A81D6}" type="slidenum">
              <a:rPr lang="zh-CN" altLang="en-US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27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2DE19F-E54E-44EA-B502-D4B20D576FE1}" type="slidenum">
              <a:rPr lang="zh-CN"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69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6C4B17-BEF0-4453-B669-9FE29F0BEF7F}" type="slidenum">
              <a:rPr lang="zh-CN" altLang="en-US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575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6E59CA-71EB-45C8-910C-81F92A07AEB7}" type="slidenum">
              <a:rPr lang="zh-CN" altLang="en-US">
                <a:solidFill>
                  <a:srgbClr val="000000"/>
                </a:solidFill>
              </a:rPr>
              <a:pPr/>
              <a:t>27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45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9C2BCF-1985-4BB7-87C2-5A33F738C900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6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C254D2-A932-485E-A24B-C1931CDE9416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75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8D4DEE-84DF-4A13-A144-BD9CC7118EE3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84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58BAED-02A7-4441-9DD2-32E475F17944}" type="slidenum">
              <a:rPr lang="zh-CN"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39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811BAB-1FBB-4893-9499-89FB6E81CB17}" type="slidenum">
              <a:rPr lang="zh-CN" altLang="en-US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903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291B60-0990-444E-8405-43F400820829}" type="slidenum">
              <a:rPr lang="zh-CN" altLang="en-US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02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291B60-0990-444E-8405-43F400820829}" type="slidenum">
              <a:rPr lang="zh-CN" altLang="en-US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68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134A1C-CFB4-45E9-A1C7-34D85156B153}" type="slidenum">
              <a:rPr lang="zh-CN" altLang="en-US">
                <a:solidFill>
                  <a:srgbClr val="000000"/>
                </a:solidFill>
              </a:rPr>
              <a:pPr/>
              <a:t>34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446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2FB848-464B-4678-92F5-23A87B9AC364}" type="slidenum">
              <a:rPr lang="zh-CN" altLang="en-US">
                <a:solidFill>
                  <a:srgbClr val="000000"/>
                </a:solidFill>
              </a:rPr>
              <a:pPr/>
              <a:t>35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7D4C01-DFF0-49C9-B736-92F223CABDCC}" type="slidenum">
              <a:rPr lang="zh-CN" altLang="en-US">
                <a:solidFill>
                  <a:srgbClr val="000000"/>
                </a:solidFill>
              </a:rPr>
              <a:pPr/>
              <a:t>36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526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0012EB-F826-4767-A2BA-24D21FF8F823}" type="slidenum">
              <a:rPr lang="zh-CN" altLang="en-US">
                <a:solidFill>
                  <a:srgbClr val="000000"/>
                </a:solidFill>
              </a:rPr>
              <a:pPr/>
              <a:t>37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946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654A42-7A01-4360-828C-4206E9B5AE90}" type="slidenum">
              <a:rPr lang="zh-CN" altLang="en-US">
                <a:solidFill>
                  <a:srgbClr val="000000"/>
                </a:solidFill>
              </a:rPr>
              <a:pPr/>
              <a:t>38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7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5A3FD2-7E42-44DA-8D68-BF3173C2E11E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018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BE4DCD-37EB-41D1-84E7-C6DC19959F5A}" type="slidenum">
              <a:rPr lang="zh-CN" altLang="en-US">
                <a:solidFill>
                  <a:srgbClr val="000000"/>
                </a:solidFill>
              </a:rPr>
              <a:pPr/>
              <a:t>39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99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同样，属性和关联也可以分为公有和私有两大类，公有的属性或关联又可进一步设置为具有只读权限或只写权限两类。</a:t>
            </a: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71EAA-0D74-4C4C-8E55-FB0080354AE3}" type="slidenum">
              <a:rPr lang="zh-CN" altLang="en-US">
                <a:solidFill>
                  <a:srgbClr val="000000"/>
                </a:solidFill>
              </a:rPr>
              <a:pPr/>
              <a:t>40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328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91920E-1B0D-4937-BAFA-F004E390BA3E}" type="slidenum">
              <a:rPr lang="zh-CN" altLang="en-US">
                <a:solidFill>
                  <a:srgbClr val="000000"/>
                </a:solidFill>
              </a:rPr>
              <a:pPr/>
              <a:t>41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439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5EC358-63AA-4331-AAD5-22816D92FCDE}" type="slidenum">
              <a:rPr lang="zh-CN" altLang="en-US">
                <a:solidFill>
                  <a:srgbClr val="000000"/>
                </a:solidFill>
              </a:rPr>
              <a:pPr/>
              <a:t>42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760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A1F342-8012-4630-86B6-404B431A494C}" type="slidenum">
              <a:rPr lang="zh-CN" altLang="en-US">
                <a:solidFill>
                  <a:srgbClr val="000000"/>
                </a:solidFill>
              </a:rPr>
              <a:pPr/>
              <a:t>43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273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C66839-467C-4A9D-9BC0-F82B058F3CEE}" type="slidenum">
              <a:rPr lang="zh-CN" altLang="en-US">
                <a:solidFill>
                  <a:srgbClr val="000000"/>
                </a:solidFill>
              </a:rPr>
              <a:pPr/>
              <a:t>44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234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519366-A0EB-43A3-97C2-6615471E7990}" type="slidenum">
              <a:rPr lang="zh-CN" altLang="en-US">
                <a:solidFill>
                  <a:srgbClr val="000000"/>
                </a:solidFill>
              </a:rPr>
              <a:pPr/>
              <a:t>45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737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519366-A0EB-43A3-97C2-6615471E7990}" type="slidenum">
              <a:rPr lang="zh-CN" altLang="en-US">
                <a:solidFill>
                  <a:srgbClr val="000000"/>
                </a:solidFill>
              </a:rPr>
              <a:pPr/>
              <a:t>46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132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0F2ACF-8B00-4C20-9B1C-A7BEBDDFC5C3}" type="slidenum">
              <a:rPr lang="zh-CN" altLang="en-US">
                <a:solidFill>
                  <a:srgbClr val="000000"/>
                </a:solidFill>
              </a:rPr>
              <a:pPr/>
              <a:t>47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840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ABC9A0-6E52-49FB-B1E4-106B8E39E887}" type="slidenum">
              <a:rPr lang="zh-CN" altLang="en-US">
                <a:solidFill>
                  <a:srgbClr val="000000"/>
                </a:solidFill>
              </a:rPr>
              <a:pPr/>
              <a:t>48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F9A750-726A-4E99-91E4-684582AEE6B2}" type="slidenum">
              <a:rPr lang="zh-CN" altLang="en-US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845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6D5EFB-3FD1-4469-B321-A69ABE4D7234}" type="slidenum">
              <a:rPr lang="zh-CN" altLang="en-US">
                <a:solidFill>
                  <a:srgbClr val="000000"/>
                </a:solidFill>
              </a:rPr>
              <a:pPr/>
              <a:t>49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415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F33B2A-6F58-4B54-9CC7-D67D2447E173}" type="slidenum">
              <a:rPr lang="zh-CN" altLang="en-US">
                <a:solidFill>
                  <a:srgbClr val="000000"/>
                </a:solidFill>
              </a:rPr>
              <a:pPr/>
              <a:t>50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625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F33B2A-6F58-4B54-9CC7-D67D2447E173}" type="slidenum">
              <a:rPr lang="zh-CN" altLang="en-US">
                <a:solidFill>
                  <a:srgbClr val="000000"/>
                </a:solidFill>
              </a:rPr>
              <a:pPr/>
              <a:t>51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924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F33B2A-6F58-4B54-9CC7-D67D2447E173}" type="slidenum">
              <a:rPr lang="zh-CN" altLang="en-US">
                <a:solidFill>
                  <a:srgbClr val="000000"/>
                </a:solidFill>
              </a:rPr>
              <a:pPr/>
              <a:t>52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2491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874193-8E44-4391-B7EC-6A9AE6965D12}" type="slidenum">
              <a:rPr lang="zh-CN" altLang="en-US">
                <a:solidFill>
                  <a:srgbClr val="000000"/>
                </a:solidFill>
              </a:rPr>
              <a:pPr/>
              <a:t>53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864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792B0F-2E25-4B2F-BF27-487468BC5562}" type="slidenum">
              <a:rPr lang="zh-CN" altLang="en-US">
                <a:solidFill>
                  <a:srgbClr val="000000"/>
                </a:solidFill>
              </a:rPr>
              <a:pPr/>
              <a:t>54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654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48A7C3-A15C-421F-A5E4-D6DE706B3C65}" type="slidenum">
              <a:rPr lang="zh-CN" altLang="en-US">
                <a:solidFill>
                  <a:srgbClr val="000000"/>
                </a:solidFill>
              </a:rPr>
              <a:pPr/>
              <a:t>55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3947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AB511A-1C8C-4DD0-BD5A-39A7DD7CA550}" type="slidenum">
              <a:rPr lang="zh-CN" altLang="en-US">
                <a:solidFill>
                  <a:srgbClr val="000000"/>
                </a:solidFill>
              </a:rPr>
              <a:pPr/>
              <a:t>56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339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D15090-51FC-4DB7-A60C-536326F4CF5D}" type="slidenum">
              <a:rPr lang="zh-CN" altLang="en-US">
                <a:solidFill>
                  <a:srgbClr val="000000"/>
                </a:solidFill>
              </a:rPr>
              <a:pPr/>
              <a:t>57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418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89C8A8-23ED-4C70-8D49-AEEBB0D17529}" type="slidenum">
              <a:rPr lang="zh-CN" altLang="en-US">
                <a:solidFill>
                  <a:srgbClr val="000000"/>
                </a:solidFill>
              </a:rPr>
              <a:pPr/>
              <a:t>58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4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7D00EB-4B5B-4667-A31E-C75C7313FFB3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953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B47A600-F682-407D-87B0-3699D09730FE}" type="slidenum">
              <a:rPr lang="zh-CN" altLang="en-US">
                <a:solidFill>
                  <a:srgbClr val="000000"/>
                </a:solidFill>
              </a:rPr>
              <a:pPr/>
              <a:t>59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734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E36B2F-37AF-48D2-8E5A-86C065227CFE}" type="slidenum">
              <a:rPr lang="zh-CN" altLang="en-US">
                <a:solidFill>
                  <a:srgbClr val="000000"/>
                </a:solidFill>
              </a:rPr>
              <a:pPr/>
              <a:t>60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5811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525B57-C10E-4E76-B59E-E92159A17D47}" type="slidenum">
              <a:rPr lang="zh-CN" altLang="en-US">
                <a:solidFill>
                  <a:srgbClr val="000000"/>
                </a:solidFill>
              </a:rPr>
              <a:pPr/>
              <a:t>61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90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947502-EAF2-4A29-B712-D621111E98C6}" type="slidenum">
              <a:rPr lang="zh-CN" altLang="en-US">
                <a:solidFill>
                  <a:srgbClr val="000000"/>
                </a:solidFill>
              </a:rPr>
              <a:pPr/>
              <a:t>62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239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3E5510-CD6D-4CB6-BEA3-A5863CF97B78}" type="slidenum">
              <a:rPr lang="zh-CN" altLang="en-US">
                <a:solidFill>
                  <a:srgbClr val="000000"/>
                </a:solidFill>
              </a:rPr>
              <a:pPr/>
              <a:t>63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881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8A4254-74E0-4493-B32D-A4C1C578B835}" type="slidenum">
              <a:rPr lang="zh-CN" altLang="en-US">
                <a:solidFill>
                  <a:srgbClr val="000000"/>
                </a:solidFill>
              </a:rPr>
              <a:pPr/>
              <a:t>64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665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5D4C09-DDDD-4E47-A0FB-0466388D7FEE}" type="slidenum">
              <a:rPr lang="zh-CN" altLang="en-US">
                <a:solidFill>
                  <a:srgbClr val="000000"/>
                </a:solidFill>
              </a:rPr>
              <a:pPr/>
              <a:t>65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0303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3F81E7-AB56-4CDB-957B-1E6A7962673A}" type="slidenum">
              <a:rPr lang="zh-CN" altLang="en-US">
                <a:solidFill>
                  <a:srgbClr val="000000"/>
                </a:solidFill>
              </a:rPr>
              <a:pPr/>
              <a:t>66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265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C8E753-B5F8-4E24-B91D-9E0DD669BA64}" type="slidenum">
              <a:rPr lang="zh-CN" altLang="en-US">
                <a:solidFill>
                  <a:srgbClr val="000000"/>
                </a:solidFill>
              </a:rPr>
              <a:pPr/>
              <a:t>67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035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C8E753-B5F8-4E24-B91D-9E0DD669BA64}" type="slidenum">
              <a:rPr lang="zh-CN" altLang="en-US">
                <a:solidFill>
                  <a:srgbClr val="000000"/>
                </a:solidFill>
              </a:rPr>
              <a:pPr/>
              <a:t>68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8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2D139B-C974-4F95-B877-8C7E0ED92A2F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654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9BF047-7CE7-4F31-8030-AE1A370A087C}" type="slidenum">
              <a:rPr lang="zh-CN" altLang="en-US">
                <a:solidFill>
                  <a:srgbClr val="000000"/>
                </a:solidFill>
              </a:rPr>
              <a:pPr/>
              <a:t>69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038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C5D43C-844E-4F9B-9ECC-9FEDAE7CBF4B}" type="slidenum">
              <a:rPr lang="zh-CN" altLang="en-US">
                <a:solidFill>
                  <a:srgbClr val="000000"/>
                </a:solidFill>
              </a:rPr>
              <a:pPr/>
              <a:t>70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438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30DBD8-7C88-434A-A19A-A23CF72ACFA4}" type="slidenum">
              <a:rPr lang="zh-CN" altLang="en-US">
                <a:solidFill>
                  <a:srgbClr val="000000"/>
                </a:solidFill>
              </a:rPr>
              <a:pPr/>
              <a:t>71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86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6E8391-0C8C-42B8-8290-6889CCAC4A2D}" type="slidenum">
              <a:rPr lang="zh-CN" altLang="en-US">
                <a:solidFill>
                  <a:srgbClr val="000000"/>
                </a:solidFill>
              </a:rPr>
              <a:pPr/>
              <a:t>72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5240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C5E3F2-65B5-4B2A-85A6-B2D78CBC56B4}" type="slidenum">
              <a:rPr lang="zh-CN" altLang="en-US">
                <a:solidFill>
                  <a:srgbClr val="000000"/>
                </a:solidFill>
              </a:rPr>
              <a:pPr/>
              <a:t>74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40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818AC0-2EBE-4A1D-8FF0-74E5695C6130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0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9B9869-1E1F-4B15-A73A-9FD53E5B8055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9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18513-7F11-4FE0-81CB-4CA5C56C3F03}" type="datetime1">
              <a:rPr lang="es-ES" altLang="zh-CN"/>
              <a:pPr>
                <a:defRPr/>
              </a:pPr>
              <a:t>01/06/2020</a:t>
            </a:fld>
            <a:endParaRPr lang="es-ES" altLang="zh-CN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99F3C-6C3B-486D-85DC-C4CC9EE0E926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6 Recortar rectángulo de esquina del mismo lado"/>
          <p:cNvSpPr/>
          <p:nvPr userDrawn="1"/>
        </p:nvSpPr>
        <p:spPr>
          <a:xfrm>
            <a:off x="8348663" y="0"/>
            <a:ext cx="431800" cy="43338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s-ES" altLang="zh-CN" dirty="0"/>
          </a:p>
        </p:txBody>
      </p:sp>
      <p:sp>
        <p:nvSpPr>
          <p:cNvPr id="5" name="5 Marcador de número de diapositiva"/>
          <p:cNvSpPr txBox="1">
            <a:spLocks/>
          </p:cNvSpPr>
          <p:nvPr userDrawn="1"/>
        </p:nvSpPr>
        <p:spPr>
          <a:xfrm>
            <a:off x="8204200" y="68263"/>
            <a:ext cx="576263" cy="365125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843910D7-3341-4C20-ABF8-016DC163D312}" type="slidenum">
              <a:rPr lang="es-ES" altLang="zh-CN" sz="2000" b="1">
                <a:solidFill>
                  <a:schemeClr val="bg1"/>
                </a:solidFill>
                <a:latin typeface="Calibri" pitchFamily="34" charset="0"/>
              </a:rPr>
              <a:pPr algn="r" eaLnBrk="1" hangingPunct="1"/>
              <a:t>‹#›</a:t>
            </a:fld>
            <a:endParaRPr lang="es-ES" altLang="zh-CN" sz="2000" b="1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6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6AE04-2F9E-49C0-8513-C404837077CF}" type="datetime1">
              <a:rPr lang="es-ES" altLang="zh-CN"/>
              <a:pPr>
                <a:defRPr/>
              </a:pPr>
              <a:t>01/06/2020</a:t>
            </a:fld>
            <a:endParaRPr lang="es-ES" altLang="zh-CN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E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6 Recortar rectángulo de esquina del mismo lado"/>
          <p:cNvSpPr/>
          <p:nvPr userDrawn="1"/>
        </p:nvSpPr>
        <p:spPr>
          <a:xfrm>
            <a:off x="8348663" y="0"/>
            <a:ext cx="431800" cy="43338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s-ES" altLang="zh-CN" dirty="0"/>
          </a:p>
        </p:txBody>
      </p:sp>
      <p:sp>
        <p:nvSpPr>
          <p:cNvPr id="3" name="5 Marcador de número de diapositiva"/>
          <p:cNvSpPr txBox="1">
            <a:spLocks/>
          </p:cNvSpPr>
          <p:nvPr userDrawn="1"/>
        </p:nvSpPr>
        <p:spPr>
          <a:xfrm>
            <a:off x="8204200" y="66675"/>
            <a:ext cx="576263" cy="365125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34BA1387-7F68-4025-A717-AFE1779FA624}" type="slidenum">
              <a:rPr lang="es-ES" altLang="zh-CN" sz="2000" b="1">
                <a:solidFill>
                  <a:schemeClr val="bg1"/>
                </a:solidFill>
                <a:latin typeface="Calibri" pitchFamily="34" charset="0"/>
              </a:rPr>
              <a:pPr algn="r" eaLnBrk="1" hangingPunct="1"/>
              <a:t>‹#›</a:t>
            </a:fld>
            <a:endParaRPr lang="es-ES" altLang="zh-CN" sz="2000" b="1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 userDrawn="1"/>
        </p:nvSpPr>
        <p:spPr bwMode="auto">
          <a:xfrm>
            <a:off x="0" y="6245225"/>
            <a:ext cx="23161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>
                <a:solidFill>
                  <a:srgbClr val="D9D9D9"/>
                </a:solidFill>
                <a:latin typeface="+mn-ea"/>
                <a:ea typeface="+mn-ea"/>
              </a:rPr>
              <a:t>第</a:t>
            </a:r>
            <a:r>
              <a:rPr lang="en-US" altLang="zh-CN" sz="2400" dirty="0">
                <a:solidFill>
                  <a:srgbClr val="D9D9D9"/>
                </a:solidFill>
                <a:latin typeface="+mn-ea"/>
                <a:ea typeface="+mn-ea"/>
              </a:rPr>
              <a:t>12</a:t>
            </a:r>
            <a:r>
              <a:rPr lang="zh-CN" altLang="en-US" sz="2400" dirty="0">
                <a:solidFill>
                  <a:srgbClr val="D9D9D9"/>
                </a:solidFill>
                <a:latin typeface="+mn-ea"/>
                <a:ea typeface="+mn-ea"/>
              </a:rPr>
              <a:t>章　</a:t>
            </a:r>
            <a:endParaRPr lang="en-US" altLang="zh-CN" sz="2400" dirty="0">
              <a:solidFill>
                <a:srgbClr val="D9D9D9"/>
              </a:solidFill>
              <a:latin typeface="+mn-ea"/>
              <a:ea typeface="+mn-ea"/>
            </a:endParaRPr>
          </a:p>
          <a:p>
            <a:pPr algn="ctr" eaLnBrk="1" hangingPunct="1">
              <a:defRPr/>
            </a:pPr>
            <a:r>
              <a:rPr lang="zh-CN" altLang="en-US" sz="2400" dirty="0">
                <a:solidFill>
                  <a:srgbClr val="D9D9D9"/>
                </a:solidFill>
                <a:latin typeface="+mn-ea"/>
                <a:ea typeface="+mn-ea"/>
              </a:rPr>
              <a:t>面向对象实现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08B8BDDC-D673-4528-A8A6-8DC8D4F5CE9B}" type="datetime1">
              <a:rPr lang="es-ES" altLang="zh-CN"/>
              <a:pPr>
                <a:defRPr/>
              </a:pPr>
              <a:t>01/06/2020</a:t>
            </a:fld>
            <a:endParaRPr lang="es-ES" altLang="zh-CN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3B3CDB99-7378-4C9D-97DE-3AD8D1341865}" type="slidenum">
              <a:rPr lang="es-ES" altLang="zh-CN"/>
              <a:pPr/>
              <a:t>‹#›</a:t>
            </a:fld>
            <a:endParaRPr lang="es-ES" altLang="zh-CN"/>
          </a:p>
        </p:txBody>
      </p:sp>
      <p:pic>
        <p:nvPicPr>
          <p:cNvPr id="1031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411413" y="5875338"/>
            <a:ext cx="762000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2 Subtítulo"/>
          <p:cNvSpPr>
            <a:spLocks noGrp="1"/>
          </p:cNvSpPr>
          <p:nvPr>
            <p:ph type="subTitle" idx="1"/>
          </p:nvPr>
        </p:nvSpPr>
        <p:spPr>
          <a:xfrm>
            <a:off x="1187450" y="1916113"/>
            <a:ext cx="7488238" cy="7921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dirty="0" smtClean="0">
                <a:solidFill>
                  <a:schemeClr val="tx1"/>
                </a:solidFill>
                <a:latin typeface="Bodoni MT Black" pitchFamily="18" charset="0"/>
              </a:rPr>
              <a:t>软件工程导论（第</a:t>
            </a:r>
            <a:r>
              <a:rPr lang="en-US" altLang="zh-CN" sz="5400" b="1" dirty="0" smtClean="0">
                <a:solidFill>
                  <a:schemeClr val="tx1"/>
                </a:solidFill>
                <a:latin typeface="Bodoni MT Black" pitchFamily="18" charset="0"/>
              </a:rPr>
              <a:t>6</a:t>
            </a:r>
            <a:r>
              <a:rPr lang="zh-CN" altLang="en-US" sz="5400" b="1" dirty="0" smtClean="0">
                <a:solidFill>
                  <a:schemeClr val="tx1"/>
                </a:solidFill>
                <a:latin typeface="Bodoni MT Black" pitchFamily="18" charset="0"/>
              </a:rPr>
              <a:t>版）</a:t>
            </a:r>
            <a:endParaRPr lang="es-ES" altLang="zh-CN" sz="5400" dirty="0" smtClean="0">
              <a:solidFill>
                <a:schemeClr val="tx1"/>
              </a:solidFill>
              <a:latin typeface="Bodoni MT Black" pitchFamily="18" charset="0"/>
            </a:endParaRPr>
          </a:p>
        </p:txBody>
      </p:sp>
      <p:sp>
        <p:nvSpPr>
          <p:cNvPr id="6147" name="1 Título"/>
          <p:cNvSpPr txBox="1">
            <a:spLocks/>
          </p:cNvSpPr>
          <p:nvPr/>
        </p:nvSpPr>
        <p:spPr bwMode="auto">
          <a:xfrm>
            <a:off x="3132138" y="6275388"/>
            <a:ext cx="23907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r>
              <a:rPr lang="zh-CN" altLang="en-US" sz="2000">
                <a:solidFill>
                  <a:srgbClr val="FFFFFF"/>
                </a:solidFill>
                <a:latin typeface="Bodoni MT Black" pitchFamily="18" charset="0"/>
              </a:rPr>
              <a:t>清华大学出版社</a:t>
            </a:r>
            <a:endParaRPr lang="en-US" altLang="zh-CN" sz="2000">
              <a:solidFill>
                <a:srgbClr val="FFFFFF"/>
              </a:solidFill>
              <a:latin typeface="Bodoni MT Black" pitchFamily="18" charset="0"/>
            </a:endParaRPr>
          </a:p>
        </p:txBody>
      </p:sp>
      <p:sp>
        <p:nvSpPr>
          <p:cNvPr id="6148" name="5 CuadroTexto"/>
          <p:cNvSpPr txBox="1">
            <a:spLocks noChangeArrowheads="1"/>
          </p:cNvSpPr>
          <p:nvPr/>
        </p:nvSpPr>
        <p:spPr bwMode="auto">
          <a:xfrm>
            <a:off x="1619250" y="3629025"/>
            <a:ext cx="66976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000" b="1">
                <a:solidFill>
                  <a:srgbClr val="000000"/>
                </a:solidFill>
                <a:latin typeface="Bodoni MT Black" pitchFamily="18" charset="0"/>
              </a:rPr>
              <a:t>第</a:t>
            </a:r>
            <a:r>
              <a:rPr lang="en-US" altLang="zh-CN" sz="4000" b="1">
                <a:solidFill>
                  <a:srgbClr val="000000"/>
                </a:solidFill>
                <a:latin typeface="Bodoni MT Black" pitchFamily="18" charset="0"/>
              </a:rPr>
              <a:t>12</a:t>
            </a:r>
            <a:r>
              <a:rPr lang="zh-CN" altLang="en-US" sz="4000" b="1">
                <a:solidFill>
                  <a:srgbClr val="000000"/>
                </a:solidFill>
                <a:latin typeface="Bodoni MT Black" pitchFamily="18" charset="0"/>
              </a:rPr>
              <a:t>章  面向对象实现</a:t>
            </a:r>
            <a:endParaRPr lang="en-US" altLang="zh-CN" sz="4000" b="1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6149" name="1 Título"/>
          <p:cNvSpPr txBox="1">
            <a:spLocks/>
          </p:cNvSpPr>
          <p:nvPr/>
        </p:nvSpPr>
        <p:spPr bwMode="auto">
          <a:xfrm>
            <a:off x="-36513" y="127000"/>
            <a:ext cx="55451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2000">
                <a:solidFill>
                  <a:srgbClr val="000000"/>
                </a:solidFill>
                <a:latin typeface="Bodoni MT Black" pitchFamily="18" charset="0"/>
              </a:rPr>
              <a:t>“十二五”普通高等教育本科国家级规划教材</a:t>
            </a:r>
          </a:p>
        </p:txBody>
      </p:sp>
      <p:sp>
        <p:nvSpPr>
          <p:cNvPr id="6150" name="文本框 1"/>
          <p:cNvSpPr txBox="1">
            <a:spLocks noChangeArrowheads="1"/>
          </p:cNvSpPr>
          <p:nvPr/>
        </p:nvSpPr>
        <p:spPr bwMode="auto">
          <a:xfrm>
            <a:off x="285750" y="6311900"/>
            <a:ext cx="2493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>
                <a:solidFill>
                  <a:srgbClr val="FFFFFF"/>
                </a:solidFill>
                <a:latin typeface="Bodoni MT Black" pitchFamily="18" charset="0"/>
              </a:rPr>
              <a:t>张海藩，牟永敏编著</a:t>
            </a:r>
          </a:p>
        </p:txBody>
      </p:sp>
      <p:sp>
        <p:nvSpPr>
          <p:cNvPr id="6151" name="1 Título"/>
          <p:cNvSpPr txBox="1">
            <a:spLocks/>
          </p:cNvSpPr>
          <p:nvPr/>
        </p:nvSpPr>
        <p:spPr bwMode="auto">
          <a:xfrm>
            <a:off x="-36513" y="476250"/>
            <a:ext cx="32273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2000">
                <a:solidFill>
                  <a:srgbClr val="000000"/>
                </a:solidFill>
                <a:latin typeface="Bodoni MT Black" pitchFamily="18" charset="0"/>
              </a:rPr>
              <a:t>北京高等教育精品教材</a:t>
            </a:r>
          </a:p>
        </p:txBody>
      </p:sp>
      <p:sp>
        <p:nvSpPr>
          <p:cNvPr id="6152" name="1 Título"/>
          <p:cNvSpPr txBox="1">
            <a:spLocks/>
          </p:cNvSpPr>
          <p:nvPr/>
        </p:nvSpPr>
        <p:spPr bwMode="auto">
          <a:xfrm>
            <a:off x="0" y="1063625"/>
            <a:ext cx="9144000" cy="565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400">
                <a:solidFill>
                  <a:srgbClr val="C00000"/>
                </a:solidFill>
                <a:latin typeface="Bodoni MT Black" pitchFamily="18" charset="0"/>
              </a:rPr>
              <a:t>21</a:t>
            </a:r>
            <a:r>
              <a:rPr lang="zh-CN" altLang="en-US" sz="2400">
                <a:solidFill>
                  <a:srgbClr val="C00000"/>
                </a:solidFill>
                <a:latin typeface="Bodoni MT Black" pitchFamily="18" charset="0"/>
              </a:rPr>
              <a:t>世纪软件工程专业规划教材</a:t>
            </a:r>
          </a:p>
        </p:txBody>
      </p:sp>
      <p:sp>
        <p:nvSpPr>
          <p:cNvPr id="4" name="等腰三角形 3"/>
          <p:cNvSpPr/>
          <p:nvPr/>
        </p:nvSpPr>
        <p:spPr>
          <a:xfrm rot="5400000">
            <a:off x="991393" y="3717132"/>
            <a:ext cx="773113" cy="628650"/>
          </a:xfrm>
          <a:prstGeom prst="triangl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Bodoni MT Black" pitchFamily="18" charset="0"/>
              </a:rPr>
              <a:t>12.1</a:t>
            </a:r>
            <a:r>
              <a:rPr lang="zh-CN" altLang="en-US" b="1" dirty="0" smtClean="0">
                <a:latin typeface="Bodoni MT Black" pitchFamily="18" charset="0"/>
              </a:rPr>
              <a:t> 程序设计语言</a:t>
            </a:r>
          </a:p>
        </p:txBody>
      </p:sp>
      <p:sp>
        <p:nvSpPr>
          <p:cNvPr id="24579" name="内容占位符 4"/>
          <p:cNvSpPr>
            <a:spLocks noGrp="1"/>
          </p:cNvSpPr>
          <p:nvPr>
            <p:ph idx="4294967295"/>
          </p:nvPr>
        </p:nvSpPr>
        <p:spPr>
          <a:xfrm>
            <a:off x="611188" y="1187450"/>
            <a:ext cx="8229600" cy="60483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800" b="1" dirty="0" smtClean="0">
                <a:latin typeface="Bodoni MT Black" pitchFamily="18" charset="0"/>
              </a:rPr>
              <a:t>2. </a:t>
            </a:r>
            <a:r>
              <a:rPr lang="zh-CN" altLang="en-US" sz="2800" b="1" dirty="0" smtClean="0">
                <a:latin typeface="Bodoni MT Black" pitchFamily="18" charset="0"/>
              </a:rPr>
              <a:t>可重用性</a:t>
            </a:r>
          </a:p>
        </p:txBody>
      </p:sp>
      <p:sp>
        <p:nvSpPr>
          <p:cNvPr id="24580" name="文本框 4"/>
          <p:cNvSpPr txBox="1">
            <a:spLocks noChangeArrowheads="1"/>
          </p:cNvSpPr>
          <p:nvPr/>
        </p:nvSpPr>
        <p:spPr bwMode="auto">
          <a:xfrm>
            <a:off x="611188" y="1841807"/>
            <a:ext cx="7993260" cy="193899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为了</a:t>
            </a:r>
            <a:r>
              <a:rPr lang="zh-CN" altLang="en-US" sz="2400" dirty="0">
                <a:latin typeface="Bodoni MT Black" pitchFamily="18" charset="0"/>
              </a:rPr>
              <a:t>能带来可观的商业利益，必须在更广泛的范围中运用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重用机制</a:t>
            </a:r>
            <a:r>
              <a:rPr lang="zh-CN" altLang="en-US" sz="2400" dirty="0">
                <a:latin typeface="Bodoni MT Black" pitchFamily="18" charset="0"/>
              </a:rPr>
              <a:t>，而不是仅仅在程序设计这个层次上进行重用。因此，在</a:t>
            </a:r>
            <a:r>
              <a:rPr lang="en-US" altLang="zh-CN" sz="2400" dirty="0">
                <a:latin typeface="Bodoni MT Black" pitchFamily="18" charset="0"/>
              </a:rPr>
              <a:t>OOA</a:t>
            </a:r>
            <a:r>
              <a:rPr lang="zh-CN" altLang="en-US" sz="2400" dirty="0">
                <a:latin typeface="Bodoni MT Black" pitchFamily="18" charset="0"/>
              </a:rPr>
              <a:t>、</a:t>
            </a:r>
            <a:r>
              <a:rPr lang="en-US" altLang="zh-CN" sz="2400" dirty="0">
                <a:latin typeface="Bodoni MT Black" pitchFamily="18" charset="0"/>
              </a:rPr>
              <a:t>OOD</a:t>
            </a:r>
            <a:r>
              <a:rPr lang="zh-CN" altLang="en-US" sz="2400" dirty="0">
                <a:latin typeface="Bodoni MT Black" pitchFamily="18" charset="0"/>
              </a:rPr>
              <a:t>直到</a:t>
            </a:r>
            <a:r>
              <a:rPr lang="en-US" altLang="zh-CN" sz="2400" dirty="0">
                <a:latin typeface="Bodoni MT Black" pitchFamily="18" charset="0"/>
              </a:rPr>
              <a:t>OOP</a:t>
            </a:r>
            <a:r>
              <a:rPr lang="zh-CN" altLang="en-US" sz="2400" dirty="0">
                <a:latin typeface="Bodoni MT Black" pitchFamily="18" charset="0"/>
              </a:rPr>
              <a:t>中都显式地表示问题域语义，其意义是十分深远的。</a:t>
            </a:r>
          </a:p>
        </p:txBody>
      </p:sp>
      <p:sp>
        <p:nvSpPr>
          <p:cNvPr id="24581" name="文本框 1"/>
          <p:cNvSpPr txBox="1">
            <a:spLocks noChangeArrowheads="1"/>
          </p:cNvSpPr>
          <p:nvPr/>
        </p:nvSpPr>
        <p:spPr bwMode="auto">
          <a:xfrm>
            <a:off x="611188" y="3733800"/>
            <a:ext cx="7848600" cy="143032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latin typeface="Bodoni MT Black" pitchFamily="18" charset="0"/>
              </a:rPr>
              <a:t>随着</a:t>
            </a:r>
            <a:r>
              <a:rPr lang="zh-CN" altLang="en-US" sz="2400" dirty="0">
                <a:latin typeface="Bodoni MT Black" pitchFamily="18" charset="0"/>
              </a:rPr>
              <a:t>时间的推移，软件开发组织既可能重用它在某个问题域内的</a:t>
            </a:r>
            <a:r>
              <a:rPr lang="en-US" altLang="zh-CN" sz="2400" dirty="0">
                <a:latin typeface="Bodoni MT Black" pitchFamily="18" charset="0"/>
              </a:rPr>
              <a:t>OOA</a:t>
            </a:r>
            <a:r>
              <a:rPr lang="zh-CN" altLang="en-US" sz="2400" dirty="0">
                <a:latin typeface="Bodoni MT Black" pitchFamily="18" charset="0"/>
              </a:rPr>
              <a:t>结果，也可能重用相应的</a:t>
            </a:r>
            <a:r>
              <a:rPr lang="en-US" altLang="zh-CN" sz="2400" dirty="0">
                <a:latin typeface="Bodoni MT Black" pitchFamily="18" charset="0"/>
              </a:rPr>
              <a:t>OOD</a:t>
            </a:r>
            <a:r>
              <a:rPr lang="zh-CN" altLang="en-US" sz="2400" dirty="0">
                <a:latin typeface="Bodoni MT Black" pitchFamily="18" charset="0"/>
              </a:rPr>
              <a:t>和</a:t>
            </a:r>
            <a:r>
              <a:rPr lang="en-US" altLang="zh-CN" sz="2400" dirty="0">
                <a:latin typeface="Bodoni MT Black" pitchFamily="18" charset="0"/>
              </a:rPr>
              <a:t>OOP</a:t>
            </a:r>
            <a:r>
              <a:rPr lang="zh-CN" altLang="en-US" sz="2400" dirty="0">
                <a:latin typeface="Bodoni MT Black" pitchFamily="18" charset="0"/>
              </a:rPr>
              <a:t>结果。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 bwMode="auto">
          <a:xfrm>
            <a:off x="2484438" y="6291263"/>
            <a:ext cx="4175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  <a:ea typeface="隶书" pitchFamily="49" charset="-122"/>
              </a:rPr>
              <a:t>12.1.1 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  <a:ea typeface="+mn-ea"/>
              </a:rPr>
              <a:t>面向对象语言的优点</a:t>
            </a:r>
            <a:endParaRPr lang="zh-CN" altLang="en-US" sz="2400" dirty="0">
              <a:solidFill>
                <a:srgbClr val="D9D9D9"/>
              </a:solidFill>
              <a:latin typeface="Bodoni MT Black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Bodoni MT Black" pitchFamily="18" charset="0"/>
              </a:rPr>
              <a:t>12.1</a:t>
            </a:r>
            <a:r>
              <a:rPr lang="zh-CN" altLang="en-US" b="1" dirty="0" smtClean="0">
                <a:latin typeface="Bodoni MT Black" pitchFamily="18" charset="0"/>
              </a:rPr>
              <a:t> 程序设计语言</a:t>
            </a:r>
          </a:p>
        </p:txBody>
      </p:sp>
      <p:sp>
        <p:nvSpPr>
          <p:cNvPr id="26627" name="内容占位符 4"/>
          <p:cNvSpPr>
            <a:spLocks noGrp="1"/>
          </p:cNvSpPr>
          <p:nvPr>
            <p:ph idx="4294967295"/>
          </p:nvPr>
        </p:nvSpPr>
        <p:spPr>
          <a:xfrm>
            <a:off x="611560" y="1187450"/>
            <a:ext cx="8229600" cy="60483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800" b="1" dirty="0" smtClean="0">
                <a:latin typeface="Bodoni MT Black" pitchFamily="18" charset="0"/>
              </a:rPr>
              <a:t>3. </a:t>
            </a:r>
            <a:r>
              <a:rPr lang="zh-CN" altLang="en-US" sz="2800" b="1" dirty="0" smtClean="0">
                <a:latin typeface="Bodoni MT Black" pitchFamily="18" charset="0"/>
              </a:rPr>
              <a:t>可维护性</a:t>
            </a:r>
          </a:p>
        </p:txBody>
      </p:sp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611560" y="2008188"/>
            <a:ext cx="7848872" cy="281532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latin typeface="Bodoni MT Black" pitchFamily="18" charset="0"/>
              </a:rPr>
              <a:t>以</a:t>
            </a:r>
            <a:r>
              <a:rPr lang="en-US" altLang="zh-CN" sz="2400" dirty="0">
                <a:latin typeface="Bodoni MT Black" pitchFamily="18" charset="0"/>
              </a:rPr>
              <a:t>ATM</a:t>
            </a:r>
            <a:r>
              <a:rPr lang="zh-CN" altLang="en-US" sz="2400" dirty="0">
                <a:latin typeface="Bodoni MT Black" pitchFamily="18" charset="0"/>
              </a:rPr>
              <a:t>系统为例，说明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在程序内部表达问题域语义</a:t>
            </a:r>
            <a:r>
              <a:rPr lang="zh-CN" altLang="en-US" sz="2400" dirty="0">
                <a:latin typeface="Bodoni MT Black" pitchFamily="18" charset="0"/>
              </a:rPr>
              <a:t>对维护工作的意义。假设在维护该系统时没有合适的文档资料可供参阅，于是维护人员人工浏览程序或使用软件工具扫描程序，记下或打印出程序显式陈述的问题域语义，维护人员看到“</a:t>
            </a:r>
            <a:r>
              <a:rPr lang="en-US" altLang="zh-CN" sz="2400" dirty="0">
                <a:latin typeface="Bodoni MT Black" pitchFamily="18" charset="0"/>
              </a:rPr>
              <a:t>ATM”</a:t>
            </a:r>
            <a:r>
              <a:rPr lang="zh-CN" altLang="en-US" sz="2400" dirty="0">
                <a:latin typeface="Bodoni MT Black" pitchFamily="18" charset="0"/>
              </a:rPr>
              <a:t>、“账户”、“现金兑换卡”等，这对维护人员理解所要维护的软件将有很大帮助。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2484438" y="6291263"/>
            <a:ext cx="4175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  <a:ea typeface="隶书" pitchFamily="49" charset="-122"/>
              </a:rPr>
              <a:t>12.1.1 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  <a:ea typeface="+mn-ea"/>
              </a:rPr>
              <a:t>面向对象语言的优点</a:t>
            </a:r>
            <a:endParaRPr lang="zh-CN" altLang="en-US" sz="2400" dirty="0">
              <a:solidFill>
                <a:srgbClr val="D9D9D9"/>
              </a:solidFill>
              <a:latin typeface="Bodoni MT Black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4803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12.1.2 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面向对象语言的技术特点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Bodoni MT Black" pitchFamily="18" charset="0"/>
              </a:rPr>
              <a:t>12.1</a:t>
            </a:r>
            <a:r>
              <a:rPr lang="zh-CN" altLang="en-US" b="1" dirty="0" smtClean="0">
                <a:latin typeface="Bodoni MT Black" pitchFamily="18" charset="0"/>
              </a:rPr>
              <a:t> 程序设计语言</a:t>
            </a:r>
          </a:p>
        </p:txBody>
      </p:sp>
      <p:sp>
        <p:nvSpPr>
          <p:cNvPr id="8" name="内容占位符 4"/>
          <p:cNvSpPr>
            <a:spLocks noGrp="1"/>
          </p:cNvSpPr>
          <p:nvPr>
            <p:ph idx="4294967295"/>
          </p:nvPr>
        </p:nvSpPr>
        <p:spPr>
          <a:xfrm>
            <a:off x="374650" y="981075"/>
            <a:ext cx="8229600" cy="604838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kumimoji="1" lang="en-US" altLang="zh-CN" b="1" dirty="0" smtClean="0">
                <a:latin typeface="Bodoni MT Black" pitchFamily="18" charset="0"/>
              </a:rPr>
              <a:t>12.1.2 </a:t>
            </a:r>
            <a:r>
              <a:rPr kumimoji="1" lang="zh-CN" altLang="en-US" b="1" dirty="0">
                <a:latin typeface="Bodoni MT Black" pitchFamily="18" charset="0"/>
              </a:rPr>
              <a:t>面向对象语言的技术特点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7988" y="1557338"/>
            <a:ext cx="8340476" cy="3323987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400" dirty="0" smtClean="0">
                <a:latin typeface="Bodoni MT Black" pitchFamily="18" charset="0"/>
              </a:rPr>
              <a:t>    20</a:t>
            </a:r>
            <a:r>
              <a:rPr lang="zh-CN" altLang="en-US" sz="2400" dirty="0">
                <a:latin typeface="Bodoni MT Black" pitchFamily="18" charset="0"/>
              </a:rPr>
              <a:t>世纪</a:t>
            </a:r>
            <a:r>
              <a:rPr lang="en-US" altLang="zh-CN" sz="2400" dirty="0">
                <a:latin typeface="Bodoni MT Black" pitchFamily="18" charset="0"/>
              </a:rPr>
              <a:t>80</a:t>
            </a:r>
            <a:r>
              <a:rPr lang="zh-CN" altLang="en-US" sz="2400" dirty="0">
                <a:latin typeface="Bodoni MT Black" pitchFamily="18" charset="0"/>
              </a:rPr>
              <a:t>年代以来，面向对象语言像雨后春笋一样大量涌现，形成了两大类面向对象语言。</a:t>
            </a:r>
            <a:endParaRPr lang="en-US" altLang="zh-CN" sz="2400" dirty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① 纯面向对象语言</a:t>
            </a:r>
            <a:r>
              <a:rPr lang="zh-CN" altLang="en-US" sz="2400" dirty="0" smtClean="0">
                <a:latin typeface="Bodoni MT Black" pitchFamily="18" charset="0"/>
              </a:rPr>
              <a:t>（如</a:t>
            </a:r>
            <a:r>
              <a:rPr lang="en-US" altLang="zh-CN" sz="2400" dirty="0" smtClean="0">
                <a:solidFill>
                  <a:srgbClr val="0070C0"/>
                </a:solidFill>
                <a:latin typeface="Bodoni MT Black" pitchFamily="18" charset="0"/>
              </a:rPr>
              <a:t>Smalltalk, Eiffel</a:t>
            </a:r>
            <a:r>
              <a:rPr lang="zh-CN" altLang="en-US" sz="2400" dirty="0" smtClean="0">
                <a:latin typeface="Bodoni MT Black" pitchFamily="18" charset="0"/>
              </a:rPr>
              <a:t>语言），着重</a:t>
            </a:r>
            <a:r>
              <a:rPr lang="zh-CN" altLang="en-US" sz="2400" dirty="0">
                <a:latin typeface="Bodoni MT Black" pitchFamily="18" charset="0"/>
              </a:rPr>
              <a:t>支持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面向对象方法研究</a:t>
            </a:r>
            <a:r>
              <a:rPr lang="zh-CN" altLang="en-US" sz="2400" dirty="0">
                <a:latin typeface="Bodoni MT Black" pitchFamily="18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快速原型</a:t>
            </a:r>
            <a:r>
              <a:rPr lang="zh-CN" altLang="en-US" sz="2400" dirty="0">
                <a:latin typeface="Bodoni MT Black" pitchFamily="18" charset="0"/>
              </a:rPr>
              <a:t>的实现；</a:t>
            </a:r>
            <a:endParaRPr lang="en-US" altLang="zh-CN" sz="2400" dirty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② 混合型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面向对象语言</a:t>
            </a:r>
            <a:r>
              <a:rPr lang="zh-CN" altLang="en-US" sz="2400" dirty="0" smtClean="0">
                <a:latin typeface="Bodoni MT Black" pitchFamily="18" charset="0"/>
              </a:rPr>
              <a:t>，就是</a:t>
            </a:r>
            <a:r>
              <a:rPr lang="zh-CN" altLang="en-US" sz="2400" dirty="0">
                <a:latin typeface="Bodoni MT Black" pitchFamily="18" charset="0"/>
              </a:rPr>
              <a:t>在过程语言的基础上增加面向对象</a:t>
            </a:r>
            <a:r>
              <a:rPr lang="zh-CN" altLang="en-US" sz="2400" dirty="0" smtClean="0">
                <a:latin typeface="Bodoni MT Black" pitchFamily="18" charset="0"/>
              </a:rPr>
              <a:t>机制（如</a:t>
            </a:r>
            <a:r>
              <a:rPr lang="en-US" altLang="zh-CN" sz="2400" dirty="0">
                <a:solidFill>
                  <a:srgbClr val="0070C0"/>
                </a:solidFill>
                <a:latin typeface="Bodoni MT Black" pitchFamily="18" charset="0"/>
              </a:rPr>
              <a:t>C++</a:t>
            </a:r>
            <a:r>
              <a:rPr lang="zh-CN" altLang="en-US" sz="2400" dirty="0">
                <a:latin typeface="Bodoni MT Black" pitchFamily="18" charset="0"/>
              </a:rPr>
              <a:t>等语言</a:t>
            </a:r>
            <a:r>
              <a:rPr lang="zh-CN" altLang="en-US" sz="2400" dirty="0" smtClean="0">
                <a:latin typeface="Bodoni MT Black" pitchFamily="18" charset="0"/>
              </a:rPr>
              <a:t>），</a:t>
            </a:r>
            <a:r>
              <a:rPr lang="zh-CN" altLang="en-US" sz="2400" dirty="0">
                <a:latin typeface="Bodoni MT Black" pitchFamily="18" charset="0"/>
              </a:rPr>
              <a:t>目标则是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提高运行速度</a:t>
            </a:r>
            <a:r>
              <a:rPr lang="zh-CN" altLang="en-US" sz="2400" dirty="0">
                <a:latin typeface="Bodoni MT Black" pitchFamily="18" charset="0"/>
              </a:rPr>
              <a:t>和使传统程序员容易接受面向对象思想。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7988" y="4881325"/>
            <a:ext cx="8215312" cy="1015663"/>
          </a:xfrm>
          <a:prstGeom prst="rect">
            <a:avLst/>
          </a:prstGeom>
          <a:noFill/>
          <a:ln w="1587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 smtClean="0">
                <a:latin typeface="Bodoni MT Black" pitchFamily="18" charset="0"/>
              </a:rPr>
              <a:t>      成熟</a:t>
            </a:r>
            <a:r>
              <a:rPr lang="zh-CN" altLang="en-US" sz="2400" dirty="0">
                <a:latin typeface="Bodoni MT Black" pitchFamily="18" charset="0"/>
              </a:rPr>
              <a:t>的面向对象语言通常都提供丰富的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类库</a:t>
            </a:r>
            <a:r>
              <a:rPr lang="zh-CN" altLang="en-US" sz="2400" dirty="0">
                <a:latin typeface="Bodoni MT Black" pitchFamily="18" charset="0"/>
              </a:rPr>
              <a:t>和强有力的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开发环境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4803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12.1.2 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面向对象语言的技术特点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32385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12.1</a:t>
            </a:r>
            <a:r>
              <a:rPr lang="zh-CN" altLang="en-US" b="1" dirty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30724" name="文本框 2"/>
          <p:cNvSpPr txBox="1">
            <a:spLocks noChangeArrowheads="1"/>
          </p:cNvSpPr>
          <p:nvPr/>
        </p:nvSpPr>
        <p:spPr bwMode="auto">
          <a:xfrm>
            <a:off x="611188" y="1187450"/>
            <a:ext cx="741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1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支持</a:t>
            </a:r>
            <a:r>
              <a:rPr lang="zh-CN" altLang="en-US" sz="2400" b="1" dirty="0">
                <a:latin typeface="Bodoni MT Black" pitchFamily="18" charset="0"/>
              </a:rPr>
              <a:t>类与对象概念的机制</a:t>
            </a:r>
          </a:p>
        </p:txBody>
      </p:sp>
      <p:sp>
        <p:nvSpPr>
          <p:cNvPr id="30725" name="文本框 4"/>
          <p:cNvSpPr txBox="1">
            <a:spLocks noChangeArrowheads="1"/>
          </p:cNvSpPr>
          <p:nvPr/>
        </p:nvSpPr>
        <p:spPr bwMode="auto">
          <a:xfrm>
            <a:off x="467544" y="1690877"/>
            <a:ext cx="81700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latin typeface="Bodoni MT Black" pitchFamily="18" charset="0"/>
              </a:rPr>
              <a:t>所有</a:t>
            </a:r>
            <a:r>
              <a:rPr lang="zh-CN" altLang="en-US" sz="2400" dirty="0">
                <a:latin typeface="Bodoni MT Black" pitchFamily="18" charset="0"/>
              </a:rPr>
              <a:t>面向对象语言都允许用户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动态创建对象</a:t>
            </a:r>
            <a:r>
              <a:rPr lang="zh-CN" altLang="en-US" sz="2400" dirty="0">
                <a:latin typeface="Bodoni MT Black" pitchFamily="18" charset="0"/>
              </a:rPr>
              <a:t>，并且可以用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指针</a:t>
            </a:r>
            <a:r>
              <a:rPr lang="zh-CN" altLang="en-US" sz="2400" dirty="0">
                <a:latin typeface="Bodoni MT Black" pitchFamily="18" charset="0"/>
              </a:rPr>
              <a:t>引用动态创建的对象。允许动态创建对象，就意味着系统必须处理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内存管理</a:t>
            </a:r>
            <a:r>
              <a:rPr lang="zh-CN" altLang="en-US" sz="2400" dirty="0">
                <a:latin typeface="Bodoni MT Black" pitchFamily="18" charset="0"/>
              </a:rPr>
              <a:t>问题，如果不及时释放不再需要的对象所占用的内存，动态存储分配就有可能耗尽内存。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552" y="3717032"/>
            <a:ext cx="8098036" cy="1938992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>
                <a:latin typeface="Bodoni MT Black" pitchFamily="18" charset="0"/>
              </a:rPr>
              <a:t>有两种管理内存的方法：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一种是由语言的运行机制</a:t>
            </a:r>
            <a:r>
              <a:rPr lang="zh-CN" altLang="en-US" sz="2400" dirty="0">
                <a:solidFill>
                  <a:srgbClr val="0070C0"/>
                </a:solidFill>
                <a:latin typeface="Bodoni MT Black" pitchFamily="18" charset="0"/>
              </a:rPr>
              <a:t>自动管理内存</a:t>
            </a:r>
            <a:r>
              <a:rPr lang="zh-CN" altLang="en-US" sz="2400" dirty="0">
                <a:latin typeface="Bodoni MT Black" pitchFamily="18" charset="0"/>
              </a:rPr>
              <a:t>，即提供自动回收“垃圾”的机制；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另一种是由程序员</a:t>
            </a:r>
            <a:r>
              <a:rPr lang="zh-CN" altLang="en-US" sz="2400" dirty="0">
                <a:solidFill>
                  <a:srgbClr val="0070C0"/>
                </a:solidFill>
                <a:latin typeface="Bodoni MT Black" pitchFamily="18" charset="0"/>
              </a:rPr>
              <a:t>编写释放内存的代码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4803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12.1.2 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面向对象语言的技术特点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519113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12.1</a:t>
            </a:r>
            <a:r>
              <a:rPr lang="zh-CN" altLang="en-US" b="1" dirty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32772" name="文本框 2"/>
          <p:cNvSpPr txBox="1">
            <a:spLocks noChangeArrowheads="1"/>
          </p:cNvSpPr>
          <p:nvPr/>
        </p:nvSpPr>
        <p:spPr bwMode="auto">
          <a:xfrm>
            <a:off x="611560" y="1297782"/>
            <a:ext cx="741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2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实现</a:t>
            </a:r>
            <a:r>
              <a:rPr lang="zh-CN" altLang="en-US" sz="2400" b="1" dirty="0">
                <a:latin typeface="Bodoni MT Black" pitchFamily="18" charset="0"/>
              </a:rPr>
              <a:t>整体</a:t>
            </a:r>
            <a:r>
              <a:rPr lang="en-US" altLang="zh-CN" sz="2400" b="1" dirty="0">
                <a:latin typeface="Bodoni MT Black" pitchFamily="18" charset="0"/>
              </a:rPr>
              <a:t>-</a:t>
            </a:r>
            <a:r>
              <a:rPr lang="zh-CN" altLang="en-US" sz="2400" b="1" dirty="0">
                <a:latin typeface="Bodoni MT Black" pitchFamily="18" charset="0"/>
              </a:rPr>
              <a:t>部分（即聚集）结构的机制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560" y="1916832"/>
            <a:ext cx="79928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 smtClean="0">
                <a:latin typeface="Bodoni MT Black" pitchFamily="18" charset="0"/>
              </a:rPr>
              <a:t>    一般说来</a:t>
            </a:r>
            <a:r>
              <a:rPr lang="zh-CN" altLang="en-US" sz="2400" dirty="0">
                <a:latin typeface="Bodoni MT Black" pitchFamily="18" charset="0"/>
              </a:rPr>
              <a:t>，有两种实现方法：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使用指针</a:t>
            </a:r>
            <a:endParaRPr lang="en-US" altLang="zh-CN" sz="2400" dirty="0">
              <a:solidFill>
                <a:srgbClr val="FF0000"/>
              </a:solidFill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独立的关联对象</a:t>
            </a:r>
            <a:endParaRPr lang="en-US" altLang="zh-CN" sz="2400" dirty="0">
              <a:solidFill>
                <a:srgbClr val="FF0000"/>
              </a:solidFill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 smtClean="0">
                <a:latin typeface="Bodoni MT Black" pitchFamily="18" charset="0"/>
              </a:rPr>
              <a:t>     实现</a:t>
            </a:r>
            <a:r>
              <a:rPr lang="zh-CN" altLang="en-US" sz="2400" dirty="0">
                <a:latin typeface="Bodoni MT Black" pitchFamily="18" charset="0"/>
              </a:rPr>
              <a:t>整体</a:t>
            </a:r>
            <a:r>
              <a:rPr lang="en-US" altLang="zh-CN" sz="2400" dirty="0">
                <a:latin typeface="Bodoni MT Black" pitchFamily="18" charset="0"/>
              </a:rPr>
              <a:t>-</a:t>
            </a:r>
            <a:r>
              <a:rPr lang="zh-CN" altLang="en-US" sz="2400" dirty="0">
                <a:latin typeface="Bodoni MT Black" pitchFamily="18" charset="0"/>
              </a:rPr>
              <a:t>部分结构。大多数现有的面向对象语言并不显式支持独立的关联对象，在这种情况下，使用指针是最容易的实现方法，通过增加内部指针可以方便地实现关联。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4803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12.1.2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面向对象语言的技术特点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37465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12.1</a:t>
            </a:r>
            <a:r>
              <a:rPr lang="zh-CN" altLang="en-US" b="1" dirty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34820" name="文本框 2"/>
          <p:cNvSpPr txBox="1">
            <a:spLocks noChangeArrowheads="1"/>
          </p:cNvSpPr>
          <p:nvPr/>
        </p:nvSpPr>
        <p:spPr bwMode="auto">
          <a:xfrm>
            <a:off x="605370" y="1196753"/>
            <a:ext cx="741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3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实现</a:t>
            </a:r>
            <a:r>
              <a:rPr lang="zh-CN" altLang="en-US" sz="2400" b="1" dirty="0">
                <a:latin typeface="Bodoni MT Black" pitchFamily="18" charset="0"/>
              </a:rPr>
              <a:t>一般</a:t>
            </a:r>
            <a:r>
              <a:rPr lang="en-US" altLang="zh-CN" sz="2400" b="1" dirty="0">
                <a:latin typeface="Bodoni MT Black" pitchFamily="18" charset="0"/>
              </a:rPr>
              <a:t>-</a:t>
            </a:r>
            <a:r>
              <a:rPr lang="zh-CN" altLang="en-US" sz="2400" b="1" dirty="0">
                <a:latin typeface="Bodoni MT Black" pitchFamily="18" charset="0"/>
              </a:rPr>
              <a:t>特殊（即泛化）结构的机制</a:t>
            </a:r>
          </a:p>
        </p:txBody>
      </p:sp>
      <p:sp>
        <p:nvSpPr>
          <p:cNvPr id="34821" name="文本框 4"/>
          <p:cNvSpPr txBox="1">
            <a:spLocks noChangeArrowheads="1"/>
          </p:cNvSpPr>
          <p:nvPr/>
        </p:nvSpPr>
        <p:spPr bwMode="auto">
          <a:xfrm>
            <a:off x="611188" y="1916113"/>
            <a:ext cx="7777162" cy="4619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Bodoni MT Black" pitchFamily="18" charset="0"/>
              </a:rPr>
              <a:t>既包括实现继承的机制也包括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解决名字冲突</a:t>
            </a:r>
            <a:r>
              <a:rPr lang="zh-CN" altLang="en-US" sz="2400" dirty="0">
                <a:latin typeface="Bodoni MT Black" pitchFamily="18" charset="0"/>
              </a:rPr>
              <a:t>的机制。</a:t>
            </a:r>
            <a:endParaRPr lang="en-US" altLang="zh-CN" sz="2400" dirty="0">
              <a:latin typeface="Bodoni MT Black" pitchFamily="18" charset="0"/>
            </a:endParaRPr>
          </a:p>
        </p:txBody>
      </p:sp>
      <p:sp>
        <p:nvSpPr>
          <p:cNvPr id="34822" name="文本框 1"/>
          <p:cNvSpPr txBox="1">
            <a:spLocks noChangeArrowheads="1"/>
          </p:cNvSpPr>
          <p:nvPr/>
        </p:nvSpPr>
        <p:spPr bwMode="auto">
          <a:xfrm>
            <a:off x="600868" y="3835400"/>
            <a:ext cx="800338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这个</a:t>
            </a:r>
            <a:r>
              <a:rPr lang="zh-CN" altLang="en-US" sz="2400" dirty="0">
                <a:latin typeface="Bodoni MT Black" pitchFamily="18" charset="0"/>
              </a:rPr>
              <a:t>问题仅在支持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多重继承</a:t>
            </a:r>
            <a:r>
              <a:rPr lang="zh-CN" altLang="en-US" sz="2400" dirty="0">
                <a:latin typeface="Bodoni MT Black" pitchFamily="18" charset="0"/>
              </a:rPr>
              <a:t>的语言中才会遇到。某些语言拒绝接受有名字冲突的程序，另一些语言提供了解决冲突的协议。不论使用何种语言，程序员都应该尽力避免出现名字冲突。</a:t>
            </a:r>
          </a:p>
        </p:txBody>
      </p:sp>
      <p:sp>
        <p:nvSpPr>
          <p:cNvPr id="34823" name="文本框 3"/>
          <p:cNvSpPr txBox="1">
            <a:spLocks noChangeArrowheads="1"/>
          </p:cNvSpPr>
          <p:nvPr/>
        </p:nvSpPr>
        <p:spPr bwMode="auto">
          <a:xfrm>
            <a:off x="608454" y="2598906"/>
            <a:ext cx="7921252" cy="1015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     </a:t>
            </a:r>
            <a:r>
              <a:rPr lang="zh-CN" altLang="en-US" sz="2400" dirty="0" smtClean="0">
                <a:solidFill>
                  <a:srgbClr val="000000"/>
                </a:solidFill>
                <a:latin typeface="Bodoni MT Black" pitchFamily="18" charset="0"/>
              </a:rPr>
              <a:t>所谓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解决名字冲突，指的是处理在多个基类中可能出现的重名问题。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4875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12.1.2 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面向对象语言的技术特点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374650" y="539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12.1</a:t>
            </a:r>
            <a:r>
              <a:rPr lang="zh-CN" altLang="en-US" b="1" dirty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36868" name="文本框 2"/>
          <p:cNvSpPr txBox="1">
            <a:spLocks noChangeArrowheads="1"/>
          </p:cNvSpPr>
          <p:nvPr/>
        </p:nvSpPr>
        <p:spPr bwMode="auto">
          <a:xfrm>
            <a:off x="548354" y="1076388"/>
            <a:ext cx="741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4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实现</a:t>
            </a:r>
            <a:r>
              <a:rPr lang="zh-CN" altLang="en-US" sz="2400" b="1" dirty="0">
                <a:latin typeface="Bodoni MT Black" pitchFamily="18" charset="0"/>
              </a:rPr>
              <a:t>属性和服务的机制</a:t>
            </a:r>
          </a:p>
        </p:txBody>
      </p:sp>
      <p:sp>
        <p:nvSpPr>
          <p:cNvPr id="36869" name="文本框 4"/>
          <p:cNvSpPr txBox="1">
            <a:spLocks noChangeArrowheads="1"/>
          </p:cNvSpPr>
          <p:nvPr/>
        </p:nvSpPr>
        <p:spPr bwMode="auto">
          <a:xfrm>
            <a:off x="539552" y="1628800"/>
            <a:ext cx="7524750" cy="46196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Bodoni MT Black" pitchFamily="18" charset="0"/>
              </a:rPr>
              <a:t>实现</a:t>
            </a:r>
            <a:r>
              <a:rPr lang="zh-CN" altLang="en-US" sz="2400" b="1" dirty="0">
                <a:latin typeface="Bodoni MT Black" pitchFamily="18" charset="0"/>
              </a:rPr>
              <a:t>属性的机制应该着重考虑以下几个方面：</a:t>
            </a:r>
            <a:endParaRPr lang="en-US" altLang="zh-CN" sz="2400" b="1" dirty="0">
              <a:latin typeface="Bodoni MT Black" pitchFamily="18" charset="0"/>
            </a:endParaRPr>
          </a:p>
        </p:txBody>
      </p:sp>
      <p:sp>
        <p:nvSpPr>
          <p:cNvPr id="36870" name="文本框 1"/>
          <p:cNvSpPr txBox="1">
            <a:spLocks noChangeArrowheads="1"/>
          </p:cNvSpPr>
          <p:nvPr/>
        </p:nvSpPr>
        <p:spPr bwMode="auto">
          <a:xfrm>
            <a:off x="539552" y="2132856"/>
            <a:ext cx="8064698" cy="10156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① 支持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实例连接</a:t>
            </a:r>
            <a:r>
              <a:rPr lang="zh-CN" altLang="en-US" sz="2400" dirty="0">
                <a:latin typeface="Bodoni MT Black" pitchFamily="18" charset="0"/>
              </a:rPr>
              <a:t>的机制</a:t>
            </a:r>
            <a:r>
              <a:rPr lang="zh-CN" altLang="en-US" sz="2400" dirty="0" smtClean="0">
                <a:latin typeface="Bodoni MT Black" pitchFamily="18" charset="0"/>
              </a:rPr>
              <a:t>；② 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属性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的可见性控制</a:t>
            </a:r>
            <a:r>
              <a:rPr lang="zh-CN" altLang="en-US" sz="2400" dirty="0" smtClean="0">
                <a:latin typeface="Bodoni MT Black" pitchFamily="18" charset="0"/>
              </a:rPr>
              <a:t>；③ 对</a:t>
            </a:r>
            <a:r>
              <a:rPr lang="zh-CN" altLang="en-US" sz="2400" dirty="0">
                <a:latin typeface="Bodoni MT Black" pitchFamily="18" charset="0"/>
              </a:rPr>
              <a:t>属性值的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约束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  <p:sp>
        <p:nvSpPr>
          <p:cNvPr id="36871" name="文本框 5"/>
          <p:cNvSpPr txBox="1">
            <a:spLocks noChangeArrowheads="1"/>
          </p:cNvSpPr>
          <p:nvPr/>
        </p:nvSpPr>
        <p:spPr bwMode="auto">
          <a:xfrm>
            <a:off x="539552" y="3162300"/>
            <a:ext cx="718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Bodoni MT Black" pitchFamily="18" charset="0"/>
              </a:rPr>
              <a:t>实现服务机制应该</a:t>
            </a:r>
            <a:r>
              <a:rPr lang="zh-CN" altLang="en-US" sz="2400" b="1" dirty="0">
                <a:latin typeface="Bodoni MT Black" pitchFamily="18" charset="0"/>
              </a:rPr>
              <a:t>考虑下列因素：</a:t>
            </a:r>
          </a:p>
        </p:txBody>
      </p:sp>
      <p:sp>
        <p:nvSpPr>
          <p:cNvPr id="36872" name="文本框 7"/>
          <p:cNvSpPr txBox="1">
            <a:spLocks noChangeArrowheads="1"/>
          </p:cNvSpPr>
          <p:nvPr/>
        </p:nvSpPr>
        <p:spPr bwMode="auto">
          <a:xfrm>
            <a:off x="611188" y="3644900"/>
            <a:ext cx="7993062" cy="10156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① 支持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消息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连接</a:t>
            </a:r>
            <a:r>
              <a:rPr lang="zh-CN" altLang="en-US" sz="2400" dirty="0" smtClean="0">
                <a:latin typeface="Bodoni MT Black" pitchFamily="18" charset="0"/>
              </a:rPr>
              <a:t>（即</a:t>
            </a:r>
            <a:r>
              <a:rPr lang="zh-CN" altLang="en-US" sz="2400" dirty="0">
                <a:latin typeface="Bodoni MT Black" pitchFamily="18" charset="0"/>
              </a:rPr>
              <a:t>表达对象交互</a:t>
            </a:r>
            <a:r>
              <a:rPr lang="zh-CN" altLang="en-US" sz="2400" dirty="0" smtClean="0">
                <a:latin typeface="Bodoni MT Black" pitchFamily="18" charset="0"/>
              </a:rPr>
              <a:t>关系）的</a:t>
            </a:r>
            <a:r>
              <a:rPr lang="zh-CN" altLang="en-US" sz="2400" dirty="0">
                <a:latin typeface="Bodoni MT Black" pitchFamily="18" charset="0"/>
              </a:rPr>
              <a:t>机制</a:t>
            </a:r>
            <a:r>
              <a:rPr lang="zh-CN" altLang="en-US" sz="2400" dirty="0" smtClean="0">
                <a:latin typeface="Bodoni MT Black" pitchFamily="18" charset="0"/>
              </a:rPr>
              <a:t>；② 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控制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服务可见性的机制</a:t>
            </a:r>
            <a:r>
              <a:rPr lang="zh-CN" altLang="en-US" sz="2400" dirty="0" smtClean="0">
                <a:latin typeface="Bodoni MT Black" pitchFamily="18" charset="0"/>
              </a:rPr>
              <a:t>；③ 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动态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联编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  <p:sp>
        <p:nvSpPr>
          <p:cNvPr id="36873" name="文本框 8"/>
          <p:cNvSpPr txBox="1">
            <a:spLocks noChangeArrowheads="1"/>
          </p:cNvSpPr>
          <p:nvPr/>
        </p:nvSpPr>
        <p:spPr bwMode="auto">
          <a:xfrm>
            <a:off x="539552" y="4660563"/>
            <a:ext cx="81369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</a:t>
            </a:r>
            <a:r>
              <a:rPr lang="zh-CN" altLang="en-US" sz="2400" dirty="0" smtClean="0">
                <a:latin typeface="Bodoni MT Black" pitchFamily="18" charset="0"/>
              </a:rPr>
              <a:t> 所谓</a:t>
            </a:r>
            <a:r>
              <a:rPr lang="zh-CN" altLang="en-US" sz="2400" dirty="0">
                <a:latin typeface="Bodoni MT Black" pitchFamily="18" charset="0"/>
              </a:rPr>
              <a:t>动态联编，是指应用系统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在运行过程中</a:t>
            </a:r>
            <a:r>
              <a:rPr lang="zh-CN" altLang="en-US" sz="2400" dirty="0">
                <a:latin typeface="Bodoni MT Black" pitchFamily="18" charset="0"/>
              </a:rPr>
              <a:t>，当需要执行一个特定服务的时候，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选择（或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联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编）实现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该服务的适当算法</a:t>
            </a:r>
            <a:r>
              <a:rPr lang="zh-CN" altLang="en-US" sz="2400" dirty="0">
                <a:latin typeface="Bodoni MT Black" pitchFamily="18" charset="0"/>
              </a:rPr>
              <a:t>的能力。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4803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12.1.2  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</a:rPr>
              <a:t>面向对象语言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的技术特点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395288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12.1</a:t>
            </a:r>
            <a:r>
              <a:rPr lang="zh-CN" altLang="en-US" b="1" dirty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38916" name="文本框 2"/>
          <p:cNvSpPr txBox="1">
            <a:spLocks noChangeArrowheads="1"/>
          </p:cNvSpPr>
          <p:nvPr/>
        </p:nvSpPr>
        <p:spPr bwMode="auto">
          <a:xfrm>
            <a:off x="611560" y="1099793"/>
            <a:ext cx="741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5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类型</a:t>
            </a:r>
            <a:r>
              <a:rPr lang="zh-CN" altLang="en-US" sz="2400" b="1" dirty="0">
                <a:latin typeface="Bodoni MT Black" pitchFamily="18" charset="0"/>
              </a:rPr>
              <a:t>检查</a:t>
            </a:r>
          </a:p>
        </p:txBody>
      </p:sp>
      <p:sp>
        <p:nvSpPr>
          <p:cNvPr id="38917" name="文本框 4"/>
          <p:cNvSpPr txBox="1">
            <a:spLocks noChangeArrowheads="1"/>
          </p:cNvSpPr>
          <p:nvPr/>
        </p:nvSpPr>
        <p:spPr bwMode="auto">
          <a:xfrm>
            <a:off x="578421" y="1611313"/>
            <a:ext cx="7929403" cy="101566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latin typeface="Bodoni MT Black" pitchFamily="18" charset="0"/>
              </a:rPr>
              <a:t>程序设计语言</a:t>
            </a:r>
            <a:r>
              <a:rPr lang="zh-CN" altLang="en-US" sz="2400" dirty="0">
                <a:latin typeface="Bodoni MT Black" pitchFamily="18" charset="0"/>
              </a:rPr>
              <a:t>可以按照编译时进行类型检查的严格程度来分类。</a:t>
            </a:r>
            <a:endParaRPr lang="en-US" altLang="zh-CN" sz="2400" dirty="0">
              <a:latin typeface="Bodoni MT Black" pitchFamily="18" charset="0"/>
            </a:endParaRPr>
          </a:p>
        </p:txBody>
      </p:sp>
      <p:sp>
        <p:nvSpPr>
          <p:cNvPr id="38918" name="文本框 1"/>
          <p:cNvSpPr txBox="1">
            <a:spLocks noChangeArrowheads="1"/>
          </p:cNvSpPr>
          <p:nvPr/>
        </p:nvSpPr>
        <p:spPr bwMode="auto">
          <a:xfrm>
            <a:off x="545795" y="2617099"/>
            <a:ext cx="7919059" cy="9686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如果语言仅要求每个变量或属性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隶属于一个对象</a:t>
            </a:r>
            <a:r>
              <a:rPr lang="zh-CN" altLang="en-US" sz="2400" dirty="0">
                <a:latin typeface="Bodoni MT Black" pitchFamily="18" charset="0"/>
              </a:rPr>
              <a:t>，则是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弱类型</a:t>
            </a:r>
            <a:r>
              <a:rPr lang="zh-CN" altLang="en-US" sz="2400" dirty="0">
                <a:latin typeface="Bodoni MT Black" pitchFamily="18" charset="0"/>
              </a:rPr>
              <a:t>的；</a:t>
            </a:r>
            <a:endParaRPr lang="en-US" altLang="zh-CN" sz="2400" dirty="0">
              <a:latin typeface="Bodoni MT Black" pitchFamily="18" charset="0"/>
            </a:endParaRPr>
          </a:p>
        </p:txBody>
      </p:sp>
      <p:sp>
        <p:nvSpPr>
          <p:cNvPr id="38919" name="文本框 10"/>
          <p:cNvSpPr txBox="1">
            <a:spLocks noChangeArrowheads="1"/>
          </p:cNvSpPr>
          <p:nvPr/>
        </p:nvSpPr>
        <p:spPr bwMode="auto">
          <a:xfrm>
            <a:off x="578421" y="3588317"/>
            <a:ext cx="7886433" cy="9686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如果语法规定每个变量或属性必须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准确地属于某个特定的类</a:t>
            </a:r>
            <a:r>
              <a:rPr lang="zh-CN" altLang="en-US" sz="2400" dirty="0">
                <a:latin typeface="Bodoni MT Black" pitchFamily="18" charset="0"/>
              </a:rPr>
              <a:t>，则这样的语言是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强类型</a:t>
            </a:r>
            <a:r>
              <a:rPr lang="zh-CN" altLang="en-US" sz="2400" dirty="0">
                <a:latin typeface="Bodoni MT Black" pitchFamily="18" charset="0"/>
              </a:rPr>
              <a:t>的。</a:t>
            </a:r>
          </a:p>
        </p:txBody>
      </p:sp>
      <p:sp>
        <p:nvSpPr>
          <p:cNvPr id="38920" name="文本框 3"/>
          <p:cNvSpPr txBox="1">
            <a:spLocks noChangeArrowheads="1"/>
          </p:cNvSpPr>
          <p:nvPr/>
        </p:nvSpPr>
        <p:spPr bwMode="auto">
          <a:xfrm>
            <a:off x="467544" y="4653136"/>
            <a:ext cx="82809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 smtClean="0">
                <a:latin typeface="Bodoni MT Black" pitchFamily="18" charset="0"/>
              </a:rPr>
              <a:t>面向对象语言</a:t>
            </a:r>
            <a:r>
              <a:rPr lang="zh-CN" altLang="en-US" dirty="0">
                <a:latin typeface="Bodoni MT Black" pitchFamily="18" charset="0"/>
              </a:rPr>
              <a:t>在这方面差异很大，例如，</a:t>
            </a:r>
            <a:r>
              <a:rPr lang="en-US" altLang="zh-CN" dirty="0">
                <a:latin typeface="Bodoni MT Black" pitchFamily="18" charset="0"/>
              </a:rPr>
              <a:t>Smalltalk</a:t>
            </a:r>
            <a:r>
              <a:rPr lang="zh-CN" altLang="en-US" dirty="0">
                <a:latin typeface="Bodoni MT Black" pitchFamily="18" charset="0"/>
              </a:rPr>
              <a:t>实际上是一种无类型</a:t>
            </a:r>
            <a:r>
              <a:rPr lang="zh-CN" altLang="en-US" dirty="0" smtClean="0">
                <a:latin typeface="Bodoni MT Black" pitchFamily="18" charset="0"/>
              </a:rPr>
              <a:t>语言（所有</a:t>
            </a:r>
            <a:r>
              <a:rPr lang="zh-CN" altLang="en-US" dirty="0">
                <a:latin typeface="Bodoni MT Black" pitchFamily="18" charset="0"/>
              </a:rPr>
              <a:t>变量都是未指定类的</a:t>
            </a:r>
            <a:r>
              <a:rPr lang="zh-CN" altLang="en-US" dirty="0" smtClean="0">
                <a:latin typeface="Bodoni MT Black" pitchFamily="18" charset="0"/>
              </a:rPr>
              <a:t>对象）；</a:t>
            </a:r>
            <a:r>
              <a:rPr lang="en-US" altLang="zh-CN" dirty="0">
                <a:solidFill>
                  <a:srgbClr val="FF0000"/>
                </a:solidFill>
                <a:latin typeface="Bodoni MT Black" pitchFamily="18" charset="0"/>
              </a:rPr>
              <a:t>C++</a:t>
            </a:r>
            <a:r>
              <a:rPr lang="zh-CN" altLang="en-US" dirty="0">
                <a:solidFill>
                  <a:srgbClr val="FF0000"/>
                </a:solidFill>
                <a:latin typeface="Bodoni MT Black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Bodoni MT Black" pitchFamily="18" charset="0"/>
              </a:rPr>
              <a:t>Eiffel</a:t>
            </a:r>
            <a:r>
              <a:rPr lang="zh-CN" altLang="en-US" dirty="0">
                <a:solidFill>
                  <a:srgbClr val="FF0000"/>
                </a:solidFill>
                <a:latin typeface="Bodoni MT Black" pitchFamily="18" charset="0"/>
              </a:rPr>
              <a:t>则是强类型语言</a:t>
            </a:r>
            <a:r>
              <a:rPr lang="zh-CN" altLang="en-US" dirty="0">
                <a:latin typeface="Bodoni MT Black" pitchFamily="18" charset="0"/>
              </a:rPr>
              <a:t>。混合型</a:t>
            </a:r>
            <a:r>
              <a:rPr lang="zh-CN" altLang="en-US" dirty="0" smtClean="0">
                <a:latin typeface="Bodoni MT Black" pitchFamily="18" charset="0"/>
              </a:rPr>
              <a:t>语言（如</a:t>
            </a:r>
            <a:r>
              <a:rPr lang="en-US" altLang="zh-CN" dirty="0">
                <a:latin typeface="Bodoni MT Black" pitchFamily="18" charset="0"/>
              </a:rPr>
              <a:t>C++</a:t>
            </a:r>
            <a:r>
              <a:rPr lang="zh-CN" altLang="en-US" dirty="0">
                <a:latin typeface="Bodoni MT Black" pitchFamily="18" charset="0"/>
              </a:rPr>
              <a:t>、</a:t>
            </a:r>
            <a:r>
              <a:rPr lang="en-US" altLang="zh-CN" dirty="0" smtClean="0">
                <a:latin typeface="Bodoni MT Black" pitchFamily="18" charset="0"/>
              </a:rPr>
              <a:t>Objective-C</a:t>
            </a:r>
            <a:r>
              <a:rPr lang="zh-CN" altLang="en-US" dirty="0" smtClean="0">
                <a:latin typeface="Bodoni MT Black" pitchFamily="18" charset="0"/>
              </a:rPr>
              <a:t>等）甚至</a:t>
            </a:r>
            <a:r>
              <a:rPr lang="zh-CN" altLang="en-US" dirty="0">
                <a:latin typeface="Bodoni MT Black" pitchFamily="18" charset="0"/>
              </a:rPr>
              <a:t>允许属性值不是对象而是某种预定义的基本类型</a:t>
            </a:r>
            <a:r>
              <a:rPr lang="zh-CN" altLang="en-US" dirty="0" smtClean="0">
                <a:latin typeface="Bodoni MT Black" pitchFamily="18" charset="0"/>
              </a:rPr>
              <a:t>数据（如</a:t>
            </a:r>
            <a:r>
              <a:rPr lang="zh-CN" altLang="en-US" dirty="0">
                <a:latin typeface="Bodoni MT Black" pitchFamily="18" charset="0"/>
              </a:rPr>
              <a:t>整数和浮点数</a:t>
            </a:r>
            <a:r>
              <a:rPr lang="zh-CN" altLang="en-US" dirty="0" smtClean="0">
                <a:latin typeface="Bodoni MT Black" pitchFamily="18" charset="0"/>
              </a:rPr>
              <a:t>等），</a:t>
            </a:r>
            <a:r>
              <a:rPr lang="zh-CN" altLang="en-US" dirty="0">
                <a:latin typeface="Bodoni MT Black" pitchFamily="18" charset="0"/>
              </a:rPr>
              <a:t>这可以提高操作的效率。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4803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12.1.2  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</a:rPr>
              <a:t>面向对象语言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的技术特点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446088" y="539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12.1</a:t>
            </a:r>
            <a:r>
              <a:rPr lang="zh-CN" altLang="en-US" b="1" dirty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40964" name="文本框 14"/>
          <p:cNvSpPr txBox="1">
            <a:spLocks noChangeArrowheads="1"/>
          </p:cNvSpPr>
          <p:nvPr/>
        </p:nvSpPr>
        <p:spPr bwMode="auto">
          <a:xfrm>
            <a:off x="628988" y="1644159"/>
            <a:ext cx="7056438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一是有利于在编译时发现程序错误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二是增加了优化的可能性。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28988" y="2780928"/>
            <a:ext cx="8191484" cy="1384995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latin typeface="Bodoni MT Black" pitchFamily="18" charset="0"/>
              </a:rPr>
              <a:t>通常，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使用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强类型编译型</a:t>
            </a:r>
            <a:r>
              <a:rPr lang="zh-CN" altLang="en-US" sz="2400" dirty="0">
                <a:latin typeface="Bodoni MT Black" pitchFamily="18" charset="0"/>
              </a:rPr>
              <a:t>语言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开发软件产品</a:t>
            </a:r>
            <a:r>
              <a:rPr lang="zh-CN" altLang="en-US" sz="2400" dirty="0">
                <a:latin typeface="Bodoni MT Black" pitchFamily="18" charset="0"/>
              </a:rPr>
              <a:t>。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使用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弱类型解释型</a:t>
            </a:r>
            <a:r>
              <a:rPr lang="zh-CN" altLang="en-US" sz="2400" dirty="0">
                <a:latin typeface="Bodoni MT Black" pitchFamily="18" charset="0"/>
              </a:rPr>
              <a:t>语言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快速开发原型</a:t>
            </a:r>
            <a:r>
              <a:rPr lang="zh-CN" altLang="en-US" sz="2400" dirty="0" smtClean="0">
                <a:latin typeface="Bodoni MT Black" pitchFamily="18" charset="0"/>
              </a:rPr>
              <a:t>。</a:t>
            </a:r>
            <a:endParaRPr lang="en-US" altLang="zh-CN" sz="2400" dirty="0">
              <a:latin typeface="Bodoni MT Black" pitchFamily="18" charset="0"/>
            </a:endParaRPr>
          </a:p>
        </p:txBody>
      </p:sp>
      <p:sp>
        <p:nvSpPr>
          <p:cNvPr id="40966" name="文本框 2"/>
          <p:cNvSpPr txBox="1">
            <a:spLocks noChangeArrowheads="1"/>
          </p:cNvSpPr>
          <p:nvPr/>
        </p:nvSpPr>
        <p:spPr bwMode="auto">
          <a:xfrm>
            <a:off x="710406" y="1142207"/>
            <a:ext cx="4164013" cy="461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Bodoni MT Black" pitchFamily="18" charset="0"/>
              </a:rPr>
              <a:t>强类型语言主要有两个优点</a:t>
            </a:r>
            <a:r>
              <a:rPr lang="zh-CN" altLang="en-US" sz="2400">
                <a:solidFill>
                  <a:srgbClr val="000000"/>
                </a:solidFill>
                <a:latin typeface="Bodoni MT Black" pitchFamily="18" charset="0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628988" y="4354416"/>
            <a:ext cx="8046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总</a:t>
            </a:r>
            <a:r>
              <a:rPr lang="zh-CN" altLang="en-US" sz="2400" dirty="0">
                <a:latin typeface="Bodoni MT Black" pitchFamily="18" charset="0"/>
              </a:rPr>
              <a:t>地说来，强类型语言有助于提高软件的可靠性和运行效率，现代的程序语言理论支持强类型检查，大多数新语言都是强类型的。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4875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12.1.2 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面向对象语言的技术特点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374650" y="539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12.1</a:t>
            </a:r>
            <a:r>
              <a:rPr lang="zh-CN" altLang="en-US" b="1" dirty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43012" name="文本框 2"/>
          <p:cNvSpPr txBox="1">
            <a:spLocks noChangeArrowheads="1"/>
          </p:cNvSpPr>
          <p:nvPr/>
        </p:nvSpPr>
        <p:spPr bwMode="auto">
          <a:xfrm>
            <a:off x="617365" y="989354"/>
            <a:ext cx="741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6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类</a:t>
            </a:r>
            <a:r>
              <a:rPr lang="zh-CN" altLang="en-US" sz="2400" b="1" dirty="0">
                <a:latin typeface="Bodoni MT Black" pitchFamily="18" charset="0"/>
              </a:rPr>
              <a:t>库</a:t>
            </a:r>
          </a:p>
        </p:txBody>
      </p:sp>
      <p:sp>
        <p:nvSpPr>
          <p:cNvPr id="43013" name="文本框 4"/>
          <p:cNvSpPr txBox="1">
            <a:spLocks noChangeArrowheads="1"/>
          </p:cNvSpPr>
          <p:nvPr/>
        </p:nvSpPr>
        <p:spPr bwMode="auto">
          <a:xfrm>
            <a:off x="638429" y="1484784"/>
            <a:ext cx="7992690" cy="189199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大多数</a:t>
            </a:r>
            <a:r>
              <a:rPr lang="zh-CN" altLang="en-US" sz="2400" dirty="0">
                <a:latin typeface="Bodoni MT Black" pitchFamily="18" charset="0"/>
              </a:rPr>
              <a:t>面向对象语言都提供一个实用的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类库</a:t>
            </a:r>
            <a:r>
              <a:rPr lang="zh-CN" altLang="en-US" sz="2400" dirty="0">
                <a:latin typeface="Bodoni MT Black" pitchFamily="18" charset="0"/>
              </a:rPr>
              <a:t>。某些语言本身并没有规定提供什么样的类库，而是由实现这种语言的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编译系统自行提供类库</a:t>
            </a:r>
            <a:r>
              <a:rPr lang="zh-CN" altLang="en-US" sz="2400" dirty="0">
                <a:latin typeface="Bodoni MT Black" pitchFamily="18" charset="0"/>
              </a:rPr>
              <a:t>。存在类库，这为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实现软件重用</a:t>
            </a:r>
            <a:r>
              <a:rPr lang="zh-CN" altLang="en-US" sz="2400" dirty="0">
                <a:latin typeface="Bodoni MT Black" pitchFamily="18" charset="0"/>
              </a:rPr>
              <a:t>带来很大方便。</a:t>
            </a:r>
            <a:endParaRPr lang="en-US" altLang="zh-CN" sz="2400" dirty="0">
              <a:latin typeface="Bodoni MT Black" pitchFamily="18" charset="0"/>
            </a:endParaRPr>
          </a:p>
        </p:txBody>
      </p:sp>
      <p:sp>
        <p:nvSpPr>
          <p:cNvPr id="43014" name="文本框 5"/>
          <p:cNvSpPr txBox="1">
            <a:spLocks noChangeArrowheads="1"/>
          </p:cNvSpPr>
          <p:nvPr/>
        </p:nvSpPr>
        <p:spPr bwMode="auto">
          <a:xfrm>
            <a:off x="656699" y="3352919"/>
            <a:ext cx="7974420" cy="147732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latin typeface="Bodoni MT Black" pitchFamily="18" charset="0"/>
              </a:rPr>
              <a:t>类</a:t>
            </a:r>
            <a:r>
              <a:rPr lang="zh-CN" altLang="en-US" sz="2400" dirty="0">
                <a:latin typeface="Bodoni MT Black" pitchFamily="18" charset="0"/>
              </a:rPr>
              <a:t>库中往往包含实现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通用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数据结构</a:t>
            </a:r>
            <a:r>
              <a:rPr lang="zh-CN" altLang="en-US" sz="2400" dirty="0" smtClean="0">
                <a:latin typeface="Bodoni MT Black" pitchFamily="18" charset="0"/>
              </a:rPr>
              <a:t>（例如</a:t>
            </a:r>
            <a:r>
              <a:rPr lang="zh-CN" altLang="en-US" sz="2400" dirty="0">
                <a:latin typeface="Bodoni MT Black" pitchFamily="18" charset="0"/>
              </a:rPr>
              <a:t>，动态数组、表、队列、栈、树</a:t>
            </a:r>
            <a:r>
              <a:rPr lang="zh-CN" altLang="en-US" sz="2400" dirty="0" smtClean="0">
                <a:latin typeface="Bodoni MT Black" pitchFamily="18" charset="0"/>
              </a:rPr>
              <a:t>等）的</a:t>
            </a:r>
            <a:r>
              <a:rPr lang="zh-CN" altLang="en-US" sz="2400" dirty="0">
                <a:latin typeface="Bodoni MT Black" pitchFamily="18" charset="0"/>
              </a:rPr>
              <a:t>类，通常把这些类称为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包容类</a:t>
            </a:r>
            <a:r>
              <a:rPr lang="zh-CN" altLang="en-US" sz="2400" dirty="0">
                <a:latin typeface="Bodoni MT Black" pitchFamily="18" charset="0"/>
              </a:rPr>
              <a:t>。在类库中还可以找到实现各种关联的类。</a:t>
            </a:r>
          </a:p>
        </p:txBody>
      </p:sp>
      <p:sp>
        <p:nvSpPr>
          <p:cNvPr id="43015" name="文本框 6"/>
          <p:cNvSpPr txBox="1">
            <a:spLocks noChangeArrowheads="1"/>
          </p:cNvSpPr>
          <p:nvPr/>
        </p:nvSpPr>
        <p:spPr bwMode="auto">
          <a:xfrm>
            <a:off x="656699" y="4724613"/>
            <a:ext cx="7947551" cy="143032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latin typeface="Bodoni MT Black" pitchFamily="18" charset="0"/>
              </a:rPr>
              <a:t>更</a:t>
            </a:r>
            <a:r>
              <a:rPr lang="zh-CN" altLang="en-US" sz="2400" dirty="0">
                <a:latin typeface="Bodoni MT Black" pitchFamily="18" charset="0"/>
              </a:rPr>
              <a:t>完整的类库通常还提供独立于具体设备的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接口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类</a:t>
            </a:r>
            <a:r>
              <a:rPr lang="zh-CN" altLang="en-US" sz="2400" dirty="0" smtClean="0">
                <a:latin typeface="Bodoni MT Black" pitchFamily="18" charset="0"/>
              </a:rPr>
              <a:t>（例如</a:t>
            </a:r>
            <a:r>
              <a:rPr lang="zh-CN" altLang="en-US" sz="2400" dirty="0">
                <a:latin typeface="Bodoni MT Black" pitchFamily="18" charset="0"/>
              </a:rPr>
              <a:t>，输入输出</a:t>
            </a:r>
            <a:r>
              <a:rPr lang="zh-CN" altLang="en-US" sz="2400" dirty="0" smtClean="0">
                <a:latin typeface="Bodoni MT Black" pitchFamily="18" charset="0"/>
              </a:rPr>
              <a:t>流），</a:t>
            </a:r>
            <a:r>
              <a:rPr lang="zh-CN" altLang="en-US" sz="2400" dirty="0">
                <a:latin typeface="Bodoni MT Black" pitchFamily="18" charset="0"/>
              </a:rPr>
              <a:t>此外，用于实现窗口系统的用户界面类也非常有用，它们构成一个相对独立的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图形库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  <a:ea typeface="+mn-ea"/>
              </a:rPr>
              <a:t>引言</a:t>
            </a:r>
            <a:endParaRPr lang="zh-CN" altLang="en-US" sz="2400" dirty="0">
              <a:solidFill>
                <a:srgbClr val="D9D9D9"/>
              </a:solidFill>
              <a:latin typeface="Bodoni MT Black" pitchFamily="18" charset="0"/>
              <a:ea typeface="+mn-ea"/>
            </a:endParaRPr>
          </a:p>
        </p:txBody>
      </p:sp>
      <p:sp>
        <p:nvSpPr>
          <p:cNvPr id="8195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r>
              <a:rPr lang="zh-CN" altLang="en-US" b="1" smtClean="0">
                <a:latin typeface="Bodoni MT Black" pitchFamily="18" charset="0"/>
              </a:rPr>
              <a:t>第</a:t>
            </a:r>
            <a:r>
              <a:rPr lang="en-US" altLang="zh-CN" b="1" smtClean="0">
                <a:latin typeface="Bodoni MT Black" pitchFamily="18" charset="0"/>
              </a:rPr>
              <a:t>12</a:t>
            </a:r>
            <a:r>
              <a:rPr lang="zh-CN" altLang="en-US" b="1" smtClean="0">
                <a:latin typeface="Bodoni MT Black" pitchFamily="18" charset="0"/>
              </a:rPr>
              <a:t>章 面向对象实现</a:t>
            </a:r>
          </a:p>
        </p:txBody>
      </p:sp>
      <p:pic>
        <p:nvPicPr>
          <p:cNvPr id="8196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068638"/>
            <a:ext cx="8229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838994" y="1746430"/>
            <a:ext cx="7488237" cy="23391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Bodoni MT Black" pitchFamily="18" charset="0"/>
              </a:rPr>
              <a:t>面向对象实现主要包括两项工作： </a:t>
            </a:r>
            <a:endParaRPr lang="en-US" altLang="zh-CN" sz="2800" b="1" dirty="0">
              <a:latin typeface="Bodoni MT Black" pitchFamily="18" charset="0"/>
            </a:endParaRPr>
          </a:p>
          <a:p>
            <a:pPr eaLnBrk="1" hangingPunct="1">
              <a:defRPr/>
            </a:pPr>
            <a:endParaRPr lang="en-US" altLang="zh-CN" sz="2800" b="1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把面向对象设计结果翻译成用某种程序语言书写的面向对象程序；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测试并调试面向对象的程序。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339975" y="6265863"/>
            <a:ext cx="4895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12.1.2 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面向对象语言的技术特点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323850" y="-26988"/>
            <a:ext cx="8229600" cy="1143001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12.1</a:t>
            </a:r>
            <a:r>
              <a:rPr lang="zh-CN" altLang="en-US" b="1" dirty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45060" name="文本框 2"/>
          <p:cNvSpPr txBox="1">
            <a:spLocks noChangeArrowheads="1"/>
          </p:cNvSpPr>
          <p:nvPr/>
        </p:nvSpPr>
        <p:spPr bwMode="auto">
          <a:xfrm>
            <a:off x="539552" y="908720"/>
            <a:ext cx="741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7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效率</a:t>
            </a:r>
            <a:endParaRPr lang="zh-CN" altLang="en-US" sz="2400" b="1" dirty="0">
              <a:latin typeface="Bodoni MT Black" pitchFamily="18" charset="0"/>
            </a:endParaRPr>
          </a:p>
        </p:txBody>
      </p:sp>
      <p:sp>
        <p:nvSpPr>
          <p:cNvPr id="45062" name="文本框 4"/>
          <p:cNvSpPr txBox="1">
            <a:spLocks noChangeArrowheads="1"/>
          </p:cNvSpPr>
          <p:nvPr/>
        </p:nvSpPr>
        <p:spPr bwMode="auto">
          <a:xfrm>
            <a:off x="539750" y="1455738"/>
            <a:ext cx="7759700" cy="4603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latin typeface="Bodoni MT Black" pitchFamily="18" charset="0"/>
              </a:rPr>
              <a:t>许多人认为面向对象语言的主要缺点是</a:t>
            </a:r>
            <a:r>
              <a:rPr lang="zh-CN" altLang="en-US" sz="2400">
                <a:solidFill>
                  <a:srgbClr val="FF0000"/>
                </a:solidFill>
                <a:latin typeface="Bodoni MT Black" pitchFamily="18" charset="0"/>
              </a:rPr>
              <a:t>效率低</a:t>
            </a:r>
            <a:r>
              <a:rPr lang="zh-CN" altLang="en-US" sz="2400">
                <a:latin typeface="Bodoni MT Black" pitchFamily="18" charset="0"/>
              </a:rPr>
              <a:t>。</a:t>
            </a:r>
            <a:endParaRPr lang="en-US" altLang="zh-CN" sz="2400">
              <a:latin typeface="Bodoni MT Black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39750" y="2009775"/>
            <a:ext cx="8051800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 smtClean="0">
                <a:solidFill>
                  <a:srgbClr val="0070C0"/>
                </a:solidFill>
                <a:latin typeface="Bodoni MT Black" pitchFamily="18" charset="0"/>
              </a:rPr>
              <a:t>原因一：</a:t>
            </a:r>
            <a:r>
              <a:rPr lang="zh-CN" altLang="en-US" sz="2400" dirty="0" smtClean="0">
                <a:latin typeface="Bodoni MT Black" pitchFamily="18" charset="0"/>
              </a:rPr>
              <a:t>早期</a:t>
            </a:r>
            <a:r>
              <a:rPr lang="zh-CN" altLang="en-US" sz="2400" dirty="0">
                <a:latin typeface="Bodoni MT Black" pitchFamily="18" charset="0"/>
              </a:rPr>
              <a:t>的面向对象语言是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解释型</a:t>
            </a:r>
            <a:r>
              <a:rPr lang="zh-CN" altLang="en-US" sz="2400" dirty="0">
                <a:latin typeface="Bodoni MT Black" pitchFamily="18" charset="0"/>
              </a:rPr>
              <a:t>的而不是编译型的。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71470" y="4036878"/>
            <a:ext cx="8140701" cy="10156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Bodoni MT Black" pitchFamily="18" charset="0"/>
              </a:rPr>
              <a:t>原因二：</a:t>
            </a:r>
            <a:r>
              <a:rPr lang="zh-CN" altLang="en-US" sz="2400" dirty="0" smtClean="0">
                <a:latin typeface="Bodoni MT Black" pitchFamily="18" charset="0"/>
              </a:rPr>
              <a:t>这种</a:t>
            </a:r>
            <a:r>
              <a:rPr lang="zh-CN" altLang="en-US" sz="2400" dirty="0">
                <a:latin typeface="Bodoni MT Black" pitchFamily="18" charset="0"/>
              </a:rPr>
              <a:t>语言在运行时使用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动态联编实现多态性</a:t>
            </a:r>
            <a:r>
              <a:rPr lang="zh-CN" altLang="en-US" sz="2400" dirty="0">
                <a:latin typeface="Bodoni MT Black" pitchFamily="18" charset="0"/>
              </a:rPr>
              <a:t>，这似乎需要在运行时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查找继承树</a:t>
            </a:r>
            <a:r>
              <a:rPr lang="zh-CN" altLang="en-US" sz="2400" dirty="0">
                <a:latin typeface="Bodoni MT Black" pitchFamily="18" charset="0"/>
              </a:rPr>
              <a:t>，以得到定义给定操作的类。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71471" y="2515495"/>
            <a:ext cx="82057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 事实上</a:t>
            </a:r>
            <a:r>
              <a:rPr lang="zh-CN" altLang="en-US" sz="2400" dirty="0">
                <a:latin typeface="Bodoni MT Black" pitchFamily="18" charset="0"/>
              </a:rPr>
              <a:t>，使用拥有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完整类库的面向对象语言</a:t>
            </a:r>
            <a:r>
              <a:rPr lang="zh-CN" altLang="en-US" sz="2400" dirty="0">
                <a:latin typeface="Bodoni MT Black" pitchFamily="18" charset="0"/>
              </a:rPr>
              <a:t>，有时能比使用非面向对象语言得到运行更快的代码。这是因为类库中提供了更高效的算法和更好的数据结构。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04013" y="5096596"/>
            <a:ext cx="81732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事实上</a:t>
            </a:r>
            <a:r>
              <a:rPr lang="zh-CN" altLang="en-US" sz="2400" dirty="0">
                <a:latin typeface="Bodoni MT Black" pitchFamily="18" charset="0"/>
              </a:rPr>
              <a:t>，绝大多数面向对象语言都优化了这个查找过程，从而实现了高效率查找。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484438" y="6291263"/>
            <a:ext cx="48244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12.1.2  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</a:rPr>
              <a:t>面向对象语言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的技术特点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446088" y="-26988"/>
            <a:ext cx="8229600" cy="1143001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12.1</a:t>
            </a:r>
            <a:r>
              <a:rPr lang="zh-CN" altLang="en-US" b="1" dirty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47108" name="文本框 2"/>
          <p:cNvSpPr txBox="1">
            <a:spLocks noChangeArrowheads="1"/>
          </p:cNvSpPr>
          <p:nvPr/>
        </p:nvSpPr>
        <p:spPr bwMode="auto">
          <a:xfrm>
            <a:off x="585494" y="1179124"/>
            <a:ext cx="741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8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持久</a:t>
            </a:r>
            <a:r>
              <a:rPr lang="zh-CN" altLang="en-US" sz="2400" b="1" dirty="0">
                <a:latin typeface="Bodoni MT Black" pitchFamily="18" charset="0"/>
              </a:rPr>
              <a:t>保存对象</a:t>
            </a:r>
          </a:p>
        </p:txBody>
      </p:sp>
      <p:sp>
        <p:nvSpPr>
          <p:cNvPr id="47109" name="文本框 4"/>
          <p:cNvSpPr txBox="1">
            <a:spLocks noChangeArrowheads="1"/>
          </p:cNvSpPr>
          <p:nvPr/>
        </p:nvSpPr>
        <p:spPr bwMode="auto">
          <a:xfrm>
            <a:off x="611561" y="1916832"/>
            <a:ext cx="8064128" cy="286232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任何</a:t>
            </a:r>
            <a:r>
              <a:rPr lang="zh-CN" altLang="en-US" sz="2400" dirty="0">
                <a:latin typeface="Bodoni MT Black" pitchFamily="18" charset="0"/>
              </a:rPr>
              <a:t>应用程序都对数据进行处理，如果希望数据能够不依赖于程序执行的生命期而长时间保存下来，则需要提供某种保存数据的方法。希望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长期保存数据</a:t>
            </a:r>
            <a:r>
              <a:rPr lang="zh-CN" altLang="en-US" sz="2400" dirty="0">
                <a:latin typeface="Bodoni MT Black" pitchFamily="18" charset="0"/>
              </a:rPr>
              <a:t>主要出于以下两个原因：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① 为</a:t>
            </a:r>
            <a:r>
              <a:rPr lang="zh-CN" altLang="en-US" sz="2400" dirty="0">
                <a:latin typeface="Bodoni MT Black" pitchFamily="18" charset="0"/>
              </a:rPr>
              <a:t>实现在不同程序之间传递数据，需要保存数据；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② 为</a:t>
            </a:r>
            <a:r>
              <a:rPr lang="zh-CN" altLang="en-US" sz="2400" dirty="0">
                <a:latin typeface="Bodoni MT Black" pitchFamily="18" charset="0"/>
              </a:rPr>
              <a:t>恢复被中断了的程序的运行，首先需要保存数据。</a:t>
            </a:r>
            <a:endParaRPr lang="en-US" altLang="zh-CN" sz="2400" dirty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555875" y="6265863"/>
            <a:ext cx="4895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12.1.2 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面向对象语言的技术特点</a:t>
            </a:r>
          </a:p>
        </p:txBody>
      </p:sp>
      <p:sp>
        <p:nvSpPr>
          <p:cNvPr id="49155" name="文本框 4"/>
          <p:cNvSpPr txBox="1">
            <a:spLocks noChangeArrowheads="1"/>
          </p:cNvSpPr>
          <p:nvPr/>
        </p:nvSpPr>
        <p:spPr bwMode="auto">
          <a:xfrm>
            <a:off x="539552" y="1116013"/>
            <a:ext cx="8136904" cy="286232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一些</a:t>
            </a:r>
            <a:r>
              <a:rPr lang="zh-CN" altLang="en-US" sz="2400" dirty="0" smtClean="0">
                <a:latin typeface="Bodoni MT Black" pitchFamily="18" charset="0"/>
              </a:rPr>
              <a:t>面向对象语言（</a:t>
            </a:r>
            <a:r>
              <a:rPr lang="en-US" altLang="zh-CN" sz="2400" dirty="0" smtClean="0">
                <a:latin typeface="Bodoni MT Black" pitchFamily="18" charset="0"/>
              </a:rPr>
              <a:t>C++</a:t>
            </a:r>
            <a:r>
              <a:rPr lang="zh-CN" altLang="en-US" sz="2400" dirty="0" smtClean="0">
                <a:latin typeface="Bodoni MT Black" pitchFamily="18" charset="0"/>
              </a:rPr>
              <a:t>），</a:t>
            </a:r>
            <a:r>
              <a:rPr lang="zh-CN" altLang="en-US" sz="2400" dirty="0">
                <a:latin typeface="Bodoni MT Black" pitchFamily="18" charset="0"/>
              </a:rPr>
              <a:t>没有提供直接存储对象的机制。这些语言的用户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必须自己管理对象的输入输出</a:t>
            </a:r>
            <a:r>
              <a:rPr lang="zh-CN" altLang="en-US" sz="2400" dirty="0">
                <a:latin typeface="Bodoni MT Black" pitchFamily="18" charset="0"/>
              </a:rPr>
              <a:t>，或者购买面向对象的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数据库管理系统</a:t>
            </a:r>
            <a:r>
              <a:rPr lang="zh-CN" altLang="en-US" sz="2400" dirty="0">
                <a:latin typeface="Bodoni MT Black" pitchFamily="18" charset="0"/>
              </a:rPr>
              <a:t>。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另外一些</a:t>
            </a:r>
            <a:r>
              <a:rPr lang="zh-CN" altLang="en-US" sz="2400" dirty="0" smtClean="0">
                <a:latin typeface="Bodoni MT Black" pitchFamily="18" charset="0"/>
              </a:rPr>
              <a:t>面向对象语言（</a:t>
            </a:r>
            <a:r>
              <a:rPr lang="en-US" altLang="zh-CN" sz="2400" dirty="0" smtClean="0">
                <a:latin typeface="Bodoni MT Black" pitchFamily="18" charset="0"/>
              </a:rPr>
              <a:t>Smalltalk</a:t>
            </a:r>
            <a:r>
              <a:rPr lang="zh-CN" altLang="en-US" sz="2400" dirty="0" smtClean="0">
                <a:latin typeface="Bodoni MT Black" pitchFamily="18" charset="0"/>
              </a:rPr>
              <a:t>），</a:t>
            </a:r>
            <a:r>
              <a:rPr lang="zh-CN" altLang="en-US" sz="2400" dirty="0">
                <a:latin typeface="Bodoni MT Black" pitchFamily="18" charset="0"/>
              </a:rPr>
              <a:t>把当前的执行状态完整地保存在磁盘上。还有一些面向对象语言，提供了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访问磁盘对象的输入输出操作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  <p:sp>
        <p:nvSpPr>
          <p:cNvPr id="49156" name="文本框 3"/>
          <p:cNvSpPr txBox="1">
            <a:spLocks noChangeArrowheads="1"/>
          </p:cNvSpPr>
          <p:nvPr/>
        </p:nvSpPr>
        <p:spPr bwMode="auto">
          <a:xfrm>
            <a:off x="539552" y="3978335"/>
            <a:ext cx="82089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通过</a:t>
            </a:r>
            <a:r>
              <a:rPr lang="zh-CN" altLang="en-US" sz="2400" dirty="0">
                <a:latin typeface="Bodoni MT Black" pitchFamily="18" charset="0"/>
              </a:rPr>
              <a:t>在类库中增加对象存储管理功能，可以在不改变语言定义或不增加关键字的情况下</a:t>
            </a:r>
            <a:r>
              <a:rPr lang="zh-CN" altLang="en-US" sz="2400" dirty="0" smtClean="0">
                <a:latin typeface="Bodoni MT Black" pitchFamily="18" charset="0"/>
              </a:rPr>
              <a:t>，在</a:t>
            </a:r>
            <a:r>
              <a:rPr lang="zh-CN" altLang="en-US" sz="2400" dirty="0">
                <a:latin typeface="Bodoni MT Black" pitchFamily="18" charset="0"/>
              </a:rPr>
              <a:t>开发环境中提供这种功能。然后，可以从“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可存储的类</a:t>
            </a:r>
            <a:r>
              <a:rPr lang="zh-CN" altLang="en-US" sz="2400" dirty="0">
                <a:latin typeface="Bodoni MT Black" pitchFamily="18" charset="0"/>
              </a:rPr>
              <a:t>”中派生出需要持久保存的对象，该对象自然继承了对象存储管理功能。这就是</a:t>
            </a:r>
            <a:r>
              <a:rPr lang="en-US" altLang="zh-CN" sz="2400" dirty="0">
                <a:latin typeface="Bodoni MT Black" pitchFamily="18" charset="0"/>
              </a:rPr>
              <a:t>Eiffel</a:t>
            </a:r>
            <a:r>
              <a:rPr lang="zh-CN" altLang="en-US" sz="2400" dirty="0">
                <a:latin typeface="Bodoni MT Black" pitchFamily="18" charset="0"/>
              </a:rPr>
              <a:t>语言采用的策略。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 bwMode="auto">
          <a:xfrm>
            <a:off x="0" y="-2698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smtClean="0">
                <a:latin typeface="Bodoni MT Black" pitchFamily="18" charset="0"/>
              </a:rPr>
              <a:t>12.1</a:t>
            </a:r>
            <a:r>
              <a:rPr lang="zh-CN" altLang="en-US" b="1" smtClean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411413" y="6291263"/>
            <a:ext cx="48244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12.1.2 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面向对象语言的技术特点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374650" y="539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12.1</a:t>
            </a:r>
            <a:r>
              <a:rPr lang="zh-CN" altLang="en-US" b="1" dirty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51204" name="文本框 2"/>
          <p:cNvSpPr txBox="1">
            <a:spLocks noChangeArrowheads="1"/>
          </p:cNvSpPr>
          <p:nvPr/>
        </p:nvSpPr>
        <p:spPr bwMode="auto">
          <a:xfrm>
            <a:off x="468313" y="1027906"/>
            <a:ext cx="741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9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参数</a:t>
            </a:r>
            <a:r>
              <a:rPr lang="zh-CN" altLang="en-US" sz="2400" b="1" dirty="0">
                <a:latin typeface="Bodoni MT Black" pitchFamily="18" charset="0"/>
              </a:rPr>
              <a:t>化类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8312" y="2822197"/>
            <a:ext cx="8112125" cy="2400657"/>
          </a:xfrm>
          <a:prstGeom prst="rect">
            <a:avLst/>
          </a:prstGeom>
          <a:noFill/>
          <a:ln w="222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Bodoni MT Black" pitchFamily="18" charset="0"/>
              </a:rPr>
              <a:t>程序员</a:t>
            </a:r>
            <a:r>
              <a:rPr lang="zh-CN" altLang="en-US" sz="2400" dirty="0">
                <a:latin typeface="Bodoni MT Black" pitchFamily="18" charset="0"/>
              </a:rPr>
              <a:t>就可以先定义一个参数化的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类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模板</a:t>
            </a:r>
            <a:r>
              <a:rPr lang="zh-CN" altLang="en-US" sz="2400" dirty="0" smtClean="0">
                <a:latin typeface="Bodoni MT Black" pitchFamily="18" charset="0"/>
              </a:rPr>
              <a:t>（即</a:t>
            </a:r>
            <a:r>
              <a:rPr lang="zh-CN" altLang="en-US" sz="2400" dirty="0">
                <a:latin typeface="Bodoni MT Black" pitchFamily="18" charset="0"/>
              </a:rPr>
              <a:t>在类定义中包含以参数形式出现的一个或多个</a:t>
            </a:r>
            <a:r>
              <a:rPr lang="zh-CN" altLang="en-US" sz="2400" dirty="0" smtClean="0">
                <a:latin typeface="Bodoni MT Black" pitchFamily="18" charset="0"/>
              </a:rPr>
              <a:t>类型）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然后把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数据类型作为参数</a:t>
            </a:r>
            <a:r>
              <a:rPr lang="zh-CN" altLang="en-US" sz="2400" dirty="0">
                <a:latin typeface="Bodoni MT Black" pitchFamily="18" charset="0"/>
              </a:rPr>
              <a:t>传递进来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从而把这个类模板应用在不同的应用程序中，或用在同一应用程序的不同部分</a:t>
            </a:r>
            <a:r>
              <a:rPr lang="zh-CN" altLang="en-US" sz="2400" dirty="0" smtClean="0">
                <a:latin typeface="Bodoni MT Black" pitchFamily="18" charset="0"/>
              </a:rPr>
              <a:t>。</a:t>
            </a:r>
            <a:endParaRPr lang="en-US" altLang="zh-CN" sz="2400" dirty="0">
              <a:latin typeface="Bodoni MT Black" pitchFamily="18" charset="0"/>
            </a:endParaRPr>
          </a:p>
        </p:txBody>
      </p:sp>
      <p:sp>
        <p:nvSpPr>
          <p:cNvPr id="51206" name="文本框 1"/>
          <p:cNvSpPr txBox="1">
            <a:spLocks noChangeArrowheads="1"/>
          </p:cNvSpPr>
          <p:nvPr/>
        </p:nvSpPr>
        <p:spPr bwMode="auto">
          <a:xfrm>
            <a:off x="468313" y="1654969"/>
            <a:ext cx="8112125" cy="9686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所谓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参数化类</a:t>
            </a:r>
            <a:r>
              <a:rPr lang="zh-CN" altLang="en-US" sz="2400" dirty="0">
                <a:latin typeface="Bodoni MT Black" pitchFamily="18" charset="0"/>
              </a:rPr>
              <a:t>，就是使用一个或多个类型去参数化一个类的机制。</a:t>
            </a:r>
            <a:endParaRPr lang="en-US" altLang="zh-CN" sz="2400" dirty="0">
              <a:latin typeface="Bodoni MT Black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317" y="5318476"/>
            <a:ext cx="71287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400" dirty="0" err="1">
                <a:latin typeface="Bodoni MT Black" pitchFamily="18" charset="0"/>
              </a:rPr>
              <a:t>iffel</a:t>
            </a:r>
            <a:r>
              <a:rPr lang="zh-CN" altLang="en-US" sz="2400" dirty="0">
                <a:latin typeface="Bodoni MT Black" pitchFamily="18" charset="0"/>
              </a:rPr>
              <a:t>语言中就有参数化类，</a:t>
            </a:r>
            <a:r>
              <a:rPr lang="en-US" altLang="zh-CN" sz="2400" dirty="0">
                <a:latin typeface="Bodoni MT Black" pitchFamily="18" charset="0"/>
              </a:rPr>
              <a:t>C++</a:t>
            </a:r>
            <a:r>
              <a:rPr lang="zh-CN" altLang="en-US" sz="2400" dirty="0">
                <a:latin typeface="Bodoni MT Black" pitchFamily="18" charset="0"/>
              </a:rPr>
              <a:t>语言也提供了类模板。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555875" y="6291263"/>
            <a:ext cx="5184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12.1.2  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</a:rPr>
              <a:t>面向对象语言的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技术特点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395288" y="539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12.1</a:t>
            </a:r>
            <a:r>
              <a:rPr lang="zh-CN" altLang="en-US" b="1" dirty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53252" name="文本框 2"/>
          <p:cNvSpPr txBox="1">
            <a:spLocks noChangeArrowheads="1"/>
          </p:cNvSpPr>
          <p:nvPr/>
        </p:nvSpPr>
        <p:spPr bwMode="auto">
          <a:xfrm>
            <a:off x="649288" y="1235868"/>
            <a:ext cx="741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10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开发</a:t>
            </a:r>
            <a:r>
              <a:rPr lang="zh-CN" altLang="en-US" sz="2400" b="1" dirty="0">
                <a:latin typeface="Bodoni MT Black" pitchFamily="18" charset="0"/>
              </a:rPr>
              <a:t>环境</a:t>
            </a:r>
          </a:p>
        </p:txBody>
      </p:sp>
      <p:sp>
        <p:nvSpPr>
          <p:cNvPr id="53253" name="文本框 4"/>
          <p:cNvSpPr txBox="1">
            <a:spLocks noChangeArrowheads="1"/>
          </p:cNvSpPr>
          <p:nvPr/>
        </p:nvSpPr>
        <p:spPr bwMode="auto">
          <a:xfrm>
            <a:off x="866775" y="1947069"/>
            <a:ext cx="7199313" cy="4619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Bodoni MT Black" pitchFamily="18" charset="0"/>
              </a:rPr>
              <a:t>软件工具和软件工程环境对软件生产率有很大影响。</a:t>
            </a:r>
          </a:p>
        </p:txBody>
      </p:sp>
      <p:sp>
        <p:nvSpPr>
          <p:cNvPr id="53254" name="文本框 3"/>
          <p:cNvSpPr txBox="1">
            <a:spLocks noChangeArrowheads="1"/>
          </p:cNvSpPr>
          <p:nvPr/>
        </p:nvSpPr>
        <p:spPr bwMode="auto">
          <a:xfrm>
            <a:off x="611753" y="2638246"/>
            <a:ext cx="74918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编译程序</a:t>
            </a:r>
            <a:r>
              <a:rPr lang="zh-CN" altLang="en-US" sz="2400" dirty="0">
                <a:latin typeface="Bodoni MT Black" pitchFamily="18" charset="0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解释程序</a:t>
            </a:r>
            <a:r>
              <a:rPr lang="zh-CN" altLang="en-US" sz="2400" dirty="0">
                <a:latin typeface="Bodoni MT Black" pitchFamily="18" charset="0"/>
              </a:rPr>
              <a:t>是最基本、最重要的软件工具。</a:t>
            </a:r>
            <a:endParaRPr lang="en-US" altLang="zh-CN" sz="2400" dirty="0">
              <a:latin typeface="Bodoni MT Black" pitchFamily="18" charset="0"/>
            </a:endParaRPr>
          </a:p>
        </p:txBody>
      </p:sp>
      <p:sp>
        <p:nvSpPr>
          <p:cNvPr id="53255" name="文本框 5"/>
          <p:cNvSpPr txBox="1">
            <a:spLocks noChangeArrowheads="1"/>
          </p:cNvSpPr>
          <p:nvPr/>
        </p:nvSpPr>
        <p:spPr bwMode="auto">
          <a:xfrm>
            <a:off x="611753" y="3094838"/>
            <a:ext cx="79206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在开发大型</a:t>
            </a:r>
            <a:r>
              <a:rPr lang="zh-CN" altLang="en-US" sz="2400" dirty="0" smtClean="0">
                <a:latin typeface="Bodoni MT Black" pitchFamily="18" charset="0"/>
              </a:rPr>
              <a:t>系统时，</a:t>
            </a:r>
            <a:r>
              <a:rPr lang="zh-CN" altLang="en-US" sz="2400" dirty="0">
                <a:latin typeface="Bodoni MT Black" pitchFamily="18" charset="0"/>
              </a:rPr>
              <a:t>需要有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系统构造工具</a:t>
            </a:r>
            <a:r>
              <a:rPr lang="zh-CN" altLang="en-US" sz="2400" dirty="0">
                <a:latin typeface="Bodoni MT Black" pitchFamily="18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变动控制工具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12.1.3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选择面向对象语言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12.1</a:t>
            </a:r>
            <a:r>
              <a:rPr lang="zh-CN" altLang="en-US" b="1" dirty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55300" name="文本框 4"/>
          <p:cNvSpPr txBox="1">
            <a:spLocks noChangeArrowheads="1"/>
          </p:cNvSpPr>
          <p:nvPr/>
        </p:nvSpPr>
        <p:spPr bwMode="auto">
          <a:xfrm>
            <a:off x="539750" y="1427163"/>
            <a:ext cx="8040688" cy="101566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开发</a:t>
            </a:r>
            <a:r>
              <a:rPr lang="zh-CN" altLang="en-US" sz="2400" dirty="0">
                <a:latin typeface="Bodoni MT Black" pitchFamily="18" charset="0"/>
              </a:rPr>
              <a:t>人员在选择面向对象语言时，还应该着重考虑以下一些实际因素。</a:t>
            </a:r>
          </a:p>
        </p:txBody>
      </p:sp>
      <p:sp>
        <p:nvSpPr>
          <p:cNvPr id="55301" name="文本框 3"/>
          <p:cNvSpPr txBox="1">
            <a:spLocks noChangeArrowheads="1"/>
          </p:cNvSpPr>
          <p:nvPr/>
        </p:nvSpPr>
        <p:spPr bwMode="auto">
          <a:xfrm>
            <a:off x="539750" y="2386698"/>
            <a:ext cx="5832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1. 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将来能否占主导地位</a:t>
            </a:r>
            <a:endParaRPr lang="en-US" altLang="zh-CN" sz="2400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55302" name="文本框 1"/>
          <p:cNvSpPr txBox="1">
            <a:spLocks noChangeArrowheads="1"/>
          </p:cNvSpPr>
          <p:nvPr/>
        </p:nvSpPr>
        <p:spPr bwMode="auto">
          <a:xfrm>
            <a:off x="553366" y="2874905"/>
            <a:ext cx="826710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为了使自己的产品在若干年后仍然具有很强的生命力，人们可能希望采用将来占主导地位的语言编程。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根据目前占有的市场份额，以及专业书刊和学术会议上所做的分析、评价，人们往往能够对未来哪种面向对象语言将占据主导地位做出预测。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但是，最终决定选用哪种面向对象语言的实际因素，往往是诸如成本之类的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经济因素</a:t>
            </a:r>
            <a:r>
              <a:rPr lang="zh-CN" altLang="en-US" sz="2400" dirty="0">
                <a:latin typeface="Bodoni MT Black" pitchFamily="18" charset="0"/>
              </a:rPr>
              <a:t>而不是技术因素。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 bwMode="auto">
          <a:xfrm>
            <a:off x="374650" y="836613"/>
            <a:ext cx="8229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zh-CN" b="1" dirty="0" smtClean="0">
                <a:latin typeface="Bodoni MT Black" pitchFamily="18" charset="0"/>
                <a:ea typeface="+mj-ea"/>
              </a:rPr>
              <a:t>12.1.3 </a:t>
            </a:r>
            <a:r>
              <a:rPr lang="zh-CN" altLang="en-US" b="1" dirty="0" smtClean="0">
                <a:latin typeface="Bodoni MT Black" pitchFamily="18" charset="0"/>
                <a:ea typeface="+mj-ea"/>
              </a:rPr>
              <a:t>选择</a:t>
            </a:r>
            <a:r>
              <a:rPr lang="zh-CN" altLang="en-US" b="1" dirty="0">
                <a:latin typeface="Bodoni MT Black" pitchFamily="18" charset="0"/>
                <a:ea typeface="+mj-ea"/>
              </a:rPr>
              <a:t>面向对象语言</a:t>
            </a:r>
            <a:endParaRPr lang="zh-CN" altLang="en-US" b="1" dirty="0" smtClean="0">
              <a:latin typeface="Bodoni MT Black" pitchFamily="18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12.1.3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选择面向对象语言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12.1</a:t>
            </a:r>
            <a:r>
              <a:rPr lang="zh-CN" altLang="en-US" b="1" dirty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57348" name="文本框 3"/>
          <p:cNvSpPr txBox="1">
            <a:spLocks noChangeArrowheads="1"/>
          </p:cNvSpPr>
          <p:nvPr/>
        </p:nvSpPr>
        <p:spPr bwMode="auto">
          <a:xfrm>
            <a:off x="468313" y="1250950"/>
            <a:ext cx="5832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2. 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可重用性</a:t>
            </a:r>
            <a:endParaRPr lang="en-US" altLang="zh-CN" sz="2400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57349" name="文本框 1"/>
          <p:cNvSpPr txBox="1">
            <a:spLocks noChangeArrowheads="1"/>
          </p:cNvSpPr>
          <p:nvPr/>
        </p:nvSpPr>
        <p:spPr bwMode="auto">
          <a:xfrm>
            <a:off x="468313" y="1727200"/>
            <a:ext cx="813613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采用</a:t>
            </a:r>
            <a:r>
              <a:rPr lang="zh-CN" altLang="en-US" sz="2400" dirty="0">
                <a:latin typeface="Bodoni MT Black" pitchFamily="18" charset="0"/>
              </a:rPr>
              <a:t>面向对象方法开发软件的基本目的和主要优点，是通过重用提高软件生产率。因此，应该优先选用能够最完整、最准确地表达问题域语义的面向对象语言。</a:t>
            </a:r>
          </a:p>
        </p:txBody>
      </p:sp>
      <p:sp>
        <p:nvSpPr>
          <p:cNvPr id="57350" name="文本框 7"/>
          <p:cNvSpPr txBox="1">
            <a:spLocks noChangeArrowheads="1"/>
          </p:cNvSpPr>
          <p:nvPr/>
        </p:nvSpPr>
        <p:spPr bwMode="auto">
          <a:xfrm>
            <a:off x="468313" y="3255070"/>
            <a:ext cx="5832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3. 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类库和开发环境</a:t>
            </a:r>
            <a:endParaRPr lang="en-US" altLang="zh-CN" sz="2400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57351" name="文本框 2"/>
          <p:cNvSpPr txBox="1">
            <a:spLocks noChangeArrowheads="1"/>
          </p:cNvSpPr>
          <p:nvPr/>
        </p:nvSpPr>
        <p:spPr bwMode="auto">
          <a:xfrm>
            <a:off x="468313" y="3717032"/>
            <a:ext cx="8280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考虑类</a:t>
            </a:r>
            <a:r>
              <a:rPr lang="zh-CN" altLang="en-US" sz="2400" dirty="0" smtClean="0">
                <a:latin typeface="Bodoni MT Black" pitchFamily="18" charset="0"/>
              </a:rPr>
              <a:t>库时，</a:t>
            </a:r>
            <a:r>
              <a:rPr lang="zh-CN" altLang="en-US" sz="2400" dirty="0">
                <a:latin typeface="Bodoni MT Black" pitchFamily="18" charset="0"/>
              </a:rPr>
              <a:t>不仅</a:t>
            </a:r>
            <a:r>
              <a:rPr lang="zh-CN" altLang="en-US" sz="2400" dirty="0" smtClean="0">
                <a:latin typeface="Bodoni MT Black" pitchFamily="18" charset="0"/>
              </a:rPr>
              <a:t>应考虑</a:t>
            </a:r>
            <a:r>
              <a:rPr lang="zh-CN" altLang="en-US" sz="2400" dirty="0">
                <a:latin typeface="Bodoni MT Black" pitchFamily="18" charset="0"/>
              </a:rPr>
              <a:t>是否提供了类库，还应该考虑类库中提供了哪些有价值的类。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为便于积累可重用的类和重用已有的类，在开发环境中，除了</a:t>
            </a:r>
            <a:r>
              <a:rPr lang="zh-CN" altLang="en-US" sz="2400" dirty="0" smtClean="0">
                <a:latin typeface="Bodoni MT Black" pitchFamily="18" charset="0"/>
              </a:rPr>
              <a:t>提供基本</a:t>
            </a:r>
            <a:r>
              <a:rPr lang="zh-CN" altLang="en-US" sz="2400" dirty="0">
                <a:latin typeface="Bodoni MT Black" pitchFamily="18" charset="0"/>
              </a:rPr>
              <a:t>软件工具外，还</a:t>
            </a:r>
            <a:r>
              <a:rPr lang="zh-CN" altLang="en-US" sz="2400" dirty="0" smtClean="0">
                <a:latin typeface="Bodoni MT Black" pitchFamily="18" charset="0"/>
              </a:rPr>
              <a:t>应提供</a:t>
            </a:r>
            <a:r>
              <a:rPr lang="zh-CN" altLang="en-US" sz="2400" dirty="0">
                <a:latin typeface="Bodoni MT Black" pitchFamily="18" charset="0"/>
              </a:rPr>
              <a:t>使用方便的类库编辑工具和浏览</a:t>
            </a:r>
            <a:r>
              <a:rPr lang="zh-CN" altLang="en-US" sz="2400" dirty="0" smtClean="0">
                <a:latin typeface="Bodoni MT Black" pitchFamily="18" charset="0"/>
              </a:rPr>
              <a:t>工具，类</a:t>
            </a:r>
            <a:r>
              <a:rPr lang="zh-CN" altLang="en-US" sz="2400" dirty="0">
                <a:latin typeface="Bodoni MT Black" pitchFamily="18" charset="0"/>
              </a:rPr>
              <a:t>库浏览工具</a:t>
            </a:r>
            <a:r>
              <a:rPr lang="zh-CN" altLang="en-US" sz="2400" dirty="0" smtClean="0">
                <a:latin typeface="Bodoni MT Black" pitchFamily="18" charset="0"/>
              </a:rPr>
              <a:t>应具有</a:t>
            </a:r>
            <a:r>
              <a:rPr lang="zh-CN" altLang="en-US" sz="2400" dirty="0">
                <a:latin typeface="Bodoni MT Black" pitchFamily="18" charset="0"/>
              </a:rPr>
              <a:t>强大的联想功能。</a:t>
            </a:r>
            <a:endParaRPr lang="en-US" altLang="zh-CN" sz="2400" dirty="0">
              <a:latin typeface="Bodoni MT Black" pitchFamily="18" charset="0"/>
            </a:endParaRPr>
          </a:p>
        </p:txBody>
      </p:sp>
      <p:sp>
        <p:nvSpPr>
          <p:cNvPr id="57352" name="文本框 5"/>
          <p:cNvSpPr txBox="1">
            <a:spLocks noChangeArrowheads="1"/>
          </p:cNvSpPr>
          <p:nvPr/>
        </p:nvSpPr>
        <p:spPr bwMode="auto">
          <a:xfrm>
            <a:off x="2316163" y="1346200"/>
            <a:ext cx="61690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FF0000"/>
                </a:solidFill>
                <a:latin typeface="Bodoni MT Black" pitchFamily="18" charset="0"/>
              </a:rPr>
              <a:t>语言、开发环境和类库这</a:t>
            </a:r>
            <a:r>
              <a:rPr lang="en-US" altLang="zh-CN" sz="1600" dirty="0">
                <a:solidFill>
                  <a:srgbClr val="FF0000"/>
                </a:solidFill>
                <a:latin typeface="Bodoni MT Black" pitchFamily="18" charset="0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Bodoni MT Black" pitchFamily="18" charset="0"/>
              </a:rPr>
              <a:t>个因素综合起来，共同决定了可重用性。</a:t>
            </a:r>
            <a:endParaRPr lang="en-US" altLang="zh-CN" sz="1600" dirty="0">
              <a:solidFill>
                <a:srgbClr val="FF0000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12.1.3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选择面向对象语言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12.1</a:t>
            </a:r>
            <a:r>
              <a:rPr lang="zh-CN" altLang="en-US" b="1" dirty="0">
                <a:latin typeface="Bodoni MT Black" pitchFamily="18" charset="0"/>
              </a:rPr>
              <a:t> 程序设计语言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59396" name="文本框 3"/>
          <p:cNvSpPr txBox="1">
            <a:spLocks noChangeArrowheads="1"/>
          </p:cNvSpPr>
          <p:nvPr/>
        </p:nvSpPr>
        <p:spPr bwMode="auto">
          <a:xfrm>
            <a:off x="467544" y="1201708"/>
            <a:ext cx="5834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4. 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其他因素</a:t>
            </a:r>
            <a:endParaRPr lang="en-US" altLang="zh-CN" sz="2400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819274"/>
            <a:ext cx="820891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 smtClean="0">
                <a:latin typeface="Bodoni MT Black" pitchFamily="18" charset="0"/>
              </a:rPr>
              <a:t>     在</a:t>
            </a:r>
            <a:r>
              <a:rPr lang="zh-CN" altLang="en-US" sz="2400" dirty="0">
                <a:latin typeface="Bodoni MT Black" pitchFamily="18" charset="0"/>
              </a:rPr>
              <a:t>选择编程语言时，</a:t>
            </a:r>
            <a:r>
              <a:rPr lang="zh-CN" altLang="en-US" sz="2400" dirty="0" smtClean="0">
                <a:latin typeface="Bodoni MT Black" pitchFamily="18" charset="0"/>
              </a:rPr>
              <a:t>应考虑</a:t>
            </a:r>
            <a:r>
              <a:rPr lang="zh-CN" altLang="en-US" sz="2400" dirty="0">
                <a:latin typeface="Bodoni MT Black" pitchFamily="18" charset="0"/>
              </a:rPr>
              <a:t>的其他因素还有： 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对用户学习面向对象分析、设计和编码技术所能提供的培训服务；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在使用这个面向对象语言期间能提供的技术支持；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能提供给开发人员使用的开发工具、开发平台、发行平台；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对机器性能和内存的需求；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集成已有软件的容易程度等。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739775" y="682625"/>
            <a:ext cx="7577138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Bodoni MT Black" pitchFamily="18" charset="0"/>
              </a:rPr>
              <a:t>主要内容</a:t>
            </a:r>
            <a:endParaRPr lang="es-HN" b="1" dirty="0">
              <a:solidFill>
                <a:prstClr val="black"/>
              </a:solidFill>
              <a:latin typeface="Bodoni MT Black" pitchFamily="18" charset="0"/>
              <a:ea typeface="+mn-ea"/>
            </a:endParaRPr>
          </a:p>
        </p:txBody>
      </p:sp>
      <p:sp>
        <p:nvSpPr>
          <p:cNvPr id="61443" name="2 Subtítulo"/>
          <p:cNvSpPr txBox="1">
            <a:spLocks/>
          </p:cNvSpPr>
          <p:nvPr/>
        </p:nvSpPr>
        <p:spPr bwMode="auto">
          <a:xfrm>
            <a:off x="250825" y="6234113"/>
            <a:ext cx="2017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s-ES" altLang="zh-CN" sz="2000">
              <a:solidFill>
                <a:srgbClr val="BFBFBF"/>
              </a:solidFill>
              <a:latin typeface="Bodoni MT Black" pitchFamily="18" charset="0"/>
            </a:endParaRPr>
          </a:p>
        </p:txBody>
      </p:sp>
      <p:pic>
        <p:nvPicPr>
          <p:cNvPr id="61444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5875338"/>
            <a:ext cx="762000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6" name="Text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071688"/>
            <a:ext cx="1928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61447" name="Text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00125" y="27146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61448" name="TextBox 5"/>
          <p:cNvSpPr txBox="1">
            <a:spLocks noChangeArrowheads="1"/>
          </p:cNvSpPr>
          <p:nvPr/>
        </p:nvSpPr>
        <p:spPr bwMode="auto">
          <a:xfrm>
            <a:off x="1000125" y="32861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61449" name="TextBox 6"/>
          <p:cNvSpPr txBox="1">
            <a:spLocks noChangeArrowheads="1"/>
          </p:cNvSpPr>
          <p:nvPr/>
        </p:nvSpPr>
        <p:spPr bwMode="auto">
          <a:xfrm>
            <a:off x="1000125" y="38576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642938" y="1987550"/>
            <a:ext cx="78898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srgbClr val="9999CC">
                    <a:lumMod val="50000"/>
                  </a:srgbClr>
                </a:solidFill>
                <a:latin typeface="Bodoni MT Black" pitchFamily="18" charset="0"/>
              </a:rPr>
              <a:t>   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12.1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程序设计语言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12.2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程序设计风格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12.3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测试策略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12.4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设计测试用例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</a:t>
            </a:r>
            <a:endParaRPr kumimoji="1" lang="zh-CN" altLang="en-US" sz="2400" b="1" dirty="0" smtClean="0">
              <a:solidFill>
                <a:srgbClr val="9999CC">
                  <a:lumMod val="50000"/>
                </a:srgbClr>
              </a:solidFill>
              <a:latin typeface="Bodoni MT Black" pitchFamily="18" charset="0"/>
            </a:endParaRPr>
          </a:p>
        </p:txBody>
      </p:sp>
      <p:sp>
        <p:nvSpPr>
          <p:cNvPr id="61451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400">
                <a:solidFill>
                  <a:srgbClr val="D9D9D9"/>
                </a:solidFill>
                <a:latin typeface="Bodoni MT Black" pitchFamily="18" charset="0"/>
              </a:rPr>
              <a:t>12.2 </a:t>
            </a:r>
            <a:r>
              <a:rPr lang="zh-CN" altLang="en-US" sz="2400">
                <a:solidFill>
                  <a:srgbClr val="D9D9D9"/>
                </a:solidFill>
                <a:latin typeface="Bodoni MT Black" pitchFamily="18" charset="0"/>
              </a:rPr>
              <a:t>程序设计风格</a:t>
            </a:r>
          </a:p>
        </p:txBody>
      </p:sp>
      <p:sp>
        <p:nvSpPr>
          <p:cNvPr id="14" name="矩形 13"/>
          <p:cNvSpPr/>
          <p:nvPr/>
        </p:nvSpPr>
        <p:spPr>
          <a:xfrm>
            <a:off x="927100" y="2497138"/>
            <a:ext cx="7461250" cy="571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  <a:latin typeface="Bodoni MT Black" pitchFamily="18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335756" y="2583657"/>
            <a:ext cx="538163" cy="431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程序设计风格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Bodoni MT Black" pitchFamily="18" charset="0"/>
              </a:rPr>
              <a:t>12.2 </a:t>
            </a:r>
            <a:r>
              <a:rPr lang="zh-CN" altLang="en-US" b="1" dirty="0" smtClean="0">
                <a:latin typeface="Bodoni MT Black" pitchFamily="18" charset="0"/>
              </a:rPr>
              <a:t>程序设计风格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8025" y="3573016"/>
            <a:ext cx="7751763" cy="1891993"/>
          </a:xfrm>
          <a:prstGeom prst="rect">
            <a:avLst/>
          </a:prstGeom>
          <a:noFill/>
          <a:ln w="1587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1" dirty="0">
                <a:latin typeface="Bodoni MT Black" pitchFamily="18" charset="0"/>
              </a:rPr>
              <a:t>良好的面向对象程序设计风格</a:t>
            </a:r>
            <a:endParaRPr lang="en-US" altLang="zh-CN" sz="2400" b="1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既包括传统的程序设计风格准则，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也包括为适应面向对象方法所特有的</a:t>
            </a:r>
            <a:r>
              <a:rPr lang="zh-CN" altLang="en-US" sz="2400" dirty="0" smtClean="0">
                <a:latin typeface="Bodoni MT Black" pitchFamily="18" charset="0"/>
              </a:rPr>
              <a:t>概念（继承性）而</a:t>
            </a:r>
            <a:r>
              <a:rPr lang="zh-CN" altLang="en-US" sz="2400" dirty="0">
                <a:latin typeface="Bodoni MT Black" pitchFamily="18" charset="0"/>
              </a:rPr>
              <a:t>必须遵循的一些新准则。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08025" y="2052637"/>
            <a:ext cx="7751763" cy="1430328"/>
          </a:xfrm>
          <a:prstGeom prst="rect">
            <a:avLst/>
          </a:prstGeom>
          <a:noFill/>
          <a:ln w="1587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1" dirty="0">
                <a:latin typeface="Bodoni MT Black" pitchFamily="18" charset="0"/>
              </a:rPr>
              <a:t>良好的程序设计风格</a:t>
            </a:r>
            <a:endParaRPr lang="en-US" altLang="zh-CN" sz="2400" b="1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不仅能明显减少维护或扩充的开销，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而且有助于在新项目中重用已有的程序代码。</a:t>
            </a:r>
          </a:p>
        </p:txBody>
      </p:sp>
      <p:sp>
        <p:nvSpPr>
          <p:cNvPr id="63494" name="文本框 1"/>
          <p:cNvSpPr txBox="1">
            <a:spLocks noChangeArrowheads="1"/>
          </p:cNvSpPr>
          <p:nvPr/>
        </p:nvSpPr>
        <p:spPr bwMode="auto">
          <a:xfrm>
            <a:off x="708025" y="1328737"/>
            <a:ext cx="7392988" cy="460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Bodoni MT Black" pitchFamily="18" charset="0"/>
              </a:rPr>
              <a:t>良好的程序设计风格对保证程序质量的重要性。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Bodoni MT Black" pitchFamily="18" charset="0"/>
              </a:rPr>
              <a:t>第</a:t>
            </a:r>
            <a:r>
              <a:rPr lang="en-US" altLang="zh-CN" b="1" dirty="0">
                <a:latin typeface="Bodoni MT Black" pitchFamily="18" charset="0"/>
              </a:rPr>
              <a:t>12</a:t>
            </a:r>
            <a:r>
              <a:rPr lang="zh-CN" altLang="en-US" b="1" dirty="0" smtClean="0">
                <a:latin typeface="Bodoni MT Black" pitchFamily="18" charset="0"/>
              </a:rPr>
              <a:t>章 面向对象实现</a:t>
            </a:r>
          </a:p>
        </p:txBody>
      </p:sp>
      <p:pic>
        <p:nvPicPr>
          <p:cNvPr id="1024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27375"/>
            <a:ext cx="8229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文本框 3"/>
          <p:cNvSpPr txBox="1">
            <a:spLocks noChangeArrowheads="1"/>
          </p:cNvSpPr>
          <p:nvPr/>
        </p:nvSpPr>
        <p:spPr bwMode="auto">
          <a:xfrm>
            <a:off x="683890" y="2527737"/>
            <a:ext cx="77762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latin typeface="Bodoni MT Black" pitchFamily="18" charset="0"/>
              </a:rPr>
              <a:t>对于</a:t>
            </a:r>
            <a:r>
              <a:rPr lang="zh-CN" altLang="en-US" sz="2400" dirty="0">
                <a:latin typeface="Bodoni MT Black" pitchFamily="18" charset="0"/>
              </a:rPr>
              <a:t>面向对象的软件来说，情况也是如此。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面向对象测试的目标，也是用尽可能低的测试成本发现尽可能多的软件错误</a:t>
            </a:r>
            <a:r>
              <a:rPr lang="zh-CN" altLang="en-US" sz="2400" dirty="0">
                <a:latin typeface="Bodoni MT Black" pitchFamily="18" charset="0"/>
              </a:rPr>
              <a:t>。但是，面向对象程序中特有的</a:t>
            </a:r>
            <a:r>
              <a:rPr lang="zh-CN" altLang="en-US" sz="2400" dirty="0">
                <a:solidFill>
                  <a:srgbClr val="0070C0"/>
                </a:solidFill>
                <a:latin typeface="Bodoni MT Black" pitchFamily="18" charset="0"/>
              </a:rPr>
              <a:t>封装</a:t>
            </a:r>
            <a:r>
              <a:rPr lang="zh-CN" altLang="en-US" sz="2400" dirty="0">
                <a:latin typeface="Bodoni MT Black" pitchFamily="18" charset="0"/>
              </a:rPr>
              <a:t>、</a:t>
            </a:r>
            <a:r>
              <a:rPr lang="zh-CN" altLang="en-US" sz="2400" dirty="0">
                <a:solidFill>
                  <a:srgbClr val="0070C0"/>
                </a:solidFill>
                <a:latin typeface="Bodoni MT Black" pitchFamily="18" charset="0"/>
              </a:rPr>
              <a:t>继承</a:t>
            </a:r>
            <a:r>
              <a:rPr lang="zh-CN" altLang="en-US" sz="2400" dirty="0">
                <a:latin typeface="Bodoni MT Black" pitchFamily="18" charset="0"/>
              </a:rPr>
              <a:t>和</a:t>
            </a:r>
            <a:r>
              <a:rPr lang="zh-CN" altLang="en-US" sz="2400" dirty="0">
                <a:solidFill>
                  <a:srgbClr val="0070C0"/>
                </a:solidFill>
                <a:latin typeface="Bodoni MT Black" pitchFamily="18" charset="0"/>
              </a:rPr>
              <a:t>多态</a:t>
            </a:r>
            <a:r>
              <a:rPr lang="zh-CN" altLang="en-US" sz="2400" dirty="0">
                <a:latin typeface="Bodoni MT Black" pitchFamily="18" charset="0"/>
              </a:rPr>
              <a:t>等机制，也给面向对象测试带来一些新特点，增加了测试和调试的难度。必须在实践中努力探索适合于面向对象软件的更有效的测试方法。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  <a:ea typeface="+mn-ea"/>
              </a:rPr>
              <a:t>引言</a:t>
            </a:r>
            <a:endParaRPr lang="zh-CN" altLang="en-US" sz="2400" dirty="0">
              <a:solidFill>
                <a:srgbClr val="D9D9D9"/>
              </a:solidFill>
              <a:latin typeface="Bodoni MT Black" pitchFamily="18" charset="0"/>
              <a:ea typeface="+mn-ea"/>
            </a:endParaRPr>
          </a:p>
        </p:txBody>
      </p:sp>
      <p:sp>
        <p:nvSpPr>
          <p:cNvPr id="10246" name="文本框 4"/>
          <p:cNvSpPr txBox="1">
            <a:spLocks noChangeArrowheads="1"/>
          </p:cNvSpPr>
          <p:nvPr/>
        </p:nvSpPr>
        <p:spPr bwMode="auto">
          <a:xfrm>
            <a:off x="693097" y="1626612"/>
            <a:ext cx="7272338" cy="461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  <a:latin typeface="Bodoni MT Black" pitchFamily="18" charset="0"/>
              </a:rPr>
              <a:t>软件测试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仍然是保证软件可靠性的主要措施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12.2.1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提高可重用性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</a:t>
            </a:r>
            <a:r>
              <a:rPr lang="en-US" altLang="zh-CN" b="1" dirty="0" smtClean="0">
                <a:latin typeface="Bodoni MT Black" pitchFamily="18" charset="0"/>
              </a:rPr>
              <a:t> </a:t>
            </a:r>
            <a:r>
              <a:rPr lang="zh-CN" altLang="en-US" b="1" dirty="0" smtClean="0">
                <a:latin typeface="Bodoni MT Black" pitchFamily="18" charset="0"/>
              </a:rPr>
              <a:t>程序设计风格</a:t>
            </a:r>
          </a:p>
        </p:txBody>
      </p:sp>
      <p:sp>
        <p:nvSpPr>
          <p:cNvPr id="65540" name="内容占位符 4"/>
          <p:cNvSpPr>
            <a:spLocks noGrp="1"/>
          </p:cNvSpPr>
          <p:nvPr>
            <p:ph idx="4294967295"/>
          </p:nvPr>
        </p:nvSpPr>
        <p:spPr>
          <a:xfrm>
            <a:off x="519113" y="1168400"/>
            <a:ext cx="8229600" cy="60483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b="1" smtClean="0">
                <a:latin typeface="Bodoni MT Black" pitchFamily="18" charset="0"/>
              </a:rPr>
              <a:t>12.2.1 </a:t>
            </a:r>
            <a:r>
              <a:rPr lang="zh-CN" altLang="en-US" b="1" smtClean="0">
                <a:latin typeface="Bodoni MT Black" pitchFamily="18" charset="0"/>
              </a:rPr>
              <a:t>提高可重用性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5625" y="1773238"/>
            <a:ext cx="7908925" cy="1938992"/>
          </a:xfrm>
          <a:prstGeom prst="rect">
            <a:avLst/>
          </a:prstGeom>
          <a:noFill/>
          <a:ln w="1587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 smtClean="0">
                <a:latin typeface="Bodoni MT Black" pitchFamily="18" charset="0"/>
              </a:rPr>
              <a:t>     软件</a:t>
            </a:r>
            <a:r>
              <a:rPr lang="zh-CN" altLang="en-US" sz="2400" dirty="0">
                <a:latin typeface="Bodoni MT Black" pitchFamily="18" charset="0"/>
              </a:rPr>
              <a:t>重用有多个层次，在编码阶段主要涉及代码重用问题。代码重用一般有两种：</a:t>
            </a:r>
            <a:endParaRPr lang="en-US" altLang="zh-CN" sz="2400" dirty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 smtClean="0">
                <a:latin typeface="Bodoni MT Black" pitchFamily="18" charset="0"/>
              </a:rPr>
              <a:t>① 本</a:t>
            </a:r>
            <a:r>
              <a:rPr lang="zh-CN" altLang="en-US" sz="2400" dirty="0">
                <a:latin typeface="Bodoni MT Black" pitchFamily="18" charset="0"/>
              </a:rPr>
              <a:t>项目内的代码重用，</a:t>
            </a:r>
            <a:endParaRPr lang="en-US" altLang="zh-CN" sz="2400" dirty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 smtClean="0">
                <a:latin typeface="Bodoni MT Black" pitchFamily="18" charset="0"/>
              </a:rPr>
              <a:t>② 新</a:t>
            </a:r>
            <a:r>
              <a:rPr lang="zh-CN" altLang="en-US" sz="2400" dirty="0">
                <a:latin typeface="Bodoni MT Black" pitchFamily="18" charset="0"/>
              </a:rPr>
              <a:t>项目重用旧项目的代码。</a:t>
            </a:r>
          </a:p>
        </p:txBody>
      </p:sp>
      <p:sp>
        <p:nvSpPr>
          <p:cNvPr id="65542" name="文本框 2"/>
          <p:cNvSpPr txBox="1">
            <a:spLocks noChangeArrowheads="1"/>
          </p:cNvSpPr>
          <p:nvPr/>
        </p:nvSpPr>
        <p:spPr bwMode="auto">
          <a:xfrm>
            <a:off x="519113" y="3712230"/>
            <a:ext cx="8013327" cy="193899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内部重用</a:t>
            </a:r>
            <a:r>
              <a:rPr lang="zh-CN" altLang="en-US" sz="2400" dirty="0">
                <a:latin typeface="Bodoni MT Black" pitchFamily="18" charset="0"/>
              </a:rPr>
              <a:t>主要是找出设计中相同或相似的部分，然后利用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继承机制共享</a:t>
            </a:r>
            <a:r>
              <a:rPr lang="zh-CN" altLang="en-US" sz="2400" dirty="0">
                <a:latin typeface="Bodoni MT Black" pitchFamily="18" charset="0"/>
              </a:rPr>
              <a:t>它们。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为做到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外部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重用</a:t>
            </a:r>
            <a:r>
              <a:rPr lang="zh-CN" altLang="en-US" sz="2400" dirty="0" smtClean="0">
                <a:latin typeface="Bodoni MT Black" pitchFamily="18" charset="0"/>
              </a:rPr>
              <a:t>（即</a:t>
            </a:r>
            <a:r>
              <a:rPr lang="zh-CN" altLang="en-US" sz="2400" dirty="0">
                <a:latin typeface="Bodoni MT Black" pitchFamily="18" charset="0"/>
              </a:rPr>
              <a:t>一个项目重用另一项目的</a:t>
            </a:r>
            <a:r>
              <a:rPr lang="zh-CN" altLang="en-US" sz="2400" dirty="0" smtClean="0">
                <a:latin typeface="Bodoni MT Black" pitchFamily="18" charset="0"/>
              </a:rPr>
              <a:t>代码），</a:t>
            </a:r>
            <a:r>
              <a:rPr lang="zh-CN" altLang="en-US" sz="2400" dirty="0">
                <a:latin typeface="Bodoni MT Black" pitchFamily="18" charset="0"/>
              </a:rPr>
              <a:t>则必须要有长远眼光，需要反复考虑精心设计。</a:t>
            </a:r>
            <a:endParaRPr lang="en-US" altLang="zh-CN" sz="2400" dirty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12.2.1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提高可重用性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 </a:t>
            </a:r>
            <a:r>
              <a:rPr lang="zh-CN" altLang="en-US" b="1" dirty="0">
                <a:latin typeface="Bodoni MT Black" pitchFamily="18" charset="0"/>
              </a:rPr>
              <a:t>程序设计风格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67588" name="内容占位符 4"/>
          <p:cNvSpPr>
            <a:spLocks noGrp="1"/>
          </p:cNvSpPr>
          <p:nvPr>
            <p:ph idx="4294967295"/>
          </p:nvPr>
        </p:nvSpPr>
        <p:spPr>
          <a:xfrm>
            <a:off x="549275" y="1312863"/>
            <a:ext cx="8229600" cy="604837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2800" b="1" dirty="0" smtClean="0">
                <a:latin typeface="Bodoni MT Black" pitchFamily="18" charset="0"/>
              </a:rPr>
              <a:t>程序设计的主要准则：</a:t>
            </a:r>
          </a:p>
        </p:txBody>
      </p:sp>
      <p:sp>
        <p:nvSpPr>
          <p:cNvPr id="67589" name="文本框 3"/>
          <p:cNvSpPr txBox="1">
            <a:spLocks noChangeArrowheads="1"/>
          </p:cNvSpPr>
          <p:nvPr/>
        </p:nvSpPr>
        <p:spPr bwMode="auto">
          <a:xfrm>
            <a:off x="585788" y="1989138"/>
            <a:ext cx="77612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1. 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提高方法的内聚</a:t>
            </a:r>
          </a:p>
        </p:txBody>
      </p:sp>
      <p:sp>
        <p:nvSpPr>
          <p:cNvPr id="67590" name="文本框 4"/>
          <p:cNvSpPr txBox="1">
            <a:spLocks noChangeArrowheads="1"/>
          </p:cNvSpPr>
          <p:nvPr/>
        </p:nvSpPr>
        <p:spPr bwMode="auto">
          <a:xfrm>
            <a:off x="585788" y="2476500"/>
            <a:ext cx="80906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一</a:t>
            </a:r>
            <a:r>
              <a:rPr lang="zh-CN" altLang="en-US" sz="2400" dirty="0">
                <a:latin typeface="Bodoni MT Black" pitchFamily="18" charset="0"/>
              </a:rPr>
              <a:t>个</a:t>
            </a:r>
            <a:r>
              <a:rPr lang="zh-CN" altLang="en-US" sz="2400" dirty="0" smtClean="0">
                <a:latin typeface="Bodoni MT Black" pitchFamily="18" charset="0"/>
              </a:rPr>
              <a:t>方法（即服务）应该</a:t>
            </a:r>
            <a:r>
              <a:rPr lang="zh-CN" altLang="en-US" sz="2400" dirty="0">
                <a:latin typeface="Bodoni MT Black" pitchFamily="18" charset="0"/>
              </a:rPr>
              <a:t>只完成单个功能。如果某个方法涉及两个或多个不相关的功能，则应该把它分解成几个更小的方法。</a:t>
            </a:r>
          </a:p>
        </p:txBody>
      </p:sp>
      <p:sp>
        <p:nvSpPr>
          <p:cNvPr id="67591" name="文本框 9"/>
          <p:cNvSpPr txBox="1">
            <a:spLocks noChangeArrowheads="1"/>
          </p:cNvSpPr>
          <p:nvPr/>
        </p:nvSpPr>
        <p:spPr bwMode="auto">
          <a:xfrm>
            <a:off x="585788" y="3979228"/>
            <a:ext cx="77612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2. 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可重用性</a:t>
            </a:r>
          </a:p>
        </p:txBody>
      </p:sp>
      <p:sp>
        <p:nvSpPr>
          <p:cNvPr id="67592" name="矩形 7"/>
          <p:cNvSpPr>
            <a:spLocks noChangeArrowheads="1"/>
          </p:cNvSpPr>
          <p:nvPr/>
        </p:nvSpPr>
        <p:spPr bwMode="auto">
          <a:xfrm>
            <a:off x="549275" y="4466590"/>
            <a:ext cx="805517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 应该</a:t>
            </a:r>
            <a:r>
              <a:rPr lang="zh-CN" altLang="en-US" sz="2400" dirty="0">
                <a:latin typeface="Bodoni MT Black" pitchFamily="18" charset="0"/>
              </a:rPr>
              <a:t>减小方法的规模，如果某个方法规模过</a:t>
            </a:r>
            <a:r>
              <a:rPr lang="zh-CN" altLang="en-US" sz="2400" dirty="0" smtClean="0">
                <a:latin typeface="Bodoni MT Black" pitchFamily="18" charset="0"/>
              </a:rPr>
              <a:t>大（代码</a:t>
            </a:r>
            <a:r>
              <a:rPr lang="zh-CN" altLang="en-US" sz="2400" dirty="0">
                <a:latin typeface="Bodoni MT Black" pitchFamily="18" charset="0"/>
              </a:rPr>
              <a:t>长度超过一页纸可能就太大</a:t>
            </a:r>
            <a:r>
              <a:rPr lang="zh-CN" altLang="en-US" sz="2400" dirty="0" smtClean="0">
                <a:latin typeface="Bodoni MT Black" pitchFamily="18" charset="0"/>
              </a:rPr>
              <a:t>了），</a:t>
            </a:r>
            <a:r>
              <a:rPr lang="zh-CN" altLang="en-US" sz="2400" dirty="0">
                <a:latin typeface="Bodoni MT Black" pitchFamily="18" charset="0"/>
              </a:rPr>
              <a:t>则应该把它分解成几个更小的方法。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12.2.1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提高可重用性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 </a:t>
            </a:r>
            <a:r>
              <a:rPr lang="zh-CN" altLang="en-US" b="1" dirty="0">
                <a:latin typeface="Bodoni MT Black" pitchFamily="18" charset="0"/>
              </a:rPr>
              <a:t>程序设计风格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69636" name="文本框 3"/>
          <p:cNvSpPr txBox="1">
            <a:spLocks noChangeArrowheads="1"/>
          </p:cNvSpPr>
          <p:nvPr/>
        </p:nvSpPr>
        <p:spPr bwMode="auto">
          <a:xfrm>
            <a:off x="543527" y="1191487"/>
            <a:ext cx="7761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3. 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保持方法的一致性</a:t>
            </a:r>
          </a:p>
        </p:txBody>
      </p:sp>
      <p:sp>
        <p:nvSpPr>
          <p:cNvPr id="69637" name="文本框 4"/>
          <p:cNvSpPr txBox="1">
            <a:spLocks noChangeArrowheads="1"/>
          </p:cNvSpPr>
          <p:nvPr/>
        </p:nvSpPr>
        <p:spPr bwMode="auto">
          <a:xfrm>
            <a:off x="487170" y="1750287"/>
            <a:ext cx="818928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保持</a:t>
            </a:r>
            <a:r>
              <a:rPr lang="zh-CN" altLang="en-US" sz="2400" dirty="0">
                <a:latin typeface="Bodoni MT Black" pitchFamily="18" charset="0"/>
              </a:rPr>
              <a:t>方法的一致性，有助于实现代码重用。一般说来，功能相似的方法应该有一致的名字、参数</a:t>
            </a:r>
            <a:r>
              <a:rPr lang="zh-CN" altLang="en-US" sz="2400" dirty="0" smtClean="0">
                <a:latin typeface="Bodoni MT Black" pitchFamily="18" charset="0"/>
              </a:rPr>
              <a:t>特征（含参数</a:t>
            </a:r>
            <a:r>
              <a:rPr lang="zh-CN" altLang="en-US" sz="2400" dirty="0">
                <a:latin typeface="Bodoni MT Black" pitchFamily="18" charset="0"/>
              </a:rPr>
              <a:t>个数、类型和</a:t>
            </a:r>
            <a:r>
              <a:rPr lang="zh-CN" altLang="en-US" sz="2400" dirty="0" smtClean="0">
                <a:latin typeface="Bodoni MT Black" pitchFamily="18" charset="0"/>
              </a:rPr>
              <a:t>次序）、</a:t>
            </a:r>
            <a:r>
              <a:rPr lang="zh-CN" altLang="en-US" sz="2400" dirty="0">
                <a:latin typeface="Bodoni MT Black" pitchFamily="18" charset="0"/>
              </a:rPr>
              <a:t>返回值类型、使用条件及出错条件等。</a:t>
            </a:r>
          </a:p>
        </p:txBody>
      </p:sp>
      <p:sp>
        <p:nvSpPr>
          <p:cNvPr id="69638" name="文本框 9"/>
          <p:cNvSpPr txBox="1">
            <a:spLocks noChangeArrowheads="1"/>
          </p:cNvSpPr>
          <p:nvPr/>
        </p:nvSpPr>
        <p:spPr bwMode="auto">
          <a:xfrm>
            <a:off x="513284" y="3447370"/>
            <a:ext cx="7761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4. 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把策略与实现分开</a:t>
            </a:r>
          </a:p>
        </p:txBody>
      </p:sp>
      <p:sp>
        <p:nvSpPr>
          <p:cNvPr id="69639" name="矩形 7"/>
          <p:cNvSpPr>
            <a:spLocks noChangeArrowheads="1"/>
          </p:cNvSpPr>
          <p:nvPr/>
        </p:nvSpPr>
        <p:spPr bwMode="auto">
          <a:xfrm>
            <a:off x="558004" y="4032250"/>
            <a:ext cx="8118452" cy="189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为</a:t>
            </a:r>
            <a:r>
              <a:rPr lang="zh-CN" altLang="en-US" sz="2400" dirty="0">
                <a:latin typeface="Bodoni MT Black" pitchFamily="18" charset="0"/>
              </a:rPr>
              <a:t>提高可重用性，在编程时不要把策略和实现放在同一个方法中，应该把算法的核心部分放在一个单独的具体实现方法中。为此需要从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策略方法</a:t>
            </a:r>
            <a:r>
              <a:rPr lang="zh-CN" altLang="en-US" sz="2400" dirty="0">
                <a:latin typeface="Bodoni MT Black" pitchFamily="18" charset="0"/>
              </a:rPr>
              <a:t>中提取出具体参数，作为调用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实现方法</a:t>
            </a:r>
            <a:r>
              <a:rPr lang="zh-CN" altLang="en-US" sz="2400" dirty="0">
                <a:latin typeface="Bodoni MT Black" pitchFamily="18" charset="0"/>
              </a:rPr>
              <a:t>的变元。</a:t>
            </a:r>
          </a:p>
        </p:txBody>
      </p:sp>
      <p:sp>
        <p:nvSpPr>
          <p:cNvPr id="3" name="云形标注 2"/>
          <p:cNvSpPr/>
          <p:nvPr/>
        </p:nvSpPr>
        <p:spPr>
          <a:xfrm>
            <a:off x="5292725" y="3371850"/>
            <a:ext cx="2735263" cy="660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Bodoni MT Black" pitchFamily="18" charset="0"/>
              </a:rPr>
              <a:t>什么是策略方法和实现方法？？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12.2.1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提高可重用性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-125413"/>
            <a:ext cx="8229600" cy="1143001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 </a:t>
            </a:r>
            <a:r>
              <a:rPr lang="zh-CN" altLang="en-US" b="1" dirty="0">
                <a:latin typeface="Bodoni MT Black" pitchFamily="18" charset="0"/>
              </a:rPr>
              <a:t>程序设计风格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71684" name="矩形 7"/>
          <p:cNvSpPr>
            <a:spLocks noChangeArrowheads="1"/>
          </p:cNvSpPr>
          <p:nvPr/>
        </p:nvSpPr>
        <p:spPr bwMode="auto">
          <a:xfrm>
            <a:off x="555625" y="1725313"/>
            <a:ext cx="8023225" cy="9686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一类方法负责做出决策，提供变元，并且管理全局资源，可称为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策略方法</a:t>
            </a:r>
            <a:r>
              <a:rPr lang="zh-CN" altLang="en-US" sz="2400" dirty="0">
                <a:latin typeface="Bodoni MT Black" pitchFamily="18" charset="0"/>
              </a:rPr>
              <a:t>。</a:t>
            </a:r>
            <a:endParaRPr lang="en-US" altLang="zh-CN" sz="2400" dirty="0">
              <a:latin typeface="Bodoni MT Black" pitchFamily="18" charset="0"/>
            </a:endParaRPr>
          </a:p>
        </p:txBody>
      </p:sp>
      <p:sp>
        <p:nvSpPr>
          <p:cNvPr id="71686" name="文本框 14"/>
          <p:cNvSpPr txBox="1">
            <a:spLocks noChangeArrowheads="1"/>
          </p:cNvSpPr>
          <p:nvPr/>
        </p:nvSpPr>
        <p:spPr bwMode="auto">
          <a:xfrm>
            <a:off x="555625" y="2976251"/>
            <a:ext cx="81121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策略</a:t>
            </a:r>
            <a:r>
              <a:rPr lang="zh-CN" altLang="en-US" sz="2400" dirty="0">
                <a:latin typeface="Bodoni MT Black" pitchFamily="18" charset="0"/>
              </a:rPr>
              <a:t>方法应该检查系统运行状态，并处理出错情况，它们并不直接完成计算或实现复杂的算法。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策略方法通常紧密依赖于具体应用</a:t>
            </a:r>
            <a:r>
              <a:rPr lang="zh-CN" altLang="en-US" sz="2400" dirty="0">
                <a:latin typeface="Bodoni MT Black" pitchFamily="18" charset="0"/>
              </a:rPr>
              <a:t>，这类方法比较容易编写，也比较容易理解。</a:t>
            </a:r>
          </a:p>
        </p:txBody>
      </p:sp>
      <p:sp>
        <p:nvSpPr>
          <p:cNvPr id="71687" name="文本框 8"/>
          <p:cNvSpPr txBox="1">
            <a:spLocks noChangeArrowheads="1"/>
          </p:cNvSpPr>
          <p:nvPr/>
        </p:nvSpPr>
        <p:spPr bwMode="auto">
          <a:xfrm>
            <a:off x="555625" y="1091567"/>
            <a:ext cx="6178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Bodoni MT Black" pitchFamily="18" charset="0"/>
              </a:rPr>
              <a:t>从所完成的功能看，有两种不同类型的</a:t>
            </a:r>
            <a:r>
              <a:rPr lang="zh-CN" altLang="en-US" sz="2400" dirty="0" smtClean="0">
                <a:latin typeface="Bodoni MT Black" pitchFamily="18" charset="0"/>
              </a:rPr>
              <a:t>方法：</a:t>
            </a:r>
            <a:endParaRPr lang="zh-CN" altLang="en-US" sz="2400" dirty="0"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0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12.2.1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提高可重用性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-125413"/>
            <a:ext cx="8229600" cy="1143001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 </a:t>
            </a:r>
            <a:r>
              <a:rPr lang="zh-CN" altLang="en-US" b="1" dirty="0">
                <a:latin typeface="Bodoni MT Black" pitchFamily="18" charset="0"/>
              </a:rPr>
              <a:t>程序设计风格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71685" name="文本框 6"/>
          <p:cNvSpPr txBox="1">
            <a:spLocks noChangeArrowheads="1"/>
          </p:cNvSpPr>
          <p:nvPr/>
        </p:nvSpPr>
        <p:spPr bwMode="auto">
          <a:xfrm>
            <a:off x="589711" y="1524002"/>
            <a:ext cx="8021637" cy="143032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另一类方法负责完成具体的操作，但却并不做出是否执行这个操作的决定，也不知道为什么执行这个操作，可称为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实现方法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  <p:sp>
        <p:nvSpPr>
          <p:cNvPr id="71687" name="文本框 8"/>
          <p:cNvSpPr txBox="1">
            <a:spLocks noChangeArrowheads="1"/>
          </p:cNvSpPr>
          <p:nvPr/>
        </p:nvSpPr>
        <p:spPr bwMode="auto">
          <a:xfrm>
            <a:off x="589711" y="981076"/>
            <a:ext cx="6178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Bodoni MT Black" pitchFamily="18" charset="0"/>
              </a:rPr>
              <a:t>从所完成的功能看，有两种不同类型的</a:t>
            </a:r>
            <a:r>
              <a:rPr lang="zh-CN" altLang="en-US" sz="2400" dirty="0" smtClean="0">
                <a:latin typeface="Bodoni MT Black" pitchFamily="18" charset="0"/>
              </a:rPr>
              <a:t>方法：</a:t>
            </a:r>
            <a:endParaRPr lang="zh-CN" altLang="en-US" sz="2400" dirty="0">
              <a:latin typeface="Bodoni MT Black" pitchFamily="18" charset="0"/>
            </a:endParaRPr>
          </a:p>
        </p:txBody>
      </p:sp>
      <p:sp>
        <p:nvSpPr>
          <p:cNvPr id="71688" name="文本框 16"/>
          <p:cNvSpPr txBox="1">
            <a:spLocks noChangeArrowheads="1"/>
          </p:cNvSpPr>
          <p:nvPr/>
        </p:nvSpPr>
        <p:spPr bwMode="auto">
          <a:xfrm>
            <a:off x="569912" y="3177692"/>
            <a:ext cx="81883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实现</a:t>
            </a:r>
            <a:r>
              <a:rPr lang="zh-CN" altLang="en-US" sz="2400" dirty="0">
                <a:latin typeface="Bodoni MT Black" pitchFamily="18" charset="0"/>
              </a:rPr>
              <a:t>方法仅仅针对具体数据完成特定处理，通常用于实现复杂的算法。实现方法并不制定决策，也不管理全局资源，如果在执行过程中发现错误，它们应该只返回执行状态而不对错误采取行动。由于实现方法是自含式算法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相对独立于具体应用</a:t>
            </a:r>
            <a:r>
              <a:rPr lang="zh-CN" altLang="en-US" sz="2400" dirty="0">
                <a:latin typeface="Bodoni MT Black" pitchFamily="18" charset="0"/>
              </a:rPr>
              <a:t>，因此，在其他应用系统中也可能重用它们。</a:t>
            </a:r>
          </a:p>
        </p:txBody>
      </p:sp>
    </p:spTree>
    <p:extLst>
      <p:ext uri="{BB962C8B-B14F-4D97-AF65-F5344CB8AC3E}">
        <p14:creationId xmlns:p14="http://schemas.microsoft.com/office/powerpoint/2010/main" val="39178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12.2.1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提高可重用性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 </a:t>
            </a:r>
            <a:r>
              <a:rPr lang="zh-CN" altLang="en-US" b="1" dirty="0">
                <a:latin typeface="Bodoni MT Black" pitchFamily="18" charset="0"/>
              </a:rPr>
              <a:t>程序设计风格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73732" name="文本框 3"/>
          <p:cNvSpPr txBox="1">
            <a:spLocks noChangeArrowheads="1"/>
          </p:cNvSpPr>
          <p:nvPr/>
        </p:nvSpPr>
        <p:spPr bwMode="auto">
          <a:xfrm>
            <a:off x="585788" y="1263650"/>
            <a:ext cx="77612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5. 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全面覆盖</a:t>
            </a:r>
          </a:p>
        </p:txBody>
      </p:sp>
      <p:sp>
        <p:nvSpPr>
          <p:cNvPr id="73733" name="文本框 4"/>
          <p:cNvSpPr txBox="1">
            <a:spLocks noChangeArrowheads="1"/>
          </p:cNvSpPr>
          <p:nvPr/>
        </p:nvSpPr>
        <p:spPr bwMode="auto">
          <a:xfrm>
            <a:off x="585788" y="1700808"/>
            <a:ext cx="787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     </a:t>
            </a:r>
            <a:r>
              <a:rPr lang="zh-CN" altLang="en-US" sz="2400" dirty="0" smtClean="0">
                <a:solidFill>
                  <a:srgbClr val="000000"/>
                </a:solidFill>
                <a:latin typeface="Bodoni MT Black" pitchFamily="18" charset="0"/>
              </a:rPr>
              <a:t> 如果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输入条件的各种组合都可能出现，则应该针对所有组合写出方法，而不能仅仅针对当前用到的组合情况写方法。此外，一个方法不应该只能处理正常值，对空值、极限值及界外值等异常情况也应该能够作出有意义的响应。</a:t>
            </a:r>
          </a:p>
        </p:txBody>
      </p:sp>
      <p:sp>
        <p:nvSpPr>
          <p:cNvPr id="73734" name="文本框 9"/>
          <p:cNvSpPr txBox="1">
            <a:spLocks noChangeArrowheads="1"/>
          </p:cNvSpPr>
          <p:nvPr/>
        </p:nvSpPr>
        <p:spPr bwMode="auto">
          <a:xfrm>
            <a:off x="585788" y="3898107"/>
            <a:ext cx="7761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6. 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尽量不使用全局信息</a:t>
            </a:r>
          </a:p>
        </p:txBody>
      </p:sp>
      <p:sp>
        <p:nvSpPr>
          <p:cNvPr id="73735" name="矩形 7"/>
          <p:cNvSpPr>
            <a:spLocks noChangeArrowheads="1"/>
          </p:cNvSpPr>
          <p:nvPr/>
        </p:nvSpPr>
        <p:spPr bwMode="auto">
          <a:xfrm>
            <a:off x="596364" y="4360069"/>
            <a:ext cx="78634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     </a:t>
            </a:r>
            <a:r>
              <a:rPr lang="zh-CN" altLang="en-US" sz="2400" dirty="0" smtClean="0">
                <a:solidFill>
                  <a:srgbClr val="000000"/>
                </a:solidFill>
                <a:latin typeface="Bodoni MT Black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应该尽量降低方法与外界的耦合程度，不使用全局信息是降低耦合度的一项主要措施。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12.2.1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提高可重用性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 </a:t>
            </a:r>
            <a:r>
              <a:rPr lang="zh-CN" altLang="en-US" b="1" dirty="0">
                <a:latin typeface="Bodoni MT Black" pitchFamily="18" charset="0"/>
              </a:rPr>
              <a:t>程序设计风格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75780" name="文本框 3"/>
          <p:cNvSpPr txBox="1">
            <a:spLocks noChangeArrowheads="1"/>
          </p:cNvSpPr>
          <p:nvPr/>
        </p:nvSpPr>
        <p:spPr bwMode="auto">
          <a:xfrm>
            <a:off x="453505" y="1243981"/>
            <a:ext cx="77612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7. 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利用继承机制</a:t>
            </a:r>
          </a:p>
        </p:txBody>
      </p:sp>
      <p:sp>
        <p:nvSpPr>
          <p:cNvPr id="75781" name="文本框 4"/>
          <p:cNvSpPr txBox="1">
            <a:spLocks noChangeArrowheads="1"/>
          </p:cNvSpPr>
          <p:nvPr/>
        </p:nvSpPr>
        <p:spPr bwMode="auto">
          <a:xfrm>
            <a:off x="467544" y="1725613"/>
            <a:ext cx="8136904" cy="286232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Bodoni MT Black" pitchFamily="18" charset="0"/>
              </a:rPr>
              <a:t>    在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面向对象程序中，使用继承机制是实现共享和提高重用程度的主要途径。</a:t>
            </a:r>
            <a:endParaRPr lang="en-US" altLang="zh-CN" sz="2400" dirty="0">
              <a:solidFill>
                <a:srgbClr val="000000"/>
              </a:solidFill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① 调用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子过程</a:t>
            </a:r>
            <a:endParaRPr lang="en-US" altLang="zh-CN" sz="2400" b="1" dirty="0">
              <a:solidFill>
                <a:srgbClr val="FF0000"/>
              </a:solidFill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Bodoni MT Black" pitchFamily="18" charset="0"/>
              </a:rPr>
              <a:t>     最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简单的做法是把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公共的代码分离出来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，构成一个被其他方法调用的公用方法。如下图所示：</a:t>
            </a:r>
            <a:endParaRPr lang="en-US" altLang="zh-CN" sz="2400" dirty="0">
              <a:solidFill>
                <a:srgbClr val="000000"/>
              </a:solidFill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400" dirty="0">
              <a:solidFill>
                <a:srgbClr val="000000"/>
              </a:solidFill>
              <a:latin typeface="Bodoni MT Black" pitchFamily="18" charset="0"/>
            </a:endParaRPr>
          </a:p>
        </p:txBody>
      </p:sp>
      <p:pic>
        <p:nvPicPr>
          <p:cNvPr id="75782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0574" y="4483137"/>
            <a:ext cx="1883147" cy="119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12.2.1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提高可重用性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 </a:t>
            </a:r>
            <a:r>
              <a:rPr lang="zh-CN" altLang="en-US" b="1" dirty="0">
                <a:latin typeface="Bodoni MT Black" pitchFamily="18" charset="0"/>
              </a:rPr>
              <a:t>程序设计风格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77828" name="文本框 3"/>
          <p:cNvSpPr txBox="1">
            <a:spLocks noChangeArrowheads="1"/>
          </p:cNvSpPr>
          <p:nvPr/>
        </p:nvSpPr>
        <p:spPr bwMode="auto">
          <a:xfrm>
            <a:off x="585788" y="1174750"/>
            <a:ext cx="77612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② 分解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因子</a:t>
            </a:r>
            <a:endParaRPr lang="en-US" altLang="zh-CN" sz="2400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77829" name="文本框 4"/>
          <p:cNvSpPr txBox="1">
            <a:spLocks noChangeArrowheads="1"/>
          </p:cNvSpPr>
          <p:nvPr/>
        </p:nvSpPr>
        <p:spPr bwMode="auto">
          <a:xfrm>
            <a:off x="585788" y="1636713"/>
            <a:ext cx="8018660" cy="33239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     </a:t>
            </a:r>
            <a:r>
              <a:rPr lang="zh-CN" altLang="en-US" sz="2400" dirty="0" smtClean="0">
                <a:solidFill>
                  <a:srgbClr val="000000"/>
                </a:solidFill>
                <a:latin typeface="Bodoni MT Black" pitchFamily="18" charset="0"/>
              </a:rPr>
              <a:t>有时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提高相似类代码可重用性的一个有效途径，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是从不同类的相似方法中分解出不同的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“因子”（即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不同的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代码），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把余下的代码作为公用方法中的公共代码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，把分解出的因子作为名字相同算法不同的方法，放在不同类中定义，并被这个公用方法调用，如图所示。</a:t>
            </a:r>
            <a:r>
              <a:rPr lang="zh-CN" altLang="en-US" sz="2400" dirty="0">
                <a:latin typeface="Bodoni MT Black" pitchFamily="18" charset="0"/>
              </a:rPr>
              <a:t>使用这种途径通常额外定义一个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抽象基类</a:t>
            </a:r>
            <a:r>
              <a:rPr lang="zh-CN" altLang="en-US" sz="2400" dirty="0">
                <a:latin typeface="Bodoni MT Black" pitchFamily="18" charset="0"/>
              </a:rPr>
              <a:t>，并在这个抽象基类中定义公用方法。</a:t>
            </a:r>
          </a:p>
        </p:txBody>
      </p:sp>
      <p:pic>
        <p:nvPicPr>
          <p:cNvPr id="77830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581128"/>
            <a:ext cx="403225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12.2.1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提高可重用性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 </a:t>
            </a:r>
            <a:r>
              <a:rPr lang="zh-CN" altLang="en-US" b="1" dirty="0">
                <a:latin typeface="Bodoni MT Black" pitchFamily="18" charset="0"/>
              </a:rPr>
              <a:t>程序设计风格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79876" name="文本框 3"/>
          <p:cNvSpPr txBox="1">
            <a:spLocks noChangeArrowheads="1"/>
          </p:cNvSpPr>
          <p:nvPr/>
        </p:nvSpPr>
        <p:spPr bwMode="auto">
          <a:xfrm>
            <a:off x="584200" y="1277938"/>
            <a:ext cx="7761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③ 使用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委托</a:t>
            </a:r>
            <a:endParaRPr lang="en-US" altLang="zh-CN" sz="2400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79877" name="文本框 4"/>
          <p:cNvSpPr txBox="1">
            <a:spLocks noChangeArrowheads="1"/>
          </p:cNvSpPr>
          <p:nvPr/>
        </p:nvSpPr>
        <p:spPr bwMode="auto">
          <a:xfrm>
            <a:off x="584200" y="1803773"/>
            <a:ext cx="7948240" cy="189199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当确实存在一般</a:t>
            </a:r>
            <a:r>
              <a:rPr lang="en-US" altLang="zh-CN" sz="2400" dirty="0">
                <a:solidFill>
                  <a:srgbClr val="000000"/>
                </a:solidFill>
                <a:latin typeface="Bodoni MT Black" pitchFamily="18" charset="0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特殊关系时，使用继承才是恰当的。继承机制使用不当将造成程序难于理解、修改和扩充。</a:t>
            </a:r>
            <a:endParaRPr lang="en-US" altLang="zh-CN" sz="2400" dirty="0">
              <a:solidFill>
                <a:srgbClr val="000000"/>
              </a:solidFill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当逻辑上不存在一般</a:t>
            </a:r>
            <a:r>
              <a:rPr lang="en-US" altLang="zh-CN" sz="2400" dirty="0">
                <a:solidFill>
                  <a:srgbClr val="000000"/>
                </a:solidFill>
                <a:latin typeface="Bodoni MT Black" pitchFamily="18" charset="0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特殊关系时，为重用已有的代码，可以利用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委托机制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，如本书</a:t>
            </a:r>
            <a:r>
              <a:rPr lang="en-US" altLang="zh-CN" sz="2400" dirty="0">
                <a:solidFill>
                  <a:srgbClr val="000000"/>
                </a:solidFill>
                <a:latin typeface="Bodoni MT Black" pitchFamily="18" charset="0"/>
              </a:rPr>
              <a:t>11.11.3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小节所述。</a:t>
            </a:r>
            <a:endParaRPr lang="zh-CN" altLang="en-US" sz="2000" dirty="0">
              <a:latin typeface="Bodoni MT Black" pitchFamily="18" charset="0"/>
            </a:endParaRPr>
          </a:p>
        </p:txBody>
      </p:sp>
      <p:sp>
        <p:nvSpPr>
          <p:cNvPr id="79878" name="文本框 7"/>
          <p:cNvSpPr txBox="1">
            <a:spLocks noChangeArrowheads="1"/>
          </p:cNvSpPr>
          <p:nvPr/>
        </p:nvSpPr>
        <p:spPr bwMode="auto">
          <a:xfrm>
            <a:off x="584200" y="3824221"/>
            <a:ext cx="77612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④ 把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代码封装在类中</a:t>
            </a:r>
            <a:endParaRPr lang="en-US" altLang="zh-CN" sz="2400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79879" name="文本框 1"/>
          <p:cNvSpPr txBox="1">
            <a:spLocks noChangeArrowheads="1"/>
          </p:cNvSpPr>
          <p:nvPr/>
        </p:nvSpPr>
        <p:spPr bwMode="auto">
          <a:xfrm>
            <a:off x="602086" y="4286183"/>
            <a:ext cx="7912468" cy="14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程序员</a:t>
            </a:r>
            <a:r>
              <a:rPr lang="zh-CN" altLang="en-US" sz="2400" dirty="0">
                <a:latin typeface="Bodoni MT Black" pitchFamily="18" charset="0"/>
              </a:rPr>
              <a:t>往往希望重用用其他方法编写的、解决同一类应用问题的程序代码。重用这类代码的一个比较安全的途径，是把被重用的代码封装在类中。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12.2.2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提高可扩充性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 </a:t>
            </a:r>
            <a:r>
              <a:rPr lang="zh-CN" altLang="en-US" b="1" dirty="0">
                <a:latin typeface="Bodoni MT Black" pitchFamily="18" charset="0"/>
              </a:rPr>
              <a:t>程序设计风格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81924" name="文本框 4"/>
          <p:cNvSpPr txBox="1">
            <a:spLocks noChangeArrowheads="1"/>
          </p:cNvSpPr>
          <p:nvPr/>
        </p:nvSpPr>
        <p:spPr bwMode="auto">
          <a:xfrm>
            <a:off x="447675" y="1675674"/>
            <a:ext cx="7962527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提高</a:t>
            </a:r>
            <a:r>
              <a:rPr lang="zh-CN" altLang="en-US" sz="2400" dirty="0">
                <a:latin typeface="Bodoni MT Black" pitchFamily="18" charset="0"/>
              </a:rPr>
              <a:t>可重用性的准则，也能提高程序的可扩充性。此外，下列的面向对象程序设计准则也有助于提高可扩充性。</a:t>
            </a:r>
          </a:p>
        </p:txBody>
      </p:sp>
      <p:sp>
        <p:nvSpPr>
          <p:cNvPr id="81925" name="文本框 1"/>
          <p:cNvSpPr txBox="1">
            <a:spLocks noChangeArrowheads="1"/>
          </p:cNvSpPr>
          <p:nvPr/>
        </p:nvSpPr>
        <p:spPr bwMode="auto">
          <a:xfrm>
            <a:off x="569913" y="2737247"/>
            <a:ext cx="7442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1. 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封装实现策略</a:t>
            </a:r>
          </a:p>
        </p:txBody>
      </p:sp>
      <p:sp>
        <p:nvSpPr>
          <p:cNvPr id="81926" name="文本框 2"/>
          <p:cNvSpPr txBox="1">
            <a:spLocks noChangeArrowheads="1"/>
          </p:cNvSpPr>
          <p:nvPr/>
        </p:nvSpPr>
        <p:spPr bwMode="auto">
          <a:xfrm>
            <a:off x="569913" y="3250687"/>
            <a:ext cx="7962527" cy="14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 应该</a:t>
            </a:r>
            <a:r>
              <a:rPr lang="zh-CN" altLang="en-US" sz="2400" dirty="0">
                <a:latin typeface="Bodoni MT Black" pitchFamily="18" charset="0"/>
              </a:rPr>
              <a:t>把类的实现</a:t>
            </a:r>
            <a:r>
              <a:rPr lang="zh-CN" altLang="en-US" sz="2400" dirty="0" smtClean="0">
                <a:latin typeface="Bodoni MT Black" pitchFamily="18" charset="0"/>
              </a:rPr>
              <a:t>策略（包括</a:t>
            </a:r>
            <a:r>
              <a:rPr lang="zh-CN" altLang="en-US" sz="2400" dirty="0">
                <a:latin typeface="Bodoni MT Black" pitchFamily="18" charset="0"/>
              </a:rPr>
              <a:t>描述属性的数据结构、修改属性的算法</a:t>
            </a:r>
            <a:r>
              <a:rPr lang="zh-CN" altLang="en-US" sz="2400" dirty="0" smtClean="0">
                <a:latin typeface="Bodoni MT Black" pitchFamily="18" charset="0"/>
              </a:rPr>
              <a:t>等）封装</a:t>
            </a:r>
            <a:r>
              <a:rPr lang="zh-CN" altLang="en-US" sz="2400" dirty="0">
                <a:latin typeface="Bodoni MT Black" pitchFamily="18" charset="0"/>
              </a:rPr>
              <a:t>起来，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对外只提供公有的接口</a:t>
            </a:r>
            <a:r>
              <a:rPr lang="zh-CN" altLang="en-US" sz="2400" dirty="0">
                <a:latin typeface="Bodoni MT Black" pitchFamily="18" charset="0"/>
              </a:rPr>
              <a:t>，否则将降低今后修改数据结构或算法的自由度。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47675" y="1057300"/>
            <a:ext cx="8229600" cy="571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kumimoji="1" lang="en-US" altLang="zh-CN" b="1" dirty="0" smtClean="0">
                <a:latin typeface="Bodoni MT Black" pitchFamily="18" charset="0"/>
              </a:rPr>
              <a:t>12.2.2 </a:t>
            </a:r>
            <a:r>
              <a:rPr kumimoji="1" lang="zh-CN" altLang="en-US" b="1" dirty="0" smtClean="0">
                <a:latin typeface="Bodoni MT Black" pitchFamily="18" charset="0"/>
              </a:rPr>
              <a:t>提高</a:t>
            </a:r>
            <a:r>
              <a:rPr kumimoji="1" lang="zh-CN" altLang="en-US" b="1" dirty="0">
                <a:latin typeface="Bodoni MT Black" pitchFamily="18" charset="0"/>
              </a:rPr>
              <a:t>可扩充性</a:t>
            </a:r>
            <a:endParaRPr kumimoji="1" lang="en-US" altLang="zh-CN" b="1" dirty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3138488" y="692150"/>
            <a:ext cx="28956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latin typeface="Bodoni MT Black" pitchFamily="18" charset="0"/>
                <a:ea typeface="+mn-ea"/>
              </a:rPr>
              <a:t>主要内容</a:t>
            </a:r>
            <a:endParaRPr lang="es-HN" sz="4800" b="1" dirty="0">
              <a:latin typeface="Bodoni MT Black" pitchFamily="18" charset="0"/>
              <a:ea typeface="+mn-ea"/>
            </a:endParaRPr>
          </a:p>
        </p:txBody>
      </p:sp>
      <p:sp>
        <p:nvSpPr>
          <p:cNvPr id="12291" name="2 Subtítulo"/>
          <p:cNvSpPr txBox="1">
            <a:spLocks/>
          </p:cNvSpPr>
          <p:nvPr/>
        </p:nvSpPr>
        <p:spPr bwMode="auto">
          <a:xfrm>
            <a:off x="250825" y="6234113"/>
            <a:ext cx="2017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s-ES" altLang="zh-CN" sz="2000">
              <a:solidFill>
                <a:srgbClr val="BFBFBF"/>
              </a:solidFill>
              <a:latin typeface="Bodoni MT Black" pitchFamily="18" charset="0"/>
            </a:endParaRPr>
          </a:p>
        </p:txBody>
      </p:sp>
      <p:pic>
        <p:nvPicPr>
          <p:cNvPr id="1229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5875338"/>
            <a:ext cx="762000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071688"/>
            <a:ext cx="1928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latin typeface="Bodoni MT Black" pitchFamily="18" charset="0"/>
            </a:endParaRPr>
          </a:p>
        </p:txBody>
      </p:sp>
      <p:sp>
        <p:nvSpPr>
          <p:cNvPr id="12295" name="TextBox 4"/>
          <p:cNvSpPr txBox="1">
            <a:spLocks noChangeArrowheads="1"/>
          </p:cNvSpPr>
          <p:nvPr/>
        </p:nvSpPr>
        <p:spPr bwMode="auto">
          <a:xfrm>
            <a:off x="1000125" y="27146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latin typeface="Bodoni MT Black" pitchFamily="18" charset="0"/>
            </a:endParaRPr>
          </a:p>
        </p:txBody>
      </p:sp>
      <p:sp>
        <p:nvSpPr>
          <p:cNvPr id="12296" name="TextBox 5"/>
          <p:cNvSpPr txBox="1">
            <a:spLocks noChangeArrowheads="1"/>
          </p:cNvSpPr>
          <p:nvPr/>
        </p:nvSpPr>
        <p:spPr bwMode="auto">
          <a:xfrm>
            <a:off x="1000125" y="32861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latin typeface="Bodoni MT Black" pitchFamily="18" charset="0"/>
            </a:endParaRPr>
          </a:p>
        </p:txBody>
      </p:sp>
      <p:sp>
        <p:nvSpPr>
          <p:cNvPr id="12297" name="TextBox 6"/>
          <p:cNvSpPr txBox="1">
            <a:spLocks noChangeArrowheads="1"/>
          </p:cNvSpPr>
          <p:nvPr/>
        </p:nvSpPr>
        <p:spPr bwMode="auto">
          <a:xfrm>
            <a:off x="1000125" y="38576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latin typeface="Bodoni MT Black" pitchFamily="18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68313" y="1916113"/>
            <a:ext cx="82296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 smtClean="0">
                <a:solidFill>
                  <a:srgbClr val="9999CC">
                    <a:lumMod val="50000"/>
                  </a:srgbClr>
                </a:solidFill>
                <a:latin typeface="Bodoni MT Black" pitchFamily="18" charset="0"/>
              </a:rPr>
              <a:t>   </a:t>
            </a:r>
            <a:r>
              <a:rPr kumimoji="1" lang="en-US" altLang="zh-CN" sz="2400" b="1" dirty="0">
                <a:solidFill>
                  <a:prstClr val="black"/>
                </a:solidFill>
                <a:latin typeface="Bodoni MT Black" pitchFamily="18" charset="0"/>
              </a:rPr>
              <a:t>12.1   </a:t>
            </a:r>
            <a:r>
              <a:rPr kumimoji="1" lang="zh-CN" altLang="en-US" sz="2400" b="1" dirty="0">
                <a:solidFill>
                  <a:prstClr val="black"/>
                </a:solidFill>
                <a:latin typeface="Bodoni MT Black" pitchFamily="18" charset="0"/>
              </a:rPr>
              <a:t>程序设计语言</a:t>
            </a:r>
            <a:endParaRPr kumimoji="1" lang="en-US" altLang="zh-CN" sz="2400" b="1" dirty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Bodoni MT Black" pitchFamily="18" charset="0"/>
              </a:rPr>
              <a:t>   12.2   </a:t>
            </a:r>
            <a:r>
              <a:rPr kumimoji="1" lang="zh-CN" altLang="en-US" sz="2400" b="1" dirty="0">
                <a:solidFill>
                  <a:prstClr val="black"/>
                </a:solidFill>
                <a:latin typeface="Bodoni MT Black" pitchFamily="18" charset="0"/>
              </a:rPr>
              <a:t>程序设计风格</a:t>
            </a:r>
            <a:endParaRPr kumimoji="1" lang="en-US" altLang="zh-CN" sz="2400" b="1" dirty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 smtClean="0">
                <a:latin typeface="Bodoni MT Black" pitchFamily="18" charset="0"/>
              </a:rPr>
              <a:t>  </a:t>
            </a:r>
            <a:r>
              <a:rPr kumimoji="1" lang="en-US" altLang="zh-CN" sz="2400" b="1" dirty="0">
                <a:solidFill>
                  <a:prstClr val="black"/>
                </a:solidFill>
                <a:latin typeface="Bodoni MT Black" pitchFamily="18" charset="0"/>
              </a:rPr>
              <a:t> 12.3   </a:t>
            </a:r>
            <a:r>
              <a:rPr kumimoji="1" lang="zh-CN" altLang="en-US" sz="2400" b="1" dirty="0">
                <a:solidFill>
                  <a:prstClr val="black"/>
                </a:solidFill>
                <a:latin typeface="Bodoni MT Black" pitchFamily="18" charset="0"/>
              </a:rPr>
              <a:t>测试策略</a:t>
            </a: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Bodoni MT Black" pitchFamily="18" charset="0"/>
              </a:rPr>
              <a:t>   12.4   </a:t>
            </a:r>
            <a:r>
              <a:rPr kumimoji="1" lang="zh-CN" altLang="en-US" sz="2400" b="1" dirty="0">
                <a:solidFill>
                  <a:prstClr val="black"/>
                </a:solidFill>
                <a:latin typeface="Bodoni MT Black" pitchFamily="18" charset="0"/>
              </a:rPr>
              <a:t>设计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测试用例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endParaRPr kumimoji="1" lang="en-US" altLang="zh-CN" sz="2400" b="1" dirty="0" smtClean="0">
              <a:latin typeface="Bodoni MT Black" pitchFamily="18" charset="0"/>
              <a:ea typeface="黑体" pitchFamily="2" charset="-122"/>
            </a:endParaRPr>
          </a:p>
          <a:p>
            <a:pPr marL="0" indent="0" eaLnBrk="1" hangingPunct="1">
              <a:lnSpc>
                <a:spcPct val="25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endParaRPr kumimoji="1" lang="zh-CN" altLang="en-US" sz="2400" b="1" dirty="0" smtClean="0">
              <a:latin typeface="Bodoni MT Black" pitchFamily="18" charset="0"/>
              <a:ea typeface="黑体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srgbClr val="9999CC">
                    <a:lumMod val="50000"/>
                  </a:srgbClr>
                </a:solidFill>
                <a:latin typeface="Bodoni MT Black" pitchFamily="18" charset="0"/>
                <a:ea typeface="黑体" pitchFamily="2" charset="-122"/>
              </a:rPr>
              <a:t>      </a:t>
            </a:r>
            <a:endParaRPr kumimoji="1" lang="zh-CN" altLang="en-US" sz="2400" b="1" dirty="0" smtClean="0">
              <a:solidFill>
                <a:srgbClr val="9999CC">
                  <a:lumMod val="50000"/>
                </a:srgbClr>
              </a:solidFill>
              <a:latin typeface="Bodoni MT Black" pitchFamily="18" charset="0"/>
              <a:ea typeface="黑体" pitchFamily="2" charset="-122"/>
            </a:endParaRPr>
          </a:p>
          <a:p>
            <a:pPr eaLnBrk="1" hangingPunct="1">
              <a:buClr>
                <a:srgbClr val="00007D"/>
              </a:buClr>
              <a:defRPr/>
            </a:pPr>
            <a:endParaRPr lang="zh-CN" altLang="zh-CN" kern="0" dirty="0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 bwMode="auto">
          <a:xfrm>
            <a:off x="2620963" y="623411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  <a:ea typeface="+mn-ea"/>
              </a:rPr>
              <a:t>主要内容</a:t>
            </a:r>
            <a:endParaRPr lang="zh-CN" altLang="en-US" sz="2400" dirty="0">
              <a:solidFill>
                <a:srgbClr val="D9D9D9"/>
              </a:solidFill>
              <a:latin typeface="Bodoni MT Black" pitchFamily="18" charset="0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12.2.2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提高可扩充性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 </a:t>
            </a:r>
            <a:r>
              <a:rPr lang="zh-CN" altLang="en-US" b="1" dirty="0">
                <a:latin typeface="Bodoni MT Black" pitchFamily="18" charset="0"/>
              </a:rPr>
              <a:t>程序设计风格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83972" name="文本框 1"/>
          <p:cNvSpPr txBox="1">
            <a:spLocks noChangeArrowheads="1"/>
          </p:cNvSpPr>
          <p:nvPr/>
        </p:nvSpPr>
        <p:spPr bwMode="auto">
          <a:xfrm>
            <a:off x="755650" y="1084261"/>
            <a:ext cx="7442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2. 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不要用一个方法遍历多条关联链</a:t>
            </a:r>
          </a:p>
        </p:txBody>
      </p:sp>
      <p:sp>
        <p:nvSpPr>
          <p:cNvPr id="83973" name="文本框 2"/>
          <p:cNvSpPr txBox="1">
            <a:spLocks noChangeArrowheads="1"/>
          </p:cNvSpPr>
          <p:nvPr/>
        </p:nvSpPr>
        <p:spPr bwMode="auto">
          <a:xfrm>
            <a:off x="758007" y="1526396"/>
            <a:ext cx="76555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一</a:t>
            </a:r>
            <a:r>
              <a:rPr lang="zh-CN" altLang="en-US" sz="2400" dirty="0">
                <a:latin typeface="Bodoni MT Black" pitchFamily="18" charset="0"/>
              </a:rPr>
              <a:t>个方法应该只包含对象模型中的有限内容。违反这条准则将导致方法过分复杂，既不易理解，也不易修改扩充。</a:t>
            </a:r>
          </a:p>
        </p:txBody>
      </p:sp>
      <p:sp>
        <p:nvSpPr>
          <p:cNvPr id="83974" name="文本框 7"/>
          <p:cNvSpPr txBox="1">
            <a:spLocks noChangeArrowheads="1"/>
          </p:cNvSpPr>
          <p:nvPr/>
        </p:nvSpPr>
        <p:spPr bwMode="auto">
          <a:xfrm>
            <a:off x="755650" y="3212976"/>
            <a:ext cx="7442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避免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使用多分支语句</a:t>
            </a:r>
          </a:p>
        </p:txBody>
      </p:sp>
      <p:sp>
        <p:nvSpPr>
          <p:cNvPr id="83975" name="文本框 8"/>
          <p:cNvSpPr txBox="1">
            <a:spLocks noChangeArrowheads="1"/>
          </p:cNvSpPr>
          <p:nvPr/>
        </p:nvSpPr>
        <p:spPr bwMode="auto">
          <a:xfrm>
            <a:off x="755650" y="3711250"/>
            <a:ext cx="756076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一般说来</a:t>
            </a:r>
            <a:r>
              <a:rPr lang="zh-CN" altLang="en-US" sz="2400" dirty="0">
                <a:latin typeface="Bodoni MT Black" pitchFamily="18" charset="0"/>
              </a:rPr>
              <a:t>，</a:t>
            </a:r>
            <a:r>
              <a:rPr lang="zh-CN" altLang="en-US" sz="2400" dirty="0" smtClean="0">
                <a:latin typeface="Bodoni MT Black" pitchFamily="18" charset="0"/>
              </a:rPr>
              <a:t>可利用</a:t>
            </a:r>
            <a:r>
              <a:rPr lang="en-US" altLang="zh-CN" sz="2400" dirty="0">
                <a:solidFill>
                  <a:srgbClr val="0070C0"/>
                </a:solidFill>
                <a:latin typeface="Bodoni MT Black" pitchFamily="18" charset="0"/>
              </a:rPr>
              <a:t>DO_CASE</a:t>
            </a:r>
            <a:r>
              <a:rPr lang="zh-CN" altLang="en-US" sz="2400" dirty="0">
                <a:solidFill>
                  <a:srgbClr val="0070C0"/>
                </a:solidFill>
                <a:latin typeface="Bodoni MT Black" pitchFamily="18" charset="0"/>
              </a:rPr>
              <a:t>语句</a:t>
            </a:r>
            <a:r>
              <a:rPr lang="zh-CN" altLang="en-US" sz="2400" dirty="0">
                <a:latin typeface="Bodoni MT Black" pitchFamily="18" charset="0"/>
              </a:rPr>
              <a:t>测试对象的内部状态，而不要用来根据对象类型选择应有的行为，否则在增添新类时将不得不修改原有的代码。应该合理地利用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多态性机制</a:t>
            </a:r>
            <a:r>
              <a:rPr lang="zh-CN" altLang="en-US" sz="2400" dirty="0">
                <a:latin typeface="Bodoni MT Black" pitchFamily="18" charset="0"/>
              </a:rPr>
              <a:t>，根据对象当前类型，自动决定应有的行为。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 </a:t>
            </a:r>
            <a:r>
              <a:rPr lang="zh-CN" altLang="en-US" b="1" dirty="0">
                <a:latin typeface="Bodoni MT Black" pitchFamily="18" charset="0"/>
              </a:rPr>
              <a:t>程序设计风格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86019" name="文本框 1"/>
          <p:cNvSpPr txBox="1">
            <a:spLocks noChangeArrowheads="1"/>
          </p:cNvSpPr>
          <p:nvPr/>
        </p:nvSpPr>
        <p:spPr bwMode="auto">
          <a:xfrm>
            <a:off x="755650" y="1362075"/>
            <a:ext cx="7442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4</a:t>
            </a:r>
            <a:r>
              <a:rPr lang="en-US" altLang="zh-CN" sz="2400" b="1" dirty="0" smtClean="0">
                <a:solidFill>
                  <a:srgbClr val="FF0000"/>
                </a:solidFill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精心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确定公有方法</a:t>
            </a:r>
          </a:p>
        </p:txBody>
      </p:sp>
      <p:sp>
        <p:nvSpPr>
          <p:cNvPr id="86020" name="文本框 2"/>
          <p:cNvSpPr txBox="1">
            <a:spLocks noChangeArrowheads="1"/>
          </p:cNvSpPr>
          <p:nvPr/>
        </p:nvSpPr>
        <p:spPr bwMode="auto">
          <a:xfrm>
            <a:off x="755650" y="1952625"/>
            <a:ext cx="770478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公有</a:t>
            </a:r>
            <a:r>
              <a:rPr lang="zh-CN" altLang="en-US" sz="2400" dirty="0">
                <a:latin typeface="Bodoni MT Black" pitchFamily="18" charset="0"/>
              </a:rPr>
              <a:t>方法是向公众公布的接口。对这类方法的修改往往会涉及许多其他类，因此，修改公有方法的代价通常都比较高。为提高可修改性，降低维护成本，必须精心选择和定义公有方法。私有方法是仅在类内使用的方法，通常利用私有方法来实现公有方法。删除、增加或修改私有方法所涉及的面要窄得多，因此代价也比较低。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12.2.2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提高可扩充性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12.2.3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提高健壮性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 </a:t>
            </a:r>
            <a:r>
              <a:rPr lang="zh-CN" altLang="en-US" b="1" dirty="0">
                <a:latin typeface="Bodoni MT Black" pitchFamily="18" charset="0"/>
              </a:rPr>
              <a:t>程序设计风格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88068" name="文本框 1"/>
          <p:cNvSpPr txBox="1">
            <a:spLocks noChangeArrowheads="1"/>
          </p:cNvSpPr>
          <p:nvPr/>
        </p:nvSpPr>
        <p:spPr bwMode="auto">
          <a:xfrm>
            <a:off x="553244" y="1820902"/>
            <a:ext cx="8018462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 程序员</a:t>
            </a:r>
            <a:r>
              <a:rPr lang="zh-CN" altLang="en-US" sz="2400" dirty="0">
                <a:latin typeface="Bodoni MT Black" pitchFamily="18" charset="0"/>
              </a:rPr>
              <a:t>在编写实现方法的代码时，既应该考虑效率，也应该考虑健壮性</a:t>
            </a:r>
            <a:r>
              <a:rPr lang="zh-CN" altLang="en-US" sz="2400" b="1" dirty="0">
                <a:latin typeface="Bodoni MT Black" pitchFamily="18" charset="0"/>
              </a:rPr>
              <a:t>。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79663" y="3758228"/>
            <a:ext cx="799204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</a:t>
            </a:r>
            <a:r>
              <a:rPr lang="zh-CN" altLang="en-US" sz="2400" dirty="0" smtClean="0">
                <a:latin typeface="Bodoni MT Black" pitchFamily="18" charset="0"/>
              </a:rPr>
              <a:t> 必须</a:t>
            </a:r>
            <a:r>
              <a:rPr lang="zh-CN" altLang="en-US" sz="2400" dirty="0">
                <a:latin typeface="Bodoni MT Black" pitchFamily="18" charset="0"/>
              </a:rPr>
              <a:t>认识到，对于任何一个实用软件来说，健壮性都是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不可忽略的质量指标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  <p:sp>
        <p:nvSpPr>
          <p:cNvPr id="88070" name="文本框 2"/>
          <p:cNvSpPr txBox="1">
            <a:spLocks noChangeArrowheads="1"/>
          </p:cNvSpPr>
          <p:nvPr/>
        </p:nvSpPr>
        <p:spPr bwMode="auto">
          <a:xfrm>
            <a:off x="550698" y="2789565"/>
            <a:ext cx="802100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solidFill>
                  <a:srgbClr val="000000"/>
                </a:solidFill>
                <a:latin typeface="Bodoni MT Black" pitchFamily="18" charset="0"/>
              </a:rPr>
              <a:t>所谓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健壮性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就是在硬件故障、输入的数据无效或操作错误等意外环境下，系统能做出适当响应的程度。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47675" y="1052736"/>
            <a:ext cx="8229600" cy="571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kumimoji="1" lang="en-US" altLang="zh-CN" b="1" dirty="0" smtClean="0">
                <a:latin typeface="Bodoni MT Black" pitchFamily="18" charset="0"/>
              </a:rPr>
              <a:t>12.2.3 </a:t>
            </a:r>
            <a:r>
              <a:rPr kumimoji="1" lang="zh-CN" altLang="en-US" b="1" dirty="0" smtClean="0">
                <a:latin typeface="Bodoni MT Black" pitchFamily="18" charset="0"/>
              </a:rPr>
              <a:t>提高健壮性</a:t>
            </a:r>
            <a:endParaRPr kumimoji="1" lang="en-US" altLang="zh-CN" b="1" dirty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12.2.3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提高健壮性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 </a:t>
            </a:r>
            <a:r>
              <a:rPr lang="zh-CN" altLang="en-US" b="1" dirty="0">
                <a:latin typeface="Bodoni MT Black" pitchFamily="18" charset="0"/>
              </a:rPr>
              <a:t>程序设计风格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90116" name="文本框 1"/>
          <p:cNvSpPr txBox="1">
            <a:spLocks noChangeArrowheads="1"/>
          </p:cNvSpPr>
          <p:nvPr/>
        </p:nvSpPr>
        <p:spPr bwMode="auto">
          <a:xfrm>
            <a:off x="554038" y="1219994"/>
            <a:ext cx="78247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1. 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预防用户的操作错误</a:t>
            </a:r>
          </a:p>
        </p:txBody>
      </p:sp>
      <p:sp>
        <p:nvSpPr>
          <p:cNvPr id="90117" name="文本框 4"/>
          <p:cNvSpPr txBox="1">
            <a:spLocks noChangeArrowheads="1"/>
          </p:cNvSpPr>
          <p:nvPr/>
        </p:nvSpPr>
        <p:spPr bwMode="auto">
          <a:xfrm>
            <a:off x="554038" y="1743557"/>
            <a:ext cx="812241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软件</a:t>
            </a:r>
            <a:r>
              <a:rPr lang="zh-CN" altLang="en-US" sz="2400" dirty="0">
                <a:latin typeface="Bodoni MT Black" pitchFamily="18" charset="0"/>
              </a:rPr>
              <a:t>系统必须具有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处理用户操作错误</a:t>
            </a:r>
            <a:r>
              <a:rPr lang="zh-CN" altLang="en-US" sz="2400" dirty="0">
                <a:latin typeface="Bodoni MT Black" pitchFamily="18" charset="0"/>
              </a:rPr>
              <a:t>的能力。任何一个接收用户输入数据的方法，对其接收到的数据都必须进行检查，即使发现了非常严重的错误，也应该给出恰当的提示信息，并准备再次接收用户的输入，不能运行中断或“死机”。</a:t>
            </a:r>
          </a:p>
        </p:txBody>
      </p:sp>
      <p:sp>
        <p:nvSpPr>
          <p:cNvPr id="90118" name="文本框 8"/>
          <p:cNvSpPr txBox="1">
            <a:spLocks noChangeArrowheads="1"/>
          </p:cNvSpPr>
          <p:nvPr/>
        </p:nvSpPr>
        <p:spPr bwMode="auto">
          <a:xfrm>
            <a:off x="541412" y="3864543"/>
            <a:ext cx="78247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检查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参数的合法性</a:t>
            </a:r>
          </a:p>
        </p:txBody>
      </p:sp>
      <p:sp>
        <p:nvSpPr>
          <p:cNvPr id="90119" name="文本框 5"/>
          <p:cNvSpPr txBox="1">
            <a:spLocks noChangeArrowheads="1"/>
          </p:cNvSpPr>
          <p:nvPr/>
        </p:nvSpPr>
        <p:spPr bwMode="auto">
          <a:xfrm>
            <a:off x="554038" y="4357462"/>
            <a:ext cx="8050410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对</a:t>
            </a:r>
            <a:r>
              <a:rPr lang="zh-CN" altLang="en-US" sz="2400" dirty="0">
                <a:latin typeface="Bodoni MT Black" pitchFamily="18" charset="0"/>
              </a:rPr>
              <a:t>公有方法，尤其应该着重检查其参数的合法性，因为用户在使用公有方法时可能违反参数的约束条件。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12.2.3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提高健壮性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12.2 </a:t>
            </a:r>
            <a:r>
              <a:rPr lang="zh-CN" altLang="en-US" b="1" dirty="0">
                <a:latin typeface="Bodoni MT Black" pitchFamily="18" charset="0"/>
              </a:rPr>
              <a:t>程序设计风格</a:t>
            </a:r>
            <a:endParaRPr lang="zh-CN" altLang="en-US" b="1" dirty="0" smtClean="0">
              <a:latin typeface="Bodoni MT Black" pitchFamily="18" charset="0"/>
            </a:endParaRPr>
          </a:p>
        </p:txBody>
      </p:sp>
      <p:sp>
        <p:nvSpPr>
          <p:cNvPr id="92164" name="文本框 1"/>
          <p:cNvSpPr txBox="1">
            <a:spLocks noChangeArrowheads="1"/>
          </p:cNvSpPr>
          <p:nvPr/>
        </p:nvSpPr>
        <p:spPr bwMode="auto">
          <a:xfrm>
            <a:off x="573088" y="1201746"/>
            <a:ext cx="78247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不要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预先确定限制条件</a:t>
            </a:r>
          </a:p>
        </p:txBody>
      </p:sp>
      <p:sp>
        <p:nvSpPr>
          <p:cNvPr id="92165" name="文本框 4"/>
          <p:cNvSpPr txBox="1">
            <a:spLocks noChangeArrowheads="1"/>
          </p:cNvSpPr>
          <p:nvPr/>
        </p:nvSpPr>
        <p:spPr bwMode="auto">
          <a:xfrm>
            <a:off x="577351" y="1700808"/>
            <a:ext cx="79200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在</a:t>
            </a:r>
            <a:r>
              <a:rPr lang="zh-CN" altLang="en-US" sz="2400" dirty="0">
                <a:latin typeface="Bodoni MT Black" pitchFamily="18" charset="0"/>
              </a:rPr>
              <a:t>设计阶段，往往很难准确地预测出应用系统中使用的数据结构的最大容量需求。因此不应该预先设定限制条件。如果有必要和可能，则应该使用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动态内存分配机制</a:t>
            </a:r>
            <a:r>
              <a:rPr lang="zh-CN" altLang="en-US" sz="2400" dirty="0">
                <a:latin typeface="Bodoni MT Black" pitchFamily="18" charset="0"/>
              </a:rPr>
              <a:t>，创建未预先设定限制条件的数据结构。</a:t>
            </a:r>
          </a:p>
        </p:txBody>
      </p:sp>
      <p:sp>
        <p:nvSpPr>
          <p:cNvPr id="92166" name="文本框 8"/>
          <p:cNvSpPr txBox="1">
            <a:spLocks noChangeArrowheads="1"/>
          </p:cNvSpPr>
          <p:nvPr/>
        </p:nvSpPr>
        <p:spPr bwMode="auto">
          <a:xfrm>
            <a:off x="554038" y="3778271"/>
            <a:ext cx="78247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4</a:t>
            </a:r>
            <a:r>
              <a:rPr lang="en-US" altLang="zh-CN" sz="2400" b="1" dirty="0" smtClean="0">
                <a:solidFill>
                  <a:srgbClr val="FF0000"/>
                </a:solidFill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先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测试后优化</a:t>
            </a:r>
          </a:p>
        </p:txBody>
      </p:sp>
      <p:sp>
        <p:nvSpPr>
          <p:cNvPr id="92167" name="文本框 5"/>
          <p:cNvSpPr txBox="1">
            <a:spLocks noChangeArrowheads="1"/>
          </p:cNvSpPr>
          <p:nvPr/>
        </p:nvSpPr>
        <p:spPr bwMode="auto">
          <a:xfrm>
            <a:off x="581459" y="4293481"/>
            <a:ext cx="791592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     为</a:t>
            </a:r>
            <a:r>
              <a:rPr lang="zh-CN" altLang="en-US" sz="2400" dirty="0">
                <a:latin typeface="Bodoni MT Black" pitchFamily="18" charset="0"/>
              </a:rPr>
              <a:t>在效率与健壮性之间做出合理的折衷，应该在为提高效率而进行优化之前，先测试程序的性能。经过测试，合理地确定为提高性能应该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着重优化的关键部分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739775" y="682625"/>
            <a:ext cx="7577138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Bodoni MT Black" pitchFamily="18" charset="0"/>
              </a:rPr>
              <a:t>主要内容</a:t>
            </a:r>
            <a:endParaRPr lang="es-HN" b="1" dirty="0">
              <a:solidFill>
                <a:prstClr val="black"/>
              </a:solidFill>
              <a:latin typeface="Bodoni MT Black" pitchFamily="18" charset="0"/>
              <a:ea typeface="+mn-ea"/>
            </a:endParaRPr>
          </a:p>
        </p:txBody>
      </p:sp>
      <p:sp>
        <p:nvSpPr>
          <p:cNvPr id="94211" name="2 Subtítulo"/>
          <p:cNvSpPr txBox="1">
            <a:spLocks/>
          </p:cNvSpPr>
          <p:nvPr/>
        </p:nvSpPr>
        <p:spPr bwMode="auto">
          <a:xfrm>
            <a:off x="250825" y="6234113"/>
            <a:ext cx="2017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s-ES" altLang="zh-CN" sz="2000">
              <a:solidFill>
                <a:srgbClr val="BFBFBF"/>
              </a:solidFill>
              <a:latin typeface="Bodoni MT Black" pitchFamily="18" charset="0"/>
            </a:endParaRPr>
          </a:p>
        </p:txBody>
      </p:sp>
      <p:pic>
        <p:nvPicPr>
          <p:cNvPr id="9421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5875338"/>
            <a:ext cx="762000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4" name="Text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071688"/>
            <a:ext cx="1928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94215" name="Text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00125" y="27146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94216" name="TextBox 5"/>
          <p:cNvSpPr txBox="1">
            <a:spLocks noChangeArrowheads="1"/>
          </p:cNvSpPr>
          <p:nvPr/>
        </p:nvSpPr>
        <p:spPr bwMode="auto">
          <a:xfrm>
            <a:off x="1000125" y="32861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94217" name="TextBox 6"/>
          <p:cNvSpPr txBox="1">
            <a:spLocks noChangeArrowheads="1"/>
          </p:cNvSpPr>
          <p:nvPr/>
        </p:nvSpPr>
        <p:spPr bwMode="auto">
          <a:xfrm>
            <a:off x="1000125" y="38576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642938" y="1987550"/>
            <a:ext cx="78898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srgbClr val="9999CC">
                    <a:lumMod val="50000"/>
                  </a:srgbClr>
                </a:solidFill>
                <a:latin typeface="Bodoni MT Black" pitchFamily="18" charset="0"/>
              </a:rPr>
              <a:t>   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12.1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程序设计语言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12.2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程序设计风格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12.3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测试策略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12.4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设计测试用例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</p:txBody>
      </p:sp>
      <p:sp>
        <p:nvSpPr>
          <p:cNvPr id="94219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400">
                <a:solidFill>
                  <a:srgbClr val="D9D9D9"/>
                </a:solidFill>
                <a:latin typeface="Bodoni MT Black" pitchFamily="18" charset="0"/>
              </a:rPr>
              <a:t>12.3 </a:t>
            </a:r>
            <a:r>
              <a:rPr lang="zh-CN" altLang="en-US" sz="2400">
                <a:solidFill>
                  <a:srgbClr val="D9D9D9"/>
                </a:solidFill>
                <a:latin typeface="Bodoni MT Black" pitchFamily="18" charset="0"/>
              </a:rPr>
              <a:t>测试策略</a:t>
            </a:r>
          </a:p>
        </p:txBody>
      </p:sp>
      <p:sp>
        <p:nvSpPr>
          <p:cNvPr id="14" name="矩形 13"/>
          <p:cNvSpPr/>
          <p:nvPr/>
        </p:nvSpPr>
        <p:spPr>
          <a:xfrm>
            <a:off x="927100" y="3073400"/>
            <a:ext cx="7461250" cy="571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  <a:latin typeface="Bodoni MT Black" pitchFamily="18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335757" y="3159919"/>
            <a:ext cx="538162" cy="431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12.3 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  <a:ea typeface="+mn-ea"/>
              </a:rPr>
              <a:t>测试策略</a:t>
            </a:r>
            <a:endParaRPr lang="zh-CN" altLang="en-US" sz="2400" dirty="0">
              <a:solidFill>
                <a:srgbClr val="D9D9D9"/>
              </a:solidFill>
              <a:latin typeface="Bodoni MT Black" pitchFamily="18" charset="0"/>
              <a:ea typeface="+mn-ea"/>
            </a:endParaRP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Bodoni MT Black" pitchFamily="18" charset="0"/>
              </a:rPr>
              <a:t>12.3 </a:t>
            </a:r>
            <a:r>
              <a:rPr lang="zh-CN" altLang="en-US" b="1" dirty="0" smtClean="0">
                <a:latin typeface="Bodoni MT Black" pitchFamily="18" charset="0"/>
              </a:rPr>
              <a:t>测试策略</a:t>
            </a:r>
          </a:p>
        </p:txBody>
      </p:sp>
      <p:sp>
        <p:nvSpPr>
          <p:cNvPr id="96260" name="文本框 4"/>
          <p:cNvSpPr txBox="1">
            <a:spLocks noChangeArrowheads="1"/>
          </p:cNvSpPr>
          <p:nvPr/>
        </p:nvSpPr>
        <p:spPr bwMode="auto">
          <a:xfrm>
            <a:off x="613807" y="1649799"/>
            <a:ext cx="7920038" cy="9686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测试</a:t>
            </a:r>
            <a:r>
              <a:rPr lang="zh-CN" altLang="en-US" sz="2400" dirty="0">
                <a:latin typeface="Bodoni MT Black" pitchFamily="18" charset="0"/>
              </a:rPr>
              <a:t>软件的经典策略是，从“小型测试”开始，逐步过渡到“大型测试”。</a:t>
            </a:r>
          </a:p>
        </p:txBody>
      </p:sp>
      <p:sp>
        <p:nvSpPr>
          <p:cNvPr id="96261" name="文本框 5"/>
          <p:cNvSpPr txBox="1">
            <a:spLocks noChangeArrowheads="1"/>
          </p:cNvSpPr>
          <p:nvPr/>
        </p:nvSpPr>
        <p:spPr bwMode="auto">
          <a:xfrm>
            <a:off x="613807" y="2664886"/>
            <a:ext cx="7907338" cy="9686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用</a:t>
            </a:r>
            <a:r>
              <a:rPr lang="zh-CN" altLang="en-US" sz="2400" dirty="0">
                <a:latin typeface="Bodoni MT Black" pitchFamily="18" charset="0"/>
              </a:rPr>
              <a:t>软件测试的专业术语描述，就是从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单元测试</a:t>
            </a:r>
            <a:r>
              <a:rPr lang="zh-CN" altLang="en-US" sz="2400" dirty="0">
                <a:latin typeface="Bodoni MT Black" pitchFamily="18" charset="0"/>
              </a:rPr>
              <a:t>开始，逐步进入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集成测试</a:t>
            </a:r>
            <a:r>
              <a:rPr lang="zh-CN" altLang="en-US" sz="2400" dirty="0">
                <a:latin typeface="Bodoni MT Black" pitchFamily="18" charset="0"/>
              </a:rPr>
              <a:t>，最后进行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确认测试和系统测试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12.3 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  <a:ea typeface="+mn-ea"/>
              </a:rPr>
              <a:t>测试策略</a:t>
            </a:r>
            <a:endParaRPr lang="zh-CN" altLang="en-US" sz="2400" dirty="0">
              <a:solidFill>
                <a:srgbClr val="D9D9D9"/>
              </a:solidFill>
              <a:latin typeface="Bodoni MT Black" pitchFamily="18" charset="0"/>
              <a:ea typeface="+mn-ea"/>
            </a:endParaRP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Bodoni MT Black" pitchFamily="18" charset="0"/>
              </a:rPr>
              <a:t>12.3 </a:t>
            </a:r>
            <a:r>
              <a:rPr lang="zh-CN" altLang="en-US" b="1" dirty="0" smtClean="0">
                <a:latin typeface="Bodoni MT Black" pitchFamily="18" charset="0"/>
              </a:rPr>
              <a:t>测试策略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7544" y="1052736"/>
            <a:ext cx="820891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>
                <a:latin typeface="Bodoni MT Black" pitchFamily="18" charset="0"/>
              </a:rPr>
              <a:t>对于传统的软件系统来说，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单元测试集中测试最小的可编译的程序单元（过程模块</a:t>
            </a:r>
            <a:r>
              <a:rPr lang="zh-CN" altLang="en-US" sz="2400" dirty="0" smtClean="0">
                <a:latin typeface="Bodoni MT Black" pitchFamily="18" charset="0"/>
              </a:rPr>
              <a:t>）；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一旦把这些单元都测试完之后，就把它们集成到程序结构中去；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在集成过程中还应该进行一系列的回归测试，以发现模块接口错误和新单元加入到程序中所带来的副作用；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最后，把软件系统作为一个整体来测试，以发现软件需求错误。</a:t>
            </a:r>
            <a:endParaRPr lang="en-US" altLang="zh-CN" sz="2400" dirty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测试面向对象软件的策略与上述策略基本相同，但也有许多新特点。</a:t>
            </a:r>
          </a:p>
        </p:txBody>
      </p:sp>
    </p:spTree>
    <p:extLst>
      <p:ext uri="{BB962C8B-B14F-4D97-AF65-F5344CB8AC3E}">
        <p14:creationId xmlns:p14="http://schemas.microsoft.com/office/powerpoint/2010/main" val="1694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484438" y="6291263"/>
            <a:ext cx="4051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12.3.1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面向对象的单元测试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Bodoni MT Black" pitchFamily="18" charset="0"/>
              </a:rPr>
              <a:t>12.3 </a:t>
            </a:r>
            <a:r>
              <a:rPr lang="zh-CN" altLang="en-US" b="1" dirty="0" smtClean="0">
                <a:latin typeface="Bodoni MT Black" pitchFamily="18" charset="0"/>
              </a:rPr>
              <a:t>测试策略</a:t>
            </a:r>
          </a:p>
        </p:txBody>
      </p:sp>
      <p:sp>
        <p:nvSpPr>
          <p:cNvPr id="98308" name="文本框 5"/>
          <p:cNvSpPr txBox="1">
            <a:spLocks noChangeArrowheads="1"/>
          </p:cNvSpPr>
          <p:nvPr/>
        </p:nvSpPr>
        <p:spPr bwMode="auto">
          <a:xfrm>
            <a:off x="955675" y="2205038"/>
            <a:ext cx="727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Bodoni MT Black" pitchFamily="18" charset="0"/>
              </a:rPr>
              <a:t>当考虑面向对象的软件时，单元的概念改变了。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8163" y="1412875"/>
            <a:ext cx="78247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dirty="0">
                <a:latin typeface="Bodoni MT Black" pitchFamily="18" charset="0"/>
                <a:ea typeface="+mn-ea"/>
              </a:rPr>
              <a:t>12.3.1 </a:t>
            </a:r>
            <a:r>
              <a:rPr kumimoji="1" lang="zh-CN" altLang="en-US" sz="3200" b="1" dirty="0">
                <a:latin typeface="Bodoni MT Black" pitchFamily="18" charset="0"/>
                <a:ea typeface="+mn-ea"/>
              </a:rPr>
              <a:t>面向对象的单元测试</a:t>
            </a:r>
          </a:p>
        </p:txBody>
      </p:sp>
      <p:sp>
        <p:nvSpPr>
          <p:cNvPr id="98310" name="文本框 1"/>
          <p:cNvSpPr txBox="1">
            <a:spLocks noChangeArrowheads="1"/>
          </p:cNvSpPr>
          <p:nvPr/>
        </p:nvSpPr>
        <p:spPr bwMode="auto">
          <a:xfrm>
            <a:off x="597694" y="2822445"/>
            <a:ext cx="7824788" cy="189199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最小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的可测试单元</a:t>
            </a:r>
            <a:r>
              <a:rPr lang="zh-CN" altLang="en-US" sz="2400" dirty="0">
                <a:latin typeface="Bodoni MT Black" pitchFamily="18" charset="0"/>
              </a:rPr>
              <a:t>是封装起来的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类和对象</a:t>
            </a:r>
            <a:r>
              <a:rPr lang="zh-CN" altLang="en-US" sz="2400" dirty="0">
                <a:latin typeface="Bodoni MT Black" pitchFamily="18" charset="0"/>
              </a:rPr>
              <a:t>。一个类可以包含一组不同的操作，而一个特定的操作也可能存在于一组不同的类中。因此，对于面向对象的软件来说，单元测试的含义发生了很大变化。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484438" y="6297613"/>
            <a:ext cx="4102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12.3.1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面向对象的单元测试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Bodoni MT Black" pitchFamily="18" charset="0"/>
              </a:rPr>
              <a:t>12.3 </a:t>
            </a:r>
            <a:r>
              <a:rPr lang="zh-CN" altLang="en-US" b="1" dirty="0" smtClean="0">
                <a:latin typeface="Bodoni MT Black" pitchFamily="18" charset="0"/>
              </a:rPr>
              <a:t>测试策略</a:t>
            </a:r>
          </a:p>
        </p:txBody>
      </p:sp>
      <p:sp>
        <p:nvSpPr>
          <p:cNvPr id="100356" name="文本框 5"/>
          <p:cNvSpPr txBox="1">
            <a:spLocks noChangeArrowheads="1"/>
          </p:cNvSpPr>
          <p:nvPr/>
        </p:nvSpPr>
        <p:spPr bwMode="auto">
          <a:xfrm>
            <a:off x="539552" y="1323181"/>
            <a:ext cx="7992887" cy="9686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测试</a:t>
            </a:r>
            <a:r>
              <a:rPr lang="zh-CN" altLang="en-US" sz="2400" dirty="0">
                <a:latin typeface="Bodoni MT Black" pitchFamily="18" charset="0"/>
              </a:rPr>
              <a:t>面向对象软件时，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不能再孤立地测试单个操作，而应该把操作作为类的一部分来测试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  <p:sp>
        <p:nvSpPr>
          <p:cNvPr id="100357" name="文本框 1"/>
          <p:cNvSpPr txBox="1">
            <a:spLocks noChangeArrowheads="1"/>
          </p:cNvSpPr>
          <p:nvPr/>
        </p:nvSpPr>
        <p:spPr bwMode="auto">
          <a:xfrm>
            <a:off x="572240" y="2427575"/>
            <a:ext cx="7872646" cy="17420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200" dirty="0">
                <a:latin typeface="Bodoni MT Black" pitchFamily="18" charset="0"/>
              </a:rPr>
              <a:t>例如，假设有一个类层次，操作</a:t>
            </a:r>
            <a:r>
              <a:rPr lang="en-US" altLang="zh-CN" sz="2200" dirty="0">
                <a:latin typeface="Bodoni MT Black" pitchFamily="18" charset="0"/>
              </a:rPr>
              <a:t>X</a:t>
            </a:r>
            <a:r>
              <a:rPr lang="zh-CN" altLang="en-US" sz="2200" dirty="0">
                <a:latin typeface="Bodoni MT Black" pitchFamily="18" charset="0"/>
              </a:rPr>
              <a:t>在超类中定义并被一组子类继承，每个子类都使用操作</a:t>
            </a:r>
            <a:r>
              <a:rPr lang="en-US" altLang="zh-CN" sz="2200" dirty="0">
                <a:latin typeface="Bodoni MT Black" pitchFamily="18" charset="0"/>
              </a:rPr>
              <a:t>X</a:t>
            </a:r>
            <a:r>
              <a:rPr lang="zh-CN" altLang="en-US" sz="2200" dirty="0">
                <a:latin typeface="Bodoni MT Black" pitchFamily="18" charset="0"/>
              </a:rPr>
              <a:t>，但是，</a:t>
            </a:r>
            <a:r>
              <a:rPr lang="en-US" altLang="zh-CN" sz="2200" dirty="0">
                <a:latin typeface="Bodoni MT Black" pitchFamily="18" charset="0"/>
              </a:rPr>
              <a:t>X</a:t>
            </a:r>
            <a:r>
              <a:rPr lang="zh-CN" altLang="en-US" sz="2200" dirty="0">
                <a:latin typeface="Bodoni MT Black" pitchFamily="18" charset="0"/>
              </a:rPr>
              <a:t>调用子类中定义的操作并处理子类的私有属性。由于在不同的子类中使用操作</a:t>
            </a:r>
            <a:r>
              <a:rPr lang="en-US" altLang="zh-CN" sz="2200" dirty="0">
                <a:latin typeface="Bodoni MT Black" pitchFamily="18" charset="0"/>
              </a:rPr>
              <a:t>X</a:t>
            </a:r>
            <a:r>
              <a:rPr lang="zh-CN" altLang="en-US" sz="2200" dirty="0">
                <a:latin typeface="Bodoni MT Black" pitchFamily="18" charset="0"/>
              </a:rPr>
              <a:t>的环境有微妙的差别，因此有必要在每个子类的语境中测试操作</a:t>
            </a:r>
            <a:r>
              <a:rPr lang="en-US" altLang="zh-CN" sz="2200" dirty="0">
                <a:latin typeface="Bodoni MT Black" pitchFamily="18" charset="0"/>
              </a:rPr>
              <a:t>X</a:t>
            </a:r>
            <a:r>
              <a:rPr lang="zh-CN" altLang="en-US" sz="2200" dirty="0">
                <a:latin typeface="Bodoni MT Black" pitchFamily="18" charset="0"/>
              </a:rPr>
              <a:t>。</a:t>
            </a:r>
          </a:p>
        </p:txBody>
      </p:sp>
      <p:sp>
        <p:nvSpPr>
          <p:cNvPr id="100358" name="文本框 2"/>
          <p:cNvSpPr txBox="1">
            <a:spLocks noChangeArrowheads="1"/>
          </p:cNvSpPr>
          <p:nvPr/>
        </p:nvSpPr>
        <p:spPr bwMode="auto">
          <a:xfrm>
            <a:off x="592213" y="4271555"/>
            <a:ext cx="7940225" cy="147732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     </a:t>
            </a:r>
            <a:r>
              <a:rPr lang="zh-CN" altLang="en-US" sz="2400" dirty="0" smtClean="0">
                <a:solidFill>
                  <a:srgbClr val="000000"/>
                </a:solidFill>
                <a:latin typeface="Bodoni MT Black" pitchFamily="18" charset="0"/>
              </a:rPr>
              <a:t>这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就说明，当测试面向对象软件时，传统的单元测试方法是不适用的，不能再在“真空”中（即孤立地）测试单个操作。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739775" y="682625"/>
            <a:ext cx="7577138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Bodoni MT Black" pitchFamily="18" charset="0"/>
              </a:rPr>
              <a:t>主要内容</a:t>
            </a:r>
            <a:endParaRPr lang="es-HN" b="1" dirty="0">
              <a:solidFill>
                <a:prstClr val="black"/>
              </a:solidFill>
              <a:latin typeface="Bodoni MT Black" pitchFamily="18" charset="0"/>
              <a:ea typeface="+mn-ea"/>
            </a:endParaRPr>
          </a:p>
        </p:txBody>
      </p:sp>
      <p:sp>
        <p:nvSpPr>
          <p:cNvPr id="14339" name="2 Subtítulo"/>
          <p:cNvSpPr txBox="1">
            <a:spLocks/>
          </p:cNvSpPr>
          <p:nvPr/>
        </p:nvSpPr>
        <p:spPr bwMode="auto">
          <a:xfrm>
            <a:off x="250825" y="6234113"/>
            <a:ext cx="2017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s-ES" altLang="zh-CN" sz="2000">
              <a:solidFill>
                <a:srgbClr val="BFBFBF"/>
              </a:solidFill>
              <a:latin typeface="Bodoni MT Black" pitchFamily="18" charset="0"/>
            </a:endParaRPr>
          </a:p>
        </p:txBody>
      </p:sp>
      <p:pic>
        <p:nvPicPr>
          <p:cNvPr id="14340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5875338"/>
            <a:ext cx="762000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071688"/>
            <a:ext cx="1928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14343" name="Text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00125" y="27146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14344" name="TextBox 5"/>
          <p:cNvSpPr txBox="1">
            <a:spLocks noChangeArrowheads="1"/>
          </p:cNvSpPr>
          <p:nvPr/>
        </p:nvSpPr>
        <p:spPr bwMode="auto">
          <a:xfrm>
            <a:off x="1000125" y="32861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14345" name="TextBox 6"/>
          <p:cNvSpPr txBox="1">
            <a:spLocks noChangeArrowheads="1"/>
          </p:cNvSpPr>
          <p:nvPr/>
        </p:nvSpPr>
        <p:spPr bwMode="auto">
          <a:xfrm>
            <a:off x="1000125" y="38576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642938" y="1844675"/>
            <a:ext cx="78898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srgbClr val="9999CC">
                    <a:lumMod val="50000"/>
                  </a:srgbClr>
                </a:solidFill>
                <a:latin typeface="Bodoni MT Black" pitchFamily="18" charset="0"/>
              </a:rPr>
              <a:t>   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12.1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程序设计语言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12.2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程序设计风格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12.3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测试策略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12.4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设计测试用例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</a:t>
            </a:r>
            <a:endParaRPr kumimoji="1" lang="zh-CN" altLang="en-US" sz="2400" b="1" dirty="0" smtClean="0">
              <a:solidFill>
                <a:srgbClr val="9999CC">
                  <a:lumMod val="50000"/>
                </a:srgbClr>
              </a:solidFill>
              <a:latin typeface="Bodoni MT Black" pitchFamily="18" charset="0"/>
            </a:endParaRPr>
          </a:p>
        </p:txBody>
      </p:sp>
      <p:sp>
        <p:nvSpPr>
          <p:cNvPr id="1434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400">
                <a:solidFill>
                  <a:srgbClr val="D9D9D9"/>
                </a:solidFill>
                <a:latin typeface="Bodoni MT Black" pitchFamily="18" charset="0"/>
              </a:rPr>
              <a:t>12.1 </a:t>
            </a:r>
            <a:r>
              <a:rPr lang="zh-CN" altLang="en-US" sz="2400">
                <a:solidFill>
                  <a:srgbClr val="D9D9D9"/>
                </a:solidFill>
                <a:latin typeface="Bodoni MT Black" pitchFamily="18" charset="0"/>
              </a:rPr>
              <a:t>程序设计语言</a:t>
            </a:r>
          </a:p>
        </p:txBody>
      </p:sp>
      <p:sp>
        <p:nvSpPr>
          <p:cNvPr id="14" name="矩形 13"/>
          <p:cNvSpPr/>
          <p:nvPr/>
        </p:nvSpPr>
        <p:spPr>
          <a:xfrm>
            <a:off x="927100" y="1844675"/>
            <a:ext cx="7461250" cy="571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  <a:latin typeface="Bodoni MT Black" pitchFamily="18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335757" y="1931194"/>
            <a:ext cx="538162" cy="431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Bodoni MT Black" pitchFamily="18" charset="0"/>
              </a:rPr>
              <a:t>12.3 </a:t>
            </a:r>
            <a:r>
              <a:rPr lang="zh-CN" altLang="en-US" b="1" dirty="0" smtClean="0">
                <a:latin typeface="Bodoni MT Black" pitchFamily="18" charset="0"/>
              </a:rPr>
              <a:t>测试策略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4038" y="1125538"/>
            <a:ext cx="78247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latin typeface="Bodoni MT Black" pitchFamily="18" charset="0"/>
                <a:ea typeface="+mj-ea"/>
              </a:rPr>
              <a:t>12.3.2 </a:t>
            </a:r>
            <a:r>
              <a:rPr lang="zh-CN" altLang="en-US" sz="3200" b="1" dirty="0">
                <a:latin typeface="Bodoni MT Black" pitchFamily="18" charset="0"/>
                <a:ea typeface="+mj-ea"/>
              </a:rPr>
              <a:t>面向对象的集成测试</a:t>
            </a:r>
          </a:p>
        </p:txBody>
      </p:sp>
      <p:sp>
        <p:nvSpPr>
          <p:cNvPr id="102404" name="文本框 1"/>
          <p:cNvSpPr txBox="1">
            <a:spLocks noChangeArrowheads="1"/>
          </p:cNvSpPr>
          <p:nvPr/>
        </p:nvSpPr>
        <p:spPr bwMode="auto">
          <a:xfrm>
            <a:off x="684212" y="1960563"/>
            <a:ext cx="7848227" cy="24006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</a:t>
            </a:r>
            <a:r>
              <a:rPr lang="zh-CN" altLang="en-US" sz="2400" dirty="0" smtClean="0">
                <a:latin typeface="Bodoni MT Black" pitchFamily="18" charset="0"/>
              </a:rPr>
              <a:t>因为</a:t>
            </a:r>
            <a:r>
              <a:rPr lang="zh-CN" altLang="en-US" sz="2400" dirty="0">
                <a:latin typeface="Bodoni MT Black" pitchFamily="18" charset="0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面向对象的软件中不存在层次的控制结构</a:t>
            </a:r>
            <a:r>
              <a:rPr lang="zh-CN" altLang="en-US" sz="2400" dirty="0">
                <a:latin typeface="Bodoni MT Black" pitchFamily="18" charset="0"/>
              </a:rPr>
              <a:t>，传统的自顶向下或自底向上的集成策略就没有意义了。此外，由于构成类的各个成分彼此间存在直接或间接的交互，一次集成一个操作到类中（传统的渐增式集成方法）通常是不现实的。</a:t>
            </a:r>
          </a:p>
        </p:txBody>
      </p:sp>
      <p:sp>
        <p:nvSpPr>
          <p:cNvPr id="102405" name="文本框 3"/>
          <p:cNvSpPr txBox="1">
            <a:spLocks noChangeArrowheads="1"/>
          </p:cNvSpPr>
          <p:nvPr/>
        </p:nvSpPr>
        <p:spPr bwMode="auto">
          <a:xfrm>
            <a:off x="765175" y="4361220"/>
            <a:ext cx="7767264" cy="182357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面向对象软件的集成测试主要有下述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两种不同的策略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① 基于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线程的测试</a:t>
            </a:r>
            <a:endParaRPr lang="en-US" altLang="zh-CN" sz="2400" b="1" dirty="0">
              <a:solidFill>
                <a:srgbClr val="FF0000"/>
              </a:solidFill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②</a:t>
            </a:r>
            <a:r>
              <a:rPr lang="en-US" altLang="zh-CN" sz="2400" b="1" dirty="0" smtClean="0">
                <a:solidFill>
                  <a:srgbClr val="FF0000"/>
                </a:solidFill>
                <a:latin typeface="Bodoni MT Black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基于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使用的测试</a:t>
            </a:r>
          </a:p>
          <a:p>
            <a:pPr eaLnBrk="1" hangingPunct="1">
              <a:lnSpc>
                <a:spcPct val="125000"/>
              </a:lnSpc>
            </a:pPr>
            <a:endParaRPr lang="zh-CN" altLang="en-US" dirty="0">
              <a:latin typeface="Bodoni MT Black" pitchFamily="18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 bwMode="auto">
          <a:xfrm>
            <a:off x="2484438" y="6297613"/>
            <a:ext cx="4102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12.3.2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面向对象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</a:rPr>
              <a:t>的集成测试</a:t>
            </a:r>
            <a:endParaRPr lang="zh-CN" altLang="en-US" sz="2400" dirty="0">
              <a:solidFill>
                <a:srgbClr val="D9D9D9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Bodoni MT Black" pitchFamily="18" charset="0"/>
              </a:rPr>
              <a:t>12.3 </a:t>
            </a:r>
            <a:r>
              <a:rPr lang="zh-CN" altLang="en-US" b="1" dirty="0">
                <a:latin typeface="Bodoni MT Black" pitchFamily="18" charset="0"/>
              </a:rPr>
              <a:t>测试</a:t>
            </a:r>
            <a:r>
              <a:rPr lang="zh-CN" altLang="en-US" b="1" dirty="0" smtClean="0">
                <a:latin typeface="Bodoni MT Black" pitchFamily="18" charset="0"/>
              </a:rPr>
              <a:t>策略</a:t>
            </a:r>
          </a:p>
        </p:txBody>
      </p:sp>
      <p:sp>
        <p:nvSpPr>
          <p:cNvPr id="104451" name="文本框 1"/>
          <p:cNvSpPr txBox="1">
            <a:spLocks noChangeArrowheads="1"/>
          </p:cNvSpPr>
          <p:nvPr/>
        </p:nvSpPr>
        <p:spPr bwMode="auto">
          <a:xfrm>
            <a:off x="653256" y="2132856"/>
            <a:ext cx="7764463" cy="147732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solidFill>
                  <a:srgbClr val="000000"/>
                </a:solidFill>
                <a:latin typeface="Bodoni MT Black" pitchFamily="18" charset="0"/>
              </a:rPr>
              <a:t>这种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策略把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响应系统的一个输入或一个事件所需要的那些类集成起来。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分别集成并测试每个线程，同时应用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回归测试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以保证没有产生副作用。</a:t>
            </a:r>
            <a:endParaRPr lang="en-US" altLang="zh-CN" sz="2400" dirty="0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104453" name="文本框 2"/>
          <p:cNvSpPr txBox="1">
            <a:spLocks noChangeArrowheads="1"/>
          </p:cNvSpPr>
          <p:nvPr/>
        </p:nvSpPr>
        <p:spPr bwMode="auto">
          <a:xfrm>
            <a:off x="653256" y="1481931"/>
            <a:ext cx="4164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000000"/>
                </a:solidFill>
                <a:latin typeface="Bodoni MT Black" pitchFamily="18" charset="0"/>
              </a:rPr>
              <a:t>① 基于</a:t>
            </a:r>
            <a:r>
              <a:rPr lang="zh-CN" altLang="en-US" sz="2400" b="1" dirty="0">
                <a:solidFill>
                  <a:srgbClr val="000000"/>
                </a:solidFill>
                <a:latin typeface="Bodoni MT Black" pitchFamily="18" charset="0"/>
              </a:rPr>
              <a:t>线程的测试</a:t>
            </a:r>
            <a:endParaRPr lang="en-US" altLang="zh-CN" sz="2400" b="1" dirty="0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 bwMode="auto">
          <a:xfrm>
            <a:off x="2484438" y="6297613"/>
            <a:ext cx="4102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12.3.2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面向对象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</a:rPr>
              <a:t>的集成测试</a:t>
            </a:r>
            <a:endParaRPr lang="zh-CN" altLang="en-US" sz="2400" dirty="0">
              <a:solidFill>
                <a:srgbClr val="D9D9D9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Bodoni MT Black" pitchFamily="18" charset="0"/>
              </a:rPr>
              <a:t>12.3 </a:t>
            </a:r>
            <a:r>
              <a:rPr lang="zh-CN" altLang="en-US" b="1" dirty="0">
                <a:latin typeface="Bodoni MT Black" pitchFamily="18" charset="0"/>
              </a:rPr>
              <a:t>测试</a:t>
            </a:r>
            <a:r>
              <a:rPr lang="zh-CN" altLang="en-US" b="1" dirty="0" smtClean="0">
                <a:latin typeface="Bodoni MT Black" pitchFamily="18" charset="0"/>
              </a:rPr>
              <a:t>策略</a:t>
            </a:r>
          </a:p>
        </p:txBody>
      </p:sp>
      <p:sp>
        <p:nvSpPr>
          <p:cNvPr id="104452" name="文本框 3"/>
          <p:cNvSpPr txBox="1">
            <a:spLocks noChangeArrowheads="1"/>
          </p:cNvSpPr>
          <p:nvPr/>
        </p:nvSpPr>
        <p:spPr bwMode="auto">
          <a:xfrm>
            <a:off x="611561" y="1988840"/>
            <a:ext cx="7848872" cy="24006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      这种方法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首先测试几乎不使用服务器类的那些类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（称为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独立类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），把独立类都测试完之后，再测试使用独立类的下一个层次的类（称为依赖类）。对依赖类的测试一个层次一个层次地持续进行下去，直至把整个软件系统构造完为止。</a:t>
            </a:r>
          </a:p>
        </p:txBody>
      </p:sp>
      <p:sp>
        <p:nvSpPr>
          <p:cNvPr id="104454" name="文本框 4"/>
          <p:cNvSpPr txBox="1">
            <a:spLocks noChangeArrowheads="1"/>
          </p:cNvSpPr>
          <p:nvPr/>
        </p:nvSpPr>
        <p:spPr bwMode="auto">
          <a:xfrm>
            <a:off x="539552" y="1357957"/>
            <a:ext cx="302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000000"/>
                </a:solidFill>
                <a:latin typeface="Bodoni MT Black" pitchFamily="18" charset="0"/>
              </a:rPr>
              <a:t>② 基于</a:t>
            </a:r>
            <a:r>
              <a:rPr lang="zh-CN" altLang="en-US" sz="2400" b="1" dirty="0">
                <a:solidFill>
                  <a:srgbClr val="000000"/>
                </a:solidFill>
                <a:latin typeface="Bodoni MT Black" pitchFamily="18" charset="0"/>
              </a:rPr>
              <a:t>使用的测试</a:t>
            </a:r>
            <a:endParaRPr lang="en-US" altLang="zh-CN" sz="2400" b="1" dirty="0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 bwMode="auto">
          <a:xfrm>
            <a:off x="2484438" y="6297613"/>
            <a:ext cx="4102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12.3.2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面向对象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</a:rPr>
              <a:t>的集成测试</a:t>
            </a:r>
            <a:endParaRPr lang="zh-CN" altLang="en-US" sz="2400" dirty="0">
              <a:solidFill>
                <a:srgbClr val="D9D9D9"/>
              </a:solidFill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6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Bodoni MT Black" pitchFamily="18" charset="0"/>
              </a:rPr>
              <a:t>12.3 </a:t>
            </a:r>
            <a:r>
              <a:rPr lang="zh-CN" altLang="en-US" b="1" dirty="0">
                <a:latin typeface="Bodoni MT Black" pitchFamily="18" charset="0"/>
              </a:rPr>
              <a:t>测试</a:t>
            </a:r>
            <a:r>
              <a:rPr lang="zh-CN" altLang="en-US" b="1" dirty="0" smtClean="0">
                <a:latin typeface="Bodoni MT Black" pitchFamily="18" charset="0"/>
              </a:rPr>
              <a:t>策略</a:t>
            </a:r>
          </a:p>
        </p:txBody>
      </p:sp>
      <p:sp>
        <p:nvSpPr>
          <p:cNvPr id="104455" name="文本框 5"/>
          <p:cNvSpPr txBox="1">
            <a:spLocks noChangeArrowheads="1"/>
          </p:cNvSpPr>
          <p:nvPr/>
        </p:nvSpPr>
        <p:spPr bwMode="auto">
          <a:xfrm>
            <a:off x="539552" y="1700808"/>
            <a:ext cx="784887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在</a:t>
            </a:r>
            <a:r>
              <a:rPr lang="zh-CN" altLang="en-US" sz="2400" dirty="0">
                <a:latin typeface="Bodoni MT Black" pitchFamily="18" charset="0"/>
              </a:rPr>
              <a:t>测试面向对象的软件过程中，应该注意发现不同的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类之间的协作错误</a:t>
            </a:r>
            <a:r>
              <a:rPr lang="zh-CN" altLang="en-US" sz="2400" dirty="0">
                <a:latin typeface="Bodoni MT Black" pitchFamily="18" charset="0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集群测试（</a:t>
            </a:r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cluster testing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）</a:t>
            </a:r>
            <a:r>
              <a:rPr lang="zh-CN" altLang="en-US" sz="2400" dirty="0">
                <a:latin typeface="Bodoni MT Black" pitchFamily="18" charset="0"/>
              </a:rPr>
              <a:t>是面向对象软件集成测试的一个步骤。在这个测试步骤中，用精心设计的测试用例检查一群相互协作的类（通过研究对象模型可以确定协作类），这些测试用例力图发现协作错误。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 bwMode="auto">
          <a:xfrm>
            <a:off x="2484438" y="6297613"/>
            <a:ext cx="4102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12.3.2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面向对象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</a:rPr>
              <a:t>的集成测试</a:t>
            </a:r>
            <a:endParaRPr lang="zh-CN" altLang="en-US" sz="2400" dirty="0">
              <a:solidFill>
                <a:srgbClr val="D9D9D9"/>
              </a:solidFill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555875" y="6291263"/>
            <a:ext cx="3979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12.3.3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面向对象的确认测试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12.3</a:t>
            </a:r>
            <a:r>
              <a:rPr lang="en-US" altLang="zh-CN" b="1" dirty="0" smtClean="0">
                <a:latin typeface="Bodoni MT Black" pitchFamily="18" charset="0"/>
              </a:rPr>
              <a:t> </a:t>
            </a:r>
            <a:r>
              <a:rPr lang="zh-CN" altLang="en-US" b="1" dirty="0" smtClean="0">
                <a:latin typeface="Bodoni MT Black" pitchFamily="18" charset="0"/>
              </a:rPr>
              <a:t>测试策略</a:t>
            </a:r>
          </a:p>
        </p:txBody>
      </p:sp>
      <p:sp>
        <p:nvSpPr>
          <p:cNvPr id="106500" name="文本框 3"/>
          <p:cNvSpPr txBox="1">
            <a:spLocks noChangeArrowheads="1"/>
          </p:cNvSpPr>
          <p:nvPr/>
        </p:nvSpPr>
        <p:spPr bwMode="auto">
          <a:xfrm>
            <a:off x="576263" y="1773238"/>
            <a:ext cx="7956177" cy="28623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solidFill>
                  <a:srgbClr val="000000"/>
                </a:solidFill>
                <a:latin typeface="Bodoni MT Black" pitchFamily="18" charset="0"/>
              </a:rPr>
              <a:t>在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确认测试或系统测试层次，不再考虑类之间相互连接的细节。和传统的确认测试一样，面向对象软件的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确认测试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也集中检查用户可见的动作和用户可识别的输出。为了导出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确认测试用例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，</a:t>
            </a:r>
            <a:r>
              <a:rPr lang="zh-CN" altLang="en-US" sz="2400" dirty="0">
                <a:latin typeface="Bodoni MT Black" pitchFamily="18" charset="0"/>
              </a:rPr>
              <a:t>测试人员应该认真研究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动态模型和描述系统行为的脚本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，以确定最可能发现用户交互需求错误的情景</a:t>
            </a:r>
            <a:r>
              <a:rPr lang="zh-CN" altLang="en-US" sz="2000" dirty="0">
                <a:solidFill>
                  <a:srgbClr val="000000"/>
                </a:solidFill>
                <a:latin typeface="Bodoni MT Black" pitchFamily="18" charset="0"/>
              </a:rPr>
              <a:t>。</a:t>
            </a:r>
          </a:p>
        </p:txBody>
      </p:sp>
      <p:sp>
        <p:nvSpPr>
          <p:cNvPr id="106501" name="文本框 5"/>
          <p:cNvSpPr txBox="1">
            <a:spLocks noChangeArrowheads="1"/>
          </p:cNvSpPr>
          <p:nvPr/>
        </p:nvSpPr>
        <p:spPr bwMode="auto">
          <a:xfrm>
            <a:off x="650874" y="4581128"/>
            <a:ext cx="7881565" cy="142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latin typeface="Bodoni MT Black" pitchFamily="18" charset="0"/>
              </a:rPr>
              <a:t>当然</a:t>
            </a:r>
            <a:r>
              <a:rPr lang="zh-CN" altLang="en-US" sz="2400" dirty="0">
                <a:latin typeface="Bodoni MT Black" pitchFamily="18" charset="0"/>
              </a:rPr>
              <a:t>，传统的黑盒测试</a:t>
            </a:r>
            <a:r>
              <a:rPr lang="zh-CN" altLang="en-US" sz="2400" dirty="0" smtClean="0">
                <a:latin typeface="Bodoni MT Black" pitchFamily="18" charset="0"/>
              </a:rPr>
              <a:t>方法也</a:t>
            </a:r>
            <a:r>
              <a:rPr lang="zh-CN" altLang="en-US" sz="2400" dirty="0">
                <a:latin typeface="Bodoni MT Black" pitchFamily="18" charset="0"/>
              </a:rPr>
              <a:t>可用于设计确认测试用例，但是，对于面向对象的软件来说，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主要还是根据动态模型和描述系统行为的脚本来设计确认测试用例</a:t>
            </a:r>
            <a:r>
              <a:rPr lang="zh-CN" altLang="en-US" sz="2000" dirty="0">
                <a:solidFill>
                  <a:srgbClr val="FF0000"/>
                </a:solidFill>
                <a:latin typeface="Bodoni MT Black" pitchFamily="18" charset="0"/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6263" y="1125538"/>
            <a:ext cx="78247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latin typeface="Bodoni MT Black" pitchFamily="18" charset="0"/>
                <a:ea typeface="+mj-ea"/>
              </a:rPr>
              <a:t>12.3.3 </a:t>
            </a:r>
            <a:r>
              <a:rPr lang="zh-CN" altLang="en-US" sz="3200" b="1" dirty="0">
                <a:latin typeface="Bodoni MT Black" pitchFamily="18" charset="0"/>
                <a:ea typeface="+mj-ea"/>
              </a:rPr>
              <a:t>面向对象的确认测试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739775" y="682625"/>
            <a:ext cx="7577138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Bodoni MT Black" pitchFamily="18" charset="0"/>
              </a:rPr>
              <a:t>主要内容</a:t>
            </a:r>
            <a:endParaRPr lang="es-HN" b="1" dirty="0">
              <a:solidFill>
                <a:prstClr val="black"/>
              </a:solidFill>
              <a:latin typeface="Bodoni MT Black" pitchFamily="18" charset="0"/>
              <a:ea typeface="+mn-ea"/>
            </a:endParaRPr>
          </a:p>
        </p:txBody>
      </p:sp>
      <p:sp>
        <p:nvSpPr>
          <p:cNvPr id="108547" name="2 Subtítulo"/>
          <p:cNvSpPr txBox="1">
            <a:spLocks/>
          </p:cNvSpPr>
          <p:nvPr/>
        </p:nvSpPr>
        <p:spPr bwMode="auto">
          <a:xfrm>
            <a:off x="250825" y="6234113"/>
            <a:ext cx="2017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s-ES" altLang="zh-CN" sz="2000">
              <a:solidFill>
                <a:srgbClr val="BFBFBF"/>
              </a:solidFill>
              <a:latin typeface="Bodoni MT Black" pitchFamily="18" charset="0"/>
            </a:endParaRPr>
          </a:p>
        </p:txBody>
      </p:sp>
      <p:pic>
        <p:nvPicPr>
          <p:cNvPr id="1085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5875338"/>
            <a:ext cx="762000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0" name="Text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071688"/>
            <a:ext cx="1928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108551" name="Text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00125" y="27146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108552" name="TextBox 5"/>
          <p:cNvSpPr txBox="1">
            <a:spLocks noChangeArrowheads="1"/>
          </p:cNvSpPr>
          <p:nvPr/>
        </p:nvSpPr>
        <p:spPr bwMode="auto">
          <a:xfrm>
            <a:off x="1000125" y="32861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108553" name="TextBox 6"/>
          <p:cNvSpPr txBox="1">
            <a:spLocks noChangeArrowheads="1"/>
          </p:cNvSpPr>
          <p:nvPr/>
        </p:nvSpPr>
        <p:spPr bwMode="auto">
          <a:xfrm>
            <a:off x="1000125" y="3857625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642938" y="1987550"/>
            <a:ext cx="78898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srgbClr val="9999CC">
                    <a:lumMod val="50000"/>
                  </a:srgbClr>
                </a:solidFill>
                <a:latin typeface="Bodoni MT Black" pitchFamily="18" charset="0"/>
              </a:rPr>
              <a:t>   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12.1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程序设计语言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12.2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程序设计风格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12.3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测试策略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12.4   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Bodoni MT Black" pitchFamily="18" charset="0"/>
              </a:rPr>
              <a:t>设计测试用例</a:t>
            </a:r>
            <a:endParaRPr kumimoji="1" lang="en-US" altLang="zh-CN" sz="2400" b="1" dirty="0" smtClean="0">
              <a:solidFill>
                <a:prstClr val="black"/>
              </a:solidFill>
              <a:latin typeface="Bodoni MT Black" pitchFamily="18" charset="0"/>
            </a:endParaRPr>
          </a:p>
          <a:p>
            <a:pPr marL="0" indent="0"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prstClr val="black"/>
                </a:solidFill>
                <a:latin typeface="Bodoni MT Black" pitchFamily="18" charset="0"/>
              </a:rPr>
              <a:t>   </a:t>
            </a:r>
            <a:endParaRPr kumimoji="1" lang="zh-CN" altLang="en-US" sz="2400" b="1" dirty="0" smtClean="0">
              <a:solidFill>
                <a:srgbClr val="9999CC">
                  <a:lumMod val="50000"/>
                </a:srgbClr>
              </a:solidFill>
              <a:latin typeface="Bodoni MT Black" pitchFamily="18" charset="0"/>
            </a:endParaRPr>
          </a:p>
        </p:txBody>
      </p:sp>
      <p:sp>
        <p:nvSpPr>
          <p:cNvPr id="108555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400">
                <a:solidFill>
                  <a:srgbClr val="D9D9D9"/>
                </a:solidFill>
                <a:latin typeface="Bodoni MT Black" pitchFamily="18" charset="0"/>
              </a:rPr>
              <a:t>12.4 </a:t>
            </a:r>
            <a:r>
              <a:rPr lang="zh-CN" altLang="en-US" sz="2400">
                <a:solidFill>
                  <a:srgbClr val="D9D9D9"/>
                </a:solidFill>
                <a:latin typeface="Bodoni MT Black" pitchFamily="18" charset="0"/>
              </a:rPr>
              <a:t>设计测试用例</a:t>
            </a:r>
          </a:p>
        </p:txBody>
      </p:sp>
      <p:sp>
        <p:nvSpPr>
          <p:cNvPr id="14" name="矩形 13"/>
          <p:cNvSpPr/>
          <p:nvPr/>
        </p:nvSpPr>
        <p:spPr>
          <a:xfrm>
            <a:off x="927100" y="3573463"/>
            <a:ext cx="7461250" cy="571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  <a:latin typeface="Bodoni MT Black" pitchFamily="18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335756" y="3659982"/>
            <a:ext cx="538163" cy="431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12.4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设计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  <a:ea typeface="+mn-ea"/>
              </a:rPr>
              <a:t>测试用例</a:t>
            </a:r>
            <a:endParaRPr lang="zh-CN" altLang="en-US" sz="2400" dirty="0">
              <a:solidFill>
                <a:srgbClr val="D9D9D9"/>
              </a:solidFill>
              <a:latin typeface="Bodoni MT Black" pitchFamily="18" charset="0"/>
              <a:ea typeface="+mn-ea"/>
            </a:endParaRP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25558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</a:t>
            </a:r>
            <a:r>
              <a:rPr lang="en-US" altLang="zh-CN" b="1" dirty="0" smtClean="0">
                <a:latin typeface="Bodoni MT Black" pitchFamily="18" charset="0"/>
              </a:rPr>
              <a:t> </a:t>
            </a:r>
            <a:r>
              <a:rPr lang="zh-CN" altLang="en-US" b="1" dirty="0" smtClean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110596" name="文本框 3"/>
          <p:cNvSpPr txBox="1">
            <a:spLocks noChangeArrowheads="1"/>
          </p:cNvSpPr>
          <p:nvPr/>
        </p:nvSpPr>
        <p:spPr bwMode="auto">
          <a:xfrm>
            <a:off x="674167" y="1988840"/>
            <a:ext cx="7930281" cy="24006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Bodoni MT Black" pitchFamily="18" charset="0"/>
              </a:rPr>
              <a:t>    目前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，面向对象软件的测试用例的设计方法，还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处于研究、发展阶段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。与传统软件测试（测试用例的设计由软件的</a:t>
            </a:r>
            <a:r>
              <a:rPr lang="zh-CN" altLang="en-US" sz="2400" dirty="0">
                <a:solidFill>
                  <a:srgbClr val="0070C0"/>
                </a:solidFill>
                <a:latin typeface="Bodoni MT Black" pitchFamily="18" charset="0"/>
              </a:rPr>
              <a:t>输入</a:t>
            </a:r>
            <a:r>
              <a:rPr lang="en-US" altLang="zh-CN" sz="2400" dirty="0">
                <a:solidFill>
                  <a:srgbClr val="0070C0"/>
                </a:solidFill>
                <a:latin typeface="Bodoni MT Black" pitchFamily="18" charset="0"/>
              </a:rPr>
              <a:t>—</a:t>
            </a:r>
            <a:r>
              <a:rPr lang="zh-CN" altLang="en-US" sz="2400" dirty="0">
                <a:solidFill>
                  <a:srgbClr val="0070C0"/>
                </a:solidFill>
                <a:latin typeface="Bodoni MT Black" pitchFamily="18" charset="0"/>
              </a:rPr>
              <a:t>处理</a:t>
            </a:r>
            <a:r>
              <a:rPr lang="en-US" altLang="zh-CN" sz="2400" dirty="0">
                <a:solidFill>
                  <a:srgbClr val="0070C0"/>
                </a:solidFill>
                <a:latin typeface="Bodoni MT Black" pitchFamily="18" charset="0"/>
              </a:rPr>
              <a:t>—</a:t>
            </a:r>
            <a:r>
              <a:rPr lang="zh-CN" altLang="en-US" sz="2400" dirty="0">
                <a:solidFill>
                  <a:srgbClr val="0070C0"/>
                </a:solidFill>
                <a:latin typeface="Bodoni MT Black" pitchFamily="18" charset="0"/>
              </a:rPr>
              <a:t>输出视图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或</a:t>
            </a:r>
            <a:r>
              <a:rPr lang="zh-CN" altLang="en-US" sz="2400" dirty="0">
                <a:solidFill>
                  <a:srgbClr val="0070C0"/>
                </a:solidFill>
                <a:latin typeface="Bodoni MT Black" pitchFamily="18" charset="0"/>
              </a:rPr>
              <a:t>单个模块的算法细节驱动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）不同，面向对象测试关注于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设计适当的操作序列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以检查类的状态。</a:t>
            </a:r>
            <a:endParaRPr lang="zh-CN" altLang="en-US" sz="2000" dirty="0">
              <a:solidFill>
                <a:srgbClr val="000000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12.4.1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测试类的方法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1254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Bodoni MT Black" pitchFamily="18" charset="0"/>
              </a:rPr>
              <a:t>12.4 </a:t>
            </a:r>
            <a:r>
              <a:rPr lang="zh-CN" altLang="en-US" b="1" dirty="0" smtClean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6263" y="1255713"/>
            <a:ext cx="782478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latin typeface="Bodoni MT Black" pitchFamily="18" charset="0"/>
                <a:ea typeface="+mn-ea"/>
              </a:rPr>
              <a:t>12.4.1 </a:t>
            </a:r>
            <a:r>
              <a:rPr lang="zh-CN" altLang="en-US" sz="3200" b="1" dirty="0">
                <a:latin typeface="Bodoni MT Black" pitchFamily="18" charset="0"/>
                <a:ea typeface="+mn-ea"/>
              </a:rPr>
              <a:t>测试类的方法</a:t>
            </a:r>
          </a:p>
        </p:txBody>
      </p:sp>
      <p:sp>
        <p:nvSpPr>
          <p:cNvPr id="112645" name="文本框 1"/>
          <p:cNvSpPr txBox="1">
            <a:spLocks noChangeArrowheads="1"/>
          </p:cNvSpPr>
          <p:nvPr/>
        </p:nvSpPr>
        <p:spPr bwMode="auto">
          <a:xfrm>
            <a:off x="633413" y="1865312"/>
            <a:ext cx="797103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对</a:t>
            </a:r>
            <a:r>
              <a:rPr lang="zh-CN" altLang="en-US" sz="2400" dirty="0">
                <a:latin typeface="Bodoni MT Black" pitchFamily="18" charset="0"/>
              </a:rPr>
              <a:t>面向对象的软件来说，小型测试着重测试单个类和类中封装的方法。测试单个类的方法主要有随机测试、划分测试和基于故障的测试</a:t>
            </a:r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3</a:t>
            </a:r>
            <a:r>
              <a:rPr lang="zh-CN" altLang="en-US" sz="2400" dirty="0">
                <a:latin typeface="Bodoni MT Black" pitchFamily="18" charset="0"/>
              </a:rPr>
              <a:t>种。</a:t>
            </a:r>
          </a:p>
        </p:txBody>
      </p:sp>
      <p:sp>
        <p:nvSpPr>
          <p:cNvPr id="112646" name="文本框 2"/>
          <p:cNvSpPr txBox="1">
            <a:spLocks noChangeArrowheads="1"/>
          </p:cNvSpPr>
          <p:nvPr/>
        </p:nvSpPr>
        <p:spPr bwMode="auto">
          <a:xfrm>
            <a:off x="683568" y="3276343"/>
            <a:ext cx="50260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随机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测试</a:t>
            </a:r>
            <a:endParaRPr lang="en-US" altLang="zh-CN" sz="2400" b="1" dirty="0">
              <a:solidFill>
                <a:srgbClr val="FF0000"/>
              </a:solidFill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划分测试</a:t>
            </a:r>
            <a:endParaRPr lang="en-US" altLang="zh-CN" sz="2400" b="1" dirty="0">
              <a:solidFill>
                <a:srgbClr val="FF0000"/>
              </a:solidFill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Bodoni MT Black" pitchFamily="18" charset="0"/>
              </a:rPr>
              <a:t>   </a:t>
            </a:r>
            <a:r>
              <a:rPr lang="zh-CN" altLang="en-US" sz="2400" b="1" dirty="0" smtClean="0">
                <a:latin typeface="Bodoni MT Black" pitchFamily="18" charset="0"/>
              </a:rPr>
              <a:t>①</a:t>
            </a:r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 </a:t>
            </a:r>
            <a:r>
              <a:rPr lang="zh-CN" altLang="en-US" sz="2400" b="1" dirty="0" smtClean="0">
                <a:latin typeface="Bodoni MT Black" pitchFamily="18" charset="0"/>
              </a:rPr>
              <a:t>基于</a:t>
            </a:r>
            <a:r>
              <a:rPr lang="zh-CN" altLang="en-US" sz="2400" b="1" dirty="0">
                <a:latin typeface="Bodoni MT Black" pitchFamily="18" charset="0"/>
              </a:rPr>
              <a:t>状态的</a:t>
            </a:r>
            <a:r>
              <a:rPr lang="zh-CN" altLang="en-US" sz="2400" b="1" dirty="0" smtClean="0">
                <a:latin typeface="Bodoni MT Black" pitchFamily="18" charset="0"/>
              </a:rPr>
              <a:t>划分</a:t>
            </a:r>
            <a:endParaRPr lang="en-US" altLang="zh-CN" sz="2400" b="1" dirty="0" smtClean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Bodoni MT Black" pitchFamily="18" charset="0"/>
              </a:rPr>
              <a:t> </a:t>
            </a:r>
            <a:r>
              <a:rPr lang="en-US" altLang="zh-CN" sz="2400" b="1" dirty="0" smtClean="0">
                <a:latin typeface="Bodoni MT Black" pitchFamily="18" charset="0"/>
              </a:rPr>
              <a:t>   </a:t>
            </a:r>
            <a:r>
              <a:rPr lang="zh-CN" altLang="en-US" sz="2400" b="1" dirty="0" smtClean="0">
                <a:latin typeface="Bodoni MT Black" pitchFamily="18" charset="0"/>
              </a:rPr>
              <a:t>② 基于</a:t>
            </a:r>
            <a:r>
              <a:rPr lang="zh-CN" altLang="en-US" sz="2400" b="1" dirty="0">
                <a:latin typeface="Bodoni MT Black" pitchFamily="18" charset="0"/>
              </a:rPr>
              <a:t>属性的</a:t>
            </a:r>
            <a:r>
              <a:rPr lang="zh-CN" altLang="en-US" sz="2400" b="1" dirty="0" smtClean="0">
                <a:latin typeface="Bodoni MT Black" pitchFamily="18" charset="0"/>
              </a:rPr>
              <a:t>划分</a:t>
            </a:r>
            <a:endParaRPr lang="en-US" altLang="zh-CN" sz="2400" b="1" dirty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Bodoni MT Black" pitchFamily="18" charset="0"/>
              </a:rPr>
              <a:t> </a:t>
            </a:r>
            <a:r>
              <a:rPr lang="en-US" altLang="zh-CN" sz="2400" b="1" dirty="0" smtClean="0">
                <a:latin typeface="Bodoni MT Black" pitchFamily="18" charset="0"/>
              </a:rPr>
              <a:t>   </a:t>
            </a:r>
            <a:r>
              <a:rPr lang="zh-CN" altLang="en-US" sz="2400" b="1" dirty="0" smtClean="0">
                <a:latin typeface="Bodoni MT Black" pitchFamily="18" charset="0"/>
              </a:rPr>
              <a:t>③ 基于</a:t>
            </a:r>
            <a:r>
              <a:rPr lang="zh-CN" altLang="en-US" sz="2400" b="1" dirty="0">
                <a:latin typeface="Bodoni MT Black" pitchFamily="18" charset="0"/>
              </a:rPr>
              <a:t>功能的划分</a:t>
            </a:r>
            <a:endParaRPr lang="en-US" altLang="zh-CN" sz="2400" b="1" dirty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Bodoni MT Black" pitchFamily="18" charset="0"/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基于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故障的测试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测试类的方法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114692" name="文本框 2"/>
          <p:cNvSpPr txBox="1">
            <a:spLocks noChangeArrowheads="1"/>
          </p:cNvSpPr>
          <p:nvPr/>
        </p:nvSpPr>
        <p:spPr bwMode="auto">
          <a:xfrm>
            <a:off x="468313" y="1093788"/>
            <a:ext cx="5024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1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随机</a:t>
            </a:r>
            <a:r>
              <a:rPr lang="zh-CN" altLang="en-US" sz="2400" b="1" dirty="0">
                <a:latin typeface="Bodoni MT Black" pitchFamily="18" charset="0"/>
              </a:rPr>
              <a:t>测试</a:t>
            </a:r>
            <a:endParaRPr lang="en-US" altLang="zh-CN" sz="2400" b="1" dirty="0">
              <a:latin typeface="Bodoni MT Black" pitchFamily="18" charset="0"/>
            </a:endParaRPr>
          </a:p>
        </p:txBody>
      </p:sp>
      <p:sp>
        <p:nvSpPr>
          <p:cNvPr id="114693" name="文本框 3"/>
          <p:cNvSpPr txBox="1">
            <a:spLocks noChangeArrowheads="1"/>
          </p:cNvSpPr>
          <p:nvPr/>
        </p:nvSpPr>
        <p:spPr bwMode="auto">
          <a:xfrm>
            <a:off x="464401" y="2743001"/>
            <a:ext cx="8128112" cy="89563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200" dirty="0">
                <a:latin typeface="Bodoni MT Black" pitchFamily="18" charset="0"/>
              </a:rPr>
              <a:t>open(</a:t>
            </a:r>
            <a:r>
              <a:rPr lang="zh-CN" altLang="en-US" sz="2200" dirty="0" smtClean="0">
                <a:latin typeface="Bodoni MT Black" pitchFamily="18" charset="0"/>
              </a:rPr>
              <a:t>打开</a:t>
            </a:r>
            <a:r>
              <a:rPr lang="en-US" altLang="zh-CN" sz="2200" dirty="0" smtClean="0">
                <a:latin typeface="Bodoni MT Black" pitchFamily="18" charset="0"/>
              </a:rPr>
              <a:t>), setup</a:t>
            </a:r>
            <a:r>
              <a:rPr lang="en-US" altLang="zh-CN" sz="2200" dirty="0">
                <a:latin typeface="Bodoni MT Black" pitchFamily="18" charset="0"/>
              </a:rPr>
              <a:t>(</a:t>
            </a:r>
            <a:r>
              <a:rPr lang="zh-CN" altLang="en-US" sz="2200" dirty="0" smtClean="0">
                <a:latin typeface="Bodoni MT Black" pitchFamily="18" charset="0"/>
              </a:rPr>
              <a:t>建立</a:t>
            </a:r>
            <a:r>
              <a:rPr lang="en-US" altLang="zh-CN" sz="2200" dirty="0" smtClean="0">
                <a:latin typeface="Bodoni MT Black" pitchFamily="18" charset="0"/>
              </a:rPr>
              <a:t>), deposit</a:t>
            </a:r>
            <a:r>
              <a:rPr lang="en-US" altLang="zh-CN" sz="2200" dirty="0">
                <a:latin typeface="Bodoni MT Black" pitchFamily="18" charset="0"/>
              </a:rPr>
              <a:t>(</a:t>
            </a:r>
            <a:r>
              <a:rPr lang="zh-CN" altLang="en-US" sz="2200" dirty="0" smtClean="0">
                <a:latin typeface="Bodoni MT Black" pitchFamily="18" charset="0"/>
              </a:rPr>
              <a:t>存款</a:t>
            </a:r>
            <a:r>
              <a:rPr lang="en-US" altLang="zh-CN" sz="2200" dirty="0" smtClean="0">
                <a:latin typeface="Bodoni MT Black" pitchFamily="18" charset="0"/>
              </a:rPr>
              <a:t>), withdraw</a:t>
            </a:r>
            <a:r>
              <a:rPr lang="en-US" altLang="zh-CN" sz="2200" dirty="0">
                <a:latin typeface="Bodoni MT Black" pitchFamily="18" charset="0"/>
              </a:rPr>
              <a:t>(</a:t>
            </a:r>
            <a:r>
              <a:rPr lang="zh-CN" altLang="en-US" sz="2200" dirty="0" smtClean="0">
                <a:latin typeface="Bodoni MT Black" pitchFamily="18" charset="0"/>
              </a:rPr>
              <a:t>取款</a:t>
            </a:r>
            <a:r>
              <a:rPr lang="en-US" altLang="zh-CN" sz="2200" dirty="0" smtClean="0">
                <a:latin typeface="Bodoni MT Black" pitchFamily="18" charset="0"/>
              </a:rPr>
              <a:t>), balance</a:t>
            </a:r>
            <a:r>
              <a:rPr lang="en-US" altLang="zh-CN" sz="2200" dirty="0">
                <a:latin typeface="Bodoni MT Black" pitchFamily="18" charset="0"/>
              </a:rPr>
              <a:t>(</a:t>
            </a:r>
            <a:r>
              <a:rPr lang="zh-CN" altLang="en-US" sz="2200" dirty="0" smtClean="0">
                <a:latin typeface="Bodoni MT Black" pitchFamily="18" charset="0"/>
              </a:rPr>
              <a:t>余额</a:t>
            </a:r>
            <a:r>
              <a:rPr lang="en-US" altLang="zh-CN" sz="2200" dirty="0" smtClean="0">
                <a:latin typeface="Bodoni MT Black" pitchFamily="18" charset="0"/>
              </a:rPr>
              <a:t>), summarize</a:t>
            </a:r>
            <a:r>
              <a:rPr lang="en-US" altLang="zh-CN" sz="2200" dirty="0">
                <a:latin typeface="Bodoni MT Black" pitchFamily="18" charset="0"/>
              </a:rPr>
              <a:t>(</a:t>
            </a:r>
            <a:r>
              <a:rPr lang="zh-CN" altLang="en-US" sz="2200" dirty="0" smtClean="0">
                <a:latin typeface="Bodoni MT Black" pitchFamily="18" charset="0"/>
              </a:rPr>
              <a:t>清单</a:t>
            </a:r>
            <a:r>
              <a:rPr lang="en-US" altLang="zh-CN" sz="2200" dirty="0" smtClean="0">
                <a:latin typeface="Bodoni MT Black" pitchFamily="18" charset="0"/>
              </a:rPr>
              <a:t>), </a:t>
            </a:r>
            <a:r>
              <a:rPr lang="en-US" altLang="zh-CN" sz="2200" dirty="0" err="1" smtClean="0">
                <a:latin typeface="Bodoni MT Black" pitchFamily="18" charset="0"/>
              </a:rPr>
              <a:t>creditLimit</a:t>
            </a:r>
            <a:r>
              <a:rPr lang="en-US" altLang="zh-CN" sz="2200" dirty="0">
                <a:latin typeface="Bodoni MT Black" pitchFamily="18" charset="0"/>
              </a:rPr>
              <a:t>(</a:t>
            </a:r>
            <a:r>
              <a:rPr lang="zh-CN" altLang="en-US" sz="2200" dirty="0">
                <a:latin typeface="Bodoni MT Black" pitchFamily="18" charset="0"/>
              </a:rPr>
              <a:t>透支</a:t>
            </a:r>
            <a:r>
              <a:rPr lang="zh-CN" altLang="en-US" sz="2200" dirty="0" smtClean="0">
                <a:latin typeface="Bodoni MT Black" pitchFamily="18" charset="0"/>
              </a:rPr>
              <a:t>限额</a:t>
            </a:r>
            <a:r>
              <a:rPr lang="en-US" altLang="zh-CN" sz="2200" dirty="0" smtClean="0">
                <a:latin typeface="Bodoni MT Black" pitchFamily="18" charset="0"/>
              </a:rPr>
              <a:t>) </a:t>
            </a:r>
            <a:r>
              <a:rPr lang="zh-CN" altLang="en-US" sz="2200" dirty="0" smtClean="0">
                <a:latin typeface="Bodoni MT Black" pitchFamily="18" charset="0"/>
              </a:rPr>
              <a:t>和 </a:t>
            </a:r>
            <a:r>
              <a:rPr lang="en-US" altLang="zh-CN" sz="2200" dirty="0" smtClean="0">
                <a:latin typeface="Bodoni MT Black" pitchFamily="18" charset="0"/>
              </a:rPr>
              <a:t>close</a:t>
            </a:r>
            <a:r>
              <a:rPr lang="en-US" altLang="zh-CN" sz="2200" dirty="0">
                <a:latin typeface="Bodoni MT Black" pitchFamily="18" charset="0"/>
              </a:rPr>
              <a:t>(</a:t>
            </a:r>
            <a:r>
              <a:rPr lang="zh-CN" altLang="en-US" sz="2200" dirty="0" smtClean="0">
                <a:latin typeface="Bodoni MT Black" pitchFamily="18" charset="0"/>
              </a:rPr>
              <a:t>关闭</a:t>
            </a:r>
            <a:r>
              <a:rPr lang="en-US" altLang="zh-CN" sz="2200" dirty="0" smtClean="0">
                <a:latin typeface="Bodoni MT Black" pitchFamily="18" charset="0"/>
              </a:rPr>
              <a:t>)</a:t>
            </a:r>
            <a:r>
              <a:rPr lang="zh-CN" altLang="en-US" sz="2200" dirty="0" smtClean="0">
                <a:latin typeface="Bodoni MT Black" pitchFamily="18" charset="0"/>
              </a:rPr>
              <a:t>。</a:t>
            </a:r>
            <a:endParaRPr lang="en-US" altLang="zh-CN" sz="2200" dirty="0">
              <a:latin typeface="Bodoni MT Black" pitchFamily="18" charset="0"/>
            </a:endParaRPr>
          </a:p>
        </p:txBody>
      </p:sp>
      <p:sp>
        <p:nvSpPr>
          <p:cNvPr id="114694" name="文本框 5"/>
          <p:cNvSpPr txBox="1">
            <a:spLocks noChangeArrowheads="1"/>
          </p:cNvSpPr>
          <p:nvPr/>
        </p:nvSpPr>
        <p:spPr bwMode="auto">
          <a:xfrm>
            <a:off x="468313" y="2247900"/>
            <a:ext cx="63357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200" dirty="0">
                <a:latin typeface="Bodoni MT Black" pitchFamily="18" charset="0"/>
              </a:rPr>
              <a:t>该系统的</a:t>
            </a:r>
            <a:r>
              <a:rPr lang="en-US" altLang="zh-CN" sz="2200" dirty="0">
                <a:solidFill>
                  <a:srgbClr val="0070C0"/>
                </a:solidFill>
                <a:latin typeface="Bodoni MT Black" pitchFamily="18" charset="0"/>
              </a:rPr>
              <a:t>account(</a:t>
            </a:r>
            <a:r>
              <a:rPr lang="zh-CN" altLang="en-US" sz="2200" dirty="0" smtClean="0">
                <a:solidFill>
                  <a:srgbClr val="0070C0"/>
                </a:solidFill>
                <a:latin typeface="Bodoni MT Black" pitchFamily="18" charset="0"/>
              </a:rPr>
              <a:t>账户</a:t>
            </a:r>
            <a:r>
              <a:rPr lang="en-US" altLang="zh-CN" sz="2200" dirty="0" smtClean="0">
                <a:solidFill>
                  <a:srgbClr val="0070C0"/>
                </a:solidFill>
                <a:latin typeface="Bodoni MT Black" pitchFamily="18" charset="0"/>
              </a:rPr>
              <a:t>)</a:t>
            </a:r>
            <a:r>
              <a:rPr lang="zh-CN" altLang="en-US" sz="2200" dirty="0" smtClean="0">
                <a:solidFill>
                  <a:srgbClr val="0070C0"/>
                </a:solidFill>
                <a:latin typeface="Bodoni MT Black" pitchFamily="18" charset="0"/>
              </a:rPr>
              <a:t>类</a:t>
            </a:r>
            <a:r>
              <a:rPr lang="zh-CN" altLang="en-US" sz="2200" dirty="0">
                <a:latin typeface="Bodoni MT Black" pitchFamily="18" charset="0"/>
              </a:rPr>
              <a:t>有下列操作：</a:t>
            </a:r>
            <a:endParaRPr lang="en-US" altLang="zh-CN" sz="2200" dirty="0">
              <a:latin typeface="Bodoni MT Black" pitchFamily="18" charset="0"/>
            </a:endParaRPr>
          </a:p>
        </p:txBody>
      </p:sp>
      <p:sp>
        <p:nvSpPr>
          <p:cNvPr id="114695" name="文本框 6"/>
          <p:cNvSpPr txBox="1">
            <a:spLocks noChangeArrowheads="1"/>
          </p:cNvSpPr>
          <p:nvPr/>
        </p:nvSpPr>
        <p:spPr bwMode="auto">
          <a:xfrm>
            <a:off x="463586" y="3737591"/>
            <a:ext cx="81121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200" dirty="0">
                <a:latin typeface="Bodoni MT Black" pitchFamily="18" charset="0"/>
              </a:rPr>
              <a:t>      上</a:t>
            </a:r>
            <a:r>
              <a:rPr lang="zh-CN" altLang="en-US" sz="2200" dirty="0" smtClean="0">
                <a:latin typeface="Bodoni MT Black" pitchFamily="18" charset="0"/>
              </a:rPr>
              <a:t>列</a:t>
            </a:r>
            <a:r>
              <a:rPr lang="zh-CN" altLang="en-US" sz="2200" dirty="0">
                <a:latin typeface="Bodoni MT Black" pitchFamily="18" charset="0"/>
              </a:rPr>
              <a:t>每个操作都可以应用于</a:t>
            </a:r>
            <a:r>
              <a:rPr lang="en-US" altLang="zh-CN" sz="2200" dirty="0">
                <a:latin typeface="Bodoni MT Black" pitchFamily="18" charset="0"/>
              </a:rPr>
              <a:t>account</a:t>
            </a:r>
            <a:r>
              <a:rPr lang="zh-CN" altLang="en-US" sz="2200" dirty="0">
                <a:latin typeface="Bodoni MT Black" pitchFamily="18" charset="0"/>
              </a:rPr>
              <a:t>类的实例，但是，该系统的性质也对操作的应用施加了一些限制，例如，必须在应用其他操作之前先打开账户，在完成了全部操作之后才能关闭账户。即使有这些限制，可做的操作也有</a:t>
            </a:r>
            <a:r>
              <a:rPr lang="zh-CN" altLang="en-US" sz="2200" dirty="0">
                <a:solidFill>
                  <a:srgbClr val="FF0000"/>
                </a:solidFill>
                <a:latin typeface="Bodoni MT Black" pitchFamily="18" charset="0"/>
              </a:rPr>
              <a:t>许多种排列方法</a:t>
            </a:r>
            <a:r>
              <a:rPr lang="zh-CN" altLang="en-US" sz="2200" dirty="0">
                <a:latin typeface="Bodoni MT Black" pitchFamily="18" charset="0"/>
              </a:rPr>
              <a:t>。</a:t>
            </a:r>
          </a:p>
        </p:txBody>
      </p:sp>
      <p:sp>
        <p:nvSpPr>
          <p:cNvPr id="114696" name="文本框 4"/>
          <p:cNvSpPr txBox="1">
            <a:spLocks noChangeArrowheads="1"/>
          </p:cNvSpPr>
          <p:nvPr/>
        </p:nvSpPr>
        <p:spPr bwMode="auto">
          <a:xfrm>
            <a:off x="468313" y="1671637"/>
            <a:ext cx="83518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下面通过银行应用系统的例子，简要地说明这种测试方法。</a:t>
            </a:r>
            <a:endParaRPr lang="zh-CN" altLang="en-US" dirty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测试类的方法</a:t>
            </a:r>
          </a:p>
        </p:txBody>
      </p:sp>
      <p:sp>
        <p:nvSpPr>
          <p:cNvPr id="116739" name="文本框 3"/>
          <p:cNvSpPr txBox="1">
            <a:spLocks noChangeArrowheads="1"/>
          </p:cNvSpPr>
          <p:nvPr/>
        </p:nvSpPr>
        <p:spPr bwMode="auto">
          <a:xfrm>
            <a:off x="250825" y="2116013"/>
            <a:ext cx="86423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200" dirty="0" smtClean="0">
                <a:latin typeface="Bodoni MT Black" pitchFamily="18" charset="0"/>
              </a:rPr>
              <a:t>但在</a:t>
            </a:r>
            <a:r>
              <a:rPr lang="zh-CN" altLang="en-US" sz="2200" dirty="0">
                <a:latin typeface="Bodoni MT Black" pitchFamily="18" charset="0"/>
              </a:rPr>
              <a:t>下面的序列中可能发生许多其他行为：</a:t>
            </a:r>
            <a:r>
              <a:rPr lang="en-US" altLang="zh-CN" sz="2000" dirty="0" err="1">
                <a:solidFill>
                  <a:srgbClr val="0070C0"/>
                </a:solidFill>
                <a:latin typeface="Bodoni MT Black" pitchFamily="18" charset="0"/>
              </a:rPr>
              <a:t>open·setup·deposit</a:t>
            </a:r>
            <a:r>
              <a:rPr lang="en-US" altLang="zh-CN" sz="2000" dirty="0" smtClean="0">
                <a:solidFill>
                  <a:srgbClr val="0070C0"/>
                </a:solidFill>
                <a:latin typeface="Bodoni MT Black" pitchFamily="18" charset="0"/>
              </a:rPr>
              <a:t>·[</a:t>
            </a:r>
            <a:r>
              <a:rPr lang="en-US" altLang="zh-CN" sz="2000" dirty="0" err="1" smtClean="0">
                <a:solidFill>
                  <a:srgbClr val="0070C0"/>
                </a:solidFill>
                <a:latin typeface="Bodoni MT Black" pitchFamily="18" charset="0"/>
              </a:rPr>
              <a:t>deposit|withdraw|balance|summarize|creditLimit</a:t>
            </a:r>
            <a:r>
              <a:rPr lang="en-US" altLang="zh-CN" sz="2000" dirty="0" smtClean="0">
                <a:solidFill>
                  <a:srgbClr val="0070C0"/>
                </a:solidFill>
                <a:latin typeface="Bodoni MT Black" pitchFamily="18" charset="0"/>
              </a:rPr>
              <a:t>]</a:t>
            </a:r>
            <a:r>
              <a:rPr lang="en-US" altLang="zh-CN" sz="2000" baseline="30000" dirty="0" err="1" smtClean="0">
                <a:solidFill>
                  <a:srgbClr val="0070C0"/>
                </a:solidFill>
                <a:latin typeface="Bodoni MT Black" pitchFamily="18" charset="0"/>
              </a:rPr>
              <a:t>n</a:t>
            </a:r>
            <a:r>
              <a:rPr lang="en-US" altLang="zh-CN" sz="2000" dirty="0" err="1" smtClean="0">
                <a:solidFill>
                  <a:srgbClr val="0070C0"/>
                </a:solidFill>
                <a:latin typeface="Bodoni MT Black" pitchFamily="18" charset="0"/>
              </a:rPr>
              <a:t>·withdraw·close</a:t>
            </a:r>
            <a:endParaRPr lang="en-US" altLang="zh-CN" sz="2000" dirty="0">
              <a:solidFill>
                <a:srgbClr val="0070C0"/>
              </a:solidFill>
              <a:latin typeface="Bodoni MT Black" pitchFamily="18" charset="0"/>
            </a:endParaRPr>
          </a:p>
          <a:p>
            <a:pPr eaLnBrk="1" hangingPunct="1"/>
            <a:r>
              <a:rPr lang="zh-CN" altLang="en-US" sz="2200" dirty="0">
                <a:latin typeface="Bodoni MT Black" pitchFamily="18" charset="0"/>
              </a:rPr>
              <a:t>从上列序列可以随机地产生一系列不同的操作</a:t>
            </a:r>
            <a:r>
              <a:rPr lang="zh-CN" altLang="en-US" sz="2200" dirty="0" smtClean="0">
                <a:latin typeface="Bodoni MT Black" pitchFamily="18" charset="0"/>
              </a:rPr>
              <a:t>序列</a:t>
            </a:r>
            <a:r>
              <a:rPr lang="zh-CN" altLang="en-US" sz="2200" dirty="0">
                <a:latin typeface="Bodoni MT Black" pitchFamily="18" charset="0"/>
              </a:rPr>
              <a:t>。</a:t>
            </a:r>
            <a:endParaRPr lang="en-US" altLang="zh-CN" sz="2200" dirty="0">
              <a:latin typeface="Bodoni MT Black" pitchFamily="18" charset="0"/>
            </a:endParaRPr>
          </a:p>
        </p:txBody>
      </p:sp>
      <p:sp>
        <p:nvSpPr>
          <p:cNvPr id="116740" name="文本框 1"/>
          <p:cNvSpPr txBox="1">
            <a:spLocks noChangeArrowheads="1"/>
          </p:cNvSpPr>
          <p:nvPr/>
        </p:nvSpPr>
        <p:spPr bwMode="auto">
          <a:xfrm>
            <a:off x="250825" y="765175"/>
            <a:ext cx="64817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200" dirty="0">
                <a:latin typeface="Bodoni MT Black" pitchFamily="18" charset="0"/>
              </a:rPr>
              <a:t>一个</a:t>
            </a:r>
            <a:r>
              <a:rPr lang="en-US" altLang="zh-CN" sz="2200" dirty="0">
                <a:latin typeface="Bodoni MT Black" pitchFamily="18" charset="0"/>
              </a:rPr>
              <a:t>account</a:t>
            </a:r>
            <a:r>
              <a:rPr lang="zh-CN" altLang="en-US" sz="2200" dirty="0">
                <a:latin typeface="Bodoni MT Black" pitchFamily="18" charset="0"/>
              </a:rPr>
              <a:t>类实例的最小行为历史包括下列操作：</a:t>
            </a:r>
          </a:p>
        </p:txBody>
      </p:sp>
      <p:sp>
        <p:nvSpPr>
          <p:cNvPr id="116741" name="文本框 7"/>
          <p:cNvSpPr txBox="1">
            <a:spLocks noChangeArrowheads="1"/>
          </p:cNvSpPr>
          <p:nvPr/>
        </p:nvSpPr>
        <p:spPr bwMode="auto">
          <a:xfrm>
            <a:off x="250825" y="1268413"/>
            <a:ext cx="8642350" cy="7080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dirty="0">
                <a:latin typeface="Bodoni MT Black" pitchFamily="18" charset="0"/>
              </a:rPr>
              <a:t>account</a:t>
            </a:r>
            <a:r>
              <a:rPr lang="zh-CN" altLang="en-US" sz="2000" dirty="0">
                <a:latin typeface="Bodoni MT Black" pitchFamily="18" charset="0"/>
              </a:rPr>
              <a:t>类的最小测试序列。</a:t>
            </a:r>
            <a:endParaRPr lang="en-US" altLang="zh-CN" sz="2000" dirty="0">
              <a:latin typeface="Bodoni MT Black" pitchFamily="18" charset="0"/>
            </a:endParaRPr>
          </a:p>
          <a:p>
            <a:pPr eaLnBrk="1" hangingPunct="1"/>
            <a:r>
              <a:rPr lang="en-US" altLang="zh-CN" sz="2000" dirty="0" err="1">
                <a:solidFill>
                  <a:srgbClr val="0070C0"/>
                </a:solidFill>
                <a:latin typeface="Bodoni MT Black" pitchFamily="18" charset="0"/>
              </a:rPr>
              <a:t>open·setup·deposit·withdraw·close</a:t>
            </a:r>
            <a:endParaRPr lang="zh-CN" altLang="en-US" sz="2000" dirty="0">
              <a:solidFill>
                <a:srgbClr val="0070C0"/>
              </a:solidFill>
              <a:latin typeface="Bodoni MT Black" pitchFamily="18" charset="0"/>
            </a:endParaRPr>
          </a:p>
        </p:txBody>
      </p:sp>
      <p:sp>
        <p:nvSpPr>
          <p:cNvPr id="116742" name="文本框 5"/>
          <p:cNvSpPr txBox="1">
            <a:spLocks noChangeArrowheads="1"/>
          </p:cNvSpPr>
          <p:nvPr/>
        </p:nvSpPr>
        <p:spPr bwMode="auto">
          <a:xfrm>
            <a:off x="239653" y="5125658"/>
            <a:ext cx="864235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200" dirty="0">
                <a:latin typeface="Bodoni MT Black" pitchFamily="18" charset="0"/>
              </a:rPr>
              <a:t>执行上述这些及另外一些随机产生的测试用例，</a:t>
            </a:r>
            <a:r>
              <a:rPr lang="zh-CN" altLang="en-US" sz="2200" dirty="0" smtClean="0">
                <a:latin typeface="Bodoni MT Black" pitchFamily="18" charset="0"/>
              </a:rPr>
              <a:t>可测试</a:t>
            </a:r>
            <a:r>
              <a:rPr lang="zh-CN" altLang="en-US" sz="2200" dirty="0">
                <a:latin typeface="Bodoni MT Black" pitchFamily="18" charset="0"/>
              </a:rPr>
              <a:t>类实例的不同生存历史。</a:t>
            </a:r>
            <a:endParaRPr lang="en-US" altLang="zh-CN" sz="2200" dirty="0">
              <a:latin typeface="Bodoni MT Black" pitchFamily="18" charset="0"/>
            </a:endParaRPr>
          </a:p>
        </p:txBody>
      </p:sp>
      <p:sp>
        <p:nvSpPr>
          <p:cNvPr id="116743" name="文本框 6"/>
          <p:cNvSpPr txBox="1">
            <a:spLocks noChangeArrowheads="1"/>
          </p:cNvSpPr>
          <p:nvPr/>
        </p:nvSpPr>
        <p:spPr bwMode="auto">
          <a:xfrm>
            <a:off x="250825" y="3617913"/>
            <a:ext cx="8642350" cy="1323439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dirty="0">
                <a:latin typeface="Bodoni MT Black" pitchFamily="18" charset="0"/>
              </a:rPr>
              <a:t>测试用例</a:t>
            </a:r>
            <a:r>
              <a:rPr lang="en-US" altLang="zh-CN" sz="2000" dirty="0">
                <a:latin typeface="Bodoni MT Black" pitchFamily="18" charset="0"/>
              </a:rPr>
              <a:t>#r1:</a:t>
            </a:r>
          </a:p>
          <a:p>
            <a:pPr eaLnBrk="1" hangingPunct="1"/>
            <a:r>
              <a:rPr lang="en-US" altLang="zh-CN" sz="2000" dirty="0" err="1">
                <a:solidFill>
                  <a:srgbClr val="0070C0"/>
                </a:solidFill>
                <a:latin typeface="Bodoni MT Black" pitchFamily="18" charset="0"/>
              </a:rPr>
              <a:t>open·setup·deposit·deposit·balance·summarize·withdraw·close</a:t>
            </a:r>
            <a:endParaRPr lang="en-US" altLang="zh-CN" sz="2000" dirty="0">
              <a:solidFill>
                <a:srgbClr val="0070C0"/>
              </a:solidFill>
              <a:latin typeface="Bodoni MT Black" pitchFamily="18" charset="0"/>
            </a:endParaRPr>
          </a:p>
          <a:p>
            <a:pPr eaLnBrk="1" hangingPunct="1"/>
            <a:r>
              <a:rPr lang="zh-CN" altLang="en-US" sz="2000" dirty="0">
                <a:latin typeface="Bodoni MT Black" pitchFamily="18" charset="0"/>
              </a:rPr>
              <a:t>测试用例</a:t>
            </a:r>
            <a:r>
              <a:rPr lang="en-US" altLang="zh-CN" sz="2000" dirty="0">
                <a:latin typeface="Bodoni MT Black" pitchFamily="18" charset="0"/>
              </a:rPr>
              <a:t>#r2:</a:t>
            </a:r>
          </a:p>
          <a:p>
            <a:pPr eaLnBrk="1" hangingPunct="1"/>
            <a:r>
              <a:rPr lang="en-US" altLang="zh-CN" sz="2000" dirty="0">
                <a:solidFill>
                  <a:srgbClr val="0070C0"/>
                </a:solidFill>
                <a:latin typeface="Bodoni MT Black" pitchFamily="18" charset="0"/>
              </a:rPr>
              <a:t>open·setup·deposit·withdraw·deposit·balance·creditLimit·withdraw·close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程序设计语言</a:t>
            </a:r>
          </a:p>
        </p:txBody>
      </p:sp>
      <p:sp>
        <p:nvSpPr>
          <p:cNvPr id="16387" name="文本框 1"/>
          <p:cNvSpPr txBox="1">
            <a:spLocks noChangeArrowheads="1"/>
          </p:cNvSpPr>
          <p:nvPr/>
        </p:nvSpPr>
        <p:spPr bwMode="auto">
          <a:xfrm>
            <a:off x="611560" y="2230943"/>
            <a:ext cx="7848872" cy="240065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使用面向对象语言时，由于语言本身充分支持面向对象概念的实现，因此，编译程序可以自动把面向对象概念映射到目标程序中</a:t>
            </a:r>
            <a:r>
              <a:rPr lang="zh-CN" altLang="en-US" sz="2400" dirty="0" smtClean="0">
                <a:latin typeface="Bodoni MT Black" pitchFamily="18" charset="0"/>
              </a:rPr>
              <a:t>。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SzPct val="100000"/>
              <a:buFont typeface="Wingdings" pitchFamily="2" charset="2"/>
              <a:buChar char="l"/>
            </a:pPr>
            <a:r>
              <a:rPr lang="zh-CN" altLang="en-US" sz="2400" dirty="0" smtClean="0">
                <a:latin typeface="Bodoni MT Black" pitchFamily="18" charset="0"/>
              </a:rPr>
              <a:t>使用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非面向对象语言</a:t>
            </a:r>
            <a:r>
              <a:rPr lang="zh-CN" altLang="en-US" sz="2400" dirty="0">
                <a:latin typeface="Bodoni MT Black" pitchFamily="18" charset="0"/>
              </a:rPr>
              <a:t>编写面向对象程序，则必须由程序员自己把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面向对象概念映射到目标程序</a:t>
            </a:r>
            <a:r>
              <a:rPr lang="zh-CN" altLang="en-US" sz="2400" dirty="0">
                <a:latin typeface="Bodoni MT Black" pitchFamily="18" charset="0"/>
              </a:rPr>
              <a:t>中。</a:t>
            </a:r>
          </a:p>
        </p:txBody>
      </p:sp>
      <p:sp>
        <p:nvSpPr>
          <p:cNvPr id="16388" name="文本框 4"/>
          <p:cNvSpPr txBox="1">
            <a:spLocks noChangeArrowheads="1"/>
          </p:cNvSpPr>
          <p:nvPr/>
        </p:nvSpPr>
        <p:spPr bwMode="auto">
          <a:xfrm>
            <a:off x="467544" y="1196975"/>
            <a:ext cx="8064896" cy="9686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面向对象设计</a:t>
            </a:r>
            <a:r>
              <a:rPr lang="zh-CN" altLang="en-US" sz="2400" dirty="0">
                <a:latin typeface="Bodoni MT Black" pitchFamily="18" charset="0"/>
              </a:rPr>
              <a:t>的结果既可以用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面向对象语言</a:t>
            </a:r>
            <a:r>
              <a:rPr lang="zh-CN" altLang="en-US" sz="2400" dirty="0">
                <a:latin typeface="Bodoni MT Black" pitchFamily="18" charset="0"/>
              </a:rPr>
              <a:t>、也可以用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非面向对象语言</a:t>
            </a:r>
            <a:r>
              <a:rPr lang="zh-CN" altLang="en-US" sz="2400" dirty="0">
                <a:latin typeface="Bodoni MT Black" pitchFamily="18" charset="0"/>
              </a:rPr>
              <a:t>实现。</a:t>
            </a:r>
          </a:p>
        </p:txBody>
      </p:sp>
      <p:sp>
        <p:nvSpPr>
          <p:cNvPr id="16389" name="文本框 5"/>
          <p:cNvSpPr txBox="1">
            <a:spLocks noChangeArrowheads="1"/>
          </p:cNvSpPr>
          <p:nvPr/>
        </p:nvSpPr>
        <p:spPr bwMode="auto">
          <a:xfrm>
            <a:off x="611560" y="4725144"/>
            <a:ext cx="792088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200" dirty="0">
                <a:latin typeface="Bodoni MT Black" pitchFamily="18" charset="0"/>
              </a:rPr>
              <a:t>例如，</a:t>
            </a:r>
            <a:r>
              <a:rPr lang="en-US" altLang="zh-CN" sz="2200" dirty="0">
                <a:latin typeface="Bodoni MT Black" pitchFamily="18" charset="0"/>
              </a:rPr>
              <a:t>C</a:t>
            </a:r>
            <a:r>
              <a:rPr lang="zh-CN" altLang="en-US" sz="2200" dirty="0">
                <a:latin typeface="Bodoni MT Black" pitchFamily="18" charset="0"/>
              </a:rPr>
              <a:t>语言并不直接支持类或对象的概念，程序员只能在</a:t>
            </a:r>
            <a:r>
              <a:rPr lang="zh-CN" altLang="en-US" sz="2200" dirty="0" smtClean="0">
                <a:solidFill>
                  <a:srgbClr val="FF0000"/>
                </a:solidFill>
                <a:latin typeface="Bodoni MT Black" pitchFamily="18" charset="0"/>
              </a:rPr>
              <a:t>结构（</a:t>
            </a:r>
            <a:r>
              <a:rPr lang="en-US" altLang="zh-CN" sz="2200" dirty="0" err="1" smtClean="0">
                <a:solidFill>
                  <a:srgbClr val="FF0000"/>
                </a:solidFill>
                <a:latin typeface="Bodoni MT Black" pitchFamily="18" charset="0"/>
              </a:rPr>
              <a:t>struct</a:t>
            </a:r>
            <a:r>
              <a:rPr lang="zh-CN" altLang="en-US" sz="2200" dirty="0" smtClean="0">
                <a:solidFill>
                  <a:srgbClr val="FF0000"/>
                </a:solidFill>
                <a:latin typeface="Bodoni MT Black" pitchFamily="18" charset="0"/>
              </a:rPr>
              <a:t>）</a:t>
            </a:r>
            <a:r>
              <a:rPr lang="zh-CN" altLang="en-US" sz="2200" dirty="0" smtClean="0">
                <a:latin typeface="Bodoni MT Black" pitchFamily="18" charset="0"/>
              </a:rPr>
              <a:t>中</a:t>
            </a:r>
            <a:r>
              <a:rPr lang="zh-CN" altLang="en-US" sz="2200" dirty="0">
                <a:latin typeface="Bodoni MT Black" pitchFamily="18" charset="0"/>
              </a:rPr>
              <a:t>定义变量和相应的</a:t>
            </a:r>
            <a:r>
              <a:rPr lang="zh-CN" altLang="en-US" sz="2200" dirty="0" smtClean="0">
                <a:latin typeface="Bodoni MT Black" pitchFamily="18" charset="0"/>
              </a:rPr>
              <a:t>函数（不能</a:t>
            </a:r>
            <a:r>
              <a:rPr lang="zh-CN" altLang="en-US" sz="2200" dirty="0">
                <a:latin typeface="Bodoni MT Black" pitchFamily="18" charset="0"/>
              </a:rPr>
              <a:t>直接在结构中定义函数而是要利用</a:t>
            </a:r>
            <a:r>
              <a:rPr lang="zh-CN" altLang="en-US" sz="2200" dirty="0">
                <a:solidFill>
                  <a:srgbClr val="FF0000"/>
                </a:solidFill>
                <a:latin typeface="Bodoni MT Black" pitchFamily="18" charset="0"/>
              </a:rPr>
              <a:t>指针间接</a:t>
            </a:r>
            <a:r>
              <a:rPr lang="zh-CN" altLang="en-US" sz="2200" dirty="0" smtClean="0">
                <a:solidFill>
                  <a:srgbClr val="FF0000"/>
                </a:solidFill>
                <a:latin typeface="Bodoni MT Black" pitchFamily="18" charset="0"/>
              </a:rPr>
              <a:t>定义</a:t>
            </a:r>
            <a:r>
              <a:rPr lang="zh-CN" altLang="en-US" sz="2200" dirty="0" smtClean="0">
                <a:latin typeface="Bodoni MT Black" pitchFamily="18" charset="0"/>
              </a:rPr>
              <a:t>）。</a:t>
            </a:r>
            <a:endParaRPr lang="zh-CN" altLang="en-US" sz="2200" dirty="0">
              <a:latin typeface="Bodoni MT Black" pitchFamily="18" charset="0"/>
            </a:endParaRPr>
          </a:p>
        </p:txBody>
      </p:sp>
      <p:sp>
        <p:nvSpPr>
          <p:cNvPr id="9" name="标题 3"/>
          <p:cNvSpPr txBox="1">
            <a:spLocks/>
          </p:cNvSpPr>
          <p:nvPr/>
        </p:nvSpPr>
        <p:spPr bwMode="auto">
          <a:xfrm>
            <a:off x="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CN" b="1" dirty="0" smtClean="0">
                <a:latin typeface="Bodoni MT Black" pitchFamily="18" charset="0"/>
              </a:rPr>
              <a:t>12.1 </a:t>
            </a:r>
            <a:r>
              <a:rPr lang="zh-CN" altLang="en-US" b="1" dirty="0" smtClean="0">
                <a:latin typeface="Bodoni MT Black" pitchFamily="18" charset="0"/>
              </a:rPr>
              <a:t>程序设计语言</a:t>
            </a:r>
            <a:endParaRPr lang="zh-CN" altLang="en-US" b="1" dirty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测试类的方法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118788" name="文本框 2"/>
          <p:cNvSpPr txBox="1">
            <a:spLocks noChangeArrowheads="1"/>
          </p:cNvSpPr>
          <p:nvPr/>
        </p:nvSpPr>
        <p:spPr bwMode="auto">
          <a:xfrm>
            <a:off x="539552" y="1200944"/>
            <a:ext cx="5026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2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划分</a:t>
            </a:r>
            <a:r>
              <a:rPr lang="zh-CN" altLang="en-US" sz="2400" b="1" dirty="0">
                <a:latin typeface="Bodoni MT Black" pitchFamily="18" charset="0"/>
              </a:rPr>
              <a:t>测试</a:t>
            </a:r>
            <a:endParaRPr lang="en-US" altLang="zh-CN" sz="2400" b="1" dirty="0">
              <a:latin typeface="Bodoni MT Black" pitchFamily="18" charset="0"/>
            </a:endParaRPr>
          </a:p>
        </p:txBody>
      </p:sp>
      <p:sp>
        <p:nvSpPr>
          <p:cNvPr id="118789" name="文本框 3"/>
          <p:cNvSpPr txBox="1">
            <a:spLocks noChangeArrowheads="1"/>
          </p:cNvSpPr>
          <p:nvPr/>
        </p:nvSpPr>
        <p:spPr bwMode="auto">
          <a:xfrm>
            <a:off x="572871" y="1766231"/>
            <a:ext cx="7968757" cy="14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 与</a:t>
            </a:r>
            <a:r>
              <a:rPr lang="zh-CN" altLang="en-US" sz="2400" dirty="0">
                <a:latin typeface="Bodoni MT Black" pitchFamily="18" charset="0"/>
              </a:rPr>
              <a:t>测试传统软件时采用等价划分方法类似，采用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划分测试</a:t>
            </a:r>
            <a:r>
              <a:rPr lang="zh-CN" altLang="en-US" sz="2400" dirty="0">
                <a:latin typeface="Bodoni MT Black" pitchFamily="18" charset="0"/>
              </a:rPr>
              <a:t>（</a:t>
            </a:r>
            <a:r>
              <a:rPr lang="en-US" altLang="zh-CN" sz="2400" dirty="0">
                <a:latin typeface="Bodoni MT Black" pitchFamily="18" charset="0"/>
              </a:rPr>
              <a:t>partition testing</a:t>
            </a:r>
            <a:r>
              <a:rPr lang="zh-CN" altLang="en-US" sz="2400" dirty="0">
                <a:latin typeface="Bodoni MT Black" pitchFamily="18" charset="0"/>
              </a:rPr>
              <a:t>）方法可以减少测试类时所需要的测试用例的数量。</a:t>
            </a:r>
            <a:endParaRPr lang="en-US" altLang="zh-CN" sz="2400" dirty="0">
              <a:latin typeface="Bodoni MT Black" pitchFamily="18" charset="0"/>
            </a:endParaRPr>
          </a:p>
        </p:txBody>
      </p:sp>
      <p:sp>
        <p:nvSpPr>
          <p:cNvPr id="118790" name="文本框 4"/>
          <p:cNvSpPr txBox="1">
            <a:spLocks noChangeArrowheads="1"/>
          </p:cNvSpPr>
          <p:nvPr/>
        </p:nvSpPr>
        <p:spPr bwMode="auto">
          <a:xfrm>
            <a:off x="594750" y="4148426"/>
            <a:ext cx="7227887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下面介绍划分类别的</a:t>
            </a:r>
            <a:r>
              <a:rPr lang="zh-CN" altLang="en-US" sz="2400" dirty="0" smtClean="0">
                <a:latin typeface="Bodoni MT Black" pitchFamily="18" charset="0"/>
              </a:rPr>
              <a:t>方法：</a:t>
            </a:r>
            <a:endParaRPr lang="en-US" altLang="zh-CN" sz="2400" dirty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① 基于</a:t>
            </a:r>
            <a:r>
              <a:rPr lang="zh-CN" altLang="en-US" sz="2400" dirty="0">
                <a:latin typeface="Bodoni MT Black" pitchFamily="18" charset="0"/>
              </a:rPr>
              <a:t>状态的划分</a:t>
            </a:r>
            <a:endParaRPr lang="en-US" altLang="zh-CN" sz="2400" dirty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② 基于</a:t>
            </a:r>
            <a:r>
              <a:rPr lang="zh-CN" altLang="en-US" sz="2400" dirty="0">
                <a:latin typeface="Bodoni MT Black" pitchFamily="18" charset="0"/>
              </a:rPr>
              <a:t>属性的划分</a:t>
            </a:r>
            <a:endParaRPr lang="en-US" altLang="zh-CN" sz="2400" dirty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Bodoni MT Black" pitchFamily="18" charset="0"/>
              </a:rPr>
              <a:t>③ 基于</a:t>
            </a:r>
            <a:r>
              <a:rPr lang="zh-CN" altLang="en-US" sz="2400" dirty="0">
                <a:latin typeface="Bodoni MT Black" pitchFamily="18" charset="0"/>
              </a:rPr>
              <a:t>功能的划分</a:t>
            </a:r>
            <a:endParaRPr lang="en-US" altLang="zh-CN" sz="2400" dirty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>
              <a:latin typeface="Bodoni MT Black" pitchFamily="18" charset="0"/>
            </a:endParaRPr>
          </a:p>
        </p:txBody>
      </p:sp>
      <p:sp>
        <p:nvSpPr>
          <p:cNvPr id="118791" name="文本框 5"/>
          <p:cNvSpPr txBox="1">
            <a:spLocks noChangeArrowheads="1"/>
          </p:cNvSpPr>
          <p:nvPr/>
        </p:nvSpPr>
        <p:spPr bwMode="auto">
          <a:xfrm>
            <a:off x="594750" y="3179763"/>
            <a:ext cx="7561263" cy="9686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首先，把输入和输出分类，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Bodoni MT Black" pitchFamily="18" charset="0"/>
              </a:rPr>
              <a:t>然后，设计测试用例以测试划分出的每个类别。</a:t>
            </a:r>
            <a:endParaRPr lang="en-US" altLang="zh-CN" sz="2400" dirty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测试类的方法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120836" name="文本框 2"/>
          <p:cNvSpPr txBox="1">
            <a:spLocks noChangeArrowheads="1"/>
          </p:cNvSpPr>
          <p:nvPr/>
        </p:nvSpPr>
        <p:spPr bwMode="auto">
          <a:xfrm>
            <a:off x="404162" y="1061139"/>
            <a:ext cx="5026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① 基于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状态的划分</a:t>
            </a:r>
            <a:endParaRPr lang="en-US" altLang="zh-CN" sz="2400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120837" name="文本框 4"/>
          <p:cNvSpPr txBox="1">
            <a:spLocks noChangeArrowheads="1"/>
          </p:cNvSpPr>
          <p:nvPr/>
        </p:nvSpPr>
        <p:spPr bwMode="auto">
          <a:xfrm>
            <a:off x="350838" y="2017713"/>
            <a:ext cx="843600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200" dirty="0">
                <a:latin typeface="Bodoni MT Black" pitchFamily="18" charset="0"/>
              </a:rPr>
              <a:t>     </a:t>
            </a:r>
            <a:r>
              <a:rPr lang="zh-CN" altLang="en-US" sz="2200" dirty="0" smtClean="0">
                <a:latin typeface="Bodoni MT Black" pitchFamily="18" charset="0"/>
              </a:rPr>
              <a:t>再</a:t>
            </a:r>
            <a:r>
              <a:rPr lang="zh-CN" altLang="en-US" sz="2200" dirty="0">
                <a:latin typeface="Bodoni MT Black" pitchFamily="18" charset="0"/>
              </a:rPr>
              <a:t>一次考虑</a:t>
            </a:r>
            <a:r>
              <a:rPr lang="en-US" altLang="zh-CN" sz="2200" dirty="0">
                <a:latin typeface="Bodoni MT Black" pitchFamily="18" charset="0"/>
              </a:rPr>
              <a:t>account</a:t>
            </a:r>
            <a:r>
              <a:rPr lang="zh-CN" altLang="en-US" sz="2200" dirty="0">
                <a:latin typeface="Bodoni MT Black" pitchFamily="18" charset="0"/>
              </a:rPr>
              <a:t>类，状态操作包括</a:t>
            </a:r>
            <a:r>
              <a:rPr lang="en-US" altLang="zh-CN" sz="2200" dirty="0">
                <a:latin typeface="Bodoni MT Black" pitchFamily="18" charset="0"/>
              </a:rPr>
              <a:t>deposit</a:t>
            </a:r>
            <a:r>
              <a:rPr lang="zh-CN" altLang="en-US" sz="2200" dirty="0">
                <a:latin typeface="Bodoni MT Black" pitchFamily="18" charset="0"/>
              </a:rPr>
              <a:t>和</a:t>
            </a:r>
            <a:r>
              <a:rPr lang="en-US" altLang="zh-CN" sz="2200" dirty="0">
                <a:latin typeface="Bodoni MT Black" pitchFamily="18" charset="0"/>
              </a:rPr>
              <a:t>withdraw</a:t>
            </a:r>
            <a:r>
              <a:rPr lang="zh-CN" altLang="en-US" sz="2200" dirty="0">
                <a:latin typeface="Bodoni MT Black" pitchFamily="18" charset="0"/>
              </a:rPr>
              <a:t>，而非状态操作有</a:t>
            </a:r>
            <a:r>
              <a:rPr lang="en-US" altLang="zh-CN" sz="2200" dirty="0">
                <a:latin typeface="Bodoni MT Black" pitchFamily="18" charset="0"/>
              </a:rPr>
              <a:t>balance, summarize</a:t>
            </a:r>
            <a:r>
              <a:rPr lang="zh-CN" altLang="en-US" sz="2200" dirty="0">
                <a:latin typeface="Bodoni MT Black" pitchFamily="18" charset="0"/>
              </a:rPr>
              <a:t>和</a:t>
            </a:r>
            <a:r>
              <a:rPr lang="en-US" altLang="zh-CN" sz="2200" dirty="0" err="1">
                <a:latin typeface="Bodoni MT Black" pitchFamily="18" charset="0"/>
              </a:rPr>
              <a:t>creditLimit</a:t>
            </a:r>
            <a:r>
              <a:rPr lang="zh-CN" altLang="en-US" sz="2200" dirty="0">
                <a:latin typeface="Bodoni MT Black" pitchFamily="18" charset="0"/>
              </a:rPr>
              <a:t>。设计测试用例，以分别测试</a:t>
            </a:r>
            <a:r>
              <a:rPr lang="zh-CN" altLang="en-US" sz="2200" dirty="0">
                <a:solidFill>
                  <a:srgbClr val="FF0000"/>
                </a:solidFill>
                <a:latin typeface="Bodoni MT Black" pitchFamily="18" charset="0"/>
              </a:rPr>
              <a:t>改变状态的操作</a:t>
            </a:r>
            <a:r>
              <a:rPr lang="zh-CN" altLang="en-US" sz="2200" dirty="0">
                <a:latin typeface="Bodoni MT Black" pitchFamily="18" charset="0"/>
              </a:rPr>
              <a:t>和</a:t>
            </a:r>
            <a:r>
              <a:rPr lang="zh-CN" altLang="en-US" sz="2200" dirty="0">
                <a:solidFill>
                  <a:srgbClr val="FF0000"/>
                </a:solidFill>
                <a:latin typeface="Bodoni MT Black" pitchFamily="18" charset="0"/>
              </a:rPr>
              <a:t>不改变状态</a:t>
            </a:r>
            <a:r>
              <a:rPr lang="zh-CN" altLang="en-US" sz="2200" dirty="0">
                <a:latin typeface="Bodoni MT Black" pitchFamily="18" charset="0"/>
              </a:rPr>
              <a:t>的操作</a:t>
            </a:r>
            <a:r>
              <a:rPr lang="zh-CN" altLang="en-US" sz="2200" dirty="0" smtClean="0">
                <a:latin typeface="Bodoni MT Black" pitchFamily="18" charset="0"/>
              </a:rPr>
              <a:t>。用</a:t>
            </a:r>
            <a:r>
              <a:rPr lang="zh-CN" altLang="en-US" sz="2200" dirty="0">
                <a:latin typeface="Bodoni MT Black" pitchFamily="18" charset="0"/>
              </a:rPr>
              <a:t>这种方法可以设计出如下的测试用例： </a:t>
            </a:r>
            <a:endParaRPr lang="en-US" altLang="zh-CN" sz="2200" dirty="0">
              <a:latin typeface="Bodoni MT Black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0838" y="3921125"/>
            <a:ext cx="8351837" cy="1446550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200" dirty="0">
                <a:latin typeface="Bodoni MT Black" pitchFamily="18" charset="0"/>
              </a:rPr>
              <a:t>测试用例</a:t>
            </a:r>
            <a:r>
              <a:rPr lang="en-US" altLang="zh-CN" sz="2200" dirty="0">
                <a:latin typeface="Bodoni MT Black" pitchFamily="18" charset="0"/>
              </a:rPr>
              <a:t>#p1:</a:t>
            </a:r>
          </a:p>
          <a:p>
            <a:pPr eaLnBrk="1" hangingPunct="1">
              <a:defRPr/>
            </a:pPr>
            <a:r>
              <a:rPr lang="en-US" altLang="zh-CN" sz="2200" dirty="0" err="1">
                <a:latin typeface="Bodoni MT Black" pitchFamily="18" charset="0"/>
              </a:rPr>
              <a:t>open·setup·deposit·</a:t>
            </a:r>
            <a:r>
              <a:rPr lang="en-US" altLang="zh-CN" sz="2200" dirty="0" err="1">
                <a:solidFill>
                  <a:srgbClr val="0070C0"/>
                </a:solidFill>
                <a:latin typeface="Bodoni MT Black" pitchFamily="18" charset="0"/>
              </a:rPr>
              <a:t>deposit·withdraw</a:t>
            </a:r>
            <a:r>
              <a:rPr lang="en-US" altLang="zh-CN" sz="2200" dirty="0" err="1">
                <a:latin typeface="Bodoni MT Black" pitchFamily="18" charset="0"/>
              </a:rPr>
              <a:t>·withdraw·close</a:t>
            </a:r>
            <a:endParaRPr lang="en-US" altLang="zh-CN" sz="2200" dirty="0">
              <a:latin typeface="Bodoni MT Black" pitchFamily="18" charset="0"/>
            </a:endParaRPr>
          </a:p>
          <a:p>
            <a:pPr eaLnBrk="1" hangingPunct="1">
              <a:defRPr/>
            </a:pPr>
            <a:r>
              <a:rPr lang="zh-CN" altLang="en-US" sz="2200" dirty="0">
                <a:latin typeface="Bodoni MT Black" pitchFamily="18" charset="0"/>
              </a:rPr>
              <a:t>测试用例</a:t>
            </a:r>
            <a:r>
              <a:rPr lang="en-US" altLang="zh-CN" sz="2200" dirty="0">
                <a:latin typeface="Bodoni MT Black" pitchFamily="18" charset="0"/>
              </a:rPr>
              <a:t>#p2:</a:t>
            </a:r>
          </a:p>
          <a:p>
            <a:pPr eaLnBrk="1" hangingPunct="1">
              <a:defRPr/>
            </a:pPr>
            <a:r>
              <a:rPr lang="en-US" altLang="zh-CN" sz="2200" dirty="0" err="1">
                <a:latin typeface="Bodoni MT Black" pitchFamily="18" charset="0"/>
              </a:rPr>
              <a:t>open·setup·deposit·</a:t>
            </a:r>
            <a:r>
              <a:rPr lang="en-US" altLang="zh-CN" sz="2200" dirty="0" err="1">
                <a:solidFill>
                  <a:srgbClr val="0070C0"/>
                </a:solidFill>
                <a:latin typeface="Bodoni MT Black" pitchFamily="18" charset="0"/>
              </a:rPr>
              <a:t>summarize·creditLimit</a:t>
            </a:r>
            <a:r>
              <a:rPr lang="en-US" altLang="zh-CN" sz="2200" dirty="0" err="1">
                <a:latin typeface="Bodoni MT Black" pitchFamily="18" charset="0"/>
              </a:rPr>
              <a:t>·withdraw·close</a:t>
            </a:r>
            <a:endParaRPr lang="zh-CN" altLang="en-US" sz="2200" dirty="0">
              <a:latin typeface="Bodoni MT Black" pitchFamily="18" charset="0"/>
            </a:endParaRPr>
          </a:p>
        </p:txBody>
      </p:sp>
      <p:sp>
        <p:nvSpPr>
          <p:cNvPr id="120841" name="文本框 3"/>
          <p:cNvSpPr txBox="1">
            <a:spLocks noChangeArrowheads="1"/>
          </p:cNvSpPr>
          <p:nvPr/>
        </p:nvSpPr>
        <p:spPr bwMode="auto">
          <a:xfrm>
            <a:off x="395288" y="1557338"/>
            <a:ext cx="81946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Bodoni MT Black" pitchFamily="18" charset="0"/>
              </a:rPr>
              <a:t>这种方法根据类操作改变类状态的能力来划分类操作。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82284" y="42750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操作改变状态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64288" y="49683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操作不改变状态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测试类的方法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122884" name="文本框 2"/>
          <p:cNvSpPr txBox="1">
            <a:spLocks noChangeArrowheads="1"/>
          </p:cNvSpPr>
          <p:nvPr/>
        </p:nvSpPr>
        <p:spPr bwMode="auto">
          <a:xfrm>
            <a:off x="539552" y="1177148"/>
            <a:ext cx="5026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② 基于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属性的划分</a:t>
            </a:r>
            <a:endParaRPr lang="en-US" altLang="zh-CN" sz="2400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122885" name="文本框 4"/>
          <p:cNvSpPr txBox="1">
            <a:spLocks noChangeArrowheads="1"/>
          </p:cNvSpPr>
          <p:nvPr/>
        </p:nvSpPr>
        <p:spPr bwMode="auto">
          <a:xfrm>
            <a:off x="587048" y="2386029"/>
            <a:ext cx="81427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对于</a:t>
            </a:r>
            <a:r>
              <a:rPr lang="en-US" altLang="zh-CN" sz="2400" dirty="0">
                <a:latin typeface="Bodoni MT Black" pitchFamily="18" charset="0"/>
              </a:rPr>
              <a:t>account</a:t>
            </a:r>
            <a:r>
              <a:rPr lang="zh-CN" altLang="en-US" sz="2400" dirty="0">
                <a:latin typeface="Bodoni MT Black" pitchFamily="18" charset="0"/>
              </a:rPr>
              <a:t>类来说，可以使用属性</a:t>
            </a:r>
            <a:r>
              <a:rPr lang="en-US" altLang="zh-CN" sz="2400" dirty="0">
                <a:latin typeface="Bodoni MT Black" pitchFamily="18" charset="0"/>
              </a:rPr>
              <a:t>balance</a:t>
            </a:r>
            <a:r>
              <a:rPr lang="zh-CN" altLang="en-US" sz="2400" dirty="0">
                <a:latin typeface="Bodoni MT Black" pitchFamily="18" charset="0"/>
              </a:rPr>
              <a:t>来定义划分，从而把操作划分成以下</a:t>
            </a:r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个类别</a:t>
            </a:r>
            <a:r>
              <a:rPr lang="zh-CN" altLang="en-US" sz="2400" dirty="0">
                <a:latin typeface="Bodoni MT Black" pitchFamily="18" charset="0"/>
              </a:rPr>
              <a:t>：</a:t>
            </a:r>
            <a:endParaRPr lang="en-US" altLang="zh-CN" dirty="0">
              <a:latin typeface="Bodoni MT Black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2591" y="3401692"/>
            <a:ext cx="7608888" cy="1891993"/>
          </a:xfrm>
          <a:prstGeom prst="rect">
            <a:avLst/>
          </a:prstGeom>
          <a:noFill/>
          <a:ln w="1587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使用</a:t>
            </a:r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balance</a:t>
            </a:r>
            <a:r>
              <a:rPr lang="zh-CN" altLang="en-US" sz="2400" dirty="0">
                <a:latin typeface="Bodoni MT Black" pitchFamily="18" charset="0"/>
              </a:rPr>
              <a:t>的操作；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修改</a:t>
            </a:r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balance</a:t>
            </a:r>
            <a:r>
              <a:rPr lang="zh-CN" altLang="en-US" sz="2400" dirty="0">
                <a:latin typeface="Bodoni MT Black" pitchFamily="18" charset="0"/>
              </a:rPr>
              <a:t>的操作；</a:t>
            </a: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不使用也不修改</a:t>
            </a:r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balance</a:t>
            </a:r>
            <a:r>
              <a:rPr lang="zh-CN" altLang="en-US" sz="2400" dirty="0">
                <a:latin typeface="Bodoni MT Black" pitchFamily="18" charset="0"/>
              </a:rPr>
              <a:t>的操作。</a:t>
            </a:r>
            <a:endParaRPr lang="en-US" altLang="zh-CN" sz="2400" dirty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>
                <a:latin typeface="Bodoni MT Black" pitchFamily="18" charset="0"/>
              </a:rPr>
              <a:t>然后，为每个类别设计测试序列。</a:t>
            </a:r>
          </a:p>
        </p:txBody>
      </p:sp>
      <p:sp>
        <p:nvSpPr>
          <p:cNvPr id="122887" name="文本框 3"/>
          <p:cNvSpPr txBox="1">
            <a:spLocks noChangeArrowheads="1"/>
          </p:cNvSpPr>
          <p:nvPr/>
        </p:nvSpPr>
        <p:spPr bwMode="auto">
          <a:xfrm>
            <a:off x="611560" y="1791493"/>
            <a:ext cx="6605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这种方法根据类操作使用的属性来划分类操作。</a:t>
            </a:r>
            <a:endParaRPr lang="en-US" altLang="zh-CN" sz="2400" dirty="0">
              <a:solidFill>
                <a:srgbClr val="000000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测试类的方法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1254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124932" name="文本框 2"/>
          <p:cNvSpPr txBox="1">
            <a:spLocks noChangeArrowheads="1"/>
          </p:cNvSpPr>
          <p:nvPr/>
        </p:nvSpPr>
        <p:spPr bwMode="auto">
          <a:xfrm>
            <a:off x="721495" y="1239837"/>
            <a:ext cx="5026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Bodoni MT Black" pitchFamily="18" charset="0"/>
              </a:rPr>
              <a:t>③ 基于</a:t>
            </a:r>
            <a:r>
              <a:rPr lang="zh-CN" altLang="en-US" sz="2400" b="1" dirty="0">
                <a:solidFill>
                  <a:srgbClr val="FF0000"/>
                </a:solidFill>
                <a:latin typeface="Bodoni MT Black" pitchFamily="18" charset="0"/>
              </a:rPr>
              <a:t>功能的划分</a:t>
            </a:r>
            <a:endParaRPr lang="en-US" altLang="zh-CN" sz="2400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124933" name="文本框 4"/>
          <p:cNvSpPr txBox="1">
            <a:spLocks noChangeArrowheads="1"/>
          </p:cNvSpPr>
          <p:nvPr/>
        </p:nvSpPr>
        <p:spPr bwMode="auto">
          <a:xfrm>
            <a:off x="755650" y="2355534"/>
            <a:ext cx="7610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Bodoni MT Black" pitchFamily="18" charset="0"/>
              </a:rPr>
              <a:t>例如，可以把</a:t>
            </a:r>
            <a:r>
              <a:rPr lang="en-US" altLang="zh-CN" sz="2400" dirty="0">
                <a:latin typeface="Bodoni MT Black" pitchFamily="18" charset="0"/>
              </a:rPr>
              <a:t>account</a:t>
            </a:r>
            <a:r>
              <a:rPr lang="zh-CN" altLang="en-US" sz="2400" dirty="0">
                <a:latin typeface="Bodoni MT Black" pitchFamily="18" charset="0"/>
              </a:rPr>
              <a:t>类中的操作分类</a:t>
            </a:r>
            <a:r>
              <a:rPr lang="zh-CN" altLang="en-US" sz="2400" dirty="0" smtClean="0">
                <a:latin typeface="Bodoni MT Black" pitchFamily="18" charset="0"/>
              </a:rPr>
              <a:t>为：</a:t>
            </a:r>
            <a:endParaRPr lang="en-US" altLang="zh-CN" dirty="0">
              <a:latin typeface="Bodoni MT Black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750" y="2937831"/>
            <a:ext cx="7591722" cy="2353658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初始化操作</a:t>
            </a:r>
            <a:r>
              <a:rPr lang="en-US" altLang="zh-CN" sz="2400" dirty="0">
                <a:latin typeface="Bodoni MT Black" pitchFamily="18" charset="0"/>
              </a:rPr>
              <a:t>(open</a:t>
            </a:r>
            <a:r>
              <a:rPr lang="en-US" altLang="zh-CN" sz="2400" dirty="0" smtClean="0">
                <a:latin typeface="Bodoni MT Black" pitchFamily="18" charset="0"/>
              </a:rPr>
              <a:t>, setup</a:t>
            </a:r>
            <a:r>
              <a:rPr lang="en-US" altLang="zh-CN" sz="2400" dirty="0">
                <a:latin typeface="Bodoni MT Black" pitchFamily="18" charset="0"/>
              </a:rPr>
              <a:t>)</a:t>
            </a:r>
            <a:r>
              <a:rPr lang="zh-CN" altLang="en-US" sz="2400" dirty="0">
                <a:latin typeface="Bodoni MT Black" pitchFamily="18" charset="0"/>
              </a:rPr>
              <a:t>，</a:t>
            </a:r>
            <a:endParaRPr lang="en-US" altLang="zh-CN" sz="2400" dirty="0">
              <a:latin typeface="Bodoni MT Black" pitchFamily="18" charset="0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计算操作</a:t>
            </a:r>
            <a:r>
              <a:rPr lang="en-US" altLang="zh-CN" sz="2400" dirty="0" smtClean="0">
                <a:latin typeface="Bodoni MT Black" pitchFamily="18" charset="0"/>
              </a:rPr>
              <a:t>(deposit</a:t>
            </a:r>
            <a:r>
              <a:rPr lang="en-US" altLang="zh-CN" sz="2400" dirty="0">
                <a:latin typeface="Bodoni MT Black" pitchFamily="18" charset="0"/>
              </a:rPr>
              <a:t>, </a:t>
            </a:r>
            <a:r>
              <a:rPr lang="en-US" altLang="zh-CN" sz="2400" dirty="0" smtClean="0">
                <a:latin typeface="Bodoni MT Black" pitchFamily="18" charset="0"/>
              </a:rPr>
              <a:t>withdraw) </a:t>
            </a:r>
            <a:r>
              <a:rPr lang="zh-CN" altLang="en-US" sz="2400" dirty="0">
                <a:latin typeface="Bodoni MT Black" pitchFamily="18" charset="0"/>
              </a:rPr>
              <a:t>，</a:t>
            </a:r>
            <a:endParaRPr lang="en-US" altLang="zh-CN" sz="2400" dirty="0">
              <a:latin typeface="Bodoni MT Black" pitchFamily="18" charset="0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查询操作</a:t>
            </a:r>
            <a:r>
              <a:rPr lang="en-US" altLang="zh-CN" sz="2400" dirty="0">
                <a:latin typeface="Bodoni MT Black" pitchFamily="18" charset="0"/>
              </a:rPr>
              <a:t>(balance, summarize</a:t>
            </a:r>
            <a:r>
              <a:rPr lang="en-US" altLang="zh-CN" sz="2400" dirty="0" smtClean="0">
                <a:latin typeface="Bodoni MT Black" pitchFamily="18" charset="0"/>
              </a:rPr>
              <a:t>, </a:t>
            </a:r>
            <a:r>
              <a:rPr lang="en-US" altLang="zh-CN" sz="2400" dirty="0" err="1" smtClean="0">
                <a:latin typeface="Bodoni MT Black" pitchFamily="18" charset="0"/>
              </a:rPr>
              <a:t>creditLimit</a:t>
            </a:r>
            <a:r>
              <a:rPr lang="en-US" altLang="zh-CN" sz="2400" dirty="0">
                <a:latin typeface="Bodoni MT Black" pitchFamily="18" charset="0"/>
              </a:rPr>
              <a:t>)</a:t>
            </a:r>
            <a:r>
              <a:rPr lang="zh-CN" altLang="en-US" sz="2400" dirty="0">
                <a:latin typeface="Bodoni MT Black" pitchFamily="18" charset="0"/>
              </a:rPr>
              <a:t>，</a:t>
            </a:r>
            <a:endParaRPr lang="en-US" altLang="zh-CN" sz="2400" dirty="0">
              <a:latin typeface="Bodoni MT Black" pitchFamily="18" charset="0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终止操作</a:t>
            </a:r>
            <a:r>
              <a:rPr lang="en-US" altLang="zh-CN" sz="2400" dirty="0" smtClean="0">
                <a:latin typeface="Bodoni MT Black" pitchFamily="18" charset="0"/>
              </a:rPr>
              <a:t>(close) </a:t>
            </a:r>
            <a:r>
              <a:rPr lang="zh-CN" altLang="en-US" sz="2400" dirty="0">
                <a:latin typeface="Bodoni MT Black" pitchFamily="18" charset="0"/>
              </a:rPr>
              <a:t>。</a:t>
            </a:r>
            <a:endParaRPr lang="en-US" altLang="zh-CN" sz="2400" dirty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>
                <a:latin typeface="Bodoni MT Black" pitchFamily="18" charset="0"/>
              </a:rPr>
              <a:t>然后为每个类别设计测试序列。</a:t>
            </a:r>
            <a:endParaRPr lang="en-US" altLang="zh-CN" sz="2400" dirty="0">
              <a:latin typeface="Bodoni MT Black" pitchFamily="18" charset="0"/>
            </a:endParaRPr>
          </a:p>
        </p:txBody>
      </p:sp>
      <p:sp>
        <p:nvSpPr>
          <p:cNvPr id="124935" name="文本框 3"/>
          <p:cNvSpPr txBox="1">
            <a:spLocks noChangeArrowheads="1"/>
          </p:cNvSpPr>
          <p:nvPr/>
        </p:nvSpPr>
        <p:spPr bwMode="auto">
          <a:xfrm>
            <a:off x="747199" y="1796892"/>
            <a:ext cx="7343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Bodoni MT Black" pitchFamily="18" charset="0"/>
              </a:rPr>
              <a:t>这种方法根据类操作所完成的功能来划分类操作。</a:t>
            </a:r>
            <a:endParaRPr lang="zh-CN" altLang="en-US">
              <a:solidFill>
                <a:srgbClr val="FFFFFF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测试类的方法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126980" name="文本框 2"/>
          <p:cNvSpPr txBox="1">
            <a:spLocks noChangeArrowheads="1"/>
          </p:cNvSpPr>
          <p:nvPr/>
        </p:nvSpPr>
        <p:spPr bwMode="auto">
          <a:xfrm>
            <a:off x="533932" y="1048018"/>
            <a:ext cx="5026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Bodoni MT Black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solidFill>
                  <a:srgbClr val="000000"/>
                </a:solidFill>
                <a:latin typeface="Bodoni MT Black" pitchFamily="18" charset="0"/>
              </a:rPr>
              <a:t>基于</a:t>
            </a:r>
            <a:r>
              <a:rPr lang="zh-CN" altLang="en-US" sz="2400" b="1" dirty="0">
                <a:solidFill>
                  <a:srgbClr val="000000"/>
                </a:solidFill>
                <a:latin typeface="Bodoni MT Black" pitchFamily="18" charset="0"/>
              </a:rPr>
              <a:t>故障的测试</a:t>
            </a:r>
            <a:endParaRPr lang="en-US" altLang="zh-CN" sz="2400" b="1" dirty="0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126981" name="文本框 3"/>
          <p:cNvSpPr txBox="1">
            <a:spLocks noChangeArrowheads="1"/>
          </p:cNvSpPr>
          <p:nvPr/>
        </p:nvSpPr>
        <p:spPr bwMode="auto">
          <a:xfrm>
            <a:off x="533932" y="1577841"/>
            <a:ext cx="8072438" cy="147732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基于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故障的测试（</a:t>
            </a:r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fault based testing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与传统的错误推测法类似，也是首先推测软件中可能有的错误，然后设计出最可能发现这些错误的测试用例。</a:t>
            </a:r>
            <a:endParaRPr lang="en-US" altLang="zh-CN" sz="2400" dirty="0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126982" name="文本框 4"/>
          <p:cNvSpPr txBox="1">
            <a:spLocks noChangeArrowheads="1"/>
          </p:cNvSpPr>
          <p:nvPr/>
        </p:nvSpPr>
        <p:spPr bwMode="auto">
          <a:xfrm>
            <a:off x="533932" y="3008169"/>
            <a:ext cx="82145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Bodoni MT Black" pitchFamily="18" charset="0"/>
              </a:rPr>
              <a:t>如针对问题</a:t>
            </a:r>
            <a:r>
              <a:rPr lang="zh-CN" altLang="en-US" sz="2000" dirty="0">
                <a:solidFill>
                  <a:srgbClr val="000000"/>
                </a:solidFill>
                <a:latin typeface="Bodoni MT Black" pitchFamily="18" charset="0"/>
              </a:rPr>
              <a:t>的边界处犯错误</a:t>
            </a:r>
            <a:r>
              <a:rPr lang="zh-CN" altLang="en-US" sz="2000" dirty="0" smtClean="0">
                <a:solidFill>
                  <a:srgbClr val="000000"/>
                </a:solidFill>
                <a:latin typeface="Bodoni MT Black" pitchFamily="18" charset="0"/>
              </a:rPr>
              <a:t>，在</a:t>
            </a:r>
            <a:r>
              <a:rPr lang="zh-CN" altLang="en-US" sz="2000" dirty="0">
                <a:solidFill>
                  <a:srgbClr val="000000"/>
                </a:solidFill>
                <a:latin typeface="Bodoni MT Black" pitchFamily="18" charset="0"/>
              </a:rPr>
              <a:t>测试</a:t>
            </a:r>
            <a:r>
              <a:rPr lang="en-US" altLang="zh-CN" sz="2000" dirty="0">
                <a:solidFill>
                  <a:srgbClr val="000000"/>
                </a:solidFill>
                <a:latin typeface="Bodoni MT Black" pitchFamily="18" charset="0"/>
              </a:rPr>
              <a:t>SQRT</a:t>
            </a:r>
            <a:r>
              <a:rPr lang="zh-CN" altLang="en-US" sz="2000" dirty="0">
                <a:solidFill>
                  <a:srgbClr val="000000"/>
                </a:solidFill>
                <a:latin typeface="Bodoni MT Black" pitchFamily="18" charset="0"/>
              </a:rPr>
              <a:t>（计算平方根）操作时，应该着重检查边界情况： 一个接近零的负数和零本身。其中“零本身”用于检查程序员是否犯了如下错误： </a:t>
            </a:r>
            <a:endParaRPr lang="en-US" altLang="zh-CN" sz="2000" dirty="0">
              <a:solidFill>
                <a:srgbClr val="000000"/>
              </a:solidFill>
              <a:latin typeface="Bodoni MT Black" pitchFamily="18" charset="0"/>
            </a:endParaRPr>
          </a:p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Bodoni MT Black" pitchFamily="18" charset="0"/>
              </a:rPr>
              <a:t>把语句</a:t>
            </a:r>
            <a:r>
              <a:rPr lang="en-US" altLang="zh-CN" sz="2000" dirty="0">
                <a:solidFill>
                  <a:srgbClr val="000000"/>
                </a:solidFill>
                <a:latin typeface="Bodoni MT Black" pitchFamily="18" charset="0"/>
              </a:rPr>
              <a:t>if(x&gt;=0</a:t>
            </a:r>
            <a:r>
              <a:rPr lang="en-US" altLang="zh-CN" sz="2000" dirty="0" smtClean="0">
                <a:solidFill>
                  <a:srgbClr val="000000"/>
                </a:solidFill>
                <a:latin typeface="Bodoni MT Black" pitchFamily="18" charset="0"/>
              </a:rPr>
              <a:t>) </a:t>
            </a:r>
            <a:r>
              <a:rPr lang="en-US" altLang="zh-CN" sz="2000" dirty="0" err="1" smtClean="0">
                <a:solidFill>
                  <a:srgbClr val="000000"/>
                </a:solidFill>
                <a:latin typeface="Bodoni MT Black" pitchFamily="18" charset="0"/>
              </a:rPr>
              <a:t>calculate_square_root</a:t>
            </a:r>
            <a:r>
              <a:rPr lang="en-US" altLang="zh-CN" sz="2000" dirty="0">
                <a:solidFill>
                  <a:srgbClr val="000000"/>
                </a:solidFill>
                <a:latin typeface="Bodoni MT Black" pitchFamily="18" charset="0"/>
              </a:rPr>
              <a:t>();</a:t>
            </a:r>
          </a:p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Bodoni MT Black" pitchFamily="18" charset="0"/>
              </a:rPr>
              <a:t>误写成</a:t>
            </a:r>
            <a:r>
              <a:rPr lang="en-US" altLang="zh-CN" sz="2000" dirty="0">
                <a:solidFill>
                  <a:srgbClr val="000000"/>
                </a:solidFill>
                <a:latin typeface="Bodoni MT Black" pitchFamily="18" charset="0"/>
              </a:rPr>
              <a:t>if(x&gt;0</a:t>
            </a:r>
            <a:r>
              <a:rPr lang="en-US" altLang="zh-CN" sz="2000" dirty="0" smtClean="0">
                <a:solidFill>
                  <a:srgbClr val="000000"/>
                </a:solidFill>
                <a:latin typeface="Bodoni MT Black" pitchFamily="18" charset="0"/>
              </a:rPr>
              <a:t>) </a:t>
            </a:r>
            <a:r>
              <a:rPr lang="en-US" altLang="zh-CN" sz="2000" dirty="0" err="1" smtClean="0">
                <a:solidFill>
                  <a:srgbClr val="000000"/>
                </a:solidFill>
                <a:latin typeface="Bodoni MT Black" pitchFamily="18" charset="0"/>
              </a:rPr>
              <a:t>calculate_square_root</a:t>
            </a:r>
            <a:r>
              <a:rPr lang="en-US" altLang="zh-CN" sz="2000" dirty="0">
                <a:solidFill>
                  <a:srgbClr val="000000"/>
                </a:solidFill>
                <a:latin typeface="Bodoni MT Black" pitchFamily="18" charset="0"/>
              </a:rPr>
              <a:t>();</a:t>
            </a:r>
            <a:endParaRPr lang="zh-CN" altLang="en-US" sz="2000" dirty="0">
              <a:solidFill>
                <a:srgbClr val="000000"/>
              </a:solidFill>
              <a:latin typeface="Bodoni MT Black" pitchFamily="18" charset="0"/>
            </a:endParaRPr>
          </a:p>
        </p:txBody>
      </p:sp>
      <p:sp>
        <p:nvSpPr>
          <p:cNvPr id="126983" name="文本框 1"/>
          <p:cNvSpPr txBox="1">
            <a:spLocks noChangeArrowheads="1"/>
          </p:cNvSpPr>
          <p:nvPr/>
        </p:nvSpPr>
        <p:spPr bwMode="auto">
          <a:xfrm>
            <a:off x="533932" y="4639385"/>
            <a:ext cx="8286540" cy="147732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</a:t>
            </a:r>
            <a:r>
              <a:rPr lang="zh-CN" altLang="en-US" sz="2400" dirty="0" smtClean="0">
                <a:latin typeface="Bodoni MT Black" pitchFamily="18" charset="0"/>
              </a:rPr>
              <a:t>为推测</a:t>
            </a:r>
            <a:r>
              <a:rPr lang="zh-CN" altLang="en-US" sz="2400" dirty="0">
                <a:latin typeface="Bodoni MT Black" pitchFamily="18" charset="0"/>
              </a:rPr>
              <a:t>出软件中可能有的错误，</a:t>
            </a:r>
            <a:r>
              <a:rPr lang="zh-CN" altLang="en-US" sz="2400" dirty="0" smtClean="0">
                <a:latin typeface="Bodoni MT Black" pitchFamily="18" charset="0"/>
              </a:rPr>
              <a:t>应仔细</a:t>
            </a:r>
            <a:r>
              <a:rPr lang="zh-CN" altLang="en-US" sz="2400" dirty="0">
                <a:latin typeface="Bodoni MT Black" pitchFamily="18" charset="0"/>
              </a:rPr>
              <a:t>研究分析模型和设计模型</a:t>
            </a:r>
            <a:r>
              <a:rPr lang="zh-CN" altLang="en-US" sz="2400" dirty="0" smtClean="0">
                <a:latin typeface="Bodoni MT Black" pitchFamily="18" charset="0"/>
              </a:rPr>
              <a:t>，很大</a:t>
            </a:r>
            <a:r>
              <a:rPr lang="zh-CN" altLang="en-US" sz="2400" dirty="0">
                <a:latin typeface="Bodoni MT Black" pitchFamily="18" charset="0"/>
              </a:rPr>
              <a:t>程度上要依靠测试人员的经验和直觉</a:t>
            </a:r>
            <a:r>
              <a:rPr lang="zh-CN" altLang="en-US" sz="2400" dirty="0" smtClean="0">
                <a:latin typeface="Bodoni MT Black" pitchFamily="18" charset="0"/>
              </a:rPr>
              <a:t>。若推测</a:t>
            </a:r>
            <a:r>
              <a:rPr lang="zh-CN" altLang="en-US" sz="2400" dirty="0">
                <a:latin typeface="Bodoni MT Black" pitchFamily="18" charset="0"/>
              </a:rPr>
              <a:t>得比较准确，</a:t>
            </a:r>
            <a:r>
              <a:rPr lang="zh-CN" altLang="en-US" sz="2400" dirty="0" smtClean="0">
                <a:latin typeface="Bodoni MT Black" pitchFamily="18" charset="0"/>
              </a:rPr>
              <a:t>则此方法能够</a:t>
            </a:r>
            <a:r>
              <a:rPr lang="zh-CN" altLang="en-US" sz="2400" dirty="0">
                <a:latin typeface="Bodoni MT Black" pitchFamily="18" charset="0"/>
              </a:rPr>
              <a:t>用相当低的工作量发现大量</a:t>
            </a:r>
            <a:r>
              <a:rPr lang="zh-CN" altLang="en-US" sz="2400" dirty="0" smtClean="0">
                <a:latin typeface="Bodoni MT Black" pitchFamily="18" charset="0"/>
              </a:rPr>
              <a:t>错误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</a:rPr>
              <a:t>12.4.2 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</a:rPr>
              <a:t>集成测试方法</a:t>
            </a:r>
            <a:endParaRPr lang="zh-CN" altLang="en-US" sz="2400" dirty="0">
              <a:solidFill>
                <a:srgbClr val="D9D9D9"/>
              </a:solidFill>
              <a:latin typeface="Bodoni MT Black" pitchFamily="18" charset="0"/>
            </a:endParaRP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129028" name="文本框 4"/>
          <p:cNvSpPr txBox="1">
            <a:spLocks noChangeArrowheads="1"/>
          </p:cNvSpPr>
          <p:nvPr/>
        </p:nvSpPr>
        <p:spPr bwMode="auto">
          <a:xfrm>
            <a:off x="561468" y="1764863"/>
            <a:ext cx="8251182" cy="9686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solidFill>
                  <a:srgbClr val="000000"/>
                </a:solidFill>
                <a:latin typeface="Bodoni MT Black" pitchFamily="18" charset="0"/>
              </a:rPr>
              <a:t>开始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集成面向对象系统以后，测试用例的设计变得更加复杂。在这个测试阶段，必须对类间协作进行测试。</a:t>
            </a:r>
          </a:p>
        </p:txBody>
      </p:sp>
      <p:sp>
        <p:nvSpPr>
          <p:cNvPr id="129029" name="文本框 5"/>
          <p:cNvSpPr txBox="1">
            <a:spLocks noChangeArrowheads="1"/>
          </p:cNvSpPr>
          <p:nvPr/>
        </p:nvSpPr>
        <p:spPr bwMode="auto">
          <a:xfrm>
            <a:off x="571284" y="2780928"/>
            <a:ext cx="8033164" cy="10156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     </a:t>
            </a:r>
            <a:r>
              <a:rPr lang="zh-CN" altLang="en-US" sz="2400" dirty="0" smtClean="0">
                <a:solidFill>
                  <a:srgbClr val="000000"/>
                </a:solidFill>
                <a:latin typeface="Bodoni MT Black" pitchFamily="18" charset="0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测试单个类相似，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测试类协作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可以使用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随机测试方法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划分测试方法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，以及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基于情景的测试和行为测试</a:t>
            </a:r>
            <a:r>
              <a:rPr lang="zh-CN" altLang="en-US" sz="2400" dirty="0">
                <a:solidFill>
                  <a:srgbClr val="000000"/>
                </a:solidFill>
                <a:latin typeface="Bodoni MT Black" pitchFamily="18" charset="0"/>
              </a:rPr>
              <a:t>来完成。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1468" y="1059175"/>
            <a:ext cx="782478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latin typeface="Bodoni MT Black" pitchFamily="18" charset="0"/>
                <a:ea typeface="+mn-ea"/>
              </a:rPr>
              <a:t>12.4.2 </a:t>
            </a:r>
            <a:r>
              <a:rPr lang="zh-CN" altLang="en-US" sz="3200" b="1" dirty="0">
                <a:latin typeface="Bodoni MT Black" pitchFamily="18" charset="0"/>
                <a:ea typeface="+mn-ea"/>
              </a:rPr>
              <a:t>集成测试方法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集成测试方法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pic>
        <p:nvPicPr>
          <p:cNvPr id="131076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3325" y="1187450"/>
            <a:ext cx="66706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7" name="文本框 2"/>
          <p:cNvSpPr txBox="1">
            <a:spLocks noChangeArrowheads="1"/>
          </p:cNvSpPr>
          <p:nvPr/>
        </p:nvSpPr>
        <p:spPr bwMode="auto">
          <a:xfrm>
            <a:off x="4192131" y="5546530"/>
            <a:ext cx="3548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0070C0"/>
                </a:solidFill>
                <a:latin typeface="Bodoni MT Black" pitchFamily="18" charset="0"/>
              </a:rPr>
              <a:t>  银行</a:t>
            </a:r>
            <a:r>
              <a:rPr lang="zh-CN" altLang="en-US" sz="2000" dirty="0">
                <a:solidFill>
                  <a:srgbClr val="0070C0"/>
                </a:solidFill>
                <a:latin typeface="Bodoni MT Black" pitchFamily="18" charset="0"/>
              </a:rPr>
              <a:t>系统的类</a:t>
            </a:r>
            <a:r>
              <a:rPr lang="en-US" altLang="zh-CN" sz="2000" dirty="0">
                <a:solidFill>
                  <a:srgbClr val="0070C0"/>
                </a:solidFill>
                <a:latin typeface="Bodoni MT Black" pitchFamily="18" charset="0"/>
              </a:rPr>
              <a:t>-</a:t>
            </a:r>
            <a:r>
              <a:rPr lang="zh-CN" altLang="en-US" sz="2000" dirty="0">
                <a:solidFill>
                  <a:srgbClr val="0070C0"/>
                </a:solidFill>
                <a:latin typeface="Bodoni MT Black" pitchFamily="18" charset="0"/>
              </a:rPr>
              <a:t>协作图</a:t>
            </a: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34681" y="1222269"/>
            <a:ext cx="280831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200" dirty="0" smtClean="0">
                <a:latin typeface="Bodoni MT Black" pitchFamily="18" charset="0"/>
              </a:rPr>
              <a:t>为举例说明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设计类间测试用例的方法，这里</a:t>
            </a:r>
            <a:r>
              <a:rPr lang="zh-CN" altLang="en-US" sz="2200" dirty="0" smtClean="0">
                <a:solidFill>
                  <a:srgbClr val="000000"/>
                </a:solidFill>
                <a:latin typeface="Bodoni MT Black" pitchFamily="18" charset="0"/>
              </a:rPr>
              <a:t>扩充银行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系统的例子，使它</a:t>
            </a:r>
            <a:r>
              <a:rPr lang="zh-CN" altLang="en-US" sz="2200" dirty="0" smtClean="0">
                <a:solidFill>
                  <a:srgbClr val="000000"/>
                </a:solidFill>
                <a:latin typeface="Bodoni MT Black" pitchFamily="18" charset="0"/>
              </a:rPr>
              <a:t>包含图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所示的类和协作。</a:t>
            </a:r>
            <a:r>
              <a:rPr lang="zh-CN" altLang="en-US" sz="2200" dirty="0" smtClean="0">
                <a:solidFill>
                  <a:srgbClr val="000000"/>
                </a:solidFill>
                <a:latin typeface="Bodoni MT Black" pitchFamily="18" charset="0"/>
              </a:rPr>
              <a:t>图中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箭头方向代表消息的传递方向，箭头线上的标注给出了作为由</a:t>
            </a:r>
            <a:r>
              <a:rPr lang="zh-CN" altLang="en-US" sz="2200" dirty="0">
                <a:solidFill>
                  <a:srgbClr val="FF0000"/>
                </a:solidFill>
                <a:latin typeface="Bodoni MT Black" pitchFamily="18" charset="0"/>
              </a:rPr>
              <a:t>消息所蕴涵的协作的结果而调用的操作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集成测试方法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3528" y="1654088"/>
            <a:ext cx="856895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Bodoni MT Black" pitchFamily="18" charset="0"/>
              </a:rPr>
              <a:t>Kirani</a:t>
            </a:r>
            <a:r>
              <a:rPr lang="zh-CN" altLang="en-US" sz="2400" dirty="0">
                <a:solidFill>
                  <a:prstClr val="black"/>
                </a:solidFill>
                <a:latin typeface="Bodoni MT Black" pitchFamily="18" charset="0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Bodoni MT Black" pitchFamily="18" charset="0"/>
              </a:rPr>
              <a:t>Tsai</a:t>
            </a:r>
            <a:r>
              <a:rPr lang="zh-CN" altLang="en-US" sz="2400" dirty="0">
                <a:solidFill>
                  <a:prstClr val="black"/>
                </a:solidFill>
                <a:latin typeface="Bodoni MT Black" pitchFamily="18" charset="0"/>
              </a:rPr>
              <a:t>建议使用下列步骤，以生成多个类的随机测试用例。</a:t>
            </a: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Bodoni MT Black" pitchFamily="18" charset="0"/>
              </a:rPr>
              <a:t>对每个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客户类</a:t>
            </a:r>
            <a:r>
              <a:rPr lang="zh-CN" altLang="en-US" sz="2400" dirty="0">
                <a:solidFill>
                  <a:prstClr val="black"/>
                </a:solidFill>
                <a:latin typeface="Bodoni MT Black" pitchFamily="18" charset="0"/>
              </a:rPr>
              <a:t>，使用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类操作符列表</a:t>
            </a:r>
            <a:r>
              <a:rPr lang="zh-CN" altLang="en-US" sz="2400" dirty="0">
                <a:solidFill>
                  <a:prstClr val="black"/>
                </a:solidFill>
                <a:latin typeface="Bodoni MT Black" pitchFamily="18" charset="0"/>
              </a:rPr>
              <a:t>来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生成一系列随机测试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序列</a:t>
            </a:r>
            <a:r>
              <a:rPr lang="zh-CN" altLang="en-US" sz="2400" dirty="0" smtClean="0">
                <a:solidFill>
                  <a:prstClr val="black"/>
                </a:solidFill>
                <a:latin typeface="Bodoni MT Black" pitchFamily="18" charset="0"/>
              </a:rPr>
              <a:t>，这些</a:t>
            </a:r>
            <a:r>
              <a:rPr lang="zh-CN" altLang="en-US" sz="2400" dirty="0">
                <a:solidFill>
                  <a:prstClr val="black"/>
                </a:solidFill>
                <a:latin typeface="Bodoni MT Black" pitchFamily="18" charset="0"/>
              </a:rPr>
              <a:t>操作符向服务器类实例发送消息。</a:t>
            </a: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Bodoni MT Black" pitchFamily="18" charset="0"/>
              </a:rPr>
              <a:t>对所生成的每个消息，确定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协作类</a:t>
            </a:r>
            <a:r>
              <a:rPr lang="zh-CN" altLang="en-US" sz="2400" dirty="0">
                <a:solidFill>
                  <a:prstClr val="black"/>
                </a:solidFill>
                <a:latin typeface="Bodoni MT Black" pitchFamily="18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在服务器对象中的对应操作符</a:t>
            </a:r>
            <a:r>
              <a:rPr lang="zh-CN" altLang="en-US" sz="2400" dirty="0">
                <a:solidFill>
                  <a:prstClr val="black"/>
                </a:solidFill>
                <a:latin typeface="Bodoni MT Black" pitchFamily="18" charset="0"/>
              </a:rPr>
              <a:t>。</a:t>
            </a: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Bodoni MT Black" pitchFamily="18" charset="0"/>
              </a:rPr>
              <a:t>对服务器对象中的每个操作符（已经被来自客户对象的消息调用），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确定传递的消息</a:t>
            </a:r>
            <a:r>
              <a:rPr lang="zh-CN" altLang="en-US" sz="2400" dirty="0">
                <a:solidFill>
                  <a:prstClr val="black"/>
                </a:solidFill>
                <a:latin typeface="Bodoni MT Black" pitchFamily="18" charset="0"/>
              </a:rPr>
              <a:t>。</a:t>
            </a: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Bodoni MT Black" pitchFamily="18" charset="0"/>
              </a:rPr>
              <a:t>对每个消息，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确定下一层被调用的操作符</a:t>
            </a:r>
            <a:r>
              <a:rPr lang="zh-CN" altLang="en-US" sz="2400" dirty="0">
                <a:solidFill>
                  <a:prstClr val="black"/>
                </a:solidFill>
                <a:latin typeface="Bodoni MT Black" pitchFamily="18" charset="0"/>
              </a:rPr>
              <a:t>，并把这些操作符结合进测试序列中。</a:t>
            </a:r>
          </a:p>
        </p:txBody>
      </p:sp>
      <p:sp>
        <p:nvSpPr>
          <p:cNvPr id="133125" name="文本框 7"/>
          <p:cNvSpPr txBox="1">
            <a:spLocks noChangeArrowheads="1"/>
          </p:cNvSpPr>
          <p:nvPr/>
        </p:nvSpPr>
        <p:spPr bwMode="auto">
          <a:xfrm>
            <a:off x="323528" y="1115346"/>
            <a:ext cx="5026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1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多</a:t>
            </a:r>
            <a:r>
              <a:rPr lang="zh-CN" altLang="en-US" sz="2400" b="1" dirty="0">
                <a:latin typeface="Bodoni MT Black" pitchFamily="18" charset="0"/>
              </a:rPr>
              <a:t>类测试</a:t>
            </a:r>
            <a:endParaRPr lang="en-US" altLang="zh-CN" sz="2400" b="1" dirty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集成测试方法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135172" name="文本框 6"/>
          <p:cNvSpPr txBox="1">
            <a:spLocks noChangeArrowheads="1"/>
          </p:cNvSpPr>
          <p:nvPr/>
        </p:nvSpPr>
        <p:spPr bwMode="auto">
          <a:xfrm>
            <a:off x="286295" y="1560679"/>
            <a:ext cx="4012468" cy="263149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200" dirty="0" smtClean="0">
                <a:solidFill>
                  <a:srgbClr val="000000"/>
                </a:solidFill>
                <a:latin typeface="Bodoni MT Black" pitchFamily="18" charset="0"/>
              </a:rPr>
              <a:t>考虑</a:t>
            </a:r>
            <a:r>
              <a:rPr lang="en-US" altLang="zh-CN" sz="2200" dirty="0">
                <a:solidFill>
                  <a:srgbClr val="000000"/>
                </a:solidFill>
                <a:latin typeface="Bodoni MT Black" pitchFamily="18" charset="0"/>
              </a:rPr>
              <a:t>Bank</a:t>
            </a:r>
            <a:r>
              <a:rPr lang="zh-CN" altLang="en-US" sz="2200" dirty="0" smtClean="0">
                <a:solidFill>
                  <a:srgbClr val="000000"/>
                </a:solidFill>
                <a:latin typeface="Bodoni MT Black" pitchFamily="18" charset="0"/>
              </a:rPr>
              <a:t>类相对于</a:t>
            </a:r>
            <a:r>
              <a:rPr lang="en-US" altLang="zh-CN" sz="2200" dirty="0" smtClean="0">
                <a:solidFill>
                  <a:srgbClr val="000000"/>
                </a:solidFill>
                <a:latin typeface="Bodoni MT Black" pitchFamily="18" charset="0"/>
              </a:rPr>
              <a:t>ATM</a:t>
            </a:r>
            <a:r>
              <a:rPr lang="zh-CN" altLang="en-US" sz="2200" dirty="0" smtClean="0">
                <a:solidFill>
                  <a:srgbClr val="000000"/>
                </a:solidFill>
                <a:latin typeface="Bodoni MT Black" pitchFamily="18" charset="0"/>
              </a:rPr>
              <a:t>类的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操作序列：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200" dirty="0" err="1">
                <a:solidFill>
                  <a:srgbClr val="000000"/>
                </a:solidFill>
                <a:latin typeface="Bodoni MT Black" pitchFamily="18" charset="0"/>
              </a:rPr>
              <a:t>verifyAcct·verifyPIN</a:t>
            </a:r>
            <a:r>
              <a:rPr lang="en-US" altLang="zh-CN" sz="2200" dirty="0">
                <a:solidFill>
                  <a:srgbClr val="000000"/>
                </a:solidFill>
                <a:latin typeface="Bodoni MT Black" pitchFamily="18" charset="0"/>
              </a:rPr>
              <a:t>·[(</a:t>
            </a:r>
            <a:r>
              <a:rPr lang="en-US" altLang="zh-CN" sz="2200" dirty="0" err="1">
                <a:solidFill>
                  <a:srgbClr val="000000"/>
                </a:solidFill>
                <a:latin typeface="Bodoni MT Black" pitchFamily="18" charset="0"/>
              </a:rPr>
              <a:t>verifyPolicy·withdrawReq</a:t>
            </a:r>
            <a:r>
              <a:rPr lang="en-US" altLang="zh-CN" sz="2200" dirty="0">
                <a:solidFill>
                  <a:srgbClr val="000000"/>
                </a:solidFill>
                <a:latin typeface="Bodoni MT Black" pitchFamily="18" charset="0"/>
              </a:rPr>
              <a:t>)|</a:t>
            </a:r>
            <a:r>
              <a:rPr lang="en-US" altLang="zh-CN" sz="2200" dirty="0" err="1">
                <a:solidFill>
                  <a:srgbClr val="000000"/>
                </a:solidFill>
                <a:latin typeface="Bodoni MT Black" pitchFamily="18" charset="0"/>
              </a:rPr>
              <a:t>depositReq|acctInfoReq</a:t>
            </a:r>
            <a:r>
              <a:rPr lang="en-US" altLang="zh-CN" sz="2200" dirty="0">
                <a:solidFill>
                  <a:srgbClr val="000000"/>
                </a:solidFill>
                <a:latin typeface="Bodoni MT Black" pitchFamily="18" charset="0"/>
              </a:rPr>
              <a:t>]</a:t>
            </a:r>
            <a:r>
              <a:rPr lang="en-US" altLang="zh-CN" sz="2200" baseline="30000" dirty="0">
                <a:solidFill>
                  <a:srgbClr val="000000"/>
                </a:solidFill>
                <a:latin typeface="Bodoni MT Black" pitchFamily="18" charset="0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对</a:t>
            </a:r>
            <a:r>
              <a:rPr lang="en-US" altLang="zh-CN" sz="2200" dirty="0">
                <a:solidFill>
                  <a:srgbClr val="000000"/>
                </a:solidFill>
                <a:latin typeface="Bodoni MT Black" pitchFamily="18" charset="0"/>
              </a:rPr>
              <a:t>Bank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类的随机测试用例可能是： </a:t>
            </a:r>
          </a:p>
        </p:txBody>
      </p:sp>
      <p:sp>
        <p:nvSpPr>
          <p:cNvPr id="135173" name="文本框 7"/>
          <p:cNvSpPr txBox="1">
            <a:spLocks noChangeArrowheads="1"/>
          </p:cNvSpPr>
          <p:nvPr/>
        </p:nvSpPr>
        <p:spPr bwMode="auto">
          <a:xfrm>
            <a:off x="323528" y="986235"/>
            <a:ext cx="5026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1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多</a:t>
            </a:r>
            <a:r>
              <a:rPr lang="zh-CN" altLang="en-US" sz="2400" b="1" dirty="0">
                <a:latin typeface="Bodoni MT Black" pitchFamily="18" charset="0"/>
              </a:rPr>
              <a:t>类测试</a:t>
            </a:r>
            <a:endParaRPr lang="en-US" altLang="zh-CN" sz="2400" b="1" dirty="0">
              <a:latin typeface="Bodoni MT Black" pitchFamily="18" charset="0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8763" y="1307154"/>
            <a:ext cx="4845237" cy="308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7337079" y="1946761"/>
            <a:ext cx="6938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24911" y="1925920"/>
            <a:ext cx="720080" cy="5248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544991" y="2198789"/>
            <a:ext cx="7920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174" name="文本框 1"/>
          <p:cNvSpPr txBox="1">
            <a:spLocks noChangeArrowheads="1"/>
          </p:cNvSpPr>
          <p:nvPr/>
        </p:nvSpPr>
        <p:spPr bwMode="auto">
          <a:xfrm>
            <a:off x="309811" y="4414387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0070C0"/>
                </a:solidFill>
                <a:latin typeface="Bodoni MT Black" pitchFamily="18" charset="0"/>
              </a:rPr>
              <a:t>测试用例</a:t>
            </a:r>
            <a:r>
              <a:rPr lang="en-US" altLang="zh-CN" sz="2200" b="1" dirty="0">
                <a:solidFill>
                  <a:srgbClr val="0070C0"/>
                </a:solidFill>
                <a:latin typeface="Bodoni MT Black" pitchFamily="18" charset="0"/>
              </a:rPr>
              <a:t>#r3:</a:t>
            </a:r>
            <a:r>
              <a:rPr lang="en-US" altLang="zh-CN" sz="2200" dirty="0">
                <a:solidFill>
                  <a:srgbClr val="0070C0"/>
                </a:solidFill>
                <a:latin typeface="Bodoni MT Black" pitchFamily="18" charset="0"/>
              </a:rPr>
              <a:t>verifyAcct·verifyPIN·depositReq</a:t>
            </a:r>
            <a:endParaRPr lang="zh-CN" altLang="en-US" sz="2200" dirty="0">
              <a:solidFill>
                <a:srgbClr val="0070C0"/>
              </a:solidFill>
              <a:latin typeface="Bodoni MT Black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535738" y="1556792"/>
            <a:ext cx="801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567374" y="1692182"/>
            <a:ext cx="801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567374" y="2039219"/>
            <a:ext cx="801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集成测试方法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135172" name="文本框 6"/>
          <p:cNvSpPr txBox="1">
            <a:spLocks noChangeArrowheads="1"/>
          </p:cNvSpPr>
          <p:nvPr/>
        </p:nvSpPr>
        <p:spPr bwMode="auto">
          <a:xfrm>
            <a:off x="315077" y="1490764"/>
            <a:ext cx="4012468" cy="3477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200" dirty="0" smtClean="0">
                <a:solidFill>
                  <a:srgbClr val="000000"/>
                </a:solidFill>
                <a:latin typeface="Bodoni MT Black" pitchFamily="18" charset="0"/>
              </a:rPr>
              <a:t>为考虑上述测试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中涉及的</a:t>
            </a:r>
            <a:r>
              <a:rPr lang="zh-CN" altLang="en-US" sz="2200" dirty="0">
                <a:solidFill>
                  <a:srgbClr val="FF0000"/>
                </a:solidFill>
                <a:latin typeface="Bodoni MT Black" pitchFamily="18" charset="0"/>
              </a:rPr>
              <a:t>协作者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，需要考虑与测试用例</a:t>
            </a:r>
            <a:r>
              <a:rPr lang="en-US" altLang="zh-CN" sz="2200" dirty="0">
                <a:solidFill>
                  <a:srgbClr val="000000"/>
                </a:solidFill>
                <a:latin typeface="Bodoni MT Black" pitchFamily="18" charset="0"/>
              </a:rPr>
              <a:t>#r3</a:t>
            </a:r>
            <a:r>
              <a:rPr lang="zh-CN" altLang="en-US" sz="2200" dirty="0" smtClean="0">
                <a:solidFill>
                  <a:srgbClr val="000000"/>
                </a:solidFill>
                <a:latin typeface="Bodoni MT Black" pitchFamily="18" charset="0"/>
              </a:rPr>
              <a:t>中每个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操作相关联的消息。</a:t>
            </a:r>
            <a:r>
              <a:rPr lang="en-US" altLang="zh-CN" sz="2200" dirty="0">
                <a:solidFill>
                  <a:srgbClr val="000000"/>
                </a:solidFill>
                <a:latin typeface="Bodoni MT Black" pitchFamily="18" charset="0"/>
              </a:rPr>
              <a:t>Bank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必须和</a:t>
            </a:r>
            <a:r>
              <a:rPr lang="en-US" altLang="zh-CN" sz="2200" dirty="0" err="1">
                <a:solidFill>
                  <a:srgbClr val="FFC000"/>
                </a:solidFill>
                <a:latin typeface="Bodoni MT Black" pitchFamily="18" charset="0"/>
              </a:rPr>
              <a:t>ValidationInfo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协作以执行</a:t>
            </a:r>
            <a:r>
              <a:rPr lang="en-US" altLang="zh-CN" sz="2200" dirty="0" err="1">
                <a:solidFill>
                  <a:srgbClr val="0070C0"/>
                </a:solidFill>
                <a:latin typeface="Bodoni MT Black" pitchFamily="18" charset="0"/>
              </a:rPr>
              <a:t>verifyAcct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和</a:t>
            </a:r>
            <a:r>
              <a:rPr lang="en-US" altLang="zh-CN" sz="2200" dirty="0" err="1">
                <a:solidFill>
                  <a:srgbClr val="0070C0"/>
                </a:solidFill>
                <a:latin typeface="Bodoni MT Black" pitchFamily="18" charset="0"/>
              </a:rPr>
              <a:t>verifyPIN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Bodoni MT Black" pitchFamily="18" charset="0"/>
              </a:rPr>
              <a:t>Bank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还必须和</a:t>
            </a:r>
            <a:r>
              <a:rPr lang="en-US" altLang="zh-CN" sz="2200" dirty="0">
                <a:solidFill>
                  <a:srgbClr val="FFC000"/>
                </a:solidFill>
                <a:latin typeface="Bodoni MT Black" pitchFamily="18" charset="0"/>
              </a:rPr>
              <a:t>Account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协作以执行</a:t>
            </a:r>
            <a:r>
              <a:rPr lang="en-US" altLang="zh-CN" sz="2200" dirty="0" err="1">
                <a:solidFill>
                  <a:srgbClr val="0070C0"/>
                </a:solidFill>
                <a:latin typeface="Bodoni MT Black" pitchFamily="18" charset="0"/>
              </a:rPr>
              <a:t>depositReq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。因此，测试上面提到的协作的新测试用例是：</a:t>
            </a:r>
          </a:p>
        </p:txBody>
      </p:sp>
      <p:sp>
        <p:nvSpPr>
          <p:cNvPr id="135173" name="文本框 7"/>
          <p:cNvSpPr txBox="1">
            <a:spLocks noChangeArrowheads="1"/>
          </p:cNvSpPr>
          <p:nvPr/>
        </p:nvSpPr>
        <p:spPr bwMode="auto">
          <a:xfrm>
            <a:off x="323528" y="986235"/>
            <a:ext cx="5026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1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多</a:t>
            </a:r>
            <a:r>
              <a:rPr lang="zh-CN" altLang="en-US" sz="2400" b="1" dirty="0">
                <a:latin typeface="Bodoni MT Black" pitchFamily="18" charset="0"/>
              </a:rPr>
              <a:t>类测试</a:t>
            </a:r>
            <a:endParaRPr lang="en-US" altLang="zh-CN" sz="2400" b="1" dirty="0">
              <a:latin typeface="Bodoni MT Black" pitchFamily="18" charset="0"/>
            </a:endParaRPr>
          </a:p>
        </p:txBody>
      </p:sp>
      <p:sp>
        <p:nvSpPr>
          <p:cNvPr id="135176" name="文本框 2"/>
          <p:cNvSpPr txBox="1">
            <a:spLocks noChangeArrowheads="1"/>
          </p:cNvSpPr>
          <p:nvPr/>
        </p:nvSpPr>
        <p:spPr bwMode="auto">
          <a:xfrm>
            <a:off x="294618" y="4957789"/>
            <a:ext cx="859786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0070C0"/>
                </a:solidFill>
                <a:latin typeface="Bodoni MT Black" pitchFamily="18" charset="0"/>
              </a:rPr>
              <a:t>测试用例</a:t>
            </a:r>
            <a:r>
              <a:rPr lang="en-US" altLang="zh-CN" sz="2200" b="1" dirty="0">
                <a:solidFill>
                  <a:srgbClr val="0070C0"/>
                </a:solidFill>
                <a:latin typeface="Bodoni MT Black" pitchFamily="18" charset="0"/>
              </a:rPr>
              <a:t>#r4:</a:t>
            </a:r>
          </a:p>
          <a:p>
            <a:pPr eaLnBrk="1" hangingPunct="1"/>
            <a:r>
              <a:rPr lang="en-US" altLang="zh-CN" sz="2200" dirty="0" err="1">
                <a:solidFill>
                  <a:srgbClr val="0070C0"/>
                </a:solidFill>
                <a:latin typeface="Bodoni MT Black" pitchFamily="18" charset="0"/>
              </a:rPr>
              <a:t>verifyAcctBank</a:t>
            </a:r>
            <a:r>
              <a:rPr lang="en-US" altLang="zh-CN" sz="2200" dirty="0">
                <a:solidFill>
                  <a:srgbClr val="0070C0"/>
                </a:solidFill>
                <a:latin typeface="Bodoni MT Black" pitchFamily="18" charset="0"/>
              </a:rPr>
              <a:t>·[</a:t>
            </a:r>
            <a:r>
              <a:rPr lang="en-US" altLang="zh-CN" sz="2200" dirty="0" err="1">
                <a:solidFill>
                  <a:srgbClr val="FFC000"/>
                </a:solidFill>
                <a:latin typeface="Bodoni MT Black" pitchFamily="18" charset="0"/>
              </a:rPr>
              <a:t>validAcctValidationInfo</a:t>
            </a:r>
            <a:r>
              <a:rPr lang="en-US" altLang="zh-CN" sz="2200" dirty="0">
                <a:solidFill>
                  <a:srgbClr val="0070C0"/>
                </a:solidFill>
                <a:latin typeface="Bodoni MT Black" pitchFamily="18" charset="0"/>
              </a:rPr>
              <a:t>]·</a:t>
            </a:r>
            <a:r>
              <a:rPr lang="en-US" altLang="zh-CN" sz="2200" dirty="0" err="1">
                <a:solidFill>
                  <a:srgbClr val="0070C0"/>
                </a:solidFill>
                <a:latin typeface="Bodoni MT Black" pitchFamily="18" charset="0"/>
              </a:rPr>
              <a:t>verifyPINBank</a:t>
            </a:r>
            <a:r>
              <a:rPr lang="en-US" altLang="zh-CN" sz="2200" dirty="0">
                <a:solidFill>
                  <a:srgbClr val="0070C0"/>
                </a:solidFill>
                <a:latin typeface="Bodoni MT Black" pitchFamily="18" charset="0"/>
              </a:rPr>
              <a:t>·[</a:t>
            </a:r>
            <a:r>
              <a:rPr lang="en-US" altLang="zh-CN" sz="2200" dirty="0" err="1">
                <a:solidFill>
                  <a:srgbClr val="FFC000"/>
                </a:solidFill>
                <a:latin typeface="Bodoni MT Black" pitchFamily="18" charset="0"/>
              </a:rPr>
              <a:t>validPINvalidationInfo</a:t>
            </a:r>
            <a:r>
              <a:rPr lang="en-US" altLang="zh-CN" sz="2200" dirty="0">
                <a:solidFill>
                  <a:srgbClr val="0070C0"/>
                </a:solidFill>
                <a:latin typeface="Bodoni MT Black" pitchFamily="18" charset="0"/>
              </a:rPr>
              <a:t>]·</a:t>
            </a:r>
            <a:r>
              <a:rPr lang="en-US" altLang="zh-CN" sz="2200" dirty="0" err="1">
                <a:solidFill>
                  <a:srgbClr val="0070C0"/>
                </a:solidFill>
                <a:latin typeface="Bodoni MT Black" pitchFamily="18" charset="0"/>
              </a:rPr>
              <a:t>depositReq</a:t>
            </a:r>
            <a:r>
              <a:rPr lang="en-US" altLang="zh-CN" sz="2200" dirty="0">
                <a:solidFill>
                  <a:srgbClr val="0070C0"/>
                </a:solidFill>
                <a:latin typeface="Bodoni MT Black" pitchFamily="18" charset="0"/>
              </a:rPr>
              <a:t>·[</a:t>
            </a:r>
            <a:r>
              <a:rPr lang="en-US" altLang="zh-CN" sz="2200" dirty="0" err="1">
                <a:solidFill>
                  <a:srgbClr val="FFC000"/>
                </a:solidFill>
                <a:latin typeface="Bodoni MT Black" pitchFamily="18" charset="0"/>
              </a:rPr>
              <a:t>depositaccount</a:t>
            </a:r>
            <a:r>
              <a:rPr lang="en-US" altLang="zh-CN" sz="2200" dirty="0">
                <a:solidFill>
                  <a:srgbClr val="0070C0"/>
                </a:solidFill>
                <a:latin typeface="Bodoni MT Black" pitchFamily="18" charset="0"/>
              </a:rPr>
              <a:t>]</a:t>
            </a:r>
            <a:endParaRPr lang="zh-CN" altLang="en-US" sz="2200" dirty="0">
              <a:solidFill>
                <a:srgbClr val="0070C0"/>
              </a:solidFill>
              <a:latin typeface="Bodoni MT Black" pitchFamily="18" charset="0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8763" y="1307154"/>
            <a:ext cx="4845237" cy="308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7337079" y="1946761"/>
            <a:ext cx="6938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24911" y="1925920"/>
            <a:ext cx="720080" cy="5248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544991" y="2198789"/>
            <a:ext cx="7920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229600" y="3717032"/>
            <a:ext cx="914400" cy="67576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218183" y="3722071"/>
            <a:ext cx="914400" cy="67576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程序设计语言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CN" b="1" dirty="0" smtClean="0">
                <a:latin typeface="Bodoni MT Black" pitchFamily="18" charset="0"/>
              </a:rPr>
              <a:t>12.1 </a:t>
            </a:r>
            <a:r>
              <a:rPr lang="zh-CN" altLang="en-US" b="1" dirty="0">
                <a:latin typeface="Bodoni MT Black" pitchFamily="18" charset="0"/>
              </a:rPr>
              <a:t>程序设计语言</a:t>
            </a:r>
          </a:p>
        </p:txBody>
      </p:sp>
      <p:sp>
        <p:nvSpPr>
          <p:cNvPr id="18436" name="文本框 4"/>
          <p:cNvSpPr txBox="1">
            <a:spLocks noChangeArrowheads="1"/>
          </p:cNvSpPr>
          <p:nvPr/>
        </p:nvSpPr>
        <p:spPr bwMode="auto">
          <a:xfrm>
            <a:off x="611560" y="1138238"/>
            <a:ext cx="8064896" cy="147732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所有非面向对象语言都不支持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一般</a:t>
            </a:r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特殊</a:t>
            </a:r>
            <a:r>
              <a:rPr lang="zh-CN" altLang="en-US" sz="2400" dirty="0">
                <a:latin typeface="Bodoni MT Black" pitchFamily="18" charset="0"/>
              </a:rPr>
              <a:t>结构的实现，使用这类语言编程时要么完全回避继承的概念，要么在声明特殊化类时，把对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一般化类的引用</a:t>
            </a:r>
            <a:r>
              <a:rPr lang="zh-CN" altLang="en-US" sz="2400" dirty="0">
                <a:latin typeface="Bodoni MT Black" pitchFamily="18" charset="0"/>
              </a:rPr>
              <a:t>嵌套在它里面。</a:t>
            </a:r>
          </a:p>
        </p:txBody>
      </p:sp>
      <p:pic>
        <p:nvPicPr>
          <p:cNvPr id="18437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3429000"/>
            <a:ext cx="2447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图示 6"/>
          <p:cNvGraphicFramePr/>
          <p:nvPr/>
        </p:nvGraphicFramePr>
        <p:xfrm>
          <a:off x="4226050" y="3226789"/>
          <a:ext cx="4677098" cy="2401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椭圆形标注 10"/>
          <p:cNvSpPr/>
          <p:nvPr/>
        </p:nvSpPr>
        <p:spPr>
          <a:xfrm>
            <a:off x="179388" y="3074988"/>
            <a:ext cx="4032250" cy="865187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Bodoni MT Black" pitchFamily="18" charset="0"/>
              </a:rPr>
              <a:t>关键不在于语言功能强弱，即选择哪个语言能最好地表达问题域语义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集成测试方法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137220" name="文本框 7"/>
          <p:cNvSpPr txBox="1">
            <a:spLocks noChangeArrowheads="1"/>
          </p:cNvSpPr>
          <p:nvPr/>
        </p:nvSpPr>
        <p:spPr bwMode="auto">
          <a:xfrm>
            <a:off x="496888" y="1073150"/>
            <a:ext cx="5026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1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多</a:t>
            </a:r>
            <a:r>
              <a:rPr lang="zh-CN" altLang="en-US" sz="2400" b="1" dirty="0">
                <a:latin typeface="Bodoni MT Black" pitchFamily="18" charset="0"/>
              </a:rPr>
              <a:t>类测试</a:t>
            </a:r>
            <a:endParaRPr lang="en-US" altLang="zh-CN" sz="2400" b="1" dirty="0">
              <a:latin typeface="Bodoni MT Black" pitchFamily="18" charset="0"/>
            </a:endParaRPr>
          </a:p>
        </p:txBody>
      </p:sp>
      <p:sp>
        <p:nvSpPr>
          <p:cNvPr id="137221" name="文本框 3"/>
          <p:cNvSpPr txBox="1">
            <a:spLocks noChangeArrowheads="1"/>
          </p:cNvSpPr>
          <p:nvPr/>
        </p:nvSpPr>
        <p:spPr bwMode="auto">
          <a:xfrm>
            <a:off x="757559" y="3198803"/>
            <a:ext cx="7822879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另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一种划分测试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方法</a:t>
            </a:r>
            <a:r>
              <a:rPr lang="zh-CN" altLang="en-US" sz="2400" dirty="0" smtClean="0">
                <a:latin typeface="Bodoni MT Black" pitchFamily="18" charset="0"/>
              </a:rPr>
              <a:t>根据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与特定类的接口</a:t>
            </a:r>
            <a:r>
              <a:rPr lang="zh-CN" altLang="en-US" sz="2400" dirty="0">
                <a:latin typeface="Bodoni MT Black" pitchFamily="18" charset="0"/>
              </a:rPr>
              <a:t>来划分类操作。</a:t>
            </a:r>
          </a:p>
        </p:txBody>
      </p:sp>
      <p:sp>
        <p:nvSpPr>
          <p:cNvPr id="137222" name="文本框 4"/>
          <p:cNvSpPr txBox="1">
            <a:spLocks noChangeArrowheads="1"/>
          </p:cNvSpPr>
          <p:nvPr/>
        </p:nvSpPr>
        <p:spPr bwMode="auto">
          <a:xfrm>
            <a:off x="496888" y="1652588"/>
            <a:ext cx="8251576" cy="147732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多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个类的划分测试方法</a:t>
            </a:r>
            <a:r>
              <a:rPr lang="zh-CN" altLang="en-US" sz="2400" dirty="0">
                <a:latin typeface="Bodoni MT Black" pitchFamily="18" charset="0"/>
              </a:rPr>
              <a:t>类似于单个类的划分测试</a:t>
            </a:r>
            <a:r>
              <a:rPr lang="zh-CN" altLang="en-US" sz="2400" dirty="0" smtClean="0">
                <a:latin typeface="Bodoni MT Black" pitchFamily="18" charset="0"/>
              </a:rPr>
              <a:t>方法。</a:t>
            </a:r>
            <a:r>
              <a:rPr lang="zh-CN" altLang="en-US" sz="2400" dirty="0">
                <a:latin typeface="Bodoni MT Black" pitchFamily="18" charset="0"/>
              </a:rPr>
              <a:t>但是，对于多类测试来说，应该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扩充测试序列</a:t>
            </a:r>
            <a:r>
              <a:rPr lang="zh-CN" altLang="en-US" sz="2400" dirty="0">
                <a:latin typeface="Bodoni MT Black" pitchFamily="18" charset="0"/>
              </a:rPr>
              <a:t>以包括那些通过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发送给协作类的消息而被调用的操作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  <p:sp>
        <p:nvSpPr>
          <p:cNvPr id="137223" name="文本框 5"/>
          <p:cNvSpPr txBox="1">
            <a:spLocks noChangeArrowheads="1"/>
          </p:cNvSpPr>
          <p:nvPr/>
        </p:nvSpPr>
        <p:spPr bwMode="auto">
          <a:xfrm>
            <a:off x="608012" y="5130195"/>
            <a:ext cx="8112125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Bodoni MT Black" pitchFamily="18" charset="0"/>
              </a:rPr>
              <a:t>    </a:t>
            </a:r>
            <a:r>
              <a:rPr lang="zh-CN" altLang="en-US" sz="2400" dirty="0" smtClean="0">
                <a:latin typeface="Bodoni MT Black" pitchFamily="18" charset="0"/>
              </a:rPr>
              <a:t>还</a:t>
            </a:r>
            <a:r>
              <a:rPr lang="zh-CN" altLang="en-US" sz="2400" dirty="0">
                <a:latin typeface="Bodoni MT Black" pitchFamily="18" charset="0"/>
              </a:rPr>
              <a:t>可以用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基于状态的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划分</a:t>
            </a:r>
            <a:r>
              <a:rPr lang="zh-CN" altLang="en-US" sz="2400" dirty="0" smtClean="0">
                <a:latin typeface="Bodoni MT Black" pitchFamily="18" charset="0"/>
              </a:rPr>
              <a:t>，进一步</a:t>
            </a:r>
            <a:r>
              <a:rPr lang="zh-CN" altLang="en-US" sz="2400" dirty="0">
                <a:latin typeface="Bodoni MT Black" pitchFamily="18" charset="0"/>
              </a:rPr>
              <a:t>精化划分。</a:t>
            </a:r>
          </a:p>
        </p:txBody>
      </p:sp>
      <p:sp>
        <p:nvSpPr>
          <p:cNvPr id="137224" name="文本框 9"/>
          <p:cNvSpPr txBox="1">
            <a:spLocks noChangeArrowheads="1"/>
          </p:cNvSpPr>
          <p:nvPr/>
        </p:nvSpPr>
        <p:spPr bwMode="auto">
          <a:xfrm>
            <a:off x="496888" y="3768284"/>
            <a:ext cx="811212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200" dirty="0" smtClean="0">
                <a:latin typeface="Bodoni MT Black" pitchFamily="18" charset="0"/>
              </a:rPr>
              <a:t>Bank</a:t>
            </a:r>
            <a:r>
              <a:rPr lang="zh-CN" altLang="en-US" sz="2200" dirty="0">
                <a:latin typeface="Bodoni MT Black" pitchFamily="18" charset="0"/>
              </a:rPr>
              <a:t>类接收来自</a:t>
            </a:r>
            <a:r>
              <a:rPr lang="en-US" altLang="zh-CN" sz="2200" dirty="0">
                <a:latin typeface="Bodoni MT Black" pitchFamily="18" charset="0"/>
              </a:rPr>
              <a:t>ATM</a:t>
            </a:r>
            <a:r>
              <a:rPr lang="zh-CN" altLang="en-US" sz="2200" dirty="0">
                <a:latin typeface="Bodoni MT Black" pitchFamily="18" charset="0"/>
              </a:rPr>
              <a:t>类和</a:t>
            </a:r>
            <a:r>
              <a:rPr lang="en-US" altLang="zh-CN" sz="2200" dirty="0">
                <a:latin typeface="Bodoni MT Black" pitchFamily="18" charset="0"/>
              </a:rPr>
              <a:t>Cashier</a:t>
            </a:r>
            <a:r>
              <a:rPr lang="zh-CN" altLang="en-US" sz="2200" dirty="0">
                <a:latin typeface="Bodoni MT Black" pitchFamily="18" charset="0"/>
              </a:rPr>
              <a:t>类的消息，因此，可以通过把</a:t>
            </a:r>
            <a:r>
              <a:rPr lang="en-US" altLang="zh-CN" sz="2200" dirty="0">
                <a:latin typeface="Bodoni MT Black" pitchFamily="18" charset="0"/>
              </a:rPr>
              <a:t>Bank</a:t>
            </a:r>
            <a:r>
              <a:rPr lang="zh-CN" altLang="en-US" sz="2200" dirty="0">
                <a:latin typeface="Bodoni MT Black" pitchFamily="18" charset="0"/>
              </a:rPr>
              <a:t>类中的方法划分成服务于</a:t>
            </a:r>
            <a:r>
              <a:rPr lang="en-US" altLang="zh-CN" sz="2200" dirty="0">
                <a:latin typeface="Bodoni MT Black" pitchFamily="18" charset="0"/>
              </a:rPr>
              <a:t>ATM</a:t>
            </a:r>
            <a:r>
              <a:rPr lang="zh-CN" altLang="en-US" sz="2200" dirty="0">
                <a:latin typeface="Bodoni MT Black" pitchFamily="18" charset="0"/>
              </a:rPr>
              <a:t>的和服务于</a:t>
            </a:r>
            <a:r>
              <a:rPr lang="en-US" altLang="zh-CN" sz="2200" dirty="0">
                <a:latin typeface="Bodoni MT Black" pitchFamily="18" charset="0"/>
              </a:rPr>
              <a:t>Cashier</a:t>
            </a:r>
            <a:r>
              <a:rPr lang="zh-CN" altLang="en-US" sz="2200" dirty="0">
                <a:latin typeface="Bodoni MT Black" pitchFamily="18" charset="0"/>
              </a:rPr>
              <a:t>的两类来测试它们。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集成测试方法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139268" name="文本框 7"/>
          <p:cNvSpPr txBox="1">
            <a:spLocks noChangeArrowheads="1"/>
          </p:cNvSpPr>
          <p:nvPr/>
        </p:nvSpPr>
        <p:spPr bwMode="auto">
          <a:xfrm>
            <a:off x="572017" y="1504580"/>
            <a:ext cx="5026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Bodoni MT Black" pitchFamily="18" charset="0"/>
              </a:rPr>
              <a:t>2</a:t>
            </a:r>
            <a:r>
              <a:rPr lang="en-US" altLang="zh-CN" sz="2400" b="1" dirty="0" smtClean="0">
                <a:latin typeface="Bodoni MT Black" pitchFamily="18" charset="0"/>
              </a:rPr>
              <a:t>. </a:t>
            </a:r>
            <a:r>
              <a:rPr lang="zh-CN" altLang="en-US" sz="2400" b="1" dirty="0" smtClean="0">
                <a:latin typeface="Bodoni MT Black" pitchFamily="18" charset="0"/>
              </a:rPr>
              <a:t>从</a:t>
            </a:r>
            <a:r>
              <a:rPr lang="zh-CN" altLang="en-US" sz="2400" b="1" dirty="0">
                <a:latin typeface="Bodoni MT Black" pitchFamily="18" charset="0"/>
              </a:rPr>
              <a:t>动态模型导出测试用例</a:t>
            </a:r>
            <a:endParaRPr lang="en-US" altLang="zh-CN" sz="2400" b="1" dirty="0">
              <a:latin typeface="Bodoni MT Black" pitchFamily="18" charset="0"/>
            </a:endParaRPr>
          </a:p>
        </p:txBody>
      </p:sp>
      <p:sp>
        <p:nvSpPr>
          <p:cNvPr id="139269" name="文本框 2"/>
          <p:cNvSpPr txBox="1">
            <a:spLocks noChangeArrowheads="1"/>
          </p:cNvSpPr>
          <p:nvPr/>
        </p:nvSpPr>
        <p:spPr bwMode="auto">
          <a:xfrm>
            <a:off x="572016" y="2283674"/>
            <a:ext cx="7816407" cy="147732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在本书第</a:t>
            </a:r>
            <a:r>
              <a:rPr lang="en-US" altLang="zh-CN" sz="2400" dirty="0">
                <a:latin typeface="Bodoni MT Black" pitchFamily="18" charset="0"/>
              </a:rPr>
              <a:t>9</a:t>
            </a:r>
            <a:r>
              <a:rPr lang="zh-CN" altLang="en-US" sz="2400" dirty="0">
                <a:latin typeface="Bodoni MT Black" pitchFamily="18" charset="0"/>
              </a:rPr>
              <a:t>章中已经讲过，怎样用状态转换图作为表示类的动态行为的模型。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类的状态图</a:t>
            </a:r>
            <a:r>
              <a:rPr lang="zh-CN" altLang="en-US" sz="2400" dirty="0">
                <a:latin typeface="Bodoni MT Black" pitchFamily="18" charset="0"/>
              </a:rPr>
              <a:t>可以帮助人们导出测试该类（及与其协作的那些类）的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动态行为的测试用例</a:t>
            </a:r>
            <a:r>
              <a:rPr lang="zh-CN" altLang="en-US" sz="2400" dirty="0">
                <a:latin typeface="Bodoni MT Black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集成测试方法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pic>
        <p:nvPicPr>
          <p:cNvPr id="141316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5300" y="1609725"/>
            <a:ext cx="5713413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7" name="文本框 4"/>
          <p:cNvSpPr txBox="1">
            <a:spLocks noChangeArrowheads="1"/>
          </p:cNvSpPr>
          <p:nvPr/>
        </p:nvSpPr>
        <p:spPr bwMode="auto">
          <a:xfrm>
            <a:off x="4772025" y="5475288"/>
            <a:ext cx="3527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 smtClean="0">
                <a:latin typeface="Bodoni MT Black" pitchFamily="18" charset="0"/>
              </a:rPr>
              <a:t>account</a:t>
            </a:r>
            <a:r>
              <a:rPr lang="zh-CN" altLang="en-US" dirty="0">
                <a:latin typeface="Bodoni MT Black" pitchFamily="18" charset="0"/>
              </a:rPr>
              <a:t>类的状态转换图</a:t>
            </a:r>
          </a:p>
        </p:txBody>
      </p:sp>
      <p:sp>
        <p:nvSpPr>
          <p:cNvPr id="141318" name="文本框 5"/>
          <p:cNvSpPr txBox="1">
            <a:spLocks noChangeArrowheads="1"/>
          </p:cNvSpPr>
          <p:nvPr/>
        </p:nvSpPr>
        <p:spPr bwMode="auto">
          <a:xfrm>
            <a:off x="251520" y="1187450"/>
            <a:ext cx="2880320" cy="474745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200" dirty="0" smtClean="0">
                <a:latin typeface="Bodoni MT Black" pitchFamily="18" charset="0"/>
              </a:rPr>
              <a:t>account</a:t>
            </a:r>
            <a:r>
              <a:rPr lang="zh-CN" altLang="en-US" sz="2200" dirty="0">
                <a:latin typeface="Bodoni MT Black" pitchFamily="18" charset="0"/>
              </a:rPr>
              <a:t>类的状态图，从图可见，初始转换经过了</a:t>
            </a:r>
            <a:r>
              <a:rPr lang="en-US" altLang="zh-CN" sz="2200" dirty="0">
                <a:solidFill>
                  <a:srgbClr val="0070C0"/>
                </a:solidFill>
                <a:latin typeface="Bodoni MT Black" pitchFamily="18" charset="0"/>
              </a:rPr>
              <a:t>empty acct</a:t>
            </a:r>
            <a:r>
              <a:rPr lang="zh-CN" altLang="en-US" sz="2200" dirty="0">
                <a:latin typeface="Bodoni MT Black" pitchFamily="18" charset="0"/>
              </a:rPr>
              <a:t>和</a:t>
            </a:r>
            <a:r>
              <a:rPr lang="en-US" altLang="zh-CN" sz="2200" dirty="0">
                <a:solidFill>
                  <a:srgbClr val="0070C0"/>
                </a:solidFill>
                <a:latin typeface="Bodoni MT Black" pitchFamily="18" charset="0"/>
              </a:rPr>
              <a:t>setup acct</a:t>
            </a:r>
            <a:r>
              <a:rPr lang="zh-CN" altLang="en-US" sz="2200" dirty="0">
                <a:latin typeface="Bodoni MT Black" pitchFamily="18" charset="0"/>
              </a:rPr>
              <a:t>这两个状态，而类实例的大多数行为发生在</a:t>
            </a:r>
            <a:r>
              <a:rPr lang="en-US" altLang="zh-CN" sz="2200" dirty="0">
                <a:solidFill>
                  <a:srgbClr val="FF0000"/>
                </a:solidFill>
                <a:latin typeface="Bodoni MT Black" pitchFamily="18" charset="0"/>
              </a:rPr>
              <a:t>working acct</a:t>
            </a:r>
            <a:r>
              <a:rPr lang="zh-CN" altLang="en-US" sz="2200" dirty="0">
                <a:latin typeface="Bodoni MT Black" pitchFamily="18" charset="0"/>
              </a:rPr>
              <a:t>状态中，最终的</a:t>
            </a:r>
            <a:r>
              <a:rPr lang="en-US" altLang="zh-CN" sz="2200" dirty="0">
                <a:solidFill>
                  <a:srgbClr val="FFC000"/>
                </a:solidFill>
                <a:latin typeface="Bodoni MT Black" pitchFamily="18" charset="0"/>
              </a:rPr>
              <a:t>withdraw</a:t>
            </a:r>
            <a:r>
              <a:rPr lang="zh-CN" altLang="en-US" sz="2200" dirty="0">
                <a:latin typeface="Bodoni MT Black" pitchFamily="18" charset="0"/>
              </a:rPr>
              <a:t>和</a:t>
            </a:r>
            <a:r>
              <a:rPr lang="en-US" altLang="zh-CN" sz="2200" dirty="0">
                <a:solidFill>
                  <a:srgbClr val="FFC000"/>
                </a:solidFill>
                <a:latin typeface="Bodoni MT Black" pitchFamily="18" charset="0"/>
              </a:rPr>
              <a:t>close</a:t>
            </a:r>
            <a:r>
              <a:rPr lang="zh-CN" altLang="en-US" sz="2200" dirty="0">
                <a:latin typeface="Bodoni MT Black" pitchFamily="18" charset="0"/>
              </a:rPr>
              <a:t>使得</a:t>
            </a:r>
            <a:r>
              <a:rPr lang="en-US" altLang="zh-CN" sz="2200" dirty="0">
                <a:latin typeface="Bodoni MT Black" pitchFamily="18" charset="0"/>
              </a:rPr>
              <a:t>account</a:t>
            </a:r>
            <a:r>
              <a:rPr lang="zh-CN" altLang="en-US" sz="2200" dirty="0">
                <a:latin typeface="Bodoni MT Black" pitchFamily="18" charset="0"/>
              </a:rPr>
              <a:t>类分别向</a:t>
            </a:r>
            <a:r>
              <a:rPr lang="en-US" altLang="zh-CN" sz="2200" dirty="0">
                <a:solidFill>
                  <a:srgbClr val="FFC000"/>
                </a:solidFill>
                <a:latin typeface="Bodoni MT Black" pitchFamily="18" charset="0"/>
              </a:rPr>
              <a:t>nonworking acct</a:t>
            </a:r>
            <a:r>
              <a:rPr lang="zh-CN" altLang="en-US" sz="2200" dirty="0">
                <a:latin typeface="Bodoni MT Black" pitchFamily="18" charset="0"/>
              </a:rPr>
              <a:t>状态和</a:t>
            </a:r>
            <a:r>
              <a:rPr lang="en-US" altLang="zh-CN" sz="2200" dirty="0">
                <a:solidFill>
                  <a:srgbClr val="FFC000"/>
                </a:solidFill>
                <a:latin typeface="Bodoni MT Black" pitchFamily="18" charset="0"/>
              </a:rPr>
              <a:t>dead acct</a:t>
            </a:r>
            <a:r>
              <a:rPr lang="zh-CN" altLang="en-US" sz="2200" dirty="0">
                <a:latin typeface="Bodoni MT Black" pitchFamily="18" charset="0"/>
              </a:rPr>
              <a:t>状态转换。</a:t>
            </a:r>
          </a:p>
        </p:txBody>
      </p:sp>
      <p:sp>
        <p:nvSpPr>
          <p:cNvPr id="2" name="矩形 1"/>
          <p:cNvSpPr/>
          <p:nvPr/>
        </p:nvSpPr>
        <p:spPr>
          <a:xfrm>
            <a:off x="6444208" y="2924944"/>
            <a:ext cx="165618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63888" y="1543810"/>
            <a:ext cx="1656184" cy="8640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15049" y="1496132"/>
            <a:ext cx="1656184" cy="8640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58821" y="4532859"/>
            <a:ext cx="1656184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11320" y="4508798"/>
            <a:ext cx="1656184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</a:rPr>
              <a:t>12.4.2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</a:rPr>
              <a:t>集成测试方法</a:t>
            </a: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Bodoni MT Black" pitchFamily="18" charset="0"/>
              </a:rPr>
              <a:t>12.4 </a:t>
            </a:r>
            <a:r>
              <a:rPr lang="zh-CN" altLang="en-US" b="1" dirty="0">
                <a:latin typeface="Bodoni MT Black" pitchFamily="18" charset="0"/>
              </a:rPr>
              <a:t>设计测试用例</a:t>
            </a:r>
          </a:p>
        </p:txBody>
      </p:sp>
      <p:sp>
        <p:nvSpPr>
          <p:cNvPr id="143364" name="文本框 2"/>
          <p:cNvSpPr txBox="1">
            <a:spLocks noChangeArrowheads="1"/>
          </p:cNvSpPr>
          <p:nvPr/>
        </p:nvSpPr>
        <p:spPr bwMode="auto">
          <a:xfrm>
            <a:off x="421074" y="1863132"/>
            <a:ext cx="806291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 dirty="0">
                <a:latin typeface="Bodoni MT Black" pitchFamily="18" charset="0"/>
              </a:rPr>
              <a:t>测试用例</a:t>
            </a:r>
            <a:r>
              <a:rPr lang="en-US" altLang="zh-CN" sz="2000" b="1" dirty="0">
                <a:latin typeface="Bodoni MT Black" pitchFamily="18" charset="0"/>
              </a:rPr>
              <a:t>#s1:</a:t>
            </a:r>
          </a:p>
          <a:p>
            <a:pPr eaLnBrk="1" hangingPunct="1"/>
            <a:r>
              <a:rPr lang="en-US" altLang="zh-CN" sz="2000" dirty="0" err="1">
                <a:latin typeface="Bodoni MT Black" pitchFamily="18" charset="0"/>
              </a:rPr>
              <a:t>open·setupAccnt·deposit</a:t>
            </a:r>
            <a:r>
              <a:rPr lang="en-US" altLang="zh-CN" sz="2000" dirty="0">
                <a:latin typeface="Bodoni MT Black" pitchFamily="18" charset="0"/>
              </a:rPr>
              <a:t>(initial)·withdraw(final)·close</a:t>
            </a:r>
            <a:endParaRPr lang="zh-CN" altLang="en-US" sz="2000" dirty="0">
              <a:latin typeface="Bodoni MT Black" pitchFamily="18" charset="0"/>
            </a:endParaRPr>
          </a:p>
        </p:txBody>
      </p:sp>
      <p:sp>
        <p:nvSpPr>
          <p:cNvPr id="143365" name="文本框 5"/>
          <p:cNvSpPr txBox="1">
            <a:spLocks noChangeArrowheads="1"/>
          </p:cNvSpPr>
          <p:nvPr/>
        </p:nvSpPr>
        <p:spPr bwMode="auto">
          <a:xfrm>
            <a:off x="455755" y="2581758"/>
            <a:ext cx="816133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200" dirty="0" smtClean="0">
                <a:latin typeface="Bodoni MT Black" pitchFamily="18" charset="0"/>
              </a:rPr>
              <a:t>     向</a:t>
            </a:r>
            <a:r>
              <a:rPr lang="zh-CN" altLang="en-US" sz="2200" dirty="0">
                <a:latin typeface="Bodoni MT Black" pitchFamily="18" charset="0"/>
              </a:rPr>
              <a:t>最小序列中加入附加的测试序列，可以得出其他测试用例：</a:t>
            </a:r>
          </a:p>
        </p:txBody>
      </p:sp>
      <p:sp>
        <p:nvSpPr>
          <p:cNvPr id="143366" name="文本框 6"/>
          <p:cNvSpPr txBox="1">
            <a:spLocks noChangeArrowheads="1"/>
          </p:cNvSpPr>
          <p:nvPr/>
        </p:nvSpPr>
        <p:spPr bwMode="auto">
          <a:xfrm>
            <a:off x="437950" y="3124131"/>
            <a:ext cx="8161338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 dirty="0">
                <a:latin typeface="Bodoni MT Black" pitchFamily="18" charset="0"/>
              </a:rPr>
              <a:t>测试用例</a:t>
            </a:r>
            <a:r>
              <a:rPr lang="en-US" altLang="zh-CN" sz="2000" b="1" dirty="0">
                <a:latin typeface="Bodoni MT Black" pitchFamily="18" charset="0"/>
              </a:rPr>
              <a:t>#s2:</a:t>
            </a:r>
          </a:p>
          <a:p>
            <a:pPr eaLnBrk="1" hangingPunct="1"/>
            <a:r>
              <a:rPr lang="en-US" altLang="zh-CN" sz="2000" dirty="0" err="1">
                <a:latin typeface="Bodoni MT Black" pitchFamily="18" charset="0"/>
              </a:rPr>
              <a:t>open·setupAccnt·deposit</a:t>
            </a:r>
            <a:r>
              <a:rPr lang="en-US" altLang="zh-CN" sz="2000" dirty="0">
                <a:latin typeface="Bodoni MT Black" pitchFamily="18" charset="0"/>
              </a:rPr>
              <a:t>(initial)·</a:t>
            </a:r>
            <a:r>
              <a:rPr lang="en-US" altLang="zh-CN" sz="2000" dirty="0" err="1">
                <a:solidFill>
                  <a:srgbClr val="FF0000"/>
                </a:solidFill>
                <a:latin typeface="Bodoni MT Black" pitchFamily="18" charset="0"/>
              </a:rPr>
              <a:t>deposit·balance·credit·</a:t>
            </a:r>
            <a:r>
              <a:rPr lang="en-US" altLang="zh-CN" sz="2000" dirty="0" err="1">
                <a:latin typeface="Bodoni MT Black" pitchFamily="18" charset="0"/>
              </a:rPr>
              <a:t>withdraw</a:t>
            </a:r>
            <a:r>
              <a:rPr lang="en-US" altLang="zh-CN" sz="2000" dirty="0">
                <a:latin typeface="Bodoni MT Black" pitchFamily="18" charset="0"/>
              </a:rPr>
              <a:t>(final)·close</a:t>
            </a:r>
            <a:endParaRPr lang="zh-CN" altLang="en-US" sz="2000" dirty="0">
              <a:latin typeface="Bodoni MT Black" pitchFamily="18" charset="0"/>
            </a:endParaRPr>
          </a:p>
        </p:txBody>
      </p:sp>
      <p:sp>
        <p:nvSpPr>
          <p:cNvPr id="143367" name="文本框 7"/>
          <p:cNvSpPr txBox="1">
            <a:spLocks noChangeArrowheads="1"/>
          </p:cNvSpPr>
          <p:nvPr/>
        </p:nvSpPr>
        <p:spPr bwMode="auto">
          <a:xfrm>
            <a:off x="437950" y="3922539"/>
            <a:ext cx="8229600" cy="10156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 dirty="0">
                <a:latin typeface="Bodoni MT Black" pitchFamily="18" charset="0"/>
              </a:rPr>
              <a:t>测试用例</a:t>
            </a:r>
            <a:r>
              <a:rPr lang="en-US" altLang="zh-CN" sz="2000" b="1" dirty="0">
                <a:latin typeface="Bodoni MT Black" pitchFamily="18" charset="0"/>
              </a:rPr>
              <a:t>#s3:</a:t>
            </a:r>
          </a:p>
          <a:p>
            <a:pPr eaLnBrk="1" hangingPunct="1"/>
            <a:r>
              <a:rPr lang="en-US" altLang="zh-CN" sz="2000" dirty="0" err="1">
                <a:latin typeface="Bodoni MT Black" pitchFamily="18" charset="0"/>
              </a:rPr>
              <a:t>open·setupAccnt·deposit</a:t>
            </a:r>
            <a:r>
              <a:rPr lang="en-US" altLang="zh-CN" sz="2000" dirty="0">
                <a:latin typeface="Bodoni MT Black" pitchFamily="18" charset="0"/>
              </a:rPr>
              <a:t>(initial)·</a:t>
            </a:r>
            <a:r>
              <a:rPr lang="en-US" altLang="zh-CN" sz="2000" dirty="0" err="1">
                <a:solidFill>
                  <a:srgbClr val="FF0000"/>
                </a:solidFill>
                <a:latin typeface="Bodoni MT Black" pitchFamily="18" charset="0"/>
              </a:rPr>
              <a:t>deposit·withdraw·accntInfo·</a:t>
            </a:r>
            <a:r>
              <a:rPr lang="en-US" altLang="zh-CN" sz="2000" dirty="0" err="1">
                <a:latin typeface="Bodoni MT Black" pitchFamily="18" charset="0"/>
              </a:rPr>
              <a:t>withdraw</a:t>
            </a:r>
            <a:r>
              <a:rPr lang="en-US" altLang="zh-CN" sz="2000" dirty="0">
                <a:latin typeface="Bodoni MT Black" pitchFamily="18" charset="0"/>
              </a:rPr>
              <a:t>(final)·close</a:t>
            </a:r>
            <a:endParaRPr lang="zh-CN" altLang="en-US" sz="2000" dirty="0">
              <a:latin typeface="Bodoni MT Black" pitchFamily="18" charset="0"/>
            </a:endParaRPr>
          </a:p>
        </p:txBody>
      </p:sp>
      <p:sp>
        <p:nvSpPr>
          <p:cNvPr id="143368" name="文本框 8"/>
          <p:cNvSpPr txBox="1">
            <a:spLocks noChangeArrowheads="1"/>
          </p:cNvSpPr>
          <p:nvPr/>
        </p:nvSpPr>
        <p:spPr bwMode="auto">
          <a:xfrm>
            <a:off x="405009" y="4869160"/>
            <a:ext cx="829548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200" dirty="0">
                <a:latin typeface="Bodoni MT Black" pitchFamily="18" charset="0"/>
              </a:rPr>
              <a:t>     </a:t>
            </a:r>
            <a:r>
              <a:rPr lang="zh-CN" altLang="en-US" sz="2200" dirty="0" smtClean="0">
                <a:latin typeface="Bodoni MT Black" pitchFamily="18" charset="0"/>
              </a:rPr>
              <a:t> 还可导出</a:t>
            </a:r>
            <a:r>
              <a:rPr lang="zh-CN" altLang="en-US" sz="2200" dirty="0">
                <a:latin typeface="Bodoni MT Black" pitchFamily="18" charset="0"/>
              </a:rPr>
              <a:t>更多测试用例，以保证该</a:t>
            </a:r>
            <a:r>
              <a:rPr lang="zh-CN" altLang="en-US" sz="2200" dirty="0" smtClean="0">
                <a:latin typeface="Bodoni MT Black" pitchFamily="18" charset="0"/>
              </a:rPr>
              <a:t>类所有</a:t>
            </a:r>
            <a:r>
              <a:rPr lang="zh-CN" altLang="en-US" sz="2200" dirty="0">
                <a:latin typeface="Bodoni MT Black" pitchFamily="18" charset="0"/>
              </a:rPr>
              <a:t>行为都</a:t>
            </a:r>
            <a:r>
              <a:rPr lang="zh-CN" altLang="en-US" sz="2200" dirty="0" smtClean="0">
                <a:latin typeface="Bodoni MT Black" pitchFamily="18" charset="0"/>
              </a:rPr>
              <a:t>被测试。</a:t>
            </a:r>
            <a:r>
              <a:rPr lang="zh-CN" altLang="en-US" sz="2200" dirty="0">
                <a:latin typeface="Bodoni MT Black" pitchFamily="18" charset="0"/>
              </a:rPr>
              <a:t>在类的行为导致与一个或多个类协作的情况下，</a:t>
            </a:r>
            <a:r>
              <a:rPr lang="zh-CN" altLang="en-US" sz="2200" dirty="0" smtClean="0">
                <a:latin typeface="Bodoni MT Black" pitchFamily="18" charset="0"/>
              </a:rPr>
              <a:t>应使用</a:t>
            </a:r>
            <a:r>
              <a:rPr lang="zh-CN" altLang="en-US" sz="2200" dirty="0">
                <a:latin typeface="Bodoni MT Black" pitchFamily="18" charset="0"/>
              </a:rPr>
              <a:t>多个状态图去跟踪系统的行为流。</a:t>
            </a:r>
          </a:p>
        </p:txBody>
      </p:sp>
      <p:sp>
        <p:nvSpPr>
          <p:cNvPr id="143369" name="文本框 1"/>
          <p:cNvSpPr txBox="1">
            <a:spLocks noChangeArrowheads="1"/>
          </p:cNvSpPr>
          <p:nvPr/>
        </p:nvSpPr>
        <p:spPr bwMode="auto">
          <a:xfrm>
            <a:off x="359548" y="952960"/>
            <a:ext cx="847338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     </a:t>
            </a:r>
            <a:r>
              <a:rPr lang="zh-CN" altLang="en-US" sz="2200" dirty="0" smtClean="0">
                <a:solidFill>
                  <a:srgbClr val="000000"/>
                </a:solidFill>
                <a:latin typeface="Bodoni MT Black" pitchFamily="18" charset="0"/>
              </a:rPr>
              <a:t>设计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出的测试用例应该覆盖所有状态</a:t>
            </a:r>
            <a:r>
              <a:rPr lang="zh-CN" altLang="en-US" sz="2200" dirty="0" smtClean="0">
                <a:solidFill>
                  <a:srgbClr val="000000"/>
                </a:solidFill>
                <a:latin typeface="Bodoni MT Black" pitchFamily="18" charset="0"/>
              </a:rPr>
              <a:t>，操作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序列应该使得</a:t>
            </a:r>
            <a:r>
              <a:rPr lang="en-US" altLang="zh-CN" sz="2200" dirty="0">
                <a:solidFill>
                  <a:srgbClr val="000000"/>
                </a:solidFill>
                <a:latin typeface="Bodoni MT Black" pitchFamily="18" charset="0"/>
              </a:rPr>
              <a:t>account</a:t>
            </a:r>
            <a:r>
              <a:rPr lang="zh-CN" altLang="en-US" sz="2200" dirty="0">
                <a:solidFill>
                  <a:srgbClr val="000000"/>
                </a:solidFill>
                <a:latin typeface="Bodoni MT Black" pitchFamily="18" charset="0"/>
              </a:rPr>
              <a:t>类实例遍历所有允许的状态转换：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229600" cy="1143001"/>
          </a:xfrm>
        </p:spPr>
        <p:txBody>
          <a:bodyPr/>
          <a:lstStyle/>
          <a:p>
            <a:r>
              <a:rPr lang="zh-CN" altLang="en-US" b="1" smtClean="0">
                <a:latin typeface="Bodoni MT Black" pitchFamily="18" charset="0"/>
              </a:rPr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1196975"/>
            <a:ext cx="8280919" cy="4103688"/>
          </a:xfrm>
        </p:spPr>
        <p:txBody>
          <a:bodyPr/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dirty="0" smtClean="0">
                <a:latin typeface="Bodoni MT Black" pitchFamily="18" charset="0"/>
              </a:rPr>
              <a:t>为了</a:t>
            </a:r>
            <a:r>
              <a:rPr lang="zh-CN" altLang="en-US" sz="2400" dirty="0">
                <a:latin typeface="Bodoni MT Black" pitchFamily="18" charset="0"/>
              </a:rPr>
              <a:t>把面向对象设计结果顺利地转变成面向对象程序，首先应该选择一种适当的</a:t>
            </a:r>
            <a:r>
              <a:rPr lang="zh-CN" altLang="en-US" sz="2400" dirty="0" smtClean="0">
                <a:latin typeface="Bodoni MT Black" pitchFamily="18" charset="0"/>
              </a:rPr>
              <a:t>程序设计语言。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面向对象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的程序设计语言</a:t>
            </a:r>
            <a:r>
              <a:rPr lang="zh-CN" altLang="en-US" sz="2400" dirty="0">
                <a:latin typeface="Bodoni MT Black" pitchFamily="18" charset="0"/>
              </a:rPr>
              <a:t>非常适合用来实现面向对象设计结果</a:t>
            </a:r>
            <a:endParaRPr lang="en-US" altLang="zh-CN" sz="2400" dirty="0" smtClean="0">
              <a:latin typeface="Bodoni MT Black" pitchFamily="18" charset="0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良好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的程序设计风格</a:t>
            </a:r>
            <a:r>
              <a:rPr lang="zh-CN" altLang="en-US" sz="2400" dirty="0">
                <a:latin typeface="Bodoni MT Black" pitchFamily="18" charset="0"/>
              </a:rPr>
              <a:t>对于面向对象实现来说格外重要。</a:t>
            </a:r>
            <a:endParaRPr lang="en-US" altLang="zh-CN" sz="2400" dirty="0" smtClean="0">
              <a:latin typeface="Bodoni MT Black" pitchFamily="18" charset="0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dirty="0" smtClean="0">
                <a:latin typeface="Bodoni MT Black" pitchFamily="18" charset="0"/>
              </a:rPr>
              <a:t>面向对象</a:t>
            </a:r>
            <a:r>
              <a:rPr lang="zh-CN" altLang="en-US" sz="2400" dirty="0">
                <a:latin typeface="Bodoni MT Black" pitchFamily="18" charset="0"/>
              </a:rPr>
              <a:t>测试的策略和技术与传统测试有所不同，测试的焦点从过程构件（传统模块）移向了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对象类</a:t>
            </a:r>
            <a:r>
              <a:rPr lang="zh-CN" altLang="en-US" sz="2400" dirty="0" smtClean="0">
                <a:latin typeface="Bodoni MT Black" pitchFamily="18" charset="0"/>
              </a:rPr>
              <a:t>。</a:t>
            </a:r>
            <a:endParaRPr lang="en-US" altLang="zh-CN" sz="2400" dirty="0" smtClean="0">
              <a:latin typeface="Bodoni MT Black" pitchFamily="18" charset="0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dirty="0" smtClean="0">
                <a:latin typeface="Bodoni MT Black" pitchFamily="18" charset="0"/>
              </a:rPr>
              <a:t>一旦</a:t>
            </a:r>
            <a:r>
              <a:rPr lang="zh-CN" altLang="en-US" sz="2400" dirty="0">
                <a:latin typeface="Bodoni MT Black" pitchFamily="18" charset="0"/>
              </a:rPr>
              <a:t>完成了面向对象程序设计，就开始对每个类进行</a:t>
            </a:r>
            <a:r>
              <a:rPr lang="zh-CN" altLang="en-US" sz="2400" dirty="0" smtClean="0">
                <a:latin typeface="Bodoni MT Black" pitchFamily="18" charset="0"/>
              </a:rPr>
              <a:t>单元测试、集成测试、确认测试，并设计测试用例。主要测试方法有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随机测试</a:t>
            </a:r>
            <a:r>
              <a:rPr lang="zh-CN" altLang="en-US" sz="2400" dirty="0" smtClean="0">
                <a:latin typeface="Bodoni MT Black" pitchFamily="18" charset="0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划分测试</a:t>
            </a:r>
            <a:r>
              <a:rPr lang="zh-CN" altLang="en-US" sz="2400" dirty="0" smtClean="0">
                <a:latin typeface="Bodoni MT Black" pitchFamily="18" charset="0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基于故障的测试</a:t>
            </a:r>
            <a:r>
              <a:rPr lang="zh-CN" altLang="en-US" sz="2400" dirty="0" smtClean="0">
                <a:latin typeface="Bodoni MT Black" pitchFamily="18" charset="0"/>
              </a:rPr>
              <a:t>。</a:t>
            </a:r>
            <a:endParaRPr lang="en-US" altLang="zh-CN" sz="2400" dirty="0" smtClean="0">
              <a:latin typeface="Bodoni MT Black" pitchFamily="18" charset="0"/>
            </a:endParaRPr>
          </a:p>
        </p:txBody>
      </p:sp>
      <p:sp>
        <p:nvSpPr>
          <p:cNvPr id="145412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2400">
                <a:solidFill>
                  <a:srgbClr val="D9D9D9"/>
                </a:solidFill>
                <a:latin typeface="Bodoni MT Black" pitchFamily="18" charset="0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Box 2"/>
          <p:cNvSpPr txBox="1">
            <a:spLocks noChangeArrowheads="1"/>
          </p:cNvSpPr>
          <p:nvPr/>
        </p:nvSpPr>
        <p:spPr bwMode="auto">
          <a:xfrm>
            <a:off x="971550" y="2349500"/>
            <a:ext cx="69850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5400" b="1">
                <a:solidFill>
                  <a:srgbClr val="000000"/>
                </a:solidFill>
              </a:rPr>
              <a:t>本章结束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792413" y="6291263"/>
            <a:ext cx="374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12.1 </a:t>
            </a:r>
            <a:r>
              <a:rPr lang="zh-CN" altLang="en-US" sz="2400" dirty="0">
                <a:solidFill>
                  <a:srgbClr val="D9D9D9"/>
                </a:solidFill>
                <a:latin typeface="Bodoni MT Black" pitchFamily="18" charset="0"/>
                <a:ea typeface="+mn-ea"/>
              </a:rPr>
              <a:t>程序设计语言</a:t>
            </a: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539552" y="1556792"/>
            <a:ext cx="8136903" cy="332398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Bodoni MT Black" pitchFamily="18" charset="0"/>
              </a:rPr>
              <a:t>      </a:t>
            </a:r>
            <a:r>
              <a:rPr lang="zh-CN" altLang="en-US" sz="2400" dirty="0" smtClean="0">
                <a:latin typeface="Bodoni MT Black" pitchFamily="18" charset="0"/>
              </a:rPr>
              <a:t>从</a:t>
            </a:r>
            <a:r>
              <a:rPr lang="zh-CN" altLang="en-US" sz="2400" dirty="0">
                <a:latin typeface="Bodoni MT Black" pitchFamily="18" charset="0"/>
              </a:rPr>
              <a:t>原理上说，使用任何一种通用语言都可以实现面向对象概念。当然，使用面向对象语言，实现面向对象概念，远比使用非面向对象语言方便，但是，方便性也并不是决定选择何种语言的关键因素。选择编程语言的关键因素，是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语言的一致的表达能力、可重用性及可维护性</a:t>
            </a:r>
            <a:r>
              <a:rPr lang="zh-CN" altLang="en-US" sz="2400" dirty="0">
                <a:latin typeface="Bodoni MT Black" pitchFamily="18" charset="0"/>
              </a:rPr>
              <a:t>。从面向对象观点看来，能够更完整、更准确地表达问题域语义的面向对象语言的语法是非常重要的，因为这会带来下述</a:t>
            </a:r>
            <a:r>
              <a:rPr lang="en-US" altLang="zh-CN" sz="2400" dirty="0">
                <a:latin typeface="Bodoni MT Black" pitchFamily="18" charset="0"/>
              </a:rPr>
              <a:t>3</a:t>
            </a:r>
            <a:r>
              <a:rPr lang="zh-CN" altLang="en-US" sz="2400" dirty="0">
                <a:latin typeface="Bodoni MT Black" pitchFamily="18" charset="0"/>
              </a:rPr>
              <a:t>个重要优点。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 bwMode="auto">
          <a:xfrm>
            <a:off x="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CN" b="1" dirty="0" smtClean="0">
                <a:latin typeface="Bodoni MT Black" pitchFamily="18" charset="0"/>
              </a:rPr>
              <a:t>12.1 </a:t>
            </a:r>
            <a:r>
              <a:rPr lang="zh-CN" altLang="en-US" b="1" dirty="0" smtClean="0">
                <a:latin typeface="Bodoni MT Black" pitchFamily="18" charset="0"/>
              </a:rPr>
              <a:t>程序设计语言</a:t>
            </a:r>
            <a:endParaRPr lang="zh-CN" altLang="en-US" b="1" dirty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2484438" y="6291263"/>
            <a:ext cx="4175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D9D9D9"/>
                </a:solidFill>
                <a:latin typeface="Bodoni MT Black" pitchFamily="18" charset="0"/>
                <a:ea typeface="隶书" pitchFamily="49" charset="-122"/>
              </a:rPr>
              <a:t>12.1.1 </a:t>
            </a:r>
            <a:r>
              <a:rPr lang="zh-CN" altLang="en-US" sz="2400" dirty="0" smtClean="0">
                <a:solidFill>
                  <a:srgbClr val="D9D9D9"/>
                </a:solidFill>
                <a:latin typeface="Bodoni MT Black" pitchFamily="18" charset="0"/>
                <a:ea typeface="+mn-ea"/>
              </a:rPr>
              <a:t>面向对象语言的优点</a:t>
            </a:r>
            <a:endParaRPr lang="zh-CN" altLang="en-US" sz="2400" dirty="0">
              <a:solidFill>
                <a:srgbClr val="D9D9D9"/>
              </a:solidFill>
              <a:latin typeface="Bodoni MT Black" pitchFamily="18" charset="0"/>
              <a:ea typeface="+mn-ea"/>
            </a:endParaRPr>
          </a:p>
        </p:txBody>
      </p:sp>
      <p:sp>
        <p:nvSpPr>
          <p:cNvPr id="26628" name="标题 3"/>
          <p:cNvSpPr>
            <a:spLocks noGrp="1"/>
          </p:cNvSpPr>
          <p:nvPr>
            <p:ph type="title" idx="4294967295"/>
          </p:nvPr>
        </p:nvSpPr>
        <p:spPr>
          <a:xfrm>
            <a:off x="0" y="-100013"/>
            <a:ext cx="8229600" cy="1143001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Bodoni MT Black" pitchFamily="18" charset="0"/>
              </a:rPr>
              <a:t>12.1</a:t>
            </a:r>
            <a:r>
              <a:rPr lang="zh-CN" altLang="en-US" b="1" dirty="0" smtClean="0">
                <a:latin typeface="Bodoni MT Black" pitchFamily="18" charset="0"/>
              </a:rPr>
              <a:t> 程序设计语言</a:t>
            </a:r>
          </a:p>
        </p:txBody>
      </p:sp>
      <p:sp>
        <p:nvSpPr>
          <p:cNvPr id="22532" name="内容占位符 4"/>
          <p:cNvSpPr>
            <a:spLocks noGrp="1"/>
          </p:cNvSpPr>
          <p:nvPr>
            <p:ph idx="4294967295"/>
          </p:nvPr>
        </p:nvSpPr>
        <p:spPr>
          <a:xfrm>
            <a:off x="539551" y="1595438"/>
            <a:ext cx="8229600" cy="604837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800" b="1" dirty="0" smtClean="0">
                <a:latin typeface="Bodoni MT Black" pitchFamily="18" charset="0"/>
              </a:rPr>
              <a:t>1. </a:t>
            </a:r>
            <a:r>
              <a:rPr lang="zh-CN" altLang="en-US" sz="2800" b="1" dirty="0" smtClean="0">
                <a:latin typeface="Bodoni MT Black" pitchFamily="18" charset="0"/>
              </a:rPr>
              <a:t>一致的表示方法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9551" y="2204864"/>
            <a:ext cx="8137723" cy="2862322"/>
          </a:xfrm>
          <a:prstGeom prst="rect">
            <a:avLst/>
          </a:prstGeom>
          <a:noFill/>
          <a:ln w="222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 smtClean="0">
                <a:latin typeface="Bodoni MT Black" pitchFamily="18" charset="0"/>
              </a:rPr>
              <a:t>    面向对象</a:t>
            </a:r>
            <a:r>
              <a:rPr lang="zh-CN" altLang="en-US" sz="2400" dirty="0">
                <a:latin typeface="Bodoni MT Black" pitchFamily="18" charset="0"/>
              </a:rPr>
              <a:t>开发基于不随时间变化的、一致的表示方法。这种表示方法应该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从问题域到</a:t>
            </a:r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OOA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，从</a:t>
            </a:r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OOA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到</a:t>
            </a:r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OOD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，最后从</a:t>
            </a:r>
            <a:r>
              <a:rPr lang="en-US" altLang="zh-CN" sz="2400" dirty="0">
                <a:solidFill>
                  <a:srgbClr val="FF0000"/>
                </a:solidFill>
                <a:latin typeface="Bodoni MT Black" pitchFamily="18" charset="0"/>
              </a:rPr>
              <a:t>OOD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到面向对象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编程</a:t>
            </a:r>
            <a:r>
              <a:rPr lang="en-US" altLang="zh-CN" sz="2400" dirty="0" smtClean="0">
                <a:solidFill>
                  <a:srgbClr val="FF0000"/>
                </a:solidFill>
                <a:latin typeface="Bodoni MT Black" pitchFamily="18" charset="0"/>
              </a:rPr>
              <a:t>OOP</a:t>
            </a:r>
            <a:r>
              <a:rPr lang="zh-CN" altLang="en-US" sz="2400" dirty="0" smtClean="0">
                <a:solidFill>
                  <a:srgbClr val="FF0000"/>
                </a:solidFill>
                <a:latin typeface="Bodoni MT Black" pitchFamily="18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Bodoni MT Black" pitchFamily="18" charset="0"/>
              </a:rPr>
              <a:t>始终稳定不变</a:t>
            </a:r>
            <a:r>
              <a:rPr lang="zh-CN" altLang="en-US" sz="2400" dirty="0">
                <a:latin typeface="Bodoni MT Black" pitchFamily="18" charset="0"/>
              </a:rPr>
              <a:t>。</a:t>
            </a:r>
            <a:endParaRPr lang="en-US" altLang="zh-CN" sz="2400" dirty="0">
              <a:latin typeface="Bodoni MT Black" pitchFamily="18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dirty="0" smtClean="0">
                <a:latin typeface="Bodoni MT Black" pitchFamily="18" charset="0"/>
              </a:rPr>
              <a:t>     一致</a:t>
            </a:r>
            <a:r>
              <a:rPr lang="zh-CN" altLang="en-US" sz="2400" dirty="0">
                <a:latin typeface="Bodoni MT Black" pitchFamily="18" charset="0"/>
              </a:rPr>
              <a:t>的表示方法：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Bodoni MT Black" pitchFamily="18" charset="0"/>
              </a:rPr>
              <a:t>既有利于在软件开发过程中始终使用统一的</a:t>
            </a:r>
            <a:r>
              <a:rPr lang="zh-CN" altLang="en-US" sz="2400" dirty="0" smtClean="0">
                <a:latin typeface="Bodoni MT Black" pitchFamily="18" charset="0"/>
              </a:rPr>
              <a:t>概念；</a:t>
            </a:r>
            <a:endParaRPr lang="en-US" altLang="zh-CN" sz="2400" dirty="0">
              <a:latin typeface="Bodoni MT Black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Bodoni MT Black" pitchFamily="18" charset="0"/>
              </a:rPr>
              <a:t>也</a:t>
            </a:r>
            <a:r>
              <a:rPr lang="zh-CN" altLang="en-US" sz="2400" dirty="0">
                <a:latin typeface="Bodoni MT Black" pitchFamily="18" charset="0"/>
              </a:rPr>
              <a:t>有利于维护人员理解软件的各种配置成分。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47675" y="912813"/>
            <a:ext cx="8229600" cy="571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kumimoji="1" lang="en-US" altLang="zh-CN" b="1" dirty="0" smtClean="0">
                <a:latin typeface="Bodoni MT Black" pitchFamily="18" charset="0"/>
              </a:rPr>
              <a:t>12.1.1 </a:t>
            </a:r>
            <a:r>
              <a:rPr kumimoji="1" lang="zh-CN" altLang="en-US" b="1" dirty="0" smtClean="0">
                <a:latin typeface="Bodoni MT Black" pitchFamily="18" charset="0"/>
              </a:rPr>
              <a:t>面向对象语言</a:t>
            </a:r>
            <a:r>
              <a:rPr kumimoji="1" lang="zh-CN" altLang="en-US" b="1" dirty="0">
                <a:latin typeface="Bodoni MT Black" pitchFamily="18" charset="0"/>
              </a:rPr>
              <a:t>的优点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  <a:defRPr/>
            </a:pPr>
            <a:endParaRPr kumimoji="1" lang="en-US" altLang="zh-CN" b="1" dirty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9052</TotalTime>
  <Words>7299</Words>
  <Application>Microsoft Office PowerPoint</Application>
  <PresentationFormat>全屏显示(4:3)</PresentationFormat>
  <Paragraphs>565</Paragraphs>
  <Slides>75</Slides>
  <Notes>74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3" baseType="lpstr">
      <vt:lpstr>Bodoni MT Black</vt:lpstr>
      <vt:lpstr>黑体</vt:lpstr>
      <vt:lpstr>隶书</vt:lpstr>
      <vt:lpstr>宋体</vt:lpstr>
      <vt:lpstr>Arial</vt:lpstr>
      <vt:lpstr>Calibri</vt:lpstr>
      <vt:lpstr>Wingdings</vt:lpstr>
      <vt:lpstr>Tema de Office</vt:lpstr>
      <vt:lpstr>PowerPoint 演示文稿</vt:lpstr>
      <vt:lpstr>第12章 面向对象实现</vt:lpstr>
      <vt:lpstr>第12章 面向对象实现</vt:lpstr>
      <vt:lpstr>PowerPoint 演示文稿</vt:lpstr>
      <vt:lpstr>PowerPoint 演示文稿</vt:lpstr>
      <vt:lpstr>PowerPoint 演示文稿</vt:lpstr>
      <vt:lpstr>12.1 程序设计语言</vt:lpstr>
      <vt:lpstr>PowerPoint 演示文稿</vt:lpstr>
      <vt:lpstr>12.1 程序设计语言</vt:lpstr>
      <vt:lpstr>12.1 程序设计语言</vt:lpstr>
      <vt:lpstr>12.1 程序设计语言</vt:lpstr>
      <vt:lpstr>12.1 程序设计语言</vt:lpstr>
      <vt:lpstr>12.1 程序设计语言</vt:lpstr>
      <vt:lpstr>12.1 程序设计语言</vt:lpstr>
      <vt:lpstr>12.1 程序设计语言</vt:lpstr>
      <vt:lpstr>12.1 程序设计语言</vt:lpstr>
      <vt:lpstr>12.1 程序设计语言</vt:lpstr>
      <vt:lpstr>12.1 程序设计语言</vt:lpstr>
      <vt:lpstr>12.1 程序设计语言</vt:lpstr>
      <vt:lpstr>12.1 程序设计语言</vt:lpstr>
      <vt:lpstr>12.1 程序设计语言</vt:lpstr>
      <vt:lpstr>PowerPoint 演示文稿</vt:lpstr>
      <vt:lpstr>12.1 程序设计语言</vt:lpstr>
      <vt:lpstr>12.1 程序设计语言</vt:lpstr>
      <vt:lpstr>12.1 程序设计语言</vt:lpstr>
      <vt:lpstr>12.1 程序设计语言</vt:lpstr>
      <vt:lpstr>12.1 程序设计语言</vt:lpstr>
      <vt:lpstr>PowerPoint 演示文稿</vt:lpstr>
      <vt:lpstr>12.2 程序设计风格</vt:lpstr>
      <vt:lpstr>12.2 程序设计风格</vt:lpstr>
      <vt:lpstr>12.2 程序设计风格</vt:lpstr>
      <vt:lpstr>12.2 程序设计风格</vt:lpstr>
      <vt:lpstr>12.2 程序设计风格</vt:lpstr>
      <vt:lpstr>12.2 程序设计风格</vt:lpstr>
      <vt:lpstr>12.2 程序设计风格</vt:lpstr>
      <vt:lpstr>12.2 程序设计风格</vt:lpstr>
      <vt:lpstr>12.2 程序设计风格</vt:lpstr>
      <vt:lpstr>12.2 程序设计风格</vt:lpstr>
      <vt:lpstr>12.2 程序设计风格</vt:lpstr>
      <vt:lpstr>12.2 程序设计风格</vt:lpstr>
      <vt:lpstr>12.2 程序设计风格</vt:lpstr>
      <vt:lpstr>12.2 程序设计风格</vt:lpstr>
      <vt:lpstr>12.2 程序设计风格</vt:lpstr>
      <vt:lpstr>12.2 程序设计风格</vt:lpstr>
      <vt:lpstr>PowerPoint 演示文稿</vt:lpstr>
      <vt:lpstr>12.3 测试策略</vt:lpstr>
      <vt:lpstr>12.3 测试策略</vt:lpstr>
      <vt:lpstr>12.3 测试策略</vt:lpstr>
      <vt:lpstr>12.3 测试策略</vt:lpstr>
      <vt:lpstr>12.3 测试策略</vt:lpstr>
      <vt:lpstr>12.3 测试策略</vt:lpstr>
      <vt:lpstr>12.3 测试策略</vt:lpstr>
      <vt:lpstr>12.3 测试策略</vt:lpstr>
      <vt:lpstr>12.3 测试策略</vt:lpstr>
      <vt:lpstr>PowerPoint 演示文稿</vt:lpstr>
      <vt:lpstr>12.4 设计测试用例</vt:lpstr>
      <vt:lpstr>12.4 设计测试用例</vt:lpstr>
      <vt:lpstr>12.4 设计测试用例</vt:lpstr>
      <vt:lpstr>PowerPoint 演示文稿</vt:lpstr>
      <vt:lpstr>12.4 设计测试用例</vt:lpstr>
      <vt:lpstr>12.4 设计测试用例</vt:lpstr>
      <vt:lpstr>12.4 设计测试用例</vt:lpstr>
      <vt:lpstr>12.4 设计测试用例</vt:lpstr>
      <vt:lpstr>12.4 设计测试用例</vt:lpstr>
      <vt:lpstr>12.4 设计测试用例</vt:lpstr>
      <vt:lpstr>12.4 设计测试用例</vt:lpstr>
      <vt:lpstr>12.4 设计测试用例</vt:lpstr>
      <vt:lpstr>12.4 设计测试用例</vt:lpstr>
      <vt:lpstr>12.4 设计测试用例</vt:lpstr>
      <vt:lpstr>12.4 设计测试用例</vt:lpstr>
      <vt:lpstr>12.4 设计测试用例</vt:lpstr>
      <vt:lpstr>12.4 设计测试用例</vt:lpstr>
      <vt:lpstr>12.4 设计测试用例</vt:lpstr>
      <vt:lpstr>本章小结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©MediaInteractive</dc:title>
  <dc:creator>Design</dc:creator>
  <cp:lastModifiedBy>Leeyoungae</cp:lastModifiedBy>
  <cp:revision>1232</cp:revision>
  <dcterms:created xsi:type="dcterms:W3CDTF">2010-06-24T19:27:56Z</dcterms:created>
  <dcterms:modified xsi:type="dcterms:W3CDTF">2020-06-01T12:15:17Z</dcterms:modified>
</cp:coreProperties>
</file>