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12"/>
  </p:notesMasterIdLst>
  <p:sldIdLst>
    <p:sldId id="416" r:id="rId2"/>
    <p:sldId id="733" r:id="rId3"/>
    <p:sldId id="557" r:id="rId4"/>
    <p:sldId id="734" r:id="rId5"/>
    <p:sldId id="647" r:id="rId6"/>
    <p:sldId id="648" r:id="rId7"/>
    <p:sldId id="749" r:id="rId8"/>
    <p:sldId id="649" r:id="rId9"/>
    <p:sldId id="650" r:id="rId10"/>
    <p:sldId id="735" r:id="rId11"/>
    <p:sldId id="640" r:id="rId12"/>
    <p:sldId id="651" r:id="rId13"/>
    <p:sldId id="741" r:id="rId14"/>
    <p:sldId id="652" r:id="rId15"/>
    <p:sldId id="653" r:id="rId16"/>
    <p:sldId id="654" r:id="rId17"/>
    <p:sldId id="750" r:id="rId18"/>
    <p:sldId id="655" r:id="rId19"/>
    <p:sldId id="751" r:id="rId20"/>
    <p:sldId id="657" r:id="rId21"/>
    <p:sldId id="658" r:id="rId22"/>
    <p:sldId id="659" r:id="rId23"/>
    <p:sldId id="743" r:id="rId24"/>
    <p:sldId id="736" r:id="rId25"/>
    <p:sldId id="641" r:id="rId26"/>
    <p:sldId id="681" r:id="rId27"/>
    <p:sldId id="660" r:id="rId28"/>
    <p:sldId id="663" r:id="rId29"/>
    <p:sldId id="664" r:id="rId30"/>
    <p:sldId id="662" r:id="rId31"/>
    <p:sldId id="665" r:id="rId32"/>
    <p:sldId id="666" r:id="rId33"/>
    <p:sldId id="667" r:id="rId34"/>
    <p:sldId id="752" r:id="rId35"/>
    <p:sldId id="668" r:id="rId36"/>
    <p:sldId id="744" r:id="rId37"/>
    <p:sldId id="669" r:id="rId38"/>
    <p:sldId id="670" r:id="rId39"/>
    <p:sldId id="753" r:id="rId40"/>
    <p:sldId id="671" r:id="rId41"/>
    <p:sldId id="672" r:id="rId42"/>
    <p:sldId id="754" r:id="rId43"/>
    <p:sldId id="673" r:id="rId44"/>
    <p:sldId id="674" r:id="rId45"/>
    <p:sldId id="675" r:id="rId46"/>
    <p:sldId id="755" r:id="rId47"/>
    <p:sldId id="676" r:id="rId48"/>
    <p:sldId id="756" r:id="rId49"/>
    <p:sldId id="677" r:id="rId50"/>
    <p:sldId id="757" r:id="rId51"/>
    <p:sldId id="678" r:id="rId52"/>
    <p:sldId id="758" r:id="rId53"/>
    <p:sldId id="679" r:id="rId54"/>
    <p:sldId id="680" r:id="rId55"/>
    <p:sldId id="737" r:id="rId56"/>
    <p:sldId id="682" r:id="rId57"/>
    <p:sldId id="684" r:id="rId58"/>
    <p:sldId id="697" r:id="rId59"/>
    <p:sldId id="685" r:id="rId60"/>
    <p:sldId id="698" r:id="rId61"/>
    <p:sldId id="700" r:id="rId62"/>
    <p:sldId id="699" r:id="rId63"/>
    <p:sldId id="701" r:id="rId64"/>
    <p:sldId id="686" r:id="rId65"/>
    <p:sldId id="703" r:id="rId66"/>
    <p:sldId id="702" r:id="rId67"/>
    <p:sldId id="704" r:id="rId68"/>
    <p:sldId id="738" r:id="rId69"/>
    <p:sldId id="643" r:id="rId70"/>
    <p:sldId id="687" r:id="rId71"/>
    <p:sldId id="705" r:id="rId72"/>
    <p:sldId id="706" r:id="rId73"/>
    <p:sldId id="689" r:id="rId74"/>
    <p:sldId id="759" r:id="rId75"/>
    <p:sldId id="707" r:id="rId76"/>
    <p:sldId id="708" r:id="rId77"/>
    <p:sldId id="710" r:id="rId78"/>
    <p:sldId id="711" r:id="rId79"/>
    <p:sldId id="745" r:id="rId80"/>
    <p:sldId id="712" r:id="rId81"/>
    <p:sldId id="746" r:id="rId82"/>
    <p:sldId id="714" r:id="rId83"/>
    <p:sldId id="715" r:id="rId84"/>
    <p:sldId id="739" r:id="rId85"/>
    <p:sldId id="644" r:id="rId86"/>
    <p:sldId id="747" r:id="rId87"/>
    <p:sldId id="690" r:id="rId88"/>
    <p:sldId id="716" r:id="rId89"/>
    <p:sldId id="748" r:id="rId90"/>
    <p:sldId id="691" r:id="rId91"/>
    <p:sldId id="719" r:id="rId92"/>
    <p:sldId id="717" r:id="rId93"/>
    <p:sldId id="760" r:id="rId94"/>
    <p:sldId id="718" r:id="rId95"/>
    <p:sldId id="722" r:id="rId96"/>
    <p:sldId id="761" r:id="rId97"/>
    <p:sldId id="720" r:id="rId98"/>
    <p:sldId id="721" r:id="rId99"/>
    <p:sldId id="740" r:id="rId100"/>
    <p:sldId id="723" r:id="rId101"/>
    <p:sldId id="724" r:id="rId102"/>
    <p:sldId id="725" r:id="rId103"/>
    <p:sldId id="692" r:id="rId104"/>
    <p:sldId id="693" r:id="rId105"/>
    <p:sldId id="694" r:id="rId106"/>
    <p:sldId id="695" r:id="rId107"/>
    <p:sldId id="696" r:id="rId108"/>
    <p:sldId id="726" r:id="rId109"/>
    <p:sldId id="732" r:id="rId110"/>
    <p:sldId id="731" r:id="rId111"/>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0000"/>
    <a:srgbClr val="3366FF"/>
    <a:srgbClr val="FFC000"/>
    <a:srgbClr val="000000"/>
    <a:srgbClr val="FEFEFE"/>
    <a:srgbClr val="9BB86E"/>
    <a:srgbClr val="90B6E4"/>
    <a:srgbClr val="9EBD5F"/>
    <a:srgbClr val="9A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3" autoAdjust="0"/>
    <p:restoredTop sz="91695" autoAdjust="0"/>
  </p:normalViewPr>
  <p:slideViewPr>
    <p:cSldViewPr>
      <p:cViewPr varScale="1">
        <p:scale>
          <a:sx n="106" d="100"/>
          <a:sy n="106" d="100"/>
        </p:scale>
        <p:origin x="1752" y="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BE64B7B1-F185-46C9-8A9B-182F6D65516C}" type="datetimeFigureOut">
              <a:rPr lang="zh-CN" altLang="en-US"/>
              <a:pPr>
                <a:defRPr/>
              </a:pPr>
              <a:t>2020-06-04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3C169F0-5FA8-480C-AB7B-C51CCB647172}" type="slidenum">
              <a:rPr lang="zh-CN" altLang="en-US"/>
              <a:pPr/>
              <a:t>‹#›</a:t>
            </a:fld>
            <a:endParaRPr lang="zh-CN" altLang="en-US"/>
          </a:p>
        </p:txBody>
      </p:sp>
    </p:spTree>
    <p:extLst>
      <p:ext uri="{BB962C8B-B14F-4D97-AF65-F5344CB8AC3E}">
        <p14:creationId xmlns:p14="http://schemas.microsoft.com/office/powerpoint/2010/main" val="3549175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所谓管理就是通过计划、组织和控制等一系列活动，合理地配置和使用各种资源，以达到既定目标的过程。</a:t>
            </a:r>
          </a:p>
          <a:p>
            <a:r>
              <a:rPr lang="zh-CN" altLang="zh-CN" smtClean="0"/>
              <a:t>软件项目管理先于任何技术活动之前开始，并且贯穿于软件的整个生命周期之中。</a:t>
            </a:r>
          </a:p>
          <a:p>
            <a:r>
              <a:rPr lang="zh-CN" altLang="zh-CN" smtClean="0"/>
              <a:t>软件项目管理过程从一组项目计划活动开始，而制定计划的基础是工作量估算和完成期限估算。为了估算项目的工作量和完成期限，首先需要估算软件的规模。</a:t>
            </a:r>
            <a:endParaRPr lang="zh-CN" altLang="en-US" smtClean="0"/>
          </a:p>
        </p:txBody>
      </p:sp>
      <p:sp>
        <p:nvSpPr>
          <p:cNvPr id="7172" name="灯片编号占位符 3"/>
          <p:cNvSpPr>
            <a:spLocks noGrp="1"/>
          </p:cNvSpPr>
          <p:nvPr>
            <p:ph type="sldNum" sz="quarter" idx="5"/>
          </p:nvPr>
        </p:nvSpPr>
        <p:spPr bwMode="auto">
          <a:noFill/>
          <a:ln>
            <a:miter lim="800000"/>
            <a:headEnd/>
            <a:tailEnd/>
          </a:ln>
        </p:spPr>
        <p:txBody>
          <a:bodyPr/>
          <a:lstStyle/>
          <a:p>
            <a:fld id="{47153029-45C5-4628-BDA2-3454E94D5369}" type="slidenum">
              <a:rPr lang="zh-CN" altLang="en-US"/>
              <a:pPr/>
              <a:t>0</a:t>
            </a:fld>
            <a:endParaRPr lang="zh-CN" altLang="en-US"/>
          </a:p>
        </p:txBody>
      </p:sp>
    </p:spTree>
    <p:extLst>
      <p:ext uri="{BB962C8B-B14F-4D97-AF65-F5344CB8AC3E}">
        <p14:creationId xmlns:p14="http://schemas.microsoft.com/office/powerpoint/2010/main" val="303652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4580" name="灯片编号占位符 3"/>
          <p:cNvSpPr>
            <a:spLocks noGrp="1"/>
          </p:cNvSpPr>
          <p:nvPr>
            <p:ph type="sldNum" sz="quarter" idx="5"/>
          </p:nvPr>
        </p:nvSpPr>
        <p:spPr bwMode="auto">
          <a:noFill/>
          <a:ln>
            <a:miter lim="800000"/>
            <a:headEnd/>
            <a:tailEnd/>
          </a:ln>
        </p:spPr>
        <p:txBody>
          <a:bodyPr/>
          <a:lstStyle/>
          <a:p>
            <a:fld id="{9994B35F-3B5A-42FF-A8B2-4DD043A2F9BD}" type="slidenum">
              <a:rPr lang="zh-CN" altLang="en-US"/>
              <a:pPr/>
              <a:t>10</a:t>
            </a:fld>
            <a:endParaRPr lang="zh-CN" altLang="en-US"/>
          </a:p>
        </p:txBody>
      </p:sp>
    </p:spTree>
    <p:extLst>
      <p:ext uri="{BB962C8B-B14F-4D97-AF65-F5344CB8AC3E}">
        <p14:creationId xmlns:p14="http://schemas.microsoft.com/office/powerpoint/2010/main" val="351998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a:lstStyle/>
          <a:p>
            <a:fld id="{A8A9B136-D529-4EDC-A96B-6D9365CE723E}" type="slidenum">
              <a:rPr lang="zh-CN" altLang="en-US"/>
              <a:pPr/>
              <a:t>11</a:t>
            </a:fld>
            <a:endParaRPr lang="zh-CN" altLang="en-US"/>
          </a:p>
        </p:txBody>
      </p:sp>
    </p:spTree>
    <p:extLst>
      <p:ext uri="{BB962C8B-B14F-4D97-AF65-F5344CB8AC3E}">
        <p14:creationId xmlns:p14="http://schemas.microsoft.com/office/powerpoint/2010/main" val="2241284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8676" name="灯片编号占位符 3"/>
          <p:cNvSpPr>
            <a:spLocks noGrp="1"/>
          </p:cNvSpPr>
          <p:nvPr>
            <p:ph type="sldNum" sz="quarter" idx="5"/>
          </p:nvPr>
        </p:nvSpPr>
        <p:spPr bwMode="auto">
          <a:noFill/>
          <a:ln>
            <a:miter lim="800000"/>
            <a:headEnd/>
            <a:tailEnd/>
          </a:ln>
        </p:spPr>
        <p:txBody>
          <a:bodyPr/>
          <a:lstStyle/>
          <a:p>
            <a:fld id="{A657F83E-B50A-4CB9-8A97-85B96A95D130}" type="slidenum">
              <a:rPr lang="zh-CN" altLang="en-US"/>
              <a:pPr/>
              <a:t>12</a:t>
            </a:fld>
            <a:endParaRPr lang="zh-CN" altLang="en-US"/>
          </a:p>
        </p:txBody>
      </p:sp>
    </p:spTree>
    <p:extLst>
      <p:ext uri="{BB962C8B-B14F-4D97-AF65-F5344CB8AC3E}">
        <p14:creationId xmlns:p14="http://schemas.microsoft.com/office/powerpoint/2010/main" val="62105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0724" name="灯片编号占位符 3"/>
          <p:cNvSpPr>
            <a:spLocks noGrp="1"/>
          </p:cNvSpPr>
          <p:nvPr>
            <p:ph type="sldNum" sz="quarter" idx="5"/>
          </p:nvPr>
        </p:nvSpPr>
        <p:spPr bwMode="auto">
          <a:noFill/>
          <a:ln>
            <a:miter lim="800000"/>
            <a:headEnd/>
            <a:tailEnd/>
          </a:ln>
        </p:spPr>
        <p:txBody>
          <a:bodyPr/>
          <a:lstStyle/>
          <a:p>
            <a:fld id="{C2A69905-A351-46C4-9B35-F8D3F24320DA}" type="slidenum">
              <a:rPr lang="zh-CN" altLang="en-US"/>
              <a:pPr/>
              <a:t>13</a:t>
            </a:fld>
            <a:endParaRPr lang="zh-CN" altLang="en-US"/>
          </a:p>
        </p:txBody>
      </p:sp>
    </p:spTree>
    <p:extLst>
      <p:ext uri="{BB962C8B-B14F-4D97-AF65-F5344CB8AC3E}">
        <p14:creationId xmlns:p14="http://schemas.microsoft.com/office/powerpoint/2010/main" val="4024102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p:spPr>
      </p:sp>
      <p:sp>
        <p:nvSpPr>
          <p:cNvPr id="327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2772" name="灯片编号占位符 3"/>
          <p:cNvSpPr>
            <a:spLocks noGrp="1"/>
          </p:cNvSpPr>
          <p:nvPr>
            <p:ph type="sldNum" sz="quarter" idx="5"/>
          </p:nvPr>
        </p:nvSpPr>
        <p:spPr bwMode="auto">
          <a:noFill/>
          <a:ln>
            <a:miter lim="800000"/>
            <a:headEnd/>
            <a:tailEnd/>
          </a:ln>
        </p:spPr>
        <p:txBody>
          <a:bodyPr/>
          <a:lstStyle/>
          <a:p>
            <a:fld id="{0A405730-0380-4037-AA76-A21C8390A632}" type="slidenum">
              <a:rPr lang="zh-CN" altLang="en-US"/>
              <a:pPr/>
              <a:t>14</a:t>
            </a:fld>
            <a:endParaRPr lang="zh-CN" altLang="en-US"/>
          </a:p>
        </p:txBody>
      </p:sp>
    </p:spTree>
    <p:extLst>
      <p:ext uri="{BB962C8B-B14F-4D97-AF65-F5344CB8AC3E}">
        <p14:creationId xmlns:p14="http://schemas.microsoft.com/office/powerpoint/2010/main" val="4272951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p:spPr>
      </p:sp>
      <p:sp>
        <p:nvSpPr>
          <p:cNvPr id="348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这</a:t>
            </a:r>
            <a:r>
              <a:rPr lang="en-US" altLang="zh-CN" smtClean="0"/>
              <a:t>3</a:t>
            </a:r>
            <a:r>
              <a:rPr lang="zh-CN" altLang="zh-CN" smtClean="0"/>
              <a:t>个层次的模型在估算工作量时，对软件细节考虑的详尽程度逐级增加。这些模型既可以用于不同类型的项目，也可以用于同一个项目的不同开发阶段。</a:t>
            </a:r>
            <a:endParaRPr lang="zh-CN" altLang="en-US" smtClean="0"/>
          </a:p>
        </p:txBody>
      </p:sp>
      <p:sp>
        <p:nvSpPr>
          <p:cNvPr id="34820" name="灯片编号占位符 3"/>
          <p:cNvSpPr>
            <a:spLocks noGrp="1"/>
          </p:cNvSpPr>
          <p:nvPr>
            <p:ph type="sldNum" sz="quarter" idx="5"/>
          </p:nvPr>
        </p:nvSpPr>
        <p:spPr bwMode="auto">
          <a:noFill/>
          <a:ln>
            <a:miter lim="800000"/>
            <a:headEnd/>
            <a:tailEnd/>
          </a:ln>
        </p:spPr>
        <p:txBody>
          <a:bodyPr/>
          <a:lstStyle/>
          <a:p>
            <a:fld id="{23EF50D9-C18C-40F4-8ED7-8E62D2C5DC6B}" type="slidenum">
              <a:rPr lang="zh-CN" altLang="en-US"/>
              <a:pPr/>
              <a:t>15</a:t>
            </a:fld>
            <a:endParaRPr lang="zh-CN" altLang="en-US"/>
          </a:p>
        </p:txBody>
      </p:sp>
    </p:spTree>
    <p:extLst>
      <p:ext uri="{BB962C8B-B14F-4D97-AF65-F5344CB8AC3E}">
        <p14:creationId xmlns:p14="http://schemas.microsoft.com/office/powerpoint/2010/main" val="374916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p:spPr>
      </p:sp>
      <p:sp>
        <p:nvSpPr>
          <p:cNvPr id="348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这</a:t>
            </a:r>
            <a:r>
              <a:rPr lang="en-US" altLang="zh-CN" smtClean="0"/>
              <a:t>3</a:t>
            </a:r>
            <a:r>
              <a:rPr lang="zh-CN" altLang="zh-CN" smtClean="0"/>
              <a:t>个层次的模型在估算工作量时，对软件细节考虑的详尽程度逐级增加。这些模型既可以用于不同类型的项目，也可以用于同一个项目的不同开发阶段。</a:t>
            </a:r>
            <a:endParaRPr lang="zh-CN" altLang="en-US" smtClean="0"/>
          </a:p>
        </p:txBody>
      </p:sp>
      <p:sp>
        <p:nvSpPr>
          <p:cNvPr id="34820" name="灯片编号占位符 3"/>
          <p:cNvSpPr>
            <a:spLocks noGrp="1"/>
          </p:cNvSpPr>
          <p:nvPr>
            <p:ph type="sldNum" sz="quarter" idx="5"/>
          </p:nvPr>
        </p:nvSpPr>
        <p:spPr bwMode="auto">
          <a:noFill/>
          <a:ln>
            <a:miter lim="800000"/>
            <a:headEnd/>
            <a:tailEnd/>
          </a:ln>
        </p:spPr>
        <p:txBody>
          <a:bodyPr/>
          <a:lstStyle/>
          <a:p>
            <a:fld id="{23EF50D9-C18C-40F4-8ED7-8E62D2C5DC6B}" type="slidenum">
              <a:rPr lang="zh-CN" altLang="en-US"/>
              <a:pPr/>
              <a:t>16</a:t>
            </a:fld>
            <a:endParaRPr lang="zh-CN" altLang="en-US"/>
          </a:p>
        </p:txBody>
      </p:sp>
    </p:spTree>
    <p:extLst>
      <p:ext uri="{BB962C8B-B14F-4D97-AF65-F5344CB8AC3E}">
        <p14:creationId xmlns:p14="http://schemas.microsoft.com/office/powerpoint/2010/main" val="3542739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36868" name="灯片编号占位符 3"/>
          <p:cNvSpPr>
            <a:spLocks noGrp="1"/>
          </p:cNvSpPr>
          <p:nvPr>
            <p:ph type="sldNum" sz="quarter" idx="5"/>
          </p:nvPr>
        </p:nvSpPr>
        <p:spPr bwMode="auto">
          <a:noFill/>
          <a:ln>
            <a:miter lim="800000"/>
            <a:headEnd/>
            <a:tailEnd/>
          </a:ln>
        </p:spPr>
        <p:txBody>
          <a:bodyPr/>
          <a:lstStyle/>
          <a:p>
            <a:fld id="{B4BBD916-45FB-4B40-A0FF-6925EA243485}" type="slidenum">
              <a:rPr lang="zh-CN" altLang="en-US"/>
              <a:pPr/>
              <a:t>17</a:t>
            </a:fld>
            <a:endParaRPr lang="zh-CN" altLang="en-US"/>
          </a:p>
        </p:txBody>
      </p:sp>
    </p:spTree>
    <p:extLst>
      <p:ext uri="{BB962C8B-B14F-4D97-AF65-F5344CB8AC3E}">
        <p14:creationId xmlns:p14="http://schemas.microsoft.com/office/powerpoint/2010/main" val="2318698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8916" name="灯片编号占位符 3"/>
          <p:cNvSpPr>
            <a:spLocks noGrp="1"/>
          </p:cNvSpPr>
          <p:nvPr>
            <p:ph type="sldNum" sz="quarter" idx="5"/>
          </p:nvPr>
        </p:nvSpPr>
        <p:spPr bwMode="auto">
          <a:noFill/>
          <a:ln>
            <a:miter lim="800000"/>
            <a:headEnd/>
            <a:tailEnd/>
          </a:ln>
        </p:spPr>
        <p:txBody>
          <a:bodyPr/>
          <a:lstStyle/>
          <a:p>
            <a:fld id="{6D6036CE-3F6C-4C77-ACCD-7D0F3929A20B}" type="slidenum">
              <a:rPr lang="zh-CN" altLang="en-US"/>
              <a:pPr/>
              <a:t>18</a:t>
            </a:fld>
            <a:endParaRPr lang="zh-CN" altLang="en-US"/>
          </a:p>
        </p:txBody>
      </p:sp>
    </p:spTree>
    <p:extLst>
      <p:ext uri="{BB962C8B-B14F-4D97-AF65-F5344CB8AC3E}">
        <p14:creationId xmlns:p14="http://schemas.microsoft.com/office/powerpoint/2010/main" val="102191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8916" name="灯片编号占位符 3"/>
          <p:cNvSpPr>
            <a:spLocks noGrp="1"/>
          </p:cNvSpPr>
          <p:nvPr>
            <p:ph type="sldNum" sz="quarter" idx="5"/>
          </p:nvPr>
        </p:nvSpPr>
        <p:spPr bwMode="auto">
          <a:noFill/>
          <a:ln>
            <a:miter lim="800000"/>
            <a:headEnd/>
            <a:tailEnd/>
          </a:ln>
        </p:spPr>
        <p:txBody>
          <a:bodyPr/>
          <a:lstStyle/>
          <a:p>
            <a:fld id="{6D6036CE-3F6C-4C77-ACCD-7D0F3929A20B}" type="slidenum">
              <a:rPr lang="zh-CN" altLang="en-US"/>
              <a:pPr/>
              <a:t>19</a:t>
            </a:fld>
            <a:endParaRPr lang="zh-CN" altLang="en-US"/>
          </a:p>
        </p:txBody>
      </p:sp>
    </p:spTree>
    <p:extLst>
      <p:ext uri="{BB962C8B-B14F-4D97-AF65-F5344CB8AC3E}">
        <p14:creationId xmlns:p14="http://schemas.microsoft.com/office/powerpoint/2010/main" val="371153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headEnd/>
            <a:tailEnd/>
          </a:ln>
        </p:spPr>
        <p:txBody>
          <a:bodyPr/>
          <a:lstStyle/>
          <a:p>
            <a:fld id="{45200FD6-0657-4637-9503-1F6B87687350}" type="slidenum">
              <a:rPr lang="zh-CN" altLang="en-US"/>
              <a:pPr/>
              <a:t>2</a:t>
            </a:fld>
            <a:endParaRPr lang="zh-CN" altLang="en-US"/>
          </a:p>
        </p:txBody>
      </p:sp>
    </p:spTree>
    <p:extLst>
      <p:ext uri="{BB962C8B-B14F-4D97-AF65-F5344CB8AC3E}">
        <p14:creationId xmlns:p14="http://schemas.microsoft.com/office/powerpoint/2010/main" val="348610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smtClean="0"/>
          </a:p>
        </p:txBody>
      </p:sp>
      <p:sp>
        <p:nvSpPr>
          <p:cNvPr id="40964" name="灯片编号占位符 3"/>
          <p:cNvSpPr>
            <a:spLocks noGrp="1"/>
          </p:cNvSpPr>
          <p:nvPr>
            <p:ph type="sldNum" sz="quarter" idx="5"/>
          </p:nvPr>
        </p:nvSpPr>
        <p:spPr bwMode="auto">
          <a:noFill/>
          <a:ln>
            <a:miter lim="800000"/>
            <a:headEnd/>
            <a:tailEnd/>
          </a:ln>
        </p:spPr>
        <p:txBody>
          <a:bodyPr/>
          <a:lstStyle/>
          <a:p>
            <a:fld id="{9F71D60B-0DAB-48E6-9473-0F9A74C1A55A}" type="slidenum">
              <a:rPr lang="zh-CN" altLang="en-US"/>
              <a:pPr/>
              <a:t>20</a:t>
            </a:fld>
            <a:endParaRPr lang="zh-CN" altLang="en-US"/>
          </a:p>
        </p:txBody>
      </p:sp>
    </p:spTree>
    <p:extLst>
      <p:ext uri="{BB962C8B-B14F-4D97-AF65-F5344CB8AC3E}">
        <p14:creationId xmlns:p14="http://schemas.microsoft.com/office/powerpoint/2010/main" val="1233838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3012" name="灯片编号占位符 3"/>
          <p:cNvSpPr>
            <a:spLocks noGrp="1"/>
          </p:cNvSpPr>
          <p:nvPr>
            <p:ph type="sldNum" sz="quarter" idx="5"/>
          </p:nvPr>
        </p:nvSpPr>
        <p:spPr bwMode="auto">
          <a:noFill/>
          <a:ln>
            <a:miter lim="800000"/>
            <a:headEnd/>
            <a:tailEnd/>
          </a:ln>
        </p:spPr>
        <p:txBody>
          <a:bodyPr/>
          <a:lstStyle/>
          <a:p>
            <a:fld id="{DF14276D-D452-40C5-801A-191F4D2D65DA}" type="slidenum">
              <a:rPr lang="zh-CN" altLang="en-US"/>
              <a:pPr/>
              <a:t>21</a:t>
            </a:fld>
            <a:endParaRPr lang="zh-CN" altLang="en-US"/>
          </a:p>
        </p:txBody>
      </p:sp>
    </p:spTree>
    <p:extLst>
      <p:ext uri="{BB962C8B-B14F-4D97-AF65-F5344CB8AC3E}">
        <p14:creationId xmlns:p14="http://schemas.microsoft.com/office/powerpoint/2010/main" val="1820385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5060" name="灯片编号占位符 3"/>
          <p:cNvSpPr>
            <a:spLocks noGrp="1"/>
          </p:cNvSpPr>
          <p:nvPr>
            <p:ph type="sldNum" sz="quarter" idx="5"/>
          </p:nvPr>
        </p:nvSpPr>
        <p:spPr bwMode="auto">
          <a:noFill/>
          <a:ln>
            <a:miter lim="800000"/>
            <a:headEnd/>
            <a:tailEnd/>
          </a:ln>
        </p:spPr>
        <p:txBody>
          <a:bodyPr/>
          <a:lstStyle/>
          <a:p>
            <a:fld id="{B61C21E6-A65B-4FB9-8DB7-9FB3AEBBC091}" type="slidenum">
              <a:rPr lang="zh-CN" altLang="en-US"/>
              <a:pPr/>
              <a:t>22</a:t>
            </a:fld>
            <a:endParaRPr lang="zh-CN" altLang="en-US"/>
          </a:p>
        </p:txBody>
      </p:sp>
    </p:spTree>
    <p:extLst>
      <p:ext uri="{BB962C8B-B14F-4D97-AF65-F5344CB8AC3E}">
        <p14:creationId xmlns:p14="http://schemas.microsoft.com/office/powerpoint/2010/main" val="3373725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8" name="灯片编号占位符 3"/>
          <p:cNvSpPr>
            <a:spLocks noGrp="1"/>
          </p:cNvSpPr>
          <p:nvPr>
            <p:ph type="sldNum" sz="quarter" idx="5"/>
          </p:nvPr>
        </p:nvSpPr>
        <p:spPr bwMode="auto">
          <a:noFill/>
          <a:ln>
            <a:miter lim="800000"/>
            <a:headEnd/>
            <a:tailEnd/>
          </a:ln>
        </p:spPr>
        <p:txBody>
          <a:bodyPr/>
          <a:lstStyle/>
          <a:p>
            <a:fld id="{5CE3E6BD-A52A-4333-8BAB-86862D9FEDC8}" type="slidenum">
              <a:rPr lang="zh-CN" altLang="en-US"/>
              <a:pPr/>
              <a:t>23</a:t>
            </a:fld>
            <a:endParaRPr lang="zh-CN" altLang="en-US"/>
          </a:p>
        </p:txBody>
      </p:sp>
    </p:spTree>
    <p:extLst>
      <p:ext uri="{BB962C8B-B14F-4D97-AF65-F5344CB8AC3E}">
        <p14:creationId xmlns:p14="http://schemas.microsoft.com/office/powerpoint/2010/main" val="3983336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2B242A7A-E994-4A90-B60A-80974A971250}" type="slidenum">
              <a:rPr lang="zh-CN" altLang="en-US"/>
              <a:pPr/>
              <a:t>24</a:t>
            </a:fld>
            <a:endParaRPr lang="zh-CN" altLang="en-US"/>
          </a:p>
        </p:txBody>
      </p:sp>
    </p:spTree>
    <p:extLst>
      <p:ext uri="{BB962C8B-B14F-4D97-AF65-F5344CB8AC3E}">
        <p14:creationId xmlns:p14="http://schemas.microsoft.com/office/powerpoint/2010/main" val="1022981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ln>
            <a:miter lim="800000"/>
            <a:headEnd/>
            <a:tailEnd/>
          </a:ln>
        </p:spPr>
        <p:txBody>
          <a:bodyPr/>
          <a:lstStyle/>
          <a:p>
            <a:fld id="{A99B114B-7465-45FB-B047-5908D58BDF53}" type="slidenum">
              <a:rPr lang="zh-CN" altLang="en-US"/>
              <a:pPr/>
              <a:t>25</a:t>
            </a:fld>
            <a:endParaRPr lang="zh-CN" altLang="en-US"/>
          </a:p>
        </p:txBody>
      </p:sp>
    </p:spTree>
    <p:extLst>
      <p:ext uri="{BB962C8B-B14F-4D97-AF65-F5344CB8AC3E}">
        <p14:creationId xmlns:p14="http://schemas.microsoft.com/office/powerpoint/2010/main" val="114963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3252" name="灯片编号占位符 3"/>
          <p:cNvSpPr>
            <a:spLocks noGrp="1"/>
          </p:cNvSpPr>
          <p:nvPr>
            <p:ph type="sldNum" sz="quarter" idx="5"/>
          </p:nvPr>
        </p:nvSpPr>
        <p:spPr bwMode="auto">
          <a:noFill/>
          <a:ln>
            <a:miter lim="800000"/>
            <a:headEnd/>
            <a:tailEnd/>
          </a:ln>
        </p:spPr>
        <p:txBody>
          <a:bodyPr/>
          <a:lstStyle/>
          <a:p>
            <a:fld id="{455AC5B6-9165-479B-A939-E0CE2B3F6170}" type="slidenum">
              <a:rPr lang="zh-CN" altLang="en-US"/>
              <a:pPr/>
              <a:t>26</a:t>
            </a:fld>
            <a:endParaRPr lang="zh-CN" altLang="en-US"/>
          </a:p>
        </p:txBody>
      </p:sp>
    </p:spTree>
    <p:extLst>
      <p:ext uri="{BB962C8B-B14F-4D97-AF65-F5344CB8AC3E}">
        <p14:creationId xmlns:p14="http://schemas.microsoft.com/office/powerpoint/2010/main" val="255223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a:lstStyle/>
          <a:p>
            <a:fld id="{732F285D-F54C-4F5D-8B32-FCFCDD0A2771}" type="slidenum">
              <a:rPr lang="zh-CN" altLang="en-US"/>
              <a:pPr/>
              <a:t>27</a:t>
            </a:fld>
            <a:endParaRPr lang="zh-CN" altLang="en-US"/>
          </a:p>
        </p:txBody>
      </p:sp>
    </p:spTree>
    <p:extLst>
      <p:ext uri="{BB962C8B-B14F-4D97-AF65-F5344CB8AC3E}">
        <p14:creationId xmlns:p14="http://schemas.microsoft.com/office/powerpoint/2010/main" val="1576102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7348" name="灯片编号占位符 3"/>
          <p:cNvSpPr>
            <a:spLocks noGrp="1"/>
          </p:cNvSpPr>
          <p:nvPr>
            <p:ph type="sldNum" sz="quarter" idx="5"/>
          </p:nvPr>
        </p:nvSpPr>
        <p:spPr bwMode="auto">
          <a:noFill/>
          <a:ln>
            <a:miter lim="800000"/>
            <a:headEnd/>
            <a:tailEnd/>
          </a:ln>
        </p:spPr>
        <p:txBody>
          <a:bodyPr/>
          <a:lstStyle/>
          <a:p>
            <a:fld id="{3D19C0D5-44A2-4341-95C5-8A32BED92C45}" type="slidenum">
              <a:rPr lang="zh-CN" altLang="en-US"/>
              <a:pPr/>
              <a:t>28</a:t>
            </a:fld>
            <a:endParaRPr lang="zh-CN" altLang="en-US"/>
          </a:p>
        </p:txBody>
      </p:sp>
    </p:spTree>
    <p:extLst>
      <p:ext uri="{BB962C8B-B14F-4D97-AF65-F5344CB8AC3E}">
        <p14:creationId xmlns:p14="http://schemas.microsoft.com/office/powerpoint/2010/main" val="1082054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a:lstStyle/>
          <a:p>
            <a:fld id="{9BC1C60A-35CC-4E29-82D4-C5CC2AE490CA}" type="slidenum">
              <a:rPr lang="zh-CN" altLang="en-US"/>
              <a:pPr/>
              <a:t>29</a:t>
            </a:fld>
            <a:endParaRPr lang="zh-CN" altLang="en-US"/>
          </a:p>
        </p:txBody>
      </p:sp>
    </p:spTree>
    <p:extLst>
      <p:ext uri="{BB962C8B-B14F-4D97-AF65-F5344CB8AC3E}">
        <p14:creationId xmlns:p14="http://schemas.microsoft.com/office/powerpoint/2010/main" val="4182688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headEnd/>
            <a:tailEnd/>
          </a:ln>
        </p:spPr>
        <p:txBody>
          <a:bodyPr/>
          <a:lstStyle/>
          <a:p>
            <a:fld id="{3E2B3902-998B-43C5-8585-4DA08A0209CD}" type="slidenum">
              <a:rPr lang="zh-CN" altLang="en-US"/>
              <a:pPr/>
              <a:t>3</a:t>
            </a:fld>
            <a:endParaRPr lang="zh-CN" altLang="en-US"/>
          </a:p>
        </p:txBody>
      </p:sp>
    </p:spTree>
    <p:extLst>
      <p:ext uri="{BB962C8B-B14F-4D97-AF65-F5344CB8AC3E}">
        <p14:creationId xmlns:p14="http://schemas.microsoft.com/office/powerpoint/2010/main" val="2854391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zh-CN" altLang="zh-CN" kern="100" dirty="0" smtClean="0">
                <a:cs typeface="Times New Roman" panose="02020603050405020304" pitchFamily="18" charset="0"/>
              </a:rPr>
              <a:t>事实上，做任何事情都需要时间，因此不可能用“人力换时间”的办法无限缩短一个软件的开发时间。</a:t>
            </a:r>
            <a:endParaRPr lang="en-US" altLang="zh-CN" kern="100" dirty="0" smtClean="0">
              <a:cs typeface="Times New Roman" panose="02020603050405020304" pitchFamily="18" charset="0"/>
            </a:endParaRPr>
          </a:p>
          <a:p>
            <a:pPr>
              <a:defRPr/>
            </a:pPr>
            <a:endParaRPr lang="zh-CN" altLang="en-US" dirty="0"/>
          </a:p>
        </p:txBody>
      </p:sp>
      <p:sp>
        <p:nvSpPr>
          <p:cNvPr id="61444" name="灯片编号占位符 3"/>
          <p:cNvSpPr>
            <a:spLocks noGrp="1"/>
          </p:cNvSpPr>
          <p:nvPr>
            <p:ph type="sldNum" sz="quarter" idx="5"/>
          </p:nvPr>
        </p:nvSpPr>
        <p:spPr bwMode="auto">
          <a:noFill/>
          <a:ln>
            <a:miter lim="800000"/>
            <a:headEnd/>
            <a:tailEnd/>
          </a:ln>
        </p:spPr>
        <p:txBody>
          <a:bodyPr/>
          <a:lstStyle/>
          <a:p>
            <a:fld id="{8BB70B4B-1502-4BFE-B17C-AAD59BD8EE53}" type="slidenum">
              <a:rPr lang="zh-CN" altLang="en-US"/>
              <a:pPr/>
              <a:t>30</a:t>
            </a:fld>
            <a:endParaRPr lang="zh-CN" altLang="en-US"/>
          </a:p>
        </p:txBody>
      </p:sp>
    </p:spTree>
    <p:extLst>
      <p:ext uri="{BB962C8B-B14F-4D97-AF65-F5344CB8AC3E}">
        <p14:creationId xmlns:p14="http://schemas.microsoft.com/office/powerpoint/2010/main" val="3777022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3492" name="灯片编号占位符 3"/>
          <p:cNvSpPr>
            <a:spLocks noGrp="1"/>
          </p:cNvSpPr>
          <p:nvPr>
            <p:ph type="sldNum" sz="quarter" idx="5"/>
          </p:nvPr>
        </p:nvSpPr>
        <p:spPr bwMode="auto">
          <a:noFill/>
          <a:ln>
            <a:miter lim="800000"/>
            <a:headEnd/>
            <a:tailEnd/>
          </a:ln>
        </p:spPr>
        <p:txBody>
          <a:bodyPr/>
          <a:lstStyle/>
          <a:p>
            <a:fld id="{9B831D8D-4B73-4636-8DD8-AB7E8E6BFC13}" type="slidenum">
              <a:rPr lang="zh-CN" altLang="en-US"/>
              <a:pPr/>
              <a:t>31</a:t>
            </a:fld>
            <a:endParaRPr lang="zh-CN" altLang="en-US"/>
          </a:p>
        </p:txBody>
      </p:sp>
    </p:spTree>
    <p:extLst>
      <p:ext uri="{BB962C8B-B14F-4D97-AF65-F5344CB8AC3E}">
        <p14:creationId xmlns:p14="http://schemas.microsoft.com/office/powerpoint/2010/main" val="3483145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5540" name="灯片编号占位符 3"/>
          <p:cNvSpPr>
            <a:spLocks noGrp="1"/>
          </p:cNvSpPr>
          <p:nvPr>
            <p:ph type="sldNum" sz="quarter" idx="5"/>
          </p:nvPr>
        </p:nvSpPr>
        <p:spPr bwMode="auto">
          <a:noFill/>
          <a:ln>
            <a:miter lim="800000"/>
            <a:headEnd/>
            <a:tailEnd/>
          </a:ln>
        </p:spPr>
        <p:txBody>
          <a:bodyPr/>
          <a:lstStyle/>
          <a:p>
            <a:fld id="{A0D77151-BB34-4758-84C9-6F02F3E74CA4}" type="slidenum">
              <a:rPr lang="zh-CN" altLang="en-US"/>
              <a:pPr/>
              <a:t>32</a:t>
            </a:fld>
            <a:endParaRPr lang="zh-CN" altLang="en-US"/>
          </a:p>
        </p:txBody>
      </p:sp>
    </p:spTree>
    <p:extLst>
      <p:ext uri="{BB962C8B-B14F-4D97-AF65-F5344CB8AC3E}">
        <p14:creationId xmlns:p14="http://schemas.microsoft.com/office/powerpoint/2010/main" val="3209843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5540" name="灯片编号占位符 3"/>
          <p:cNvSpPr>
            <a:spLocks noGrp="1"/>
          </p:cNvSpPr>
          <p:nvPr>
            <p:ph type="sldNum" sz="quarter" idx="5"/>
          </p:nvPr>
        </p:nvSpPr>
        <p:spPr bwMode="auto">
          <a:noFill/>
          <a:ln>
            <a:miter lim="800000"/>
            <a:headEnd/>
            <a:tailEnd/>
          </a:ln>
        </p:spPr>
        <p:txBody>
          <a:bodyPr/>
          <a:lstStyle/>
          <a:p>
            <a:fld id="{A0D77151-BB34-4758-84C9-6F02F3E74CA4}" type="slidenum">
              <a:rPr lang="zh-CN" altLang="en-US"/>
              <a:pPr/>
              <a:t>33</a:t>
            </a:fld>
            <a:endParaRPr lang="zh-CN" altLang="en-US"/>
          </a:p>
        </p:txBody>
      </p:sp>
    </p:spTree>
    <p:extLst>
      <p:ext uri="{BB962C8B-B14F-4D97-AF65-F5344CB8AC3E}">
        <p14:creationId xmlns:p14="http://schemas.microsoft.com/office/powerpoint/2010/main" val="2531592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7588" name="灯片编号占位符 3"/>
          <p:cNvSpPr>
            <a:spLocks noGrp="1"/>
          </p:cNvSpPr>
          <p:nvPr>
            <p:ph type="sldNum" sz="quarter" idx="5"/>
          </p:nvPr>
        </p:nvSpPr>
        <p:spPr bwMode="auto">
          <a:noFill/>
          <a:ln>
            <a:miter lim="800000"/>
            <a:headEnd/>
            <a:tailEnd/>
          </a:ln>
        </p:spPr>
        <p:txBody>
          <a:bodyPr/>
          <a:lstStyle/>
          <a:p>
            <a:fld id="{A1A5D44D-1995-4E0B-96D9-C218A5C2A05C}" type="slidenum">
              <a:rPr lang="zh-CN" altLang="en-US"/>
              <a:pPr/>
              <a:t>34</a:t>
            </a:fld>
            <a:endParaRPr lang="zh-CN" altLang="en-US"/>
          </a:p>
        </p:txBody>
      </p:sp>
    </p:spTree>
    <p:extLst>
      <p:ext uri="{BB962C8B-B14F-4D97-AF65-F5344CB8AC3E}">
        <p14:creationId xmlns:p14="http://schemas.microsoft.com/office/powerpoint/2010/main" val="944932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9636" name="灯片编号占位符 3"/>
          <p:cNvSpPr>
            <a:spLocks noGrp="1"/>
          </p:cNvSpPr>
          <p:nvPr>
            <p:ph type="sldNum" sz="quarter" idx="5"/>
          </p:nvPr>
        </p:nvSpPr>
        <p:spPr bwMode="auto">
          <a:noFill/>
          <a:ln>
            <a:miter lim="800000"/>
            <a:headEnd/>
            <a:tailEnd/>
          </a:ln>
        </p:spPr>
        <p:txBody>
          <a:bodyPr/>
          <a:lstStyle/>
          <a:p>
            <a:fld id="{B38B11B7-F8DC-4B80-AB70-B831507E8A0E}" type="slidenum">
              <a:rPr lang="zh-CN" altLang="en-US"/>
              <a:pPr/>
              <a:t>35</a:t>
            </a:fld>
            <a:endParaRPr lang="zh-CN" altLang="en-US"/>
          </a:p>
        </p:txBody>
      </p:sp>
    </p:spTree>
    <p:extLst>
      <p:ext uri="{BB962C8B-B14F-4D97-AF65-F5344CB8AC3E}">
        <p14:creationId xmlns:p14="http://schemas.microsoft.com/office/powerpoint/2010/main" val="4269561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684" name="灯片编号占位符 3"/>
          <p:cNvSpPr>
            <a:spLocks noGrp="1"/>
          </p:cNvSpPr>
          <p:nvPr>
            <p:ph type="sldNum" sz="quarter" idx="5"/>
          </p:nvPr>
        </p:nvSpPr>
        <p:spPr bwMode="auto">
          <a:noFill/>
          <a:ln>
            <a:miter lim="800000"/>
            <a:headEnd/>
            <a:tailEnd/>
          </a:ln>
        </p:spPr>
        <p:txBody>
          <a:bodyPr/>
          <a:lstStyle/>
          <a:p>
            <a:fld id="{E50DDDA1-2398-457C-AC67-53E64CECD9B8}" type="slidenum">
              <a:rPr lang="zh-CN" altLang="en-US"/>
              <a:pPr/>
              <a:t>36</a:t>
            </a:fld>
            <a:endParaRPr lang="zh-CN" altLang="en-US"/>
          </a:p>
        </p:txBody>
      </p:sp>
    </p:spTree>
    <p:extLst>
      <p:ext uri="{BB962C8B-B14F-4D97-AF65-F5344CB8AC3E}">
        <p14:creationId xmlns:p14="http://schemas.microsoft.com/office/powerpoint/2010/main" val="1707781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3732" name="灯片编号占位符 3"/>
          <p:cNvSpPr>
            <a:spLocks noGrp="1"/>
          </p:cNvSpPr>
          <p:nvPr>
            <p:ph type="sldNum" sz="quarter" idx="5"/>
          </p:nvPr>
        </p:nvSpPr>
        <p:spPr bwMode="auto">
          <a:noFill/>
          <a:ln>
            <a:miter lim="800000"/>
            <a:headEnd/>
            <a:tailEnd/>
          </a:ln>
        </p:spPr>
        <p:txBody>
          <a:bodyPr/>
          <a:lstStyle/>
          <a:p>
            <a:fld id="{22185859-8E2D-40C5-B763-60835E766CF9}" type="slidenum">
              <a:rPr lang="zh-CN" altLang="en-US"/>
              <a:pPr/>
              <a:t>37</a:t>
            </a:fld>
            <a:endParaRPr lang="zh-CN" altLang="en-US"/>
          </a:p>
        </p:txBody>
      </p:sp>
    </p:spTree>
    <p:extLst>
      <p:ext uri="{BB962C8B-B14F-4D97-AF65-F5344CB8AC3E}">
        <p14:creationId xmlns:p14="http://schemas.microsoft.com/office/powerpoint/2010/main" val="3486303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3732" name="灯片编号占位符 3"/>
          <p:cNvSpPr>
            <a:spLocks noGrp="1"/>
          </p:cNvSpPr>
          <p:nvPr>
            <p:ph type="sldNum" sz="quarter" idx="5"/>
          </p:nvPr>
        </p:nvSpPr>
        <p:spPr bwMode="auto">
          <a:noFill/>
          <a:ln>
            <a:miter lim="800000"/>
            <a:headEnd/>
            <a:tailEnd/>
          </a:ln>
        </p:spPr>
        <p:txBody>
          <a:bodyPr/>
          <a:lstStyle/>
          <a:p>
            <a:fld id="{22185859-8E2D-40C5-B763-60835E766CF9}" type="slidenum">
              <a:rPr lang="zh-CN" altLang="en-US"/>
              <a:pPr/>
              <a:t>38</a:t>
            </a:fld>
            <a:endParaRPr lang="zh-CN" altLang="en-US"/>
          </a:p>
        </p:txBody>
      </p:sp>
    </p:spTree>
    <p:extLst>
      <p:ext uri="{BB962C8B-B14F-4D97-AF65-F5344CB8AC3E}">
        <p14:creationId xmlns:p14="http://schemas.microsoft.com/office/powerpoint/2010/main" val="1790456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a:lstStyle/>
          <a:p>
            <a:fld id="{54E75C3E-5DD9-4D96-BE0A-9245C2F31072}" type="slidenum">
              <a:rPr lang="zh-CN" altLang="en-US"/>
              <a:pPr/>
              <a:t>39</a:t>
            </a:fld>
            <a:endParaRPr lang="zh-CN" altLang="en-US"/>
          </a:p>
        </p:txBody>
      </p:sp>
    </p:spTree>
    <p:extLst>
      <p:ext uri="{BB962C8B-B14F-4D97-AF65-F5344CB8AC3E}">
        <p14:creationId xmlns:p14="http://schemas.microsoft.com/office/powerpoint/2010/main" val="24261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42990FA4-CE31-494E-9D82-4EFD4CAA43DC}" type="slidenum">
              <a:rPr lang="zh-CN" altLang="en-US"/>
              <a:pPr/>
              <a:t>4</a:t>
            </a:fld>
            <a:endParaRPr lang="zh-CN" altLang="en-US"/>
          </a:p>
        </p:txBody>
      </p:sp>
    </p:spTree>
    <p:extLst>
      <p:ext uri="{BB962C8B-B14F-4D97-AF65-F5344CB8AC3E}">
        <p14:creationId xmlns:p14="http://schemas.microsoft.com/office/powerpoint/2010/main" val="4227482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a:lstStyle/>
          <a:p>
            <a:fld id="{C0C5EBE0-A148-4133-B200-D2C99D5E8306}" type="slidenum">
              <a:rPr lang="zh-CN" altLang="en-US"/>
              <a:pPr/>
              <a:t>40</a:t>
            </a:fld>
            <a:endParaRPr lang="zh-CN" altLang="en-US"/>
          </a:p>
        </p:txBody>
      </p:sp>
    </p:spTree>
    <p:extLst>
      <p:ext uri="{BB962C8B-B14F-4D97-AF65-F5344CB8AC3E}">
        <p14:creationId xmlns:p14="http://schemas.microsoft.com/office/powerpoint/2010/main" val="23849173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a:lstStyle/>
          <a:p>
            <a:fld id="{C0C5EBE0-A148-4133-B200-D2C99D5E8306}" type="slidenum">
              <a:rPr lang="zh-CN" altLang="en-US"/>
              <a:pPr/>
              <a:t>41</a:t>
            </a:fld>
            <a:endParaRPr lang="zh-CN" altLang="en-US"/>
          </a:p>
        </p:txBody>
      </p:sp>
    </p:spTree>
    <p:extLst>
      <p:ext uri="{BB962C8B-B14F-4D97-AF65-F5344CB8AC3E}">
        <p14:creationId xmlns:p14="http://schemas.microsoft.com/office/powerpoint/2010/main" val="2869379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852EF27B-43FE-4E24-A796-0BA48F66069E}" type="slidenum">
              <a:rPr lang="zh-CN" altLang="en-US"/>
              <a:pPr/>
              <a:t>42</a:t>
            </a:fld>
            <a:endParaRPr lang="zh-CN" altLang="en-US"/>
          </a:p>
        </p:txBody>
      </p:sp>
    </p:spTree>
    <p:extLst>
      <p:ext uri="{BB962C8B-B14F-4D97-AF65-F5344CB8AC3E}">
        <p14:creationId xmlns:p14="http://schemas.microsoft.com/office/powerpoint/2010/main" val="37107032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646F790D-3118-4109-8F9D-6A1F6FE115EE}" type="slidenum">
              <a:rPr lang="zh-CN" altLang="en-US"/>
              <a:pPr/>
              <a:t>43</a:t>
            </a:fld>
            <a:endParaRPr lang="zh-CN" altLang="en-US"/>
          </a:p>
        </p:txBody>
      </p:sp>
    </p:spTree>
    <p:extLst>
      <p:ext uri="{BB962C8B-B14F-4D97-AF65-F5344CB8AC3E}">
        <p14:creationId xmlns:p14="http://schemas.microsoft.com/office/powerpoint/2010/main" val="182586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分页</a:t>
            </a:r>
          </a:p>
        </p:txBody>
      </p:sp>
      <p:sp>
        <p:nvSpPr>
          <p:cNvPr id="83972" name="灯片编号占位符 3"/>
          <p:cNvSpPr>
            <a:spLocks noGrp="1"/>
          </p:cNvSpPr>
          <p:nvPr>
            <p:ph type="sldNum" sz="quarter" idx="5"/>
          </p:nvPr>
        </p:nvSpPr>
        <p:spPr bwMode="auto">
          <a:noFill/>
          <a:ln>
            <a:miter lim="800000"/>
            <a:headEnd/>
            <a:tailEnd/>
          </a:ln>
        </p:spPr>
        <p:txBody>
          <a:bodyPr/>
          <a:lstStyle/>
          <a:p>
            <a:fld id="{6F89EC11-1D76-467E-BBB0-B1D15BE4AE42}" type="slidenum">
              <a:rPr lang="zh-CN" altLang="en-US"/>
              <a:pPr/>
              <a:t>44</a:t>
            </a:fld>
            <a:endParaRPr lang="zh-CN" altLang="en-US"/>
          </a:p>
        </p:txBody>
      </p:sp>
    </p:spTree>
    <p:extLst>
      <p:ext uri="{BB962C8B-B14F-4D97-AF65-F5344CB8AC3E}">
        <p14:creationId xmlns:p14="http://schemas.microsoft.com/office/powerpoint/2010/main" val="294889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分页</a:t>
            </a:r>
          </a:p>
        </p:txBody>
      </p:sp>
      <p:sp>
        <p:nvSpPr>
          <p:cNvPr id="83972" name="灯片编号占位符 3"/>
          <p:cNvSpPr>
            <a:spLocks noGrp="1"/>
          </p:cNvSpPr>
          <p:nvPr>
            <p:ph type="sldNum" sz="quarter" idx="5"/>
          </p:nvPr>
        </p:nvSpPr>
        <p:spPr bwMode="auto">
          <a:noFill/>
          <a:ln>
            <a:miter lim="800000"/>
            <a:headEnd/>
            <a:tailEnd/>
          </a:ln>
        </p:spPr>
        <p:txBody>
          <a:bodyPr/>
          <a:lstStyle/>
          <a:p>
            <a:fld id="{6F89EC11-1D76-467E-BBB0-B1D15BE4AE42}" type="slidenum">
              <a:rPr lang="zh-CN" altLang="en-US"/>
              <a:pPr/>
              <a:t>45</a:t>
            </a:fld>
            <a:endParaRPr lang="zh-CN" altLang="en-US"/>
          </a:p>
        </p:txBody>
      </p:sp>
    </p:spTree>
    <p:extLst>
      <p:ext uri="{BB962C8B-B14F-4D97-AF65-F5344CB8AC3E}">
        <p14:creationId xmlns:p14="http://schemas.microsoft.com/office/powerpoint/2010/main" val="1191721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173C0DFF-4E7B-43F1-9CFA-6470C77B5B5E}" type="slidenum">
              <a:rPr lang="zh-CN" altLang="en-US"/>
              <a:pPr/>
              <a:t>46</a:t>
            </a:fld>
            <a:endParaRPr lang="zh-CN" altLang="en-US"/>
          </a:p>
        </p:txBody>
      </p:sp>
    </p:spTree>
    <p:extLst>
      <p:ext uri="{BB962C8B-B14F-4D97-AF65-F5344CB8AC3E}">
        <p14:creationId xmlns:p14="http://schemas.microsoft.com/office/powerpoint/2010/main" val="284848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173C0DFF-4E7B-43F1-9CFA-6470C77B5B5E}" type="slidenum">
              <a:rPr lang="zh-CN" altLang="en-US"/>
              <a:pPr/>
              <a:t>47</a:t>
            </a:fld>
            <a:endParaRPr lang="zh-CN" altLang="en-US"/>
          </a:p>
        </p:txBody>
      </p:sp>
    </p:spTree>
    <p:extLst>
      <p:ext uri="{BB962C8B-B14F-4D97-AF65-F5344CB8AC3E}">
        <p14:creationId xmlns:p14="http://schemas.microsoft.com/office/powerpoint/2010/main" val="6946154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a:lstStyle/>
          <a:p>
            <a:fld id="{4DBA6CB5-6453-4D59-B9DF-DB1C71B8B156}" type="slidenum">
              <a:rPr lang="zh-CN" altLang="en-US"/>
              <a:pPr/>
              <a:t>48</a:t>
            </a:fld>
            <a:endParaRPr lang="zh-CN" altLang="en-US"/>
          </a:p>
        </p:txBody>
      </p:sp>
    </p:spTree>
    <p:extLst>
      <p:ext uri="{BB962C8B-B14F-4D97-AF65-F5344CB8AC3E}">
        <p14:creationId xmlns:p14="http://schemas.microsoft.com/office/powerpoint/2010/main" val="18113135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a:lstStyle/>
          <a:p>
            <a:fld id="{4DBA6CB5-6453-4D59-B9DF-DB1C71B8B156}" type="slidenum">
              <a:rPr lang="zh-CN" altLang="en-US"/>
              <a:pPr/>
              <a:t>49</a:t>
            </a:fld>
            <a:endParaRPr lang="zh-CN" altLang="en-US"/>
          </a:p>
        </p:txBody>
      </p:sp>
    </p:spTree>
    <p:extLst>
      <p:ext uri="{BB962C8B-B14F-4D97-AF65-F5344CB8AC3E}">
        <p14:creationId xmlns:p14="http://schemas.microsoft.com/office/powerpoint/2010/main" val="27654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388" name="灯片编号占位符 3"/>
          <p:cNvSpPr>
            <a:spLocks noGrp="1"/>
          </p:cNvSpPr>
          <p:nvPr>
            <p:ph type="sldNum" sz="quarter" idx="5"/>
          </p:nvPr>
        </p:nvSpPr>
        <p:spPr bwMode="auto">
          <a:noFill/>
          <a:ln>
            <a:miter lim="800000"/>
            <a:headEnd/>
            <a:tailEnd/>
          </a:ln>
        </p:spPr>
        <p:txBody>
          <a:bodyPr/>
          <a:lstStyle/>
          <a:p>
            <a:fld id="{6CF12584-B781-4E4C-ACDB-F756F5B26F24}" type="slidenum">
              <a:rPr lang="zh-CN" altLang="en-US"/>
              <a:pPr/>
              <a:t>5</a:t>
            </a:fld>
            <a:endParaRPr lang="zh-CN" altLang="en-US"/>
          </a:p>
        </p:txBody>
      </p:sp>
    </p:spTree>
    <p:extLst>
      <p:ext uri="{BB962C8B-B14F-4D97-AF65-F5344CB8AC3E}">
        <p14:creationId xmlns:p14="http://schemas.microsoft.com/office/powerpoint/2010/main" val="40669984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0116" name="灯片编号占位符 3"/>
          <p:cNvSpPr>
            <a:spLocks noGrp="1"/>
          </p:cNvSpPr>
          <p:nvPr>
            <p:ph type="sldNum" sz="quarter" idx="5"/>
          </p:nvPr>
        </p:nvSpPr>
        <p:spPr bwMode="auto">
          <a:noFill/>
          <a:ln>
            <a:miter lim="800000"/>
            <a:headEnd/>
            <a:tailEnd/>
          </a:ln>
        </p:spPr>
        <p:txBody>
          <a:bodyPr/>
          <a:lstStyle/>
          <a:p>
            <a:fld id="{D33CEE33-A7C4-4300-BBE0-32D835F61CF8}" type="slidenum">
              <a:rPr lang="zh-CN" altLang="en-US"/>
              <a:pPr/>
              <a:t>50</a:t>
            </a:fld>
            <a:endParaRPr lang="zh-CN" altLang="en-US"/>
          </a:p>
        </p:txBody>
      </p:sp>
    </p:spTree>
    <p:extLst>
      <p:ext uri="{BB962C8B-B14F-4D97-AF65-F5344CB8AC3E}">
        <p14:creationId xmlns:p14="http://schemas.microsoft.com/office/powerpoint/2010/main" val="9376244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0116" name="灯片编号占位符 3"/>
          <p:cNvSpPr>
            <a:spLocks noGrp="1"/>
          </p:cNvSpPr>
          <p:nvPr>
            <p:ph type="sldNum" sz="quarter" idx="5"/>
          </p:nvPr>
        </p:nvSpPr>
        <p:spPr bwMode="auto">
          <a:noFill/>
          <a:ln>
            <a:miter lim="800000"/>
            <a:headEnd/>
            <a:tailEnd/>
          </a:ln>
        </p:spPr>
        <p:txBody>
          <a:bodyPr/>
          <a:lstStyle/>
          <a:p>
            <a:fld id="{D33CEE33-A7C4-4300-BBE0-32D835F61CF8}" type="slidenum">
              <a:rPr lang="zh-CN" altLang="en-US"/>
              <a:pPr/>
              <a:t>51</a:t>
            </a:fld>
            <a:endParaRPr lang="zh-CN" altLang="en-US"/>
          </a:p>
        </p:txBody>
      </p:sp>
    </p:spTree>
    <p:extLst>
      <p:ext uri="{BB962C8B-B14F-4D97-AF65-F5344CB8AC3E}">
        <p14:creationId xmlns:p14="http://schemas.microsoft.com/office/powerpoint/2010/main" val="18365997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a:lstStyle/>
          <a:p>
            <a:fld id="{6729A9BE-ED67-4D77-8845-E0F215770979}" type="slidenum">
              <a:rPr lang="zh-CN" altLang="en-US"/>
              <a:pPr/>
              <a:t>52</a:t>
            </a:fld>
            <a:endParaRPr lang="zh-CN" altLang="en-US"/>
          </a:p>
        </p:txBody>
      </p:sp>
    </p:spTree>
    <p:extLst>
      <p:ext uri="{BB962C8B-B14F-4D97-AF65-F5344CB8AC3E}">
        <p14:creationId xmlns:p14="http://schemas.microsoft.com/office/powerpoint/2010/main" val="37191465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cs typeface="Times New Roman" pitchFamily="18" charset="0"/>
              </a:rPr>
              <a:t>第</a:t>
            </a:r>
            <a:r>
              <a:rPr lang="en-US" altLang="zh-CN" smtClean="0">
                <a:cs typeface="Times New Roman" pitchFamily="18" charset="0"/>
              </a:rPr>
              <a:t>13.2</a:t>
            </a:r>
            <a:r>
              <a:rPr lang="zh-CN" altLang="zh-CN" smtClean="0">
                <a:cs typeface="Times New Roman" pitchFamily="18" charset="0"/>
              </a:rPr>
              <a:t>节中介绍的工作量估计技术可以帮助人们估计每项任务的工作量，根据人力分配情况，可以进一步确定每项任务的持续时间。从这些基本数据出发，根据作业之间的依赖关系，利用工程网络和</a:t>
            </a:r>
            <a:r>
              <a:rPr lang="en-US" altLang="zh-CN" smtClean="0">
                <a:cs typeface="Times New Roman" pitchFamily="18" charset="0"/>
              </a:rPr>
              <a:t>Gantt</a:t>
            </a:r>
            <a:r>
              <a:rPr lang="zh-CN" altLang="zh-CN" smtClean="0">
                <a:cs typeface="Times New Roman" pitchFamily="18" charset="0"/>
              </a:rPr>
              <a:t>图可以制定出合理的进度计划，并且能够科学地管理软件开发工程的进展情况。</a:t>
            </a:r>
            <a:endParaRPr lang="zh-CN" altLang="en-US" smtClean="0">
              <a:cs typeface="Times New Roman" pitchFamily="18" charset="0"/>
            </a:endParaRPr>
          </a:p>
          <a:p>
            <a:endParaRPr lang="zh-CN" altLang="en-US" smtClean="0">
              <a:cs typeface="Times New Roman" pitchFamily="18" charset="0"/>
            </a:endParaRPr>
          </a:p>
        </p:txBody>
      </p:sp>
      <p:sp>
        <p:nvSpPr>
          <p:cNvPr id="94212" name="灯片编号占位符 3"/>
          <p:cNvSpPr>
            <a:spLocks noGrp="1"/>
          </p:cNvSpPr>
          <p:nvPr>
            <p:ph type="sldNum" sz="quarter" idx="5"/>
          </p:nvPr>
        </p:nvSpPr>
        <p:spPr bwMode="auto">
          <a:noFill/>
          <a:ln>
            <a:miter lim="800000"/>
            <a:headEnd/>
            <a:tailEnd/>
          </a:ln>
        </p:spPr>
        <p:txBody>
          <a:bodyPr/>
          <a:lstStyle/>
          <a:p>
            <a:fld id="{8ADC7D74-31BC-44E1-8649-0456D2E07CF9}" type="slidenum">
              <a:rPr lang="zh-CN" altLang="en-US"/>
              <a:pPr/>
              <a:t>53</a:t>
            </a:fld>
            <a:endParaRPr lang="zh-CN" altLang="en-US"/>
          </a:p>
        </p:txBody>
      </p:sp>
    </p:spTree>
    <p:extLst>
      <p:ext uri="{BB962C8B-B14F-4D97-AF65-F5344CB8AC3E}">
        <p14:creationId xmlns:p14="http://schemas.microsoft.com/office/powerpoint/2010/main" val="2691122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a:lstStyle/>
          <a:p>
            <a:fld id="{04127AAD-8E07-4732-8709-7A6F18E6F3BD}" type="slidenum">
              <a:rPr lang="zh-CN" altLang="en-US"/>
              <a:pPr/>
              <a:t>54</a:t>
            </a:fld>
            <a:endParaRPr lang="zh-CN" altLang="en-US"/>
          </a:p>
        </p:txBody>
      </p:sp>
    </p:spTree>
    <p:extLst>
      <p:ext uri="{BB962C8B-B14F-4D97-AF65-F5344CB8AC3E}">
        <p14:creationId xmlns:p14="http://schemas.microsoft.com/office/powerpoint/2010/main" val="233566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注意，上面介绍的是</a:t>
            </a:r>
            <a:r>
              <a:rPr lang="en-US" altLang="zh-CN" smtClean="0"/>
              <a:t>20</a:t>
            </a:r>
            <a:r>
              <a:rPr lang="zh-CN" altLang="zh-CN" smtClean="0"/>
              <a:t>世纪</a:t>
            </a:r>
            <a:r>
              <a:rPr lang="en-US" altLang="zh-CN" smtClean="0"/>
              <a:t>70</a:t>
            </a:r>
            <a:r>
              <a:rPr lang="zh-CN" altLang="zh-CN" smtClean="0"/>
              <a:t>年代初期的主程序员组组织结构，现在的情况已经和当时大不相同了，程序员已经有了自己的终端或工作站，他们自己完成代码的输入、编辑、编译、链接和测试等工作，无须由编程秘书统一做这些工作。典型的主程序员组的现代形式将在下一小节介绍。</a:t>
            </a:r>
            <a:endParaRPr lang="zh-CN" altLang="en-US" smtClean="0"/>
          </a:p>
        </p:txBody>
      </p:sp>
      <p:sp>
        <p:nvSpPr>
          <p:cNvPr id="104452" name="灯片编号占位符 3"/>
          <p:cNvSpPr>
            <a:spLocks noGrp="1"/>
          </p:cNvSpPr>
          <p:nvPr>
            <p:ph type="sldNum" sz="quarter" idx="5"/>
          </p:nvPr>
        </p:nvSpPr>
        <p:spPr bwMode="auto">
          <a:noFill/>
          <a:ln>
            <a:miter lim="800000"/>
            <a:headEnd/>
            <a:tailEnd/>
          </a:ln>
        </p:spPr>
        <p:txBody>
          <a:bodyPr/>
          <a:lstStyle/>
          <a:p>
            <a:fld id="{C57D2C7B-B43E-4185-86F5-FBE8CA8877FD}" type="slidenum">
              <a:rPr lang="zh-CN" altLang="en-US"/>
              <a:pPr/>
              <a:t>61</a:t>
            </a:fld>
            <a:endParaRPr lang="zh-CN" altLang="en-US"/>
          </a:p>
        </p:txBody>
      </p:sp>
    </p:spTree>
    <p:extLst>
      <p:ext uri="{BB962C8B-B14F-4D97-AF65-F5344CB8AC3E}">
        <p14:creationId xmlns:p14="http://schemas.microsoft.com/office/powerpoint/2010/main" val="31112916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6500" name="灯片编号占位符 3"/>
          <p:cNvSpPr>
            <a:spLocks noGrp="1"/>
          </p:cNvSpPr>
          <p:nvPr>
            <p:ph type="sldNum" sz="quarter" idx="5"/>
          </p:nvPr>
        </p:nvSpPr>
        <p:spPr bwMode="auto">
          <a:noFill/>
          <a:ln>
            <a:miter lim="800000"/>
            <a:headEnd/>
            <a:tailEnd/>
          </a:ln>
        </p:spPr>
        <p:txBody>
          <a:bodyPr/>
          <a:lstStyle/>
          <a:p>
            <a:fld id="{4B6D688A-AED3-4250-B3A9-066D457673C2}" type="slidenum">
              <a:rPr lang="zh-CN" altLang="en-US"/>
              <a:pPr/>
              <a:t>62</a:t>
            </a:fld>
            <a:endParaRPr lang="zh-CN" altLang="en-US"/>
          </a:p>
        </p:txBody>
      </p:sp>
    </p:spTree>
    <p:extLst>
      <p:ext uri="{BB962C8B-B14F-4D97-AF65-F5344CB8AC3E}">
        <p14:creationId xmlns:p14="http://schemas.microsoft.com/office/powerpoint/2010/main" val="25260410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a:lstStyle/>
          <a:p>
            <a:fld id="{FC689FAB-F7B9-45AB-B0B3-1FF545947E56}" type="slidenum">
              <a:rPr lang="zh-CN" altLang="en-US"/>
              <a:pPr/>
              <a:t>67</a:t>
            </a:fld>
            <a:endParaRPr lang="zh-CN" altLang="en-US"/>
          </a:p>
        </p:txBody>
      </p:sp>
    </p:spTree>
    <p:extLst>
      <p:ext uri="{BB962C8B-B14F-4D97-AF65-F5344CB8AC3E}">
        <p14:creationId xmlns:p14="http://schemas.microsoft.com/office/powerpoint/2010/main" val="26451123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a:lstStyle/>
          <a:p>
            <a:fld id="{3905484A-7A6B-4546-9B21-877CA926050E}" type="slidenum">
              <a:rPr lang="zh-CN" altLang="en-US"/>
              <a:pPr/>
              <a:t>68</a:t>
            </a:fld>
            <a:endParaRPr lang="zh-CN" altLang="en-US"/>
          </a:p>
        </p:txBody>
      </p:sp>
    </p:spTree>
    <p:extLst>
      <p:ext uri="{BB962C8B-B14F-4D97-AF65-F5344CB8AC3E}">
        <p14:creationId xmlns:p14="http://schemas.microsoft.com/office/powerpoint/2010/main" val="26557854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a:lstStyle/>
          <a:p>
            <a:fld id="{5BCECA57-0145-46CE-893D-39BB7148A012}" type="slidenum">
              <a:rPr lang="zh-CN" altLang="en-US"/>
              <a:pPr/>
              <a:t>69</a:t>
            </a:fld>
            <a:endParaRPr lang="zh-CN" altLang="en-US"/>
          </a:p>
        </p:txBody>
      </p:sp>
    </p:spTree>
    <p:extLst>
      <p:ext uri="{BB962C8B-B14F-4D97-AF65-F5344CB8AC3E}">
        <p14:creationId xmlns:p14="http://schemas.microsoft.com/office/powerpoint/2010/main" val="128646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388" name="灯片编号占位符 3"/>
          <p:cNvSpPr>
            <a:spLocks noGrp="1"/>
          </p:cNvSpPr>
          <p:nvPr>
            <p:ph type="sldNum" sz="quarter" idx="5"/>
          </p:nvPr>
        </p:nvSpPr>
        <p:spPr bwMode="auto">
          <a:noFill/>
          <a:ln>
            <a:miter lim="800000"/>
            <a:headEnd/>
            <a:tailEnd/>
          </a:ln>
        </p:spPr>
        <p:txBody>
          <a:bodyPr/>
          <a:lstStyle/>
          <a:p>
            <a:fld id="{6CF12584-B781-4E4C-ACDB-F756F5B26F24}" type="slidenum">
              <a:rPr lang="zh-CN" altLang="en-US"/>
              <a:pPr/>
              <a:t>6</a:t>
            </a:fld>
            <a:endParaRPr lang="zh-CN" altLang="en-US"/>
          </a:p>
        </p:txBody>
      </p:sp>
    </p:spTree>
    <p:extLst>
      <p:ext uri="{BB962C8B-B14F-4D97-AF65-F5344CB8AC3E}">
        <p14:creationId xmlns:p14="http://schemas.microsoft.com/office/powerpoint/2010/main" val="25130921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a:lstStyle/>
          <a:p>
            <a:fld id="{5C1FFFE1-445D-49B4-86BB-0665CF3758B1}" type="slidenum">
              <a:rPr lang="zh-CN" altLang="en-US"/>
              <a:pPr/>
              <a:t>70</a:t>
            </a:fld>
            <a:endParaRPr lang="zh-CN" altLang="en-US"/>
          </a:p>
        </p:txBody>
      </p:sp>
    </p:spTree>
    <p:extLst>
      <p:ext uri="{BB962C8B-B14F-4D97-AF65-F5344CB8AC3E}">
        <p14:creationId xmlns:p14="http://schemas.microsoft.com/office/powerpoint/2010/main" val="3595364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0836" name="灯片编号占位符 3"/>
          <p:cNvSpPr>
            <a:spLocks noGrp="1"/>
          </p:cNvSpPr>
          <p:nvPr>
            <p:ph type="sldNum" sz="quarter" idx="5"/>
          </p:nvPr>
        </p:nvSpPr>
        <p:spPr bwMode="auto">
          <a:noFill/>
          <a:ln>
            <a:miter lim="800000"/>
            <a:headEnd/>
            <a:tailEnd/>
          </a:ln>
        </p:spPr>
        <p:txBody>
          <a:bodyPr/>
          <a:lstStyle/>
          <a:p>
            <a:fld id="{55AAB57F-D084-405B-B0B9-C8BAE2430B52}" type="slidenum">
              <a:rPr lang="zh-CN" altLang="en-US"/>
              <a:pPr/>
              <a:t>71</a:t>
            </a:fld>
            <a:endParaRPr lang="zh-CN" altLang="en-US"/>
          </a:p>
        </p:txBody>
      </p:sp>
    </p:spTree>
    <p:extLst>
      <p:ext uri="{BB962C8B-B14F-4D97-AF65-F5344CB8AC3E}">
        <p14:creationId xmlns:p14="http://schemas.microsoft.com/office/powerpoint/2010/main" val="3321600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2884" name="灯片编号占位符 3"/>
          <p:cNvSpPr>
            <a:spLocks noGrp="1"/>
          </p:cNvSpPr>
          <p:nvPr>
            <p:ph type="sldNum" sz="quarter" idx="5"/>
          </p:nvPr>
        </p:nvSpPr>
        <p:spPr bwMode="auto">
          <a:noFill/>
          <a:ln>
            <a:miter lim="800000"/>
            <a:headEnd/>
            <a:tailEnd/>
          </a:ln>
        </p:spPr>
        <p:txBody>
          <a:bodyPr/>
          <a:lstStyle/>
          <a:p>
            <a:fld id="{BA67F720-E8DE-4F18-B86C-B6AE84196A37}" type="slidenum">
              <a:rPr lang="zh-CN" altLang="en-US"/>
              <a:pPr/>
              <a:t>72</a:t>
            </a:fld>
            <a:endParaRPr lang="zh-CN" altLang="en-US"/>
          </a:p>
        </p:txBody>
      </p:sp>
    </p:spTree>
    <p:extLst>
      <p:ext uri="{BB962C8B-B14F-4D97-AF65-F5344CB8AC3E}">
        <p14:creationId xmlns:p14="http://schemas.microsoft.com/office/powerpoint/2010/main" val="1422471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2884" name="灯片编号占位符 3"/>
          <p:cNvSpPr>
            <a:spLocks noGrp="1"/>
          </p:cNvSpPr>
          <p:nvPr>
            <p:ph type="sldNum" sz="quarter" idx="5"/>
          </p:nvPr>
        </p:nvSpPr>
        <p:spPr bwMode="auto">
          <a:noFill/>
          <a:ln>
            <a:miter lim="800000"/>
            <a:headEnd/>
            <a:tailEnd/>
          </a:ln>
        </p:spPr>
        <p:txBody>
          <a:bodyPr/>
          <a:lstStyle/>
          <a:p>
            <a:fld id="{BA67F720-E8DE-4F18-B86C-B6AE84196A37}" type="slidenum">
              <a:rPr lang="zh-CN" altLang="en-US"/>
              <a:pPr/>
              <a:t>73</a:t>
            </a:fld>
            <a:endParaRPr lang="zh-CN" altLang="en-US"/>
          </a:p>
        </p:txBody>
      </p:sp>
    </p:spTree>
    <p:extLst>
      <p:ext uri="{BB962C8B-B14F-4D97-AF65-F5344CB8AC3E}">
        <p14:creationId xmlns:p14="http://schemas.microsoft.com/office/powerpoint/2010/main" val="2535999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4932" name="灯片编号占位符 3"/>
          <p:cNvSpPr>
            <a:spLocks noGrp="1"/>
          </p:cNvSpPr>
          <p:nvPr>
            <p:ph type="sldNum" sz="quarter" idx="5"/>
          </p:nvPr>
        </p:nvSpPr>
        <p:spPr bwMode="auto">
          <a:noFill/>
          <a:ln>
            <a:miter lim="800000"/>
            <a:headEnd/>
            <a:tailEnd/>
          </a:ln>
        </p:spPr>
        <p:txBody>
          <a:bodyPr/>
          <a:lstStyle/>
          <a:p>
            <a:fld id="{4200DF54-6CA4-4537-AF06-9E95EE65872F}" type="slidenum">
              <a:rPr lang="zh-CN" altLang="en-US"/>
              <a:pPr/>
              <a:t>74</a:t>
            </a:fld>
            <a:endParaRPr lang="zh-CN" altLang="en-US"/>
          </a:p>
        </p:txBody>
      </p:sp>
    </p:spTree>
    <p:extLst>
      <p:ext uri="{BB962C8B-B14F-4D97-AF65-F5344CB8AC3E}">
        <p14:creationId xmlns:p14="http://schemas.microsoft.com/office/powerpoint/2010/main" val="32420213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p:spPr>
      </p:sp>
      <p:sp>
        <p:nvSpPr>
          <p:cNvPr id="1269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6980" name="灯片编号占位符 3"/>
          <p:cNvSpPr>
            <a:spLocks noGrp="1"/>
          </p:cNvSpPr>
          <p:nvPr>
            <p:ph type="sldNum" sz="quarter" idx="5"/>
          </p:nvPr>
        </p:nvSpPr>
        <p:spPr bwMode="auto">
          <a:noFill/>
          <a:ln>
            <a:miter lim="800000"/>
            <a:headEnd/>
            <a:tailEnd/>
          </a:ln>
        </p:spPr>
        <p:txBody>
          <a:bodyPr/>
          <a:lstStyle/>
          <a:p>
            <a:fld id="{336B5BD6-6719-4241-A156-E45B61B8CAA0}" type="slidenum">
              <a:rPr lang="zh-CN" altLang="en-US"/>
              <a:pPr/>
              <a:t>75</a:t>
            </a:fld>
            <a:endParaRPr lang="zh-CN" altLang="en-US"/>
          </a:p>
        </p:txBody>
      </p:sp>
    </p:spTree>
    <p:extLst>
      <p:ext uri="{BB962C8B-B14F-4D97-AF65-F5344CB8AC3E}">
        <p14:creationId xmlns:p14="http://schemas.microsoft.com/office/powerpoint/2010/main" val="11324362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9028" name="灯片编号占位符 3"/>
          <p:cNvSpPr>
            <a:spLocks noGrp="1"/>
          </p:cNvSpPr>
          <p:nvPr>
            <p:ph type="sldNum" sz="quarter" idx="5"/>
          </p:nvPr>
        </p:nvSpPr>
        <p:spPr bwMode="auto">
          <a:noFill/>
          <a:ln>
            <a:miter lim="800000"/>
            <a:headEnd/>
            <a:tailEnd/>
          </a:ln>
        </p:spPr>
        <p:txBody>
          <a:bodyPr/>
          <a:lstStyle/>
          <a:p>
            <a:fld id="{A7EA074B-8088-44AF-83CC-A8AE794990D9}" type="slidenum">
              <a:rPr lang="zh-CN" altLang="en-US"/>
              <a:pPr/>
              <a:t>76</a:t>
            </a:fld>
            <a:endParaRPr lang="zh-CN" altLang="en-US"/>
          </a:p>
        </p:txBody>
      </p:sp>
    </p:spTree>
    <p:extLst>
      <p:ext uri="{BB962C8B-B14F-4D97-AF65-F5344CB8AC3E}">
        <p14:creationId xmlns:p14="http://schemas.microsoft.com/office/powerpoint/2010/main" val="19426755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1076" name="灯片编号占位符 3"/>
          <p:cNvSpPr>
            <a:spLocks noGrp="1"/>
          </p:cNvSpPr>
          <p:nvPr>
            <p:ph type="sldNum" sz="quarter" idx="5"/>
          </p:nvPr>
        </p:nvSpPr>
        <p:spPr bwMode="auto">
          <a:noFill/>
          <a:ln>
            <a:miter lim="800000"/>
            <a:headEnd/>
            <a:tailEnd/>
          </a:ln>
        </p:spPr>
        <p:txBody>
          <a:bodyPr/>
          <a:lstStyle/>
          <a:p>
            <a:fld id="{34FA31F4-71BA-4BFF-8DA6-732C0C150159}" type="slidenum">
              <a:rPr lang="zh-CN" altLang="en-US"/>
              <a:pPr/>
              <a:t>77</a:t>
            </a:fld>
            <a:endParaRPr lang="zh-CN" altLang="en-US"/>
          </a:p>
        </p:txBody>
      </p:sp>
    </p:spTree>
    <p:extLst>
      <p:ext uri="{BB962C8B-B14F-4D97-AF65-F5344CB8AC3E}">
        <p14:creationId xmlns:p14="http://schemas.microsoft.com/office/powerpoint/2010/main" val="1854860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3124" name="灯片编号占位符 3"/>
          <p:cNvSpPr>
            <a:spLocks noGrp="1"/>
          </p:cNvSpPr>
          <p:nvPr>
            <p:ph type="sldNum" sz="quarter" idx="5"/>
          </p:nvPr>
        </p:nvSpPr>
        <p:spPr bwMode="auto">
          <a:noFill/>
          <a:ln>
            <a:miter lim="800000"/>
            <a:headEnd/>
            <a:tailEnd/>
          </a:ln>
        </p:spPr>
        <p:txBody>
          <a:bodyPr/>
          <a:lstStyle/>
          <a:p>
            <a:fld id="{6A74C3D9-EEA0-47CB-9D86-E6D725D52278}" type="slidenum">
              <a:rPr lang="zh-CN" altLang="en-US"/>
              <a:pPr/>
              <a:t>78</a:t>
            </a:fld>
            <a:endParaRPr lang="zh-CN" altLang="en-US"/>
          </a:p>
        </p:txBody>
      </p:sp>
    </p:spTree>
    <p:extLst>
      <p:ext uri="{BB962C8B-B14F-4D97-AF65-F5344CB8AC3E}">
        <p14:creationId xmlns:p14="http://schemas.microsoft.com/office/powerpoint/2010/main" val="8779477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p:spPr>
      </p:sp>
      <p:sp>
        <p:nvSpPr>
          <p:cNvPr id="135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5172" name="灯片编号占位符 3"/>
          <p:cNvSpPr>
            <a:spLocks noGrp="1"/>
          </p:cNvSpPr>
          <p:nvPr>
            <p:ph type="sldNum" sz="quarter" idx="5"/>
          </p:nvPr>
        </p:nvSpPr>
        <p:spPr bwMode="auto">
          <a:noFill/>
          <a:ln>
            <a:miter lim="800000"/>
            <a:headEnd/>
            <a:tailEnd/>
          </a:ln>
        </p:spPr>
        <p:txBody>
          <a:bodyPr/>
          <a:lstStyle/>
          <a:p>
            <a:fld id="{09ED948F-EEBF-4ACD-806C-15111DB4CF75}" type="slidenum">
              <a:rPr lang="zh-CN" altLang="en-US"/>
              <a:pPr/>
              <a:t>79</a:t>
            </a:fld>
            <a:endParaRPr lang="zh-CN" altLang="en-US"/>
          </a:p>
        </p:txBody>
      </p:sp>
    </p:spTree>
    <p:extLst>
      <p:ext uri="{BB962C8B-B14F-4D97-AF65-F5344CB8AC3E}">
        <p14:creationId xmlns:p14="http://schemas.microsoft.com/office/powerpoint/2010/main" val="118723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6" name="灯片编号占位符 3"/>
          <p:cNvSpPr>
            <a:spLocks noGrp="1"/>
          </p:cNvSpPr>
          <p:nvPr>
            <p:ph type="sldNum" sz="quarter" idx="5"/>
          </p:nvPr>
        </p:nvSpPr>
        <p:spPr bwMode="auto">
          <a:noFill/>
          <a:ln>
            <a:miter lim="800000"/>
            <a:headEnd/>
            <a:tailEnd/>
          </a:ln>
        </p:spPr>
        <p:txBody>
          <a:bodyPr/>
          <a:lstStyle/>
          <a:p>
            <a:fld id="{374AA3F1-77FC-4F6A-B96B-58ED8F8D92C7}" type="slidenum">
              <a:rPr lang="zh-CN" altLang="en-US"/>
              <a:pPr/>
              <a:t>7</a:t>
            </a:fld>
            <a:endParaRPr lang="zh-CN" altLang="en-US"/>
          </a:p>
        </p:txBody>
      </p:sp>
    </p:spTree>
    <p:extLst>
      <p:ext uri="{BB962C8B-B14F-4D97-AF65-F5344CB8AC3E}">
        <p14:creationId xmlns:p14="http://schemas.microsoft.com/office/powerpoint/2010/main" val="24875863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1372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7220" name="灯片编号占位符 3"/>
          <p:cNvSpPr>
            <a:spLocks noGrp="1"/>
          </p:cNvSpPr>
          <p:nvPr>
            <p:ph type="sldNum" sz="quarter" idx="5"/>
          </p:nvPr>
        </p:nvSpPr>
        <p:spPr bwMode="auto">
          <a:noFill/>
          <a:ln>
            <a:miter lim="800000"/>
            <a:headEnd/>
            <a:tailEnd/>
          </a:ln>
        </p:spPr>
        <p:txBody>
          <a:bodyPr/>
          <a:lstStyle/>
          <a:p>
            <a:fld id="{051F9E1A-FC10-439A-84B4-5E720C06E4CA}" type="slidenum">
              <a:rPr lang="zh-CN" altLang="en-US"/>
              <a:pPr/>
              <a:t>80</a:t>
            </a:fld>
            <a:endParaRPr lang="zh-CN" altLang="en-US"/>
          </a:p>
        </p:txBody>
      </p:sp>
    </p:spTree>
    <p:extLst>
      <p:ext uri="{BB962C8B-B14F-4D97-AF65-F5344CB8AC3E}">
        <p14:creationId xmlns:p14="http://schemas.microsoft.com/office/powerpoint/2010/main" val="32306256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39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9268" name="灯片编号占位符 3"/>
          <p:cNvSpPr>
            <a:spLocks noGrp="1"/>
          </p:cNvSpPr>
          <p:nvPr>
            <p:ph type="sldNum" sz="quarter" idx="5"/>
          </p:nvPr>
        </p:nvSpPr>
        <p:spPr bwMode="auto">
          <a:noFill/>
          <a:ln>
            <a:miter lim="800000"/>
            <a:headEnd/>
            <a:tailEnd/>
          </a:ln>
        </p:spPr>
        <p:txBody>
          <a:bodyPr/>
          <a:lstStyle/>
          <a:p>
            <a:fld id="{DD3D621C-9954-4C49-90E2-57F02E9E51B7}" type="slidenum">
              <a:rPr lang="zh-CN" altLang="en-US"/>
              <a:pPr/>
              <a:t>81</a:t>
            </a:fld>
            <a:endParaRPr lang="zh-CN" altLang="en-US"/>
          </a:p>
        </p:txBody>
      </p:sp>
    </p:spTree>
    <p:extLst>
      <p:ext uri="{BB962C8B-B14F-4D97-AF65-F5344CB8AC3E}">
        <p14:creationId xmlns:p14="http://schemas.microsoft.com/office/powerpoint/2010/main" val="14167886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41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1316" name="灯片编号占位符 3"/>
          <p:cNvSpPr>
            <a:spLocks noGrp="1"/>
          </p:cNvSpPr>
          <p:nvPr>
            <p:ph type="sldNum" sz="quarter" idx="5"/>
          </p:nvPr>
        </p:nvSpPr>
        <p:spPr bwMode="auto">
          <a:noFill/>
          <a:ln>
            <a:miter lim="800000"/>
            <a:headEnd/>
            <a:tailEnd/>
          </a:ln>
        </p:spPr>
        <p:txBody>
          <a:bodyPr/>
          <a:lstStyle/>
          <a:p>
            <a:fld id="{AFFC7116-7CD4-479B-BBA3-F0AC9E7513FB}" type="slidenum">
              <a:rPr lang="zh-CN" altLang="en-US"/>
              <a:pPr/>
              <a:t>82</a:t>
            </a:fld>
            <a:endParaRPr lang="zh-CN" altLang="en-US"/>
          </a:p>
        </p:txBody>
      </p:sp>
    </p:spTree>
    <p:extLst>
      <p:ext uri="{BB962C8B-B14F-4D97-AF65-F5344CB8AC3E}">
        <p14:creationId xmlns:p14="http://schemas.microsoft.com/office/powerpoint/2010/main" val="37564692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3364" name="灯片编号占位符 3"/>
          <p:cNvSpPr>
            <a:spLocks noGrp="1"/>
          </p:cNvSpPr>
          <p:nvPr>
            <p:ph type="sldNum" sz="quarter" idx="5"/>
          </p:nvPr>
        </p:nvSpPr>
        <p:spPr bwMode="auto">
          <a:noFill/>
          <a:ln>
            <a:miter lim="800000"/>
            <a:headEnd/>
            <a:tailEnd/>
          </a:ln>
        </p:spPr>
        <p:txBody>
          <a:bodyPr/>
          <a:lstStyle/>
          <a:p>
            <a:fld id="{23AC4722-BF12-4D9F-9002-1D10F9A3B4D8}" type="slidenum">
              <a:rPr lang="zh-CN" altLang="en-US"/>
              <a:pPr/>
              <a:t>83</a:t>
            </a:fld>
            <a:endParaRPr lang="zh-CN" altLang="en-US"/>
          </a:p>
        </p:txBody>
      </p:sp>
    </p:spTree>
    <p:extLst>
      <p:ext uri="{BB962C8B-B14F-4D97-AF65-F5344CB8AC3E}">
        <p14:creationId xmlns:p14="http://schemas.microsoft.com/office/powerpoint/2010/main" val="9425133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454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5412" name="灯片编号占位符 3"/>
          <p:cNvSpPr>
            <a:spLocks noGrp="1"/>
          </p:cNvSpPr>
          <p:nvPr>
            <p:ph type="sldNum" sz="quarter" idx="5"/>
          </p:nvPr>
        </p:nvSpPr>
        <p:spPr bwMode="auto">
          <a:noFill/>
          <a:ln>
            <a:miter lim="800000"/>
            <a:headEnd/>
            <a:tailEnd/>
          </a:ln>
        </p:spPr>
        <p:txBody>
          <a:bodyPr/>
          <a:lstStyle/>
          <a:p>
            <a:fld id="{5683377C-0E84-4D7C-A679-9F2377108EBC}" type="slidenum">
              <a:rPr lang="zh-CN" altLang="en-US"/>
              <a:pPr/>
              <a:t>84</a:t>
            </a:fld>
            <a:endParaRPr lang="zh-CN" altLang="en-US"/>
          </a:p>
        </p:txBody>
      </p:sp>
    </p:spTree>
    <p:extLst>
      <p:ext uri="{BB962C8B-B14F-4D97-AF65-F5344CB8AC3E}">
        <p14:creationId xmlns:p14="http://schemas.microsoft.com/office/powerpoint/2010/main" val="14497655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p:spPr>
      </p:sp>
      <p:sp>
        <p:nvSpPr>
          <p:cNvPr id="151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1556" name="灯片编号占位符 3"/>
          <p:cNvSpPr>
            <a:spLocks noGrp="1"/>
          </p:cNvSpPr>
          <p:nvPr>
            <p:ph type="sldNum" sz="quarter" idx="5"/>
          </p:nvPr>
        </p:nvSpPr>
        <p:spPr bwMode="auto">
          <a:noFill/>
          <a:ln>
            <a:miter lim="800000"/>
            <a:headEnd/>
            <a:tailEnd/>
          </a:ln>
        </p:spPr>
        <p:txBody>
          <a:bodyPr/>
          <a:lstStyle/>
          <a:p>
            <a:fld id="{FF0DC3D6-64F5-422E-A5CB-F02046D2195E}" type="slidenum">
              <a:rPr lang="zh-CN" altLang="en-US"/>
              <a:pPr/>
              <a:t>89</a:t>
            </a:fld>
            <a:endParaRPr lang="zh-CN" altLang="en-US"/>
          </a:p>
        </p:txBody>
      </p:sp>
    </p:spTree>
    <p:extLst>
      <p:ext uri="{BB962C8B-B14F-4D97-AF65-F5344CB8AC3E}">
        <p14:creationId xmlns:p14="http://schemas.microsoft.com/office/powerpoint/2010/main" val="20903148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3604" name="灯片编号占位符 3"/>
          <p:cNvSpPr>
            <a:spLocks noGrp="1"/>
          </p:cNvSpPr>
          <p:nvPr>
            <p:ph type="sldNum" sz="quarter" idx="5"/>
          </p:nvPr>
        </p:nvSpPr>
        <p:spPr bwMode="auto">
          <a:noFill/>
          <a:ln>
            <a:miter lim="800000"/>
            <a:headEnd/>
            <a:tailEnd/>
          </a:ln>
        </p:spPr>
        <p:txBody>
          <a:bodyPr/>
          <a:lstStyle/>
          <a:p>
            <a:fld id="{D1CCB51C-8E8B-4F90-87FF-FAC59699DA1C}" type="slidenum">
              <a:rPr lang="zh-CN" altLang="en-US"/>
              <a:pPr/>
              <a:t>90</a:t>
            </a:fld>
            <a:endParaRPr lang="zh-CN" altLang="en-US"/>
          </a:p>
        </p:txBody>
      </p:sp>
    </p:spTree>
    <p:extLst>
      <p:ext uri="{BB962C8B-B14F-4D97-AF65-F5344CB8AC3E}">
        <p14:creationId xmlns:p14="http://schemas.microsoft.com/office/powerpoint/2010/main" val="19474254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5652" name="灯片编号占位符 3"/>
          <p:cNvSpPr>
            <a:spLocks noGrp="1"/>
          </p:cNvSpPr>
          <p:nvPr>
            <p:ph type="sldNum" sz="quarter" idx="5"/>
          </p:nvPr>
        </p:nvSpPr>
        <p:spPr bwMode="auto">
          <a:noFill/>
          <a:ln>
            <a:miter lim="800000"/>
            <a:headEnd/>
            <a:tailEnd/>
          </a:ln>
        </p:spPr>
        <p:txBody>
          <a:bodyPr/>
          <a:lstStyle/>
          <a:p>
            <a:fld id="{7A6C2D1D-29CE-4FA8-8396-411F5BAAEED2}" type="slidenum">
              <a:rPr lang="zh-CN" altLang="en-US"/>
              <a:pPr/>
              <a:t>91</a:t>
            </a:fld>
            <a:endParaRPr lang="zh-CN" altLang="en-US"/>
          </a:p>
        </p:txBody>
      </p:sp>
    </p:spTree>
    <p:extLst>
      <p:ext uri="{BB962C8B-B14F-4D97-AF65-F5344CB8AC3E}">
        <p14:creationId xmlns:p14="http://schemas.microsoft.com/office/powerpoint/2010/main" val="42565307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headEnd/>
            <a:tailEnd/>
          </a:ln>
        </p:spPr>
      </p:sp>
      <p:sp>
        <p:nvSpPr>
          <p:cNvPr id="157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7700" name="灯片编号占位符 3"/>
          <p:cNvSpPr>
            <a:spLocks noGrp="1"/>
          </p:cNvSpPr>
          <p:nvPr>
            <p:ph type="sldNum" sz="quarter" idx="5"/>
          </p:nvPr>
        </p:nvSpPr>
        <p:spPr bwMode="auto">
          <a:noFill/>
          <a:ln>
            <a:miter lim="800000"/>
            <a:headEnd/>
            <a:tailEnd/>
          </a:ln>
        </p:spPr>
        <p:txBody>
          <a:bodyPr/>
          <a:lstStyle/>
          <a:p>
            <a:fld id="{A636A37A-4A9F-4D26-8F66-0A8332072597}" type="slidenum">
              <a:rPr lang="zh-CN" altLang="en-US"/>
              <a:pPr/>
              <a:t>92</a:t>
            </a:fld>
            <a:endParaRPr lang="zh-CN" altLang="en-US"/>
          </a:p>
        </p:txBody>
      </p:sp>
    </p:spTree>
    <p:extLst>
      <p:ext uri="{BB962C8B-B14F-4D97-AF65-F5344CB8AC3E}">
        <p14:creationId xmlns:p14="http://schemas.microsoft.com/office/powerpoint/2010/main" val="34328191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headEnd/>
            <a:tailEnd/>
          </a:ln>
        </p:spPr>
      </p:sp>
      <p:sp>
        <p:nvSpPr>
          <p:cNvPr id="157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7700" name="灯片编号占位符 3"/>
          <p:cNvSpPr>
            <a:spLocks noGrp="1"/>
          </p:cNvSpPr>
          <p:nvPr>
            <p:ph type="sldNum" sz="quarter" idx="5"/>
          </p:nvPr>
        </p:nvSpPr>
        <p:spPr bwMode="auto">
          <a:noFill/>
          <a:ln>
            <a:miter lim="800000"/>
            <a:headEnd/>
            <a:tailEnd/>
          </a:ln>
        </p:spPr>
        <p:txBody>
          <a:bodyPr/>
          <a:lstStyle/>
          <a:p>
            <a:fld id="{A636A37A-4A9F-4D26-8F66-0A8332072597}" type="slidenum">
              <a:rPr lang="zh-CN" altLang="en-US"/>
              <a:pPr/>
              <a:t>93</a:t>
            </a:fld>
            <a:endParaRPr lang="zh-CN" altLang="en-US"/>
          </a:p>
        </p:txBody>
      </p:sp>
    </p:spTree>
    <p:extLst>
      <p:ext uri="{BB962C8B-B14F-4D97-AF65-F5344CB8AC3E}">
        <p14:creationId xmlns:p14="http://schemas.microsoft.com/office/powerpoint/2010/main" val="4129182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dirty="0" smtClean="0">
                <a:cs typeface="Times New Roman" pitchFamily="18" charset="0"/>
              </a:rPr>
              <a:t>功能点数与所用的编程语言无关，看起来功能点技术比代码行技术更合理一些。但是，在判断信息域特性复杂级别和技术因素的影响程度时，存在着相当大的主观因素</a:t>
            </a:r>
            <a:r>
              <a:rPr lang="en-US" altLang="zh-CN" dirty="0" smtClean="0">
                <a:cs typeface="Times New Roman" pitchFamily="18" charset="0"/>
              </a:rPr>
              <a:t>.</a:t>
            </a:r>
          </a:p>
          <a:p>
            <a:endParaRPr lang="en-US" altLang="zh-CN" dirty="0" smtClean="0">
              <a:cs typeface="Times New Roman" pitchFamily="18" charset="0"/>
            </a:endParaRPr>
          </a:p>
        </p:txBody>
      </p:sp>
      <p:sp>
        <p:nvSpPr>
          <p:cNvPr id="20484" name="灯片编号占位符 3"/>
          <p:cNvSpPr>
            <a:spLocks noGrp="1"/>
          </p:cNvSpPr>
          <p:nvPr>
            <p:ph type="sldNum" sz="quarter" idx="5"/>
          </p:nvPr>
        </p:nvSpPr>
        <p:spPr bwMode="auto">
          <a:noFill/>
          <a:ln>
            <a:miter lim="800000"/>
            <a:headEnd/>
            <a:tailEnd/>
          </a:ln>
        </p:spPr>
        <p:txBody>
          <a:bodyPr/>
          <a:lstStyle/>
          <a:p>
            <a:fld id="{C77B8E33-9F49-4A68-961A-54BF0D9EAF36}" type="slidenum">
              <a:rPr lang="zh-CN" altLang="en-US"/>
              <a:pPr/>
              <a:t>8</a:t>
            </a:fld>
            <a:endParaRPr lang="zh-CN" altLang="en-US"/>
          </a:p>
        </p:txBody>
      </p:sp>
    </p:spTree>
    <p:extLst>
      <p:ext uri="{BB962C8B-B14F-4D97-AF65-F5344CB8AC3E}">
        <p14:creationId xmlns:p14="http://schemas.microsoft.com/office/powerpoint/2010/main" val="30415407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p:spPr>
      </p:sp>
      <p:sp>
        <p:nvSpPr>
          <p:cNvPr id="159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9748" name="灯片编号占位符 3"/>
          <p:cNvSpPr>
            <a:spLocks noGrp="1"/>
          </p:cNvSpPr>
          <p:nvPr>
            <p:ph type="sldNum" sz="quarter" idx="5"/>
          </p:nvPr>
        </p:nvSpPr>
        <p:spPr bwMode="auto">
          <a:noFill/>
          <a:ln>
            <a:miter lim="800000"/>
            <a:headEnd/>
            <a:tailEnd/>
          </a:ln>
        </p:spPr>
        <p:txBody>
          <a:bodyPr/>
          <a:lstStyle/>
          <a:p>
            <a:fld id="{858476A4-96B2-4CC1-BCC4-FB295D24C129}" type="slidenum">
              <a:rPr lang="zh-CN" altLang="en-US"/>
              <a:pPr/>
              <a:t>94</a:t>
            </a:fld>
            <a:endParaRPr lang="zh-CN" altLang="en-US"/>
          </a:p>
        </p:txBody>
      </p:sp>
    </p:spTree>
    <p:extLst>
      <p:ext uri="{BB962C8B-B14F-4D97-AF65-F5344CB8AC3E}">
        <p14:creationId xmlns:p14="http://schemas.microsoft.com/office/powerpoint/2010/main" val="3893065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p:spPr>
      </p:sp>
      <p:sp>
        <p:nvSpPr>
          <p:cNvPr id="159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9748" name="灯片编号占位符 3"/>
          <p:cNvSpPr>
            <a:spLocks noGrp="1"/>
          </p:cNvSpPr>
          <p:nvPr>
            <p:ph type="sldNum" sz="quarter" idx="5"/>
          </p:nvPr>
        </p:nvSpPr>
        <p:spPr bwMode="auto">
          <a:noFill/>
          <a:ln>
            <a:miter lim="800000"/>
            <a:headEnd/>
            <a:tailEnd/>
          </a:ln>
        </p:spPr>
        <p:txBody>
          <a:bodyPr/>
          <a:lstStyle/>
          <a:p>
            <a:fld id="{858476A4-96B2-4CC1-BCC4-FB295D24C129}" type="slidenum">
              <a:rPr lang="zh-CN" altLang="en-US"/>
              <a:pPr/>
              <a:t>95</a:t>
            </a:fld>
            <a:endParaRPr lang="zh-CN" altLang="en-US"/>
          </a:p>
        </p:txBody>
      </p:sp>
    </p:spTree>
    <p:extLst>
      <p:ext uri="{BB962C8B-B14F-4D97-AF65-F5344CB8AC3E}">
        <p14:creationId xmlns:p14="http://schemas.microsoft.com/office/powerpoint/2010/main" val="1594973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headEnd/>
            <a:tailEnd/>
          </a:ln>
        </p:spPr>
      </p:sp>
      <p:sp>
        <p:nvSpPr>
          <p:cNvPr id="161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1796" name="灯片编号占位符 3"/>
          <p:cNvSpPr>
            <a:spLocks noGrp="1"/>
          </p:cNvSpPr>
          <p:nvPr>
            <p:ph type="sldNum" sz="quarter" idx="5"/>
          </p:nvPr>
        </p:nvSpPr>
        <p:spPr bwMode="auto">
          <a:noFill/>
          <a:ln>
            <a:miter lim="800000"/>
            <a:headEnd/>
            <a:tailEnd/>
          </a:ln>
        </p:spPr>
        <p:txBody>
          <a:bodyPr/>
          <a:lstStyle/>
          <a:p>
            <a:fld id="{C6EC18AD-891C-4B84-88D6-686C12F20540}" type="slidenum">
              <a:rPr lang="zh-CN" altLang="en-US"/>
              <a:pPr/>
              <a:t>96</a:t>
            </a:fld>
            <a:endParaRPr lang="zh-CN" altLang="en-US"/>
          </a:p>
        </p:txBody>
      </p:sp>
    </p:spTree>
    <p:extLst>
      <p:ext uri="{BB962C8B-B14F-4D97-AF65-F5344CB8AC3E}">
        <p14:creationId xmlns:p14="http://schemas.microsoft.com/office/powerpoint/2010/main" val="32347019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3844" name="灯片编号占位符 3"/>
          <p:cNvSpPr>
            <a:spLocks noGrp="1"/>
          </p:cNvSpPr>
          <p:nvPr>
            <p:ph type="sldNum" sz="quarter" idx="5"/>
          </p:nvPr>
        </p:nvSpPr>
        <p:spPr bwMode="auto">
          <a:noFill/>
          <a:ln>
            <a:miter lim="800000"/>
            <a:headEnd/>
            <a:tailEnd/>
          </a:ln>
        </p:spPr>
        <p:txBody>
          <a:bodyPr/>
          <a:lstStyle/>
          <a:p>
            <a:fld id="{B572DDBA-372D-43C6-BB0C-FA146A274D68}" type="slidenum">
              <a:rPr lang="zh-CN" altLang="en-US"/>
              <a:pPr/>
              <a:t>97</a:t>
            </a:fld>
            <a:endParaRPr lang="zh-CN" altLang="en-US"/>
          </a:p>
        </p:txBody>
      </p:sp>
    </p:spTree>
    <p:extLst>
      <p:ext uri="{BB962C8B-B14F-4D97-AF65-F5344CB8AC3E}">
        <p14:creationId xmlns:p14="http://schemas.microsoft.com/office/powerpoint/2010/main" val="13774570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p:spPr>
      </p:sp>
      <p:sp>
        <p:nvSpPr>
          <p:cNvPr id="1658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5892" name="灯片编号占位符 3"/>
          <p:cNvSpPr>
            <a:spLocks noGrp="1"/>
          </p:cNvSpPr>
          <p:nvPr>
            <p:ph type="sldNum" sz="quarter" idx="5"/>
          </p:nvPr>
        </p:nvSpPr>
        <p:spPr bwMode="auto">
          <a:noFill/>
          <a:ln>
            <a:miter lim="800000"/>
            <a:headEnd/>
            <a:tailEnd/>
          </a:ln>
        </p:spPr>
        <p:txBody>
          <a:bodyPr/>
          <a:lstStyle/>
          <a:p>
            <a:fld id="{F7C447C1-C58D-4AE8-8634-F799E469723D}" type="slidenum">
              <a:rPr lang="zh-CN" altLang="en-US"/>
              <a:pPr/>
              <a:t>98</a:t>
            </a:fld>
            <a:endParaRPr lang="zh-CN" altLang="en-US"/>
          </a:p>
        </p:txBody>
      </p:sp>
    </p:spTree>
    <p:extLst>
      <p:ext uri="{BB962C8B-B14F-4D97-AF65-F5344CB8AC3E}">
        <p14:creationId xmlns:p14="http://schemas.microsoft.com/office/powerpoint/2010/main" val="34275541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headEnd/>
            <a:tailEnd/>
          </a:ln>
        </p:spPr>
      </p:sp>
      <p:sp>
        <p:nvSpPr>
          <p:cNvPr id="167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7940" name="灯片编号占位符 3"/>
          <p:cNvSpPr>
            <a:spLocks noGrp="1"/>
          </p:cNvSpPr>
          <p:nvPr>
            <p:ph type="sldNum" sz="quarter" idx="5"/>
          </p:nvPr>
        </p:nvSpPr>
        <p:spPr bwMode="auto">
          <a:noFill/>
          <a:ln>
            <a:miter lim="800000"/>
            <a:headEnd/>
            <a:tailEnd/>
          </a:ln>
        </p:spPr>
        <p:txBody>
          <a:bodyPr/>
          <a:lstStyle/>
          <a:p>
            <a:fld id="{A4DCC2DB-502A-4FD3-94CF-027AC34C7F21}" type="slidenum">
              <a:rPr lang="zh-CN" altLang="en-US"/>
              <a:pPr/>
              <a:t>99</a:t>
            </a:fld>
            <a:endParaRPr lang="zh-CN" altLang="en-US"/>
          </a:p>
        </p:txBody>
      </p:sp>
    </p:spTree>
    <p:extLst>
      <p:ext uri="{BB962C8B-B14F-4D97-AF65-F5344CB8AC3E}">
        <p14:creationId xmlns:p14="http://schemas.microsoft.com/office/powerpoint/2010/main" val="23131168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9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9988" name="灯片编号占位符 3"/>
          <p:cNvSpPr>
            <a:spLocks noGrp="1"/>
          </p:cNvSpPr>
          <p:nvPr>
            <p:ph type="sldNum" sz="quarter" idx="5"/>
          </p:nvPr>
        </p:nvSpPr>
        <p:spPr bwMode="auto">
          <a:noFill/>
          <a:ln>
            <a:miter lim="800000"/>
            <a:headEnd/>
            <a:tailEnd/>
          </a:ln>
        </p:spPr>
        <p:txBody>
          <a:bodyPr/>
          <a:lstStyle/>
          <a:p>
            <a:fld id="{19254C31-B99C-4B69-8D23-F27AE303F680}" type="slidenum">
              <a:rPr lang="zh-CN" altLang="en-US"/>
              <a:pPr/>
              <a:t>100</a:t>
            </a:fld>
            <a:endParaRPr lang="zh-CN" altLang="en-US"/>
          </a:p>
        </p:txBody>
      </p:sp>
    </p:spTree>
    <p:extLst>
      <p:ext uri="{BB962C8B-B14F-4D97-AF65-F5344CB8AC3E}">
        <p14:creationId xmlns:p14="http://schemas.microsoft.com/office/powerpoint/2010/main" val="23705211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headEnd/>
            <a:tailEnd/>
          </a:ln>
        </p:spPr>
      </p:sp>
      <p:sp>
        <p:nvSpPr>
          <p:cNvPr id="172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2036" name="灯片编号占位符 3"/>
          <p:cNvSpPr>
            <a:spLocks noGrp="1"/>
          </p:cNvSpPr>
          <p:nvPr>
            <p:ph type="sldNum" sz="quarter" idx="5"/>
          </p:nvPr>
        </p:nvSpPr>
        <p:spPr bwMode="auto">
          <a:noFill/>
          <a:ln>
            <a:miter lim="800000"/>
            <a:headEnd/>
            <a:tailEnd/>
          </a:ln>
        </p:spPr>
        <p:txBody>
          <a:bodyPr/>
          <a:lstStyle/>
          <a:p>
            <a:fld id="{79139C7F-B64C-40A6-93F6-5DFFC3F7C0BB}" type="slidenum">
              <a:rPr lang="zh-CN" altLang="en-US"/>
              <a:pPr/>
              <a:t>101</a:t>
            </a:fld>
            <a:endParaRPr lang="zh-CN" altLang="en-US"/>
          </a:p>
        </p:txBody>
      </p:sp>
    </p:spTree>
    <p:extLst>
      <p:ext uri="{BB962C8B-B14F-4D97-AF65-F5344CB8AC3E}">
        <p14:creationId xmlns:p14="http://schemas.microsoft.com/office/powerpoint/2010/main" val="426859209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headEnd/>
            <a:tailEnd/>
          </a:ln>
        </p:spPr>
      </p:sp>
      <p:sp>
        <p:nvSpPr>
          <p:cNvPr id="174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4084" name="灯片编号占位符 3"/>
          <p:cNvSpPr>
            <a:spLocks noGrp="1"/>
          </p:cNvSpPr>
          <p:nvPr>
            <p:ph type="sldNum" sz="quarter" idx="5"/>
          </p:nvPr>
        </p:nvSpPr>
        <p:spPr bwMode="auto">
          <a:noFill/>
          <a:ln>
            <a:miter lim="800000"/>
            <a:headEnd/>
            <a:tailEnd/>
          </a:ln>
        </p:spPr>
        <p:txBody>
          <a:bodyPr/>
          <a:lstStyle/>
          <a:p>
            <a:fld id="{C32F5E1D-06C9-4CA1-8CEB-A58EDC4C16ED}" type="slidenum">
              <a:rPr lang="zh-CN" altLang="en-US"/>
              <a:pPr/>
              <a:t>102</a:t>
            </a:fld>
            <a:endParaRPr lang="zh-CN" altLang="en-US"/>
          </a:p>
        </p:txBody>
      </p:sp>
    </p:spTree>
    <p:extLst>
      <p:ext uri="{BB962C8B-B14F-4D97-AF65-F5344CB8AC3E}">
        <p14:creationId xmlns:p14="http://schemas.microsoft.com/office/powerpoint/2010/main" val="13091081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headEnd/>
            <a:tailEnd/>
          </a:ln>
        </p:spPr>
      </p:sp>
      <p:sp>
        <p:nvSpPr>
          <p:cNvPr id="1761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76132" name="灯片编号占位符 3"/>
          <p:cNvSpPr>
            <a:spLocks noGrp="1"/>
          </p:cNvSpPr>
          <p:nvPr>
            <p:ph type="sldNum" sz="quarter" idx="5"/>
          </p:nvPr>
        </p:nvSpPr>
        <p:spPr bwMode="auto">
          <a:noFill/>
          <a:ln>
            <a:miter lim="800000"/>
            <a:headEnd/>
            <a:tailEnd/>
          </a:ln>
        </p:spPr>
        <p:txBody>
          <a:bodyPr/>
          <a:lstStyle/>
          <a:p>
            <a:fld id="{4B2A700A-7D24-498E-8A36-171A56660044}" type="slidenum">
              <a:rPr lang="zh-CN" altLang="en-US"/>
              <a:pPr/>
              <a:t>103</a:t>
            </a:fld>
            <a:endParaRPr lang="zh-CN" altLang="en-US"/>
          </a:p>
        </p:txBody>
      </p:sp>
    </p:spTree>
    <p:extLst>
      <p:ext uri="{BB962C8B-B14F-4D97-AF65-F5344CB8AC3E}">
        <p14:creationId xmlns:p14="http://schemas.microsoft.com/office/powerpoint/2010/main" val="212618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532" name="灯片编号占位符 3"/>
          <p:cNvSpPr>
            <a:spLocks noGrp="1"/>
          </p:cNvSpPr>
          <p:nvPr>
            <p:ph type="sldNum" sz="quarter" idx="5"/>
          </p:nvPr>
        </p:nvSpPr>
        <p:spPr bwMode="auto">
          <a:noFill/>
          <a:ln>
            <a:miter lim="800000"/>
            <a:headEnd/>
            <a:tailEnd/>
          </a:ln>
        </p:spPr>
        <p:txBody>
          <a:bodyPr/>
          <a:lstStyle/>
          <a:p>
            <a:fld id="{8DB0CBD7-71B4-4676-BB7D-F6DA42687CF2}" type="slidenum">
              <a:rPr lang="zh-CN" altLang="en-US"/>
              <a:pPr/>
              <a:t>9</a:t>
            </a:fld>
            <a:endParaRPr lang="zh-CN" altLang="en-US"/>
          </a:p>
        </p:txBody>
      </p:sp>
    </p:spTree>
    <p:extLst>
      <p:ext uri="{BB962C8B-B14F-4D97-AF65-F5344CB8AC3E}">
        <p14:creationId xmlns:p14="http://schemas.microsoft.com/office/powerpoint/2010/main" val="21159354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headEnd/>
            <a:tailEnd/>
          </a:ln>
        </p:spPr>
      </p:sp>
      <p:sp>
        <p:nvSpPr>
          <p:cNvPr id="178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78180" name="灯片编号占位符 3"/>
          <p:cNvSpPr>
            <a:spLocks noGrp="1"/>
          </p:cNvSpPr>
          <p:nvPr>
            <p:ph type="sldNum" sz="quarter" idx="5"/>
          </p:nvPr>
        </p:nvSpPr>
        <p:spPr bwMode="auto">
          <a:noFill/>
          <a:ln>
            <a:miter lim="800000"/>
            <a:headEnd/>
            <a:tailEnd/>
          </a:ln>
        </p:spPr>
        <p:txBody>
          <a:bodyPr/>
          <a:lstStyle/>
          <a:p>
            <a:fld id="{89B40E9F-3843-4EF5-BB71-FC58A2B5F698}" type="slidenum">
              <a:rPr lang="zh-CN" altLang="en-US"/>
              <a:pPr/>
              <a:t>104</a:t>
            </a:fld>
            <a:endParaRPr lang="zh-CN" altLang="en-US"/>
          </a:p>
        </p:txBody>
      </p:sp>
    </p:spTree>
    <p:extLst>
      <p:ext uri="{BB962C8B-B14F-4D97-AF65-F5344CB8AC3E}">
        <p14:creationId xmlns:p14="http://schemas.microsoft.com/office/powerpoint/2010/main" val="36499052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p:spPr>
      </p:sp>
      <p:sp>
        <p:nvSpPr>
          <p:cNvPr id="1802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0228" name="灯片编号占位符 3"/>
          <p:cNvSpPr>
            <a:spLocks noGrp="1"/>
          </p:cNvSpPr>
          <p:nvPr>
            <p:ph type="sldNum" sz="quarter" idx="5"/>
          </p:nvPr>
        </p:nvSpPr>
        <p:spPr bwMode="auto">
          <a:noFill/>
          <a:ln>
            <a:miter lim="800000"/>
            <a:headEnd/>
            <a:tailEnd/>
          </a:ln>
        </p:spPr>
        <p:txBody>
          <a:bodyPr/>
          <a:lstStyle/>
          <a:p>
            <a:fld id="{DF7F9A98-7A1D-4FB7-8AD6-039F68281365}" type="slidenum">
              <a:rPr lang="zh-CN" altLang="en-US"/>
              <a:pPr/>
              <a:t>105</a:t>
            </a:fld>
            <a:endParaRPr lang="zh-CN" altLang="en-US"/>
          </a:p>
        </p:txBody>
      </p:sp>
    </p:spTree>
    <p:extLst>
      <p:ext uri="{BB962C8B-B14F-4D97-AF65-F5344CB8AC3E}">
        <p14:creationId xmlns:p14="http://schemas.microsoft.com/office/powerpoint/2010/main" val="10721510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noFill/>
          <a:ln>
            <a:solidFill>
              <a:srgbClr val="000000"/>
            </a:solidFill>
            <a:miter lim="800000"/>
            <a:headEnd/>
            <a:tailEnd/>
          </a:ln>
        </p:spPr>
      </p:sp>
      <p:sp>
        <p:nvSpPr>
          <p:cNvPr id="182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2276" name="灯片编号占位符 3"/>
          <p:cNvSpPr>
            <a:spLocks noGrp="1"/>
          </p:cNvSpPr>
          <p:nvPr>
            <p:ph type="sldNum" sz="quarter" idx="5"/>
          </p:nvPr>
        </p:nvSpPr>
        <p:spPr bwMode="auto">
          <a:noFill/>
          <a:ln>
            <a:miter lim="800000"/>
            <a:headEnd/>
            <a:tailEnd/>
          </a:ln>
        </p:spPr>
        <p:txBody>
          <a:bodyPr/>
          <a:lstStyle/>
          <a:p>
            <a:fld id="{CD2CF903-1113-4E8F-B078-D99549014E97}" type="slidenum">
              <a:rPr lang="zh-CN" altLang="en-US"/>
              <a:pPr/>
              <a:t>106</a:t>
            </a:fld>
            <a:endParaRPr lang="zh-CN" altLang="en-US"/>
          </a:p>
        </p:txBody>
      </p:sp>
    </p:spTree>
    <p:extLst>
      <p:ext uri="{BB962C8B-B14F-4D97-AF65-F5344CB8AC3E}">
        <p14:creationId xmlns:p14="http://schemas.microsoft.com/office/powerpoint/2010/main" val="2517674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24" name="灯片编号占位符 3"/>
          <p:cNvSpPr>
            <a:spLocks noGrp="1"/>
          </p:cNvSpPr>
          <p:nvPr>
            <p:ph type="sldNum" sz="quarter" idx="5"/>
          </p:nvPr>
        </p:nvSpPr>
        <p:spPr bwMode="auto">
          <a:noFill/>
          <a:ln>
            <a:miter lim="800000"/>
            <a:headEnd/>
            <a:tailEnd/>
          </a:ln>
        </p:spPr>
        <p:txBody>
          <a:bodyPr/>
          <a:lstStyle/>
          <a:p>
            <a:fld id="{A8089D9D-9A4F-4C5A-8AFC-E1941827219E}" type="slidenum">
              <a:rPr lang="zh-CN" altLang="en-US"/>
              <a:pPr/>
              <a:t>107</a:t>
            </a:fld>
            <a:endParaRPr lang="zh-CN" altLang="en-US"/>
          </a:p>
        </p:txBody>
      </p:sp>
    </p:spTree>
    <p:extLst>
      <p:ext uri="{BB962C8B-B14F-4D97-AF65-F5344CB8AC3E}">
        <p14:creationId xmlns:p14="http://schemas.microsoft.com/office/powerpoint/2010/main" val="39619982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headEnd/>
            <a:tailEnd/>
          </a:ln>
        </p:spPr>
      </p:sp>
      <p:sp>
        <p:nvSpPr>
          <p:cNvPr id="1873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7396" name="灯片编号占位符 3"/>
          <p:cNvSpPr>
            <a:spLocks noGrp="1"/>
          </p:cNvSpPr>
          <p:nvPr>
            <p:ph type="sldNum" sz="quarter" idx="5"/>
          </p:nvPr>
        </p:nvSpPr>
        <p:spPr bwMode="auto">
          <a:noFill/>
          <a:ln>
            <a:miter lim="800000"/>
            <a:headEnd/>
            <a:tailEnd/>
          </a:ln>
        </p:spPr>
        <p:txBody>
          <a:bodyPr/>
          <a:lstStyle/>
          <a:p>
            <a:fld id="{2D7CB22A-4847-4B9E-A217-B98AC720C38E}" type="slidenum">
              <a:rPr lang="zh-CN" altLang="en-US">
                <a:solidFill>
                  <a:srgbClr val="000000"/>
                </a:solidFill>
              </a:rPr>
              <a:pPr/>
              <a:t>109</a:t>
            </a:fld>
            <a:endParaRPr lang="zh-CN" altLang="en-US">
              <a:solidFill>
                <a:srgbClr val="000000"/>
              </a:solidFill>
            </a:endParaRPr>
          </a:p>
        </p:txBody>
      </p:sp>
    </p:spTree>
    <p:extLst>
      <p:ext uri="{BB962C8B-B14F-4D97-AF65-F5344CB8AC3E}">
        <p14:creationId xmlns:p14="http://schemas.microsoft.com/office/powerpoint/2010/main" val="1783794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0F7A25A8-764F-4552-8B9E-27E5669655DA}" type="datetime1">
              <a:rPr lang="es-ES" altLang="zh-CN"/>
              <a:pPr>
                <a:defRPr/>
              </a:pPr>
              <a:t>04/06/2020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5C73AE68-38EC-4049-90AA-44394FEE3AD5}"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67D66D28-04C7-4403-A4B7-5DA833A82C54}"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7" name="3 Marcador de fecha"/>
          <p:cNvSpPr>
            <a:spLocks noGrp="1"/>
          </p:cNvSpPr>
          <p:nvPr>
            <p:ph type="dt" sz="half" idx="10"/>
          </p:nvPr>
        </p:nvSpPr>
        <p:spPr>
          <a:xfrm>
            <a:off x="12700" y="6329363"/>
            <a:ext cx="2133600" cy="365125"/>
          </a:xfrm>
        </p:spPr>
        <p:txBody>
          <a:bodyPr/>
          <a:lstStyle>
            <a:lvl1pPr algn="ctr">
              <a:defRPr sz="1600" dirty="0" smtClean="0">
                <a:solidFill>
                  <a:schemeClr val="bg1"/>
                </a:solidFill>
              </a:defRPr>
            </a:lvl1pPr>
          </a:lstStyle>
          <a:p>
            <a:pPr>
              <a:defRPr/>
            </a:pPr>
            <a:r>
              <a:rPr lang="zh-CN" altLang="en-US"/>
              <a:t>第</a:t>
            </a:r>
            <a:r>
              <a:rPr lang="en-US" altLang="zh-CN"/>
              <a:t>13</a:t>
            </a:r>
            <a:r>
              <a:rPr lang="zh-CN" altLang="en-US"/>
              <a:t>章</a:t>
            </a:r>
            <a:endParaRPr lang="en-US" altLang="zh-CN"/>
          </a:p>
          <a:p>
            <a:pPr>
              <a:defRPr/>
            </a:pPr>
            <a:r>
              <a:rPr lang="zh-CN" altLang="en-US"/>
              <a:t>软件项目管理</a:t>
            </a:r>
            <a:endParaRPr lang="es-ES" altLang="zh-CN"/>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59644B8D-FAC2-4067-BF3C-B54B87BB20BF}"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2875B0FA-94AB-44D1-A081-1D338FF4317B}" type="datetime1">
              <a:rPr lang="es-ES" altLang="zh-CN"/>
              <a:pPr>
                <a:defRPr/>
              </a:pPr>
              <a:t>04/06/2020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3F6D4F7A-210D-447D-8B30-07B903C45BF5}" type="datetime1">
              <a:rPr lang="es-ES" altLang="zh-CN"/>
              <a:pPr>
                <a:defRPr/>
              </a:pPr>
              <a:t>04/06/2020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5E322281-C67E-4E1B-8690-6165B9ECD501}"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Bodoni MT Black" pitchFamily="18" charset="0"/>
                <a:ea typeface="+mn-ea"/>
              </a:rPr>
              <a:t>第</a:t>
            </a:r>
            <a:r>
              <a:rPr lang="en-US" altLang="zh-CN" sz="4000" b="1" dirty="0" smtClean="0">
                <a:latin typeface="Bodoni MT Black" pitchFamily="18" charset="0"/>
                <a:ea typeface="+mn-ea"/>
              </a:rPr>
              <a:t>13</a:t>
            </a:r>
            <a:r>
              <a:rPr lang="zh-CN" altLang="en-US" sz="4000" b="1" dirty="0" smtClean="0">
                <a:latin typeface="Bodoni MT Black" pitchFamily="18" charset="0"/>
                <a:ea typeface="+mn-ea"/>
              </a:rPr>
              <a:t>章  软件</a:t>
            </a:r>
            <a:r>
              <a:rPr lang="zh-CN" altLang="en-US" sz="4000" b="1" dirty="0">
                <a:latin typeface="Bodoni MT Black" pitchFamily="18" charset="0"/>
                <a:ea typeface="+mn-ea"/>
              </a:rPr>
              <a:t>项目管理</a:t>
            </a:r>
            <a:endParaRPr lang="en-US" altLang="zh-CN"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a:spLocks/>
          </p:cNvSpPr>
          <p:nvPr/>
        </p:nvSpPr>
        <p:spPr bwMode="auto">
          <a:xfrm>
            <a:off x="0" y="1063625"/>
            <a:ext cx="9144000" cy="565150"/>
          </a:xfrm>
          <a:prstGeom prst="rect">
            <a:avLst/>
          </a:prstGeom>
          <a:solidFill>
            <a:schemeClr val="bg1"/>
          </a:solidFill>
          <a:ln>
            <a:noFill/>
          </a:ln>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None/>
              <a:defRPr/>
            </a:pPr>
            <a:endParaRPr lang="es-ES" altLang="zh-CN" sz="2000">
              <a:solidFill>
                <a:srgbClr val="BFBFBF"/>
              </a:solidFill>
              <a:latin typeface="Bodoni MT Black" pitchFamily="18" charset="0"/>
              <a:ea typeface="+mn-ea"/>
            </a:endParaRPr>
          </a:p>
        </p:txBody>
      </p:sp>
      <p:sp>
        <p:nvSpPr>
          <p:cNvPr id="717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13.2   </a:t>
            </a:r>
            <a:r>
              <a:rPr lang="zh-CN" altLang="en-US" sz="2400" dirty="0" smtClean="0">
                <a:solidFill>
                  <a:srgbClr val="D9D9D9"/>
                </a:solidFill>
                <a:latin typeface="Bodoni MT Black" pitchFamily="18" charset="0"/>
                <a:ea typeface="+mn-ea"/>
              </a:rPr>
              <a:t>工作量估算</a:t>
            </a:r>
            <a:endParaRPr lang="zh-CN" altLang="en-US" sz="2400" dirty="0">
              <a:solidFill>
                <a:srgbClr val="D9D9D9"/>
              </a:solidFill>
              <a:latin typeface="Bodoni MT Black" pitchFamily="18" charset="0"/>
              <a:ea typeface="+mn-ea"/>
            </a:endParaRPr>
          </a:p>
        </p:txBody>
      </p:sp>
      <p:pic>
        <p:nvPicPr>
          <p:cNvPr id="21508"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1509"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7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34" name="Rectangle 3"/>
          <p:cNvSpPr txBox="1">
            <a:spLocks noChangeArrowheads="1"/>
          </p:cNvSpPr>
          <p:nvPr/>
        </p:nvSpPr>
        <p:spPr bwMode="auto">
          <a:xfrm>
            <a:off x="549275" y="1169988"/>
            <a:ext cx="82296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dirty="0" smtClean="0">
                <a:solidFill>
                  <a:srgbClr val="9999CC">
                    <a:lumMod val="50000"/>
                  </a:srgbClr>
                </a:solidFill>
                <a:latin typeface="Bodoni MT Black" pitchFamily="18" charset="0"/>
              </a:rPr>
              <a:t>   </a:t>
            </a:r>
            <a:r>
              <a:rPr kumimoji="1" lang="en-US" altLang="zh-CN" sz="2800" b="1" dirty="0" smtClean="0">
                <a:latin typeface="Bodoni MT Black" pitchFamily="18" charset="0"/>
              </a:rPr>
              <a:t>13.1   </a:t>
            </a:r>
            <a:r>
              <a:rPr kumimoji="1" lang="zh-CN" altLang="en-US" sz="2800" b="1" dirty="0" smtClean="0">
                <a:latin typeface="Bodoni MT Black" pitchFamily="18" charset="0"/>
              </a:rPr>
              <a:t>估算软件规模</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13.2   </a:t>
            </a:r>
            <a:r>
              <a:rPr kumimoji="1" lang="zh-CN" altLang="en-US" sz="2800" b="1" dirty="0" smtClean="0">
                <a:latin typeface="Bodoni MT Black" pitchFamily="18" charset="0"/>
              </a:rPr>
              <a:t>工作量估算</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13.3   </a:t>
            </a:r>
            <a:r>
              <a:rPr kumimoji="1" lang="zh-CN" altLang="en-US" sz="2800" b="1" dirty="0" smtClean="0">
                <a:latin typeface="Bodoni MT Black" pitchFamily="18" charset="0"/>
              </a:rPr>
              <a:t>进度计划</a:t>
            </a: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13.4   </a:t>
            </a:r>
            <a:r>
              <a:rPr kumimoji="1" lang="zh-CN" altLang="en-US" sz="2800" b="1" dirty="0" smtClean="0">
                <a:latin typeface="Bodoni MT Black" pitchFamily="18" charset="0"/>
              </a:rPr>
              <a:t>人员组织</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13.5   </a:t>
            </a:r>
            <a:r>
              <a:rPr kumimoji="1" lang="zh-CN" altLang="en-US" sz="2800" b="1" dirty="0" smtClean="0">
                <a:latin typeface="Bodoni MT Black" pitchFamily="18" charset="0"/>
              </a:rPr>
              <a:t>质量保证</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13.6   </a:t>
            </a:r>
            <a:r>
              <a:rPr kumimoji="1" lang="zh-CN" altLang="en-US" sz="2800" b="1" dirty="0" smtClean="0">
                <a:latin typeface="Bodoni MT Black" pitchFamily="18" charset="0"/>
              </a:rPr>
              <a:t>软件配置管理</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a:latin typeface="Bodoni MT Black" pitchFamily="18" charset="0"/>
              </a:rPr>
              <a:t> </a:t>
            </a:r>
            <a:r>
              <a:rPr kumimoji="1" lang="en-US" altLang="zh-CN" sz="2800" b="1" dirty="0" smtClean="0">
                <a:latin typeface="Bodoni MT Black" pitchFamily="18" charset="0"/>
              </a:rPr>
              <a:t>  13.7   </a:t>
            </a:r>
            <a:r>
              <a:rPr kumimoji="1" lang="zh-CN" altLang="en-US" sz="2800" b="1" dirty="0" smtClean="0">
                <a:latin typeface="Bodoni MT Black" pitchFamily="18" charset="0"/>
              </a:rPr>
              <a:t>能力成熟模型</a:t>
            </a:r>
            <a:r>
              <a:rPr kumimoji="1" lang="en-US" altLang="zh-CN" sz="2000" b="1" dirty="0" smtClean="0">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smtClean="0">
                <a:latin typeface="Bodoni MT Black" pitchFamily="18" charset="0"/>
                <a:ea typeface="+mn-ea"/>
              </a:rPr>
              <a:t>主要内容</a:t>
            </a:r>
            <a:endParaRPr lang="es-HN" sz="3600" b="1" dirty="0">
              <a:latin typeface="Bodoni MT Black" pitchFamily="18" charset="0"/>
              <a:ea typeface="+mn-ea"/>
            </a:endParaRPr>
          </a:p>
        </p:txBody>
      </p:sp>
      <p:sp>
        <p:nvSpPr>
          <p:cNvPr id="1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15" name="矩形 14"/>
          <p:cNvSpPr/>
          <p:nvPr/>
        </p:nvSpPr>
        <p:spPr>
          <a:xfrm>
            <a:off x="862013" y="18335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等腰三角形 15"/>
          <p:cNvSpPr/>
          <p:nvPr/>
        </p:nvSpPr>
        <p:spPr>
          <a:xfrm rot="5400000">
            <a:off x="269875" y="191928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13.7 </a:t>
            </a:r>
            <a:r>
              <a:rPr lang="zh-CN" altLang="en-US" sz="2400" dirty="0">
                <a:solidFill>
                  <a:srgbClr val="D9D9D9"/>
                </a:solidFill>
                <a:latin typeface="Bodoni MT Black" pitchFamily="18" charset="0"/>
                <a:ea typeface="+mn-ea"/>
              </a:rPr>
              <a:t>能力成熟</a:t>
            </a:r>
            <a:r>
              <a:rPr lang="zh-CN" altLang="en-US" sz="2400" dirty="0" smtClean="0">
                <a:solidFill>
                  <a:srgbClr val="D9D9D9"/>
                </a:solidFill>
                <a:latin typeface="Bodoni MT Black" pitchFamily="18" charset="0"/>
                <a:ea typeface="+mn-ea"/>
              </a:rPr>
              <a:t>模型</a:t>
            </a:r>
            <a:endParaRPr lang="zh-CN" altLang="en-US" sz="2400" dirty="0">
              <a:solidFill>
                <a:srgbClr val="D9D9D9"/>
              </a:solidFill>
              <a:latin typeface="Bodoni MT Black" pitchFamily="18" charset="0"/>
              <a:ea typeface="+mn-ea"/>
            </a:endParaRPr>
          </a:p>
        </p:txBody>
      </p:sp>
      <p:sp>
        <p:nvSpPr>
          <p:cNvPr id="166916" name="矩形 4"/>
          <p:cNvSpPr>
            <a:spLocks noChangeArrowheads="1"/>
          </p:cNvSpPr>
          <p:nvPr/>
        </p:nvSpPr>
        <p:spPr bwMode="auto">
          <a:xfrm>
            <a:off x="250713" y="1087358"/>
            <a:ext cx="8640960" cy="1477328"/>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zh-CN" altLang="zh-CN" sz="2400" dirty="0" smtClean="0">
                <a:latin typeface="Bodoni MT Black" pitchFamily="18" charset="0"/>
                <a:cs typeface="Times New Roman" pitchFamily="18" charset="0"/>
              </a:rPr>
              <a:t>美国</a:t>
            </a:r>
            <a:r>
              <a:rPr lang="zh-CN" altLang="zh-CN" sz="2400" dirty="0">
                <a:latin typeface="Bodoni MT Black" pitchFamily="18" charset="0"/>
                <a:cs typeface="Times New Roman" pitchFamily="18" charset="0"/>
              </a:rPr>
              <a:t>卡内基梅隆大学软件工程研究所在美国国防部资助下于</a:t>
            </a:r>
            <a:r>
              <a:rPr lang="en-US" altLang="zh-CN" sz="2400" dirty="0">
                <a:latin typeface="Bodoni MT Black" pitchFamily="18" charset="0"/>
                <a:cs typeface="Times New Roman" pitchFamily="18" charset="0"/>
              </a:rPr>
              <a:t>20</a:t>
            </a:r>
            <a:r>
              <a:rPr lang="zh-CN" altLang="zh-CN" sz="2400" dirty="0">
                <a:latin typeface="Bodoni MT Black" pitchFamily="18" charset="0"/>
                <a:cs typeface="Times New Roman" pitchFamily="18" charset="0"/>
              </a:rPr>
              <a:t>世纪</a:t>
            </a:r>
            <a:r>
              <a:rPr lang="en-US" altLang="zh-CN" sz="2400" dirty="0">
                <a:latin typeface="Bodoni MT Black" pitchFamily="18" charset="0"/>
                <a:cs typeface="Times New Roman" pitchFamily="18" charset="0"/>
              </a:rPr>
              <a:t>80</a:t>
            </a:r>
            <a:r>
              <a:rPr lang="zh-CN" altLang="zh-CN" sz="2400" dirty="0">
                <a:latin typeface="Bodoni MT Black" pitchFamily="18" charset="0"/>
                <a:cs typeface="Times New Roman" pitchFamily="18" charset="0"/>
              </a:rPr>
              <a:t>年代末建立的</a:t>
            </a:r>
            <a:r>
              <a:rPr lang="zh-CN" altLang="zh-CN" sz="2400" dirty="0">
                <a:solidFill>
                  <a:srgbClr val="FF0000"/>
                </a:solidFill>
                <a:latin typeface="Bodoni MT Black" pitchFamily="18" charset="0"/>
                <a:cs typeface="Times New Roman" pitchFamily="18" charset="0"/>
              </a:rPr>
              <a:t>能力成熟度模型（</a:t>
            </a:r>
            <a:r>
              <a:rPr lang="en-US" altLang="zh-CN" sz="2400" dirty="0">
                <a:solidFill>
                  <a:srgbClr val="FF0000"/>
                </a:solidFill>
                <a:latin typeface="Bodoni MT Black" pitchFamily="18" charset="0"/>
                <a:cs typeface="Times New Roman" pitchFamily="18" charset="0"/>
              </a:rPr>
              <a:t>capability maturity model</a:t>
            </a:r>
            <a:r>
              <a:rPr lang="en-US" altLang="zh-CN" sz="2400" dirty="0" smtClean="0">
                <a:solidFill>
                  <a:srgbClr val="FF0000"/>
                </a:solidFill>
                <a:latin typeface="Bodoni MT Black" pitchFamily="18" charset="0"/>
                <a:cs typeface="Times New Roman" pitchFamily="18" charset="0"/>
              </a:rPr>
              <a:t>, CMM</a:t>
            </a:r>
            <a:r>
              <a:rPr lang="zh-CN" altLang="en-US" sz="2400" dirty="0" smtClean="0">
                <a:solidFill>
                  <a:srgbClr val="FF0000"/>
                </a:solidFill>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a:t>
            </a:r>
            <a:r>
              <a:rPr lang="zh-CN" altLang="zh-CN" sz="2400" dirty="0">
                <a:latin typeface="Bodoni MT Black" pitchFamily="18" charset="0"/>
                <a:cs typeface="Times New Roman" pitchFamily="18" charset="0"/>
              </a:rPr>
              <a:t>是用于评价软件机构的软件过程能力成熟度的模型</a:t>
            </a:r>
            <a:r>
              <a:rPr lang="zh-CN" altLang="zh-CN" sz="2000" dirty="0">
                <a:latin typeface="Bodoni MT Black" pitchFamily="18" charset="0"/>
                <a:cs typeface="Times New Roman" pitchFamily="18" charset="0"/>
              </a:rPr>
              <a:t>。</a:t>
            </a:r>
            <a:endParaRPr lang="zh-CN" altLang="en-US" sz="2000" dirty="0">
              <a:latin typeface="Bodoni MT Black" pitchFamily="18" charset="0"/>
            </a:endParaRPr>
          </a:p>
        </p:txBody>
      </p:sp>
      <p:sp>
        <p:nvSpPr>
          <p:cNvPr id="8" name="矩形 7"/>
          <p:cNvSpPr/>
          <p:nvPr/>
        </p:nvSpPr>
        <p:spPr>
          <a:xfrm>
            <a:off x="479961" y="2559840"/>
            <a:ext cx="8212729" cy="1477328"/>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此模型</a:t>
            </a:r>
            <a:r>
              <a:rPr lang="zh-CN" altLang="en-US" sz="2400" kern="100" dirty="0" smtClean="0">
                <a:latin typeface="Bodoni MT Black" pitchFamily="18" charset="0"/>
                <a:cs typeface="Times New Roman" panose="02020603050405020304" pitchFamily="18" charset="0"/>
              </a:rPr>
              <a:t>最初</a:t>
            </a:r>
            <a:r>
              <a:rPr lang="zh-CN" altLang="zh-CN" sz="2400" kern="100" dirty="0" smtClean="0">
                <a:latin typeface="Bodoni MT Black" pitchFamily="18" charset="0"/>
                <a:cs typeface="Times New Roman" panose="02020603050405020304" pitchFamily="18" charset="0"/>
              </a:rPr>
              <a:t>为</a:t>
            </a:r>
            <a:r>
              <a:rPr lang="zh-CN" altLang="zh-CN" sz="2400" kern="100" dirty="0">
                <a:latin typeface="Bodoni MT Black" pitchFamily="18" charset="0"/>
                <a:cs typeface="Times New Roman" panose="02020603050405020304" pitchFamily="18" charset="0"/>
              </a:rPr>
              <a:t>大型软件项目的</a:t>
            </a:r>
            <a:r>
              <a:rPr lang="zh-CN" altLang="zh-CN" sz="2400" kern="100" dirty="0">
                <a:solidFill>
                  <a:srgbClr val="0070C0"/>
                </a:solidFill>
                <a:latin typeface="Bodoni MT Black" pitchFamily="18" charset="0"/>
                <a:cs typeface="Times New Roman" panose="02020603050405020304" pitchFamily="18" charset="0"/>
              </a:rPr>
              <a:t>招投标活动</a:t>
            </a:r>
            <a:r>
              <a:rPr lang="zh-CN" altLang="zh-CN" sz="2400" kern="100" dirty="0">
                <a:latin typeface="Bodoni MT Black" pitchFamily="18" charset="0"/>
                <a:cs typeface="Times New Roman" panose="02020603050405020304" pitchFamily="18" charset="0"/>
              </a:rPr>
              <a:t>提供一种全面而客观的评审依据</a:t>
            </a:r>
            <a:r>
              <a:rPr lang="zh-CN" altLang="zh-CN" sz="2400" kern="100" dirty="0" smtClean="0">
                <a:latin typeface="Bodoni MT Black" pitchFamily="18" charset="0"/>
                <a:cs typeface="Times New Roman" panose="02020603050405020304" pitchFamily="18" charset="0"/>
              </a:rPr>
              <a:t>，</a:t>
            </a:r>
            <a:r>
              <a:rPr lang="zh-CN" altLang="en-US" sz="2400" kern="100" dirty="0" smtClean="0">
                <a:latin typeface="Bodoni MT Black" pitchFamily="18" charset="0"/>
                <a:cs typeface="Times New Roman" panose="02020603050405020304" pitchFamily="18" charset="0"/>
              </a:rPr>
              <a:t>后又</a:t>
            </a:r>
            <a:r>
              <a:rPr lang="zh-CN" altLang="zh-CN" sz="2400" kern="100" dirty="0" smtClean="0">
                <a:latin typeface="Bodoni MT Black" pitchFamily="18" charset="0"/>
                <a:cs typeface="Times New Roman" panose="02020603050405020304" pitchFamily="18" charset="0"/>
              </a:rPr>
              <a:t>同时</a:t>
            </a:r>
            <a:r>
              <a:rPr lang="zh-CN" altLang="zh-CN" sz="2400" kern="100" dirty="0">
                <a:latin typeface="Bodoni MT Black" pitchFamily="18" charset="0"/>
                <a:cs typeface="Times New Roman" panose="02020603050405020304" pitchFamily="18" charset="0"/>
              </a:rPr>
              <a:t>被应用于许多软件机构内部的过程改进活动中。</a:t>
            </a:r>
          </a:p>
        </p:txBody>
      </p:sp>
      <p:sp>
        <p:nvSpPr>
          <p:cNvPr id="166918" name="矩形 8"/>
          <p:cNvSpPr>
            <a:spLocks noChangeArrowheads="1"/>
          </p:cNvSpPr>
          <p:nvPr/>
        </p:nvSpPr>
        <p:spPr bwMode="auto">
          <a:xfrm>
            <a:off x="479961" y="3956126"/>
            <a:ext cx="8276468" cy="1015663"/>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zh-CN" sz="2400" dirty="0" smtClean="0">
                <a:latin typeface="Bodoni MT Black" pitchFamily="18" charset="0"/>
                <a:cs typeface="Times New Roman" pitchFamily="18" charset="0"/>
              </a:rPr>
              <a:t>试图</a:t>
            </a:r>
            <a:r>
              <a:rPr lang="zh-CN" altLang="zh-CN" sz="2400" dirty="0">
                <a:latin typeface="Bodoni MT Black" pitchFamily="18" charset="0"/>
                <a:cs typeface="Times New Roman" pitchFamily="18" charset="0"/>
              </a:rPr>
              <a:t>通过采用</a:t>
            </a:r>
            <a:r>
              <a:rPr lang="zh-CN" altLang="zh-CN" sz="2400" dirty="0">
                <a:solidFill>
                  <a:srgbClr val="0070C0"/>
                </a:solidFill>
                <a:latin typeface="Bodoni MT Black" pitchFamily="18" charset="0"/>
                <a:cs typeface="Times New Roman" pitchFamily="18" charset="0"/>
              </a:rPr>
              <a:t>新的软件开发技术</a:t>
            </a:r>
            <a:r>
              <a:rPr lang="zh-CN" altLang="zh-CN" sz="2400" dirty="0">
                <a:latin typeface="Bodoni MT Black" pitchFamily="18" charset="0"/>
                <a:cs typeface="Times New Roman" pitchFamily="18" charset="0"/>
              </a:rPr>
              <a:t>来解决在软件生产率和软件质量等方面存在的问题</a:t>
            </a:r>
            <a:r>
              <a:rPr lang="zh-CN" altLang="zh-CN" sz="2400" dirty="0" smtClean="0">
                <a:latin typeface="Bodoni MT Black" pitchFamily="18" charset="0"/>
                <a:cs typeface="Times New Roman" pitchFamily="18" charset="0"/>
              </a:rPr>
              <a:t>，效果</a:t>
            </a:r>
            <a:r>
              <a:rPr lang="zh-CN" altLang="zh-CN" sz="2400" dirty="0">
                <a:latin typeface="Bodoni MT Black" pitchFamily="18" charset="0"/>
                <a:cs typeface="Times New Roman" pitchFamily="18" charset="0"/>
              </a:rPr>
              <a:t>并不令人十分满意。</a:t>
            </a:r>
            <a:endParaRPr lang="en-US" altLang="zh-CN" sz="2400" dirty="0">
              <a:latin typeface="Bodoni MT Black" pitchFamily="18" charset="0"/>
              <a:cs typeface="Times New Roman" pitchFamily="18" charset="0"/>
            </a:endParaRPr>
          </a:p>
        </p:txBody>
      </p:sp>
      <p:sp>
        <p:nvSpPr>
          <p:cNvPr id="166919" name="矩形 9"/>
          <p:cNvSpPr>
            <a:spLocks noChangeArrowheads="1"/>
          </p:cNvSpPr>
          <p:nvPr/>
        </p:nvSpPr>
        <p:spPr bwMode="auto">
          <a:xfrm>
            <a:off x="471598" y="4869160"/>
            <a:ext cx="8284831" cy="1477328"/>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zh-CN" sz="2400" dirty="0" smtClean="0">
                <a:solidFill>
                  <a:srgbClr val="FF0000"/>
                </a:solidFill>
                <a:latin typeface="Bodoni MT Black" pitchFamily="18" charset="0"/>
                <a:cs typeface="Times New Roman" pitchFamily="18" charset="0"/>
              </a:rPr>
              <a:t>在</a:t>
            </a:r>
            <a:r>
              <a:rPr lang="zh-CN" altLang="zh-CN" sz="2400" dirty="0">
                <a:solidFill>
                  <a:srgbClr val="FF0000"/>
                </a:solidFill>
                <a:latin typeface="Bodoni MT Black" pitchFamily="18" charset="0"/>
                <a:cs typeface="Times New Roman" pitchFamily="18" charset="0"/>
              </a:rPr>
              <a:t>无规则和混乱的管理之下，先进的技术和工具并不能发挥出应有的作用</a:t>
            </a:r>
            <a:r>
              <a:rPr lang="zh-CN" altLang="zh-CN" sz="2400" dirty="0" smtClean="0">
                <a:solidFill>
                  <a:srgbClr val="FF0000"/>
                </a:solidFill>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改进</a:t>
            </a:r>
            <a:r>
              <a:rPr lang="zh-CN" altLang="zh-CN" sz="2400" dirty="0">
                <a:latin typeface="Bodoni MT Black" pitchFamily="18" charset="0"/>
                <a:cs typeface="Times New Roman" pitchFamily="18" charset="0"/>
              </a:rPr>
              <a:t>对软件过程的管理是消除软件危机的突破口</a:t>
            </a:r>
            <a:r>
              <a:rPr lang="zh-CN" altLang="zh-CN" sz="2400" dirty="0" smtClean="0">
                <a:latin typeface="Bodoni MT Black" pitchFamily="18" charset="0"/>
                <a:cs typeface="Times New Roman" pitchFamily="18" charset="0"/>
              </a:rPr>
              <a:t>，不能</a:t>
            </a:r>
            <a:r>
              <a:rPr lang="zh-CN" altLang="zh-CN" sz="2400" dirty="0">
                <a:latin typeface="Bodoni MT Black" pitchFamily="18" charset="0"/>
                <a:cs typeface="Times New Roman" pitchFamily="18" charset="0"/>
              </a:rPr>
              <a:t>忽视在软件过程中管理的关键</a:t>
            </a:r>
            <a:r>
              <a:rPr lang="zh-CN" altLang="zh-CN" sz="2400" dirty="0" smtClean="0">
                <a:latin typeface="Bodoni MT Black" pitchFamily="18" charset="0"/>
                <a:cs typeface="Times New Roman" pitchFamily="18" charset="0"/>
              </a:rPr>
              <a:t>作用。</a:t>
            </a:r>
            <a:endParaRPr lang="zh-CN" altLang="en-US" sz="2400" dirty="0">
              <a:latin typeface="Bodoni MT Black" pitchFamily="18" charset="0"/>
            </a:endParaRPr>
          </a:p>
        </p:txBody>
      </p:sp>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5" y="2608263"/>
            <a:ext cx="8208910" cy="1477328"/>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软件过程既</a:t>
            </a:r>
            <a:r>
              <a:rPr lang="zh-CN" altLang="zh-CN" sz="2400" kern="100" dirty="0">
                <a:latin typeface="Bodoni MT Black" pitchFamily="18" charset="0"/>
                <a:cs typeface="Times New Roman" panose="02020603050405020304" pitchFamily="18" charset="0"/>
              </a:rPr>
              <a:t>包括了软件开发的</a:t>
            </a:r>
            <a:r>
              <a:rPr lang="zh-CN" altLang="zh-CN" sz="2400" kern="100" dirty="0">
                <a:solidFill>
                  <a:srgbClr val="FF0000"/>
                </a:solidFill>
                <a:latin typeface="Bodoni MT Black" pitchFamily="18" charset="0"/>
                <a:cs typeface="Times New Roman" panose="02020603050405020304" pitchFamily="18" charset="0"/>
              </a:rPr>
              <a:t>技术方面</a:t>
            </a:r>
            <a:r>
              <a:rPr lang="zh-CN" altLang="zh-CN" sz="2400" kern="100" dirty="0">
                <a:latin typeface="Bodoni MT Black" pitchFamily="18" charset="0"/>
                <a:cs typeface="Times New Roman" panose="02020603050405020304" pitchFamily="18" charset="0"/>
              </a:rPr>
              <a:t>又</a:t>
            </a:r>
            <a:r>
              <a:rPr lang="zh-CN" altLang="zh-CN" sz="2400" kern="100" dirty="0" smtClean="0">
                <a:latin typeface="Bodoni MT Black" pitchFamily="18" charset="0"/>
                <a:cs typeface="Times New Roman" panose="02020603050405020304" pitchFamily="18" charset="0"/>
              </a:rPr>
              <a:t>包括</a:t>
            </a:r>
            <a:r>
              <a:rPr lang="zh-CN" altLang="zh-CN" sz="2400" kern="100" dirty="0" smtClean="0">
                <a:solidFill>
                  <a:srgbClr val="FF0000"/>
                </a:solidFill>
                <a:latin typeface="Bodoni MT Black" pitchFamily="18" charset="0"/>
                <a:cs typeface="Times New Roman" panose="02020603050405020304" pitchFamily="18" charset="0"/>
              </a:rPr>
              <a:t>管理</a:t>
            </a:r>
            <a:r>
              <a:rPr lang="zh-CN" altLang="zh-CN" sz="2400" kern="100" dirty="0">
                <a:solidFill>
                  <a:srgbClr val="FF0000"/>
                </a:solidFill>
                <a:latin typeface="Bodoni MT Black" pitchFamily="18" charset="0"/>
                <a:cs typeface="Times New Roman" panose="02020603050405020304" pitchFamily="18" charset="0"/>
              </a:rPr>
              <a:t>方面</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CMM</a:t>
            </a:r>
            <a:r>
              <a:rPr lang="zh-CN" altLang="zh-CN" sz="2400" kern="100" dirty="0">
                <a:latin typeface="Bodoni MT Black" pitchFamily="18" charset="0"/>
                <a:cs typeface="Times New Roman" panose="02020603050405020304" pitchFamily="18" charset="0"/>
              </a:rPr>
              <a:t>的策略是，</a:t>
            </a:r>
            <a:r>
              <a:rPr lang="zh-CN" altLang="zh-CN" sz="2400" kern="100" dirty="0">
                <a:solidFill>
                  <a:srgbClr val="FF0000"/>
                </a:solidFill>
                <a:latin typeface="Bodoni MT Black" pitchFamily="18" charset="0"/>
                <a:cs typeface="Times New Roman" panose="02020603050405020304" pitchFamily="18" charset="0"/>
              </a:rPr>
              <a:t>力图改进对软件过程的管理，而在技术方面的改进是其必然的结果。</a:t>
            </a:r>
          </a:p>
        </p:txBody>
      </p:sp>
      <p:sp>
        <p:nvSpPr>
          <p:cNvPr id="9" name="矩形 8"/>
          <p:cNvSpPr/>
          <p:nvPr/>
        </p:nvSpPr>
        <p:spPr>
          <a:xfrm>
            <a:off x="467544" y="1042829"/>
            <a:ext cx="8208911" cy="1477328"/>
          </a:xfrm>
          <a:prstGeom prst="rect">
            <a:avLst/>
          </a:prstGeom>
          <a:ln>
            <a:solidFill>
              <a:srgbClr val="C00000"/>
            </a:solidFill>
          </a:ln>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能力</a:t>
            </a:r>
            <a:r>
              <a:rPr lang="zh-CN" altLang="zh-CN" sz="2400" kern="100" dirty="0">
                <a:latin typeface="Bodoni MT Black" pitchFamily="18" charset="0"/>
                <a:cs typeface="Times New Roman" panose="02020603050405020304" pitchFamily="18" charset="0"/>
              </a:rPr>
              <a:t>成熟度模型的基本思想是，由于问题是由人们管理软件过程的方法不当引起的，所以</a:t>
            </a:r>
            <a:r>
              <a:rPr lang="zh-CN" altLang="zh-CN" sz="2400" kern="100" dirty="0">
                <a:solidFill>
                  <a:srgbClr val="FF0000"/>
                </a:solidFill>
                <a:latin typeface="Bodoni MT Black" pitchFamily="18" charset="0"/>
                <a:cs typeface="Times New Roman" panose="02020603050405020304" pitchFamily="18" charset="0"/>
              </a:rPr>
              <a:t>新软件技术的运用并不会自动提高软件的生产率和质量。</a:t>
            </a:r>
            <a:endParaRPr lang="zh-CN" altLang="en-US" sz="2400" dirty="0">
              <a:solidFill>
                <a:srgbClr val="FF0000"/>
              </a:solidFill>
              <a:latin typeface="Bodoni MT Black" pitchFamily="18" charset="0"/>
            </a:endParaRPr>
          </a:p>
        </p:txBody>
      </p:sp>
      <p:sp>
        <p:nvSpPr>
          <p:cNvPr id="168964" name="矩形 10"/>
          <p:cNvSpPr>
            <a:spLocks noChangeArrowheads="1"/>
          </p:cNvSpPr>
          <p:nvPr/>
        </p:nvSpPr>
        <p:spPr bwMode="auto">
          <a:xfrm>
            <a:off x="457510" y="4085591"/>
            <a:ext cx="8228978" cy="1891993"/>
          </a:xfrm>
          <a:prstGeom prst="rect">
            <a:avLst/>
          </a:prstGeom>
          <a:noFill/>
          <a:ln w="9525">
            <a:solidFill>
              <a:srgbClr val="92D050"/>
            </a:solid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CMM</a:t>
            </a:r>
            <a:r>
              <a:rPr lang="zh-CN" altLang="zh-CN" sz="2400" dirty="0">
                <a:latin typeface="Bodoni MT Black" pitchFamily="18" charset="0"/>
                <a:cs typeface="Times New Roman" pitchFamily="18" charset="0"/>
              </a:rPr>
              <a:t>把软件过程</a:t>
            </a:r>
            <a:r>
              <a:rPr lang="zh-CN" altLang="zh-CN" sz="2400" dirty="0">
                <a:solidFill>
                  <a:srgbClr val="FF0000"/>
                </a:solidFill>
                <a:latin typeface="Bodoni MT Black" pitchFamily="18" charset="0"/>
                <a:cs typeface="Times New Roman" pitchFamily="18" charset="0"/>
              </a:rPr>
              <a:t>从无序到有序</a:t>
            </a:r>
            <a:r>
              <a:rPr lang="zh-CN" altLang="zh-CN" sz="2400" dirty="0">
                <a:latin typeface="Bodoni MT Black" pitchFamily="18" charset="0"/>
                <a:cs typeface="Times New Roman" pitchFamily="18" charset="0"/>
              </a:rPr>
              <a:t>的进化过程分成</a:t>
            </a:r>
            <a:r>
              <a:rPr lang="en-US" altLang="zh-CN" sz="2400" dirty="0">
                <a:solidFill>
                  <a:srgbClr val="FF0000"/>
                </a:solidFill>
                <a:latin typeface="Bodoni MT Black" pitchFamily="18" charset="0"/>
                <a:cs typeface="Times New Roman" pitchFamily="18" charset="0"/>
              </a:rPr>
              <a:t>5</a:t>
            </a:r>
            <a:r>
              <a:rPr lang="zh-CN" altLang="zh-CN" sz="2400" dirty="0">
                <a:solidFill>
                  <a:srgbClr val="FF0000"/>
                </a:solidFill>
                <a:latin typeface="Bodoni MT Black" pitchFamily="18" charset="0"/>
                <a:cs typeface="Times New Roman" pitchFamily="18" charset="0"/>
              </a:rPr>
              <a:t>个阶段</a:t>
            </a:r>
            <a:r>
              <a:rPr lang="zh-CN" altLang="zh-CN" sz="2400" dirty="0">
                <a:latin typeface="Bodoni MT Black" pitchFamily="18" charset="0"/>
                <a:cs typeface="Times New Roman" pitchFamily="18" charset="0"/>
              </a:rPr>
              <a:t>，并把这些阶段排序，</a:t>
            </a:r>
            <a:r>
              <a:rPr lang="zh-CN" altLang="zh-CN" sz="2400" dirty="0" smtClean="0">
                <a:latin typeface="Bodoni MT Black" pitchFamily="18" charset="0"/>
                <a:cs typeface="Times New Roman" pitchFamily="18" charset="0"/>
              </a:rPr>
              <a:t>定义一</a:t>
            </a:r>
            <a:r>
              <a:rPr lang="zh-CN" altLang="zh-CN" sz="2400" dirty="0">
                <a:latin typeface="Bodoni MT Black" pitchFamily="18" charset="0"/>
                <a:cs typeface="Times New Roman" pitchFamily="18" charset="0"/>
              </a:rPr>
              <a:t>个</a:t>
            </a:r>
            <a:r>
              <a:rPr lang="zh-CN" altLang="zh-CN" sz="2400" dirty="0" smtClean="0">
                <a:latin typeface="Bodoni MT Black" pitchFamily="18" charset="0"/>
                <a:cs typeface="Times New Roman" pitchFamily="18" charset="0"/>
              </a:rPr>
              <a:t>有序尺度</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形成</a:t>
            </a:r>
            <a:r>
              <a:rPr lang="en-US" altLang="zh-CN" sz="2400" dirty="0">
                <a:latin typeface="Bodoni MT Black" pitchFamily="18" charset="0"/>
                <a:cs typeface="Times New Roman" pitchFamily="18" charset="0"/>
              </a:rPr>
              <a:t>5</a:t>
            </a:r>
            <a:r>
              <a:rPr lang="zh-CN" altLang="zh-CN" sz="2400" dirty="0">
                <a:latin typeface="Bodoni MT Black" pitchFamily="18" charset="0"/>
                <a:cs typeface="Times New Roman" pitchFamily="18" charset="0"/>
              </a:rPr>
              <a:t>个</a:t>
            </a:r>
            <a:r>
              <a:rPr lang="zh-CN" altLang="zh-CN" sz="2400" dirty="0">
                <a:solidFill>
                  <a:srgbClr val="FF0000"/>
                </a:solidFill>
                <a:latin typeface="Bodoni MT Black" pitchFamily="18" charset="0"/>
                <a:cs typeface="Times New Roman" pitchFamily="18" charset="0"/>
              </a:rPr>
              <a:t>逐层提高</a:t>
            </a:r>
            <a:r>
              <a:rPr lang="zh-CN" altLang="zh-CN" sz="2400" dirty="0">
                <a:latin typeface="Bodoni MT Black" pitchFamily="18" charset="0"/>
                <a:cs typeface="Times New Roman" pitchFamily="18" charset="0"/>
              </a:rPr>
              <a:t>的</a:t>
            </a:r>
            <a:r>
              <a:rPr lang="zh-CN" altLang="zh-CN" sz="2400" dirty="0" smtClean="0">
                <a:latin typeface="Bodoni MT Black" pitchFamily="18" charset="0"/>
                <a:cs typeface="Times New Roman" pitchFamily="18" charset="0"/>
              </a:rPr>
              <a:t>等级</a:t>
            </a:r>
            <a:r>
              <a:rPr lang="zh-CN" altLang="en-US" sz="2400" dirty="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用以</a:t>
            </a:r>
            <a:r>
              <a:rPr lang="zh-CN" altLang="zh-CN" sz="2400" dirty="0">
                <a:latin typeface="Bodoni MT Black" pitchFamily="18" charset="0"/>
                <a:cs typeface="Times New Roman" pitchFamily="18" charset="0"/>
              </a:rPr>
              <a:t>测量软件机构的软件过程成熟度和评价其软件过程能力</a:t>
            </a:r>
            <a:r>
              <a:rPr lang="zh-CN" altLang="zh-CN" sz="2400" dirty="0" smtClean="0">
                <a:latin typeface="Bodoni MT Black" pitchFamily="18" charset="0"/>
                <a:cs typeface="Times New Roman" pitchFamily="18" charset="0"/>
              </a:rPr>
              <a:t>，</a:t>
            </a:r>
            <a:r>
              <a:rPr lang="zh-CN" altLang="en-US" sz="2400" dirty="0" smtClean="0">
                <a:latin typeface="Bodoni MT Black" pitchFamily="18" charset="0"/>
                <a:cs typeface="Times New Roman" pitchFamily="18" charset="0"/>
              </a:rPr>
              <a:t>并</a:t>
            </a:r>
            <a:r>
              <a:rPr lang="zh-CN" altLang="zh-CN" sz="2400" dirty="0" smtClean="0">
                <a:latin typeface="Bodoni MT Black" pitchFamily="18" charset="0"/>
                <a:cs typeface="Times New Roman" pitchFamily="18" charset="0"/>
              </a:rPr>
              <a:t>帮助</a:t>
            </a:r>
            <a:r>
              <a:rPr lang="zh-CN" altLang="zh-CN" sz="2400" dirty="0">
                <a:latin typeface="Bodoni MT Black" pitchFamily="18" charset="0"/>
                <a:cs typeface="Times New Roman" pitchFamily="18" charset="0"/>
              </a:rPr>
              <a:t>软件机构把应做的改进工作排出优先次序。</a:t>
            </a:r>
            <a:endParaRPr lang="zh-CN" altLang="en-US" sz="2400" dirty="0">
              <a:latin typeface="Bodoni MT Black"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13.7 </a:t>
            </a:r>
            <a:r>
              <a:rPr lang="zh-CN" altLang="en-US" sz="2400" dirty="0">
                <a:solidFill>
                  <a:srgbClr val="D9D9D9"/>
                </a:solidFill>
                <a:latin typeface="Bodoni MT Black" pitchFamily="18" charset="0"/>
                <a:ea typeface="+mn-ea"/>
              </a:rPr>
              <a:t>能力成熟</a:t>
            </a:r>
            <a:r>
              <a:rPr lang="zh-CN" altLang="en-US" sz="2400" dirty="0" smtClean="0">
                <a:solidFill>
                  <a:srgbClr val="D9D9D9"/>
                </a:solidFill>
                <a:latin typeface="Bodoni MT Black" pitchFamily="18" charset="0"/>
                <a:ea typeface="+mn-ea"/>
              </a:rPr>
              <a:t>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矩形 2"/>
          <p:cNvSpPr>
            <a:spLocks noChangeArrowheads="1"/>
          </p:cNvSpPr>
          <p:nvPr/>
        </p:nvSpPr>
        <p:spPr bwMode="auto">
          <a:xfrm>
            <a:off x="395537" y="1136116"/>
            <a:ext cx="8180138" cy="2400657"/>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CMM</a:t>
            </a:r>
            <a:r>
              <a:rPr lang="zh-CN" altLang="zh-CN" sz="2400" dirty="0">
                <a:latin typeface="Bodoni MT Black" pitchFamily="18" charset="0"/>
                <a:cs typeface="Times New Roman" pitchFamily="18" charset="0"/>
              </a:rPr>
              <a:t>对</a:t>
            </a:r>
            <a:r>
              <a:rPr lang="en-US" altLang="zh-CN" sz="2400" dirty="0">
                <a:latin typeface="Bodoni MT Black" pitchFamily="18" charset="0"/>
                <a:cs typeface="Times New Roman" pitchFamily="18" charset="0"/>
              </a:rPr>
              <a:t>5</a:t>
            </a:r>
            <a:r>
              <a:rPr lang="zh-CN" altLang="zh-CN" sz="2400" dirty="0">
                <a:latin typeface="Bodoni MT Black" pitchFamily="18" charset="0"/>
                <a:cs typeface="Times New Roman" pitchFamily="18" charset="0"/>
              </a:rPr>
              <a:t>个成熟度级别特性的描述，说明了不同级别之间软件过程的主要变化。从“</a:t>
            </a:r>
            <a:r>
              <a:rPr lang="en-US" altLang="zh-CN" sz="2400" dirty="0">
                <a:latin typeface="Bodoni MT Black" pitchFamily="18" charset="0"/>
                <a:cs typeface="Times New Roman" pitchFamily="18" charset="0"/>
              </a:rPr>
              <a:t>1</a:t>
            </a:r>
            <a:r>
              <a:rPr lang="zh-CN" altLang="zh-CN" sz="2400" dirty="0">
                <a:latin typeface="Bodoni MT Black" pitchFamily="18" charset="0"/>
                <a:cs typeface="Times New Roman" pitchFamily="18" charset="0"/>
              </a:rPr>
              <a:t>级”到“</a:t>
            </a:r>
            <a:r>
              <a:rPr lang="en-US" altLang="zh-CN" sz="2400" dirty="0">
                <a:latin typeface="Bodoni MT Black" pitchFamily="18" charset="0"/>
                <a:cs typeface="Times New Roman" pitchFamily="18" charset="0"/>
              </a:rPr>
              <a:t>5</a:t>
            </a:r>
            <a:r>
              <a:rPr lang="zh-CN" altLang="zh-CN" sz="2400" dirty="0">
                <a:latin typeface="Bodoni MT Black" pitchFamily="18" charset="0"/>
                <a:cs typeface="Times New Roman" pitchFamily="18" charset="0"/>
              </a:rPr>
              <a:t>级”，反映出一个软件机构为了达到从一个无序的、混乱的软件过程进化到一种有序的、有纪律的且成熟的软件过程的目的，必须经历的过程改进活动的途径。</a:t>
            </a:r>
            <a:endParaRPr lang="zh-CN" altLang="en-US" sz="2400" dirty="0">
              <a:latin typeface="Bodoni MT Black" pitchFamily="18" charset="0"/>
            </a:endParaRPr>
          </a:p>
        </p:txBody>
      </p:sp>
      <p:sp>
        <p:nvSpPr>
          <p:cNvPr id="171012" name="矩形 7"/>
          <p:cNvSpPr>
            <a:spLocks noChangeArrowheads="1"/>
          </p:cNvSpPr>
          <p:nvPr/>
        </p:nvSpPr>
        <p:spPr bwMode="auto">
          <a:xfrm>
            <a:off x="545306" y="3789040"/>
            <a:ext cx="8030369" cy="1477328"/>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zh-CN" altLang="zh-CN" sz="2400" dirty="0" smtClean="0">
                <a:latin typeface="Bodoni MT Black" pitchFamily="18" charset="0"/>
                <a:cs typeface="Times New Roman" pitchFamily="18" charset="0"/>
              </a:rPr>
              <a:t>能力</a:t>
            </a:r>
            <a:r>
              <a:rPr lang="zh-CN" altLang="zh-CN" sz="2400" dirty="0">
                <a:latin typeface="Bodoni MT Black" pitchFamily="18" charset="0"/>
                <a:cs typeface="Times New Roman" pitchFamily="18" charset="0"/>
              </a:rPr>
              <a:t>成熟度的</a:t>
            </a:r>
            <a:r>
              <a:rPr lang="en-US" altLang="zh-CN" sz="2400" dirty="0">
                <a:latin typeface="Bodoni MT Black" pitchFamily="18" charset="0"/>
                <a:cs typeface="Times New Roman" pitchFamily="18" charset="0"/>
              </a:rPr>
              <a:t>5</a:t>
            </a:r>
            <a:r>
              <a:rPr lang="zh-CN" altLang="zh-CN" sz="2400" dirty="0">
                <a:latin typeface="Bodoni MT Black" pitchFamily="18" charset="0"/>
                <a:cs typeface="Times New Roman" pitchFamily="18" charset="0"/>
              </a:rPr>
              <a:t>个等级从低到高依次是：</a:t>
            </a:r>
            <a:r>
              <a:rPr lang="zh-CN" altLang="zh-CN" sz="2400" dirty="0">
                <a:solidFill>
                  <a:srgbClr val="FF0000"/>
                </a:solidFill>
                <a:latin typeface="Bodoni MT Black" pitchFamily="18" charset="0"/>
                <a:cs typeface="Times New Roman" pitchFamily="18" charset="0"/>
              </a:rPr>
              <a:t>初始级</a:t>
            </a:r>
            <a:r>
              <a:rPr lang="zh-CN" altLang="zh-CN" sz="2400" dirty="0">
                <a:latin typeface="Bodoni MT Black" pitchFamily="18" charset="0"/>
                <a:cs typeface="Times New Roman" pitchFamily="18" charset="0"/>
              </a:rPr>
              <a:t>（又称为</a:t>
            </a:r>
            <a:r>
              <a:rPr lang="en-US" altLang="zh-CN" sz="2400" dirty="0">
                <a:latin typeface="Bodoni MT Black" pitchFamily="18" charset="0"/>
                <a:cs typeface="Times New Roman" pitchFamily="18" charset="0"/>
              </a:rPr>
              <a:t>1</a:t>
            </a:r>
            <a:r>
              <a:rPr lang="zh-CN" altLang="zh-CN" sz="2400" dirty="0">
                <a:latin typeface="Bodoni MT Black" pitchFamily="18" charset="0"/>
                <a:cs typeface="Times New Roman" pitchFamily="18" charset="0"/>
              </a:rPr>
              <a:t>级），</a:t>
            </a:r>
            <a:r>
              <a:rPr lang="zh-CN" altLang="zh-CN" sz="2400" dirty="0">
                <a:solidFill>
                  <a:srgbClr val="FF0000"/>
                </a:solidFill>
                <a:latin typeface="Bodoni MT Black" pitchFamily="18" charset="0"/>
                <a:cs typeface="Times New Roman" pitchFamily="18" charset="0"/>
              </a:rPr>
              <a:t>可重复级</a:t>
            </a:r>
            <a:r>
              <a:rPr lang="zh-CN" altLang="zh-CN" sz="2400" dirty="0">
                <a:latin typeface="Bodoni MT Black" pitchFamily="18" charset="0"/>
                <a:cs typeface="Times New Roman" pitchFamily="18" charset="0"/>
              </a:rPr>
              <a:t>（又称为</a:t>
            </a:r>
            <a:r>
              <a:rPr lang="en-US" altLang="zh-CN" sz="2400" dirty="0">
                <a:latin typeface="Bodoni MT Black" pitchFamily="18" charset="0"/>
                <a:cs typeface="Times New Roman" pitchFamily="18" charset="0"/>
              </a:rPr>
              <a:t>2</a:t>
            </a:r>
            <a:r>
              <a:rPr lang="zh-CN" altLang="zh-CN" sz="2400" dirty="0">
                <a:latin typeface="Bodoni MT Black" pitchFamily="18" charset="0"/>
                <a:cs typeface="Times New Roman" pitchFamily="18" charset="0"/>
              </a:rPr>
              <a:t>级），</a:t>
            </a:r>
            <a:r>
              <a:rPr lang="zh-CN" altLang="zh-CN" sz="2400" dirty="0">
                <a:solidFill>
                  <a:srgbClr val="FF0000"/>
                </a:solidFill>
                <a:latin typeface="Bodoni MT Black" pitchFamily="18" charset="0"/>
                <a:cs typeface="Times New Roman" pitchFamily="18" charset="0"/>
              </a:rPr>
              <a:t>已定义级</a:t>
            </a:r>
            <a:r>
              <a:rPr lang="zh-CN" altLang="zh-CN" sz="2400" dirty="0">
                <a:latin typeface="Bodoni MT Black" pitchFamily="18" charset="0"/>
                <a:cs typeface="Times New Roman" pitchFamily="18" charset="0"/>
              </a:rPr>
              <a:t>（又称为</a:t>
            </a:r>
            <a:r>
              <a:rPr lang="en-US" altLang="zh-CN" sz="2400" dirty="0">
                <a:latin typeface="Bodoni MT Black" pitchFamily="18" charset="0"/>
                <a:cs typeface="Times New Roman" pitchFamily="18" charset="0"/>
              </a:rPr>
              <a:t>3</a:t>
            </a:r>
            <a:r>
              <a:rPr lang="zh-CN" altLang="zh-CN" sz="2400" dirty="0">
                <a:latin typeface="Bodoni MT Black" pitchFamily="18" charset="0"/>
                <a:cs typeface="Times New Roman" pitchFamily="18" charset="0"/>
              </a:rPr>
              <a:t>级），</a:t>
            </a:r>
            <a:r>
              <a:rPr lang="zh-CN" altLang="zh-CN" sz="2400" dirty="0">
                <a:solidFill>
                  <a:srgbClr val="FF0000"/>
                </a:solidFill>
                <a:latin typeface="Bodoni MT Black" pitchFamily="18" charset="0"/>
                <a:cs typeface="Times New Roman" pitchFamily="18" charset="0"/>
              </a:rPr>
              <a:t>已管理级</a:t>
            </a:r>
            <a:r>
              <a:rPr lang="zh-CN" altLang="zh-CN" sz="2400" dirty="0">
                <a:latin typeface="Bodoni MT Black" pitchFamily="18" charset="0"/>
                <a:cs typeface="Times New Roman" pitchFamily="18" charset="0"/>
              </a:rPr>
              <a:t>（又称为</a:t>
            </a:r>
            <a:r>
              <a:rPr lang="en-US" altLang="zh-CN" sz="2400" dirty="0">
                <a:latin typeface="Bodoni MT Black" pitchFamily="18" charset="0"/>
                <a:cs typeface="Times New Roman" pitchFamily="18" charset="0"/>
              </a:rPr>
              <a:t>4</a:t>
            </a:r>
            <a:r>
              <a:rPr lang="zh-CN" altLang="zh-CN" sz="2400" dirty="0">
                <a:latin typeface="Bodoni MT Black" pitchFamily="18" charset="0"/>
                <a:cs typeface="Times New Roman" pitchFamily="18" charset="0"/>
              </a:rPr>
              <a:t>级）和</a:t>
            </a:r>
            <a:r>
              <a:rPr lang="zh-CN" altLang="zh-CN" sz="2400" dirty="0">
                <a:solidFill>
                  <a:srgbClr val="FF0000"/>
                </a:solidFill>
                <a:latin typeface="Bodoni MT Black" pitchFamily="18" charset="0"/>
                <a:cs typeface="Times New Roman" pitchFamily="18" charset="0"/>
              </a:rPr>
              <a:t>优化级</a:t>
            </a:r>
            <a:r>
              <a:rPr lang="zh-CN" altLang="zh-CN" sz="2400" dirty="0">
                <a:latin typeface="Bodoni MT Black" pitchFamily="18" charset="0"/>
                <a:cs typeface="Times New Roman" pitchFamily="18" charset="0"/>
              </a:rPr>
              <a:t>（又称为</a:t>
            </a:r>
            <a:r>
              <a:rPr lang="en-US" altLang="zh-CN" sz="2400" dirty="0">
                <a:latin typeface="Bodoni MT Black" pitchFamily="18" charset="0"/>
                <a:cs typeface="Times New Roman" pitchFamily="18" charset="0"/>
              </a:rPr>
              <a:t>5</a:t>
            </a:r>
            <a:r>
              <a:rPr lang="zh-CN" altLang="zh-CN" sz="2400" dirty="0">
                <a:latin typeface="Bodoni MT Black" pitchFamily="18" charset="0"/>
                <a:cs typeface="Times New Roman" pitchFamily="18" charset="0"/>
              </a:rPr>
              <a:t>级）</a:t>
            </a:r>
            <a:r>
              <a:rPr lang="zh-CN" altLang="zh-CN" sz="2400" dirty="0" smtClean="0">
                <a:latin typeface="Bodoni MT Black" pitchFamily="18" charset="0"/>
                <a:cs typeface="Times New Roman" pitchFamily="18" charset="0"/>
              </a:rPr>
              <a:t>。</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13.7 </a:t>
            </a:r>
            <a:r>
              <a:rPr lang="zh-CN" altLang="en-US" sz="2400" dirty="0">
                <a:solidFill>
                  <a:srgbClr val="D9D9D9"/>
                </a:solidFill>
                <a:latin typeface="Bodoni MT Black" pitchFamily="18" charset="0"/>
                <a:ea typeface="+mn-ea"/>
              </a:rPr>
              <a:t>能力成熟</a:t>
            </a:r>
            <a:r>
              <a:rPr lang="zh-CN" altLang="en-US" sz="2400" dirty="0" smtClean="0">
                <a:solidFill>
                  <a:srgbClr val="D9D9D9"/>
                </a:solidFill>
                <a:latin typeface="Bodoni MT Black" pitchFamily="18" charset="0"/>
                <a:ea typeface="+mn-ea"/>
              </a:rPr>
              <a:t>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549275" y="914400"/>
            <a:ext cx="8229600" cy="685800"/>
          </a:xfrm>
        </p:spPr>
        <p:txBody>
          <a:bodyPr/>
          <a:lstStyle/>
          <a:p>
            <a:pPr marL="0" indent="0">
              <a:spcBef>
                <a:spcPct val="50000"/>
              </a:spcBef>
              <a:buFont typeface="Wingdings" pitchFamily="2" charset="2"/>
              <a:buNone/>
              <a:defRPr/>
            </a:pPr>
            <a:r>
              <a:rPr kumimoji="1" lang="en-US" altLang="zh-CN" sz="2800" b="1" dirty="0" smtClean="0">
                <a:latin typeface="Bodoni MT Black" pitchFamily="18" charset="0"/>
              </a:rPr>
              <a:t>1. </a:t>
            </a:r>
            <a:r>
              <a:rPr kumimoji="1" lang="zh-CN" altLang="en-US" sz="2800" b="1" dirty="0" smtClean="0">
                <a:latin typeface="Bodoni MT Black" pitchFamily="18" charset="0"/>
              </a:rPr>
              <a:t>初始级</a:t>
            </a:r>
            <a:endParaRPr kumimoji="1" lang="en-US" altLang="zh-CN" sz="2800" b="1" dirty="0" smtClean="0">
              <a:latin typeface="Bodoni MT Black" pitchFamily="18" charset="0"/>
            </a:endParaRPr>
          </a:p>
          <a:p>
            <a:pPr marL="0" indent="0">
              <a:spcBef>
                <a:spcPct val="50000"/>
              </a:spcBef>
              <a:buFont typeface="Wingdings" pitchFamily="2" charset="2"/>
              <a:buNone/>
              <a:defRPr/>
            </a:pPr>
            <a:endParaRPr kumimoji="1" lang="zh-CN" altLang="en-US" b="1" dirty="0">
              <a:latin typeface="Bodoni MT Black" pitchFamily="18" charset="0"/>
              <a:ea typeface="黑体" pitchFamily="2" charset="-122"/>
            </a:endParaRPr>
          </a:p>
        </p:txBody>
      </p:sp>
      <p:sp>
        <p:nvSpPr>
          <p:cNvPr id="3" name="矩形 2"/>
          <p:cNvSpPr/>
          <p:nvPr/>
        </p:nvSpPr>
        <p:spPr>
          <a:xfrm>
            <a:off x="549275" y="1495425"/>
            <a:ext cx="8026399" cy="286232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过程的特征是</a:t>
            </a:r>
            <a:r>
              <a:rPr lang="zh-CN" altLang="zh-CN" sz="2400" kern="100" dirty="0">
                <a:solidFill>
                  <a:srgbClr val="FF0000"/>
                </a:solidFill>
                <a:latin typeface="Bodoni MT Black" pitchFamily="18" charset="0"/>
                <a:cs typeface="Times New Roman" panose="02020603050405020304" pitchFamily="18" charset="0"/>
              </a:rPr>
              <a:t>无序的，有时甚至是混乱的</a:t>
            </a:r>
            <a:r>
              <a:rPr lang="zh-CN" altLang="zh-CN" sz="2400" kern="100" dirty="0">
                <a:latin typeface="Bodoni MT Black" pitchFamily="18" charset="0"/>
                <a:cs typeface="Times New Roman" panose="02020603050405020304" pitchFamily="18" charset="0"/>
              </a:rPr>
              <a:t>。几乎没有什么过程是经过定义的（即没有一个定型的过程模型），</a:t>
            </a:r>
            <a:r>
              <a:rPr lang="zh-CN" altLang="zh-CN" sz="2400" kern="100" dirty="0">
                <a:solidFill>
                  <a:srgbClr val="FF0000"/>
                </a:solidFill>
                <a:latin typeface="Bodoni MT Black" pitchFamily="18" charset="0"/>
                <a:cs typeface="Times New Roman" panose="02020603050405020304" pitchFamily="18" charset="0"/>
              </a:rPr>
              <a:t>项目能否成功完全取决于开发人员的个人能力。</a:t>
            </a: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处于</a:t>
            </a:r>
            <a:r>
              <a:rPr lang="zh-CN" altLang="zh-CN" sz="2400" kern="100" dirty="0">
                <a:latin typeface="Bodoni MT Black" pitchFamily="18" charset="0"/>
                <a:cs typeface="Times New Roman" panose="02020603050405020304" pitchFamily="18" charset="0"/>
              </a:rPr>
              <a:t>这个最低成熟度等级的软件机构，基本上没有健全的软件工程管理制度，其软件过程完全取决于项目组的人员配备，所以具有不可</a:t>
            </a:r>
            <a:r>
              <a:rPr lang="zh-CN" altLang="zh-CN" sz="2400" kern="100" dirty="0" smtClean="0">
                <a:latin typeface="Bodoni MT Black" pitchFamily="18" charset="0"/>
                <a:cs typeface="Times New Roman" panose="02020603050405020304" pitchFamily="18" charset="0"/>
              </a:rPr>
              <a:t>预测性。</a:t>
            </a:r>
            <a:endParaRPr lang="zh-CN" altLang="zh-CN" sz="2400" kern="100" dirty="0">
              <a:latin typeface="Bodoni MT Black" pitchFamily="18" charset="0"/>
              <a:cs typeface="Times New Roman" panose="02020603050405020304" pitchFamily="18" charset="0"/>
            </a:endParaRPr>
          </a:p>
        </p:txBody>
      </p:sp>
      <p:sp>
        <p:nvSpPr>
          <p:cNvPr id="5" name="矩形 4"/>
          <p:cNvSpPr/>
          <p:nvPr/>
        </p:nvSpPr>
        <p:spPr>
          <a:xfrm>
            <a:off x="549276" y="4437112"/>
            <a:ext cx="8032170" cy="1477328"/>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处于</a:t>
            </a:r>
            <a:r>
              <a:rPr lang="en-US" altLang="zh-CN" sz="2400" kern="100" dirty="0">
                <a:latin typeface="Bodoni MT Black" pitchFamily="18" charset="0"/>
                <a:cs typeface="Times New Roman" panose="02020603050405020304" pitchFamily="18" charset="0"/>
              </a:rPr>
              <a:t>1</a:t>
            </a:r>
            <a:r>
              <a:rPr lang="zh-CN" altLang="zh-CN" sz="2400" kern="100" dirty="0">
                <a:latin typeface="Bodoni MT Black" pitchFamily="18" charset="0"/>
                <a:cs typeface="Times New Roman" panose="02020603050405020304" pitchFamily="18" charset="0"/>
              </a:rPr>
              <a:t>级成熟度的软件机构，其过程能力是</a:t>
            </a:r>
            <a:r>
              <a:rPr lang="zh-CN" altLang="zh-CN" sz="2400" kern="100" dirty="0">
                <a:solidFill>
                  <a:srgbClr val="FF0000"/>
                </a:solidFill>
                <a:latin typeface="Bodoni MT Black" pitchFamily="18" charset="0"/>
                <a:cs typeface="Times New Roman" panose="02020603050405020304" pitchFamily="18" charset="0"/>
              </a:rPr>
              <a:t>不可预测</a:t>
            </a:r>
            <a:r>
              <a:rPr lang="zh-CN" altLang="zh-CN" sz="2400" kern="100" dirty="0">
                <a:latin typeface="Bodoni MT Black" pitchFamily="18" charset="0"/>
                <a:cs typeface="Times New Roman" panose="02020603050405020304" pitchFamily="18" charset="0"/>
              </a:rPr>
              <a:t>的，其软件过程是</a:t>
            </a:r>
            <a:r>
              <a:rPr lang="zh-CN" altLang="zh-CN" sz="2400" kern="100" dirty="0">
                <a:solidFill>
                  <a:srgbClr val="FF0000"/>
                </a:solidFill>
                <a:latin typeface="Bodoni MT Black" pitchFamily="18" charset="0"/>
                <a:cs typeface="Times New Roman" panose="02020603050405020304" pitchFamily="18" charset="0"/>
              </a:rPr>
              <a:t>不稳定</a:t>
            </a:r>
            <a:r>
              <a:rPr lang="zh-CN" altLang="zh-CN" sz="2400" kern="100" dirty="0">
                <a:latin typeface="Bodoni MT Black" pitchFamily="18" charset="0"/>
                <a:cs typeface="Times New Roman" panose="02020603050405020304" pitchFamily="18" charset="0"/>
              </a:rPr>
              <a:t>的，产品质量只能根据相关人员的个人工作能力而不是软件机构的过程能力来预测。</a:t>
            </a: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13.7 </a:t>
            </a:r>
            <a:r>
              <a:rPr lang="zh-CN" altLang="en-US" sz="2400" dirty="0">
                <a:solidFill>
                  <a:srgbClr val="D9D9D9"/>
                </a:solidFill>
                <a:latin typeface="Bodoni MT Black" pitchFamily="18" charset="0"/>
                <a:ea typeface="+mn-ea"/>
              </a:rPr>
              <a:t>能力成熟</a:t>
            </a:r>
            <a:r>
              <a:rPr lang="zh-CN" altLang="en-US" sz="2400" dirty="0" smtClean="0">
                <a:solidFill>
                  <a:srgbClr val="D9D9D9"/>
                </a:solidFill>
                <a:latin typeface="Bodoni MT Black" pitchFamily="18" charset="0"/>
                <a:ea typeface="+mn-ea"/>
              </a:rPr>
              <a:t>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defRPr/>
            </a:pPr>
            <a:r>
              <a:rPr lang="en-US" altLang="zh-CN" sz="2400" dirty="0">
                <a:solidFill>
                  <a:srgbClr val="D9D9D9"/>
                </a:solidFill>
                <a:latin typeface="Bodoni MT Black" pitchFamily="18" charset="0"/>
              </a:rPr>
              <a:t>13.7 </a:t>
            </a:r>
            <a:r>
              <a:rPr lang="zh-CN" altLang="en-US" sz="2400" dirty="0">
                <a:solidFill>
                  <a:srgbClr val="D9D9D9"/>
                </a:solidFill>
                <a:latin typeface="Bodoni MT Black" pitchFamily="18" charset="0"/>
              </a:rPr>
              <a:t>能力成熟模型</a:t>
            </a:r>
          </a:p>
        </p:txBody>
      </p:sp>
      <p:sp>
        <p:nvSpPr>
          <p:cNvPr id="6" name="内容占位符 2"/>
          <p:cNvSpPr>
            <a:spLocks noGrp="1"/>
          </p:cNvSpPr>
          <p:nvPr>
            <p:ph idx="1"/>
          </p:nvPr>
        </p:nvSpPr>
        <p:spPr>
          <a:xfrm>
            <a:off x="496888" y="887413"/>
            <a:ext cx="8229600" cy="687387"/>
          </a:xfrm>
        </p:spPr>
        <p:txBody>
          <a:bodyPr/>
          <a:lstStyle/>
          <a:p>
            <a:pPr marL="0" indent="0">
              <a:spcBef>
                <a:spcPct val="50000"/>
              </a:spcBef>
              <a:buNone/>
              <a:defRPr/>
            </a:pPr>
            <a:r>
              <a:rPr kumimoji="1" lang="en-US" altLang="zh-CN" sz="2800" b="1" dirty="0" smtClean="0">
                <a:latin typeface="Bodoni MT Black" pitchFamily="18" charset="0"/>
              </a:rPr>
              <a:t>2. </a:t>
            </a:r>
            <a:r>
              <a:rPr kumimoji="1" lang="zh-CN" altLang="en-US" sz="2800" b="1" dirty="0" smtClean="0">
                <a:latin typeface="Bodoni MT Black" pitchFamily="18" charset="0"/>
              </a:rPr>
              <a:t>可</a:t>
            </a:r>
            <a:r>
              <a:rPr kumimoji="1" lang="zh-CN" altLang="en-US" sz="2800" b="1" dirty="0">
                <a:latin typeface="Bodoni MT Black" pitchFamily="18" charset="0"/>
              </a:rPr>
              <a:t>重复</a:t>
            </a:r>
            <a:r>
              <a:rPr kumimoji="1" lang="zh-CN" altLang="en-US" sz="2800" b="1" dirty="0" smtClean="0">
                <a:latin typeface="Bodoni MT Black" pitchFamily="18" charset="0"/>
              </a:rPr>
              <a:t>级</a:t>
            </a:r>
            <a:endParaRPr kumimoji="1" lang="en-US" altLang="zh-CN" sz="2800" b="1" dirty="0">
              <a:latin typeface="Bodoni MT Black" pitchFamily="18" charset="0"/>
            </a:endParaRPr>
          </a:p>
        </p:txBody>
      </p:sp>
      <p:sp>
        <p:nvSpPr>
          <p:cNvPr id="3" name="矩形 2"/>
          <p:cNvSpPr/>
          <p:nvPr/>
        </p:nvSpPr>
        <p:spPr>
          <a:xfrm>
            <a:off x="376671" y="1412776"/>
            <a:ext cx="8280920" cy="193899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机构建立了</a:t>
            </a:r>
            <a:r>
              <a:rPr lang="zh-CN" altLang="zh-CN" sz="2400" kern="100" dirty="0">
                <a:solidFill>
                  <a:srgbClr val="FF0000"/>
                </a:solidFill>
                <a:latin typeface="Bodoni MT Black" pitchFamily="18" charset="0"/>
                <a:cs typeface="Times New Roman" panose="02020603050405020304" pitchFamily="18" charset="0"/>
              </a:rPr>
              <a:t>基本的项目管理</a:t>
            </a:r>
            <a:r>
              <a:rPr lang="zh-CN" altLang="zh-CN" sz="2400" kern="100" dirty="0" smtClean="0">
                <a:solidFill>
                  <a:srgbClr val="FF0000"/>
                </a:solidFill>
                <a:latin typeface="Bodoni MT Black" pitchFamily="18" charset="0"/>
                <a:cs typeface="Times New Roman" panose="02020603050405020304" pitchFamily="18" charset="0"/>
              </a:rPr>
              <a:t>过程</a:t>
            </a:r>
            <a:r>
              <a:rPr lang="zh-CN" altLang="en-US" sz="2400" kern="100" dirty="0" smtClean="0">
                <a:solidFill>
                  <a:srgbClr val="FF0000"/>
                </a:solidFill>
                <a:latin typeface="Bodoni MT Black" pitchFamily="18" charset="0"/>
                <a:cs typeface="Times New Roman" panose="02020603050405020304" pitchFamily="18" charset="0"/>
              </a:rPr>
              <a:t>（</a:t>
            </a:r>
            <a:r>
              <a:rPr lang="zh-CN" altLang="zh-CN" sz="2400" kern="100" dirty="0" smtClean="0">
                <a:solidFill>
                  <a:srgbClr val="FF0000"/>
                </a:solidFill>
                <a:latin typeface="Bodoni MT Black" pitchFamily="18" charset="0"/>
                <a:cs typeface="Times New Roman" panose="02020603050405020304" pitchFamily="18" charset="0"/>
              </a:rPr>
              <a:t>过程模型</a:t>
            </a:r>
            <a:r>
              <a:rPr lang="zh-CN" altLang="en-US" sz="2400" kern="100" dirty="0" smtClean="0">
                <a:solidFill>
                  <a:srgbClr val="FF0000"/>
                </a:solidFill>
                <a:latin typeface="Bodoni MT Black" pitchFamily="18" charset="0"/>
                <a:cs typeface="Times New Roman" panose="02020603050405020304" pitchFamily="18" charset="0"/>
              </a:rPr>
              <a:t>）</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可</a:t>
            </a:r>
            <a:r>
              <a:rPr lang="zh-CN" altLang="zh-CN" sz="2400" kern="100" dirty="0">
                <a:solidFill>
                  <a:srgbClr val="FF0000"/>
                </a:solidFill>
                <a:latin typeface="Bodoni MT Black" pitchFamily="18" charset="0"/>
                <a:cs typeface="Times New Roman" panose="02020603050405020304" pitchFamily="18" charset="0"/>
              </a:rPr>
              <a:t>跟踪成本、进度、功能和质量</a:t>
            </a:r>
            <a:r>
              <a:rPr lang="zh-CN" altLang="zh-CN" sz="2400" kern="100" dirty="0">
                <a:latin typeface="Bodoni MT Black" pitchFamily="18" charset="0"/>
                <a:cs typeface="Times New Roman" panose="02020603050405020304" pitchFamily="18" charset="0"/>
              </a:rPr>
              <a:t>。已经建立起必要的过程规范，对新项目的策划和管理过程是基于以前类似项目的实践经验，使得有类似应用经验的软件项目能够再次取得成功</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5" name="矩形 4"/>
          <p:cNvSpPr/>
          <p:nvPr/>
        </p:nvSpPr>
        <p:spPr>
          <a:xfrm>
            <a:off x="371517" y="3501008"/>
            <a:ext cx="8443801" cy="2353658"/>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处于</a:t>
            </a:r>
            <a:r>
              <a:rPr lang="en-US" altLang="zh-CN" sz="2400" kern="100" dirty="0" smtClean="0">
                <a:latin typeface="Bodoni MT Black" pitchFamily="18" charset="0"/>
                <a:cs typeface="Times New Roman" panose="02020603050405020304" pitchFamily="18" charset="0"/>
              </a:rPr>
              <a:t>2</a:t>
            </a:r>
            <a:r>
              <a:rPr lang="zh-CN" altLang="zh-CN" sz="2400" kern="100" dirty="0" smtClean="0">
                <a:latin typeface="Bodoni MT Black" pitchFamily="18" charset="0"/>
                <a:cs typeface="Times New Roman" panose="02020603050405020304" pitchFamily="18" charset="0"/>
              </a:rPr>
              <a:t>级成熟度的软件机构的过程能力可以概括为，</a:t>
            </a:r>
            <a:r>
              <a:rPr lang="zh-CN" altLang="zh-CN" sz="2400" kern="100" dirty="0" smtClean="0">
                <a:solidFill>
                  <a:srgbClr val="FF0000"/>
                </a:solidFill>
                <a:latin typeface="Bodoni MT Black" pitchFamily="18" charset="0"/>
                <a:cs typeface="Times New Roman" panose="02020603050405020304" pitchFamily="18" charset="0"/>
              </a:rPr>
              <a:t>软件项目的策划和跟踪是稳定的，已经为一个有纪律的管理过程提供了可重复以前成功实践的项目环境。</a:t>
            </a:r>
            <a:r>
              <a:rPr lang="zh-CN" altLang="zh-CN" sz="2400" kern="100" dirty="0" smtClean="0">
                <a:latin typeface="Bodoni MT Black" pitchFamily="18" charset="0"/>
                <a:cs typeface="Times New Roman" panose="02020603050405020304" pitchFamily="18" charset="0"/>
              </a:rPr>
              <a:t>软件项目工程活动处于项目管理体系的有效控制之下，执行着基于以前项目的准则且合乎现实的计划。</a:t>
            </a:r>
            <a:endParaRPr lang="zh-CN" altLang="zh-CN" sz="2400" kern="100" dirty="0">
              <a:latin typeface="Bodoni MT Black" pitchFamily="18" charset="0"/>
              <a:cs typeface="Times New Roman" panose="02020603050405020304"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defRPr/>
            </a:pPr>
            <a:r>
              <a:rPr lang="en-US" altLang="zh-CN" sz="2400" dirty="0">
                <a:solidFill>
                  <a:srgbClr val="D9D9D9"/>
                </a:solidFill>
                <a:latin typeface="Bodoni MT Black" pitchFamily="18" charset="0"/>
              </a:rPr>
              <a:t>13.7 </a:t>
            </a:r>
            <a:r>
              <a:rPr lang="zh-CN" altLang="en-US" sz="2400" dirty="0">
                <a:solidFill>
                  <a:srgbClr val="D9D9D9"/>
                </a:solidFill>
                <a:latin typeface="Bodoni MT Black" pitchFamily="18" charset="0"/>
              </a:rPr>
              <a:t>能力成熟模型</a:t>
            </a:r>
          </a:p>
        </p:txBody>
      </p:sp>
      <p:sp>
        <p:nvSpPr>
          <p:cNvPr id="6" name="内容占位符 2"/>
          <p:cNvSpPr>
            <a:spLocks noGrp="1"/>
          </p:cNvSpPr>
          <p:nvPr>
            <p:ph idx="1"/>
          </p:nvPr>
        </p:nvSpPr>
        <p:spPr>
          <a:xfrm>
            <a:off x="549275" y="908050"/>
            <a:ext cx="8229600" cy="687388"/>
          </a:xfrm>
        </p:spPr>
        <p:txBody>
          <a:bodyPr/>
          <a:lstStyle/>
          <a:p>
            <a:pPr marL="0" indent="0">
              <a:spcBef>
                <a:spcPct val="50000"/>
              </a:spcBef>
              <a:buFont typeface="Arial" charset="0"/>
              <a:buNone/>
              <a:defRPr/>
            </a:pPr>
            <a:r>
              <a:rPr kumimoji="1" lang="en-US" altLang="zh-CN" sz="2800" b="1" dirty="0" smtClean="0">
                <a:latin typeface="Bodoni MT Black" pitchFamily="18" charset="0"/>
              </a:rPr>
              <a:t>3. </a:t>
            </a:r>
            <a:r>
              <a:rPr kumimoji="1" lang="zh-CN" altLang="en-US" sz="2800" b="1" dirty="0" smtClean="0">
                <a:latin typeface="Bodoni MT Black" pitchFamily="18" charset="0"/>
              </a:rPr>
              <a:t>已</a:t>
            </a:r>
            <a:r>
              <a:rPr kumimoji="1" lang="zh-CN" altLang="en-US" sz="2800" b="1" dirty="0">
                <a:latin typeface="Bodoni MT Black" pitchFamily="18" charset="0"/>
              </a:rPr>
              <a:t>定义</a:t>
            </a:r>
            <a:r>
              <a:rPr kumimoji="1" lang="zh-CN" altLang="en-US" sz="2800" b="1" dirty="0" smtClean="0">
                <a:latin typeface="Bodoni MT Black" pitchFamily="18" charset="0"/>
              </a:rPr>
              <a:t>级</a:t>
            </a:r>
            <a:endParaRPr kumimoji="1" lang="zh-CN" altLang="en-US" b="1" dirty="0">
              <a:latin typeface="Bodoni MT Black" pitchFamily="18" charset="0"/>
            </a:endParaRPr>
          </a:p>
        </p:txBody>
      </p:sp>
      <p:sp>
        <p:nvSpPr>
          <p:cNvPr id="3" name="矩形 2"/>
          <p:cNvSpPr/>
          <p:nvPr/>
        </p:nvSpPr>
        <p:spPr>
          <a:xfrm>
            <a:off x="395536" y="1511300"/>
            <a:ext cx="8186489" cy="193899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机构</a:t>
            </a:r>
            <a:r>
              <a:rPr lang="zh-CN" altLang="zh-CN" sz="2400" kern="100" dirty="0">
                <a:solidFill>
                  <a:srgbClr val="FF0000"/>
                </a:solidFill>
                <a:latin typeface="Bodoni MT Black" pitchFamily="18" charset="0"/>
                <a:cs typeface="Times New Roman" panose="02020603050405020304" pitchFamily="18" charset="0"/>
              </a:rPr>
              <a:t>已经定义了完整的软件过程（过程模型），软件过程已经文档化和标准化</a:t>
            </a:r>
            <a:r>
              <a:rPr lang="zh-CN" altLang="zh-CN" sz="2400" kern="100" dirty="0">
                <a:latin typeface="Bodoni MT Black" pitchFamily="18" charset="0"/>
                <a:cs typeface="Times New Roman" panose="02020603050405020304" pitchFamily="18" charset="0"/>
              </a:rPr>
              <a:t>。所有项目组都使用文档化的、经过批准的过程来开发和维护软件。这一级包含了第</a:t>
            </a:r>
            <a:r>
              <a:rPr lang="en-US" altLang="zh-CN" sz="2400" kern="100" dirty="0">
                <a:latin typeface="Bodoni MT Black" pitchFamily="18" charset="0"/>
                <a:cs typeface="Times New Roman" panose="02020603050405020304" pitchFamily="18" charset="0"/>
              </a:rPr>
              <a:t>2</a:t>
            </a:r>
            <a:r>
              <a:rPr lang="zh-CN" altLang="zh-CN" sz="2400" kern="100" dirty="0">
                <a:latin typeface="Bodoni MT Black" pitchFamily="18" charset="0"/>
                <a:cs typeface="Times New Roman" panose="02020603050405020304" pitchFamily="18" charset="0"/>
              </a:rPr>
              <a:t>级的全部特征</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5" name="矩形 4"/>
          <p:cNvSpPr/>
          <p:nvPr/>
        </p:nvSpPr>
        <p:spPr>
          <a:xfrm>
            <a:off x="395536" y="3466643"/>
            <a:ext cx="8186489" cy="2400657"/>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处于</a:t>
            </a:r>
            <a:r>
              <a:rPr lang="en-US" altLang="zh-CN" sz="2400" kern="100" dirty="0">
                <a:latin typeface="Bodoni MT Black" pitchFamily="18" charset="0"/>
                <a:cs typeface="Times New Roman" panose="02020603050405020304" pitchFamily="18" charset="0"/>
              </a:rPr>
              <a:t>3</a:t>
            </a:r>
            <a:r>
              <a:rPr lang="zh-CN" altLang="zh-CN" sz="2400" kern="100" dirty="0">
                <a:latin typeface="Bodoni MT Black" pitchFamily="18" charset="0"/>
                <a:cs typeface="Times New Roman" panose="02020603050405020304" pitchFamily="18" charset="0"/>
              </a:rPr>
              <a:t>级成熟度的软件机构的过程能力可以概括为，</a:t>
            </a:r>
            <a:r>
              <a:rPr lang="zh-CN" altLang="zh-CN" sz="2400" kern="100" dirty="0">
                <a:solidFill>
                  <a:srgbClr val="FF0000"/>
                </a:solidFill>
                <a:latin typeface="Bodoni MT Black" pitchFamily="18" charset="0"/>
                <a:cs typeface="Times New Roman" panose="02020603050405020304" pitchFamily="18" charset="0"/>
              </a:rPr>
              <a:t>无论是管理活动还是工程活动都是稳定的</a:t>
            </a:r>
            <a:r>
              <a:rPr lang="zh-CN" altLang="zh-CN" sz="2400" kern="100" dirty="0">
                <a:latin typeface="Bodoni MT Black" pitchFamily="18" charset="0"/>
                <a:cs typeface="Times New Roman" panose="02020603050405020304" pitchFamily="18" charset="0"/>
              </a:rPr>
              <a:t>。软件开发的成本和进度以及产品的功能和质量都受到控制，而且软件产品的质量具有可追溯性。这种能力是基于在软件机构中对已定义的过程模型的活动、人员和职责都有共同的理解。</a:t>
            </a: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defRPr/>
            </a:pPr>
            <a:r>
              <a:rPr lang="en-US" altLang="zh-CN" sz="2400" dirty="0">
                <a:solidFill>
                  <a:srgbClr val="D9D9D9"/>
                </a:solidFill>
                <a:latin typeface="Bodoni MT Black" pitchFamily="18" charset="0"/>
              </a:rPr>
              <a:t>13.7 </a:t>
            </a:r>
            <a:r>
              <a:rPr lang="zh-CN" altLang="en-US" sz="2400" dirty="0">
                <a:solidFill>
                  <a:srgbClr val="D9D9D9"/>
                </a:solidFill>
                <a:latin typeface="Bodoni MT Black" pitchFamily="18" charset="0"/>
              </a:rPr>
              <a:t>能力成熟模型</a:t>
            </a:r>
          </a:p>
        </p:txBody>
      </p:sp>
      <p:sp>
        <p:nvSpPr>
          <p:cNvPr id="6" name="内容占位符 2"/>
          <p:cNvSpPr>
            <a:spLocks noGrp="1"/>
          </p:cNvSpPr>
          <p:nvPr>
            <p:ph idx="1"/>
          </p:nvPr>
        </p:nvSpPr>
        <p:spPr>
          <a:xfrm>
            <a:off x="457200" y="1057275"/>
            <a:ext cx="8229600" cy="685800"/>
          </a:xfrm>
        </p:spPr>
        <p:txBody>
          <a:bodyPr/>
          <a:lstStyle/>
          <a:p>
            <a:pPr marL="0" indent="0">
              <a:spcBef>
                <a:spcPct val="50000"/>
              </a:spcBef>
              <a:buFont typeface="Arial" charset="0"/>
              <a:buNone/>
              <a:defRPr/>
            </a:pPr>
            <a:r>
              <a:rPr kumimoji="1" lang="en-US" altLang="zh-CN" sz="2800" b="1" dirty="0" smtClean="0">
                <a:latin typeface="Bodoni MT Black" pitchFamily="18" charset="0"/>
              </a:rPr>
              <a:t>4. </a:t>
            </a:r>
            <a:r>
              <a:rPr kumimoji="1" lang="zh-CN" altLang="en-US" sz="2800" b="1" dirty="0" smtClean="0">
                <a:latin typeface="Bodoni MT Black" pitchFamily="18" charset="0"/>
              </a:rPr>
              <a:t>已</a:t>
            </a:r>
            <a:r>
              <a:rPr kumimoji="1" lang="zh-CN" altLang="en-US" sz="2800" b="1" dirty="0">
                <a:latin typeface="Bodoni MT Black" pitchFamily="18" charset="0"/>
              </a:rPr>
              <a:t>管理</a:t>
            </a:r>
            <a:r>
              <a:rPr kumimoji="1" lang="zh-CN" altLang="en-US" sz="2800" b="1" dirty="0" smtClean="0">
                <a:latin typeface="Bodoni MT Black" pitchFamily="18" charset="0"/>
              </a:rPr>
              <a:t>级</a:t>
            </a:r>
            <a:endParaRPr kumimoji="1" lang="en-US" altLang="zh-CN" sz="2800" b="1" dirty="0">
              <a:latin typeface="Bodoni MT Black" pitchFamily="18" charset="0"/>
            </a:endParaRPr>
          </a:p>
        </p:txBody>
      </p:sp>
      <p:sp>
        <p:nvSpPr>
          <p:cNvPr id="3" name="矩形 2"/>
          <p:cNvSpPr/>
          <p:nvPr/>
        </p:nvSpPr>
        <p:spPr>
          <a:xfrm>
            <a:off x="397990" y="4030848"/>
            <a:ext cx="8348020" cy="2400657"/>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处于</a:t>
            </a:r>
            <a:r>
              <a:rPr lang="en-US" altLang="zh-CN" sz="2400" kern="100" dirty="0">
                <a:latin typeface="Bodoni MT Black" pitchFamily="18" charset="0"/>
                <a:cs typeface="Times New Roman" panose="02020603050405020304" pitchFamily="18" charset="0"/>
              </a:rPr>
              <a:t>4</a:t>
            </a:r>
            <a:r>
              <a:rPr lang="zh-CN" altLang="zh-CN" sz="2400" kern="100" dirty="0">
                <a:latin typeface="Bodoni MT Black" pitchFamily="18" charset="0"/>
                <a:cs typeface="Times New Roman" panose="02020603050405020304" pitchFamily="18" charset="0"/>
              </a:rPr>
              <a:t>级成熟度的软件机构的过程能力可以概括为，</a:t>
            </a:r>
            <a:r>
              <a:rPr lang="zh-CN" altLang="zh-CN" sz="2400" kern="100" dirty="0">
                <a:solidFill>
                  <a:srgbClr val="FF0000"/>
                </a:solidFill>
                <a:latin typeface="Bodoni MT Black" pitchFamily="18" charset="0"/>
                <a:cs typeface="Times New Roman" panose="02020603050405020304" pitchFamily="18" charset="0"/>
              </a:rPr>
              <a:t>软件过程是可度量的，软件过程在可度量的范围内运行</a:t>
            </a:r>
            <a:r>
              <a:rPr lang="zh-CN" altLang="zh-CN" sz="2400" kern="100" dirty="0">
                <a:latin typeface="Bodoni MT Black" pitchFamily="18" charset="0"/>
                <a:cs typeface="Times New Roman" panose="02020603050405020304" pitchFamily="18" charset="0"/>
              </a:rPr>
              <a:t>。这一级的过程能力允许软件机构在定量的范围内预测过程和产品质量趋势，在发生偏离时可以及时采取措施予以纠正，并且可以预期软件产品是高质量的。</a:t>
            </a:r>
          </a:p>
        </p:txBody>
      </p:sp>
      <p:sp>
        <p:nvSpPr>
          <p:cNvPr id="5" name="矩形 4"/>
          <p:cNvSpPr/>
          <p:nvPr/>
        </p:nvSpPr>
        <p:spPr>
          <a:xfrm>
            <a:off x="338780" y="1620788"/>
            <a:ext cx="8348020" cy="2400657"/>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机构对</a:t>
            </a:r>
            <a:r>
              <a:rPr lang="zh-CN" altLang="zh-CN" sz="2400" kern="100" dirty="0">
                <a:solidFill>
                  <a:srgbClr val="FF0000"/>
                </a:solidFill>
                <a:latin typeface="Bodoni MT Black" pitchFamily="18" charset="0"/>
                <a:cs typeface="Times New Roman" panose="02020603050405020304" pitchFamily="18" charset="0"/>
              </a:rPr>
              <a:t>软件过程（过程模型和过程实例）和软件产品都建立了定量的质量目标，所有项目的</a:t>
            </a:r>
            <a:r>
              <a:rPr lang="zh-CN" altLang="zh-CN" sz="2400" kern="100" dirty="0" smtClean="0">
                <a:solidFill>
                  <a:srgbClr val="FF0000"/>
                </a:solidFill>
                <a:latin typeface="Bodoni MT Black" pitchFamily="18" charset="0"/>
                <a:cs typeface="Times New Roman" panose="02020603050405020304" pitchFamily="18" charset="0"/>
              </a:rPr>
              <a:t>重要过程</a:t>
            </a:r>
            <a:r>
              <a:rPr lang="zh-CN" altLang="zh-CN" sz="2400" kern="100" dirty="0">
                <a:solidFill>
                  <a:srgbClr val="FF0000"/>
                </a:solidFill>
                <a:latin typeface="Bodoni MT Black" pitchFamily="18" charset="0"/>
                <a:cs typeface="Times New Roman" panose="02020603050405020304" pitchFamily="18" charset="0"/>
              </a:rPr>
              <a:t>活动都是可度量的</a:t>
            </a:r>
            <a:r>
              <a:rPr lang="zh-CN" altLang="zh-CN" sz="2400" kern="100" dirty="0" smtClean="0">
                <a:latin typeface="Bodoni MT Black" pitchFamily="18" charset="0"/>
                <a:cs typeface="Times New Roman" panose="02020603050405020304" pitchFamily="18" charset="0"/>
              </a:rPr>
              <a:t>。过程</a:t>
            </a:r>
            <a:r>
              <a:rPr lang="zh-CN" altLang="zh-CN" sz="2400" kern="100" dirty="0">
                <a:latin typeface="Bodoni MT Black" pitchFamily="18" charset="0"/>
                <a:cs typeface="Times New Roman" panose="02020603050405020304" pitchFamily="18" charset="0"/>
              </a:rPr>
              <a:t>度量和产品度量的</a:t>
            </a:r>
            <a:r>
              <a:rPr lang="zh-CN" altLang="zh-CN" sz="2400" kern="100" dirty="0" smtClean="0">
                <a:latin typeface="Bodoni MT Black" pitchFamily="18" charset="0"/>
                <a:cs typeface="Times New Roman" panose="02020603050405020304" pitchFamily="18" charset="0"/>
              </a:rPr>
              <a:t>方法可以</a:t>
            </a:r>
            <a:r>
              <a:rPr lang="zh-CN" altLang="zh-CN" sz="2400" kern="100" dirty="0">
                <a:latin typeface="Bodoni MT Black" pitchFamily="18" charset="0"/>
                <a:cs typeface="Times New Roman" panose="02020603050405020304" pitchFamily="18" charset="0"/>
              </a:rPr>
              <a:t>定量地了解和控制软件过程和软件产品，并为评定项目的过程质量和产品质量奠定了基础。这一级包含了第</a:t>
            </a:r>
            <a:r>
              <a:rPr lang="en-US" altLang="zh-CN" sz="2400" kern="100" dirty="0">
                <a:latin typeface="Bodoni MT Black" pitchFamily="18" charset="0"/>
                <a:cs typeface="Times New Roman" panose="02020603050405020304" pitchFamily="18" charset="0"/>
              </a:rPr>
              <a:t>3</a:t>
            </a:r>
            <a:r>
              <a:rPr lang="zh-CN" altLang="zh-CN" sz="2400" kern="100" dirty="0">
                <a:latin typeface="Bodoni MT Black" pitchFamily="18" charset="0"/>
                <a:cs typeface="Times New Roman" panose="02020603050405020304" pitchFamily="18" charset="0"/>
              </a:rPr>
              <a:t>级的全部特征。</a:t>
            </a: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defRPr/>
            </a:pPr>
            <a:r>
              <a:rPr lang="en-US" altLang="zh-CN" sz="2400" dirty="0">
                <a:solidFill>
                  <a:srgbClr val="D9D9D9"/>
                </a:solidFill>
                <a:latin typeface="Bodoni MT Black" pitchFamily="18" charset="0"/>
              </a:rPr>
              <a:t>13.7 </a:t>
            </a:r>
            <a:r>
              <a:rPr lang="zh-CN" altLang="en-US" sz="2400" dirty="0">
                <a:solidFill>
                  <a:srgbClr val="D9D9D9"/>
                </a:solidFill>
                <a:latin typeface="Bodoni MT Black" pitchFamily="18" charset="0"/>
              </a:rPr>
              <a:t>能力成熟模型</a:t>
            </a:r>
          </a:p>
        </p:txBody>
      </p:sp>
      <p:sp>
        <p:nvSpPr>
          <p:cNvPr id="6" name="内容占位符 2"/>
          <p:cNvSpPr>
            <a:spLocks noGrp="1"/>
          </p:cNvSpPr>
          <p:nvPr>
            <p:ph idx="1"/>
          </p:nvPr>
        </p:nvSpPr>
        <p:spPr>
          <a:xfrm>
            <a:off x="360194" y="941413"/>
            <a:ext cx="8229600" cy="687387"/>
          </a:xfrm>
        </p:spPr>
        <p:txBody>
          <a:bodyPr/>
          <a:lstStyle/>
          <a:p>
            <a:pPr marL="0" indent="0">
              <a:spcBef>
                <a:spcPct val="50000"/>
              </a:spcBef>
              <a:buFont typeface="Arial" charset="0"/>
              <a:buNone/>
              <a:defRPr/>
            </a:pPr>
            <a:r>
              <a:rPr kumimoji="1" lang="en-US" altLang="zh-CN" sz="2800" b="1" dirty="0" smtClean="0">
                <a:latin typeface="Bodoni MT Black" pitchFamily="18" charset="0"/>
              </a:rPr>
              <a:t>5. </a:t>
            </a:r>
            <a:r>
              <a:rPr kumimoji="1" lang="zh-CN" altLang="en-US" sz="2800" b="1" dirty="0" smtClean="0">
                <a:latin typeface="Bodoni MT Black" pitchFamily="18" charset="0"/>
              </a:rPr>
              <a:t>优化级</a:t>
            </a:r>
            <a:endParaRPr kumimoji="1" lang="en-US" altLang="zh-CN" sz="2800" b="1" dirty="0">
              <a:latin typeface="Bodoni MT Black" pitchFamily="18" charset="0"/>
            </a:endParaRPr>
          </a:p>
        </p:txBody>
      </p:sp>
      <p:sp>
        <p:nvSpPr>
          <p:cNvPr id="3" name="矩形 2"/>
          <p:cNvSpPr/>
          <p:nvPr/>
        </p:nvSpPr>
        <p:spPr>
          <a:xfrm>
            <a:off x="346075" y="1554299"/>
            <a:ext cx="8402389" cy="2400657"/>
          </a:xfrm>
          <a:prstGeom prst="rect">
            <a:avLst/>
          </a:prstGeom>
        </p:spPr>
        <p:txBody>
          <a:bodyPr wrap="square">
            <a:spAutoFit/>
          </a:bodyPr>
          <a:lstStyle/>
          <a:p>
            <a:pPr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机构是一个</a:t>
            </a:r>
            <a:r>
              <a:rPr lang="zh-CN" altLang="zh-CN" sz="2400" kern="100" dirty="0">
                <a:solidFill>
                  <a:srgbClr val="FF0000"/>
                </a:solidFill>
                <a:latin typeface="Bodoni MT Black" pitchFamily="18" charset="0"/>
                <a:cs typeface="Times New Roman" panose="02020603050405020304" pitchFamily="18" charset="0"/>
              </a:rPr>
              <a:t>以防止出现缺陷为目标的机构，它有能力识别软件过程要素的薄弱环节，并有足够的手段改进它们</a:t>
            </a:r>
            <a:r>
              <a:rPr lang="zh-CN" altLang="zh-CN" sz="2400" kern="100" dirty="0" smtClean="0">
                <a:solidFill>
                  <a:srgbClr val="FF0000"/>
                </a:solidFill>
                <a:latin typeface="Bodoni MT Black" pitchFamily="18" charset="0"/>
                <a:cs typeface="Times New Roman" panose="02020603050405020304" pitchFamily="18" charset="0"/>
              </a:rPr>
              <a:t>。</a:t>
            </a:r>
            <a:r>
              <a:rPr lang="zh-CN" altLang="en-US" sz="2400" kern="100" dirty="0" smtClean="0">
                <a:latin typeface="Bodoni MT Black" pitchFamily="18" charset="0"/>
                <a:cs typeface="Times New Roman" panose="02020603050405020304" pitchFamily="18" charset="0"/>
              </a:rPr>
              <a:t>机构</a:t>
            </a:r>
            <a:r>
              <a:rPr lang="zh-CN" altLang="zh-CN" sz="2400" kern="100" dirty="0" smtClean="0">
                <a:latin typeface="Bodoni MT Black" pitchFamily="18" charset="0"/>
                <a:cs typeface="Times New Roman" panose="02020603050405020304" pitchFamily="18" charset="0"/>
              </a:rPr>
              <a:t>可获得</a:t>
            </a:r>
            <a:r>
              <a:rPr lang="zh-CN" altLang="zh-CN" sz="2400" kern="100" dirty="0">
                <a:latin typeface="Bodoni MT Black" pitchFamily="18" charset="0"/>
                <a:cs typeface="Times New Roman" panose="02020603050405020304" pitchFamily="18" charset="0"/>
              </a:rPr>
              <a:t>关于软件过程有效性的统计数据，利用这些</a:t>
            </a:r>
            <a:r>
              <a:rPr lang="zh-CN" altLang="zh-CN" sz="2400" kern="100" dirty="0" smtClean="0">
                <a:latin typeface="Bodoni MT Black" pitchFamily="18" charset="0"/>
                <a:cs typeface="Times New Roman" panose="02020603050405020304" pitchFamily="18" charset="0"/>
              </a:rPr>
              <a:t>数据对</a:t>
            </a:r>
            <a:r>
              <a:rPr lang="zh-CN" altLang="zh-CN" sz="2400" kern="100" dirty="0">
                <a:latin typeface="Bodoni MT Black" pitchFamily="18" charset="0"/>
                <a:cs typeface="Times New Roman" panose="02020603050405020304" pitchFamily="18" charset="0"/>
              </a:rPr>
              <a:t>新技术进行成本</a:t>
            </a:r>
            <a:r>
              <a:rPr lang="en-US" altLang="zh-CN" sz="2400" kern="100" dirty="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效益分析</a:t>
            </a:r>
            <a:r>
              <a:rPr lang="zh-CN" altLang="zh-CN" sz="2400" kern="100" dirty="0" smtClean="0">
                <a:latin typeface="Bodoni MT Black" pitchFamily="18" charset="0"/>
                <a:cs typeface="Times New Roman" panose="02020603050405020304" pitchFamily="18" charset="0"/>
              </a:rPr>
              <a:t>，可优化</a:t>
            </a:r>
            <a:r>
              <a:rPr lang="zh-CN" altLang="zh-CN" sz="2400" kern="100" dirty="0">
                <a:latin typeface="Bodoni MT Black" pitchFamily="18" charset="0"/>
                <a:cs typeface="Times New Roman" panose="02020603050405020304" pitchFamily="18" charset="0"/>
              </a:rPr>
              <a:t>出在软件工程实践中能够采用的最佳新技术。这一级包含了第</a:t>
            </a:r>
            <a:r>
              <a:rPr lang="en-US" altLang="zh-CN" sz="2400" kern="100" dirty="0">
                <a:latin typeface="Bodoni MT Black" pitchFamily="18" charset="0"/>
                <a:cs typeface="Times New Roman" panose="02020603050405020304" pitchFamily="18" charset="0"/>
              </a:rPr>
              <a:t>4</a:t>
            </a:r>
            <a:r>
              <a:rPr lang="zh-CN" altLang="zh-CN" sz="2400" kern="100" dirty="0">
                <a:latin typeface="Bodoni MT Black" pitchFamily="18" charset="0"/>
                <a:cs typeface="Times New Roman" panose="02020603050405020304" pitchFamily="18" charset="0"/>
              </a:rPr>
              <a:t>级的全部特征</a:t>
            </a:r>
            <a:r>
              <a:rPr lang="zh-CN" altLang="zh-CN" sz="2400" kern="1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      </a:t>
            </a:r>
            <a:endParaRPr lang="zh-CN" altLang="zh-CN" sz="2400" kern="100" dirty="0">
              <a:latin typeface="Bodoni MT Black" pitchFamily="18" charset="0"/>
              <a:cs typeface="Times New Roman" panose="02020603050405020304"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
        <p:nvSpPr>
          <p:cNvPr id="7" name="矩形 6"/>
          <p:cNvSpPr/>
          <p:nvPr/>
        </p:nvSpPr>
        <p:spPr>
          <a:xfrm>
            <a:off x="403028" y="3965107"/>
            <a:ext cx="8345436" cy="1938992"/>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处于</a:t>
            </a:r>
            <a:r>
              <a:rPr lang="en-US" altLang="zh-CN" sz="2400" kern="100" dirty="0">
                <a:latin typeface="Bodoni MT Black" pitchFamily="18" charset="0"/>
                <a:cs typeface="Times New Roman" panose="02020603050405020304" pitchFamily="18" charset="0"/>
              </a:rPr>
              <a:t>5</a:t>
            </a:r>
            <a:r>
              <a:rPr lang="zh-CN" altLang="zh-CN" sz="2400" kern="100" dirty="0">
                <a:latin typeface="Bodoni MT Black" pitchFamily="18" charset="0"/>
                <a:cs typeface="Times New Roman" panose="02020603050405020304" pitchFamily="18" charset="0"/>
              </a:rPr>
              <a:t>级成熟度的软件机构的过程能力可以概括为，</a:t>
            </a:r>
            <a:r>
              <a:rPr lang="zh-CN" altLang="zh-CN" sz="2400" kern="100" dirty="0">
                <a:solidFill>
                  <a:srgbClr val="FF0000"/>
                </a:solidFill>
                <a:latin typeface="Bodoni MT Black" pitchFamily="18" charset="0"/>
                <a:cs typeface="Times New Roman" panose="02020603050405020304" pitchFamily="18" charset="0"/>
              </a:rPr>
              <a:t>软件过程是可优化的</a:t>
            </a:r>
            <a:r>
              <a:rPr lang="zh-CN" altLang="zh-CN" sz="2400" kern="100" dirty="0">
                <a:latin typeface="Bodoni MT Black" pitchFamily="18" charset="0"/>
                <a:cs typeface="Times New Roman" panose="02020603050405020304" pitchFamily="18" charset="0"/>
              </a:rPr>
              <a:t>。这一级的软件机构能够持续不断地改进其过程能力，既对现行的过程实例不断地改进和优化，又借助于所采用的新技术和新方法来实现未来的过程改进。</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ea typeface="隶书" pitchFamily="49" charset="-122"/>
              </a:rPr>
              <a:t>13.7 </a:t>
            </a:r>
            <a:r>
              <a:rPr lang="zh-CN" altLang="en-US" sz="2400">
                <a:solidFill>
                  <a:srgbClr val="D9D9D9"/>
                </a:solidFill>
                <a:latin typeface="Bodoni MT Black" pitchFamily="18" charset="0"/>
                <a:ea typeface="隶书" pitchFamily="49" charset="-122"/>
              </a:rPr>
              <a:t>能力成熟模型</a:t>
            </a:r>
          </a:p>
        </p:txBody>
      </p:sp>
      <p:sp>
        <p:nvSpPr>
          <p:cNvPr id="3" name="矩形 2"/>
          <p:cNvSpPr/>
          <p:nvPr/>
        </p:nvSpPr>
        <p:spPr>
          <a:xfrm>
            <a:off x="503181" y="1988840"/>
            <a:ext cx="8072494" cy="1938992"/>
          </a:xfrm>
          <a:prstGeom prst="rect">
            <a:avLst/>
          </a:prstGeom>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统计</a:t>
            </a:r>
            <a:r>
              <a:rPr lang="zh-CN" altLang="zh-CN" sz="2400" kern="100" dirty="0">
                <a:latin typeface="Bodoni MT Black" pitchFamily="18" charset="0"/>
                <a:cs typeface="Times New Roman" panose="02020603050405020304" pitchFamily="18" charset="0"/>
              </a:rPr>
              <a:t>数字表明，提高一个完整的成熟度等级大约需要花</a:t>
            </a:r>
            <a:r>
              <a:rPr lang="en-US" altLang="zh-CN" sz="2400" kern="100" dirty="0">
                <a:solidFill>
                  <a:srgbClr val="FF0000"/>
                </a:solidFill>
                <a:latin typeface="Bodoni MT Black" pitchFamily="18" charset="0"/>
                <a:cs typeface="Times New Roman" panose="02020603050405020304" pitchFamily="18" charset="0"/>
              </a:rPr>
              <a:t>18</a:t>
            </a:r>
            <a:r>
              <a:rPr lang="zh-CN" altLang="zh-CN" sz="2400" kern="100" dirty="0">
                <a:solidFill>
                  <a:srgbClr val="FF0000"/>
                </a:solidFill>
                <a:latin typeface="Bodoni MT Black" pitchFamily="18" charset="0"/>
                <a:cs typeface="Times New Roman" panose="02020603050405020304" pitchFamily="18" charset="0"/>
              </a:rPr>
              <a:t>个月到</a:t>
            </a:r>
            <a:r>
              <a:rPr lang="en-US" altLang="zh-CN" sz="2400" kern="100" dirty="0">
                <a:solidFill>
                  <a:srgbClr val="FF0000"/>
                </a:solidFill>
                <a:latin typeface="Bodoni MT Black" pitchFamily="18" charset="0"/>
                <a:cs typeface="Times New Roman" panose="02020603050405020304" pitchFamily="18" charset="0"/>
              </a:rPr>
              <a:t>3</a:t>
            </a:r>
            <a:r>
              <a:rPr lang="zh-CN" altLang="zh-CN" sz="2400" kern="100" dirty="0">
                <a:solidFill>
                  <a:srgbClr val="FF0000"/>
                </a:solidFill>
                <a:latin typeface="Bodoni MT Black" pitchFamily="18" charset="0"/>
                <a:cs typeface="Times New Roman" panose="02020603050405020304" pitchFamily="18" charset="0"/>
              </a:rPr>
              <a:t>年</a:t>
            </a:r>
            <a:r>
              <a:rPr lang="zh-CN" altLang="zh-CN" sz="2400" kern="100" dirty="0">
                <a:latin typeface="Bodoni MT Black" pitchFamily="18" charset="0"/>
                <a:cs typeface="Times New Roman" panose="02020603050405020304" pitchFamily="18" charset="0"/>
              </a:rPr>
              <a:t>的时间，但是从第</a:t>
            </a:r>
            <a:r>
              <a:rPr lang="en-US" altLang="zh-CN" sz="2400" kern="100" dirty="0">
                <a:latin typeface="Bodoni MT Black" pitchFamily="18" charset="0"/>
                <a:cs typeface="Times New Roman" panose="02020603050405020304" pitchFamily="18" charset="0"/>
              </a:rPr>
              <a:t>1</a:t>
            </a:r>
            <a:r>
              <a:rPr lang="zh-CN" altLang="zh-CN" sz="2400" kern="100" dirty="0">
                <a:latin typeface="Bodoni MT Black" pitchFamily="18" charset="0"/>
                <a:cs typeface="Times New Roman" panose="02020603050405020304" pitchFamily="18" charset="0"/>
              </a:rPr>
              <a:t>级上升到第</a:t>
            </a:r>
            <a:r>
              <a:rPr lang="en-US" altLang="zh-CN" sz="2400" kern="100" dirty="0">
                <a:latin typeface="Bodoni MT Black" pitchFamily="18" charset="0"/>
                <a:cs typeface="Times New Roman" panose="02020603050405020304" pitchFamily="18" charset="0"/>
              </a:rPr>
              <a:t>2</a:t>
            </a:r>
            <a:r>
              <a:rPr lang="zh-CN" altLang="zh-CN" sz="2400" kern="100" dirty="0">
                <a:latin typeface="Bodoni MT Black" pitchFamily="18" charset="0"/>
                <a:cs typeface="Times New Roman" panose="02020603050405020304" pitchFamily="18" charset="0"/>
              </a:rPr>
              <a:t>级有时要花</a:t>
            </a:r>
            <a:r>
              <a:rPr lang="en-US" altLang="zh-CN" sz="2400" kern="100" dirty="0">
                <a:solidFill>
                  <a:srgbClr val="4F81BD"/>
                </a:solidFill>
                <a:latin typeface="Bodoni MT Black" pitchFamily="18" charset="0"/>
                <a:cs typeface="Times New Roman" panose="02020603050405020304" pitchFamily="18" charset="0"/>
              </a:rPr>
              <a:t>3</a:t>
            </a:r>
            <a:r>
              <a:rPr lang="zh-CN" altLang="zh-CN" sz="2400" kern="100" dirty="0">
                <a:solidFill>
                  <a:srgbClr val="4F81BD"/>
                </a:solidFill>
                <a:latin typeface="Bodoni MT Black" pitchFamily="18" charset="0"/>
                <a:cs typeface="Times New Roman" panose="02020603050405020304" pitchFamily="18" charset="0"/>
              </a:rPr>
              <a:t>年甚至</a:t>
            </a:r>
            <a:r>
              <a:rPr lang="en-US" altLang="zh-CN" sz="2400" kern="100" dirty="0">
                <a:solidFill>
                  <a:srgbClr val="4F81BD"/>
                </a:solidFill>
                <a:latin typeface="Bodoni MT Black" pitchFamily="18" charset="0"/>
                <a:cs typeface="Times New Roman" panose="02020603050405020304" pitchFamily="18" charset="0"/>
              </a:rPr>
              <a:t>5</a:t>
            </a:r>
            <a:r>
              <a:rPr lang="zh-CN" altLang="zh-CN" sz="2400" kern="100" dirty="0">
                <a:solidFill>
                  <a:srgbClr val="4F81BD"/>
                </a:solidFill>
                <a:latin typeface="Bodoni MT Black" pitchFamily="18" charset="0"/>
                <a:cs typeface="Times New Roman" panose="02020603050405020304" pitchFamily="18" charset="0"/>
              </a:rPr>
              <a:t>年时间</a:t>
            </a:r>
            <a:r>
              <a:rPr lang="zh-CN" altLang="zh-CN" sz="2400" kern="100" dirty="0">
                <a:latin typeface="Bodoni MT Black" pitchFamily="18" charset="0"/>
                <a:cs typeface="Times New Roman" panose="02020603050405020304" pitchFamily="18" charset="0"/>
              </a:rPr>
              <a:t>。这说明要向一个迄今仍处于混乱的和被动的行动方式的软件机构灌输系统化的方式，将是多么困难。</a:t>
            </a: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346075" y="254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13.7 </a:t>
            </a:r>
            <a:r>
              <a:rPr kumimoji="1" lang="zh-CN" altLang="en-US" b="1" dirty="0" smtClean="0">
                <a:latin typeface="Bodoni MT Black" pitchFamily="18" charset="0"/>
                <a:ea typeface="+mn-ea"/>
              </a:rPr>
              <a:t>能力</a:t>
            </a:r>
            <a:r>
              <a:rPr kumimoji="1" lang="zh-CN" altLang="en-US" b="1" dirty="0">
                <a:latin typeface="Bodoni MT Black" pitchFamily="18" charset="0"/>
                <a:ea typeface="+mn-ea"/>
              </a:rPr>
              <a:t>成熟</a:t>
            </a:r>
            <a:r>
              <a:rPr kumimoji="1" lang="zh-CN" altLang="en-US" b="1" dirty="0" smtClean="0">
                <a:latin typeface="Bodoni MT Black" pitchFamily="18" charset="0"/>
                <a:ea typeface="+mn-ea"/>
              </a:rPr>
              <a:t>模型</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
          <p:cNvSpPr>
            <a:spLocks noGrp="1"/>
          </p:cNvSpPr>
          <p:nvPr>
            <p:ph type="title"/>
          </p:nvPr>
        </p:nvSpPr>
        <p:spPr>
          <a:xfrm>
            <a:off x="457200" y="17463"/>
            <a:ext cx="8229600" cy="1143000"/>
          </a:xfrm>
        </p:spPr>
        <p:txBody>
          <a:bodyPr/>
          <a:lstStyle/>
          <a:p>
            <a:r>
              <a:rPr lang="zh-CN" altLang="en-US" smtClean="0">
                <a:latin typeface="Bodoni MT Black" pitchFamily="18" charset="0"/>
              </a:rPr>
              <a:t>本章小结</a:t>
            </a:r>
          </a:p>
        </p:txBody>
      </p:sp>
      <p:sp>
        <p:nvSpPr>
          <p:cNvPr id="3" name="内容占位符 2"/>
          <p:cNvSpPr>
            <a:spLocks noGrp="1"/>
          </p:cNvSpPr>
          <p:nvPr>
            <p:ph idx="1"/>
          </p:nvPr>
        </p:nvSpPr>
        <p:spPr>
          <a:xfrm>
            <a:off x="348803" y="1052736"/>
            <a:ext cx="8446393" cy="4932362"/>
          </a:xfrm>
        </p:spPr>
        <p:txBody>
          <a:bodyPr/>
          <a:lstStyle/>
          <a:p>
            <a:pPr marL="0" indent="0">
              <a:lnSpc>
                <a:spcPct val="125000"/>
              </a:lnSpc>
              <a:spcBef>
                <a:spcPts val="0"/>
              </a:spcBef>
              <a:buFont typeface="Arial" charset="0"/>
              <a:buNone/>
              <a:defRPr/>
            </a:pPr>
            <a:r>
              <a:rPr lang="en-US" altLang="zh-CN" sz="2400" dirty="0" smtClean="0">
                <a:latin typeface="Bodoni MT Black" pitchFamily="18" charset="0"/>
              </a:rPr>
              <a:t>     </a:t>
            </a:r>
            <a:r>
              <a:rPr lang="zh-CN" altLang="zh-CN" sz="2400" dirty="0" smtClean="0">
                <a:latin typeface="Bodoni MT Black" pitchFamily="18" charset="0"/>
              </a:rPr>
              <a:t>软件工程</a:t>
            </a:r>
            <a:r>
              <a:rPr lang="zh-CN" altLang="zh-CN" sz="2400" dirty="0">
                <a:latin typeface="Bodoni MT Black" pitchFamily="18" charset="0"/>
              </a:rPr>
              <a:t>包括</a:t>
            </a:r>
            <a:r>
              <a:rPr lang="zh-CN" altLang="zh-CN" sz="2400" dirty="0">
                <a:solidFill>
                  <a:srgbClr val="FF0000"/>
                </a:solidFill>
                <a:latin typeface="Bodoni MT Black" pitchFamily="18" charset="0"/>
              </a:rPr>
              <a:t>技术和管理</a:t>
            </a:r>
            <a:r>
              <a:rPr lang="zh-CN" altLang="zh-CN" sz="2400" dirty="0">
                <a:latin typeface="Bodoni MT Black" pitchFamily="18" charset="0"/>
              </a:rPr>
              <a:t>两方面的内容，是技术与管理紧密结合的产物</a:t>
            </a:r>
            <a:r>
              <a:rPr lang="zh-CN" altLang="zh-CN" sz="2400" dirty="0" smtClean="0">
                <a:latin typeface="Bodoni MT Black" pitchFamily="18" charset="0"/>
              </a:rPr>
              <a:t>。</a:t>
            </a:r>
            <a:r>
              <a:rPr lang="zh-CN" altLang="zh-CN" sz="2400" dirty="0">
                <a:latin typeface="Bodoni MT Black" pitchFamily="18" charset="0"/>
              </a:rPr>
              <a:t>有效的管理是大型软件工程项目成功的关键</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r>
              <a:rPr lang="zh-CN" altLang="zh-CN" sz="2400" dirty="0" smtClean="0">
                <a:latin typeface="Bodoni MT Black" pitchFamily="18" charset="0"/>
              </a:rPr>
              <a:t>软件项目管理始于项目计划。为了</a:t>
            </a:r>
            <a:r>
              <a:rPr lang="zh-CN" altLang="zh-CN" sz="2400" dirty="0">
                <a:solidFill>
                  <a:srgbClr val="FF0000"/>
                </a:solidFill>
                <a:latin typeface="Bodoni MT Black" pitchFamily="18" charset="0"/>
              </a:rPr>
              <a:t>估算项目工作量</a:t>
            </a:r>
            <a:r>
              <a:rPr lang="zh-CN" altLang="zh-CN" sz="2400" dirty="0">
                <a:latin typeface="Bodoni MT Black" pitchFamily="18" charset="0"/>
              </a:rPr>
              <a:t>和完成期限，首先需要预测软件规模</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r>
              <a:rPr lang="zh-CN" altLang="zh-CN" sz="2400" dirty="0">
                <a:latin typeface="Bodoni MT Black" pitchFamily="18" charset="0"/>
              </a:rPr>
              <a:t>管理者必须制定出一个足够详细的</a:t>
            </a:r>
            <a:r>
              <a:rPr lang="zh-CN" altLang="zh-CN" sz="2400" dirty="0">
                <a:solidFill>
                  <a:srgbClr val="FF0000"/>
                </a:solidFill>
                <a:latin typeface="Bodoni MT Black" pitchFamily="18" charset="0"/>
              </a:rPr>
              <a:t>进度表</a:t>
            </a:r>
            <a:r>
              <a:rPr lang="zh-CN" altLang="zh-CN" sz="2400" dirty="0">
                <a:latin typeface="Bodoni MT Black" pitchFamily="18" charset="0"/>
              </a:rPr>
              <a:t>，以便监督项目进度并控制整个</a:t>
            </a:r>
            <a:r>
              <a:rPr lang="zh-CN" altLang="zh-CN" sz="2400" dirty="0" smtClean="0">
                <a:latin typeface="Bodoni MT Black" pitchFamily="18" charset="0"/>
              </a:rPr>
              <a:t>项目</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r>
              <a:rPr lang="zh-CN" altLang="zh-CN" sz="2400" dirty="0" smtClean="0">
                <a:solidFill>
                  <a:srgbClr val="FF0000"/>
                </a:solidFill>
                <a:latin typeface="Bodoni MT Black" pitchFamily="18" charset="0"/>
              </a:rPr>
              <a:t>软件质量保证</a:t>
            </a:r>
            <a:r>
              <a:rPr lang="zh-CN" altLang="zh-CN" sz="2400" dirty="0" smtClean="0">
                <a:latin typeface="Bodoni MT Black" pitchFamily="18" charset="0"/>
              </a:rPr>
              <a:t>是在软件过程中的每一步都进行的活动。</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r>
              <a:rPr lang="zh-CN" altLang="zh-CN" sz="2400" dirty="0" smtClean="0">
                <a:solidFill>
                  <a:srgbClr val="FF0000"/>
                </a:solidFill>
                <a:latin typeface="Bodoni MT Black" pitchFamily="18" charset="0"/>
              </a:rPr>
              <a:t>软件</a:t>
            </a:r>
            <a:r>
              <a:rPr lang="zh-CN" altLang="zh-CN" sz="2400" dirty="0">
                <a:solidFill>
                  <a:srgbClr val="FF0000"/>
                </a:solidFill>
                <a:latin typeface="Bodoni MT Black" pitchFamily="18" charset="0"/>
              </a:rPr>
              <a:t>配置管理</a:t>
            </a:r>
            <a:r>
              <a:rPr lang="zh-CN" altLang="zh-CN" sz="2400" dirty="0">
                <a:latin typeface="Bodoni MT Black" pitchFamily="18" charset="0"/>
              </a:rPr>
              <a:t>是应用于整个软件过程中的保护性活动，是在软件整个生命期内管理变化的一组活动</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r>
              <a:rPr lang="zh-CN" altLang="zh-CN" sz="2400" dirty="0">
                <a:solidFill>
                  <a:srgbClr val="FF0000"/>
                </a:solidFill>
                <a:latin typeface="Bodoni MT Black" pitchFamily="18" charset="0"/>
              </a:rPr>
              <a:t>能力成熟度模型（</a:t>
            </a:r>
            <a:r>
              <a:rPr lang="en-US" altLang="zh-CN" sz="2400" dirty="0">
                <a:solidFill>
                  <a:srgbClr val="FF0000"/>
                </a:solidFill>
                <a:latin typeface="Bodoni MT Black" pitchFamily="18" charset="0"/>
              </a:rPr>
              <a:t>CMM</a:t>
            </a:r>
            <a:r>
              <a:rPr lang="zh-CN" altLang="zh-CN" sz="2400" dirty="0">
                <a:solidFill>
                  <a:srgbClr val="FF0000"/>
                </a:solidFill>
                <a:latin typeface="Bodoni MT Black" pitchFamily="18" charset="0"/>
              </a:rPr>
              <a:t>）</a:t>
            </a:r>
            <a:r>
              <a:rPr lang="zh-CN" altLang="zh-CN" sz="2400" dirty="0">
                <a:latin typeface="Bodoni MT Black" pitchFamily="18" charset="0"/>
              </a:rPr>
              <a:t>是改进软件过程的有效策略。</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endParaRPr lang="en-US" altLang="zh-CN" sz="2400" dirty="0" smtClean="0">
              <a:latin typeface="Bodoni MT Black" pitchFamily="18" charset="0"/>
            </a:endParaRPr>
          </a:p>
          <a:p>
            <a:pPr marL="0" indent="0">
              <a:lnSpc>
                <a:spcPct val="125000"/>
              </a:lnSpc>
              <a:spcBef>
                <a:spcPts val="0"/>
              </a:spcBef>
              <a:buFont typeface="Arial" charset="0"/>
              <a:buNone/>
              <a:defRPr/>
            </a:pPr>
            <a:endParaRPr lang="zh-CN" altLang="en-US" sz="2400" dirty="0">
              <a:latin typeface="Bodoni MT Black" pitchFamily="18" charset="0"/>
            </a:endParaRPr>
          </a:p>
        </p:txBody>
      </p:sp>
      <p:sp>
        <p:nvSpPr>
          <p:cNvPr id="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3" name="内容占位符 2"/>
          <p:cNvSpPr>
            <a:spLocks noGrp="1"/>
          </p:cNvSpPr>
          <p:nvPr>
            <p:ph idx="1"/>
          </p:nvPr>
        </p:nvSpPr>
        <p:spPr>
          <a:xfrm>
            <a:off x="899592" y="4293096"/>
            <a:ext cx="7054850" cy="1591529"/>
          </a:xfrm>
        </p:spPr>
        <p:txBody>
          <a:bodyPr/>
          <a:lstStyle/>
          <a:p>
            <a:pPr marL="0" indent="0">
              <a:lnSpc>
                <a:spcPct val="125000"/>
              </a:lnSpc>
              <a:spcBef>
                <a:spcPts val="0"/>
              </a:spcBef>
              <a:buFont typeface="Wingdings" pitchFamily="2" charset="2"/>
              <a:buNone/>
              <a:defRPr/>
            </a:pPr>
            <a:r>
              <a:rPr kumimoji="1" lang="en-US" altLang="zh-CN" sz="2400" b="1" dirty="0" smtClean="0">
                <a:solidFill>
                  <a:srgbClr val="FF0000"/>
                </a:solidFill>
                <a:latin typeface="Bodoni MT Black" pitchFamily="18" charset="0"/>
              </a:rPr>
              <a:t>1. </a:t>
            </a:r>
            <a:r>
              <a:rPr kumimoji="1" lang="zh-CN" altLang="en-US" sz="2400" b="1" dirty="0" smtClean="0">
                <a:solidFill>
                  <a:srgbClr val="FF0000"/>
                </a:solidFill>
                <a:latin typeface="Bodoni MT Black" pitchFamily="18" charset="0"/>
              </a:rPr>
              <a:t>静态单变量模型</a:t>
            </a:r>
            <a:endParaRPr kumimoji="1" lang="en-US" altLang="zh-CN" sz="2400" b="1" dirty="0">
              <a:solidFill>
                <a:srgbClr val="FF0000"/>
              </a:solidFill>
              <a:latin typeface="Bodoni MT Black" pitchFamily="18" charset="0"/>
            </a:endParaRPr>
          </a:p>
          <a:p>
            <a:pPr marL="0" indent="0">
              <a:lnSpc>
                <a:spcPct val="125000"/>
              </a:lnSpc>
              <a:spcBef>
                <a:spcPts val="0"/>
              </a:spcBef>
              <a:buFont typeface="Wingdings" pitchFamily="2" charset="2"/>
              <a:buNone/>
              <a:defRPr/>
            </a:pPr>
            <a:r>
              <a:rPr kumimoji="1" lang="en-US" altLang="zh-CN" sz="2400" b="1" dirty="0" smtClean="0">
                <a:solidFill>
                  <a:srgbClr val="FF0000"/>
                </a:solidFill>
                <a:latin typeface="Bodoni MT Black" pitchFamily="18" charset="0"/>
              </a:rPr>
              <a:t>2. </a:t>
            </a:r>
            <a:r>
              <a:rPr kumimoji="1" lang="zh-CN" altLang="en-US" sz="2400" b="1" dirty="0" smtClean="0">
                <a:solidFill>
                  <a:srgbClr val="FF0000"/>
                </a:solidFill>
                <a:latin typeface="Bodoni MT Black" pitchFamily="18" charset="0"/>
              </a:rPr>
              <a:t>动态多变量模型</a:t>
            </a:r>
            <a:endParaRPr kumimoji="1" lang="en-US" altLang="zh-CN" sz="2400" b="1" dirty="0" smtClean="0">
              <a:solidFill>
                <a:srgbClr val="FF0000"/>
              </a:solidFill>
              <a:latin typeface="Bodoni MT Black" pitchFamily="18" charset="0"/>
            </a:endParaRPr>
          </a:p>
          <a:p>
            <a:pPr marL="0" indent="0">
              <a:lnSpc>
                <a:spcPct val="125000"/>
              </a:lnSpc>
              <a:spcBef>
                <a:spcPts val="0"/>
              </a:spcBef>
              <a:buFont typeface="Arial" charset="0"/>
              <a:buNone/>
              <a:defRPr/>
            </a:pPr>
            <a:r>
              <a:rPr kumimoji="1" lang="en-US" altLang="zh-CN" sz="2400" b="1" dirty="0" smtClean="0">
                <a:solidFill>
                  <a:srgbClr val="FF0000"/>
                </a:solidFill>
                <a:latin typeface="Bodoni MT Black" pitchFamily="18" charset="0"/>
              </a:rPr>
              <a:t>3. COCOMO2 </a:t>
            </a:r>
            <a:r>
              <a:rPr kumimoji="1" lang="zh-CN" altLang="en-US" sz="2400" b="1" dirty="0" smtClean="0">
                <a:solidFill>
                  <a:srgbClr val="FF0000"/>
                </a:solidFill>
                <a:latin typeface="Bodoni MT Black" pitchFamily="18" charset="0"/>
              </a:rPr>
              <a:t>模型</a:t>
            </a:r>
            <a:r>
              <a:rPr lang="en-US" altLang="zh-CN" sz="2400" dirty="0" smtClean="0">
                <a:latin typeface="Bodoni MT Black" pitchFamily="18" charset="0"/>
              </a:rPr>
              <a:t>       </a:t>
            </a:r>
            <a:endParaRPr lang="zh-CN" altLang="en-US" sz="2400" dirty="0">
              <a:latin typeface="Bodoni MT Black" pitchFamily="18" charset="0"/>
            </a:endParaRPr>
          </a:p>
        </p:txBody>
      </p:sp>
      <p:sp>
        <p:nvSpPr>
          <p:cNvPr id="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2355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ea typeface="隶书" pitchFamily="49" charset="-122"/>
              </a:rPr>
              <a:t>13.2 </a:t>
            </a:r>
            <a:r>
              <a:rPr lang="zh-CN" altLang="en-US" sz="2400">
                <a:solidFill>
                  <a:srgbClr val="D9D9D9"/>
                </a:solidFill>
                <a:latin typeface="Bodoni MT Black" pitchFamily="18" charset="0"/>
                <a:ea typeface="隶书" pitchFamily="49" charset="-122"/>
              </a:rPr>
              <a:t>工作量估算</a:t>
            </a:r>
          </a:p>
        </p:txBody>
      </p:sp>
      <p:sp>
        <p:nvSpPr>
          <p:cNvPr id="23558" name="矩形 5"/>
          <p:cNvSpPr>
            <a:spLocks noChangeArrowheads="1"/>
          </p:cNvSpPr>
          <p:nvPr/>
        </p:nvSpPr>
        <p:spPr bwMode="auto">
          <a:xfrm>
            <a:off x="342900" y="1417638"/>
            <a:ext cx="8343900" cy="3323987"/>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估算模型使用由</a:t>
            </a:r>
            <a:r>
              <a:rPr lang="zh-CN" altLang="zh-CN" sz="2400" dirty="0">
                <a:solidFill>
                  <a:srgbClr val="FF0000"/>
                </a:solidFill>
                <a:latin typeface="Bodoni MT Black" pitchFamily="18" charset="0"/>
              </a:rPr>
              <a:t>经验导出的公式</a:t>
            </a:r>
            <a:r>
              <a:rPr lang="zh-CN" altLang="zh-CN" sz="2400" dirty="0">
                <a:latin typeface="Bodoni MT Black" pitchFamily="18" charset="0"/>
              </a:rPr>
              <a:t>来预测</a:t>
            </a:r>
            <a:r>
              <a:rPr lang="zh-CN" altLang="zh-CN" sz="2400" dirty="0">
                <a:solidFill>
                  <a:srgbClr val="FF0000"/>
                </a:solidFill>
                <a:latin typeface="Bodoni MT Black" pitchFamily="18" charset="0"/>
              </a:rPr>
              <a:t>软件开发工作量</a:t>
            </a:r>
            <a:r>
              <a:rPr lang="zh-CN" altLang="zh-CN" sz="2400" dirty="0">
                <a:latin typeface="Bodoni MT Black" pitchFamily="18" charset="0"/>
              </a:rPr>
              <a:t>，工作量是</a:t>
            </a:r>
            <a:r>
              <a:rPr lang="zh-CN" altLang="zh-CN" sz="2400" dirty="0">
                <a:solidFill>
                  <a:srgbClr val="FF0000"/>
                </a:solidFill>
                <a:latin typeface="Bodoni MT Black" pitchFamily="18" charset="0"/>
              </a:rPr>
              <a:t>软件规模（</a:t>
            </a:r>
            <a:r>
              <a:rPr lang="en-US" altLang="zh-CN" sz="2400" dirty="0">
                <a:solidFill>
                  <a:srgbClr val="FF0000"/>
                </a:solidFill>
                <a:latin typeface="Bodoni MT Black" pitchFamily="18" charset="0"/>
              </a:rPr>
              <a:t>KLOC</a:t>
            </a:r>
            <a:r>
              <a:rPr lang="zh-CN" altLang="zh-CN" sz="2400" dirty="0">
                <a:solidFill>
                  <a:srgbClr val="FF0000"/>
                </a:solidFill>
                <a:latin typeface="Bodoni MT Black" pitchFamily="18" charset="0"/>
              </a:rPr>
              <a:t>或</a:t>
            </a:r>
            <a:r>
              <a:rPr lang="en-US" altLang="zh-CN" sz="2400" dirty="0">
                <a:solidFill>
                  <a:srgbClr val="FF0000"/>
                </a:solidFill>
                <a:latin typeface="Bodoni MT Black" pitchFamily="18" charset="0"/>
              </a:rPr>
              <a:t>FP</a:t>
            </a:r>
            <a:r>
              <a:rPr lang="zh-CN" altLang="zh-CN" sz="2400" dirty="0">
                <a:solidFill>
                  <a:srgbClr val="FF0000"/>
                </a:solidFill>
                <a:latin typeface="Bodoni MT Black" pitchFamily="18" charset="0"/>
              </a:rPr>
              <a:t>）的函数</a:t>
            </a:r>
            <a:r>
              <a:rPr lang="zh-CN" altLang="zh-CN" sz="2400" dirty="0">
                <a:latin typeface="Bodoni MT Black" pitchFamily="18" charset="0"/>
              </a:rPr>
              <a:t>，工作量的单位通常是</a:t>
            </a:r>
            <a:r>
              <a:rPr lang="zh-CN" altLang="zh-CN" sz="2400" dirty="0">
                <a:solidFill>
                  <a:srgbClr val="FF0000"/>
                </a:solidFill>
                <a:latin typeface="Bodoni MT Black" pitchFamily="18" charset="0"/>
              </a:rPr>
              <a:t>人月（</a:t>
            </a:r>
            <a:r>
              <a:rPr lang="en-US" altLang="zh-CN" sz="2400" dirty="0" smtClean="0">
                <a:solidFill>
                  <a:srgbClr val="FF0000"/>
                </a:solidFill>
                <a:latin typeface="Bodoni MT Black" pitchFamily="18" charset="0"/>
              </a:rPr>
              <a:t>pm</a:t>
            </a:r>
            <a:r>
              <a:rPr lang="zh-CN" altLang="en-US" sz="2400" dirty="0" smtClean="0">
                <a:solidFill>
                  <a:srgbClr val="FF0000"/>
                </a:solidFill>
                <a:latin typeface="Bodoni MT Black" pitchFamily="18" charset="0"/>
              </a:rPr>
              <a:t>）</a:t>
            </a:r>
            <a:r>
              <a:rPr lang="zh-CN" altLang="zh-CN" sz="2400" dirty="0" smtClean="0">
                <a:latin typeface="Bodoni MT Black" pitchFamily="18" charset="0"/>
              </a:rPr>
              <a:t>。</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支持</a:t>
            </a:r>
            <a:r>
              <a:rPr lang="zh-CN" altLang="zh-CN" sz="2400" dirty="0">
                <a:latin typeface="Bodoni MT Black" pitchFamily="18" charset="0"/>
              </a:rPr>
              <a:t>大多数估算模型的经验数据，都是从有限个项目的样本集中总结出来的，因此，没有一个估算模型可以适用于所有类型的软件和开发环境。</a:t>
            </a:r>
          </a:p>
          <a:p>
            <a:pPr eaLnBrk="1" hangingPunct="1">
              <a:lnSpc>
                <a:spcPct val="125000"/>
              </a:lnSpc>
            </a:pP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3" name="内容占位符 2"/>
          <p:cNvSpPr>
            <a:spLocks noGrp="1"/>
          </p:cNvSpPr>
          <p:nvPr>
            <p:ph idx="1"/>
          </p:nvPr>
        </p:nvSpPr>
        <p:spPr>
          <a:xfrm>
            <a:off x="447675" y="912813"/>
            <a:ext cx="8229600" cy="571500"/>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13.2.1 </a:t>
            </a:r>
            <a:r>
              <a:rPr kumimoji="1" lang="zh-CN" altLang="en-US" b="1" dirty="0" smtClean="0">
                <a:latin typeface="Bodoni MT Black" pitchFamily="18" charset="0"/>
              </a:rPr>
              <a:t>静态单变量模型</a:t>
            </a:r>
            <a:endParaRPr kumimoji="1" lang="en-US" altLang="zh-CN" b="1" dirty="0">
              <a:latin typeface="Bodoni MT Black" pitchFamily="18" charset="0"/>
            </a:endParaRPr>
          </a:p>
        </p:txBody>
      </p:sp>
      <p:sp>
        <p:nvSpPr>
          <p:cNvPr id="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13.2.1 </a:t>
            </a:r>
            <a:r>
              <a:rPr lang="zh-CN" altLang="en-US" sz="2400" dirty="0">
                <a:solidFill>
                  <a:srgbClr val="D9D9D9"/>
                </a:solidFill>
                <a:latin typeface="Bodoni MT Black" pitchFamily="18" charset="0"/>
                <a:ea typeface="+mn-ea"/>
              </a:rPr>
              <a:t>静态单变量模型</a:t>
            </a:r>
          </a:p>
        </p:txBody>
      </p:sp>
      <p:sp>
        <p:nvSpPr>
          <p:cNvPr id="6" name="矩形 5"/>
          <p:cNvSpPr/>
          <p:nvPr/>
        </p:nvSpPr>
        <p:spPr>
          <a:xfrm>
            <a:off x="539552" y="1663429"/>
            <a:ext cx="7181873" cy="461665"/>
          </a:xfrm>
          <a:prstGeom prst="rect">
            <a:avLst/>
          </a:prstGeom>
          <a:ln>
            <a:solidFill>
              <a:srgbClr val="C00000"/>
            </a:solidFill>
          </a:ln>
        </p:spPr>
        <p:txBody>
          <a:bodyPr wrap="square">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总体结构形式如：</a:t>
            </a:r>
            <a:r>
              <a:rPr lang="en-US" altLang="zh-CN" sz="2400" kern="100" dirty="0">
                <a:latin typeface="Bodoni MT Black" pitchFamily="18" charset="0"/>
                <a:cs typeface="Times New Roman" panose="02020603050405020304" pitchFamily="18" charset="0"/>
              </a:rPr>
              <a:t> </a:t>
            </a:r>
            <a:r>
              <a:rPr lang="en-US" altLang="zh-CN" sz="2400" kern="100" dirty="0" smtClean="0">
                <a:solidFill>
                  <a:srgbClr val="FF0000"/>
                </a:solidFill>
                <a:latin typeface="Bodoni MT Black" pitchFamily="18" charset="0"/>
                <a:cs typeface="Times New Roman" panose="02020603050405020304" pitchFamily="18" charset="0"/>
              </a:rPr>
              <a:t>E = A + B </a:t>
            </a:r>
            <a:r>
              <a:rPr lang="zh-CN" altLang="zh-CN" sz="2400" kern="100" dirty="0" smtClean="0">
                <a:solidFill>
                  <a:srgbClr val="FF0000"/>
                </a:solidFill>
                <a:latin typeface="Bodoni MT Black" pitchFamily="18" charset="0"/>
                <a:cs typeface="Times New Roman" panose="02020603050405020304" pitchFamily="18" charset="0"/>
              </a:rPr>
              <a:t>×</a:t>
            </a:r>
            <a:r>
              <a:rPr lang="en-US" altLang="zh-CN" sz="2400" kern="100" dirty="0" smtClean="0">
                <a:solidFill>
                  <a:srgbClr val="FF0000"/>
                </a:solidFill>
                <a:latin typeface="Bodoni MT Black" pitchFamily="18" charset="0"/>
                <a:cs typeface="Times New Roman" panose="02020603050405020304" pitchFamily="18" charset="0"/>
              </a:rPr>
              <a:t> (</a:t>
            </a:r>
            <a:r>
              <a:rPr lang="en-US" altLang="zh-CN" sz="2400" i="1" kern="100" dirty="0" err="1">
                <a:solidFill>
                  <a:srgbClr val="FF0000"/>
                </a:solidFill>
                <a:latin typeface="Bodoni MT Black" pitchFamily="18" charset="0"/>
                <a:cs typeface="Times New Roman" panose="02020603050405020304" pitchFamily="18" charset="0"/>
              </a:rPr>
              <a:t>ev</a:t>
            </a:r>
            <a:r>
              <a:rPr lang="en-US" altLang="zh-CN" sz="2400" kern="100" dirty="0">
                <a:solidFill>
                  <a:srgbClr val="FF0000"/>
                </a:solidFill>
                <a:latin typeface="Bodoni MT Black" pitchFamily="18" charset="0"/>
                <a:cs typeface="Times New Roman" panose="02020603050405020304" pitchFamily="18" charset="0"/>
              </a:rPr>
              <a:t>)</a:t>
            </a:r>
            <a:r>
              <a:rPr lang="en-US" altLang="zh-CN" sz="2400" kern="100" baseline="30000" dirty="0">
                <a:solidFill>
                  <a:srgbClr val="FF0000"/>
                </a:solidFill>
                <a:latin typeface="Bodoni MT Black" pitchFamily="18" charset="0"/>
                <a:cs typeface="Times New Roman" panose="02020603050405020304" pitchFamily="18" charset="0"/>
              </a:rPr>
              <a:t>C</a:t>
            </a:r>
          </a:p>
        </p:txBody>
      </p:sp>
      <p:sp>
        <p:nvSpPr>
          <p:cNvPr id="8" name="矩形 7"/>
          <p:cNvSpPr/>
          <p:nvPr/>
        </p:nvSpPr>
        <p:spPr>
          <a:xfrm>
            <a:off x="447675" y="3276797"/>
            <a:ext cx="8643998" cy="2400657"/>
          </a:xfrm>
          <a:prstGeom prst="rect">
            <a:avLst/>
          </a:prstGeom>
        </p:spPr>
        <p:txBody>
          <a:bodyPr wrap="square">
            <a:spAutoFit/>
          </a:bodyPr>
          <a:lstStyle/>
          <a:p>
            <a:pPr algn="just" eaLnBrk="1" hangingPunct="1">
              <a:lnSpc>
                <a:spcPct val="125000"/>
              </a:lnSpc>
              <a:spcAft>
                <a:spcPts val="0"/>
              </a:spcAft>
              <a:defRPr/>
            </a:pPr>
            <a:r>
              <a:rPr lang="en-US" altLang="zh-CN" sz="2400" kern="100" dirty="0">
                <a:solidFill>
                  <a:srgbClr val="0070C0"/>
                </a:solidFill>
                <a:latin typeface="Bodoni MT Black" pitchFamily="18" charset="0"/>
                <a:cs typeface="Times New Roman" panose="02020603050405020304" pitchFamily="18" charset="0"/>
              </a:rPr>
              <a:t>1. </a:t>
            </a:r>
            <a:r>
              <a:rPr lang="zh-CN" altLang="zh-CN" sz="2400" kern="100" dirty="0">
                <a:solidFill>
                  <a:srgbClr val="0070C0"/>
                </a:solidFill>
                <a:latin typeface="Bodoni MT Black" pitchFamily="18" charset="0"/>
                <a:cs typeface="Times New Roman" panose="02020603050405020304" pitchFamily="18" charset="0"/>
              </a:rPr>
              <a:t>面向</a:t>
            </a:r>
            <a:r>
              <a:rPr lang="en-US" altLang="zh-CN" sz="2400" kern="100" dirty="0">
                <a:solidFill>
                  <a:srgbClr val="0070C0"/>
                </a:solidFill>
                <a:latin typeface="Bodoni MT Black" pitchFamily="18" charset="0"/>
                <a:cs typeface="Times New Roman" panose="02020603050405020304" pitchFamily="18" charset="0"/>
              </a:rPr>
              <a:t>KLOC</a:t>
            </a:r>
            <a:r>
              <a:rPr lang="zh-CN" altLang="zh-CN" sz="2400" kern="100" dirty="0">
                <a:solidFill>
                  <a:srgbClr val="0070C0"/>
                </a:solidFill>
                <a:latin typeface="Bodoni MT Black" pitchFamily="18" charset="0"/>
                <a:cs typeface="Times New Roman" panose="02020603050405020304" pitchFamily="18" charset="0"/>
              </a:rPr>
              <a:t>的估算</a:t>
            </a:r>
            <a:r>
              <a:rPr lang="zh-CN" altLang="zh-CN" sz="2400" kern="100" dirty="0" smtClean="0">
                <a:solidFill>
                  <a:srgbClr val="0070C0"/>
                </a:solidFill>
                <a:latin typeface="Bodoni MT Black" pitchFamily="18" charset="0"/>
                <a:cs typeface="Times New Roman" panose="02020603050405020304" pitchFamily="18" charset="0"/>
              </a:rPr>
              <a:t>模型</a:t>
            </a:r>
          </a:p>
          <a:p>
            <a:pPr marL="0" lvl="1"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en-US" altLang="zh-CN" sz="2400" kern="100" dirty="0" err="1" smtClean="0">
                <a:latin typeface="Bodoni MT Black" pitchFamily="18" charset="0"/>
                <a:cs typeface="Times New Roman" panose="02020603050405020304" pitchFamily="18" charset="0"/>
              </a:rPr>
              <a:t>Walston_Felix</a:t>
            </a:r>
            <a:r>
              <a:rPr lang="zh-CN" altLang="zh-CN" sz="2400" kern="100" dirty="0" smtClean="0">
                <a:latin typeface="Bodoni MT Black" pitchFamily="18" charset="0"/>
                <a:cs typeface="Times New Roman" panose="02020603050405020304" pitchFamily="18" charset="0"/>
              </a:rPr>
              <a:t>模型</a:t>
            </a:r>
            <a:r>
              <a:rPr lang="en-US" altLang="zh-CN" sz="2400" kern="100" dirty="0" smtClean="0">
                <a:latin typeface="Bodoni MT Black" pitchFamily="18" charset="0"/>
                <a:cs typeface="Times New Roman" panose="02020603050405020304" pitchFamily="18" charset="0"/>
              </a:rPr>
              <a:t>      E=5.2</a:t>
            </a:r>
            <a:r>
              <a:rPr lang="zh-CN" altLang="zh-CN" sz="2400" kern="1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(KLOC)</a:t>
            </a:r>
            <a:r>
              <a:rPr lang="en-US" altLang="zh-CN" sz="2400" kern="100" baseline="30000" dirty="0" smtClean="0">
                <a:latin typeface="Bodoni MT Black" pitchFamily="18" charset="0"/>
                <a:cs typeface="Times New Roman" panose="02020603050405020304" pitchFamily="18" charset="0"/>
              </a:rPr>
              <a:t>0.91</a:t>
            </a:r>
          </a:p>
          <a:p>
            <a:pPr marL="0" lvl="1"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en-US" altLang="zh-CN" sz="2400" kern="100" dirty="0" err="1" smtClean="0">
                <a:latin typeface="Bodoni MT Black" pitchFamily="18" charset="0"/>
                <a:cs typeface="Times New Roman" panose="02020603050405020304" pitchFamily="18" charset="0"/>
              </a:rPr>
              <a:t>Bailey_Basili</a:t>
            </a:r>
            <a:r>
              <a:rPr lang="zh-CN" altLang="zh-CN" sz="2400" kern="100" dirty="0" smtClean="0">
                <a:latin typeface="Bodoni MT Black" pitchFamily="18" charset="0"/>
                <a:cs typeface="Times New Roman" panose="02020603050405020304" pitchFamily="18" charset="0"/>
              </a:rPr>
              <a:t>模型</a:t>
            </a:r>
            <a:r>
              <a:rPr lang="en-US" altLang="zh-CN" sz="2400" kern="100" dirty="0" smtClean="0">
                <a:latin typeface="Bodoni MT Black" pitchFamily="18" charset="0"/>
                <a:cs typeface="Times New Roman" panose="02020603050405020304" pitchFamily="18" charset="0"/>
              </a:rPr>
              <a:t>       E=5.5+0.73</a:t>
            </a:r>
            <a:r>
              <a:rPr lang="zh-CN" altLang="zh-CN" sz="2400" kern="1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(KLOC)</a:t>
            </a:r>
            <a:r>
              <a:rPr lang="en-US" altLang="zh-CN" sz="2400" kern="100" baseline="30000" dirty="0" smtClean="0">
                <a:latin typeface="Bodoni MT Black" pitchFamily="18" charset="0"/>
                <a:cs typeface="Times New Roman" panose="02020603050405020304" pitchFamily="18" charset="0"/>
              </a:rPr>
              <a:t>1.16</a:t>
            </a:r>
            <a:endParaRPr lang="en-US" altLang="zh-CN" sz="2400" kern="100" dirty="0" smtClean="0">
              <a:latin typeface="Bodoni MT Black" pitchFamily="18" charset="0"/>
              <a:cs typeface="Times New Roman" panose="02020603050405020304" pitchFamily="18" charset="0"/>
            </a:endParaRPr>
          </a:p>
          <a:p>
            <a:pPr marL="0" lvl="1"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en-US" altLang="zh-CN" sz="2400" kern="100" dirty="0" smtClean="0">
                <a:latin typeface="Bodoni MT Black" pitchFamily="18" charset="0"/>
                <a:cs typeface="Times New Roman" panose="02020603050405020304" pitchFamily="18" charset="0"/>
              </a:rPr>
              <a:t>Boehm</a:t>
            </a:r>
            <a:r>
              <a:rPr lang="zh-CN" altLang="zh-CN" sz="2400" kern="100" dirty="0" smtClean="0">
                <a:latin typeface="Bodoni MT Black" pitchFamily="18" charset="0"/>
                <a:cs typeface="Times New Roman" panose="02020603050405020304" pitchFamily="18" charset="0"/>
              </a:rPr>
              <a:t>简单模型</a:t>
            </a:r>
            <a:r>
              <a:rPr lang="en-US" altLang="zh-CN" sz="2400" kern="100" dirty="0" smtClean="0">
                <a:latin typeface="Bodoni MT Black" pitchFamily="18" charset="0"/>
                <a:cs typeface="Times New Roman" panose="02020603050405020304" pitchFamily="18" charset="0"/>
              </a:rPr>
              <a:t>           E=3.2</a:t>
            </a:r>
            <a:r>
              <a:rPr lang="zh-CN" altLang="zh-CN" sz="2400" kern="1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(KLOC)</a:t>
            </a:r>
            <a:r>
              <a:rPr lang="en-US" altLang="zh-CN" sz="2400" kern="100" baseline="30000" dirty="0" smtClean="0">
                <a:latin typeface="Bodoni MT Black" pitchFamily="18" charset="0"/>
                <a:cs typeface="Times New Roman" panose="02020603050405020304" pitchFamily="18" charset="0"/>
              </a:rPr>
              <a:t>1.05</a:t>
            </a:r>
          </a:p>
          <a:p>
            <a:pPr marL="0" lvl="1"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④ </a:t>
            </a:r>
            <a:r>
              <a:rPr lang="en-US" altLang="zh-CN" sz="2400" kern="100" dirty="0" smtClean="0">
                <a:latin typeface="Bodoni MT Black" pitchFamily="18" charset="0"/>
                <a:cs typeface="Times New Roman" panose="02020603050405020304" pitchFamily="18" charset="0"/>
              </a:rPr>
              <a:t>Doty</a:t>
            </a:r>
            <a:r>
              <a:rPr lang="zh-CN" altLang="zh-CN" sz="2400" kern="100" dirty="0">
                <a:latin typeface="Bodoni MT Black" pitchFamily="18" charset="0"/>
                <a:cs typeface="Times New Roman" panose="02020603050405020304" pitchFamily="18" charset="0"/>
              </a:rPr>
              <a:t>模型</a:t>
            </a:r>
            <a:r>
              <a:rPr lang="zh-CN" altLang="zh-CN" sz="2400" kern="1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KLOC&gt;9</a:t>
            </a:r>
            <a:r>
              <a:rPr lang="zh-CN" altLang="zh-CN" sz="2400" kern="1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 E=5.288</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(KLOC)</a:t>
            </a:r>
            <a:r>
              <a:rPr lang="en-US" altLang="zh-CN" sz="2400" kern="100" baseline="30000" dirty="0">
                <a:latin typeface="Bodoni MT Black" pitchFamily="18" charset="0"/>
                <a:cs typeface="Times New Roman" panose="02020603050405020304" pitchFamily="18" charset="0"/>
              </a:rPr>
              <a:t>1.047</a:t>
            </a:r>
            <a:endParaRPr lang="zh-CN" altLang="zh-CN" sz="2400" kern="100" baseline="30000" dirty="0">
              <a:latin typeface="Bodoni MT Black" pitchFamily="18" charset="0"/>
              <a:cs typeface="Times New Roman" panose="02020603050405020304" pitchFamily="18" charset="0"/>
            </a:endParaRPr>
          </a:p>
        </p:txBody>
      </p:sp>
      <p:sp>
        <p:nvSpPr>
          <p:cNvPr id="7" name="矩形 6"/>
          <p:cNvSpPr/>
          <p:nvPr/>
        </p:nvSpPr>
        <p:spPr>
          <a:xfrm>
            <a:off x="488659" y="2193114"/>
            <a:ext cx="8188616" cy="1015663"/>
          </a:xfrm>
          <a:prstGeom prst="rect">
            <a:avLst/>
          </a:prstGeom>
        </p:spPr>
        <p:txBody>
          <a:bodyPr wrap="square">
            <a:spAutoFit/>
          </a:bodyPr>
          <a:lstStyle/>
          <a:p>
            <a:pPr algn="just" eaLnBrk="1" hangingPunct="1">
              <a:lnSpc>
                <a:spcPct val="125000"/>
              </a:lnSpc>
              <a:spcAft>
                <a:spcPts val="0"/>
              </a:spcAft>
              <a:defRPr/>
            </a:pPr>
            <a:r>
              <a:rPr lang="zh-CN" altLang="zh-CN" sz="2400" kern="100" dirty="0">
                <a:latin typeface="Bodoni MT Black" pitchFamily="18" charset="0"/>
                <a:cs typeface="Times New Roman" panose="02020603050405020304" pitchFamily="18" charset="0"/>
              </a:rPr>
              <a:t>其中，</a:t>
            </a:r>
            <a:r>
              <a:rPr lang="en-US" altLang="zh-CN" sz="2400" kern="100" dirty="0">
                <a:latin typeface="Bodoni MT Black" pitchFamily="18" charset="0"/>
                <a:cs typeface="Times New Roman" panose="02020603050405020304" pitchFamily="18" charset="0"/>
              </a:rPr>
              <a:t>A</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B</a:t>
            </a:r>
            <a:r>
              <a:rPr lang="zh-CN" altLang="zh-CN" sz="2400" kern="100" dirty="0">
                <a:latin typeface="Bodoni MT Black" pitchFamily="18" charset="0"/>
                <a:cs typeface="Times New Roman" panose="02020603050405020304" pitchFamily="18" charset="0"/>
              </a:rPr>
              <a:t>和</a:t>
            </a:r>
            <a:r>
              <a:rPr lang="en-US" altLang="zh-CN" sz="2400" kern="100" dirty="0">
                <a:latin typeface="Bodoni MT Black" pitchFamily="18" charset="0"/>
                <a:cs typeface="Times New Roman" panose="02020603050405020304" pitchFamily="18" charset="0"/>
              </a:rPr>
              <a:t>C</a:t>
            </a:r>
            <a:r>
              <a:rPr lang="zh-CN" altLang="zh-CN" sz="2400" kern="100" dirty="0">
                <a:latin typeface="Bodoni MT Black" pitchFamily="18" charset="0"/>
                <a:cs typeface="Times New Roman" panose="02020603050405020304" pitchFamily="18" charset="0"/>
              </a:rPr>
              <a:t>是由经验数据导出的常数，</a:t>
            </a:r>
            <a:r>
              <a:rPr lang="en-US" altLang="zh-CN" sz="2400" kern="100" dirty="0">
                <a:latin typeface="Bodoni MT Black" pitchFamily="18" charset="0"/>
                <a:cs typeface="Times New Roman" panose="02020603050405020304" pitchFamily="18" charset="0"/>
              </a:rPr>
              <a:t>E</a:t>
            </a:r>
            <a:r>
              <a:rPr lang="zh-CN" altLang="zh-CN" sz="2400" kern="100" dirty="0">
                <a:latin typeface="Bodoni MT Black" pitchFamily="18" charset="0"/>
                <a:cs typeface="Times New Roman" panose="02020603050405020304" pitchFamily="18" charset="0"/>
              </a:rPr>
              <a:t>是以人月为单位的工作量，</a:t>
            </a:r>
            <a:r>
              <a:rPr lang="en-US" altLang="zh-CN" sz="2400" i="1" kern="100" dirty="0" err="1">
                <a:latin typeface="Bodoni MT Black" pitchFamily="18" charset="0"/>
                <a:cs typeface="Times New Roman" panose="02020603050405020304" pitchFamily="18" charset="0"/>
              </a:rPr>
              <a:t>ev</a:t>
            </a:r>
            <a:r>
              <a:rPr lang="zh-CN" altLang="zh-CN" sz="2400" kern="100" dirty="0">
                <a:latin typeface="Bodoni MT Black" pitchFamily="18" charset="0"/>
                <a:cs typeface="Times New Roman" panose="02020603050405020304" pitchFamily="18" charset="0"/>
              </a:rPr>
              <a:t>是估算变量（</a:t>
            </a:r>
            <a:r>
              <a:rPr lang="en-US" altLang="zh-CN" sz="2400" kern="100" dirty="0">
                <a:latin typeface="Bodoni MT Black" pitchFamily="18" charset="0"/>
                <a:cs typeface="Times New Roman" panose="02020603050405020304" pitchFamily="18" charset="0"/>
              </a:rPr>
              <a:t>KLOC</a:t>
            </a:r>
            <a:r>
              <a:rPr lang="zh-CN" altLang="zh-CN" sz="2400" kern="100" dirty="0">
                <a:latin typeface="Bodoni MT Black" pitchFamily="18" charset="0"/>
                <a:cs typeface="Times New Roman" panose="02020603050405020304" pitchFamily="18" charset="0"/>
              </a:rPr>
              <a:t>或</a:t>
            </a:r>
            <a:r>
              <a:rPr lang="en-US" altLang="zh-CN" sz="2400" kern="100" dirty="0">
                <a:latin typeface="Bodoni MT Black" pitchFamily="18" charset="0"/>
                <a:cs typeface="Times New Roman" panose="02020603050405020304" pitchFamily="18" charset="0"/>
              </a:rPr>
              <a:t>FP</a:t>
            </a:r>
            <a:r>
              <a:rPr lang="zh-CN" altLang="zh-CN" sz="2400" kern="100" dirty="0">
                <a:latin typeface="Bodoni MT Black"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13.2.1 </a:t>
            </a:r>
            <a:r>
              <a:rPr lang="zh-CN" altLang="en-US" sz="2400" dirty="0">
                <a:solidFill>
                  <a:srgbClr val="D9D9D9"/>
                </a:solidFill>
                <a:latin typeface="Bodoni MT Black" pitchFamily="18" charset="0"/>
                <a:ea typeface="+mn-ea"/>
              </a:rPr>
              <a:t>静态单变量模型</a:t>
            </a:r>
          </a:p>
        </p:txBody>
      </p:sp>
      <p:sp>
        <p:nvSpPr>
          <p:cNvPr id="8" name="矩形 7"/>
          <p:cNvSpPr/>
          <p:nvPr/>
        </p:nvSpPr>
        <p:spPr>
          <a:xfrm>
            <a:off x="457200" y="1196752"/>
            <a:ext cx="8229600" cy="1477328"/>
          </a:xfrm>
          <a:prstGeom prst="rect">
            <a:avLst/>
          </a:prstGeom>
        </p:spPr>
        <p:txBody>
          <a:bodyPr wrap="square">
            <a:spAutoFit/>
          </a:bodyPr>
          <a:lstStyle/>
          <a:p>
            <a:pPr algn="just" eaLnBrk="1" hangingPunct="1">
              <a:lnSpc>
                <a:spcPct val="125000"/>
              </a:lnSpc>
              <a:spcAft>
                <a:spcPts val="0"/>
              </a:spcAft>
              <a:defRPr/>
            </a:pPr>
            <a:r>
              <a:rPr lang="en-US" altLang="zh-CN" sz="2400" kern="100" dirty="0">
                <a:solidFill>
                  <a:srgbClr val="0070C0"/>
                </a:solidFill>
                <a:latin typeface="Bodoni MT Black" pitchFamily="18" charset="0"/>
                <a:ea typeface="+mn-ea"/>
                <a:cs typeface="Times New Roman" panose="02020603050405020304" pitchFamily="18" charset="0"/>
              </a:rPr>
              <a:t>2. </a:t>
            </a:r>
            <a:r>
              <a:rPr lang="zh-CN" altLang="zh-CN" sz="2400" kern="100" dirty="0">
                <a:solidFill>
                  <a:srgbClr val="0070C0"/>
                </a:solidFill>
                <a:latin typeface="Bodoni MT Black" pitchFamily="18" charset="0"/>
                <a:ea typeface="+mn-ea"/>
                <a:cs typeface="Times New Roman" panose="02020603050405020304" pitchFamily="18" charset="0"/>
              </a:rPr>
              <a:t>面向</a:t>
            </a:r>
            <a:r>
              <a:rPr lang="en-US" altLang="zh-CN" sz="2400" kern="100" dirty="0">
                <a:solidFill>
                  <a:srgbClr val="0070C0"/>
                </a:solidFill>
                <a:latin typeface="Bodoni MT Black" pitchFamily="18" charset="0"/>
                <a:ea typeface="+mn-ea"/>
                <a:cs typeface="Times New Roman" panose="02020603050405020304" pitchFamily="18" charset="0"/>
              </a:rPr>
              <a:t>FP</a:t>
            </a:r>
            <a:r>
              <a:rPr lang="zh-CN" altLang="zh-CN" sz="2400" kern="100" dirty="0">
                <a:solidFill>
                  <a:srgbClr val="0070C0"/>
                </a:solidFill>
                <a:latin typeface="Bodoni MT Black" pitchFamily="18" charset="0"/>
                <a:ea typeface="+mn-ea"/>
                <a:cs typeface="Times New Roman" panose="02020603050405020304" pitchFamily="18" charset="0"/>
              </a:rPr>
              <a:t>的估算</a:t>
            </a:r>
            <a:r>
              <a:rPr lang="zh-CN" altLang="zh-CN" sz="2400" kern="100" dirty="0" smtClean="0">
                <a:solidFill>
                  <a:srgbClr val="0070C0"/>
                </a:solidFill>
                <a:latin typeface="Bodoni MT Black" pitchFamily="18" charset="0"/>
                <a:ea typeface="+mn-ea"/>
                <a:cs typeface="Times New Roman" panose="02020603050405020304" pitchFamily="18" charset="0"/>
              </a:rPr>
              <a:t>模型</a:t>
            </a:r>
            <a:endParaRPr lang="en-US" altLang="zh-CN" sz="2400" kern="100" dirty="0" smtClean="0">
              <a:solidFill>
                <a:srgbClr val="0070C0"/>
              </a:solidFill>
              <a:latin typeface="Bodoni MT Black" pitchFamily="18" charset="0"/>
              <a:ea typeface="+mn-ea"/>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ea typeface="+mn-ea"/>
                <a:cs typeface="Times New Roman" panose="02020603050405020304" pitchFamily="18" charset="0"/>
              </a:rPr>
              <a:t>①</a:t>
            </a:r>
            <a:r>
              <a:rPr lang="zh-CN" altLang="en-US" sz="2400" kern="100" dirty="0" smtClean="0">
                <a:solidFill>
                  <a:srgbClr val="0070C0"/>
                </a:solidFill>
                <a:latin typeface="Bodoni MT Black" pitchFamily="18" charset="0"/>
                <a:ea typeface="+mn-ea"/>
                <a:cs typeface="Times New Roman" panose="02020603050405020304" pitchFamily="18" charset="0"/>
              </a:rPr>
              <a:t> </a:t>
            </a:r>
            <a:r>
              <a:rPr lang="en-US" altLang="zh-CN" sz="2400" kern="100" dirty="0" smtClean="0">
                <a:latin typeface="Bodoni MT Black" pitchFamily="18" charset="0"/>
                <a:ea typeface="+mn-ea"/>
                <a:cs typeface="Times New Roman" panose="02020603050405020304" pitchFamily="18" charset="0"/>
              </a:rPr>
              <a:t>Albrecht </a:t>
            </a:r>
            <a:r>
              <a:rPr lang="en-US" altLang="zh-CN" sz="2400" kern="100" dirty="0">
                <a:latin typeface="Bodoni MT Black" pitchFamily="18" charset="0"/>
                <a:ea typeface="+mn-ea"/>
                <a:cs typeface="Times New Roman" panose="02020603050405020304" pitchFamily="18" charset="0"/>
              </a:rPr>
              <a:t>&amp; Gaffney</a:t>
            </a:r>
            <a:r>
              <a:rPr lang="zh-CN" altLang="zh-CN" sz="2400" kern="100" dirty="0" smtClean="0">
                <a:latin typeface="Bodoni MT Black" pitchFamily="18" charset="0"/>
                <a:ea typeface="+mn-ea"/>
                <a:cs typeface="Times New Roman" panose="02020603050405020304" pitchFamily="18" charset="0"/>
              </a:rPr>
              <a:t>模型</a:t>
            </a:r>
            <a:r>
              <a:rPr lang="en-US" altLang="zh-CN" sz="2400" kern="100" dirty="0" smtClean="0">
                <a:latin typeface="Bodoni MT Black" pitchFamily="18" charset="0"/>
                <a:ea typeface="+mn-ea"/>
                <a:cs typeface="Times New Roman" panose="02020603050405020304" pitchFamily="18" charset="0"/>
              </a:rPr>
              <a:t>    E</a:t>
            </a:r>
            <a:r>
              <a:rPr lang="en-US" altLang="zh-CN" sz="2400" kern="100" dirty="0">
                <a:latin typeface="Bodoni MT Black" pitchFamily="18" charset="0"/>
                <a:ea typeface="+mn-ea"/>
                <a:cs typeface="Times New Roman" panose="02020603050405020304" pitchFamily="18" charset="0"/>
              </a:rPr>
              <a:t>=-</a:t>
            </a:r>
            <a:r>
              <a:rPr lang="en-US" altLang="zh-CN" sz="2400" kern="100" dirty="0" smtClean="0">
                <a:latin typeface="Bodoni MT Black" pitchFamily="18" charset="0"/>
                <a:ea typeface="+mn-ea"/>
                <a:cs typeface="Times New Roman" panose="02020603050405020304" pitchFamily="18" charset="0"/>
              </a:rPr>
              <a:t>13.39+0.0545F</a:t>
            </a:r>
          </a:p>
          <a:p>
            <a:pPr marL="0" lvl="1" indent="-457200" algn="just" eaLnBrk="1" hangingPunct="1">
              <a:lnSpc>
                <a:spcPct val="125000"/>
              </a:lnSpc>
              <a:spcAft>
                <a:spcPts val="0"/>
              </a:spcAft>
              <a:defRPr/>
            </a:pPr>
            <a:r>
              <a:rPr lang="zh-CN" altLang="en-US" sz="2400" kern="100" dirty="0" smtClean="0">
                <a:latin typeface="Bodoni MT Black" pitchFamily="18" charset="0"/>
                <a:ea typeface="+mn-ea"/>
                <a:cs typeface="Times New Roman" panose="02020603050405020304" pitchFamily="18" charset="0"/>
              </a:rPr>
              <a:t>② </a:t>
            </a:r>
            <a:r>
              <a:rPr lang="en-US" altLang="zh-CN" sz="2400" kern="100" dirty="0" err="1" smtClean="0">
                <a:latin typeface="Bodoni MT Black" pitchFamily="18" charset="0"/>
                <a:ea typeface="+mn-ea"/>
                <a:cs typeface="Times New Roman" panose="02020603050405020304" pitchFamily="18" charset="0"/>
              </a:rPr>
              <a:t>Maston</a:t>
            </a:r>
            <a:r>
              <a:rPr lang="en-US" altLang="zh-CN" sz="2400" kern="100" dirty="0" smtClean="0">
                <a:latin typeface="Bodoni MT Black" pitchFamily="18" charset="0"/>
                <a:ea typeface="+mn-ea"/>
                <a:cs typeface="Times New Roman" panose="02020603050405020304" pitchFamily="18" charset="0"/>
              </a:rPr>
              <a:t>, Barnett &amp; </a:t>
            </a:r>
            <a:r>
              <a:rPr lang="en-US" altLang="zh-CN" sz="2400" kern="100" dirty="0" err="1" smtClean="0">
                <a:latin typeface="Bodoni MT Black" pitchFamily="18" charset="0"/>
                <a:ea typeface="+mn-ea"/>
                <a:cs typeface="Times New Roman" panose="02020603050405020304" pitchFamily="18" charset="0"/>
              </a:rPr>
              <a:t>Mellichamp</a:t>
            </a:r>
            <a:r>
              <a:rPr lang="zh-CN" altLang="zh-CN" sz="2400" kern="100" dirty="0" smtClean="0">
                <a:latin typeface="Bodoni MT Black" pitchFamily="18" charset="0"/>
                <a:ea typeface="+mn-ea"/>
                <a:cs typeface="Times New Roman" panose="02020603050405020304" pitchFamily="18" charset="0"/>
              </a:rPr>
              <a:t>模型</a:t>
            </a:r>
            <a:r>
              <a:rPr lang="en-US" altLang="zh-CN" sz="2400" kern="100" dirty="0" smtClean="0">
                <a:latin typeface="Bodoni MT Black" pitchFamily="18" charset="0"/>
                <a:ea typeface="+mn-ea"/>
                <a:cs typeface="Times New Roman" panose="02020603050405020304" pitchFamily="18" charset="0"/>
              </a:rPr>
              <a:t>    E=585.7+15.12FP</a:t>
            </a:r>
            <a:endParaRPr lang="zh-CN" altLang="zh-CN" sz="2400" kern="100" dirty="0">
              <a:latin typeface="Bodoni MT Black" pitchFamily="18" charset="0"/>
              <a:ea typeface="+mn-ea"/>
              <a:cs typeface="Times New Roman" panose="02020603050405020304" pitchFamily="18" charset="0"/>
            </a:endParaRPr>
          </a:p>
        </p:txBody>
      </p:sp>
      <p:sp>
        <p:nvSpPr>
          <p:cNvPr id="9" name="矩形 8"/>
          <p:cNvSpPr/>
          <p:nvPr/>
        </p:nvSpPr>
        <p:spPr>
          <a:xfrm>
            <a:off x="460573" y="3140968"/>
            <a:ext cx="8143875" cy="1891993"/>
          </a:xfrm>
          <a:prstGeom prst="rect">
            <a:avLst/>
          </a:prstGeom>
          <a:ln>
            <a:solidFill>
              <a:schemeClr val="tx2">
                <a:lumMod val="60000"/>
                <a:lumOff val="40000"/>
              </a:schemeClr>
            </a:solidFill>
          </a:ln>
        </p:spPr>
        <p:txBody>
          <a:bodyPr wrap="square">
            <a:spAutoFit/>
          </a:bodyPr>
          <a:lstStyle/>
          <a:p>
            <a:pPr eaLnBrk="1" hangingPunct="1">
              <a:lnSpc>
                <a:spcPct val="125000"/>
              </a:lnSpc>
              <a:defRPr/>
            </a:pPr>
            <a:r>
              <a:rPr lang="en-US" altLang="zh-CN" sz="2400" dirty="0">
                <a:latin typeface="Bodoni MT Black" pitchFamily="18" charset="0"/>
              </a:rPr>
              <a:t>     </a:t>
            </a:r>
            <a:r>
              <a:rPr lang="zh-CN" altLang="zh-CN" sz="2400" dirty="0" smtClean="0">
                <a:latin typeface="Bodoni MT Black" pitchFamily="18" charset="0"/>
              </a:rPr>
              <a:t>这些</a:t>
            </a:r>
            <a:r>
              <a:rPr lang="zh-CN" altLang="zh-CN" sz="2400" dirty="0">
                <a:latin typeface="Bodoni MT Black" pitchFamily="18" charset="0"/>
              </a:rPr>
              <a:t>模型多数都是仅根据若干应用领域中有限个项目的经验数据推导出来的，适用范围有限。因此，</a:t>
            </a:r>
            <a:r>
              <a:rPr lang="zh-CN" altLang="zh-CN" sz="2400" dirty="0">
                <a:latin typeface="Bodoni MT Black" pitchFamily="18" charset="0"/>
                <a:cs typeface="Times New Roman" panose="02020603050405020304" pitchFamily="18" charset="0"/>
              </a:rPr>
              <a:t>必须根据当前项目的特点选择适用的估算模型，并且根据需要适当地调整（例如修改模型常数）估算模型。</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525" y="836613"/>
            <a:ext cx="8229600" cy="647700"/>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13.2.2 </a:t>
            </a:r>
            <a:r>
              <a:rPr kumimoji="1" lang="zh-CN" altLang="en-US" b="1" dirty="0" smtClean="0">
                <a:latin typeface="Bodoni MT Black" pitchFamily="18" charset="0"/>
              </a:rPr>
              <a:t>动态多变量模型</a:t>
            </a: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13.2.2 </a:t>
            </a:r>
            <a:r>
              <a:rPr lang="zh-CN" altLang="en-US" sz="2400" dirty="0">
                <a:solidFill>
                  <a:srgbClr val="D9D9D9"/>
                </a:solidFill>
                <a:latin typeface="Bodoni MT Black" pitchFamily="18" charset="0"/>
                <a:ea typeface="+mn-ea"/>
              </a:rPr>
              <a:t>动态多变量模型</a:t>
            </a:r>
          </a:p>
        </p:txBody>
      </p:sp>
      <p:sp>
        <p:nvSpPr>
          <p:cNvPr id="29700" name="矩形 5"/>
          <p:cNvSpPr>
            <a:spLocks noChangeArrowheads="1"/>
          </p:cNvSpPr>
          <p:nvPr/>
        </p:nvSpPr>
        <p:spPr bwMode="auto">
          <a:xfrm>
            <a:off x="457199" y="1530201"/>
            <a:ext cx="8162925" cy="1891993"/>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rPr>
              <a:t>     </a:t>
            </a:r>
            <a:r>
              <a:rPr lang="zh-CN" altLang="zh-CN" sz="2400" dirty="0" smtClean="0">
                <a:latin typeface="Bodoni MT Black" pitchFamily="18" charset="0"/>
              </a:rPr>
              <a:t>动态</a:t>
            </a:r>
            <a:r>
              <a:rPr lang="zh-CN" altLang="zh-CN" sz="2400" dirty="0">
                <a:latin typeface="Bodoni MT Black" pitchFamily="18" charset="0"/>
              </a:rPr>
              <a:t>多变量模型也称为软件方程式，它是根据从</a:t>
            </a:r>
            <a:r>
              <a:rPr lang="en-US" altLang="zh-CN" sz="2400" dirty="0">
                <a:latin typeface="Bodoni MT Black" pitchFamily="18" charset="0"/>
              </a:rPr>
              <a:t>4000</a:t>
            </a:r>
            <a:r>
              <a:rPr lang="zh-CN" altLang="zh-CN" sz="2400" dirty="0">
                <a:latin typeface="Bodoni MT Black" pitchFamily="18" charset="0"/>
              </a:rPr>
              <a:t>多个当代软件项目中收集的生产率数据推导出来的。该模型把工作量看作</a:t>
            </a:r>
            <a:r>
              <a:rPr lang="zh-CN" altLang="zh-CN" sz="2400" dirty="0">
                <a:solidFill>
                  <a:srgbClr val="FF0000"/>
                </a:solidFill>
                <a:latin typeface="Bodoni MT Black" pitchFamily="18" charset="0"/>
              </a:rPr>
              <a:t>软件规模</a:t>
            </a:r>
            <a:r>
              <a:rPr lang="zh-CN" altLang="zh-CN" sz="2400" dirty="0">
                <a:latin typeface="Bodoni MT Black" pitchFamily="18" charset="0"/>
              </a:rPr>
              <a:t>和</a:t>
            </a:r>
            <a:r>
              <a:rPr lang="zh-CN" altLang="zh-CN" sz="2400" dirty="0">
                <a:solidFill>
                  <a:srgbClr val="FF0000"/>
                </a:solidFill>
                <a:latin typeface="Bodoni MT Black" pitchFamily="18" charset="0"/>
              </a:rPr>
              <a:t>开发时间</a:t>
            </a:r>
            <a:r>
              <a:rPr lang="zh-CN" altLang="zh-CN" sz="2400" dirty="0">
                <a:latin typeface="Bodoni MT Black" pitchFamily="18" charset="0"/>
              </a:rPr>
              <a:t>这两个变量的函数。动态多变量估算模型的形式如下：</a:t>
            </a:r>
            <a:endParaRPr lang="zh-CN" altLang="en-US" sz="2400" dirty="0">
              <a:latin typeface="Bodoni MT Black" pitchFamily="18" charset="0"/>
            </a:endParaRPr>
          </a:p>
        </p:txBody>
      </p:sp>
      <p:sp>
        <p:nvSpPr>
          <p:cNvPr id="29701" name="矩形 6"/>
          <p:cNvSpPr>
            <a:spLocks noChangeArrowheads="1"/>
          </p:cNvSpPr>
          <p:nvPr/>
        </p:nvSpPr>
        <p:spPr bwMode="auto">
          <a:xfrm>
            <a:off x="2445486" y="3484860"/>
            <a:ext cx="4357283" cy="461665"/>
          </a:xfrm>
          <a:prstGeom prst="rect">
            <a:avLst/>
          </a:prstGeom>
          <a:noFill/>
          <a:ln w="9525">
            <a:solidFill>
              <a:srgbClr val="C00000"/>
            </a:solidFill>
            <a:miter lim="800000"/>
            <a:headEnd/>
            <a:tailEnd/>
          </a:ln>
        </p:spPr>
        <p:txBody>
          <a:bodyPr wrap="none">
            <a:spAutoFit/>
          </a:bodyPr>
          <a:lstStyle/>
          <a:p>
            <a:pPr eaLnBrk="1" hangingPunct="1"/>
            <a:r>
              <a:rPr lang="en-US" altLang="zh-CN" sz="2400" dirty="0" smtClean="0">
                <a:solidFill>
                  <a:srgbClr val="FF0000"/>
                </a:solidFill>
                <a:latin typeface="Bodoni MT Black" pitchFamily="18" charset="0"/>
              </a:rPr>
              <a:t>E = (LOC </a:t>
            </a:r>
            <a:r>
              <a:rPr lang="zh-CN" altLang="zh-CN" sz="2400" dirty="0" smtClean="0">
                <a:solidFill>
                  <a:srgbClr val="FF0000"/>
                </a:solidFill>
                <a:latin typeface="Bodoni MT Black" pitchFamily="18" charset="0"/>
              </a:rPr>
              <a:t>×</a:t>
            </a:r>
            <a:r>
              <a:rPr lang="en-US" altLang="zh-CN" sz="2400" dirty="0" smtClean="0">
                <a:solidFill>
                  <a:srgbClr val="FF0000"/>
                </a:solidFill>
                <a:latin typeface="Bodoni MT Black" pitchFamily="18" charset="0"/>
              </a:rPr>
              <a:t> B</a:t>
            </a:r>
            <a:r>
              <a:rPr lang="en-US" altLang="zh-CN" sz="2400" baseline="30000" dirty="0" smtClean="0">
                <a:solidFill>
                  <a:srgbClr val="FF0000"/>
                </a:solidFill>
                <a:latin typeface="Bodoni MT Black" pitchFamily="18" charset="0"/>
              </a:rPr>
              <a:t>0.333 </a:t>
            </a:r>
            <a:r>
              <a:rPr lang="en-US" altLang="zh-CN" sz="2400" dirty="0" smtClean="0">
                <a:solidFill>
                  <a:srgbClr val="FF0000"/>
                </a:solidFill>
                <a:latin typeface="Bodoni MT Black" pitchFamily="18" charset="0"/>
              </a:rPr>
              <a:t>/ P)</a:t>
            </a:r>
            <a:r>
              <a:rPr lang="en-US" altLang="zh-CN" sz="2400" baseline="30000" dirty="0" smtClean="0">
                <a:solidFill>
                  <a:srgbClr val="FF0000"/>
                </a:solidFill>
                <a:latin typeface="Bodoni MT Black" pitchFamily="18" charset="0"/>
              </a:rPr>
              <a:t>3 </a:t>
            </a:r>
            <a:r>
              <a:rPr lang="zh-CN" altLang="zh-CN" sz="2400" dirty="0" smtClean="0">
                <a:solidFill>
                  <a:srgbClr val="FF0000"/>
                </a:solidFill>
                <a:latin typeface="Bodoni MT Black" pitchFamily="18" charset="0"/>
              </a:rPr>
              <a:t>×</a:t>
            </a:r>
            <a:r>
              <a:rPr lang="en-US" altLang="zh-CN" sz="2400" dirty="0" smtClean="0">
                <a:solidFill>
                  <a:srgbClr val="FF0000"/>
                </a:solidFill>
                <a:latin typeface="Bodoni MT Black" pitchFamily="18" charset="0"/>
              </a:rPr>
              <a:t> (1 / t)</a:t>
            </a:r>
            <a:r>
              <a:rPr lang="en-US" altLang="zh-CN" sz="2400" baseline="30000" dirty="0" smtClean="0">
                <a:solidFill>
                  <a:srgbClr val="FF0000"/>
                </a:solidFill>
                <a:latin typeface="Bodoni MT Black" pitchFamily="18" charset="0"/>
              </a:rPr>
              <a:t>4</a:t>
            </a:r>
            <a:endParaRPr lang="zh-CN" altLang="en-US" sz="2400" dirty="0">
              <a:solidFill>
                <a:srgbClr val="FF0000"/>
              </a:solidFill>
              <a:latin typeface="Bodoni MT Black" pitchFamily="18" charset="0"/>
            </a:endParaRPr>
          </a:p>
        </p:txBody>
      </p:sp>
      <p:sp>
        <p:nvSpPr>
          <p:cNvPr id="8" name="矩形 7"/>
          <p:cNvSpPr/>
          <p:nvPr/>
        </p:nvSpPr>
        <p:spPr>
          <a:xfrm>
            <a:off x="492125" y="3946525"/>
            <a:ext cx="8343900" cy="2400657"/>
          </a:xfrm>
          <a:prstGeom prst="rect">
            <a:avLst/>
          </a:prstGeom>
        </p:spPr>
        <p:txBody>
          <a:bodyPr>
            <a:spAutoFit/>
          </a:bodyPr>
          <a:lstStyle/>
          <a:p>
            <a:pPr marL="0" lvl="1"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E - </a:t>
            </a:r>
            <a:r>
              <a:rPr lang="zh-CN" altLang="zh-CN" sz="2400" kern="100" dirty="0" smtClean="0">
                <a:latin typeface="Bodoni MT Black" pitchFamily="18" charset="0"/>
                <a:cs typeface="Times New Roman" panose="02020603050405020304" pitchFamily="18" charset="0"/>
              </a:rPr>
              <a:t>以</a:t>
            </a:r>
            <a:r>
              <a:rPr lang="zh-CN" altLang="zh-CN" sz="2400" kern="100" dirty="0">
                <a:latin typeface="Bodoni MT Black" pitchFamily="18" charset="0"/>
                <a:cs typeface="Times New Roman" panose="02020603050405020304" pitchFamily="18" charset="0"/>
              </a:rPr>
              <a:t>人月或人年为单位的工作量；</a:t>
            </a:r>
          </a:p>
          <a:p>
            <a:pPr marL="0" lvl="1" algn="just" eaLnBrk="1" hangingPunct="1">
              <a:lnSpc>
                <a:spcPct val="125000"/>
              </a:lnSpc>
              <a:spcAft>
                <a:spcPts val="0"/>
              </a:spcAft>
              <a:defRPr/>
            </a:pPr>
            <a:r>
              <a:rPr lang="en-US" altLang="zh-CN" sz="2400" kern="100" dirty="0" smtClean="0">
                <a:solidFill>
                  <a:srgbClr val="FF0000"/>
                </a:solidFill>
                <a:latin typeface="Bodoni MT Black" pitchFamily="18" charset="0"/>
                <a:cs typeface="Times New Roman" panose="02020603050405020304" pitchFamily="18" charset="0"/>
              </a:rPr>
              <a:t>t</a:t>
            </a:r>
            <a:r>
              <a:rPr lang="en-US" altLang="zh-CN" sz="2400" kern="100" dirty="0" smtClean="0">
                <a:latin typeface="Bodoni MT Black" pitchFamily="18" charset="0"/>
                <a:cs typeface="Times New Roman" panose="02020603050405020304" pitchFamily="18" charset="0"/>
              </a:rPr>
              <a:t> - </a:t>
            </a:r>
            <a:r>
              <a:rPr lang="zh-CN" altLang="zh-CN" sz="2400" kern="100" dirty="0" smtClean="0">
                <a:latin typeface="Bodoni MT Black" pitchFamily="18" charset="0"/>
                <a:cs typeface="Times New Roman" panose="02020603050405020304" pitchFamily="18" charset="0"/>
              </a:rPr>
              <a:t>以</a:t>
            </a:r>
            <a:r>
              <a:rPr lang="zh-CN" altLang="zh-CN" sz="2400" kern="100" dirty="0">
                <a:latin typeface="Bodoni MT Black" pitchFamily="18" charset="0"/>
                <a:cs typeface="Times New Roman" panose="02020603050405020304" pitchFamily="18" charset="0"/>
              </a:rPr>
              <a:t>月或年为单位的项目</a:t>
            </a:r>
            <a:r>
              <a:rPr lang="zh-CN" altLang="zh-CN" sz="2400" kern="100" dirty="0">
                <a:solidFill>
                  <a:srgbClr val="FF0000"/>
                </a:solidFill>
                <a:latin typeface="Bodoni MT Black" pitchFamily="18" charset="0"/>
                <a:cs typeface="Times New Roman" panose="02020603050405020304" pitchFamily="18" charset="0"/>
              </a:rPr>
              <a:t>持续时间</a:t>
            </a:r>
            <a:r>
              <a:rPr lang="zh-CN" altLang="zh-CN" sz="2400" kern="100" dirty="0">
                <a:latin typeface="Bodoni MT Black" pitchFamily="18" charset="0"/>
                <a:cs typeface="Times New Roman" panose="02020603050405020304" pitchFamily="18" charset="0"/>
              </a:rPr>
              <a:t>；</a:t>
            </a:r>
          </a:p>
          <a:p>
            <a:pPr marL="0" lvl="1" algn="just" eaLnBrk="1" hangingPunct="1">
              <a:lnSpc>
                <a:spcPct val="125000"/>
              </a:lnSpc>
              <a:spcAft>
                <a:spcPts val="0"/>
              </a:spcAft>
              <a:defRPr/>
            </a:pPr>
            <a:r>
              <a:rPr lang="en-US" altLang="zh-CN" sz="2400" kern="100" dirty="0" smtClean="0">
                <a:solidFill>
                  <a:srgbClr val="FF0000"/>
                </a:solidFill>
                <a:latin typeface="Bodoni MT Black" pitchFamily="18" charset="0"/>
                <a:cs typeface="Times New Roman" panose="02020603050405020304" pitchFamily="18" charset="0"/>
              </a:rPr>
              <a:t>B </a:t>
            </a:r>
            <a:r>
              <a:rPr lang="en-US" altLang="zh-CN" sz="2400" kern="100" dirty="0" smtClean="0">
                <a:latin typeface="Bodoni MT Black" pitchFamily="18" charset="0"/>
                <a:cs typeface="Times New Roman" panose="02020603050405020304" pitchFamily="18" charset="0"/>
              </a:rPr>
              <a:t>-</a:t>
            </a:r>
            <a:r>
              <a:rPr lang="en-US" altLang="zh-CN" sz="2400" kern="100" dirty="0" smtClean="0">
                <a:solidFill>
                  <a:srgbClr val="FF0000"/>
                </a:solidFill>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特殊</a:t>
            </a:r>
            <a:r>
              <a:rPr lang="zh-CN" altLang="zh-CN" sz="2400" kern="100" dirty="0">
                <a:solidFill>
                  <a:srgbClr val="FF0000"/>
                </a:solidFill>
                <a:latin typeface="Bodoni MT Black" pitchFamily="18" charset="0"/>
                <a:cs typeface="Times New Roman" panose="02020603050405020304" pitchFamily="18" charset="0"/>
              </a:rPr>
              <a:t>技术因子</a:t>
            </a:r>
            <a:r>
              <a:rPr lang="zh-CN" altLang="zh-CN" sz="2400" kern="100" dirty="0">
                <a:latin typeface="Bodoni MT Black" pitchFamily="18" charset="0"/>
                <a:cs typeface="Times New Roman" panose="02020603050405020304" pitchFamily="18" charset="0"/>
              </a:rPr>
              <a:t>，它随着对测试、质量保证、文档及管理技术的需求的增加而缓慢增加，对于</a:t>
            </a:r>
            <a:r>
              <a:rPr lang="zh-CN" altLang="zh-CN" sz="2400" kern="100" dirty="0" smtClean="0">
                <a:latin typeface="Bodoni MT Black" pitchFamily="18" charset="0"/>
                <a:cs typeface="Times New Roman" panose="02020603050405020304" pitchFamily="18" charset="0"/>
              </a:rPr>
              <a:t>较小程序</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KLOC=5~15</a:t>
            </a:r>
            <a:r>
              <a:rPr lang="zh-CN" altLang="zh-CN" sz="2400" kern="100" dirty="0">
                <a:latin typeface="Bodoni MT Black" pitchFamily="18" charset="0"/>
                <a:cs typeface="Times New Roman" panose="02020603050405020304" pitchFamily="18" charset="0"/>
              </a:rPr>
              <a:t>），</a:t>
            </a:r>
            <a:r>
              <a:rPr lang="en-US" altLang="zh-CN" sz="2400" kern="100" dirty="0" smtClean="0">
                <a:solidFill>
                  <a:srgbClr val="0070C0"/>
                </a:solidFill>
                <a:latin typeface="Bodoni MT Black" pitchFamily="18" charset="0"/>
                <a:cs typeface="Times New Roman" panose="02020603050405020304" pitchFamily="18" charset="0"/>
              </a:rPr>
              <a:t>B=0.16</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对于</a:t>
            </a:r>
            <a:r>
              <a:rPr lang="zh-CN" altLang="zh-CN" sz="2400" kern="100" dirty="0">
                <a:latin typeface="Bodoni MT Black" pitchFamily="18" charset="0"/>
                <a:cs typeface="Times New Roman" panose="02020603050405020304" pitchFamily="18" charset="0"/>
              </a:rPr>
              <a:t>超过</a:t>
            </a:r>
            <a:r>
              <a:rPr lang="en-US" altLang="zh-CN" sz="2400" kern="100" dirty="0">
                <a:latin typeface="Bodoni MT Black" pitchFamily="18" charset="0"/>
                <a:cs typeface="Times New Roman" panose="02020603050405020304" pitchFamily="18" charset="0"/>
              </a:rPr>
              <a:t>70 KLOC</a:t>
            </a:r>
            <a:r>
              <a:rPr lang="zh-CN" altLang="zh-CN" sz="2400" kern="100" dirty="0">
                <a:latin typeface="Bodoni MT Black" pitchFamily="18" charset="0"/>
                <a:cs typeface="Times New Roman" panose="02020603050405020304" pitchFamily="18" charset="0"/>
              </a:rPr>
              <a:t>的程序，</a:t>
            </a:r>
            <a:r>
              <a:rPr lang="en-US" altLang="zh-CN" sz="2400" kern="100" dirty="0" smtClean="0">
                <a:solidFill>
                  <a:srgbClr val="0070C0"/>
                </a:solidFill>
                <a:latin typeface="Bodoni MT Black" pitchFamily="18" charset="0"/>
                <a:cs typeface="Times New Roman" panose="02020603050405020304" pitchFamily="18" charset="0"/>
              </a:rPr>
              <a:t>B=0.39</a:t>
            </a:r>
            <a:r>
              <a:rPr lang="zh-CN" altLang="en-US"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5536" y="836712"/>
            <a:ext cx="8539163" cy="5057603"/>
          </a:xfrm>
          <a:prstGeom prst="rect">
            <a:avLst/>
          </a:prstGeom>
        </p:spPr>
        <p:txBody>
          <a:bodyPr>
            <a:spAutoFit/>
          </a:bodyPr>
          <a:lstStyle/>
          <a:p>
            <a:pPr algn="just" eaLnBrk="1" hangingPunct="1">
              <a:lnSpc>
                <a:spcPct val="125000"/>
              </a:lnSpc>
              <a:spcAft>
                <a:spcPts val="0"/>
              </a:spcAft>
              <a:defRPr/>
            </a:pPr>
            <a:r>
              <a:rPr lang="en-US" altLang="zh-CN" sz="2400" kern="100" dirty="0" smtClean="0">
                <a:solidFill>
                  <a:srgbClr val="FF0000"/>
                </a:solidFill>
                <a:latin typeface="Bodoni MT Black" pitchFamily="18" charset="0"/>
                <a:cs typeface="Times New Roman" panose="02020603050405020304" pitchFamily="18" charset="0"/>
              </a:rPr>
              <a:t>P</a:t>
            </a:r>
            <a:r>
              <a:rPr lang="en-US" altLang="zh-CN" sz="2400" kern="100" dirty="0" smtClean="0">
                <a:latin typeface="Bodoni MT Black" pitchFamily="18" charset="0"/>
                <a:cs typeface="Times New Roman" panose="02020603050405020304" pitchFamily="18" charset="0"/>
              </a:rPr>
              <a:t> - </a:t>
            </a:r>
            <a:r>
              <a:rPr lang="zh-CN" altLang="zh-CN" sz="2400" kern="100" dirty="0" smtClean="0">
                <a:solidFill>
                  <a:srgbClr val="FF0000"/>
                </a:solidFill>
                <a:latin typeface="Bodoni MT Black" pitchFamily="18" charset="0"/>
                <a:cs typeface="Times New Roman" panose="02020603050405020304" pitchFamily="18" charset="0"/>
              </a:rPr>
              <a:t>生产率</a:t>
            </a:r>
            <a:r>
              <a:rPr lang="zh-CN" altLang="zh-CN" sz="2400" kern="100" dirty="0">
                <a:solidFill>
                  <a:srgbClr val="FF0000"/>
                </a:solidFill>
                <a:latin typeface="Bodoni MT Black" pitchFamily="18" charset="0"/>
                <a:cs typeface="Times New Roman" panose="02020603050405020304" pitchFamily="18" charset="0"/>
              </a:rPr>
              <a:t>参数</a:t>
            </a:r>
            <a:r>
              <a:rPr lang="zh-CN" altLang="zh-CN" sz="2400" kern="100" dirty="0">
                <a:latin typeface="Bodoni MT Black" pitchFamily="18" charset="0"/>
                <a:cs typeface="Times New Roman" panose="02020603050405020304" pitchFamily="18" charset="0"/>
              </a:rPr>
              <a:t>，它反映了下述因素对工作量的影响。 </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总体过程成熟度及管理水平。</a:t>
            </a:r>
            <a:r>
              <a:rPr lang="en-US" altLang="zh-CN" sz="2400" kern="100" dirty="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 </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使用良好的软件工程实践的程度。</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使用的程序设计语言的级别。</a:t>
            </a:r>
            <a:r>
              <a:rPr lang="en-US" altLang="zh-CN" sz="2400" kern="100" dirty="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 </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软件环境的状态。</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软件项目组的技术及经验。</a:t>
            </a:r>
            <a:r>
              <a:rPr lang="en-US" altLang="zh-CN" sz="2400" kern="100" dirty="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 </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应用系统的复杂程度。</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开发</a:t>
            </a:r>
            <a:r>
              <a:rPr lang="zh-CN" altLang="zh-CN" sz="2400" kern="100" dirty="0">
                <a:solidFill>
                  <a:srgbClr val="0070C0"/>
                </a:solidFill>
                <a:latin typeface="Bodoni MT Black" pitchFamily="18" charset="0"/>
                <a:cs typeface="Times New Roman" panose="02020603050405020304" pitchFamily="18" charset="0"/>
              </a:rPr>
              <a:t>实时嵌入式软件</a:t>
            </a:r>
            <a:r>
              <a:rPr lang="zh-CN" altLang="zh-CN" sz="2400" kern="100" dirty="0">
                <a:latin typeface="Bodoni MT Black" pitchFamily="18" charset="0"/>
                <a:cs typeface="Times New Roman" panose="02020603050405020304" pitchFamily="18" charset="0"/>
              </a:rPr>
              <a:t>时，</a:t>
            </a:r>
            <a:r>
              <a:rPr lang="en-US" altLang="zh-CN" sz="2400" kern="100" dirty="0">
                <a:latin typeface="Bodoni MT Black" pitchFamily="18" charset="0"/>
                <a:cs typeface="Times New Roman" panose="02020603050405020304" pitchFamily="18" charset="0"/>
              </a:rPr>
              <a:t>P</a:t>
            </a:r>
            <a:r>
              <a:rPr lang="zh-CN" altLang="zh-CN" sz="2400" kern="100" dirty="0">
                <a:latin typeface="Bodoni MT Black" pitchFamily="18" charset="0"/>
                <a:cs typeface="Times New Roman" panose="02020603050405020304" pitchFamily="18" charset="0"/>
              </a:rPr>
              <a:t>的典型值为</a:t>
            </a:r>
            <a:r>
              <a:rPr lang="en-US" altLang="zh-CN" sz="2400" kern="100" dirty="0">
                <a:solidFill>
                  <a:srgbClr val="0070C0"/>
                </a:solidFill>
                <a:latin typeface="Bodoni MT Black" pitchFamily="18" charset="0"/>
                <a:cs typeface="Times New Roman" panose="02020603050405020304" pitchFamily="18" charset="0"/>
              </a:rPr>
              <a:t>2000</a:t>
            </a:r>
            <a:r>
              <a:rPr lang="zh-CN" altLang="zh-CN" sz="2400" kern="100" dirty="0">
                <a:latin typeface="Bodoni MT Black" pitchFamily="18" charset="0"/>
                <a:cs typeface="Times New Roman" panose="02020603050405020304" pitchFamily="18" charset="0"/>
              </a:rPr>
              <a:t>；开发</a:t>
            </a:r>
            <a:r>
              <a:rPr lang="zh-CN" altLang="zh-CN" sz="2400" kern="100" dirty="0">
                <a:solidFill>
                  <a:srgbClr val="0070C0"/>
                </a:solidFill>
                <a:latin typeface="Bodoni MT Black" pitchFamily="18" charset="0"/>
                <a:cs typeface="Times New Roman" panose="02020603050405020304" pitchFamily="18" charset="0"/>
              </a:rPr>
              <a:t>电信系统和系统软件</a:t>
            </a:r>
            <a:r>
              <a:rPr lang="zh-CN" altLang="zh-CN" sz="2400" kern="100" dirty="0">
                <a:latin typeface="Bodoni MT Black" pitchFamily="18" charset="0"/>
                <a:cs typeface="Times New Roman" panose="02020603050405020304" pitchFamily="18" charset="0"/>
              </a:rPr>
              <a:t>时，</a:t>
            </a:r>
            <a:r>
              <a:rPr lang="en-US" altLang="zh-CN" sz="2400" kern="100" dirty="0">
                <a:solidFill>
                  <a:srgbClr val="0070C0"/>
                </a:solidFill>
                <a:latin typeface="Bodoni MT Black" pitchFamily="18" charset="0"/>
                <a:cs typeface="Times New Roman" panose="02020603050405020304" pitchFamily="18" charset="0"/>
              </a:rPr>
              <a:t>P=10000</a:t>
            </a:r>
            <a:r>
              <a:rPr lang="zh-CN" altLang="zh-CN" sz="2400" kern="100" dirty="0">
                <a:latin typeface="Bodoni MT Black" pitchFamily="18" charset="0"/>
                <a:cs typeface="Times New Roman" panose="02020603050405020304" pitchFamily="18" charset="0"/>
              </a:rPr>
              <a:t>；对于</a:t>
            </a:r>
            <a:r>
              <a:rPr lang="zh-CN" altLang="zh-CN" sz="2400" kern="100" dirty="0">
                <a:solidFill>
                  <a:srgbClr val="0070C0"/>
                </a:solidFill>
                <a:latin typeface="Bodoni MT Black" pitchFamily="18" charset="0"/>
                <a:cs typeface="Times New Roman" panose="02020603050405020304" pitchFamily="18" charset="0"/>
              </a:rPr>
              <a:t>商业应用系统</a:t>
            </a:r>
            <a:r>
              <a:rPr lang="zh-CN" altLang="zh-CN" sz="2400" kern="100" dirty="0">
                <a:latin typeface="Bodoni MT Black" pitchFamily="18" charset="0"/>
                <a:cs typeface="Times New Roman" panose="02020603050405020304" pitchFamily="18" charset="0"/>
              </a:rPr>
              <a:t>来说，</a:t>
            </a:r>
            <a:r>
              <a:rPr lang="en-US" altLang="zh-CN" sz="2400" kern="100" dirty="0">
                <a:solidFill>
                  <a:srgbClr val="0070C0"/>
                </a:solidFill>
                <a:latin typeface="Bodoni MT Black" pitchFamily="18" charset="0"/>
                <a:cs typeface="Times New Roman" panose="02020603050405020304" pitchFamily="18" charset="0"/>
              </a:rPr>
              <a:t>P=28000</a:t>
            </a:r>
            <a:r>
              <a:rPr lang="zh-CN" altLang="zh-CN" sz="2400" kern="100" dirty="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可从</a:t>
            </a:r>
            <a:r>
              <a:rPr lang="zh-CN" altLang="zh-CN" sz="2400" kern="100" dirty="0">
                <a:latin typeface="Bodoni MT Black" pitchFamily="18" charset="0"/>
                <a:cs typeface="Times New Roman" panose="02020603050405020304" pitchFamily="18" charset="0"/>
              </a:rPr>
              <a:t>历史数据导出适用于当前项目的生产率</a:t>
            </a:r>
            <a:r>
              <a:rPr lang="zh-CN" altLang="zh-CN" sz="2400" kern="100" dirty="0" smtClean="0">
                <a:latin typeface="Bodoni MT Black" pitchFamily="18" charset="0"/>
                <a:cs typeface="Times New Roman" panose="02020603050405020304" pitchFamily="18" charset="0"/>
              </a:rPr>
              <a:t>参数。</a:t>
            </a:r>
            <a:endParaRPr lang="zh-CN"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endParaRPr lang="zh-CN" altLang="zh-CN" sz="2000" kern="100" dirty="0">
              <a:latin typeface="Bodoni MT Black" pitchFamily="18" charset="0"/>
              <a:cs typeface="Times New Roman" panose="02020603050405020304" pitchFamily="18" charset="0"/>
            </a:endParaRPr>
          </a:p>
        </p:txBody>
      </p:sp>
      <p:sp>
        <p:nvSpPr>
          <p:cNvPr id="31747" name="矩形 8"/>
          <p:cNvSpPr>
            <a:spLocks noChangeArrowheads="1"/>
          </p:cNvSpPr>
          <p:nvPr/>
        </p:nvSpPr>
        <p:spPr bwMode="auto">
          <a:xfrm>
            <a:off x="4819899" y="2204864"/>
            <a:ext cx="4114800" cy="1891993"/>
          </a:xfrm>
          <a:prstGeom prst="rect">
            <a:avLst/>
          </a:prstGeom>
          <a:noFill/>
          <a:ln w="9525">
            <a:solidFill>
              <a:srgbClr val="FF0000"/>
            </a:solidFill>
            <a:miter lim="800000"/>
            <a:headEnd/>
            <a:tailEnd/>
          </a:ln>
        </p:spPr>
        <p:txBody>
          <a:bodyPr wrap="square">
            <a:spAutoFit/>
          </a:bodyPr>
          <a:lstStyle/>
          <a:p>
            <a:pPr eaLnBrk="1" hangingPunct="1">
              <a:lnSpc>
                <a:spcPct val="125000"/>
              </a:lnSpc>
            </a:pPr>
            <a:r>
              <a:rPr lang="zh-CN" altLang="zh-CN" sz="2400" dirty="0" smtClean="0">
                <a:solidFill>
                  <a:srgbClr val="FF0000"/>
                </a:solidFill>
                <a:latin typeface="Bodoni MT Black" pitchFamily="18" charset="0"/>
                <a:cs typeface="Times New Roman" pitchFamily="18" charset="0"/>
              </a:rPr>
              <a:t>开发</a:t>
            </a:r>
            <a:r>
              <a:rPr lang="zh-CN" altLang="zh-CN" sz="2400" dirty="0">
                <a:solidFill>
                  <a:srgbClr val="FF0000"/>
                </a:solidFill>
                <a:latin typeface="Bodoni MT Black" pitchFamily="18" charset="0"/>
                <a:cs typeface="Times New Roman" pitchFamily="18" charset="0"/>
              </a:rPr>
              <a:t>同一个软件</a:t>
            </a:r>
            <a:r>
              <a:rPr lang="zh-CN" altLang="zh-CN" sz="2400" dirty="0" smtClean="0">
                <a:solidFill>
                  <a:srgbClr val="FF0000"/>
                </a:solidFill>
                <a:latin typeface="Bodoni MT Black" pitchFamily="18" charset="0"/>
                <a:cs typeface="Times New Roman" pitchFamily="18" charset="0"/>
              </a:rPr>
              <a:t>（</a:t>
            </a:r>
            <a:r>
              <a:rPr lang="en-US" altLang="zh-CN" sz="2400" dirty="0" smtClean="0">
                <a:solidFill>
                  <a:srgbClr val="FF0000"/>
                </a:solidFill>
                <a:latin typeface="Bodoni MT Black" pitchFamily="18" charset="0"/>
                <a:cs typeface="Times New Roman" pitchFamily="18" charset="0"/>
              </a:rPr>
              <a:t>LOC</a:t>
            </a:r>
            <a:r>
              <a:rPr lang="zh-CN" altLang="zh-CN" sz="2400" dirty="0">
                <a:solidFill>
                  <a:srgbClr val="FF0000"/>
                </a:solidFill>
                <a:latin typeface="Bodoni MT Black" pitchFamily="18" charset="0"/>
                <a:cs typeface="Times New Roman" pitchFamily="18" charset="0"/>
              </a:rPr>
              <a:t>固定</a:t>
            </a:r>
            <a:r>
              <a:rPr lang="zh-CN" altLang="zh-CN" sz="2400" dirty="0" smtClean="0">
                <a:solidFill>
                  <a:srgbClr val="FF0000"/>
                </a:solidFill>
                <a:latin typeface="Bodoni MT Black" pitchFamily="18" charset="0"/>
                <a:cs typeface="Times New Roman" pitchFamily="18" charset="0"/>
              </a:rPr>
              <a:t>）时，</a:t>
            </a:r>
            <a:r>
              <a:rPr lang="zh-CN" altLang="zh-CN" sz="2400" dirty="0">
                <a:solidFill>
                  <a:srgbClr val="FF0000"/>
                </a:solidFill>
                <a:latin typeface="Bodoni MT Black" pitchFamily="18" charset="0"/>
                <a:cs typeface="Times New Roman" pitchFamily="18" charset="0"/>
              </a:rPr>
              <a:t>如果把项目持续时间延长一些，则可降低完成项目所需的工作量</a:t>
            </a:r>
            <a:r>
              <a:rPr lang="zh-CN" altLang="zh-CN" sz="2400" dirty="0">
                <a:latin typeface="Bodoni MT Black" pitchFamily="18" charset="0"/>
                <a:cs typeface="Times New Roman" pitchFamily="18" charset="0"/>
              </a:rPr>
              <a:t>。</a:t>
            </a:r>
            <a:endParaRPr lang="zh-CN" altLang="en-US" sz="2400" dirty="0">
              <a:latin typeface="Bodoni MT Black" pitchFamily="18" charset="0"/>
            </a:endParaRP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13.2.2 </a:t>
            </a:r>
            <a:r>
              <a:rPr lang="zh-CN" altLang="en-US" sz="2400" dirty="0">
                <a:solidFill>
                  <a:srgbClr val="D9D9D9"/>
                </a:solidFill>
                <a:latin typeface="Bodoni MT Black" pitchFamily="18" charset="0"/>
                <a:ea typeface="+mn-ea"/>
              </a:rPr>
              <a:t>动态多变量模型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776" y="1124744"/>
            <a:ext cx="8229600" cy="647700"/>
          </a:xfrm>
        </p:spPr>
        <p:txBody>
          <a:bodyPr/>
          <a:lstStyle/>
          <a:p>
            <a:pPr marL="0" indent="0">
              <a:spcBef>
                <a:spcPct val="50000"/>
              </a:spcBef>
              <a:buFont typeface="Wingdings" pitchFamily="2" charset="2"/>
              <a:buNone/>
              <a:defRPr/>
            </a:pPr>
            <a:r>
              <a:rPr kumimoji="1" lang="en-US" altLang="zh-CN" b="1" dirty="0">
                <a:latin typeface="Bodoni MT Black" pitchFamily="18" charset="0"/>
              </a:rPr>
              <a:t>13.2.3 COCOMO2</a:t>
            </a:r>
            <a:r>
              <a:rPr kumimoji="1" lang="zh-CN" altLang="en-US" b="1" dirty="0">
                <a:latin typeface="Bodoni MT Black" pitchFamily="18" charset="0"/>
              </a:rPr>
              <a:t>模型</a:t>
            </a:r>
            <a:endParaRPr kumimoji="1" lang="zh-CN" altLang="en-US" b="1" dirty="0" smtClean="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13.2.3 COCOMO2</a:t>
            </a:r>
            <a:r>
              <a:rPr lang="zh-CN" altLang="en-US" sz="2400" dirty="0">
                <a:solidFill>
                  <a:srgbClr val="D9D9D9"/>
                </a:solidFill>
                <a:latin typeface="Bodoni MT Black" pitchFamily="18" charset="0"/>
                <a:ea typeface="+mn-ea"/>
              </a:rPr>
              <a:t>模型</a:t>
            </a:r>
          </a:p>
        </p:txBody>
      </p:sp>
      <p:sp>
        <p:nvSpPr>
          <p:cNvPr id="6" name="矩形 5"/>
          <p:cNvSpPr/>
          <p:nvPr/>
        </p:nvSpPr>
        <p:spPr>
          <a:xfrm>
            <a:off x="460114" y="2204864"/>
            <a:ext cx="8070924" cy="1938992"/>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solidFill>
                  <a:srgbClr val="FF0000"/>
                </a:solidFill>
                <a:latin typeface="Bodoni MT Black" pitchFamily="18" charset="0"/>
                <a:cs typeface="Times New Roman" panose="02020603050405020304" pitchFamily="18" charset="0"/>
              </a:rPr>
              <a:t>COCOMO</a:t>
            </a:r>
            <a:r>
              <a:rPr lang="zh-CN" altLang="zh-CN" sz="2400" kern="100" dirty="0">
                <a:latin typeface="Bodoni MT Black" pitchFamily="18" charset="0"/>
                <a:cs typeface="Times New Roman" panose="02020603050405020304" pitchFamily="18" charset="0"/>
              </a:rPr>
              <a:t>是</a:t>
            </a:r>
            <a:r>
              <a:rPr lang="zh-CN" altLang="zh-CN" sz="2400" kern="100" dirty="0">
                <a:solidFill>
                  <a:srgbClr val="FF0000"/>
                </a:solidFill>
                <a:latin typeface="Bodoni MT Black" pitchFamily="18" charset="0"/>
                <a:cs typeface="Times New Roman" panose="02020603050405020304" pitchFamily="18" charset="0"/>
              </a:rPr>
              <a:t>构造性成本模型</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constructive cost </a:t>
            </a:r>
            <a:r>
              <a:rPr lang="en-US" altLang="zh-CN" sz="2400" kern="100" dirty="0" smtClean="0">
                <a:latin typeface="Bodoni MT Black" pitchFamily="18" charset="0"/>
                <a:cs typeface="Times New Roman" panose="02020603050405020304" pitchFamily="18" charset="0"/>
              </a:rPr>
              <a:t>model</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英文缩写</a:t>
            </a:r>
            <a:r>
              <a:rPr lang="zh-CN" altLang="zh-CN" sz="2400" kern="1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1981</a:t>
            </a:r>
            <a:r>
              <a:rPr lang="zh-CN" altLang="zh-CN" sz="2400" kern="100" dirty="0">
                <a:latin typeface="Bodoni MT Black" pitchFamily="18" charset="0"/>
                <a:cs typeface="Times New Roman" panose="02020603050405020304" pitchFamily="18" charset="0"/>
              </a:rPr>
              <a:t>年</a:t>
            </a:r>
            <a:r>
              <a:rPr lang="en-US" altLang="zh-CN" sz="2400" kern="100" dirty="0">
                <a:latin typeface="Bodoni MT Black" pitchFamily="18" charset="0"/>
                <a:cs typeface="Times New Roman" panose="02020603050405020304" pitchFamily="18" charset="0"/>
              </a:rPr>
              <a:t>Boehm</a:t>
            </a:r>
            <a:r>
              <a:rPr lang="zh-CN" altLang="zh-CN" sz="2400" kern="100" dirty="0">
                <a:latin typeface="Bodoni MT Black" pitchFamily="18" charset="0"/>
                <a:cs typeface="Times New Roman" panose="02020603050405020304" pitchFamily="18" charset="0"/>
              </a:rPr>
              <a:t>在《软件工程经济学》中首次提出了</a:t>
            </a:r>
            <a:r>
              <a:rPr lang="en-US" altLang="zh-CN" sz="2400" kern="100" dirty="0">
                <a:latin typeface="Bodoni MT Black" pitchFamily="18" charset="0"/>
                <a:cs typeface="Times New Roman" panose="02020603050405020304" pitchFamily="18" charset="0"/>
              </a:rPr>
              <a:t>COCOMO</a:t>
            </a:r>
            <a:r>
              <a:rPr lang="zh-CN" altLang="zh-CN" sz="2400" kern="100" dirty="0">
                <a:latin typeface="Bodoni MT Black" pitchFamily="18" charset="0"/>
                <a:cs typeface="Times New Roman" panose="02020603050405020304" pitchFamily="18" charset="0"/>
              </a:rPr>
              <a:t>模型</a:t>
            </a:r>
            <a:r>
              <a:rPr lang="zh-CN" altLang="en-US" sz="2400" kern="1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1997</a:t>
            </a:r>
            <a:r>
              <a:rPr lang="zh-CN" altLang="zh-CN" sz="2400" kern="100" dirty="0">
                <a:latin typeface="Bodoni MT Black" pitchFamily="18" charset="0"/>
                <a:cs typeface="Times New Roman" panose="02020603050405020304" pitchFamily="18" charset="0"/>
              </a:rPr>
              <a:t>年</a:t>
            </a:r>
            <a:r>
              <a:rPr lang="en-US" altLang="zh-CN" sz="2400" kern="100" dirty="0">
                <a:latin typeface="Bodoni MT Black" pitchFamily="18" charset="0"/>
                <a:cs typeface="Times New Roman" panose="02020603050405020304" pitchFamily="18" charset="0"/>
              </a:rPr>
              <a:t>Boehm</a:t>
            </a:r>
            <a:r>
              <a:rPr lang="zh-CN" altLang="zh-CN" sz="2400" kern="100" dirty="0">
                <a:latin typeface="Bodoni MT Black" pitchFamily="18" charset="0"/>
                <a:cs typeface="Times New Roman" panose="02020603050405020304" pitchFamily="18" charset="0"/>
              </a:rPr>
              <a:t>等人提出的</a:t>
            </a:r>
            <a:r>
              <a:rPr lang="en-US" altLang="zh-CN" sz="2400" kern="100" dirty="0">
                <a:solidFill>
                  <a:srgbClr val="FF0000"/>
                </a:solidFill>
                <a:latin typeface="Bodoni MT Black" pitchFamily="18" charset="0"/>
                <a:cs typeface="Times New Roman" panose="02020603050405020304" pitchFamily="18" charset="0"/>
              </a:rPr>
              <a:t>COCOMO2</a:t>
            </a:r>
            <a:r>
              <a:rPr lang="zh-CN" altLang="zh-CN" sz="2400" kern="100" dirty="0">
                <a:solidFill>
                  <a:srgbClr val="FF0000"/>
                </a:solidFill>
                <a:latin typeface="Bodoni MT Black" pitchFamily="18" charset="0"/>
                <a:cs typeface="Times New Roman" panose="02020603050405020304" pitchFamily="18" charset="0"/>
              </a:rPr>
              <a:t>模型</a:t>
            </a:r>
            <a:r>
              <a:rPr lang="zh-CN" altLang="zh-CN" sz="2400" kern="100" dirty="0">
                <a:latin typeface="Bodoni MT Black" pitchFamily="18" charset="0"/>
                <a:cs typeface="Times New Roman" panose="02020603050405020304" pitchFamily="18" charset="0"/>
              </a:rPr>
              <a:t>，是原始的</a:t>
            </a:r>
            <a:r>
              <a:rPr lang="en-US" altLang="zh-CN" sz="2400" kern="100" dirty="0">
                <a:latin typeface="Bodoni MT Black" pitchFamily="18" charset="0"/>
                <a:cs typeface="Times New Roman" panose="02020603050405020304" pitchFamily="18" charset="0"/>
              </a:rPr>
              <a:t>COCOMO</a:t>
            </a:r>
            <a:r>
              <a:rPr lang="zh-CN" altLang="zh-CN" sz="2400" kern="100" dirty="0">
                <a:latin typeface="Bodoni MT Black" pitchFamily="18" charset="0"/>
                <a:cs typeface="Times New Roman" panose="02020603050405020304" pitchFamily="18" charset="0"/>
              </a:rPr>
              <a:t>模型的</a:t>
            </a:r>
            <a:r>
              <a:rPr lang="zh-CN" altLang="zh-CN" sz="2400" kern="100" dirty="0" smtClean="0">
                <a:latin typeface="Bodoni MT Black" pitchFamily="18" charset="0"/>
                <a:cs typeface="Times New Roman" panose="02020603050405020304" pitchFamily="18" charset="0"/>
              </a:rPr>
              <a:t>修订版。</a:t>
            </a:r>
            <a:endParaRPr lang="zh-CN" altLang="zh-CN" sz="2400" kern="100" dirty="0">
              <a:latin typeface="Bodoni MT Black" pitchFamily="18" charset="0"/>
              <a:cs typeface="Times New Roman" panose="02020603050405020304"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812800"/>
            <a:ext cx="8229600" cy="647700"/>
          </a:xfrm>
        </p:spPr>
        <p:txBody>
          <a:bodyPr/>
          <a:lstStyle/>
          <a:p>
            <a:pPr marL="0" indent="0">
              <a:spcBef>
                <a:spcPct val="50000"/>
              </a:spcBef>
              <a:buFont typeface="Wingdings" pitchFamily="2" charset="2"/>
              <a:buNone/>
              <a:defRPr/>
            </a:pPr>
            <a:r>
              <a:rPr kumimoji="1" lang="en-US" altLang="zh-CN" b="1" dirty="0">
                <a:latin typeface="Bodoni MT Black" pitchFamily="18" charset="0"/>
              </a:rPr>
              <a:t>13.2.3 COCOMO2</a:t>
            </a:r>
            <a:r>
              <a:rPr kumimoji="1" lang="zh-CN" altLang="en-US" b="1" dirty="0">
                <a:latin typeface="Bodoni MT Black" pitchFamily="18" charset="0"/>
              </a:rPr>
              <a:t>模型</a:t>
            </a:r>
            <a:endParaRPr kumimoji="1" lang="zh-CN" altLang="en-US" b="1" dirty="0" smtClean="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13.2.3 COCOMO2</a:t>
            </a:r>
            <a:r>
              <a:rPr lang="zh-CN" altLang="en-US" sz="2400" dirty="0">
                <a:solidFill>
                  <a:srgbClr val="D9D9D9"/>
                </a:solidFill>
                <a:latin typeface="Bodoni MT Black" pitchFamily="18" charset="0"/>
                <a:ea typeface="+mn-ea"/>
              </a:rPr>
              <a:t>模型</a:t>
            </a:r>
          </a:p>
        </p:txBody>
      </p:sp>
      <p:sp>
        <p:nvSpPr>
          <p:cNvPr id="33797" name="矩形 9"/>
          <p:cNvSpPr>
            <a:spLocks noChangeArrowheads="1"/>
          </p:cNvSpPr>
          <p:nvPr/>
        </p:nvSpPr>
        <p:spPr bwMode="auto">
          <a:xfrm>
            <a:off x="411136" y="1588774"/>
            <a:ext cx="8105802" cy="461665"/>
          </a:xfrm>
          <a:prstGeom prst="rect">
            <a:avLst/>
          </a:prstGeom>
          <a:noFill/>
          <a:ln w="9525">
            <a:noFill/>
            <a:miter lim="800000"/>
            <a:headEnd/>
            <a:tailEnd/>
          </a:ln>
        </p:spPr>
        <p:txBody>
          <a:bodyPr wrap="square">
            <a:spAutoFit/>
          </a:bodyPr>
          <a:lstStyle/>
          <a:p>
            <a:pPr eaLnBrk="1" hangingPunct="1"/>
            <a:r>
              <a:rPr lang="en-US" altLang="zh-CN" sz="2400" dirty="0">
                <a:latin typeface="Bodoni MT Black" pitchFamily="18" charset="0"/>
                <a:cs typeface="Times New Roman" pitchFamily="18" charset="0"/>
              </a:rPr>
              <a:t>COCOMO2</a:t>
            </a:r>
            <a:r>
              <a:rPr lang="zh-CN" altLang="zh-CN" sz="2400" dirty="0">
                <a:latin typeface="Bodoni MT Black" pitchFamily="18" charset="0"/>
                <a:cs typeface="Times New Roman" pitchFamily="18" charset="0"/>
              </a:rPr>
              <a:t>给出了</a:t>
            </a:r>
            <a:r>
              <a:rPr lang="en-US" altLang="zh-CN" sz="2400" dirty="0">
                <a:solidFill>
                  <a:srgbClr val="FF0000"/>
                </a:solidFill>
                <a:latin typeface="Bodoni MT Black" pitchFamily="18" charset="0"/>
                <a:cs typeface="Times New Roman" pitchFamily="18" charset="0"/>
              </a:rPr>
              <a:t>3</a:t>
            </a:r>
            <a:r>
              <a:rPr lang="zh-CN" altLang="zh-CN" sz="2400" dirty="0">
                <a:latin typeface="Bodoni MT Black" pitchFamily="18" charset="0"/>
                <a:cs typeface="Times New Roman" pitchFamily="18" charset="0"/>
              </a:rPr>
              <a:t>个层次的软件开发工作量估算模型</a:t>
            </a:r>
            <a:r>
              <a:rPr lang="zh-CN" altLang="en-US" sz="2400" dirty="0">
                <a:latin typeface="Bodoni MT Black" pitchFamily="18" charset="0"/>
                <a:cs typeface="Times New Roman" pitchFamily="18" charset="0"/>
              </a:rPr>
              <a:t>：</a:t>
            </a:r>
            <a:endParaRPr lang="zh-CN" altLang="en-US" sz="2400" dirty="0">
              <a:latin typeface="Bodoni MT Black" pitchFamily="18" charset="0"/>
            </a:endParaRPr>
          </a:p>
        </p:txBody>
      </p:sp>
      <p:sp>
        <p:nvSpPr>
          <p:cNvPr id="11" name="矩形 10"/>
          <p:cNvSpPr/>
          <p:nvPr/>
        </p:nvSpPr>
        <p:spPr>
          <a:xfrm>
            <a:off x="411136" y="2367294"/>
            <a:ext cx="8275664" cy="2400657"/>
          </a:xfrm>
          <a:prstGeom prst="rect">
            <a:avLst/>
          </a:prstGeom>
        </p:spPr>
        <p:txBody>
          <a:bodyPr wrap="square">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应用</a:t>
            </a:r>
            <a:r>
              <a:rPr lang="zh-CN" altLang="zh-CN" sz="2400" kern="100" dirty="0">
                <a:solidFill>
                  <a:srgbClr val="FF0000"/>
                </a:solidFill>
                <a:latin typeface="Bodoni MT Black" pitchFamily="18" charset="0"/>
                <a:cs typeface="Times New Roman" panose="02020603050405020304" pitchFamily="18" charset="0"/>
              </a:rPr>
              <a:t>系统组成</a:t>
            </a:r>
            <a:r>
              <a:rPr lang="zh-CN" altLang="zh-CN" sz="2400" kern="100" dirty="0" smtClean="0">
                <a:solidFill>
                  <a:srgbClr val="FF0000"/>
                </a:solidFill>
                <a:latin typeface="Bodoni MT Black" pitchFamily="18" charset="0"/>
                <a:cs typeface="Times New Roman" panose="02020603050405020304" pitchFamily="18" charset="0"/>
              </a:rPr>
              <a:t>模型</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用于</a:t>
            </a:r>
            <a:r>
              <a:rPr lang="zh-CN" altLang="zh-CN" sz="2400" kern="100" dirty="0">
                <a:latin typeface="Bodoni MT Black" pitchFamily="18" charset="0"/>
                <a:cs typeface="Times New Roman" panose="02020603050405020304" pitchFamily="18" charset="0"/>
              </a:rPr>
              <a:t>估算构建</a:t>
            </a:r>
            <a:r>
              <a:rPr lang="zh-CN" altLang="zh-CN" sz="2400" kern="100" dirty="0">
                <a:solidFill>
                  <a:srgbClr val="FF0000"/>
                </a:solidFill>
                <a:latin typeface="Bodoni MT Black" pitchFamily="18" charset="0"/>
                <a:cs typeface="Times New Roman" panose="02020603050405020304" pitchFamily="18" charset="0"/>
              </a:rPr>
              <a:t>原型</a:t>
            </a:r>
            <a:r>
              <a:rPr lang="zh-CN" altLang="zh-CN" sz="2400" kern="100" dirty="0">
                <a:latin typeface="Bodoni MT Black" pitchFamily="18" charset="0"/>
                <a:cs typeface="Times New Roman" panose="02020603050405020304" pitchFamily="18" charset="0"/>
              </a:rPr>
              <a:t>的工作量，模型名字暗示在构建原型时</a:t>
            </a:r>
            <a:r>
              <a:rPr lang="zh-CN" altLang="zh-CN" sz="2400" kern="100" dirty="0">
                <a:solidFill>
                  <a:srgbClr val="FF0000"/>
                </a:solidFill>
                <a:latin typeface="Bodoni MT Black" pitchFamily="18" charset="0"/>
                <a:cs typeface="Times New Roman" panose="02020603050405020304" pitchFamily="18" charset="0"/>
              </a:rPr>
              <a:t>大量使用已有的构件</a:t>
            </a:r>
            <a:r>
              <a:rPr lang="zh-CN" altLang="zh-CN" sz="2400" kern="100" dirty="0">
                <a:latin typeface="Bodoni MT Black" pitchFamily="18" charset="0"/>
                <a:cs typeface="Times New Roman" panose="02020603050405020304" pitchFamily="18" charset="0"/>
              </a:rPr>
              <a:t>。</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solidFill>
                  <a:srgbClr val="FF0000"/>
                </a:solidFill>
                <a:latin typeface="Bodoni MT Black" pitchFamily="18" charset="0"/>
                <a:cs typeface="Times New Roman" panose="02020603050405020304" pitchFamily="18" charset="0"/>
              </a:rPr>
              <a:t>早期</a:t>
            </a:r>
            <a:r>
              <a:rPr lang="zh-CN" altLang="zh-CN" sz="2400" kern="100" dirty="0">
                <a:solidFill>
                  <a:srgbClr val="FF0000"/>
                </a:solidFill>
                <a:latin typeface="Bodoni MT Black" pitchFamily="18" charset="0"/>
                <a:cs typeface="Times New Roman" panose="02020603050405020304" pitchFamily="18" charset="0"/>
              </a:rPr>
              <a:t>设计</a:t>
            </a:r>
            <a:r>
              <a:rPr lang="zh-CN" altLang="zh-CN" sz="2400" kern="100" dirty="0" smtClean="0">
                <a:solidFill>
                  <a:srgbClr val="FF0000"/>
                </a:solidFill>
                <a:latin typeface="Bodoni MT Black" pitchFamily="18" charset="0"/>
                <a:cs typeface="Times New Roman" panose="02020603050405020304" pitchFamily="18" charset="0"/>
              </a:rPr>
              <a:t>模型</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适用于</a:t>
            </a:r>
            <a:r>
              <a:rPr lang="zh-CN" altLang="zh-CN" sz="2400" kern="100" dirty="0">
                <a:solidFill>
                  <a:srgbClr val="FF0000"/>
                </a:solidFill>
                <a:latin typeface="Bodoni MT Black" pitchFamily="18" charset="0"/>
                <a:cs typeface="Times New Roman" panose="02020603050405020304" pitchFamily="18" charset="0"/>
              </a:rPr>
              <a:t>体系结构设计阶段</a:t>
            </a:r>
            <a:r>
              <a:rPr lang="zh-CN" altLang="zh-CN" sz="2400" kern="100" dirty="0">
                <a:latin typeface="Bodoni MT Black" pitchFamily="18" charset="0"/>
                <a:cs typeface="Times New Roman" panose="02020603050405020304" pitchFamily="18" charset="0"/>
              </a:rPr>
              <a:t>。</a:t>
            </a:r>
          </a:p>
          <a:p>
            <a:pPr eaLnBrk="1" hangingPunct="1">
              <a:lnSpc>
                <a:spcPct val="125000"/>
              </a:lnSpc>
              <a:defRPr/>
            </a:pPr>
            <a:r>
              <a:rPr lang="zh-CN" altLang="en-US" sz="2400" dirty="0" smtClean="0">
                <a:latin typeface="Bodoni MT Black" pitchFamily="18" charset="0"/>
                <a:cs typeface="Times New Roman" panose="02020603050405020304" pitchFamily="18" charset="0"/>
              </a:rPr>
              <a:t>③ </a:t>
            </a:r>
            <a:r>
              <a:rPr lang="zh-CN" altLang="zh-CN" sz="2400" dirty="0" smtClean="0">
                <a:solidFill>
                  <a:srgbClr val="FF0000"/>
                </a:solidFill>
                <a:latin typeface="Bodoni MT Black" pitchFamily="18" charset="0"/>
                <a:cs typeface="Times New Roman" panose="02020603050405020304" pitchFamily="18" charset="0"/>
              </a:rPr>
              <a:t>后</a:t>
            </a:r>
            <a:r>
              <a:rPr lang="zh-CN" altLang="zh-CN" sz="2400" dirty="0">
                <a:solidFill>
                  <a:srgbClr val="FF0000"/>
                </a:solidFill>
                <a:latin typeface="Bodoni MT Black" pitchFamily="18" charset="0"/>
                <a:cs typeface="Times New Roman" panose="02020603050405020304" pitchFamily="18" charset="0"/>
              </a:rPr>
              <a:t>体系结构</a:t>
            </a:r>
            <a:r>
              <a:rPr lang="zh-CN" altLang="zh-CN" sz="2400" dirty="0" smtClean="0">
                <a:solidFill>
                  <a:srgbClr val="FF0000"/>
                </a:solidFill>
                <a:latin typeface="Bodoni MT Black" pitchFamily="18" charset="0"/>
                <a:cs typeface="Times New Roman" panose="02020603050405020304" pitchFamily="18" charset="0"/>
              </a:rPr>
              <a:t>模型</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适用于</a:t>
            </a:r>
            <a:r>
              <a:rPr lang="zh-CN" altLang="zh-CN" sz="2400" dirty="0">
                <a:latin typeface="Bodoni MT Black" pitchFamily="18" charset="0"/>
                <a:cs typeface="Times New Roman" panose="02020603050405020304" pitchFamily="18" charset="0"/>
              </a:rPr>
              <a:t>完成体系结构设计之后的</a:t>
            </a:r>
            <a:r>
              <a:rPr lang="zh-CN" altLang="zh-CN" sz="2400" dirty="0">
                <a:solidFill>
                  <a:srgbClr val="FF0000"/>
                </a:solidFill>
                <a:latin typeface="Bodoni MT Black" pitchFamily="18" charset="0"/>
                <a:cs typeface="Times New Roman" panose="02020603050405020304" pitchFamily="18" charset="0"/>
              </a:rPr>
              <a:t>软件开发阶段</a:t>
            </a:r>
            <a:r>
              <a:rPr lang="zh-CN" altLang="zh-CN" sz="2400" dirty="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Tree>
    <p:extLst>
      <p:ext uri="{BB962C8B-B14F-4D97-AF65-F5344CB8AC3E}">
        <p14:creationId xmlns:p14="http://schemas.microsoft.com/office/powerpoint/2010/main" val="2616223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13.2.3 COCOMO2</a:t>
            </a:r>
            <a:r>
              <a:rPr lang="zh-CN" altLang="en-US" sz="2400" dirty="0">
                <a:solidFill>
                  <a:srgbClr val="D9D9D9"/>
                </a:solidFill>
                <a:latin typeface="Bodoni MT Black" pitchFamily="18" charset="0"/>
                <a:ea typeface="+mn-ea"/>
              </a:rPr>
              <a:t>模型</a:t>
            </a:r>
          </a:p>
        </p:txBody>
      </p:sp>
      <mc:AlternateContent xmlns:mc="http://schemas.openxmlformats.org/markup-compatibility/2006" xmlns:a14="http://schemas.microsoft.com/office/drawing/2010/main">
        <mc:Choice Requires="a14">
          <p:sp>
            <p:nvSpPr>
              <p:cNvPr id="2" name="文本框 1"/>
              <p:cNvSpPr txBox="1"/>
              <p:nvPr/>
            </p:nvSpPr>
            <p:spPr>
              <a:xfrm>
                <a:off x="251521" y="912813"/>
                <a:ext cx="8352928" cy="1512978"/>
              </a:xfrm>
              <a:prstGeom prst="rect">
                <a:avLst/>
              </a:prstGeom>
              <a:noFill/>
            </p:spPr>
            <p:txBody>
              <a:bodyPr wrap="square" rtlCol="0">
                <a:spAutoFit/>
              </a:bodyPr>
              <a:lstStyle/>
              <a:p>
                <a:pPr>
                  <a:lnSpc>
                    <a:spcPct val="125000"/>
                  </a:lnSpc>
                </a:pPr>
                <a:r>
                  <a:rPr lang="zh-CN" altLang="en-US" sz="2400" dirty="0" smtClean="0"/>
                  <a:t>以</a:t>
                </a:r>
                <a:r>
                  <a:rPr lang="zh-CN" altLang="en-US" sz="2400" dirty="0">
                    <a:solidFill>
                      <a:srgbClr val="FF0000"/>
                    </a:solidFill>
                  </a:rPr>
                  <a:t>后体系结构模型</a:t>
                </a:r>
                <a:r>
                  <a:rPr lang="zh-CN" altLang="en-US" sz="2400" dirty="0"/>
                  <a:t>为例，介绍</a:t>
                </a:r>
                <a:r>
                  <a:rPr lang="en-US" altLang="zh-CN" sz="2400" dirty="0"/>
                  <a:t>COCOMO2</a:t>
                </a:r>
                <a:r>
                  <a:rPr lang="zh-CN" altLang="en-US" sz="2400" dirty="0"/>
                  <a:t>模型</a:t>
                </a:r>
                <a:r>
                  <a:rPr lang="zh-CN" altLang="en-US" sz="2400" dirty="0" smtClean="0"/>
                  <a:t>，该模型</a:t>
                </a:r>
                <a:r>
                  <a:rPr lang="zh-CN" altLang="en-US" sz="2400" dirty="0"/>
                  <a:t>把软件开发工作量表示成代码行数（</a:t>
                </a:r>
                <a:r>
                  <a:rPr lang="en-US" altLang="zh-CN" sz="2400" dirty="0"/>
                  <a:t>KLOC</a:t>
                </a:r>
                <a:r>
                  <a:rPr lang="zh-CN" altLang="en-US" sz="2400" dirty="0"/>
                  <a:t>）的非线性</a:t>
                </a:r>
                <a:r>
                  <a:rPr lang="zh-CN" altLang="en-US" sz="2400" dirty="0" smtClean="0"/>
                  <a:t>函数：</a:t>
                </a:r>
                <a:endParaRPr lang="en-US" altLang="zh-CN" sz="2400" dirty="0" smtClean="0"/>
              </a:p>
              <a:p>
                <a:pPr>
                  <a:lnSpc>
                    <a:spcPct val="125000"/>
                  </a:lnSpc>
                </a:pPr>
                <a:r>
                  <a:rPr lang="en-US" altLang="zh-CN" sz="2400" dirty="0"/>
                  <a:t> </a:t>
                </a:r>
                <a:r>
                  <a:rPr lang="en-US" altLang="zh-CN" sz="2400" dirty="0" smtClean="0"/>
                  <a:t>                       </a:t>
                </a:r>
                <a14:m>
                  <m:oMath xmlns:m="http://schemas.openxmlformats.org/officeDocument/2006/math">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KLOC</m:t>
                    </m:r>
                    <m:r>
                      <a:rPr lang="en-US" altLang="zh-CN" sz="2400" b="0" i="1" baseline="30000" smtClean="0">
                        <a:latin typeface="Cambria Math" panose="02040503050406030204" pitchFamily="18" charset="0"/>
                        <a:ea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17</m:t>
                        </m:r>
                      </m:sup>
                      <m:e>
                        <m:r>
                          <a:rPr lang="en-US" altLang="zh-CN" sz="2400" b="0" i="1" smtClean="0">
                            <a:latin typeface="Cambria Math" panose="02040503050406030204" pitchFamily="18" charset="0"/>
                            <a:ea typeface="Cambria Math" panose="02040503050406030204" pitchFamily="18" charset="0"/>
                          </a:rPr>
                          <m:t>𝑓</m:t>
                        </m:r>
                        <m:r>
                          <a:rPr lang="en-US" altLang="zh-CN" sz="2400" b="0" i="1" baseline="-25000" smtClean="0">
                            <a:latin typeface="Cambria Math" panose="02040503050406030204" pitchFamily="18" charset="0"/>
                            <a:ea typeface="Cambria Math" panose="02040503050406030204" pitchFamily="18" charset="0"/>
                          </a:rPr>
                          <m:t>𝑖</m:t>
                        </m:r>
                      </m:e>
                    </m:nary>
                  </m:oMath>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251521" y="912813"/>
                <a:ext cx="8352928" cy="1512978"/>
              </a:xfrm>
              <a:prstGeom prst="rect">
                <a:avLst/>
              </a:prstGeom>
              <a:blipFill rotWithShape="0">
                <a:blip r:embed="rId3"/>
                <a:stretch>
                  <a:fillRect l="-1095" t="-1613"/>
                </a:stretch>
              </a:blipFill>
            </p:spPr>
            <p:txBody>
              <a:bodyPr/>
              <a:lstStyle/>
              <a:p>
                <a:r>
                  <a:rPr lang="zh-CN" altLang="en-US">
                    <a:noFill/>
                  </a:rPr>
                  <a:t> </a:t>
                </a:r>
              </a:p>
            </p:txBody>
          </p:sp>
        </mc:Fallback>
      </mc:AlternateContent>
      <p:sp>
        <p:nvSpPr>
          <p:cNvPr id="3" name="矩形 2"/>
          <p:cNvSpPr/>
          <p:nvPr/>
        </p:nvSpPr>
        <p:spPr>
          <a:xfrm>
            <a:off x="457200" y="2449514"/>
            <a:ext cx="8363272" cy="4247317"/>
          </a:xfrm>
          <a:prstGeom prst="rect">
            <a:avLst/>
          </a:prstGeom>
        </p:spPr>
        <p:txBody>
          <a:bodyPr wrap="square">
            <a:spAutoFit/>
          </a:bodyPr>
          <a:lstStyle/>
          <a:p>
            <a:pPr>
              <a:lnSpc>
                <a:spcPct val="125000"/>
              </a:lnSpc>
            </a:pPr>
            <a:r>
              <a:rPr lang="en-US" altLang="zh-CN" sz="2400" dirty="0"/>
              <a:t>E- </a:t>
            </a:r>
            <a:r>
              <a:rPr lang="zh-CN" altLang="en-US" sz="2400" dirty="0"/>
              <a:t>开发工作量（以人月为单位</a:t>
            </a:r>
            <a:r>
              <a:rPr lang="zh-CN" altLang="en-US" sz="2400" dirty="0" smtClean="0"/>
              <a:t>）；</a:t>
            </a:r>
            <a:endParaRPr lang="en-US" altLang="zh-CN" sz="2400" dirty="0"/>
          </a:p>
          <a:p>
            <a:pPr>
              <a:lnSpc>
                <a:spcPct val="125000"/>
              </a:lnSpc>
            </a:pPr>
            <a:r>
              <a:rPr lang="en-US" altLang="zh-CN" sz="2400" dirty="0"/>
              <a:t>a – </a:t>
            </a:r>
            <a:r>
              <a:rPr lang="zh-CN" altLang="en-US" sz="2400" dirty="0"/>
              <a:t>模型</a:t>
            </a:r>
            <a:r>
              <a:rPr lang="zh-CN" altLang="en-US" sz="2400" dirty="0" smtClean="0"/>
              <a:t>系数（典型值为</a:t>
            </a:r>
            <a:r>
              <a:rPr lang="en-US" altLang="zh-CN" sz="2400" dirty="0" smtClean="0"/>
              <a:t>3.0</a:t>
            </a:r>
            <a:r>
              <a:rPr lang="zh-CN" altLang="en-US" sz="2400" dirty="0" smtClean="0"/>
              <a:t>）；</a:t>
            </a:r>
            <a:endParaRPr lang="en-US" altLang="zh-CN" sz="2400" dirty="0"/>
          </a:p>
          <a:p>
            <a:pPr>
              <a:lnSpc>
                <a:spcPct val="125000"/>
              </a:lnSpc>
            </a:pPr>
            <a:r>
              <a:rPr lang="en-US" altLang="zh-CN" sz="2400" dirty="0"/>
              <a:t>KLOC – </a:t>
            </a:r>
            <a:r>
              <a:rPr lang="zh-CN" altLang="en-US" sz="2400" dirty="0"/>
              <a:t>估计的源代码行数（以千行为单位</a:t>
            </a:r>
            <a:r>
              <a:rPr lang="zh-CN" altLang="en-US" sz="2400" dirty="0" smtClean="0"/>
              <a:t>）；</a:t>
            </a:r>
            <a:endParaRPr lang="en-US" altLang="zh-CN" sz="2400" dirty="0"/>
          </a:p>
          <a:p>
            <a:pPr>
              <a:lnSpc>
                <a:spcPct val="125000"/>
              </a:lnSpc>
            </a:pPr>
            <a:r>
              <a:rPr lang="en-US" altLang="zh-CN" sz="2400" dirty="0" smtClean="0"/>
              <a:t>b </a:t>
            </a:r>
            <a:r>
              <a:rPr lang="en-US" altLang="zh-CN" sz="2400" dirty="0"/>
              <a:t>– </a:t>
            </a:r>
            <a:r>
              <a:rPr lang="zh-CN" altLang="en-US" sz="2400" dirty="0"/>
              <a:t>模型</a:t>
            </a:r>
            <a:r>
              <a:rPr lang="zh-CN" altLang="en-US" sz="2400" dirty="0" smtClean="0"/>
              <a:t>指数；</a:t>
            </a:r>
            <a:endParaRPr lang="en-US" altLang="zh-CN" sz="2400" dirty="0" smtClean="0"/>
          </a:p>
          <a:p>
            <a:pPr>
              <a:lnSpc>
                <a:spcPct val="125000"/>
              </a:lnSpc>
            </a:pPr>
            <a:r>
              <a:rPr lang="en-US" altLang="zh-CN" sz="2400" dirty="0"/>
              <a:t>f</a:t>
            </a:r>
            <a:r>
              <a:rPr lang="en-US" altLang="zh-CN" sz="2400" baseline="-25000" dirty="0"/>
              <a:t>i</a:t>
            </a:r>
            <a:r>
              <a:rPr lang="en-US" altLang="zh-CN" sz="2400" dirty="0"/>
              <a:t>(</a:t>
            </a:r>
            <a:r>
              <a:rPr lang="en-US" altLang="zh-CN" sz="2400" dirty="0" err="1"/>
              <a:t>i</a:t>
            </a:r>
            <a:r>
              <a:rPr lang="en-US" altLang="zh-CN" sz="2400" dirty="0"/>
              <a:t>=1~17) – </a:t>
            </a:r>
            <a:r>
              <a:rPr lang="zh-CN" altLang="en-US" sz="2400" dirty="0">
                <a:solidFill>
                  <a:srgbClr val="FF0000"/>
                </a:solidFill>
              </a:rPr>
              <a:t>成本</a:t>
            </a:r>
            <a:r>
              <a:rPr lang="zh-CN" altLang="en-US" sz="2400" dirty="0" smtClean="0">
                <a:solidFill>
                  <a:srgbClr val="FF0000"/>
                </a:solidFill>
              </a:rPr>
              <a:t>因素</a:t>
            </a:r>
            <a:r>
              <a:rPr lang="zh-CN" altLang="en-US" sz="2400" dirty="0">
                <a:solidFill>
                  <a:srgbClr val="FF0000"/>
                </a:solidFill>
              </a:rPr>
              <a:t>，</a:t>
            </a:r>
            <a:r>
              <a:rPr lang="zh-CN" altLang="en-US" sz="2400" dirty="0" smtClean="0"/>
              <a:t>每个</a:t>
            </a:r>
            <a:r>
              <a:rPr lang="zh-CN" altLang="en-US" sz="2400" dirty="0"/>
              <a:t>成本因素都根据其重要程度和对工作量影响的大小被赋予一定数值</a:t>
            </a:r>
            <a:r>
              <a:rPr lang="zh-CN" altLang="en-US" sz="2400" dirty="0" smtClean="0"/>
              <a:t>（工作量</a:t>
            </a:r>
            <a:r>
              <a:rPr lang="zh-CN" altLang="en-US" sz="2400" dirty="0"/>
              <a:t>系数）。这些成本因素对</a:t>
            </a:r>
            <a:r>
              <a:rPr lang="zh-CN" altLang="en-US" sz="2400" dirty="0" smtClean="0"/>
              <a:t>任何项目</a:t>
            </a:r>
            <a:r>
              <a:rPr lang="zh-CN" altLang="en-US" sz="2400" dirty="0"/>
              <a:t>的开发工作量都有影响，</a:t>
            </a:r>
            <a:r>
              <a:rPr lang="en-US" altLang="zh-CN" sz="2400" dirty="0"/>
              <a:t>Boehm</a:t>
            </a:r>
            <a:r>
              <a:rPr lang="zh-CN" altLang="en-US" sz="2400" dirty="0"/>
              <a:t>把成本因素划分为</a:t>
            </a:r>
            <a:r>
              <a:rPr lang="zh-CN" altLang="en-US" sz="2400" dirty="0">
                <a:solidFill>
                  <a:srgbClr val="0070C0"/>
                </a:solidFill>
              </a:rPr>
              <a:t>产品因素</a:t>
            </a:r>
            <a:r>
              <a:rPr lang="zh-CN" altLang="en-US" sz="2400" dirty="0"/>
              <a:t>、</a:t>
            </a:r>
            <a:r>
              <a:rPr lang="zh-CN" altLang="en-US" sz="2400" dirty="0">
                <a:solidFill>
                  <a:srgbClr val="0070C0"/>
                </a:solidFill>
              </a:rPr>
              <a:t>平台因素</a:t>
            </a:r>
            <a:r>
              <a:rPr lang="zh-CN" altLang="en-US" sz="2400" dirty="0"/>
              <a:t>、</a:t>
            </a:r>
            <a:r>
              <a:rPr lang="zh-CN" altLang="en-US" sz="2400" dirty="0">
                <a:solidFill>
                  <a:srgbClr val="0070C0"/>
                </a:solidFill>
              </a:rPr>
              <a:t>人员因素</a:t>
            </a:r>
            <a:r>
              <a:rPr lang="zh-CN" altLang="en-US" sz="2400" dirty="0"/>
              <a:t>和</a:t>
            </a:r>
            <a:r>
              <a:rPr lang="zh-CN" altLang="en-US" sz="2400" dirty="0">
                <a:solidFill>
                  <a:srgbClr val="0070C0"/>
                </a:solidFill>
              </a:rPr>
              <a:t>项目因素</a:t>
            </a:r>
            <a:r>
              <a:rPr lang="zh-CN" altLang="en-US" sz="2400" dirty="0"/>
              <a:t>等</a:t>
            </a:r>
            <a:r>
              <a:rPr lang="en-US" altLang="zh-CN" sz="2400" dirty="0"/>
              <a:t>4</a:t>
            </a:r>
            <a:r>
              <a:rPr lang="zh-CN" altLang="en-US" sz="2400" dirty="0"/>
              <a:t>类。</a:t>
            </a:r>
          </a:p>
          <a:p>
            <a:pPr>
              <a:lnSpc>
                <a:spcPct val="125000"/>
              </a:lnSpc>
            </a:pPr>
            <a:endParaRPr lang="en-US" altLang="zh-C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5"/>
          <p:cNvPicPr>
            <a:picLocks noChangeAspect="1"/>
          </p:cNvPicPr>
          <p:nvPr/>
        </p:nvPicPr>
        <p:blipFill>
          <a:blip r:embed="rId3"/>
          <a:srcRect/>
          <a:stretch>
            <a:fillRect/>
          </a:stretch>
        </p:blipFill>
        <p:spPr bwMode="auto">
          <a:xfrm>
            <a:off x="4375150" y="935038"/>
            <a:ext cx="4660900" cy="4949825"/>
          </a:xfrm>
          <a:prstGeom prst="rect">
            <a:avLst/>
          </a:prstGeom>
          <a:noFill/>
          <a:ln w="9525">
            <a:noFill/>
            <a:miter lim="800000"/>
            <a:headEnd/>
            <a:tailEnd/>
          </a:ln>
        </p:spPr>
      </p:pic>
      <p:sp>
        <p:nvSpPr>
          <p:cNvPr id="37891" name="矩形 7"/>
          <p:cNvSpPr>
            <a:spLocks noChangeArrowheads="1"/>
          </p:cNvSpPr>
          <p:nvPr/>
        </p:nvSpPr>
        <p:spPr bwMode="auto">
          <a:xfrm>
            <a:off x="254935" y="1142984"/>
            <a:ext cx="4011613" cy="3434786"/>
          </a:xfrm>
          <a:prstGeom prst="rect">
            <a:avLst/>
          </a:prstGeom>
          <a:noFill/>
          <a:ln w="9525">
            <a:noFill/>
            <a:miter lim="800000"/>
            <a:headEnd/>
            <a:tailEnd/>
          </a:ln>
        </p:spPr>
        <p:txBody>
          <a:bodyPr>
            <a:spAutoFit/>
          </a:bodyPr>
          <a:lstStyle/>
          <a:p>
            <a:pPr eaLnBrk="1" hangingPunct="1">
              <a:lnSpc>
                <a:spcPct val="125000"/>
              </a:lnSpc>
            </a:pPr>
            <a:r>
              <a:rPr lang="zh-CN" altLang="en-US" sz="2200" dirty="0" smtClean="0">
                <a:latin typeface="Bodoni MT Black" pitchFamily="18" charset="0"/>
              </a:rPr>
              <a:t>右</a:t>
            </a:r>
            <a:r>
              <a:rPr lang="zh-CN" altLang="en-US" sz="2200" dirty="0">
                <a:latin typeface="Bodoni MT Black" pitchFamily="18" charset="0"/>
              </a:rPr>
              <a:t>表列出了</a:t>
            </a:r>
            <a:r>
              <a:rPr lang="en-US" altLang="zh-CN" sz="2200" dirty="0">
                <a:latin typeface="Bodoni MT Black" pitchFamily="18" charset="0"/>
              </a:rPr>
              <a:t>COCOMO2</a:t>
            </a:r>
            <a:r>
              <a:rPr lang="zh-CN" altLang="en-US" sz="2200" dirty="0">
                <a:latin typeface="Bodoni MT Black" pitchFamily="18" charset="0"/>
              </a:rPr>
              <a:t>模型使用的</a:t>
            </a:r>
            <a:r>
              <a:rPr lang="zh-CN" altLang="en-US" sz="2200" dirty="0">
                <a:solidFill>
                  <a:srgbClr val="FF0000"/>
                </a:solidFill>
                <a:latin typeface="Bodoni MT Black" pitchFamily="18" charset="0"/>
              </a:rPr>
              <a:t>成本因素及与之相联系的工作量系数</a:t>
            </a:r>
            <a:r>
              <a:rPr lang="zh-CN" altLang="en-US" sz="2200" dirty="0">
                <a:latin typeface="Bodoni MT Black" pitchFamily="18" charset="0"/>
              </a:rPr>
              <a:t>。与原始的</a:t>
            </a:r>
            <a:r>
              <a:rPr lang="en-US" altLang="zh-CN" sz="2200" dirty="0">
                <a:latin typeface="Bodoni MT Black" pitchFamily="18" charset="0"/>
              </a:rPr>
              <a:t>COCOMO</a:t>
            </a:r>
            <a:r>
              <a:rPr lang="zh-CN" altLang="en-US" sz="2200" dirty="0">
                <a:latin typeface="Bodoni MT Black" pitchFamily="18" charset="0"/>
              </a:rPr>
              <a:t>模型相比，</a:t>
            </a:r>
            <a:r>
              <a:rPr lang="en-US" altLang="zh-CN" sz="2200" dirty="0">
                <a:latin typeface="Bodoni MT Black" pitchFamily="18" charset="0"/>
              </a:rPr>
              <a:t>COCOMO2</a:t>
            </a:r>
            <a:r>
              <a:rPr lang="zh-CN" altLang="en-US" sz="2200" dirty="0">
                <a:latin typeface="Bodoni MT Black" pitchFamily="18" charset="0"/>
              </a:rPr>
              <a:t>模型使用的成本因素有下述变化，这些变化反映了在过去十几年中软件行业取得的巨大进步。</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457200" y="7938"/>
            <a:ext cx="8229600" cy="941387"/>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13.2.3 COCOMO2</a:t>
            </a:r>
            <a:r>
              <a:rPr lang="zh-CN" altLang="en-US" sz="2400" dirty="0">
                <a:solidFill>
                  <a:srgbClr val="D9D9D9"/>
                </a:solidFill>
                <a:latin typeface="Bodoni MT Black" pitchFamily="18" charset="0"/>
                <a:ea typeface="+mn-ea"/>
              </a:rPr>
              <a:t>模型</a:t>
            </a:r>
          </a:p>
        </p:txBody>
      </p:sp>
      <p:sp>
        <p:nvSpPr>
          <p:cNvPr id="8" name="椭圆 7"/>
          <p:cNvSpPr/>
          <p:nvPr/>
        </p:nvSpPr>
        <p:spPr>
          <a:xfrm>
            <a:off x="5572132" y="1142984"/>
            <a:ext cx="335758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4462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a:latin typeface="Bodoni MT Black" pitchFamily="18" charset="0"/>
              </a:rPr>
              <a:t>第</a:t>
            </a:r>
            <a:r>
              <a:rPr lang="en-US" altLang="zh-CN" b="1" dirty="0">
                <a:latin typeface="Bodoni MT Black" pitchFamily="18" charset="0"/>
              </a:rPr>
              <a:t>13</a:t>
            </a:r>
            <a:r>
              <a:rPr lang="zh-CN" altLang="en-US" b="1" dirty="0">
                <a:latin typeface="Bodoni MT Black" pitchFamily="18" charset="0"/>
              </a:rPr>
              <a:t>章  软件</a:t>
            </a:r>
            <a:r>
              <a:rPr lang="zh-CN" altLang="en-US" b="1" dirty="0" smtClean="0">
                <a:latin typeface="Bodoni MT Black" pitchFamily="18" charset="0"/>
              </a:rPr>
              <a:t>项目管理</a:t>
            </a:r>
            <a:endParaRPr lang="zh-CN" altLang="en-US" dirty="0">
              <a:latin typeface="Bodoni MT Black" pitchFamily="18" charset="0"/>
            </a:endParaRPr>
          </a:p>
        </p:txBody>
      </p:sp>
      <p:sp>
        <p:nvSpPr>
          <p:cNvPr id="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5"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8" name="矩形 7"/>
          <p:cNvSpPr/>
          <p:nvPr/>
        </p:nvSpPr>
        <p:spPr>
          <a:xfrm>
            <a:off x="539552" y="1806575"/>
            <a:ext cx="8055173" cy="968663"/>
          </a:xfrm>
          <a:prstGeom prst="rect">
            <a:avLst/>
          </a:prstGeom>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在</a:t>
            </a:r>
            <a:r>
              <a:rPr lang="zh-CN" altLang="zh-CN" sz="2400" kern="100" dirty="0">
                <a:latin typeface="Bodoni MT Black" pitchFamily="18" charset="0"/>
                <a:cs typeface="Times New Roman" panose="02020603050405020304" pitchFamily="18" charset="0"/>
              </a:rPr>
              <a:t>经历了若干个大型软件工程项目的失败之后，人们才逐渐认识到软件项目管理的重要性和特殊性。</a:t>
            </a:r>
          </a:p>
        </p:txBody>
      </p:sp>
      <p:sp>
        <p:nvSpPr>
          <p:cNvPr id="9" name="矩形 8"/>
          <p:cNvSpPr/>
          <p:nvPr/>
        </p:nvSpPr>
        <p:spPr>
          <a:xfrm>
            <a:off x="539552" y="2962701"/>
            <a:ext cx="7920880" cy="968663"/>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所谓</a:t>
            </a:r>
            <a:r>
              <a:rPr lang="zh-CN" altLang="zh-CN" sz="2400" kern="100" dirty="0">
                <a:latin typeface="Bodoni MT Black" pitchFamily="18" charset="0"/>
                <a:cs typeface="Times New Roman" panose="02020603050405020304" pitchFamily="18" charset="0"/>
              </a:rPr>
              <a:t>管理就是通过</a:t>
            </a:r>
            <a:r>
              <a:rPr lang="zh-CN" altLang="zh-CN" sz="2400" kern="100" dirty="0">
                <a:solidFill>
                  <a:srgbClr val="FF0000"/>
                </a:solidFill>
                <a:latin typeface="Bodoni MT Black" pitchFamily="18" charset="0"/>
                <a:cs typeface="Times New Roman" panose="02020603050405020304" pitchFamily="18" charset="0"/>
              </a:rPr>
              <a:t>计划、组织和控制等一系列活动，合理地配置和使用各种资源，以达到既定目标的过程。</a:t>
            </a:r>
          </a:p>
        </p:txBody>
      </p:sp>
      <p:sp>
        <p:nvSpPr>
          <p:cNvPr id="10" name="矩形 9"/>
          <p:cNvSpPr/>
          <p:nvPr/>
        </p:nvSpPr>
        <p:spPr>
          <a:xfrm>
            <a:off x="539552" y="4202162"/>
            <a:ext cx="7920880" cy="968663"/>
          </a:xfrm>
          <a:prstGeom prst="rect">
            <a:avLst/>
          </a:prstGeom>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项目管理先于任何技术活动之前开始，并且贯穿于软件的整个生命周期之中。</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5"/>
          <p:cNvPicPr>
            <a:picLocks noChangeAspect="1"/>
          </p:cNvPicPr>
          <p:nvPr/>
        </p:nvPicPr>
        <p:blipFill>
          <a:blip r:embed="rId3"/>
          <a:srcRect/>
          <a:stretch>
            <a:fillRect/>
          </a:stretch>
        </p:blipFill>
        <p:spPr bwMode="auto">
          <a:xfrm>
            <a:off x="4375150" y="935038"/>
            <a:ext cx="4660900" cy="4949825"/>
          </a:xfrm>
          <a:prstGeom prst="rect">
            <a:avLst/>
          </a:prstGeom>
          <a:noFill/>
          <a:ln w="9525">
            <a:noFill/>
            <a:miter lim="800000"/>
            <a:headEnd/>
            <a:tailEnd/>
          </a:ln>
        </p:spPr>
      </p:pic>
      <p:sp>
        <p:nvSpPr>
          <p:cNvPr id="9" name="矩形 8"/>
          <p:cNvSpPr/>
          <p:nvPr/>
        </p:nvSpPr>
        <p:spPr>
          <a:xfrm>
            <a:off x="90488" y="999365"/>
            <a:ext cx="4284662" cy="5127558"/>
          </a:xfrm>
          <a:prstGeom prst="rect">
            <a:avLst/>
          </a:prstGeom>
        </p:spPr>
        <p:txBody>
          <a:bodyPr>
            <a:spAutoFit/>
          </a:bodyPr>
          <a:lstStyle/>
          <a:p>
            <a:pPr algn="just" eaLnBrk="1" hangingPunct="1">
              <a:lnSpc>
                <a:spcPct val="125000"/>
              </a:lnSpc>
              <a:spcAft>
                <a:spcPts val="0"/>
              </a:spcAft>
              <a:defRPr/>
            </a:pPr>
            <a:r>
              <a:rPr lang="zh-CN" altLang="en-US" sz="2200" kern="100" dirty="0" smtClean="0">
                <a:latin typeface="Bodoni MT Black" pitchFamily="18" charset="0"/>
                <a:cs typeface="Times New Roman" panose="02020603050405020304" pitchFamily="18" charset="0"/>
              </a:rPr>
              <a:t>① </a:t>
            </a:r>
            <a:r>
              <a:rPr lang="zh-CN" altLang="zh-CN" sz="2200" kern="100" dirty="0" smtClean="0">
                <a:latin typeface="Bodoni MT Black" pitchFamily="18" charset="0"/>
                <a:cs typeface="Times New Roman" panose="02020603050405020304" pitchFamily="18" charset="0"/>
              </a:rPr>
              <a:t>新</a:t>
            </a:r>
            <a:r>
              <a:rPr lang="zh-CN" altLang="zh-CN" sz="2200" kern="100" dirty="0">
                <a:latin typeface="Bodoni MT Black" pitchFamily="18" charset="0"/>
                <a:cs typeface="Times New Roman" panose="02020603050405020304" pitchFamily="18" charset="0"/>
              </a:rPr>
              <a:t>增加了</a:t>
            </a:r>
            <a:r>
              <a:rPr lang="en-US" altLang="zh-CN" sz="2200" kern="100" dirty="0">
                <a:latin typeface="Bodoni MT Black" pitchFamily="18" charset="0"/>
                <a:cs typeface="Times New Roman" panose="02020603050405020304" pitchFamily="18" charset="0"/>
              </a:rPr>
              <a:t>4</a:t>
            </a:r>
            <a:r>
              <a:rPr lang="zh-CN" altLang="zh-CN" sz="2200" kern="100" dirty="0">
                <a:latin typeface="Bodoni MT Black" pitchFamily="18" charset="0"/>
                <a:cs typeface="Times New Roman" panose="02020603050405020304" pitchFamily="18" charset="0"/>
              </a:rPr>
              <a:t>个成本因素</a:t>
            </a:r>
            <a:r>
              <a:rPr lang="zh-CN" altLang="zh-CN" sz="2200" kern="100" dirty="0" smtClean="0">
                <a:latin typeface="Bodoni MT Black" pitchFamily="18" charset="0"/>
                <a:cs typeface="Times New Roman" panose="02020603050405020304" pitchFamily="18" charset="0"/>
              </a:rPr>
              <a:t>，分别</a:t>
            </a:r>
            <a:r>
              <a:rPr lang="zh-CN" altLang="zh-CN" sz="2200" kern="100" dirty="0">
                <a:latin typeface="Bodoni MT Black" pitchFamily="18" charset="0"/>
                <a:cs typeface="Times New Roman" panose="02020603050405020304" pitchFamily="18" charset="0"/>
              </a:rPr>
              <a:t>是要求的可重用性、需要的文档量、人员连续性（即人员稳定程度）和多地点开发。</a:t>
            </a:r>
            <a:endParaRPr lang="en-US" altLang="zh-CN" sz="22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200" kern="100" dirty="0" smtClean="0">
                <a:latin typeface="Bodoni MT Black" pitchFamily="18" charset="0"/>
                <a:cs typeface="Times New Roman" panose="02020603050405020304" pitchFamily="18" charset="0"/>
              </a:rPr>
              <a:t>② </a:t>
            </a:r>
            <a:r>
              <a:rPr lang="zh-CN" altLang="zh-CN" sz="2200" kern="100" dirty="0" smtClean="0">
                <a:latin typeface="Bodoni MT Black" pitchFamily="18" charset="0"/>
                <a:cs typeface="Times New Roman" panose="02020603050405020304" pitchFamily="18" charset="0"/>
              </a:rPr>
              <a:t>略去</a:t>
            </a:r>
            <a:r>
              <a:rPr lang="zh-CN" altLang="zh-CN" sz="2200" kern="100" dirty="0">
                <a:latin typeface="Bodoni MT Black" pitchFamily="18" charset="0"/>
                <a:cs typeface="Times New Roman" panose="02020603050405020304" pitchFamily="18" charset="0"/>
              </a:rPr>
              <a:t>了原始模型中的两个成本因素（计算机切换时间和使用现代程序设计实践）。</a:t>
            </a:r>
            <a:endParaRPr lang="en-US" altLang="zh-CN" sz="22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200" kern="100" dirty="0" smtClean="0">
                <a:latin typeface="Bodoni MT Black" pitchFamily="18" charset="0"/>
                <a:cs typeface="Times New Roman" panose="02020603050405020304" pitchFamily="18" charset="0"/>
              </a:rPr>
              <a:t>③ </a:t>
            </a:r>
            <a:r>
              <a:rPr lang="zh-CN" altLang="zh-CN" sz="2200" kern="100" dirty="0" smtClean="0">
                <a:latin typeface="Bodoni MT Black" pitchFamily="18" charset="0"/>
                <a:cs typeface="Times New Roman" panose="02020603050405020304" pitchFamily="18" charset="0"/>
              </a:rPr>
              <a:t>某些</a:t>
            </a:r>
            <a:r>
              <a:rPr lang="zh-CN" altLang="zh-CN" sz="2200" kern="100" dirty="0">
                <a:latin typeface="Bodoni MT Black" pitchFamily="18" charset="0"/>
                <a:cs typeface="Times New Roman" panose="02020603050405020304" pitchFamily="18" charset="0"/>
              </a:rPr>
              <a:t>成本因素（分析员能力、平台经验、语言和工具经验）对生产率的影响增加了，另一些成本因素（程序员能力）的影响减小了。</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457200" y="7938"/>
            <a:ext cx="8229600" cy="941387"/>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13.2.3 COCOMO2</a:t>
            </a:r>
            <a:r>
              <a:rPr lang="zh-CN" altLang="en-US" sz="2400" dirty="0">
                <a:solidFill>
                  <a:srgbClr val="D9D9D9"/>
                </a:solidFill>
                <a:latin typeface="Bodoni MT Black" pitchFamily="18" charset="0"/>
                <a:ea typeface="+mn-ea"/>
              </a:rPr>
              <a:t>模型</a:t>
            </a:r>
          </a:p>
        </p:txBody>
      </p:sp>
      <p:sp>
        <p:nvSpPr>
          <p:cNvPr id="8" name="椭圆 7"/>
          <p:cNvSpPr/>
          <p:nvPr/>
        </p:nvSpPr>
        <p:spPr>
          <a:xfrm>
            <a:off x="5572132" y="1142984"/>
            <a:ext cx="335758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99992" y="2204864"/>
            <a:ext cx="107214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499992" y="2433906"/>
            <a:ext cx="107214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99992" y="4761004"/>
            <a:ext cx="107214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499992" y="5390511"/>
            <a:ext cx="107214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9"/>
          <p:cNvSpPr>
            <a:spLocks noChangeArrowheads="1"/>
          </p:cNvSpPr>
          <p:nvPr/>
        </p:nvSpPr>
        <p:spPr bwMode="auto">
          <a:xfrm>
            <a:off x="323528" y="1354320"/>
            <a:ext cx="8363272" cy="1477328"/>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smtClean="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为确定</a:t>
            </a:r>
            <a:r>
              <a:rPr lang="zh-CN" altLang="zh-CN" sz="2400" dirty="0">
                <a:latin typeface="Bodoni MT Black" pitchFamily="18" charset="0"/>
                <a:cs typeface="Times New Roman" pitchFamily="18" charset="0"/>
              </a:rPr>
              <a:t>工作量方程中模型指数</a:t>
            </a:r>
            <a:r>
              <a:rPr lang="en-US" altLang="zh-CN" sz="2400" dirty="0">
                <a:solidFill>
                  <a:srgbClr val="FF0000"/>
                </a:solidFill>
                <a:latin typeface="Bodoni MT Black" pitchFamily="18" charset="0"/>
                <a:cs typeface="Times New Roman" pitchFamily="18" charset="0"/>
              </a:rPr>
              <a:t>b</a:t>
            </a:r>
            <a:r>
              <a:rPr lang="zh-CN" altLang="zh-CN" sz="2400" dirty="0">
                <a:latin typeface="Bodoni MT Black" pitchFamily="18" charset="0"/>
                <a:cs typeface="Times New Roman" pitchFamily="18" charset="0"/>
              </a:rPr>
              <a:t>的值，</a:t>
            </a:r>
            <a:r>
              <a:rPr lang="zh-CN" altLang="zh-CN" sz="2400" dirty="0">
                <a:solidFill>
                  <a:srgbClr val="0070C0"/>
                </a:solidFill>
                <a:latin typeface="Bodoni MT Black" pitchFamily="18" charset="0"/>
                <a:cs typeface="Times New Roman" pitchFamily="18" charset="0"/>
              </a:rPr>
              <a:t>原始的</a:t>
            </a:r>
            <a:r>
              <a:rPr lang="en-US" altLang="zh-CN" sz="2400" dirty="0">
                <a:solidFill>
                  <a:srgbClr val="0070C0"/>
                </a:solidFill>
                <a:latin typeface="Bodoni MT Black" pitchFamily="18" charset="0"/>
                <a:cs typeface="Times New Roman" pitchFamily="18" charset="0"/>
              </a:rPr>
              <a:t>COCOMO</a:t>
            </a:r>
            <a:r>
              <a:rPr lang="zh-CN" altLang="zh-CN" sz="2400" dirty="0">
                <a:solidFill>
                  <a:srgbClr val="0070C0"/>
                </a:solidFill>
                <a:latin typeface="Bodoni MT Black" pitchFamily="18" charset="0"/>
                <a:cs typeface="Times New Roman" pitchFamily="18" charset="0"/>
              </a:rPr>
              <a:t>模型</a:t>
            </a:r>
            <a:r>
              <a:rPr lang="zh-CN" altLang="zh-CN" sz="2400" dirty="0">
                <a:latin typeface="Bodoni MT Black" pitchFamily="18" charset="0"/>
                <a:cs typeface="Times New Roman" pitchFamily="18" charset="0"/>
              </a:rPr>
              <a:t>把软件开发项目划分成</a:t>
            </a:r>
            <a:r>
              <a:rPr lang="zh-CN" altLang="zh-CN" sz="2400" dirty="0">
                <a:solidFill>
                  <a:srgbClr val="FF0000"/>
                </a:solidFill>
                <a:latin typeface="Bodoni MT Black" pitchFamily="18" charset="0"/>
                <a:cs typeface="Times New Roman" pitchFamily="18" charset="0"/>
              </a:rPr>
              <a:t>组织式</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半独立式</a:t>
            </a:r>
            <a:r>
              <a:rPr lang="zh-CN" altLang="zh-CN" sz="2400" dirty="0">
                <a:latin typeface="Bodoni MT Black" pitchFamily="18" charset="0"/>
                <a:cs typeface="Times New Roman" pitchFamily="18" charset="0"/>
              </a:rPr>
              <a:t>和</a:t>
            </a:r>
            <a:r>
              <a:rPr lang="zh-CN" altLang="zh-CN" sz="2400" dirty="0" smtClean="0">
                <a:solidFill>
                  <a:srgbClr val="FF0000"/>
                </a:solidFill>
                <a:latin typeface="Bodoni MT Black" pitchFamily="18" charset="0"/>
                <a:cs typeface="Times New Roman" pitchFamily="18" charset="0"/>
              </a:rPr>
              <a:t>嵌入式</a:t>
            </a:r>
            <a:r>
              <a:rPr lang="en-US" altLang="zh-CN" sz="2400" dirty="0" smtClean="0">
                <a:latin typeface="Bodoni MT Black" pitchFamily="18" charset="0"/>
                <a:cs typeface="Times New Roman" pitchFamily="18" charset="0"/>
              </a:rPr>
              <a:t>3</a:t>
            </a:r>
            <a:r>
              <a:rPr lang="zh-CN" altLang="zh-CN" sz="2400" dirty="0">
                <a:latin typeface="Bodoni MT Black" pitchFamily="18" charset="0"/>
                <a:cs typeface="Times New Roman" pitchFamily="18" charset="0"/>
              </a:rPr>
              <a:t>种类型，并指定每种项目类型所对应的</a:t>
            </a:r>
            <a:r>
              <a:rPr lang="en-US" altLang="zh-CN" sz="2400" dirty="0">
                <a:latin typeface="Bodoni MT Black" pitchFamily="18" charset="0"/>
                <a:cs typeface="Times New Roman" pitchFamily="18" charset="0"/>
              </a:rPr>
              <a:t>b</a:t>
            </a:r>
            <a:r>
              <a:rPr lang="zh-CN" altLang="zh-CN" sz="2400" dirty="0">
                <a:latin typeface="Bodoni MT Black" pitchFamily="18" charset="0"/>
                <a:cs typeface="Times New Roman" pitchFamily="18" charset="0"/>
              </a:rPr>
              <a:t>值（分别是</a:t>
            </a:r>
            <a:r>
              <a:rPr lang="en-US" altLang="zh-CN" sz="2400" dirty="0" smtClean="0">
                <a:latin typeface="Bodoni MT Black" pitchFamily="18" charset="0"/>
                <a:cs typeface="Times New Roman" pitchFamily="18" charset="0"/>
              </a:rPr>
              <a:t>1.05,1.12</a:t>
            </a:r>
            <a:r>
              <a:rPr lang="zh-CN" altLang="zh-CN" sz="2400" dirty="0">
                <a:latin typeface="Bodoni MT Black" pitchFamily="18" charset="0"/>
                <a:cs typeface="Times New Roman" pitchFamily="18" charset="0"/>
              </a:rPr>
              <a:t>和</a:t>
            </a:r>
            <a:r>
              <a:rPr lang="en-US" altLang="zh-CN" sz="2400" dirty="0">
                <a:latin typeface="Bodoni MT Black" pitchFamily="18" charset="0"/>
                <a:cs typeface="Times New Roman" pitchFamily="18" charset="0"/>
              </a:rPr>
              <a:t>1.20</a:t>
            </a:r>
            <a:r>
              <a:rPr lang="zh-CN" altLang="zh-CN" sz="2400" dirty="0">
                <a:latin typeface="Bodoni MT Black" pitchFamily="18" charset="0"/>
                <a:cs typeface="Times New Roman" pitchFamily="18" charset="0"/>
              </a:rPr>
              <a:t>）。</a:t>
            </a:r>
            <a:endParaRPr lang="en-US" altLang="zh-CN" sz="2400" dirty="0">
              <a:latin typeface="Bodoni MT Black" pitchFamily="18" charset="0"/>
              <a:cs typeface="Times New Roman"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13.2.3 COCOMO2</a:t>
            </a:r>
            <a:r>
              <a:rPr lang="zh-CN" altLang="en-US" sz="2400" dirty="0">
                <a:solidFill>
                  <a:srgbClr val="D9D9D9"/>
                </a:solidFill>
                <a:latin typeface="Bodoni MT Black" pitchFamily="18" charset="0"/>
                <a:ea typeface="+mn-ea"/>
              </a:rPr>
              <a:t>模型</a:t>
            </a:r>
          </a:p>
        </p:txBody>
      </p:sp>
      <mc:AlternateContent xmlns:mc="http://schemas.openxmlformats.org/markup-compatibility/2006" xmlns:a14="http://schemas.microsoft.com/office/drawing/2010/main">
        <mc:Choice Requires="a14">
          <p:sp>
            <p:nvSpPr>
              <p:cNvPr id="3" name="文本框 2"/>
              <p:cNvSpPr txBox="1"/>
              <p:nvPr/>
            </p:nvSpPr>
            <p:spPr>
              <a:xfrm>
                <a:off x="328368" y="3014950"/>
                <a:ext cx="8358431" cy="2862322"/>
              </a:xfrm>
              <a:prstGeom prst="rect">
                <a:avLst/>
              </a:prstGeom>
              <a:noFill/>
            </p:spPr>
            <p:txBody>
              <a:bodyPr wrap="square" rtlCol="0">
                <a:spAutoFit/>
              </a:bodyPr>
              <a:lstStyle/>
              <a:p>
                <a:pPr>
                  <a:lnSpc>
                    <a:spcPct val="125000"/>
                  </a:lnSpc>
                </a:pPr>
                <a:r>
                  <a:rPr lang="en-US" altLang="zh-CN" sz="2400" dirty="0" smtClean="0">
                    <a:solidFill>
                      <a:srgbClr val="FF0000"/>
                    </a:solidFill>
                  </a:rPr>
                  <a:t>COCOMO2</a:t>
                </a:r>
                <a:r>
                  <a:rPr lang="zh-CN" altLang="en-US" sz="2400" dirty="0"/>
                  <a:t>采用了更精细的</a:t>
                </a:r>
                <a:r>
                  <a:rPr lang="en-US" altLang="zh-CN" sz="2400" dirty="0"/>
                  <a:t>b</a:t>
                </a:r>
                <a:r>
                  <a:rPr lang="zh-CN" altLang="en-US" sz="2400" dirty="0"/>
                  <a:t>分级模型，此模型使用</a:t>
                </a:r>
                <a:r>
                  <a:rPr lang="en-US" altLang="zh-CN" sz="2400" dirty="0">
                    <a:solidFill>
                      <a:srgbClr val="FF0000"/>
                    </a:solidFill>
                  </a:rPr>
                  <a:t>5</a:t>
                </a:r>
                <a:r>
                  <a:rPr lang="zh-CN" altLang="en-US" sz="2400" dirty="0"/>
                  <a:t>个分级因素</a:t>
                </a:r>
                <a:r>
                  <a:rPr lang="en-US" altLang="zh-CN" sz="2400" dirty="0"/>
                  <a:t>W</a:t>
                </a:r>
                <a:r>
                  <a:rPr lang="en-US" altLang="zh-CN" sz="2400" baseline="-25000" dirty="0"/>
                  <a:t>i</a:t>
                </a:r>
                <a:r>
                  <a:rPr lang="en-US" altLang="zh-CN" sz="2400" dirty="0"/>
                  <a:t>(1</a:t>
                </a:r>
                <a:r>
                  <a:rPr lang="zh-CN" altLang="en-US" sz="2400" dirty="0"/>
                  <a:t>≤</a:t>
                </a:r>
                <a:r>
                  <a:rPr lang="en-US" altLang="zh-CN" sz="2400" dirty="0" err="1"/>
                  <a:t>i</a:t>
                </a:r>
                <a:r>
                  <a:rPr lang="zh-CN" altLang="en-US" sz="2400" dirty="0"/>
                  <a:t>≤</a:t>
                </a:r>
                <a:r>
                  <a:rPr lang="en-US" altLang="zh-CN" sz="2400" dirty="0"/>
                  <a:t>5)</a:t>
                </a:r>
                <a:r>
                  <a:rPr lang="zh-CN" altLang="en-US" sz="2400" dirty="0"/>
                  <a:t>，其中每个因素都划分成从甚低</a:t>
                </a:r>
                <a:r>
                  <a:rPr lang="zh-CN" altLang="en-US" sz="2400" dirty="0" smtClean="0"/>
                  <a:t>（</a:t>
                </a:r>
                <a:r>
                  <a:rPr lang="en-US" altLang="zh-CN" sz="2400" dirty="0"/>
                  <a:t>W</a:t>
                </a:r>
                <a:r>
                  <a:rPr lang="en-US" altLang="zh-CN" sz="2400" baseline="-25000" dirty="0"/>
                  <a:t>i</a:t>
                </a:r>
                <a:r>
                  <a:rPr lang="en-US" altLang="zh-CN" sz="2400" dirty="0" smtClean="0"/>
                  <a:t>=5</a:t>
                </a:r>
                <a:r>
                  <a:rPr lang="zh-CN" altLang="en-US" sz="2400" dirty="0"/>
                  <a:t>）到特高</a:t>
                </a:r>
                <a:r>
                  <a:rPr lang="zh-CN" altLang="en-US" sz="2400" dirty="0" smtClean="0"/>
                  <a:t>（</a:t>
                </a:r>
                <a:r>
                  <a:rPr lang="en-US" altLang="zh-CN" sz="2400" dirty="0"/>
                  <a:t>W</a:t>
                </a:r>
                <a:r>
                  <a:rPr lang="en-US" altLang="zh-CN" sz="2400" baseline="-25000" dirty="0"/>
                  <a:t>i</a:t>
                </a:r>
                <a:r>
                  <a:rPr lang="en-US" altLang="zh-CN" sz="2400" dirty="0" smtClean="0"/>
                  <a:t>=0</a:t>
                </a:r>
                <a:r>
                  <a:rPr lang="zh-CN" altLang="en-US" sz="2400" dirty="0"/>
                  <a:t>）的</a:t>
                </a:r>
                <a:r>
                  <a:rPr lang="en-US" altLang="zh-CN" sz="2400" dirty="0">
                    <a:solidFill>
                      <a:srgbClr val="FF0000"/>
                    </a:solidFill>
                  </a:rPr>
                  <a:t>6</a:t>
                </a:r>
                <a:r>
                  <a:rPr lang="zh-CN" altLang="en-US" sz="2400" dirty="0"/>
                  <a:t>个级别</a:t>
                </a:r>
                <a:r>
                  <a:rPr lang="zh-CN" altLang="en-US" sz="2400" dirty="0" smtClean="0"/>
                  <a:t>，计算</a:t>
                </a:r>
                <a:r>
                  <a:rPr lang="en-US" altLang="zh-CN" sz="2400" dirty="0"/>
                  <a:t>b</a:t>
                </a:r>
                <a:r>
                  <a:rPr lang="zh-CN" altLang="en-US" sz="2400" dirty="0"/>
                  <a:t>的数值：</a:t>
                </a:r>
                <a14:m>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=1.01+0.01×</m:t>
                    </m:r>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5</m:t>
                        </m:r>
                      </m:sup>
                      <m:e>
                        <m:r>
                          <a:rPr lang="en-US" altLang="zh-CN" sz="2000" b="0" i="1" smtClean="0">
                            <a:latin typeface="Cambria Math" panose="02040503050406030204" pitchFamily="18" charset="0"/>
                          </a:rPr>
                          <m:t>𝑊</m:t>
                        </m:r>
                        <m:r>
                          <a:rPr lang="en-US" altLang="zh-CN" sz="2000" b="0" i="1" baseline="-25000" smtClean="0">
                            <a:latin typeface="Cambria Math" panose="02040503050406030204" pitchFamily="18" charset="0"/>
                          </a:rPr>
                          <m:t>𝑖</m:t>
                        </m:r>
                      </m:e>
                    </m:nary>
                  </m:oMath>
                </a14:m>
                <a:r>
                  <a:rPr lang="zh-CN" altLang="en-US" sz="2000" dirty="0"/>
                  <a:t>，</a:t>
                </a:r>
                <a:r>
                  <a:rPr lang="zh-CN" altLang="en-US" sz="2400" dirty="0"/>
                  <a:t>因此，</a:t>
                </a:r>
                <a:r>
                  <a:rPr lang="en-US" altLang="zh-CN" sz="2400" dirty="0"/>
                  <a:t>b</a:t>
                </a:r>
                <a:r>
                  <a:rPr lang="zh-CN" altLang="en-US" sz="2400" dirty="0"/>
                  <a:t>的取值范围为</a:t>
                </a:r>
                <a:r>
                  <a:rPr lang="en-US" altLang="zh-CN" sz="2400" dirty="0">
                    <a:solidFill>
                      <a:srgbClr val="0070C0"/>
                    </a:solidFill>
                  </a:rPr>
                  <a:t>1.01~1.26</a:t>
                </a:r>
                <a:r>
                  <a:rPr lang="zh-CN" altLang="en-US" sz="2400" dirty="0"/>
                  <a:t>，显然这种分级模式比原始</a:t>
                </a:r>
                <a:r>
                  <a:rPr lang="en-US" altLang="zh-CN" sz="2400" dirty="0"/>
                  <a:t>COCOMO</a:t>
                </a:r>
                <a:r>
                  <a:rPr lang="zh-CN" altLang="en-US" sz="2400" dirty="0"/>
                  <a:t>模型的分级模式更精细、更灵活。</a:t>
                </a:r>
              </a:p>
              <a:p>
                <a:pPr>
                  <a:lnSpc>
                    <a:spcPct val="125000"/>
                  </a:lnSpc>
                </a:pPr>
                <a:endParaRPr lang="zh-CN" altLang="en-US"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328368" y="3014950"/>
                <a:ext cx="8358431" cy="2862322"/>
              </a:xfrm>
              <a:prstGeom prst="rect">
                <a:avLst/>
              </a:prstGeom>
              <a:blipFill rotWithShape="0">
                <a:blip r:embed="rId3"/>
                <a:stretch>
                  <a:fillRect l="-1167" t="-853" r="-218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5600" y="1700808"/>
            <a:ext cx="8432800" cy="4200317"/>
          </a:xfrm>
          <a:prstGeom prst="rect">
            <a:avLst/>
          </a:prstGeom>
          <a:ln>
            <a:noFill/>
          </a:ln>
        </p:spPr>
        <p:txBody>
          <a:bodyPr>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项目</a:t>
            </a:r>
            <a:r>
              <a:rPr lang="zh-CN" altLang="zh-CN" sz="2400" kern="100" dirty="0">
                <a:solidFill>
                  <a:srgbClr val="FF0000"/>
                </a:solidFill>
                <a:latin typeface="Bodoni MT Black" pitchFamily="18" charset="0"/>
                <a:cs typeface="Times New Roman" panose="02020603050405020304" pitchFamily="18" charset="0"/>
              </a:rPr>
              <a:t>先例性</a:t>
            </a:r>
            <a:r>
              <a:rPr lang="zh-CN" altLang="zh-CN" sz="2400" kern="100" dirty="0">
                <a:latin typeface="Bodoni MT Black" pitchFamily="18" charset="0"/>
                <a:cs typeface="Times New Roman" panose="02020603050405020304" pitchFamily="18" charset="0"/>
              </a:rPr>
              <a:t>。指出对于开发组织来说该项目的新奇程度。诸如开发类似系统的经验，需要创新体系结构和算法，以及需要并行开发硬件和软件等因素的影响，都体现在这个分级因素中。</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solidFill>
                  <a:srgbClr val="FF0000"/>
                </a:solidFill>
                <a:latin typeface="Bodoni MT Black" pitchFamily="18" charset="0"/>
                <a:cs typeface="Times New Roman" panose="02020603050405020304" pitchFamily="18" charset="0"/>
              </a:rPr>
              <a:t>开发</a:t>
            </a:r>
            <a:r>
              <a:rPr lang="zh-CN" altLang="zh-CN" sz="2400" kern="100" dirty="0">
                <a:solidFill>
                  <a:srgbClr val="FF0000"/>
                </a:solidFill>
                <a:latin typeface="Bodoni MT Black" pitchFamily="18" charset="0"/>
                <a:cs typeface="Times New Roman" panose="02020603050405020304" pitchFamily="18" charset="0"/>
              </a:rPr>
              <a:t>灵活性</a:t>
            </a:r>
            <a:r>
              <a:rPr lang="zh-CN" altLang="zh-CN" sz="2400" kern="100" dirty="0">
                <a:latin typeface="Bodoni MT Black" pitchFamily="18" charset="0"/>
                <a:cs typeface="Times New Roman" panose="02020603050405020304" pitchFamily="18" charset="0"/>
              </a:rPr>
              <a:t>。反映出为了实现预先确定的外部接口需求及为了及早开发出产品而需要增加的工作量。</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solidFill>
                  <a:srgbClr val="FF0000"/>
                </a:solidFill>
                <a:latin typeface="Bodoni MT Black" pitchFamily="18" charset="0"/>
                <a:cs typeface="Times New Roman" panose="02020603050405020304" pitchFamily="18" charset="0"/>
              </a:rPr>
              <a:t>风险</a:t>
            </a:r>
            <a:r>
              <a:rPr lang="zh-CN" altLang="zh-CN" sz="2400" kern="100" dirty="0">
                <a:solidFill>
                  <a:srgbClr val="FF0000"/>
                </a:solidFill>
                <a:latin typeface="Bodoni MT Black" pitchFamily="18" charset="0"/>
                <a:cs typeface="Times New Roman" panose="02020603050405020304" pitchFamily="18" charset="0"/>
              </a:rPr>
              <a:t>排除度</a:t>
            </a:r>
            <a:r>
              <a:rPr lang="zh-CN" altLang="zh-CN" sz="2400" kern="100" dirty="0">
                <a:latin typeface="Bodoni MT Black" pitchFamily="18" charset="0"/>
                <a:cs typeface="Times New Roman" panose="02020603050405020304" pitchFamily="18" charset="0"/>
              </a:rPr>
              <a:t>。反映了重大风险已被消除的比例。在多数情况下，这个比例和指定了重要模块接口（即选定了体系结构）的比例密切相关。</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13.2.3 COCOMO2</a:t>
            </a:r>
            <a:r>
              <a:rPr lang="zh-CN" altLang="en-US" sz="2400" dirty="0">
                <a:solidFill>
                  <a:srgbClr val="D9D9D9"/>
                </a:solidFill>
                <a:latin typeface="Bodoni MT Black" pitchFamily="18" charset="0"/>
                <a:ea typeface="+mn-ea"/>
              </a:rPr>
              <a:t>模型</a:t>
            </a:r>
          </a:p>
        </p:txBody>
      </p:sp>
      <p:sp>
        <p:nvSpPr>
          <p:cNvPr id="14" name="矩形 13"/>
          <p:cNvSpPr/>
          <p:nvPr/>
        </p:nvSpPr>
        <p:spPr>
          <a:xfrm>
            <a:off x="451915" y="1098719"/>
            <a:ext cx="6877204"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COCOMO2</a:t>
            </a:r>
            <a:r>
              <a:rPr lang="zh-CN" altLang="zh-CN" sz="2800" kern="100" dirty="0">
                <a:latin typeface="Bodoni MT Black" pitchFamily="18" charset="0"/>
                <a:cs typeface="Times New Roman" panose="02020603050405020304" pitchFamily="18" charset="0"/>
              </a:rPr>
              <a:t>使用的</a:t>
            </a:r>
            <a:r>
              <a:rPr lang="en-US" altLang="zh-CN" sz="2800" kern="100" dirty="0">
                <a:solidFill>
                  <a:srgbClr val="FF0000"/>
                </a:solidFill>
                <a:latin typeface="Bodoni MT Black" pitchFamily="18" charset="0"/>
                <a:cs typeface="Times New Roman" panose="02020603050405020304" pitchFamily="18" charset="0"/>
              </a:rPr>
              <a:t>5</a:t>
            </a:r>
            <a:r>
              <a:rPr lang="zh-CN" altLang="zh-CN" sz="2800" kern="100" dirty="0">
                <a:latin typeface="Bodoni MT Black" pitchFamily="18" charset="0"/>
                <a:cs typeface="Times New Roman" panose="02020603050405020304" pitchFamily="18" charset="0"/>
              </a:rPr>
              <a:t>个分级因素如下所</a:t>
            </a:r>
            <a:r>
              <a:rPr lang="zh-CN" altLang="zh-CN" sz="2800" kern="100" dirty="0" smtClean="0">
                <a:latin typeface="Bodoni MT Black" pitchFamily="18" charset="0"/>
                <a:cs typeface="Times New Roman" panose="02020603050405020304" pitchFamily="18" charset="0"/>
              </a:rPr>
              <a:t>述</a:t>
            </a:r>
            <a:r>
              <a:rPr lang="zh-CN" altLang="en-US" sz="2800" kern="100" dirty="0">
                <a:latin typeface="Bodoni MT Black" pitchFamily="18" charset="0"/>
                <a:cs typeface="Times New Roman" panose="02020603050405020304" pitchFamily="18" charset="0"/>
              </a:rPr>
              <a:t>：</a:t>
            </a:r>
            <a:r>
              <a:rPr lang="zh-CN" altLang="zh-CN" sz="2800" kern="100" dirty="0" smtClean="0">
                <a:latin typeface="Bodoni MT Black" pitchFamily="18" charset="0"/>
                <a:cs typeface="Times New Roman" panose="02020603050405020304" pitchFamily="18" charset="0"/>
              </a:rPr>
              <a:t> </a:t>
            </a:r>
            <a:endParaRPr lang="zh-CN" altLang="zh-CN" sz="2800" kern="100" dirty="0">
              <a:latin typeface="Bodoni MT Black"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1983" y="1196752"/>
            <a:ext cx="8389937" cy="2400657"/>
          </a:xfrm>
          <a:prstGeom prst="rect">
            <a:avLst/>
          </a:prstGeom>
          <a:ln>
            <a:noFill/>
          </a:ln>
        </p:spPr>
        <p:txBody>
          <a:bodyPr>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④ </a:t>
            </a:r>
            <a:r>
              <a:rPr lang="zh-CN" altLang="zh-CN" sz="2400" kern="100" dirty="0" smtClean="0">
                <a:solidFill>
                  <a:srgbClr val="FF0000"/>
                </a:solidFill>
                <a:latin typeface="Bodoni MT Black" pitchFamily="18" charset="0"/>
                <a:cs typeface="Times New Roman" panose="02020603050405020304" pitchFamily="18" charset="0"/>
              </a:rPr>
              <a:t>项目</a:t>
            </a:r>
            <a:r>
              <a:rPr lang="zh-CN" altLang="zh-CN" sz="2400" kern="100" dirty="0">
                <a:solidFill>
                  <a:srgbClr val="FF0000"/>
                </a:solidFill>
                <a:latin typeface="Bodoni MT Black" pitchFamily="18" charset="0"/>
                <a:cs typeface="Times New Roman" panose="02020603050405020304" pitchFamily="18" charset="0"/>
              </a:rPr>
              <a:t>组凝聚力</a:t>
            </a:r>
            <a:r>
              <a:rPr lang="zh-CN" altLang="zh-CN" sz="2400" kern="100" dirty="0">
                <a:latin typeface="Bodoni MT Black" pitchFamily="18" charset="0"/>
                <a:cs typeface="Times New Roman" panose="02020603050405020304" pitchFamily="18" charset="0"/>
              </a:rPr>
              <a:t>。表明了开发人员相互协作时可能存在的困难。这个因素反映了开发人员在目标和文化背景等方面相一致的程度，以及开发人员组成一个小组工作的经验。</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⑤ </a:t>
            </a:r>
            <a:r>
              <a:rPr lang="zh-CN" altLang="zh-CN" sz="2400" kern="100" dirty="0" smtClean="0">
                <a:solidFill>
                  <a:srgbClr val="FF0000"/>
                </a:solidFill>
                <a:latin typeface="Bodoni MT Black" pitchFamily="18" charset="0"/>
                <a:cs typeface="Times New Roman" panose="02020603050405020304" pitchFamily="18" charset="0"/>
              </a:rPr>
              <a:t>过程</a:t>
            </a:r>
            <a:r>
              <a:rPr lang="zh-CN" altLang="zh-CN" sz="2400" kern="100" dirty="0">
                <a:solidFill>
                  <a:srgbClr val="FF0000"/>
                </a:solidFill>
                <a:latin typeface="Bodoni MT Black" pitchFamily="18" charset="0"/>
                <a:cs typeface="Times New Roman" panose="02020603050405020304" pitchFamily="18" charset="0"/>
              </a:rPr>
              <a:t>成熟度</a:t>
            </a:r>
            <a:r>
              <a:rPr lang="zh-CN" altLang="zh-CN" sz="2400" kern="100" dirty="0">
                <a:latin typeface="Bodoni MT Black" pitchFamily="18" charset="0"/>
                <a:cs typeface="Times New Roman" panose="02020603050405020304" pitchFamily="18" charset="0"/>
              </a:rPr>
              <a:t>。反映了按照能力成熟度模型（见</a:t>
            </a:r>
            <a:r>
              <a:rPr lang="en-US" altLang="zh-CN" sz="2400" kern="100" dirty="0">
                <a:latin typeface="Bodoni MT Black" pitchFamily="18" charset="0"/>
                <a:cs typeface="Times New Roman" panose="02020603050405020304" pitchFamily="18" charset="0"/>
              </a:rPr>
              <a:t>13.7</a:t>
            </a:r>
            <a:r>
              <a:rPr lang="zh-CN" altLang="zh-CN" sz="2400" kern="100" dirty="0">
                <a:latin typeface="Bodoni MT Black" pitchFamily="18" charset="0"/>
                <a:cs typeface="Times New Roman" panose="02020603050405020304" pitchFamily="18" charset="0"/>
              </a:rPr>
              <a:t>节）度量出的项目组织的过程成熟度。</a:t>
            </a:r>
          </a:p>
        </p:txBody>
      </p:sp>
      <p:sp>
        <p:nvSpPr>
          <p:cNvPr id="8" name="矩形 7"/>
          <p:cNvSpPr/>
          <p:nvPr/>
        </p:nvSpPr>
        <p:spPr>
          <a:xfrm>
            <a:off x="421377" y="3881348"/>
            <a:ext cx="8268494" cy="1938992"/>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在</a:t>
            </a:r>
            <a:r>
              <a:rPr lang="zh-CN" altLang="zh-CN" sz="2400" kern="100" dirty="0">
                <a:latin typeface="Bodoni MT Black" pitchFamily="18" charset="0"/>
                <a:cs typeface="Times New Roman" panose="02020603050405020304" pitchFamily="18" charset="0"/>
              </a:rPr>
              <a:t>原始的</a:t>
            </a:r>
            <a:r>
              <a:rPr lang="en-US" altLang="zh-CN" sz="2400" kern="100" dirty="0">
                <a:latin typeface="Bodoni MT Black" pitchFamily="18" charset="0"/>
                <a:cs typeface="Times New Roman" panose="02020603050405020304" pitchFamily="18" charset="0"/>
              </a:rPr>
              <a:t>COCOMO</a:t>
            </a:r>
            <a:r>
              <a:rPr lang="zh-CN" altLang="zh-CN" sz="2400" kern="100" dirty="0">
                <a:latin typeface="Bodoni MT Black" pitchFamily="18" charset="0"/>
                <a:cs typeface="Times New Roman" panose="02020603050405020304" pitchFamily="18" charset="0"/>
              </a:rPr>
              <a:t>模型中，仅粗略地考虑了前两个分级因素对指数</a:t>
            </a:r>
            <a:r>
              <a:rPr lang="en-US" altLang="zh-CN" sz="2400" kern="100" dirty="0">
                <a:latin typeface="Bodoni MT Black" pitchFamily="18" charset="0"/>
                <a:cs typeface="Times New Roman" panose="02020603050405020304" pitchFamily="18" charset="0"/>
              </a:rPr>
              <a:t>b</a:t>
            </a:r>
            <a:r>
              <a:rPr lang="zh-CN" altLang="zh-CN" sz="2400" kern="100" dirty="0">
                <a:latin typeface="Bodoni MT Black" pitchFamily="18" charset="0"/>
                <a:cs typeface="Times New Roman" panose="02020603050405020304" pitchFamily="18" charset="0"/>
              </a:rPr>
              <a:t>之值的影响。工作量方程中模型系数</a:t>
            </a:r>
            <a:r>
              <a:rPr lang="en-US" altLang="zh-CN" sz="2400" kern="100" dirty="0">
                <a:latin typeface="Bodoni MT Black" pitchFamily="18" charset="0"/>
                <a:cs typeface="Times New Roman" panose="02020603050405020304" pitchFamily="18" charset="0"/>
              </a:rPr>
              <a:t>a</a:t>
            </a:r>
            <a:r>
              <a:rPr lang="zh-CN" altLang="zh-CN" sz="2400" kern="100" dirty="0">
                <a:latin typeface="Bodoni MT Black" pitchFamily="18" charset="0"/>
                <a:cs typeface="Times New Roman" panose="02020603050405020304" pitchFamily="18" charset="0"/>
              </a:rPr>
              <a:t>的典型值为</a:t>
            </a:r>
            <a:r>
              <a:rPr lang="en-US" altLang="zh-CN" sz="2400" kern="100" dirty="0">
                <a:latin typeface="Bodoni MT Black" pitchFamily="18" charset="0"/>
                <a:cs typeface="Times New Roman" panose="02020603050405020304" pitchFamily="18" charset="0"/>
              </a:rPr>
              <a:t>3.0</a:t>
            </a:r>
            <a:r>
              <a:rPr lang="zh-CN" altLang="zh-CN" sz="2400" kern="100" dirty="0">
                <a:latin typeface="Bodoni MT Black" pitchFamily="18" charset="0"/>
                <a:cs typeface="Times New Roman" panose="02020603050405020304" pitchFamily="18" charset="0"/>
              </a:rPr>
              <a:t>，在实际工作中应该根据历史经验数据确定一个适合本组织当前开发的项目类型的数值。</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457200" y="-26988"/>
            <a:ext cx="8229600" cy="939801"/>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13.2 </a:t>
            </a:r>
            <a:r>
              <a:rPr kumimoji="1" lang="zh-CN" altLang="en-US" b="1" dirty="0" smtClean="0">
                <a:latin typeface="Bodoni MT Black" pitchFamily="18" charset="0"/>
                <a:ea typeface="+mn-ea"/>
              </a:rPr>
              <a:t>工作量估算</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13.2.3 COCOMO2</a:t>
            </a:r>
            <a:r>
              <a:rPr lang="zh-CN" altLang="en-US" sz="2400" dirty="0">
                <a:solidFill>
                  <a:srgbClr val="D9D9D9"/>
                </a:solidFill>
                <a:latin typeface="Bodoni MT Black" pitchFamily="18" charset="0"/>
                <a:ea typeface="+mn-ea"/>
              </a:rPr>
              <a:t>模型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None/>
              <a:defRPr/>
            </a:pPr>
            <a:endParaRPr lang="es-ES" altLang="zh-CN" sz="2000">
              <a:solidFill>
                <a:srgbClr val="BFBFBF"/>
              </a:solidFill>
              <a:latin typeface="Bodoni MT Black" pitchFamily="18" charset="0"/>
              <a:ea typeface="+mn-ea"/>
            </a:endParaRPr>
          </a:p>
        </p:txBody>
      </p:sp>
      <p:sp>
        <p:nvSpPr>
          <p:cNvPr id="717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   </a:t>
            </a:r>
            <a:r>
              <a:rPr lang="zh-CN" altLang="en-US" sz="2400" dirty="0" smtClean="0">
                <a:solidFill>
                  <a:srgbClr val="D9D9D9"/>
                </a:solidFill>
                <a:latin typeface="Bodoni MT Black" pitchFamily="18" charset="0"/>
                <a:ea typeface="+mn-ea"/>
              </a:rPr>
              <a:t>进度计划</a:t>
            </a:r>
            <a:endParaRPr lang="zh-CN" altLang="en-US" sz="2400" dirty="0">
              <a:solidFill>
                <a:srgbClr val="D9D9D9"/>
              </a:solidFill>
              <a:latin typeface="Bodoni MT Black" pitchFamily="18" charset="0"/>
              <a:ea typeface="+mn-ea"/>
            </a:endParaRPr>
          </a:p>
        </p:txBody>
      </p:sp>
      <p:pic>
        <p:nvPicPr>
          <p:cNvPr id="46084"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46085"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7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34" name="Rectangle 3"/>
          <p:cNvSpPr txBox="1">
            <a:spLocks noChangeArrowheads="1"/>
          </p:cNvSpPr>
          <p:nvPr/>
        </p:nvSpPr>
        <p:spPr bwMode="auto">
          <a:xfrm>
            <a:off x="549275" y="1169988"/>
            <a:ext cx="82296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dirty="0" smtClean="0">
                <a:solidFill>
                  <a:srgbClr val="9999CC">
                    <a:lumMod val="50000"/>
                  </a:srgbClr>
                </a:solidFill>
                <a:latin typeface="Bodoni MT Black" pitchFamily="18" charset="0"/>
              </a:rPr>
              <a:t>   </a:t>
            </a:r>
            <a:r>
              <a:rPr kumimoji="1" lang="en-US" altLang="zh-CN" sz="2800" b="1" dirty="0" smtClean="0">
                <a:latin typeface="Bodoni MT Black" pitchFamily="18" charset="0"/>
              </a:rPr>
              <a:t>13.1   </a:t>
            </a:r>
            <a:r>
              <a:rPr kumimoji="1" lang="zh-CN" altLang="en-US" sz="2800" b="1" dirty="0" smtClean="0">
                <a:latin typeface="Bodoni MT Black" pitchFamily="18" charset="0"/>
              </a:rPr>
              <a:t>估算软件规模</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13.2   </a:t>
            </a:r>
            <a:r>
              <a:rPr kumimoji="1" lang="zh-CN" altLang="en-US" sz="2800" b="1" dirty="0" smtClean="0">
                <a:latin typeface="Bodoni MT Black" pitchFamily="18" charset="0"/>
              </a:rPr>
              <a:t>工作量估算</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13.3   </a:t>
            </a:r>
            <a:r>
              <a:rPr kumimoji="1" lang="zh-CN" altLang="en-US" sz="2800" b="1" dirty="0" smtClean="0">
                <a:latin typeface="Bodoni MT Black" pitchFamily="18" charset="0"/>
              </a:rPr>
              <a:t>进度计划</a:t>
            </a: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13.4   </a:t>
            </a:r>
            <a:r>
              <a:rPr kumimoji="1" lang="zh-CN" altLang="en-US" sz="2800" b="1" dirty="0" smtClean="0">
                <a:latin typeface="Bodoni MT Black" pitchFamily="18" charset="0"/>
              </a:rPr>
              <a:t>人员组织</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13.5   </a:t>
            </a:r>
            <a:r>
              <a:rPr kumimoji="1" lang="zh-CN" altLang="en-US" sz="2800" b="1" dirty="0" smtClean="0">
                <a:latin typeface="Bodoni MT Black" pitchFamily="18" charset="0"/>
              </a:rPr>
              <a:t>质量保证</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13.6   </a:t>
            </a:r>
            <a:r>
              <a:rPr kumimoji="1" lang="zh-CN" altLang="en-US" sz="2800" b="1" dirty="0" smtClean="0">
                <a:latin typeface="Bodoni MT Black" pitchFamily="18" charset="0"/>
              </a:rPr>
              <a:t>软件配置管理</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a:latin typeface="Bodoni MT Black" pitchFamily="18" charset="0"/>
              </a:rPr>
              <a:t> </a:t>
            </a:r>
            <a:r>
              <a:rPr kumimoji="1" lang="en-US" altLang="zh-CN" sz="2800" b="1" dirty="0" smtClean="0">
                <a:latin typeface="Bodoni MT Black" pitchFamily="18" charset="0"/>
              </a:rPr>
              <a:t>  13.7   </a:t>
            </a:r>
            <a:r>
              <a:rPr kumimoji="1" lang="zh-CN" altLang="en-US" sz="2800" b="1" dirty="0" smtClean="0">
                <a:latin typeface="Bodoni MT Black" pitchFamily="18" charset="0"/>
              </a:rPr>
              <a:t>能力成熟模型</a:t>
            </a:r>
            <a:r>
              <a:rPr kumimoji="1" lang="en-US" altLang="zh-CN" sz="2000" b="1" dirty="0" smtClean="0">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smtClean="0">
                <a:latin typeface="Bodoni MT Black" pitchFamily="18" charset="0"/>
                <a:ea typeface="+mn-ea"/>
              </a:rPr>
              <a:t>主要内容</a:t>
            </a:r>
            <a:endParaRPr lang="es-HN" sz="3600" b="1" dirty="0">
              <a:latin typeface="Bodoni MT Black" pitchFamily="18" charset="0"/>
              <a:ea typeface="+mn-ea"/>
            </a:endParaRPr>
          </a:p>
        </p:txBody>
      </p:sp>
      <p:sp>
        <p:nvSpPr>
          <p:cNvPr id="1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15" name="矩形 14"/>
          <p:cNvSpPr/>
          <p:nvPr/>
        </p:nvSpPr>
        <p:spPr>
          <a:xfrm>
            <a:off x="862013" y="24653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等腰三角形 15"/>
          <p:cNvSpPr/>
          <p:nvPr/>
        </p:nvSpPr>
        <p:spPr>
          <a:xfrm rot="5400000">
            <a:off x="269875" y="255111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115888"/>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4813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ea typeface="隶书" pitchFamily="49" charset="-122"/>
              </a:rPr>
              <a:t>13.3 </a:t>
            </a:r>
            <a:r>
              <a:rPr lang="zh-CN" altLang="en-US" sz="2400">
                <a:solidFill>
                  <a:srgbClr val="D9D9D9"/>
                </a:solidFill>
                <a:latin typeface="Bodoni MT Black" pitchFamily="18" charset="0"/>
                <a:ea typeface="隶书" pitchFamily="49" charset="-122"/>
              </a:rPr>
              <a:t>进度计划</a:t>
            </a:r>
          </a:p>
        </p:txBody>
      </p:sp>
      <p:sp>
        <p:nvSpPr>
          <p:cNvPr id="4" name="矩形 3"/>
          <p:cNvSpPr/>
          <p:nvPr/>
        </p:nvSpPr>
        <p:spPr>
          <a:xfrm>
            <a:off x="489744" y="2924944"/>
            <a:ext cx="7997031" cy="286232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进度</a:t>
            </a:r>
            <a:r>
              <a:rPr lang="zh-CN" altLang="zh-CN" sz="2400" kern="100" dirty="0">
                <a:latin typeface="Bodoni MT Black" pitchFamily="18" charset="0"/>
                <a:cs typeface="Times New Roman" panose="02020603050405020304" pitchFamily="18" charset="0"/>
              </a:rPr>
              <a:t>计划将随着时间的流逝而不断演化。在项目计划的早期，首先制定一个</a:t>
            </a:r>
            <a:r>
              <a:rPr lang="zh-CN" altLang="zh-CN" sz="2400" kern="100" dirty="0">
                <a:solidFill>
                  <a:srgbClr val="FF0000"/>
                </a:solidFill>
                <a:latin typeface="Bodoni MT Black" pitchFamily="18" charset="0"/>
                <a:cs typeface="Times New Roman" panose="02020603050405020304" pitchFamily="18" charset="0"/>
              </a:rPr>
              <a:t>宏观的进度安排表</a:t>
            </a:r>
            <a:r>
              <a:rPr lang="zh-CN" altLang="zh-CN" sz="2400" kern="100" dirty="0">
                <a:latin typeface="Bodoni MT Black" pitchFamily="18" charset="0"/>
                <a:cs typeface="Times New Roman" panose="02020603050405020304" pitchFamily="18" charset="0"/>
              </a:rPr>
              <a:t>，标识出主要的软件工程活动和这些活动影响到的产品功能。随着项目的进展，把宏观进度表中的每个条目都精化成一个</a:t>
            </a:r>
            <a:r>
              <a:rPr lang="zh-CN" altLang="zh-CN" sz="2400" kern="100" dirty="0">
                <a:solidFill>
                  <a:srgbClr val="FF0000"/>
                </a:solidFill>
                <a:latin typeface="Bodoni MT Black" pitchFamily="18" charset="0"/>
                <a:cs typeface="Times New Roman" panose="02020603050405020304" pitchFamily="18" charset="0"/>
              </a:rPr>
              <a:t>详细进度表</a:t>
            </a:r>
            <a:r>
              <a:rPr lang="zh-CN" altLang="zh-CN" sz="2400" kern="100" dirty="0">
                <a:latin typeface="Bodoni MT Black" pitchFamily="18" charset="0"/>
                <a:cs typeface="Times New Roman" panose="02020603050405020304" pitchFamily="18" charset="0"/>
              </a:rPr>
              <a:t>，从而标识出完成一个活动所必须实现的一组特定任务，并安排好实现这些任务的进度。</a:t>
            </a:r>
          </a:p>
        </p:txBody>
      </p:sp>
      <p:sp>
        <p:nvSpPr>
          <p:cNvPr id="8" name="矩形 7"/>
          <p:cNvSpPr/>
          <p:nvPr/>
        </p:nvSpPr>
        <p:spPr>
          <a:xfrm>
            <a:off x="467544" y="1325563"/>
            <a:ext cx="8136904" cy="1477328"/>
          </a:xfrm>
          <a:prstGeom prst="rect">
            <a:avLst/>
          </a:prstGeom>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软件</a:t>
            </a:r>
            <a:r>
              <a:rPr lang="zh-CN" altLang="zh-CN" sz="2400" kern="100" dirty="0">
                <a:solidFill>
                  <a:srgbClr val="FF0000"/>
                </a:solidFill>
                <a:latin typeface="Bodoni MT Black" pitchFamily="18" charset="0"/>
                <a:cs typeface="Times New Roman" panose="02020603050405020304" pitchFamily="18" charset="0"/>
              </a:rPr>
              <a:t>项目的进度安排</a:t>
            </a:r>
            <a:r>
              <a:rPr lang="zh-CN" altLang="zh-CN" sz="2400" kern="100" dirty="0">
                <a:latin typeface="Bodoni MT Black" pitchFamily="18" charset="0"/>
                <a:cs typeface="Times New Roman" panose="02020603050405020304" pitchFamily="18" charset="0"/>
              </a:rPr>
              <a:t>是这样一种活动，它通过把</a:t>
            </a:r>
            <a:r>
              <a:rPr lang="zh-CN" altLang="zh-CN" sz="2400" kern="100" dirty="0">
                <a:solidFill>
                  <a:srgbClr val="FF0000"/>
                </a:solidFill>
                <a:latin typeface="Bodoni MT Black" pitchFamily="18" charset="0"/>
                <a:cs typeface="Times New Roman" panose="02020603050405020304" pitchFamily="18" charset="0"/>
              </a:rPr>
              <a:t>工作量分配给特定的软件工程任务并规定完成各项任务的起止日期</a:t>
            </a:r>
            <a:r>
              <a:rPr lang="zh-CN" altLang="zh-CN" sz="2400" kern="100" dirty="0">
                <a:latin typeface="Bodoni MT Black" pitchFamily="18" charset="0"/>
                <a:cs typeface="Times New Roman" panose="02020603050405020304" pitchFamily="18" charset="0"/>
              </a:rPr>
              <a:t>，从而将估算出的项目工作量分布于计划好的项目持续期内。</a:t>
            </a:r>
            <a:endParaRPr lang="zh-CN" altLang="en-US" sz="2400" dirty="0">
              <a:latin typeface="Bodoni MT Black" pitchFamily="18" charset="0"/>
            </a:endParaRPr>
          </a:p>
        </p:txBody>
      </p:sp>
      <p:sp>
        <p:nvSpPr>
          <p:cNvPr id="7"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ea typeface="隶书" pitchFamily="49" charset="-122"/>
              </a:rPr>
              <a:t>13.3 </a:t>
            </a:r>
            <a:r>
              <a:rPr lang="zh-CN" altLang="en-US" sz="2400">
                <a:solidFill>
                  <a:srgbClr val="D9D9D9"/>
                </a:solidFill>
                <a:latin typeface="Bodoni MT Black" pitchFamily="18" charset="0"/>
                <a:ea typeface="隶书" pitchFamily="49" charset="-122"/>
              </a:rPr>
              <a:t>进度计划</a:t>
            </a:r>
          </a:p>
        </p:txBody>
      </p:sp>
      <p:sp>
        <p:nvSpPr>
          <p:cNvPr id="7" name="内容占位符 2"/>
          <p:cNvSpPr>
            <a:spLocks noGrp="1"/>
          </p:cNvSpPr>
          <p:nvPr>
            <p:ph idx="1"/>
          </p:nvPr>
        </p:nvSpPr>
        <p:spPr>
          <a:xfrm>
            <a:off x="663575" y="1412875"/>
            <a:ext cx="8229600" cy="4525963"/>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13.3.1   </a:t>
            </a:r>
            <a:r>
              <a:rPr kumimoji="1" lang="zh-CN" altLang="en-US" b="1" dirty="0" smtClean="0">
                <a:latin typeface="Bodoni MT Black" pitchFamily="18" charset="0"/>
              </a:rPr>
              <a:t>估算开发时间</a:t>
            </a:r>
            <a:endParaRPr kumimoji="1" lang="en-US" altLang="zh-CN" b="1" dirty="0">
              <a:latin typeface="Bodoni MT Black" pitchFamily="18" charset="0"/>
            </a:endParaRPr>
          </a:p>
          <a:p>
            <a:pPr marL="0" indent="0">
              <a:spcBef>
                <a:spcPct val="50000"/>
              </a:spcBef>
              <a:buFont typeface="Wingdings" pitchFamily="2" charset="2"/>
              <a:buNone/>
              <a:defRPr/>
            </a:pPr>
            <a:r>
              <a:rPr kumimoji="1" lang="en-US" altLang="zh-CN" b="1" dirty="0" smtClean="0">
                <a:latin typeface="Bodoni MT Black" pitchFamily="18" charset="0"/>
              </a:rPr>
              <a:t>13.3.2   Gantt</a:t>
            </a:r>
            <a:r>
              <a:rPr kumimoji="1" lang="zh-CN" altLang="en-US" b="1" dirty="0" smtClean="0">
                <a:latin typeface="Bodoni MT Black" pitchFamily="18" charset="0"/>
              </a:rPr>
              <a:t>图</a:t>
            </a:r>
            <a:endParaRPr kumimoji="1" lang="en-US" altLang="zh-CN" b="1" dirty="0" smtClean="0">
              <a:latin typeface="Bodoni MT Black" pitchFamily="18" charset="0"/>
            </a:endParaRPr>
          </a:p>
          <a:p>
            <a:pPr marL="0" indent="0">
              <a:spcBef>
                <a:spcPct val="50000"/>
              </a:spcBef>
              <a:buFont typeface="Arial" charset="0"/>
              <a:buNone/>
              <a:defRPr/>
            </a:pPr>
            <a:r>
              <a:rPr kumimoji="1" lang="en-US" altLang="zh-CN" b="1" dirty="0" smtClean="0">
                <a:latin typeface="Bodoni MT Black" pitchFamily="18" charset="0"/>
              </a:rPr>
              <a:t>13.3.3   </a:t>
            </a:r>
            <a:r>
              <a:rPr kumimoji="1" lang="zh-CN" altLang="en-US" b="1" dirty="0" smtClean="0">
                <a:latin typeface="Bodoni MT Black" pitchFamily="18" charset="0"/>
              </a:rPr>
              <a:t>工程网络</a:t>
            </a:r>
            <a:endParaRPr kumimoji="1" lang="en-US" altLang="zh-CN" b="1" dirty="0">
              <a:latin typeface="Bodoni MT Black" pitchFamily="18" charset="0"/>
            </a:endParaRPr>
          </a:p>
          <a:p>
            <a:pPr marL="0" indent="0">
              <a:spcBef>
                <a:spcPct val="50000"/>
              </a:spcBef>
              <a:buFont typeface="Arial" charset="0"/>
              <a:buNone/>
              <a:defRPr/>
            </a:pPr>
            <a:r>
              <a:rPr kumimoji="1" lang="en-US" altLang="zh-CN" b="1" dirty="0" smtClean="0">
                <a:latin typeface="Bodoni MT Black" pitchFamily="18" charset="0"/>
              </a:rPr>
              <a:t>13.3.4   </a:t>
            </a:r>
            <a:r>
              <a:rPr kumimoji="1" lang="zh-CN" altLang="en-US" b="1" dirty="0" smtClean="0">
                <a:latin typeface="Bodoni MT Black" pitchFamily="18" charset="0"/>
              </a:rPr>
              <a:t>估算工程进度</a:t>
            </a:r>
            <a:endParaRPr kumimoji="1" lang="en-US" altLang="zh-CN" b="1" dirty="0">
              <a:latin typeface="Bodoni MT Black" pitchFamily="18" charset="0"/>
            </a:endParaRPr>
          </a:p>
          <a:p>
            <a:pPr marL="0" indent="0">
              <a:spcBef>
                <a:spcPct val="50000"/>
              </a:spcBef>
              <a:buFont typeface="Arial" charset="0"/>
              <a:buNone/>
              <a:defRPr/>
            </a:pPr>
            <a:r>
              <a:rPr kumimoji="1" lang="en-US" altLang="zh-CN" b="1" dirty="0" smtClean="0">
                <a:latin typeface="Bodoni MT Black" pitchFamily="18" charset="0"/>
              </a:rPr>
              <a:t>13.3.5   </a:t>
            </a:r>
            <a:r>
              <a:rPr kumimoji="1" lang="zh-CN" altLang="en-US" b="1" dirty="0" smtClean="0">
                <a:latin typeface="Bodoni MT Black" pitchFamily="18" charset="0"/>
              </a:rPr>
              <a:t>关键路径</a:t>
            </a:r>
            <a:endParaRPr kumimoji="1" lang="en-US" altLang="zh-CN" b="1" dirty="0">
              <a:latin typeface="Bodoni MT Black" pitchFamily="18" charset="0"/>
            </a:endParaRPr>
          </a:p>
          <a:p>
            <a:pPr marL="0" indent="0">
              <a:spcBef>
                <a:spcPct val="50000"/>
              </a:spcBef>
              <a:buFont typeface="Arial" charset="0"/>
              <a:buNone/>
              <a:defRPr/>
            </a:pPr>
            <a:r>
              <a:rPr kumimoji="1" lang="en-US" altLang="zh-CN" b="1" dirty="0" smtClean="0">
                <a:latin typeface="Bodoni MT Black" pitchFamily="18" charset="0"/>
              </a:rPr>
              <a:t>13.3.6   </a:t>
            </a:r>
            <a:r>
              <a:rPr kumimoji="1" lang="zh-CN" altLang="en-US" b="1" dirty="0" smtClean="0">
                <a:latin typeface="Bodoni MT Black" pitchFamily="18" charset="0"/>
              </a:rPr>
              <a:t>机动时间</a:t>
            </a:r>
            <a:endParaRPr kumimoji="1" lang="en-US" altLang="zh-CN" b="1" dirty="0">
              <a:latin typeface="Bodoni MT Black"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nvSpPr>
        <p:spPr bwMode="auto">
          <a:xfrm>
            <a:off x="395288" y="30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13.3.1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开发时间</a:t>
            </a:r>
          </a:p>
        </p:txBody>
      </p:sp>
      <p:sp>
        <p:nvSpPr>
          <p:cNvPr id="7" name="内容占位符 2"/>
          <p:cNvSpPr>
            <a:spLocks noGrp="1"/>
          </p:cNvSpPr>
          <p:nvPr>
            <p:ph idx="1"/>
          </p:nvPr>
        </p:nvSpPr>
        <p:spPr>
          <a:xfrm>
            <a:off x="422275" y="1052513"/>
            <a:ext cx="8229600" cy="576262"/>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13.3.1 </a:t>
            </a:r>
            <a:r>
              <a:rPr kumimoji="1" lang="zh-CN" altLang="en-US" b="1" dirty="0" smtClean="0">
                <a:latin typeface="Bodoni MT Black" pitchFamily="18" charset="0"/>
              </a:rPr>
              <a:t>估算开发时间</a:t>
            </a:r>
            <a:endParaRPr kumimoji="1" lang="zh-CN" altLang="en-US" b="1" dirty="0">
              <a:latin typeface="Bodoni MT Black" pitchFamily="18" charset="0"/>
            </a:endParaRPr>
          </a:p>
        </p:txBody>
      </p:sp>
      <p:sp>
        <p:nvSpPr>
          <p:cNvPr id="3" name="矩形 2"/>
          <p:cNvSpPr/>
          <p:nvPr/>
        </p:nvSpPr>
        <p:spPr>
          <a:xfrm>
            <a:off x="422275" y="1700808"/>
            <a:ext cx="8252147" cy="4247317"/>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成本</a:t>
            </a:r>
            <a:r>
              <a:rPr lang="zh-CN" altLang="zh-CN" sz="2400" kern="100" dirty="0">
                <a:latin typeface="Bodoni MT Black" pitchFamily="18" charset="0"/>
                <a:cs typeface="Times New Roman" panose="02020603050405020304" pitchFamily="18" charset="0"/>
              </a:rPr>
              <a:t>估算模型也同时提供了</a:t>
            </a:r>
            <a:r>
              <a:rPr lang="zh-CN" altLang="zh-CN" sz="2400" kern="100" dirty="0">
                <a:solidFill>
                  <a:srgbClr val="FF0000"/>
                </a:solidFill>
                <a:latin typeface="Bodoni MT Black" pitchFamily="18" charset="0"/>
                <a:cs typeface="Times New Roman" panose="02020603050405020304" pitchFamily="18" charset="0"/>
              </a:rPr>
              <a:t>估算开发时间</a:t>
            </a:r>
            <a:r>
              <a:rPr lang="en-US" altLang="zh-CN" sz="2400" kern="100" dirty="0">
                <a:solidFill>
                  <a:srgbClr val="FF0000"/>
                </a:solidFill>
                <a:latin typeface="Bodoni MT Black" pitchFamily="18" charset="0"/>
                <a:cs typeface="Times New Roman" panose="02020603050405020304" pitchFamily="18" charset="0"/>
              </a:rPr>
              <a:t>T</a:t>
            </a:r>
            <a:r>
              <a:rPr lang="zh-CN" altLang="zh-CN" sz="2400" kern="100" dirty="0">
                <a:latin typeface="Bodoni MT Black" pitchFamily="18" charset="0"/>
                <a:cs typeface="Times New Roman" panose="02020603050405020304" pitchFamily="18" charset="0"/>
              </a:rPr>
              <a:t>的方程。与工作量方程不同，各种模型估算开发时间的方程很相似</a:t>
            </a:r>
            <a:r>
              <a:rPr lang="zh-CN" altLang="zh-CN" sz="2400" kern="100" dirty="0" smtClean="0">
                <a:latin typeface="Bodoni MT Black" pitchFamily="18" charset="0"/>
                <a:cs typeface="Times New Roman" panose="02020603050405020304" pitchFamily="18" charset="0"/>
              </a:rPr>
              <a:t>，如</a:t>
            </a:r>
            <a:r>
              <a:rPr lang="zh-CN" altLang="zh-CN" sz="2400" kern="100" dirty="0">
                <a:latin typeface="Bodoni MT Black" pitchFamily="18" charset="0"/>
                <a:cs typeface="Times New Roman" panose="02020603050405020304" pitchFamily="18" charset="0"/>
              </a:rPr>
              <a:t>： </a:t>
            </a:r>
          </a:p>
          <a:p>
            <a:pPr marL="0" lvl="1"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en-US" altLang="zh-CN" sz="2400" kern="100" dirty="0" err="1" smtClean="0">
                <a:latin typeface="Bodoni MT Black" pitchFamily="18" charset="0"/>
                <a:cs typeface="Times New Roman" panose="02020603050405020304" pitchFamily="18" charset="0"/>
              </a:rPr>
              <a:t>Walston_Felix</a:t>
            </a:r>
            <a:r>
              <a:rPr lang="zh-CN" altLang="zh-CN" sz="2400" kern="100" dirty="0">
                <a:latin typeface="Bodoni MT Black" pitchFamily="18" charset="0"/>
                <a:cs typeface="Times New Roman" panose="02020603050405020304" pitchFamily="18" charset="0"/>
              </a:rPr>
              <a:t>模型</a:t>
            </a:r>
            <a:r>
              <a:rPr lang="en-US" altLang="zh-CN" sz="2400" kern="100" dirty="0">
                <a:latin typeface="Bodoni MT Black" pitchFamily="18" charset="0"/>
                <a:cs typeface="Times New Roman" panose="02020603050405020304" pitchFamily="18" charset="0"/>
              </a:rPr>
              <a:t>   T=2.5E</a:t>
            </a:r>
            <a:r>
              <a:rPr lang="en-US" altLang="zh-CN" sz="2400" kern="100" baseline="30000" dirty="0">
                <a:latin typeface="Bodoni MT Black" pitchFamily="18" charset="0"/>
                <a:cs typeface="Times New Roman" panose="02020603050405020304" pitchFamily="18" charset="0"/>
              </a:rPr>
              <a:t>0.35</a:t>
            </a:r>
          </a:p>
          <a:p>
            <a:pPr marL="0" lvl="1"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原始</a:t>
            </a:r>
            <a:r>
              <a:rPr lang="zh-CN" altLang="zh-CN" sz="2400" kern="100" dirty="0">
                <a:latin typeface="Bodoni MT Black" pitchFamily="18" charset="0"/>
                <a:cs typeface="Times New Roman" panose="02020603050405020304" pitchFamily="18" charset="0"/>
              </a:rPr>
              <a:t>的</a:t>
            </a:r>
            <a:r>
              <a:rPr lang="en-US" altLang="zh-CN" sz="2400" kern="100" dirty="0">
                <a:latin typeface="Bodoni MT Black" pitchFamily="18" charset="0"/>
                <a:cs typeface="Times New Roman" panose="02020603050405020304" pitchFamily="18" charset="0"/>
              </a:rPr>
              <a:t>COCOMO</a:t>
            </a:r>
            <a:r>
              <a:rPr lang="zh-CN" altLang="zh-CN" sz="2400" kern="100" dirty="0">
                <a:latin typeface="Bodoni MT Black" pitchFamily="18" charset="0"/>
                <a:cs typeface="Times New Roman" panose="02020603050405020304" pitchFamily="18" charset="0"/>
              </a:rPr>
              <a:t>模型</a:t>
            </a:r>
            <a:r>
              <a:rPr lang="en-US" altLang="zh-CN" sz="2400" kern="100" dirty="0">
                <a:latin typeface="Bodoni MT Black" pitchFamily="18" charset="0"/>
                <a:cs typeface="Times New Roman" panose="02020603050405020304" pitchFamily="18" charset="0"/>
              </a:rPr>
              <a:t>   T=2.5E</a:t>
            </a:r>
            <a:r>
              <a:rPr lang="en-US" altLang="zh-CN" sz="2400" kern="100" baseline="30000" dirty="0">
                <a:latin typeface="Bodoni MT Black" pitchFamily="18" charset="0"/>
                <a:cs typeface="Times New Roman" panose="02020603050405020304" pitchFamily="18" charset="0"/>
              </a:rPr>
              <a:t>0.38</a:t>
            </a:r>
          </a:p>
          <a:p>
            <a:pPr marL="0" lvl="1" algn="just" eaLnBrk="1" hangingPunct="1">
              <a:lnSpc>
                <a:spcPct val="125000"/>
              </a:lnSpc>
              <a:spcAft>
                <a:spcPts val="0"/>
              </a:spcAft>
              <a:defRPr/>
            </a:pPr>
            <a:r>
              <a:rPr lang="zh-CN" altLang="en-US" sz="2400" kern="100" dirty="0">
                <a:latin typeface="Bodoni MT Black" pitchFamily="18" charset="0"/>
                <a:cs typeface="Times New Roman" panose="02020603050405020304" pitchFamily="18" charset="0"/>
              </a:rPr>
              <a:t>③</a:t>
            </a:r>
            <a:r>
              <a:rPr lang="en-US" altLang="zh-CN" sz="2400" kern="100" dirty="0" smtClean="0">
                <a:latin typeface="Bodoni MT Black" pitchFamily="18" charset="0"/>
                <a:cs typeface="Times New Roman" panose="02020603050405020304" pitchFamily="18" charset="0"/>
              </a:rPr>
              <a:t> </a:t>
            </a:r>
            <a:r>
              <a:rPr lang="en-US" altLang="zh-CN" sz="2400" kern="100" dirty="0">
                <a:latin typeface="Bodoni MT Black" pitchFamily="18" charset="0"/>
                <a:cs typeface="Times New Roman" panose="02020603050405020304" pitchFamily="18" charset="0"/>
              </a:rPr>
              <a:t>COCOMO2</a:t>
            </a:r>
            <a:r>
              <a:rPr lang="zh-CN" altLang="zh-CN" sz="2400" kern="100" dirty="0">
                <a:latin typeface="Bodoni MT Black" pitchFamily="18" charset="0"/>
                <a:cs typeface="Times New Roman" panose="02020603050405020304" pitchFamily="18" charset="0"/>
              </a:rPr>
              <a:t>模型</a:t>
            </a:r>
            <a:r>
              <a:rPr lang="en-US" altLang="zh-CN" sz="2400" kern="100" dirty="0">
                <a:latin typeface="Bodoni MT Black" pitchFamily="18" charset="0"/>
                <a:cs typeface="Times New Roman" panose="02020603050405020304" pitchFamily="18" charset="0"/>
              </a:rPr>
              <a:t>    T=3.0E</a:t>
            </a:r>
            <a:r>
              <a:rPr lang="en-US" altLang="zh-CN" sz="2400" kern="100" baseline="30000" dirty="0">
                <a:latin typeface="Bodoni MT Black" pitchFamily="18" charset="0"/>
                <a:cs typeface="Times New Roman" panose="02020603050405020304" pitchFamily="18" charset="0"/>
              </a:rPr>
              <a:t>0.33+0.2</a:t>
            </a:r>
            <a:r>
              <a:rPr lang="zh-CN" altLang="zh-CN" sz="2400" b="1" kern="100" baseline="30000" dirty="0">
                <a:latin typeface="Bodoni MT Black" pitchFamily="18" charset="0"/>
                <a:cs typeface="Times New Roman" panose="02020603050405020304" pitchFamily="18" charset="0"/>
              </a:rPr>
              <a:t>×</a:t>
            </a:r>
            <a:r>
              <a:rPr lang="en-US" altLang="zh-CN" sz="2400" kern="100" baseline="30000" dirty="0">
                <a:latin typeface="Bodoni MT Black" pitchFamily="18" charset="0"/>
                <a:cs typeface="Times New Roman" panose="02020603050405020304" pitchFamily="18" charset="0"/>
              </a:rPr>
              <a:t>(b-1.01)</a:t>
            </a:r>
          </a:p>
          <a:p>
            <a:pPr marL="0" lvl="1"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④ </a:t>
            </a:r>
            <a:r>
              <a:rPr lang="en-US" altLang="zh-CN" sz="2400" kern="100" dirty="0" smtClean="0">
                <a:latin typeface="Bodoni MT Black" pitchFamily="18" charset="0"/>
                <a:cs typeface="Times New Roman" panose="02020603050405020304" pitchFamily="18" charset="0"/>
              </a:rPr>
              <a:t>Putnam</a:t>
            </a:r>
            <a:r>
              <a:rPr lang="zh-CN" altLang="zh-CN" sz="2400" kern="100" dirty="0">
                <a:latin typeface="Bodoni MT Black" pitchFamily="18" charset="0"/>
                <a:cs typeface="Times New Roman" panose="02020603050405020304" pitchFamily="18" charset="0"/>
              </a:rPr>
              <a:t>模型</a:t>
            </a:r>
            <a:r>
              <a:rPr lang="en-US" altLang="zh-CN" sz="2400" kern="100" dirty="0">
                <a:latin typeface="Bodoni MT Black" pitchFamily="18" charset="0"/>
                <a:cs typeface="Times New Roman" panose="02020603050405020304" pitchFamily="18" charset="0"/>
              </a:rPr>
              <a:t>   T=2.4E</a:t>
            </a:r>
            <a:r>
              <a:rPr lang="en-US" altLang="zh-CN" sz="2400" kern="100" baseline="30000" dirty="0">
                <a:latin typeface="Bodoni MT Black" pitchFamily="18" charset="0"/>
                <a:cs typeface="Times New Roman" panose="02020603050405020304" pitchFamily="18" charset="0"/>
              </a:rPr>
              <a:t>1/3</a:t>
            </a:r>
          </a:p>
          <a:p>
            <a:pPr lvl="1" algn="just" eaLnBrk="1" hangingPunct="1">
              <a:lnSpc>
                <a:spcPct val="125000"/>
              </a:lnSpc>
              <a:spcAft>
                <a:spcPts val="0"/>
              </a:spcAft>
              <a:defRPr/>
            </a:pPr>
            <a:r>
              <a:rPr lang="en-US" altLang="zh-CN" sz="2400" kern="100" dirty="0" smtClean="0">
                <a:solidFill>
                  <a:srgbClr val="FF0000"/>
                </a:solidFill>
                <a:latin typeface="Bodoni MT Black" pitchFamily="18" charset="0"/>
                <a:cs typeface="Times New Roman" panose="02020603050405020304" pitchFamily="18" charset="0"/>
              </a:rPr>
              <a:t>E - </a:t>
            </a:r>
            <a:r>
              <a:rPr lang="zh-CN" altLang="zh-CN" sz="2400" kern="100" dirty="0" smtClean="0">
                <a:solidFill>
                  <a:srgbClr val="FF0000"/>
                </a:solidFill>
                <a:latin typeface="Bodoni MT Black" pitchFamily="18" charset="0"/>
                <a:cs typeface="Times New Roman" panose="02020603050405020304" pitchFamily="18" charset="0"/>
              </a:rPr>
              <a:t>开发</a:t>
            </a:r>
            <a:r>
              <a:rPr lang="zh-CN" altLang="zh-CN" sz="2400" kern="100" dirty="0">
                <a:solidFill>
                  <a:srgbClr val="FF0000"/>
                </a:solidFill>
                <a:latin typeface="Bodoni MT Black" pitchFamily="18" charset="0"/>
                <a:cs typeface="Times New Roman" panose="02020603050405020304" pitchFamily="18" charset="0"/>
              </a:rPr>
              <a:t>工作量</a:t>
            </a:r>
            <a:r>
              <a:rPr lang="zh-CN" altLang="zh-CN" sz="2400" kern="100" dirty="0">
                <a:latin typeface="Bodoni MT Black" pitchFamily="18" charset="0"/>
                <a:cs typeface="Times New Roman" panose="02020603050405020304" pitchFamily="18" charset="0"/>
              </a:rPr>
              <a:t>（以人月为单位）；</a:t>
            </a:r>
          </a:p>
          <a:p>
            <a:pPr lvl="1"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T - </a:t>
            </a:r>
            <a:r>
              <a:rPr lang="zh-CN" altLang="zh-CN" sz="2400" kern="100" dirty="0" smtClean="0">
                <a:latin typeface="Bodoni MT Black" pitchFamily="18" charset="0"/>
                <a:cs typeface="Times New Roman" panose="02020603050405020304" pitchFamily="18" charset="0"/>
              </a:rPr>
              <a:t>开发</a:t>
            </a:r>
            <a:r>
              <a:rPr lang="zh-CN" altLang="zh-CN" sz="2400" kern="100" dirty="0">
                <a:latin typeface="Bodoni MT Black" pitchFamily="18" charset="0"/>
                <a:cs typeface="Times New Roman" panose="02020603050405020304" pitchFamily="18" charset="0"/>
              </a:rPr>
              <a:t>时间（以月为单位）</a:t>
            </a:r>
            <a:r>
              <a:rPr lang="zh-CN" altLang="zh-CN" sz="2400" kern="100" dirty="0" smtClean="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0" lvl="1" algn="just" eaLnBrk="1" hangingPunct="1">
              <a:lnSpc>
                <a:spcPct val="125000"/>
              </a:lnSpc>
              <a:spcAft>
                <a:spcPts val="0"/>
              </a:spcAft>
              <a:defRPr/>
            </a:pPr>
            <a:r>
              <a:rPr lang="zh-CN" altLang="zh-CN" sz="2400" dirty="0" smtClean="0">
                <a:latin typeface="Bodoni MT Black" pitchFamily="18" charset="0"/>
              </a:rPr>
              <a:t>用</a:t>
            </a:r>
            <a:r>
              <a:rPr lang="zh-CN" altLang="zh-CN" sz="2400" dirty="0">
                <a:latin typeface="Bodoni MT Black" pitchFamily="18" charset="0"/>
              </a:rPr>
              <a:t>上列方程计算出的</a:t>
            </a:r>
            <a:r>
              <a:rPr lang="en-US" altLang="zh-CN" sz="2400" dirty="0">
                <a:latin typeface="Bodoni MT Black" pitchFamily="18" charset="0"/>
              </a:rPr>
              <a:t>T</a:t>
            </a:r>
            <a:r>
              <a:rPr lang="zh-CN" altLang="zh-CN" sz="2400" dirty="0">
                <a:latin typeface="Bodoni MT Black" pitchFamily="18" charset="0"/>
              </a:rPr>
              <a:t>值，代表正常情况下的开发时间。</a:t>
            </a:r>
            <a:endParaRPr lang="zh-CN" altLang="zh-CN" sz="2400" kern="100" dirty="0">
              <a:latin typeface="Bodoni MT Black" pitchFamily="18" charset="0"/>
              <a:cs typeface="Times New Roman" panose="02020603050405020304"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nvSpPr>
        <p:spPr bwMode="auto">
          <a:xfrm>
            <a:off x="406400"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288" y="909875"/>
            <a:ext cx="8509000" cy="4247317"/>
          </a:xfrm>
          <a:prstGeom prst="rect">
            <a:avLst/>
          </a:prstGeom>
        </p:spPr>
        <p:txBody>
          <a:bodyPr>
            <a:spAutoFit/>
          </a:bodyPr>
          <a:lstStyle/>
          <a:p>
            <a:pPr eaLnBrk="1" hangingPunct="1">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客户</a:t>
            </a:r>
            <a:r>
              <a:rPr lang="zh-CN" altLang="zh-CN" sz="2400" dirty="0">
                <a:latin typeface="Bodoni MT Black" pitchFamily="18" charset="0"/>
              </a:rPr>
              <a:t>往往希望缩短软件开发时间，显然，</a:t>
            </a:r>
            <a:r>
              <a:rPr lang="zh-CN" altLang="zh-CN" sz="2400" dirty="0" smtClean="0">
                <a:latin typeface="Bodoni MT Black" pitchFamily="18" charset="0"/>
              </a:rPr>
              <a:t>为缩短</a:t>
            </a:r>
            <a:r>
              <a:rPr lang="zh-CN" altLang="zh-CN" sz="2400" dirty="0">
                <a:latin typeface="Bodoni MT Black" pitchFamily="18" charset="0"/>
              </a:rPr>
              <a:t>开发时间应该增加从事开发工作的人数</a:t>
            </a:r>
            <a:r>
              <a:rPr lang="zh-CN" altLang="zh-CN" sz="2400" dirty="0" smtClean="0">
                <a:latin typeface="Bodoni MT Black" pitchFamily="18" charset="0"/>
              </a:rPr>
              <a:t>。但经验</a:t>
            </a:r>
            <a:r>
              <a:rPr lang="zh-CN" altLang="en-US" sz="2400" dirty="0" smtClean="0">
                <a:latin typeface="Bodoni MT Black" pitchFamily="18" charset="0"/>
              </a:rPr>
              <a:t>可知</a:t>
            </a:r>
            <a:r>
              <a:rPr lang="zh-CN" altLang="zh-CN" sz="2400" dirty="0" smtClean="0">
                <a:latin typeface="Bodoni MT Black" pitchFamily="18" charset="0"/>
              </a:rPr>
              <a:t>，</a:t>
            </a:r>
            <a:r>
              <a:rPr lang="zh-CN" altLang="zh-CN" sz="2400" dirty="0">
                <a:solidFill>
                  <a:srgbClr val="FF0000"/>
                </a:solidFill>
                <a:latin typeface="Bodoni MT Black" pitchFamily="18" charset="0"/>
              </a:rPr>
              <a:t>随着开发小组规模的扩大，个人生产率将下降，以致开发时间与从事开发工作的人数并不成反比关系</a:t>
            </a:r>
            <a:r>
              <a:rPr lang="zh-CN" altLang="zh-CN" sz="2400" dirty="0">
                <a:latin typeface="Bodoni MT Black" pitchFamily="18" charset="0"/>
              </a:rPr>
              <a:t>。出现这种现象主要有下述两个</a:t>
            </a:r>
            <a:r>
              <a:rPr lang="zh-CN" altLang="zh-CN" sz="2400" dirty="0" smtClean="0">
                <a:latin typeface="Bodoni MT Black" pitchFamily="18" charset="0"/>
              </a:rPr>
              <a:t>原因</a:t>
            </a:r>
            <a:r>
              <a:rPr lang="zh-CN" altLang="en-US" sz="2400" dirty="0" smtClean="0">
                <a:latin typeface="Bodoni MT Black" pitchFamily="18" charset="0"/>
              </a:rPr>
              <a:t>：</a:t>
            </a:r>
            <a:endParaRPr lang="zh-CN"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当小组变得更大时，每个人需要用更多时间与组内其他成员讨论问题、协调工作，因此增加了通信开销。</a:t>
            </a:r>
          </a:p>
          <a:p>
            <a:pPr marL="342900" indent="-342900" eaLnBrk="1" hangingPunct="1">
              <a:lnSpc>
                <a:spcPct val="125000"/>
              </a:lnSpc>
              <a:buFont typeface="Wingdings" panose="05000000000000000000" pitchFamily="2" charset="2"/>
              <a:buChar char="l"/>
              <a:defRPr/>
            </a:pPr>
            <a:r>
              <a:rPr lang="zh-CN" altLang="zh-CN" sz="2400" dirty="0" smtClean="0">
                <a:latin typeface="Bodoni MT Black" pitchFamily="18" charset="0"/>
              </a:rPr>
              <a:t>在</a:t>
            </a:r>
            <a:r>
              <a:rPr lang="zh-CN" altLang="zh-CN" sz="2400" dirty="0">
                <a:latin typeface="Bodoni MT Black" pitchFamily="18" charset="0"/>
              </a:rPr>
              <a:t>开发过程中</a:t>
            </a:r>
            <a:r>
              <a:rPr lang="zh-CN" altLang="zh-CN" sz="2400" dirty="0" smtClean="0">
                <a:latin typeface="Bodoni MT Black" pitchFamily="18" charset="0"/>
              </a:rPr>
              <a:t>增加人员，新</a:t>
            </a:r>
            <a:r>
              <a:rPr lang="zh-CN" altLang="zh-CN" sz="2400" dirty="0">
                <a:latin typeface="Bodoni MT Black" pitchFamily="18" charset="0"/>
              </a:rPr>
              <a:t>成员在开始时不仅不是生产力，而且在他们学习期间还需要花费小组其他成员的</a:t>
            </a:r>
            <a:r>
              <a:rPr lang="zh-CN" altLang="zh-CN" sz="2400" dirty="0" smtClean="0">
                <a:latin typeface="Bodoni MT Black" pitchFamily="18" charset="0"/>
              </a:rPr>
              <a:t>时间</a:t>
            </a:r>
            <a:r>
              <a:rPr lang="zh-CN" altLang="en-US" sz="2400" dirty="0" smtClean="0">
                <a:latin typeface="Bodoni MT Black" pitchFamily="18" charset="0"/>
              </a:rPr>
              <a:t>，导致</a:t>
            </a:r>
            <a:r>
              <a:rPr lang="zh-CN" altLang="zh-CN" sz="2400" dirty="0" smtClean="0">
                <a:latin typeface="Bodoni MT Black" pitchFamily="18" charset="0"/>
              </a:rPr>
              <a:t>项目</a:t>
            </a:r>
            <a:r>
              <a:rPr lang="zh-CN" altLang="zh-CN" sz="2400" dirty="0">
                <a:latin typeface="Bodoni MT Black" pitchFamily="18" charset="0"/>
              </a:rPr>
              <a:t>组总</a:t>
            </a:r>
            <a:r>
              <a:rPr lang="zh-CN" altLang="zh-CN" sz="2400" dirty="0" smtClean="0">
                <a:latin typeface="Bodoni MT Black" pitchFamily="18" charset="0"/>
              </a:rPr>
              <a:t>生产率</a:t>
            </a:r>
            <a:r>
              <a:rPr lang="zh-CN" altLang="zh-CN" sz="2400" dirty="0">
                <a:latin typeface="Bodoni MT Black" pitchFamily="18" charset="0"/>
              </a:rPr>
              <a:t>下降</a:t>
            </a:r>
            <a:r>
              <a:rPr lang="zh-CN" altLang="zh-CN" sz="2400" dirty="0" smtClean="0">
                <a:latin typeface="Bodoni MT Black" pitchFamily="18" charset="0"/>
              </a:rPr>
              <a:t>。</a:t>
            </a:r>
            <a:endParaRPr lang="zh-CN" altLang="zh-CN" sz="2400" dirty="0">
              <a:latin typeface="Bodoni MT Black"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0"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13.3.1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开发时间</a:t>
            </a:r>
          </a:p>
        </p:txBody>
      </p:sp>
      <p:sp>
        <p:nvSpPr>
          <p:cNvPr id="7" name="矩形 3"/>
          <p:cNvSpPr>
            <a:spLocks noChangeArrowheads="1"/>
          </p:cNvSpPr>
          <p:nvPr/>
        </p:nvSpPr>
        <p:spPr bwMode="auto">
          <a:xfrm>
            <a:off x="533400" y="5068867"/>
            <a:ext cx="8362950" cy="1015663"/>
          </a:xfrm>
          <a:prstGeom prst="rect">
            <a:avLst/>
          </a:prstGeom>
          <a:noFill/>
          <a:ln w="9525">
            <a:solidFill>
              <a:srgbClr val="C00000"/>
            </a:solidFill>
            <a:miter lim="800000"/>
            <a:headEnd/>
            <a:tailEnd/>
          </a:ln>
        </p:spPr>
        <p:txBody>
          <a:bodyPr>
            <a:spAutoFit/>
          </a:bodyPr>
          <a:lstStyle/>
          <a:p>
            <a:pPr eaLnBrk="1" hangingPunct="1">
              <a:lnSpc>
                <a:spcPct val="125000"/>
              </a:lnSpc>
            </a:pPr>
            <a:r>
              <a:rPr lang="zh-CN" altLang="zh-CN" sz="2400" dirty="0" smtClean="0">
                <a:latin typeface="Bodoni MT Black" pitchFamily="18" charset="0"/>
              </a:rPr>
              <a:t>综合</a:t>
            </a:r>
            <a:r>
              <a:rPr lang="zh-CN" altLang="zh-CN" sz="2400" dirty="0">
                <a:latin typeface="Bodoni MT Black" pitchFamily="18" charset="0"/>
              </a:rPr>
              <a:t>上述两个原因，存在被称为</a:t>
            </a:r>
            <a:r>
              <a:rPr lang="en-US" altLang="zh-CN" sz="2400" dirty="0">
                <a:solidFill>
                  <a:srgbClr val="FF0000"/>
                </a:solidFill>
                <a:latin typeface="Bodoni MT Black" pitchFamily="18" charset="0"/>
              </a:rPr>
              <a:t>Brooks</a:t>
            </a:r>
            <a:r>
              <a:rPr lang="zh-CN" altLang="zh-CN" sz="2400" dirty="0">
                <a:solidFill>
                  <a:srgbClr val="FF0000"/>
                </a:solidFill>
                <a:latin typeface="Bodoni MT Black" pitchFamily="18" charset="0"/>
              </a:rPr>
              <a:t>规律</a:t>
            </a:r>
            <a:r>
              <a:rPr lang="zh-CN" altLang="zh-CN" sz="2400" dirty="0">
                <a:latin typeface="Bodoni MT Black" pitchFamily="18" charset="0"/>
              </a:rPr>
              <a:t>的下述现象</a:t>
            </a:r>
            <a:r>
              <a:rPr lang="zh-CN" altLang="en-US" sz="2400" dirty="0">
                <a:latin typeface="Bodoni MT Black" pitchFamily="18" charset="0"/>
              </a:rPr>
              <a:t>：</a:t>
            </a:r>
            <a:r>
              <a:rPr lang="zh-CN" altLang="zh-CN" sz="2400" dirty="0">
                <a:solidFill>
                  <a:srgbClr val="FF0000"/>
                </a:solidFill>
                <a:latin typeface="Bodoni MT Black" pitchFamily="18" charset="0"/>
              </a:rPr>
              <a:t>向一个已经延期的项目增加人力，只会使得它更加延期。</a:t>
            </a:r>
            <a:endParaRPr lang="zh-CN" altLang="en-US" sz="2400" dirty="0">
              <a:solidFill>
                <a:srgbClr val="FF0000"/>
              </a:solidFill>
              <a:latin typeface="Bodoni MT Black"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3388" y="1166813"/>
            <a:ext cx="5110162" cy="461962"/>
          </a:xfrm>
          <a:prstGeom prst="rect">
            <a:avLst/>
          </a:prstGeom>
          <a:ln>
            <a:solidFill>
              <a:schemeClr val="accent6">
                <a:lumMod val="75000"/>
              </a:schemeClr>
            </a:solidFill>
          </a:ln>
        </p:spPr>
        <p:txBody>
          <a:bodyPr wrap="none">
            <a:spAutoFit/>
          </a:bodyPr>
          <a:lstStyle/>
          <a:p>
            <a:pPr eaLnBrk="1" hangingPunct="1">
              <a:defRPr/>
            </a:pPr>
            <a:r>
              <a:rPr lang="zh-CN" altLang="zh-CN" sz="2400" dirty="0">
                <a:solidFill>
                  <a:srgbClr val="FF0000"/>
                </a:solidFill>
                <a:latin typeface="Bodoni MT Black" pitchFamily="18" charset="0"/>
                <a:cs typeface="Times New Roman" panose="02020603050405020304" pitchFamily="18" charset="0"/>
              </a:rPr>
              <a:t>项目组规模与项目组总生产率的关系</a:t>
            </a:r>
            <a:endParaRPr lang="zh-CN" altLang="en-US" sz="2400" dirty="0">
              <a:solidFill>
                <a:srgbClr val="FF0000"/>
              </a:solidFill>
              <a:latin typeface="Bodoni MT Black" pitchFamily="18" charset="0"/>
            </a:endParaRPr>
          </a:p>
        </p:txBody>
      </p:sp>
      <p:sp>
        <p:nvSpPr>
          <p:cNvPr id="9" name="矩形 8"/>
          <p:cNvSpPr/>
          <p:nvPr/>
        </p:nvSpPr>
        <p:spPr>
          <a:xfrm>
            <a:off x="395288" y="1696234"/>
            <a:ext cx="8242300" cy="4247317"/>
          </a:xfrm>
          <a:prstGeom prst="rect">
            <a:avLst/>
          </a:prstGeom>
        </p:spPr>
        <p:txBody>
          <a:bodyPr>
            <a:spAutoFit/>
          </a:bodyPr>
          <a:lstStyle/>
          <a:p>
            <a:pPr marL="342900" indent="-342900" algn="just" eaLnBrk="1" hangingPunct="1">
              <a:lnSpc>
                <a:spcPct val="125000"/>
              </a:lnSpc>
              <a:spcAft>
                <a:spcPts val="0"/>
              </a:spcAft>
              <a:buSzPct val="100000"/>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项目组成员之间的通信路径数，由项目组人数和项目组结构决定</a:t>
            </a:r>
            <a:r>
              <a:rPr lang="zh-CN" altLang="zh-CN" sz="2400" kern="100" dirty="0" smtClean="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SzPct val="100000"/>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如果</a:t>
            </a:r>
            <a:r>
              <a:rPr lang="zh-CN" altLang="zh-CN" sz="2400" kern="100" dirty="0">
                <a:latin typeface="Bodoni MT Black" pitchFamily="18" charset="0"/>
                <a:cs typeface="Times New Roman" panose="02020603050405020304" pitchFamily="18" charset="0"/>
              </a:rPr>
              <a:t>项目组共有</a:t>
            </a:r>
            <a:r>
              <a:rPr lang="en-US" altLang="zh-CN" sz="2400" kern="100" dirty="0">
                <a:solidFill>
                  <a:srgbClr val="FF0000"/>
                </a:solidFill>
                <a:latin typeface="Bodoni MT Black" pitchFamily="18" charset="0"/>
                <a:cs typeface="Times New Roman" panose="02020603050405020304" pitchFamily="18" charset="0"/>
              </a:rPr>
              <a:t>P</a:t>
            </a:r>
            <a:r>
              <a:rPr lang="zh-CN" altLang="zh-CN" sz="2400" kern="100" dirty="0">
                <a:latin typeface="Bodoni MT Black" pitchFamily="18" charset="0"/>
                <a:cs typeface="Times New Roman" panose="02020603050405020304" pitchFamily="18" charset="0"/>
              </a:rPr>
              <a:t>名组员，每个组员必须与所有其他组员通信以协调开发活动，则通信路径数为</a:t>
            </a:r>
            <a:r>
              <a:rPr lang="en-US" altLang="zh-CN" sz="2400" kern="100" dirty="0">
                <a:solidFill>
                  <a:srgbClr val="FF0000"/>
                </a:solidFill>
                <a:latin typeface="Bodoni MT Black" pitchFamily="18" charset="0"/>
                <a:cs typeface="Times New Roman" panose="02020603050405020304" pitchFamily="18" charset="0"/>
              </a:rPr>
              <a:t>P(P-1)/2</a:t>
            </a:r>
            <a:r>
              <a:rPr lang="zh-CN" altLang="zh-CN" sz="2400" kern="100" dirty="0">
                <a:latin typeface="Bodoni MT Black" pitchFamily="18" charset="0"/>
                <a:cs typeface="Times New Roman" panose="02020603050405020304" pitchFamily="18" charset="0"/>
              </a:rPr>
              <a:t>。如果每个组员只需与另外一个组员通信，则通信路径数为</a:t>
            </a:r>
            <a:r>
              <a:rPr lang="en-US" altLang="zh-CN" sz="2400" kern="100" dirty="0">
                <a:solidFill>
                  <a:srgbClr val="FF0000"/>
                </a:solidFill>
                <a:latin typeface="Bodoni MT Black" pitchFamily="18" charset="0"/>
                <a:cs typeface="Times New Roman" panose="02020603050405020304" pitchFamily="18" charset="0"/>
              </a:rPr>
              <a:t>P-1</a:t>
            </a:r>
            <a:r>
              <a:rPr lang="zh-CN" altLang="zh-CN" sz="2400" kern="100" dirty="0">
                <a:latin typeface="Bodoni MT Black" pitchFamily="18" charset="0"/>
                <a:cs typeface="Times New Roman" panose="02020603050405020304" pitchFamily="18" charset="0"/>
              </a:rPr>
              <a:t>。通信路径数少于</a:t>
            </a:r>
            <a:r>
              <a:rPr lang="en-US" altLang="zh-CN" sz="2400" kern="100" dirty="0">
                <a:latin typeface="Bodoni MT Black" pitchFamily="18" charset="0"/>
                <a:cs typeface="Times New Roman" panose="02020603050405020304" pitchFamily="18" charset="0"/>
              </a:rPr>
              <a:t>P-1</a:t>
            </a:r>
            <a:r>
              <a:rPr lang="zh-CN" altLang="zh-CN" sz="2400" kern="100" dirty="0">
                <a:latin typeface="Bodoni MT Black" pitchFamily="18" charset="0"/>
                <a:cs typeface="Times New Roman" panose="02020603050405020304" pitchFamily="18" charset="0"/>
              </a:rPr>
              <a:t>是不合理的，因为那将导致出现与任何人都没有联系的组员。</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SzPct val="70000"/>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因此，</a:t>
            </a:r>
            <a:r>
              <a:rPr lang="zh-CN" altLang="zh-CN" sz="2400" kern="100" dirty="0">
                <a:solidFill>
                  <a:srgbClr val="FF0000"/>
                </a:solidFill>
                <a:latin typeface="Bodoni MT Black" pitchFamily="18" charset="0"/>
                <a:cs typeface="Times New Roman" panose="02020603050405020304" pitchFamily="18" charset="0"/>
              </a:rPr>
              <a:t>通信路径数大约在</a:t>
            </a:r>
            <a:r>
              <a:rPr lang="en-US" altLang="zh-CN" sz="2400" kern="100" dirty="0">
                <a:solidFill>
                  <a:srgbClr val="FF0000"/>
                </a:solidFill>
                <a:latin typeface="Bodoni MT Black" pitchFamily="18" charset="0"/>
                <a:cs typeface="Times New Roman" panose="02020603050405020304" pitchFamily="18" charset="0"/>
              </a:rPr>
              <a:t>P~P</a:t>
            </a:r>
            <a:r>
              <a:rPr lang="en-US" altLang="zh-CN" sz="2400" kern="100" baseline="30000" dirty="0">
                <a:solidFill>
                  <a:srgbClr val="FF0000"/>
                </a:solidFill>
                <a:latin typeface="Bodoni MT Black" pitchFamily="18" charset="0"/>
                <a:cs typeface="Times New Roman" panose="02020603050405020304" pitchFamily="18" charset="0"/>
              </a:rPr>
              <a:t>2</a:t>
            </a:r>
            <a:r>
              <a:rPr lang="en-US" altLang="zh-CN" sz="2400" kern="100" dirty="0">
                <a:solidFill>
                  <a:srgbClr val="FF0000"/>
                </a:solidFill>
                <a:latin typeface="Bodoni MT Black" pitchFamily="18" charset="0"/>
                <a:cs typeface="Times New Roman" panose="02020603050405020304" pitchFamily="18" charset="0"/>
              </a:rPr>
              <a:t>/2</a:t>
            </a:r>
            <a:r>
              <a:rPr lang="zh-CN" altLang="zh-CN" sz="2400" kern="100" dirty="0">
                <a:solidFill>
                  <a:srgbClr val="FF0000"/>
                </a:solidFill>
                <a:latin typeface="Bodoni MT Black" pitchFamily="18" charset="0"/>
                <a:cs typeface="Times New Roman" panose="02020603050405020304" pitchFamily="18" charset="0"/>
              </a:rPr>
              <a:t>的范围内变化</a:t>
            </a:r>
            <a:r>
              <a:rPr lang="zh-CN" altLang="zh-CN" sz="2400" kern="100" dirty="0">
                <a:latin typeface="Bodoni MT Black" pitchFamily="18" charset="0"/>
                <a:cs typeface="Times New Roman" panose="02020603050405020304" pitchFamily="18" charset="0"/>
              </a:rPr>
              <a:t>。也就是说，在一个层次结构的项目组中，通信路径数为</a:t>
            </a:r>
            <a:r>
              <a:rPr lang="en-US" altLang="zh-CN" sz="2400" kern="100" dirty="0">
                <a:latin typeface="Bodoni MT Black" pitchFamily="18" charset="0"/>
                <a:cs typeface="Times New Roman" panose="02020603050405020304" pitchFamily="18" charset="0"/>
              </a:rPr>
              <a:t>P</a:t>
            </a:r>
            <a:r>
              <a:rPr lang="zh-CN" altLang="zh-CN" sz="2400" kern="100" baseline="30000" dirty="0">
                <a:latin typeface="Bodoni MT Black" pitchFamily="18" charset="0"/>
                <a:cs typeface="Times New Roman" panose="02020603050405020304" pitchFamily="18" charset="0"/>
              </a:rPr>
              <a:t>α</a:t>
            </a:r>
            <a:r>
              <a:rPr lang="en-US" altLang="zh-CN" sz="2400" kern="100" dirty="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其中</a:t>
            </a:r>
            <a:r>
              <a:rPr lang="en-US" altLang="zh-CN" sz="2400" kern="100" dirty="0">
                <a:latin typeface="Bodoni MT Black" pitchFamily="18" charset="0"/>
                <a:cs typeface="Times New Roman" panose="02020603050405020304" pitchFamily="18" charset="0"/>
              </a:rPr>
              <a:t>1&lt;</a:t>
            </a:r>
            <a:r>
              <a:rPr lang="zh-CN" altLang="zh-CN" sz="2400" kern="100" dirty="0">
                <a:latin typeface="Bodoni MT Black" pitchFamily="18" charset="0"/>
                <a:cs typeface="Times New Roman" panose="02020603050405020304" pitchFamily="18" charset="0"/>
              </a:rPr>
              <a:t>α</a:t>
            </a:r>
            <a:r>
              <a:rPr lang="en-US" altLang="zh-CN" sz="2400" kern="100" dirty="0">
                <a:latin typeface="Bodoni MT Black" pitchFamily="18" charset="0"/>
                <a:cs typeface="Times New Roman" panose="02020603050405020304" pitchFamily="18" charset="0"/>
              </a:rPr>
              <a:t>&lt;2</a:t>
            </a:r>
            <a:r>
              <a:rPr lang="zh-CN" altLang="zh-CN" sz="2400" kern="100" dirty="0">
                <a:latin typeface="Bodoni MT Black" pitchFamily="18" charset="0"/>
                <a:cs typeface="Times New Roman" panose="02020603050405020304" pitchFamily="18" charset="0"/>
              </a:rPr>
              <a:t>。</a:t>
            </a: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1"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13.3.1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开发时间</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None/>
              <a:defRPr/>
            </a:pPr>
            <a:endParaRPr lang="es-ES" altLang="zh-CN" sz="2000">
              <a:solidFill>
                <a:srgbClr val="BFBFBF"/>
              </a:solidFill>
              <a:latin typeface="Bodoni MT Black" pitchFamily="18" charset="0"/>
              <a:ea typeface="+mn-ea"/>
            </a:endParaRPr>
          </a:p>
        </p:txBody>
      </p:sp>
      <p:sp>
        <p:nvSpPr>
          <p:cNvPr id="717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9220"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9221"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7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34" name="Rectangle 3"/>
          <p:cNvSpPr txBox="1">
            <a:spLocks noChangeArrowheads="1"/>
          </p:cNvSpPr>
          <p:nvPr/>
        </p:nvSpPr>
        <p:spPr bwMode="auto">
          <a:xfrm>
            <a:off x="549275" y="1169988"/>
            <a:ext cx="8229600" cy="502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dirty="0" smtClean="0">
                <a:solidFill>
                  <a:srgbClr val="9999CC">
                    <a:lumMod val="50000"/>
                  </a:srgbClr>
                </a:solidFill>
                <a:latin typeface="Bodoni MT Black" pitchFamily="18" charset="0"/>
              </a:rPr>
              <a:t>   </a:t>
            </a:r>
            <a:r>
              <a:rPr kumimoji="1" lang="en-US" altLang="zh-CN" sz="2800" b="1" dirty="0" smtClean="0">
                <a:latin typeface="Bodoni MT Black" pitchFamily="18" charset="0"/>
              </a:rPr>
              <a:t>13.1   </a:t>
            </a:r>
            <a:r>
              <a:rPr kumimoji="1" lang="zh-CN" altLang="en-US" sz="2800" b="1" dirty="0" smtClean="0">
                <a:latin typeface="Bodoni MT Black" pitchFamily="18" charset="0"/>
              </a:rPr>
              <a:t>估算软件规模</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13.2   </a:t>
            </a:r>
            <a:r>
              <a:rPr kumimoji="1" lang="zh-CN" altLang="en-US" sz="2800" b="1" dirty="0" smtClean="0">
                <a:latin typeface="Bodoni MT Black" pitchFamily="18" charset="0"/>
              </a:rPr>
              <a:t>工作量估算</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13.3   </a:t>
            </a:r>
            <a:r>
              <a:rPr kumimoji="1" lang="zh-CN" altLang="en-US" sz="2800" b="1" dirty="0" smtClean="0">
                <a:latin typeface="Bodoni MT Black" pitchFamily="18" charset="0"/>
              </a:rPr>
              <a:t>进度计划</a:t>
            </a: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13.4   </a:t>
            </a:r>
            <a:r>
              <a:rPr kumimoji="1" lang="zh-CN" altLang="en-US" sz="2800" b="1" dirty="0" smtClean="0">
                <a:latin typeface="Bodoni MT Black" pitchFamily="18" charset="0"/>
              </a:rPr>
              <a:t>人员组织</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13.5   </a:t>
            </a:r>
            <a:r>
              <a:rPr kumimoji="1" lang="zh-CN" altLang="en-US" sz="2800" b="1" dirty="0" smtClean="0">
                <a:latin typeface="Bodoni MT Black" pitchFamily="18" charset="0"/>
              </a:rPr>
              <a:t>质量保证</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13.6   </a:t>
            </a:r>
            <a:r>
              <a:rPr kumimoji="1" lang="zh-CN" altLang="en-US" sz="2800" b="1" dirty="0" smtClean="0">
                <a:latin typeface="Bodoni MT Black" pitchFamily="18" charset="0"/>
              </a:rPr>
              <a:t>软件配置管理</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a:latin typeface="Bodoni MT Black" pitchFamily="18" charset="0"/>
              </a:rPr>
              <a:t> </a:t>
            </a:r>
            <a:r>
              <a:rPr kumimoji="1" lang="en-US" altLang="zh-CN" sz="2800" b="1" dirty="0" smtClean="0">
                <a:latin typeface="Bodoni MT Black" pitchFamily="18" charset="0"/>
              </a:rPr>
              <a:t>  13.7   </a:t>
            </a:r>
            <a:r>
              <a:rPr kumimoji="1" lang="zh-CN" altLang="en-US" sz="2800" b="1" dirty="0" smtClean="0">
                <a:latin typeface="Bodoni MT Black" pitchFamily="18" charset="0"/>
              </a:rPr>
              <a:t>能力成熟模型</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smtClean="0">
                <a:latin typeface="Bodoni MT Black" pitchFamily="18" charset="0"/>
                <a:ea typeface="+mn-ea"/>
              </a:rPr>
              <a:t>主要内容</a:t>
            </a:r>
            <a:endParaRPr lang="es-HN" sz="3600" b="1" dirty="0">
              <a:latin typeface="Bodoni MT Black" pitchFamily="18" charset="0"/>
              <a:ea typeface="+mn-ea"/>
            </a:endParaRPr>
          </a:p>
        </p:txBody>
      </p:sp>
      <p:sp>
        <p:nvSpPr>
          <p:cNvPr id="1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3852" y="935748"/>
            <a:ext cx="8361892" cy="5170646"/>
          </a:xfrm>
          <a:prstGeom prst="rect">
            <a:avLst/>
          </a:prstGeom>
        </p:spPr>
        <p:txBody>
          <a:bodyPr wrap="square">
            <a:spAutoFit/>
          </a:bodyPr>
          <a:lstStyle/>
          <a:p>
            <a:pPr marL="342900" indent="-342900" algn="just" eaLnBrk="1" hangingPunct="1">
              <a:lnSpc>
                <a:spcPct val="125000"/>
              </a:lnSpc>
              <a:spcAft>
                <a:spcPts val="0"/>
              </a:spcAft>
              <a:buSzPct val="100000"/>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对于某一个组员来说，他与其他组员</a:t>
            </a:r>
            <a:r>
              <a:rPr lang="zh-CN" altLang="zh-CN" sz="2400" kern="100" dirty="0" smtClean="0">
                <a:latin typeface="Bodoni MT Black" pitchFamily="18" charset="0"/>
                <a:cs typeface="Times New Roman" panose="02020603050405020304" pitchFamily="18" charset="0"/>
              </a:rPr>
              <a:t>通信路径</a:t>
            </a:r>
            <a:r>
              <a:rPr lang="zh-CN" altLang="zh-CN" sz="2400" kern="100" dirty="0">
                <a:latin typeface="Bodoni MT Black" pitchFamily="18" charset="0"/>
                <a:cs typeface="Times New Roman" panose="02020603050405020304" pitchFamily="18" charset="0"/>
              </a:rPr>
              <a:t>数在</a:t>
            </a:r>
            <a:r>
              <a:rPr lang="en-US" altLang="zh-CN" sz="2400" kern="100" dirty="0">
                <a:latin typeface="Bodoni MT Black" pitchFamily="18" charset="0"/>
                <a:cs typeface="Times New Roman" panose="02020603050405020304" pitchFamily="18" charset="0"/>
              </a:rPr>
              <a:t>1</a:t>
            </a:r>
            <a:r>
              <a:rPr lang="en-US" altLang="zh-CN" sz="2400" kern="100" dirty="0" smtClean="0">
                <a:latin typeface="Bodoni MT Black" pitchFamily="18" charset="0"/>
                <a:cs typeface="Times New Roman" panose="02020603050405020304" pitchFamily="18" charset="0"/>
              </a:rPr>
              <a:t>~(P-1)</a:t>
            </a:r>
            <a:r>
              <a:rPr lang="zh-CN" altLang="zh-CN" sz="2400" kern="100" dirty="0" smtClean="0">
                <a:latin typeface="Bodoni MT Black" pitchFamily="18" charset="0"/>
                <a:cs typeface="Times New Roman" panose="02020603050405020304" pitchFamily="18" charset="0"/>
              </a:rPr>
              <a:t>范围</a:t>
            </a:r>
            <a:r>
              <a:rPr lang="zh-CN" altLang="zh-CN" sz="2400" kern="100" dirty="0">
                <a:latin typeface="Bodoni MT Black" pitchFamily="18" charset="0"/>
                <a:cs typeface="Times New Roman" panose="02020603050405020304" pitchFamily="18" charset="0"/>
              </a:rPr>
              <a:t>内变化。如果不与任何人通信时个人生产率为</a:t>
            </a:r>
            <a:r>
              <a:rPr lang="en-US" altLang="zh-CN" sz="2400" kern="100" dirty="0">
                <a:solidFill>
                  <a:srgbClr val="FF0000"/>
                </a:solidFill>
                <a:latin typeface="Bodoni MT Black" pitchFamily="18" charset="0"/>
                <a:cs typeface="Times New Roman" panose="02020603050405020304" pitchFamily="18" charset="0"/>
              </a:rPr>
              <a:t>L</a:t>
            </a:r>
            <a:r>
              <a:rPr lang="zh-CN" altLang="zh-CN" sz="2400" kern="100" dirty="0">
                <a:latin typeface="Bodoni MT Black" pitchFamily="18" charset="0"/>
                <a:cs typeface="Times New Roman" panose="02020603050405020304" pitchFamily="18" charset="0"/>
              </a:rPr>
              <a:t>，而且每条通信路径导致生产率</a:t>
            </a:r>
            <a:r>
              <a:rPr lang="zh-CN" altLang="zh-CN" sz="2400" kern="100" dirty="0" smtClean="0">
                <a:latin typeface="Bodoni MT Black" pitchFamily="18" charset="0"/>
                <a:cs typeface="Times New Roman" panose="02020603050405020304" pitchFamily="18" charset="0"/>
              </a:rPr>
              <a:t>减少</a:t>
            </a:r>
            <a:r>
              <a:rPr lang="en-US" altLang="zh-CN" sz="2400" kern="100" dirty="0" smtClean="0">
                <a:solidFill>
                  <a:srgbClr val="FF0000"/>
                </a:solidFill>
                <a:latin typeface="Bodoni MT Black" pitchFamily="18" charset="0"/>
                <a:cs typeface="Times New Roman" panose="02020603050405020304" pitchFamily="18" charset="0"/>
              </a:rPr>
              <a:t>l</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则</a:t>
            </a:r>
            <a:r>
              <a:rPr lang="zh-CN" altLang="zh-CN" sz="2400" kern="100" dirty="0">
                <a:solidFill>
                  <a:srgbClr val="FF0000"/>
                </a:solidFill>
                <a:latin typeface="Bodoni MT Black" pitchFamily="18" charset="0"/>
                <a:cs typeface="Times New Roman" panose="02020603050405020304" pitchFamily="18" charset="0"/>
              </a:rPr>
              <a:t>组员个人平均生产率</a:t>
            </a:r>
            <a:r>
              <a:rPr lang="zh-CN" altLang="zh-CN" sz="2400" kern="100" dirty="0" smtClean="0">
                <a:latin typeface="Bodoni MT Black" pitchFamily="18" charset="0"/>
                <a:cs typeface="Times New Roman" panose="02020603050405020304" pitchFamily="18" charset="0"/>
              </a:rPr>
              <a:t>为</a:t>
            </a:r>
            <a:r>
              <a:rPr lang="en-US" altLang="zh-CN" sz="2400" kern="100" dirty="0" smtClean="0">
                <a:latin typeface="Bodoni MT Black" pitchFamily="18" charset="0"/>
                <a:cs typeface="Times New Roman" panose="02020603050405020304" pitchFamily="18" charset="0"/>
              </a:rPr>
              <a:t> </a:t>
            </a:r>
            <a:r>
              <a:rPr lang="en-US" altLang="zh-CN" sz="2400" b="1" kern="100" dirty="0" err="1" smtClean="0">
                <a:solidFill>
                  <a:srgbClr val="FF0000"/>
                </a:solidFill>
                <a:latin typeface="Bodoni MT Black" pitchFamily="18" charset="0"/>
                <a:cs typeface="Times New Roman" panose="02020603050405020304" pitchFamily="18" charset="0"/>
              </a:rPr>
              <a:t>L</a:t>
            </a:r>
            <a:r>
              <a:rPr lang="en-US" altLang="zh-CN" sz="2400" b="1" kern="100" baseline="-25000" dirty="0" err="1" smtClean="0">
                <a:solidFill>
                  <a:srgbClr val="FF0000"/>
                </a:solidFill>
                <a:latin typeface="Bodoni MT Black" pitchFamily="18" charset="0"/>
                <a:cs typeface="Times New Roman" panose="02020603050405020304" pitchFamily="18" charset="0"/>
              </a:rPr>
              <a:t>r</a:t>
            </a:r>
            <a:r>
              <a:rPr lang="en-US" altLang="zh-CN" sz="2400" b="1" kern="100" dirty="0" smtClean="0">
                <a:solidFill>
                  <a:srgbClr val="FF0000"/>
                </a:solidFill>
                <a:latin typeface="Bodoni MT Black" pitchFamily="18" charset="0"/>
                <a:cs typeface="Times New Roman" panose="02020603050405020304" pitchFamily="18" charset="0"/>
              </a:rPr>
              <a:t>=L-l(P-1)</a:t>
            </a:r>
            <a:r>
              <a:rPr lang="en-US" altLang="zh-CN" sz="2400" b="1" kern="100" baseline="30000" dirty="0" smtClean="0">
                <a:solidFill>
                  <a:srgbClr val="FF0000"/>
                </a:solidFill>
                <a:latin typeface="Bodoni MT Black" pitchFamily="18" charset="0"/>
                <a:cs typeface="Times New Roman" panose="02020603050405020304" pitchFamily="18" charset="0"/>
              </a:rPr>
              <a:t>r </a:t>
            </a:r>
            <a:r>
              <a:rPr lang="zh-CN" altLang="en-US" sz="2400" kern="100" dirty="0" smtClean="0">
                <a:latin typeface="Bodoni MT Black" pitchFamily="18" charset="0"/>
                <a:cs typeface="Times New Roman" panose="02020603050405020304" pitchFamily="18" charset="0"/>
              </a:rPr>
              <a:t>，</a:t>
            </a:r>
            <a:r>
              <a:rPr lang="en-US" altLang="zh-CN" sz="2400" kern="100" dirty="0" smtClean="0">
                <a:solidFill>
                  <a:srgbClr val="FF0000"/>
                </a:solidFill>
                <a:latin typeface="Bodoni MT Black" pitchFamily="18" charset="0"/>
                <a:cs typeface="Times New Roman" panose="02020603050405020304" pitchFamily="18" charset="0"/>
              </a:rPr>
              <a:t>r</a:t>
            </a:r>
            <a:r>
              <a:rPr lang="zh-CN" altLang="zh-CN" sz="2400" kern="100" dirty="0">
                <a:latin typeface="Bodoni MT Black" pitchFamily="18" charset="0"/>
                <a:cs typeface="Times New Roman" panose="02020603050405020304" pitchFamily="18" charset="0"/>
              </a:rPr>
              <a:t>是对</a:t>
            </a:r>
            <a:r>
              <a:rPr lang="zh-CN" altLang="zh-CN" sz="2400" kern="100" dirty="0">
                <a:solidFill>
                  <a:srgbClr val="FF0000"/>
                </a:solidFill>
                <a:latin typeface="Bodoni MT Black" pitchFamily="18" charset="0"/>
                <a:cs typeface="Times New Roman" panose="02020603050405020304" pitchFamily="18" charset="0"/>
              </a:rPr>
              <a:t>通信路径数的度量</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0&lt;r</a:t>
            </a:r>
            <a:r>
              <a:rPr lang="zh-CN" altLang="zh-CN" sz="2400" kern="100" dirty="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1</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假设</a:t>
            </a:r>
            <a:r>
              <a:rPr lang="zh-CN" altLang="zh-CN" sz="2400" kern="100" dirty="0">
                <a:latin typeface="Bodoni MT Black" pitchFamily="18" charset="0"/>
                <a:cs typeface="Times New Roman" panose="02020603050405020304" pitchFamily="18" charset="0"/>
              </a:rPr>
              <a:t>至少有一名组员需要与一个以上</a:t>
            </a:r>
            <a:r>
              <a:rPr lang="zh-CN" altLang="zh-CN" sz="2400" kern="100" dirty="0" smtClean="0">
                <a:latin typeface="Bodoni MT Black" pitchFamily="18" charset="0"/>
                <a:cs typeface="Times New Roman" panose="02020603050405020304" pitchFamily="18" charset="0"/>
              </a:rPr>
              <a:t>的其他</a:t>
            </a:r>
            <a:r>
              <a:rPr lang="zh-CN" altLang="zh-CN" sz="2400" kern="100" dirty="0">
                <a:latin typeface="Bodoni MT Black" pitchFamily="18" charset="0"/>
                <a:cs typeface="Times New Roman" panose="02020603050405020304" pitchFamily="18" charset="0"/>
              </a:rPr>
              <a:t>组员通信，因此</a:t>
            </a:r>
            <a:r>
              <a:rPr lang="en-US" altLang="zh-CN" sz="2400" kern="100" dirty="0" smtClean="0">
                <a:latin typeface="Bodoni MT Black" pitchFamily="18" charset="0"/>
                <a:cs typeface="Times New Roman" panose="02020603050405020304" pitchFamily="18" charset="0"/>
              </a:rPr>
              <a:t>r&gt;0</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SzPct val="100000"/>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对于规模</a:t>
            </a:r>
            <a:r>
              <a:rPr lang="zh-CN" altLang="zh-CN" sz="2400" kern="100" dirty="0">
                <a:latin typeface="Bodoni MT Black" pitchFamily="18" charset="0"/>
                <a:cs typeface="Times New Roman" panose="02020603050405020304" pitchFamily="18" charset="0"/>
              </a:rPr>
              <a:t>为</a:t>
            </a:r>
            <a:r>
              <a:rPr lang="en-US" altLang="zh-CN" sz="2400" kern="100" dirty="0">
                <a:latin typeface="Bodoni MT Black" pitchFamily="18" charset="0"/>
                <a:cs typeface="Times New Roman" panose="02020603050405020304" pitchFamily="18" charset="0"/>
              </a:rPr>
              <a:t>P</a:t>
            </a:r>
            <a:r>
              <a:rPr lang="zh-CN" altLang="zh-CN" sz="2400" kern="100" dirty="0">
                <a:latin typeface="Bodoni MT Black" pitchFamily="18" charset="0"/>
                <a:cs typeface="Times New Roman" panose="02020603050405020304" pitchFamily="18" charset="0"/>
              </a:rPr>
              <a:t>的项目组，</a:t>
            </a:r>
            <a:r>
              <a:rPr lang="zh-CN" altLang="zh-CN" sz="2400" kern="100" dirty="0" smtClean="0">
                <a:latin typeface="Bodoni MT Black" pitchFamily="18" charset="0"/>
                <a:cs typeface="Times New Roman" panose="02020603050405020304" pitchFamily="18" charset="0"/>
              </a:rPr>
              <a:t>从</a:t>
            </a:r>
            <a:r>
              <a:rPr lang="zh-CN" altLang="en-US" sz="2400" kern="100" dirty="0" smtClean="0">
                <a:latin typeface="Bodoni MT Black" pitchFamily="18" charset="0"/>
                <a:cs typeface="Times New Roman" panose="02020603050405020304" pitchFamily="18" charset="0"/>
              </a:rPr>
              <a:t>上</a:t>
            </a:r>
            <a:r>
              <a:rPr lang="zh-CN" altLang="zh-CN" sz="2400" kern="100" dirty="0" smtClean="0">
                <a:latin typeface="Bodoni MT Black" pitchFamily="18" charset="0"/>
                <a:cs typeface="Times New Roman" panose="02020603050405020304" pitchFamily="18" charset="0"/>
              </a:rPr>
              <a:t>式</a:t>
            </a:r>
            <a:r>
              <a:rPr lang="zh-CN" altLang="zh-CN" sz="2400" kern="100" dirty="0">
                <a:latin typeface="Bodoni MT Black" pitchFamily="18" charset="0"/>
                <a:cs typeface="Times New Roman" panose="02020603050405020304" pitchFamily="18" charset="0"/>
              </a:rPr>
              <a:t>导出</a:t>
            </a:r>
            <a:r>
              <a:rPr lang="zh-CN" altLang="zh-CN" sz="2400" kern="100" dirty="0">
                <a:solidFill>
                  <a:srgbClr val="FF0000"/>
                </a:solidFill>
                <a:latin typeface="Bodoni MT Black" pitchFamily="18" charset="0"/>
                <a:cs typeface="Times New Roman" panose="02020603050405020304" pitchFamily="18" charset="0"/>
              </a:rPr>
              <a:t>项目组的总生产率</a:t>
            </a:r>
            <a:r>
              <a:rPr lang="zh-CN" altLang="zh-CN" sz="2400" kern="100" dirty="0">
                <a:latin typeface="Bodoni MT Black" pitchFamily="18" charset="0"/>
                <a:cs typeface="Times New Roman" panose="02020603050405020304" pitchFamily="18" charset="0"/>
              </a:rPr>
              <a:t>为</a:t>
            </a:r>
            <a:r>
              <a:rPr lang="en-US" altLang="zh-CN" sz="2400" kern="100" dirty="0">
                <a:latin typeface="Bodoni MT Black" pitchFamily="18" charset="0"/>
                <a:cs typeface="Times New Roman" panose="02020603050405020304" pitchFamily="18" charset="0"/>
              </a:rPr>
              <a:t> </a:t>
            </a:r>
            <a:r>
              <a:rPr lang="en-US" altLang="zh-CN" sz="2400" b="1" kern="100" dirty="0" err="1">
                <a:solidFill>
                  <a:srgbClr val="FF0000"/>
                </a:solidFill>
                <a:latin typeface="Bodoni MT Black" pitchFamily="18" charset="0"/>
                <a:cs typeface="Times New Roman" panose="02020603050405020304" pitchFamily="18" charset="0"/>
              </a:rPr>
              <a:t>L</a:t>
            </a:r>
            <a:r>
              <a:rPr lang="en-US" altLang="zh-CN" sz="2400" b="1" kern="100" baseline="-25000" dirty="0" err="1">
                <a:solidFill>
                  <a:srgbClr val="FF0000"/>
                </a:solidFill>
                <a:latin typeface="Bodoni MT Black" pitchFamily="18" charset="0"/>
                <a:cs typeface="Times New Roman" panose="02020603050405020304" pitchFamily="18" charset="0"/>
              </a:rPr>
              <a:t>tot</a:t>
            </a:r>
            <a:r>
              <a:rPr lang="en-US" altLang="zh-CN" sz="2400" b="1" kern="100" dirty="0">
                <a:solidFill>
                  <a:srgbClr val="FF0000"/>
                </a:solidFill>
                <a:latin typeface="Bodoni MT Black" pitchFamily="18" charset="0"/>
                <a:cs typeface="Times New Roman" panose="02020603050405020304" pitchFamily="18" charset="0"/>
              </a:rPr>
              <a:t>=P(L-l(P-1)</a:t>
            </a:r>
            <a:r>
              <a:rPr lang="en-US" altLang="zh-CN" sz="2400" b="1" kern="100" baseline="30000" dirty="0">
                <a:solidFill>
                  <a:srgbClr val="FF0000"/>
                </a:solidFill>
                <a:latin typeface="Bodoni MT Black" pitchFamily="18" charset="0"/>
                <a:cs typeface="Times New Roman" panose="02020603050405020304" pitchFamily="18" charset="0"/>
              </a:rPr>
              <a:t>r</a:t>
            </a:r>
            <a:r>
              <a:rPr lang="en-US" altLang="zh-CN" sz="2400" kern="100" dirty="0" smtClean="0">
                <a:solidFill>
                  <a:srgbClr val="FF0000"/>
                </a:solidFill>
                <a:latin typeface="Bodoni MT Black" pitchFamily="18" charset="0"/>
                <a:cs typeface="Times New Roman" panose="02020603050405020304" pitchFamily="18" charset="0"/>
              </a:rPr>
              <a:t>)</a:t>
            </a:r>
            <a:r>
              <a:rPr lang="zh-CN" altLang="en-US" sz="2400" kern="100" dirty="0" smtClean="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SzPct val="100000"/>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对于</a:t>
            </a:r>
            <a:r>
              <a:rPr lang="zh-CN" altLang="zh-CN" sz="2400" kern="100" dirty="0">
                <a:latin typeface="Bodoni MT Black" pitchFamily="18" charset="0"/>
                <a:cs typeface="Times New Roman" panose="02020603050405020304" pitchFamily="18" charset="0"/>
              </a:rPr>
              <a:t>给定的一组</a:t>
            </a:r>
            <a:r>
              <a:rPr lang="en-US" altLang="zh-CN" sz="2400" kern="100" dirty="0">
                <a:latin typeface="Bodoni MT Black" pitchFamily="18" charset="0"/>
                <a:cs typeface="Times New Roman" panose="02020603050405020304" pitchFamily="18" charset="0"/>
              </a:rPr>
              <a:t>L</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l</a:t>
            </a:r>
            <a:r>
              <a:rPr lang="zh-CN" altLang="zh-CN" sz="2400" kern="100" dirty="0">
                <a:latin typeface="Bodoni MT Black" pitchFamily="18" charset="0"/>
                <a:cs typeface="Times New Roman" panose="02020603050405020304" pitchFamily="18" charset="0"/>
              </a:rPr>
              <a:t>和</a:t>
            </a:r>
            <a:r>
              <a:rPr lang="en-US" altLang="zh-CN" sz="2400" kern="100" dirty="0">
                <a:latin typeface="Bodoni MT Black" pitchFamily="18" charset="0"/>
                <a:cs typeface="Times New Roman" panose="02020603050405020304" pitchFamily="18" charset="0"/>
              </a:rPr>
              <a:t>r</a:t>
            </a:r>
            <a:r>
              <a:rPr lang="zh-CN" altLang="zh-CN" sz="2400" kern="100" dirty="0">
                <a:latin typeface="Bodoni MT Black" pitchFamily="18" charset="0"/>
                <a:cs typeface="Times New Roman" panose="02020603050405020304" pitchFamily="18" charset="0"/>
              </a:rPr>
              <a:t>的值，总生产率</a:t>
            </a:r>
            <a:r>
              <a:rPr lang="en-US" altLang="zh-CN" sz="2400" kern="100" dirty="0" err="1">
                <a:latin typeface="Bodoni MT Black" pitchFamily="18" charset="0"/>
                <a:cs typeface="Times New Roman" panose="02020603050405020304" pitchFamily="18" charset="0"/>
              </a:rPr>
              <a:t>L</a:t>
            </a:r>
            <a:r>
              <a:rPr lang="en-US" altLang="zh-CN" sz="2400" kern="100" baseline="-25000" dirty="0" err="1">
                <a:latin typeface="Bodoni MT Black" pitchFamily="18" charset="0"/>
                <a:cs typeface="Times New Roman" panose="02020603050405020304" pitchFamily="18" charset="0"/>
              </a:rPr>
              <a:t>tot</a:t>
            </a:r>
            <a:r>
              <a:rPr lang="zh-CN" altLang="zh-CN" sz="2400" kern="100" dirty="0">
                <a:latin typeface="Bodoni MT Black" pitchFamily="18" charset="0"/>
                <a:cs typeface="Times New Roman" panose="02020603050405020304" pitchFamily="18" charset="0"/>
              </a:rPr>
              <a:t>是项目组规模</a:t>
            </a:r>
            <a:r>
              <a:rPr lang="en-US" altLang="zh-CN" sz="2400" kern="100" dirty="0">
                <a:latin typeface="Bodoni MT Black" pitchFamily="18" charset="0"/>
                <a:cs typeface="Times New Roman" panose="02020603050405020304" pitchFamily="18" charset="0"/>
              </a:rPr>
              <a:t>P</a:t>
            </a:r>
            <a:r>
              <a:rPr lang="zh-CN" altLang="zh-CN" sz="2400" kern="100" dirty="0">
                <a:latin typeface="Bodoni MT Black" pitchFamily="18" charset="0"/>
                <a:cs typeface="Times New Roman" panose="02020603050405020304" pitchFamily="18" charset="0"/>
              </a:rPr>
              <a:t>的函数。随着</a:t>
            </a:r>
            <a:r>
              <a:rPr lang="en-US" altLang="zh-CN" sz="2400" kern="100" dirty="0">
                <a:latin typeface="Bodoni MT Black" pitchFamily="18" charset="0"/>
                <a:cs typeface="Times New Roman" panose="02020603050405020304" pitchFamily="18" charset="0"/>
              </a:rPr>
              <a:t>P</a:t>
            </a:r>
            <a:r>
              <a:rPr lang="zh-CN" altLang="zh-CN" sz="2400" kern="100" dirty="0">
                <a:latin typeface="Bodoni MT Black" pitchFamily="18" charset="0"/>
                <a:cs typeface="Times New Roman" panose="02020603050405020304" pitchFamily="18" charset="0"/>
              </a:rPr>
              <a:t>值增加</a:t>
            </a:r>
            <a:r>
              <a:rPr lang="zh-CN" altLang="zh-CN" sz="2400" kern="100" dirty="0" smtClean="0">
                <a:latin typeface="Bodoni MT Black" pitchFamily="18" charset="0"/>
                <a:cs typeface="Times New Roman" panose="02020603050405020304" pitchFamily="18" charset="0"/>
              </a:rPr>
              <a:t>，</a:t>
            </a:r>
            <a:r>
              <a:rPr lang="en-US" altLang="zh-CN" sz="2400" kern="100" dirty="0" err="1" smtClean="0">
                <a:latin typeface="Bodoni MT Black" pitchFamily="18" charset="0"/>
                <a:cs typeface="Times New Roman" panose="02020603050405020304" pitchFamily="18" charset="0"/>
              </a:rPr>
              <a:t>L</a:t>
            </a:r>
            <a:r>
              <a:rPr lang="en-US" altLang="zh-CN" sz="2400" kern="100" baseline="-25000" dirty="0" err="1" smtClean="0">
                <a:latin typeface="Bodoni MT Black" pitchFamily="18" charset="0"/>
                <a:cs typeface="Times New Roman" panose="02020603050405020304" pitchFamily="18" charset="0"/>
              </a:rPr>
              <a:t>tot</a:t>
            </a:r>
            <a:r>
              <a:rPr lang="zh-CN" altLang="zh-CN" sz="2400" kern="100" dirty="0" smtClean="0">
                <a:latin typeface="Bodoni MT Black" pitchFamily="18" charset="0"/>
                <a:cs typeface="Times New Roman" panose="02020603050405020304" pitchFamily="18" charset="0"/>
              </a:rPr>
              <a:t>将</a:t>
            </a:r>
            <a:r>
              <a:rPr lang="zh-CN" altLang="zh-CN" sz="2400" kern="100" dirty="0">
                <a:latin typeface="Bodoni MT Black" pitchFamily="18" charset="0"/>
                <a:cs typeface="Times New Roman" panose="02020603050405020304" pitchFamily="18" charset="0"/>
              </a:rPr>
              <a:t>从</a:t>
            </a:r>
            <a:r>
              <a:rPr lang="en-US" altLang="zh-CN" sz="2400" kern="100" dirty="0">
                <a:latin typeface="Bodoni MT Black" pitchFamily="18" charset="0"/>
                <a:cs typeface="Times New Roman" panose="02020603050405020304" pitchFamily="18" charset="0"/>
              </a:rPr>
              <a:t>0</a:t>
            </a:r>
            <a:r>
              <a:rPr lang="zh-CN" altLang="zh-CN" sz="2400" kern="100" dirty="0">
                <a:latin typeface="Bodoni MT Black" pitchFamily="18" charset="0"/>
                <a:cs typeface="Times New Roman" panose="02020603050405020304" pitchFamily="18" charset="0"/>
              </a:rPr>
              <a:t>增大到某个最大值，然后再下降。因此，存在一个</a:t>
            </a:r>
            <a:r>
              <a:rPr lang="zh-CN" altLang="zh-CN" sz="2400" kern="100" dirty="0">
                <a:solidFill>
                  <a:srgbClr val="FF0000"/>
                </a:solidFill>
                <a:latin typeface="Bodoni MT Black" pitchFamily="18" charset="0"/>
                <a:cs typeface="Times New Roman" panose="02020603050405020304" pitchFamily="18" charset="0"/>
              </a:rPr>
              <a:t>最佳的项目组规模</a:t>
            </a:r>
            <a:r>
              <a:rPr lang="en-US" altLang="zh-CN" sz="2400" kern="100" dirty="0" err="1">
                <a:solidFill>
                  <a:srgbClr val="FF0000"/>
                </a:solidFill>
                <a:latin typeface="Bodoni MT Black" pitchFamily="18" charset="0"/>
                <a:cs typeface="Times New Roman" panose="02020603050405020304" pitchFamily="18" charset="0"/>
              </a:rPr>
              <a:t>P</a:t>
            </a:r>
            <a:r>
              <a:rPr lang="en-US" altLang="zh-CN" sz="2400" kern="100" baseline="-25000" dirty="0" err="1">
                <a:solidFill>
                  <a:srgbClr val="FF0000"/>
                </a:solidFill>
                <a:latin typeface="Bodoni MT Black" pitchFamily="18" charset="0"/>
                <a:cs typeface="Times New Roman" panose="02020603050405020304" pitchFamily="18" charset="0"/>
              </a:rPr>
              <a:t>opt</a:t>
            </a:r>
            <a:r>
              <a:rPr lang="zh-CN" altLang="zh-CN" sz="2400" kern="100" dirty="0">
                <a:latin typeface="Bodoni MT Black" pitchFamily="18" charset="0"/>
                <a:cs typeface="Times New Roman" panose="02020603050405020304" pitchFamily="18" charset="0"/>
              </a:rPr>
              <a:t>，这个规模的项目组其总生产率最高。</a:t>
            </a:r>
            <a:r>
              <a:rPr lang="en-US" altLang="zh-CN" sz="2400" kern="100" dirty="0">
                <a:latin typeface="Bodoni MT Black" pitchFamily="18" charset="0"/>
                <a:cs typeface="Times New Roman" panose="02020603050405020304" pitchFamily="18" charset="0"/>
              </a:rPr>
              <a:t> </a:t>
            </a:r>
            <a:endParaRPr lang="zh-CN" altLang="zh-CN" sz="2400" kern="100" dirty="0">
              <a:latin typeface="Bodoni MT Black" pitchFamily="18" charset="0"/>
              <a:cs typeface="Times New Roman" panose="02020603050405020304"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1"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13.3.1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开发时间</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813" y="1020763"/>
            <a:ext cx="6424612" cy="461962"/>
          </a:xfrm>
          <a:prstGeom prst="rect">
            <a:avLst/>
          </a:prstGeom>
          <a:ln>
            <a:solidFill>
              <a:schemeClr val="accent6">
                <a:lumMod val="75000"/>
              </a:schemeClr>
            </a:solidFill>
          </a:ln>
        </p:spPr>
        <p:txBody>
          <a:bodyPr>
            <a:spAutoFit/>
          </a:bodyPr>
          <a:lstStyle/>
          <a:p>
            <a:pPr eaLnBrk="1" hangingPunct="1">
              <a:defRPr/>
            </a:pPr>
            <a:r>
              <a:rPr lang="zh-CN" altLang="zh-CN" sz="2400" kern="100" dirty="0">
                <a:latin typeface="Bodoni MT Black" pitchFamily="18" charset="0"/>
                <a:cs typeface="Times New Roman" panose="02020603050405020304" pitchFamily="18" charset="0"/>
              </a:rPr>
              <a:t>举例</a:t>
            </a:r>
            <a:r>
              <a:rPr lang="zh-CN" altLang="en-US" sz="2400" kern="100" dirty="0">
                <a:latin typeface="Bodoni MT Black" pitchFamily="18" charset="0"/>
                <a:cs typeface="Times New Roman" panose="02020603050405020304" pitchFamily="18" charset="0"/>
              </a:rPr>
              <a:t>说明</a:t>
            </a:r>
            <a:r>
              <a:rPr lang="zh-CN" altLang="zh-CN" sz="2400" dirty="0">
                <a:latin typeface="Bodoni MT Black" pitchFamily="18" charset="0"/>
                <a:cs typeface="Times New Roman" panose="02020603050405020304" pitchFamily="18" charset="0"/>
              </a:rPr>
              <a:t>项目组规模与项目组总生产率的关系</a:t>
            </a:r>
            <a:endParaRPr lang="zh-CN" altLang="en-US" sz="2400" dirty="0">
              <a:latin typeface="Bodoni MT Black" pitchFamily="18" charset="0"/>
            </a:endParaRPr>
          </a:p>
        </p:txBody>
      </p:sp>
      <p:sp>
        <p:nvSpPr>
          <p:cNvPr id="3" name="矩形 2"/>
          <p:cNvSpPr/>
          <p:nvPr/>
        </p:nvSpPr>
        <p:spPr>
          <a:xfrm>
            <a:off x="328638" y="1499344"/>
            <a:ext cx="8428038" cy="1742015"/>
          </a:xfrm>
          <a:prstGeom prst="rect">
            <a:avLst/>
          </a:prstGeom>
        </p:spPr>
        <p:txBody>
          <a:bodyPr>
            <a:spAutoFit/>
          </a:bodyPr>
          <a:lstStyle/>
          <a:p>
            <a:pPr algn="just" eaLnBrk="1" hangingPunct="1">
              <a:lnSpc>
                <a:spcPct val="125000"/>
              </a:lnSpc>
              <a:spcAft>
                <a:spcPts val="0"/>
              </a:spcAft>
              <a:defRPr/>
            </a:pPr>
            <a:r>
              <a:rPr lang="zh-CN" altLang="zh-CN" sz="2200" kern="100" dirty="0" smtClean="0">
                <a:latin typeface="Bodoni MT Black" pitchFamily="18" charset="0"/>
                <a:cs typeface="Times New Roman" panose="02020603050405020304" pitchFamily="18" charset="0"/>
              </a:rPr>
              <a:t>设</a:t>
            </a:r>
            <a:r>
              <a:rPr lang="zh-CN" altLang="zh-CN" sz="2200" kern="100" dirty="0">
                <a:latin typeface="Bodoni MT Black" pitchFamily="18" charset="0"/>
                <a:cs typeface="Times New Roman" panose="02020603050405020304" pitchFamily="18" charset="0"/>
              </a:rPr>
              <a:t>个人最高生产率为</a:t>
            </a:r>
            <a:r>
              <a:rPr lang="en-US" altLang="zh-CN" sz="2200" kern="100" dirty="0">
                <a:latin typeface="Bodoni MT Black" pitchFamily="18" charset="0"/>
                <a:cs typeface="Times New Roman" panose="02020603050405020304" pitchFamily="18" charset="0"/>
              </a:rPr>
              <a:t>500LOC/</a:t>
            </a:r>
            <a:r>
              <a:rPr lang="zh-CN" altLang="zh-CN" sz="2200" kern="100" dirty="0">
                <a:latin typeface="Bodoni MT Black" pitchFamily="18" charset="0"/>
                <a:cs typeface="Times New Roman" panose="02020603050405020304" pitchFamily="18" charset="0"/>
              </a:rPr>
              <a:t>月</a:t>
            </a:r>
            <a:r>
              <a:rPr lang="zh-CN" altLang="zh-CN" sz="2200" kern="100" dirty="0" smtClean="0">
                <a:latin typeface="Bodoni MT Black" pitchFamily="18" charset="0"/>
                <a:cs typeface="Times New Roman" panose="02020603050405020304" pitchFamily="18" charset="0"/>
              </a:rPr>
              <a:t>（</a:t>
            </a:r>
            <a:r>
              <a:rPr lang="en-US" altLang="zh-CN" sz="2200" kern="100" dirty="0" smtClean="0">
                <a:latin typeface="Bodoni MT Black" pitchFamily="18" charset="0"/>
                <a:cs typeface="Times New Roman" panose="02020603050405020304" pitchFamily="18" charset="0"/>
              </a:rPr>
              <a:t>L=500</a:t>
            </a:r>
            <a:r>
              <a:rPr lang="zh-CN" altLang="zh-CN" sz="2200" kern="100" dirty="0">
                <a:latin typeface="Bodoni MT Black" pitchFamily="18" charset="0"/>
                <a:cs typeface="Times New Roman" panose="02020603050405020304" pitchFamily="18" charset="0"/>
              </a:rPr>
              <a:t>），每条通信路径导致生产率下降</a:t>
            </a:r>
            <a:r>
              <a:rPr lang="en-US" altLang="zh-CN" sz="2200" kern="100" dirty="0">
                <a:latin typeface="Bodoni MT Black" pitchFamily="18" charset="0"/>
                <a:cs typeface="Times New Roman" panose="02020603050405020304" pitchFamily="18" charset="0"/>
              </a:rPr>
              <a:t>10%</a:t>
            </a:r>
            <a:r>
              <a:rPr lang="zh-CN" altLang="zh-CN" sz="2200" kern="100" dirty="0" smtClean="0">
                <a:latin typeface="Bodoni MT Black" pitchFamily="18" charset="0"/>
                <a:cs typeface="Times New Roman" panose="02020603050405020304" pitchFamily="18" charset="0"/>
              </a:rPr>
              <a:t>（</a:t>
            </a:r>
            <a:r>
              <a:rPr lang="en-US" altLang="zh-CN" sz="2200" kern="100" dirty="0" smtClean="0">
                <a:latin typeface="Bodoni MT Black" pitchFamily="18" charset="0"/>
                <a:cs typeface="Times New Roman" panose="02020603050405020304" pitchFamily="18" charset="0"/>
              </a:rPr>
              <a:t>l=50</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a:t>
            </a:r>
            <a:r>
              <a:rPr lang="zh-CN" altLang="zh-CN" sz="2200" kern="100" dirty="0">
                <a:latin typeface="Bodoni MT Black" pitchFamily="18" charset="0"/>
                <a:cs typeface="Times New Roman" panose="02020603050405020304" pitchFamily="18" charset="0"/>
              </a:rPr>
              <a:t>如果每个组员都必须与组内所有其他组员通信（</a:t>
            </a:r>
            <a:r>
              <a:rPr lang="en-US" altLang="zh-CN" sz="2200" kern="100" dirty="0" smtClean="0">
                <a:latin typeface="Bodoni MT Black" pitchFamily="18" charset="0"/>
                <a:cs typeface="Times New Roman" panose="02020603050405020304" pitchFamily="18" charset="0"/>
              </a:rPr>
              <a:t>r=1</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a:t>
            </a:r>
            <a:r>
              <a:rPr lang="zh-CN" altLang="zh-CN" sz="2200" kern="100" dirty="0">
                <a:latin typeface="Bodoni MT Black" pitchFamily="18" charset="0"/>
                <a:cs typeface="Times New Roman" panose="02020603050405020304" pitchFamily="18" charset="0"/>
              </a:rPr>
              <a:t>则项目组规模与生产率的关系列</a:t>
            </a:r>
            <a:r>
              <a:rPr lang="zh-CN" altLang="en-US" sz="2200" kern="100" dirty="0">
                <a:latin typeface="Bodoni MT Black" pitchFamily="18" charset="0"/>
                <a:cs typeface="Times New Roman" panose="02020603050405020304" pitchFamily="18" charset="0"/>
              </a:rPr>
              <a:t>参见下表</a:t>
            </a:r>
            <a:r>
              <a:rPr lang="zh-CN" altLang="zh-CN" sz="2200" kern="100" dirty="0">
                <a:latin typeface="Bodoni MT Black" pitchFamily="18" charset="0"/>
                <a:cs typeface="Times New Roman" panose="02020603050405020304" pitchFamily="18" charset="0"/>
              </a:rPr>
              <a:t>，可见，在这种情况下项目组的最佳规模是</a:t>
            </a:r>
            <a:r>
              <a:rPr lang="en-US" altLang="zh-CN" sz="2200" kern="100" dirty="0">
                <a:latin typeface="Bodoni MT Black" pitchFamily="18" charset="0"/>
                <a:cs typeface="Times New Roman" panose="02020603050405020304" pitchFamily="18" charset="0"/>
              </a:rPr>
              <a:t>5.5</a:t>
            </a:r>
            <a:r>
              <a:rPr lang="zh-CN" altLang="zh-CN" sz="2200" kern="100" dirty="0">
                <a:latin typeface="Bodoni MT Black" pitchFamily="18" charset="0"/>
                <a:cs typeface="Times New Roman" panose="02020603050405020304" pitchFamily="18" charset="0"/>
              </a:rPr>
              <a:t>人，即</a:t>
            </a:r>
            <a:r>
              <a:rPr lang="en-US" altLang="zh-CN" sz="2200" kern="100" dirty="0" err="1">
                <a:solidFill>
                  <a:srgbClr val="FF0000"/>
                </a:solidFill>
                <a:latin typeface="Bodoni MT Black" pitchFamily="18" charset="0"/>
                <a:cs typeface="Times New Roman" panose="02020603050405020304" pitchFamily="18" charset="0"/>
              </a:rPr>
              <a:t>P</a:t>
            </a:r>
            <a:r>
              <a:rPr lang="en-US" altLang="zh-CN" sz="2200" kern="100" baseline="-25000" dirty="0" err="1">
                <a:solidFill>
                  <a:srgbClr val="FF0000"/>
                </a:solidFill>
                <a:latin typeface="Bodoni MT Black" pitchFamily="18" charset="0"/>
                <a:cs typeface="Times New Roman" panose="02020603050405020304" pitchFamily="18" charset="0"/>
              </a:rPr>
              <a:t>opt</a:t>
            </a:r>
            <a:r>
              <a:rPr lang="en-US" altLang="zh-CN" sz="2200" kern="100" dirty="0">
                <a:solidFill>
                  <a:srgbClr val="FF0000"/>
                </a:solidFill>
                <a:latin typeface="Bodoni MT Black" pitchFamily="18" charset="0"/>
                <a:cs typeface="Times New Roman" panose="02020603050405020304" pitchFamily="18" charset="0"/>
              </a:rPr>
              <a:t>=5.5</a:t>
            </a:r>
            <a:r>
              <a:rPr lang="zh-CN" altLang="zh-CN" sz="2200" kern="100" dirty="0">
                <a:latin typeface="Bodoni MT Black" pitchFamily="18" charset="0"/>
                <a:cs typeface="Times New Roman" panose="02020603050405020304" pitchFamily="18" charset="0"/>
              </a:rPr>
              <a:t>。</a:t>
            </a:r>
            <a:endParaRPr lang="en-US" altLang="zh-CN" sz="2200" kern="100" dirty="0">
              <a:latin typeface="Bodoni MT Black" pitchFamily="18" charset="0"/>
              <a:cs typeface="Times New Roman" panose="02020603050405020304" pitchFamily="18" charset="0"/>
            </a:endParaRPr>
          </a:p>
        </p:txBody>
      </p:sp>
      <p:sp>
        <p:nvSpPr>
          <p:cNvPr id="9" name="矩形 8"/>
          <p:cNvSpPr/>
          <p:nvPr/>
        </p:nvSpPr>
        <p:spPr>
          <a:xfrm>
            <a:off x="35496" y="3236279"/>
            <a:ext cx="3172300" cy="3054682"/>
          </a:xfrm>
          <a:prstGeom prst="rect">
            <a:avLst/>
          </a:prstGeom>
          <a:ln>
            <a:solidFill>
              <a:schemeClr val="tx2">
                <a:lumMod val="60000"/>
                <a:lumOff val="40000"/>
              </a:schemeClr>
            </a:solidFill>
          </a:ln>
        </p:spPr>
        <p:txBody>
          <a:bodyPr wrap="square">
            <a:spAutoFit/>
          </a:bodyPr>
          <a:lstStyle/>
          <a:p>
            <a:pPr algn="just" eaLnBrk="1" hangingPunct="1">
              <a:lnSpc>
                <a:spcPct val="125000"/>
              </a:lnSpc>
              <a:spcAft>
                <a:spcPts val="0"/>
              </a:spcAft>
              <a:defRPr/>
            </a:pPr>
            <a:r>
              <a:rPr lang="en-US" altLang="zh-CN" sz="2200" kern="100" dirty="0" smtClean="0">
                <a:latin typeface="Bodoni MT Black" pitchFamily="18" charset="0"/>
                <a:cs typeface="Times New Roman" panose="02020603050405020304" pitchFamily="18" charset="0"/>
              </a:rPr>
              <a:t>Boehm</a:t>
            </a:r>
            <a:r>
              <a:rPr lang="zh-CN" altLang="zh-CN" sz="2200" kern="100" dirty="0">
                <a:latin typeface="Bodoni MT Black" pitchFamily="18" charset="0"/>
                <a:cs typeface="Times New Roman" panose="02020603050405020304" pitchFamily="18" charset="0"/>
              </a:rPr>
              <a:t>根据经验指出，</a:t>
            </a:r>
            <a:r>
              <a:rPr lang="zh-CN" altLang="zh-CN" sz="2200" kern="100" dirty="0">
                <a:solidFill>
                  <a:srgbClr val="FF0000"/>
                </a:solidFill>
                <a:latin typeface="Bodoni MT Black" pitchFamily="18" charset="0"/>
                <a:cs typeface="Times New Roman" panose="02020603050405020304" pitchFamily="18" charset="0"/>
              </a:rPr>
              <a:t>软件项目的开发时间最多可以减少到正常开发时间的</a:t>
            </a:r>
            <a:r>
              <a:rPr lang="en-US" altLang="zh-CN" sz="2200" kern="100" dirty="0">
                <a:solidFill>
                  <a:srgbClr val="FF0000"/>
                </a:solidFill>
                <a:latin typeface="Bodoni MT Black" pitchFamily="18" charset="0"/>
                <a:cs typeface="Times New Roman" panose="02020603050405020304" pitchFamily="18" charset="0"/>
              </a:rPr>
              <a:t>75%</a:t>
            </a:r>
            <a:r>
              <a:rPr lang="zh-CN" altLang="zh-CN" sz="2200" kern="100" dirty="0">
                <a:latin typeface="Bodoni MT Black" pitchFamily="18" charset="0"/>
                <a:cs typeface="Times New Roman" panose="02020603050405020304" pitchFamily="18" charset="0"/>
              </a:rPr>
              <a:t>。如果要求一个软件系统的开发时间过短，则开发成功的概率几乎为零。</a:t>
            </a:r>
          </a:p>
        </p:txBody>
      </p:sp>
      <p:pic>
        <p:nvPicPr>
          <p:cNvPr id="60421" name="图片 9"/>
          <p:cNvPicPr>
            <a:picLocks noChangeAspect="1"/>
          </p:cNvPicPr>
          <p:nvPr/>
        </p:nvPicPr>
        <p:blipFill>
          <a:blip r:embed="rId3"/>
          <a:srcRect/>
          <a:stretch>
            <a:fillRect/>
          </a:stretch>
        </p:blipFill>
        <p:spPr bwMode="auto">
          <a:xfrm>
            <a:off x="3325812" y="3355658"/>
            <a:ext cx="5818188" cy="2733675"/>
          </a:xfrm>
          <a:prstGeom prst="rect">
            <a:avLst/>
          </a:prstGeom>
          <a:noFill/>
          <a:ln w="9525">
            <a:noFill/>
            <a:miter lim="800000"/>
            <a:headEnd/>
            <a:tailEnd/>
          </a:ln>
        </p:spPr>
      </p:pic>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3"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13.3.1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开发时间</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11.3.2   Gantt</a:t>
            </a:r>
            <a:r>
              <a:rPr lang="zh-CN" altLang="en-US" sz="2400" dirty="0" smtClean="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
        <p:nvSpPr>
          <p:cNvPr id="7" name="内容占位符 2"/>
          <p:cNvSpPr>
            <a:spLocks noGrp="1"/>
          </p:cNvSpPr>
          <p:nvPr>
            <p:ph idx="1"/>
          </p:nvPr>
        </p:nvSpPr>
        <p:spPr>
          <a:xfrm>
            <a:off x="250825" y="952500"/>
            <a:ext cx="8229600" cy="574675"/>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13.3.2 </a:t>
            </a:r>
            <a:r>
              <a:rPr kumimoji="1" lang="en-US" altLang="zh-CN" b="1" dirty="0">
                <a:latin typeface="Bodoni MT Black" pitchFamily="18" charset="0"/>
              </a:rPr>
              <a:t>Gantt</a:t>
            </a:r>
            <a:r>
              <a:rPr kumimoji="1" lang="zh-CN" altLang="en-US" b="1" dirty="0">
                <a:latin typeface="Bodoni MT Black" pitchFamily="18" charset="0"/>
              </a:rPr>
              <a:t>图</a:t>
            </a:r>
            <a:endParaRPr kumimoji="1" lang="en-US" altLang="zh-CN" b="1" dirty="0">
              <a:latin typeface="Bodoni MT Black" pitchFamily="18" charset="0"/>
            </a:endParaRPr>
          </a:p>
        </p:txBody>
      </p:sp>
      <p:sp>
        <p:nvSpPr>
          <p:cNvPr id="4" name="矩形 3"/>
          <p:cNvSpPr/>
          <p:nvPr/>
        </p:nvSpPr>
        <p:spPr>
          <a:xfrm>
            <a:off x="199941" y="1568242"/>
            <a:ext cx="8831430" cy="461665"/>
          </a:xfrm>
          <a:prstGeom prst="rect">
            <a:avLst/>
          </a:prstGeom>
          <a:ln>
            <a:solidFill>
              <a:schemeClr val="accent6">
                <a:lumMod val="75000"/>
              </a:schemeClr>
            </a:solidFill>
          </a:ln>
        </p:spPr>
        <p:txBody>
          <a:bodyPr wrap="square">
            <a:spAutoFit/>
          </a:bodyPr>
          <a:lstStyle/>
          <a:p>
            <a:pPr eaLnBrk="1" hangingPunct="1">
              <a:defRPr/>
            </a:pPr>
            <a:r>
              <a:rPr lang="en-US" altLang="zh-CN" sz="2400" dirty="0">
                <a:solidFill>
                  <a:srgbClr val="FF0000"/>
                </a:solidFill>
                <a:latin typeface="Bodoni MT Black" pitchFamily="18" charset="0"/>
              </a:rPr>
              <a:t>Gantt</a:t>
            </a:r>
            <a:r>
              <a:rPr lang="zh-CN" altLang="zh-CN" sz="2400" dirty="0">
                <a:solidFill>
                  <a:srgbClr val="FF0000"/>
                </a:solidFill>
                <a:latin typeface="Bodoni MT Black" pitchFamily="18" charset="0"/>
              </a:rPr>
              <a:t>（甘特）图</a:t>
            </a:r>
            <a:r>
              <a:rPr lang="zh-CN" altLang="zh-CN" sz="2400" dirty="0">
                <a:latin typeface="Bodoni MT Black" pitchFamily="18" charset="0"/>
              </a:rPr>
              <a:t>是历史悠久、应用广泛的制定进度计划的工具</a:t>
            </a:r>
            <a:endParaRPr lang="zh-CN" altLang="en-US" sz="2400" dirty="0">
              <a:latin typeface="Bodoni MT Black" pitchFamily="18" charset="0"/>
            </a:endParaRPr>
          </a:p>
        </p:txBody>
      </p:sp>
      <p:sp>
        <p:nvSpPr>
          <p:cNvPr id="11" name="矩形 10"/>
          <p:cNvSpPr/>
          <p:nvPr/>
        </p:nvSpPr>
        <p:spPr>
          <a:xfrm>
            <a:off x="199941" y="2117385"/>
            <a:ext cx="8555037" cy="2208297"/>
          </a:xfrm>
          <a:prstGeom prst="rect">
            <a:avLst/>
          </a:prstGeom>
        </p:spPr>
        <p:txBody>
          <a:bodyPr>
            <a:spAutoFit/>
          </a:bodyPr>
          <a:lstStyle/>
          <a:p>
            <a:pPr algn="just" eaLnBrk="1" hangingPunct="1">
              <a:lnSpc>
                <a:spcPct val="125000"/>
              </a:lnSpc>
              <a:spcAft>
                <a:spcPts val="0"/>
              </a:spcAft>
              <a:defRPr/>
            </a:pPr>
            <a:r>
              <a:rPr lang="en-US" altLang="zh-CN" sz="2200" kern="100" dirty="0">
                <a:latin typeface="Bodoni MT Black" pitchFamily="18" charset="0"/>
                <a:cs typeface="Times New Roman" panose="02020603050405020304" pitchFamily="18" charset="0"/>
              </a:rPr>
              <a:t>    </a:t>
            </a:r>
            <a:r>
              <a:rPr lang="zh-CN" altLang="zh-CN" sz="2200" kern="100" dirty="0" smtClean="0">
                <a:latin typeface="Bodoni MT Black" pitchFamily="18" charset="0"/>
                <a:cs typeface="Times New Roman" panose="02020603050405020304" pitchFamily="18" charset="0"/>
              </a:rPr>
              <a:t>假设</a:t>
            </a:r>
            <a:r>
              <a:rPr lang="zh-CN" altLang="zh-CN" sz="2200" kern="100" dirty="0">
                <a:latin typeface="Bodoni MT Black" pitchFamily="18" charset="0"/>
                <a:cs typeface="Times New Roman" panose="02020603050405020304" pitchFamily="18" charset="0"/>
              </a:rPr>
              <a:t>有一座陈旧的矩形木板房需要重新油漆。这项工作必须分</a:t>
            </a:r>
            <a:r>
              <a:rPr lang="en-US" altLang="zh-CN" sz="2200" kern="100" dirty="0">
                <a:solidFill>
                  <a:srgbClr val="FF0000"/>
                </a:solidFill>
                <a:latin typeface="Bodoni MT Black" pitchFamily="18" charset="0"/>
                <a:cs typeface="Times New Roman" panose="02020603050405020304" pitchFamily="18" charset="0"/>
              </a:rPr>
              <a:t>3</a:t>
            </a:r>
            <a:r>
              <a:rPr lang="zh-CN" altLang="zh-CN" sz="2200" kern="100" dirty="0">
                <a:latin typeface="Bodoni MT Black" pitchFamily="18" charset="0"/>
                <a:cs typeface="Times New Roman" panose="02020603050405020304" pitchFamily="18" charset="0"/>
              </a:rPr>
              <a:t>步完成</a:t>
            </a:r>
            <a:r>
              <a:rPr lang="zh-CN" altLang="zh-CN" sz="2200" kern="100" dirty="0" smtClean="0">
                <a:latin typeface="Bodoni MT Black" pitchFamily="18" charset="0"/>
                <a:cs typeface="Times New Roman" panose="02020603050405020304" pitchFamily="18" charset="0"/>
              </a:rPr>
              <a:t>：首先</a:t>
            </a:r>
            <a:r>
              <a:rPr lang="zh-CN" altLang="zh-CN" sz="2200" kern="100" dirty="0">
                <a:solidFill>
                  <a:srgbClr val="00B050"/>
                </a:solidFill>
                <a:latin typeface="Bodoni MT Black" pitchFamily="18" charset="0"/>
                <a:cs typeface="Times New Roman" panose="02020603050405020304" pitchFamily="18" charset="0"/>
              </a:rPr>
              <a:t>刮掉旧漆</a:t>
            </a:r>
            <a:r>
              <a:rPr lang="zh-CN" altLang="zh-CN" sz="2200" kern="100" dirty="0">
                <a:latin typeface="Bodoni MT Black" pitchFamily="18" charset="0"/>
                <a:cs typeface="Times New Roman" panose="02020603050405020304" pitchFamily="18" charset="0"/>
              </a:rPr>
              <a:t>，然后</a:t>
            </a:r>
            <a:r>
              <a:rPr lang="zh-CN" altLang="zh-CN" sz="2200" kern="100" dirty="0">
                <a:solidFill>
                  <a:srgbClr val="0070C0"/>
                </a:solidFill>
                <a:latin typeface="Bodoni MT Black" pitchFamily="18" charset="0"/>
                <a:cs typeface="Times New Roman" panose="02020603050405020304" pitchFamily="18" charset="0"/>
              </a:rPr>
              <a:t>刷上新漆</a:t>
            </a:r>
            <a:r>
              <a:rPr lang="zh-CN" altLang="zh-CN" sz="2200" kern="100" dirty="0">
                <a:latin typeface="Bodoni MT Black" pitchFamily="18" charset="0"/>
                <a:cs typeface="Times New Roman" panose="02020603050405020304" pitchFamily="18" charset="0"/>
              </a:rPr>
              <a:t>，最后</a:t>
            </a:r>
            <a:r>
              <a:rPr lang="zh-CN" altLang="zh-CN" sz="2200" kern="100" dirty="0">
                <a:solidFill>
                  <a:srgbClr val="FFC000"/>
                </a:solidFill>
                <a:latin typeface="Bodoni MT Black" pitchFamily="18" charset="0"/>
                <a:cs typeface="Times New Roman" panose="02020603050405020304" pitchFamily="18" charset="0"/>
              </a:rPr>
              <a:t>清除溅在窗户上的油漆</a:t>
            </a:r>
            <a:r>
              <a:rPr lang="zh-CN" altLang="zh-CN" sz="2200" kern="100" dirty="0">
                <a:latin typeface="Bodoni MT Black" pitchFamily="18" charset="0"/>
                <a:cs typeface="Times New Roman" panose="02020603050405020304" pitchFamily="18" charset="0"/>
              </a:rPr>
              <a:t>。假设一共分配了</a:t>
            </a:r>
            <a:r>
              <a:rPr lang="en-US" altLang="zh-CN" sz="2200" kern="100" dirty="0">
                <a:solidFill>
                  <a:srgbClr val="FF0000"/>
                </a:solidFill>
                <a:latin typeface="Bodoni MT Black" pitchFamily="18" charset="0"/>
                <a:cs typeface="Times New Roman" panose="02020603050405020304" pitchFamily="18" charset="0"/>
              </a:rPr>
              <a:t>15</a:t>
            </a:r>
            <a:r>
              <a:rPr lang="zh-CN" altLang="zh-CN" sz="2200" kern="100" dirty="0">
                <a:solidFill>
                  <a:srgbClr val="FF0000"/>
                </a:solidFill>
                <a:latin typeface="Bodoni MT Black" pitchFamily="18" charset="0"/>
                <a:cs typeface="Times New Roman" panose="02020603050405020304" pitchFamily="18" charset="0"/>
              </a:rPr>
              <a:t>名工人</a:t>
            </a:r>
            <a:r>
              <a:rPr lang="zh-CN" altLang="zh-CN" sz="2200" kern="100" dirty="0">
                <a:latin typeface="Bodoni MT Black" pitchFamily="18" charset="0"/>
                <a:cs typeface="Times New Roman" panose="02020603050405020304" pitchFamily="18" charset="0"/>
              </a:rPr>
              <a:t>去完成这项工作，然而工具却很有限</a:t>
            </a:r>
            <a:r>
              <a:rPr lang="zh-CN" altLang="zh-CN" sz="2200" kern="100" dirty="0" smtClean="0">
                <a:latin typeface="Bodoni MT Black" pitchFamily="18" charset="0"/>
                <a:cs typeface="Times New Roman" panose="02020603050405020304" pitchFamily="18" charset="0"/>
              </a:rPr>
              <a:t>：只有</a:t>
            </a:r>
            <a:r>
              <a:rPr lang="en-US" altLang="zh-CN" sz="2200" kern="100" dirty="0">
                <a:solidFill>
                  <a:srgbClr val="FF0000"/>
                </a:solidFill>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把刮旧漆用的刮板，</a:t>
            </a:r>
            <a:r>
              <a:rPr lang="en-US" altLang="zh-CN" sz="2200" kern="100" dirty="0">
                <a:solidFill>
                  <a:srgbClr val="FF0000"/>
                </a:solidFill>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把刷漆用的刷子，</a:t>
            </a:r>
            <a:r>
              <a:rPr lang="en-US" altLang="zh-CN" sz="2200" kern="100" dirty="0">
                <a:solidFill>
                  <a:srgbClr val="FF0000"/>
                </a:solidFill>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把清除溅在窗户上的油漆用的小刮刀。怎样安排才能使工作进行得更有效</a:t>
            </a:r>
            <a:r>
              <a:rPr lang="zh-CN" altLang="zh-CN" sz="2200" kern="100" dirty="0" smtClean="0">
                <a:latin typeface="Bodoni MT Black" pitchFamily="18" charset="0"/>
                <a:cs typeface="Times New Roman" panose="02020603050405020304" pitchFamily="18" charset="0"/>
              </a:rPr>
              <a:t>呢</a:t>
            </a:r>
            <a:r>
              <a:rPr lang="zh-CN" altLang="en-US" sz="2200" kern="100" dirty="0" smtClean="0">
                <a:latin typeface="Bodoni MT Black" pitchFamily="18" charset="0"/>
                <a:cs typeface="Times New Roman" panose="02020603050405020304" pitchFamily="18" charset="0"/>
              </a:rPr>
              <a:t>？</a:t>
            </a:r>
            <a:endParaRPr lang="zh-CN" altLang="zh-CN" sz="2200" kern="100" dirty="0">
              <a:latin typeface="Bodoni MT Black" pitchFamily="18" charset="0"/>
              <a:cs typeface="Times New Roman" panose="02020603050405020304" pitchFamily="18" charset="0"/>
            </a:endParaRPr>
          </a:p>
        </p:txBody>
      </p:sp>
      <p:sp>
        <p:nvSpPr>
          <p:cNvPr id="12" name="矩形 11"/>
          <p:cNvSpPr/>
          <p:nvPr/>
        </p:nvSpPr>
        <p:spPr>
          <a:xfrm>
            <a:off x="250825" y="4364056"/>
            <a:ext cx="8485187" cy="1785104"/>
          </a:xfrm>
          <a:prstGeom prst="rect">
            <a:avLst/>
          </a:prstGeom>
        </p:spPr>
        <p:txBody>
          <a:bodyPr>
            <a:spAutoFit/>
          </a:bodyPr>
          <a:lstStyle/>
          <a:p>
            <a:pPr algn="just" eaLnBrk="1" hangingPunct="1">
              <a:lnSpc>
                <a:spcPct val="125000"/>
              </a:lnSpc>
              <a:spcAft>
                <a:spcPts val="0"/>
              </a:spcAft>
              <a:defRPr/>
            </a:pPr>
            <a:r>
              <a:rPr lang="zh-CN" altLang="en-US" sz="2200" b="1" kern="100" dirty="0" smtClean="0">
                <a:latin typeface="Bodoni MT Black" pitchFamily="18" charset="0"/>
                <a:cs typeface="Times New Roman" panose="02020603050405020304" pitchFamily="18" charset="0"/>
              </a:rPr>
              <a:t>方案①：</a:t>
            </a:r>
            <a:r>
              <a:rPr lang="zh-CN" altLang="zh-CN" sz="2200" kern="100" dirty="0" smtClean="0">
                <a:latin typeface="Bodoni MT Black" pitchFamily="18" charset="0"/>
                <a:cs typeface="Times New Roman" panose="02020603050405020304" pitchFamily="18" charset="0"/>
              </a:rPr>
              <a:t>首先</a:t>
            </a:r>
            <a:r>
              <a:rPr lang="zh-CN" altLang="zh-CN" sz="2200" kern="100" dirty="0">
                <a:latin typeface="Bodoni MT Black" pitchFamily="18" charset="0"/>
                <a:cs typeface="Times New Roman" panose="02020603050405020304" pitchFamily="18" charset="0"/>
              </a:rPr>
              <a:t>刮掉四面墙壁上的旧漆，然后给每面墙壁都刷上新漆，最后清除溅在每个窗户上的油漆。显然这是效率最低的做法，因为总共有</a:t>
            </a:r>
            <a:r>
              <a:rPr lang="en-US" altLang="zh-CN" sz="2200" kern="100" dirty="0">
                <a:latin typeface="Bodoni MT Black" pitchFamily="18" charset="0"/>
                <a:cs typeface="Times New Roman" panose="02020603050405020304" pitchFamily="18" charset="0"/>
              </a:rPr>
              <a:t>15</a:t>
            </a:r>
            <a:r>
              <a:rPr lang="zh-CN" altLang="zh-CN" sz="2200" kern="100" dirty="0">
                <a:latin typeface="Bodoni MT Black" pitchFamily="18" charset="0"/>
                <a:cs typeface="Times New Roman" panose="02020603050405020304" pitchFamily="18" charset="0"/>
              </a:rPr>
              <a:t>名工人，然而每种工具却只有</a:t>
            </a:r>
            <a:r>
              <a:rPr lang="en-US" altLang="zh-CN" sz="2200" kern="100" dirty="0">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件，这样安排工作在任何时候都有</a:t>
            </a:r>
            <a:r>
              <a:rPr lang="en-US" altLang="zh-CN" sz="2200" kern="100" dirty="0">
                <a:latin typeface="Bodoni MT Black" pitchFamily="18" charset="0"/>
                <a:cs typeface="Times New Roman" panose="02020603050405020304" pitchFamily="18" charset="0"/>
              </a:rPr>
              <a:t>10</a:t>
            </a:r>
            <a:r>
              <a:rPr lang="zh-CN" altLang="zh-CN" sz="2200" kern="100" dirty="0">
                <a:latin typeface="Bodoni MT Black" pitchFamily="18" charset="0"/>
                <a:cs typeface="Times New Roman" panose="02020603050405020304" pitchFamily="18" charset="0"/>
              </a:rPr>
              <a:t>名工人闲着没活干。</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3"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354" y="1484784"/>
            <a:ext cx="8264234" cy="3054682"/>
          </a:xfrm>
          <a:prstGeom prst="rect">
            <a:avLst/>
          </a:prstGeom>
        </p:spPr>
        <p:txBody>
          <a:bodyPr wrap="square">
            <a:spAutoFit/>
          </a:bodyPr>
          <a:lstStyle/>
          <a:p>
            <a:pPr algn="just" eaLnBrk="1" hangingPunct="1">
              <a:lnSpc>
                <a:spcPct val="125000"/>
              </a:lnSpc>
              <a:spcAft>
                <a:spcPts val="0"/>
              </a:spcAft>
              <a:defRPr/>
            </a:pPr>
            <a:r>
              <a:rPr lang="zh-CN" altLang="en-US" sz="2200" b="1" kern="100" dirty="0" smtClean="0">
                <a:solidFill>
                  <a:srgbClr val="FF0000"/>
                </a:solidFill>
                <a:latin typeface="Bodoni MT Black" pitchFamily="18" charset="0"/>
                <a:cs typeface="Times New Roman" panose="02020603050405020304" pitchFamily="18" charset="0"/>
              </a:rPr>
              <a:t>方案②：</a:t>
            </a:r>
            <a:r>
              <a:rPr lang="zh-CN" altLang="zh-CN" sz="2200" kern="100" dirty="0" smtClean="0">
                <a:latin typeface="Bodoni MT Black" pitchFamily="18" charset="0"/>
                <a:cs typeface="Times New Roman" panose="02020603050405020304" pitchFamily="18" charset="0"/>
              </a:rPr>
              <a:t>采用</a:t>
            </a:r>
            <a:r>
              <a:rPr lang="zh-CN" altLang="zh-CN" sz="2200" kern="100" dirty="0">
                <a:solidFill>
                  <a:srgbClr val="FF0000"/>
                </a:solidFill>
                <a:latin typeface="Bodoni MT Black" pitchFamily="18" charset="0"/>
                <a:cs typeface="Times New Roman" panose="02020603050405020304" pitchFamily="18" charset="0"/>
              </a:rPr>
              <a:t>“流水作业法”</a:t>
            </a:r>
            <a:r>
              <a:rPr lang="zh-CN" altLang="zh-CN" sz="2200" kern="100" dirty="0" smtClean="0">
                <a:latin typeface="Bodoni MT Black" pitchFamily="18" charset="0"/>
                <a:cs typeface="Times New Roman" panose="02020603050405020304" pitchFamily="18" charset="0"/>
              </a:rPr>
              <a:t>，首先</a:t>
            </a:r>
            <a:r>
              <a:rPr lang="zh-CN" altLang="zh-CN" sz="2200" kern="100" dirty="0">
                <a:latin typeface="Bodoni MT Black" pitchFamily="18" charset="0"/>
                <a:cs typeface="Times New Roman" panose="02020603050405020304" pitchFamily="18" charset="0"/>
              </a:rPr>
              <a:t>由</a:t>
            </a:r>
            <a:r>
              <a:rPr lang="en-US" altLang="zh-CN" sz="2200" kern="100" dirty="0">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名工人用刮板刮掉第</a:t>
            </a:r>
            <a:r>
              <a:rPr lang="en-US" altLang="zh-CN" sz="2200" kern="100" dirty="0">
                <a:latin typeface="Bodoni MT Black" pitchFamily="18" charset="0"/>
                <a:cs typeface="Times New Roman" panose="02020603050405020304" pitchFamily="18" charset="0"/>
              </a:rPr>
              <a:t>1</a:t>
            </a:r>
            <a:r>
              <a:rPr lang="zh-CN" altLang="zh-CN" sz="2200" kern="100" dirty="0">
                <a:latin typeface="Bodoni MT Black" pitchFamily="18" charset="0"/>
                <a:cs typeface="Times New Roman" panose="02020603050405020304" pitchFamily="18" charset="0"/>
              </a:rPr>
              <a:t>面墙上的旧</a:t>
            </a:r>
            <a:r>
              <a:rPr lang="zh-CN" altLang="zh-CN" sz="2200" kern="100" dirty="0" smtClean="0">
                <a:latin typeface="Bodoni MT Black" pitchFamily="18" charset="0"/>
                <a:cs typeface="Times New Roman" panose="02020603050405020304" pitchFamily="18" charset="0"/>
              </a:rPr>
              <a:t>漆</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这时</a:t>
            </a:r>
            <a:r>
              <a:rPr lang="zh-CN" altLang="zh-CN" sz="2200" kern="100" dirty="0">
                <a:latin typeface="Bodoni MT Black" pitchFamily="18" charset="0"/>
                <a:cs typeface="Times New Roman" panose="02020603050405020304" pitchFamily="18" charset="0"/>
              </a:rPr>
              <a:t>其余</a:t>
            </a:r>
            <a:r>
              <a:rPr lang="en-US" altLang="zh-CN" sz="2200" kern="100" dirty="0">
                <a:latin typeface="Bodoni MT Black" pitchFamily="18" charset="0"/>
                <a:cs typeface="Times New Roman" panose="02020603050405020304" pitchFamily="18" charset="0"/>
              </a:rPr>
              <a:t>10</a:t>
            </a:r>
            <a:r>
              <a:rPr lang="zh-CN" altLang="zh-CN" sz="2200" kern="100" dirty="0">
                <a:latin typeface="Bodoni MT Black" pitchFamily="18" charset="0"/>
                <a:cs typeface="Times New Roman" panose="02020603050405020304" pitchFamily="18" charset="0"/>
              </a:rPr>
              <a:t>名工人</a:t>
            </a:r>
            <a:r>
              <a:rPr lang="zh-CN" altLang="zh-CN" sz="2200" kern="100" dirty="0" smtClean="0">
                <a:latin typeface="Bodoni MT Black" pitchFamily="18" charset="0"/>
                <a:cs typeface="Times New Roman" panose="02020603050405020304" pitchFamily="18" charset="0"/>
              </a:rPr>
              <a:t>休息</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a:t>
            </a:r>
            <a:r>
              <a:rPr lang="zh-CN" altLang="zh-CN" sz="2200" kern="100" dirty="0">
                <a:latin typeface="Bodoni MT Black" pitchFamily="18" charset="0"/>
                <a:cs typeface="Times New Roman" panose="02020603050405020304" pitchFamily="18" charset="0"/>
              </a:rPr>
              <a:t>当第</a:t>
            </a:r>
            <a:r>
              <a:rPr lang="en-US" altLang="zh-CN" sz="2200" kern="100" dirty="0">
                <a:latin typeface="Bodoni MT Black" pitchFamily="18" charset="0"/>
                <a:cs typeface="Times New Roman" panose="02020603050405020304" pitchFamily="18" charset="0"/>
              </a:rPr>
              <a:t>1</a:t>
            </a:r>
            <a:r>
              <a:rPr lang="zh-CN" altLang="zh-CN" sz="2200" kern="100" dirty="0">
                <a:latin typeface="Bodoni MT Black" pitchFamily="18" charset="0"/>
                <a:cs typeface="Times New Roman" panose="02020603050405020304" pitchFamily="18" charset="0"/>
              </a:rPr>
              <a:t>面墙刮净后，另外</a:t>
            </a:r>
            <a:r>
              <a:rPr lang="en-US" altLang="zh-CN" sz="2200" kern="100" dirty="0">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名工人立即用刷子给这面墙刷新</a:t>
            </a:r>
            <a:r>
              <a:rPr lang="zh-CN" altLang="zh-CN" sz="2200" kern="100" dirty="0" smtClean="0">
                <a:latin typeface="Bodoni MT Black" pitchFamily="18" charset="0"/>
                <a:cs typeface="Times New Roman" panose="02020603050405020304" pitchFamily="18" charset="0"/>
              </a:rPr>
              <a:t>漆</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与此同时</a:t>
            </a:r>
            <a:r>
              <a:rPr lang="zh-CN" altLang="zh-CN" sz="2200" kern="100" dirty="0">
                <a:latin typeface="Bodoni MT Black" pitchFamily="18" charset="0"/>
                <a:cs typeface="Times New Roman" panose="02020603050405020304" pitchFamily="18" charset="0"/>
              </a:rPr>
              <a:t>拿刮板的</a:t>
            </a:r>
            <a:r>
              <a:rPr lang="en-US" altLang="zh-CN" sz="2200" kern="100" dirty="0">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名工人转去刮第</a:t>
            </a:r>
            <a:r>
              <a:rPr lang="en-US" altLang="zh-CN" sz="2200" kern="100" dirty="0">
                <a:latin typeface="Bodoni MT Black" pitchFamily="18" charset="0"/>
                <a:cs typeface="Times New Roman" panose="02020603050405020304" pitchFamily="18" charset="0"/>
              </a:rPr>
              <a:t>2</a:t>
            </a:r>
            <a:r>
              <a:rPr lang="zh-CN" altLang="zh-CN" sz="2200" kern="100" dirty="0">
                <a:latin typeface="Bodoni MT Black" pitchFamily="18" charset="0"/>
                <a:cs typeface="Times New Roman" panose="02020603050405020304" pitchFamily="18" charset="0"/>
              </a:rPr>
              <a:t>面墙上的旧</a:t>
            </a:r>
            <a:r>
              <a:rPr lang="zh-CN" altLang="zh-CN" sz="2200" kern="100" dirty="0" smtClean="0">
                <a:latin typeface="Bodoni MT Black" pitchFamily="18" charset="0"/>
                <a:cs typeface="Times New Roman" panose="02020603050405020304" pitchFamily="18" charset="0"/>
              </a:rPr>
              <a:t>漆</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a:t>
            </a:r>
            <a:r>
              <a:rPr lang="zh-CN" altLang="zh-CN" sz="2200" kern="100" dirty="0">
                <a:latin typeface="Bodoni MT Black" pitchFamily="18" charset="0"/>
                <a:cs typeface="Times New Roman" panose="02020603050405020304" pitchFamily="18" charset="0"/>
              </a:rPr>
              <a:t>一旦刮旧漆的工人转到第</a:t>
            </a:r>
            <a:r>
              <a:rPr lang="en-US" altLang="zh-CN" sz="2200" kern="100" dirty="0">
                <a:latin typeface="Bodoni MT Black" pitchFamily="18" charset="0"/>
                <a:cs typeface="Times New Roman" panose="02020603050405020304" pitchFamily="18" charset="0"/>
              </a:rPr>
              <a:t>3</a:t>
            </a:r>
            <a:r>
              <a:rPr lang="zh-CN" altLang="zh-CN" sz="2200" kern="100" dirty="0">
                <a:latin typeface="Bodoni MT Black" pitchFamily="18" charset="0"/>
                <a:cs typeface="Times New Roman" panose="02020603050405020304" pitchFamily="18" charset="0"/>
              </a:rPr>
              <a:t>面墙而且刷新漆的工人转到第</a:t>
            </a:r>
            <a:r>
              <a:rPr lang="en-US" altLang="zh-CN" sz="2200" kern="100" dirty="0">
                <a:latin typeface="Bodoni MT Black" pitchFamily="18" charset="0"/>
                <a:cs typeface="Times New Roman" panose="02020603050405020304" pitchFamily="18" charset="0"/>
              </a:rPr>
              <a:t>2</a:t>
            </a:r>
            <a:r>
              <a:rPr lang="zh-CN" altLang="zh-CN" sz="2200" kern="100" dirty="0">
                <a:latin typeface="Bodoni MT Black" pitchFamily="18" charset="0"/>
                <a:cs typeface="Times New Roman" panose="02020603050405020304" pitchFamily="18" charset="0"/>
              </a:rPr>
              <a:t>面墙以后，余下的</a:t>
            </a:r>
            <a:r>
              <a:rPr lang="en-US" altLang="zh-CN" sz="2200" kern="100" dirty="0">
                <a:latin typeface="Bodoni MT Black" pitchFamily="18" charset="0"/>
                <a:cs typeface="Times New Roman" panose="02020603050405020304" pitchFamily="18" charset="0"/>
              </a:rPr>
              <a:t>5</a:t>
            </a:r>
            <a:r>
              <a:rPr lang="zh-CN" altLang="zh-CN" sz="2200" kern="100" dirty="0">
                <a:latin typeface="Bodoni MT Black" pitchFamily="18" charset="0"/>
                <a:cs typeface="Times New Roman" panose="02020603050405020304" pitchFamily="18" charset="0"/>
              </a:rPr>
              <a:t>名工人立即拿起刮刀去清除溅在第</a:t>
            </a:r>
            <a:r>
              <a:rPr lang="en-US" altLang="zh-CN" sz="2200" kern="100" dirty="0">
                <a:latin typeface="Bodoni MT Black" pitchFamily="18" charset="0"/>
                <a:cs typeface="Times New Roman" panose="02020603050405020304" pitchFamily="18" charset="0"/>
              </a:rPr>
              <a:t>1</a:t>
            </a:r>
            <a:r>
              <a:rPr lang="zh-CN" altLang="zh-CN" sz="2200" kern="100" dirty="0">
                <a:latin typeface="Bodoni MT Black" pitchFamily="18" charset="0"/>
                <a:cs typeface="Times New Roman" panose="02020603050405020304" pitchFamily="18" charset="0"/>
              </a:rPr>
              <a:t>面墙窗户上的油漆，……。这样安排使每个工人都有活干，因此能够在较短的时间内完成任务。 </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11.3.2   Gantt</a:t>
            </a:r>
            <a:r>
              <a:rPr lang="zh-CN" altLang="en-US" sz="2400" dirty="0" smtClean="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矩形 8"/>
          <p:cNvSpPr>
            <a:spLocks noChangeArrowheads="1"/>
          </p:cNvSpPr>
          <p:nvPr/>
        </p:nvSpPr>
        <p:spPr bwMode="auto">
          <a:xfrm>
            <a:off x="413108" y="1125538"/>
            <a:ext cx="8345487" cy="1742015"/>
          </a:xfrm>
          <a:prstGeom prst="rect">
            <a:avLst/>
          </a:prstGeom>
          <a:noFill/>
          <a:ln w="9525">
            <a:noFill/>
            <a:miter lim="800000"/>
            <a:headEnd/>
            <a:tailEnd/>
          </a:ln>
        </p:spPr>
        <p:txBody>
          <a:bodyPr>
            <a:spAutoFit/>
          </a:bodyPr>
          <a:lstStyle/>
          <a:p>
            <a:pPr eaLnBrk="1" hangingPunct="1">
              <a:lnSpc>
                <a:spcPct val="125000"/>
              </a:lnSpc>
            </a:pPr>
            <a:r>
              <a:rPr lang="en-US" altLang="zh-CN" sz="2200" dirty="0">
                <a:latin typeface="Bodoni MT Black" pitchFamily="18" charset="0"/>
                <a:cs typeface="Times New Roman" pitchFamily="18" charset="0"/>
              </a:rPr>
              <a:t>      </a:t>
            </a:r>
            <a:r>
              <a:rPr lang="zh-CN" altLang="zh-CN" sz="2200" dirty="0" smtClean="0">
                <a:latin typeface="Bodoni MT Black" pitchFamily="18" charset="0"/>
                <a:cs typeface="Times New Roman" pitchFamily="18" charset="0"/>
              </a:rPr>
              <a:t>假设</a:t>
            </a:r>
            <a:r>
              <a:rPr lang="zh-CN" altLang="zh-CN" sz="2200" dirty="0">
                <a:latin typeface="Bodoni MT Black" pitchFamily="18" charset="0"/>
                <a:cs typeface="Times New Roman" pitchFamily="18" charset="0"/>
              </a:rPr>
              <a:t>木板房的第</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a:t>
            </a:r>
            <a:r>
              <a:rPr lang="en-US" altLang="zh-CN" sz="2200" dirty="0">
                <a:latin typeface="Bodoni MT Black" pitchFamily="18" charset="0"/>
                <a:cs typeface="Times New Roman" pitchFamily="18" charset="0"/>
              </a:rPr>
              <a:t>4</a:t>
            </a:r>
            <a:r>
              <a:rPr lang="zh-CN" altLang="zh-CN" sz="2200" dirty="0">
                <a:latin typeface="Bodoni MT Black" pitchFamily="18" charset="0"/>
                <a:cs typeface="Times New Roman" pitchFamily="18" charset="0"/>
              </a:rPr>
              <a:t>两面墙的长度比第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a:t>
            </a:r>
            <a:r>
              <a:rPr lang="en-US" altLang="zh-CN" sz="2200" dirty="0">
                <a:latin typeface="Bodoni MT Black" pitchFamily="18" charset="0"/>
                <a:cs typeface="Times New Roman" pitchFamily="18" charset="0"/>
              </a:rPr>
              <a:t>3</a:t>
            </a:r>
            <a:r>
              <a:rPr lang="zh-CN" altLang="zh-CN" sz="2200" dirty="0">
                <a:latin typeface="Bodoni MT Black" pitchFamily="18" charset="0"/>
                <a:cs typeface="Times New Roman" pitchFamily="18" charset="0"/>
              </a:rPr>
              <a:t>两面墙的长度长一倍，此外，不同工作需要用的时间长短也不同，刷新漆最费时间，其次是刮旧漆，</a:t>
            </a:r>
            <a:r>
              <a:rPr lang="zh-CN" altLang="zh-CN" sz="2200" dirty="0" smtClean="0">
                <a:latin typeface="Bodoni MT Black" pitchFamily="18" charset="0"/>
                <a:cs typeface="Times New Roman" pitchFamily="18" charset="0"/>
              </a:rPr>
              <a:t>清理</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即</a:t>
            </a:r>
            <a:r>
              <a:rPr lang="zh-CN" altLang="zh-CN" sz="2200" dirty="0">
                <a:latin typeface="Bodoni MT Black" pitchFamily="18" charset="0"/>
                <a:cs typeface="Times New Roman" pitchFamily="18" charset="0"/>
              </a:rPr>
              <a:t>清除溅在窗户上的</a:t>
            </a:r>
            <a:r>
              <a:rPr lang="zh-CN" altLang="zh-CN" sz="2200" dirty="0" smtClean="0">
                <a:latin typeface="Bodoni MT Black" pitchFamily="18" charset="0"/>
                <a:cs typeface="Times New Roman" pitchFamily="18" charset="0"/>
              </a:rPr>
              <a:t>油漆</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需要</a:t>
            </a:r>
            <a:r>
              <a:rPr lang="zh-CN" altLang="zh-CN" sz="2200" dirty="0">
                <a:latin typeface="Bodoni MT Black" pitchFamily="18" charset="0"/>
                <a:cs typeface="Times New Roman" pitchFamily="18" charset="0"/>
              </a:rPr>
              <a:t>的时间最少。</a:t>
            </a:r>
            <a:r>
              <a:rPr lang="zh-CN" altLang="en-US" sz="2200" dirty="0">
                <a:latin typeface="Bodoni MT Black" pitchFamily="18" charset="0"/>
                <a:cs typeface="Times New Roman" pitchFamily="18" charset="0"/>
              </a:rPr>
              <a:t>下表</a:t>
            </a:r>
            <a:r>
              <a:rPr lang="zh-CN" altLang="zh-CN" sz="2200" dirty="0">
                <a:latin typeface="Bodoni MT Black" pitchFamily="18" charset="0"/>
                <a:cs typeface="Times New Roman" pitchFamily="18" charset="0"/>
              </a:rPr>
              <a:t>列出了估计每道工序需要用的时间。</a:t>
            </a:r>
            <a:endParaRPr lang="zh-CN" altLang="en-US" sz="2200" dirty="0">
              <a:latin typeface="Bodoni MT Black" pitchFamily="18" charset="0"/>
            </a:endParaRPr>
          </a:p>
        </p:txBody>
      </p:sp>
      <p:pic>
        <p:nvPicPr>
          <p:cNvPr id="64516" name="图片 12"/>
          <p:cNvPicPr>
            <a:picLocks noChangeAspect="1"/>
          </p:cNvPicPr>
          <p:nvPr/>
        </p:nvPicPr>
        <p:blipFill>
          <a:blip r:embed="rId3"/>
          <a:srcRect/>
          <a:stretch>
            <a:fillRect/>
          </a:stretch>
        </p:blipFill>
        <p:spPr bwMode="auto">
          <a:xfrm>
            <a:off x="1075888" y="3244320"/>
            <a:ext cx="7019925" cy="1285875"/>
          </a:xfrm>
          <a:prstGeom prst="rect">
            <a:avLst/>
          </a:prstGeom>
          <a:noFill/>
          <a:ln w="9525">
            <a:noFill/>
            <a:miter lim="800000"/>
            <a:headEnd/>
            <a:tailEnd/>
          </a:ln>
        </p:spPr>
      </p:pic>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11.3.2   Gantt</a:t>
            </a:r>
            <a:r>
              <a:rPr lang="zh-CN" altLang="en-US" sz="2400" dirty="0" smtClean="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27497641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3"/>
          <p:cNvSpPr>
            <a:spLocks noChangeArrowheads="1"/>
          </p:cNvSpPr>
          <p:nvPr/>
        </p:nvSpPr>
        <p:spPr bwMode="auto">
          <a:xfrm>
            <a:off x="320674" y="1113453"/>
            <a:ext cx="8316913" cy="1785104"/>
          </a:xfrm>
          <a:prstGeom prst="rect">
            <a:avLst/>
          </a:prstGeom>
          <a:noFill/>
          <a:ln w="9525">
            <a:noFill/>
            <a:miter lim="800000"/>
            <a:headEnd/>
            <a:tailEnd/>
          </a:ln>
        </p:spPr>
        <p:txBody>
          <a:bodyPr wrap="square">
            <a:spAutoFit/>
          </a:bodyPr>
          <a:lstStyle/>
          <a:p>
            <a:pPr eaLnBrk="1" hangingPunct="1">
              <a:lnSpc>
                <a:spcPct val="125000"/>
              </a:lnSpc>
            </a:pPr>
            <a:r>
              <a:rPr lang="en-US" altLang="zh-CN" sz="2200" dirty="0">
                <a:latin typeface="Bodoni MT Black" pitchFamily="18" charset="0"/>
                <a:cs typeface="Times New Roman" pitchFamily="18" charset="0"/>
              </a:rPr>
              <a:t>     </a:t>
            </a:r>
            <a:r>
              <a:rPr lang="zh-CN" altLang="zh-CN" sz="2200" dirty="0" smtClean="0">
                <a:latin typeface="Bodoni MT Black" pitchFamily="18" charset="0"/>
                <a:cs typeface="Times New Roman" pitchFamily="18" charset="0"/>
              </a:rPr>
              <a:t>可以</a:t>
            </a:r>
            <a:r>
              <a:rPr lang="zh-CN" altLang="zh-CN" sz="2200" dirty="0">
                <a:latin typeface="Bodoni MT Black" pitchFamily="18" charset="0"/>
                <a:cs typeface="Times New Roman" pitchFamily="18" charset="0"/>
              </a:rPr>
              <a:t>使用</a:t>
            </a:r>
            <a:r>
              <a:rPr lang="zh-CN" altLang="en-US" sz="2200" dirty="0">
                <a:latin typeface="Bodoni MT Black" pitchFamily="18" charset="0"/>
                <a:cs typeface="Times New Roman" pitchFamily="18" charset="0"/>
              </a:rPr>
              <a:t>下图所示</a:t>
            </a:r>
            <a:r>
              <a:rPr lang="zh-CN" altLang="zh-CN" sz="2200" dirty="0">
                <a:latin typeface="Bodoni MT Black" pitchFamily="18" charset="0"/>
                <a:cs typeface="Times New Roman" pitchFamily="18" charset="0"/>
              </a:rPr>
              <a:t>的</a:t>
            </a:r>
            <a:r>
              <a:rPr lang="en-US" altLang="zh-CN" sz="2200" dirty="0">
                <a:latin typeface="Bodoni MT Black" pitchFamily="18" charset="0"/>
                <a:cs typeface="Times New Roman" pitchFamily="18" charset="0"/>
              </a:rPr>
              <a:t>Gantt</a:t>
            </a:r>
            <a:r>
              <a:rPr lang="zh-CN" altLang="zh-CN" sz="2200" dirty="0">
                <a:latin typeface="Bodoni MT Black" pitchFamily="18" charset="0"/>
                <a:cs typeface="Times New Roman" pitchFamily="18" charset="0"/>
              </a:rPr>
              <a:t>图描绘上述流水作业</a:t>
            </a:r>
            <a:r>
              <a:rPr lang="zh-CN" altLang="zh-CN" sz="2200" dirty="0" smtClean="0">
                <a:latin typeface="Bodoni MT Black" pitchFamily="18" charset="0"/>
                <a:cs typeface="Times New Roman" pitchFamily="18" charset="0"/>
              </a:rPr>
              <a:t>过程</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在</a:t>
            </a:r>
            <a:r>
              <a:rPr lang="zh-CN" altLang="zh-CN" sz="2200" dirty="0">
                <a:latin typeface="Bodoni MT Black" pitchFamily="18" charset="0"/>
                <a:cs typeface="Times New Roman" pitchFamily="18" charset="0"/>
              </a:rPr>
              <a:t>时间为零时开始刮第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面墙上的旧漆，两小时后刮旧漆的工人转去刮第</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面墙，同时另</a:t>
            </a:r>
            <a:r>
              <a:rPr lang="en-US" altLang="zh-CN" sz="2200" dirty="0">
                <a:latin typeface="Bodoni MT Black" pitchFamily="18" charset="0"/>
                <a:cs typeface="Times New Roman" pitchFamily="18" charset="0"/>
              </a:rPr>
              <a:t>5</a:t>
            </a:r>
            <a:r>
              <a:rPr lang="zh-CN" altLang="zh-CN" sz="2200" dirty="0">
                <a:latin typeface="Bodoni MT Black" pitchFamily="18" charset="0"/>
                <a:cs typeface="Times New Roman" pitchFamily="18" charset="0"/>
              </a:rPr>
              <a:t>名工人开始给第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面墙刷新漆，每当给一面墙刷完新漆之后，第</a:t>
            </a:r>
            <a:r>
              <a:rPr lang="en-US" altLang="zh-CN" sz="2200" dirty="0">
                <a:latin typeface="Bodoni MT Black" pitchFamily="18" charset="0"/>
                <a:cs typeface="Times New Roman" pitchFamily="18" charset="0"/>
              </a:rPr>
              <a:t>3</a:t>
            </a:r>
            <a:r>
              <a:rPr lang="zh-CN" altLang="zh-CN" sz="2200" dirty="0">
                <a:latin typeface="Bodoni MT Black" pitchFamily="18" charset="0"/>
                <a:cs typeface="Times New Roman" pitchFamily="18" charset="0"/>
              </a:rPr>
              <a:t>组的</a:t>
            </a:r>
            <a:r>
              <a:rPr lang="en-US" altLang="zh-CN" sz="2200" dirty="0">
                <a:latin typeface="Bodoni MT Black" pitchFamily="18" charset="0"/>
                <a:cs typeface="Times New Roman" pitchFamily="18" charset="0"/>
              </a:rPr>
              <a:t>5</a:t>
            </a:r>
            <a:r>
              <a:rPr lang="zh-CN" altLang="zh-CN" sz="2200" dirty="0">
                <a:latin typeface="Bodoni MT Black" pitchFamily="18" charset="0"/>
                <a:cs typeface="Times New Roman" pitchFamily="18" charset="0"/>
              </a:rPr>
              <a:t>名工人立即清除溅在这面墙窗户上的漆。</a:t>
            </a:r>
            <a:endParaRPr lang="zh-CN" altLang="en-US" sz="2200" dirty="0">
              <a:latin typeface="Bodoni MT Black" pitchFamily="18" charset="0"/>
            </a:endParaRPr>
          </a:p>
        </p:txBody>
      </p:sp>
      <p:sp>
        <p:nvSpPr>
          <p:cNvPr id="66563" name="矩形 7"/>
          <p:cNvSpPr>
            <a:spLocks noChangeArrowheads="1"/>
          </p:cNvSpPr>
          <p:nvPr/>
        </p:nvSpPr>
        <p:spPr bwMode="auto">
          <a:xfrm>
            <a:off x="510616" y="4968057"/>
            <a:ext cx="8306917" cy="1361911"/>
          </a:xfrm>
          <a:prstGeom prst="rect">
            <a:avLst/>
          </a:prstGeom>
          <a:noFill/>
          <a:ln w="9525">
            <a:noFill/>
            <a:miter lim="800000"/>
            <a:headEnd/>
            <a:tailEnd/>
          </a:ln>
        </p:spPr>
        <p:txBody>
          <a:bodyPr wrap="square">
            <a:spAutoFit/>
          </a:bodyPr>
          <a:lstStyle/>
          <a:p>
            <a:pPr eaLnBrk="1" hangingPunct="1">
              <a:lnSpc>
                <a:spcPct val="125000"/>
              </a:lnSpc>
            </a:pPr>
            <a:r>
              <a:rPr lang="zh-CN" altLang="zh-CN" sz="2200" dirty="0" smtClean="0">
                <a:latin typeface="Bodoni MT Black" pitchFamily="18" charset="0"/>
                <a:cs typeface="Times New Roman" pitchFamily="18" charset="0"/>
              </a:rPr>
              <a:t>从</a:t>
            </a:r>
            <a:r>
              <a:rPr lang="zh-CN" altLang="en-US" sz="2200" dirty="0">
                <a:latin typeface="Bodoni MT Black" pitchFamily="18" charset="0"/>
                <a:cs typeface="Times New Roman" pitchFamily="18" charset="0"/>
              </a:rPr>
              <a:t>上图</a:t>
            </a:r>
            <a:r>
              <a:rPr lang="zh-CN" altLang="zh-CN" sz="2200" dirty="0">
                <a:latin typeface="Bodoni MT Black" pitchFamily="18" charset="0"/>
                <a:cs typeface="Times New Roman" pitchFamily="18" charset="0"/>
              </a:rPr>
              <a:t>可以看出，</a:t>
            </a:r>
            <a:r>
              <a:rPr lang="en-US" altLang="zh-CN" sz="2200" dirty="0">
                <a:latin typeface="Bodoni MT Black" pitchFamily="18" charset="0"/>
                <a:cs typeface="Times New Roman" pitchFamily="18" charset="0"/>
              </a:rPr>
              <a:t>12</a:t>
            </a:r>
            <a:r>
              <a:rPr lang="zh-CN" altLang="zh-CN" sz="2200" dirty="0">
                <a:latin typeface="Bodoni MT Black" pitchFamily="18" charset="0"/>
                <a:cs typeface="Times New Roman" pitchFamily="18" charset="0"/>
              </a:rPr>
              <a:t>小时后刮完所有旧漆，</a:t>
            </a:r>
            <a:r>
              <a:rPr lang="en-US" altLang="zh-CN" sz="2200" dirty="0">
                <a:latin typeface="Bodoni MT Black" pitchFamily="18" charset="0"/>
                <a:cs typeface="Times New Roman" pitchFamily="18" charset="0"/>
              </a:rPr>
              <a:t>20</a:t>
            </a:r>
            <a:r>
              <a:rPr lang="zh-CN" altLang="zh-CN" sz="2200" dirty="0">
                <a:latin typeface="Bodoni MT Black" pitchFamily="18" charset="0"/>
                <a:cs typeface="Times New Roman" pitchFamily="18" charset="0"/>
              </a:rPr>
              <a:t>小时后完成所有墙壁的刷漆工作，再过</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小时后清理工作结束。因此全部工程在</a:t>
            </a:r>
            <a:r>
              <a:rPr lang="en-US" altLang="zh-CN" sz="2200" dirty="0">
                <a:solidFill>
                  <a:srgbClr val="FF0000"/>
                </a:solidFill>
                <a:latin typeface="Bodoni MT Black" pitchFamily="18" charset="0"/>
                <a:cs typeface="Times New Roman" pitchFamily="18" charset="0"/>
              </a:rPr>
              <a:t>22</a:t>
            </a:r>
            <a:r>
              <a:rPr lang="zh-CN" altLang="zh-CN" sz="2200" dirty="0">
                <a:solidFill>
                  <a:srgbClr val="FF0000"/>
                </a:solidFill>
                <a:latin typeface="Bodoni MT Black" pitchFamily="18" charset="0"/>
                <a:cs typeface="Times New Roman" pitchFamily="18" charset="0"/>
              </a:rPr>
              <a:t>小时</a:t>
            </a:r>
            <a:r>
              <a:rPr lang="zh-CN" altLang="zh-CN" sz="2200" dirty="0">
                <a:latin typeface="Bodoni MT Black" pitchFamily="18" charset="0"/>
                <a:cs typeface="Times New Roman" pitchFamily="18" charset="0"/>
              </a:rPr>
              <a:t>后结束，如果用前述的第一种做法，则需要</a:t>
            </a:r>
            <a:r>
              <a:rPr lang="en-US" altLang="zh-CN" sz="2200" dirty="0">
                <a:solidFill>
                  <a:srgbClr val="FF0000"/>
                </a:solidFill>
                <a:latin typeface="Bodoni MT Black" pitchFamily="18" charset="0"/>
                <a:cs typeface="Times New Roman" pitchFamily="18" charset="0"/>
              </a:rPr>
              <a:t>36</a:t>
            </a:r>
            <a:r>
              <a:rPr lang="zh-CN" altLang="zh-CN" sz="2200" dirty="0">
                <a:solidFill>
                  <a:srgbClr val="FF0000"/>
                </a:solidFill>
                <a:latin typeface="Bodoni MT Black" pitchFamily="18" charset="0"/>
                <a:cs typeface="Times New Roman" pitchFamily="18" charset="0"/>
              </a:rPr>
              <a:t>小时</a:t>
            </a:r>
            <a:r>
              <a:rPr lang="zh-CN" altLang="zh-CN" sz="2200" dirty="0">
                <a:latin typeface="Bodoni MT Black" pitchFamily="18" charset="0"/>
                <a:cs typeface="Times New Roman" pitchFamily="18" charset="0"/>
              </a:rPr>
              <a:t>。</a:t>
            </a:r>
            <a:endParaRPr lang="zh-CN" altLang="en-US" sz="2200" dirty="0">
              <a:latin typeface="Bodoni MT Black" pitchFamily="18" charset="0"/>
            </a:endParaRPr>
          </a:p>
        </p:txBody>
      </p:sp>
      <p:pic>
        <p:nvPicPr>
          <p:cNvPr id="66564" name="图片 9"/>
          <p:cNvPicPr>
            <a:picLocks noChangeAspect="1"/>
          </p:cNvPicPr>
          <p:nvPr/>
        </p:nvPicPr>
        <p:blipFill>
          <a:blip r:embed="rId3" cstate="print"/>
          <a:srcRect/>
          <a:stretch>
            <a:fillRect/>
          </a:stretch>
        </p:blipFill>
        <p:spPr bwMode="auto">
          <a:xfrm>
            <a:off x="2055018" y="2990850"/>
            <a:ext cx="4691063" cy="2058988"/>
          </a:xfrm>
          <a:prstGeom prst="rect">
            <a:avLst/>
          </a:prstGeom>
          <a:noFill/>
          <a:ln w="9525">
            <a:noFill/>
            <a:miter lim="800000"/>
            <a:headEnd/>
            <a:tailEnd/>
          </a:ln>
        </p:spPr>
      </p:pic>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11.3.2   Gantt</a:t>
            </a:r>
            <a:r>
              <a:rPr lang="zh-CN" altLang="en-US" sz="2400" dirty="0" smtClean="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
        <p:nvSpPr>
          <p:cNvPr id="2" name="矩形 1"/>
          <p:cNvSpPr/>
          <p:nvPr/>
        </p:nvSpPr>
        <p:spPr>
          <a:xfrm>
            <a:off x="2195736" y="3861048"/>
            <a:ext cx="5040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95736" y="4253284"/>
            <a:ext cx="504056" cy="21602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95736" y="4681537"/>
            <a:ext cx="504056"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131840" y="3356992"/>
            <a:ext cx="0" cy="1224136"/>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635896" y="3356992"/>
            <a:ext cx="0" cy="1592833"/>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92413" y="2864866"/>
            <a:ext cx="843482" cy="523220"/>
          </a:xfrm>
          <a:prstGeom prst="rect">
            <a:avLst/>
          </a:prstGeom>
          <a:noFill/>
        </p:spPr>
        <p:txBody>
          <a:bodyPr wrap="square" rtlCol="0">
            <a:spAutoFit/>
          </a:bodyPr>
          <a:lstStyle/>
          <a:p>
            <a:r>
              <a:rPr lang="zh-CN" altLang="en-US" sz="1400" dirty="0" smtClean="0">
                <a:solidFill>
                  <a:srgbClr val="00B050"/>
                </a:solidFill>
              </a:rPr>
              <a:t>墙</a:t>
            </a:r>
            <a:r>
              <a:rPr lang="en-US" altLang="zh-CN" sz="1400" dirty="0" smtClean="0">
                <a:solidFill>
                  <a:srgbClr val="00B050"/>
                </a:solidFill>
              </a:rPr>
              <a:t>1</a:t>
            </a:r>
            <a:r>
              <a:rPr lang="zh-CN" altLang="en-US" sz="1400" dirty="0" smtClean="0">
                <a:solidFill>
                  <a:srgbClr val="00B050"/>
                </a:solidFill>
              </a:rPr>
              <a:t>刮旧漆结束</a:t>
            </a:r>
            <a:endParaRPr lang="zh-CN" altLang="en-US" sz="1400" dirty="0">
              <a:solidFill>
                <a:srgbClr val="00B050"/>
              </a:solidFill>
            </a:endParaRPr>
          </a:p>
        </p:txBody>
      </p:sp>
      <p:sp>
        <p:nvSpPr>
          <p:cNvPr id="17" name="文本框 16"/>
          <p:cNvSpPr txBox="1"/>
          <p:nvPr/>
        </p:nvSpPr>
        <p:spPr>
          <a:xfrm>
            <a:off x="3434316" y="2855161"/>
            <a:ext cx="843482" cy="523220"/>
          </a:xfrm>
          <a:prstGeom prst="rect">
            <a:avLst/>
          </a:prstGeom>
          <a:noFill/>
        </p:spPr>
        <p:txBody>
          <a:bodyPr wrap="square" rtlCol="0">
            <a:spAutoFit/>
          </a:bodyPr>
          <a:lstStyle/>
          <a:p>
            <a:r>
              <a:rPr lang="zh-CN" altLang="en-US" sz="1400" dirty="0" smtClean="0">
                <a:solidFill>
                  <a:srgbClr val="0070C0"/>
                </a:solidFill>
              </a:rPr>
              <a:t>墙</a:t>
            </a:r>
            <a:r>
              <a:rPr lang="en-US" altLang="zh-CN" sz="1400" dirty="0" smtClean="0">
                <a:solidFill>
                  <a:srgbClr val="0070C0"/>
                </a:solidFill>
              </a:rPr>
              <a:t>1</a:t>
            </a:r>
            <a:r>
              <a:rPr lang="zh-CN" altLang="en-US" sz="1400" dirty="0" smtClean="0">
                <a:solidFill>
                  <a:srgbClr val="0070C0"/>
                </a:solidFill>
              </a:rPr>
              <a:t>刷新漆结束</a:t>
            </a:r>
            <a:endParaRPr lang="zh-CN" altLang="en-US" sz="1400" dirty="0">
              <a:solidFill>
                <a:srgbClr val="0070C0"/>
              </a:solidFill>
            </a:endParaRPr>
          </a:p>
        </p:txBody>
      </p:sp>
      <p:cxnSp>
        <p:nvCxnSpPr>
          <p:cNvPr id="18" name="直接连接符 17"/>
          <p:cNvCxnSpPr/>
          <p:nvPr/>
        </p:nvCxnSpPr>
        <p:spPr>
          <a:xfrm>
            <a:off x="4593431" y="3304728"/>
            <a:ext cx="0" cy="1592833"/>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08663" y="2864866"/>
            <a:ext cx="843482" cy="523220"/>
          </a:xfrm>
          <a:prstGeom prst="rect">
            <a:avLst/>
          </a:prstGeom>
          <a:noFill/>
        </p:spPr>
        <p:txBody>
          <a:bodyPr wrap="square" rtlCol="0">
            <a:spAutoFit/>
          </a:bodyPr>
          <a:lstStyle/>
          <a:p>
            <a:r>
              <a:rPr lang="zh-CN" altLang="en-US" sz="1400" dirty="0" smtClean="0">
                <a:solidFill>
                  <a:srgbClr val="0070C0"/>
                </a:solidFill>
              </a:rPr>
              <a:t>墙</a:t>
            </a:r>
            <a:r>
              <a:rPr lang="en-US" altLang="zh-CN" sz="1400" dirty="0" smtClean="0">
                <a:solidFill>
                  <a:srgbClr val="0070C0"/>
                </a:solidFill>
              </a:rPr>
              <a:t>2</a:t>
            </a:r>
            <a:r>
              <a:rPr lang="zh-CN" altLang="en-US" sz="1400" dirty="0" smtClean="0">
                <a:solidFill>
                  <a:srgbClr val="0070C0"/>
                </a:solidFill>
              </a:rPr>
              <a:t>刷新漆结束</a:t>
            </a:r>
            <a:endParaRPr lang="zh-CN" altLang="en-US" sz="1400" dirty="0">
              <a:solidFill>
                <a:srgbClr val="0070C0"/>
              </a:solidFill>
            </a:endParaRPr>
          </a:p>
        </p:txBody>
      </p:sp>
      <p:sp>
        <p:nvSpPr>
          <p:cNvPr id="20" name="文本框 19"/>
          <p:cNvSpPr txBox="1"/>
          <p:nvPr/>
        </p:nvSpPr>
        <p:spPr>
          <a:xfrm>
            <a:off x="4919701" y="2855161"/>
            <a:ext cx="843482" cy="523220"/>
          </a:xfrm>
          <a:prstGeom prst="rect">
            <a:avLst/>
          </a:prstGeom>
          <a:noFill/>
        </p:spPr>
        <p:txBody>
          <a:bodyPr wrap="square" rtlCol="0">
            <a:spAutoFit/>
          </a:bodyPr>
          <a:lstStyle/>
          <a:p>
            <a:r>
              <a:rPr lang="zh-CN" altLang="en-US" sz="1400" dirty="0" smtClean="0">
                <a:solidFill>
                  <a:srgbClr val="0070C0"/>
                </a:solidFill>
              </a:rPr>
              <a:t>墙</a:t>
            </a:r>
            <a:r>
              <a:rPr lang="en-US" altLang="zh-CN" sz="1400" dirty="0" smtClean="0">
                <a:solidFill>
                  <a:srgbClr val="0070C0"/>
                </a:solidFill>
              </a:rPr>
              <a:t>3</a:t>
            </a:r>
            <a:r>
              <a:rPr lang="zh-CN" altLang="en-US" sz="1400" dirty="0" smtClean="0">
                <a:solidFill>
                  <a:srgbClr val="0070C0"/>
                </a:solidFill>
              </a:rPr>
              <a:t>刷新漆结束</a:t>
            </a:r>
            <a:endParaRPr lang="zh-CN" altLang="en-US" sz="1400" dirty="0">
              <a:solidFill>
                <a:srgbClr val="0070C0"/>
              </a:solidFill>
            </a:endParaRPr>
          </a:p>
        </p:txBody>
      </p:sp>
      <p:cxnSp>
        <p:nvCxnSpPr>
          <p:cNvPr id="21" name="直接连接符 20"/>
          <p:cNvCxnSpPr/>
          <p:nvPr/>
        </p:nvCxnSpPr>
        <p:spPr>
          <a:xfrm>
            <a:off x="5052145" y="3304728"/>
            <a:ext cx="0" cy="1592833"/>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33368" y="3304728"/>
            <a:ext cx="0" cy="1592833"/>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667711" y="2864866"/>
            <a:ext cx="843482" cy="523220"/>
          </a:xfrm>
          <a:prstGeom prst="rect">
            <a:avLst/>
          </a:prstGeom>
          <a:noFill/>
        </p:spPr>
        <p:txBody>
          <a:bodyPr wrap="square" rtlCol="0">
            <a:spAutoFit/>
          </a:bodyPr>
          <a:lstStyle/>
          <a:p>
            <a:r>
              <a:rPr lang="zh-CN" altLang="en-US" sz="1400" dirty="0" smtClean="0">
                <a:solidFill>
                  <a:srgbClr val="0070C0"/>
                </a:solidFill>
              </a:rPr>
              <a:t>墙</a:t>
            </a:r>
            <a:r>
              <a:rPr lang="en-US" altLang="zh-CN" sz="1400" dirty="0" smtClean="0">
                <a:solidFill>
                  <a:srgbClr val="0070C0"/>
                </a:solidFill>
              </a:rPr>
              <a:t>4</a:t>
            </a:r>
            <a:r>
              <a:rPr lang="zh-CN" altLang="en-US" sz="1400" dirty="0" smtClean="0">
                <a:solidFill>
                  <a:srgbClr val="0070C0"/>
                </a:solidFill>
              </a:rPr>
              <a:t>刷新漆结束</a:t>
            </a:r>
            <a:endParaRPr lang="zh-CN" altLang="en-US" sz="1400" dirty="0">
              <a:solidFill>
                <a:srgbClr val="0070C0"/>
              </a:solidFill>
            </a:endParaRPr>
          </a:p>
        </p:txBody>
      </p:sp>
      <p:cxnSp>
        <p:nvCxnSpPr>
          <p:cNvPr id="24" name="直接连接符 23"/>
          <p:cNvCxnSpPr/>
          <p:nvPr/>
        </p:nvCxnSpPr>
        <p:spPr>
          <a:xfrm>
            <a:off x="6372200" y="3280655"/>
            <a:ext cx="0" cy="1592833"/>
          </a:xfrm>
          <a:prstGeom prst="line">
            <a:avLst/>
          </a:prstGeom>
          <a:ln w="381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296865" y="2853823"/>
            <a:ext cx="843482" cy="523220"/>
          </a:xfrm>
          <a:prstGeom prst="rect">
            <a:avLst/>
          </a:prstGeom>
          <a:noFill/>
        </p:spPr>
        <p:txBody>
          <a:bodyPr wrap="square" rtlCol="0">
            <a:spAutoFit/>
          </a:bodyPr>
          <a:lstStyle/>
          <a:p>
            <a:r>
              <a:rPr lang="zh-CN" altLang="en-US" sz="1400" dirty="0" smtClean="0">
                <a:solidFill>
                  <a:srgbClr val="FFC000"/>
                </a:solidFill>
              </a:rPr>
              <a:t>全部清理结束</a:t>
            </a:r>
            <a:endParaRPr lang="zh-CN" altLang="en-US" sz="1400" dirty="0">
              <a:solidFill>
                <a:srgbClr val="FFC000"/>
              </a:solidFill>
            </a:endParaRPr>
          </a:p>
        </p:txBody>
      </p:sp>
      <p:grpSp>
        <p:nvGrpSpPr>
          <p:cNvPr id="15" name="组合 14"/>
          <p:cNvGrpSpPr/>
          <p:nvPr/>
        </p:nvGrpSpPr>
        <p:grpSpPr>
          <a:xfrm>
            <a:off x="3214154" y="3838117"/>
            <a:ext cx="2240137" cy="1059443"/>
            <a:chOff x="3214154" y="3838117"/>
            <a:chExt cx="2240137" cy="1059443"/>
          </a:xfrm>
        </p:grpSpPr>
        <p:sp>
          <p:nvSpPr>
            <p:cNvPr id="8" name="矩形 7"/>
            <p:cNvSpPr/>
            <p:nvPr/>
          </p:nvSpPr>
          <p:spPr>
            <a:xfrm>
              <a:off x="3214154" y="3861048"/>
              <a:ext cx="349734" cy="608260"/>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681190" y="3851203"/>
              <a:ext cx="349734" cy="1046357"/>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47921" y="3838117"/>
              <a:ext cx="349734" cy="1046357"/>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04557" y="4253284"/>
              <a:ext cx="349734" cy="625177"/>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13.3.3   </a:t>
            </a:r>
            <a:r>
              <a:rPr lang="zh-CN" altLang="en-US" sz="2400" dirty="0" smtClean="0">
                <a:solidFill>
                  <a:srgbClr val="D9D9D9"/>
                </a:solidFill>
                <a:latin typeface="Bodoni MT Black" pitchFamily="18" charset="0"/>
                <a:ea typeface="+mn-ea"/>
              </a:rPr>
              <a:t>工程网络</a:t>
            </a:r>
            <a:endParaRPr lang="zh-CN" altLang="en-US" sz="2400" dirty="0">
              <a:solidFill>
                <a:srgbClr val="D9D9D9"/>
              </a:solidFill>
              <a:latin typeface="Bodoni MT Black" pitchFamily="18" charset="0"/>
              <a:ea typeface="+mn-ea"/>
            </a:endParaRPr>
          </a:p>
        </p:txBody>
      </p:sp>
      <p:sp>
        <p:nvSpPr>
          <p:cNvPr id="7" name="内容占位符 2"/>
          <p:cNvSpPr>
            <a:spLocks noGrp="1"/>
          </p:cNvSpPr>
          <p:nvPr>
            <p:ph idx="1"/>
          </p:nvPr>
        </p:nvSpPr>
        <p:spPr>
          <a:xfrm>
            <a:off x="250825" y="952500"/>
            <a:ext cx="8229600" cy="574675"/>
          </a:xfrm>
        </p:spPr>
        <p:txBody>
          <a:bodyPr/>
          <a:lstStyle/>
          <a:p>
            <a:pPr marL="0" indent="0">
              <a:spcBef>
                <a:spcPct val="50000"/>
              </a:spcBef>
              <a:buFont typeface="Arial" charset="0"/>
              <a:buNone/>
              <a:defRPr/>
            </a:pPr>
            <a:r>
              <a:rPr kumimoji="1" lang="en-US" altLang="zh-CN" b="1" dirty="0" smtClean="0">
                <a:latin typeface="Bodoni MT Black" pitchFamily="18" charset="0"/>
              </a:rPr>
              <a:t>13.3.3 </a:t>
            </a:r>
            <a:r>
              <a:rPr kumimoji="1" lang="zh-CN" altLang="en-US" b="1" dirty="0" smtClean="0">
                <a:latin typeface="Bodoni MT Black" pitchFamily="18" charset="0"/>
              </a:rPr>
              <a:t>工程</a:t>
            </a:r>
            <a:r>
              <a:rPr kumimoji="1" lang="zh-CN" altLang="en-US" b="1" dirty="0">
                <a:latin typeface="Bodoni MT Black" pitchFamily="18" charset="0"/>
              </a:rPr>
              <a:t>网络</a:t>
            </a:r>
            <a:endParaRPr kumimoji="1" lang="en-US" altLang="zh-CN" b="1" dirty="0">
              <a:latin typeface="Bodoni MT Black" pitchFamily="18" charset="0"/>
            </a:endParaRPr>
          </a:p>
          <a:p>
            <a:pPr marL="0" indent="0">
              <a:spcBef>
                <a:spcPct val="50000"/>
              </a:spcBef>
              <a:buFont typeface="Wingdings" pitchFamily="2" charset="2"/>
              <a:buNone/>
              <a:defRPr/>
            </a:pPr>
            <a:endParaRPr kumimoji="1" lang="en-US" altLang="zh-CN" sz="2800" b="1" dirty="0">
              <a:latin typeface="Bodoni MT Black" pitchFamily="18" charset="0"/>
              <a:ea typeface="黑体" pitchFamily="2" charset="-122"/>
            </a:endParaRPr>
          </a:p>
        </p:txBody>
      </p:sp>
      <p:sp>
        <p:nvSpPr>
          <p:cNvPr id="68612" name="矩形 2"/>
          <p:cNvSpPr>
            <a:spLocks noChangeArrowheads="1"/>
          </p:cNvSpPr>
          <p:nvPr/>
        </p:nvSpPr>
        <p:spPr bwMode="auto">
          <a:xfrm>
            <a:off x="407988" y="1628200"/>
            <a:ext cx="8229600" cy="1938992"/>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Gantt</a:t>
            </a:r>
            <a:r>
              <a:rPr lang="zh-CN" altLang="zh-CN" sz="2400" dirty="0">
                <a:latin typeface="Bodoni MT Black" pitchFamily="18" charset="0"/>
                <a:cs typeface="Times New Roman" pitchFamily="18" charset="0"/>
              </a:rPr>
              <a:t>图能很形象地描绘任务分解情况，以及每个子</a:t>
            </a:r>
            <a:r>
              <a:rPr lang="zh-CN" altLang="zh-CN" sz="2400" dirty="0" smtClean="0">
                <a:latin typeface="Bodoni MT Black" pitchFamily="18" charset="0"/>
                <a:cs typeface="Times New Roman" pitchFamily="18" charset="0"/>
              </a:rPr>
              <a:t>任务</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作业</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的</a:t>
            </a:r>
            <a:r>
              <a:rPr lang="zh-CN" altLang="zh-CN" sz="2400" dirty="0">
                <a:latin typeface="Bodoni MT Black" pitchFamily="18" charset="0"/>
                <a:cs typeface="Times New Roman" pitchFamily="18" charset="0"/>
              </a:rPr>
              <a:t>开始时间和结束时间，因此是进度计划和进度管理的有力工具。它具有直观简明和容易掌握、容易绘制的优点，但是</a:t>
            </a:r>
            <a:r>
              <a:rPr lang="en-US" altLang="zh-CN" sz="2400" dirty="0">
                <a:latin typeface="Bodoni MT Black" pitchFamily="18" charset="0"/>
                <a:cs typeface="Times New Roman" pitchFamily="18" charset="0"/>
              </a:rPr>
              <a:t>Gantt</a:t>
            </a:r>
            <a:r>
              <a:rPr lang="zh-CN" altLang="zh-CN" sz="2400" dirty="0">
                <a:latin typeface="Bodoni MT Black" pitchFamily="18" charset="0"/>
                <a:cs typeface="Times New Roman" pitchFamily="18" charset="0"/>
              </a:rPr>
              <a:t>图也有</a:t>
            </a:r>
            <a:r>
              <a:rPr lang="en-US" altLang="zh-CN" sz="2400" dirty="0">
                <a:solidFill>
                  <a:srgbClr val="FF0000"/>
                </a:solidFill>
                <a:latin typeface="Bodoni MT Black" pitchFamily="18" charset="0"/>
                <a:cs typeface="Times New Roman" pitchFamily="18" charset="0"/>
              </a:rPr>
              <a:t>3</a:t>
            </a:r>
            <a:r>
              <a:rPr lang="zh-CN" altLang="zh-CN" sz="2400" dirty="0">
                <a:latin typeface="Bodoni MT Black" pitchFamily="18" charset="0"/>
                <a:cs typeface="Times New Roman" pitchFamily="18" charset="0"/>
              </a:rPr>
              <a:t>个主要缺点。</a:t>
            </a:r>
            <a:endParaRPr lang="zh-CN" altLang="en-US" sz="2400" dirty="0">
              <a:latin typeface="Bodoni MT Black" pitchFamily="18" charset="0"/>
            </a:endParaRPr>
          </a:p>
        </p:txBody>
      </p:sp>
      <p:sp>
        <p:nvSpPr>
          <p:cNvPr id="9" name="矩形 8"/>
          <p:cNvSpPr/>
          <p:nvPr/>
        </p:nvSpPr>
        <p:spPr>
          <a:xfrm>
            <a:off x="492799" y="3557663"/>
            <a:ext cx="8144789" cy="2353658"/>
          </a:xfrm>
          <a:prstGeom prst="rect">
            <a:avLst/>
          </a:prstGeom>
        </p:spPr>
        <p:txBody>
          <a:bodyPr wrap="square">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不能</a:t>
            </a:r>
            <a:r>
              <a:rPr lang="zh-CN" altLang="zh-CN" sz="2400" kern="100" dirty="0">
                <a:solidFill>
                  <a:srgbClr val="FF0000"/>
                </a:solidFill>
                <a:latin typeface="Bodoni MT Black" pitchFamily="18" charset="0"/>
                <a:cs typeface="Times New Roman" panose="02020603050405020304" pitchFamily="18" charset="0"/>
              </a:rPr>
              <a:t>显式地描绘</a:t>
            </a:r>
            <a:r>
              <a:rPr lang="zh-CN" altLang="zh-CN" sz="2400" kern="100" dirty="0">
                <a:latin typeface="Bodoni MT Black" pitchFamily="18" charset="0"/>
                <a:cs typeface="Times New Roman" panose="02020603050405020304" pitchFamily="18" charset="0"/>
              </a:rPr>
              <a:t>各项作业彼此间的</a:t>
            </a:r>
            <a:r>
              <a:rPr lang="zh-CN" altLang="zh-CN" sz="2400" kern="100" dirty="0">
                <a:solidFill>
                  <a:srgbClr val="FF0000"/>
                </a:solidFill>
                <a:latin typeface="Bodoni MT Black" pitchFamily="18" charset="0"/>
                <a:cs typeface="Times New Roman" panose="02020603050405020304" pitchFamily="18" charset="0"/>
              </a:rPr>
              <a:t>依赖关系</a:t>
            </a:r>
            <a:r>
              <a:rPr lang="zh-CN" altLang="zh-CN" sz="2400" kern="100" dirty="0">
                <a:latin typeface="Bodoni MT Black" pitchFamily="18" charset="0"/>
                <a:cs typeface="Times New Roman" panose="02020603050405020304" pitchFamily="18" charset="0"/>
              </a:rPr>
              <a:t>。</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进度</a:t>
            </a:r>
            <a:r>
              <a:rPr lang="zh-CN" altLang="zh-CN" sz="2400" kern="100" dirty="0">
                <a:latin typeface="Bodoni MT Black" pitchFamily="18" charset="0"/>
                <a:cs typeface="Times New Roman" panose="02020603050405020304" pitchFamily="18" charset="0"/>
              </a:rPr>
              <a:t>计划的</a:t>
            </a:r>
            <a:r>
              <a:rPr lang="zh-CN" altLang="zh-CN" sz="2400" kern="100" dirty="0">
                <a:solidFill>
                  <a:srgbClr val="FF0000"/>
                </a:solidFill>
                <a:latin typeface="Bodoni MT Black" pitchFamily="18" charset="0"/>
                <a:cs typeface="Times New Roman" panose="02020603050405020304" pitchFamily="18" charset="0"/>
              </a:rPr>
              <a:t>关键部分不明确</a:t>
            </a:r>
            <a:r>
              <a:rPr lang="zh-CN" altLang="zh-CN" sz="2400" kern="100" dirty="0">
                <a:latin typeface="Bodoni MT Black" pitchFamily="18" charset="0"/>
                <a:cs typeface="Times New Roman" panose="02020603050405020304" pitchFamily="18" charset="0"/>
              </a:rPr>
              <a:t>，难于判定哪些部分应当是主攻和主控的对象。</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latin typeface="Bodoni MT Black" pitchFamily="18" charset="0"/>
                <a:cs typeface="Times New Roman" panose="02020603050405020304" pitchFamily="18" charset="0"/>
              </a:rPr>
              <a:t>计划</a:t>
            </a:r>
            <a:r>
              <a:rPr lang="zh-CN" altLang="zh-CN" sz="2400" kern="100" dirty="0">
                <a:latin typeface="Bodoni MT Black" pitchFamily="18" charset="0"/>
                <a:cs typeface="Times New Roman" panose="02020603050405020304" pitchFamily="18" charset="0"/>
              </a:rPr>
              <a:t>中有潜力的部分及潜力的大小不明确，往往</a:t>
            </a:r>
            <a:r>
              <a:rPr lang="zh-CN" altLang="zh-CN" sz="2400" kern="100" dirty="0">
                <a:solidFill>
                  <a:srgbClr val="FF0000"/>
                </a:solidFill>
                <a:latin typeface="Bodoni MT Black" pitchFamily="18" charset="0"/>
                <a:cs typeface="Times New Roman" panose="02020603050405020304" pitchFamily="18" charset="0"/>
              </a:rPr>
              <a:t>造成潜力的浪费</a:t>
            </a:r>
            <a:r>
              <a:rPr lang="zh-CN" altLang="zh-CN" sz="2400" kern="100" dirty="0">
                <a:latin typeface="Bodoni MT Black" pitchFamily="18" charset="0"/>
                <a:cs typeface="Times New Roman" panose="02020603050405020304" pitchFamily="18" charset="0"/>
              </a:rPr>
              <a:t>。</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3"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13.3.3   </a:t>
            </a:r>
            <a:r>
              <a:rPr lang="zh-CN" altLang="en-US" sz="2400" dirty="0" smtClean="0">
                <a:solidFill>
                  <a:srgbClr val="D9D9D9"/>
                </a:solidFill>
                <a:latin typeface="Bodoni MT Black" pitchFamily="18" charset="0"/>
                <a:ea typeface="+mn-ea"/>
              </a:rPr>
              <a:t>工程网络</a:t>
            </a:r>
            <a:endParaRPr lang="zh-CN" altLang="en-US" sz="2400" dirty="0">
              <a:solidFill>
                <a:srgbClr val="D9D9D9"/>
              </a:solidFill>
              <a:latin typeface="Bodoni MT Black" pitchFamily="18" charset="0"/>
              <a:ea typeface="+mn-ea"/>
            </a:endParaRPr>
          </a:p>
        </p:txBody>
      </p:sp>
      <p:sp>
        <p:nvSpPr>
          <p:cNvPr id="11" name="矩形 10"/>
          <p:cNvSpPr/>
          <p:nvPr/>
        </p:nvSpPr>
        <p:spPr>
          <a:xfrm>
            <a:off x="555625" y="1184428"/>
            <a:ext cx="7934325" cy="1891993"/>
          </a:xfrm>
          <a:prstGeom prst="rect">
            <a:avLst/>
          </a:prstGeom>
        </p:spPr>
        <p:txBody>
          <a:bodyPr>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当</a:t>
            </a:r>
            <a:r>
              <a:rPr lang="zh-CN" altLang="zh-CN" sz="2400" kern="100" dirty="0">
                <a:latin typeface="Bodoni MT Black" pitchFamily="18" charset="0"/>
                <a:cs typeface="Times New Roman" panose="02020603050405020304" pitchFamily="18" charset="0"/>
              </a:rPr>
              <a:t>把一个工程项目分解成许多子任务，并且它们彼此间的依赖关系又比较复杂时，仅仅用</a:t>
            </a:r>
            <a:r>
              <a:rPr lang="en-US" altLang="zh-CN" sz="2400" kern="100" dirty="0">
                <a:latin typeface="Bodoni MT Black" pitchFamily="18" charset="0"/>
                <a:cs typeface="Times New Roman" panose="02020603050405020304" pitchFamily="18" charset="0"/>
              </a:rPr>
              <a:t>Gantt</a:t>
            </a:r>
            <a:r>
              <a:rPr lang="zh-CN" altLang="zh-CN" sz="2400" kern="100" dirty="0">
                <a:latin typeface="Bodoni MT Black" pitchFamily="18" charset="0"/>
                <a:cs typeface="Times New Roman" panose="02020603050405020304" pitchFamily="18" charset="0"/>
              </a:rPr>
              <a:t>图作为安排进度的工具是不够的，不仅难于做出既节省资源又保证进度的计划，而且还容易发生差错。</a:t>
            </a:r>
          </a:p>
        </p:txBody>
      </p:sp>
      <p:sp>
        <p:nvSpPr>
          <p:cNvPr id="12" name="矩形 11"/>
          <p:cNvSpPr/>
          <p:nvPr/>
        </p:nvSpPr>
        <p:spPr>
          <a:xfrm>
            <a:off x="555625" y="3314061"/>
            <a:ext cx="7935912" cy="1938338"/>
          </a:xfrm>
          <a:prstGeom prst="rect">
            <a:avLst/>
          </a:prstGeom>
          <a:ln>
            <a:solidFill>
              <a:schemeClr val="tx2">
                <a:lumMod val="60000"/>
                <a:lumOff val="40000"/>
              </a:schemeClr>
            </a:solidFill>
          </a:ln>
        </p:spPr>
        <p:txBody>
          <a:bodyPr>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工程</a:t>
            </a:r>
            <a:r>
              <a:rPr lang="zh-CN" altLang="zh-CN" sz="2400" kern="100" dirty="0">
                <a:solidFill>
                  <a:srgbClr val="FF0000"/>
                </a:solidFill>
                <a:latin typeface="Bodoni MT Black" pitchFamily="18" charset="0"/>
                <a:cs typeface="Times New Roman" panose="02020603050405020304" pitchFamily="18" charset="0"/>
              </a:rPr>
              <a:t>网络</a:t>
            </a:r>
            <a:r>
              <a:rPr lang="zh-CN" altLang="zh-CN" sz="2400" kern="100" dirty="0">
                <a:latin typeface="Bodoni MT Black" pitchFamily="18" charset="0"/>
                <a:cs typeface="Times New Roman" panose="02020603050405020304" pitchFamily="18" charset="0"/>
              </a:rPr>
              <a:t>是制定进度计划时另一种常用的图形工具，它同样能描绘</a:t>
            </a:r>
            <a:r>
              <a:rPr lang="zh-CN" altLang="zh-CN" sz="2400" kern="100" dirty="0">
                <a:solidFill>
                  <a:srgbClr val="FF0000"/>
                </a:solidFill>
                <a:latin typeface="Bodoni MT Black" pitchFamily="18" charset="0"/>
                <a:cs typeface="Times New Roman" panose="02020603050405020304" pitchFamily="18" charset="0"/>
              </a:rPr>
              <a:t>任务分解情况</a:t>
            </a:r>
            <a:r>
              <a:rPr lang="zh-CN" altLang="zh-CN" sz="2400" kern="100" dirty="0">
                <a:latin typeface="Bodoni MT Black" pitchFamily="18" charset="0"/>
                <a:cs typeface="Times New Roman" panose="02020603050405020304" pitchFamily="18" charset="0"/>
              </a:rPr>
              <a:t>以及</a:t>
            </a:r>
            <a:r>
              <a:rPr lang="zh-CN" altLang="zh-CN" sz="2400" kern="100" dirty="0">
                <a:solidFill>
                  <a:srgbClr val="FF0000"/>
                </a:solidFill>
                <a:latin typeface="Bodoni MT Black" pitchFamily="18" charset="0"/>
                <a:cs typeface="Times New Roman" panose="02020603050405020304" pitchFamily="18" charset="0"/>
              </a:rPr>
              <a:t>每项作业的开始时间和结束时间</a:t>
            </a:r>
            <a:r>
              <a:rPr lang="zh-CN" altLang="zh-CN" sz="2400" kern="100" dirty="0">
                <a:latin typeface="Bodoni MT Black" pitchFamily="18" charset="0"/>
                <a:cs typeface="Times New Roman" panose="02020603050405020304" pitchFamily="18" charset="0"/>
              </a:rPr>
              <a:t>，此外，</a:t>
            </a:r>
            <a:r>
              <a:rPr lang="zh-CN" altLang="zh-CN" sz="2400" kern="100" dirty="0">
                <a:solidFill>
                  <a:srgbClr val="FF0000"/>
                </a:solidFill>
                <a:latin typeface="Bodoni MT Black" pitchFamily="18" charset="0"/>
                <a:cs typeface="Times New Roman" panose="02020603050405020304" pitchFamily="18" charset="0"/>
              </a:rPr>
              <a:t>它还显式地描绘各个作业彼此间的依赖关系</a:t>
            </a:r>
            <a:r>
              <a:rPr lang="zh-CN" altLang="zh-CN" sz="2400" kern="100" dirty="0">
                <a:latin typeface="Bodoni MT Black" pitchFamily="18" charset="0"/>
                <a:cs typeface="Times New Roman" panose="02020603050405020304" pitchFamily="18" charset="0"/>
              </a:rPr>
              <a:t>。因此，工程网络是系统分析和系统设计的强有力的工具。</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3"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3"/>
          <p:cNvSpPr>
            <a:spLocks noChangeArrowheads="1"/>
          </p:cNvSpPr>
          <p:nvPr/>
        </p:nvSpPr>
        <p:spPr bwMode="auto">
          <a:xfrm>
            <a:off x="323528" y="1058778"/>
            <a:ext cx="8568060" cy="1938992"/>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在</a:t>
            </a:r>
            <a:r>
              <a:rPr lang="zh-CN" altLang="zh-CN" sz="2400" dirty="0">
                <a:latin typeface="Bodoni MT Black" pitchFamily="18" charset="0"/>
                <a:cs typeface="Times New Roman" pitchFamily="18" charset="0"/>
              </a:rPr>
              <a:t>工程网络中用</a:t>
            </a:r>
            <a:r>
              <a:rPr lang="zh-CN" altLang="zh-CN" sz="2400" dirty="0">
                <a:solidFill>
                  <a:srgbClr val="FF0000"/>
                </a:solidFill>
                <a:latin typeface="Bodoni MT Black" pitchFamily="18" charset="0"/>
                <a:cs typeface="Times New Roman" pitchFamily="18" charset="0"/>
              </a:rPr>
              <a:t>箭头表示</a:t>
            </a:r>
            <a:r>
              <a:rPr lang="zh-CN" altLang="zh-CN" sz="2400" dirty="0" smtClean="0">
                <a:solidFill>
                  <a:srgbClr val="FF0000"/>
                </a:solidFill>
                <a:latin typeface="Bodoni MT Black" pitchFamily="18" charset="0"/>
                <a:cs typeface="Times New Roman" pitchFamily="18" charset="0"/>
              </a:rPr>
              <a:t>作业</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刮</a:t>
            </a:r>
            <a:r>
              <a:rPr lang="zh-CN" altLang="zh-CN" sz="2400" dirty="0">
                <a:latin typeface="Bodoni MT Black" pitchFamily="18" charset="0"/>
                <a:cs typeface="Times New Roman" pitchFamily="18" charset="0"/>
              </a:rPr>
              <a:t>旧漆，刷新漆，清理</a:t>
            </a:r>
            <a:r>
              <a:rPr lang="zh-CN" altLang="zh-CN" sz="2400" dirty="0" smtClean="0">
                <a:latin typeface="Bodoni MT Black" pitchFamily="18" charset="0"/>
                <a:cs typeface="Times New Roman" pitchFamily="18" charset="0"/>
              </a:rPr>
              <a:t>等</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a:t>
            </a:r>
            <a:r>
              <a:rPr lang="zh-CN" altLang="zh-CN" sz="2400" dirty="0">
                <a:latin typeface="Bodoni MT Black" pitchFamily="18" charset="0"/>
                <a:cs typeface="Times New Roman" pitchFamily="18" charset="0"/>
              </a:rPr>
              <a:t>用</a:t>
            </a:r>
            <a:r>
              <a:rPr lang="zh-CN" altLang="zh-CN" sz="2400" dirty="0">
                <a:solidFill>
                  <a:srgbClr val="FF0000"/>
                </a:solidFill>
                <a:latin typeface="Bodoni MT Black" pitchFamily="18" charset="0"/>
                <a:cs typeface="Times New Roman" pitchFamily="18" charset="0"/>
              </a:rPr>
              <a:t>圆圈表示</a:t>
            </a:r>
            <a:r>
              <a:rPr lang="zh-CN" altLang="zh-CN" sz="2400" dirty="0" smtClean="0">
                <a:solidFill>
                  <a:srgbClr val="FF0000"/>
                </a:solidFill>
                <a:latin typeface="Bodoni MT Black" pitchFamily="18" charset="0"/>
                <a:cs typeface="Times New Roman" pitchFamily="18" charset="0"/>
              </a:rPr>
              <a:t>事件</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一</a:t>
            </a:r>
            <a:r>
              <a:rPr lang="zh-CN" altLang="zh-CN" sz="2400" dirty="0">
                <a:latin typeface="Bodoni MT Black" pitchFamily="18" charset="0"/>
                <a:cs typeface="Times New Roman" pitchFamily="18" charset="0"/>
              </a:rPr>
              <a:t>项作业开始或</a:t>
            </a:r>
            <a:r>
              <a:rPr lang="zh-CN" altLang="zh-CN" sz="2400" dirty="0" smtClean="0">
                <a:latin typeface="Bodoni MT Black" pitchFamily="18" charset="0"/>
                <a:cs typeface="Times New Roman" pitchFamily="18" charset="0"/>
              </a:rPr>
              <a:t>结束</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a:t>
            </a:r>
            <a:r>
              <a:rPr lang="zh-CN" altLang="zh-CN" sz="2400" dirty="0">
                <a:latin typeface="Bodoni MT Black" pitchFamily="18" charset="0"/>
                <a:cs typeface="Times New Roman" pitchFamily="18" charset="0"/>
              </a:rPr>
              <a:t>注意，</a:t>
            </a:r>
            <a:r>
              <a:rPr lang="zh-CN" altLang="zh-CN" sz="2400" dirty="0">
                <a:solidFill>
                  <a:srgbClr val="FF0000"/>
                </a:solidFill>
                <a:latin typeface="Bodoni MT Black" pitchFamily="18" charset="0"/>
                <a:cs typeface="Times New Roman" pitchFamily="18" charset="0"/>
              </a:rPr>
              <a:t>事件</a:t>
            </a:r>
            <a:r>
              <a:rPr lang="zh-CN" altLang="zh-CN" sz="2400" dirty="0">
                <a:latin typeface="Bodoni MT Black" pitchFamily="18" charset="0"/>
                <a:cs typeface="Times New Roman" pitchFamily="18" charset="0"/>
              </a:rPr>
              <a:t>仅仅是可以明确定义的</a:t>
            </a:r>
            <a:r>
              <a:rPr lang="zh-CN" altLang="zh-CN" sz="2400" dirty="0">
                <a:solidFill>
                  <a:srgbClr val="FF0000"/>
                </a:solidFill>
                <a:latin typeface="Bodoni MT Black" pitchFamily="18" charset="0"/>
                <a:cs typeface="Times New Roman" pitchFamily="18" charset="0"/>
              </a:rPr>
              <a:t>时间点</a:t>
            </a:r>
            <a:r>
              <a:rPr lang="zh-CN" altLang="zh-CN" sz="2400" dirty="0">
                <a:latin typeface="Bodoni MT Black" pitchFamily="18" charset="0"/>
                <a:cs typeface="Times New Roman" pitchFamily="18" charset="0"/>
              </a:rPr>
              <a:t>，它并</a:t>
            </a:r>
            <a:r>
              <a:rPr lang="zh-CN" altLang="zh-CN" sz="2400" dirty="0">
                <a:solidFill>
                  <a:srgbClr val="FF0000"/>
                </a:solidFill>
                <a:latin typeface="Bodoni MT Black" pitchFamily="18" charset="0"/>
                <a:cs typeface="Times New Roman" pitchFamily="18" charset="0"/>
              </a:rPr>
              <a:t>不消耗时间和资源</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作业</a:t>
            </a:r>
            <a:r>
              <a:rPr lang="zh-CN" altLang="zh-CN" sz="2400" dirty="0">
                <a:latin typeface="Bodoni MT Black" pitchFamily="18" charset="0"/>
                <a:cs typeface="Times New Roman" pitchFamily="18" charset="0"/>
              </a:rPr>
              <a:t>通常</a:t>
            </a:r>
            <a:r>
              <a:rPr lang="zh-CN" altLang="zh-CN" sz="2400" dirty="0">
                <a:solidFill>
                  <a:srgbClr val="FF0000"/>
                </a:solidFill>
                <a:latin typeface="Bodoni MT Black" pitchFamily="18" charset="0"/>
                <a:cs typeface="Times New Roman" pitchFamily="18" charset="0"/>
              </a:rPr>
              <a:t>既消耗资源又需要持续一定时间</a:t>
            </a:r>
            <a:r>
              <a:rPr lang="zh-CN" altLang="zh-CN" sz="2400" dirty="0" smtClean="0">
                <a:latin typeface="Bodoni MT Black" pitchFamily="18" charset="0"/>
                <a:cs typeface="Times New Roman" pitchFamily="18" charset="0"/>
              </a:rPr>
              <a:t>。</a:t>
            </a:r>
            <a:endParaRPr lang="zh-CN" altLang="en-US" sz="2400" dirty="0">
              <a:latin typeface="Bodoni MT Black" pitchFamily="18" charset="0"/>
            </a:endParaRPr>
          </a:p>
        </p:txBody>
      </p:sp>
      <p:pic>
        <p:nvPicPr>
          <p:cNvPr id="72707" name="图片 7"/>
          <p:cNvPicPr>
            <a:picLocks noChangeAspect="1"/>
          </p:cNvPicPr>
          <p:nvPr/>
        </p:nvPicPr>
        <p:blipFill>
          <a:blip r:embed="rId3" cstate="print"/>
          <a:srcRect/>
          <a:stretch>
            <a:fillRect/>
          </a:stretch>
        </p:blipFill>
        <p:spPr bwMode="auto">
          <a:xfrm>
            <a:off x="233576" y="3284984"/>
            <a:ext cx="4578350" cy="2035175"/>
          </a:xfrm>
          <a:prstGeom prst="rect">
            <a:avLst/>
          </a:prstGeom>
          <a:noFill/>
          <a:ln w="9525">
            <a:noFill/>
            <a:miter lim="800000"/>
            <a:headEnd/>
            <a:tailEnd/>
          </a:ln>
        </p:spPr>
      </p:pic>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13.3.3   </a:t>
            </a:r>
            <a:r>
              <a:rPr lang="zh-CN" altLang="en-US" sz="2400" dirty="0" smtClean="0">
                <a:solidFill>
                  <a:srgbClr val="D9D9D9"/>
                </a:solidFill>
                <a:latin typeface="Bodoni MT Black" pitchFamily="18" charset="0"/>
                <a:ea typeface="+mn-ea"/>
              </a:rPr>
              <a:t>工程网络</a:t>
            </a:r>
            <a:endParaRPr lang="zh-CN" altLang="en-US" sz="2400" dirty="0">
              <a:solidFill>
                <a:srgbClr val="D9D9D9"/>
              </a:solidFill>
              <a:latin typeface="Bodoni MT Black" pitchFamily="18" charset="0"/>
              <a:ea typeface="+mn-ea"/>
            </a:endParaRPr>
          </a:p>
        </p:txBody>
      </p:sp>
      <p:sp>
        <p:nvSpPr>
          <p:cNvPr id="2" name="矩形 1"/>
          <p:cNvSpPr/>
          <p:nvPr/>
        </p:nvSpPr>
        <p:spPr>
          <a:xfrm>
            <a:off x="5252358" y="2701638"/>
            <a:ext cx="3528392" cy="3477875"/>
          </a:xfrm>
          <a:prstGeom prst="rect">
            <a:avLst/>
          </a:prstGeom>
        </p:spPr>
        <p:txBody>
          <a:bodyPr wrap="square">
            <a:spAutoFit/>
          </a:bodyPr>
          <a:lstStyle/>
          <a:p>
            <a:pPr eaLnBrk="1" hangingPunct="1">
              <a:lnSpc>
                <a:spcPct val="125000"/>
              </a:lnSpc>
            </a:pPr>
            <a:r>
              <a:rPr lang="zh-CN" altLang="en-US" sz="2200" dirty="0" smtClean="0">
                <a:latin typeface="Bodoni MT Black" pitchFamily="18" charset="0"/>
                <a:cs typeface="Times New Roman" pitchFamily="18" charset="0"/>
              </a:rPr>
              <a:t>左图</a:t>
            </a:r>
            <a:r>
              <a:rPr lang="zh-CN" altLang="zh-CN" sz="2200" dirty="0">
                <a:latin typeface="Bodoni MT Black" pitchFamily="18" charset="0"/>
                <a:cs typeface="Times New Roman" pitchFamily="18" charset="0"/>
              </a:rPr>
              <a:t>是旧木板房刷漆工程的工程网络。图中表示刮第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面墙上旧漆的作业开始于事件</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，结束于事件</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a:t>
            </a:r>
            <a:r>
              <a:rPr lang="zh-CN" altLang="zh-CN" sz="2200" dirty="0">
                <a:solidFill>
                  <a:srgbClr val="FF0000"/>
                </a:solidFill>
                <a:latin typeface="Bodoni MT Black" pitchFamily="18" charset="0"/>
                <a:cs typeface="Times New Roman" pitchFamily="18" charset="0"/>
              </a:rPr>
              <a:t>用开始事件和结束事件的编号标识一个作业</a:t>
            </a:r>
            <a:r>
              <a:rPr lang="zh-CN" altLang="zh-CN" sz="2200" dirty="0">
                <a:latin typeface="Bodoni MT Black" pitchFamily="18" charset="0"/>
                <a:cs typeface="Times New Roman" pitchFamily="18" charset="0"/>
              </a:rPr>
              <a:t>，因此“</a:t>
            </a:r>
            <a:r>
              <a:rPr lang="zh-CN" altLang="zh-CN" sz="2200" dirty="0">
                <a:solidFill>
                  <a:srgbClr val="00B050"/>
                </a:solidFill>
                <a:latin typeface="Bodoni MT Black" pitchFamily="18" charset="0"/>
                <a:cs typeface="Times New Roman" pitchFamily="18" charset="0"/>
              </a:rPr>
              <a:t>刮第</a:t>
            </a:r>
            <a:r>
              <a:rPr lang="en-US" altLang="zh-CN" sz="2200" dirty="0">
                <a:solidFill>
                  <a:srgbClr val="00B050"/>
                </a:solidFill>
                <a:latin typeface="Bodoni MT Black" pitchFamily="18" charset="0"/>
                <a:cs typeface="Times New Roman" pitchFamily="18" charset="0"/>
              </a:rPr>
              <a:t>1</a:t>
            </a:r>
            <a:r>
              <a:rPr lang="zh-CN" altLang="zh-CN" sz="2200" dirty="0">
                <a:solidFill>
                  <a:srgbClr val="00B050"/>
                </a:solidFill>
                <a:latin typeface="Bodoni MT Black" pitchFamily="18" charset="0"/>
                <a:cs typeface="Times New Roman" pitchFamily="18" charset="0"/>
              </a:rPr>
              <a:t>面墙上旧漆</a:t>
            </a:r>
            <a:r>
              <a:rPr lang="zh-CN" altLang="zh-CN" sz="2200" dirty="0">
                <a:latin typeface="Bodoni MT Black" pitchFamily="18" charset="0"/>
                <a:cs typeface="Times New Roman" pitchFamily="18" charset="0"/>
              </a:rPr>
              <a:t>”是作业</a:t>
            </a:r>
            <a:r>
              <a:rPr lang="en-US" altLang="zh-CN" sz="2200" b="1" dirty="0">
                <a:solidFill>
                  <a:srgbClr val="00B050"/>
                </a:solidFill>
                <a:latin typeface="Bodoni MT Black" pitchFamily="18" charset="0"/>
                <a:cs typeface="Times New Roman" pitchFamily="18" charset="0"/>
              </a:rPr>
              <a:t>1</a:t>
            </a:r>
            <a:r>
              <a:rPr lang="zh-CN" altLang="en-US" sz="2200" b="1" dirty="0">
                <a:solidFill>
                  <a:srgbClr val="00B050"/>
                </a:solidFill>
                <a:latin typeface="Bodoni MT Black" pitchFamily="18" charset="0"/>
                <a:cs typeface="Times New Roman" pitchFamily="18" charset="0"/>
              </a:rPr>
              <a:t>→</a:t>
            </a:r>
            <a:r>
              <a:rPr lang="en-US" altLang="zh-CN" sz="2200" b="1" dirty="0">
                <a:solidFill>
                  <a:srgbClr val="00B050"/>
                </a:solidFill>
                <a:latin typeface="Bodoni MT Black" pitchFamily="18" charset="0"/>
                <a:cs typeface="Times New Roman" pitchFamily="18" charset="0"/>
              </a:rPr>
              <a:t>2</a:t>
            </a:r>
            <a:r>
              <a:rPr lang="zh-CN" altLang="zh-CN" sz="2200" dirty="0">
                <a:latin typeface="Bodoni MT Black" pitchFamily="18" charset="0"/>
                <a:cs typeface="Times New Roman" pitchFamily="18" charset="0"/>
              </a:rPr>
              <a:t>。</a:t>
            </a:r>
            <a:endParaRPr lang="zh-CN" altLang="en-US" sz="2200" dirty="0">
              <a:latin typeface="Bodoni MT Black" pitchFamily="18" charset="0"/>
            </a:endParaRPr>
          </a:p>
        </p:txBody>
      </p:sp>
      <p:cxnSp>
        <p:nvCxnSpPr>
          <p:cNvPr id="4" name="直接箭头连接符 3"/>
          <p:cNvCxnSpPr/>
          <p:nvPr/>
        </p:nvCxnSpPr>
        <p:spPr>
          <a:xfrm>
            <a:off x="673408" y="4293096"/>
            <a:ext cx="2880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图片 7"/>
          <p:cNvPicPr>
            <a:picLocks noChangeAspect="1"/>
          </p:cNvPicPr>
          <p:nvPr/>
        </p:nvPicPr>
        <p:blipFill>
          <a:blip r:embed="rId3" cstate="print"/>
          <a:srcRect/>
          <a:stretch>
            <a:fillRect/>
          </a:stretch>
        </p:blipFill>
        <p:spPr bwMode="auto">
          <a:xfrm>
            <a:off x="1957388" y="4020007"/>
            <a:ext cx="4578350" cy="2035175"/>
          </a:xfrm>
          <a:prstGeom prst="rect">
            <a:avLst/>
          </a:prstGeom>
          <a:noFill/>
          <a:ln w="9525">
            <a:noFill/>
            <a:miter lim="800000"/>
            <a:headEnd/>
            <a:tailEnd/>
          </a:ln>
        </p:spPr>
      </p:pic>
      <p:sp>
        <p:nvSpPr>
          <p:cNvPr id="72708" name="矩形 9"/>
          <p:cNvSpPr>
            <a:spLocks noChangeArrowheads="1"/>
          </p:cNvSpPr>
          <p:nvPr/>
        </p:nvSpPr>
        <p:spPr bwMode="auto">
          <a:xfrm>
            <a:off x="539552" y="1195526"/>
            <a:ext cx="8098036" cy="2631490"/>
          </a:xfrm>
          <a:prstGeom prst="rect">
            <a:avLst/>
          </a:prstGeom>
          <a:noFill/>
          <a:ln w="9525">
            <a:noFill/>
            <a:miter lim="800000"/>
            <a:headEnd/>
            <a:tailEnd/>
          </a:ln>
        </p:spPr>
        <p:txBody>
          <a:bodyPr wrap="square">
            <a:spAutoFit/>
          </a:bodyPr>
          <a:lstStyle/>
          <a:p>
            <a:pPr eaLnBrk="1" hangingPunct="1">
              <a:lnSpc>
                <a:spcPct val="125000"/>
              </a:lnSpc>
            </a:pPr>
            <a:r>
              <a:rPr lang="en-US" altLang="zh-CN" sz="2200" b="1" dirty="0" smtClean="0">
                <a:solidFill>
                  <a:srgbClr val="00B050"/>
                </a:solidFill>
                <a:latin typeface="Bodoni MT Black" pitchFamily="18" charset="0"/>
                <a:cs typeface="Times New Roman" pitchFamily="18" charset="0"/>
              </a:rPr>
              <a:t>1</a:t>
            </a:r>
            <a:r>
              <a:rPr lang="zh-CN" altLang="en-US" sz="2200" b="1" dirty="0" smtClean="0">
                <a:solidFill>
                  <a:srgbClr val="00B050"/>
                </a:solidFill>
                <a:latin typeface="Bodoni MT Black" pitchFamily="18" charset="0"/>
                <a:cs typeface="Times New Roman" pitchFamily="18" charset="0"/>
              </a:rPr>
              <a:t>→</a:t>
            </a:r>
            <a:r>
              <a:rPr lang="en-US" altLang="zh-CN" sz="2200" b="1" dirty="0" smtClean="0">
                <a:solidFill>
                  <a:srgbClr val="00B050"/>
                </a:solidFill>
                <a:latin typeface="Bodoni MT Black" pitchFamily="18" charset="0"/>
                <a:cs typeface="Times New Roman" pitchFamily="18" charset="0"/>
              </a:rPr>
              <a:t>2</a:t>
            </a:r>
            <a:r>
              <a:rPr lang="zh-CN" altLang="zh-CN" sz="2200" dirty="0">
                <a:latin typeface="Bodoni MT Black" pitchFamily="18" charset="0"/>
                <a:cs typeface="Times New Roman" pitchFamily="18" charset="0"/>
              </a:rPr>
              <a:t>刮第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面墙上的旧漆；</a:t>
            </a:r>
            <a:r>
              <a:rPr lang="en-US" altLang="zh-CN" sz="2200" dirty="0">
                <a:latin typeface="Bodoni MT Black" pitchFamily="18" charset="0"/>
                <a:cs typeface="Times New Roman" pitchFamily="18" charset="0"/>
              </a:rPr>
              <a:t> </a:t>
            </a:r>
            <a:r>
              <a:rPr lang="en-US" altLang="zh-CN" sz="2200" b="1" dirty="0" smtClean="0">
                <a:solidFill>
                  <a:srgbClr val="00B050"/>
                </a:solidFill>
                <a:latin typeface="Bodoni MT Black" pitchFamily="18" charset="0"/>
                <a:cs typeface="Times New Roman" pitchFamily="18" charset="0"/>
              </a:rPr>
              <a:t>2</a:t>
            </a:r>
            <a:r>
              <a:rPr lang="zh-CN" altLang="en-US" sz="2200" b="1" dirty="0" smtClean="0">
                <a:solidFill>
                  <a:srgbClr val="00B050"/>
                </a:solidFill>
                <a:latin typeface="Bodoni MT Black" pitchFamily="18" charset="0"/>
                <a:cs typeface="Times New Roman" pitchFamily="18" charset="0"/>
              </a:rPr>
              <a:t>→</a:t>
            </a:r>
            <a:r>
              <a:rPr lang="en-US" altLang="zh-CN" sz="2200" b="1" dirty="0" smtClean="0">
                <a:solidFill>
                  <a:srgbClr val="00B050"/>
                </a:solidFill>
                <a:latin typeface="Bodoni MT Black" pitchFamily="18" charset="0"/>
                <a:cs typeface="Times New Roman" pitchFamily="18" charset="0"/>
              </a:rPr>
              <a:t>3</a:t>
            </a:r>
            <a:r>
              <a:rPr lang="zh-CN" altLang="zh-CN" sz="2200" dirty="0">
                <a:latin typeface="Bodoni MT Black" pitchFamily="18" charset="0"/>
                <a:cs typeface="Times New Roman" pitchFamily="18" charset="0"/>
              </a:rPr>
              <a:t>刮第</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面墙上的旧漆；</a:t>
            </a:r>
            <a:r>
              <a:rPr lang="en-US" altLang="zh-CN" sz="2200" dirty="0">
                <a:latin typeface="Bodoni MT Black" pitchFamily="18" charset="0"/>
                <a:cs typeface="Times New Roman" pitchFamily="18" charset="0"/>
              </a:rPr>
              <a:t> </a:t>
            </a:r>
            <a:r>
              <a:rPr lang="en-US" altLang="zh-CN" sz="2200" b="1" dirty="0" smtClean="0">
                <a:solidFill>
                  <a:srgbClr val="0070C0"/>
                </a:solidFill>
                <a:latin typeface="Bodoni MT Black" pitchFamily="18" charset="0"/>
                <a:cs typeface="Times New Roman" pitchFamily="18" charset="0"/>
              </a:rPr>
              <a:t>2</a:t>
            </a:r>
            <a:r>
              <a:rPr lang="zh-CN" altLang="en-US" sz="2200" b="1" dirty="0" smtClean="0">
                <a:solidFill>
                  <a:srgbClr val="0070C0"/>
                </a:solidFill>
                <a:latin typeface="Bodoni MT Black" pitchFamily="18" charset="0"/>
                <a:cs typeface="Times New Roman" pitchFamily="18" charset="0"/>
              </a:rPr>
              <a:t>→</a:t>
            </a:r>
            <a:r>
              <a:rPr lang="en-US" altLang="zh-CN" sz="2200" b="1" dirty="0" smtClean="0">
                <a:solidFill>
                  <a:srgbClr val="0070C0"/>
                </a:solidFill>
                <a:latin typeface="Bodoni MT Black" pitchFamily="18" charset="0"/>
                <a:cs typeface="Times New Roman" pitchFamily="18" charset="0"/>
              </a:rPr>
              <a:t>4</a:t>
            </a:r>
            <a:r>
              <a:rPr lang="zh-CN" altLang="zh-CN" sz="2200" dirty="0">
                <a:latin typeface="Bodoni MT Black" pitchFamily="18" charset="0"/>
                <a:cs typeface="Times New Roman" pitchFamily="18" charset="0"/>
              </a:rPr>
              <a:t>给第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面墙刷新漆；</a:t>
            </a:r>
            <a:r>
              <a:rPr lang="en-US" altLang="zh-CN" sz="2200" dirty="0">
                <a:latin typeface="Bodoni MT Black" pitchFamily="18" charset="0"/>
                <a:cs typeface="Times New Roman" pitchFamily="18" charset="0"/>
              </a:rPr>
              <a:t> </a:t>
            </a:r>
            <a:r>
              <a:rPr lang="en-US" altLang="zh-CN" sz="2200" b="1" dirty="0" smtClean="0">
                <a:solidFill>
                  <a:srgbClr val="00B050"/>
                </a:solidFill>
                <a:latin typeface="Bodoni MT Black" pitchFamily="18" charset="0"/>
                <a:cs typeface="Times New Roman" pitchFamily="18" charset="0"/>
              </a:rPr>
              <a:t>3</a:t>
            </a:r>
            <a:r>
              <a:rPr lang="zh-CN" altLang="en-US" sz="2200" b="1" dirty="0" smtClean="0">
                <a:solidFill>
                  <a:srgbClr val="00B050"/>
                </a:solidFill>
                <a:latin typeface="Bodoni MT Black" pitchFamily="18" charset="0"/>
                <a:cs typeface="Times New Roman" pitchFamily="18" charset="0"/>
              </a:rPr>
              <a:t>→</a:t>
            </a:r>
            <a:r>
              <a:rPr lang="en-US" altLang="zh-CN" sz="2200" b="1" dirty="0" smtClean="0">
                <a:solidFill>
                  <a:srgbClr val="00B050"/>
                </a:solidFill>
                <a:latin typeface="Bodoni MT Black" pitchFamily="18" charset="0"/>
                <a:cs typeface="Times New Roman" pitchFamily="18" charset="0"/>
              </a:rPr>
              <a:t>5</a:t>
            </a:r>
            <a:r>
              <a:rPr lang="zh-CN" altLang="zh-CN" sz="2200" dirty="0">
                <a:latin typeface="Bodoni MT Black" pitchFamily="18" charset="0"/>
                <a:cs typeface="Times New Roman" pitchFamily="18" charset="0"/>
              </a:rPr>
              <a:t>刮第</a:t>
            </a:r>
            <a:r>
              <a:rPr lang="en-US" altLang="zh-CN" sz="2200" dirty="0">
                <a:latin typeface="Bodoni MT Black" pitchFamily="18" charset="0"/>
                <a:cs typeface="Times New Roman" pitchFamily="18" charset="0"/>
              </a:rPr>
              <a:t>3</a:t>
            </a:r>
            <a:r>
              <a:rPr lang="zh-CN" altLang="zh-CN" sz="2200" dirty="0">
                <a:latin typeface="Bodoni MT Black" pitchFamily="18" charset="0"/>
                <a:cs typeface="Times New Roman" pitchFamily="18" charset="0"/>
              </a:rPr>
              <a:t>面墙上旧漆；</a:t>
            </a:r>
            <a:r>
              <a:rPr lang="en-US" altLang="zh-CN" sz="2200" dirty="0">
                <a:latin typeface="Bodoni MT Black" pitchFamily="18" charset="0"/>
                <a:cs typeface="Times New Roman" pitchFamily="18" charset="0"/>
              </a:rPr>
              <a:t> </a:t>
            </a:r>
            <a:r>
              <a:rPr lang="en-US" altLang="zh-CN" sz="2200" b="1" dirty="0" smtClean="0">
                <a:solidFill>
                  <a:srgbClr val="0070C0"/>
                </a:solidFill>
                <a:latin typeface="Bodoni MT Black" pitchFamily="18" charset="0"/>
                <a:cs typeface="Times New Roman" pitchFamily="18" charset="0"/>
              </a:rPr>
              <a:t>4</a:t>
            </a:r>
            <a:r>
              <a:rPr lang="zh-CN" altLang="en-US" sz="2200" b="1" dirty="0" smtClean="0">
                <a:solidFill>
                  <a:srgbClr val="0070C0"/>
                </a:solidFill>
                <a:latin typeface="Bodoni MT Black" pitchFamily="18" charset="0"/>
                <a:cs typeface="Times New Roman" pitchFamily="18" charset="0"/>
              </a:rPr>
              <a:t>→</a:t>
            </a:r>
            <a:r>
              <a:rPr lang="en-US" altLang="zh-CN" sz="2200" b="1" dirty="0" smtClean="0">
                <a:solidFill>
                  <a:srgbClr val="0070C0"/>
                </a:solidFill>
                <a:latin typeface="Bodoni MT Black" pitchFamily="18" charset="0"/>
                <a:cs typeface="Times New Roman" pitchFamily="18" charset="0"/>
              </a:rPr>
              <a:t>6</a:t>
            </a:r>
            <a:r>
              <a:rPr lang="zh-CN" altLang="zh-CN" sz="2200" dirty="0">
                <a:latin typeface="Bodoni MT Black" pitchFamily="18" charset="0"/>
                <a:cs typeface="Times New Roman" pitchFamily="18" charset="0"/>
              </a:rPr>
              <a:t>给第</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面墙刷新漆；</a:t>
            </a:r>
            <a:r>
              <a:rPr lang="en-US" altLang="zh-CN" sz="2200" dirty="0">
                <a:latin typeface="Bodoni MT Black" pitchFamily="18" charset="0"/>
                <a:cs typeface="Times New Roman" pitchFamily="18" charset="0"/>
              </a:rPr>
              <a:t> </a:t>
            </a:r>
            <a:r>
              <a:rPr lang="en-US" altLang="zh-CN" sz="2200" b="1" dirty="0" smtClean="0">
                <a:solidFill>
                  <a:srgbClr val="FFC000"/>
                </a:solidFill>
                <a:latin typeface="Bodoni MT Black" pitchFamily="18" charset="0"/>
                <a:cs typeface="Times New Roman" pitchFamily="18" charset="0"/>
              </a:rPr>
              <a:t>4</a:t>
            </a:r>
            <a:r>
              <a:rPr lang="zh-CN" altLang="en-US" sz="2200" b="1" dirty="0" smtClean="0">
                <a:solidFill>
                  <a:srgbClr val="FFC000"/>
                </a:solidFill>
                <a:latin typeface="Bodoni MT Black" pitchFamily="18" charset="0"/>
                <a:cs typeface="Times New Roman" pitchFamily="18" charset="0"/>
              </a:rPr>
              <a:t>→</a:t>
            </a:r>
            <a:r>
              <a:rPr lang="en-US" altLang="zh-CN" sz="2200" b="1" dirty="0" smtClean="0">
                <a:solidFill>
                  <a:srgbClr val="FFC000"/>
                </a:solidFill>
                <a:latin typeface="Bodoni MT Black" pitchFamily="18" charset="0"/>
                <a:cs typeface="Times New Roman" pitchFamily="18" charset="0"/>
              </a:rPr>
              <a:t>7</a:t>
            </a:r>
            <a:r>
              <a:rPr lang="zh-CN" altLang="zh-CN" sz="2200" dirty="0">
                <a:latin typeface="Bodoni MT Black" pitchFamily="18" charset="0"/>
                <a:cs typeface="Times New Roman" pitchFamily="18" charset="0"/>
              </a:rPr>
              <a:t>清理第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面墙窗户；</a:t>
            </a:r>
            <a:r>
              <a:rPr lang="en-US" altLang="zh-CN" sz="2200" dirty="0">
                <a:latin typeface="Bodoni MT Black" pitchFamily="18" charset="0"/>
                <a:cs typeface="Times New Roman" pitchFamily="18" charset="0"/>
              </a:rPr>
              <a:t> </a:t>
            </a:r>
            <a:r>
              <a:rPr lang="en-US" altLang="zh-CN" sz="2200" b="1" dirty="0" smtClean="0">
                <a:solidFill>
                  <a:srgbClr val="00B050"/>
                </a:solidFill>
                <a:latin typeface="Bodoni MT Black" pitchFamily="18" charset="0"/>
                <a:cs typeface="Times New Roman" pitchFamily="18" charset="0"/>
              </a:rPr>
              <a:t>5</a:t>
            </a:r>
            <a:r>
              <a:rPr lang="zh-CN" altLang="en-US" sz="2200" b="1" dirty="0" smtClean="0">
                <a:solidFill>
                  <a:srgbClr val="00B050"/>
                </a:solidFill>
                <a:latin typeface="Bodoni MT Black" pitchFamily="18" charset="0"/>
                <a:cs typeface="Times New Roman" pitchFamily="18" charset="0"/>
              </a:rPr>
              <a:t>→</a:t>
            </a:r>
            <a:r>
              <a:rPr lang="en-US" altLang="zh-CN" sz="2200" b="1" dirty="0" smtClean="0">
                <a:solidFill>
                  <a:srgbClr val="00B050"/>
                </a:solidFill>
                <a:latin typeface="Bodoni MT Black" pitchFamily="18" charset="0"/>
                <a:cs typeface="Times New Roman" pitchFamily="18" charset="0"/>
              </a:rPr>
              <a:t>8</a:t>
            </a:r>
            <a:r>
              <a:rPr lang="zh-CN" altLang="zh-CN" sz="2200" dirty="0">
                <a:latin typeface="Bodoni MT Black" pitchFamily="18" charset="0"/>
                <a:cs typeface="Times New Roman" pitchFamily="18" charset="0"/>
              </a:rPr>
              <a:t>刮第</a:t>
            </a:r>
            <a:r>
              <a:rPr lang="en-US" altLang="zh-CN" sz="2200" dirty="0">
                <a:latin typeface="Bodoni MT Black" pitchFamily="18" charset="0"/>
                <a:cs typeface="Times New Roman" pitchFamily="18" charset="0"/>
              </a:rPr>
              <a:t>4</a:t>
            </a:r>
            <a:r>
              <a:rPr lang="zh-CN" altLang="zh-CN" sz="2200" dirty="0">
                <a:latin typeface="Bodoni MT Black" pitchFamily="18" charset="0"/>
                <a:cs typeface="Times New Roman" pitchFamily="18" charset="0"/>
              </a:rPr>
              <a:t>面墙上旧漆；</a:t>
            </a:r>
            <a:r>
              <a:rPr lang="en-US" altLang="zh-CN" sz="2200" dirty="0">
                <a:latin typeface="Bodoni MT Black" pitchFamily="18" charset="0"/>
                <a:cs typeface="Times New Roman" pitchFamily="18" charset="0"/>
              </a:rPr>
              <a:t> </a:t>
            </a:r>
            <a:r>
              <a:rPr lang="en-US" altLang="zh-CN" sz="2200" b="1" dirty="0" smtClean="0">
                <a:solidFill>
                  <a:srgbClr val="0070C0"/>
                </a:solidFill>
                <a:latin typeface="Bodoni MT Black" pitchFamily="18" charset="0"/>
                <a:cs typeface="Times New Roman" pitchFamily="18" charset="0"/>
              </a:rPr>
              <a:t>6</a:t>
            </a:r>
            <a:r>
              <a:rPr lang="zh-CN" altLang="en-US" sz="2200" b="1" dirty="0" smtClean="0">
                <a:solidFill>
                  <a:srgbClr val="0070C0"/>
                </a:solidFill>
                <a:latin typeface="Bodoni MT Black" pitchFamily="18" charset="0"/>
                <a:cs typeface="Times New Roman" pitchFamily="18" charset="0"/>
              </a:rPr>
              <a:t>→</a:t>
            </a:r>
            <a:r>
              <a:rPr lang="en-US" altLang="zh-CN" sz="2200" b="1" dirty="0" smtClean="0">
                <a:solidFill>
                  <a:srgbClr val="0070C0"/>
                </a:solidFill>
                <a:latin typeface="Bodoni MT Black" pitchFamily="18" charset="0"/>
                <a:cs typeface="Times New Roman" pitchFamily="18" charset="0"/>
              </a:rPr>
              <a:t>8</a:t>
            </a:r>
            <a:r>
              <a:rPr lang="zh-CN" altLang="zh-CN" sz="2200" dirty="0">
                <a:latin typeface="Bodoni MT Black" pitchFamily="18" charset="0"/>
                <a:cs typeface="Times New Roman" pitchFamily="18" charset="0"/>
              </a:rPr>
              <a:t>给第</a:t>
            </a:r>
            <a:r>
              <a:rPr lang="en-US" altLang="zh-CN" sz="2200" dirty="0">
                <a:latin typeface="Bodoni MT Black" pitchFamily="18" charset="0"/>
                <a:cs typeface="Times New Roman" pitchFamily="18" charset="0"/>
              </a:rPr>
              <a:t>3</a:t>
            </a:r>
            <a:r>
              <a:rPr lang="zh-CN" altLang="zh-CN" sz="2200" dirty="0">
                <a:latin typeface="Bodoni MT Black" pitchFamily="18" charset="0"/>
                <a:cs typeface="Times New Roman" pitchFamily="18" charset="0"/>
              </a:rPr>
              <a:t>面墙刷新漆；</a:t>
            </a:r>
            <a:r>
              <a:rPr lang="en-US" altLang="zh-CN" sz="2200" dirty="0">
                <a:latin typeface="Bodoni MT Black" pitchFamily="18" charset="0"/>
                <a:cs typeface="Times New Roman" pitchFamily="18" charset="0"/>
              </a:rPr>
              <a:t> </a:t>
            </a:r>
            <a:r>
              <a:rPr lang="en-US" altLang="zh-CN" sz="2200" b="1" dirty="0" smtClean="0">
                <a:solidFill>
                  <a:srgbClr val="FFC000"/>
                </a:solidFill>
                <a:latin typeface="Bodoni MT Black" pitchFamily="18" charset="0"/>
                <a:cs typeface="Times New Roman" pitchFamily="18" charset="0"/>
              </a:rPr>
              <a:t>7</a:t>
            </a:r>
            <a:r>
              <a:rPr lang="zh-CN" altLang="en-US" sz="2200" b="1" dirty="0" smtClean="0">
                <a:solidFill>
                  <a:srgbClr val="FFC000"/>
                </a:solidFill>
                <a:latin typeface="Bodoni MT Black" pitchFamily="18" charset="0"/>
                <a:cs typeface="Times New Roman" pitchFamily="18" charset="0"/>
              </a:rPr>
              <a:t>→</a:t>
            </a:r>
            <a:r>
              <a:rPr lang="en-US" altLang="zh-CN" sz="2200" b="1" dirty="0" smtClean="0">
                <a:solidFill>
                  <a:srgbClr val="FFC000"/>
                </a:solidFill>
                <a:latin typeface="Bodoni MT Black" pitchFamily="18" charset="0"/>
                <a:cs typeface="Times New Roman" pitchFamily="18" charset="0"/>
              </a:rPr>
              <a:t>9</a:t>
            </a:r>
            <a:r>
              <a:rPr lang="zh-CN" altLang="zh-CN" sz="2200" dirty="0">
                <a:latin typeface="Bodoni MT Black" pitchFamily="18" charset="0"/>
                <a:cs typeface="Times New Roman" pitchFamily="18" charset="0"/>
              </a:rPr>
              <a:t>清理第</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面墙窗户；</a:t>
            </a:r>
            <a:r>
              <a:rPr lang="en-US" altLang="zh-CN" sz="2200" dirty="0">
                <a:latin typeface="Bodoni MT Black" pitchFamily="18" charset="0"/>
                <a:cs typeface="Times New Roman" pitchFamily="18" charset="0"/>
              </a:rPr>
              <a:t> </a:t>
            </a:r>
            <a:r>
              <a:rPr lang="en-US" altLang="zh-CN" sz="2200" b="1" dirty="0" smtClean="0">
                <a:solidFill>
                  <a:srgbClr val="0070C0"/>
                </a:solidFill>
                <a:latin typeface="Bodoni MT Black" pitchFamily="18" charset="0"/>
                <a:cs typeface="Times New Roman" pitchFamily="18" charset="0"/>
              </a:rPr>
              <a:t>8</a:t>
            </a:r>
            <a:r>
              <a:rPr lang="zh-CN" altLang="en-US" sz="2200" b="1" dirty="0" smtClean="0">
                <a:solidFill>
                  <a:srgbClr val="0070C0"/>
                </a:solidFill>
                <a:latin typeface="Bodoni MT Black" pitchFamily="18" charset="0"/>
                <a:cs typeface="Times New Roman" pitchFamily="18" charset="0"/>
              </a:rPr>
              <a:t>→</a:t>
            </a:r>
            <a:r>
              <a:rPr lang="en-US" altLang="zh-CN" sz="2200" b="1" dirty="0" smtClean="0">
                <a:solidFill>
                  <a:srgbClr val="0070C0"/>
                </a:solidFill>
                <a:latin typeface="Bodoni MT Black" pitchFamily="18" charset="0"/>
                <a:cs typeface="Times New Roman" pitchFamily="18" charset="0"/>
              </a:rPr>
              <a:t>10</a:t>
            </a:r>
            <a:r>
              <a:rPr lang="zh-CN" altLang="zh-CN" sz="2200" dirty="0">
                <a:latin typeface="Bodoni MT Black" pitchFamily="18" charset="0"/>
                <a:cs typeface="Times New Roman" pitchFamily="18" charset="0"/>
              </a:rPr>
              <a:t>给第</a:t>
            </a:r>
            <a:r>
              <a:rPr lang="en-US" altLang="zh-CN" sz="2200" dirty="0">
                <a:latin typeface="Bodoni MT Black" pitchFamily="18" charset="0"/>
                <a:cs typeface="Times New Roman" pitchFamily="18" charset="0"/>
              </a:rPr>
              <a:t>4</a:t>
            </a:r>
            <a:r>
              <a:rPr lang="zh-CN" altLang="zh-CN" sz="2200" dirty="0">
                <a:latin typeface="Bodoni MT Black" pitchFamily="18" charset="0"/>
                <a:cs typeface="Times New Roman" pitchFamily="18" charset="0"/>
              </a:rPr>
              <a:t>面墙刷新漆；</a:t>
            </a:r>
            <a:r>
              <a:rPr lang="en-US" altLang="zh-CN" sz="2200" dirty="0">
                <a:latin typeface="Bodoni MT Black" pitchFamily="18" charset="0"/>
                <a:cs typeface="Times New Roman" pitchFamily="18" charset="0"/>
              </a:rPr>
              <a:t> </a:t>
            </a:r>
            <a:r>
              <a:rPr lang="en-US" altLang="zh-CN" sz="2200" b="1" dirty="0" smtClean="0">
                <a:solidFill>
                  <a:srgbClr val="FFC000"/>
                </a:solidFill>
                <a:latin typeface="Bodoni MT Black" pitchFamily="18" charset="0"/>
                <a:cs typeface="Times New Roman" pitchFamily="18" charset="0"/>
              </a:rPr>
              <a:t>9</a:t>
            </a:r>
            <a:r>
              <a:rPr lang="zh-CN" altLang="en-US" sz="2200" b="1" dirty="0" smtClean="0">
                <a:solidFill>
                  <a:srgbClr val="FFC000"/>
                </a:solidFill>
                <a:latin typeface="Bodoni MT Black" pitchFamily="18" charset="0"/>
                <a:cs typeface="Times New Roman" pitchFamily="18" charset="0"/>
              </a:rPr>
              <a:t>→</a:t>
            </a:r>
            <a:r>
              <a:rPr lang="en-US" altLang="zh-CN" sz="2200" b="1" dirty="0" smtClean="0">
                <a:solidFill>
                  <a:srgbClr val="FFC000"/>
                </a:solidFill>
                <a:latin typeface="Bodoni MT Black" pitchFamily="18" charset="0"/>
                <a:cs typeface="Times New Roman" pitchFamily="18" charset="0"/>
              </a:rPr>
              <a:t>10</a:t>
            </a:r>
            <a:r>
              <a:rPr lang="zh-CN" altLang="zh-CN" sz="2200" dirty="0">
                <a:latin typeface="Bodoni MT Black" pitchFamily="18" charset="0"/>
                <a:cs typeface="Times New Roman" pitchFamily="18" charset="0"/>
              </a:rPr>
              <a:t>清理第</a:t>
            </a:r>
            <a:r>
              <a:rPr lang="en-US" altLang="zh-CN" sz="2200" dirty="0">
                <a:latin typeface="Bodoni MT Black" pitchFamily="18" charset="0"/>
                <a:cs typeface="Times New Roman" pitchFamily="18" charset="0"/>
              </a:rPr>
              <a:t>3</a:t>
            </a:r>
            <a:r>
              <a:rPr lang="zh-CN" altLang="zh-CN" sz="2200" dirty="0">
                <a:latin typeface="Bodoni MT Black" pitchFamily="18" charset="0"/>
                <a:cs typeface="Times New Roman" pitchFamily="18" charset="0"/>
              </a:rPr>
              <a:t>面墙窗户；</a:t>
            </a:r>
            <a:r>
              <a:rPr lang="en-US" altLang="zh-CN" sz="2200" dirty="0">
                <a:latin typeface="Bodoni MT Black" pitchFamily="18" charset="0"/>
                <a:cs typeface="Times New Roman" pitchFamily="18" charset="0"/>
              </a:rPr>
              <a:t> </a:t>
            </a:r>
            <a:r>
              <a:rPr lang="en-US" altLang="zh-CN" sz="2200" b="1" dirty="0" smtClean="0">
                <a:solidFill>
                  <a:srgbClr val="FFC000"/>
                </a:solidFill>
                <a:latin typeface="Bodoni MT Black" pitchFamily="18" charset="0"/>
                <a:cs typeface="Times New Roman" pitchFamily="18" charset="0"/>
              </a:rPr>
              <a:t>10</a:t>
            </a:r>
            <a:r>
              <a:rPr lang="zh-CN" altLang="en-US" sz="2200" b="1" dirty="0" smtClean="0">
                <a:solidFill>
                  <a:srgbClr val="FFC000"/>
                </a:solidFill>
                <a:latin typeface="Bodoni MT Black" pitchFamily="18" charset="0"/>
                <a:cs typeface="Times New Roman" pitchFamily="18" charset="0"/>
              </a:rPr>
              <a:t>→</a:t>
            </a:r>
            <a:r>
              <a:rPr lang="en-US" altLang="zh-CN" sz="2200" b="1" dirty="0" smtClean="0">
                <a:solidFill>
                  <a:srgbClr val="FFC000"/>
                </a:solidFill>
                <a:latin typeface="Bodoni MT Black" pitchFamily="18" charset="0"/>
                <a:cs typeface="Times New Roman" pitchFamily="18" charset="0"/>
              </a:rPr>
              <a:t>11</a:t>
            </a:r>
            <a:r>
              <a:rPr lang="zh-CN" altLang="zh-CN" sz="2200" dirty="0">
                <a:latin typeface="Bodoni MT Black" pitchFamily="18" charset="0"/>
                <a:cs typeface="Times New Roman" pitchFamily="18" charset="0"/>
              </a:rPr>
              <a:t>清理第</a:t>
            </a:r>
            <a:r>
              <a:rPr lang="en-US" altLang="zh-CN" sz="2200" dirty="0">
                <a:latin typeface="Bodoni MT Black" pitchFamily="18" charset="0"/>
                <a:cs typeface="Times New Roman" pitchFamily="18" charset="0"/>
              </a:rPr>
              <a:t>4</a:t>
            </a:r>
            <a:r>
              <a:rPr lang="zh-CN" altLang="zh-CN" sz="2200" dirty="0">
                <a:latin typeface="Bodoni MT Black" pitchFamily="18" charset="0"/>
                <a:cs typeface="Times New Roman" pitchFamily="18" charset="0"/>
              </a:rPr>
              <a:t>面墙窗户；</a:t>
            </a:r>
            <a:r>
              <a:rPr lang="zh-CN" altLang="zh-CN" sz="2200" dirty="0">
                <a:latin typeface="Bodoni MT Black" pitchFamily="18" charset="0"/>
                <a:ea typeface="Calibri" pitchFamily="34" charset="0"/>
                <a:cs typeface="Times New Roman" pitchFamily="18" charset="0"/>
              </a:rPr>
              <a:t> </a:t>
            </a:r>
            <a:r>
              <a:rPr lang="zh-CN" altLang="zh-CN" sz="2200" dirty="0">
                <a:solidFill>
                  <a:srgbClr val="FF0000"/>
                </a:solidFill>
                <a:latin typeface="Bodoni MT Black" pitchFamily="18" charset="0"/>
                <a:cs typeface="Times New Roman" pitchFamily="18" charset="0"/>
              </a:rPr>
              <a:t>虚拟作业</a:t>
            </a:r>
            <a:r>
              <a:rPr lang="zh-CN" altLang="zh-CN" sz="2200" dirty="0" smtClean="0">
                <a:solidFill>
                  <a:srgbClr val="FF0000"/>
                </a:solidFill>
                <a:latin typeface="Bodoni MT Black" pitchFamily="18" charset="0"/>
                <a:cs typeface="Times New Roman" pitchFamily="18" charset="0"/>
              </a:rPr>
              <a:t>：</a:t>
            </a:r>
            <a:r>
              <a:rPr lang="en-US" altLang="zh-CN" sz="2200" b="1" dirty="0" smtClean="0">
                <a:solidFill>
                  <a:srgbClr val="FF0000"/>
                </a:solidFill>
                <a:latin typeface="Bodoni MT Black" pitchFamily="18" charset="0"/>
                <a:cs typeface="Times New Roman" pitchFamily="18" charset="0"/>
              </a:rPr>
              <a:t>3</a:t>
            </a:r>
            <a:r>
              <a:rPr lang="zh-CN" altLang="en-US" sz="2200" b="1" dirty="0" smtClean="0">
                <a:solidFill>
                  <a:srgbClr val="FF0000"/>
                </a:solidFill>
                <a:latin typeface="Bodoni MT Black" pitchFamily="18" charset="0"/>
                <a:cs typeface="Times New Roman" pitchFamily="18" charset="0"/>
              </a:rPr>
              <a:t>→</a:t>
            </a:r>
            <a:r>
              <a:rPr lang="en-US" altLang="zh-CN" sz="2200" b="1" dirty="0" smtClean="0">
                <a:solidFill>
                  <a:srgbClr val="FF0000"/>
                </a:solidFill>
                <a:latin typeface="Bodoni MT Black" pitchFamily="18" charset="0"/>
                <a:cs typeface="Times New Roman" pitchFamily="18" charset="0"/>
              </a:rPr>
              <a:t>4</a:t>
            </a:r>
            <a:r>
              <a:rPr lang="zh-CN" altLang="zh-CN" sz="2200" dirty="0">
                <a:latin typeface="Bodoni MT Black" pitchFamily="18" charset="0"/>
                <a:cs typeface="Times New Roman" pitchFamily="18" charset="0"/>
              </a:rPr>
              <a:t>；</a:t>
            </a:r>
            <a:r>
              <a:rPr lang="en-US" altLang="zh-CN" sz="2200" dirty="0">
                <a:latin typeface="Bodoni MT Black" pitchFamily="18" charset="0"/>
                <a:cs typeface="Times New Roman" pitchFamily="18" charset="0"/>
              </a:rPr>
              <a:t> </a:t>
            </a:r>
            <a:r>
              <a:rPr lang="en-US" altLang="zh-CN" sz="2200" b="1" dirty="0" smtClean="0">
                <a:solidFill>
                  <a:srgbClr val="FF0000"/>
                </a:solidFill>
                <a:latin typeface="Bodoni MT Black" pitchFamily="18" charset="0"/>
                <a:cs typeface="Times New Roman" pitchFamily="18" charset="0"/>
              </a:rPr>
              <a:t>5</a:t>
            </a:r>
            <a:r>
              <a:rPr lang="zh-CN" altLang="en-US" sz="2200" b="1" dirty="0" smtClean="0">
                <a:solidFill>
                  <a:srgbClr val="FF0000"/>
                </a:solidFill>
                <a:latin typeface="Bodoni MT Black" pitchFamily="18" charset="0"/>
                <a:cs typeface="Times New Roman" pitchFamily="18" charset="0"/>
              </a:rPr>
              <a:t>→</a:t>
            </a:r>
            <a:r>
              <a:rPr lang="en-US" altLang="zh-CN" sz="2200" b="1" dirty="0" smtClean="0">
                <a:solidFill>
                  <a:srgbClr val="FF0000"/>
                </a:solidFill>
                <a:latin typeface="Bodoni MT Black" pitchFamily="18" charset="0"/>
                <a:cs typeface="Times New Roman" pitchFamily="18" charset="0"/>
              </a:rPr>
              <a:t>6</a:t>
            </a:r>
            <a:r>
              <a:rPr lang="zh-CN" altLang="zh-CN" sz="2200" dirty="0">
                <a:latin typeface="Bodoni MT Black" pitchFamily="18" charset="0"/>
                <a:cs typeface="Times New Roman" pitchFamily="18" charset="0"/>
              </a:rPr>
              <a:t>；</a:t>
            </a:r>
            <a:r>
              <a:rPr lang="en-US" altLang="zh-CN" sz="2200" dirty="0">
                <a:latin typeface="Bodoni MT Black" pitchFamily="18" charset="0"/>
                <a:cs typeface="Times New Roman" pitchFamily="18" charset="0"/>
              </a:rPr>
              <a:t> </a:t>
            </a:r>
            <a:r>
              <a:rPr lang="en-US" altLang="zh-CN" sz="2200" b="1" dirty="0" smtClean="0">
                <a:solidFill>
                  <a:srgbClr val="FF0000"/>
                </a:solidFill>
                <a:latin typeface="Bodoni MT Black" pitchFamily="18" charset="0"/>
                <a:cs typeface="Times New Roman" pitchFamily="18" charset="0"/>
              </a:rPr>
              <a:t>6</a:t>
            </a:r>
            <a:r>
              <a:rPr lang="zh-CN" altLang="en-US" sz="2200" b="1" dirty="0" smtClean="0">
                <a:solidFill>
                  <a:srgbClr val="FF0000"/>
                </a:solidFill>
                <a:latin typeface="Bodoni MT Black" pitchFamily="18" charset="0"/>
                <a:cs typeface="Times New Roman" pitchFamily="18" charset="0"/>
              </a:rPr>
              <a:t>→</a:t>
            </a:r>
            <a:r>
              <a:rPr lang="en-US" altLang="zh-CN" sz="2200" b="1" dirty="0" smtClean="0">
                <a:solidFill>
                  <a:srgbClr val="FF0000"/>
                </a:solidFill>
                <a:latin typeface="Bodoni MT Black" pitchFamily="18" charset="0"/>
                <a:cs typeface="Times New Roman" pitchFamily="18" charset="0"/>
              </a:rPr>
              <a:t>7</a:t>
            </a:r>
            <a:r>
              <a:rPr lang="zh-CN" altLang="zh-CN" sz="2200" dirty="0">
                <a:latin typeface="Bodoni MT Black" pitchFamily="18" charset="0"/>
                <a:cs typeface="Times New Roman" pitchFamily="18" charset="0"/>
              </a:rPr>
              <a:t>；</a:t>
            </a:r>
            <a:r>
              <a:rPr lang="en-US" altLang="zh-CN" sz="2200" dirty="0">
                <a:latin typeface="Bodoni MT Black" pitchFamily="18" charset="0"/>
                <a:cs typeface="Times New Roman" pitchFamily="18" charset="0"/>
              </a:rPr>
              <a:t> </a:t>
            </a:r>
            <a:r>
              <a:rPr lang="en-US" altLang="zh-CN" sz="2200" b="1" dirty="0" smtClean="0">
                <a:solidFill>
                  <a:srgbClr val="FF0000"/>
                </a:solidFill>
                <a:latin typeface="Bodoni MT Black" pitchFamily="18" charset="0"/>
                <a:cs typeface="Times New Roman" pitchFamily="18" charset="0"/>
              </a:rPr>
              <a:t>8</a:t>
            </a:r>
            <a:r>
              <a:rPr lang="zh-CN" altLang="en-US" sz="2200" b="1" dirty="0" smtClean="0">
                <a:solidFill>
                  <a:srgbClr val="FF0000"/>
                </a:solidFill>
                <a:latin typeface="Bodoni MT Black" pitchFamily="18" charset="0"/>
                <a:cs typeface="Times New Roman" pitchFamily="18" charset="0"/>
              </a:rPr>
              <a:t>→</a:t>
            </a:r>
            <a:r>
              <a:rPr lang="en-US" altLang="zh-CN" sz="2200" b="1" dirty="0" smtClean="0">
                <a:solidFill>
                  <a:srgbClr val="FF0000"/>
                </a:solidFill>
                <a:latin typeface="Bodoni MT Black" pitchFamily="18" charset="0"/>
                <a:cs typeface="Times New Roman" pitchFamily="18" charset="0"/>
              </a:rPr>
              <a:t>9</a:t>
            </a:r>
            <a:r>
              <a:rPr lang="zh-CN" altLang="zh-CN" sz="2200" dirty="0">
                <a:latin typeface="Bodoni MT Black" pitchFamily="18" charset="0"/>
                <a:cs typeface="Times New Roman" pitchFamily="18" charset="0"/>
              </a:rPr>
              <a:t>。</a:t>
            </a:r>
            <a:endParaRPr lang="zh-CN" altLang="en-US" sz="22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13.3.3   </a:t>
            </a:r>
            <a:r>
              <a:rPr lang="zh-CN" altLang="en-US" sz="2400" dirty="0" smtClean="0">
                <a:solidFill>
                  <a:srgbClr val="D9D9D9"/>
                </a:solidFill>
                <a:latin typeface="Bodoni MT Black" pitchFamily="18" charset="0"/>
                <a:ea typeface="+mn-ea"/>
              </a:rPr>
              <a:t>工程网络</a:t>
            </a:r>
            <a:endParaRPr lang="zh-CN" altLang="en-US" sz="2400" dirty="0">
              <a:solidFill>
                <a:srgbClr val="D9D9D9"/>
              </a:solidFill>
              <a:latin typeface="Bodoni MT Black" pitchFamily="18" charset="0"/>
              <a:ea typeface="+mn-ea"/>
            </a:endParaRPr>
          </a:p>
        </p:txBody>
      </p:sp>
      <p:cxnSp>
        <p:nvCxnSpPr>
          <p:cNvPr id="8" name="直接箭头连接符 7"/>
          <p:cNvCxnSpPr/>
          <p:nvPr/>
        </p:nvCxnSpPr>
        <p:spPr>
          <a:xfrm>
            <a:off x="2373630" y="5043656"/>
            <a:ext cx="2880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29352" y="4735304"/>
            <a:ext cx="360040" cy="22598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718064" y="4323576"/>
            <a:ext cx="360040" cy="21602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408550" y="4323576"/>
            <a:ext cx="379474" cy="21602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029352" y="5152358"/>
            <a:ext cx="379474" cy="21602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718064" y="5152358"/>
            <a:ext cx="360040" cy="19516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4418267" y="4745585"/>
            <a:ext cx="360040" cy="19516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118470" y="4737897"/>
            <a:ext cx="363391" cy="22339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698630" y="5536577"/>
            <a:ext cx="379474" cy="21602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4398833" y="5517232"/>
            <a:ext cx="379474" cy="23536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5819062" y="5037594"/>
            <a:ext cx="337114" cy="675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5076056" y="5111926"/>
            <a:ext cx="379474" cy="23536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244515" y="4431588"/>
            <a:ext cx="2048" cy="41158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545731" y="4807464"/>
            <a:ext cx="2048" cy="41158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4943299" y="4801509"/>
            <a:ext cx="2048" cy="41158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4244515" y="5233008"/>
            <a:ext cx="2048" cy="41158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6660232" y="3897004"/>
            <a:ext cx="2880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876256" y="3712338"/>
            <a:ext cx="800219" cy="338554"/>
          </a:xfrm>
          <a:prstGeom prst="rect">
            <a:avLst/>
          </a:prstGeom>
          <a:noFill/>
        </p:spPr>
        <p:txBody>
          <a:bodyPr wrap="none" rtlCol="0">
            <a:spAutoFit/>
          </a:bodyPr>
          <a:lstStyle/>
          <a:p>
            <a:r>
              <a:rPr lang="zh-CN" altLang="en-US" sz="1600" dirty="0" smtClean="0">
                <a:solidFill>
                  <a:srgbClr val="00B050"/>
                </a:solidFill>
              </a:rPr>
              <a:t>刮旧漆</a:t>
            </a:r>
            <a:endParaRPr lang="zh-CN" altLang="en-US" sz="1600" dirty="0">
              <a:solidFill>
                <a:srgbClr val="00B050"/>
              </a:solidFill>
            </a:endParaRPr>
          </a:p>
        </p:txBody>
      </p:sp>
      <p:cxnSp>
        <p:nvCxnSpPr>
          <p:cNvPr id="53" name="直接箭头连接符 52"/>
          <p:cNvCxnSpPr/>
          <p:nvPr/>
        </p:nvCxnSpPr>
        <p:spPr>
          <a:xfrm>
            <a:off x="6650707" y="4211216"/>
            <a:ext cx="28803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6866731" y="4026550"/>
            <a:ext cx="800219" cy="338554"/>
          </a:xfrm>
          <a:prstGeom prst="rect">
            <a:avLst/>
          </a:prstGeom>
          <a:noFill/>
        </p:spPr>
        <p:txBody>
          <a:bodyPr wrap="none" rtlCol="0">
            <a:spAutoFit/>
          </a:bodyPr>
          <a:lstStyle/>
          <a:p>
            <a:r>
              <a:rPr lang="zh-CN" altLang="en-US" sz="1600" dirty="0" smtClean="0">
                <a:solidFill>
                  <a:srgbClr val="0070C0"/>
                </a:solidFill>
              </a:rPr>
              <a:t>刷新漆</a:t>
            </a:r>
            <a:endParaRPr lang="zh-CN" altLang="en-US" sz="1600" dirty="0">
              <a:solidFill>
                <a:srgbClr val="0070C0"/>
              </a:solidFill>
            </a:endParaRPr>
          </a:p>
        </p:txBody>
      </p:sp>
      <p:cxnSp>
        <p:nvCxnSpPr>
          <p:cNvPr id="55" name="直接箭头连接符 54"/>
          <p:cNvCxnSpPr/>
          <p:nvPr/>
        </p:nvCxnSpPr>
        <p:spPr>
          <a:xfrm>
            <a:off x="6654279" y="4538896"/>
            <a:ext cx="288032"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870303" y="4354230"/>
            <a:ext cx="1005403" cy="338554"/>
          </a:xfrm>
          <a:prstGeom prst="rect">
            <a:avLst/>
          </a:prstGeom>
          <a:noFill/>
        </p:spPr>
        <p:txBody>
          <a:bodyPr wrap="none" rtlCol="0">
            <a:spAutoFit/>
          </a:bodyPr>
          <a:lstStyle/>
          <a:p>
            <a:r>
              <a:rPr lang="zh-CN" altLang="en-US" sz="1600" dirty="0" smtClean="0">
                <a:solidFill>
                  <a:srgbClr val="FFC000"/>
                </a:solidFill>
              </a:rPr>
              <a:t>清理窗户</a:t>
            </a:r>
            <a:endParaRPr lang="zh-CN" altLang="en-US" sz="1600" dirty="0">
              <a:solidFill>
                <a:srgbClr val="FFC000"/>
              </a:solidFill>
            </a:endParaRPr>
          </a:p>
        </p:txBody>
      </p:sp>
      <p:cxnSp>
        <p:nvCxnSpPr>
          <p:cNvPr id="57" name="直接箭头连接符 56"/>
          <p:cNvCxnSpPr/>
          <p:nvPr/>
        </p:nvCxnSpPr>
        <p:spPr>
          <a:xfrm>
            <a:off x="6647234" y="4863981"/>
            <a:ext cx="288032" cy="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863258" y="4679315"/>
            <a:ext cx="1005403" cy="338554"/>
          </a:xfrm>
          <a:prstGeom prst="rect">
            <a:avLst/>
          </a:prstGeom>
          <a:noFill/>
        </p:spPr>
        <p:txBody>
          <a:bodyPr wrap="none" rtlCol="0">
            <a:spAutoFit/>
          </a:bodyPr>
          <a:lstStyle/>
          <a:p>
            <a:r>
              <a:rPr lang="zh-CN" altLang="en-US" sz="1600" dirty="0" smtClean="0">
                <a:solidFill>
                  <a:srgbClr val="FF0000"/>
                </a:solidFill>
              </a:rPr>
              <a:t>虚拟作业</a:t>
            </a:r>
            <a:endParaRPr lang="zh-CN" altLang="en-US" sz="1600" dirty="0">
              <a:solidFill>
                <a:srgbClr val="FF0000"/>
              </a:solidFill>
            </a:endParaRPr>
          </a:p>
        </p:txBody>
      </p:sp>
    </p:spTree>
    <p:extLst>
      <p:ext uri="{BB962C8B-B14F-4D97-AF65-F5344CB8AC3E}">
        <p14:creationId xmlns:p14="http://schemas.microsoft.com/office/powerpoint/2010/main" val="1199086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None/>
              <a:defRPr/>
            </a:pPr>
            <a:endParaRPr lang="es-ES" altLang="zh-CN" sz="2000">
              <a:solidFill>
                <a:srgbClr val="BFBFBF"/>
              </a:solidFill>
              <a:latin typeface="Bodoni MT Black" pitchFamily="18" charset="0"/>
              <a:ea typeface="+mn-ea"/>
            </a:endParaRPr>
          </a:p>
        </p:txBody>
      </p:sp>
      <p:sp>
        <p:nvSpPr>
          <p:cNvPr id="717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13.1   </a:t>
            </a:r>
            <a:r>
              <a:rPr lang="zh-CN" altLang="en-US" sz="2400" dirty="0">
                <a:solidFill>
                  <a:srgbClr val="D9D9D9"/>
                </a:solidFill>
                <a:latin typeface="Bodoni MT Black" pitchFamily="18" charset="0"/>
                <a:ea typeface="+mn-ea"/>
              </a:rPr>
              <a:t>估算软件规模</a:t>
            </a:r>
          </a:p>
        </p:txBody>
      </p:sp>
      <p:pic>
        <p:nvPicPr>
          <p:cNvPr id="11268"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1269"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7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34" name="Rectangle 3"/>
          <p:cNvSpPr txBox="1">
            <a:spLocks noChangeArrowheads="1"/>
          </p:cNvSpPr>
          <p:nvPr/>
        </p:nvSpPr>
        <p:spPr bwMode="auto">
          <a:xfrm>
            <a:off x="549275" y="1169988"/>
            <a:ext cx="82296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dirty="0" smtClean="0">
                <a:solidFill>
                  <a:srgbClr val="9999CC">
                    <a:lumMod val="50000"/>
                  </a:srgbClr>
                </a:solidFill>
                <a:latin typeface="Bodoni MT Black" pitchFamily="18" charset="0"/>
              </a:rPr>
              <a:t>   </a:t>
            </a:r>
            <a:r>
              <a:rPr kumimoji="1" lang="en-US" altLang="zh-CN" sz="2800" b="1" dirty="0" smtClean="0">
                <a:latin typeface="Bodoni MT Black" pitchFamily="18" charset="0"/>
              </a:rPr>
              <a:t>13.1   </a:t>
            </a:r>
            <a:r>
              <a:rPr kumimoji="1" lang="zh-CN" altLang="en-US" sz="2800" b="1" dirty="0" smtClean="0">
                <a:latin typeface="Bodoni MT Black" pitchFamily="18" charset="0"/>
              </a:rPr>
              <a:t>估算软件规模</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13.2   </a:t>
            </a:r>
            <a:r>
              <a:rPr kumimoji="1" lang="zh-CN" altLang="en-US" sz="2800" b="1" dirty="0" smtClean="0">
                <a:latin typeface="Bodoni MT Black" pitchFamily="18" charset="0"/>
              </a:rPr>
              <a:t>工作量估算</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13.3   </a:t>
            </a:r>
            <a:r>
              <a:rPr kumimoji="1" lang="zh-CN" altLang="en-US" sz="2800" b="1" dirty="0" smtClean="0">
                <a:latin typeface="Bodoni MT Black" pitchFamily="18" charset="0"/>
              </a:rPr>
              <a:t>进度计划</a:t>
            </a: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13.4   </a:t>
            </a:r>
            <a:r>
              <a:rPr kumimoji="1" lang="zh-CN" altLang="en-US" sz="2800" b="1" dirty="0" smtClean="0">
                <a:latin typeface="Bodoni MT Black" pitchFamily="18" charset="0"/>
              </a:rPr>
              <a:t>人员组织</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13.5   </a:t>
            </a:r>
            <a:r>
              <a:rPr kumimoji="1" lang="zh-CN" altLang="en-US" sz="2800" b="1" dirty="0" smtClean="0">
                <a:latin typeface="Bodoni MT Black" pitchFamily="18" charset="0"/>
              </a:rPr>
              <a:t>质量保证</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13.6   </a:t>
            </a:r>
            <a:r>
              <a:rPr kumimoji="1" lang="zh-CN" altLang="en-US" sz="2800" b="1" dirty="0" smtClean="0">
                <a:latin typeface="Bodoni MT Black" pitchFamily="18" charset="0"/>
              </a:rPr>
              <a:t>软件配置管理</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a:latin typeface="Bodoni MT Black" pitchFamily="18" charset="0"/>
              </a:rPr>
              <a:t> </a:t>
            </a:r>
            <a:r>
              <a:rPr kumimoji="1" lang="en-US" altLang="zh-CN" sz="2800" b="1" dirty="0" smtClean="0">
                <a:latin typeface="Bodoni MT Black" pitchFamily="18" charset="0"/>
              </a:rPr>
              <a:t>  13.7   </a:t>
            </a:r>
            <a:r>
              <a:rPr kumimoji="1" lang="zh-CN" altLang="en-US" sz="2800" b="1" dirty="0" smtClean="0">
                <a:latin typeface="Bodoni MT Black" pitchFamily="18" charset="0"/>
              </a:rPr>
              <a:t>能力成熟模型</a:t>
            </a:r>
            <a:r>
              <a:rPr kumimoji="1" lang="en-US" altLang="zh-CN" sz="2000" b="1" dirty="0" smtClean="0">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smtClean="0">
                <a:latin typeface="Bodoni MT Black" pitchFamily="18" charset="0"/>
                <a:ea typeface="+mn-ea"/>
              </a:rPr>
              <a:t>主要内容</a:t>
            </a:r>
            <a:endParaRPr lang="es-HN" sz="3600" b="1" dirty="0">
              <a:latin typeface="Bodoni MT Black" pitchFamily="18" charset="0"/>
              <a:ea typeface="+mn-ea"/>
            </a:endParaRPr>
          </a:p>
        </p:txBody>
      </p:sp>
      <p:sp>
        <p:nvSpPr>
          <p:cNvPr id="1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15" name="矩形 14"/>
          <p:cNvSpPr/>
          <p:nvPr/>
        </p:nvSpPr>
        <p:spPr>
          <a:xfrm>
            <a:off x="862013" y="1163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等腰三角形 15"/>
          <p:cNvSpPr/>
          <p:nvPr/>
        </p:nvSpPr>
        <p:spPr>
          <a:xfrm rot="5400000">
            <a:off x="269875" y="1249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2"/>
          <p:cNvSpPr>
            <a:spLocks noChangeArrowheads="1"/>
          </p:cNvSpPr>
          <p:nvPr/>
        </p:nvSpPr>
        <p:spPr bwMode="auto">
          <a:xfrm>
            <a:off x="251520" y="3368607"/>
            <a:ext cx="8568952" cy="3054682"/>
          </a:xfrm>
          <a:prstGeom prst="rect">
            <a:avLst/>
          </a:prstGeom>
          <a:noFill/>
          <a:ln w="9525">
            <a:noFill/>
            <a:miter lim="800000"/>
            <a:headEnd/>
            <a:tailEnd/>
          </a:ln>
        </p:spPr>
        <p:txBody>
          <a:bodyPr wrap="square">
            <a:spAutoFit/>
          </a:bodyPr>
          <a:lstStyle/>
          <a:p>
            <a:pPr eaLnBrk="1" hangingPunct="1">
              <a:lnSpc>
                <a:spcPct val="125000"/>
              </a:lnSpc>
            </a:pPr>
            <a:r>
              <a:rPr lang="zh-CN" altLang="zh-CN" sz="2200" dirty="0" smtClean="0">
                <a:latin typeface="Bodoni MT Black" pitchFamily="18" charset="0"/>
                <a:cs typeface="Times New Roman" pitchFamily="18" charset="0"/>
              </a:rPr>
              <a:t>例如</a:t>
            </a:r>
            <a:r>
              <a:rPr lang="zh-CN" altLang="zh-CN" sz="2200" dirty="0">
                <a:latin typeface="Bodoni MT Black" pitchFamily="18" charset="0"/>
                <a:cs typeface="Times New Roman" pitchFamily="18" charset="0"/>
              </a:rPr>
              <a:t>，事件</a:t>
            </a:r>
            <a:r>
              <a:rPr lang="en-US" altLang="zh-CN" sz="2200" dirty="0">
                <a:latin typeface="Bodoni MT Black" pitchFamily="18" charset="0"/>
                <a:cs typeface="Times New Roman" pitchFamily="18" charset="0"/>
              </a:rPr>
              <a:t>4</a:t>
            </a:r>
            <a:r>
              <a:rPr lang="zh-CN" altLang="zh-CN" sz="2200" dirty="0">
                <a:latin typeface="Bodoni MT Black" pitchFamily="18" charset="0"/>
                <a:cs typeface="Times New Roman" pitchFamily="18" charset="0"/>
              </a:rPr>
              <a:t>既是给第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面墙刷新漆结束，又是给第</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面墙刷新漆</a:t>
            </a:r>
            <a:r>
              <a:rPr lang="zh-CN" altLang="zh-CN" sz="2200" dirty="0" smtClean="0">
                <a:latin typeface="Bodoni MT Black" pitchFamily="18" charset="0"/>
                <a:cs typeface="Times New Roman" pitchFamily="18" charset="0"/>
              </a:rPr>
              <a:t>开始</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作业</a:t>
            </a:r>
            <a:r>
              <a:rPr lang="en-US" altLang="zh-CN" sz="2200" b="1" dirty="0" smtClean="0">
                <a:solidFill>
                  <a:srgbClr val="0070C0"/>
                </a:solidFill>
                <a:latin typeface="Bodoni MT Black" pitchFamily="18" charset="0"/>
                <a:cs typeface="Times New Roman" pitchFamily="18" charset="0"/>
              </a:rPr>
              <a:t>4</a:t>
            </a:r>
            <a:r>
              <a:rPr lang="zh-CN" altLang="en-US" sz="2200" b="1" dirty="0" smtClean="0">
                <a:solidFill>
                  <a:srgbClr val="0070C0"/>
                </a:solidFill>
                <a:latin typeface="Bodoni MT Black" pitchFamily="18" charset="0"/>
                <a:cs typeface="Times New Roman" pitchFamily="18" charset="0"/>
              </a:rPr>
              <a:t>→</a:t>
            </a:r>
            <a:r>
              <a:rPr lang="en-US" altLang="zh-CN" sz="2200" b="1" dirty="0" smtClean="0">
                <a:solidFill>
                  <a:srgbClr val="0070C0"/>
                </a:solidFill>
                <a:latin typeface="Bodoni MT Black" pitchFamily="18" charset="0"/>
                <a:cs typeface="Times New Roman" pitchFamily="18" charset="0"/>
              </a:rPr>
              <a:t>6</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a:t>
            </a:r>
            <a:r>
              <a:rPr lang="zh-CN" altLang="zh-CN" sz="2200" dirty="0">
                <a:latin typeface="Bodoni MT Black" pitchFamily="18" charset="0"/>
                <a:cs typeface="Times New Roman" pitchFamily="18" charset="0"/>
              </a:rPr>
              <a:t>但是，</a:t>
            </a:r>
            <a:r>
              <a:rPr lang="zh-CN" altLang="zh-CN" sz="2200" dirty="0">
                <a:solidFill>
                  <a:srgbClr val="FF0000"/>
                </a:solidFill>
                <a:latin typeface="Bodoni MT Black" pitchFamily="18" charset="0"/>
                <a:cs typeface="Times New Roman" pitchFamily="18" charset="0"/>
              </a:rPr>
              <a:t>在开始给第</a:t>
            </a:r>
            <a:r>
              <a:rPr lang="en-US" altLang="zh-CN" sz="2200" dirty="0">
                <a:solidFill>
                  <a:srgbClr val="FF0000"/>
                </a:solidFill>
                <a:latin typeface="Bodoni MT Black" pitchFamily="18" charset="0"/>
                <a:cs typeface="Times New Roman" pitchFamily="18" charset="0"/>
              </a:rPr>
              <a:t>2</a:t>
            </a:r>
            <a:r>
              <a:rPr lang="zh-CN" altLang="zh-CN" sz="2200" dirty="0">
                <a:solidFill>
                  <a:srgbClr val="FF0000"/>
                </a:solidFill>
                <a:latin typeface="Bodoni MT Black" pitchFamily="18" charset="0"/>
                <a:cs typeface="Times New Roman" pitchFamily="18" charset="0"/>
              </a:rPr>
              <a:t>面墙刷新漆之前，不仅必须已经给第</a:t>
            </a:r>
            <a:r>
              <a:rPr lang="en-US" altLang="zh-CN" sz="2200" dirty="0">
                <a:solidFill>
                  <a:srgbClr val="FF0000"/>
                </a:solidFill>
                <a:latin typeface="Bodoni MT Black" pitchFamily="18" charset="0"/>
                <a:cs typeface="Times New Roman" pitchFamily="18" charset="0"/>
              </a:rPr>
              <a:t>1</a:t>
            </a:r>
            <a:r>
              <a:rPr lang="zh-CN" altLang="zh-CN" sz="2200" dirty="0">
                <a:solidFill>
                  <a:srgbClr val="FF0000"/>
                </a:solidFill>
                <a:latin typeface="Bodoni MT Black" pitchFamily="18" charset="0"/>
                <a:cs typeface="Times New Roman" pitchFamily="18" charset="0"/>
              </a:rPr>
              <a:t>面墙刷完了新漆，而且第</a:t>
            </a:r>
            <a:r>
              <a:rPr lang="en-US" altLang="zh-CN" sz="2200" dirty="0">
                <a:solidFill>
                  <a:srgbClr val="FF0000"/>
                </a:solidFill>
                <a:latin typeface="Bodoni MT Black" pitchFamily="18" charset="0"/>
                <a:cs typeface="Times New Roman" pitchFamily="18" charset="0"/>
              </a:rPr>
              <a:t>2</a:t>
            </a:r>
            <a:r>
              <a:rPr lang="zh-CN" altLang="zh-CN" sz="2200" dirty="0">
                <a:solidFill>
                  <a:srgbClr val="FF0000"/>
                </a:solidFill>
                <a:latin typeface="Bodoni MT Black" pitchFamily="18" charset="0"/>
                <a:cs typeface="Times New Roman" pitchFamily="18" charset="0"/>
              </a:rPr>
              <a:t>面墙上的旧漆也必须已经刮</a:t>
            </a:r>
            <a:r>
              <a:rPr lang="zh-CN" altLang="zh-CN" sz="2200" dirty="0" smtClean="0">
                <a:solidFill>
                  <a:srgbClr val="FF0000"/>
                </a:solidFill>
                <a:latin typeface="Bodoni MT Black" pitchFamily="18" charset="0"/>
                <a:cs typeface="Times New Roman" pitchFamily="18" charset="0"/>
              </a:rPr>
              <a:t>净</a:t>
            </a:r>
            <a:r>
              <a:rPr lang="zh-CN" altLang="en-US" sz="2200" dirty="0" smtClean="0">
                <a:solidFill>
                  <a:srgbClr val="FF0000"/>
                </a:solidFill>
                <a:latin typeface="Bodoni MT Black" pitchFamily="18" charset="0"/>
                <a:cs typeface="Times New Roman" pitchFamily="18" charset="0"/>
              </a:rPr>
              <a:t>（</a:t>
            </a:r>
            <a:r>
              <a:rPr lang="zh-CN" altLang="zh-CN" sz="2200" dirty="0" smtClean="0">
                <a:solidFill>
                  <a:srgbClr val="FF0000"/>
                </a:solidFill>
                <a:latin typeface="Bodoni MT Black" pitchFamily="18" charset="0"/>
                <a:cs typeface="Times New Roman" pitchFamily="18" charset="0"/>
              </a:rPr>
              <a:t>事件</a:t>
            </a:r>
            <a:r>
              <a:rPr lang="en-US" altLang="zh-CN" sz="2200" dirty="0" smtClean="0">
                <a:solidFill>
                  <a:srgbClr val="FF0000"/>
                </a:solidFill>
                <a:latin typeface="Bodoni MT Black" pitchFamily="18" charset="0"/>
                <a:cs typeface="Times New Roman" pitchFamily="18" charset="0"/>
              </a:rPr>
              <a:t>3</a:t>
            </a:r>
            <a:r>
              <a:rPr lang="zh-CN" altLang="en-US" sz="2200" dirty="0" smtClean="0">
                <a:solidFill>
                  <a:srgbClr val="FF0000"/>
                </a:solidFill>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a:t>
            </a:r>
            <a:r>
              <a:rPr lang="zh-CN" altLang="zh-CN" sz="2200" dirty="0">
                <a:latin typeface="Bodoni MT Black" pitchFamily="18" charset="0"/>
                <a:cs typeface="Times New Roman" pitchFamily="18" charset="0"/>
              </a:rPr>
              <a:t>也就是说，在事件</a:t>
            </a:r>
            <a:r>
              <a:rPr lang="en-US" altLang="zh-CN" sz="2200" dirty="0">
                <a:latin typeface="Bodoni MT Black" pitchFamily="18" charset="0"/>
                <a:cs typeface="Times New Roman" pitchFamily="18" charset="0"/>
              </a:rPr>
              <a:t>3</a:t>
            </a:r>
            <a:r>
              <a:rPr lang="zh-CN" altLang="zh-CN" sz="2200" dirty="0">
                <a:latin typeface="Bodoni MT Black" pitchFamily="18" charset="0"/>
                <a:cs typeface="Times New Roman" pitchFamily="18" charset="0"/>
              </a:rPr>
              <a:t>和事件</a:t>
            </a:r>
            <a:r>
              <a:rPr lang="en-US" altLang="zh-CN" sz="2200" dirty="0">
                <a:latin typeface="Bodoni MT Black" pitchFamily="18" charset="0"/>
                <a:cs typeface="Times New Roman" pitchFamily="18" charset="0"/>
              </a:rPr>
              <a:t>4</a:t>
            </a:r>
            <a:r>
              <a:rPr lang="zh-CN" altLang="zh-CN" sz="2200" dirty="0">
                <a:latin typeface="Bodoni MT Black" pitchFamily="18" charset="0"/>
                <a:cs typeface="Times New Roman" pitchFamily="18" charset="0"/>
              </a:rPr>
              <a:t>之间有依赖关系，或者说在作业</a:t>
            </a:r>
            <a:r>
              <a:rPr lang="en-US" altLang="zh-CN" sz="2200" b="1" dirty="0" smtClean="0">
                <a:solidFill>
                  <a:srgbClr val="00B050"/>
                </a:solidFill>
                <a:latin typeface="Bodoni MT Black" pitchFamily="18" charset="0"/>
                <a:cs typeface="Times New Roman" pitchFamily="18" charset="0"/>
              </a:rPr>
              <a:t>2</a:t>
            </a:r>
            <a:r>
              <a:rPr lang="zh-CN" altLang="en-US" sz="2200" b="1" dirty="0" smtClean="0">
                <a:solidFill>
                  <a:srgbClr val="00B050"/>
                </a:solidFill>
                <a:latin typeface="Bodoni MT Black" pitchFamily="18" charset="0"/>
                <a:cs typeface="Times New Roman" pitchFamily="18" charset="0"/>
              </a:rPr>
              <a:t>→</a:t>
            </a:r>
            <a:r>
              <a:rPr lang="en-US" altLang="zh-CN" sz="2200" b="1" dirty="0" smtClean="0">
                <a:solidFill>
                  <a:srgbClr val="00B050"/>
                </a:solidFill>
                <a:latin typeface="Bodoni MT Black" pitchFamily="18" charset="0"/>
                <a:cs typeface="Times New Roman" pitchFamily="18" charset="0"/>
              </a:rPr>
              <a:t>3</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刮</a:t>
            </a:r>
            <a:r>
              <a:rPr lang="zh-CN" altLang="zh-CN" sz="2200" dirty="0">
                <a:latin typeface="Bodoni MT Black" pitchFamily="18" charset="0"/>
                <a:cs typeface="Times New Roman" pitchFamily="18" charset="0"/>
              </a:rPr>
              <a:t>第</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面墙上旧</a:t>
            </a:r>
            <a:r>
              <a:rPr lang="zh-CN" altLang="zh-CN" sz="2200" dirty="0" smtClean="0">
                <a:latin typeface="Bodoni MT Black" pitchFamily="18" charset="0"/>
                <a:cs typeface="Times New Roman" pitchFamily="18" charset="0"/>
              </a:rPr>
              <a:t>漆</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和</a:t>
            </a:r>
            <a:r>
              <a:rPr lang="zh-CN" altLang="zh-CN" sz="2200" dirty="0">
                <a:latin typeface="Bodoni MT Black" pitchFamily="18" charset="0"/>
                <a:cs typeface="Times New Roman" pitchFamily="18" charset="0"/>
              </a:rPr>
              <a:t>作业</a:t>
            </a:r>
            <a:r>
              <a:rPr lang="en-US" altLang="zh-CN" sz="2200" b="1" dirty="0" smtClean="0">
                <a:solidFill>
                  <a:srgbClr val="0070C0"/>
                </a:solidFill>
                <a:latin typeface="Bodoni MT Black" pitchFamily="18" charset="0"/>
                <a:cs typeface="Times New Roman" pitchFamily="18" charset="0"/>
              </a:rPr>
              <a:t>4</a:t>
            </a:r>
            <a:r>
              <a:rPr lang="zh-CN" altLang="en-US" sz="2200" b="1" dirty="0" smtClean="0">
                <a:solidFill>
                  <a:srgbClr val="0070C0"/>
                </a:solidFill>
                <a:latin typeface="Bodoni MT Black" pitchFamily="18" charset="0"/>
                <a:cs typeface="Times New Roman" pitchFamily="18" charset="0"/>
              </a:rPr>
              <a:t>→</a:t>
            </a:r>
            <a:r>
              <a:rPr lang="en-US" altLang="zh-CN" sz="2200" b="1" dirty="0" smtClean="0">
                <a:solidFill>
                  <a:srgbClr val="0070C0"/>
                </a:solidFill>
                <a:latin typeface="Bodoni MT Black" pitchFamily="18" charset="0"/>
                <a:cs typeface="Times New Roman" pitchFamily="18" charset="0"/>
              </a:rPr>
              <a:t>6</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给</a:t>
            </a:r>
            <a:r>
              <a:rPr lang="zh-CN" altLang="zh-CN" sz="2200" dirty="0">
                <a:latin typeface="Bodoni MT Black" pitchFamily="18" charset="0"/>
                <a:cs typeface="Times New Roman" pitchFamily="18" charset="0"/>
              </a:rPr>
              <a:t>第</a:t>
            </a:r>
            <a:r>
              <a:rPr lang="en-US" altLang="zh-CN" sz="2200" dirty="0">
                <a:latin typeface="Bodoni MT Black" pitchFamily="18" charset="0"/>
                <a:cs typeface="Times New Roman" pitchFamily="18" charset="0"/>
              </a:rPr>
              <a:t>2</a:t>
            </a:r>
            <a:r>
              <a:rPr lang="zh-CN" altLang="zh-CN" sz="2200" dirty="0">
                <a:latin typeface="Bodoni MT Black" pitchFamily="18" charset="0"/>
                <a:cs typeface="Times New Roman" pitchFamily="18" charset="0"/>
              </a:rPr>
              <a:t>面墙刷新</a:t>
            </a:r>
            <a:r>
              <a:rPr lang="zh-CN" altLang="zh-CN" sz="2200" dirty="0" smtClean="0">
                <a:latin typeface="Bodoni MT Black" pitchFamily="18" charset="0"/>
                <a:cs typeface="Times New Roman" pitchFamily="18" charset="0"/>
              </a:rPr>
              <a:t>漆</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之间</a:t>
            </a:r>
            <a:r>
              <a:rPr lang="zh-CN" altLang="zh-CN" sz="2200" dirty="0">
                <a:latin typeface="Bodoni MT Black" pitchFamily="18" charset="0"/>
                <a:cs typeface="Times New Roman" pitchFamily="18" charset="0"/>
              </a:rPr>
              <a:t>有依赖关系，虚拟作业</a:t>
            </a:r>
            <a:r>
              <a:rPr lang="en-US" altLang="zh-CN" sz="2200" dirty="0" smtClean="0">
                <a:solidFill>
                  <a:srgbClr val="FF0000"/>
                </a:solidFill>
                <a:latin typeface="Bodoni MT Black" pitchFamily="18" charset="0"/>
                <a:cs typeface="Times New Roman" pitchFamily="18" charset="0"/>
              </a:rPr>
              <a:t>3</a:t>
            </a:r>
            <a:r>
              <a:rPr lang="zh-CN" altLang="en-US" sz="2200" dirty="0" smtClean="0">
                <a:solidFill>
                  <a:srgbClr val="FF0000"/>
                </a:solidFill>
                <a:latin typeface="Bodoni MT Black" pitchFamily="18" charset="0"/>
                <a:cs typeface="Times New Roman" pitchFamily="18" charset="0"/>
              </a:rPr>
              <a:t>→</a:t>
            </a:r>
            <a:r>
              <a:rPr lang="en-US" altLang="zh-CN" sz="2200" dirty="0" smtClean="0">
                <a:solidFill>
                  <a:srgbClr val="FF0000"/>
                </a:solidFill>
                <a:latin typeface="Bodoni MT Black" pitchFamily="18" charset="0"/>
                <a:cs typeface="Times New Roman" pitchFamily="18" charset="0"/>
              </a:rPr>
              <a:t>4</a:t>
            </a:r>
            <a:r>
              <a:rPr lang="zh-CN" altLang="zh-CN" sz="2200" dirty="0">
                <a:latin typeface="Bodoni MT Black" pitchFamily="18" charset="0"/>
                <a:cs typeface="Times New Roman" pitchFamily="18" charset="0"/>
              </a:rPr>
              <a:t>明确地表示了这种依赖关系。注意，</a:t>
            </a:r>
            <a:r>
              <a:rPr lang="zh-CN" altLang="zh-CN" sz="2200" dirty="0">
                <a:solidFill>
                  <a:srgbClr val="FF0000"/>
                </a:solidFill>
                <a:latin typeface="Bodoni MT Black" pitchFamily="18" charset="0"/>
                <a:cs typeface="Times New Roman" pitchFamily="18" charset="0"/>
              </a:rPr>
              <a:t>虚拟作业既不消耗资源也不需要时间</a:t>
            </a:r>
            <a:r>
              <a:rPr lang="zh-CN" altLang="zh-CN" sz="2200" dirty="0" smtClean="0">
                <a:solidFill>
                  <a:srgbClr val="FF0000"/>
                </a:solidFill>
                <a:latin typeface="Bodoni MT Black" pitchFamily="18" charset="0"/>
                <a:cs typeface="Times New Roman" pitchFamily="18" charset="0"/>
              </a:rPr>
              <a:t>。</a:t>
            </a:r>
            <a:endParaRPr lang="zh-CN" altLang="en-US" sz="2200" dirty="0">
              <a:latin typeface="Bodoni MT Black" pitchFamily="18" charset="0"/>
            </a:endParaRPr>
          </a:p>
        </p:txBody>
      </p:sp>
      <p:pic>
        <p:nvPicPr>
          <p:cNvPr id="74755" name="图片 10"/>
          <p:cNvPicPr>
            <a:picLocks noChangeAspect="1"/>
          </p:cNvPicPr>
          <p:nvPr/>
        </p:nvPicPr>
        <p:blipFill>
          <a:blip r:embed="rId3" cstate="print"/>
          <a:srcRect/>
          <a:stretch>
            <a:fillRect/>
          </a:stretch>
        </p:blipFill>
        <p:spPr bwMode="auto">
          <a:xfrm>
            <a:off x="4448175" y="1109663"/>
            <a:ext cx="4578350" cy="2035175"/>
          </a:xfrm>
          <a:prstGeom prst="rect">
            <a:avLst/>
          </a:prstGeom>
          <a:noFill/>
          <a:ln w="9525">
            <a:noFill/>
            <a:miter lim="800000"/>
            <a:headEnd/>
            <a:tailEnd/>
          </a:ln>
        </p:spPr>
      </p:pic>
      <p:sp>
        <p:nvSpPr>
          <p:cNvPr id="74756" name="矩形 8"/>
          <p:cNvSpPr>
            <a:spLocks noChangeArrowheads="1"/>
          </p:cNvSpPr>
          <p:nvPr/>
        </p:nvSpPr>
        <p:spPr bwMode="auto">
          <a:xfrm>
            <a:off x="179512" y="1076397"/>
            <a:ext cx="4108450" cy="2165208"/>
          </a:xfrm>
          <a:prstGeom prst="rect">
            <a:avLst/>
          </a:prstGeom>
          <a:noFill/>
          <a:ln w="9525">
            <a:noFill/>
            <a:miter lim="800000"/>
            <a:headEnd/>
            <a:tailEnd/>
          </a:ln>
        </p:spPr>
        <p:txBody>
          <a:bodyPr>
            <a:spAutoFit/>
          </a:bodyPr>
          <a:lstStyle/>
          <a:p>
            <a:pPr eaLnBrk="1" hangingPunct="1">
              <a:lnSpc>
                <a:spcPct val="125000"/>
              </a:lnSpc>
            </a:pPr>
            <a:r>
              <a:rPr lang="zh-CN" altLang="en-US" sz="2200" dirty="0" smtClean="0">
                <a:latin typeface="Bodoni MT Black" pitchFamily="18" charset="0"/>
                <a:cs typeface="Times New Roman" pitchFamily="18" charset="0"/>
              </a:rPr>
              <a:t>右</a:t>
            </a:r>
            <a:r>
              <a:rPr lang="zh-CN" altLang="en-US" sz="2200" dirty="0">
                <a:latin typeface="Bodoni MT Black" pitchFamily="18" charset="0"/>
                <a:cs typeface="Times New Roman" pitchFamily="18" charset="0"/>
              </a:rPr>
              <a:t>图</a:t>
            </a:r>
            <a:r>
              <a:rPr lang="zh-CN" altLang="zh-CN" sz="2200" dirty="0">
                <a:latin typeface="Bodoni MT Black" pitchFamily="18" charset="0"/>
                <a:cs typeface="Times New Roman" pitchFamily="18" charset="0"/>
              </a:rPr>
              <a:t>中还有一些虚线箭头，它们表示</a:t>
            </a:r>
            <a:r>
              <a:rPr lang="zh-CN" altLang="zh-CN" sz="2200" dirty="0">
                <a:solidFill>
                  <a:srgbClr val="FF0000"/>
                </a:solidFill>
                <a:latin typeface="Bodoni MT Black" pitchFamily="18" charset="0"/>
                <a:cs typeface="Times New Roman" pitchFamily="18" charset="0"/>
              </a:rPr>
              <a:t>虚拟作业</a:t>
            </a:r>
            <a:r>
              <a:rPr lang="zh-CN" altLang="zh-CN" sz="2200" dirty="0">
                <a:latin typeface="Bodoni MT Black" pitchFamily="18" charset="0"/>
                <a:cs typeface="Times New Roman" pitchFamily="18" charset="0"/>
              </a:rPr>
              <a:t>，也就是事实上</a:t>
            </a:r>
            <a:r>
              <a:rPr lang="zh-CN" altLang="zh-CN" sz="2200" dirty="0">
                <a:solidFill>
                  <a:srgbClr val="FF0000"/>
                </a:solidFill>
                <a:latin typeface="Bodoni MT Black" pitchFamily="18" charset="0"/>
                <a:cs typeface="Times New Roman" pitchFamily="18" charset="0"/>
              </a:rPr>
              <a:t>并不存在的作业</a:t>
            </a:r>
            <a:r>
              <a:rPr lang="zh-CN" altLang="zh-CN" sz="2200" dirty="0">
                <a:latin typeface="Bodoni MT Black" pitchFamily="18" charset="0"/>
                <a:cs typeface="Times New Roman" pitchFamily="18" charset="0"/>
              </a:rPr>
              <a:t>。引入虚拟作业是</a:t>
            </a:r>
            <a:r>
              <a:rPr lang="zh-CN" altLang="zh-CN" sz="2200" dirty="0">
                <a:solidFill>
                  <a:srgbClr val="FF0000"/>
                </a:solidFill>
                <a:latin typeface="Bodoni MT Black" pitchFamily="18" charset="0"/>
                <a:cs typeface="Times New Roman" pitchFamily="18" charset="0"/>
              </a:rPr>
              <a:t>为了显式地表示作业之间的依赖关系</a:t>
            </a:r>
            <a:r>
              <a:rPr lang="zh-CN" altLang="zh-CN" sz="2200" dirty="0">
                <a:latin typeface="Bodoni MT Black" pitchFamily="18" charset="0"/>
                <a:cs typeface="Times New Roman" pitchFamily="18" charset="0"/>
              </a:rPr>
              <a:t>。</a:t>
            </a:r>
            <a:endParaRPr lang="zh-CN" altLang="en-US" sz="2200" dirty="0">
              <a:latin typeface="Bodoni MT Black" pitchFamily="18" charset="0"/>
            </a:endParaRP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13.3.3   </a:t>
            </a:r>
            <a:r>
              <a:rPr lang="zh-CN" altLang="en-US" sz="2400" dirty="0" smtClean="0">
                <a:solidFill>
                  <a:srgbClr val="D9D9D9"/>
                </a:solidFill>
                <a:latin typeface="Bodoni MT Black" pitchFamily="18" charset="0"/>
                <a:ea typeface="+mn-ea"/>
              </a:rPr>
              <a:t>工程网络</a:t>
            </a:r>
            <a:endParaRPr lang="zh-CN" altLang="en-US" sz="2400" dirty="0">
              <a:solidFill>
                <a:srgbClr val="D9D9D9"/>
              </a:solidFill>
              <a:latin typeface="Bodoni MT Black" pitchFamily="18" charset="0"/>
              <a:ea typeface="+mn-ea"/>
            </a:endParaRPr>
          </a:p>
        </p:txBody>
      </p:sp>
      <p:cxnSp>
        <p:nvCxnSpPr>
          <p:cNvPr id="8" name="直接箭头连接符 7"/>
          <p:cNvCxnSpPr/>
          <p:nvPr/>
        </p:nvCxnSpPr>
        <p:spPr>
          <a:xfrm>
            <a:off x="6723867" y="1517816"/>
            <a:ext cx="2048" cy="41158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050260" y="1930984"/>
            <a:ext cx="2048" cy="41158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737350" y="2321208"/>
            <a:ext cx="2048" cy="41158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439532" y="1909627"/>
            <a:ext cx="2048" cy="41158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5894418" y="2375496"/>
            <a:ext cx="311684" cy="326415"/>
          </a:xfrm>
          <a:prstGeom prst="ellipse">
            <a:avLst/>
          </a:prstGeom>
          <a:solidFill>
            <a:srgbClr val="4F81BD">
              <a:alpha val="30196"/>
            </a:srgbClr>
          </a:solidFill>
          <a:ln>
            <a:solidFill>
              <a:srgbClr val="3366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5509596" y="2223315"/>
            <a:ext cx="379474" cy="21602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6198308" y="2223315"/>
            <a:ext cx="360040" cy="19516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509596" y="1831037"/>
            <a:ext cx="360040" cy="22598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70831" y="1085392"/>
            <a:ext cx="1091943" cy="808258"/>
            <a:chOff x="5370831" y="1085392"/>
            <a:chExt cx="1091943" cy="808258"/>
          </a:xfrm>
        </p:grpSpPr>
        <p:sp>
          <p:nvSpPr>
            <p:cNvPr id="3" name="文本框 2"/>
            <p:cNvSpPr txBox="1"/>
            <p:nvPr/>
          </p:nvSpPr>
          <p:spPr>
            <a:xfrm>
              <a:off x="5370831" y="1085392"/>
              <a:ext cx="1091943" cy="523220"/>
            </a:xfrm>
            <a:prstGeom prst="rect">
              <a:avLst/>
            </a:prstGeom>
            <a:noFill/>
          </p:spPr>
          <p:txBody>
            <a:bodyPr wrap="square" rtlCol="0">
              <a:spAutoFit/>
            </a:bodyPr>
            <a:lstStyle/>
            <a:p>
              <a:r>
                <a:rPr lang="zh-CN" altLang="en-US" sz="1400" dirty="0">
                  <a:solidFill>
                    <a:srgbClr val="00B050"/>
                  </a:solidFill>
                </a:rPr>
                <a:t>刮</a:t>
              </a:r>
              <a:r>
                <a:rPr lang="zh-CN" altLang="en-US" sz="1400" dirty="0" smtClean="0">
                  <a:solidFill>
                    <a:srgbClr val="00B050"/>
                  </a:solidFill>
                </a:rPr>
                <a:t>第</a:t>
              </a:r>
              <a:r>
                <a:rPr lang="en-US" altLang="zh-CN" sz="1400" dirty="0" smtClean="0">
                  <a:solidFill>
                    <a:srgbClr val="00B050"/>
                  </a:solidFill>
                </a:rPr>
                <a:t>2</a:t>
              </a:r>
              <a:r>
                <a:rPr lang="zh-CN" altLang="en-US" sz="1400" dirty="0" smtClean="0">
                  <a:solidFill>
                    <a:srgbClr val="00B050"/>
                  </a:solidFill>
                </a:rPr>
                <a:t>面墙旧漆结束</a:t>
              </a:r>
              <a:endParaRPr lang="zh-CN" altLang="en-US" sz="1400" dirty="0">
                <a:solidFill>
                  <a:srgbClr val="00B050"/>
                </a:solidFill>
              </a:endParaRPr>
            </a:p>
          </p:txBody>
        </p:sp>
        <p:sp>
          <p:nvSpPr>
            <p:cNvPr id="18" name="椭圆 17"/>
            <p:cNvSpPr/>
            <p:nvPr/>
          </p:nvSpPr>
          <p:spPr>
            <a:xfrm>
              <a:off x="5894418" y="1567235"/>
              <a:ext cx="311684" cy="326415"/>
            </a:xfrm>
            <a:prstGeom prst="ellipse">
              <a:avLst/>
            </a:prstGeom>
            <a:solidFill>
              <a:srgbClr val="00B050">
                <a:alpha val="30196"/>
              </a:srgbClr>
            </a:solidFill>
            <a:ln>
              <a:solidFill>
                <a:srgbClr val="3366FF">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5286385" y="2683003"/>
            <a:ext cx="1091943" cy="523220"/>
          </a:xfrm>
          <a:prstGeom prst="rect">
            <a:avLst/>
          </a:prstGeom>
          <a:noFill/>
        </p:spPr>
        <p:txBody>
          <a:bodyPr wrap="square" rtlCol="0">
            <a:spAutoFit/>
          </a:bodyPr>
          <a:lstStyle/>
          <a:p>
            <a:r>
              <a:rPr lang="zh-CN" altLang="en-US" sz="1400" dirty="0" smtClean="0">
                <a:solidFill>
                  <a:srgbClr val="0070C0"/>
                </a:solidFill>
              </a:rPr>
              <a:t>刷第</a:t>
            </a:r>
            <a:r>
              <a:rPr lang="en-US" altLang="zh-CN" sz="1400" dirty="0" smtClean="0">
                <a:solidFill>
                  <a:srgbClr val="0070C0"/>
                </a:solidFill>
              </a:rPr>
              <a:t>2</a:t>
            </a:r>
            <a:r>
              <a:rPr lang="zh-CN" altLang="en-US" sz="1400" dirty="0" smtClean="0">
                <a:solidFill>
                  <a:srgbClr val="0070C0"/>
                </a:solidFill>
              </a:rPr>
              <a:t>面墙新漆开始</a:t>
            </a:r>
            <a:endParaRPr lang="zh-CN" altLang="en-US" sz="1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20688" y="836613"/>
            <a:ext cx="8229600" cy="576262"/>
          </a:xfrm>
        </p:spPr>
        <p:txBody>
          <a:bodyPr/>
          <a:lstStyle/>
          <a:p>
            <a:pPr marL="0" indent="0">
              <a:spcBef>
                <a:spcPct val="50000"/>
              </a:spcBef>
              <a:buFont typeface="Arial" charset="0"/>
              <a:buNone/>
              <a:defRPr/>
            </a:pPr>
            <a:r>
              <a:rPr kumimoji="1" lang="en-US" altLang="zh-CN" b="1" dirty="0" smtClean="0">
                <a:latin typeface="Bodoni MT Black" pitchFamily="18" charset="0"/>
              </a:rPr>
              <a:t>13.3.4 </a:t>
            </a:r>
            <a:r>
              <a:rPr kumimoji="1" lang="zh-CN" altLang="en-US" b="1" dirty="0" smtClean="0">
                <a:latin typeface="Bodoni MT Black" pitchFamily="18" charset="0"/>
              </a:rPr>
              <a:t>估算</a:t>
            </a:r>
            <a:r>
              <a:rPr kumimoji="1" lang="zh-CN" altLang="en-US" b="1" dirty="0">
                <a:latin typeface="Bodoni MT Black" pitchFamily="18" charset="0"/>
              </a:rPr>
              <a:t>工程进度</a:t>
            </a:r>
            <a:endParaRPr kumimoji="1" lang="en-US" altLang="zh-CN" b="1" dirty="0">
              <a:latin typeface="Bodoni MT Black" pitchFamily="18" charset="0"/>
            </a:endParaRPr>
          </a:p>
        </p:txBody>
      </p:sp>
      <p:sp>
        <p:nvSpPr>
          <p:cNvPr id="4" name="矩形 3"/>
          <p:cNvSpPr/>
          <p:nvPr/>
        </p:nvSpPr>
        <p:spPr>
          <a:xfrm>
            <a:off x="546100" y="1531938"/>
            <a:ext cx="8202364" cy="968663"/>
          </a:xfrm>
          <a:prstGeom prst="rect">
            <a:avLst/>
          </a:prstGeom>
          <a:noFill/>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画</a:t>
            </a:r>
            <a:r>
              <a:rPr lang="zh-CN" altLang="zh-CN" sz="2400" kern="100" dirty="0">
                <a:latin typeface="Bodoni MT Black" pitchFamily="18" charset="0"/>
                <a:cs typeface="Times New Roman" panose="02020603050405020304" pitchFamily="18" charset="0"/>
              </a:rPr>
              <a:t>出工程网络之后，系统分析员就可以借助它的帮助</a:t>
            </a:r>
            <a:r>
              <a:rPr lang="zh-CN" altLang="zh-CN" sz="2400" kern="100" dirty="0">
                <a:solidFill>
                  <a:srgbClr val="FF0000"/>
                </a:solidFill>
                <a:latin typeface="Bodoni MT Black" pitchFamily="18" charset="0"/>
                <a:cs typeface="Times New Roman" panose="02020603050405020304" pitchFamily="18" charset="0"/>
              </a:rPr>
              <a:t>估算工程进度</a:t>
            </a:r>
            <a:r>
              <a:rPr lang="zh-CN" altLang="zh-CN" sz="2400" kern="100" dirty="0">
                <a:latin typeface="Bodoni MT Black" pitchFamily="18" charset="0"/>
                <a:cs typeface="Times New Roman" panose="02020603050405020304" pitchFamily="18" charset="0"/>
              </a:rPr>
              <a:t>了。为此需要在工程网络上增加一些必要的信息。</a:t>
            </a:r>
          </a:p>
        </p:txBody>
      </p:sp>
      <p:sp>
        <p:nvSpPr>
          <p:cNvPr id="8" name="矩形 7"/>
          <p:cNvSpPr/>
          <p:nvPr/>
        </p:nvSpPr>
        <p:spPr>
          <a:xfrm>
            <a:off x="141210" y="2756495"/>
            <a:ext cx="3854726" cy="3323987"/>
          </a:xfrm>
          <a:prstGeom prst="rect">
            <a:avLst/>
          </a:prstGeom>
          <a:noFill/>
          <a:ln>
            <a:noFill/>
          </a:ln>
          <a:effectLst>
            <a:softEdge rad="12700"/>
          </a:effectLst>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首先</a:t>
            </a:r>
            <a:r>
              <a:rPr lang="zh-CN" altLang="zh-CN" sz="2400" kern="100" dirty="0">
                <a:latin typeface="Bodoni MT Black" pitchFamily="18" charset="0"/>
                <a:cs typeface="Times New Roman" panose="02020603050405020304" pitchFamily="18" charset="0"/>
              </a:rPr>
              <a:t>，把</a:t>
            </a:r>
            <a:r>
              <a:rPr lang="zh-CN" altLang="zh-CN" sz="2400" kern="100" dirty="0">
                <a:solidFill>
                  <a:srgbClr val="FF0000"/>
                </a:solidFill>
                <a:latin typeface="Bodoni MT Black" pitchFamily="18" charset="0"/>
                <a:cs typeface="Times New Roman" panose="02020603050405020304" pitchFamily="18" charset="0"/>
              </a:rPr>
              <a:t>每个作业估计需要使用的时间写在表示该项作业的箭头上方</a:t>
            </a:r>
            <a:r>
              <a:rPr lang="zh-CN" altLang="zh-CN" sz="2400" kern="100" dirty="0">
                <a:latin typeface="Bodoni MT Black" pitchFamily="18" charset="0"/>
                <a:cs typeface="Times New Roman" panose="02020603050405020304" pitchFamily="18" charset="0"/>
              </a:rPr>
              <a:t>。注意，箭头长度和它代表的作业持续时间没有关系，箭头仅表示依赖关系，它上方的数字才表示作业的持续时间。</a:t>
            </a:r>
          </a:p>
        </p:txBody>
      </p:sp>
      <p:pic>
        <p:nvPicPr>
          <p:cNvPr id="76807" name="图片 9"/>
          <p:cNvPicPr>
            <a:picLocks noChangeAspect="1"/>
          </p:cNvPicPr>
          <p:nvPr/>
        </p:nvPicPr>
        <p:blipFill>
          <a:blip r:embed="rId3" cstate="print"/>
          <a:srcRect/>
          <a:stretch>
            <a:fillRect/>
          </a:stretch>
        </p:blipFill>
        <p:spPr bwMode="auto">
          <a:xfrm>
            <a:off x="3995936" y="2908203"/>
            <a:ext cx="5148064" cy="3076867"/>
          </a:xfrm>
          <a:prstGeom prst="rect">
            <a:avLst/>
          </a:prstGeom>
          <a:noFill/>
          <a:ln w="9525">
            <a:noFill/>
            <a:miter lim="800000"/>
            <a:headEnd/>
            <a:tailEnd/>
          </a:ln>
        </p:spPr>
      </p:pic>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4"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13.3.4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工程</a:t>
            </a:r>
            <a:r>
              <a:rPr lang="zh-CN" altLang="en-US" sz="2400" dirty="0" smtClean="0">
                <a:solidFill>
                  <a:srgbClr val="D9D9D9"/>
                </a:solidFill>
                <a:latin typeface="Bodoni MT Black" pitchFamily="18" charset="0"/>
                <a:ea typeface="+mn-ea"/>
              </a:rPr>
              <a:t>进度</a:t>
            </a:r>
            <a:endParaRPr lang="zh-CN" altLang="en-US" sz="2400" dirty="0">
              <a:solidFill>
                <a:srgbClr val="D9D9D9"/>
              </a:solidFill>
              <a:latin typeface="Bodoni MT Black" pitchFamily="18" charset="0"/>
              <a:ea typeface="+mn-ea"/>
            </a:endParaRPr>
          </a:p>
        </p:txBody>
      </p:sp>
      <p:sp>
        <p:nvSpPr>
          <p:cNvPr id="2" name="矩形 1"/>
          <p:cNvSpPr/>
          <p:nvPr/>
        </p:nvSpPr>
        <p:spPr>
          <a:xfrm>
            <a:off x="4696966" y="4302621"/>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48064" y="4077072"/>
            <a:ext cx="132209" cy="131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7629" y="3409950"/>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44680" y="3366517"/>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453236" y="4365530"/>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943228" y="4221514"/>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579171" y="3774119"/>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245238" y="4550827"/>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001594" y="4492565"/>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562428" y="3774119"/>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687394" y="4130030"/>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421438" y="3844154"/>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39952" y="5373216"/>
            <a:ext cx="55701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20688" y="836613"/>
            <a:ext cx="8229600" cy="576262"/>
          </a:xfrm>
        </p:spPr>
        <p:txBody>
          <a:bodyPr/>
          <a:lstStyle/>
          <a:p>
            <a:pPr marL="0" indent="0">
              <a:spcBef>
                <a:spcPct val="50000"/>
              </a:spcBef>
              <a:buFont typeface="Arial" charset="0"/>
              <a:buNone/>
              <a:defRPr/>
            </a:pPr>
            <a:r>
              <a:rPr kumimoji="1" lang="en-US" altLang="zh-CN" b="1" dirty="0" smtClean="0">
                <a:latin typeface="Bodoni MT Black" pitchFamily="18" charset="0"/>
              </a:rPr>
              <a:t>13.3.4 </a:t>
            </a:r>
            <a:r>
              <a:rPr kumimoji="1" lang="zh-CN" altLang="en-US" b="1" dirty="0" smtClean="0">
                <a:latin typeface="Bodoni MT Black" pitchFamily="18" charset="0"/>
              </a:rPr>
              <a:t>估算</a:t>
            </a:r>
            <a:r>
              <a:rPr kumimoji="1" lang="zh-CN" altLang="en-US" b="1" dirty="0">
                <a:latin typeface="Bodoni MT Black" pitchFamily="18" charset="0"/>
              </a:rPr>
              <a:t>工程进度</a:t>
            </a:r>
            <a:endParaRPr kumimoji="1" lang="en-US" altLang="zh-CN" b="1" dirty="0">
              <a:latin typeface="Bodoni MT Black" pitchFamily="18" charset="0"/>
            </a:endParaRPr>
          </a:p>
        </p:txBody>
      </p:sp>
      <p:sp>
        <p:nvSpPr>
          <p:cNvPr id="4" name="矩形 3"/>
          <p:cNvSpPr/>
          <p:nvPr/>
        </p:nvSpPr>
        <p:spPr>
          <a:xfrm>
            <a:off x="409303" y="1521424"/>
            <a:ext cx="8202364" cy="968663"/>
          </a:xfrm>
          <a:prstGeom prst="rect">
            <a:avLst/>
          </a:prstGeom>
          <a:noFill/>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画</a:t>
            </a:r>
            <a:r>
              <a:rPr lang="zh-CN" altLang="zh-CN" sz="2400" kern="100" dirty="0">
                <a:latin typeface="Bodoni MT Black" pitchFamily="18" charset="0"/>
                <a:cs typeface="Times New Roman" panose="02020603050405020304" pitchFamily="18" charset="0"/>
              </a:rPr>
              <a:t>出工程网络之后，系统分析员就可以借助它的帮助</a:t>
            </a:r>
            <a:r>
              <a:rPr lang="zh-CN" altLang="zh-CN" sz="2400" kern="100" dirty="0">
                <a:solidFill>
                  <a:srgbClr val="FF0000"/>
                </a:solidFill>
                <a:latin typeface="Bodoni MT Black" pitchFamily="18" charset="0"/>
                <a:cs typeface="Times New Roman" panose="02020603050405020304" pitchFamily="18" charset="0"/>
              </a:rPr>
              <a:t>估算工程进度</a:t>
            </a:r>
            <a:r>
              <a:rPr lang="zh-CN" altLang="zh-CN" sz="2400" kern="100" dirty="0">
                <a:latin typeface="Bodoni MT Black" pitchFamily="18" charset="0"/>
                <a:cs typeface="Times New Roman" panose="02020603050405020304" pitchFamily="18" charset="0"/>
              </a:rPr>
              <a:t>了。为此需要在工程网络上增加一些必要的信息。</a:t>
            </a:r>
          </a:p>
        </p:txBody>
      </p:sp>
      <p:pic>
        <p:nvPicPr>
          <p:cNvPr id="76807" name="图片 9"/>
          <p:cNvPicPr>
            <a:picLocks noChangeAspect="1"/>
          </p:cNvPicPr>
          <p:nvPr/>
        </p:nvPicPr>
        <p:blipFill>
          <a:blip r:embed="rId3" cstate="print"/>
          <a:srcRect/>
          <a:stretch>
            <a:fillRect/>
          </a:stretch>
        </p:blipFill>
        <p:spPr bwMode="auto">
          <a:xfrm>
            <a:off x="3723996" y="2616173"/>
            <a:ext cx="5256481" cy="3141665"/>
          </a:xfrm>
          <a:prstGeom prst="rect">
            <a:avLst/>
          </a:prstGeom>
          <a:noFill/>
          <a:ln w="9525">
            <a:noFill/>
            <a:miter lim="800000"/>
            <a:headEnd/>
            <a:tailEnd/>
          </a:ln>
        </p:spPr>
      </p:pic>
      <p:sp>
        <p:nvSpPr>
          <p:cNvPr id="76808" name="矩形 11"/>
          <p:cNvSpPr>
            <a:spLocks noChangeArrowheads="1"/>
          </p:cNvSpPr>
          <p:nvPr/>
        </p:nvSpPr>
        <p:spPr bwMode="auto">
          <a:xfrm>
            <a:off x="251520" y="2616173"/>
            <a:ext cx="3472476" cy="3323987"/>
          </a:xfrm>
          <a:prstGeom prst="rect">
            <a:avLst/>
          </a:prstGeom>
          <a:noFill/>
          <a:ln w="9525">
            <a:noFill/>
            <a:miter lim="800000"/>
            <a:headEnd/>
            <a:tailEnd/>
          </a:ln>
        </p:spPr>
        <p:txBody>
          <a:bodyPr wrap="square">
            <a:spAutoFit/>
          </a:bodyPr>
          <a:lstStyle/>
          <a:p>
            <a:pPr eaLnBrk="1" hangingPunct="1">
              <a:lnSpc>
                <a:spcPct val="125000"/>
              </a:lnSpc>
            </a:pPr>
            <a:r>
              <a:rPr lang="zh-CN" altLang="zh-CN" sz="2400" dirty="0" smtClean="0">
                <a:latin typeface="Bodoni MT Black" pitchFamily="18" charset="0"/>
                <a:cs typeface="Times New Roman" pitchFamily="18" charset="0"/>
              </a:rPr>
              <a:t>其次</a:t>
            </a:r>
            <a:r>
              <a:rPr lang="zh-CN" altLang="zh-CN" sz="2400" dirty="0">
                <a:latin typeface="Bodoni MT Black" pitchFamily="18" charset="0"/>
                <a:cs typeface="Times New Roman" pitchFamily="18" charset="0"/>
              </a:rPr>
              <a:t>，为每个事件计算下述两个统计数字：</a:t>
            </a:r>
            <a:r>
              <a:rPr lang="zh-CN" altLang="zh-CN" sz="2400" dirty="0">
                <a:latin typeface="Bodoni MT Black" pitchFamily="18" charset="0"/>
                <a:ea typeface="Calibri" pitchFamily="34" charset="0"/>
                <a:cs typeface="Times New Roman" pitchFamily="18" charset="0"/>
              </a:rPr>
              <a:t> </a:t>
            </a:r>
            <a:r>
              <a:rPr lang="zh-CN" altLang="zh-CN" sz="2400" dirty="0">
                <a:solidFill>
                  <a:srgbClr val="FF0000"/>
                </a:solidFill>
                <a:latin typeface="Bodoni MT Black" pitchFamily="18" charset="0"/>
                <a:cs typeface="Times New Roman" pitchFamily="18" charset="0"/>
              </a:rPr>
              <a:t>最早时刻</a:t>
            </a:r>
            <a:r>
              <a:rPr lang="en-US" altLang="zh-CN" sz="2400" dirty="0">
                <a:solidFill>
                  <a:srgbClr val="FF0000"/>
                </a:solidFill>
                <a:latin typeface="Bodoni MT Black" pitchFamily="18" charset="0"/>
                <a:cs typeface="Times New Roman" pitchFamily="18" charset="0"/>
              </a:rPr>
              <a:t>EET</a:t>
            </a:r>
            <a:r>
              <a:rPr lang="zh-CN" altLang="zh-CN" sz="2400" dirty="0">
                <a:latin typeface="Bodoni MT Black" pitchFamily="18" charset="0"/>
                <a:cs typeface="Times New Roman" pitchFamily="18" charset="0"/>
              </a:rPr>
              <a:t>和</a:t>
            </a:r>
            <a:r>
              <a:rPr lang="zh-CN" altLang="zh-CN" sz="2400" dirty="0">
                <a:solidFill>
                  <a:srgbClr val="FF0000"/>
                </a:solidFill>
                <a:latin typeface="Bodoni MT Black" pitchFamily="18" charset="0"/>
                <a:cs typeface="Times New Roman" pitchFamily="18" charset="0"/>
              </a:rPr>
              <a:t>最迟时刻</a:t>
            </a:r>
            <a:r>
              <a:rPr lang="en-US" altLang="zh-CN" sz="2400" dirty="0">
                <a:solidFill>
                  <a:srgbClr val="FF0000"/>
                </a:solidFill>
                <a:latin typeface="Bodoni MT Black" pitchFamily="18" charset="0"/>
                <a:cs typeface="Times New Roman" pitchFamily="18" charset="0"/>
              </a:rPr>
              <a:t>LET</a:t>
            </a:r>
            <a:r>
              <a:rPr lang="zh-CN" altLang="zh-CN" sz="2400" dirty="0">
                <a:latin typeface="Bodoni MT Black" pitchFamily="18" charset="0"/>
                <a:cs typeface="Times New Roman" pitchFamily="18" charset="0"/>
              </a:rPr>
              <a:t>。这两个数字将分别写在表示事件的圆圈的右上角和右下角，如</a:t>
            </a:r>
            <a:r>
              <a:rPr lang="zh-CN" altLang="en-US" sz="2400" dirty="0">
                <a:latin typeface="Bodoni MT Black" pitchFamily="18" charset="0"/>
                <a:cs typeface="Times New Roman" pitchFamily="18" charset="0"/>
              </a:rPr>
              <a:t>有图</a:t>
            </a:r>
            <a:r>
              <a:rPr lang="zh-CN" altLang="zh-CN" sz="2400" dirty="0">
                <a:latin typeface="Bodoni MT Black" pitchFamily="18" charset="0"/>
                <a:cs typeface="Times New Roman" pitchFamily="18" charset="0"/>
              </a:rPr>
              <a:t>左下角的符号所示。</a:t>
            </a:r>
            <a:endParaRPr lang="zh-CN" altLang="en-US" sz="2400" dirty="0">
              <a:latin typeface="Bodoni MT Black" pitchFamily="18" charset="0"/>
            </a:endParaRPr>
          </a:p>
        </p:txBody>
      </p:sp>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4"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13.3.4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工程</a:t>
            </a:r>
            <a:r>
              <a:rPr lang="zh-CN" altLang="en-US" sz="2400" dirty="0" smtClean="0">
                <a:solidFill>
                  <a:srgbClr val="D9D9D9"/>
                </a:solidFill>
                <a:latin typeface="Bodoni MT Black" pitchFamily="18" charset="0"/>
                <a:ea typeface="+mn-ea"/>
              </a:rPr>
              <a:t>进度</a:t>
            </a:r>
            <a:endParaRPr lang="zh-CN" altLang="en-US" sz="2400" dirty="0">
              <a:solidFill>
                <a:srgbClr val="D9D9D9"/>
              </a:solidFill>
              <a:latin typeface="Bodoni MT Black" pitchFamily="18" charset="0"/>
              <a:ea typeface="+mn-ea"/>
            </a:endParaRPr>
          </a:p>
        </p:txBody>
      </p:sp>
      <p:cxnSp>
        <p:nvCxnSpPr>
          <p:cNvPr id="6" name="直接连接符 5"/>
          <p:cNvCxnSpPr>
            <a:endCxn id="9" idx="2"/>
          </p:cNvCxnSpPr>
          <p:nvPr/>
        </p:nvCxnSpPr>
        <p:spPr>
          <a:xfrm flipV="1">
            <a:off x="4243501" y="3885431"/>
            <a:ext cx="1" cy="2270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792096" y="3577654"/>
            <a:ext cx="902811" cy="307777"/>
          </a:xfrm>
          <a:prstGeom prst="rect">
            <a:avLst/>
          </a:prstGeom>
          <a:noFill/>
        </p:spPr>
        <p:txBody>
          <a:bodyPr wrap="none" rtlCol="0">
            <a:spAutoFit/>
          </a:bodyPr>
          <a:lstStyle/>
          <a:p>
            <a:r>
              <a:rPr lang="zh-CN" altLang="en-US" sz="1400" dirty="0" smtClean="0">
                <a:solidFill>
                  <a:srgbClr val="0070C0"/>
                </a:solidFill>
              </a:rPr>
              <a:t>最早时刻</a:t>
            </a:r>
            <a:endParaRPr lang="zh-CN" altLang="en-US" sz="1400" dirty="0">
              <a:solidFill>
                <a:srgbClr val="0070C0"/>
              </a:solidFill>
            </a:endParaRPr>
          </a:p>
        </p:txBody>
      </p:sp>
      <p:sp>
        <p:nvSpPr>
          <p:cNvPr id="16" name="文本框 15"/>
          <p:cNvSpPr txBox="1"/>
          <p:nvPr/>
        </p:nvSpPr>
        <p:spPr>
          <a:xfrm>
            <a:off x="3796189" y="4535120"/>
            <a:ext cx="902811" cy="307777"/>
          </a:xfrm>
          <a:prstGeom prst="rect">
            <a:avLst/>
          </a:prstGeom>
          <a:noFill/>
        </p:spPr>
        <p:txBody>
          <a:bodyPr wrap="none" rtlCol="0">
            <a:spAutoFit/>
          </a:bodyPr>
          <a:lstStyle/>
          <a:p>
            <a:r>
              <a:rPr lang="zh-CN" altLang="en-US" sz="1400" dirty="0" smtClean="0">
                <a:solidFill>
                  <a:srgbClr val="00B050"/>
                </a:solidFill>
              </a:rPr>
              <a:t>最迟时刻</a:t>
            </a:r>
            <a:endParaRPr lang="zh-CN" altLang="en-US" sz="1400" dirty="0">
              <a:solidFill>
                <a:srgbClr val="00B050"/>
              </a:solidFill>
            </a:endParaRPr>
          </a:p>
        </p:txBody>
      </p:sp>
      <p:cxnSp>
        <p:nvCxnSpPr>
          <p:cNvPr id="12" name="直接连接符 11"/>
          <p:cNvCxnSpPr/>
          <p:nvPr/>
        </p:nvCxnSpPr>
        <p:spPr>
          <a:xfrm>
            <a:off x="4253026" y="4316266"/>
            <a:ext cx="4094" cy="25695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19182" y="4751896"/>
            <a:ext cx="2432180" cy="1188264"/>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06451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957" y="2132474"/>
            <a:ext cx="8298631" cy="286232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通常</a:t>
            </a:r>
            <a:r>
              <a:rPr lang="zh-CN" altLang="zh-CN" sz="2400" kern="100" dirty="0">
                <a:latin typeface="Bodoni MT Black" pitchFamily="18" charset="0"/>
                <a:cs typeface="Times New Roman" panose="02020603050405020304" pitchFamily="18" charset="0"/>
              </a:rPr>
              <a:t>工程网络中第一个事件的最早时刻定义为零，其他事件的</a:t>
            </a:r>
            <a:r>
              <a:rPr lang="zh-CN" altLang="zh-CN" sz="2400" kern="100" dirty="0">
                <a:solidFill>
                  <a:srgbClr val="FF0000"/>
                </a:solidFill>
                <a:latin typeface="Bodoni MT Black" pitchFamily="18" charset="0"/>
                <a:cs typeface="Times New Roman" panose="02020603050405020304" pitchFamily="18" charset="0"/>
              </a:rPr>
              <a:t>最早时刻</a:t>
            </a:r>
            <a:r>
              <a:rPr lang="zh-CN" altLang="zh-CN" sz="2400" kern="100" dirty="0">
                <a:latin typeface="Bodoni MT Black" pitchFamily="18" charset="0"/>
                <a:cs typeface="Times New Roman" panose="02020603050405020304" pitchFamily="18" charset="0"/>
              </a:rPr>
              <a:t>在工程网络上</a:t>
            </a:r>
            <a:r>
              <a:rPr lang="zh-CN" altLang="zh-CN" sz="2400" kern="100" dirty="0">
                <a:solidFill>
                  <a:srgbClr val="FF0000"/>
                </a:solidFill>
                <a:latin typeface="Bodoni MT Black" pitchFamily="18" charset="0"/>
                <a:cs typeface="Times New Roman" panose="02020603050405020304" pitchFamily="18" charset="0"/>
              </a:rPr>
              <a:t>从左至右</a:t>
            </a:r>
            <a:r>
              <a:rPr lang="zh-CN" altLang="zh-CN" sz="2400" kern="100" dirty="0">
                <a:latin typeface="Bodoni MT Black" pitchFamily="18" charset="0"/>
                <a:cs typeface="Times New Roman" panose="02020603050405020304" pitchFamily="18" charset="0"/>
              </a:rPr>
              <a:t>按事件发生顺序计算。计算最早时刻</a:t>
            </a:r>
            <a:r>
              <a:rPr lang="en-US" altLang="zh-CN" sz="2400" kern="100" dirty="0">
                <a:latin typeface="Bodoni MT Black" pitchFamily="18" charset="0"/>
                <a:cs typeface="Times New Roman" panose="02020603050405020304" pitchFamily="18" charset="0"/>
              </a:rPr>
              <a:t>EET</a:t>
            </a:r>
            <a:r>
              <a:rPr lang="zh-CN" altLang="zh-CN" sz="2400" kern="100" dirty="0">
                <a:latin typeface="Bodoni MT Black" pitchFamily="18" charset="0"/>
                <a:cs typeface="Times New Roman" panose="02020603050405020304" pitchFamily="18" charset="0"/>
              </a:rPr>
              <a:t>使用下述</a:t>
            </a:r>
            <a:r>
              <a:rPr lang="en-US" altLang="zh-CN" sz="2400" kern="100" dirty="0">
                <a:solidFill>
                  <a:srgbClr val="FF0000"/>
                </a:solidFill>
                <a:latin typeface="Bodoni MT Black" pitchFamily="18" charset="0"/>
                <a:cs typeface="Times New Roman" panose="02020603050405020304" pitchFamily="18" charset="0"/>
              </a:rPr>
              <a:t>3</a:t>
            </a:r>
            <a:r>
              <a:rPr lang="zh-CN" altLang="zh-CN" sz="2400" kern="100" dirty="0">
                <a:latin typeface="Bodoni MT Black" pitchFamily="18" charset="0"/>
                <a:cs typeface="Times New Roman" panose="02020603050405020304" pitchFamily="18" charset="0"/>
              </a:rPr>
              <a:t>条简单规则。 </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考虑</a:t>
            </a:r>
            <a:r>
              <a:rPr lang="zh-CN" altLang="zh-CN" sz="2400" kern="100" dirty="0">
                <a:solidFill>
                  <a:srgbClr val="FF0000"/>
                </a:solidFill>
                <a:latin typeface="Bodoni MT Black" pitchFamily="18" charset="0"/>
                <a:cs typeface="Times New Roman" panose="02020603050405020304" pitchFamily="18" charset="0"/>
              </a:rPr>
              <a:t>进入</a:t>
            </a:r>
            <a:r>
              <a:rPr lang="zh-CN" altLang="zh-CN" sz="2400" kern="100" dirty="0">
                <a:latin typeface="Bodoni MT Black" pitchFamily="18" charset="0"/>
                <a:cs typeface="Times New Roman" panose="02020603050405020304" pitchFamily="18" charset="0"/>
              </a:rPr>
              <a:t>该事件的</a:t>
            </a:r>
            <a:r>
              <a:rPr lang="zh-CN" altLang="zh-CN" sz="2400" kern="100" dirty="0">
                <a:solidFill>
                  <a:srgbClr val="FF0000"/>
                </a:solidFill>
                <a:latin typeface="Bodoni MT Black" pitchFamily="18" charset="0"/>
                <a:cs typeface="Times New Roman" panose="02020603050405020304" pitchFamily="18" charset="0"/>
              </a:rPr>
              <a:t>所有作业</a:t>
            </a:r>
            <a:r>
              <a:rPr lang="zh-CN" altLang="zh-CN" sz="2400" kern="100" dirty="0" smtClean="0">
                <a:solidFill>
                  <a:srgbClr val="FF0000"/>
                </a:solidFill>
                <a:latin typeface="Bodoni MT Black" pitchFamily="18" charset="0"/>
                <a:cs typeface="Times New Roman" panose="02020603050405020304" pitchFamily="18" charset="0"/>
              </a:rPr>
              <a:t>。</a:t>
            </a:r>
            <a:endParaRPr lang="en-US" altLang="zh-CN" sz="2400" kern="100" dirty="0" smtClean="0">
              <a:solidFill>
                <a:srgbClr val="FF0000"/>
              </a:solidFill>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对于</a:t>
            </a:r>
            <a:r>
              <a:rPr lang="zh-CN" altLang="zh-CN" sz="2400" kern="100" dirty="0">
                <a:latin typeface="Bodoni MT Black" pitchFamily="18" charset="0"/>
                <a:cs typeface="Times New Roman" panose="02020603050405020304" pitchFamily="18" charset="0"/>
              </a:rPr>
              <a:t>每个作业都计算它的</a:t>
            </a:r>
            <a:r>
              <a:rPr lang="zh-CN" altLang="zh-CN" sz="2400" kern="100" dirty="0">
                <a:solidFill>
                  <a:srgbClr val="FF0000"/>
                </a:solidFill>
                <a:latin typeface="Bodoni MT Black" pitchFamily="18" charset="0"/>
                <a:cs typeface="Times New Roman" panose="02020603050405020304" pitchFamily="18" charset="0"/>
              </a:rPr>
              <a:t>持续时间与起始事件的</a:t>
            </a:r>
            <a:r>
              <a:rPr lang="en-US" altLang="zh-CN" sz="2400" kern="100" dirty="0">
                <a:solidFill>
                  <a:srgbClr val="FF0000"/>
                </a:solidFill>
                <a:latin typeface="Bodoni MT Black" pitchFamily="18" charset="0"/>
                <a:cs typeface="Times New Roman" panose="02020603050405020304" pitchFamily="18" charset="0"/>
              </a:rPr>
              <a:t>EET</a:t>
            </a:r>
            <a:r>
              <a:rPr lang="zh-CN" altLang="zh-CN" sz="2400" kern="100" dirty="0">
                <a:solidFill>
                  <a:srgbClr val="FF0000"/>
                </a:solidFill>
                <a:latin typeface="Bodoni MT Black" pitchFamily="18" charset="0"/>
                <a:cs typeface="Times New Roman" panose="02020603050405020304" pitchFamily="18" charset="0"/>
              </a:rPr>
              <a:t>之和</a:t>
            </a:r>
            <a:r>
              <a:rPr lang="zh-CN" altLang="zh-CN" sz="2400" kern="100" dirty="0" smtClean="0">
                <a:solidFill>
                  <a:srgbClr val="FF0000"/>
                </a:solidFill>
                <a:latin typeface="Bodoni MT Black" pitchFamily="18" charset="0"/>
                <a:cs typeface="Times New Roman" panose="02020603050405020304" pitchFamily="18" charset="0"/>
              </a:rPr>
              <a:t>。</a:t>
            </a:r>
            <a:r>
              <a:rPr lang="zh-CN" altLang="en-US" sz="2400" dirty="0" smtClean="0">
                <a:latin typeface="Bodoni MT Black" pitchFamily="18" charset="0"/>
                <a:cs typeface="Times New Roman" panose="02020603050405020304" pitchFamily="18" charset="0"/>
              </a:rPr>
              <a:t>③ </a:t>
            </a:r>
            <a:r>
              <a:rPr lang="zh-CN" altLang="zh-CN" sz="2400" dirty="0" smtClean="0">
                <a:latin typeface="Bodoni MT Black" pitchFamily="18" charset="0"/>
                <a:cs typeface="Times New Roman" panose="02020603050405020304" pitchFamily="18" charset="0"/>
              </a:rPr>
              <a:t>选取</a:t>
            </a:r>
            <a:r>
              <a:rPr lang="zh-CN" altLang="zh-CN" sz="2400" dirty="0">
                <a:latin typeface="Bodoni MT Black" pitchFamily="18" charset="0"/>
                <a:cs typeface="Times New Roman" panose="02020603050405020304" pitchFamily="18" charset="0"/>
              </a:rPr>
              <a:t>上述和数中的</a:t>
            </a:r>
            <a:r>
              <a:rPr lang="zh-CN" altLang="zh-CN" sz="2400" dirty="0">
                <a:solidFill>
                  <a:srgbClr val="FF0000"/>
                </a:solidFill>
                <a:latin typeface="Bodoni MT Black" pitchFamily="18" charset="0"/>
                <a:cs typeface="Times New Roman" panose="02020603050405020304" pitchFamily="18" charset="0"/>
              </a:rPr>
              <a:t>最大值</a:t>
            </a:r>
            <a:r>
              <a:rPr lang="zh-CN" altLang="zh-CN" sz="2400" dirty="0">
                <a:latin typeface="Bodoni MT Black" pitchFamily="18" charset="0"/>
                <a:cs typeface="Times New Roman" panose="02020603050405020304" pitchFamily="18" charset="0"/>
              </a:rPr>
              <a:t>作为该事件的</a:t>
            </a:r>
            <a:r>
              <a:rPr lang="zh-CN" altLang="zh-CN" sz="2400" dirty="0">
                <a:solidFill>
                  <a:srgbClr val="FF0000"/>
                </a:solidFill>
                <a:latin typeface="Bodoni MT Black" pitchFamily="18" charset="0"/>
                <a:cs typeface="Times New Roman" panose="02020603050405020304" pitchFamily="18" charset="0"/>
              </a:rPr>
              <a:t>最早时刻</a:t>
            </a:r>
            <a:r>
              <a:rPr lang="en-US" altLang="zh-CN" sz="2400" dirty="0">
                <a:solidFill>
                  <a:srgbClr val="FF0000"/>
                </a:solidFill>
                <a:latin typeface="Bodoni MT Black" pitchFamily="18" charset="0"/>
                <a:cs typeface="Times New Roman" panose="02020603050405020304" pitchFamily="18" charset="0"/>
              </a:rPr>
              <a:t>EET</a:t>
            </a:r>
            <a:r>
              <a:rPr lang="zh-CN" altLang="zh-CN" sz="2400" dirty="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6" name="矩形 5"/>
          <p:cNvSpPr/>
          <p:nvPr/>
        </p:nvSpPr>
        <p:spPr>
          <a:xfrm>
            <a:off x="827088" y="1382713"/>
            <a:ext cx="6408737" cy="461962"/>
          </a:xfrm>
          <a:prstGeom prst="rect">
            <a:avLst/>
          </a:prstGeom>
          <a:ln>
            <a:solidFill>
              <a:srgbClr val="C00000"/>
            </a:solidFill>
          </a:ln>
        </p:spPr>
        <p:txBody>
          <a:bodyPr>
            <a:spAutoFit/>
          </a:bodyPr>
          <a:lstStyle/>
          <a:p>
            <a:pPr eaLnBrk="1" hangingPunct="1">
              <a:defRPr/>
            </a:pPr>
            <a:r>
              <a:rPr lang="zh-CN" altLang="zh-CN" sz="2400" kern="100" dirty="0">
                <a:solidFill>
                  <a:srgbClr val="FF0000"/>
                </a:solidFill>
                <a:latin typeface="Bodoni MT Black" pitchFamily="18" charset="0"/>
                <a:cs typeface="Times New Roman" panose="02020603050405020304" pitchFamily="18" charset="0"/>
              </a:rPr>
              <a:t>事件的最早时刻是该事件可以发生的最早时间。</a:t>
            </a:r>
            <a:endParaRPr lang="zh-CN" altLang="en-US" sz="2400" dirty="0">
              <a:solidFill>
                <a:srgbClr val="FF0000"/>
              </a:solidFill>
              <a:latin typeface="Bodoni MT Black"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13.3.4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工程</a:t>
            </a:r>
            <a:r>
              <a:rPr lang="zh-CN" altLang="en-US" sz="2400" dirty="0" smtClean="0">
                <a:solidFill>
                  <a:srgbClr val="D9D9D9"/>
                </a:solidFill>
                <a:latin typeface="Bodoni MT Black" pitchFamily="18" charset="0"/>
                <a:ea typeface="+mn-ea"/>
              </a:rPr>
              <a:t>进度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708" y="825202"/>
            <a:ext cx="3749769" cy="3130922"/>
          </a:xfrm>
          <a:prstGeom prst="rect">
            <a:avLst/>
          </a:prstGeom>
        </p:spPr>
        <p:txBody>
          <a:bodyPr wrap="square">
            <a:spAutoFit/>
          </a:bodyPr>
          <a:lstStyle/>
          <a:p>
            <a:pPr algn="just" eaLnBrk="1" hangingPunct="1">
              <a:lnSpc>
                <a:spcPct val="125000"/>
              </a:lnSpc>
              <a:spcAft>
                <a:spcPts val="0"/>
              </a:spcAft>
              <a:defRPr/>
            </a:pPr>
            <a:r>
              <a:rPr lang="zh-CN" altLang="zh-CN" sz="2000" kern="100" dirty="0" smtClean="0">
                <a:latin typeface="Bodoni MT Black" pitchFamily="18" charset="0"/>
                <a:cs typeface="Times New Roman" panose="02020603050405020304" pitchFamily="18" charset="0"/>
              </a:rPr>
              <a:t>事件</a:t>
            </a:r>
            <a:r>
              <a:rPr lang="en-US" altLang="zh-CN" sz="2000" kern="100" dirty="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只有一</a:t>
            </a:r>
            <a:r>
              <a:rPr lang="zh-CN" altLang="zh-CN" sz="2000" kern="100" dirty="0" smtClean="0">
                <a:latin typeface="Bodoni MT Black" pitchFamily="18" charset="0"/>
                <a:cs typeface="Times New Roman" panose="02020603050405020304" pitchFamily="18" charset="0"/>
              </a:rPr>
              <a:t>个作业</a:t>
            </a:r>
            <a:r>
              <a:rPr lang="en-US" altLang="zh-CN" sz="2000" kern="100" dirty="0" smtClean="0">
                <a:latin typeface="Bodoni MT Black" pitchFamily="18" charset="0"/>
                <a:cs typeface="Times New Roman" panose="02020603050405020304" pitchFamily="18" charset="0"/>
              </a:rPr>
              <a:t>1</a:t>
            </a:r>
            <a:r>
              <a:rPr lang="zh-CN" altLang="en-US" sz="2000" kern="100" dirty="0" smtClean="0">
                <a:latin typeface="Bodoni MT Black" pitchFamily="18" charset="0"/>
                <a:cs typeface="Times New Roman" panose="02020603050405020304" pitchFamily="18" charset="0"/>
              </a:rPr>
              <a:t>→</a:t>
            </a:r>
            <a:r>
              <a:rPr lang="en-US" altLang="zh-CN" sz="2000" kern="100" dirty="0" smtClean="0">
                <a:latin typeface="Bodoni MT Black" pitchFamily="18" charset="0"/>
                <a:cs typeface="Times New Roman" panose="02020603050405020304" pitchFamily="18" charset="0"/>
              </a:rPr>
              <a:t>2</a:t>
            </a:r>
            <a:r>
              <a:rPr lang="zh-CN" altLang="zh-CN" sz="2000" kern="100" dirty="0" smtClean="0">
                <a:latin typeface="Bodoni MT Black" pitchFamily="18" charset="0"/>
                <a:cs typeface="Times New Roman" panose="02020603050405020304" pitchFamily="18" charset="0"/>
              </a:rPr>
              <a:t>进入，仅</a:t>
            </a:r>
            <a:r>
              <a:rPr lang="zh-CN" altLang="zh-CN" sz="2000" kern="100" dirty="0">
                <a:latin typeface="Bodoni MT Black" pitchFamily="18" charset="0"/>
                <a:cs typeface="Times New Roman" panose="02020603050405020304" pitchFamily="18" charset="0"/>
              </a:rPr>
              <a:t>当作业</a:t>
            </a:r>
            <a:r>
              <a:rPr lang="en-US" altLang="zh-CN" sz="2000" kern="100" dirty="0" smtClean="0">
                <a:latin typeface="Bodoni MT Black" pitchFamily="18" charset="0"/>
                <a:cs typeface="Times New Roman" panose="02020603050405020304" pitchFamily="18" charset="0"/>
              </a:rPr>
              <a:t>1</a:t>
            </a:r>
            <a:r>
              <a:rPr lang="zh-CN" altLang="en-US" sz="2000" kern="100" dirty="0" smtClean="0">
                <a:latin typeface="Bodoni MT Black" pitchFamily="18" charset="0"/>
                <a:cs typeface="Times New Roman" panose="02020603050405020304" pitchFamily="18" charset="0"/>
              </a:rPr>
              <a:t>→</a:t>
            </a:r>
            <a:r>
              <a:rPr lang="en-US" altLang="zh-CN" sz="2000" kern="100" dirty="0" smtClean="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完成时事件</a:t>
            </a:r>
            <a:r>
              <a:rPr lang="en-US" altLang="zh-CN" sz="2000" kern="100" dirty="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才能发生，因此事件</a:t>
            </a:r>
            <a:r>
              <a:rPr lang="en-US" altLang="zh-CN" sz="2000" kern="100" dirty="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的最早时刻就是作业</a:t>
            </a:r>
            <a:r>
              <a:rPr lang="en-US" altLang="zh-CN" sz="2000" kern="100" dirty="0" smtClean="0">
                <a:latin typeface="Bodoni MT Black" pitchFamily="18" charset="0"/>
                <a:cs typeface="Times New Roman" panose="02020603050405020304" pitchFamily="18" charset="0"/>
              </a:rPr>
              <a:t>1</a:t>
            </a:r>
            <a:r>
              <a:rPr lang="zh-CN" altLang="en-US" sz="2000" kern="100" dirty="0" smtClean="0">
                <a:latin typeface="Bodoni MT Black" pitchFamily="18" charset="0"/>
                <a:cs typeface="Times New Roman" panose="02020603050405020304" pitchFamily="18" charset="0"/>
              </a:rPr>
              <a:t>→</a:t>
            </a:r>
            <a:r>
              <a:rPr lang="en-US" altLang="zh-CN" sz="2000" kern="100" dirty="0" smtClean="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最早可能完成的时刻。定义事件</a:t>
            </a:r>
            <a:r>
              <a:rPr lang="en-US" altLang="zh-CN" sz="2000" kern="100" dirty="0">
                <a:latin typeface="Bodoni MT Black" pitchFamily="18" charset="0"/>
                <a:cs typeface="Times New Roman" panose="02020603050405020304" pitchFamily="18" charset="0"/>
              </a:rPr>
              <a:t>1</a:t>
            </a:r>
            <a:r>
              <a:rPr lang="zh-CN" altLang="zh-CN" sz="2000" kern="100" dirty="0">
                <a:latin typeface="Bodoni MT Black" pitchFamily="18" charset="0"/>
                <a:cs typeface="Times New Roman" panose="02020603050405020304" pitchFamily="18" charset="0"/>
              </a:rPr>
              <a:t>的最早时刻为零</a:t>
            </a:r>
            <a:r>
              <a:rPr lang="zh-CN" altLang="zh-CN" sz="2000" kern="100" dirty="0" smtClean="0">
                <a:latin typeface="Bodoni MT Black" pitchFamily="18" charset="0"/>
                <a:cs typeface="Times New Roman" panose="02020603050405020304" pitchFamily="18" charset="0"/>
              </a:rPr>
              <a:t>，作业</a:t>
            </a:r>
            <a:r>
              <a:rPr lang="en-US" altLang="zh-CN" sz="2000" kern="100" dirty="0" smtClean="0">
                <a:latin typeface="Bodoni MT Black" pitchFamily="18" charset="0"/>
                <a:cs typeface="Times New Roman" panose="02020603050405020304" pitchFamily="18" charset="0"/>
              </a:rPr>
              <a:t>1</a:t>
            </a:r>
            <a:r>
              <a:rPr lang="zh-CN" altLang="en-US" sz="2000" kern="100" dirty="0" smtClean="0">
                <a:latin typeface="Bodoni MT Black" pitchFamily="18" charset="0"/>
                <a:cs typeface="Times New Roman" panose="02020603050405020304" pitchFamily="18" charset="0"/>
              </a:rPr>
              <a:t> →</a:t>
            </a:r>
            <a:r>
              <a:rPr lang="en-US" altLang="zh-CN" sz="2000" kern="100" dirty="0" smtClean="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的持续时间为</a:t>
            </a:r>
            <a:r>
              <a:rPr lang="en-US" altLang="zh-CN" sz="2000" kern="100" dirty="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小时</a:t>
            </a:r>
            <a:r>
              <a:rPr lang="zh-CN" altLang="zh-CN" sz="2000" kern="100" dirty="0" smtClean="0">
                <a:latin typeface="Bodoni MT Black" pitchFamily="18" charset="0"/>
                <a:cs typeface="Times New Roman" panose="02020603050405020304" pitchFamily="18" charset="0"/>
              </a:rPr>
              <a:t>，作业</a:t>
            </a:r>
            <a:r>
              <a:rPr lang="en-US" altLang="zh-CN" sz="2000" kern="100" dirty="0" smtClean="0">
                <a:latin typeface="Bodoni MT Black" pitchFamily="18" charset="0"/>
                <a:cs typeface="Times New Roman" panose="02020603050405020304" pitchFamily="18" charset="0"/>
              </a:rPr>
              <a:t>1</a:t>
            </a:r>
            <a:r>
              <a:rPr lang="zh-CN" altLang="en-US" sz="2000" kern="100" dirty="0" smtClean="0">
                <a:latin typeface="Bodoni MT Black" pitchFamily="18" charset="0"/>
                <a:cs typeface="Times New Roman" panose="02020603050405020304" pitchFamily="18" charset="0"/>
              </a:rPr>
              <a:t>→</a:t>
            </a:r>
            <a:r>
              <a:rPr lang="en-US" altLang="zh-CN" sz="2000" kern="100" dirty="0" smtClean="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最早可能完成的时刻为</a:t>
            </a:r>
            <a:r>
              <a:rPr lang="en-US" altLang="zh-CN" sz="2000" kern="100" dirty="0">
                <a:latin typeface="Bodoni MT Black" pitchFamily="18" charset="0"/>
                <a:cs typeface="Times New Roman" panose="02020603050405020304" pitchFamily="18" charset="0"/>
              </a:rPr>
              <a:t>2</a:t>
            </a:r>
            <a:r>
              <a:rPr lang="zh-CN" altLang="zh-CN" sz="2000" kern="100" dirty="0" smtClean="0">
                <a:latin typeface="Bodoni MT Black" pitchFamily="18" charset="0"/>
                <a:cs typeface="Times New Roman" panose="02020603050405020304" pitchFamily="18" charset="0"/>
              </a:rPr>
              <a:t>，事件</a:t>
            </a:r>
            <a:r>
              <a:rPr lang="en-US" altLang="zh-CN" sz="2000" kern="100" dirty="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的最早时刻为</a:t>
            </a:r>
            <a:r>
              <a:rPr lang="en-US" altLang="zh-CN" sz="2000" kern="100" dirty="0">
                <a:latin typeface="Bodoni MT Black" pitchFamily="18" charset="0"/>
                <a:cs typeface="Times New Roman" panose="02020603050405020304" pitchFamily="18" charset="0"/>
              </a:rPr>
              <a:t>2</a:t>
            </a:r>
            <a:r>
              <a:rPr lang="zh-CN" altLang="zh-CN" sz="2000" kern="100" dirty="0" smtClean="0">
                <a:latin typeface="Bodoni MT Black" pitchFamily="18" charset="0"/>
                <a:cs typeface="Times New Roman" panose="02020603050405020304" pitchFamily="18" charset="0"/>
              </a:rPr>
              <a:t>。</a:t>
            </a:r>
            <a:endParaRPr lang="zh-CN" altLang="en-US" sz="2000" dirty="0">
              <a:latin typeface="Bodoni MT Black" pitchFamily="18" charset="0"/>
            </a:endParaRP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13.3.4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工程</a:t>
            </a:r>
            <a:r>
              <a:rPr lang="zh-CN" altLang="en-US" sz="2400" dirty="0" smtClean="0">
                <a:solidFill>
                  <a:srgbClr val="D9D9D9"/>
                </a:solidFill>
                <a:latin typeface="Bodoni MT Black" pitchFamily="18" charset="0"/>
                <a:ea typeface="+mn-ea"/>
              </a:rPr>
              <a:t>进度</a:t>
            </a:r>
            <a:endParaRPr lang="zh-CN" altLang="en-US" sz="2400" dirty="0">
              <a:solidFill>
                <a:srgbClr val="D9D9D9"/>
              </a:solidFill>
              <a:latin typeface="Bodoni MT Black" pitchFamily="18" charset="0"/>
              <a:ea typeface="+mn-ea"/>
            </a:endParaRPr>
          </a:p>
        </p:txBody>
      </p:sp>
      <p:pic>
        <p:nvPicPr>
          <p:cNvPr id="6" name="图片 9"/>
          <p:cNvPicPr>
            <a:picLocks noChangeAspect="1"/>
          </p:cNvPicPr>
          <p:nvPr/>
        </p:nvPicPr>
        <p:blipFill>
          <a:blip r:embed="rId3" cstate="print"/>
          <a:srcRect/>
          <a:stretch>
            <a:fillRect/>
          </a:stretch>
        </p:blipFill>
        <p:spPr bwMode="auto">
          <a:xfrm>
            <a:off x="3882295" y="908720"/>
            <a:ext cx="5256481" cy="3141665"/>
          </a:xfrm>
          <a:prstGeom prst="rect">
            <a:avLst/>
          </a:prstGeom>
          <a:noFill/>
          <a:ln w="9525">
            <a:noFill/>
            <a:miter lim="800000"/>
            <a:headEnd/>
            <a:tailEnd/>
          </a:ln>
        </p:spPr>
      </p:pic>
      <p:sp>
        <p:nvSpPr>
          <p:cNvPr id="2" name="矩形 1"/>
          <p:cNvSpPr/>
          <p:nvPr/>
        </p:nvSpPr>
        <p:spPr>
          <a:xfrm>
            <a:off x="68997" y="4084563"/>
            <a:ext cx="9036496" cy="2015936"/>
          </a:xfrm>
          <a:prstGeom prst="rect">
            <a:avLst/>
          </a:prstGeom>
        </p:spPr>
        <p:txBody>
          <a:bodyPr wrap="square">
            <a:spAutoFit/>
          </a:bodyPr>
          <a:lstStyle/>
          <a:p>
            <a:pPr algn="just" eaLnBrk="1" hangingPunct="1">
              <a:lnSpc>
                <a:spcPct val="125000"/>
              </a:lnSpc>
              <a:spcAft>
                <a:spcPts val="0"/>
              </a:spcAft>
              <a:defRPr/>
            </a:pPr>
            <a:r>
              <a:rPr lang="zh-CN" altLang="zh-CN" sz="2000" kern="100" dirty="0" smtClean="0">
                <a:latin typeface="Bodoni MT Black" pitchFamily="18" charset="0"/>
                <a:cs typeface="Times New Roman" panose="02020603050405020304" pitchFamily="18" charset="0"/>
              </a:rPr>
              <a:t>只有</a:t>
            </a:r>
            <a:r>
              <a:rPr lang="zh-CN" altLang="zh-CN" sz="2000" kern="100" dirty="0">
                <a:latin typeface="Bodoni MT Black" pitchFamily="18" charset="0"/>
                <a:cs typeface="Times New Roman" panose="02020603050405020304" pitchFamily="18" charset="0"/>
              </a:rPr>
              <a:t>一个作业</a:t>
            </a:r>
            <a:r>
              <a:rPr lang="zh-CN" altLang="en-US" sz="2000" kern="100" dirty="0">
                <a:latin typeface="Bodoni MT Black" pitchFamily="18" charset="0"/>
                <a:cs typeface="Times New Roman" panose="02020603050405020304" pitchFamily="18" charset="0"/>
              </a:rPr>
              <a:t>（</a:t>
            </a:r>
            <a:r>
              <a:rPr lang="zh-CN" altLang="zh-CN" sz="2000" kern="100" dirty="0">
                <a:latin typeface="Bodoni MT Black" pitchFamily="18" charset="0"/>
                <a:cs typeface="Times New Roman" panose="02020603050405020304" pitchFamily="18" charset="0"/>
              </a:rPr>
              <a:t>作业</a:t>
            </a:r>
            <a:r>
              <a:rPr lang="en-US" altLang="zh-CN" sz="2000" kern="100" dirty="0">
                <a:latin typeface="Bodoni MT Black" pitchFamily="18" charset="0"/>
                <a:cs typeface="Times New Roman" panose="02020603050405020304" pitchFamily="18" charset="0"/>
              </a:rPr>
              <a:t>2</a:t>
            </a:r>
            <a:r>
              <a:rPr lang="zh-CN" altLang="en-US" sz="2000" kern="100" dirty="0">
                <a:latin typeface="Bodoni MT Black" pitchFamily="18" charset="0"/>
                <a:cs typeface="Times New Roman" panose="02020603050405020304" pitchFamily="18" charset="0"/>
              </a:rPr>
              <a:t>→</a:t>
            </a:r>
            <a:r>
              <a:rPr lang="en-US" altLang="zh-CN" sz="2000" kern="100" dirty="0">
                <a:latin typeface="Bodoni MT Black" pitchFamily="18" charset="0"/>
                <a:cs typeface="Times New Roman" panose="02020603050405020304" pitchFamily="18" charset="0"/>
              </a:rPr>
              <a:t>3</a:t>
            </a:r>
            <a:r>
              <a:rPr lang="zh-CN" altLang="en-US" sz="2000" kern="100" dirty="0">
                <a:latin typeface="Bodoni MT Black" pitchFamily="18" charset="0"/>
                <a:cs typeface="Times New Roman" panose="02020603050405020304" pitchFamily="18" charset="0"/>
              </a:rPr>
              <a:t>）</a:t>
            </a:r>
            <a:r>
              <a:rPr lang="zh-CN" altLang="zh-CN" sz="2000" kern="100" dirty="0">
                <a:latin typeface="Bodoni MT Black" pitchFamily="18" charset="0"/>
                <a:cs typeface="Times New Roman" panose="02020603050405020304" pitchFamily="18" charset="0"/>
              </a:rPr>
              <a:t>进入事件</a:t>
            </a:r>
            <a:r>
              <a:rPr lang="en-US" altLang="zh-CN" sz="2000" kern="100" dirty="0">
                <a:latin typeface="Bodoni MT Black" pitchFamily="18" charset="0"/>
                <a:cs typeface="Times New Roman" panose="02020603050405020304" pitchFamily="18" charset="0"/>
              </a:rPr>
              <a:t>3</a:t>
            </a:r>
            <a:r>
              <a:rPr lang="zh-CN" altLang="zh-CN" sz="2000" kern="100" dirty="0" smtClean="0">
                <a:latin typeface="Bodoni MT Black" pitchFamily="18" charset="0"/>
                <a:cs typeface="Times New Roman" panose="02020603050405020304" pitchFamily="18" charset="0"/>
              </a:rPr>
              <a:t>，持续时间</a:t>
            </a:r>
            <a:r>
              <a:rPr lang="zh-CN" altLang="zh-CN" sz="2000" kern="100" dirty="0">
                <a:latin typeface="Bodoni MT Black" pitchFamily="18" charset="0"/>
                <a:cs typeface="Times New Roman" panose="02020603050405020304" pitchFamily="18" charset="0"/>
              </a:rPr>
              <a:t>为</a:t>
            </a:r>
            <a:r>
              <a:rPr lang="en-US" altLang="zh-CN" sz="2000" kern="100" dirty="0">
                <a:latin typeface="Bodoni MT Black" pitchFamily="18" charset="0"/>
                <a:cs typeface="Times New Roman" panose="02020603050405020304" pitchFamily="18" charset="0"/>
              </a:rPr>
              <a:t>4</a:t>
            </a:r>
            <a:r>
              <a:rPr lang="zh-CN" altLang="zh-CN" sz="2000" kern="100" dirty="0">
                <a:latin typeface="Bodoni MT Black" pitchFamily="18" charset="0"/>
                <a:cs typeface="Times New Roman" panose="02020603050405020304" pitchFamily="18" charset="0"/>
              </a:rPr>
              <a:t>小时</a:t>
            </a:r>
            <a:r>
              <a:rPr lang="zh-CN" altLang="zh-CN" sz="2000" kern="100" dirty="0" smtClean="0">
                <a:latin typeface="Bodoni MT Black" pitchFamily="18" charset="0"/>
                <a:cs typeface="Times New Roman" panose="02020603050405020304" pitchFamily="18" charset="0"/>
              </a:rPr>
              <a:t>，</a:t>
            </a:r>
            <a:r>
              <a:rPr lang="zh-CN" altLang="en-US" sz="2000" kern="100" dirty="0" smtClean="0">
                <a:latin typeface="Bodoni MT Black" pitchFamily="18" charset="0"/>
                <a:cs typeface="Times New Roman" panose="02020603050405020304" pitchFamily="18" charset="0"/>
              </a:rPr>
              <a:t>故</a:t>
            </a:r>
            <a:r>
              <a:rPr lang="zh-CN" altLang="zh-CN" sz="2000" kern="100" dirty="0" smtClean="0">
                <a:latin typeface="Bodoni MT Black" pitchFamily="18" charset="0"/>
                <a:cs typeface="Times New Roman" panose="02020603050405020304" pitchFamily="18" charset="0"/>
              </a:rPr>
              <a:t>事</a:t>
            </a:r>
            <a:r>
              <a:rPr lang="zh-CN" altLang="zh-CN" sz="2000" kern="100" dirty="0">
                <a:latin typeface="Bodoni MT Black" pitchFamily="18" charset="0"/>
                <a:cs typeface="Times New Roman" panose="02020603050405020304" pitchFamily="18" charset="0"/>
              </a:rPr>
              <a:t>件</a:t>
            </a:r>
            <a:r>
              <a:rPr lang="en-US" altLang="zh-CN" sz="2000" kern="100" dirty="0">
                <a:latin typeface="Bodoni MT Black" pitchFamily="18" charset="0"/>
                <a:cs typeface="Times New Roman" panose="02020603050405020304" pitchFamily="18" charset="0"/>
              </a:rPr>
              <a:t>3</a:t>
            </a:r>
            <a:r>
              <a:rPr lang="zh-CN" altLang="zh-CN" sz="2000" kern="100" dirty="0">
                <a:latin typeface="Bodoni MT Black" pitchFamily="18" charset="0"/>
                <a:cs typeface="Times New Roman" panose="02020603050405020304" pitchFamily="18" charset="0"/>
              </a:rPr>
              <a:t>的最早时刻为</a:t>
            </a:r>
            <a:r>
              <a:rPr lang="en-US" altLang="zh-CN" sz="2000" kern="100" dirty="0">
                <a:solidFill>
                  <a:srgbClr val="00B050"/>
                </a:solidFill>
                <a:latin typeface="Bodoni MT Black" pitchFamily="18" charset="0"/>
                <a:cs typeface="Times New Roman" panose="02020603050405020304" pitchFamily="18" charset="0"/>
              </a:rPr>
              <a:t>2+4=6</a:t>
            </a:r>
            <a:r>
              <a:rPr lang="zh-CN" altLang="zh-CN" sz="2000" kern="100" dirty="0">
                <a:latin typeface="Bodoni MT Black" pitchFamily="18" charset="0"/>
                <a:cs typeface="Times New Roman" panose="02020603050405020304" pitchFamily="18" charset="0"/>
              </a:rPr>
              <a:t>。事件</a:t>
            </a:r>
            <a:r>
              <a:rPr lang="en-US" altLang="zh-CN" sz="2000" kern="100" dirty="0">
                <a:latin typeface="Bodoni MT Black" pitchFamily="18" charset="0"/>
                <a:cs typeface="Times New Roman" panose="02020603050405020304" pitchFamily="18" charset="0"/>
              </a:rPr>
              <a:t>4</a:t>
            </a:r>
            <a:r>
              <a:rPr lang="zh-CN" altLang="zh-CN" sz="2000" kern="100" dirty="0">
                <a:latin typeface="Bodoni MT Black" pitchFamily="18" charset="0"/>
                <a:cs typeface="Times New Roman" panose="02020603050405020304" pitchFamily="18" charset="0"/>
              </a:rPr>
              <a:t>有两个作业</a:t>
            </a:r>
            <a:r>
              <a:rPr lang="zh-CN" altLang="en-US" sz="2000" kern="100" dirty="0">
                <a:latin typeface="Bodoni MT Black" pitchFamily="18" charset="0"/>
                <a:cs typeface="Times New Roman" panose="02020603050405020304" pitchFamily="18" charset="0"/>
              </a:rPr>
              <a:t>（</a:t>
            </a:r>
            <a:r>
              <a:rPr lang="en-US" altLang="zh-CN" sz="2000" kern="100" dirty="0">
                <a:latin typeface="Bodoni MT Black" pitchFamily="18" charset="0"/>
                <a:cs typeface="Times New Roman" panose="02020603050405020304" pitchFamily="18" charset="0"/>
              </a:rPr>
              <a:t>2</a:t>
            </a:r>
            <a:r>
              <a:rPr lang="zh-CN" altLang="en-US" sz="2000" kern="100" dirty="0">
                <a:latin typeface="Bodoni MT Black" pitchFamily="18" charset="0"/>
                <a:cs typeface="Times New Roman" panose="02020603050405020304" pitchFamily="18" charset="0"/>
              </a:rPr>
              <a:t>→</a:t>
            </a:r>
            <a:r>
              <a:rPr lang="en-US" altLang="zh-CN" sz="2000" kern="100" dirty="0">
                <a:latin typeface="Bodoni MT Black" pitchFamily="18" charset="0"/>
                <a:cs typeface="Times New Roman" panose="02020603050405020304" pitchFamily="18" charset="0"/>
              </a:rPr>
              <a:t>4</a:t>
            </a:r>
            <a:r>
              <a:rPr lang="zh-CN" altLang="zh-CN" sz="2000" kern="100" dirty="0">
                <a:latin typeface="Bodoni MT Black" pitchFamily="18" charset="0"/>
                <a:cs typeface="Times New Roman" panose="02020603050405020304" pitchFamily="18" charset="0"/>
              </a:rPr>
              <a:t>和</a:t>
            </a:r>
            <a:r>
              <a:rPr lang="en-US" altLang="zh-CN" sz="2000" kern="100" dirty="0">
                <a:latin typeface="Bodoni MT Black" pitchFamily="18" charset="0"/>
                <a:cs typeface="Times New Roman" panose="02020603050405020304" pitchFamily="18" charset="0"/>
              </a:rPr>
              <a:t>3</a:t>
            </a:r>
            <a:r>
              <a:rPr lang="zh-CN" altLang="en-US" sz="2000" kern="100" dirty="0">
                <a:latin typeface="Bodoni MT Black" pitchFamily="18" charset="0"/>
                <a:cs typeface="Times New Roman" panose="02020603050405020304" pitchFamily="18" charset="0"/>
              </a:rPr>
              <a:t>→</a:t>
            </a:r>
            <a:r>
              <a:rPr lang="en-US" altLang="zh-CN" sz="2000" kern="100" dirty="0">
                <a:latin typeface="Bodoni MT Black" pitchFamily="18" charset="0"/>
                <a:cs typeface="Times New Roman" panose="02020603050405020304" pitchFamily="18" charset="0"/>
              </a:rPr>
              <a:t>4</a:t>
            </a:r>
            <a:r>
              <a:rPr lang="zh-CN" altLang="en-US" sz="2000" kern="100" dirty="0">
                <a:latin typeface="Bodoni MT Black" pitchFamily="18" charset="0"/>
                <a:cs typeface="Times New Roman" panose="02020603050405020304" pitchFamily="18" charset="0"/>
              </a:rPr>
              <a:t>）</a:t>
            </a:r>
            <a:r>
              <a:rPr lang="zh-CN" altLang="zh-CN" sz="2000" kern="100" dirty="0">
                <a:latin typeface="Bodoni MT Black" pitchFamily="18" charset="0"/>
                <a:cs typeface="Times New Roman" panose="02020603050405020304" pitchFamily="18" charset="0"/>
              </a:rPr>
              <a:t>进入，只有这两个作业都完成之后，事件</a:t>
            </a:r>
            <a:r>
              <a:rPr lang="en-US" altLang="zh-CN" sz="2000" kern="100" dirty="0">
                <a:latin typeface="Bodoni MT Black" pitchFamily="18" charset="0"/>
                <a:cs typeface="Times New Roman" panose="02020603050405020304" pitchFamily="18" charset="0"/>
              </a:rPr>
              <a:t>4</a:t>
            </a:r>
            <a:r>
              <a:rPr lang="zh-CN" altLang="zh-CN" sz="2000" kern="100" dirty="0">
                <a:latin typeface="Bodoni MT Black" pitchFamily="18" charset="0"/>
                <a:cs typeface="Times New Roman" panose="02020603050405020304" pitchFamily="18" charset="0"/>
              </a:rPr>
              <a:t>才能出现</a:t>
            </a:r>
            <a:r>
              <a:rPr lang="zh-CN" altLang="en-US" sz="2000" kern="100" dirty="0">
                <a:latin typeface="Bodoni MT Black" pitchFamily="18" charset="0"/>
                <a:cs typeface="Times New Roman" panose="02020603050405020304" pitchFamily="18" charset="0"/>
              </a:rPr>
              <a:t>（</a:t>
            </a:r>
            <a:r>
              <a:rPr lang="zh-CN" altLang="zh-CN" sz="2000" kern="100" dirty="0">
                <a:latin typeface="Bodoni MT Black" pitchFamily="18" charset="0"/>
                <a:cs typeface="Times New Roman" panose="02020603050405020304" pitchFamily="18" charset="0"/>
              </a:rPr>
              <a:t>事件</a:t>
            </a:r>
            <a:r>
              <a:rPr lang="en-US" altLang="zh-CN" sz="2000" kern="100" dirty="0">
                <a:latin typeface="Bodoni MT Black" pitchFamily="18" charset="0"/>
                <a:cs typeface="Times New Roman" panose="02020603050405020304" pitchFamily="18" charset="0"/>
              </a:rPr>
              <a:t>4</a:t>
            </a:r>
            <a:r>
              <a:rPr lang="zh-CN" altLang="zh-CN" sz="2000" kern="100" dirty="0">
                <a:latin typeface="Bodoni MT Black" pitchFamily="18" charset="0"/>
                <a:cs typeface="Times New Roman" panose="02020603050405020304" pitchFamily="18" charset="0"/>
              </a:rPr>
              <a:t>代表上述两个作业的结束</a:t>
            </a:r>
            <a:r>
              <a:rPr lang="zh-CN" altLang="en-US" sz="2000" kern="100" dirty="0">
                <a:latin typeface="Bodoni MT Black" pitchFamily="18" charset="0"/>
                <a:cs typeface="Times New Roman" panose="02020603050405020304" pitchFamily="18" charset="0"/>
              </a:rPr>
              <a:t>）</a:t>
            </a:r>
            <a:r>
              <a:rPr lang="zh-CN" altLang="zh-CN" sz="2000" kern="100" dirty="0">
                <a:latin typeface="Bodoni MT Black" pitchFamily="18" charset="0"/>
                <a:cs typeface="Times New Roman" panose="02020603050405020304" pitchFamily="18" charset="0"/>
              </a:rPr>
              <a:t>。已知事件</a:t>
            </a:r>
            <a:r>
              <a:rPr lang="en-US" altLang="zh-CN" sz="2000" kern="100" dirty="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的最早时刻为</a:t>
            </a:r>
            <a:r>
              <a:rPr lang="en-US" altLang="zh-CN" sz="2000" kern="100" dirty="0">
                <a:latin typeface="Bodoni MT Black" pitchFamily="18" charset="0"/>
                <a:cs typeface="Times New Roman" panose="02020603050405020304" pitchFamily="18" charset="0"/>
              </a:rPr>
              <a:t>2</a:t>
            </a:r>
            <a:r>
              <a:rPr lang="zh-CN" altLang="zh-CN" sz="2000" kern="100" dirty="0">
                <a:latin typeface="Bodoni MT Black" pitchFamily="18" charset="0"/>
                <a:cs typeface="Times New Roman" panose="02020603050405020304" pitchFamily="18" charset="0"/>
              </a:rPr>
              <a:t>，作业</a:t>
            </a:r>
            <a:r>
              <a:rPr lang="en-US" altLang="zh-CN" sz="2000" kern="100" dirty="0">
                <a:solidFill>
                  <a:srgbClr val="FF0000"/>
                </a:solidFill>
                <a:latin typeface="Bodoni MT Black" pitchFamily="18" charset="0"/>
                <a:cs typeface="Times New Roman" panose="02020603050405020304" pitchFamily="18" charset="0"/>
              </a:rPr>
              <a:t>2</a:t>
            </a:r>
            <a:r>
              <a:rPr lang="zh-CN" altLang="en-US" sz="2000" kern="100" dirty="0">
                <a:solidFill>
                  <a:srgbClr val="FF0000"/>
                </a:solidFill>
                <a:latin typeface="Bodoni MT Black" pitchFamily="18" charset="0"/>
                <a:cs typeface="Times New Roman" panose="02020603050405020304" pitchFamily="18" charset="0"/>
              </a:rPr>
              <a:t>→</a:t>
            </a:r>
            <a:r>
              <a:rPr lang="en-US" altLang="zh-CN" sz="2000" kern="100" dirty="0">
                <a:solidFill>
                  <a:srgbClr val="FF0000"/>
                </a:solidFill>
                <a:latin typeface="Bodoni MT Black" pitchFamily="18" charset="0"/>
                <a:cs typeface="Times New Roman" panose="02020603050405020304" pitchFamily="18" charset="0"/>
              </a:rPr>
              <a:t>4</a:t>
            </a:r>
            <a:r>
              <a:rPr lang="zh-CN" altLang="zh-CN" sz="2000" kern="100" dirty="0">
                <a:latin typeface="Bodoni MT Black" pitchFamily="18" charset="0"/>
                <a:cs typeface="Times New Roman" panose="02020603050405020304" pitchFamily="18" charset="0"/>
              </a:rPr>
              <a:t>的持续时间为</a:t>
            </a:r>
            <a:r>
              <a:rPr lang="en-US" altLang="zh-CN" sz="2000" kern="100" dirty="0">
                <a:latin typeface="Bodoni MT Black" pitchFamily="18" charset="0"/>
                <a:cs typeface="Times New Roman" panose="02020603050405020304" pitchFamily="18" charset="0"/>
              </a:rPr>
              <a:t>3</a:t>
            </a:r>
            <a:r>
              <a:rPr lang="zh-CN" altLang="zh-CN" sz="2000" kern="100" dirty="0">
                <a:latin typeface="Bodoni MT Black" pitchFamily="18" charset="0"/>
                <a:cs typeface="Times New Roman" panose="02020603050405020304" pitchFamily="18" charset="0"/>
              </a:rPr>
              <a:t>小时；事件</a:t>
            </a:r>
            <a:r>
              <a:rPr lang="en-US" altLang="zh-CN" sz="2000" kern="100" dirty="0">
                <a:latin typeface="Bodoni MT Black" pitchFamily="18" charset="0"/>
                <a:cs typeface="Times New Roman" panose="02020603050405020304" pitchFamily="18" charset="0"/>
              </a:rPr>
              <a:t>3</a:t>
            </a:r>
            <a:r>
              <a:rPr lang="zh-CN" altLang="zh-CN" sz="2000" kern="100" dirty="0">
                <a:latin typeface="Bodoni MT Black" pitchFamily="18" charset="0"/>
                <a:cs typeface="Times New Roman" panose="02020603050405020304" pitchFamily="18" charset="0"/>
              </a:rPr>
              <a:t>的最早时刻为</a:t>
            </a:r>
            <a:r>
              <a:rPr lang="en-US" altLang="zh-CN" sz="2000" kern="100" dirty="0">
                <a:latin typeface="Bodoni MT Black" pitchFamily="18" charset="0"/>
                <a:cs typeface="Times New Roman" panose="02020603050405020304" pitchFamily="18" charset="0"/>
              </a:rPr>
              <a:t>6</a:t>
            </a:r>
            <a:r>
              <a:rPr lang="zh-CN" altLang="zh-CN" sz="2000" kern="100" dirty="0">
                <a:latin typeface="Bodoni MT Black" pitchFamily="18" charset="0"/>
                <a:cs typeface="Times New Roman" panose="02020603050405020304" pitchFamily="18" charset="0"/>
              </a:rPr>
              <a:t>，作业</a:t>
            </a:r>
            <a:r>
              <a:rPr lang="en-US" altLang="zh-CN" sz="2000" kern="100" dirty="0">
                <a:solidFill>
                  <a:srgbClr val="FF0000"/>
                </a:solidFill>
                <a:latin typeface="Bodoni MT Black" pitchFamily="18" charset="0"/>
                <a:cs typeface="Times New Roman" panose="02020603050405020304" pitchFamily="18" charset="0"/>
              </a:rPr>
              <a:t>3</a:t>
            </a:r>
            <a:r>
              <a:rPr lang="zh-CN" altLang="en-US" sz="2000" kern="100" dirty="0">
                <a:solidFill>
                  <a:srgbClr val="FF0000"/>
                </a:solidFill>
                <a:latin typeface="Bodoni MT Black" pitchFamily="18" charset="0"/>
                <a:cs typeface="Times New Roman" panose="02020603050405020304" pitchFamily="18" charset="0"/>
              </a:rPr>
              <a:t>→</a:t>
            </a:r>
            <a:r>
              <a:rPr lang="en-US" altLang="zh-CN" sz="2000" kern="100" dirty="0" smtClean="0">
                <a:solidFill>
                  <a:srgbClr val="FF0000"/>
                </a:solidFill>
                <a:latin typeface="Bodoni MT Black" pitchFamily="18" charset="0"/>
                <a:cs typeface="Times New Roman" panose="02020603050405020304" pitchFamily="18" charset="0"/>
              </a:rPr>
              <a:t>4</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虚拟</a:t>
            </a:r>
            <a:r>
              <a:rPr lang="zh-CN" altLang="zh-CN" sz="2000" kern="100" dirty="0">
                <a:latin typeface="Bodoni MT Black" pitchFamily="18" charset="0"/>
                <a:cs typeface="Times New Roman" panose="02020603050405020304" pitchFamily="18" charset="0"/>
              </a:rPr>
              <a:t>作业</a:t>
            </a:r>
            <a:r>
              <a:rPr lang="zh-CN" altLang="en-US" sz="2000" kern="100" dirty="0">
                <a:latin typeface="Bodoni MT Black" pitchFamily="18" charset="0"/>
                <a:cs typeface="Times New Roman" panose="02020603050405020304" pitchFamily="18" charset="0"/>
              </a:rPr>
              <a:t>）</a:t>
            </a:r>
            <a:r>
              <a:rPr lang="zh-CN" altLang="zh-CN" sz="2000" kern="100" dirty="0">
                <a:latin typeface="Bodoni MT Black" pitchFamily="18" charset="0"/>
                <a:cs typeface="Times New Roman" panose="02020603050405020304" pitchFamily="18" charset="0"/>
              </a:rPr>
              <a:t>的持续时间为</a:t>
            </a:r>
            <a:r>
              <a:rPr lang="en-US" altLang="zh-CN" sz="2000" kern="100" dirty="0">
                <a:latin typeface="Bodoni MT Black" pitchFamily="18" charset="0"/>
                <a:cs typeface="Times New Roman" panose="02020603050405020304" pitchFamily="18" charset="0"/>
              </a:rPr>
              <a:t>0</a:t>
            </a:r>
            <a:r>
              <a:rPr lang="zh-CN" altLang="zh-CN" sz="2000" kern="100" dirty="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按规则</a:t>
            </a:r>
            <a:r>
              <a:rPr lang="zh-CN" altLang="zh-CN" sz="2000" kern="100" dirty="0">
                <a:latin typeface="Bodoni MT Black" pitchFamily="18" charset="0"/>
                <a:cs typeface="Times New Roman" panose="02020603050405020304" pitchFamily="18" charset="0"/>
              </a:rPr>
              <a:t>，可以算出事件</a:t>
            </a:r>
            <a:r>
              <a:rPr lang="en-US" altLang="zh-CN" sz="2000" kern="100" dirty="0">
                <a:latin typeface="Bodoni MT Black" pitchFamily="18" charset="0"/>
                <a:cs typeface="Times New Roman" panose="02020603050405020304" pitchFamily="18" charset="0"/>
              </a:rPr>
              <a:t>4</a:t>
            </a:r>
            <a:r>
              <a:rPr lang="zh-CN" altLang="zh-CN" sz="2000" kern="100" dirty="0">
                <a:latin typeface="Bodoni MT Black" pitchFamily="18" charset="0"/>
                <a:cs typeface="Times New Roman" panose="02020603050405020304" pitchFamily="18" charset="0"/>
              </a:rPr>
              <a:t>的最早时刻</a:t>
            </a:r>
            <a:r>
              <a:rPr lang="zh-CN" altLang="zh-CN" sz="2000" kern="100" dirty="0" smtClean="0">
                <a:latin typeface="Bodoni MT Black" pitchFamily="18" charset="0"/>
                <a:cs typeface="Times New Roman" panose="02020603050405020304" pitchFamily="18" charset="0"/>
              </a:rPr>
              <a:t>为</a:t>
            </a:r>
            <a:r>
              <a:rPr lang="zh-CN" altLang="en-US" sz="2000" kern="100" dirty="0" smtClean="0">
                <a:latin typeface="Bodoni MT Black" pitchFamily="18" charset="0"/>
                <a:cs typeface="Times New Roman" panose="02020603050405020304" pitchFamily="18" charset="0"/>
              </a:rPr>
              <a:t>：</a:t>
            </a:r>
            <a:r>
              <a:rPr lang="en-US" altLang="zh-CN" sz="2000" dirty="0">
                <a:solidFill>
                  <a:srgbClr val="FFC000"/>
                </a:solidFill>
                <a:latin typeface="Bodoni MT Black" pitchFamily="18" charset="0"/>
                <a:cs typeface="Times New Roman" panose="02020603050405020304" pitchFamily="18" charset="0"/>
              </a:rPr>
              <a:t>EET=max{2+3,6+0}=</a:t>
            </a:r>
            <a:r>
              <a:rPr lang="en-US" altLang="zh-CN" sz="2000" dirty="0" smtClean="0">
                <a:solidFill>
                  <a:srgbClr val="FFC000"/>
                </a:solidFill>
                <a:latin typeface="Bodoni MT Black" pitchFamily="18" charset="0"/>
                <a:cs typeface="Times New Roman" panose="02020603050405020304" pitchFamily="18" charset="0"/>
              </a:rPr>
              <a:t>6</a:t>
            </a:r>
            <a:endParaRPr lang="zh-CN" altLang="zh-CN" sz="2000" kern="100" dirty="0">
              <a:solidFill>
                <a:srgbClr val="FFC000"/>
              </a:solidFill>
              <a:latin typeface="Bodoni MT Black" pitchFamily="18" charset="0"/>
              <a:cs typeface="Times New Roman" panose="02020603050405020304" pitchFamily="18" charset="0"/>
            </a:endParaRPr>
          </a:p>
        </p:txBody>
      </p:sp>
      <p:grpSp>
        <p:nvGrpSpPr>
          <p:cNvPr id="5" name="组合 4"/>
          <p:cNvGrpSpPr/>
          <p:nvPr/>
        </p:nvGrpSpPr>
        <p:grpSpPr>
          <a:xfrm>
            <a:off x="4340867" y="1965633"/>
            <a:ext cx="838565" cy="486623"/>
            <a:chOff x="4340867" y="2188539"/>
            <a:chExt cx="838565" cy="486623"/>
          </a:xfrm>
        </p:grpSpPr>
        <p:sp>
          <p:nvSpPr>
            <p:cNvPr id="3" name="矩形 2"/>
            <p:cNvSpPr/>
            <p:nvPr/>
          </p:nvSpPr>
          <p:spPr>
            <a:xfrm>
              <a:off x="5035416" y="2543696"/>
              <a:ext cx="144016" cy="131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40867" y="2188539"/>
              <a:ext cx="766557" cy="338554"/>
            </a:xfrm>
            <a:prstGeom prst="rect">
              <a:avLst/>
            </a:prstGeom>
            <a:noFill/>
          </p:spPr>
          <p:txBody>
            <a:bodyPr wrap="none" rtlCol="0">
              <a:spAutoFit/>
            </a:bodyPr>
            <a:lstStyle/>
            <a:p>
              <a:r>
                <a:rPr lang="en-US" altLang="zh-CN" sz="1600" dirty="0" smtClean="0">
                  <a:solidFill>
                    <a:srgbClr val="0070C0"/>
                  </a:solidFill>
                </a:rPr>
                <a:t>0+2=2</a:t>
              </a:r>
              <a:endParaRPr lang="zh-CN" altLang="en-US" sz="1600" dirty="0">
                <a:solidFill>
                  <a:srgbClr val="0070C0"/>
                </a:solidFill>
              </a:endParaRPr>
            </a:p>
          </p:txBody>
        </p:sp>
      </p:grpSp>
      <p:grpSp>
        <p:nvGrpSpPr>
          <p:cNvPr id="13" name="组合 12"/>
          <p:cNvGrpSpPr/>
          <p:nvPr/>
        </p:nvGrpSpPr>
        <p:grpSpPr>
          <a:xfrm>
            <a:off x="4587245" y="1437242"/>
            <a:ext cx="982707" cy="369332"/>
            <a:chOff x="4587245" y="1660148"/>
            <a:chExt cx="982707" cy="369332"/>
          </a:xfrm>
        </p:grpSpPr>
        <p:sp>
          <p:nvSpPr>
            <p:cNvPr id="7" name="矩形 6"/>
            <p:cNvSpPr/>
            <p:nvPr/>
          </p:nvSpPr>
          <p:spPr>
            <a:xfrm>
              <a:off x="5425936" y="1885464"/>
              <a:ext cx="144016"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587245" y="1660148"/>
              <a:ext cx="766557" cy="338554"/>
            </a:xfrm>
            <a:prstGeom prst="rect">
              <a:avLst/>
            </a:prstGeom>
            <a:noFill/>
          </p:spPr>
          <p:txBody>
            <a:bodyPr wrap="none" rtlCol="0">
              <a:spAutoFit/>
            </a:bodyPr>
            <a:lstStyle/>
            <a:p>
              <a:r>
                <a:rPr lang="en-US" altLang="zh-CN" sz="1600" dirty="0" smtClean="0">
                  <a:solidFill>
                    <a:srgbClr val="00B050"/>
                  </a:solidFill>
                </a:rPr>
                <a:t>2+4=6</a:t>
              </a:r>
              <a:endParaRPr lang="zh-CN" altLang="en-US" sz="1600" dirty="0">
                <a:solidFill>
                  <a:srgbClr val="00B050"/>
                </a:solidFill>
              </a:endParaRPr>
            </a:p>
          </p:txBody>
        </p:sp>
      </p:grpSp>
      <p:grpSp>
        <p:nvGrpSpPr>
          <p:cNvPr id="22" name="组合 21"/>
          <p:cNvGrpSpPr/>
          <p:nvPr/>
        </p:nvGrpSpPr>
        <p:grpSpPr>
          <a:xfrm>
            <a:off x="5276777" y="2069195"/>
            <a:ext cx="2073244" cy="1121960"/>
            <a:chOff x="5276777" y="2069195"/>
            <a:chExt cx="2073244" cy="1121960"/>
          </a:xfrm>
        </p:grpSpPr>
        <p:cxnSp>
          <p:nvCxnSpPr>
            <p:cNvPr id="15" name="直接箭头连接符 14"/>
            <p:cNvCxnSpPr/>
            <p:nvPr/>
          </p:nvCxnSpPr>
          <p:spPr>
            <a:xfrm>
              <a:off x="5276777" y="2545473"/>
              <a:ext cx="375343" cy="9143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540541" y="2069195"/>
              <a:ext cx="183587" cy="383061"/>
            </a:xfrm>
            <a:prstGeom prst="straightConnector1">
              <a:avLst/>
            </a:prstGeom>
            <a:ln w="381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812374" y="2502013"/>
              <a:ext cx="127778" cy="13489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652120" y="2852601"/>
              <a:ext cx="1697901" cy="338554"/>
            </a:xfrm>
            <a:prstGeom prst="rect">
              <a:avLst/>
            </a:prstGeom>
            <a:noFill/>
          </p:spPr>
          <p:txBody>
            <a:bodyPr wrap="none" rtlCol="0">
              <a:spAutoFit/>
            </a:bodyPr>
            <a:lstStyle/>
            <a:p>
              <a:r>
                <a:rPr lang="en-US" altLang="zh-CN" sz="1600" dirty="0" smtClean="0">
                  <a:solidFill>
                    <a:srgbClr val="FFC000"/>
                  </a:solidFill>
                </a:rPr>
                <a:t>max{6+0,2+3}=6</a:t>
              </a:r>
              <a:endParaRPr lang="zh-CN" altLang="en-US" sz="1600" dirty="0">
                <a:solidFill>
                  <a:srgbClr val="FFC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8" y="2249489"/>
            <a:ext cx="8340476" cy="3323987"/>
          </a:xfrm>
          <a:prstGeom prst="rect">
            <a:avLst/>
          </a:prstGeom>
        </p:spPr>
        <p:txBody>
          <a:bodyPr wrap="square">
            <a:spAutoFit/>
          </a:bodyPr>
          <a:lstStyle/>
          <a:p>
            <a:pPr algn="just" eaLnBrk="1" hangingPunct="1">
              <a:lnSpc>
                <a:spcPct val="125000"/>
              </a:lnSpc>
              <a:spcAft>
                <a:spcPts val="0"/>
              </a:spcAft>
              <a:defRPr/>
            </a:pPr>
            <a:r>
              <a:rPr lang="en-US" altLang="zh-CN" sz="2400" dirty="0">
                <a:latin typeface="Bodoni MT Black" pitchFamily="18" charset="0"/>
              </a:rPr>
              <a:t>   </a:t>
            </a:r>
            <a:r>
              <a:rPr lang="en-US" altLang="zh-CN" sz="2400" dirty="0" smtClean="0">
                <a:latin typeface="Bodoni MT Black" pitchFamily="18" charset="0"/>
              </a:rPr>
              <a:t> </a:t>
            </a:r>
            <a:r>
              <a:rPr lang="zh-CN" altLang="zh-CN" sz="2400" dirty="0" smtClean="0">
                <a:latin typeface="Bodoni MT Black" pitchFamily="18" charset="0"/>
              </a:rPr>
              <a:t>按照</a:t>
            </a:r>
            <a:r>
              <a:rPr lang="zh-CN" altLang="zh-CN" sz="2400" dirty="0">
                <a:latin typeface="Bodoni MT Black" pitchFamily="18" charset="0"/>
              </a:rPr>
              <a:t>惯例，最后一个</a:t>
            </a:r>
            <a:r>
              <a:rPr lang="zh-CN" altLang="zh-CN" sz="2400" dirty="0" smtClean="0">
                <a:latin typeface="Bodoni MT Black" pitchFamily="18" charset="0"/>
              </a:rPr>
              <a:t>事件</a:t>
            </a:r>
            <a:r>
              <a:rPr lang="zh-CN" altLang="en-US" sz="2400" dirty="0" smtClean="0">
                <a:latin typeface="Bodoni MT Black" pitchFamily="18" charset="0"/>
              </a:rPr>
              <a:t>（</a:t>
            </a:r>
            <a:r>
              <a:rPr lang="zh-CN" altLang="zh-CN" sz="2400" dirty="0" smtClean="0">
                <a:latin typeface="Bodoni MT Black" pitchFamily="18" charset="0"/>
              </a:rPr>
              <a:t>工程结束</a:t>
            </a:r>
            <a:r>
              <a:rPr lang="zh-CN" altLang="en-US" sz="2400" dirty="0" smtClean="0">
                <a:latin typeface="Bodoni MT Black" pitchFamily="18" charset="0"/>
              </a:rPr>
              <a:t>）</a:t>
            </a:r>
            <a:r>
              <a:rPr lang="zh-CN" altLang="zh-CN" sz="2400" dirty="0" smtClean="0">
                <a:latin typeface="Bodoni MT Black" pitchFamily="18" charset="0"/>
              </a:rPr>
              <a:t>的</a:t>
            </a:r>
            <a:r>
              <a:rPr lang="zh-CN" altLang="zh-CN" sz="2400" dirty="0">
                <a:latin typeface="Bodoni MT Black" pitchFamily="18" charset="0"/>
              </a:rPr>
              <a:t>最迟时刻就是它的最早时刻。其他事件的最迟时刻在工程网络上</a:t>
            </a:r>
            <a:r>
              <a:rPr lang="zh-CN" altLang="zh-CN" sz="2400" dirty="0">
                <a:solidFill>
                  <a:srgbClr val="FF0000"/>
                </a:solidFill>
                <a:latin typeface="Bodoni MT Black" pitchFamily="18" charset="0"/>
              </a:rPr>
              <a:t>从右至左按逆作业流的方向计算</a:t>
            </a:r>
            <a:r>
              <a:rPr lang="zh-CN" altLang="zh-CN" sz="2400" dirty="0">
                <a:latin typeface="Bodoni MT Black" pitchFamily="18" charset="0"/>
              </a:rPr>
              <a:t>。计算最迟时刻</a:t>
            </a:r>
            <a:r>
              <a:rPr lang="en-US" altLang="zh-CN" sz="2400" dirty="0">
                <a:latin typeface="Bodoni MT Black" pitchFamily="18" charset="0"/>
              </a:rPr>
              <a:t>LET</a:t>
            </a:r>
            <a:r>
              <a:rPr lang="zh-CN" altLang="zh-CN" sz="2400" dirty="0">
                <a:latin typeface="Bodoni MT Black" pitchFamily="18" charset="0"/>
              </a:rPr>
              <a:t>使用下述</a:t>
            </a:r>
            <a:r>
              <a:rPr lang="en-US" altLang="zh-CN" sz="2400" dirty="0">
                <a:latin typeface="Bodoni MT Black" pitchFamily="18" charset="0"/>
              </a:rPr>
              <a:t>3</a:t>
            </a:r>
            <a:r>
              <a:rPr lang="zh-CN" altLang="zh-CN" sz="2400" dirty="0">
                <a:latin typeface="Bodoni MT Black" pitchFamily="18" charset="0"/>
              </a:rPr>
              <a:t>条规则</a:t>
            </a:r>
            <a:r>
              <a:rPr lang="zh-CN" altLang="zh-CN" sz="2400" dirty="0" smtClean="0">
                <a:latin typeface="Bodoni MT Black" pitchFamily="18" charset="0"/>
              </a:rPr>
              <a:t>。</a:t>
            </a:r>
            <a:r>
              <a:rPr lang="zh-CN" altLang="en-US" sz="2400" kern="100" dirty="0" smtClean="0">
                <a:latin typeface="Bodoni MT Black" pitchFamily="18" charset="0"/>
                <a:cs typeface="Times New Roman" panose="02020603050405020304" pitchFamily="18" charset="0"/>
              </a:rPr>
              <a:t>① </a:t>
            </a:r>
            <a:r>
              <a:rPr lang="zh-CN" altLang="zh-CN" sz="2400" dirty="0" smtClean="0">
                <a:latin typeface="Bodoni MT Black" pitchFamily="18" charset="0"/>
              </a:rPr>
              <a:t>考虑</a:t>
            </a:r>
            <a:r>
              <a:rPr lang="zh-CN" altLang="zh-CN" sz="2400" dirty="0">
                <a:solidFill>
                  <a:srgbClr val="FF0000"/>
                </a:solidFill>
                <a:latin typeface="Bodoni MT Black" pitchFamily="18" charset="0"/>
              </a:rPr>
              <a:t>离开</a:t>
            </a:r>
            <a:r>
              <a:rPr lang="zh-CN" altLang="zh-CN" sz="2400" dirty="0">
                <a:latin typeface="Bodoni MT Black" pitchFamily="18" charset="0"/>
              </a:rPr>
              <a:t>该事件的</a:t>
            </a:r>
            <a:r>
              <a:rPr lang="zh-CN" altLang="zh-CN" sz="2400" dirty="0">
                <a:solidFill>
                  <a:srgbClr val="FF0000"/>
                </a:solidFill>
                <a:latin typeface="Bodoni MT Black" pitchFamily="18" charset="0"/>
              </a:rPr>
              <a:t>所有作业</a:t>
            </a:r>
            <a:r>
              <a:rPr lang="zh-CN"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algn="just" eaLnBrk="1" hangingPunct="1">
              <a:lnSpc>
                <a:spcPct val="125000"/>
              </a:lnSpc>
              <a:spcAft>
                <a:spcPts val="0"/>
              </a:spcAft>
              <a:defRPr/>
            </a:pPr>
            <a:r>
              <a:rPr lang="zh-CN" altLang="en-US" sz="2400" dirty="0" smtClean="0">
                <a:latin typeface="Bodoni MT Black" pitchFamily="18" charset="0"/>
              </a:rPr>
              <a:t>② </a:t>
            </a:r>
            <a:r>
              <a:rPr lang="zh-CN" altLang="zh-CN" sz="2400" dirty="0" smtClean="0">
                <a:latin typeface="Bodoni MT Black" pitchFamily="18" charset="0"/>
              </a:rPr>
              <a:t>从</a:t>
            </a:r>
            <a:r>
              <a:rPr lang="zh-CN" altLang="zh-CN" sz="2400" dirty="0">
                <a:latin typeface="Bodoni MT Black" pitchFamily="18" charset="0"/>
              </a:rPr>
              <a:t>每个作业的</a:t>
            </a:r>
            <a:r>
              <a:rPr lang="zh-CN" altLang="zh-CN" sz="2400" dirty="0">
                <a:solidFill>
                  <a:srgbClr val="FF0000"/>
                </a:solidFill>
                <a:latin typeface="Bodoni MT Black" pitchFamily="18" charset="0"/>
              </a:rPr>
              <a:t>结束事件的最迟时刻中减去该作业的持续时间</a:t>
            </a:r>
            <a:r>
              <a:rPr lang="zh-CN"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algn="just" eaLnBrk="1" hangingPunct="1">
              <a:lnSpc>
                <a:spcPct val="125000"/>
              </a:lnSpc>
              <a:spcAft>
                <a:spcPts val="0"/>
              </a:spcAft>
              <a:defRPr/>
            </a:pPr>
            <a:r>
              <a:rPr lang="zh-CN" altLang="en-US" sz="2400" dirty="0" smtClean="0">
                <a:latin typeface="Bodoni MT Black" pitchFamily="18" charset="0"/>
              </a:rPr>
              <a:t>③ </a:t>
            </a:r>
            <a:r>
              <a:rPr lang="zh-CN" altLang="zh-CN" sz="2400" dirty="0" smtClean="0">
                <a:latin typeface="Bodoni MT Black" pitchFamily="18" charset="0"/>
              </a:rPr>
              <a:t>选取</a:t>
            </a:r>
            <a:r>
              <a:rPr lang="zh-CN" altLang="zh-CN" sz="2400" dirty="0">
                <a:latin typeface="Bodoni MT Black" pitchFamily="18" charset="0"/>
              </a:rPr>
              <a:t>上述差数中的</a:t>
            </a:r>
            <a:r>
              <a:rPr lang="zh-CN" altLang="zh-CN" sz="2400" dirty="0">
                <a:solidFill>
                  <a:srgbClr val="FF0000"/>
                </a:solidFill>
                <a:latin typeface="Bodoni MT Black" pitchFamily="18" charset="0"/>
              </a:rPr>
              <a:t>最小值</a:t>
            </a:r>
            <a:r>
              <a:rPr lang="zh-CN" altLang="zh-CN" sz="2400" dirty="0">
                <a:latin typeface="Bodoni MT Black" pitchFamily="18" charset="0"/>
              </a:rPr>
              <a:t>作为该事件的</a:t>
            </a:r>
            <a:r>
              <a:rPr lang="zh-CN" altLang="zh-CN" sz="2400" dirty="0">
                <a:solidFill>
                  <a:srgbClr val="FF0000"/>
                </a:solidFill>
                <a:latin typeface="Bodoni MT Black" pitchFamily="18" charset="0"/>
              </a:rPr>
              <a:t>最迟时刻</a:t>
            </a:r>
            <a:r>
              <a:rPr lang="en-US" altLang="zh-CN" sz="2400" dirty="0">
                <a:solidFill>
                  <a:srgbClr val="FF0000"/>
                </a:solidFill>
                <a:latin typeface="Bodoni MT Black" pitchFamily="18" charset="0"/>
              </a:rPr>
              <a:t>LET</a:t>
            </a:r>
            <a:r>
              <a:rPr lang="zh-CN" altLang="zh-CN" sz="2400" dirty="0">
                <a:solidFill>
                  <a:srgbClr val="FF0000"/>
                </a:solidFill>
                <a:latin typeface="Bodoni MT Black" pitchFamily="18" charset="0"/>
              </a:rPr>
              <a:t>。</a:t>
            </a:r>
          </a:p>
        </p:txBody>
      </p:sp>
      <p:sp>
        <p:nvSpPr>
          <p:cNvPr id="82947" name="矩形 5"/>
          <p:cNvSpPr>
            <a:spLocks noChangeArrowheads="1"/>
          </p:cNvSpPr>
          <p:nvPr/>
        </p:nvSpPr>
        <p:spPr bwMode="auto">
          <a:xfrm>
            <a:off x="443086" y="1106488"/>
            <a:ext cx="8194501" cy="968663"/>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en-US" altLang="zh-CN" sz="2400">
                <a:solidFill>
                  <a:srgbClr val="FF0000"/>
                </a:solidFill>
                <a:latin typeface="Bodoni MT Black" pitchFamily="18" charset="0"/>
              </a:rPr>
              <a:t>      </a:t>
            </a:r>
            <a:r>
              <a:rPr lang="zh-CN" altLang="zh-CN" sz="2400">
                <a:solidFill>
                  <a:srgbClr val="FF0000"/>
                </a:solidFill>
                <a:latin typeface="Bodoni MT Black" pitchFamily="18" charset="0"/>
              </a:rPr>
              <a:t>事件的最迟时刻是在不影响工程竣工时间的前提下，该事件最晚可以发生的时刻。</a:t>
            </a:r>
            <a:endParaRPr lang="zh-CN" altLang="en-US" sz="2400">
              <a:solidFill>
                <a:srgbClr val="FF0000"/>
              </a:solidFill>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13.3.4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工程</a:t>
            </a:r>
            <a:r>
              <a:rPr lang="zh-CN" altLang="en-US" sz="2400" dirty="0" smtClean="0">
                <a:solidFill>
                  <a:srgbClr val="D9D9D9"/>
                </a:solidFill>
                <a:latin typeface="Bodoni MT Black" pitchFamily="18" charset="0"/>
                <a:ea typeface="+mn-ea"/>
              </a:rPr>
              <a:t>进度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矩形 3"/>
          <p:cNvSpPr>
            <a:spLocks noChangeArrowheads="1"/>
          </p:cNvSpPr>
          <p:nvPr/>
        </p:nvSpPr>
        <p:spPr bwMode="auto">
          <a:xfrm>
            <a:off x="179512" y="836712"/>
            <a:ext cx="3803972" cy="5093702"/>
          </a:xfrm>
          <a:prstGeom prst="rect">
            <a:avLst/>
          </a:prstGeom>
          <a:noFill/>
          <a:ln w="9525">
            <a:noFill/>
            <a:miter lim="800000"/>
            <a:headEnd/>
            <a:tailEnd/>
          </a:ln>
        </p:spPr>
        <p:txBody>
          <a:bodyPr wrap="square">
            <a:spAutoFit/>
          </a:bodyPr>
          <a:lstStyle/>
          <a:p>
            <a:pPr eaLnBrk="1" hangingPunct="1">
              <a:lnSpc>
                <a:spcPct val="125000"/>
              </a:lnSpc>
            </a:pPr>
            <a:r>
              <a:rPr lang="zh-CN" altLang="zh-CN" sz="2000" dirty="0" smtClean="0">
                <a:latin typeface="Bodoni MT Black" pitchFamily="18" charset="0"/>
                <a:cs typeface="Times New Roman" pitchFamily="18" charset="0"/>
              </a:rPr>
              <a:t>图中</a:t>
            </a:r>
            <a:r>
              <a:rPr lang="zh-CN" altLang="zh-CN" sz="2000" dirty="0">
                <a:latin typeface="Bodoni MT Black" pitchFamily="18" charset="0"/>
                <a:cs typeface="Times New Roman" pitchFamily="18" charset="0"/>
              </a:rPr>
              <a:t>事件</a:t>
            </a:r>
            <a:r>
              <a:rPr lang="en-US" altLang="zh-CN" sz="2000" dirty="0">
                <a:latin typeface="Bodoni MT Black" pitchFamily="18" charset="0"/>
                <a:cs typeface="Times New Roman" pitchFamily="18" charset="0"/>
              </a:rPr>
              <a:t>11</a:t>
            </a:r>
            <a:r>
              <a:rPr lang="zh-CN" altLang="zh-CN" sz="2000" dirty="0">
                <a:latin typeface="Bodoni MT Black" pitchFamily="18" charset="0"/>
                <a:cs typeface="Times New Roman" pitchFamily="18" charset="0"/>
              </a:rPr>
              <a:t>的最迟时刻和最早时刻相同，都是</a:t>
            </a:r>
            <a:r>
              <a:rPr lang="en-US" altLang="zh-CN" sz="2000" dirty="0">
                <a:solidFill>
                  <a:srgbClr val="0070C0"/>
                </a:solidFill>
                <a:latin typeface="Bodoni MT Black" pitchFamily="18" charset="0"/>
                <a:cs typeface="Times New Roman" pitchFamily="18" charset="0"/>
              </a:rPr>
              <a:t>23</a:t>
            </a:r>
            <a:r>
              <a:rPr lang="zh-CN" altLang="zh-CN" sz="2000" dirty="0">
                <a:latin typeface="Bodoni MT Black" pitchFamily="18" charset="0"/>
                <a:cs typeface="Times New Roman" pitchFamily="18" charset="0"/>
              </a:rPr>
              <a:t>。逆作业流方向接下来应该计算事件</a:t>
            </a:r>
            <a:r>
              <a:rPr lang="en-US" altLang="zh-CN" sz="2000" dirty="0">
                <a:latin typeface="Bodoni MT Black" pitchFamily="18" charset="0"/>
                <a:cs typeface="Times New Roman" pitchFamily="18" charset="0"/>
              </a:rPr>
              <a:t>10</a:t>
            </a:r>
            <a:r>
              <a:rPr lang="zh-CN" altLang="zh-CN" sz="2000" dirty="0">
                <a:latin typeface="Bodoni MT Black" pitchFamily="18" charset="0"/>
                <a:cs typeface="Times New Roman" pitchFamily="18" charset="0"/>
              </a:rPr>
              <a:t>的最迟时刻，离开这个事件的只有作业</a:t>
            </a:r>
            <a:r>
              <a:rPr lang="en-US" altLang="zh-CN" sz="2000" dirty="0" smtClean="0">
                <a:latin typeface="Bodoni MT Black" pitchFamily="18" charset="0"/>
                <a:cs typeface="Times New Roman" pitchFamily="18" charset="0"/>
              </a:rPr>
              <a:t>10</a:t>
            </a:r>
            <a:r>
              <a:rPr lang="zh-CN" altLang="en-US" sz="2000" dirty="0" smtClean="0">
                <a:latin typeface="Bodoni MT Black" pitchFamily="18" charset="0"/>
                <a:cs typeface="Times New Roman" pitchFamily="18" charset="0"/>
              </a:rPr>
              <a:t>→</a:t>
            </a:r>
            <a:r>
              <a:rPr lang="en-US" altLang="zh-CN" sz="2000" dirty="0" smtClean="0">
                <a:latin typeface="Bodoni MT Black" pitchFamily="18" charset="0"/>
                <a:cs typeface="Times New Roman" pitchFamily="18" charset="0"/>
              </a:rPr>
              <a:t>11</a:t>
            </a:r>
            <a:r>
              <a:rPr lang="zh-CN" altLang="zh-CN" sz="2000" dirty="0">
                <a:latin typeface="Bodoni MT Black" pitchFamily="18" charset="0"/>
                <a:cs typeface="Times New Roman" pitchFamily="18" charset="0"/>
              </a:rPr>
              <a:t>，该作业的持续时间为</a:t>
            </a:r>
            <a:r>
              <a:rPr lang="en-US" altLang="zh-CN" sz="2000" dirty="0">
                <a:latin typeface="Bodoni MT Black" pitchFamily="18" charset="0"/>
                <a:cs typeface="Times New Roman" pitchFamily="18" charset="0"/>
              </a:rPr>
              <a:t>2</a:t>
            </a:r>
            <a:r>
              <a:rPr lang="zh-CN" altLang="zh-CN" sz="2000" dirty="0">
                <a:latin typeface="Bodoni MT Black" pitchFamily="18" charset="0"/>
                <a:cs typeface="Times New Roman" pitchFamily="18" charset="0"/>
              </a:rPr>
              <a:t>小时，它的结束</a:t>
            </a:r>
            <a:r>
              <a:rPr lang="zh-CN" altLang="zh-CN" sz="2000" dirty="0" smtClean="0">
                <a:latin typeface="Bodoni MT Black" pitchFamily="18" charset="0"/>
                <a:cs typeface="Times New Roman" pitchFamily="18" charset="0"/>
              </a:rPr>
              <a:t>事件</a:t>
            </a:r>
            <a:r>
              <a:rPr lang="zh-CN" altLang="en-US" sz="2000" dirty="0" smtClean="0">
                <a:latin typeface="Bodoni MT Black" pitchFamily="18" charset="0"/>
                <a:cs typeface="Times New Roman" pitchFamily="18" charset="0"/>
              </a:rPr>
              <a:t>（</a:t>
            </a:r>
            <a:r>
              <a:rPr lang="zh-CN" altLang="zh-CN" sz="2000" dirty="0" smtClean="0">
                <a:latin typeface="Bodoni MT Black" pitchFamily="18" charset="0"/>
                <a:cs typeface="Times New Roman" pitchFamily="18" charset="0"/>
              </a:rPr>
              <a:t>事件</a:t>
            </a:r>
            <a:r>
              <a:rPr lang="en-US" altLang="zh-CN" sz="2000" dirty="0" smtClean="0">
                <a:latin typeface="Bodoni MT Black" pitchFamily="18" charset="0"/>
                <a:cs typeface="Times New Roman" pitchFamily="18" charset="0"/>
              </a:rPr>
              <a:t>11</a:t>
            </a:r>
            <a:r>
              <a:rPr lang="zh-CN" altLang="en-US" sz="2000" dirty="0" smtClean="0">
                <a:latin typeface="Bodoni MT Black" pitchFamily="18" charset="0"/>
                <a:cs typeface="Times New Roman" pitchFamily="18" charset="0"/>
              </a:rPr>
              <a:t>）</a:t>
            </a:r>
            <a:r>
              <a:rPr lang="zh-CN" altLang="zh-CN" sz="2000" dirty="0" smtClean="0">
                <a:latin typeface="Bodoni MT Black" pitchFamily="18" charset="0"/>
                <a:cs typeface="Times New Roman" pitchFamily="18" charset="0"/>
              </a:rPr>
              <a:t>的</a:t>
            </a:r>
            <a:r>
              <a:rPr lang="en-US" altLang="zh-CN" sz="2000" dirty="0">
                <a:latin typeface="Bodoni MT Black" pitchFamily="18" charset="0"/>
                <a:cs typeface="Times New Roman" pitchFamily="18" charset="0"/>
              </a:rPr>
              <a:t>LET</a:t>
            </a:r>
            <a:r>
              <a:rPr lang="zh-CN" altLang="zh-CN" sz="2000" dirty="0">
                <a:latin typeface="Bodoni MT Black" pitchFamily="18" charset="0"/>
                <a:cs typeface="Times New Roman" pitchFamily="18" charset="0"/>
              </a:rPr>
              <a:t>为</a:t>
            </a:r>
            <a:r>
              <a:rPr lang="en-US" altLang="zh-CN" sz="2000" dirty="0">
                <a:latin typeface="Bodoni MT Black" pitchFamily="18" charset="0"/>
                <a:cs typeface="Times New Roman" pitchFamily="18" charset="0"/>
              </a:rPr>
              <a:t>23</a:t>
            </a:r>
            <a:r>
              <a:rPr lang="zh-CN" altLang="zh-CN" sz="2000" dirty="0">
                <a:latin typeface="Bodoni MT Black" pitchFamily="18" charset="0"/>
                <a:cs typeface="Times New Roman" pitchFamily="18" charset="0"/>
              </a:rPr>
              <a:t>，因此，事件</a:t>
            </a:r>
            <a:r>
              <a:rPr lang="en-US" altLang="zh-CN" sz="2000" dirty="0">
                <a:latin typeface="Bodoni MT Black" pitchFamily="18" charset="0"/>
                <a:cs typeface="Times New Roman" pitchFamily="18" charset="0"/>
              </a:rPr>
              <a:t>10</a:t>
            </a:r>
            <a:r>
              <a:rPr lang="zh-CN" altLang="zh-CN" sz="2000" dirty="0">
                <a:latin typeface="Bodoni MT Black" pitchFamily="18" charset="0"/>
                <a:cs typeface="Times New Roman" pitchFamily="18" charset="0"/>
              </a:rPr>
              <a:t>的最迟时刻为</a:t>
            </a:r>
            <a:r>
              <a:rPr lang="en-US" altLang="zh-CN" sz="2000" dirty="0" smtClean="0">
                <a:solidFill>
                  <a:srgbClr val="00B050"/>
                </a:solidFill>
                <a:latin typeface="Bodoni MT Black" pitchFamily="18" charset="0"/>
                <a:cs typeface="Times New Roman" pitchFamily="18" charset="0"/>
              </a:rPr>
              <a:t>LET=23-2=21</a:t>
            </a:r>
            <a:r>
              <a:rPr lang="zh-CN" altLang="en-US" sz="2000" dirty="0" smtClean="0">
                <a:solidFill>
                  <a:srgbClr val="00B050"/>
                </a:solidFill>
                <a:latin typeface="Bodoni MT Black" pitchFamily="18" charset="0"/>
                <a:cs typeface="Times New Roman" pitchFamily="18" charset="0"/>
              </a:rPr>
              <a:t>，</a:t>
            </a:r>
            <a:r>
              <a:rPr lang="zh-CN" altLang="zh-CN" sz="2000" dirty="0" smtClean="0">
                <a:latin typeface="Bodoni MT Black" pitchFamily="18" charset="0"/>
                <a:cs typeface="Times New Roman" pitchFamily="18" charset="0"/>
              </a:rPr>
              <a:t>类似</a:t>
            </a:r>
            <a:r>
              <a:rPr lang="zh-CN" altLang="zh-CN" sz="2000" dirty="0">
                <a:latin typeface="Bodoni MT Black" pitchFamily="18" charset="0"/>
                <a:cs typeface="Times New Roman" pitchFamily="18" charset="0"/>
              </a:rPr>
              <a:t>地，事件</a:t>
            </a:r>
            <a:r>
              <a:rPr lang="en-US" altLang="zh-CN" sz="2000" dirty="0">
                <a:latin typeface="Bodoni MT Black" pitchFamily="18" charset="0"/>
                <a:cs typeface="Times New Roman" pitchFamily="18" charset="0"/>
              </a:rPr>
              <a:t>9</a:t>
            </a:r>
            <a:r>
              <a:rPr lang="zh-CN" altLang="zh-CN" sz="2000" dirty="0">
                <a:latin typeface="Bodoni MT Black" pitchFamily="18" charset="0"/>
                <a:cs typeface="Times New Roman" pitchFamily="18" charset="0"/>
              </a:rPr>
              <a:t>的最迟时刻为</a:t>
            </a:r>
            <a:r>
              <a:rPr lang="en-US" altLang="zh-CN" sz="2000" dirty="0" smtClean="0">
                <a:solidFill>
                  <a:srgbClr val="FFC000"/>
                </a:solidFill>
                <a:latin typeface="Bodoni MT Black" pitchFamily="18" charset="0"/>
                <a:cs typeface="Times New Roman" pitchFamily="18" charset="0"/>
              </a:rPr>
              <a:t>LET=21-1=20</a:t>
            </a:r>
            <a:r>
              <a:rPr lang="zh-CN" altLang="en-US" sz="2000" dirty="0" smtClean="0">
                <a:latin typeface="Bodoni MT Black" pitchFamily="18" charset="0"/>
                <a:cs typeface="Times New Roman" pitchFamily="18" charset="0"/>
              </a:rPr>
              <a:t>，</a:t>
            </a:r>
            <a:r>
              <a:rPr lang="zh-CN" altLang="zh-CN" sz="2000" dirty="0" smtClean="0">
                <a:solidFill>
                  <a:srgbClr val="FF0000"/>
                </a:solidFill>
                <a:latin typeface="Bodoni MT Black" pitchFamily="18" charset="0"/>
                <a:cs typeface="Times New Roman" pitchFamily="18" charset="0"/>
              </a:rPr>
              <a:t>事件</a:t>
            </a:r>
            <a:r>
              <a:rPr lang="en-US" altLang="zh-CN" sz="2000" dirty="0">
                <a:solidFill>
                  <a:srgbClr val="FF0000"/>
                </a:solidFill>
                <a:latin typeface="Bodoni MT Black" pitchFamily="18" charset="0"/>
                <a:cs typeface="Times New Roman" pitchFamily="18" charset="0"/>
              </a:rPr>
              <a:t>8</a:t>
            </a:r>
            <a:r>
              <a:rPr lang="zh-CN" altLang="zh-CN" sz="2000" dirty="0">
                <a:latin typeface="Bodoni MT Black" pitchFamily="18" charset="0"/>
                <a:cs typeface="Times New Roman" pitchFamily="18" charset="0"/>
              </a:rPr>
              <a:t>的最迟时刻为</a:t>
            </a:r>
            <a:r>
              <a:rPr lang="en-US" altLang="zh-CN" sz="2000" dirty="0">
                <a:solidFill>
                  <a:srgbClr val="FF0000"/>
                </a:solidFill>
                <a:latin typeface="Bodoni MT Black" pitchFamily="18" charset="0"/>
                <a:cs typeface="Times New Roman" pitchFamily="18" charset="0"/>
              </a:rPr>
              <a:t>LET=min{21-6,20-0}=</a:t>
            </a:r>
            <a:r>
              <a:rPr lang="en-US" altLang="zh-CN" sz="2000" dirty="0" smtClean="0">
                <a:solidFill>
                  <a:srgbClr val="FF0000"/>
                </a:solidFill>
                <a:latin typeface="Bodoni MT Black" pitchFamily="18" charset="0"/>
                <a:cs typeface="Times New Roman" pitchFamily="18" charset="0"/>
              </a:rPr>
              <a:t>15</a:t>
            </a:r>
            <a:r>
              <a:rPr lang="zh-CN" altLang="en-US" sz="2000" dirty="0" smtClean="0">
                <a:latin typeface="Bodoni MT Black" pitchFamily="18" charset="0"/>
                <a:cs typeface="Times New Roman" pitchFamily="18" charset="0"/>
              </a:rPr>
              <a:t>，</a:t>
            </a:r>
            <a:r>
              <a:rPr lang="zh-CN" altLang="zh-CN" sz="2000" dirty="0" smtClean="0">
                <a:latin typeface="Bodoni MT Black" pitchFamily="18" charset="0"/>
                <a:cs typeface="Times New Roman" pitchFamily="18" charset="0"/>
              </a:rPr>
              <a:t>图中</a:t>
            </a:r>
            <a:r>
              <a:rPr lang="zh-CN" altLang="zh-CN" sz="2000" dirty="0">
                <a:latin typeface="Bodoni MT Black" pitchFamily="18" charset="0"/>
                <a:cs typeface="Times New Roman" pitchFamily="18" charset="0"/>
              </a:rPr>
              <a:t>每个圆圈内右下角的数字就是该事件的最迟时刻。</a:t>
            </a:r>
            <a:endParaRPr lang="zh-CN" altLang="en-US" sz="20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13.3.4   </a:t>
            </a:r>
            <a:r>
              <a:rPr lang="zh-CN" altLang="en-US" sz="2400" dirty="0" smtClean="0">
                <a:solidFill>
                  <a:srgbClr val="D9D9D9"/>
                </a:solidFill>
                <a:latin typeface="Bodoni MT Black" pitchFamily="18" charset="0"/>
                <a:ea typeface="+mn-ea"/>
              </a:rPr>
              <a:t>估算</a:t>
            </a:r>
            <a:r>
              <a:rPr lang="zh-CN" altLang="en-US" sz="2400" dirty="0">
                <a:solidFill>
                  <a:srgbClr val="D9D9D9"/>
                </a:solidFill>
                <a:latin typeface="Bodoni MT Black" pitchFamily="18" charset="0"/>
                <a:ea typeface="+mn-ea"/>
              </a:rPr>
              <a:t>工程</a:t>
            </a:r>
            <a:r>
              <a:rPr lang="zh-CN" altLang="en-US" sz="2400" dirty="0" smtClean="0">
                <a:solidFill>
                  <a:srgbClr val="D9D9D9"/>
                </a:solidFill>
                <a:latin typeface="Bodoni MT Black" pitchFamily="18" charset="0"/>
                <a:ea typeface="+mn-ea"/>
              </a:rPr>
              <a:t>进度</a:t>
            </a:r>
            <a:endParaRPr lang="zh-CN" altLang="en-US" sz="2400" dirty="0">
              <a:solidFill>
                <a:srgbClr val="D9D9D9"/>
              </a:solidFill>
              <a:latin typeface="Bodoni MT Black" pitchFamily="18" charset="0"/>
              <a:ea typeface="+mn-ea"/>
            </a:endParaRPr>
          </a:p>
        </p:txBody>
      </p:sp>
      <p:pic>
        <p:nvPicPr>
          <p:cNvPr id="8" name="图片 9"/>
          <p:cNvPicPr>
            <a:picLocks noChangeAspect="1"/>
          </p:cNvPicPr>
          <p:nvPr/>
        </p:nvPicPr>
        <p:blipFill>
          <a:blip r:embed="rId3" cstate="print"/>
          <a:srcRect/>
          <a:stretch>
            <a:fillRect/>
          </a:stretch>
        </p:blipFill>
        <p:spPr bwMode="auto">
          <a:xfrm>
            <a:off x="3888263" y="1700808"/>
            <a:ext cx="5256481" cy="3141665"/>
          </a:xfrm>
          <a:prstGeom prst="rect">
            <a:avLst/>
          </a:prstGeom>
          <a:noFill/>
          <a:ln w="9525">
            <a:noFill/>
            <a:miter lim="800000"/>
            <a:headEnd/>
            <a:tailEnd/>
          </a:ln>
        </p:spPr>
      </p:pic>
      <p:sp>
        <p:nvSpPr>
          <p:cNvPr id="2" name="矩形 1"/>
          <p:cNvSpPr/>
          <p:nvPr/>
        </p:nvSpPr>
        <p:spPr>
          <a:xfrm>
            <a:off x="8849047" y="285293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919596" y="2852936"/>
            <a:ext cx="942887" cy="572892"/>
            <a:chOff x="7919596" y="2852936"/>
            <a:chExt cx="942887" cy="572892"/>
          </a:xfrm>
        </p:grpSpPr>
        <p:sp>
          <p:nvSpPr>
            <p:cNvPr id="12" name="矩形 11"/>
            <p:cNvSpPr/>
            <p:nvPr/>
          </p:nvSpPr>
          <p:spPr>
            <a:xfrm>
              <a:off x="8100392" y="2852936"/>
              <a:ext cx="216024"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919596" y="3087274"/>
              <a:ext cx="942887" cy="338554"/>
            </a:xfrm>
            <a:prstGeom prst="rect">
              <a:avLst/>
            </a:prstGeom>
            <a:noFill/>
          </p:spPr>
          <p:txBody>
            <a:bodyPr wrap="none" rtlCol="0">
              <a:spAutoFit/>
            </a:bodyPr>
            <a:lstStyle/>
            <a:p>
              <a:r>
                <a:rPr lang="en-US" altLang="zh-CN" sz="1600" dirty="0" smtClean="0">
                  <a:solidFill>
                    <a:srgbClr val="00B050"/>
                  </a:solidFill>
                </a:rPr>
                <a:t>23-2=21</a:t>
              </a:r>
              <a:endParaRPr lang="zh-CN" altLang="en-US" sz="1600" dirty="0">
                <a:solidFill>
                  <a:srgbClr val="00B050"/>
                </a:solidFill>
              </a:endParaRPr>
            </a:p>
          </p:txBody>
        </p:sp>
      </p:grpSp>
      <p:grpSp>
        <p:nvGrpSpPr>
          <p:cNvPr id="13" name="组合 12"/>
          <p:cNvGrpSpPr/>
          <p:nvPr/>
        </p:nvGrpSpPr>
        <p:grpSpPr>
          <a:xfrm>
            <a:off x="7505278" y="3330421"/>
            <a:ext cx="942887" cy="511424"/>
            <a:chOff x="7505278" y="3330421"/>
            <a:chExt cx="942887" cy="511424"/>
          </a:xfrm>
        </p:grpSpPr>
        <p:sp>
          <p:nvSpPr>
            <p:cNvPr id="6" name="矩形 5"/>
            <p:cNvSpPr/>
            <p:nvPr/>
          </p:nvSpPr>
          <p:spPr>
            <a:xfrm>
              <a:off x="7505278" y="3330421"/>
              <a:ext cx="144016" cy="1705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505278" y="3503291"/>
              <a:ext cx="942887" cy="338554"/>
            </a:xfrm>
            <a:prstGeom prst="rect">
              <a:avLst/>
            </a:prstGeom>
            <a:noFill/>
          </p:spPr>
          <p:txBody>
            <a:bodyPr wrap="none" rtlCol="0">
              <a:spAutoFit/>
            </a:bodyPr>
            <a:lstStyle/>
            <a:p>
              <a:r>
                <a:rPr lang="en-US" altLang="zh-CN" sz="1600" dirty="0" smtClean="0">
                  <a:solidFill>
                    <a:srgbClr val="FFC000"/>
                  </a:solidFill>
                </a:rPr>
                <a:t>21-1=20</a:t>
              </a:r>
              <a:endParaRPr lang="zh-CN" altLang="en-US" sz="1600" dirty="0">
                <a:solidFill>
                  <a:srgbClr val="FFC000"/>
                </a:solidFill>
              </a:endParaRPr>
            </a:p>
          </p:txBody>
        </p:sp>
      </p:grpSp>
      <p:grpSp>
        <p:nvGrpSpPr>
          <p:cNvPr id="21" name="组合 20"/>
          <p:cNvGrpSpPr/>
          <p:nvPr/>
        </p:nvGrpSpPr>
        <p:grpSpPr>
          <a:xfrm>
            <a:off x="6709773" y="2135812"/>
            <a:ext cx="1879041" cy="1006297"/>
            <a:chOff x="6709773" y="2135812"/>
            <a:chExt cx="1879041" cy="1006297"/>
          </a:xfrm>
        </p:grpSpPr>
        <p:sp>
          <p:nvSpPr>
            <p:cNvPr id="14" name="矩形 13"/>
            <p:cNvSpPr/>
            <p:nvPr/>
          </p:nvSpPr>
          <p:spPr>
            <a:xfrm>
              <a:off x="7032972" y="2708920"/>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flipV="1">
              <a:off x="7308304" y="2708920"/>
              <a:ext cx="546916" cy="720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187880" y="2849353"/>
              <a:ext cx="170282" cy="292756"/>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09773" y="2135812"/>
              <a:ext cx="1879041" cy="338554"/>
            </a:xfrm>
            <a:prstGeom prst="rect">
              <a:avLst/>
            </a:prstGeom>
            <a:noFill/>
          </p:spPr>
          <p:txBody>
            <a:bodyPr wrap="none" rtlCol="0">
              <a:spAutoFit/>
            </a:bodyPr>
            <a:lstStyle/>
            <a:p>
              <a:r>
                <a:rPr lang="en-US" altLang="zh-CN" sz="1600" dirty="0" smtClean="0">
                  <a:solidFill>
                    <a:srgbClr val="FF0000"/>
                  </a:solidFill>
                </a:rPr>
                <a:t>min{21-6,20-0}=15</a:t>
              </a:r>
              <a:endParaRPr lang="zh-CN" altLang="en-US" sz="1600" dirty="0">
                <a:solidFill>
                  <a:srgbClr val="FF0000"/>
                </a:solidFill>
              </a:endParaRPr>
            </a:p>
          </p:txBody>
        </p:sp>
      </p:grpSp>
    </p:spTree>
    <p:extLst>
      <p:ext uri="{BB962C8B-B14F-4D97-AF65-F5344CB8AC3E}">
        <p14:creationId xmlns:p14="http://schemas.microsoft.com/office/powerpoint/2010/main" val="2703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250825" y="836613"/>
            <a:ext cx="8229600" cy="576262"/>
          </a:xfrm>
        </p:spPr>
        <p:txBody>
          <a:bodyPr/>
          <a:lstStyle/>
          <a:p>
            <a:pPr marL="0" indent="0">
              <a:spcBef>
                <a:spcPct val="50000"/>
              </a:spcBef>
              <a:buFont typeface="Arial" charset="0"/>
              <a:buNone/>
              <a:defRPr/>
            </a:pPr>
            <a:r>
              <a:rPr kumimoji="1" lang="en-US" altLang="zh-CN" b="1" dirty="0" smtClean="0">
                <a:latin typeface="Bodoni MT Black" pitchFamily="18" charset="0"/>
              </a:rPr>
              <a:t>13.3.5 </a:t>
            </a:r>
            <a:r>
              <a:rPr kumimoji="1" lang="zh-CN" altLang="en-US" b="1" dirty="0" smtClean="0">
                <a:latin typeface="Bodoni MT Black" pitchFamily="18" charset="0"/>
              </a:rPr>
              <a:t>关键路径</a:t>
            </a:r>
            <a:endParaRPr kumimoji="1" lang="en-US" altLang="zh-CN" b="1" dirty="0">
              <a:latin typeface="Bodoni MT Black" pitchFamily="18" charset="0"/>
            </a:endParaRPr>
          </a:p>
        </p:txBody>
      </p:sp>
      <p:sp>
        <p:nvSpPr>
          <p:cNvPr id="8" name="矩形 7"/>
          <p:cNvSpPr/>
          <p:nvPr/>
        </p:nvSpPr>
        <p:spPr>
          <a:xfrm>
            <a:off x="221281" y="1539894"/>
            <a:ext cx="8425631" cy="2400657"/>
          </a:xfrm>
          <a:prstGeom prst="rect">
            <a:avLst/>
          </a:prstGeom>
        </p:spPr>
        <p:txBody>
          <a:bodyPr wrap="square">
            <a:spAutoFit/>
          </a:bodyPr>
          <a:lstStyle/>
          <a:p>
            <a:pPr algn="just" eaLnBrk="1" hangingPunct="1">
              <a:lnSpc>
                <a:spcPct val="125000"/>
              </a:lnSpc>
              <a:spcAft>
                <a:spcPts val="0"/>
              </a:spcAft>
              <a:defRPr/>
            </a:pPr>
            <a:r>
              <a:rPr lang="zh-CN" altLang="en-US" sz="2400" kern="100" dirty="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  图</a:t>
            </a:r>
            <a:r>
              <a:rPr lang="zh-CN" altLang="zh-CN" sz="2400" kern="100" dirty="0">
                <a:latin typeface="Bodoni MT Black" pitchFamily="18" charset="0"/>
                <a:cs typeface="Times New Roman" panose="02020603050405020304" pitchFamily="18" charset="0"/>
              </a:rPr>
              <a:t>中有几个事件的</a:t>
            </a:r>
            <a:r>
              <a:rPr lang="zh-CN" altLang="zh-CN" sz="2400" kern="100" dirty="0">
                <a:solidFill>
                  <a:srgbClr val="FF0000"/>
                </a:solidFill>
                <a:latin typeface="Bodoni MT Black" pitchFamily="18" charset="0"/>
                <a:cs typeface="Times New Roman" panose="02020603050405020304" pitchFamily="18" charset="0"/>
              </a:rPr>
              <a:t>最早时刻和最迟时刻相同</a:t>
            </a:r>
            <a:r>
              <a:rPr lang="zh-CN" altLang="zh-CN" sz="2400" kern="100" dirty="0">
                <a:latin typeface="Bodoni MT Black" pitchFamily="18" charset="0"/>
                <a:cs typeface="Times New Roman" panose="02020603050405020304" pitchFamily="18" charset="0"/>
              </a:rPr>
              <a:t>，这些事件定义了</a:t>
            </a:r>
            <a:r>
              <a:rPr lang="zh-CN" altLang="zh-CN" sz="2400" b="1" kern="100" dirty="0">
                <a:solidFill>
                  <a:srgbClr val="FF0000"/>
                </a:solidFill>
                <a:latin typeface="Bodoni MT Black" pitchFamily="18" charset="0"/>
                <a:cs typeface="Times New Roman" panose="02020603050405020304" pitchFamily="18" charset="0"/>
              </a:rPr>
              <a:t>关键路径</a:t>
            </a:r>
            <a:r>
              <a:rPr lang="zh-CN" altLang="zh-CN" sz="2400" kern="100" dirty="0">
                <a:latin typeface="Bodoni MT Black" pitchFamily="18" charset="0"/>
                <a:cs typeface="Times New Roman" panose="02020603050405020304" pitchFamily="18" charset="0"/>
              </a:rPr>
              <a:t>，在图中关键路径用粗线箭头表示</a:t>
            </a:r>
            <a:r>
              <a:rPr lang="zh-CN" altLang="zh-CN" sz="2400" kern="100" dirty="0" smtClean="0">
                <a:latin typeface="Bodoni MT Black" pitchFamily="18" charset="0"/>
                <a:cs typeface="Times New Roman" panose="02020603050405020304" pitchFamily="18" charset="0"/>
              </a:rPr>
              <a:t>。关键路径</a:t>
            </a:r>
            <a:r>
              <a:rPr lang="zh-CN" altLang="zh-CN" sz="2400" kern="100" dirty="0">
                <a:latin typeface="Bodoni MT Black" pitchFamily="18" charset="0"/>
                <a:cs typeface="Times New Roman" panose="02020603050405020304" pitchFamily="18" charset="0"/>
              </a:rPr>
              <a:t>上的</a:t>
            </a:r>
            <a:r>
              <a:rPr lang="zh-CN" altLang="zh-CN" sz="2400" kern="100" dirty="0" smtClean="0">
                <a:latin typeface="Bodoni MT Black" pitchFamily="18" charset="0"/>
                <a:cs typeface="Times New Roman" panose="02020603050405020304" pitchFamily="18" charset="0"/>
              </a:rPr>
              <a:t>事件</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关键事件</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必须</a:t>
            </a:r>
            <a:r>
              <a:rPr lang="zh-CN" altLang="zh-CN" sz="2400" kern="100" dirty="0">
                <a:solidFill>
                  <a:srgbClr val="FF0000"/>
                </a:solidFill>
                <a:latin typeface="Bodoni MT Black" pitchFamily="18" charset="0"/>
                <a:cs typeface="Times New Roman" panose="02020603050405020304" pitchFamily="18" charset="0"/>
              </a:rPr>
              <a:t>准时</a:t>
            </a:r>
            <a:r>
              <a:rPr lang="zh-CN" altLang="zh-CN" sz="2400" kern="100" dirty="0">
                <a:latin typeface="Bodoni MT Black" pitchFamily="18" charset="0"/>
                <a:cs typeface="Times New Roman" panose="02020603050405020304" pitchFamily="18" charset="0"/>
              </a:rPr>
              <a:t>发生，组成</a:t>
            </a:r>
            <a:r>
              <a:rPr lang="zh-CN" altLang="zh-CN" sz="2400" kern="100" dirty="0">
                <a:solidFill>
                  <a:srgbClr val="FF0000"/>
                </a:solidFill>
                <a:latin typeface="Bodoni MT Black" pitchFamily="18" charset="0"/>
                <a:cs typeface="Times New Roman" panose="02020603050405020304" pitchFamily="18" charset="0"/>
              </a:rPr>
              <a:t>关键路径的</a:t>
            </a:r>
            <a:r>
              <a:rPr lang="zh-CN" altLang="zh-CN" sz="2400" kern="100" dirty="0" smtClean="0">
                <a:solidFill>
                  <a:srgbClr val="FF0000"/>
                </a:solidFill>
                <a:latin typeface="Bodoni MT Black" pitchFamily="18" charset="0"/>
                <a:cs typeface="Times New Roman" panose="02020603050405020304" pitchFamily="18" charset="0"/>
              </a:rPr>
              <a:t>作业</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关键作业</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solidFill>
                  <a:srgbClr val="FF0000"/>
                </a:solidFill>
                <a:latin typeface="Bodoni MT Black" pitchFamily="18" charset="0"/>
                <a:cs typeface="Times New Roman" panose="02020603050405020304" pitchFamily="18" charset="0"/>
              </a:rPr>
              <a:t>实际持续时间不能超过估计的持续时间，否则工程就不能准时结束。</a:t>
            </a:r>
          </a:p>
        </p:txBody>
      </p:sp>
      <p:pic>
        <p:nvPicPr>
          <p:cNvPr id="84996" name="图片 8"/>
          <p:cNvPicPr>
            <a:picLocks noChangeAspect="1"/>
          </p:cNvPicPr>
          <p:nvPr/>
        </p:nvPicPr>
        <p:blipFill>
          <a:blip r:embed="rId3" cstate="print"/>
          <a:srcRect/>
          <a:stretch>
            <a:fillRect/>
          </a:stretch>
        </p:blipFill>
        <p:spPr bwMode="auto">
          <a:xfrm>
            <a:off x="2987824" y="3449598"/>
            <a:ext cx="5219700" cy="3121025"/>
          </a:xfrm>
          <a:prstGeom prst="rect">
            <a:avLst/>
          </a:prstGeom>
          <a:noFill/>
          <a:ln w="9525">
            <a:noFill/>
            <a:miter lim="800000"/>
            <a:headEnd/>
            <a:tailEnd/>
          </a:ln>
        </p:spPr>
      </p:pic>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13.3.5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关键路径</a:t>
            </a:r>
            <a:endParaRPr lang="zh-CN" altLang="en-US" sz="2400" dirty="0">
              <a:solidFill>
                <a:srgbClr val="D9D9D9"/>
              </a:solidFill>
              <a:latin typeface="Bodoni MT Black" pitchFamily="18" charset="0"/>
              <a:ea typeface="+mn-ea"/>
            </a:endParaRPr>
          </a:p>
        </p:txBody>
      </p:sp>
      <p:sp>
        <p:nvSpPr>
          <p:cNvPr id="12"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3"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cxnSp>
        <p:nvCxnSpPr>
          <p:cNvPr id="3" name="直接箭头连接符 2"/>
          <p:cNvCxnSpPr/>
          <p:nvPr/>
        </p:nvCxnSpPr>
        <p:spPr>
          <a:xfrm>
            <a:off x="3347864" y="5013176"/>
            <a:ext cx="7920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139952" y="4365104"/>
            <a:ext cx="382836" cy="6450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522788" y="4365104"/>
            <a:ext cx="409252" cy="8535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932040" y="4581128"/>
            <a:ext cx="432048" cy="621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364088" y="4437112"/>
            <a:ext cx="720080" cy="1440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84168" y="4437112"/>
            <a:ext cx="1008112" cy="1440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092280" y="4581128"/>
            <a:ext cx="7920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251520" y="908720"/>
            <a:ext cx="8229600" cy="576262"/>
          </a:xfrm>
        </p:spPr>
        <p:txBody>
          <a:bodyPr/>
          <a:lstStyle/>
          <a:p>
            <a:pPr marL="0" indent="0">
              <a:spcBef>
                <a:spcPct val="50000"/>
              </a:spcBef>
              <a:buFont typeface="Arial" charset="0"/>
              <a:buNone/>
              <a:defRPr/>
            </a:pPr>
            <a:r>
              <a:rPr kumimoji="1" lang="en-US" altLang="zh-CN" b="1" dirty="0" smtClean="0">
                <a:latin typeface="Bodoni MT Black" pitchFamily="18" charset="0"/>
              </a:rPr>
              <a:t>13.3.5 </a:t>
            </a:r>
            <a:r>
              <a:rPr kumimoji="1" lang="zh-CN" altLang="en-US" b="1" dirty="0" smtClean="0">
                <a:latin typeface="Bodoni MT Black" pitchFamily="18" charset="0"/>
              </a:rPr>
              <a:t>关键路径</a:t>
            </a:r>
            <a:endParaRPr kumimoji="1" lang="en-US" altLang="zh-CN" b="1" dirty="0">
              <a:latin typeface="Bodoni MT Black" pitchFamily="18" charset="0"/>
            </a:endParaRPr>
          </a:p>
        </p:txBody>
      </p:sp>
      <p:sp>
        <p:nvSpPr>
          <p:cNvPr id="10" name="矩形 9"/>
          <p:cNvSpPr/>
          <p:nvPr/>
        </p:nvSpPr>
        <p:spPr>
          <a:xfrm>
            <a:off x="407988" y="2060848"/>
            <a:ext cx="8410604" cy="1891993"/>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工程项目</a:t>
            </a:r>
            <a:r>
              <a:rPr lang="zh-CN" altLang="zh-CN" sz="2400" kern="100" dirty="0">
                <a:latin typeface="Bodoni MT Black" pitchFamily="18" charset="0"/>
                <a:cs typeface="Times New Roman" panose="02020603050405020304" pitchFamily="18" charset="0"/>
              </a:rPr>
              <a:t>的管理人员应该密切注视关键作业的进展情况，如果关键事件出现的时间比预计的时间晚，则会使最终完成项目的时间拖后；</a:t>
            </a:r>
            <a:r>
              <a:rPr lang="zh-CN" altLang="zh-CN" sz="2400" kern="100" dirty="0">
                <a:solidFill>
                  <a:srgbClr val="FF0000"/>
                </a:solidFill>
                <a:latin typeface="Bodoni MT Black" pitchFamily="18" charset="0"/>
                <a:cs typeface="Times New Roman" panose="02020603050405020304" pitchFamily="18" charset="0"/>
              </a:rPr>
              <a:t>如果希望缩短工期，只有往关键作业中增加资源才会有效果。</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13.3.5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关键路径</a:t>
            </a:r>
            <a:endParaRPr lang="zh-CN" altLang="en-US" sz="2400" dirty="0">
              <a:solidFill>
                <a:srgbClr val="D9D9D9"/>
              </a:solidFill>
              <a:latin typeface="Bodoni MT Black" pitchFamily="18" charset="0"/>
              <a:ea typeface="+mn-ea"/>
            </a:endParaRPr>
          </a:p>
        </p:txBody>
      </p:sp>
      <p:sp>
        <p:nvSpPr>
          <p:cNvPr id="12"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3"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Tree>
    <p:extLst>
      <p:ext uri="{BB962C8B-B14F-4D97-AF65-F5344CB8AC3E}">
        <p14:creationId xmlns:p14="http://schemas.microsoft.com/office/powerpoint/2010/main" val="15228155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250825" y="836613"/>
            <a:ext cx="8229600" cy="576262"/>
          </a:xfrm>
        </p:spPr>
        <p:txBody>
          <a:bodyPr/>
          <a:lstStyle/>
          <a:p>
            <a:pPr marL="0" indent="0">
              <a:spcBef>
                <a:spcPct val="50000"/>
              </a:spcBef>
              <a:buFont typeface="Arial" charset="0"/>
              <a:buNone/>
              <a:defRPr/>
            </a:pPr>
            <a:r>
              <a:rPr kumimoji="1" lang="en-US" altLang="zh-CN" b="1" dirty="0" smtClean="0">
                <a:latin typeface="Bodoni MT Black" pitchFamily="18" charset="0"/>
              </a:rPr>
              <a:t>13.3.6 </a:t>
            </a:r>
            <a:r>
              <a:rPr kumimoji="1" lang="zh-CN" altLang="en-US" b="1" dirty="0" smtClean="0">
                <a:latin typeface="Bodoni MT Black" pitchFamily="18" charset="0"/>
              </a:rPr>
              <a:t>机动</a:t>
            </a:r>
            <a:r>
              <a:rPr kumimoji="1" lang="zh-CN" altLang="en-US" b="1" dirty="0">
                <a:latin typeface="Bodoni MT Black" pitchFamily="18" charset="0"/>
              </a:rPr>
              <a:t>时间</a:t>
            </a:r>
            <a:endParaRPr kumimoji="1" lang="en-US" altLang="zh-CN" b="1" dirty="0">
              <a:latin typeface="Bodoni MT Black" pitchFamily="18" charset="0"/>
            </a:endParaRPr>
          </a:p>
        </p:txBody>
      </p:sp>
      <p:sp>
        <p:nvSpPr>
          <p:cNvPr id="3" name="矩形 2"/>
          <p:cNvSpPr/>
          <p:nvPr/>
        </p:nvSpPr>
        <p:spPr>
          <a:xfrm>
            <a:off x="382219" y="3356992"/>
            <a:ext cx="8443488" cy="1477328"/>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一</a:t>
            </a:r>
            <a:r>
              <a:rPr lang="zh-CN" altLang="zh-CN" sz="2400" kern="100" dirty="0">
                <a:latin typeface="Bodoni MT Black" pitchFamily="18" charset="0"/>
                <a:cs typeface="Times New Roman" panose="02020603050405020304" pitchFamily="18" charset="0"/>
              </a:rPr>
              <a:t>个作业可以有的全部机动时间等于</a:t>
            </a:r>
            <a:r>
              <a:rPr lang="zh-CN" altLang="zh-CN" sz="2400" kern="100" dirty="0" smtClean="0">
                <a:latin typeface="Bodoni MT Black" pitchFamily="18" charset="0"/>
                <a:cs typeface="Times New Roman" panose="02020603050405020304" pitchFamily="18" charset="0"/>
              </a:rPr>
              <a:t>它结束</a:t>
            </a:r>
            <a:r>
              <a:rPr lang="zh-CN" altLang="zh-CN" sz="2400" kern="100" dirty="0">
                <a:latin typeface="Bodoni MT Black" pitchFamily="18" charset="0"/>
                <a:cs typeface="Times New Roman" panose="02020603050405020304" pitchFamily="18" charset="0"/>
              </a:rPr>
              <a:t>事件的最迟时刻减去它的开始事件的最早时刻，再减去这个作业的持续时间： </a:t>
            </a:r>
          </a:p>
          <a:p>
            <a:pPr eaLnBrk="1" hangingPunct="1">
              <a:lnSpc>
                <a:spcPct val="125000"/>
              </a:lnSpc>
              <a:defRPr/>
            </a:pPr>
            <a:r>
              <a:rPr lang="en-US" altLang="zh-CN" sz="2400" dirty="0">
                <a:latin typeface="Bodoni MT Black" pitchFamily="18" charset="0"/>
                <a:cs typeface="Times New Roman" panose="02020603050405020304" pitchFamily="18" charset="0"/>
              </a:rPr>
              <a:t>             </a:t>
            </a:r>
            <a:r>
              <a:rPr lang="en-US" altLang="zh-CN" sz="2400" dirty="0" smtClean="0">
                <a:latin typeface="Bodoni MT Black" pitchFamily="18" charset="0"/>
                <a:cs typeface="Times New Roman" panose="02020603050405020304" pitchFamily="18" charset="0"/>
              </a:rPr>
              <a:t> </a:t>
            </a:r>
            <a:r>
              <a:rPr lang="zh-CN" altLang="zh-CN" sz="2400" dirty="0" smtClean="0">
                <a:solidFill>
                  <a:srgbClr val="FF0000"/>
                </a:solidFill>
                <a:latin typeface="Bodoni MT Black" pitchFamily="18" charset="0"/>
                <a:cs typeface="Times New Roman" panose="02020603050405020304" pitchFamily="18" charset="0"/>
              </a:rPr>
              <a:t>机动时间</a:t>
            </a:r>
            <a:r>
              <a:rPr lang="en-US" altLang="zh-CN" sz="2400" dirty="0" smtClean="0">
                <a:solidFill>
                  <a:srgbClr val="FF0000"/>
                </a:solidFill>
                <a:latin typeface="Bodoni MT Black" pitchFamily="18" charset="0"/>
                <a:cs typeface="Times New Roman" panose="02020603050405020304" pitchFamily="18" charset="0"/>
              </a:rPr>
              <a:t> = (</a:t>
            </a:r>
            <a:r>
              <a:rPr lang="en-US" altLang="zh-CN" sz="2400" dirty="0">
                <a:solidFill>
                  <a:srgbClr val="FF0000"/>
                </a:solidFill>
                <a:latin typeface="Bodoni MT Black" pitchFamily="18" charset="0"/>
                <a:cs typeface="Times New Roman" panose="02020603050405020304" pitchFamily="18" charset="0"/>
              </a:rPr>
              <a:t>LET)</a:t>
            </a:r>
            <a:r>
              <a:rPr lang="zh-CN" altLang="zh-CN" sz="2400" dirty="0" smtClean="0">
                <a:solidFill>
                  <a:srgbClr val="FF0000"/>
                </a:solidFill>
                <a:latin typeface="Bodoni MT Black" pitchFamily="18" charset="0"/>
                <a:cs typeface="Times New Roman" panose="02020603050405020304" pitchFamily="18" charset="0"/>
              </a:rPr>
              <a:t>结束</a:t>
            </a:r>
            <a:r>
              <a:rPr lang="en-US" altLang="zh-CN" sz="2400" dirty="0" smtClean="0">
                <a:solidFill>
                  <a:srgbClr val="FF0000"/>
                </a:solidFill>
                <a:latin typeface="Bodoni MT Black" pitchFamily="18" charset="0"/>
                <a:cs typeface="Times New Roman" panose="02020603050405020304" pitchFamily="18" charset="0"/>
              </a:rPr>
              <a:t> - (</a:t>
            </a:r>
            <a:r>
              <a:rPr lang="en-US" altLang="zh-CN" sz="2400" dirty="0">
                <a:solidFill>
                  <a:srgbClr val="FF0000"/>
                </a:solidFill>
                <a:latin typeface="Bodoni MT Black" pitchFamily="18" charset="0"/>
                <a:cs typeface="Times New Roman" panose="02020603050405020304" pitchFamily="18" charset="0"/>
              </a:rPr>
              <a:t>EET)</a:t>
            </a:r>
            <a:r>
              <a:rPr lang="zh-CN" altLang="zh-CN" sz="2400" dirty="0" smtClean="0">
                <a:solidFill>
                  <a:srgbClr val="FF0000"/>
                </a:solidFill>
                <a:latin typeface="Bodoni MT Black" pitchFamily="18" charset="0"/>
                <a:cs typeface="Times New Roman" panose="02020603050405020304" pitchFamily="18" charset="0"/>
              </a:rPr>
              <a:t>开始</a:t>
            </a:r>
            <a:r>
              <a:rPr lang="en-US" altLang="zh-CN" sz="2400" dirty="0" smtClean="0">
                <a:solidFill>
                  <a:srgbClr val="FF0000"/>
                </a:solidFill>
                <a:latin typeface="Bodoni MT Black" pitchFamily="18" charset="0"/>
                <a:cs typeface="Times New Roman" panose="02020603050405020304" pitchFamily="18" charset="0"/>
              </a:rPr>
              <a:t> - </a:t>
            </a:r>
            <a:r>
              <a:rPr lang="zh-CN" altLang="zh-CN" sz="2400" dirty="0" smtClean="0">
                <a:solidFill>
                  <a:srgbClr val="FF0000"/>
                </a:solidFill>
                <a:latin typeface="Bodoni MT Black" pitchFamily="18" charset="0"/>
                <a:cs typeface="Times New Roman" panose="02020603050405020304" pitchFamily="18" charset="0"/>
              </a:rPr>
              <a:t>持续时间</a:t>
            </a:r>
            <a:endParaRPr lang="en-US" altLang="zh-CN" sz="2400" dirty="0">
              <a:solidFill>
                <a:srgbClr val="FF0000"/>
              </a:solidFill>
              <a:latin typeface="Bodoni MT Black" pitchFamily="18" charset="0"/>
              <a:cs typeface="Times New Roman" panose="02020603050405020304" pitchFamily="18" charset="0"/>
            </a:endParaRPr>
          </a:p>
        </p:txBody>
      </p:sp>
      <p:sp>
        <p:nvSpPr>
          <p:cNvPr id="4" name="矩形 3"/>
          <p:cNvSpPr/>
          <p:nvPr/>
        </p:nvSpPr>
        <p:spPr>
          <a:xfrm>
            <a:off x="407989" y="1569710"/>
            <a:ext cx="8417718" cy="1477328"/>
          </a:xfrm>
          <a:prstGeom prst="rect">
            <a:avLst/>
          </a:prstGeom>
          <a:ln>
            <a:solidFill>
              <a:srgbClr val="C00000"/>
            </a:solidFill>
          </a:ln>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不在</a:t>
            </a:r>
            <a:r>
              <a:rPr lang="zh-CN" altLang="zh-CN" sz="2400" kern="100" dirty="0">
                <a:solidFill>
                  <a:srgbClr val="FF0000"/>
                </a:solidFill>
                <a:latin typeface="Bodoni MT Black" pitchFamily="18" charset="0"/>
                <a:cs typeface="Times New Roman" panose="02020603050405020304" pitchFamily="18" charset="0"/>
              </a:rPr>
              <a:t>关键路径上的作业有一定程度的机动余地</a:t>
            </a:r>
            <a:r>
              <a:rPr lang="zh-CN" altLang="zh-CN" sz="2400" kern="100" dirty="0">
                <a:latin typeface="Bodoni MT Black" pitchFamily="18" charset="0"/>
                <a:cs typeface="Times New Roman" panose="02020603050405020304" pitchFamily="18" charset="0"/>
              </a:rPr>
              <a:t>——实际开始时间可以比预定时间晚一些，或者实际持续时间可以比预定的持续时间长一些，而并不影响工程的结束时间。</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13.1.1 </a:t>
            </a:r>
            <a:r>
              <a:rPr lang="zh-CN" altLang="en-US" sz="2400" dirty="0" smtClean="0">
                <a:solidFill>
                  <a:srgbClr val="D9D9D9"/>
                </a:solidFill>
                <a:latin typeface="Bodoni MT Black" pitchFamily="18" charset="0"/>
                <a:ea typeface="+mn-ea"/>
              </a:rPr>
              <a:t>代码行技术</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p:nvPr>
        </p:nvSpPr>
        <p:spPr>
          <a:xfrm>
            <a:off x="457200" y="-17463"/>
            <a:ext cx="8229600" cy="1143001"/>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13.1 </a:t>
            </a:r>
            <a:r>
              <a:rPr kumimoji="1" lang="zh-CN" altLang="en-US" b="1" dirty="0" smtClean="0">
                <a:latin typeface="Bodoni MT Black" pitchFamily="18" charset="0"/>
                <a:ea typeface="+mn-ea"/>
              </a:rPr>
              <a:t>估算</a:t>
            </a:r>
            <a:r>
              <a:rPr kumimoji="1" lang="zh-CN" altLang="en-US" b="1" dirty="0">
                <a:latin typeface="Bodoni MT Black" pitchFamily="18" charset="0"/>
                <a:ea typeface="+mn-ea"/>
              </a:rPr>
              <a:t>软件</a:t>
            </a:r>
            <a:r>
              <a:rPr kumimoji="1" lang="zh-CN" altLang="en-US" b="1" dirty="0" smtClean="0">
                <a:latin typeface="Bodoni MT Black" pitchFamily="18" charset="0"/>
                <a:ea typeface="+mn-ea"/>
              </a:rPr>
              <a:t>规模</a:t>
            </a:r>
            <a:endParaRPr lang="zh-CN" altLang="en-US" b="1" dirty="0" smtClean="0">
              <a:latin typeface="Bodoni MT Black" pitchFamily="18" charset="0"/>
              <a:ea typeface="+mn-ea"/>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2" name="矩形 1"/>
          <p:cNvSpPr/>
          <p:nvPr/>
        </p:nvSpPr>
        <p:spPr>
          <a:xfrm>
            <a:off x="251520" y="932318"/>
            <a:ext cx="3870325" cy="584200"/>
          </a:xfrm>
          <a:prstGeom prst="rect">
            <a:avLst/>
          </a:prstGeom>
        </p:spPr>
        <p:txBody>
          <a:bodyPr wrap="none">
            <a:spAutoFit/>
          </a:bodyPr>
          <a:lstStyle/>
          <a:p>
            <a:pPr eaLnBrk="1" hangingPunct="1">
              <a:defRPr/>
            </a:pPr>
            <a:r>
              <a:rPr kumimoji="1" lang="en-US" altLang="zh-CN" sz="2800" dirty="0">
                <a:solidFill>
                  <a:srgbClr val="9999CC">
                    <a:lumMod val="50000"/>
                  </a:srgbClr>
                </a:solidFill>
                <a:latin typeface="Bodoni MT Black" pitchFamily="18" charset="0"/>
                <a:ea typeface="黑体" pitchFamily="2" charset="-122"/>
              </a:rPr>
              <a:t> </a:t>
            </a:r>
            <a:r>
              <a:rPr kumimoji="1" lang="en-US" altLang="zh-CN" sz="3200" b="1" dirty="0">
                <a:latin typeface="Bodoni MT Black" pitchFamily="18" charset="0"/>
                <a:ea typeface="+mn-ea"/>
              </a:rPr>
              <a:t>13.1.1 </a:t>
            </a:r>
            <a:r>
              <a:rPr kumimoji="1" lang="zh-CN" altLang="en-US" sz="3200" b="1" dirty="0">
                <a:latin typeface="Bodoni MT Black" pitchFamily="18" charset="0"/>
                <a:ea typeface="+mn-ea"/>
              </a:rPr>
              <a:t>代码行技术</a:t>
            </a:r>
            <a:endParaRPr lang="zh-CN" altLang="en-US" sz="3200" dirty="0">
              <a:latin typeface="Bodoni MT Black" pitchFamily="18" charset="0"/>
              <a:ea typeface="+mn-ea"/>
            </a:endParaRPr>
          </a:p>
        </p:txBody>
      </p:sp>
      <p:sp>
        <p:nvSpPr>
          <p:cNvPr id="13318" name="矩形 3"/>
          <p:cNvSpPr>
            <a:spLocks noChangeArrowheads="1"/>
          </p:cNvSpPr>
          <p:nvPr/>
        </p:nvSpPr>
        <p:spPr bwMode="auto">
          <a:xfrm>
            <a:off x="340504" y="1549400"/>
            <a:ext cx="8462992" cy="4708981"/>
          </a:xfrm>
          <a:prstGeom prst="rect">
            <a:avLst/>
          </a:prstGeom>
          <a:noFill/>
          <a:ln w="9525">
            <a:noFill/>
            <a:miter lim="800000"/>
            <a:headEnd/>
            <a:tailEnd/>
          </a:ln>
        </p:spPr>
        <p:txBody>
          <a:bodyPr wrap="square">
            <a:spAutoFit/>
          </a:bodyPr>
          <a:lstStyle/>
          <a:p>
            <a:pPr marL="342900" indent="-342900" eaLnBrk="1" hangingPunct="1">
              <a:lnSpc>
                <a:spcPct val="125000"/>
              </a:lnSpc>
              <a:buSzPct val="100000"/>
              <a:buFont typeface="Wingdings" pitchFamily="2" charset="2"/>
              <a:buChar char="l"/>
            </a:pPr>
            <a:r>
              <a:rPr lang="zh-CN" altLang="zh-CN" sz="2400" dirty="0">
                <a:latin typeface="Bodoni MT Black" pitchFamily="18" charset="0"/>
              </a:rPr>
              <a:t>用代码行技术估算软件规模时，当程序较小时常用的单位是</a:t>
            </a:r>
            <a:r>
              <a:rPr lang="zh-CN" altLang="zh-CN" sz="2400" dirty="0">
                <a:solidFill>
                  <a:srgbClr val="FF0000"/>
                </a:solidFill>
                <a:latin typeface="Bodoni MT Black" pitchFamily="18" charset="0"/>
              </a:rPr>
              <a:t>代码行数（</a:t>
            </a:r>
            <a:r>
              <a:rPr lang="en-US" altLang="zh-CN" sz="2400" dirty="0">
                <a:solidFill>
                  <a:srgbClr val="FF0000"/>
                </a:solidFill>
                <a:latin typeface="Bodoni MT Black" pitchFamily="18" charset="0"/>
              </a:rPr>
              <a:t>LOC</a:t>
            </a:r>
            <a:r>
              <a:rPr lang="zh-CN" altLang="zh-CN" sz="2400" dirty="0">
                <a:solidFill>
                  <a:srgbClr val="FF0000"/>
                </a:solidFill>
                <a:latin typeface="Bodoni MT Black" pitchFamily="18" charset="0"/>
              </a:rPr>
              <a:t>）</a:t>
            </a:r>
            <a:r>
              <a:rPr lang="zh-CN" altLang="zh-CN" sz="2400" dirty="0">
                <a:latin typeface="Bodoni MT Black" pitchFamily="18" charset="0"/>
              </a:rPr>
              <a:t>，当程序较大时常用的单位是</a:t>
            </a:r>
            <a:r>
              <a:rPr lang="zh-CN" altLang="zh-CN" sz="2400" dirty="0">
                <a:solidFill>
                  <a:srgbClr val="FF0000"/>
                </a:solidFill>
                <a:latin typeface="Bodoni MT Black" pitchFamily="18" charset="0"/>
              </a:rPr>
              <a:t>千行代码数（</a:t>
            </a:r>
            <a:r>
              <a:rPr lang="en-US" altLang="zh-CN" sz="2400" dirty="0">
                <a:solidFill>
                  <a:srgbClr val="FF0000"/>
                </a:solidFill>
                <a:latin typeface="Bodoni MT Black" pitchFamily="18" charset="0"/>
              </a:rPr>
              <a:t>KLOC</a:t>
            </a:r>
            <a:r>
              <a:rPr lang="zh-CN" altLang="zh-CN" sz="2400" dirty="0">
                <a:solidFill>
                  <a:srgbClr val="FF0000"/>
                </a:solidFill>
                <a:latin typeface="Bodoni MT Black" pitchFamily="18" charset="0"/>
              </a:rPr>
              <a:t>）</a:t>
            </a:r>
            <a:r>
              <a:rPr lang="zh-CN" altLang="en-US"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zh-CN" sz="2400" dirty="0" smtClean="0">
                <a:latin typeface="Bodoni MT Black" pitchFamily="18" charset="0"/>
              </a:rPr>
              <a:t>代码</a:t>
            </a:r>
            <a:r>
              <a:rPr lang="zh-CN" altLang="zh-CN" sz="2400" dirty="0">
                <a:latin typeface="Bodoni MT Black" pitchFamily="18" charset="0"/>
              </a:rPr>
              <a:t>行技术的主要优点是，代码是所有软件开发项目都有的“产品”，而且很容易计算代码行数</a:t>
            </a:r>
            <a:r>
              <a:rPr lang="zh-CN" altLang="zh-CN" sz="2400" dirty="0" smtClean="0">
                <a:latin typeface="Bodoni MT Black" pitchFamily="18" charset="0"/>
              </a:rPr>
              <a:t>。</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zh-CN" sz="2400" dirty="0" smtClean="0">
                <a:latin typeface="Bodoni MT Black" pitchFamily="18" charset="0"/>
              </a:rPr>
              <a:t>代码</a:t>
            </a:r>
            <a:r>
              <a:rPr lang="zh-CN" altLang="zh-CN" sz="2400" dirty="0">
                <a:latin typeface="Bodoni MT Black" pitchFamily="18" charset="0"/>
              </a:rPr>
              <a:t>行技术的缺点是：</a:t>
            </a:r>
            <a:endParaRPr lang="en-US" altLang="zh-CN" sz="2400" dirty="0">
              <a:latin typeface="Bodoni MT Black" pitchFamily="18" charset="0"/>
            </a:endParaRPr>
          </a:p>
          <a:p>
            <a:pPr marL="914400" lvl="1" indent="-457200" eaLnBrk="1" hangingPunct="1">
              <a:lnSpc>
                <a:spcPct val="125000"/>
              </a:lnSpc>
              <a:buFontTx/>
              <a:buAutoNum type="circleNumDbPlain"/>
            </a:pPr>
            <a:r>
              <a:rPr lang="zh-CN" altLang="zh-CN" sz="2400" dirty="0">
                <a:latin typeface="Bodoni MT Black" pitchFamily="18" charset="0"/>
              </a:rPr>
              <a:t>源程序</a:t>
            </a:r>
            <a:r>
              <a:rPr lang="zh-CN" altLang="zh-CN" sz="2400" dirty="0">
                <a:solidFill>
                  <a:srgbClr val="FF0000"/>
                </a:solidFill>
                <a:latin typeface="Bodoni MT Black" pitchFamily="18" charset="0"/>
              </a:rPr>
              <a:t>仅是软件配置的一个成分</a:t>
            </a:r>
            <a:r>
              <a:rPr lang="zh-CN" altLang="zh-CN" sz="2400" dirty="0">
                <a:latin typeface="Bodoni MT Black" pitchFamily="18" charset="0"/>
              </a:rPr>
              <a:t>，用它的规模代表整个软件的规模似乎不太合理；</a:t>
            </a:r>
            <a:endParaRPr lang="en-US" altLang="zh-CN" sz="2400" dirty="0">
              <a:latin typeface="Bodoni MT Black" pitchFamily="18" charset="0"/>
            </a:endParaRPr>
          </a:p>
          <a:p>
            <a:pPr marL="914400" lvl="1" indent="-457200" eaLnBrk="1" hangingPunct="1">
              <a:lnSpc>
                <a:spcPct val="125000"/>
              </a:lnSpc>
              <a:buFontTx/>
              <a:buAutoNum type="circleNumDbPlain"/>
            </a:pPr>
            <a:r>
              <a:rPr lang="zh-CN" altLang="zh-CN" sz="2400" dirty="0">
                <a:latin typeface="Bodoni MT Black" pitchFamily="18" charset="0"/>
              </a:rPr>
              <a:t>用不同语言实现同一个软件所需要的代码行数并不相同；</a:t>
            </a:r>
            <a:endParaRPr lang="en-US" altLang="zh-CN" sz="2400" dirty="0">
              <a:latin typeface="Bodoni MT Black" pitchFamily="18" charset="0"/>
            </a:endParaRPr>
          </a:p>
          <a:p>
            <a:pPr marL="914400" lvl="1" indent="-457200" eaLnBrk="1" hangingPunct="1">
              <a:lnSpc>
                <a:spcPct val="125000"/>
              </a:lnSpc>
              <a:buFontTx/>
              <a:buAutoNum type="circleNumDbPlain"/>
            </a:pPr>
            <a:r>
              <a:rPr lang="zh-CN" altLang="zh-CN" sz="2400" dirty="0">
                <a:latin typeface="Bodoni MT Black" pitchFamily="18" charset="0"/>
              </a:rPr>
              <a:t>这种方法不适用于</a:t>
            </a:r>
            <a:r>
              <a:rPr lang="zh-CN" altLang="zh-CN" sz="2400" dirty="0">
                <a:solidFill>
                  <a:srgbClr val="FF0000"/>
                </a:solidFill>
                <a:latin typeface="Bodoni MT Black" pitchFamily="18" charset="0"/>
              </a:rPr>
              <a:t>非过程语言</a:t>
            </a:r>
            <a:r>
              <a:rPr lang="zh-CN" altLang="zh-CN" sz="2400" dirty="0">
                <a:latin typeface="Bodoni MT Black" pitchFamily="18" charset="0"/>
              </a:rPr>
              <a:t>。</a:t>
            </a:r>
            <a:endParaRPr lang="en-US" altLang="zh-CN" sz="2400" dirty="0">
              <a:latin typeface="Bodoni MT Black"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179512" y="914866"/>
            <a:ext cx="8229600" cy="576262"/>
          </a:xfrm>
        </p:spPr>
        <p:txBody>
          <a:bodyPr/>
          <a:lstStyle/>
          <a:p>
            <a:pPr marL="0" indent="0">
              <a:spcBef>
                <a:spcPct val="50000"/>
              </a:spcBef>
              <a:buFont typeface="Arial" charset="0"/>
              <a:buNone/>
              <a:defRPr/>
            </a:pPr>
            <a:r>
              <a:rPr kumimoji="1" lang="en-US" altLang="zh-CN" b="1" dirty="0" smtClean="0">
                <a:latin typeface="Bodoni MT Black" pitchFamily="18" charset="0"/>
              </a:rPr>
              <a:t>13.3.6 </a:t>
            </a:r>
            <a:r>
              <a:rPr kumimoji="1" lang="zh-CN" altLang="en-US" b="1" dirty="0" smtClean="0">
                <a:latin typeface="Bodoni MT Black" pitchFamily="18" charset="0"/>
              </a:rPr>
              <a:t>机动</a:t>
            </a:r>
            <a:r>
              <a:rPr kumimoji="1" lang="zh-CN" altLang="en-US" b="1" dirty="0">
                <a:latin typeface="Bodoni MT Black" pitchFamily="18" charset="0"/>
              </a:rPr>
              <a:t>时间</a:t>
            </a:r>
            <a:endParaRPr kumimoji="1" lang="en-US" altLang="zh-CN" b="1" dirty="0">
              <a:latin typeface="Bodoni MT Black" pitchFamily="18" charset="0"/>
            </a:endParaRPr>
          </a:p>
        </p:txBody>
      </p:sp>
      <p:sp>
        <p:nvSpPr>
          <p:cNvPr id="87045" name="矩形 5"/>
          <p:cNvSpPr>
            <a:spLocks noChangeArrowheads="1"/>
          </p:cNvSpPr>
          <p:nvPr/>
        </p:nvSpPr>
        <p:spPr bwMode="auto">
          <a:xfrm>
            <a:off x="407988" y="1594893"/>
            <a:ext cx="8494926" cy="895630"/>
          </a:xfrm>
          <a:prstGeom prst="rect">
            <a:avLst/>
          </a:prstGeom>
          <a:noFill/>
          <a:ln w="9525">
            <a:noFill/>
            <a:miter lim="800000"/>
            <a:headEnd/>
            <a:tailEnd/>
          </a:ln>
        </p:spPr>
        <p:txBody>
          <a:bodyPr wrap="square">
            <a:spAutoFit/>
          </a:bodyPr>
          <a:lstStyle/>
          <a:p>
            <a:pPr eaLnBrk="1" hangingPunct="1">
              <a:lnSpc>
                <a:spcPct val="125000"/>
              </a:lnSpc>
            </a:pPr>
            <a:r>
              <a:rPr lang="zh-CN" altLang="zh-CN" sz="2200" dirty="0" smtClean="0">
                <a:latin typeface="Bodoni MT Black" pitchFamily="18" charset="0"/>
                <a:cs typeface="Times New Roman" pitchFamily="18" charset="0"/>
              </a:rPr>
              <a:t>对于</a:t>
            </a:r>
            <a:r>
              <a:rPr lang="zh-CN" altLang="zh-CN" sz="2200" dirty="0">
                <a:latin typeface="Bodoni MT Black" pitchFamily="18" charset="0"/>
                <a:cs typeface="Times New Roman" pitchFamily="18" charset="0"/>
              </a:rPr>
              <a:t>前述油漆旧木板房的例子，计算得到的非关键作业的机动时间</a:t>
            </a:r>
            <a:r>
              <a:rPr lang="zh-CN" altLang="en-US" sz="2200" dirty="0">
                <a:latin typeface="Bodoni MT Black" pitchFamily="18" charset="0"/>
                <a:cs typeface="Times New Roman" pitchFamily="18" charset="0"/>
              </a:rPr>
              <a:t>见下</a:t>
            </a:r>
            <a:r>
              <a:rPr lang="zh-CN" altLang="en-US" sz="2200" dirty="0" smtClean="0">
                <a:latin typeface="Bodoni MT Black" pitchFamily="18" charset="0"/>
                <a:cs typeface="Times New Roman" pitchFamily="18" charset="0"/>
              </a:rPr>
              <a:t>表：</a:t>
            </a:r>
            <a:endParaRPr lang="zh-CN" altLang="en-US" sz="2200" dirty="0">
              <a:latin typeface="Bodoni MT Black" pitchFamily="18" charset="0"/>
            </a:endParaRPr>
          </a:p>
        </p:txBody>
      </p:sp>
      <p:pic>
        <p:nvPicPr>
          <p:cNvPr id="87046" name="图片 10"/>
          <p:cNvPicPr>
            <a:picLocks noChangeAspect="1"/>
          </p:cNvPicPr>
          <p:nvPr/>
        </p:nvPicPr>
        <p:blipFill>
          <a:blip r:embed="rId3"/>
          <a:srcRect/>
          <a:stretch>
            <a:fillRect/>
          </a:stretch>
        </p:blipFill>
        <p:spPr bwMode="auto">
          <a:xfrm>
            <a:off x="2413124" y="2594288"/>
            <a:ext cx="5995988" cy="2405062"/>
          </a:xfrm>
          <a:prstGeom prst="rect">
            <a:avLst/>
          </a:prstGeom>
          <a:noFill/>
          <a:ln w="9525">
            <a:noFill/>
            <a:miter lim="800000"/>
            <a:headEnd/>
            <a:tailEnd/>
          </a:ln>
        </p:spPr>
      </p:pic>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2" name="文本框 1"/>
          <p:cNvSpPr txBox="1"/>
          <p:nvPr/>
        </p:nvSpPr>
        <p:spPr>
          <a:xfrm>
            <a:off x="802344" y="2845076"/>
            <a:ext cx="1638590" cy="2862322"/>
          </a:xfrm>
          <a:prstGeom prst="rect">
            <a:avLst/>
          </a:prstGeom>
          <a:noFill/>
        </p:spPr>
        <p:txBody>
          <a:bodyPr wrap="none" rtlCol="0">
            <a:spAutoFit/>
          </a:bodyPr>
          <a:lstStyle/>
          <a:p>
            <a:pPr algn="r"/>
            <a:r>
              <a:rPr lang="zh-CN" altLang="en-US" sz="1500" dirty="0">
                <a:solidFill>
                  <a:srgbClr val="0070C0"/>
                </a:solidFill>
              </a:rPr>
              <a:t>刷第</a:t>
            </a:r>
            <a:r>
              <a:rPr lang="en-US" altLang="zh-CN" sz="1500" dirty="0" smtClean="0">
                <a:solidFill>
                  <a:srgbClr val="0070C0"/>
                </a:solidFill>
              </a:rPr>
              <a:t>1</a:t>
            </a:r>
            <a:r>
              <a:rPr lang="zh-CN" altLang="en-US" sz="1500" dirty="0" smtClean="0">
                <a:solidFill>
                  <a:srgbClr val="0070C0"/>
                </a:solidFill>
              </a:rPr>
              <a:t>面墙新漆</a:t>
            </a:r>
            <a:endParaRPr lang="en-US" altLang="zh-CN" sz="1500" dirty="0" smtClean="0">
              <a:solidFill>
                <a:srgbClr val="0070C0"/>
              </a:solidFill>
            </a:endParaRPr>
          </a:p>
          <a:p>
            <a:pPr algn="r"/>
            <a:r>
              <a:rPr lang="zh-CN" altLang="en-US" sz="1500" dirty="0" smtClean="0">
                <a:solidFill>
                  <a:srgbClr val="00B050"/>
                </a:solidFill>
              </a:rPr>
              <a:t>刮第</a:t>
            </a:r>
            <a:r>
              <a:rPr lang="en-US" altLang="zh-CN" sz="1500" dirty="0" smtClean="0">
                <a:solidFill>
                  <a:srgbClr val="00B050"/>
                </a:solidFill>
              </a:rPr>
              <a:t>3</a:t>
            </a:r>
            <a:r>
              <a:rPr lang="zh-CN" altLang="en-US" sz="1500" dirty="0" smtClean="0">
                <a:solidFill>
                  <a:srgbClr val="00B050"/>
                </a:solidFill>
              </a:rPr>
              <a:t>面墙旧漆</a:t>
            </a:r>
            <a:endParaRPr lang="en-US" altLang="zh-CN" sz="1500" dirty="0" smtClean="0">
              <a:solidFill>
                <a:srgbClr val="00B050"/>
              </a:solidFill>
            </a:endParaRPr>
          </a:p>
          <a:p>
            <a:pPr algn="r"/>
            <a:r>
              <a:rPr lang="zh-CN" altLang="en-US" sz="1500" dirty="0" smtClean="0">
                <a:solidFill>
                  <a:srgbClr val="FFC000"/>
                </a:solidFill>
              </a:rPr>
              <a:t>清理第</a:t>
            </a:r>
            <a:r>
              <a:rPr lang="en-US" altLang="zh-CN" sz="1500" dirty="0" smtClean="0">
                <a:solidFill>
                  <a:srgbClr val="FFC000"/>
                </a:solidFill>
              </a:rPr>
              <a:t>1</a:t>
            </a:r>
            <a:r>
              <a:rPr lang="zh-CN" altLang="en-US" sz="1500" dirty="0" smtClean="0">
                <a:solidFill>
                  <a:srgbClr val="FFC000"/>
                </a:solidFill>
              </a:rPr>
              <a:t>面墙窗户</a:t>
            </a:r>
            <a:endParaRPr lang="en-US" altLang="zh-CN" sz="1500" dirty="0" smtClean="0">
              <a:solidFill>
                <a:srgbClr val="FFC000"/>
              </a:solidFill>
            </a:endParaRPr>
          </a:p>
          <a:p>
            <a:pPr algn="r"/>
            <a:r>
              <a:rPr lang="zh-CN" altLang="en-US" sz="1500" dirty="0">
                <a:solidFill>
                  <a:srgbClr val="FF0000"/>
                </a:solidFill>
              </a:rPr>
              <a:t>虚拟</a:t>
            </a:r>
            <a:r>
              <a:rPr lang="zh-CN" altLang="en-US" sz="1500" dirty="0" smtClean="0">
                <a:solidFill>
                  <a:srgbClr val="FF0000"/>
                </a:solidFill>
              </a:rPr>
              <a:t>作业</a:t>
            </a:r>
            <a:endParaRPr lang="en-US" altLang="zh-CN" sz="1500" dirty="0" smtClean="0">
              <a:solidFill>
                <a:srgbClr val="FF0000"/>
              </a:solidFill>
            </a:endParaRPr>
          </a:p>
          <a:p>
            <a:pPr algn="r"/>
            <a:r>
              <a:rPr lang="zh-CN" altLang="en-US" sz="1500" dirty="0" smtClean="0">
                <a:solidFill>
                  <a:srgbClr val="00B050"/>
                </a:solidFill>
              </a:rPr>
              <a:t>刮第</a:t>
            </a:r>
            <a:r>
              <a:rPr lang="en-US" altLang="zh-CN" sz="1500" dirty="0" smtClean="0">
                <a:solidFill>
                  <a:srgbClr val="00B050"/>
                </a:solidFill>
              </a:rPr>
              <a:t>4</a:t>
            </a:r>
            <a:r>
              <a:rPr lang="zh-CN" altLang="en-US" sz="1500" dirty="0" smtClean="0">
                <a:solidFill>
                  <a:srgbClr val="00B050"/>
                </a:solidFill>
              </a:rPr>
              <a:t>面墙旧漆</a:t>
            </a:r>
            <a:endParaRPr lang="en-US" altLang="zh-CN" sz="1500" dirty="0" smtClean="0">
              <a:solidFill>
                <a:srgbClr val="00B050"/>
              </a:solidFill>
            </a:endParaRPr>
          </a:p>
          <a:p>
            <a:pPr algn="r"/>
            <a:r>
              <a:rPr lang="zh-CN" altLang="en-US" sz="1500" dirty="0">
                <a:solidFill>
                  <a:srgbClr val="FF0000"/>
                </a:solidFill>
              </a:rPr>
              <a:t>虚拟</a:t>
            </a:r>
            <a:r>
              <a:rPr lang="zh-CN" altLang="en-US" sz="1500" dirty="0" smtClean="0">
                <a:solidFill>
                  <a:srgbClr val="FF0000"/>
                </a:solidFill>
              </a:rPr>
              <a:t>作业</a:t>
            </a:r>
            <a:endParaRPr lang="en-US" altLang="zh-CN" sz="1500" dirty="0" smtClean="0">
              <a:solidFill>
                <a:srgbClr val="FF0000"/>
              </a:solidFill>
            </a:endParaRPr>
          </a:p>
          <a:p>
            <a:pPr algn="r"/>
            <a:r>
              <a:rPr lang="zh-CN" altLang="en-US" sz="1500" dirty="0" smtClean="0">
                <a:solidFill>
                  <a:srgbClr val="FFC000"/>
                </a:solidFill>
              </a:rPr>
              <a:t>清理第</a:t>
            </a:r>
            <a:r>
              <a:rPr lang="en-US" altLang="zh-CN" sz="1500" dirty="0" smtClean="0">
                <a:solidFill>
                  <a:srgbClr val="FFC000"/>
                </a:solidFill>
              </a:rPr>
              <a:t>2</a:t>
            </a:r>
            <a:r>
              <a:rPr lang="zh-CN" altLang="en-US" sz="1500" dirty="0" smtClean="0">
                <a:solidFill>
                  <a:srgbClr val="FFC000"/>
                </a:solidFill>
              </a:rPr>
              <a:t>面墙窗户</a:t>
            </a:r>
            <a:endParaRPr lang="en-US" altLang="zh-CN" sz="1500" dirty="0" smtClean="0">
              <a:solidFill>
                <a:srgbClr val="FFC000"/>
              </a:solidFill>
            </a:endParaRPr>
          </a:p>
          <a:p>
            <a:pPr algn="r"/>
            <a:r>
              <a:rPr lang="zh-CN" altLang="en-US" sz="1500" dirty="0">
                <a:solidFill>
                  <a:srgbClr val="FF0000"/>
                </a:solidFill>
              </a:rPr>
              <a:t>虚拟</a:t>
            </a:r>
            <a:r>
              <a:rPr lang="zh-CN" altLang="en-US" sz="1500" dirty="0" smtClean="0">
                <a:solidFill>
                  <a:srgbClr val="FF0000"/>
                </a:solidFill>
              </a:rPr>
              <a:t>作业</a:t>
            </a:r>
            <a:endParaRPr lang="en-US" altLang="zh-CN" sz="1500" dirty="0" smtClean="0">
              <a:solidFill>
                <a:srgbClr val="FF0000"/>
              </a:solidFill>
            </a:endParaRPr>
          </a:p>
          <a:p>
            <a:pPr algn="r"/>
            <a:r>
              <a:rPr lang="zh-CN" altLang="en-US" sz="1500" dirty="0" smtClean="0">
                <a:solidFill>
                  <a:srgbClr val="FFC000"/>
                </a:solidFill>
              </a:rPr>
              <a:t>清理第</a:t>
            </a:r>
            <a:r>
              <a:rPr lang="en-US" altLang="zh-CN" sz="1500" dirty="0" smtClean="0">
                <a:solidFill>
                  <a:srgbClr val="FFC000"/>
                </a:solidFill>
              </a:rPr>
              <a:t>3</a:t>
            </a:r>
            <a:r>
              <a:rPr lang="zh-CN" altLang="en-US" sz="1500" dirty="0" smtClean="0">
                <a:solidFill>
                  <a:srgbClr val="FFC000"/>
                </a:solidFill>
              </a:rPr>
              <a:t>面墙窗户</a:t>
            </a:r>
            <a:endParaRPr lang="en-US" altLang="zh-CN" sz="1500" dirty="0" smtClean="0">
              <a:solidFill>
                <a:srgbClr val="FFC000"/>
              </a:solidFill>
            </a:endParaRPr>
          </a:p>
          <a:p>
            <a:pPr algn="r"/>
            <a:endParaRPr lang="en-US" altLang="zh-CN" sz="1500" dirty="0">
              <a:solidFill>
                <a:srgbClr val="00B050"/>
              </a:solidFill>
            </a:endParaRPr>
          </a:p>
          <a:p>
            <a:pPr algn="r"/>
            <a:endParaRPr lang="en-US" altLang="zh-CN" sz="1500" dirty="0" smtClean="0">
              <a:solidFill>
                <a:srgbClr val="00B050"/>
              </a:solidFill>
            </a:endParaRPr>
          </a:p>
          <a:p>
            <a:pPr algn="r"/>
            <a:endParaRPr lang="zh-CN" altLang="en-US" sz="1500" dirty="0">
              <a:solidFill>
                <a:srgbClr val="00B050"/>
              </a:solidFill>
            </a:endParaRPr>
          </a:p>
        </p:txBody>
      </p:sp>
    </p:spTree>
    <p:extLst>
      <p:ext uri="{BB962C8B-B14F-4D97-AF65-F5344CB8AC3E}">
        <p14:creationId xmlns:p14="http://schemas.microsoft.com/office/powerpoint/2010/main" val="17493388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2376" y="1125538"/>
            <a:ext cx="8225211" cy="1938992"/>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在</a:t>
            </a:r>
            <a:r>
              <a:rPr lang="zh-CN" altLang="zh-CN" sz="2400" kern="100" dirty="0">
                <a:latin typeface="Bodoni MT Black" pitchFamily="18" charset="0"/>
                <a:cs typeface="Times New Roman" panose="02020603050405020304" pitchFamily="18" charset="0"/>
              </a:rPr>
              <a:t>工程网络中每个作业的机动时间写在代表该项作业的</a:t>
            </a:r>
            <a:r>
              <a:rPr lang="zh-CN" altLang="zh-CN" sz="2400" kern="100" dirty="0">
                <a:solidFill>
                  <a:srgbClr val="FF0000"/>
                </a:solidFill>
                <a:latin typeface="Bodoni MT Black" pitchFamily="18" charset="0"/>
                <a:cs typeface="Times New Roman" panose="02020603050405020304" pitchFamily="18" charset="0"/>
              </a:rPr>
              <a:t>箭头下面的括号</a:t>
            </a:r>
            <a:r>
              <a:rPr lang="zh-CN" altLang="zh-CN" sz="2400" kern="100" dirty="0" smtClean="0">
                <a:solidFill>
                  <a:srgbClr val="FF0000"/>
                </a:solidFill>
                <a:latin typeface="Bodoni MT Black" pitchFamily="18" charset="0"/>
                <a:cs typeface="Times New Roman" panose="02020603050405020304" pitchFamily="18" charset="0"/>
              </a:rPr>
              <a:t>里</a:t>
            </a:r>
            <a:r>
              <a:rPr lang="zh-CN" altLang="zh-CN" sz="2400" kern="100" dirty="0" smtClean="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在制定进度计划时仔细考虑和利用工程网络中的机动时间，往往能够安排出既节省资源又不影响最终竣工时间的进度表。</a:t>
            </a:r>
            <a:endParaRPr lang="zh-CN" altLang="zh-CN" sz="2000" kern="100" dirty="0">
              <a:latin typeface="Bodoni MT Black" pitchFamily="18" charset="0"/>
              <a:cs typeface="Times New Roman" panose="02020603050405020304" pitchFamily="18" charset="0"/>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13.3.6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机动</a:t>
            </a:r>
            <a:r>
              <a:rPr lang="zh-CN" altLang="en-US" sz="2400" dirty="0">
                <a:solidFill>
                  <a:srgbClr val="D9D9D9"/>
                </a:solidFill>
                <a:latin typeface="Bodoni MT Black" pitchFamily="18" charset="0"/>
                <a:ea typeface="+mn-ea"/>
              </a:rPr>
              <a:t>时间</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pic>
        <p:nvPicPr>
          <p:cNvPr id="7" name="图片 8"/>
          <p:cNvPicPr>
            <a:picLocks noChangeAspect="1"/>
          </p:cNvPicPr>
          <p:nvPr/>
        </p:nvPicPr>
        <p:blipFill>
          <a:blip r:embed="rId3" cstate="print"/>
          <a:srcRect/>
          <a:stretch>
            <a:fillRect/>
          </a:stretch>
        </p:blipFill>
        <p:spPr bwMode="auto">
          <a:xfrm>
            <a:off x="2054225" y="3170238"/>
            <a:ext cx="5219700" cy="3121025"/>
          </a:xfrm>
          <a:prstGeom prst="rect">
            <a:avLst/>
          </a:prstGeom>
          <a:noFill/>
          <a:ln w="9525">
            <a:noFill/>
            <a:miter lim="800000"/>
            <a:headEnd/>
            <a:tailEnd/>
          </a:ln>
        </p:spPr>
      </p:pic>
      <p:sp>
        <p:nvSpPr>
          <p:cNvPr id="2" name="矩形 1"/>
          <p:cNvSpPr/>
          <p:nvPr/>
        </p:nvSpPr>
        <p:spPr>
          <a:xfrm>
            <a:off x="2787183" y="4797152"/>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19872" y="4433297"/>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493405" y="4869160"/>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03018" y="5059784"/>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05312" y="3782690"/>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426421" y="3829173"/>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992463" y="3861916"/>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652120" y="4244652"/>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223495" y="4414625"/>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161793" y="4987776"/>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959202" y="4586734"/>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64313" y="4353028"/>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739927" y="4270609"/>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198665" y="4628114"/>
            <a:ext cx="123403"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矩形 8"/>
          <p:cNvSpPr>
            <a:spLocks noChangeArrowheads="1"/>
          </p:cNvSpPr>
          <p:nvPr/>
        </p:nvSpPr>
        <p:spPr bwMode="auto">
          <a:xfrm>
            <a:off x="357188" y="1111184"/>
            <a:ext cx="8331200" cy="4324261"/>
          </a:xfrm>
          <a:prstGeom prst="rect">
            <a:avLst/>
          </a:prstGeom>
          <a:noFill/>
          <a:ln w="9525">
            <a:noFill/>
            <a:miter lim="800000"/>
            <a:headEnd/>
            <a:tailEnd/>
          </a:ln>
        </p:spPr>
        <p:txBody>
          <a:bodyPr>
            <a:spAutoFit/>
          </a:bodyPr>
          <a:lstStyle/>
          <a:p>
            <a:pPr eaLnBrk="1" hangingPunct="1">
              <a:lnSpc>
                <a:spcPct val="125000"/>
              </a:lnSpc>
            </a:pPr>
            <a:r>
              <a:rPr lang="en-US" altLang="zh-CN" sz="2200" dirty="0">
                <a:latin typeface="Bodoni MT Black" pitchFamily="18" charset="0"/>
                <a:cs typeface="Times New Roman" pitchFamily="18" charset="0"/>
              </a:rPr>
              <a:t>      </a:t>
            </a:r>
            <a:r>
              <a:rPr lang="zh-CN" altLang="zh-CN" sz="2200" dirty="0" smtClean="0">
                <a:latin typeface="Bodoni MT Black" pitchFamily="18" charset="0"/>
                <a:cs typeface="Times New Roman" pitchFamily="18" charset="0"/>
              </a:rPr>
              <a:t>研究</a:t>
            </a:r>
            <a:r>
              <a:rPr lang="zh-CN" altLang="en-US" sz="2200" dirty="0" smtClean="0">
                <a:latin typeface="Bodoni MT Black" pitchFamily="18" charset="0"/>
                <a:cs typeface="Times New Roman" pitchFamily="18" charset="0"/>
              </a:rPr>
              <a:t>上</a:t>
            </a:r>
            <a:r>
              <a:rPr lang="zh-CN" altLang="zh-CN" sz="2200" dirty="0" smtClean="0">
                <a:latin typeface="Bodoni MT Black" pitchFamily="18" charset="0"/>
                <a:cs typeface="Times New Roman" pitchFamily="18" charset="0"/>
              </a:rPr>
              <a:t>图</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或表</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可以</a:t>
            </a:r>
            <a:r>
              <a:rPr lang="zh-CN" altLang="zh-CN" sz="2200" dirty="0">
                <a:latin typeface="Bodoni MT Black" pitchFamily="18" charset="0"/>
                <a:cs typeface="Times New Roman" pitchFamily="18" charset="0"/>
              </a:rPr>
              <a:t>看出，清理前三面墙窗户的作业都有相当多机动时间，也就是说，这些作业可以晚些开始或者持续时间长</a:t>
            </a:r>
            <a:r>
              <a:rPr lang="zh-CN" altLang="zh-CN" sz="2200" dirty="0" smtClean="0">
                <a:latin typeface="Bodoni MT Black" pitchFamily="18" charset="0"/>
                <a:cs typeface="Times New Roman" pitchFamily="18" charset="0"/>
              </a:rPr>
              <a:t>一些</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少</a:t>
            </a:r>
            <a:r>
              <a:rPr lang="zh-CN" altLang="zh-CN" sz="2200" dirty="0">
                <a:latin typeface="Bodoni MT Black" pitchFamily="18" charset="0"/>
                <a:cs typeface="Times New Roman" pitchFamily="18" charset="0"/>
              </a:rPr>
              <a:t>用一些</a:t>
            </a:r>
            <a:r>
              <a:rPr lang="zh-CN" altLang="zh-CN" sz="2200" dirty="0" smtClean="0">
                <a:latin typeface="Bodoni MT Black" pitchFamily="18" charset="0"/>
                <a:cs typeface="Times New Roman" pitchFamily="18" charset="0"/>
              </a:rPr>
              <a:t>资源</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a:t>
            </a:r>
            <a:r>
              <a:rPr lang="zh-CN" altLang="zh-CN" sz="2200" dirty="0">
                <a:latin typeface="Bodoni MT Black" pitchFamily="18" charset="0"/>
                <a:cs typeface="Times New Roman" pitchFamily="18" charset="0"/>
              </a:rPr>
              <a:t>并不影响竣工时间。</a:t>
            </a:r>
            <a:endParaRPr lang="en-US" altLang="zh-CN" sz="2200" dirty="0">
              <a:latin typeface="Bodoni MT Black" pitchFamily="18" charset="0"/>
              <a:cs typeface="Times New Roman" pitchFamily="18" charset="0"/>
            </a:endParaRPr>
          </a:p>
          <a:p>
            <a:pPr eaLnBrk="1" hangingPunct="1">
              <a:lnSpc>
                <a:spcPct val="125000"/>
              </a:lnSpc>
            </a:pPr>
            <a:r>
              <a:rPr lang="en-US" altLang="zh-CN" sz="2200" dirty="0">
                <a:latin typeface="Bodoni MT Black" pitchFamily="18" charset="0"/>
                <a:cs typeface="Times New Roman" pitchFamily="18" charset="0"/>
              </a:rPr>
              <a:t>      </a:t>
            </a:r>
            <a:r>
              <a:rPr lang="zh-CN" altLang="zh-CN" sz="2200" dirty="0" smtClean="0">
                <a:latin typeface="Bodoni MT Black" pitchFamily="18" charset="0"/>
                <a:cs typeface="Times New Roman" pitchFamily="18" charset="0"/>
              </a:rPr>
              <a:t>此外</a:t>
            </a:r>
            <a:r>
              <a:rPr lang="zh-CN" altLang="zh-CN" sz="2200" dirty="0">
                <a:latin typeface="Bodoni MT Black" pitchFamily="18" charset="0"/>
                <a:cs typeface="Times New Roman" pitchFamily="18" charset="0"/>
              </a:rPr>
              <a:t>，刮第</a:t>
            </a:r>
            <a:r>
              <a:rPr lang="en-US" altLang="zh-CN" sz="2200" dirty="0">
                <a:latin typeface="Bodoni MT Black" pitchFamily="18" charset="0"/>
                <a:cs typeface="Times New Roman" pitchFamily="18" charset="0"/>
              </a:rPr>
              <a:t>3</a:t>
            </a:r>
            <a:r>
              <a:rPr lang="zh-CN" altLang="zh-CN" sz="2200" dirty="0">
                <a:latin typeface="Bodoni MT Black" pitchFamily="18" charset="0"/>
                <a:cs typeface="Times New Roman" pitchFamily="18" charset="0"/>
              </a:rPr>
              <a:t>、第</a:t>
            </a:r>
            <a:r>
              <a:rPr lang="en-US" altLang="zh-CN" sz="2200" dirty="0">
                <a:latin typeface="Bodoni MT Black" pitchFamily="18" charset="0"/>
                <a:cs typeface="Times New Roman" pitchFamily="18" charset="0"/>
              </a:rPr>
              <a:t>4</a:t>
            </a:r>
            <a:r>
              <a:rPr lang="zh-CN" altLang="zh-CN" sz="2200" dirty="0">
                <a:latin typeface="Bodoni MT Black" pitchFamily="18" charset="0"/>
                <a:cs typeface="Times New Roman" pitchFamily="18" charset="0"/>
              </a:rPr>
              <a:t>面墙上旧漆和给第</a:t>
            </a:r>
            <a:r>
              <a:rPr lang="en-US" altLang="zh-CN" sz="2200" dirty="0">
                <a:latin typeface="Bodoni MT Black" pitchFamily="18" charset="0"/>
                <a:cs typeface="Times New Roman" pitchFamily="18" charset="0"/>
              </a:rPr>
              <a:t>1</a:t>
            </a:r>
            <a:r>
              <a:rPr lang="zh-CN" altLang="zh-CN" sz="2200" dirty="0">
                <a:latin typeface="Bodoni MT Black" pitchFamily="18" charset="0"/>
                <a:cs typeface="Times New Roman" pitchFamily="18" charset="0"/>
              </a:rPr>
              <a:t>面墙刷新漆的作业也都有机动时间，而且这后三项作业的机动时间之和大于清理前三面墙窗户需要用的工作时间。因此，有可能</a:t>
            </a:r>
            <a:r>
              <a:rPr lang="zh-CN" altLang="zh-CN" sz="2200" dirty="0">
                <a:solidFill>
                  <a:srgbClr val="FF0000"/>
                </a:solidFill>
                <a:latin typeface="Bodoni MT Black" pitchFamily="18" charset="0"/>
                <a:cs typeface="Times New Roman" pitchFamily="18" charset="0"/>
              </a:rPr>
              <a:t>仅用</a:t>
            </a:r>
            <a:r>
              <a:rPr lang="en-US" altLang="zh-CN" sz="2200" b="1" dirty="0">
                <a:solidFill>
                  <a:srgbClr val="FF0000"/>
                </a:solidFill>
                <a:latin typeface="Bodoni MT Black" pitchFamily="18" charset="0"/>
                <a:cs typeface="Times New Roman" pitchFamily="18" charset="0"/>
              </a:rPr>
              <a:t>10</a:t>
            </a:r>
            <a:r>
              <a:rPr lang="zh-CN" altLang="zh-CN" sz="2200" b="1" dirty="0">
                <a:solidFill>
                  <a:srgbClr val="FF0000"/>
                </a:solidFill>
                <a:latin typeface="Bodoni MT Black" pitchFamily="18" charset="0"/>
                <a:cs typeface="Times New Roman" pitchFamily="18" charset="0"/>
              </a:rPr>
              <a:t>名</a:t>
            </a:r>
            <a:r>
              <a:rPr lang="zh-CN" altLang="zh-CN" sz="2200" dirty="0">
                <a:solidFill>
                  <a:srgbClr val="FF0000"/>
                </a:solidFill>
                <a:latin typeface="Bodoni MT Black" pitchFamily="18" charset="0"/>
                <a:cs typeface="Times New Roman" pitchFamily="18" charset="0"/>
              </a:rPr>
              <a:t>工人在同样时间</a:t>
            </a:r>
            <a:r>
              <a:rPr lang="zh-CN" altLang="zh-CN" sz="2200" dirty="0" smtClean="0">
                <a:solidFill>
                  <a:srgbClr val="FF0000"/>
                </a:solidFill>
                <a:latin typeface="Bodoni MT Black" pitchFamily="18" charset="0"/>
                <a:cs typeface="Times New Roman" pitchFamily="18" charset="0"/>
              </a:rPr>
              <a:t>内</a:t>
            </a:r>
            <a:r>
              <a:rPr lang="zh-CN" altLang="en-US" sz="2200" dirty="0" smtClean="0">
                <a:solidFill>
                  <a:srgbClr val="FF0000"/>
                </a:solidFill>
                <a:latin typeface="Bodoni MT Black" pitchFamily="18" charset="0"/>
                <a:cs typeface="Times New Roman" pitchFamily="18" charset="0"/>
              </a:rPr>
              <a:t>（</a:t>
            </a:r>
            <a:r>
              <a:rPr lang="en-US" altLang="zh-CN" sz="2200" dirty="0" smtClean="0">
                <a:solidFill>
                  <a:srgbClr val="FF0000"/>
                </a:solidFill>
                <a:latin typeface="Bodoni MT Black" pitchFamily="18" charset="0"/>
                <a:cs typeface="Times New Roman" pitchFamily="18" charset="0"/>
              </a:rPr>
              <a:t>23</a:t>
            </a:r>
            <a:r>
              <a:rPr lang="zh-CN" altLang="zh-CN" sz="2200" dirty="0" smtClean="0">
                <a:solidFill>
                  <a:srgbClr val="FF0000"/>
                </a:solidFill>
                <a:latin typeface="Bodoni MT Black" pitchFamily="18" charset="0"/>
                <a:cs typeface="Times New Roman" pitchFamily="18" charset="0"/>
              </a:rPr>
              <a:t>小时</a:t>
            </a:r>
            <a:r>
              <a:rPr lang="zh-CN" altLang="en-US" sz="2200" dirty="0" smtClean="0">
                <a:solidFill>
                  <a:srgbClr val="FF0000"/>
                </a:solidFill>
                <a:latin typeface="Bodoni MT Black" pitchFamily="18" charset="0"/>
                <a:cs typeface="Times New Roman" pitchFamily="18" charset="0"/>
              </a:rPr>
              <a:t>）</a:t>
            </a:r>
            <a:r>
              <a:rPr lang="zh-CN" altLang="zh-CN" sz="2200" dirty="0" smtClean="0">
                <a:solidFill>
                  <a:srgbClr val="FF0000"/>
                </a:solidFill>
                <a:latin typeface="Bodoni MT Black" pitchFamily="18" charset="0"/>
                <a:cs typeface="Times New Roman" pitchFamily="18" charset="0"/>
              </a:rPr>
              <a:t>完成</a:t>
            </a:r>
            <a:r>
              <a:rPr lang="zh-CN" altLang="zh-CN" sz="2200" dirty="0">
                <a:solidFill>
                  <a:srgbClr val="FF0000"/>
                </a:solidFill>
                <a:latin typeface="Bodoni MT Black" pitchFamily="18" charset="0"/>
                <a:cs typeface="Times New Roman" pitchFamily="18" charset="0"/>
              </a:rPr>
              <a:t>旧木板房刷漆工程。</a:t>
            </a:r>
            <a:endParaRPr lang="en-US" altLang="zh-CN" sz="2200" dirty="0">
              <a:solidFill>
                <a:srgbClr val="FF0000"/>
              </a:solidFill>
              <a:latin typeface="Bodoni MT Black" pitchFamily="18" charset="0"/>
              <a:cs typeface="Times New Roman" pitchFamily="18" charset="0"/>
            </a:endParaRPr>
          </a:p>
          <a:p>
            <a:pPr eaLnBrk="1" hangingPunct="1">
              <a:lnSpc>
                <a:spcPct val="125000"/>
              </a:lnSpc>
            </a:pPr>
            <a:r>
              <a:rPr lang="en-US" altLang="zh-CN" sz="2200" dirty="0">
                <a:latin typeface="Bodoni MT Black" pitchFamily="18" charset="0"/>
                <a:cs typeface="Times New Roman" pitchFamily="18" charset="0"/>
              </a:rPr>
              <a:t>      </a:t>
            </a:r>
            <a:r>
              <a:rPr lang="zh-CN" altLang="zh-CN" sz="2200" dirty="0" smtClean="0">
                <a:latin typeface="Bodoni MT Black" pitchFamily="18" charset="0"/>
                <a:cs typeface="Times New Roman" pitchFamily="18" charset="0"/>
              </a:rPr>
              <a:t>进一步</a:t>
            </a:r>
            <a:r>
              <a:rPr lang="zh-CN" altLang="zh-CN" sz="2200" dirty="0">
                <a:latin typeface="Bodoni MT Black" pitchFamily="18" charset="0"/>
                <a:cs typeface="Times New Roman" pitchFamily="18" charset="0"/>
              </a:rPr>
              <a:t>研究</a:t>
            </a:r>
            <a:r>
              <a:rPr lang="zh-CN" altLang="zh-CN" sz="2200" dirty="0" smtClean="0">
                <a:latin typeface="Bodoni MT Black" pitchFamily="18" charset="0"/>
                <a:cs typeface="Times New Roman" pitchFamily="18" charset="0"/>
              </a:rPr>
              <a:t>图中</a:t>
            </a:r>
            <a:r>
              <a:rPr lang="zh-CN" altLang="zh-CN" sz="2200" dirty="0">
                <a:latin typeface="Bodoni MT Black" pitchFamily="18" charset="0"/>
                <a:cs typeface="Times New Roman" pitchFamily="18" charset="0"/>
              </a:rPr>
              <a:t>的工程网络可以看出，确实能够只用</a:t>
            </a:r>
            <a:r>
              <a:rPr lang="en-US" altLang="zh-CN" sz="2200" dirty="0">
                <a:latin typeface="Bodoni MT Black" pitchFamily="18" charset="0"/>
                <a:cs typeface="Times New Roman" pitchFamily="18" charset="0"/>
              </a:rPr>
              <a:t>10</a:t>
            </a:r>
            <a:r>
              <a:rPr lang="zh-CN" altLang="zh-CN" sz="2200" dirty="0">
                <a:latin typeface="Bodoni MT Black" pitchFamily="18" charset="0"/>
                <a:cs typeface="Times New Roman" pitchFamily="18" charset="0"/>
              </a:rPr>
              <a:t>名工人在同样时间内完成这项任务，而且可以安排出几套不同的进度计划，都可以既减少</a:t>
            </a:r>
            <a:r>
              <a:rPr lang="en-US" altLang="zh-CN" sz="2200" dirty="0">
                <a:latin typeface="Bodoni MT Black" pitchFamily="18" charset="0"/>
                <a:cs typeface="Times New Roman" pitchFamily="18" charset="0"/>
              </a:rPr>
              <a:t>5</a:t>
            </a:r>
            <a:r>
              <a:rPr lang="zh-CN" altLang="zh-CN" sz="2200" dirty="0">
                <a:latin typeface="Bodoni MT Black" pitchFamily="18" charset="0"/>
                <a:cs typeface="Times New Roman" pitchFamily="18" charset="0"/>
              </a:rPr>
              <a:t>名工人又不影响竣工时间。</a:t>
            </a:r>
            <a:endParaRPr lang="zh-CN" altLang="en-US" sz="2200" dirty="0">
              <a:latin typeface="Bodoni MT Black" pitchFamily="18" charset="0"/>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13.3.6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机动</a:t>
            </a:r>
            <a:r>
              <a:rPr lang="zh-CN" altLang="en-US" sz="2400" dirty="0">
                <a:solidFill>
                  <a:srgbClr val="D9D9D9"/>
                </a:solidFill>
                <a:latin typeface="Bodoni MT Black" pitchFamily="18" charset="0"/>
                <a:ea typeface="+mn-ea"/>
              </a:rPr>
              <a:t>时间</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Tree>
    <p:extLst>
      <p:ext uri="{BB962C8B-B14F-4D97-AF65-F5344CB8AC3E}">
        <p14:creationId xmlns:p14="http://schemas.microsoft.com/office/powerpoint/2010/main" val="1520703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图片 2"/>
          <p:cNvPicPr>
            <a:picLocks noChangeAspect="1"/>
          </p:cNvPicPr>
          <p:nvPr/>
        </p:nvPicPr>
        <p:blipFill>
          <a:blip r:embed="rId3" cstate="print"/>
          <a:srcRect/>
          <a:stretch>
            <a:fillRect/>
          </a:stretch>
        </p:blipFill>
        <p:spPr bwMode="auto">
          <a:xfrm>
            <a:off x="4454525" y="1041400"/>
            <a:ext cx="4689475" cy="1960563"/>
          </a:xfrm>
          <a:prstGeom prst="rect">
            <a:avLst/>
          </a:prstGeom>
          <a:noFill/>
          <a:ln w="9525">
            <a:noFill/>
            <a:miter lim="800000"/>
            <a:headEnd/>
            <a:tailEnd/>
          </a:ln>
        </p:spPr>
      </p:pic>
      <p:sp>
        <p:nvSpPr>
          <p:cNvPr id="4" name="矩形 3"/>
          <p:cNvSpPr/>
          <p:nvPr/>
        </p:nvSpPr>
        <p:spPr>
          <a:xfrm>
            <a:off x="185738" y="3447495"/>
            <a:ext cx="8702675" cy="3054682"/>
          </a:xfrm>
          <a:prstGeom prst="rect">
            <a:avLst/>
          </a:prstGeom>
        </p:spPr>
        <p:txBody>
          <a:bodyPr>
            <a:spAutoFit/>
          </a:bodyPr>
          <a:lstStyle/>
          <a:p>
            <a:pPr algn="just" eaLnBrk="1" hangingPunct="1">
              <a:lnSpc>
                <a:spcPct val="125000"/>
              </a:lnSpc>
              <a:spcAft>
                <a:spcPts val="0"/>
              </a:spcAft>
              <a:defRPr/>
            </a:pPr>
            <a:r>
              <a:rPr lang="zh-CN" altLang="en-US" sz="2200" kern="100" dirty="0" smtClean="0">
                <a:latin typeface="Bodoni MT Black" pitchFamily="18" charset="0"/>
                <a:cs typeface="Times New Roman" panose="02020603050405020304" pitchFamily="18" charset="0"/>
              </a:rPr>
              <a:t>右图</a:t>
            </a:r>
            <a:r>
              <a:rPr lang="zh-CN" altLang="zh-CN" sz="2200" dirty="0" smtClean="0">
                <a:latin typeface="Bodoni MT Black" pitchFamily="18" charset="0"/>
              </a:rPr>
              <a:t>中粗实</a:t>
            </a:r>
            <a:r>
              <a:rPr lang="zh-CN" altLang="zh-CN" sz="2200" dirty="0">
                <a:latin typeface="Bodoni MT Black" pitchFamily="18" charset="0"/>
              </a:rPr>
              <a:t>线代表由甲组工人完成的作业；斜划线代表由乙组工人完成的作业</a:t>
            </a:r>
            <a:r>
              <a:rPr lang="zh-CN" altLang="en-US" sz="2200" dirty="0" smtClean="0">
                <a:latin typeface="Bodoni MT Black" pitchFamily="18" charset="0"/>
              </a:rPr>
              <a:t>。右图</a:t>
            </a:r>
            <a:r>
              <a:rPr lang="zh-CN" altLang="zh-CN" sz="2200" kern="100" dirty="0" smtClean="0">
                <a:latin typeface="Bodoni MT Black" pitchFamily="18" charset="0"/>
                <a:cs typeface="Times New Roman" panose="02020603050405020304" pitchFamily="18" charset="0"/>
              </a:rPr>
              <a:t>方案</a:t>
            </a:r>
            <a:r>
              <a:rPr lang="zh-CN" altLang="zh-CN" sz="2200" kern="100" dirty="0">
                <a:latin typeface="Bodoni MT Black" pitchFamily="18" charset="0"/>
                <a:cs typeface="Times New Roman" panose="02020603050405020304" pitchFamily="18" charset="0"/>
              </a:rPr>
              <a:t>不仅</a:t>
            </a:r>
            <a:r>
              <a:rPr lang="zh-CN" altLang="zh-CN" sz="2200" kern="100" dirty="0" smtClean="0">
                <a:latin typeface="Bodoni MT Black" pitchFamily="18" charset="0"/>
                <a:cs typeface="Times New Roman" panose="02020603050405020304" pitchFamily="18" charset="0"/>
              </a:rPr>
              <a:t>比</a:t>
            </a:r>
            <a:r>
              <a:rPr lang="zh-CN" altLang="en-US" sz="2200" kern="100" dirty="0" smtClean="0">
                <a:latin typeface="Bodoni MT Black" pitchFamily="18" charset="0"/>
                <a:cs typeface="Times New Roman" panose="02020603050405020304" pitchFamily="18" charset="0"/>
              </a:rPr>
              <a:t>左图</a:t>
            </a:r>
            <a:r>
              <a:rPr lang="zh-CN" altLang="zh-CN" sz="2200" kern="100" dirty="0" smtClean="0">
                <a:latin typeface="Bodoni MT Black" pitchFamily="18" charset="0"/>
                <a:cs typeface="Times New Roman" panose="02020603050405020304" pitchFamily="18" charset="0"/>
              </a:rPr>
              <a:t>的方案节省</a:t>
            </a:r>
            <a:r>
              <a:rPr lang="zh-CN" altLang="zh-CN" sz="2200" kern="100" dirty="0">
                <a:latin typeface="Bodoni MT Black" pitchFamily="18" charset="0"/>
                <a:cs typeface="Times New Roman" panose="02020603050405020304" pitchFamily="18" charset="0"/>
              </a:rPr>
              <a:t>人力，而且改正</a:t>
            </a:r>
            <a:r>
              <a:rPr lang="zh-CN" altLang="zh-CN" sz="2200" kern="100" dirty="0" smtClean="0">
                <a:latin typeface="Bodoni MT Black" pitchFamily="18" charset="0"/>
                <a:cs typeface="Times New Roman" panose="02020603050405020304" pitchFamily="18" charset="0"/>
              </a:rPr>
              <a:t>了</a:t>
            </a:r>
            <a:r>
              <a:rPr lang="zh-CN" altLang="en-US" sz="2200" kern="100" dirty="0" smtClean="0">
                <a:latin typeface="Bodoni MT Black" pitchFamily="18" charset="0"/>
                <a:cs typeface="Times New Roman" panose="02020603050405020304" pitchFamily="18" charset="0"/>
              </a:rPr>
              <a:t>左图</a:t>
            </a:r>
            <a:r>
              <a:rPr lang="zh-CN" altLang="zh-CN" sz="2200" kern="100" dirty="0" smtClean="0">
                <a:latin typeface="Bodoni MT Black" pitchFamily="18" charset="0"/>
                <a:cs typeface="Times New Roman" panose="02020603050405020304" pitchFamily="18" charset="0"/>
              </a:rPr>
              <a:t>中</a:t>
            </a:r>
            <a:r>
              <a:rPr lang="zh-CN" altLang="zh-CN" sz="2200" kern="100" dirty="0">
                <a:latin typeface="Bodoni MT Black" pitchFamily="18" charset="0"/>
                <a:cs typeface="Times New Roman" panose="02020603050405020304" pitchFamily="18" charset="0"/>
              </a:rPr>
              <a:t>的一个错误</a:t>
            </a:r>
            <a:r>
              <a:rPr lang="zh-CN" altLang="zh-CN" sz="2200" kern="100" dirty="0" smtClean="0">
                <a:latin typeface="Bodoni MT Black" pitchFamily="18" charset="0"/>
                <a:cs typeface="Times New Roman" panose="02020603050405020304" pitchFamily="18" charset="0"/>
              </a:rPr>
              <a:t>：因为第</a:t>
            </a:r>
            <a:r>
              <a:rPr lang="en-US" altLang="zh-CN" sz="2200" kern="100" dirty="0">
                <a:latin typeface="Bodoni MT Black" pitchFamily="18" charset="0"/>
                <a:cs typeface="Times New Roman" panose="02020603050405020304" pitchFamily="18" charset="0"/>
              </a:rPr>
              <a:t>2</a:t>
            </a:r>
            <a:r>
              <a:rPr lang="zh-CN" altLang="zh-CN" sz="2200" kern="100" dirty="0">
                <a:latin typeface="Bodoni MT Black" pitchFamily="18" charset="0"/>
                <a:cs typeface="Times New Roman" panose="02020603050405020304" pitchFamily="18" charset="0"/>
              </a:rPr>
              <a:t>面墙刷新漆的作业</a:t>
            </a:r>
            <a:r>
              <a:rPr lang="en-US" altLang="zh-CN" sz="2200" kern="100" dirty="0" smtClean="0">
                <a:latin typeface="Bodoni MT Black" pitchFamily="18" charset="0"/>
                <a:cs typeface="Times New Roman" panose="02020603050405020304" pitchFamily="18" charset="0"/>
              </a:rPr>
              <a:t>4</a:t>
            </a:r>
            <a:r>
              <a:rPr lang="zh-CN" altLang="en-US" sz="2200" kern="100" dirty="0" smtClean="0">
                <a:latin typeface="Bodoni MT Black" pitchFamily="18" charset="0"/>
                <a:cs typeface="Times New Roman" panose="02020603050405020304" pitchFamily="18" charset="0"/>
              </a:rPr>
              <a:t>→</a:t>
            </a:r>
            <a:r>
              <a:rPr lang="en-US" altLang="zh-CN" sz="2200" kern="100" dirty="0" smtClean="0">
                <a:latin typeface="Bodoni MT Black" pitchFamily="18" charset="0"/>
                <a:cs typeface="Times New Roman" panose="02020603050405020304" pitchFamily="18" charset="0"/>
              </a:rPr>
              <a:t>6</a:t>
            </a:r>
            <a:r>
              <a:rPr lang="zh-CN" altLang="zh-CN" sz="2200" kern="100" dirty="0">
                <a:latin typeface="Bodoni MT Black" pitchFamily="18" charset="0"/>
                <a:cs typeface="Times New Roman" panose="02020603050405020304" pitchFamily="18" charset="0"/>
              </a:rPr>
              <a:t>不仅必须在给第</a:t>
            </a:r>
            <a:r>
              <a:rPr lang="en-US" altLang="zh-CN" sz="2200" kern="100" dirty="0">
                <a:latin typeface="Bodoni MT Black" pitchFamily="18" charset="0"/>
                <a:cs typeface="Times New Roman" panose="02020603050405020304" pitchFamily="18" charset="0"/>
              </a:rPr>
              <a:t>1</a:t>
            </a:r>
            <a:r>
              <a:rPr lang="zh-CN" altLang="zh-CN" sz="2200" kern="100" dirty="0">
                <a:latin typeface="Bodoni MT Black" pitchFamily="18" charset="0"/>
                <a:cs typeface="Times New Roman" panose="02020603050405020304" pitchFamily="18" charset="0"/>
              </a:rPr>
              <a:t>面墙刷完新漆</a:t>
            </a:r>
            <a:r>
              <a:rPr lang="zh-CN" altLang="zh-CN" sz="2200" kern="100" dirty="0" smtClean="0">
                <a:latin typeface="Bodoni MT Black" pitchFamily="18" charset="0"/>
                <a:cs typeface="Times New Roman" panose="02020603050405020304" pitchFamily="18" charset="0"/>
              </a:rPr>
              <a:t>之后</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作业</a:t>
            </a:r>
            <a:r>
              <a:rPr lang="en-US" altLang="zh-CN" sz="2200" kern="100" dirty="0" smtClean="0">
                <a:latin typeface="Bodoni MT Black" pitchFamily="18" charset="0"/>
                <a:cs typeface="Times New Roman" panose="02020603050405020304" pitchFamily="18" charset="0"/>
              </a:rPr>
              <a:t>2</a:t>
            </a:r>
            <a:r>
              <a:rPr lang="zh-CN" altLang="en-US" sz="2200" kern="100" dirty="0" smtClean="0">
                <a:latin typeface="Bodoni MT Black" pitchFamily="18" charset="0"/>
                <a:cs typeface="Times New Roman" panose="02020603050405020304" pitchFamily="18" charset="0"/>
              </a:rPr>
              <a:t>→</a:t>
            </a:r>
            <a:r>
              <a:rPr lang="en-US" altLang="zh-CN" sz="2200" kern="100" dirty="0" smtClean="0">
                <a:latin typeface="Bodoni MT Black" pitchFamily="18" charset="0"/>
                <a:cs typeface="Times New Roman" panose="02020603050405020304" pitchFamily="18" charset="0"/>
              </a:rPr>
              <a:t>4</a:t>
            </a:r>
            <a:r>
              <a:rPr lang="zh-CN" altLang="zh-CN" sz="2200" kern="100" dirty="0" smtClean="0">
                <a:latin typeface="Bodoni MT Black" pitchFamily="18" charset="0"/>
                <a:cs typeface="Times New Roman" panose="02020603050405020304" pitchFamily="18" charset="0"/>
              </a:rPr>
              <a:t>结束</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，还</a:t>
            </a:r>
            <a:r>
              <a:rPr lang="zh-CN" altLang="zh-CN" sz="2200" kern="100" dirty="0">
                <a:latin typeface="Bodoni MT Black" pitchFamily="18" charset="0"/>
                <a:cs typeface="Times New Roman" panose="02020603050405020304" pitchFamily="18" charset="0"/>
              </a:rPr>
              <a:t>必须在把第</a:t>
            </a:r>
            <a:r>
              <a:rPr lang="en-US" altLang="zh-CN" sz="2200" kern="100" dirty="0">
                <a:latin typeface="Bodoni MT Black" pitchFamily="18" charset="0"/>
                <a:cs typeface="Times New Roman" panose="02020603050405020304" pitchFamily="18" charset="0"/>
              </a:rPr>
              <a:t>2</a:t>
            </a:r>
            <a:r>
              <a:rPr lang="zh-CN" altLang="zh-CN" sz="2200" kern="100" dirty="0">
                <a:latin typeface="Bodoni MT Black" pitchFamily="18" charset="0"/>
                <a:cs typeface="Times New Roman" panose="02020603050405020304" pitchFamily="18" charset="0"/>
              </a:rPr>
              <a:t>面墙上的旧漆刮净</a:t>
            </a:r>
            <a:r>
              <a:rPr lang="zh-CN" altLang="zh-CN" sz="2200" kern="100" dirty="0" smtClean="0">
                <a:latin typeface="Bodoni MT Black" pitchFamily="18" charset="0"/>
                <a:cs typeface="Times New Roman" panose="02020603050405020304" pitchFamily="18" charset="0"/>
              </a:rPr>
              <a:t>之后</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作业</a:t>
            </a:r>
            <a:r>
              <a:rPr lang="en-US" altLang="zh-CN" sz="2200" kern="100" dirty="0" smtClean="0">
                <a:latin typeface="Bodoni MT Black" pitchFamily="18" charset="0"/>
                <a:cs typeface="Times New Roman" panose="02020603050405020304" pitchFamily="18" charset="0"/>
              </a:rPr>
              <a:t>2</a:t>
            </a:r>
            <a:r>
              <a:rPr lang="zh-CN" altLang="en-US" sz="2200" kern="100" dirty="0" smtClean="0">
                <a:latin typeface="Bodoni MT Black" pitchFamily="18" charset="0"/>
                <a:cs typeface="Times New Roman" panose="02020603050405020304" pitchFamily="18" charset="0"/>
              </a:rPr>
              <a:t>→</a:t>
            </a:r>
            <a:r>
              <a:rPr lang="en-US" altLang="zh-CN" sz="2200" kern="100" dirty="0" smtClean="0">
                <a:latin typeface="Bodoni MT Black" pitchFamily="18" charset="0"/>
                <a:cs typeface="Times New Roman" panose="02020603050405020304" pitchFamily="18" charset="0"/>
              </a:rPr>
              <a:t>3</a:t>
            </a:r>
            <a:r>
              <a:rPr lang="zh-CN" altLang="zh-CN" sz="2200" kern="100" dirty="0">
                <a:latin typeface="Bodoni MT Black" pitchFamily="18" charset="0"/>
                <a:cs typeface="Times New Roman" panose="02020603050405020304" pitchFamily="18" charset="0"/>
              </a:rPr>
              <a:t>和虚拟作业</a:t>
            </a:r>
            <a:r>
              <a:rPr lang="en-US" altLang="zh-CN" sz="2200" kern="100" dirty="0" smtClean="0">
                <a:latin typeface="Bodoni MT Black" pitchFamily="18" charset="0"/>
                <a:cs typeface="Times New Roman" panose="02020603050405020304" pitchFamily="18" charset="0"/>
              </a:rPr>
              <a:t>3</a:t>
            </a:r>
            <a:r>
              <a:rPr lang="zh-CN" altLang="en-US" sz="2200" kern="100" dirty="0" smtClean="0">
                <a:latin typeface="Bodoni MT Black" pitchFamily="18" charset="0"/>
                <a:cs typeface="Times New Roman" panose="02020603050405020304" pitchFamily="18" charset="0"/>
              </a:rPr>
              <a:t>→</a:t>
            </a:r>
            <a:r>
              <a:rPr lang="en-US" altLang="zh-CN" sz="2200" kern="100" dirty="0" smtClean="0">
                <a:latin typeface="Bodoni MT Black" pitchFamily="18" charset="0"/>
                <a:cs typeface="Times New Roman" panose="02020603050405020304" pitchFamily="18" charset="0"/>
              </a:rPr>
              <a:t>4</a:t>
            </a:r>
            <a:r>
              <a:rPr lang="zh-CN" altLang="zh-CN" sz="2200" kern="100" dirty="0" smtClean="0">
                <a:latin typeface="Bodoni MT Black" pitchFamily="18" charset="0"/>
                <a:cs typeface="Times New Roman" panose="02020603050405020304" pitchFamily="18" charset="0"/>
              </a:rPr>
              <a:t>结束</a:t>
            </a:r>
            <a:r>
              <a:rPr lang="zh-CN" altLang="en-US" sz="2200" kern="100" dirty="0" smtClean="0">
                <a:latin typeface="Bodoni MT Black" pitchFamily="18" charset="0"/>
                <a:cs typeface="Times New Roman" panose="02020603050405020304" pitchFamily="18" charset="0"/>
              </a:rPr>
              <a:t>）</a:t>
            </a:r>
            <a:r>
              <a:rPr lang="zh-CN" altLang="zh-CN" sz="2200" kern="100" dirty="0" smtClean="0">
                <a:latin typeface="Bodoni MT Black" pitchFamily="18" charset="0"/>
                <a:cs typeface="Times New Roman" panose="02020603050405020304" pitchFamily="18" charset="0"/>
              </a:rPr>
              <a:t>才能</a:t>
            </a:r>
            <a:r>
              <a:rPr lang="zh-CN" altLang="zh-CN" sz="2200" kern="100" dirty="0">
                <a:latin typeface="Bodoni MT Black" pitchFamily="18" charset="0"/>
                <a:cs typeface="Times New Roman" panose="02020603050405020304" pitchFamily="18" charset="0"/>
              </a:rPr>
              <a:t>开始</a:t>
            </a:r>
            <a:r>
              <a:rPr lang="zh-CN" altLang="zh-CN" sz="2200" kern="100" dirty="0" smtClean="0">
                <a:latin typeface="Bodoni MT Black" pitchFamily="18" charset="0"/>
                <a:cs typeface="Times New Roman" panose="02020603050405020304" pitchFamily="18" charset="0"/>
              </a:rPr>
              <a:t>，</a:t>
            </a:r>
            <a:r>
              <a:rPr lang="zh-CN" altLang="en-US" sz="2200" kern="100" dirty="0" smtClean="0">
                <a:latin typeface="Bodoni MT Black" pitchFamily="18" charset="0"/>
                <a:cs typeface="Times New Roman" panose="02020603050405020304" pitchFamily="18" charset="0"/>
              </a:rPr>
              <a:t>故</a:t>
            </a:r>
            <a:r>
              <a:rPr lang="zh-CN" altLang="zh-CN" sz="2200" kern="100" dirty="0" smtClean="0">
                <a:latin typeface="Bodoni MT Black" pitchFamily="18" charset="0"/>
                <a:cs typeface="Times New Roman" panose="02020603050405020304" pitchFamily="18" charset="0"/>
              </a:rPr>
              <a:t>给</a:t>
            </a:r>
            <a:r>
              <a:rPr lang="zh-CN" altLang="zh-CN" sz="2200" kern="100" dirty="0">
                <a:latin typeface="Bodoni MT Black" pitchFamily="18" charset="0"/>
                <a:cs typeface="Times New Roman" panose="02020603050405020304" pitchFamily="18" charset="0"/>
              </a:rPr>
              <a:t>第</a:t>
            </a:r>
            <a:r>
              <a:rPr lang="en-US" altLang="zh-CN" sz="2200" kern="100" dirty="0">
                <a:latin typeface="Bodoni MT Black" pitchFamily="18" charset="0"/>
                <a:cs typeface="Times New Roman" panose="02020603050405020304" pitchFamily="18" charset="0"/>
              </a:rPr>
              <a:t>1</a:t>
            </a:r>
            <a:r>
              <a:rPr lang="zh-CN" altLang="zh-CN" sz="2200" kern="100" dirty="0">
                <a:latin typeface="Bodoni MT Black" pitchFamily="18" charset="0"/>
                <a:cs typeface="Times New Roman" panose="02020603050405020304" pitchFamily="18" charset="0"/>
              </a:rPr>
              <a:t>面墙刷完新漆之后不能立即开始给第</a:t>
            </a:r>
            <a:r>
              <a:rPr lang="en-US" altLang="zh-CN" sz="2200" kern="100" dirty="0">
                <a:latin typeface="Bodoni MT Black" pitchFamily="18" charset="0"/>
                <a:cs typeface="Times New Roman" panose="02020603050405020304" pitchFamily="18" charset="0"/>
              </a:rPr>
              <a:t>2</a:t>
            </a:r>
            <a:r>
              <a:rPr lang="zh-CN" altLang="zh-CN" sz="2200" kern="100" dirty="0">
                <a:latin typeface="Bodoni MT Black" pitchFamily="18" charset="0"/>
                <a:cs typeface="Times New Roman" panose="02020603050405020304" pitchFamily="18" charset="0"/>
              </a:rPr>
              <a:t>面墙刷新漆的作业，需等到把第</a:t>
            </a:r>
            <a:r>
              <a:rPr lang="en-US" altLang="zh-CN" sz="2200" kern="100" dirty="0">
                <a:latin typeface="Bodoni MT Black" pitchFamily="18" charset="0"/>
                <a:cs typeface="Times New Roman" panose="02020603050405020304" pitchFamily="18" charset="0"/>
              </a:rPr>
              <a:t>2</a:t>
            </a:r>
            <a:r>
              <a:rPr lang="zh-CN" altLang="zh-CN" sz="2200" kern="100" dirty="0">
                <a:latin typeface="Bodoni MT Black" pitchFamily="18" charset="0"/>
                <a:cs typeface="Times New Roman" panose="02020603050405020304" pitchFamily="18" charset="0"/>
              </a:rPr>
              <a:t>面墙上旧漆刮净之后才能开始</a:t>
            </a:r>
            <a:r>
              <a:rPr lang="zh-CN" altLang="zh-CN" sz="2200" kern="100" dirty="0" smtClean="0">
                <a:latin typeface="Bodoni MT Black" pitchFamily="18" charset="0"/>
                <a:cs typeface="Times New Roman" panose="02020603050405020304" pitchFamily="18" charset="0"/>
              </a:rPr>
              <a:t>，</a:t>
            </a:r>
            <a:r>
              <a:rPr lang="zh-CN" altLang="zh-CN" sz="2200" kern="100" dirty="0" smtClean="0">
                <a:solidFill>
                  <a:srgbClr val="FF0000"/>
                </a:solidFill>
                <a:latin typeface="Bodoni MT Black" pitchFamily="18" charset="0"/>
                <a:cs typeface="Times New Roman" panose="02020603050405020304" pitchFamily="18" charset="0"/>
              </a:rPr>
              <a:t>全部</a:t>
            </a:r>
            <a:r>
              <a:rPr lang="zh-CN" altLang="zh-CN" sz="2200" kern="100" dirty="0">
                <a:solidFill>
                  <a:srgbClr val="FF0000"/>
                </a:solidFill>
                <a:latin typeface="Bodoni MT Black" pitchFamily="18" charset="0"/>
                <a:cs typeface="Times New Roman" panose="02020603050405020304" pitchFamily="18" charset="0"/>
              </a:rPr>
              <a:t>工程需要</a:t>
            </a:r>
            <a:r>
              <a:rPr lang="en-US" altLang="zh-CN" sz="2200" kern="100" dirty="0">
                <a:solidFill>
                  <a:srgbClr val="FF0000"/>
                </a:solidFill>
                <a:latin typeface="Bodoni MT Black" pitchFamily="18" charset="0"/>
                <a:cs typeface="Times New Roman" panose="02020603050405020304" pitchFamily="18" charset="0"/>
              </a:rPr>
              <a:t>23</a:t>
            </a:r>
            <a:r>
              <a:rPr lang="zh-CN" altLang="zh-CN" sz="2200" kern="100" dirty="0">
                <a:solidFill>
                  <a:srgbClr val="FF0000"/>
                </a:solidFill>
                <a:latin typeface="Bodoni MT Black" pitchFamily="18" charset="0"/>
                <a:cs typeface="Times New Roman" panose="02020603050405020304" pitchFamily="18" charset="0"/>
              </a:rPr>
              <a:t>个小时而不是</a:t>
            </a:r>
            <a:r>
              <a:rPr lang="en-US" altLang="zh-CN" sz="2200" kern="100" dirty="0">
                <a:solidFill>
                  <a:srgbClr val="FF0000"/>
                </a:solidFill>
                <a:latin typeface="Bodoni MT Black" pitchFamily="18" charset="0"/>
                <a:cs typeface="Times New Roman" panose="02020603050405020304" pitchFamily="18" charset="0"/>
              </a:rPr>
              <a:t>22</a:t>
            </a:r>
            <a:r>
              <a:rPr lang="zh-CN" altLang="zh-CN" sz="2200" kern="100" dirty="0">
                <a:solidFill>
                  <a:srgbClr val="FF0000"/>
                </a:solidFill>
                <a:latin typeface="Bodoni MT Black" pitchFamily="18" charset="0"/>
                <a:cs typeface="Times New Roman" panose="02020603050405020304" pitchFamily="18" charset="0"/>
              </a:rPr>
              <a:t>个小时。</a:t>
            </a:r>
          </a:p>
        </p:txBody>
      </p:sp>
      <p:sp>
        <p:nvSpPr>
          <p:cNvPr id="6" name="矩形 5"/>
          <p:cNvSpPr/>
          <p:nvPr/>
        </p:nvSpPr>
        <p:spPr>
          <a:xfrm>
            <a:off x="4387850" y="3059113"/>
            <a:ext cx="4572000" cy="646331"/>
          </a:xfrm>
          <a:prstGeom prst="rect">
            <a:avLst/>
          </a:prstGeom>
        </p:spPr>
        <p:txBody>
          <a:bodyPr>
            <a:spAutoFit/>
          </a:bodyPr>
          <a:lstStyle/>
          <a:p>
            <a:pPr eaLnBrk="1" hangingPunct="1">
              <a:defRPr/>
            </a:pPr>
            <a:r>
              <a:rPr lang="en-US" altLang="zh-CN" kern="100" dirty="0" smtClean="0">
                <a:latin typeface="Bodoni MT Black" pitchFamily="18" charset="0"/>
                <a:cs typeface="Times New Roman" panose="02020603050405020304" pitchFamily="18" charset="0"/>
              </a:rPr>
              <a:t>         </a:t>
            </a:r>
            <a:r>
              <a:rPr lang="zh-CN" altLang="zh-CN" kern="100" dirty="0" smtClean="0">
                <a:latin typeface="Bodoni MT Black" pitchFamily="18" charset="0"/>
                <a:cs typeface="Times New Roman" panose="02020603050405020304" pitchFamily="18" charset="0"/>
              </a:rPr>
              <a:t>旧</a:t>
            </a:r>
            <a:r>
              <a:rPr lang="zh-CN" altLang="zh-CN" kern="100" dirty="0">
                <a:latin typeface="Bodoni MT Black" pitchFamily="18" charset="0"/>
                <a:cs typeface="Times New Roman" panose="02020603050405020304" pitchFamily="18" charset="0"/>
              </a:rPr>
              <a:t>木板房刷漆工程改进的</a:t>
            </a:r>
            <a:r>
              <a:rPr lang="en-US" altLang="zh-CN" kern="100" dirty="0">
                <a:latin typeface="Bodoni MT Black" pitchFamily="18" charset="0"/>
                <a:cs typeface="Times New Roman" panose="02020603050405020304" pitchFamily="18" charset="0"/>
              </a:rPr>
              <a:t>Gantt</a:t>
            </a:r>
            <a:r>
              <a:rPr lang="zh-CN" altLang="zh-CN" kern="100" dirty="0">
                <a:latin typeface="Bodoni MT Black" pitchFamily="18" charset="0"/>
                <a:cs typeface="Times New Roman" panose="02020603050405020304" pitchFamily="18" charset="0"/>
              </a:rPr>
              <a:t>图之一</a:t>
            </a:r>
            <a:endParaRPr lang="zh-CN" altLang="en-US" dirty="0">
              <a:latin typeface="Bodoni MT Black" pitchFamily="18" charset="0"/>
            </a:endParaRPr>
          </a:p>
        </p:txBody>
      </p:sp>
      <p:pic>
        <p:nvPicPr>
          <p:cNvPr id="91141" name="图片 9"/>
          <p:cNvPicPr>
            <a:picLocks noChangeAspect="1"/>
          </p:cNvPicPr>
          <p:nvPr/>
        </p:nvPicPr>
        <p:blipFill>
          <a:blip r:embed="rId4" cstate="print"/>
          <a:srcRect/>
          <a:stretch>
            <a:fillRect/>
          </a:stretch>
        </p:blipFill>
        <p:spPr bwMode="auto">
          <a:xfrm>
            <a:off x="185738" y="1177925"/>
            <a:ext cx="3843337" cy="1687513"/>
          </a:xfrm>
          <a:prstGeom prst="rect">
            <a:avLst/>
          </a:prstGeom>
          <a:noFill/>
          <a:ln w="9525">
            <a:noFill/>
            <a:miter lim="800000"/>
            <a:headEnd/>
            <a:tailEnd/>
          </a:ln>
        </p:spPr>
      </p:pic>
      <p:sp>
        <p:nvSpPr>
          <p:cNvPr id="91142" name="矩形 10"/>
          <p:cNvSpPr>
            <a:spLocks noChangeArrowheads="1"/>
          </p:cNvSpPr>
          <p:nvPr/>
        </p:nvSpPr>
        <p:spPr bwMode="auto">
          <a:xfrm>
            <a:off x="185738" y="3021013"/>
            <a:ext cx="3600666" cy="369332"/>
          </a:xfrm>
          <a:prstGeom prst="rect">
            <a:avLst/>
          </a:prstGeom>
          <a:noFill/>
          <a:ln w="9525">
            <a:noFill/>
            <a:miter lim="800000"/>
            <a:headEnd/>
            <a:tailEnd/>
          </a:ln>
        </p:spPr>
        <p:txBody>
          <a:bodyPr wrap="none">
            <a:spAutoFit/>
          </a:bodyPr>
          <a:lstStyle/>
          <a:p>
            <a:pPr eaLnBrk="1" hangingPunct="1"/>
            <a:r>
              <a:rPr lang="en-US" altLang="zh-CN" dirty="0" smtClean="0">
                <a:latin typeface="Bodoni MT Black" pitchFamily="18" charset="0"/>
                <a:cs typeface="Times New Roman" pitchFamily="18" charset="0"/>
              </a:rPr>
              <a:t>      </a:t>
            </a:r>
            <a:r>
              <a:rPr lang="zh-CN" altLang="zh-CN" dirty="0" smtClean="0">
                <a:latin typeface="Bodoni MT Black" pitchFamily="18" charset="0"/>
                <a:cs typeface="Times New Roman" pitchFamily="18" charset="0"/>
              </a:rPr>
              <a:t>旧</a:t>
            </a:r>
            <a:r>
              <a:rPr lang="zh-CN" altLang="zh-CN" dirty="0">
                <a:latin typeface="Bodoni MT Black" pitchFamily="18" charset="0"/>
                <a:cs typeface="Times New Roman" pitchFamily="18" charset="0"/>
              </a:rPr>
              <a:t>木板房刷漆工程的</a:t>
            </a:r>
            <a:r>
              <a:rPr lang="en-US" altLang="zh-CN" dirty="0">
                <a:latin typeface="Bodoni MT Black" pitchFamily="18" charset="0"/>
                <a:cs typeface="Times New Roman" pitchFamily="18" charset="0"/>
              </a:rPr>
              <a:t>Gantt</a:t>
            </a:r>
            <a:r>
              <a:rPr lang="zh-CN" altLang="zh-CN" dirty="0">
                <a:latin typeface="Bodoni MT Black" pitchFamily="18" charset="0"/>
                <a:cs typeface="Times New Roman" pitchFamily="18" charset="0"/>
              </a:rPr>
              <a:t>图</a:t>
            </a:r>
            <a:endParaRPr lang="zh-CN" altLang="en-US" dirty="0">
              <a:latin typeface="Bodoni MT Black" pitchFamily="18" charset="0"/>
            </a:endParaRPr>
          </a:p>
        </p:txBody>
      </p:sp>
      <p:sp>
        <p:nvSpPr>
          <p:cNvPr id="12" name="右箭头 11"/>
          <p:cNvSpPr/>
          <p:nvPr/>
        </p:nvSpPr>
        <p:spPr>
          <a:xfrm>
            <a:off x="3895725" y="2014538"/>
            <a:ext cx="579438" cy="300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3"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5"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6"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13.3.6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机动</a:t>
            </a:r>
            <a:r>
              <a:rPr lang="zh-CN" altLang="en-US" sz="2400" dirty="0">
                <a:solidFill>
                  <a:srgbClr val="D9D9D9"/>
                </a:solidFill>
                <a:latin typeface="Bodoni MT Black" pitchFamily="18" charset="0"/>
                <a:ea typeface="+mn-ea"/>
              </a:rPr>
              <a:t>时间</a:t>
            </a:r>
          </a:p>
        </p:txBody>
      </p:sp>
      <p:sp>
        <p:nvSpPr>
          <p:cNvPr id="2" name="文本框 1"/>
          <p:cNvSpPr txBox="1"/>
          <p:nvPr/>
        </p:nvSpPr>
        <p:spPr>
          <a:xfrm>
            <a:off x="5436096" y="919228"/>
            <a:ext cx="3345507" cy="584775"/>
          </a:xfrm>
          <a:prstGeom prst="rect">
            <a:avLst/>
          </a:prstGeom>
          <a:noFill/>
        </p:spPr>
        <p:txBody>
          <a:bodyPr wrap="square" rtlCol="0">
            <a:spAutoFit/>
          </a:bodyPr>
          <a:lstStyle/>
          <a:p>
            <a:r>
              <a:rPr lang="zh-CN" altLang="en-US" sz="1600" dirty="0" smtClean="0">
                <a:solidFill>
                  <a:srgbClr val="FF0000"/>
                </a:solidFill>
              </a:rPr>
              <a:t>确保任意时刻最多有两类任务并发执行，故只需</a:t>
            </a:r>
            <a:r>
              <a:rPr lang="en-US" altLang="zh-CN" sz="1600" dirty="0" smtClean="0">
                <a:solidFill>
                  <a:srgbClr val="FF0000"/>
                </a:solidFill>
              </a:rPr>
              <a:t>5×2=10</a:t>
            </a:r>
            <a:r>
              <a:rPr lang="zh-CN" altLang="en-US" sz="1600" dirty="0" smtClean="0">
                <a:solidFill>
                  <a:srgbClr val="FF0000"/>
                </a:solidFill>
              </a:rPr>
              <a:t>人</a:t>
            </a:r>
            <a:endParaRPr lang="zh-CN" altLang="en-US" sz="1600" dirty="0">
              <a:solidFill>
                <a:srgbClr val="FF0000"/>
              </a:solidFill>
            </a:endParaRPr>
          </a:p>
        </p:txBody>
      </p:sp>
      <p:grpSp>
        <p:nvGrpSpPr>
          <p:cNvPr id="19" name="组合 18"/>
          <p:cNvGrpSpPr/>
          <p:nvPr/>
        </p:nvGrpSpPr>
        <p:grpSpPr>
          <a:xfrm>
            <a:off x="996499" y="861535"/>
            <a:ext cx="1939955" cy="1217552"/>
            <a:chOff x="996499" y="861535"/>
            <a:chExt cx="1939955" cy="1217552"/>
          </a:xfrm>
        </p:grpSpPr>
        <p:cxnSp>
          <p:nvCxnSpPr>
            <p:cNvPr id="17" name="直接连接符 16"/>
            <p:cNvCxnSpPr/>
            <p:nvPr/>
          </p:nvCxnSpPr>
          <p:spPr>
            <a:xfrm>
              <a:off x="1619672" y="1184574"/>
              <a:ext cx="0" cy="894513"/>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96499" y="861535"/>
              <a:ext cx="1939955" cy="338554"/>
            </a:xfrm>
            <a:prstGeom prst="rect">
              <a:avLst/>
            </a:prstGeom>
            <a:noFill/>
          </p:spPr>
          <p:txBody>
            <a:bodyPr wrap="none" rtlCol="0">
              <a:spAutoFit/>
            </a:bodyPr>
            <a:lstStyle/>
            <a:p>
              <a:r>
                <a:rPr lang="zh-CN" altLang="en-US" sz="1600" dirty="0" smtClean="0">
                  <a:solidFill>
                    <a:srgbClr val="00B050"/>
                  </a:solidFill>
                </a:rPr>
                <a:t>第</a:t>
              </a:r>
              <a:r>
                <a:rPr lang="en-US" altLang="zh-CN" sz="1600" dirty="0" smtClean="0">
                  <a:solidFill>
                    <a:srgbClr val="00B050"/>
                  </a:solidFill>
                </a:rPr>
                <a:t>2</a:t>
              </a:r>
              <a:r>
                <a:rPr lang="zh-CN" altLang="en-US" sz="1600" dirty="0" smtClean="0">
                  <a:solidFill>
                    <a:srgbClr val="00B050"/>
                  </a:solidFill>
                </a:rPr>
                <a:t>面墙刮旧漆结束</a:t>
              </a:r>
              <a:endParaRPr lang="zh-CN" altLang="en-US" sz="1600" dirty="0">
                <a:solidFill>
                  <a:srgbClr val="00B050"/>
                </a:solidFill>
              </a:endParaRPr>
            </a:p>
          </p:txBody>
        </p:sp>
      </p:grpSp>
      <p:sp>
        <p:nvSpPr>
          <p:cNvPr id="11" name="矩形 10"/>
          <p:cNvSpPr/>
          <p:nvPr/>
        </p:nvSpPr>
        <p:spPr>
          <a:xfrm>
            <a:off x="1493586" y="2201724"/>
            <a:ext cx="126086" cy="161809"/>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996499" y="1281113"/>
            <a:ext cx="1939955" cy="1211783"/>
            <a:chOff x="996499" y="1281113"/>
            <a:chExt cx="1939955" cy="1211783"/>
          </a:xfrm>
        </p:grpSpPr>
        <p:cxnSp>
          <p:nvCxnSpPr>
            <p:cNvPr id="5" name="直接连接符 4"/>
            <p:cNvCxnSpPr/>
            <p:nvPr/>
          </p:nvCxnSpPr>
          <p:spPr>
            <a:xfrm>
              <a:off x="1475656" y="1565559"/>
              <a:ext cx="17930" cy="927337"/>
            </a:xfrm>
            <a:prstGeom prst="line">
              <a:avLst/>
            </a:prstGeom>
            <a:ln w="38100">
              <a:solidFill>
                <a:srgbClr val="3366FF"/>
              </a:solidFill>
              <a:prstDash val="sys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96499" y="1281113"/>
              <a:ext cx="1939955" cy="338554"/>
            </a:xfrm>
            <a:prstGeom prst="rect">
              <a:avLst/>
            </a:prstGeom>
            <a:noFill/>
          </p:spPr>
          <p:txBody>
            <a:bodyPr wrap="none" rtlCol="0">
              <a:spAutoFit/>
            </a:bodyPr>
            <a:lstStyle/>
            <a:p>
              <a:r>
                <a:rPr lang="zh-CN" altLang="en-US" sz="1600" dirty="0" smtClean="0">
                  <a:solidFill>
                    <a:srgbClr val="4F81BD"/>
                  </a:solidFill>
                </a:rPr>
                <a:t>第</a:t>
              </a:r>
              <a:r>
                <a:rPr lang="en-US" altLang="zh-CN" sz="1600" dirty="0" smtClean="0">
                  <a:solidFill>
                    <a:srgbClr val="4F81BD"/>
                  </a:solidFill>
                </a:rPr>
                <a:t>1</a:t>
              </a:r>
              <a:r>
                <a:rPr lang="zh-CN" altLang="en-US" sz="1600" dirty="0" smtClean="0">
                  <a:solidFill>
                    <a:srgbClr val="4F81BD"/>
                  </a:solidFill>
                </a:rPr>
                <a:t>面墙刷新漆结束</a:t>
              </a:r>
              <a:endParaRPr lang="zh-CN" altLang="en-US" sz="1600" dirty="0">
                <a:solidFill>
                  <a:srgbClr val="4F81BD"/>
                </a:solidFill>
              </a:endParaRPr>
            </a:p>
          </p:txBody>
        </p:sp>
      </p:grpSp>
      <p:sp>
        <p:nvSpPr>
          <p:cNvPr id="20" name="椭圆 19"/>
          <p:cNvSpPr/>
          <p:nvPr/>
        </p:nvSpPr>
        <p:spPr>
          <a:xfrm>
            <a:off x="5940152" y="2201724"/>
            <a:ext cx="216024" cy="2911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23875" y="1082675"/>
            <a:ext cx="8224589" cy="2400657"/>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上述</a:t>
            </a:r>
            <a:r>
              <a:rPr lang="zh-CN" altLang="en-US" sz="2400" kern="100" dirty="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简单例子明显说明了工程网络比</a:t>
            </a:r>
            <a:r>
              <a:rPr lang="en-US" altLang="zh-CN" sz="2400" kern="100" dirty="0">
                <a:latin typeface="Bodoni MT Black" pitchFamily="18" charset="0"/>
                <a:cs typeface="Times New Roman" panose="02020603050405020304" pitchFamily="18" charset="0"/>
              </a:rPr>
              <a:t>Gantt</a:t>
            </a:r>
            <a:r>
              <a:rPr lang="zh-CN" altLang="zh-CN" sz="2400" kern="100" dirty="0">
                <a:latin typeface="Bodoni MT Black" pitchFamily="18" charset="0"/>
                <a:cs typeface="Times New Roman" panose="02020603050405020304" pitchFamily="18" charset="0"/>
              </a:rPr>
              <a:t>图优越的</a:t>
            </a:r>
            <a:r>
              <a:rPr lang="zh-CN" altLang="zh-CN" sz="2400" kern="100" dirty="0" smtClean="0">
                <a:latin typeface="Bodoni MT Black" pitchFamily="18" charset="0"/>
                <a:cs typeface="Times New Roman" panose="02020603050405020304" pitchFamily="18" charset="0"/>
              </a:rPr>
              <a:t>地方</a:t>
            </a:r>
            <a:r>
              <a:rPr lang="zh-CN" altLang="en-US" sz="2400" kern="100" dirty="0">
                <a:latin typeface="Bodoni MT Black" pitchFamily="18" charset="0"/>
                <a:cs typeface="Times New Roman" panose="02020603050405020304" pitchFamily="18" charset="0"/>
              </a:rPr>
              <a:t>：</a:t>
            </a:r>
            <a:r>
              <a:rPr lang="zh-CN" altLang="zh-CN" sz="2400" kern="100" dirty="0" smtClean="0">
                <a:solidFill>
                  <a:srgbClr val="FF0000"/>
                </a:solidFill>
                <a:latin typeface="Bodoni MT Black" pitchFamily="18" charset="0"/>
                <a:cs typeface="Times New Roman" panose="02020603050405020304" pitchFamily="18" charset="0"/>
              </a:rPr>
              <a:t>它</a:t>
            </a:r>
            <a:r>
              <a:rPr lang="zh-CN" altLang="zh-CN" sz="2400" kern="100" dirty="0">
                <a:solidFill>
                  <a:srgbClr val="FF0000"/>
                </a:solidFill>
                <a:latin typeface="Bodoni MT Black" pitchFamily="18" charset="0"/>
                <a:cs typeface="Times New Roman" panose="02020603050405020304" pitchFamily="18" charset="0"/>
              </a:rPr>
              <a:t>显式地定义事件及作业之间的依赖关系</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Gantt</a:t>
            </a:r>
            <a:r>
              <a:rPr lang="zh-CN" altLang="zh-CN" sz="2400" kern="100" dirty="0">
                <a:latin typeface="Bodoni MT Black" pitchFamily="18" charset="0"/>
                <a:cs typeface="Times New Roman" panose="02020603050405020304" pitchFamily="18" charset="0"/>
              </a:rPr>
              <a:t>图只能隐含地表示这种关系。但是</a:t>
            </a:r>
            <a:r>
              <a:rPr lang="en-US" altLang="zh-CN" sz="2400" kern="100" dirty="0">
                <a:latin typeface="Bodoni MT Black" pitchFamily="18" charset="0"/>
                <a:cs typeface="Times New Roman" panose="02020603050405020304" pitchFamily="18" charset="0"/>
              </a:rPr>
              <a:t>Gantt</a:t>
            </a:r>
            <a:r>
              <a:rPr lang="zh-CN" altLang="zh-CN" sz="2400" kern="100" dirty="0">
                <a:latin typeface="Bodoni MT Black" pitchFamily="18" charset="0"/>
                <a:cs typeface="Times New Roman" panose="02020603050405020304" pitchFamily="18" charset="0"/>
              </a:rPr>
              <a:t>图的形式比工程网络更简单更直观，为更多的人所熟悉，因此，</a:t>
            </a:r>
            <a:r>
              <a:rPr lang="zh-CN" altLang="zh-CN" sz="2400" kern="100" dirty="0" smtClean="0">
                <a:latin typeface="Bodoni MT Black" pitchFamily="18" charset="0"/>
                <a:cs typeface="Times New Roman" panose="02020603050405020304" pitchFamily="18" charset="0"/>
              </a:rPr>
              <a:t>应同时</a:t>
            </a:r>
            <a:r>
              <a:rPr lang="zh-CN" altLang="zh-CN" sz="2400" kern="100" dirty="0">
                <a:latin typeface="Bodoni MT Black" pitchFamily="18" charset="0"/>
                <a:cs typeface="Times New Roman" panose="02020603050405020304" pitchFamily="18" charset="0"/>
              </a:rPr>
              <a:t>使用这两种工具制订和管理进度计划，使它们互相补充取长补短。</a:t>
            </a:r>
          </a:p>
        </p:txBody>
      </p:sp>
      <p:sp>
        <p:nvSpPr>
          <p:cNvPr id="93187" name="矩形 8"/>
          <p:cNvSpPr>
            <a:spLocks noChangeArrowheads="1"/>
          </p:cNvSpPr>
          <p:nvPr/>
        </p:nvSpPr>
        <p:spPr bwMode="auto">
          <a:xfrm>
            <a:off x="523875" y="3505200"/>
            <a:ext cx="8296597" cy="2862322"/>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smtClean="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软件工程</a:t>
            </a:r>
            <a:r>
              <a:rPr lang="zh-CN" altLang="zh-CN" sz="2400" dirty="0">
                <a:latin typeface="Bodoni MT Black" pitchFamily="18" charset="0"/>
                <a:cs typeface="Times New Roman" pitchFamily="18" charset="0"/>
              </a:rPr>
              <a:t>项目虽然比这个简单例子复杂得多，但是计划和管理的基本方法仍然是</a:t>
            </a:r>
            <a:r>
              <a:rPr lang="zh-CN" altLang="zh-CN" sz="2400" dirty="0">
                <a:solidFill>
                  <a:srgbClr val="FF0000"/>
                </a:solidFill>
                <a:latin typeface="Bodoni MT Black" pitchFamily="18" charset="0"/>
                <a:cs typeface="Times New Roman" pitchFamily="18" charset="0"/>
              </a:rPr>
              <a:t>自顶向下分解</a:t>
            </a:r>
            <a:r>
              <a:rPr lang="zh-CN" altLang="zh-CN" sz="2400" dirty="0" smtClean="0">
                <a:latin typeface="Bodoni MT Black" pitchFamily="18" charset="0"/>
                <a:cs typeface="Times New Roman" pitchFamily="18" charset="0"/>
              </a:rPr>
              <a:t>，把</a:t>
            </a:r>
            <a:r>
              <a:rPr lang="zh-CN" altLang="zh-CN" sz="2400" dirty="0">
                <a:latin typeface="Bodoni MT Black" pitchFamily="18" charset="0"/>
                <a:cs typeface="Times New Roman" pitchFamily="18" charset="0"/>
              </a:rPr>
              <a:t>项目分解为若干个阶段，每个阶段再分解成许多更小的任务，每个任务又可进一步分解为若干个步骤等。这些阶段、任务和步骤之间有复杂的依赖关系，因此，工程网络和</a:t>
            </a:r>
            <a:r>
              <a:rPr lang="en-US" altLang="zh-CN" sz="2400" dirty="0">
                <a:latin typeface="Bodoni MT Black" pitchFamily="18" charset="0"/>
                <a:cs typeface="Times New Roman" pitchFamily="18" charset="0"/>
              </a:rPr>
              <a:t>Gantt</a:t>
            </a:r>
            <a:r>
              <a:rPr lang="zh-CN" altLang="zh-CN" sz="2400" dirty="0">
                <a:latin typeface="Bodoni MT Black" pitchFamily="18" charset="0"/>
                <a:cs typeface="Times New Roman" pitchFamily="18" charset="0"/>
              </a:rPr>
              <a:t>图同样是安排进度和管理工程进展情况的强有力的工具。</a:t>
            </a:r>
            <a:endParaRPr lang="zh-CN" altLang="en-US" sz="2400" dirty="0">
              <a:latin typeface="Bodoni MT Black" pitchFamily="18" charset="0"/>
            </a:endParaRP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ct val="50000"/>
              </a:spcBef>
              <a:buFont typeface="Wingdings" pitchFamily="2" charset="2"/>
              <a:buNone/>
              <a:defRPr/>
            </a:pPr>
            <a:r>
              <a:rPr kumimoji="1" lang="en-US" altLang="zh-CN" b="1" dirty="0" smtClean="0">
                <a:latin typeface="Bodoni MT Black" pitchFamily="18" charset="0"/>
                <a:ea typeface="+mn-ea"/>
              </a:rPr>
              <a:t>13.3 </a:t>
            </a:r>
            <a:r>
              <a:rPr kumimoji="1" lang="zh-CN" altLang="en-US" b="1" dirty="0" smtClean="0">
                <a:latin typeface="Bodoni MT Black" pitchFamily="18" charset="0"/>
                <a:ea typeface="+mn-ea"/>
              </a:rPr>
              <a:t>进度计划</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13.3.6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机动</a:t>
            </a:r>
            <a:r>
              <a:rPr lang="zh-CN" altLang="en-US" sz="2400" dirty="0">
                <a:solidFill>
                  <a:srgbClr val="D9D9D9"/>
                </a:solidFill>
                <a:latin typeface="Bodoni MT Black" pitchFamily="18" charset="0"/>
                <a:ea typeface="+mn-ea"/>
              </a:rPr>
              <a:t>时间</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None/>
              <a:defRPr/>
            </a:pPr>
            <a:endParaRPr lang="es-ES" altLang="zh-CN" sz="2000">
              <a:solidFill>
                <a:srgbClr val="BFBFBF"/>
              </a:solidFill>
              <a:latin typeface="Bodoni MT Black" pitchFamily="18" charset="0"/>
              <a:ea typeface="+mn-ea"/>
            </a:endParaRPr>
          </a:p>
        </p:txBody>
      </p:sp>
      <p:sp>
        <p:nvSpPr>
          <p:cNvPr id="717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13.4   </a:t>
            </a:r>
            <a:r>
              <a:rPr lang="zh-CN" altLang="en-US" sz="2400" dirty="0" smtClean="0">
                <a:solidFill>
                  <a:srgbClr val="D9D9D9"/>
                </a:solidFill>
                <a:latin typeface="Bodoni MT Black" pitchFamily="18" charset="0"/>
                <a:ea typeface="+mn-ea"/>
              </a:rPr>
              <a:t>人员组织</a:t>
            </a:r>
            <a:endParaRPr lang="zh-CN" altLang="en-US" sz="2400" dirty="0">
              <a:solidFill>
                <a:srgbClr val="D9D9D9"/>
              </a:solidFill>
              <a:latin typeface="Bodoni MT Black" pitchFamily="18" charset="0"/>
              <a:ea typeface="+mn-ea"/>
            </a:endParaRPr>
          </a:p>
        </p:txBody>
      </p:sp>
      <p:pic>
        <p:nvPicPr>
          <p:cNvPr id="95236"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95237"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7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34" name="Rectangle 3"/>
          <p:cNvSpPr txBox="1">
            <a:spLocks noChangeArrowheads="1"/>
          </p:cNvSpPr>
          <p:nvPr/>
        </p:nvSpPr>
        <p:spPr bwMode="auto">
          <a:xfrm>
            <a:off x="549275" y="1169988"/>
            <a:ext cx="82296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dirty="0" smtClean="0">
                <a:solidFill>
                  <a:srgbClr val="9999CC">
                    <a:lumMod val="50000"/>
                  </a:srgbClr>
                </a:solidFill>
                <a:latin typeface="Bodoni MT Black" pitchFamily="18" charset="0"/>
              </a:rPr>
              <a:t>   </a:t>
            </a:r>
            <a:r>
              <a:rPr kumimoji="1" lang="en-US" altLang="zh-CN" sz="2800" b="1" dirty="0" smtClean="0">
                <a:latin typeface="Bodoni MT Black" pitchFamily="18" charset="0"/>
              </a:rPr>
              <a:t>13.1   </a:t>
            </a:r>
            <a:r>
              <a:rPr kumimoji="1" lang="zh-CN" altLang="en-US" sz="2800" b="1" dirty="0" smtClean="0">
                <a:latin typeface="Bodoni MT Black" pitchFamily="18" charset="0"/>
              </a:rPr>
              <a:t>估算软件规模</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13.2   </a:t>
            </a:r>
            <a:r>
              <a:rPr kumimoji="1" lang="zh-CN" altLang="en-US" sz="2800" b="1" dirty="0" smtClean="0">
                <a:latin typeface="Bodoni MT Black" pitchFamily="18" charset="0"/>
              </a:rPr>
              <a:t>工作量估算</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13.3   </a:t>
            </a:r>
            <a:r>
              <a:rPr kumimoji="1" lang="zh-CN" altLang="en-US" sz="2800" b="1" dirty="0" smtClean="0">
                <a:latin typeface="Bodoni MT Black" pitchFamily="18" charset="0"/>
              </a:rPr>
              <a:t>进度计划</a:t>
            </a: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13.4   </a:t>
            </a:r>
            <a:r>
              <a:rPr kumimoji="1" lang="zh-CN" altLang="en-US" sz="2800" b="1" dirty="0" smtClean="0">
                <a:latin typeface="Bodoni MT Black" pitchFamily="18" charset="0"/>
              </a:rPr>
              <a:t>人员组织</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13.5   </a:t>
            </a:r>
            <a:r>
              <a:rPr kumimoji="1" lang="zh-CN" altLang="en-US" sz="2800" b="1" dirty="0" smtClean="0">
                <a:latin typeface="Bodoni MT Black" pitchFamily="18" charset="0"/>
              </a:rPr>
              <a:t>质量保证</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13.6   </a:t>
            </a:r>
            <a:r>
              <a:rPr kumimoji="1" lang="zh-CN" altLang="en-US" sz="2800" b="1" dirty="0" smtClean="0">
                <a:latin typeface="Bodoni MT Black" pitchFamily="18" charset="0"/>
              </a:rPr>
              <a:t>软件配置管理</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a:latin typeface="Bodoni MT Black" pitchFamily="18" charset="0"/>
              </a:rPr>
              <a:t> </a:t>
            </a:r>
            <a:r>
              <a:rPr kumimoji="1" lang="en-US" altLang="zh-CN" sz="2800" b="1" dirty="0" smtClean="0">
                <a:latin typeface="Bodoni MT Black" pitchFamily="18" charset="0"/>
              </a:rPr>
              <a:t>  13.7   </a:t>
            </a:r>
            <a:r>
              <a:rPr kumimoji="1" lang="zh-CN" altLang="en-US" sz="2800" b="1" dirty="0" smtClean="0">
                <a:latin typeface="Bodoni MT Black" pitchFamily="18" charset="0"/>
              </a:rPr>
              <a:t>能力成熟模型</a:t>
            </a:r>
            <a:r>
              <a:rPr kumimoji="1" lang="en-US" altLang="zh-CN" sz="2000" b="1" dirty="0" smtClean="0">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smtClean="0">
                <a:latin typeface="Bodoni MT Black" pitchFamily="18" charset="0"/>
                <a:ea typeface="+mn-ea"/>
              </a:rPr>
              <a:t>主要内容</a:t>
            </a:r>
            <a:endParaRPr lang="es-HN" sz="3600" b="1" dirty="0">
              <a:latin typeface="Bodoni MT Black" pitchFamily="18" charset="0"/>
              <a:ea typeface="+mn-ea"/>
            </a:endParaRPr>
          </a:p>
        </p:txBody>
      </p:sp>
      <p:sp>
        <p:nvSpPr>
          <p:cNvPr id="1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15" name="矩形 14"/>
          <p:cNvSpPr/>
          <p:nvPr/>
        </p:nvSpPr>
        <p:spPr>
          <a:xfrm>
            <a:off x="862013" y="31003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等腰三角形 15"/>
          <p:cNvSpPr/>
          <p:nvPr/>
        </p:nvSpPr>
        <p:spPr>
          <a:xfrm rot="5400000">
            <a:off x="269875" y="31702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13.4 </a:t>
            </a:r>
            <a:r>
              <a:rPr lang="zh-CN" altLang="en-US" sz="2400" dirty="0">
                <a:solidFill>
                  <a:srgbClr val="D9D9D9"/>
                </a:solidFill>
                <a:latin typeface="Bodoni MT Black" pitchFamily="18" charset="0"/>
                <a:ea typeface="+mn-ea"/>
              </a:rPr>
              <a:t>人员组织</a:t>
            </a:r>
          </a:p>
        </p:txBody>
      </p:sp>
      <p:sp>
        <p:nvSpPr>
          <p:cNvPr id="97284" name="矩形 7"/>
          <p:cNvSpPr>
            <a:spLocks noChangeArrowheads="1"/>
          </p:cNvSpPr>
          <p:nvPr/>
        </p:nvSpPr>
        <p:spPr bwMode="auto">
          <a:xfrm>
            <a:off x="569912" y="1396642"/>
            <a:ext cx="8004175" cy="1891993"/>
          </a:xfrm>
          <a:prstGeom prst="rect">
            <a:avLst/>
          </a:prstGeom>
          <a:noFill/>
          <a:ln w="9525">
            <a:solidFill>
              <a:srgbClr val="C00000"/>
            </a:solidFill>
            <a:miter lim="800000"/>
            <a:headEnd/>
            <a:tailEnd/>
          </a:ln>
        </p:spPr>
        <p:txBody>
          <a:bodyPr>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软件</a:t>
            </a:r>
            <a:r>
              <a:rPr lang="zh-CN" altLang="zh-CN" sz="2400" dirty="0">
                <a:latin typeface="Bodoni MT Black" pitchFamily="18" charset="0"/>
                <a:cs typeface="Times New Roman" pitchFamily="18" charset="0"/>
              </a:rPr>
              <a:t>项目成功的关键是有高素质的软件开发人员。然而大多数软件的规模都很大，单个软件开发人员无法在给定期限内完成开发工作，因此，</a:t>
            </a:r>
            <a:r>
              <a:rPr lang="zh-CN" altLang="zh-CN" sz="2400" dirty="0">
                <a:solidFill>
                  <a:srgbClr val="FF0000"/>
                </a:solidFill>
                <a:latin typeface="Bodoni MT Black" pitchFamily="18" charset="0"/>
                <a:cs typeface="Times New Roman" pitchFamily="18" charset="0"/>
              </a:rPr>
              <a:t>必须把多名软件开发人员合理地组织起来，使他们有效地分工协作共同完成开发工作。</a:t>
            </a:r>
            <a:endParaRPr lang="zh-CN" altLang="en-US" sz="2400" dirty="0">
              <a:solidFill>
                <a:srgbClr val="FF0000"/>
              </a:solidFill>
              <a:latin typeface="Bodoni MT Black" pitchFamily="18" charset="0"/>
            </a:endParaRPr>
          </a:p>
        </p:txBody>
      </p:sp>
      <p:sp>
        <p:nvSpPr>
          <p:cNvPr id="97285" name="矩形 8"/>
          <p:cNvSpPr>
            <a:spLocks noChangeArrowheads="1"/>
          </p:cNvSpPr>
          <p:nvPr/>
        </p:nvSpPr>
        <p:spPr bwMode="auto">
          <a:xfrm>
            <a:off x="600254" y="3636041"/>
            <a:ext cx="8002588" cy="1477328"/>
          </a:xfrm>
          <a:prstGeom prst="rect">
            <a:avLst/>
          </a:prstGeom>
          <a:noFill/>
          <a:ln w="9525">
            <a:noFill/>
            <a:miter lim="800000"/>
            <a:headEnd/>
            <a:tailEnd/>
          </a:ln>
        </p:spPr>
        <p:txBody>
          <a:bodyPr>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现有</a:t>
            </a:r>
            <a:r>
              <a:rPr lang="zh-CN" altLang="zh-CN" sz="2400" dirty="0">
                <a:latin typeface="Bodoni MT Black" pitchFamily="18" charset="0"/>
                <a:cs typeface="Times New Roman" pitchFamily="18" charset="0"/>
              </a:rPr>
              <a:t>的软件项目组的组织方式很多，通常，组织软件开发人员的方法，取决于所承担的项目的特点、以往的组织经验以及管理者的看法和</a:t>
            </a:r>
            <a:r>
              <a:rPr lang="zh-CN" altLang="zh-CN" sz="2400" dirty="0" smtClean="0">
                <a:latin typeface="Bodoni MT Black" pitchFamily="18" charset="0"/>
                <a:cs typeface="Times New Roman" pitchFamily="18" charset="0"/>
              </a:rPr>
              <a:t>喜好</a:t>
            </a:r>
            <a:r>
              <a:rPr lang="zh-CN" altLang="en-US" sz="2400" dirty="0" smtClean="0">
                <a:latin typeface="Bodoni MT Black" pitchFamily="18" charset="0"/>
                <a:cs typeface="Times New Roman" pitchFamily="18" charset="0"/>
              </a:rPr>
              <a:t>，有</a:t>
            </a:r>
            <a:r>
              <a:rPr lang="en-US" altLang="zh-CN" sz="2400" dirty="0" smtClean="0">
                <a:solidFill>
                  <a:srgbClr val="FF0000"/>
                </a:solidFill>
                <a:latin typeface="Bodoni MT Black" pitchFamily="18" charset="0"/>
                <a:cs typeface="Times New Roman" pitchFamily="18" charset="0"/>
              </a:rPr>
              <a:t>3</a:t>
            </a:r>
            <a:r>
              <a:rPr lang="zh-CN" altLang="zh-CN" sz="2400" dirty="0">
                <a:latin typeface="Bodoni MT Black" pitchFamily="18" charset="0"/>
                <a:cs typeface="Times New Roman" pitchFamily="18" charset="0"/>
              </a:rPr>
              <a:t>种典型的组织方式。</a:t>
            </a:r>
            <a:endParaRPr lang="zh-CN" altLang="en-US" sz="2400" dirty="0">
              <a:latin typeface="Bodoni MT Black" pitchFamily="18" charset="0"/>
            </a:endParaRP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05113" y="63103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13.4.1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民主</a:t>
            </a:r>
            <a:r>
              <a:rPr lang="zh-CN" altLang="en-US" sz="2400" dirty="0">
                <a:solidFill>
                  <a:srgbClr val="D9D9D9"/>
                </a:solidFill>
                <a:latin typeface="Bodoni MT Black" pitchFamily="18" charset="0"/>
                <a:ea typeface="+mn-ea"/>
              </a:rPr>
              <a:t>制程序员组</a:t>
            </a:r>
          </a:p>
        </p:txBody>
      </p:sp>
      <p:sp>
        <p:nvSpPr>
          <p:cNvPr id="6" name="内容占位符 2"/>
          <p:cNvSpPr>
            <a:spLocks noGrp="1"/>
          </p:cNvSpPr>
          <p:nvPr>
            <p:ph idx="1"/>
          </p:nvPr>
        </p:nvSpPr>
        <p:spPr>
          <a:xfrm>
            <a:off x="179388" y="987425"/>
            <a:ext cx="8229600" cy="531813"/>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13.4.1 </a:t>
            </a:r>
            <a:r>
              <a:rPr kumimoji="1" lang="zh-CN" altLang="en-US" b="1" dirty="0" smtClean="0">
                <a:latin typeface="Bodoni MT Black" pitchFamily="18" charset="0"/>
              </a:rPr>
              <a:t>民主制程序员组</a:t>
            </a:r>
            <a:endParaRPr kumimoji="1" lang="en-US" altLang="zh-CN" b="1" dirty="0" smtClean="0">
              <a:latin typeface="Bodoni MT Black" pitchFamily="18" charset="0"/>
            </a:endParaRPr>
          </a:p>
        </p:txBody>
      </p:sp>
      <p:sp>
        <p:nvSpPr>
          <p:cNvPr id="3" name="矩形 2"/>
          <p:cNvSpPr/>
          <p:nvPr/>
        </p:nvSpPr>
        <p:spPr>
          <a:xfrm>
            <a:off x="467544" y="1714500"/>
            <a:ext cx="8147819" cy="1015663"/>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民主</a:t>
            </a:r>
            <a:r>
              <a:rPr lang="zh-CN" altLang="zh-CN" sz="2400" kern="100" dirty="0">
                <a:solidFill>
                  <a:srgbClr val="FF0000"/>
                </a:solidFill>
                <a:latin typeface="Bodoni MT Black" pitchFamily="18" charset="0"/>
                <a:cs typeface="Times New Roman" panose="02020603050405020304" pitchFamily="18" charset="0"/>
              </a:rPr>
              <a:t>制程序员组</a:t>
            </a:r>
            <a:r>
              <a:rPr lang="zh-CN" altLang="zh-CN" sz="2400" kern="100" dirty="0">
                <a:latin typeface="Bodoni MT Black" pitchFamily="18" charset="0"/>
                <a:cs typeface="Times New Roman" panose="02020603050405020304" pitchFamily="18" charset="0"/>
              </a:rPr>
              <a:t>的一个重要特点是，小组成员</a:t>
            </a:r>
            <a:r>
              <a:rPr lang="zh-CN" altLang="zh-CN" sz="2400" kern="100" dirty="0">
                <a:solidFill>
                  <a:srgbClr val="FF0000"/>
                </a:solidFill>
                <a:latin typeface="Bodoni MT Black" pitchFamily="18" charset="0"/>
                <a:cs typeface="Times New Roman" panose="02020603050405020304" pitchFamily="18" charset="0"/>
              </a:rPr>
              <a:t>完全平等</a:t>
            </a:r>
            <a:r>
              <a:rPr lang="zh-CN" altLang="zh-CN" sz="2400" kern="100" dirty="0">
                <a:latin typeface="Bodoni MT Black" pitchFamily="18" charset="0"/>
                <a:cs typeface="Times New Roman" panose="02020603050405020304" pitchFamily="18" charset="0"/>
              </a:rPr>
              <a:t>，享有充分民主，通过协商做出技术决策。</a:t>
            </a:r>
          </a:p>
        </p:txBody>
      </p:sp>
      <p:sp>
        <p:nvSpPr>
          <p:cNvPr id="8" name="矩形 7"/>
          <p:cNvSpPr/>
          <p:nvPr/>
        </p:nvSpPr>
        <p:spPr>
          <a:xfrm>
            <a:off x="467544" y="2740025"/>
            <a:ext cx="8352928" cy="3323987"/>
          </a:xfrm>
          <a:prstGeom prst="rect">
            <a:avLst/>
          </a:prstGeom>
        </p:spPr>
        <p:txBody>
          <a:bodyPr wrap="square">
            <a:spAutoFit/>
          </a:bodyPr>
          <a:lstStyle/>
          <a:p>
            <a:pPr marL="342900" indent="-342900" eaLnBrk="1" hangingPunct="1">
              <a:lnSpc>
                <a:spcPct val="125000"/>
              </a:lnSpc>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小组成员之间的通信是</a:t>
            </a:r>
            <a:r>
              <a:rPr lang="zh-CN" altLang="zh-CN" sz="2400" kern="100" dirty="0">
                <a:solidFill>
                  <a:srgbClr val="FF0000"/>
                </a:solidFill>
                <a:latin typeface="Bodoni MT Black" pitchFamily="18" charset="0"/>
                <a:cs typeface="Times New Roman" panose="02020603050405020304" pitchFamily="18" charset="0"/>
              </a:rPr>
              <a:t>平行的</a:t>
            </a:r>
            <a:r>
              <a:rPr lang="zh-CN" altLang="zh-CN" sz="2400" kern="100" dirty="0">
                <a:latin typeface="Bodoni MT Black" pitchFamily="18" charset="0"/>
                <a:cs typeface="Times New Roman" panose="02020603050405020304" pitchFamily="18" charset="0"/>
              </a:rPr>
              <a:t>，如果小组内有</a:t>
            </a:r>
            <a:r>
              <a:rPr lang="en-US" altLang="zh-CN" sz="2400" kern="100" dirty="0">
                <a:latin typeface="Bodoni MT Black" pitchFamily="18" charset="0"/>
                <a:cs typeface="Times New Roman" panose="02020603050405020304" pitchFamily="18" charset="0"/>
              </a:rPr>
              <a:t>n</a:t>
            </a:r>
            <a:r>
              <a:rPr lang="zh-CN" altLang="zh-CN" sz="2400" kern="100" dirty="0">
                <a:latin typeface="Bodoni MT Black" pitchFamily="18" charset="0"/>
                <a:cs typeface="Times New Roman" panose="02020603050405020304" pitchFamily="18" charset="0"/>
              </a:rPr>
              <a:t>个成员，则可能的通信信道共有</a:t>
            </a:r>
            <a:r>
              <a:rPr lang="en-US" altLang="zh-CN" sz="2400" kern="100" dirty="0">
                <a:latin typeface="Bodoni MT Black" pitchFamily="18" charset="0"/>
                <a:cs typeface="Times New Roman" panose="02020603050405020304" pitchFamily="18" charset="0"/>
              </a:rPr>
              <a:t>n(n-1)/2</a:t>
            </a:r>
            <a:r>
              <a:rPr lang="zh-CN" altLang="zh-CN" sz="2400" kern="100" dirty="0">
                <a:latin typeface="Bodoni MT Black" pitchFamily="18" charset="0"/>
                <a:cs typeface="Times New Roman" panose="02020603050405020304" pitchFamily="18" charset="0"/>
              </a:rPr>
              <a:t>条。</a:t>
            </a:r>
            <a:endParaRPr lang="en-US" altLang="zh-CN" sz="2400" dirty="0">
              <a:latin typeface="Bodoni MT Black" pitchFamily="18" charset="0"/>
              <a:cs typeface="Times New Roman" panose="02020603050405020304"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cs typeface="Times New Roman" panose="02020603050405020304" pitchFamily="18" charset="0"/>
              </a:rPr>
              <a:t>程序设计小组的</a:t>
            </a:r>
            <a:r>
              <a:rPr lang="zh-CN" altLang="zh-CN" sz="2400" dirty="0">
                <a:solidFill>
                  <a:srgbClr val="FF0000"/>
                </a:solidFill>
                <a:latin typeface="Bodoni MT Black" pitchFamily="18" charset="0"/>
                <a:cs typeface="Times New Roman" panose="02020603050405020304" pitchFamily="18" charset="0"/>
              </a:rPr>
              <a:t>人数不能太</a:t>
            </a:r>
            <a:r>
              <a:rPr lang="zh-CN" altLang="zh-CN" sz="2400" dirty="0" smtClean="0">
                <a:solidFill>
                  <a:srgbClr val="FF0000"/>
                </a:solidFill>
                <a:latin typeface="Bodoni MT Black" pitchFamily="18" charset="0"/>
                <a:cs typeface="Times New Roman" panose="02020603050405020304" pitchFamily="18" charset="0"/>
              </a:rPr>
              <a:t>多</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否则</a:t>
            </a:r>
            <a:r>
              <a:rPr lang="zh-CN" altLang="zh-CN" sz="2400" dirty="0">
                <a:latin typeface="Bodoni MT Black" pitchFamily="18" charset="0"/>
                <a:cs typeface="Times New Roman" panose="02020603050405020304" pitchFamily="18" charset="0"/>
              </a:rPr>
              <a:t>组员间彼此通信的时间将多于程序设计</a:t>
            </a:r>
            <a:r>
              <a:rPr lang="zh-CN" altLang="zh-CN" sz="2400" dirty="0" smtClean="0">
                <a:latin typeface="Bodoni MT Black" pitchFamily="18" charset="0"/>
                <a:cs typeface="Times New Roman" panose="02020603050405020304" pitchFamily="18" charset="0"/>
              </a:rPr>
              <a:t>时间</a:t>
            </a:r>
            <a:r>
              <a:rPr lang="zh-CN" altLang="en-US" sz="2400" dirty="0" smtClean="0">
                <a:latin typeface="Bodoni MT Black" pitchFamily="18" charset="0"/>
              </a:rPr>
              <a:t>，</a:t>
            </a:r>
            <a:r>
              <a:rPr lang="zh-CN" altLang="zh-CN" sz="2400" dirty="0" smtClean="0">
                <a:latin typeface="Bodoni MT Black" pitchFamily="18" charset="0"/>
              </a:rPr>
              <a:t>以</a:t>
            </a:r>
            <a:r>
              <a:rPr lang="en-US" altLang="zh-CN" sz="2400" dirty="0">
                <a:latin typeface="Bodoni MT Black" pitchFamily="18" charset="0"/>
              </a:rPr>
              <a:t>2</a:t>
            </a:r>
            <a:r>
              <a:rPr lang="zh-CN" altLang="zh-CN" sz="2400" dirty="0">
                <a:latin typeface="Bodoni MT Black" pitchFamily="18" charset="0"/>
              </a:rPr>
              <a:t>～</a:t>
            </a:r>
            <a:r>
              <a:rPr lang="en-US" altLang="zh-CN" sz="2400" dirty="0">
                <a:latin typeface="Bodoni MT Black" pitchFamily="18" charset="0"/>
              </a:rPr>
              <a:t>8</a:t>
            </a:r>
            <a:r>
              <a:rPr lang="zh-CN" altLang="zh-CN" sz="2400" dirty="0">
                <a:latin typeface="Bodoni MT Black" pitchFamily="18" charset="0"/>
              </a:rPr>
              <a:t>名成员为宜</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rPr>
              <a:t>小组规模</a:t>
            </a:r>
            <a:r>
              <a:rPr lang="zh-CN" altLang="zh-CN" sz="2400" dirty="0" smtClean="0">
                <a:latin typeface="Bodoni MT Black" pitchFamily="18" charset="0"/>
              </a:rPr>
              <a:t>小</a:t>
            </a:r>
            <a:r>
              <a:rPr lang="zh-CN" altLang="en-US" sz="2400" dirty="0" smtClean="0">
                <a:latin typeface="Bodoni MT Black" pitchFamily="18" charset="0"/>
              </a:rPr>
              <a:t>，</a:t>
            </a:r>
            <a:r>
              <a:rPr lang="zh-CN" altLang="zh-CN" sz="2400" dirty="0" smtClean="0">
                <a:latin typeface="Bodoni MT Black" pitchFamily="18" charset="0"/>
              </a:rPr>
              <a:t>不仅可减少</a:t>
            </a:r>
            <a:r>
              <a:rPr lang="zh-CN" altLang="zh-CN" sz="2400" dirty="0">
                <a:latin typeface="Bodoni MT Black" pitchFamily="18" charset="0"/>
              </a:rPr>
              <a:t>通信</a:t>
            </a:r>
            <a:r>
              <a:rPr lang="zh-CN" altLang="zh-CN" sz="2400" dirty="0" smtClean="0">
                <a:latin typeface="Bodoni MT Black" pitchFamily="18" charset="0"/>
              </a:rPr>
              <a:t>问题</a:t>
            </a:r>
            <a:r>
              <a:rPr lang="zh-CN" altLang="en-US" sz="2400" dirty="0" smtClean="0">
                <a:latin typeface="Bodoni MT Black" pitchFamily="18" charset="0"/>
              </a:rPr>
              <a:t>，</a:t>
            </a:r>
            <a:r>
              <a:rPr lang="zh-CN" altLang="zh-CN" sz="2400" dirty="0" smtClean="0">
                <a:latin typeface="Bodoni MT Black" pitchFamily="18" charset="0"/>
              </a:rPr>
              <a:t>还有</a:t>
            </a:r>
            <a:r>
              <a:rPr lang="zh-CN" altLang="zh-CN" sz="2400" dirty="0">
                <a:latin typeface="Bodoni MT Black" pitchFamily="18" charset="0"/>
              </a:rPr>
              <a:t>其他好处。</a:t>
            </a:r>
            <a:r>
              <a:rPr lang="zh-CN" altLang="zh-CN" sz="2400" dirty="0" smtClean="0">
                <a:latin typeface="Bodoni MT Black" pitchFamily="18" charset="0"/>
              </a:rPr>
              <a:t>例如</a:t>
            </a:r>
            <a:r>
              <a:rPr lang="zh-CN" altLang="en-US" sz="2400" dirty="0" smtClean="0">
                <a:latin typeface="Bodoni MT Black" pitchFamily="18" charset="0"/>
              </a:rPr>
              <a:t>，</a:t>
            </a:r>
            <a:r>
              <a:rPr lang="zh-CN" altLang="zh-CN" sz="2400" dirty="0" smtClean="0">
                <a:latin typeface="Bodoni MT Black" pitchFamily="18" charset="0"/>
              </a:rPr>
              <a:t>容易</a:t>
            </a:r>
            <a:r>
              <a:rPr lang="zh-CN" altLang="zh-CN" sz="2400" dirty="0">
                <a:latin typeface="Bodoni MT Black" pitchFamily="18" charset="0"/>
              </a:rPr>
              <a:t>确定小组的</a:t>
            </a:r>
            <a:r>
              <a:rPr lang="zh-CN" altLang="zh-CN" sz="2400" dirty="0" smtClean="0">
                <a:latin typeface="Bodoni MT Black" pitchFamily="18" charset="0"/>
              </a:rPr>
              <a:t>质量标准</a:t>
            </a:r>
            <a:r>
              <a:rPr lang="zh-CN" altLang="en-US" sz="2400" dirty="0" smtClean="0">
                <a:latin typeface="Bodoni MT Black" pitchFamily="18" charset="0"/>
              </a:rPr>
              <a:t>，</a:t>
            </a:r>
            <a:r>
              <a:rPr lang="zh-CN" altLang="zh-CN" sz="2400" dirty="0" smtClean="0">
                <a:latin typeface="Bodoni MT Black" pitchFamily="18" charset="0"/>
              </a:rPr>
              <a:t>而且</a:t>
            </a:r>
            <a:r>
              <a:rPr lang="zh-CN" altLang="zh-CN" sz="2400" dirty="0">
                <a:latin typeface="Bodoni MT Black" pitchFamily="18" charset="0"/>
              </a:rPr>
              <a:t>用民主方式确定的标准更容易被大家</a:t>
            </a:r>
            <a:r>
              <a:rPr lang="zh-CN" altLang="zh-CN" sz="2400" dirty="0" smtClean="0">
                <a:latin typeface="Bodoni MT Black" pitchFamily="18" charset="0"/>
              </a:rPr>
              <a:t>遵守</a:t>
            </a:r>
            <a:r>
              <a:rPr lang="zh-CN" altLang="en-US" sz="2400" dirty="0" smtClean="0">
                <a:latin typeface="Bodoni MT Black" pitchFamily="18" charset="0"/>
              </a:rPr>
              <a:t>；</a:t>
            </a:r>
            <a:r>
              <a:rPr lang="zh-CN" altLang="zh-CN" sz="2400" dirty="0" smtClean="0">
                <a:latin typeface="Bodoni MT Black" pitchFamily="18" charset="0"/>
              </a:rPr>
              <a:t>组员</a:t>
            </a:r>
            <a:r>
              <a:rPr lang="zh-CN" altLang="zh-CN" sz="2400" dirty="0">
                <a:latin typeface="Bodoni MT Black" pitchFamily="18" charset="0"/>
              </a:rPr>
              <a:t>间关系</a:t>
            </a:r>
            <a:r>
              <a:rPr lang="zh-CN" altLang="zh-CN" sz="2400" dirty="0" smtClean="0">
                <a:latin typeface="Bodoni MT Black" pitchFamily="18" charset="0"/>
              </a:rPr>
              <a:t>密切</a:t>
            </a:r>
            <a:r>
              <a:rPr lang="zh-CN" altLang="en-US" sz="2400" dirty="0" smtClean="0">
                <a:latin typeface="Bodoni MT Black" pitchFamily="18" charset="0"/>
              </a:rPr>
              <a:t>，</a:t>
            </a:r>
            <a:r>
              <a:rPr lang="zh-CN" altLang="zh-CN" sz="2400" dirty="0" smtClean="0">
                <a:latin typeface="Bodoni MT Black" pitchFamily="18" charset="0"/>
              </a:rPr>
              <a:t>能够</a:t>
            </a:r>
            <a:r>
              <a:rPr lang="zh-CN" altLang="zh-CN" sz="2400" dirty="0">
                <a:latin typeface="Bodoni MT Black" pitchFamily="18" charset="0"/>
              </a:rPr>
              <a:t>互相学习等。</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4007" y="1068311"/>
            <a:ext cx="8393112" cy="3785652"/>
          </a:xfrm>
          <a:prstGeom prst="rect">
            <a:avLst/>
          </a:prstGeom>
        </p:spPr>
        <p:txBody>
          <a:bodyPr>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通常采用非正式的组织方式，也就是说，虽然名义上有一个组长，但是他和组内其他成员完成同样的任务。</a:t>
            </a:r>
            <a:endParaRPr lang="en-US"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主要优点</a:t>
            </a:r>
            <a:r>
              <a:rPr lang="zh-CN" altLang="zh-CN" sz="2400" kern="100" dirty="0" smtClean="0">
                <a:latin typeface="Bodoni MT Black" pitchFamily="18" charset="0"/>
                <a:cs typeface="Times New Roman" panose="02020603050405020304" pitchFamily="18" charset="0"/>
              </a:rPr>
              <a:t>是</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组员们</a:t>
            </a:r>
            <a:r>
              <a:rPr lang="zh-CN" altLang="zh-CN" sz="2400" kern="100" dirty="0">
                <a:latin typeface="Bodoni MT Black" pitchFamily="18" charset="0"/>
                <a:cs typeface="Times New Roman" panose="02020603050405020304" pitchFamily="18" charset="0"/>
              </a:rPr>
              <a:t>对发现程序错误持积极的态度，这种态度有助于更快速地发现错误，从而导致高质量的代码。</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latin typeface="Bodoni MT Black" pitchFamily="18" charset="0"/>
                <a:cs typeface="Times New Roman" panose="02020603050405020304" pitchFamily="18" charset="0"/>
              </a:rPr>
              <a:t>另一个优点是，组员们</a:t>
            </a:r>
            <a:r>
              <a:rPr lang="zh-CN" altLang="zh-CN" sz="2400" kern="100" dirty="0">
                <a:solidFill>
                  <a:srgbClr val="FF0000"/>
                </a:solidFill>
                <a:latin typeface="Bodoni MT Black" pitchFamily="18" charset="0"/>
                <a:cs typeface="Times New Roman" panose="02020603050405020304" pitchFamily="18" charset="0"/>
              </a:rPr>
              <a:t>享有充分民主</a:t>
            </a:r>
            <a:r>
              <a:rPr lang="zh-CN" altLang="zh-CN" sz="2400" kern="100" dirty="0">
                <a:latin typeface="Bodoni MT Black" pitchFamily="18" charset="0"/>
                <a:cs typeface="Times New Roman" panose="02020603050405020304" pitchFamily="18" charset="0"/>
              </a:rPr>
              <a:t>，小组有高度凝聚力，组内学术空气浓厚，有利于攻克技术难关。因此，当有技术难题需要解决时，也就是说，</a:t>
            </a:r>
            <a:r>
              <a:rPr lang="zh-CN" altLang="zh-CN" sz="2400" kern="100" dirty="0">
                <a:solidFill>
                  <a:srgbClr val="FF0000"/>
                </a:solidFill>
                <a:latin typeface="Bodoni MT Black" pitchFamily="18" charset="0"/>
                <a:cs typeface="Times New Roman" panose="02020603050405020304" pitchFamily="18" charset="0"/>
              </a:rPr>
              <a:t>当所要开发的软件的技术难度较高时，采用民主制程序员组是适宜的。</a:t>
            </a:r>
          </a:p>
        </p:txBody>
      </p:sp>
      <p:sp>
        <p:nvSpPr>
          <p:cNvPr id="99331" name="矩形 9"/>
          <p:cNvSpPr>
            <a:spLocks noChangeArrowheads="1"/>
          </p:cNvSpPr>
          <p:nvPr/>
        </p:nvSpPr>
        <p:spPr bwMode="auto">
          <a:xfrm>
            <a:off x="464344" y="4890736"/>
            <a:ext cx="8072438" cy="968663"/>
          </a:xfrm>
          <a:prstGeom prst="rect">
            <a:avLst/>
          </a:prstGeom>
          <a:noFill/>
          <a:ln w="9525">
            <a:solidFill>
              <a:srgbClr val="C00000"/>
            </a:solidFill>
            <a:miter lim="800000"/>
            <a:headEnd/>
            <a:tailEnd/>
          </a:ln>
        </p:spPr>
        <p:txBody>
          <a:bodyPr>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如果</a:t>
            </a:r>
            <a:r>
              <a:rPr lang="zh-CN" altLang="zh-CN" sz="2400" dirty="0">
                <a:latin typeface="Bodoni MT Black" pitchFamily="18" charset="0"/>
                <a:cs typeface="Times New Roman" pitchFamily="18" charset="0"/>
              </a:rPr>
              <a:t>组内多数成员是经验丰富技术熟练的</a:t>
            </a:r>
            <a:r>
              <a:rPr lang="zh-CN" altLang="zh-CN" sz="2400" dirty="0" smtClean="0">
                <a:latin typeface="Bodoni MT Black" pitchFamily="18" charset="0"/>
                <a:cs typeface="Times New Roman" pitchFamily="18" charset="0"/>
              </a:rPr>
              <a:t>程序员</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那么</a:t>
            </a:r>
            <a:r>
              <a:rPr lang="zh-CN" altLang="zh-CN" sz="2400" dirty="0">
                <a:latin typeface="Bodoni MT Black" pitchFamily="18" charset="0"/>
                <a:cs typeface="Times New Roman" pitchFamily="18" charset="0"/>
              </a:rPr>
              <a:t>上述非正式的组织方式可能会非常成功。</a:t>
            </a:r>
            <a:endParaRPr lang="zh-CN" altLang="en-US" sz="2400" dirty="0">
              <a:latin typeface="Bodoni MT Black"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12" name="1 Título"/>
          <p:cNvSpPr txBox="1">
            <a:spLocks/>
          </p:cNvSpPr>
          <p:nvPr/>
        </p:nvSpPr>
        <p:spPr bwMode="auto">
          <a:xfrm>
            <a:off x="2805113" y="63103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13.4.1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民主</a:t>
            </a:r>
            <a:r>
              <a:rPr lang="zh-CN" altLang="en-US" sz="2400" dirty="0">
                <a:solidFill>
                  <a:srgbClr val="D9D9D9"/>
                </a:solidFill>
                <a:latin typeface="Bodoni MT Black" pitchFamily="18" charset="0"/>
                <a:ea typeface="+mn-ea"/>
              </a:rPr>
              <a:t>制程序员组</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13.4.2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主程序员组</a:t>
            </a:r>
            <a:endParaRPr lang="zh-CN" altLang="en-US" sz="2400" dirty="0">
              <a:solidFill>
                <a:srgbClr val="D9D9D9"/>
              </a:solidFill>
              <a:latin typeface="Bodoni MT Black" pitchFamily="18" charset="0"/>
              <a:ea typeface="+mn-ea"/>
            </a:endParaRPr>
          </a:p>
        </p:txBody>
      </p:sp>
      <p:sp>
        <p:nvSpPr>
          <p:cNvPr id="6" name="内容占位符 2"/>
          <p:cNvSpPr>
            <a:spLocks noGrp="1"/>
          </p:cNvSpPr>
          <p:nvPr>
            <p:ph idx="1"/>
          </p:nvPr>
        </p:nvSpPr>
        <p:spPr>
          <a:xfrm>
            <a:off x="225425" y="1027113"/>
            <a:ext cx="8229600" cy="531812"/>
          </a:xfrm>
        </p:spPr>
        <p:txBody>
          <a:bodyPr/>
          <a:lstStyle/>
          <a:p>
            <a:pPr marL="0" indent="0">
              <a:spcBef>
                <a:spcPct val="50000"/>
              </a:spcBef>
              <a:buFont typeface="Arial" charset="0"/>
              <a:buNone/>
              <a:defRPr/>
            </a:pPr>
            <a:r>
              <a:rPr kumimoji="1" lang="en-US" altLang="zh-CN" b="1" dirty="0" smtClean="0">
                <a:latin typeface="Bodoni MT Black" pitchFamily="18" charset="0"/>
              </a:rPr>
              <a:t>13.4.2  </a:t>
            </a:r>
            <a:r>
              <a:rPr kumimoji="1" lang="zh-CN" altLang="en-US" b="1" dirty="0" smtClean="0">
                <a:latin typeface="Bodoni MT Black" pitchFamily="18" charset="0"/>
              </a:rPr>
              <a:t>主程序员组</a:t>
            </a:r>
            <a:endParaRPr kumimoji="1" lang="en-US" altLang="zh-CN" b="1" dirty="0">
              <a:latin typeface="Bodoni MT Black" pitchFamily="18" charset="0"/>
            </a:endParaRPr>
          </a:p>
        </p:txBody>
      </p:sp>
      <p:sp>
        <p:nvSpPr>
          <p:cNvPr id="100356" name="矩形 2"/>
          <p:cNvSpPr>
            <a:spLocks noChangeArrowheads="1"/>
          </p:cNvSpPr>
          <p:nvPr/>
        </p:nvSpPr>
        <p:spPr bwMode="auto">
          <a:xfrm>
            <a:off x="614362" y="1792288"/>
            <a:ext cx="8172480" cy="461665"/>
          </a:xfrm>
          <a:prstGeom prst="rect">
            <a:avLst/>
          </a:prstGeom>
          <a:noFill/>
          <a:ln w="9525">
            <a:solidFill>
              <a:srgbClr val="C00000"/>
            </a:solidFill>
            <a:miter lim="800000"/>
            <a:headEnd/>
            <a:tailEnd/>
          </a:ln>
        </p:spPr>
        <p:txBody>
          <a:bodyPr wrap="square">
            <a:spAutoFit/>
          </a:bodyPr>
          <a:lstStyle/>
          <a:p>
            <a:pPr eaLnBrk="1" hangingPunct="1"/>
            <a:r>
              <a:rPr lang="en-US" altLang="zh-CN" sz="2400" dirty="0">
                <a:latin typeface="Bodoni MT Black" pitchFamily="18" charset="0"/>
                <a:cs typeface="Times New Roman" pitchFamily="18" charset="0"/>
              </a:rPr>
              <a:t>IBM</a:t>
            </a:r>
            <a:r>
              <a:rPr lang="zh-CN" altLang="zh-CN" sz="2400" dirty="0">
                <a:latin typeface="Bodoni MT Black" pitchFamily="18" charset="0"/>
                <a:cs typeface="Times New Roman" pitchFamily="18" charset="0"/>
              </a:rPr>
              <a:t>在</a:t>
            </a:r>
            <a:r>
              <a:rPr lang="en-US" altLang="zh-CN" sz="2400" dirty="0">
                <a:latin typeface="Bodoni MT Black" pitchFamily="18" charset="0"/>
                <a:cs typeface="Times New Roman" pitchFamily="18" charset="0"/>
              </a:rPr>
              <a:t>20</a:t>
            </a:r>
            <a:r>
              <a:rPr lang="zh-CN" altLang="zh-CN" sz="2400" dirty="0">
                <a:latin typeface="Bodoni MT Black" pitchFamily="18" charset="0"/>
                <a:cs typeface="Times New Roman" pitchFamily="18" charset="0"/>
              </a:rPr>
              <a:t>世纪</a:t>
            </a:r>
            <a:r>
              <a:rPr lang="en-US" altLang="zh-CN" sz="2400" dirty="0">
                <a:latin typeface="Bodoni MT Black" pitchFamily="18" charset="0"/>
                <a:cs typeface="Times New Roman" pitchFamily="18" charset="0"/>
              </a:rPr>
              <a:t>70</a:t>
            </a:r>
            <a:r>
              <a:rPr lang="zh-CN" altLang="zh-CN" sz="2400" dirty="0">
                <a:latin typeface="Bodoni MT Black" pitchFamily="18" charset="0"/>
                <a:cs typeface="Times New Roman" pitchFamily="18" charset="0"/>
              </a:rPr>
              <a:t>年代初期开始采用</a:t>
            </a:r>
            <a:r>
              <a:rPr lang="zh-CN" altLang="zh-CN" sz="2400" dirty="0">
                <a:solidFill>
                  <a:srgbClr val="FF0000"/>
                </a:solidFill>
                <a:latin typeface="Bodoni MT Black" pitchFamily="18" charset="0"/>
                <a:cs typeface="Times New Roman" pitchFamily="18" charset="0"/>
              </a:rPr>
              <a:t>主程序员组</a:t>
            </a:r>
            <a:r>
              <a:rPr lang="zh-CN" altLang="zh-CN" sz="2400" dirty="0">
                <a:latin typeface="Bodoni MT Black" pitchFamily="18" charset="0"/>
                <a:cs typeface="Times New Roman" pitchFamily="18" charset="0"/>
              </a:rPr>
              <a:t>的组织方式</a:t>
            </a:r>
            <a:endParaRPr lang="zh-CN" altLang="en-US" sz="2400" dirty="0">
              <a:latin typeface="Bodoni MT Black" pitchFamily="18" charset="0"/>
            </a:endParaRPr>
          </a:p>
        </p:txBody>
      </p:sp>
      <p:sp>
        <p:nvSpPr>
          <p:cNvPr id="7" name="矩形 6"/>
          <p:cNvSpPr/>
          <p:nvPr/>
        </p:nvSpPr>
        <p:spPr>
          <a:xfrm>
            <a:off x="443542" y="2372176"/>
            <a:ext cx="8328819" cy="2400657"/>
          </a:xfrm>
          <a:prstGeom prst="rect">
            <a:avLst/>
          </a:prstGeom>
        </p:spPr>
        <p:txBody>
          <a:bodyPr wrap="square">
            <a:spAutoFit/>
          </a:bodyPr>
          <a:lstStyle/>
          <a:p>
            <a:pPr algn="just" eaLnBrk="1" hangingPunct="1">
              <a:lnSpc>
                <a:spcPct val="125000"/>
              </a:lnSpc>
              <a:spcAft>
                <a:spcPts val="0"/>
              </a:spcAft>
              <a:defRPr/>
            </a:pPr>
            <a:r>
              <a:rPr lang="zh-CN" altLang="zh-CN" sz="2400" kern="100" dirty="0">
                <a:latin typeface="Bodoni MT Black" pitchFamily="18" charset="0"/>
                <a:cs typeface="Times New Roman" panose="02020603050405020304" pitchFamily="18" charset="0"/>
              </a:rPr>
              <a:t>用这种组织方式主要出于下述几点考虑</a:t>
            </a:r>
            <a:r>
              <a:rPr lang="zh-CN" altLang="en-US" sz="2400" kern="100" dirty="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软件开发</a:t>
            </a:r>
            <a:r>
              <a:rPr lang="zh-CN" altLang="zh-CN" sz="2400" kern="100" dirty="0">
                <a:latin typeface="Bodoni MT Black" pitchFamily="18" charset="0"/>
                <a:cs typeface="Times New Roman" panose="02020603050405020304" pitchFamily="18" charset="0"/>
              </a:rPr>
              <a:t>人员多数比较</a:t>
            </a:r>
            <a:r>
              <a:rPr lang="zh-CN" altLang="zh-CN" sz="2400" kern="100" dirty="0">
                <a:solidFill>
                  <a:srgbClr val="FF0000"/>
                </a:solidFill>
                <a:latin typeface="Bodoni MT Black" pitchFamily="18" charset="0"/>
                <a:cs typeface="Times New Roman" panose="02020603050405020304" pitchFamily="18" charset="0"/>
              </a:rPr>
              <a:t>缺乏经验</a:t>
            </a:r>
            <a:r>
              <a:rPr lang="zh-CN" altLang="zh-CN" sz="2400" kern="100" dirty="0">
                <a:latin typeface="Bodoni MT Black" pitchFamily="18" charset="0"/>
                <a:cs typeface="Times New Roman" panose="02020603050405020304" pitchFamily="18" charset="0"/>
              </a:rPr>
              <a:t>。</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程序设计</a:t>
            </a:r>
            <a:r>
              <a:rPr lang="zh-CN" altLang="zh-CN" sz="2400" kern="100" dirty="0">
                <a:latin typeface="Bodoni MT Black" pitchFamily="18" charset="0"/>
                <a:cs typeface="Times New Roman" panose="02020603050405020304" pitchFamily="18" charset="0"/>
              </a:rPr>
              <a:t>过程中有</a:t>
            </a:r>
            <a:r>
              <a:rPr lang="zh-CN" altLang="zh-CN" sz="2400" kern="100" dirty="0">
                <a:solidFill>
                  <a:srgbClr val="FF0000"/>
                </a:solidFill>
                <a:latin typeface="Bodoni MT Black" pitchFamily="18" charset="0"/>
                <a:cs typeface="Times New Roman" panose="02020603050405020304" pitchFamily="18" charset="0"/>
              </a:rPr>
              <a:t>许多事务性的工作</a:t>
            </a:r>
            <a:r>
              <a:rPr lang="zh-CN" altLang="zh-CN" sz="2400" kern="100" dirty="0" smtClean="0">
                <a:latin typeface="Bodoni MT Black" pitchFamily="18" charset="0"/>
                <a:cs typeface="Times New Roman" panose="02020603050405020304" pitchFamily="18" charset="0"/>
              </a:rPr>
              <a:t>，如大量</a:t>
            </a:r>
            <a:r>
              <a:rPr lang="zh-CN" altLang="zh-CN" sz="2400" kern="100" dirty="0">
                <a:latin typeface="Bodoni MT Black" pitchFamily="18" charset="0"/>
                <a:cs typeface="Times New Roman" panose="02020603050405020304" pitchFamily="18" charset="0"/>
              </a:rPr>
              <a:t>信息的存储和更新。</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solidFill>
                  <a:srgbClr val="FF0000"/>
                </a:solidFill>
                <a:latin typeface="Bodoni MT Black" pitchFamily="18" charset="0"/>
                <a:cs typeface="Times New Roman" panose="02020603050405020304" pitchFamily="18" charset="0"/>
              </a:rPr>
              <a:t>多渠道</a:t>
            </a:r>
            <a:r>
              <a:rPr lang="zh-CN" altLang="zh-CN" sz="2400" kern="100" dirty="0">
                <a:solidFill>
                  <a:srgbClr val="FF0000"/>
                </a:solidFill>
                <a:latin typeface="Bodoni MT Black" pitchFamily="18" charset="0"/>
                <a:cs typeface="Times New Roman" panose="02020603050405020304" pitchFamily="18" charset="0"/>
              </a:rPr>
              <a:t>通信很费时间</a:t>
            </a:r>
            <a:r>
              <a:rPr lang="zh-CN" altLang="zh-CN" sz="2400" kern="100" dirty="0">
                <a:latin typeface="Bodoni MT Black" pitchFamily="18" charset="0"/>
                <a:cs typeface="Times New Roman" panose="02020603050405020304" pitchFamily="18" charset="0"/>
              </a:rPr>
              <a:t>，将降低程序员的生产率。</a:t>
            </a:r>
          </a:p>
        </p:txBody>
      </p:sp>
      <p:sp>
        <p:nvSpPr>
          <p:cNvPr id="100358" name="矩形 7"/>
          <p:cNvSpPr>
            <a:spLocks noChangeArrowheads="1"/>
          </p:cNvSpPr>
          <p:nvPr/>
        </p:nvSpPr>
        <p:spPr bwMode="auto">
          <a:xfrm>
            <a:off x="385763" y="4759734"/>
            <a:ext cx="8515428" cy="1430328"/>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主程序员组</a:t>
            </a:r>
            <a:r>
              <a:rPr lang="zh-CN" altLang="zh-CN" sz="2400" dirty="0">
                <a:latin typeface="Bodoni MT Black" pitchFamily="18" charset="0"/>
                <a:cs typeface="Times New Roman" pitchFamily="18" charset="0"/>
              </a:rPr>
              <a:t>用经验多、技术好、能力强的程序员作为主程序员，同时，利用人和计算机在事务性工作方面给主程序员提供充分支持，而且</a:t>
            </a:r>
            <a:r>
              <a:rPr lang="zh-CN" altLang="zh-CN" sz="2400" dirty="0">
                <a:solidFill>
                  <a:srgbClr val="FF0000"/>
                </a:solidFill>
                <a:latin typeface="Bodoni MT Black" pitchFamily="18" charset="0"/>
                <a:cs typeface="Times New Roman" pitchFamily="18" charset="0"/>
              </a:rPr>
              <a:t>所有通信都通过一两个人进行</a:t>
            </a:r>
            <a:r>
              <a:rPr lang="zh-CN" altLang="zh-CN" sz="2400" dirty="0">
                <a:latin typeface="Bodoni MT Black" pitchFamily="18" charset="0"/>
                <a:cs typeface="Times New Roman" pitchFamily="18" charset="0"/>
              </a:rPr>
              <a:t>。</a:t>
            </a:r>
            <a:r>
              <a:rPr lang="en-US" altLang="zh-CN" sz="2400" dirty="0">
                <a:latin typeface="Bodoni MT Black" pitchFamily="18" charset="0"/>
                <a:cs typeface="Times New Roman" pitchFamily="18" charset="0"/>
              </a:rPr>
              <a:t> </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13.1.2 </a:t>
            </a:r>
            <a:r>
              <a:rPr lang="zh-CN" altLang="en-US" sz="2400" dirty="0" smtClean="0">
                <a:solidFill>
                  <a:srgbClr val="D9D9D9"/>
                </a:solidFill>
                <a:latin typeface="Bodoni MT Black" pitchFamily="18" charset="0"/>
                <a:ea typeface="+mn-ea"/>
              </a:rPr>
              <a:t>功能点技术</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2" name="矩形 1"/>
          <p:cNvSpPr/>
          <p:nvPr/>
        </p:nvSpPr>
        <p:spPr>
          <a:xfrm>
            <a:off x="179512" y="1108243"/>
            <a:ext cx="3897313" cy="584200"/>
          </a:xfrm>
          <a:prstGeom prst="rect">
            <a:avLst/>
          </a:prstGeom>
        </p:spPr>
        <p:txBody>
          <a:bodyPr wrap="none">
            <a:spAutoFit/>
          </a:bodyPr>
          <a:lstStyle/>
          <a:p>
            <a:pPr eaLnBrk="1" hangingPunct="1">
              <a:spcBef>
                <a:spcPct val="50000"/>
              </a:spcBef>
              <a:buFont typeface="Wingdings" pitchFamily="2" charset="2"/>
              <a:buNone/>
              <a:defRPr/>
            </a:pPr>
            <a:r>
              <a:rPr kumimoji="1" lang="en-US" altLang="zh-CN" sz="3200" dirty="0">
                <a:solidFill>
                  <a:srgbClr val="9999CC">
                    <a:lumMod val="50000"/>
                  </a:srgbClr>
                </a:solidFill>
                <a:latin typeface="Bodoni MT Black" pitchFamily="18" charset="0"/>
                <a:ea typeface="+mn-ea"/>
              </a:rPr>
              <a:t> </a:t>
            </a:r>
            <a:r>
              <a:rPr kumimoji="1" lang="en-US" altLang="zh-CN" sz="3200" b="1" dirty="0">
                <a:latin typeface="Bodoni MT Black" pitchFamily="18" charset="0"/>
                <a:ea typeface="+mn-ea"/>
              </a:rPr>
              <a:t>13.1.2 </a:t>
            </a:r>
            <a:r>
              <a:rPr kumimoji="1" lang="zh-CN" altLang="en-US" sz="3200" b="1" dirty="0">
                <a:latin typeface="Bodoni MT Black" pitchFamily="18" charset="0"/>
                <a:ea typeface="+mn-ea"/>
              </a:rPr>
              <a:t>功能点技术</a:t>
            </a:r>
          </a:p>
        </p:txBody>
      </p:sp>
      <p:sp>
        <p:nvSpPr>
          <p:cNvPr id="15368" name="矩形 9"/>
          <p:cNvSpPr>
            <a:spLocks noChangeArrowheads="1"/>
          </p:cNvSpPr>
          <p:nvPr/>
        </p:nvSpPr>
        <p:spPr bwMode="auto">
          <a:xfrm>
            <a:off x="318116" y="2548274"/>
            <a:ext cx="8507767" cy="1015663"/>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依据</a:t>
            </a:r>
            <a:r>
              <a:rPr lang="zh-CN" altLang="zh-CN" sz="2400" dirty="0">
                <a:latin typeface="Bodoni MT Black" pitchFamily="18" charset="0"/>
                <a:cs typeface="Times New Roman" pitchFamily="18" charset="0"/>
              </a:rPr>
              <a:t>对</a:t>
            </a:r>
            <a:r>
              <a:rPr lang="zh-CN" altLang="zh-CN" sz="2400" dirty="0">
                <a:solidFill>
                  <a:srgbClr val="FF0000"/>
                </a:solidFill>
                <a:latin typeface="Bodoni MT Black" pitchFamily="18" charset="0"/>
                <a:cs typeface="Times New Roman" pitchFamily="18" charset="0"/>
              </a:rPr>
              <a:t>软件信息域特性</a:t>
            </a:r>
            <a:r>
              <a:rPr lang="zh-CN" altLang="zh-CN" sz="2400" dirty="0">
                <a:latin typeface="Bodoni MT Black" pitchFamily="18" charset="0"/>
                <a:cs typeface="Times New Roman" pitchFamily="18" charset="0"/>
              </a:rPr>
              <a:t>和</a:t>
            </a:r>
            <a:r>
              <a:rPr lang="zh-CN" altLang="zh-CN" sz="2400" dirty="0">
                <a:solidFill>
                  <a:srgbClr val="FF0000"/>
                </a:solidFill>
                <a:latin typeface="Bodoni MT Black" pitchFamily="18" charset="0"/>
                <a:cs typeface="Times New Roman" pitchFamily="18" charset="0"/>
              </a:rPr>
              <a:t>软件复杂性</a:t>
            </a:r>
            <a:r>
              <a:rPr lang="zh-CN" altLang="zh-CN" sz="2400" dirty="0">
                <a:latin typeface="Bodoni MT Black" pitchFamily="18" charset="0"/>
                <a:cs typeface="Times New Roman" pitchFamily="18" charset="0"/>
              </a:rPr>
              <a:t>的评估结果，估算软件规模。这种方法用</a:t>
            </a:r>
            <a:r>
              <a:rPr lang="zh-CN" altLang="zh-CN" sz="2400" dirty="0">
                <a:solidFill>
                  <a:srgbClr val="FF0000"/>
                </a:solidFill>
                <a:latin typeface="Bodoni MT Black" pitchFamily="18" charset="0"/>
                <a:cs typeface="Times New Roman" pitchFamily="18" charset="0"/>
              </a:rPr>
              <a:t>功能点（</a:t>
            </a:r>
            <a:r>
              <a:rPr lang="en-US" altLang="zh-CN" sz="2400" dirty="0">
                <a:solidFill>
                  <a:srgbClr val="FF0000"/>
                </a:solidFill>
                <a:latin typeface="Bodoni MT Black" pitchFamily="18" charset="0"/>
                <a:cs typeface="Times New Roman" pitchFamily="18" charset="0"/>
              </a:rPr>
              <a:t>FP</a:t>
            </a:r>
            <a:r>
              <a:rPr lang="zh-CN" altLang="zh-CN" sz="2400" dirty="0">
                <a:solidFill>
                  <a:srgbClr val="FF0000"/>
                </a:solidFill>
                <a:latin typeface="Bodoni MT Black" pitchFamily="18" charset="0"/>
                <a:cs typeface="Times New Roman" pitchFamily="18" charset="0"/>
              </a:rPr>
              <a:t>）</a:t>
            </a:r>
            <a:r>
              <a:rPr lang="zh-CN" altLang="zh-CN" sz="2400" dirty="0">
                <a:latin typeface="Bodoni MT Black" pitchFamily="18" charset="0"/>
                <a:cs typeface="Times New Roman" pitchFamily="18" charset="0"/>
              </a:rPr>
              <a:t>为单位度量软件规模。</a:t>
            </a:r>
            <a:endParaRPr lang="zh-CN" altLang="en-US" sz="2400" dirty="0">
              <a:latin typeface="Bodoni MT Black" pitchFamily="18" charset="0"/>
            </a:endParaRPr>
          </a:p>
        </p:txBody>
      </p:sp>
      <p:sp>
        <p:nvSpPr>
          <p:cNvPr id="11" name="标题 3"/>
          <p:cNvSpPr txBox="1">
            <a:spLocks/>
          </p:cNvSpPr>
          <p:nvPr/>
        </p:nvSpPr>
        <p:spPr bwMode="auto">
          <a:xfrm>
            <a:off x="457200" y="-17463"/>
            <a:ext cx="8229600" cy="85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13.1 </a:t>
            </a:r>
            <a:r>
              <a:rPr kumimoji="1" lang="zh-CN" altLang="en-US" b="1" dirty="0" smtClean="0">
                <a:latin typeface="Bodoni MT Black" pitchFamily="18" charset="0"/>
                <a:ea typeface="+mn-ea"/>
              </a:rPr>
              <a:t>估算软件规模</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1963" y="1181100"/>
            <a:ext cx="8153400" cy="286232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这种</a:t>
            </a:r>
            <a:r>
              <a:rPr lang="zh-CN" altLang="zh-CN" sz="2400" kern="100" dirty="0">
                <a:latin typeface="Bodoni MT Black" pitchFamily="18" charset="0"/>
                <a:cs typeface="Times New Roman" panose="02020603050405020304" pitchFamily="18" charset="0"/>
              </a:rPr>
              <a:t>组织方式类似于</a:t>
            </a:r>
            <a:r>
              <a:rPr lang="zh-CN" altLang="zh-CN" sz="2400" kern="100" dirty="0">
                <a:solidFill>
                  <a:srgbClr val="FF0000"/>
                </a:solidFill>
                <a:latin typeface="Bodoni MT Black" pitchFamily="18" charset="0"/>
                <a:cs typeface="Times New Roman" panose="02020603050405020304" pitchFamily="18" charset="0"/>
              </a:rPr>
              <a:t>外科手术小组</a:t>
            </a:r>
            <a:r>
              <a:rPr lang="zh-CN" altLang="zh-CN" sz="2400" kern="100" dirty="0">
                <a:latin typeface="Bodoni MT Black" pitchFamily="18" charset="0"/>
                <a:cs typeface="Times New Roman" panose="02020603050405020304" pitchFamily="18" charset="0"/>
              </a:rPr>
              <a:t>的组织：主刀大夫对手术全面负责，并且完成制订手术方案、开刀等关键工作，同时又有麻醉师、护士长等技术熟练的专门人员协助和配合他的工作。此外，必要时手术组还要请其他领域的专家（例如，心脏科医生或妇产科医生）协助</a:t>
            </a:r>
            <a:r>
              <a:rPr lang="zh-CN" altLang="zh-CN" sz="2400" kern="100" dirty="0" smtClean="0">
                <a:latin typeface="Bodoni MT Black" pitchFamily="18" charset="0"/>
                <a:cs typeface="Times New Roman" panose="02020603050405020304" pitchFamily="18" charset="0"/>
              </a:rPr>
              <a:t>。上述</a:t>
            </a:r>
            <a:r>
              <a:rPr lang="zh-CN" altLang="zh-CN" sz="2400" kern="100" dirty="0">
                <a:latin typeface="Bodoni MT Black" pitchFamily="18" charset="0"/>
                <a:cs typeface="Times New Roman" panose="02020603050405020304" pitchFamily="18" charset="0"/>
              </a:rPr>
              <a:t>比喻突出了主程序员组的两个重要特性。 </a:t>
            </a:r>
          </a:p>
        </p:txBody>
      </p:sp>
      <p:sp>
        <p:nvSpPr>
          <p:cNvPr id="10" name="矩形 9"/>
          <p:cNvSpPr/>
          <p:nvPr/>
        </p:nvSpPr>
        <p:spPr>
          <a:xfrm>
            <a:off x="538163" y="4043762"/>
            <a:ext cx="8153400" cy="1891993"/>
          </a:xfrm>
          <a:prstGeom prst="rect">
            <a:avLst/>
          </a:prstGeom>
        </p:spPr>
        <p:txBody>
          <a:bodyPr>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专业化</a:t>
            </a:r>
            <a:r>
              <a:rPr lang="zh-CN" altLang="zh-CN" sz="2400" kern="100" dirty="0">
                <a:latin typeface="Bodoni MT Black" pitchFamily="18" charset="0"/>
                <a:cs typeface="Times New Roman" panose="02020603050405020304" pitchFamily="18" charset="0"/>
              </a:rPr>
              <a:t>。该组每名成员仅完成他们受过专业训练的那些工作。</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层次性</a:t>
            </a:r>
            <a:r>
              <a:rPr lang="zh-CN" altLang="zh-CN" sz="2400" kern="100" dirty="0">
                <a:latin typeface="Bodoni MT Black" pitchFamily="18" charset="0"/>
                <a:cs typeface="Times New Roman" panose="02020603050405020304" pitchFamily="18" charset="0"/>
              </a:rPr>
              <a:t>。主刀大夫指挥每名组员工作，并对手术全面负责。</a:t>
            </a: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385763" y="3810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13.4.2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主程序员组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596" y="1349375"/>
            <a:ext cx="8215370" cy="1430328"/>
          </a:xfrm>
          <a:prstGeom prst="rect">
            <a:avLst/>
          </a:prstGeom>
        </p:spPr>
        <p:txBody>
          <a:bodyPr wrap="square">
            <a:spAutoFit/>
          </a:bodyPr>
          <a:lstStyle/>
          <a:p>
            <a:pPr algn="just" eaLnBrk="1" hangingPunct="1">
              <a:lnSpc>
                <a:spcPct val="125000"/>
              </a:lnSpc>
              <a:spcAft>
                <a:spcPts val="0"/>
              </a:spcAft>
              <a:defRPr/>
            </a:pPr>
            <a:r>
              <a:rPr lang="en-US" altLang="zh-CN" sz="2400" dirty="0">
                <a:latin typeface="Bodoni MT Black" pitchFamily="18" charset="0"/>
              </a:rPr>
              <a:t>     </a:t>
            </a:r>
            <a:r>
              <a:rPr lang="zh-CN" altLang="zh-CN" sz="2400" kern="100" dirty="0" smtClean="0">
                <a:latin typeface="Bodoni MT Black" pitchFamily="18" charset="0"/>
                <a:cs typeface="Times New Roman" panose="02020603050405020304" pitchFamily="18" charset="0"/>
              </a:rPr>
              <a:t>典型</a:t>
            </a:r>
            <a:r>
              <a:rPr lang="zh-CN" altLang="zh-CN" sz="2400" kern="100" dirty="0">
                <a:latin typeface="Bodoni MT Black" pitchFamily="18" charset="0"/>
                <a:cs typeface="Times New Roman" panose="02020603050405020304" pitchFamily="18" charset="0"/>
              </a:rPr>
              <a:t>的主程序员组的组织形式如</a:t>
            </a:r>
            <a:r>
              <a:rPr lang="zh-CN" altLang="en-US" sz="2400" kern="100" dirty="0">
                <a:latin typeface="Bodoni MT Black" pitchFamily="18" charset="0"/>
                <a:cs typeface="Times New Roman" panose="02020603050405020304" pitchFamily="18" charset="0"/>
              </a:rPr>
              <a:t>下图</a:t>
            </a:r>
            <a:r>
              <a:rPr lang="zh-CN" altLang="zh-CN" sz="2400" kern="100" dirty="0">
                <a:latin typeface="Bodoni MT Black" pitchFamily="18" charset="0"/>
                <a:cs typeface="Times New Roman" panose="02020603050405020304" pitchFamily="18" charset="0"/>
              </a:rPr>
              <a:t>所示。该组由主程序员、后备程序员、编程秘书以及</a:t>
            </a:r>
            <a:r>
              <a:rPr lang="en-US" altLang="zh-CN" sz="2400" kern="100" dirty="0">
                <a:latin typeface="Bodoni MT Black" pitchFamily="18" charset="0"/>
                <a:cs typeface="Times New Roman" panose="02020603050405020304" pitchFamily="18" charset="0"/>
              </a:rPr>
              <a:t>1~3</a:t>
            </a:r>
            <a:r>
              <a:rPr lang="zh-CN" altLang="zh-CN" sz="2400" kern="100" dirty="0">
                <a:latin typeface="Bodoni MT Black" pitchFamily="18" charset="0"/>
                <a:cs typeface="Times New Roman" panose="02020603050405020304" pitchFamily="18" charset="0"/>
              </a:rPr>
              <a:t>名程序员组成</a:t>
            </a:r>
            <a:r>
              <a:rPr lang="zh-CN" altLang="zh-CN" sz="2400" kern="100" dirty="0" smtClean="0">
                <a:latin typeface="Bodoni MT Black" pitchFamily="18" charset="0"/>
                <a:cs typeface="Times New Roman" panose="02020603050405020304" pitchFamily="18" charset="0"/>
              </a:rPr>
              <a:t>。必要时，还有</a:t>
            </a:r>
            <a:r>
              <a:rPr lang="zh-CN" altLang="zh-CN" sz="2400" kern="100" dirty="0">
                <a:latin typeface="Bodoni MT Black" pitchFamily="18" charset="0"/>
                <a:cs typeface="Times New Roman" panose="02020603050405020304" pitchFamily="18" charset="0"/>
              </a:rPr>
              <a:t>其他</a:t>
            </a:r>
            <a:r>
              <a:rPr lang="zh-CN" altLang="zh-CN" sz="2400" kern="100" dirty="0" smtClean="0">
                <a:latin typeface="Bodoni MT Black" pitchFamily="18" charset="0"/>
                <a:cs typeface="Times New Roman" panose="02020603050405020304" pitchFamily="18" charset="0"/>
              </a:rPr>
              <a:t>领域专家</a:t>
            </a:r>
            <a:r>
              <a:rPr lang="zh-CN" altLang="zh-CN" sz="2400" kern="100" dirty="0">
                <a:latin typeface="Bodoni MT Black" pitchFamily="18" charset="0"/>
                <a:cs typeface="Times New Roman" panose="02020603050405020304" pitchFamily="18" charset="0"/>
              </a:rPr>
              <a:t>协助。</a:t>
            </a:r>
          </a:p>
        </p:txBody>
      </p:sp>
      <p:pic>
        <p:nvPicPr>
          <p:cNvPr id="102403" name="图片 6"/>
          <p:cNvPicPr>
            <a:picLocks noChangeAspect="1"/>
          </p:cNvPicPr>
          <p:nvPr/>
        </p:nvPicPr>
        <p:blipFill>
          <a:blip r:embed="rId2" cstate="print"/>
          <a:srcRect/>
          <a:stretch>
            <a:fillRect/>
          </a:stretch>
        </p:blipFill>
        <p:spPr bwMode="auto">
          <a:xfrm>
            <a:off x="1691680" y="3212976"/>
            <a:ext cx="5256212" cy="2038350"/>
          </a:xfrm>
          <a:prstGeom prst="rect">
            <a:avLst/>
          </a:prstGeom>
          <a:noFill/>
          <a:ln w="9525">
            <a:noFill/>
            <a:miter lim="800000"/>
            <a:headEnd/>
            <a:tailEnd/>
          </a:ln>
        </p:spPr>
      </p:pic>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13.4.2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主程序员组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15914" y="1071546"/>
            <a:ext cx="8354654" cy="1938992"/>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solidFill>
                  <a:srgbClr val="FF0000"/>
                </a:solidFill>
                <a:latin typeface="Bodoni MT Black" pitchFamily="18" charset="0"/>
                <a:cs typeface="Times New Roman" panose="02020603050405020304" pitchFamily="18" charset="0"/>
              </a:rPr>
              <a:t>主程序员</a:t>
            </a:r>
            <a:r>
              <a:rPr lang="zh-CN" altLang="zh-CN" sz="2400" kern="100" dirty="0">
                <a:latin typeface="Bodoni MT Black" pitchFamily="18" charset="0"/>
                <a:cs typeface="Times New Roman" panose="02020603050405020304" pitchFamily="18" charset="0"/>
              </a:rPr>
              <a:t>既是成功的管理人员又是经验丰富、技术好、能力强的高级程序员，负责体系结构设计和关键部分（或复杂部分）的详细设计，并且负责指导其他程序员完成详细设计和编码工作</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7"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8"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13.4.2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主程序员组</a:t>
            </a:r>
            <a:endParaRPr lang="zh-CN" altLang="en-US" sz="2400" dirty="0">
              <a:solidFill>
                <a:srgbClr val="D9D9D9"/>
              </a:solidFill>
              <a:latin typeface="Bodoni MT Black" pitchFamily="18" charset="0"/>
              <a:ea typeface="+mn-ea"/>
            </a:endParaRPr>
          </a:p>
        </p:txBody>
      </p:sp>
      <p:sp>
        <p:nvSpPr>
          <p:cNvPr id="3" name="矩形 2"/>
          <p:cNvSpPr/>
          <p:nvPr/>
        </p:nvSpPr>
        <p:spPr>
          <a:xfrm>
            <a:off x="261579" y="2963539"/>
            <a:ext cx="8408988" cy="1891993"/>
          </a:xfrm>
          <a:prstGeom prst="rect">
            <a:avLst/>
          </a:prstGeom>
        </p:spPr>
        <p:txBody>
          <a:bodyPr>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solidFill>
                  <a:srgbClr val="FF0000"/>
                </a:solidFill>
                <a:latin typeface="Bodoni MT Black" pitchFamily="18" charset="0"/>
                <a:cs typeface="Times New Roman" panose="02020603050405020304" pitchFamily="18" charset="0"/>
              </a:rPr>
              <a:t>后备</a:t>
            </a:r>
            <a:r>
              <a:rPr lang="zh-CN" altLang="zh-CN" sz="2400" kern="100" dirty="0">
                <a:solidFill>
                  <a:srgbClr val="FF0000"/>
                </a:solidFill>
                <a:latin typeface="Bodoni MT Black" pitchFamily="18" charset="0"/>
                <a:cs typeface="Times New Roman" panose="02020603050405020304" pitchFamily="18" charset="0"/>
              </a:rPr>
              <a:t>程序员</a:t>
            </a:r>
            <a:r>
              <a:rPr lang="zh-CN" altLang="zh-CN" sz="2400" kern="100" dirty="0">
                <a:latin typeface="Bodoni MT Black" pitchFamily="18" charset="0"/>
                <a:cs typeface="Times New Roman" panose="02020603050405020304" pitchFamily="18" charset="0"/>
              </a:rPr>
              <a:t>也应该技术熟练而且富于经验，他协助主程序员工作并且在必要</a:t>
            </a:r>
            <a:r>
              <a:rPr lang="zh-CN" altLang="zh-CN" sz="2400" kern="100" dirty="0" smtClean="0">
                <a:latin typeface="Bodoni MT Black" pitchFamily="18" charset="0"/>
                <a:cs typeface="Times New Roman" panose="02020603050405020304" pitchFamily="18" charset="0"/>
              </a:rPr>
              <a:t>时接替</a:t>
            </a:r>
            <a:r>
              <a:rPr lang="zh-CN" altLang="zh-CN" sz="2400" kern="100" dirty="0">
                <a:latin typeface="Bodoni MT Black" pitchFamily="18" charset="0"/>
                <a:cs typeface="Times New Roman" panose="02020603050405020304" pitchFamily="18" charset="0"/>
              </a:rPr>
              <a:t>主程序员的工作</a:t>
            </a:r>
            <a:r>
              <a:rPr lang="zh-CN" altLang="zh-CN" sz="2400" kern="100" dirty="0" smtClean="0">
                <a:latin typeface="Bodoni MT Black" pitchFamily="18" charset="0"/>
                <a:cs typeface="Times New Roman" panose="02020603050405020304" pitchFamily="18" charset="0"/>
              </a:rPr>
              <a:t>。后备</a:t>
            </a:r>
            <a:r>
              <a:rPr lang="zh-CN" altLang="zh-CN" sz="2400" kern="100" dirty="0">
                <a:latin typeface="Bodoni MT Black" pitchFamily="18" charset="0"/>
                <a:cs typeface="Times New Roman" panose="02020603050405020304" pitchFamily="18" charset="0"/>
              </a:rPr>
              <a:t>程序员的工作主要是，设计测试方案、分析测试结果及独立于设计过程的其他工作。</a:t>
            </a:r>
          </a:p>
        </p:txBody>
      </p:sp>
      <p:sp>
        <p:nvSpPr>
          <p:cNvPr id="4" name="矩形 3"/>
          <p:cNvSpPr/>
          <p:nvPr/>
        </p:nvSpPr>
        <p:spPr>
          <a:xfrm>
            <a:off x="289469" y="4855532"/>
            <a:ext cx="8381098" cy="1477328"/>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solidFill>
                  <a:srgbClr val="FF0000"/>
                </a:solidFill>
                <a:latin typeface="Bodoni MT Black" pitchFamily="18" charset="0"/>
                <a:cs typeface="Times New Roman" panose="02020603050405020304" pitchFamily="18" charset="0"/>
              </a:rPr>
              <a:t>编程</a:t>
            </a:r>
            <a:r>
              <a:rPr lang="zh-CN" altLang="zh-CN" sz="2400" kern="100" dirty="0">
                <a:solidFill>
                  <a:srgbClr val="FF0000"/>
                </a:solidFill>
                <a:latin typeface="Bodoni MT Black" pitchFamily="18" charset="0"/>
                <a:cs typeface="Times New Roman" panose="02020603050405020304" pitchFamily="18" charset="0"/>
              </a:rPr>
              <a:t>秘书</a:t>
            </a:r>
            <a:r>
              <a:rPr lang="zh-CN" altLang="zh-CN" sz="2400" kern="100" dirty="0">
                <a:latin typeface="Bodoni MT Black" pitchFamily="18" charset="0"/>
                <a:cs typeface="Times New Roman" panose="02020603050405020304" pitchFamily="18" charset="0"/>
              </a:rPr>
              <a:t>负责完成与项目有关的全部事务性工作，例如，维护项目资料库和项目文档，编译、链接、执行源程序和测试用例。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2917" y="1649497"/>
            <a:ext cx="8218487" cy="3323987"/>
          </a:xfrm>
          <a:prstGeom prst="rect">
            <a:avLst/>
          </a:prstGeom>
        </p:spPr>
        <p:txBody>
          <a:bodyPr>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主程序员是</a:t>
            </a:r>
            <a:r>
              <a:rPr lang="zh-CN" altLang="zh-CN" sz="2400" kern="100" dirty="0">
                <a:latin typeface="Bodoni MT Black" pitchFamily="18" charset="0"/>
                <a:cs typeface="Times New Roman" panose="02020603050405020304" pitchFamily="18" charset="0"/>
              </a:rPr>
              <a:t>高级程序员和优秀管理者的</a:t>
            </a:r>
            <a:r>
              <a:rPr lang="zh-CN" altLang="zh-CN" sz="2400" kern="100" dirty="0" smtClean="0">
                <a:latin typeface="Bodoni MT Black" pitchFamily="18" charset="0"/>
                <a:cs typeface="Times New Roman" panose="02020603050405020304" pitchFamily="18" charset="0"/>
              </a:rPr>
              <a:t>结合体</a:t>
            </a:r>
            <a:r>
              <a:rPr lang="zh-CN" altLang="en-US" sz="2400" kern="100" dirty="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这样</a:t>
            </a:r>
            <a:r>
              <a:rPr lang="zh-CN" altLang="zh-CN" sz="2400" kern="100" dirty="0">
                <a:latin typeface="Bodoni MT Black" pitchFamily="18" charset="0"/>
                <a:cs typeface="Times New Roman" panose="02020603050405020304" pitchFamily="18" charset="0"/>
              </a:rPr>
              <a:t>的</a:t>
            </a:r>
            <a:r>
              <a:rPr lang="zh-CN" altLang="zh-CN" sz="2400" kern="100" dirty="0" smtClean="0">
                <a:latin typeface="Bodoni MT Black" pitchFamily="18" charset="0"/>
                <a:cs typeface="Times New Roman" panose="02020603050405020304" pitchFamily="18" charset="0"/>
              </a:rPr>
              <a:t>人才不多见</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既</a:t>
            </a:r>
            <a:r>
              <a:rPr lang="zh-CN" altLang="zh-CN" sz="2400" kern="100" dirty="0">
                <a:latin typeface="Bodoni MT Black" pitchFamily="18" charset="0"/>
                <a:cs typeface="Times New Roman" panose="02020603050405020304" pitchFamily="18" charset="0"/>
              </a:rPr>
              <a:t>缺乏成功的管理者也缺乏技术熟练的程序员。</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后备</a:t>
            </a:r>
            <a:r>
              <a:rPr lang="zh-CN" altLang="zh-CN" sz="2400" kern="100" dirty="0">
                <a:latin typeface="Bodoni MT Black" pitchFamily="18" charset="0"/>
                <a:cs typeface="Times New Roman" panose="02020603050405020304" pitchFamily="18" charset="0"/>
              </a:rPr>
              <a:t>程序员更难找</a:t>
            </a:r>
            <a:r>
              <a:rPr lang="zh-CN" altLang="zh-CN" sz="2400" kern="100" dirty="0" smtClean="0">
                <a:latin typeface="Bodoni MT Black" pitchFamily="18" charset="0"/>
                <a:cs typeface="Times New Roman" panose="02020603050405020304" pitchFamily="18" charset="0"/>
              </a:rPr>
              <a:t>。须</a:t>
            </a:r>
            <a:r>
              <a:rPr lang="zh-CN" altLang="zh-CN" sz="2400" kern="100" dirty="0">
                <a:latin typeface="Bodoni MT Black" pitchFamily="18" charset="0"/>
                <a:cs typeface="Times New Roman" panose="02020603050405020304" pitchFamily="18" charset="0"/>
              </a:rPr>
              <a:t>坐在“替补席”上，拿着较</a:t>
            </a:r>
            <a:r>
              <a:rPr lang="zh-CN" altLang="zh-CN" sz="2400" kern="100" dirty="0" smtClean="0">
                <a:latin typeface="Bodoni MT Black" pitchFamily="18" charset="0"/>
                <a:cs typeface="Times New Roman" panose="02020603050405020304" pitchFamily="18" charset="0"/>
              </a:rPr>
              <a:t>低工资</a:t>
            </a:r>
            <a:r>
              <a:rPr lang="zh-CN" altLang="zh-CN" sz="2400" kern="100" dirty="0">
                <a:latin typeface="Bodoni MT Black" pitchFamily="18" charset="0"/>
                <a:cs typeface="Times New Roman" panose="02020603050405020304" pitchFamily="18" charset="0"/>
              </a:rPr>
              <a:t>等待随时接替主程序员的工作。几乎没有一个高级程序员或高级管理人员愿意接受这样的工作。</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编程</a:t>
            </a:r>
            <a:r>
              <a:rPr lang="zh-CN" altLang="zh-CN" sz="2400" kern="100" dirty="0">
                <a:latin typeface="Bodoni MT Black" pitchFamily="18" charset="0"/>
                <a:cs typeface="Times New Roman" panose="02020603050405020304" pitchFamily="18" charset="0"/>
              </a:rPr>
              <a:t>秘书也很难找到。专业的软件技术人员一般都厌烦日常的事务性</a:t>
            </a:r>
            <a:r>
              <a:rPr lang="zh-CN" altLang="zh-CN" sz="2400" kern="100" dirty="0" smtClean="0">
                <a:latin typeface="Bodoni MT Black" pitchFamily="18" charset="0"/>
                <a:cs typeface="Times New Roman" panose="02020603050405020304" pitchFamily="18" charset="0"/>
              </a:rPr>
              <a:t>工作</a:t>
            </a:r>
            <a:r>
              <a:rPr lang="zh-CN" altLang="en-US" sz="2400" kern="100" dirty="0" smtClean="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7" name="矩形 6"/>
          <p:cNvSpPr/>
          <p:nvPr/>
        </p:nvSpPr>
        <p:spPr>
          <a:xfrm>
            <a:off x="591982" y="1013613"/>
            <a:ext cx="8144186" cy="553998"/>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主程序员组组织方式有</a:t>
            </a:r>
            <a:r>
              <a:rPr lang="zh-CN" altLang="zh-CN" sz="2400" kern="100" dirty="0">
                <a:latin typeface="Bodoni MT Black" pitchFamily="18" charset="0"/>
                <a:cs typeface="Times New Roman" panose="02020603050405020304" pitchFamily="18" charset="0"/>
              </a:rPr>
              <a:t>不少优点，</a:t>
            </a:r>
            <a:r>
              <a:rPr lang="zh-CN" altLang="zh-CN" sz="2400" kern="100" dirty="0" smtClean="0">
                <a:latin typeface="Bodoni MT Black" pitchFamily="18" charset="0"/>
                <a:cs typeface="Times New Roman" panose="02020603050405020304" pitchFamily="18" charset="0"/>
              </a:rPr>
              <a:t>但在</a:t>
            </a:r>
            <a:r>
              <a:rPr lang="zh-CN" altLang="zh-CN" sz="2400" kern="100" dirty="0">
                <a:latin typeface="Bodoni MT Black" pitchFamily="18" charset="0"/>
                <a:cs typeface="Times New Roman" panose="02020603050405020304" pitchFamily="18" charset="0"/>
              </a:rPr>
              <a:t>许多</a:t>
            </a:r>
            <a:r>
              <a:rPr lang="zh-CN" altLang="zh-CN" sz="2400" kern="100" dirty="0" smtClean="0">
                <a:latin typeface="Bodoni MT Black" pitchFamily="18" charset="0"/>
                <a:cs typeface="Times New Roman" panose="02020603050405020304" pitchFamily="18" charset="0"/>
              </a:rPr>
              <a:t>方面不切实际。</a:t>
            </a:r>
            <a:endParaRPr lang="zh-CN" altLang="zh-CN" sz="2400" kern="100" dirty="0">
              <a:latin typeface="Bodoni MT Black" pitchFamily="18" charset="0"/>
              <a:cs typeface="Times New Roman" panose="02020603050405020304" pitchFamily="18" charset="0"/>
            </a:endParaRPr>
          </a:p>
        </p:txBody>
      </p:sp>
      <p:sp>
        <p:nvSpPr>
          <p:cNvPr id="105476" name="矩形 7"/>
          <p:cNvSpPr>
            <a:spLocks noChangeArrowheads="1"/>
          </p:cNvSpPr>
          <p:nvPr/>
        </p:nvSpPr>
        <p:spPr bwMode="auto">
          <a:xfrm>
            <a:off x="474233" y="4888635"/>
            <a:ext cx="8295471" cy="1430328"/>
          </a:xfrm>
          <a:prstGeom prst="rect">
            <a:avLst/>
          </a:prstGeom>
          <a:noFill/>
          <a:ln w="9525">
            <a:solidFill>
              <a:schemeClr val="accent1"/>
            </a:solid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人们</a:t>
            </a:r>
            <a:r>
              <a:rPr lang="zh-CN" altLang="zh-CN" sz="2400" dirty="0">
                <a:latin typeface="Bodoni MT Black" pitchFamily="18" charset="0"/>
                <a:cs typeface="Times New Roman" pitchFamily="18" charset="0"/>
              </a:rPr>
              <a:t>需要一种更合理、更现实的组织程序员组的方法，这种方法应该</a:t>
            </a:r>
            <a:r>
              <a:rPr lang="zh-CN" altLang="zh-CN" sz="2400" dirty="0">
                <a:solidFill>
                  <a:srgbClr val="FF0000"/>
                </a:solidFill>
                <a:latin typeface="Bodoni MT Black" pitchFamily="18" charset="0"/>
                <a:cs typeface="Times New Roman" pitchFamily="18" charset="0"/>
              </a:rPr>
              <a:t>能充分结合民主制程序员组和主程序员组的优点</a:t>
            </a:r>
            <a:r>
              <a:rPr lang="zh-CN" altLang="zh-CN" sz="2400" dirty="0">
                <a:latin typeface="Bodoni MT Black" pitchFamily="18" charset="0"/>
                <a:cs typeface="Times New Roman" pitchFamily="18" charset="0"/>
              </a:rPr>
              <a:t>，并且能用于实现更大规模的软件产品</a:t>
            </a:r>
            <a:r>
              <a:rPr lang="zh-CN" altLang="en-US" sz="2400" dirty="0">
                <a:latin typeface="Bodoni MT Black" pitchFamily="18" charset="0"/>
                <a:cs typeface="Times New Roman" pitchFamily="18" charset="0"/>
              </a:rPr>
              <a:t>。</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13.4.2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主程序员组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13.4.3  </a:t>
            </a:r>
            <a:r>
              <a:rPr lang="zh-CN" altLang="en-US" sz="2400" dirty="0" smtClean="0">
                <a:solidFill>
                  <a:srgbClr val="D9D9D9"/>
                </a:solidFill>
                <a:latin typeface="Bodoni MT Black" pitchFamily="18" charset="0"/>
                <a:ea typeface="+mn-ea"/>
              </a:rPr>
              <a:t>现代</a:t>
            </a:r>
            <a:r>
              <a:rPr lang="zh-CN" altLang="en-US" sz="2400" dirty="0">
                <a:solidFill>
                  <a:srgbClr val="D9D9D9"/>
                </a:solidFill>
                <a:latin typeface="Bodoni MT Black" pitchFamily="18" charset="0"/>
                <a:ea typeface="+mn-ea"/>
              </a:rPr>
              <a:t>程序员</a:t>
            </a:r>
            <a:r>
              <a:rPr lang="zh-CN" altLang="en-US" sz="2400" dirty="0" smtClean="0">
                <a:solidFill>
                  <a:srgbClr val="D9D9D9"/>
                </a:solidFill>
                <a:latin typeface="Bodoni MT Black" pitchFamily="18" charset="0"/>
                <a:ea typeface="+mn-ea"/>
              </a:rPr>
              <a:t>组</a:t>
            </a:r>
            <a:endParaRPr lang="zh-CN" altLang="en-US" sz="2400" dirty="0">
              <a:solidFill>
                <a:srgbClr val="D9D9D9"/>
              </a:solidFill>
              <a:latin typeface="Bodoni MT Black" pitchFamily="18" charset="0"/>
              <a:ea typeface="+mn-ea"/>
            </a:endParaRPr>
          </a:p>
        </p:txBody>
      </p:sp>
      <p:sp>
        <p:nvSpPr>
          <p:cNvPr id="6" name="内容占位符 2"/>
          <p:cNvSpPr>
            <a:spLocks noGrp="1"/>
          </p:cNvSpPr>
          <p:nvPr>
            <p:ph idx="1"/>
          </p:nvPr>
        </p:nvSpPr>
        <p:spPr>
          <a:xfrm>
            <a:off x="385763" y="985838"/>
            <a:ext cx="8229600" cy="533400"/>
          </a:xfrm>
        </p:spPr>
        <p:txBody>
          <a:bodyPr/>
          <a:lstStyle/>
          <a:p>
            <a:pPr marL="0" indent="0">
              <a:spcBef>
                <a:spcPct val="50000"/>
              </a:spcBef>
              <a:buFont typeface="Arial" charset="0"/>
              <a:buNone/>
              <a:defRPr/>
            </a:pPr>
            <a:r>
              <a:rPr kumimoji="1" lang="en-US" altLang="zh-CN" b="1" dirty="0" smtClean="0">
                <a:latin typeface="Bodoni MT Black" pitchFamily="18" charset="0"/>
              </a:rPr>
              <a:t>13.4.3 </a:t>
            </a:r>
            <a:r>
              <a:rPr kumimoji="1" lang="zh-CN" altLang="en-US" b="1" dirty="0" smtClean="0">
                <a:latin typeface="Bodoni MT Black" pitchFamily="18" charset="0"/>
              </a:rPr>
              <a:t>现代</a:t>
            </a:r>
            <a:r>
              <a:rPr kumimoji="1" lang="zh-CN" altLang="en-US" b="1" dirty="0">
                <a:latin typeface="Bodoni MT Black" pitchFamily="18" charset="0"/>
              </a:rPr>
              <a:t>程序员组</a:t>
            </a:r>
            <a:endParaRPr lang="zh-CN" altLang="en-US" dirty="0">
              <a:latin typeface="Bodoni MT Black" pitchFamily="18" charset="0"/>
            </a:endParaRPr>
          </a:p>
        </p:txBody>
      </p:sp>
      <p:sp>
        <p:nvSpPr>
          <p:cNvPr id="107524" name="矩形 2"/>
          <p:cNvSpPr>
            <a:spLocks noChangeArrowheads="1"/>
          </p:cNvSpPr>
          <p:nvPr/>
        </p:nvSpPr>
        <p:spPr bwMode="auto">
          <a:xfrm>
            <a:off x="303212" y="1519238"/>
            <a:ext cx="8543925" cy="3323987"/>
          </a:xfrm>
          <a:prstGeom prst="rect">
            <a:avLst/>
          </a:prstGeom>
          <a:noFill/>
          <a:ln w="9525">
            <a:noFill/>
            <a:miter lim="800000"/>
            <a:headEnd/>
            <a:tailEnd/>
          </a:ln>
        </p:spPr>
        <p:txBody>
          <a:bodyPr>
            <a:spAutoFit/>
          </a:bodyPr>
          <a:lstStyle/>
          <a:p>
            <a:pPr marL="342900" indent="-342900" eaLnBrk="1" hangingPunct="1">
              <a:lnSpc>
                <a:spcPct val="125000"/>
              </a:lnSpc>
              <a:buFont typeface="Wingdings" panose="05000000000000000000" pitchFamily="2" charset="2"/>
              <a:buChar char="l"/>
            </a:pPr>
            <a:r>
              <a:rPr lang="zh-CN" altLang="zh-CN" sz="2400" dirty="0" smtClean="0">
                <a:latin typeface="Bodoni MT Black" pitchFamily="18" charset="0"/>
                <a:cs typeface="Times New Roman" pitchFamily="18" charset="0"/>
              </a:rPr>
              <a:t>民主</a:t>
            </a:r>
            <a:r>
              <a:rPr lang="zh-CN" altLang="zh-CN" sz="2400" dirty="0">
                <a:latin typeface="Bodoni MT Black" pitchFamily="18" charset="0"/>
                <a:cs typeface="Times New Roman" pitchFamily="18" charset="0"/>
              </a:rPr>
              <a:t>制程序员</a:t>
            </a:r>
            <a:r>
              <a:rPr lang="zh-CN" altLang="zh-CN" sz="2400" dirty="0" smtClean="0">
                <a:latin typeface="Bodoni MT Black" pitchFamily="18" charset="0"/>
                <a:cs typeface="Times New Roman" pitchFamily="18" charset="0"/>
              </a:rPr>
              <a:t>组优点</a:t>
            </a:r>
            <a:r>
              <a:rPr lang="zh-CN" altLang="en-US" sz="2400" dirty="0" smtClean="0">
                <a:latin typeface="Bodoni MT Black" pitchFamily="18" charset="0"/>
                <a:cs typeface="Times New Roman" pitchFamily="18" charset="0"/>
              </a:rPr>
              <a:t>是</a:t>
            </a:r>
            <a:r>
              <a:rPr lang="zh-CN" altLang="zh-CN" sz="2400" dirty="0" smtClean="0">
                <a:latin typeface="Bodoni MT Black" pitchFamily="18" charset="0"/>
                <a:cs typeface="Times New Roman" pitchFamily="18" charset="0"/>
              </a:rPr>
              <a:t>小组</a:t>
            </a:r>
            <a:r>
              <a:rPr lang="zh-CN" altLang="zh-CN" sz="2400" dirty="0">
                <a:latin typeface="Bodoni MT Black" pitchFamily="18" charset="0"/>
                <a:cs typeface="Times New Roman" pitchFamily="18" charset="0"/>
              </a:rPr>
              <a:t>成员都对发现程序错误持积极、主动的态度</a:t>
            </a:r>
            <a:r>
              <a:rPr lang="zh-CN" altLang="zh-CN" sz="2400" dirty="0" smtClean="0">
                <a:latin typeface="Bodoni MT Black" pitchFamily="18" charset="0"/>
                <a:cs typeface="Times New Roman" pitchFamily="18" charset="0"/>
              </a:rPr>
              <a:t>。</a:t>
            </a:r>
            <a:endParaRPr lang="en-US" altLang="zh-CN" sz="2400" dirty="0">
              <a:latin typeface="Bodoni MT Black" pitchFamily="18" charset="0"/>
              <a:cs typeface="Times New Roman" pitchFamily="18" charset="0"/>
            </a:endParaRPr>
          </a:p>
          <a:p>
            <a:pPr marL="342900" indent="-342900" eaLnBrk="1" hangingPunct="1">
              <a:lnSpc>
                <a:spcPct val="125000"/>
              </a:lnSpc>
              <a:buFont typeface="Wingdings" panose="05000000000000000000" pitchFamily="2" charset="2"/>
              <a:buChar char="l"/>
            </a:pPr>
            <a:r>
              <a:rPr lang="zh-CN" altLang="zh-CN" sz="2400" dirty="0" smtClean="0">
                <a:latin typeface="Bodoni MT Black" pitchFamily="18" charset="0"/>
                <a:cs typeface="Times New Roman" pitchFamily="18" charset="0"/>
              </a:rPr>
              <a:t>使用</a:t>
            </a:r>
            <a:r>
              <a:rPr lang="zh-CN" altLang="zh-CN" sz="2400" dirty="0">
                <a:latin typeface="Bodoni MT Black" pitchFamily="18" charset="0"/>
                <a:cs typeface="Times New Roman" pitchFamily="18" charset="0"/>
              </a:rPr>
              <a:t>主程序员组的组织方式时，</a:t>
            </a:r>
            <a:r>
              <a:rPr lang="zh-CN" altLang="zh-CN" sz="2400" dirty="0">
                <a:solidFill>
                  <a:srgbClr val="FF0000"/>
                </a:solidFill>
                <a:latin typeface="Bodoni MT Black" pitchFamily="18" charset="0"/>
                <a:cs typeface="Times New Roman" pitchFamily="18" charset="0"/>
              </a:rPr>
              <a:t>主程序员</a:t>
            </a:r>
            <a:r>
              <a:rPr lang="zh-CN" altLang="zh-CN" sz="2400" dirty="0">
                <a:latin typeface="Bodoni MT Black" pitchFamily="18" charset="0"/>
                <a:cs typeface="Times New Roman" pitchFamily="18" charset="0"/>
              </a:rPr>
              <a:t>对每行代码的质量负责</a:t>
            </a:r>
            <a:r>
              <a:rPr lang="zh-CN" altLang="zh-CN" sz="2400" dirty="0" smtClean="0">
                <a:latin typeface="Bodoni MT Black" pitchFamily="18" charset="0"/>
                <a:cs typeface="Times New Roman" pitchFamily="18" charset="0"/>
              </a:rPr>
              <a:t>，他</a:t>
            </a:r>
            <a:r>
              <a:rPr lang="zh-CN" altLang="zh-CN" sz="2400" dirty="0">
                <a:latin typeface="Bodoni MT Black" pitchFamily="18" charset="0"/>
                <a:cs typeface="Times New Roman" pitchFamily="18" charset="0"/>
              </a:rPr>
              <a:t>必须</a:t>
            </a:r>
            <a:r>
              <a:rPr lang="zh-CN" altLang="zh-CN" sz="2400" dirty="0">
                <a:solidFill>
                  <a:srgbClr val="FF0000"/>
                </a:solidFill>
                <a:latin typeface="Bodoni MT Black" pitchFamily="18" charset="0"/>
                <a:cs typeface="Times New Roman" pitchFamily="18" charset="0"/>
              </a:rPr>
              <a:t>参与所有代码审查工作</a:t>
            </a:r>
            <a:r>
              <a:rPr lang="zh-CN" altLang="zh-CN" sz="2400" dirty="0">
                <a:latin typeface="Bodoni MT Black" pitchFamily="18" charset="0"/>
                <a:cs typeface="Times New Roman" pitchFamily="18" charset="0"/>
              </a:rPr>
              <a:t>。由于主程序员同时又是负责</a:t>
            </a:r>
            <a:r>
              <a:rPr lang="zh-CN" altLang="zh-CN" sz="2400" dirty="0">
                <a:solidFill>
                  <a:srgbClr val="FF0000"/>
                </a:solidFill>
                <a:latin typeface="Bodoni MT Black" pitchFamily="18" charset="0"/>
                <a:cs typeface="Times New Roman" pitchFamily="18" charset="0"/>
              </a:rPr>
              <a:t>对小组成员进行评价的管理员</a:t>
            </a:r>
            <a:r>
              <a:rPr lang="zh-CN" altLang="zh-CN" sz="2400" dirty="0">
                <a:latin typeface="Bodoni MT Black" pitchFamily="18" charset="0"/>
                <a:cs typeface="Times New Roman" pitchFamily="18" charset="0"/>
              </a:rPr>
              <a:t>，他参与代码审查工作就会把所发现的程序错误与小组成员的工作业绩联系起来，从而造成小组成员出现不愿意发现错误的心理。</a:t>
            </a:r>
            <a:endParaRPr lang="zh-CN" altLang="en-US" sz="2400" dirty="0">
              <a:latin typeface="Bodoni MT Black" pitchFamily="18" charset="0"/>
            </a:endParaRPr>
          </a:p>
        </p:txBody>
      </p:sp>
      <p:sp>
        <p:nvSpPr>
          <p:cNvPr id="107526" name="矩形 7"/>
          <p:cNvSpPr>
            <a:spLocks noChangeArrowheads="1"/>
          </p:cNvSpPr>
          <p:nvPr/>
        </p:nvSpPr>
        <p:spPr bwMode="auto">
          <a:xfrm>
            <a:off x="407179" y="4794930"/>
            <a:ext cx="8439957" cy="1477328"/>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zh-CN" altLang="zh-CN" sz="2400" dirty="0" smtClean="0">
                <a:latin typeface="Bodoni MT Black" pitchFamily="18" charset="0"/>
                <a:cs typeface="Times New Roman" pitchFamily="18" charset="0"/>
              </a:rPr>
              <a:t>解决</a:t>
            </a:r>
            <a:r>
              <a:rPr lang="zh-CN" altLang="zh-CN" sz="2400" dirty="0">
                <a:latin typeface="Bodoni MT Black" pitchFamily="18" charset="0"/>
                <a:cs typeface="Times New Roman" pitchFamily="18" charset="0"/>
              </a:rPr>
              <a:t>上述</a:t>
            </a:r>
            <a:r>
              <a:rPr lang="zh-CN" altLang="zh-CN" sz="2400" dirty="0" smtClean="0">
                <a:latin typeface="Bodoni MT Black" pitchFamily="18" charset="0"/>
                <a:cs typeface="Times New Roman" pitchFamily="18" charset="0"/>
              </a:rPr>
              <a:t>问题方法</a:t>
            </a:r>
            <a:r>
              <a:rPr lang="zh-CN" altLang="zh-CN" sz="2400" dirty="0">
                <a:latin typeface="Bodoni MT Black" pitchFamily="18" charset="0"/>
                <a:cs typeface="Times New Roman" pitchFamily="18" charset="0"/>
              </a:rPr>
              <a:t>是，取消主程序员的大部分行政管理</a:t>
            </a:r>
            <a:r>
              <a:rPr lang="zh-CN" altLang="zh-CN" sz="2400" dirty="0" smtClean="0">
                <a:latin typeface="Bodoni MT Black" pitchFamily="18" charset="0"/>
                <a:cs typeface="Times New Roman" pitchFamily="18" charset="0"/>
              </a:rPr>
              <a:t>工作</a:t>
            </a:r>
            <a:r>
              <a:rPr lang="zh-CN" altLang="en-US" sz="2400" dirty="0" smtClean="0">
                <a:latin typeface="Bodoni MT Black" pitchFamily="18" charset="0"/>
                <a:cs typeface="Times New Roman" pitchFamily="18" charset="0"/>
              </a:rPr>
              <a:t>，</a:t>
            </a:r>
            <a:r>
              <a:rPr lang="zh-CN" altLang="zh-CN" sz="2400" dirty="0">
                <a:latin typeface="Bodoni MT Black" pitchFamily="18" charset="0"/>
                <a:cs typeface="Times New Roman" pitchFamily="18" charset="0"/>
              </a:rPr>
              <a:t>由两个人共同担任</a:t>
            </a:r>
            <a:r>
              <a:rPr lang="zh-CN" altLang="zh-CN" sz="2400" dirty="0" smtClean="0">
                <a:latin typeface="Bodoni MT Black" pitchFamily="18" charset="0"/>
                <a:cs typeface="Times New Roman" pitchFamily="18" charset="0"/>
              </a:rPr>
              <a:t>：</a:t>
            </a:r>
            <a:r>
              <a:rPr lang="zh-CN" altLang="zh-CN" sz="2400" dirty="0" smtClean="0">
                <a:solidFill>
                  <a:srgbClr val="FF0000"/>
                </a:solidFill>
                <a:latin typeface="Bodoni MT Black" pitchFamily="18" charset="0"/>
                <a:cs typeface="Times New Roman" pitchFamily="18" charset="0"/>
              </a:rPr>
              <a:t>技术负责人</a:t>
            </a:r>
            <a:r>
              <a:rPr lang="zh-CN" altLang="zh-CN" sz="2400" dirty="0" smtClean="0">
                <a:latin typeface="Bodoni MT Black" pitchFamily="18" charset="0"/>
                <a:cs typeface="Times New Roman" pitchFamily="18" charset="0"/>
              </a:rPr>
              <a:t>负责</a:t>
            </a:r>
            <a:r>
              <a:rPr lang="zh-CN" altLang="zh-CN" sz="2400" dirty="0">
                <a:latin typeface="Bodoni MT Black" pitchFamily="18" charset="0"/>
                <a:cs typeface="Times New Roman" pitchFamily="18" charset="0"/>
              </a:rPr>
              <a:t>小组的技术活动</a:t>
            </a:r>
            <a:r>
              <a:rPr lang="zh-CN" altLang="zh-CN" sz="2400" dirty="0" smtClean="0">
                <a:latin typeface="Bodoni MT Black" pitchFamily="18" charset="0"/>
                <a:cs typeface="Times New Roman" pitchFamily="18" charset="0"/>
              </a:rPr>
              <a:t>；</a:t>
            </a:r>
            <a:r>
              <a:rPr lang="zh-CN" altLang="zh-CN" sz="2400" dirty="0" smtClean="0">
                <a:solidFill>
                  <a:srgbClr val="FF0000"/>
                </a:solidFill>
                <a:latin typeface="Bodoni MT Black" pitchFamily="18" charset="0"/>
                <a:cs typeface="Times New Roman" pitchFamily="18" charset="0"/>
              </a:rPr>
              <a:t>行政</a:t>
            </a:r>
            <a:r>
              <a:rPr lang="zh-CN" altLang="zh-CN" sz="2400" dirty="0">
                <a:solidFill>
                  <a:srgbClr val="FF0000"/>
                </a:solidFill>
                <a:latin typeface="Bodoni MT Black" pitchFamily="18" charset="0"/>
                <a:cs typeface="Times New Roman" pitchFamily="18" charset="0"/>
              </a:rPr>
              <a:t>负责人</a:t>
            </a:r>
            <a:r>
              <a:rPr lang="zh-CN" altLang="zh-CN" sz="2400" dirty="0">
                <a:latin typeface="Bodoni MT Black" pitchFamily="18" charset="0"/>
                <a:cs typeface="Times New Roman" pitchFamily="18" charset="0"/>
              </a:rPr>
              <a:t>，负责所有非技术性事务的管理决策。</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矩形 8"/>
          <p:cNvSpPr>
            <a:spLocks noChangeArrowheads="1"/>
          </p:cNvSpPr>
          <p:nvPr/>
        </p:nvSpPr>
        <p:spPr bwMode="auto">
          <a:xfrm>
            <a:off x="318277" y="1023403"/>
            <a:ext cx="4330700" cy="3323987"/>
          </a:xfrm>
          <a:prstGeom prst="rect">
            <a:avLst/>
          </a:prstGeom>
          <a:noFill/>
          <a:ln w="9525">
            <a:noFill/>
            <a:miter lim="800000"/>
            <a:headEnd/>
            <a:tailEnd/>
          </a:ln>
        </p:spPr>
        <p:txBody>
          <a:bodyPr>
            <a:spAutoFit/>
          </a:bodyPr>
          <a:lstStyle/>
          <a:p>
            <a:pPr eaLnBrk="1" hangingPunct="1">
              <a:lnSpc>
                <a:spcPct val="125000"/>
              </a:lnSpc>
            </a:pPr>
            <a:r>
              <a:rPr lang="zh-CN" altLang="zh-CN" sz="2400" dirty="0" smtClean="0">
                <a:latin typeface="Bodoni MT Black" pitchFamily="18" charset="0"/>
                <a:cs typeface="Times New Roman" pitchFamily="18" charset="0"/>
              </a:rPr>
              <a:t>技术</a:t>
            </a:r>
            <a:r>
              <a:rPr lang="zh-CN" altLang="zh-CN" sz="2400" dirty="0">
                <a:latin typeface="Bodoni MT Black" pitchFamily="18" charset="0"/>
                <a:cs typeface="Times New Roman" pitchFamily="18" charset="0"/>
              </a:rPr>
              <a:t>组长要参与全部代码审查工作</a:t>
            </a:r>
            <a:r>
              <a:rPr lang="zh-CN" altLang="en-US" sz="2400" dirty="0">
                <a:latin typeface="Bodoni MT Black" pitchFamily="18" charset="0"/>
                <a:cs typeface="Times New Roman" pitchFamily="18" charset="0"/>
              </a:rPr>
              <a:t>。</a:t>
            </a:r>
            <a:r>
              <a:rPr lang="zh-CN" altLang="zh-CN" sz="2400" dirty="0">
                <a:latin typeface="Bodoni MT Black" pitchFamily="18" charset="0"/>
                <a:cs typeface="Times New Roman" pitchFamily="18" charset="0"/>
              </a:rPr>
              <a:t>相反，行政组长不可以参与代码审查工作，因为他的职责是对程序员的业绩进行评价。行政组长应该在常规调度会议上了解每名组员的技术能力和工作业绩。</a:t>
            </a:r>
            <a:endParaRPr lang="zh-CN" altLang="en-US" sz="2400" dirty="0">
              <a:latin typeface="Bodoni MT Black" pitchFamily="18" charset="0"/>
            </a:endParaRPr>
          </a:p>
        </p:txBody>
      </p:sp>
      <p:pic>
        <p:nvPicPr>
          <p:cNvPr id="108548" name="图片 10"/>
          <p:cNvPicPr>
            <a:picLocks noChangeAspect="1"/>
          </p:cNvPicPr>
          <p:nvPr/>
        </p:nvPicPr>
        <p:blipFill>
          <a:blip r:embed="rId2" cstate="print"/>
          <a:srcRect/>
          <a:stretch>
            <a:fillRect/>
          </a:stretch>
        </p:blipFill>
        <p:spPr bwMode="auto">
          <a:xfrm>
            <a:off x="4857750" y="1177925"/>
            <a:ext cx="4027488" cy="2927350"/>
          </a:xfrm>
          <a:prstGeom prst="rect">
            <a:avLst/>
          </a:prstGeom>
          <a:noFill/>
          <a:ln w="9525">
            <a:noFill/>
            <a:miter lim="800000"/>
            <a:headEnd/>
            <a:tailEnd/>
          </a:ln>
        </p:spPr>
      </p:pic>
      <p:sp>
        <p:nvSpPr>
          <p:cNvPr id="108549" name="矩形 11"/>
          <p:cNvSpPr>
            <a:spLocks noChangeArrowheads="1"/>
          </p:cNvSpPr>
          <p:nvPr/>
        </p:nvSpPr>
        <p:spPr bwMode="auto">
          <a:xfrm>
            <a:off x="359413" y="4353302"/>
            <a:ext cx="8476392" cy="1891993"/>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在</a:t>
            </a:r>
            <a:r>
              <a:rPr lang="zh-CN" altLang="zh-CN" sz="2400" dirty="0">
                <a:latin typeface="Bodoni MT Black" pitchFamily="18" charset="0"/>
                <a:cs typeface="Times New Roman" pitchFamily="18" charset="0"/>
              </a:rPr>
              <a:t>开始工作之前明确划分技术组长和行政组长的管理权限是很重要的</a:t>
            </a:r>
            <a:r>
              <a:rPr lang="zh-CN" altLang="zh-CN" sz="2400" dirty="0" smtClean="0">
                <a:latin typeface="Bodoni MT Black" pitchFamily="18" charset="0"/>
                <a:cs typeface="Times New Roman" pitchFamily="18" charset="0"/>
              </a:rPr>
              <a:t>。出现</a:t>
            </a:r>
            <a:r>
              <a:rPr lang="zh-CN" altLang="zh-CN" sz="2400" dirty="0">
                <a:latin typeface="Bodoni MT Black" pitchFamily="18" charset="0"/>
                <a:cs typeface="Times New Roman" pitchFamily="18" charset="0"/>
              </a:rPr>
              <a:t>职责不清的</a:t>
            </a:r>
            <a:r>
              <a:rPr lang="zh-CN" altLang="zh-CN" sz="2400" dirty="0" smtClean="0">
                <a:latin typeface="Bodoni MT Black" pitchFamily="18" charset="0"/>
                <a:cs typeface="Times New Roman" pitchFamily="18" charset="0"/>
              </a:rPr>
              <a:t>矛盾</a:t>
            </a:r>
            <a:r>
              <a:rPr lang="zh-CN" altLang="en-US" sz="2400" dirty="0" smtClean="0">
                <a:latin typeface="Bodoni MT Black" pitchFamily="18" charset="0"/>
                <a:cs typeface="Times New Roman" pitchFamily="18" charset="0"/>
              </a:rPr>
              <a:t>，</a:t>
            </a:r>
            <a:r>
              <a:rPr lang="zh-CN" altLang="zh-CN" sz="2400" dirty="0" smtClean="0">
                <a:latin typeface="Bodoni MT Black" pitchFamily="18" charset="0"/>
                <a:cs typeface="Times New Roman" pitchFamily="18" charset="0"/>
              </a:rPr>
              <a:t>求助于</a:t>
            </a:r>
            <a:r>
              <a:rPr lang="zh-CN" altLang="zh-CN" sz="2400" dirty="0">
                <a:latin typeface="Bodoni MT Black" pitchFamily="18" charset="0"/>
                <a:cs typeface="Times New Roman" pitchFamily="18" charset="0"/>
              </a:rPr>
              <a:t>更高层的管理人员，对行政组长和技术组长都认为是属于自己职责范围内的事务，制定一个处理方案。</a:t>
            </a:r>
            <a:endParaRPr lang="zh-CN" altLang="en-US" sz="2400" dirty="0">
              <a:latin typeface="Bodoni MT Black" pitchFamily="18" charset="0"/>
            </a:endParaRPr>
          </a:p>
        </p:txBody>
      </p:sp>
      <p:sp>
        <p:nvSpPr>
          <p:cNvPr id="13"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4"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13.4.3  </a:t>
            </a:r>
            <a:r>
              <a:rPr lang="zh-CN" altLang="en-US" sz="2400" dirty="0" smtClean="0">
                <a:solidFill>
                  <a:srgbClr val="D9D9D9"/>
                </a:solidFill>
                <a:latin typeface="Bodoni MT Black" pitchFamily="18" charset="0"/>
                <a:ea typeface="+mn-ea"/>
              </a:rPr>
              <a:t>现代</a:t>
            </a:r>
            <a:r>
              <a:rPr lang="zh-CN" altLang="en-US" sz="2400" dirty="0">
                <a:solidFill>
                  <a:srgbClr val="D9D9D9"/>
                </a:solidFill>
                <a:latin typeface="Bodoni MT Black" pitchFamily="18" charset="0"/>
                <a:ea typeface="+mn-ea"/>
              </a:rPr>
              <a:t>程序员</a:t>
            </a:r>
            <a:r>
              <a:rPr lang="zh-CN" altLang="en-US" sz="2400" dirty="0" smtClean="0">
                <a:solidFill>
                  <a:srgbClr val="D9D9D9"/>
                </a:solidFill>
                <a:latin typeface="Bodoni MT Black" pitchFamily="18" charset="0"/>
                <a:ea typeface="+mn-ea"/>
              </a:rPr>
              <a:t>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4025" y="1005225"/>
            <a:ext cx="8093075" cy="1015663"/>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程序员</a:t>
            </a:r>
            <a:r>
              <a:rPr lang="zh-CN" altLang="zh-CN" sz="2400" kern="100" dirty="0">
                <a:latin typeface="Bodoni MT Black" pitchFamily="18" charset="0"/>
                <a:cs typeface="Times New Roman" panose="02020603050405020304" pitchFamily="18" charset="0"/>
              </a:rPr>
              <a:t>组成员人数不宜过多，当软件项目规模较大时，应该把程序员</a:t>
            </a:r>
            <a:r>
              <a:rPr lang="zh-CN" altLang="zh-CN" sz="2400" kern="100" dirty="0">
                <a:solidFill>
                  <a:srgbClr val="FF0000"/>
                </a:solidFill>
                <a:latin typeface="Bodoni MT Black" pitchFamily="18" charset="0"/>
                <a:cs typeface="Times New Roman" panose="02020603050405020304" pitchFamily="18" charset="0"/>
              </a:rPr>
              <a:t>分成若干个小组</a:t>
            </a:r>
            <a:r>
              <a:rPr lang="zh-CN" altLang="zh-CN" sz="2400" kern="100" dirty="0">
                <a:latin typeface="Bodoni MT Black" pitchFamily="18" charset="0"/>
                <a:cs typeface="Times New Roman" panose="02020603050405020304" pitchFamily="18" charset="0"/>
              </a:rPr>
              <a:t>，采用</a:t>
            </a:r>
            <a:r>
              <a:rPr lang="zh-CN" altLang="en-US" sz="2400" kern="100" dirty="0">
                <a:latin typeface="Bodoni MT Black" pitchFamily="18" charset="0"/>
                <a:cs typeface="Times New Roman" panose="02020603050405020304" pitchFamily="18" charset="0"/>
              </a:rPr>
              <a:t>下图</a:t>
            </a:r>
            <a:r>
              <a:rPr lang="zh-CN" altLang="zh-CN" sz="2400" kern="100" dirty="0">
                <a:latin typeface="Bodoni MT Black" pitchFamily="18" charset="0"/>
                <a:cs typeface="Times New Roman" panose="02020603050405020304" pitchFamily="18" charset="0"/>
              </a:rPr>
              <a:t>所示的组织结构。</a:t>
            </a:r>
          </a:p>
        </p:txBody>
      </p:sp>
      <p:pic>
        <p:nvPicPr>
          <p:cNvPr id="109571" name="图片 9"/>
          <p:cNvPicPr>
            <a:picLocks noChangeAspect="1"/>
          </p:cNvPicPr>
          <p:nvPr/>
        </p:nvPicPr>
        <p:blipFill>
          <a:blip r:embed="rId2" cstate="print"/>
          <a:srcRect/>
          <a:stretch>
            <a:fillRect/>
          </a:stretch>
        </p:blipFill>
        <p:spPr bwMode="auto">
          <a:xfrm>
            <a:off x="1619672" y="1988840"/>
            <a:ext cx="5904656" cy="2317203"/>
          </a:xfrm>
          <a:prstGeom prst="rect">
            <a:avLst/>
          </a:prstGeom>
          <a:noFill/>
          <a:ln w="9525">
            <a:noFill/>
            <a:miter lim="800000"/>
            <a:headEnd/>
            <a:tailEnd/>
          </a:ln>
        </p:spPr>
      </p:pic>
      <p:sp>
        <p:nvSpPr>
          <p:cNvPr id="11" name="矩形 10"/>
          <p:cNvSpPr/>
          <p:nvPr/>
        </p:nvSpPr>
        <p:spPr>
          <a:xfrm>
            <a:off x="385763" y="4221088"/>
            <a:ext cx="8578725" cy="1938992"/>
          </a:xfrm>
          <a:prstGeom prst="rect">
            <a:avLst/>
          </a:prstGeom>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非</a:t>
            </a:r>
            <a:r>
              <a:rPr lang="zh-CN" altLang="zh-CN" sz="2400" kern="100" dirty="0">
                <a:latin typeface="Bodoni MT Black" pitchFamily="18" charset="0"/>
                <a:cs typeface="Times New Roman" panose="02020603050405020304" pitchFamily="18" charset="0"/>
              </a:rPr>
              <a:t>技术管理组织结构与此</a:t>
            </a:r>
            <a:r>
              <a:rPr lang="zh-CN" altLang="zh-CN" sz="2400" kern="100" dirty="0" smtClean="0">
                <a:latin typeface="Bodoni MT Black" pitchFamily="18" charset="0"/>
                <a:cs typeface="Times New Roman" panose="02020603050405020304" pitchFamily="18" charset="0"/>
              </a:rPr>
              <a:t>类似</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产品</a:t>
            </a:r>
            <a:r>
              <a:rPr lang="zh-CN" altLang="zh-CN" sz="2400" kern="100" dirty="0">
                <a:latin typeface="Bodoni MT Black" pitchFamily="18" charset="0"/>
                <a:cs typeface="Times New Roman" panose="02020603050405020304" pitchFamily="18" charset="0"/>
              </a:rPr>
              <a:t>开发作为一个整体是在项目经理的指导下进行的，程序员向他们的组长汇报工作，而组长则向项目经理汇报工作。当产品规模更大时，可以适当增加中间管理层次。</a:t>
            </a:r>
          </a:p>
        </p:txBody>
      </p:sp>
      <p:sp>
        <p:nvSpPr>
          <p:cNvPr id="12"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3"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14"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13.4.3  </a:t>
            </a:r>
            <a:r>
              <a:rPr lang="zh-CN" altLang="en-US" sz="2400" dirty="0" smtClean="0">
                <a:solidFill>
                  <a:srgbClr val="D9D9D9"/>
                </a:solidFill>
                <a:latin typeface="Bodoni MT Black" pitchFamily="18" charset="0"/>
                <a:ea typeface="+mn-ea"/>
              </a:rPr>
              <a:t>现代</a:t>
            </a:r>
            <a:r>
              <a:rPr lang="zh-CN" altLang="en-US" sz="2400" dirty="0">
                <a:solidFill>
                  <a:srgbClr val="D9D9D9"/>
                </a:solidFill>
                <a:latin typeface="Bodoni MT Black" pitchFamily="18" charset="0"/>
                <a:ea typeface="+mn-ea"/>
              </a:rPr>
              <a:t>程序员</a:t>
            </a:r>
            <a:r>
              <a:rPr lang="zh-CN" altLang="en-US" sz="2400" dirty="0" smtClean="0">
                <a:solidFill>
                  <a:srgbClr val="D9D9D9"/>
                </a:solidFill>
                <a:latin typeface="Bodoni MT Black" pitchFamily="18" charset="0"/>
                <a:ea typeface="+mn-ea"/>
              </a:rPr>
              <a:t>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2"/>
          <p:cNvSpPr>
            <a:spLocks noChangeArrowheads="1"/>
          </p:cNvSpPr>
          <p:nvPr/>
        </p:nvSpPr>
        <p:spPr bwMode="auto">
          <a:xfrm>
            <a:off x="385764" y="1052736"/>
            <a:ext cx="8229600" cy="1015663"/>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把</a:t>
            </a:r>
            <a:r>
              <a:rPr lang="zh-CN" altLang="zh-CN" sz="2400" dirty="0">
                <a:latin typeface="Bodoni MT Black" pitchFamily="18" charset="0"/>
                <a:cs typeface="Times New Roman" pitchFamily="18" charset="0"/>
              </a:rPr>
              <a:t>民主制程序员组和主程序员组的优点结合起来的另一种方法，是在</a:t>
            </a:r>
            <a:r>
              <a:rPr lang="zh-CN" altLang="zh-CN" sz="2400" dirty="0" smtClean="0">
                <a:latin typeface="Bodoni MT Black" pitchFamily="18" charset="0"/>
                <a:cs typeface="Times New Roman" pitchFamily="18" charset="0"/>
              </a:rPr>
              <a:t>合适地方</a:t>
            </a:r>
            <a:r>
              <a:rPr lang="zh-CN" altLang="zh-CN" sz="2400" dirty="0">
                <a:latin typeface="Bodoni MT Black" pitchFamily="18" charset="0"/>
                <a:cs typeface="Times New Roman" pitchFamily="18" charset="0"/>
              </a:rPr>
              <a:t>采用分散做决定的方法，如</a:t>
            </a:r>
            <a:r>
              <a:rPr lang="zh-CN" altLang="en-US" sz="2400" dirty="0">
                <a:latin typeface="Bodoni MT Black" pitchFamily="18" charset="0"/>
                <a:cs typeface="Times New Roman" pitchFamily="18" charset="0"/>
              </a:rPr>
              <a:t>下</a:t>
            </a:r>
            <a:r>
              <a:rPr lang="zh-CN" altLang="zh-CN" sz="2400" dirty="0">
                <a:latin typeface="Bodoni MT Black" pitchFamily="18" charset="0"/>
                <a:cs typeface="Times New Roman" pitchFamily="18" charset="0"/>
              </a:rPr>
              <a:t>图所示。</a:t>
            </a:r>
            <a:endParaRPr lang="zh-CN" altLang="en-US" sz="2400" dirty="0">
              <a:latin typeface="Bodoni MT Black" pitchFamily="18" charset="0"/>
            </a:endParaRPr>
          </a:p>
        </p:txBody>
      </p:sp>
      <p:pic>
        <p:nvPicPr>
          <p:cNvPr id="110595" name="图片 6"/>
          <p:cNvPicPr>
            <a:picLocks noChangeAspect="1"/>
          </p:cNvPicPr>
          <p:nvPr/>
        </p:nvPicPr>
        <p:blipFill>
          <a:blip r:embed="rId2" cstate="print"/>
          <a:srcRect/>
          <a:stretch>
            <a:fillRect/>
          </a:stretch>
        </p:blipFill>
        <p:spPr bwMode="auto">
          <a:xfrm>
            <a:off x="2343150" y="2046288"/>
            <a:ext cx="4926013" cy="2108200"/>
          </a:xfrm>
          <a:prstGeom prst="rect">
            <a:avLst/>
          </a:prstGeom>
          <a:noFill/>
          <a:ln w="9525">
            <a:noFill/>
            <a:miter lim="800000"/>
            <a:headEnd/>
            <a:tailEnd/>
          </a:ln>
        </p:spPr>
      </p:pic>
      <p:sp>
        <p:nvSpPr>
          <p:cNvPr id="110596" name="矩形 7"/>
          <p:cNvSpPr>
            <a:spLocks noChangeArrowheads="1"/>
          </p:cNvSpPr>
          <p:nvPr/>
        </p:nvSpPr>
        <p:spPr bwMode="auto">
          <a:xfrm>
            <a:off x="385763" y="4101024"/>
            <a:ext cx="8591550" cy="1938992"/>
          </a:xfrm>
          <a:prstGeom prst="rect">
            <a:avLst/>
          </a:prstGeom>
          <a:noFill/>
          <a:ln w="9525">
            <a:noFill/>
            <a:miter lim="800000"/>
            <a:headEnd/>
            <a:tailEnd/>
          </a:ln>
        </p:spPr>
        <p:txBody>
          <a:bodyPr>
            <a:spAutoFit/>
          </a:bodyPr>
          <a:lstStyle/>
          <a:p>
            <a:pPr eaLnBrk="1" hangingPunct="1">
              <a:lnSpc>
                <a:spcPct val="125000"/>
              </a:lnSpc>
            </a:pPr>
            <a:r>
              <a:rPr lang="zh-CN" altLang="zh-CN" sz="2400" dirty="0" smtClean="0">
                <a:latin typeface="Bodoni MT Black" pitchFamily="18" charset="0"/>
                <a:cs typeface="Times New Roman" pitchFamily="18" charset="0"/>
              </a:rPr>
              <a:t>这样</a:t>
            </a:r>
            <a:r>
              <a:rPr lang="zh-CN" altLang="zh-CN" sz="2400" dirty="0">
                <a:latin typeface="Bodoni MT Black" pitchFamily="18" charset="0"/>
                <a:cs typeface="Times New Roman" pitchFamily="18" charset="0"/>
              </a:rPr>
              <a:t>做有利于形成畅通的通信渠道，以便充分发挥每个程序员的积极性和主动性，集思广益攻克技术难关</a:t>
            </a:r>
            <a:r>
              <a:rPr lang="zh-CN" altLang="zh-CN" sz="2400" dirty="0" smtClean="0">
                <a:latin typeface="Bodoni MT Black" pitchFamily="18" charset="0"/>
                <a:cs typeface="Times New Roman" pitchFamily="18" charset="0"/>
              </a:rPr>
              <a:t>。尽管</a:t>
            </a:r>
            <a:r>
              <a:rPr lang="zh-CN" altLang="zh-CN" sz="2400" dirty="0">
                <a:latin typeface="Bodoni MT Black" pitchFamily="18" charset="0"/>
                <a:cs typeface="Times New Roman" pitchFamily="18" charset="0"/>
              </a:rPr>
              <a:t>这种组织方式适当地发扬了民主，但是上下级之间的箭头（即管理关系）仍然是向下的，也就是说，是在</a:t>
            </a:r>
            <a:r>
              <a:rPr lang="zh-CN" altLang="zh-CN" sz="2400" dirty="0">
                <a:solidFill>
                  <a:srgbClr val="FF0000"/>
                </a:solidFill>
                <a:latin typeface="Bodoni MT Black" pitchFamily="18" charset="0"/>
                <a:cs typeface="Times New Roman" pitchFamily="18" charset="0"/>
              </a:rPr>
              <a:t>集中指导下发扬民主</a:t>
            </a:r>
            <a:r>
              <a:rPr lang="zh-CN" altLang="zh-CN" sz="2400" dirty="0" smtClean="0">
                <a:latin typeface="Bodoni MT Black" pitchFamily="18" charset="0"/>
                <a:cs typeface="Times New Roman" pitchFamily="18" charset="0"/>
              </a:rPr>
              <a:t>。</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13.4 </a:t>
            </a:r>
            <a:r>
              <a:rPr kumimoji="1" lang="zh-CN" altLang="en-US" b="1" dirty="0" smtClean="0">
                <a:latin typeface="Bodoni MT Black" pitchFamily="18" charset="0"/>
                <a:ea typeface="+mn-ea"/>
              </a:rPr>
              <a:t>人员组织</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13.4.3  </a:t>
            </a:r>
            <a:r>
              <a:rPr lang="zh-CN" altLang="en-US" sz="2400" dirty="0" smtClean="0">
                <a:solidFill>
                  <a:srgbClr val="D9D9D9"/>
                </a:solidFill>
                <a:latin typeface="Bodoni MT Black" pitchFamily="18" charset="0"/>
                <a:ea typeface="+mn-ea"/>
              </a:rPr>
              <a:t>现代</a:t>
            </a:r>
            <a:r>
              <a:rPr lang="zh-CN" altLang="en-US" sz="2400" dirty="0">
                <a:solidFill>
                  <a:srgbClr val="D9D9D9"/>
                </a:solidFill>
                <a:latin typeface="Bodoni MT Black" pitchFamily="18" charset="0"/>
                <a:ea typeface="+mn-ea"/>
              </a:rPr>
              <a:t>程序员</a:t>
            </a:r>
            <a:r>
              <a:rPr lang="zh-CN" altLang="en-US" sz="2400" dirty="0" smtClean="0">
                <a:solidFill>
                  <a:srgbClr val="D9D9D9"/>
                </a:solidFill>
                <a:latin typeface="Bodoni MT Black" pitchFamily="18" charset="0"/>
                <a:ea typeface="+mn-ea"/>
              </a:rPr>
              <a:t>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None/>
              <a:defRPr/>
            </a:pPr>
            <a:endParaRPr lang="es-ES" altLang="zh-CN" sz="2000">
              <a:solidFill>
                <a:srgbClr val="BFBFBF"/>
              </a:solidFill>
              <a:latin typeface="Bodoni MT Black" pitchFamily="18" charset="0"/>
              <a:ea typeface="+mn-ea"/>
            </a:endParaRPr>
          </a:p>
        </p:txBody>
      </p:sp>
      <p:sp>
        <p:nvSpPr>
          <p:cNvPr id="717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   </a:t>
            </a:r>
            <a:r>
              <a:rPr lang="zh-CN" altLang="en-US" sz="2400" dirty="0" smtClean="0">
                <a:solidFill>
                  <a:srgbClr val="D9D9D9"/>
                </a:solidFill>
                <a:latin typeface="Bodoni MT Black" pitchFamily="18" charset="0"/>
                <a:ea typeface="+mn-ea"/>
              </a:rPr>
              <a:t>质量保证</a:t>
            </a:r>
            <a:endParaRPr lang="zh-CN" altLang="en-US" sz="2400" dirty="0">
              <a:solidFill>
                <a:srgbClr val="D9D9D9"/>
              </a:solidFill>
              <a:latin typeface="Bodoni MT Black" pitchFamily="18" charset="0"/>
              <a:ea typeface="+mn-ea"/>
            </a:endParaRPr>
          </a:p>
        </p:txBody>
      </p:sp>
      <p:pic>
        <p:nvPicPr>
          <p:cNvPr id="111620"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11621"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7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34" name="Rectangle 3"/>
          <p:cNvSpPr txBox="1">
            <a:spLocks noChangeArrowheads="1"/>
          </p:cNvSpPr>
          <p:nvPr/>
        </p:nvSpPr>
        <p:spPr bwMode="auto">
          <a:xfrm>
            <a:off x="549275" y="1169988"/>
            <a:ext cx="82296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dirty="0" smtClean="0">
                <a:solidFill>
                  <a:srgbClr val="9999CC">
                    <a:lumMod val="50000"/>
                  </a:srgbClr>
                </a:solidFill>
                <a:latin typeface="Bodoni MT Black" pitchFamily="18" charset="0"/>
              </a:rPr>
              <a:t>   </a:t>
            </a:r>
            <a:r>
              <a:rPr kumimoji="1" lang="en-US" altLang="zh-CN" sz="2800" b="1" dirty="0" smtClean="0">
                <a:latin typeface="Bodoni MT Black" pitchFamily="18" charset="0"/>
              </a:rPr>
              <a:t>13.1   </a:t>
            </a:r>
            <a:r>
              <a:rPr kumimoji="1" lang="zh-CN" altLang="en-US" sz="2800" b="1" dirty="0" smtClean="0">
                <a:latin typeface="Bodoni MT Black" pitchFamily="18" charset="0"/>
              </a:rPr>
              <a:t>估算软件规模</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13.2   </a:t>
            </a:r>
            <a:r>
              <a:rPr kumimoji="1" lang="zh-CN" altLang="en-US" sz="2800" b="1" dirty="0" smtClean="0">
                <a:latin typeface="Bodoni MT Black" pitchFamily="18" charset="0"/>
              </a:rPr>
              <a:t>工作量估算</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13.3   </a:t>
            </a:r>
            <a:r>
              <a:rPr kumimoji="1" lang="zh-CN" altLang="en-US" sz="2800" b="1" dirty="0" smtClean="0">
                <a:latin typeface="Bodoni MT Black" pitchFamily="18" charset="0"/>
              </a:rPr>
              <a:t>进度计划</a:t>
            </a: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13.4   </a:t>
            </a:r>
            <a:r>
              <a:rPr kumimoji="1" lang="zh-CN" altLang="en-US" sz="2800" b="1" dirty="0" smtClean="0">
                <a:latin typeface="Bodoni MT Black" pitchFamily="18" charset="0"/>
              </a:rPr>
              <a:t>人员组织</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13.5   </a:t>
            </a:r>
            <a:r>
              <a:rPr kumimoji="1" lang="zh-CN" altLang="en-US" sz="2800" b="1" dirty="0" smtClean="0">
                <a:latin typeface="Bodoni MT Black" pitchFamily="18" charset="0"/>
              </a:rPr>
              <a:t>质量保证</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13.6   </a:t>
            </a:r>
            <a:r>
              <a:rPr kumimoji="1" lang="zh-CN" altLang="en-US" sz="2800" b="1" dirty="0" smtClean="0">
                <a:latin typeface="Bodoni MT Black" pitchFamily="18" charset="0"/>
              </a:rPr>
              <a:t>软件配置管理</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a:latin typeface="Bodoni MT Black" pitchFamily="18" charset="0"/>
              </a:rPr>
              <a:t> </a:t>
            </a:r>
            <a:r>
              <a:rPr kumimoji="1" lang="en-US" altLang="zh-CN" sz="2800" b="1" dirty="0" smtClean="0">
                <a:latin typeface="Bodoni MT Black" pitchFamily="18" charset="0"/>
              </a:rPr>
              <a:t>  13.7   </a:t>
            </a:r>
            <a:r>
              <a:rPr kumimoji="1" lang="zh-CN" altLang="en-US" sz="2800" b="1" dirty="0" smtClean="0">
                <a:latin typeface="Bodoni MT Black" pitchFamily="18" charset="0"/>
              </a:rPr>
              <a:t>能力成熟模型</a:t>
            </a:r>
            <a:r>
              <a:rPr kumimoji="1" lang="en-US" altLang="zh-CN" sz="2000" b="1" dirty="0" smtClean="0">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smtClean="0">
                <a:latin typeface="Bodoni MT Black" pitchFamily="18" charset="0"/>
                <a:ea typeface="+mn-ea"/>
              </a:rPr>
              <a:t>主要内容</a:t>
            </a:r>
            <a:endParaRPr lang="es-HN" sz="3600" b="1" dirty="0">
              <a:latin typeface="Bodoni MT Black" pitchFamily="18" charset="0"/>
              <a:ea typeface="+mn-ea"/>
            </a:endParaRPr>
          </a:p>
        </p:txBody>
      </p:sp>
      <p:sp>
        <p:nvSpPr>
          <p:cNvPr id="1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15" name="矩形 14"/>
          <p:cNvSpPr/>
          <p:nvPr/>
        </p:nvSpPr>
        <p:spPr>
          <a:xfrm>
            <a:off x="862013" y="37163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等腰三角形 15"/>
          <p:cNvSpPr/>
          <p:nvPr/>
        </p:nvSpPr>
        <p:spPr>
          <a:xfrm rot="5400000">
            <a:off x="269875" y="378618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3" name="矩形 2"/>
          <p:cNvSpPr/>
          <p:nvPr/>
        </p:nvSpPr>
        <p:spPr>
          <a:xfrm>
            <a:off x="527497" y="1916832"/>
            <a:ext cx="8143932" cy="1430328"/>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质量</a:t>
            </a:r>
            <a:r>
              <a:rPr lang="zh-CN" altLang="zh-CN" sz="2400" kern="100" dirty="0">
                <a:latin typeface="Bodoni MT Black" pitchFamily="18" charset="0"/>
                <a:cs typeface="Times New Roman" panose="02020603050405020304" pitchFamily="18" charset="0"/>
              </a:rPr>
              <a:t>是产品的生命，不论生产何种产品，质量都是极端重要的。软件产品开发周期长，耗费巨大的人力和物力，更必须特别注意保证质量。</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   </a:t>
            </a:r>
            <a:r>
              <a:rPr lang="zh-CN" altLang="en-US" sz="2400" dirty="0" smtClean="0">
                <a:solidFill>
                  <a:srgbClr val="D9D9D9"/>
                </a:solidFill>
                <a:latin typeface="Bodoni MT Black" pitchFamily="18" charset="0"/>
                <a:ea typeface="+mn-ea"/>
              </a:rPr>
              <a:t>质量保证</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13.1.2 </a:t>
            </a:r>
            <a:r>
              <a:rPr lang="zh-CN" altLang="en-US" sz="2400" dirty="0" smtClean="0">
                <a:solidFill>
                  <a:srgbClr val="D9D9D9"/>
                </a:solidFill>
                <a:latin typeface="Bodoni MT Black" pitchFamily="18" charset="0"/>
                <a:ea typeface="+mn-ea"/>
              </a:rPr>
              <a:t>功能点技术</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5" name="矩形 4"/>
          <p:cNvSpPr/>
          <p:nvPr/>
        </p:nvSpPr>
        <p:spPr>
          <a:xfrm>
            <a:off x="363754" y="961564"/>
            <a:ext cx="2446504"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1. </a:t>
            </a:r>
            <a:r>
              <a:rPr lang="zh-CN" altLang="zh-CN" sz="2800" kern="100" dirty="0">
                <a:latin typeface="Bodoni MT Black" pitchFamily="18" charset="0"/>
                <a:cs typeface="Times New Roman" panose="02020603050405020304" pitchFamily="18" charset="0"/>
              </a:rPr>
              <a:t>信息域特性</a:t>
            </a:r>
          </a:p>
        </p:txBody>
      </p:sp>
      <p:sp>
        <p:nvSpPr>
          <p:cNvPr id="7" name="矩形 6"/>
          <p:cNvSpPr/>
          <p:nvPr/>
        </p:nvSpPr>
        <p:spPr>
          <a:xfrm>
            <a:off x="363754" y="1495672"/>
            <a:ext cx="8404225" cy="4708981"/>
          </a:xfrm>
          <a:prstGeom prst="rect">
            <a:avLst/>
          </a:prstGeom>
        </p:spPr>
        <p:txBody>
          <a:bodyPr>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输入项数</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用户</a:t>
            </a:r>
            <a:r>
              <a:rPr lang="zh-CN" altLang="zh-CN" sz="2400" kern="100" dirty="0">
                <a:latin typeface="Bodoni MT Black" pitchFamily="18" charset="0"/>
                <a:cs typeface="Times New Roman" panose="02020603050405020304" pitchFamily="18" charset="0"/>
              </a:rPr>
              <a:t>向软件输入的项数，这些输入给软件提供面向应用的</a:t>
            </a:r>
            <a:r>
              <a:rPr lang="zh-CN" altLang="zh-CN" sz="2400" kern="100" dirty="0" smtClean="0">
                <a:latin typeface="Bodoni MT Black" pitchFamily="18" charset="0"/>
                <a:cs typeface="Times New Roman" panose="02020603050405020304" pitchFamily="18" charset="0"/>
              </a:rPr>
              <a:t>数据</a:t>
            </a:r>
            <a:r>
              <a:rPr lang="zh-CN" altLang="en-US" sz="2400" kern="100" dirty="0" smtClean="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solidFill>
                  <a:srgbClr val="FF0000"/>
                </a:solidFill>
                <a:latin typeface="Bodoni MT Black" pitchFamily="18" charset="0"/>
                <a:cs typeface="Times New Roman" panose="02020603050405020304" pitchFamily="18" charset="0"/>
              </a:rPr>
              <a:t>输出项数</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向用户输出的项数，它们向用户提供面向应用的</a:t>
            </a:r>
            <a:r>
              <a:rPr lang="zh-CN" altLang="zh-CN" sz="2400" kern="100" dirty="0" smtClean="0">
                <a:latin typeface="Bodoni MT Black" pitchFamily="18" charset="0"/>
                <a:cs typeface="Times New Roman" panose="02020603050405020304" pitchFamily="18" charset="0"/>
              </a:rPr>
              <a:t>信息</a:t>
            </a:r>
            <a:r>
              <a:rPr lang="zh-CN" altLang="en-US"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solidFill>
                  <a:srgbClr val="FF0000"/>
                </a:solidFill>
                <a:latin typeface="Bodoni MT Black" pitchFamily="18" charset="0"/>
                <a:cs typeface="Times New Roman" panose="02020603050405020304" pitchFamily="18" charset="0"/>
              </a:rPr>
              <a:t>查询数</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查询</a:t>
            </a:r>
            <a:r>
              <a:rPr lang="zh-CN" altLang="zh-CN" sz="2400" kern="100" dirty="0">
                <a:latin typeface="Bodoni MT Black" pitchFamily="18" charset="0"/>
                <a:cs typeface="Times New Roman" panose="02020603050405020304" pitchFamily="18" charset="0"/>
              </a:rPr>
              <a:t>即是一次联机输入，它导致软件以联机输出方式产生某种即时响应。</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④ </a:t>
            </a:r>
            <a:r>
              <a:rPr lang="zh-CN" altLang="zh-CN" sz="2400" kern="100" dirty="0" smtClean="0">
                <a:solidFill>
                  <a:srgbClr val="FF0000"/>
                </a:solidFill>
                <a:latin typeface="Bodoni MT Black" pitchFamily="18" charset="0"/>
                <a:cs typeface="Times New Roman" panose="02020603050405020304" pitchFamily="18" charset="0"/>
              </a:rPr>
              <a:t>主文件</a:t>
            </a:r>
            <a:r>
              <a:rPr lang="zh-CN" altLang="zh-CN" sz="2400" kern="100" dirty="0">
                <a:solidFill>
                  <a:srgbClr val="FF0000"/>
                </a:solidFill>
                <a:latin typeface="Bodoni MT Black" pitchFamily="18" charset="0"/>
                <a:cs typeface="Times New Roman" panose="02020603050405020304" pitchFamily="18" charset="0"/>
              </a:rPr>
              <a:t>数</a:t>
            </a:r>
            <a:r>
              <a:rPr lang="zh-CN" altLang="zh-CN" sz="2400" kern="100" dirty="0">
                <a:latin typeface="Bodoni MT Black" pitchFamily="18" charset="0"/>
                <a:cs typeface="Times New Roman" panose="02020603050405020304" pitchFamily="18" charset="0"/>
              </a:rPr>
              <a:t>：逻辑主文件（即数据的一个逻辑组合，它可能是大型数据库的一部分或是一个独立的文件）的数目。</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⑤ </a:t>
            </a:r>
            <a:r>
              <a:rPr lang="zh-CN" altLang="zh-CN" sz="2400" kern="100" dirty="0" smtClean="0">
                <a:solidFill>
                  <a:srgbClr val="FF0000"/>
                </a:solidFill>
                <a:latin typeface="Bodoni MT Black" pitchFamily="18" charset="0"/>
                <a:cs typeface="Times New Roman" panose="02020603050405020304" pitchFamily="18" charset="0"/>
              </a:rPr>
              <a:t>外部接口</a:t>
            </a:r>
            <a:r>
              <a:rPr lang="zh-CN" altLang="zh-CN" sz="2400" kern="100" dirty="0">
                <a:solidFill>
                  <a:srgbClr val="FF0000"/>
                </a:solidFill>
                <a:latin typeface="Bodoni MT Black" pitchFamily="18" charset="0"/>
                <a:cs typeface="Times New Roman" panose="02020603050405020304" pitchFamily="18" charset="0"/>
              </a:rPr>
              <a:t>数</a:t>
            </a:r>
            <a:r>
              <a:rPr lang="zh-CN" altLang="zh-CN" sz="2400" kern="100" dirty="0">
                <a:latin typeface="Bodoni MT Black" pitchFamily="18" charset="0"/>
                <a:cs typeface="Times New Roman" panose="02020603050405020304" pitchFamily="18" charset="0"/>
              </a:rPr>
              <a:t>：机器可读的全部接口（例如，磁盘或磁带上的数据文件）的数量，用这些接口把信息传送给另一个系统。</a:t>
            </a:r>
          </a:p>
        </p:txBody>
      </p:sp>
      <p:sp>
        <p:nvSpPr>
          <p:cNvPr id="9" name="矩形 8"/>
          <p:cNvSpPr/>
          <p:nvPr/>
        </p:nvSpPr>
        <p:spPr>
          <a:xfrm>
            <a:off x="2619659" y="1011625"/>
            <a:ext cx="5336717" cy="461665"/>
          </a:xfrm>
          <a:prstGeom prst="rect">
            <a:avLst/>
          </a:prstGeom>
        </p:spPr>
        <p:txBody>
          <a:bodyPr wrap="none">
            <a:spAutoFit/>
          </a:bodyPr>
          <a:lstStyle/>
          <a:p>
            <a:pPr algn="just" eaLnBrk="1" hangingPunct="1">
              <a:spcAft>
                <a:spcPts val="0"/>
              </a:spcAft>
              <a:defRPr/>
            </a:pPr>
            <a:r>
              <a:rPr lang="zh-CN" altLang="zh-CN" sz="2400" b="1" kern="100" dirty="0">
                <a:solidFill>
                  <a:srgbClr val="0070C0"/>
                </a:solidFill>
                <a:latin typeface="Bodoni MT Black" pitchFamily="18" charset="0"/>
                <a:cs typeface="Times New Roman" panose="02020603050405020304" pitchFamily="18" charset="0"/>
              </a:rPr>
              <a:t>功能点技术定义了信息域的</a:t>
            </a:r>
            <a:r>
              <a:rPr lang="en-US" altLang="zh-CN" sz="2400" b="1" kern="100" dirty="0">
                <a:solidFill>
                  <a:srgbClr val="0070C0"/>
                </a:solidFill>
                <a:latin typeface="Bodoni MT Black" pitchFamily="18" charset="0"/>
                <a:cs typeface="Times New Roman" panose="02020603050405020304" pitchFamily="18" charset="0"/>
              </a:rPr>
              <a:t>5</a:t>
            </a:r>
            <a:r>
              <a:rPr lang="zh-CN" altLang="zh-CN" sz="2400" b="1" kern="100" dirty="0">
                <a:solidFill>
                  <a:srgbClr val="0070C0"/>
                </a:solidFill>
                <a:latin typeface="Bodoni MT Black" pitchFamily="18" charset="0"/>
                <a:cs typeface="Times New Roman" panose="02020603050405020304" pitchFamily="18" charset="0"/>
              </a:rPr>
              <a:t>个</a:t>
            </a:r>
            <a:r>
              <a:rPr lang="zh-CN" altLang="zh-CN" sz="2400" b="1" kern="100" dirty="0" smtClean="0">
                <a:solidFill>
                  <a:srgbClr val="0070C0"/>
                </a:solidFill>
                <a:latin typeface="Bodoni MT Black" pitchFamily="18" charset="0"/>
                <a:cs typeface="Times New Roman" panose="02020603050405020304" pitchFamily="18" charset="0"/>
              </a:rPr>
              <a:t>特性</a:t>
            </a:r>
            <a:r>
              <a:rPr lang="zh-CN" altLang="en-US" sz="2400" b="1" kern="100" dirty="0" smtClean="0">
                <a:solidFill>
                  <a:srgbClr val="0070C0"/>
                </a:solidFill>
                <a:latin typeface="Bodoni MT Black" pitchFamily="18" charset="0"/>
                <a:cs typeface="Times New Roman" panose="02020603050405020304" pitchFamily="18" charset="0"/>
              </a:rPr>
              <a:t>：</a:t>
            </a:r>
            <a:endParaRPr lang="en-US" altLang="zh-CN" sz="2400" b="1" kern="100" dirty="0">
              <a:solidFill>
                <a:srgbClr val="0070C0"/>
              </a:solidFill>
              <a:latin typeface="Bodoni MT Black" pitchFamily="18" charset="0"/>
              <a:cs typeface="Times New Roman" panose="02020603050405020304" pitchFamily="18" charset="0"/>
            </a:endParaRPr>
          </a:p>
        </p:txBody>
      </p:sp>
      <p:sp>
        <p:nvSpPr>
          <p:cNvPr id="11" name="标题 3"/>
          <p:cNvSpPr txBox="1">
            <a:spLocks/>
          </p:cNvSpPr>
          <p:nvPr/>
        </p:nvSpPr>
        <p:spPr bwMode="auto">
          <a:xfrm>
            <a:off x="457200" y="-17463"/>
            <a:ext cx="8229600" cy="85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13.1 </a:t>
            </a:r>
            <a:r>
              <a:rPr kumimoji="1" lang="zh-CN" altLang="en-US" b="1" dirty="0" smtClean="0">
                <a:latin typeface="Bodoni MT Black" pitchFamily="18" charset="0"/>
                <a:ea typeface="+mn-ea"/>
              </a:rPr>
              <a:t>估算软件规模</a:t>
            </a:r>
            <a:endParaRPr lang="zh-CN" altLang="en-US" b="1" dirty="0" smtClean="0">
              <a:latin typeface="Bodoni MT Black" pitchFamily="18" charset="0"/>
              <a:ea typeface="+mn-ea"/>
            </a:endParaRPr>
          </a:p>
        </p:txBody>
      </p:sp>
    </p:spTree>
    <p:extLst>
      <p:ext uri="{BB962C8B-B14F-4D97-AF65-F5344CB8AC3E}">
        <p14:creationId xmlns:p14="http://schemas.microsoft.com/office/powerpoint/2010/main" val="34397265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13.5.1 </a:t>
            </a:r>
            <a:r>
              <a:rPr lang="zh-CN" altLang="en-US" sz="2400" dirty="0" smtClean="0">
                <a:solidFill>
                  <a:srgbClr val="D9D9D9"/>
                </a:solidFill>
                <a:latin typeface="Bodoni MT Black" pitchFamily="18" charset="0"/>
                <a:ea typeface="+mn-ea"/>
              </a:rPr>
              <a:t>软件质量</a:t>
            </a:r>
            <a:endParaRPr lang="zh-CN" altLang="en-US" sz="2400" dirty="0">
              <a:solidFill>
                <a:srgbClr val="D9D9D9"/>
              </a:solidFill>
              <a:latin typeface="Bodoni MT Black" pitchFamily="18" charset="0"/>
              <a:ea typeface="+mn-ea"/>
            </a:endParaRPr>
          </a:p>
        </p:txBody>
      </p:sp>
      <p:sp>
        <p:nvSpPr>
          <p:cNvPr id="6" name="内容占位符 2"/>
          <p:cNvSpPr>
            <a:spLocks noGrp="1"/>
          </p:cNvSpPr>
          <p:nvPr>
            <p:ph idx="1"/>
          </p:nvPr>
        </p:nvSpPr>
        <p:spPr>
          <a:xfrm>
            <a:off x="460375" y="1020763"/>
            <a:ext cx="4252913" cy="498475"/>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13.5.1 </a:t>
            </a:r>
            <a:r>
              <a:rPr kumimoji="1" lang="zh-CN" altLang="en-US" b="1" dirty="0" smtClean="0">
                <a:latin typeface="Bodoni MT Black" pitchFamily="18" charset="0"/>
              </a:rPr>
              <a:t>软件质量</a:t>
            </a:r>
            <a:endParaRPr kumimoji="1" lang="en-US" altLang="zh-CN" b="1" dirty="0" smtClean="0">
              <a:latin typeface="Bodoni MT Black" pitchFamily="18" charset="0"/>
            </a:endParaRPr>
          </a:p>
        </p:txBody>
      </p:sp>
      <p:sp>
        <p:nvSpPr>
          <p:cNvPr id="3" name="矩形 2"/>
          <p:cNvSpPr/>
          <p:nvPr/>
        </p:nvSpPr>
        <p:spPr>
          <a:xfrm>
            <a:off x="245233" y="3581981"/>
            <a:ext cx="8712968" cy="2400657"/>
          </a:xfrm>
          <a:prstGeom prst="rect">
            <a:avLst/>
          </a:prstGeom>
        </p:spPr>
        <p:txBody>
          <a:bodyPr wrap="square">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软件</a:t>
            </a:r>
            <a:r>
              <a:rPr lang="zh-CN" altLang="zh-CN" sz="2400" kern="100" dirty="0">
                <a:solidFill>
                  <a:srgbClr val="FF0000"/>
                </a:solidFill>
                <a:latin typeface="Bodoni MT Black" pitchFamily="18" charset="0"/>
                <a:cs typeface="Times New Roman" panose="02020603050405020304" pitchFamily="18" charset="0"/>
              </a:rPr>
              <a:t>需求</a:t>
            </a:r>
            <a:r>
              <a:rPr lang="zh-CN" altLang="zh-CN" sz="2400" kern="100" dirty="0">
                <a:latin typeface="Bodoni MT Black" pitchFamily="18" charset="0"/>
                <a:cs typeface="Times New Roman" panose="02020603050405020304" pitchFamily="18" charset="0"/>
              </a:rPr>
              <a:t>是度量</a:t>
            </a:r>
            <a:r>
              <a:rPr lang="zh-CN" altLang="zh-CN" sz="2400" kern="100" dirty="0" smtClean="0">
                <a:latin typeface="Bodoni MT Black" pitchFamily="18" charset="0"/>
                <a:cs typeface="Times New Roman" panose="02020603050405020304" pitchFamily="18" charset="0"/>
              </a:rPr>
              <a:t>软件质量基础</a:t>
            </a:r>
            <a:r>
              <a:rPr lang="zh-CN" altLang="zh-CN" sz="2400" kern="100" dirty="0">
                <a:latin typeface="Bodoni MT Black" pitchFamily="18" charset="0"/>
                <a:cs typeface="Times New Roman" panose="02020603050405020304" pitchFamily="18" charset="0"/>
              </a:rPr>
              <a:t>，与需求不一致就是质量不高。</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指定</a:t>
            </a:r>
            <a:r>
              <a:rPr lang="zh-CN" altLang="zh-CN" sz="2400" kern="100" dirty="0">
                <a:latin typeface="Bodoni MT Black" pitchFamily="18" charset="0"/>
                <a:cs typeface="Times New Roman" panose="02020603050405020304" pitchFamily="18" charset="0"/>
              </a:rPr>
              <a:t>的开发标准定义了一组</a:t>
            </a:r>
            <a:r>
              <a:rPr lang="zh-CN" altLang="zh-CN" sz="2400" kern="100" dirty="0">
                <a:solidFill>
                  <a:srgbClr val="FF0000"/>
                </a:solidFill>
                <a:latin typeface="Bodoni MT Black" pitchFamily="18" charset="0"/>
                <a:cs typeface="Times New Roman" panose="02020603050405020304" pitchFamily="18" charset="0"/>
              </a:rPr>
              <a:t>指导软件开发的准则</a:t>
            </a:r>
            <a:r>
              <a:rPr lang="zh-CN" altLang="zh-CN" sz="2400" kern="100" dirty="0">
                <a:latin typeface="Bodoni MT Black" pitchFamily="18" charset="0"/>
                <a:cs typeface="Times New Roman" panose="02020603050405020304" pitchFamily="18" charset="0"/>
              </a:rPr>
              <a:t>，如果没有遵守这些准则，肯定会导致软件质量不高。</a:t>
            </a:r>
          </a:p>
          <a:p>
            <a:pPr eaLnBrk="1" hangingPunct="1">
              <a:lnSpc>
                <a:spcPct val="125000"/>
              </a:lnSpc>
              <a:defRPr/>
            </a:pPr>
            <a:r>
              <a:rPr lang="zh-CN" altLang="en-US" sz="2400" dirty="0" smtClean="0">
                <a:latin typeface="Bodoni MT Black" pitchFamily="18" charset="0"/>
                <a:cs typeface="Times New Roman" panose="02020603050405020304" pitchFamily="18" charset="0"/>
              </a:rPr>
              <a:t>③ </a:t>
            </a:r>
            <a:r>
              <a:rPr lang="zh-CN" altLang="zh-CN" sz="2400" dirty="0" smtClean="0">
                <a:latin typeface="Bodoni MT Black" pitchFamily="18" charset="0"/>
                <a:cs typeface="Times New Roman" panose="02020603050405020304" pitchFamily="18" charset="0"/>
              </a:rPr>
              <a:t>通常</a:t>
            </a:r>
            <a:r>
              <a:rPr lang="zh-CN" altLang="en-US" sz="2400" dirty="0" smtClean="0">
                <a:latin typeface="Bodoni MT Black" pitchFamily="18" charset="0"/>
                <a:cs typeface="Times New Roman" panose="02020603050405020304" pitchFamily="18" charset="0"/>
              </a:rPr>
              <a:t>包含</a:t>
            </a:r>
            <a:r>
              <a:rPr lang="zh-CN" altLang="zh-CN" sz="2400" dirty="0" smtClean="0">
                <a:latin typeface="Bodoni MT Black" pitchFamily="18" charset="0"/>
                <a:cs typeface="Times New Roman" panose="02020603050405020304" pitchFamily="18" charset="0"/>
              </a:rPr>
              <a:t>没有</a:t>
            </a:r>
            <a:r>
              <a:rPr lang="zh-CN" altLang="zh-CN" sz="2400" dirty="0">
                <a:latin typeface="Bodoni MT Black" pitchFamily="18" charset="0"/>
                <a:cs typeface="Times New Roman" panose="02020603050405020304" pitchFamily="18" charset="0"/>
              </a:rPr>
              <a:t>显式描述的</a:t>
            </a:r>
            <a:r>
              <a:rPr lang="zh-CN" altLang="zh-CN" sz="2400" dirty="0">
                <a:solidFill>
                  <a:srgbClr val="FF0000"/>
                </a:solidFill>
                <a:latin typeface="Bodoni MT Black" pitchFamily="18" charset="0"/>
                <a:cs typeface="Times New Roman" panose="02020603050405020304" pitchFamily="18" charset="0"/>
              </a:rPr>
              <a:t>隐含需求</a:t>
            </a:r>
            <a:r>
              <a:rPr lang="zh-CN" altLang="zh-CN" sz="2400" dirty="0" smtClean="0">
                <a:latin typeface="Bodoni MT Black" pitchFamily="18" charset="0"/>
                <a:cs typeface="Times New Roman" panose="02020603050405020304" pitchFamily="18" charset="0"/>
              </a:rPr>
              <a:t>（软件应是</a:t>
            </a:r>
            <a:r>
              <a:rPr lang="zh-CN" altLang="zh-CN" sz="2400" dirty="0">
                <a:latin typeface="Bodoni MT Black" pitchFamily="18" charset="0"/>
                <a:cs typeface="Times New Roman" panose="02020603050405020304" pitchFamily="18" charset="0"/>
              </a:rPr>
              <a:t>容易维护的）。如果</a:t>
            </a:r>
            <a:r>
              <a:rPr lang="zh-CN" altLang="zh-CN" sz="2400" dirty="0" smtClean="0">
                <a:latin typeface="Bodoni MT Black" pitchFamily="18" charset="0"/>
                <a:cs typeface="Times New Roman" panose="02020603050405020304" pitchFamily="18" charset="0"/>
              </a:rPr>
              <a:t>软件不</a:t>
            </a:r>
            <a:r>
              <a:rPr lang="zh-CN" altLang="zh-CN" sz="2400" dirty="0">
                <a:latin typeface="Bodoni MT Black" pitchFamily="18" charset="0"/>
                <a:cs typeface="Times New Roman" panose="02020603050405020304" pitchFamily="18" charset="0"/>
              </a:rPr>
              <a:t>满足隐含的需求，那么</a:t>
            </a:r>
            <a:r>
              <a:rPr lang="zh-CN" altLang="zh-CN" sz="2400" dirty="0" smtClean="0">
                <a:latin typeface="Bodoni MT Black" pitchFamily="18" charset="0"/>
                <a:cs typeface="Times New Roman" panose="02020603050405020304" pitchFamily="18" charset="0"/>
              </a:rPr>
              <a:t>软件质量</a:t>
            </a:r>
            <a:r>
              <a:rPr lang="zh-CN" altLang="zh-CN" sz="2400" dirty="0">
                <a:latin typeface="Bodoni MT Black" pitchFamily="18" charset="0"/>
                <a:cs typeface="Times New Roman" panose="02020603050405020304" pitchFamily="18" charset="0"/>
              </a:rPr>
              <a:t>仍然是值得怀疑的。</a:t>
            </a:r>
            <a:endParaRPr lang="zh-CN" altLang="en-US" sz="2400" dirty="0">
              <a:latin typeface="Bodoni MT Black" pitchFamily="18" charset="0"/>
            </a:endParaRPr>
          </a:p>
        </p:txBody>
      </p:sp>
      <p:sp>
        <p:nvSpPr>
          <p:cNvPr id="7" name="矩形 6"/>
          <p:cNvSpPr/>
          <p:nvPr/>
        </p:nvSpPr>
        <p:spPr>
          <a:xfrm>
            <a:off x="346486" y="1642989"/>
            <a:ext cx="8510463" cy="1938992"/>
          </a:xfrm>
          <a:prstGeom prst="rect">
            <a:avLst/>
          </a:prstGeom>
          <a:ln>
            <a:solidFill>
              <a:srgbClr val="C00000"/>
            </a:solidFill>
          </a:ln>
        </p:spPr>
        <p:txBody>
          <a:bodyPr wrap="square">
            <a:spAutoFit/>
          </a:bodyPr>
          <a:lstStyle/>
          <a:p>
            <a:pPr eaLnBrk="1" hangingPunct="1">
              <a:lnSpc>
                <a:spcPct val="125000"/>
              </a:lnSpc>
              <a:defRPr/>
            </a:pPr>
            <a:r>
              <a:rPr lang="zh-CN" altLang="zh-CN" sz="2400" kern="100" dirty="0" smtClean="0">
                <a:solidFill>
                  <a:srgbClr val="FF0000"/>
                </a:solidFill>
                <a:latin typeface="Bodoni MT Black" pitchFamily="18" charset="0"/>
                <a:cs typeface="Times New Roman" panose="02020603050405020304" pitchFamily="18" charset="0"/>
              </a:rPr>
              <a:t>软件质量</a:t>
            </a:r>
            <a:r>
              <a:rPr lang="zh-CN" altLang="zh-CN" sz="2400" kern="100" dirty="0">
                <a:latin typeface="Bodoni MT Black" pitchFamily="18" charset="0"/>
                <a:cs typeface="Times New Roman" panose="02020603050405020304" pitchFamily="18" charset="0"/>
              </a:rPr>
              <a:t>就是“</a:t>
            </a:r>
            <a:r>
              <a:rPr lang="zh-CN" altLang="zh-CN" sz="2400" kern="100" dirty="0">
                <a:solidFill>
                  <a:srgbClr val="FF0000"/>
                </a:solidFill>
                <a:latin typeface="Bodoni MT Black" pitchFamily="18" charset="0"/>
                <a:cs typeface="Times New Roman" panose="02020603050405020304" pitchFamily="18" charset="0"/>
              </a:rPr>
              <a:t>软件与</a:t>
            </a:r>
            <a:r>
              <a:rPr lang="zh-CN" altLang="zh-CN" sz="2400" kern="100" dirty="0" smtClean="0">
                <a:solidFill>
                  <a:srgbClr val="FF0000"/>
                </a:solidFill>
                <a:latin typeface="Bodoni MT Black" pitchFamily="18" charset="0"/>
                <a:cs typeface="Times New Roman" panose="02020603050405020304" pitchFamily="18" charset="0"/>
              </a:rPr>
              <a:t>明确和隐含定义</a:t>
            </a:r>
            <a:r>
              <a:rPr lang="zh-CN" altLang="zh-CN" sz="2400" kern="100" dirty="0">
                <a:solidFill>
                  <a:srgbClr val="FF0000"/>
                </a:solidFill>
                <a:latin typeface="Bodoni MT Black" pitchFamily="18" charset="0"/>
                <a:cs typeface="Times New Roman" panose="02020603050405020304" pitchFamily="18" charset="0"/>
              </a:rPr>
              <a:t>的需求相一致的程度</a:t>
            </a:r>
            <a:r>
              <a:rPr lang="zh-CN" altLang="zh-CN" sz="2400" kern="100" dirty="0">
                <a:latin typeface="Bodoni MT Black" pitchFamily="18" charset="0"/>
                <a:cs typeface="Times New Roman" panose="02020603050405020304" pitchFamily="18" charset="0"/>
              </a:rPr>
              <a:t>”。更具体地说，软件质量是软件与明确地叙述的</a:t>
            </a:r>
            <a:r>
              <a:rPr lang="zh-CN" altLang="zh-CN" sz="2400" kern="100" dirty="0">
                <a:solidFill>
                  <a:srgbClr val="FF0000"/>
                </a:solidFill>
                <a:latin typeface="Bodoni MT Black" pitchFamily="18" charset="0"/>
                <a:cs typeface="Times New Roman" panose="02020603050405020304" pitchFamily="18" charset="0"/>
              </a:rPr>
              <a:t>功能</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性能</a:t>
            </a:r>
            <a:r>
              <a:rPr lang="zh-CN" altLang="zh-CN" sz="2400" kern="100" dirty="0">
                <a:latin typeface="Bodoni MT Black" pitchFamily="18" charset="0"/>
                <a:cs typeface="Times New Roman" panose="02020603050405020304" pitchFamily="18" charset="0"/>
              </a:rPr>
              <a:t>需求、文档中明确描述的</a:t>
            </a:r>
            <a:r>
              <a:rPr lang="zh-CN" altLang="zh-CN" sz="2400" kern="100" dirty="0">
                <a:solidFill>
                  <a:srgbClr val="FF0000"/>
                </a:solidFill>
                <a:latin typeface="Bodoni MT Black" pitchFamily="18" charset="0"/>
                <a:cs typeface="Times New Roman" panose="02020603050405020304" pitchFamily="18" charset="0"/>
              </a:rPr>
              <a:t>开发标准</a:t>
            </a:r>
            <a:r>
              <a:rPr lang="zh-CN" altLang="zh-CN" sz="2400" kern="100" dirty="0">
                <a:latin typeface="Bodoni MT Black" pitchFamily="18" charset="0"/>
                <a:cs typeface="Times New Roman" panose="02020603050405020304" pitchFamily="18" charset="0"/>
              </a:rPr>
              <a:t>以及任何专业开发的软件产品都应该具有的</a:t>
            </a:r>
            <a:r>
              <a:rPr lang="zh-CN" altLang="zh-CN" sz="2400" kern="100" dirty="0">
                <a:solidFill>
                  <a:srgbClr val="FF0000"/>
                </a:solidFill>
                <a:latin typeface="Bodoni MT Black" pitchFamily="18" charset="0"/>
                <a:cs typeface="Times New Roman" panose="02020603050405020304" pitchFamily="18" charset="0"/>
              </a:rPr>
              <a:t>隐含特征</a:t>
            </a:r>
            <a:r>
              <a:rPr lang="zh-CN" altLang="zh-CN" sz="2400" kern="100" dirty="0">
                <a:latin typeface="Bodoni MT Black" pitchFamily="18" charset="0"/>
                <a:cs typeface="Times New Roman" panose="02020603050405020304" pitchFamily="18" charset="0"/>
              </a:rPr>
              <a:t>相一致的程度。</a:t>
            </a:r>
            <a:endParaRPr lang="zh-CN" altLang="en-US" sz="2400" dirty="0">
              <a:latin typeface="Bodoni MT Black" pitchFamily="18" charset="0"/>
            </a:endParaRP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5535" y="1074855"/>
            <a:ext cx="8294439" cy="2400657"/>
          </a:xfrm>
          <a:prstGeom prst="rect">
            <a:avLst/>
          </a:prstGeom>
        </p:spPr>
        <p:txBody>
          <a:bodyPr wrap="square">
            <a:spAutoFit/>
          </a:bodyPr>
          <a:lstStyle/>
          <a:p>
            <a:pPr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软件质量</a:t>
            </a:r>
            <a:r>
              <a:rPr lang="zh-CN" altLang="zh-CN" sz="2400" kern="100" dirty="0">
                <a:latin typeface="Bodoni MT Black" pitchFamily="18" charset="0"/>
                <a:cs typeface="Times New Roman" panose="02020603050405020304" pitchFamily="18" charset="0"/>
              </a:rPr>
              <a:t>是</a:t>
            </a:r>
            <a:r>
              <a:rPr lang="zh-CN" altLang="zh-CN" sz="2400" kern="100" dirty="0">
                <a:solidFill>
                  <a:srgbClr val="FF0000"/>
                </a:solidFill>
                <a:latin typeface="Bodoni MT Black" pitchFamily="18" charset="0"/>
                <a:cs typeface="Times New Roman" panose="02020603050405020304" pitchFamily="18" charset="0"/>
              </a:rPr>
              <a:t>难于定量度量</a:t>
            </a:r>
            <a:r>
              <a:rPr lang="zh-CN" altLang="zh-CN" sz="2400" kern="100" dirty="0">
                <a:latin typeface="Bodoni MT Black" pitchFamily="18" charset="0"/>
                <a:cs typeface="Times New Roman" panose="02020603050405020304" pitchFamily="18" charset="0"/>
              </a:rPr>
              <a:t>的软件属性，</a:t>
            </a:r>
            <a:r>
              <a:rPr lang="zh-CN" altLang="zh-CN" sz="2400" kern="100" dirty="0" smtClean="0">
                <a:latin typeface="Bodoni MT Black" pitchFamily="18" charset="0"/>
                <a:cs typeface="Times New Roman" panose="02020603050405020304" pitchFamily="18" charset="0"/>
              </a:rPr>
              <a:t>但仍能够</a:t>
            </a:r>
            <a:r>
              <a:rPr lang="zh-CN" altLang="zh-CN" sz="2400" kern="100" dirty="0">
                <a:latin typeface="Bodoni MT Black" pitchFamily="18" charset="0"/>
                <a:cs typeface="Times New Roman" panose="02020603050405020304" pitchFamily="18" charset="0"/>
              </a:rPr>
              <a:t>提出许多重要的软件质量</a:t>
            </a:r>
            <a:r>
              <a:rPr lang="zh-CN" altLang="zh-CN" sz="2400" kern="100" dirty="0" smtClean="0">
                <a:latin typeface="Bodoni MT Black" pitchFamily="18" charset="0"/>
                <a:cs typeface="Times New Roman" panose="02020603050405020304" pitchFamily="18" charset="0"/>
              </a:rPr>
              <a:t>指标</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绝大多数</a:t>
            </a:r>
            <a:r>
              <a:rPr lang="zh-CN" altLang="zh-CN" sz="2400" kern="100" dirty="0">
                <a:latin typeface="Bodoni MT Black" pitchFamily="18" charset="0"/>
                <a:cs typeface="Times New Roman" panose="02020603050405020304" pitchFamily="18" charset="0"/>
              </a:rPr>
              <a:t>目前还处于</a:t>
            </a:r>
            <a:r>
              <a:rPr lang="zh-CN" altLang="zh-CN" sz="2400" kern="100" dirty="0">
                <a:solidFill>
                  <a:srgbClr val="FF0000"/>
                </a:solidFill>
                <a:latin typeface="Bodoni MT Black" pitchFamily="18" charset="0"/>
                <a:cs typeface="Times New Roman" panose="02020603050405020304" pitchFamily="18" charset="0"/>
              </a:rPr>
              <a:t>定性度量</a:t>
            </a:r>
            <a:r>
              <a:rPr lang="zh-CN" altLang="zh-CN" sz="2400" kern="100" dirty="0" smtClean="0">
                <a:latin typeface="Bodoni MT Black" pitchFamily="18" charset="0"/>
                <a:cs typeface="Times New Roman" panose="02020603050405020304" pitchFamily="18" charset="0"/>
              </a:rPr>
              <a:t>阶段</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eaLnBrk="1" hangingPunct="1">
              <a:lnSpc>
                <a:spcPct val="125000"/>
              </a:lnSpc>
              <a:defRPr/>
            </a:pPr>
            <a:r>
              <a:rPr lang="en-US" altLang="zh-CN" sz="2400" dirty="0" smtClean="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从</a:t>
            </a:r>
            <a:r>
              <a:rPr lang="zh-CN" altLang="zh-CN" sz="2400" dirty="0">
                <a:solidFill>
                  <a:srgbClr val="0070C0"/>
                </a:solidFill>
                <a:latin typeface="Bodoni MT Black" pitchFamily="18" charset="0"/>
                <a:cs typeface="Times New Roman" panose="02020603050405020304" pitchFamily="18" charset="0"/>
              </a:rPr>
              <a:t>管理角度</a:t>
            </a:r>
            <a:r>
              <a:rPr lang="zh-CN" altLang="zh-CN" sz="2400" dirty="0">
                <a:latin typeface="Bodoni MT Black" pitchFamily="18" charset="0"/>
                <a:cs typeface="Times New Roman" panose="02020603050405020304" pitchFamily="18" charset="0"/>
              </a:rPr>
              <a:t>对</a:t>
            </a:r>
            <a:r>
              <a:rPr lang="zh-CN" altLang="zh-CN" sz="2400" dirty="0" smtClean="0">
                <a:latin typeface="Bodoni MT Black" pitchFamily="18" charset="0"/>
                <a:cs typeface="Times New Roman" panose="02020603050405020304" pitchFamily="18" charset="0"/>
              </a:rPr>
              <a:t>软件质量</a:t>
            </a:r>
            <a:r>
              <a:rPr lang="zh-CN" altLang="en-US" sz="2400" dirty="0" smtClean="0">
                <a:latin typeface="Bodoni MT Black" pitchFamily="18" charset="0"/>
                <a:cs typeface="Times New Roman" panose="02020603050405020304" pitchFamily="18" charset="0"/>
              </a:rPr>
              <a:t>进行</a:t>
            </a:r>
            <a:r>
              <a:rPr lang="zh-CN" altLang="zh-CN" sz="2400" dirty="0" smtClean="0">
                <a:latin typeface="Bodoni MT Black" pitchFamily="18" charset="0"/>
                <a:cs typeface="Times New Roman" panose="02020603050405020304" pitchFamily="18" charset="0"/>
              </a:rPr>
              <a:t>度量</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分成</a:t>
            </a:r>
            <a:r>
              <a:rPr lang="en-US" altLang="zh-CN" sz="2400" dirty="0">
                <a:solidFill>
                  <a:srgbClr val="FF0000"/>
                </a:solidFill>
                <a:latin typeface="Bodoni MT Black" pitchFamily="18" charset="0"/>
                <a:cs typeface="Times New Roman" panose="02020603050405020304" pitchFamily="18" charset="0"/>
              </a:rPr>
              <a:t>3</a:t>
            </a:r>
            <a:r>
              <a:rPr lang="zh-CN" altLang="zh-CN" sz="2400" dirty="0">
                <a:latin typeface="Bodoni MT Black" pitchFamily="18" charset="0"/>
                <a:cs typeface="Times New Roman" panose="02020603050405020304" pitchFamily="18" charset="0"/>
              </a:rPr>
              <a:t>组质量因素，分别反映用户在使用软件产品时的</a:t>
            </a:r>
            <a:r>
              <a:rPr lang="en-US" altLang="zh-CN" sz="2400" dirty="0">
                <a:latin typeface="Bodoni MT Black" pitchFamily="18" charset="0"/>
                <a:cs typeface="Times New Roman" panose="02020603050405020304" pitchFamily="18" charset="0"/>
              </a:rPr>
              <a:t>3</a:t>
            </a:r>
            <a:r>
              <a:rPr lang="zh-CN" altLang="zh-CN" sz="2400" dirty="0">
                <a:latin typeface="Bodoni MT Black" pitchFamily="18" charset="0"/>
                <a:cs typeface="Times New Roman" panose="02020603050405020304" pitchFamily="18" charset="0"/>
              </a:rPr>
              <a:t>种不同倾向或</a:t>
            </a:r>
            <a:r>
              <a:rPr lang="zh-CN" altLang="zh-CN" sz="2400" dirty="0" smtClean="0">
                <a:latin typeface="Bodoni MT Black" pitchFamily="18" charset="0"/>
                <a:cs typeface="Times New Roman" panose="02020603050405020304" pitchFamily="18" charset="0"/>
              </a:rPr>
              <a:t>观点</a:t>
            </a:r>
            <a:r>
              <a:rPr lang="zh-CN" altLang="en-US" sz="2400" dirty="0" smtClean="0">
                <a:latin typeface="Bodoni MT Black" pitchFamily="18" charset="0"/>
                <a:cs typeface="Times New Roman" panose="02020603050405020304" pitchFamily="18" charset="0"/>
              </a:rPr>
              <a:t>：</a:t>
            </a:r>
            <a:r>
              <a:rPr lang="zh-CN" altLang="zh-CN" sz="2400" dirty="0">
                <a:solidFill>
                  <a:srgbClr val="FF0000"/>
                </a:solidFill>
                <a:latin typeface="Bodoni MT Black" pitchFamily="18" charset="0"/>
                <a:cs typeface="Times New Roman" pitchFamily="18" charset="0"/>
              </a:rPr>
              <a:t>产品运行</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产品修改</a:t>
            </a:r>
            <a:r>
              <a:rPr lang="zh-CN" altLang="zh-CN" sz="2400" dirty="0">
                <a:latin typeface="Bodoni MT Black" pitchFamily="18" charset="0"/>
                <a:cs typeface="Times New Roman" pitchFamily="18" charset="0"/>
              </a:rPr>
              <a:t>和</a:t>
            </a:r>
            <a:r>
              <a:rPr lang="zh-CN" altLang="zh-CN" sz="2400" dirty="0">
                <a:solidFill>
                  <a:srgbClr val="FF0000"/>
                </a:solidFill>
                <a:latin typeface="Bodoni MT Black" pitchFamily="18" charset="0"/>
                <a:cs typeface="Times New Roman" pitchFamily="18" charset="0"/>
              </a:rPr>
              <a:t>产品</a:t>
            </a:r>
            <a:r>
              <a:rPr lang="zh-CN" altLang="zh-CN" sz="2400" dirty="0" smtClean="0">
                <a:solidFill>
                  <a:srgbClr val="FF0000"/>
                </a:solidFill>
                <a:latin typeface="Bodoni MT Black" pitchFamily="18" charset="0"/>
                <a:cs typeface="Times New Roman" pitchFamily="18" charset="0"/>
              </a:rPr>
              <a:t>转移</a:t>
            </a:r>
            <a:r>
              <a:rPr lang="zh-CN" altLang="en-US" sz="2400" dirty="0" smtClean="0">
                <a:solidFill>
                  <a:srgbClr val="FF0000"/>
                </a:solidFill>
                <a:latin typeface="Bodoni MT Black" pitchFamily="18" charset="0"/>
                <a:cs typeface="Times New Roman" pitchFamily="18" charset="0"/>
              </a:rPr>
              <a:t>。</a:t>
            </a:r>
            <a:endParaRPr lang="zh-CN" altLang="en-US" sz="2400" dirty="0">
              <a:latin typeface="Bodoni MT Black" pitchFamily="18" charset="0"/>
            </a:endParaRPr>
          </a:p>
        </p:txBody>
      </p:sp>
      <p:pic>
        <p:nvPicPr>
          <p:cNvPr id="117763" name="图片 8"/>
          <p:cNvPicPr>
            <a:picLocks noChangeAspect="1"/>
          </p:cNvPicPr>
          <p:nvPr/>
        </p:nvPicPr>
        <p:blipFill>
          <a:blip r:embed="rId3" cstate="print"/>
          <a:srcRect/>
          <a:stretch>
            <a:fillRect/>
          </a:stretch>
        </p:blipFill>
        <p:spPr bwMode="auto">
          <a:xfrm>
            <a:off x="3491880" y="3409687"/>
            <a:ext cx="5378451" cy="2805789"/>
          </a:xfrm>
          <a:prstGeom prst="rect">
            <a:avLst/>
          </a:prstGeom>
          <a:noFill/>
          <a:ln w="9525">
            <a:noFill/>
            <a:miter lim="800000"/>
            <a:headEnd/>
            <a:tailEnd/>
          </a:ln>
        </p:spPr>
      </p:pic>
      <p:sp>
        <p:nvSpPr>
          <p:cNvPr id="117764" name="矩形 9"/>
          <p:cNvSpPr>
            <a:spLocks noChangeArrowheads="1"/>
          </p:cNvSpPr>
          <p:nvPr/>
        </p:nvSpPr>
        <p:spPr bwMode="auto">
          <a:xfrm>
            <a:off x="251520" y="3511370"/>
            <a:ext cx="2881313" cy="2588401"/>
          </a:xfrm>
          <a:prstGeom prst="rect">
            <a:avLst/>
          </a:prstGeom>
          <a:noFill/>
          <a:ln w="9525">
            <a:noFill/>
            <a:miter lim="800000"/>
            <a:headEnd/>
            <a:tailEnd/>
          </a:ln>
        </p:spPr>
        <p:txBody>
          <a:bodyPr>
            <a:spAutoFit/>
          </a:bodyPr>
          <a:lstStyle/>
          <a:p>
            <a:pPr eaLnBrk="1" hangingPunct="1">
              <a:lnSpc>
                <a:spcPct val="125000"/>
              </a:lnSpc>
            </a:pPr>
            <a:r>
              <a:rPr lang="zh-CN" altLang="en-US" sz="2200" dirty="0" smtClean="0">
                <a:latin typeface="Bodoni MT Black" pitchFamily="18" charset="0"/>
                <a:cs typeface="Times New Roman" pitchFamily="18" charset="0"/>
              </a:rPr>
              <a:t>右</a:t>
            </a:r>
            <a:r>
              <a:rPr lang="zh-CN" altLang="en-US" sz="2200" dirty="0">
                <a:latin typeface="Bodoni MT Black" pitchFamily="18" charset="0"/>
                <a:cs typeface="Times New Roman" pitchFamily="18" charset="0"/>
              </a:rPr>
              <a:t>图</a:t>
            </a:r>
            <a:r>
              <a:rPr lang="zh-CN" altLang="zh-CN" sz="2200" dirty="0">
                <a:latin typeface="Bodoni MT Black" pitchFamily="18" charset="0"/>
                <a:cs typeface="Times New Roman" pitchFamily="18" charset="0"/>
              </a:rPr>
              <a:t>描绘了软件质量因素和上述</a:t>
            </a:r>
            <a:r>
              <a:rPr lang="en-US" altLang="zh-CN" sz="2200" dirty="0">
                <a:latin typeface="Bodoni MT Black" pitchFamily="18" charset="0"/>
                <a:cs typeface="Times New Roman" pitchFamily="18" charset="0"/>
              </a:rPr>
              <a:t>3</a:t>
            </a:r>
            <a:r>
              <a:rPr lang="zh-CN" altLang="zh-CN" sz="2200" dirty="0">
                <a:latin typeface="Bodoni MT Black" pitchFamily="18" charset="0"/>
                <a:cs typeface="Times New Roman" pitchFamily="18" charset="0"/>
              </a:rPr>
              <a:t>种</a:t>
            </a:r>
            <a:r>
              <a:rPr lang="zh-CN" altLang="zh-CN" sz="2200" dirty="0" smtClean="0">
                <a:latin typeface="Bodoni MT Black" pitchFamily="18" charset="0"/>
                <a:cs typeface="Times New Roman" pitchFamily="18" charset="0"/>
              </a:rPr>
              <a:t>倾向</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或</a:t>
            </a:r>
            <a:r>
              <a:rPr lang="zh-CN" altLang="zh-CN" sz="2200" dirty="0">
                <a:latin typeface="Bodoni MT Black" pitchFamily="18" charset="0"/>
                <a:cs typeface="Times New Roman" pitchFamily="18" charset="0"/>
              </a:rPr>
              <a:t>产品</a:t>
            </a:r>
            <a:r>
              <a:rPr lang="zh-CN" altLang="zh-CN" sz="2200" dirty="0" smtClean="0">
                <a:latin typeface="Bodoni MT Black" pitchFamily="18" charset="0"/>
                <a:cs typeface="Times New Roman" pitchFamily="18" charset="0"/>
              </a:rPr>
              <a:t>活动</a:t>
            </a:r>
            <a:r>
              <a:rPr lang="zh-CN" altLang="en-US" sz="2200" dirty="0" smtClean="0">
                <a:latin typeface="Bodoni MT Black" pitchFamily="18" charset="0"/>
                <a:cs typeface="Times New Roman" pitchFamily="18" charset="0"/>
              </a:rPr>
              <a:t>）</a:t>
            </a:r>
            <a:r>
              <a:rPr lang="zh-CN" altLang="zh-CN" sz="2200" dirty="0" smtClean="0">
                <a:latin typeface="Bodoni MT Black" pitchFamily="18" charset="0"/>
                <a:cs typeface="Times New Roman" pitchFamily="18" charset="0"/>
              </a:rPr>
              <a:t>之间</a:t>
            </a:r>
            <a:r>
              <a:rPr lang="zh-CN" altLang="zh-CN" sz="2200" dirty="0">
                <a:latin typeface="Bodoni MT Black" pitchFamily="18" charset="0"/>
                <a:cs typeface="Times New Roman" pitchFamily="18" charset="0"/>
              </a:rPr>
              <a:t>的关系，</a:t>
            </a:r>
            <a:r>
              <a:rPr lang="zh-CN" altLang="en-US" sz="2200" dirty="0">
                <a:latin typeface="Bodoni MT Black" pitchFamily="18" charset="0"/>
                <a:cs typeface="Times New Roman" pitchFamily="18" charset="0"/>
              </a:rPr>
              <a:t>下页</a:t>
            </a:r>
            <a:r>
              <a:rPr lang="zh-CN" altLang="zh-CN" sz="2200" dirty="0">
                <a:latin typeface="Bodoni MT Black" pitchFamily="18" charset="0"/>
                <a:cs typeface="Times New Roman" pitchFamily="18" charset="0"/>
              </a:rPr>
              <a:t>表列出了软件质量因素的简明定义。</a:t>
            </a:r>
            <a:endParaRPr lang="zh-CN" altLang="en-US" sz="2200" dirty="0">
              <a:latin typeface="Bodoni MT Black" pitchFamily="18" charset="0"/>
            </a:endParaRPr>
          </a:p>
        </p:txBody>
      </p:sp>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13.5.1 </a:t>
            </a:r>
            <a:r>
              <a:rPr lang="zh-CN" altLang="en-US" sz="2400" dirty="0" smtClean="0">
                <a:solidFill>
                  <a:srgbClr val="D9D9D9"/>
                </a:solidFill>
                <a:latin typeface="Bodoni MT Black" pitchFamily="18" charset="0"/>
                <a:ea typeface="+mn-ea"/>
              </a:rPr>
              <a:t>软件质量</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图片 8"/>
          <p:cNvPicPr>
            <a:picLocks noChangeAspect="1"/>
          </p:cNvPicPr>
          <p:nvPr/>
        </p:nvPicPr>
        <p:blipFill>
          <a:blip r:embed="rId3"/>
          <a:srcRect/>
          <a:stretch>
            <a:fillRect/>
          </a:stretch>
        </p:blipFill>
        <p:spPr bwMode="auto">
          <a:xfrm>
            <a:off x="1763713" y="981075"/>
            <a:ext cx="6219825" cy="5000625"/>
          </a:xfrm>
          <a:prstGeom prst="rect">
            <a:avLst/>
          </a:prstGeom>
          <a:noFill/>
          <a:ln w="9525">
            <a:noFill/>
            <a:miter lim="800000"/>
            <a:headEnd/>
            <a:tailEnd/>
          </a:ln>
        </p:spPr>
      </p:pic>
      <p:sp>
        <p:nvSpPr>
          <p:cNvPr id="7"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p>
        </p:txBody>
      </p:sp>
      <p:sp>
        <p:nvSpPr>
          <p:cNvPr id="8"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mn-ea"/>
                <a:ea typeface="+mn-ea"/>
              </a:rPr>
              <a:t>13.5 </a:t>
            </a:r>
            <a:r>
              <a:rPr kumimoji="1" lang="zh-CN" altLang="en-US" b="1" dirty="0" smtClean="0">
                <a:latin typeface="+mn-ea"/>
                <a:ea typeface="+mn-ea"/>
              </a:rPr>
              <a:t>质量保证</a:t>
            </a:r>
            <a:endParaRPr kumimoji="1" lang="en-US" altLang="zh-CN" b="1" dirty="0">
              <a:latin typeface="+mn-ea"/>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mn-ea"/>
                <a:ea typeface="+mn-ea"/>
              </a:rPr>
              <a:t>13.5.1 </a:t>
            </a:r>
            <a:r>
              <a:rPr lang="zh-CN" altLang="en-US" sz="2400" dirty="0" smtClean="0">
                <a:solidFill>
                  <a:srgbClr val="D9D9D9"/>
                </a:solidFill>
                <a:latin typeface="+mn-ea"/>
                <a:ea typeface="+mn-ea"/>
              </a:rPr>
              <a:t>软件质量</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
        <p:nvSpPr>
          <p:cNvPr id="6" name="内容占位符 2"/>
          <p:cNvSpPr>
            <a:spLocks noGrp="1"/>
          </p:cNvSpPr>
          <p:nvPr>
            <p:ph idx="1"/>
          </p:nvPr>
        </p:nvSpPr>
        <p:spPr>
          <a:xfrm>
            <a:off x="460375" y="908050"/>
            <a:ext cx="6559550" cy="500063"/>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13.5.2 </a:t>
            </a:r>
            <a:r>
              <a:rPr kumimoji="1" lang="zh-CN" altLang="en-US" b="1" dirty="0" smtClean="0">
                <a:latin typeface="Bodoni MT Black" pitchFamily="18" charset="0"/>
              </a:rPr>
              <a:t>软件质量</a:t>
            </a:r>
            <a:r>
              <a:rPr kumimoji="1" lang="zh-CN" altLang="en-US" b="1" dirty="0">
                <a:latin typeface="Bodoni MT Black" pitchFamily="18" charset="0"/>
              </a:rPr>
              <a:t>保证措施</a:t>
            </a:r>
            <a:endParaRPr kumimoji="1" lang="en-US" altLang="zh-CN" b="1" dirty="0" smtClean="0">
              <a:latin typeface="Bodoni MT Black" pitchFamily="18" charset="0"/>
            </a:endParaRPr>
          </a:p>
        </p:txBody>
      </p:sp>
      <p:sp>
        <p:nvSpPr>
          <p:cNvPr id="121860" name="矩形 2"/>
          <p:cNvSpPr>
            <a:spLocks noChangeArrowheads="1"/>
          </p:cNvSpPr>
          <p:nvPr/>
        </p:nvSpPr>
        <p:spPr bwMode="auto">
          <a:xfrm>
            <a:off x="460375" y="1620770"/>
            <a:ext cx="8301038" cy="1430328"/>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en-US" altLang="zh-CN" sz="2400" dirty="0">
                <a:solidFill>
                  <a:srgbClr val="FF0000"/>
                </a:solidFill>
                <a:latin typeface="Bodoni MT Black" pitchFamily="18" charset="0"/>
                <a:cs typeface="Times New Roman" pitchFamily="18" charset="0"/>
              </a:rPr>
              <a:t>     </a:t>
            </a:r>
            <a:r>
              <a:rPr lang="zh-CN" altLang="zh-CN" sz="2400" dirty="0" smtClean="0">
                <a:solidFill>
                  <a:srgbClr val="FF0000"/>
                </a:solidFill>
                <a:latin typeface="Bodoni MT Black" pitchFamily="18" charset="0"/>
                <a:cs typeface="Times New Roman" pitchFamily="18" charset="0"/>
              </a:rPr>
              <a:t>软件质量</a:t>
            </a:r>
            <a:r>
              <a:rPr lang="zh-CN" altLang="zh-CN" sz="2400" dirty="0">
                <a:solidFill>
                  <a:srgbClr val="FF0000"/>
                </a:solidFill>
                <a:latin typeface="Bodoni MT Black" pitchFamily="18" charset="0"/>
                <a:cs typeface="Times New Roman" pitchFamily="18" charset="0"/>
              </a:rPr>
              <a:t>保证</a:t>
            </a:r>
            <a:r>
              <a:rPr lang="zh-CN" altLang="zh-CN" sz="2400" dirty="0">
                <a:latin typeface="Bodoni MT Black" pitchFamily="18" charset="0"/>
                <a:cs typeface="Times New Roman" pitchFamily="18" charset="0"/>
              </a:rPr>
              <a:t>（</a:t>
            </a:r>
            <a:r>
              <a:rPr lang="en-US" altLang="zh-CN" sz="2400" dirty="0">
                <a:latin typeface="Bodoni MT Black" pitchFamily="18" charset="0"/>
                <a:cs typeface="Times New Roman" pitchFamily="18" charset="0"/>
              </a:rPr>
              <a:t>software quality </a:t>
            </a:r>
            <a:r>
              <a:rPr lang="en-US" altLang="zh-CN" sz="2400" dirty="0" smtClean="0">
                <a:latin typeface="Bodoni MT Black" pitchFamily="18" charset="0"/>
                <a:cs typeface="Times New Roman" pitchFamily="18" charset="0"/>
              </a:rPr>
              <a:t>assurance, SQA</a:t>
            </a:r>
            <a:r>
              <a:rPr lang="zh-CN" altLang="zh-CN" sz="2400" dirty="0">
                <a:latin typeface="Bodoni MT Black" pitchFamily="18" charset="0"/>
                <a:cs typeface="Times New Roman" pitchFamily="18" charset="0"/>
              </a:rPr>
              <a:t>）的措施主要有：</a:t>
            </a:r>
            <a:r>
              <a:rPr lang="zh-CN" altLang="zh-CN" sz="2400" dirty="0">
                <a:solidFill>
                  <a:srgbClr val="FF0000"/>
                </a:solidFill>
                <a:latin typeface="Bodoni MT Black" pitchFamily="18" charset="0"/>
                <a:cs typeface="Times New Roman" pitchFamily="18" charset="0"/>
              </a:rPr>
              <a:t>基于非执行的测试</a:t>
            </a:r>
            <a:r>
              <a:rPr lang="zh-CN" altLang="zh-CN" sz="2400" dirty="0">
                <a:latin typeface="Bodoni MT Black" pitchFamily="18" charset="0"/>
                <a:cs typeface="Times New Roman" pitchFamily="18" charset="0"/>
              </a:rPr>
              <a:t>（也称为复审或评审），</a:t>
            </a:r>
            <a:r>
              <a:rPr lang="zh-CN" altLang="zh-CN" sz="2400" dirty="0">
                <a:solidFill>
                  <a:srgbClr val="FF0000"/>
                </a:solidFill>
                <a:latin typeface="Bodoni MT Black" pitchFamily="18" charset="0"/>
                <a:cs typeface="Times New Roman" pitchFamily="18" charset="0"/>
              </a:rPr>
              <a:t>基于执行的测试</a:t>
            </a:r>
            <a:r>
              <a:rPr lang="zh-CN" altLang="zh-CN" sz="2400" dirty="0" smtClean="0">
                <a:latin typeface="Bodoni MT Black" pitchFamily="18" charset="0"/>
                <a:cs typeface="Times New Roman" pitchFamily="18" charset="0"/>
              </a:rPr>
              <a:t>（软件测试</a:t>
            </a:r>
            <a:r>
              <a:rPr lang="zh-CN" altLang="zh-CN" sz="2400" dirty="0">
                <a:latin typeface="Bodoni MT Black" pitchFamily="18" charset="0"/>
                <a:cs typeface="Times New Roman" pitchFamily="18" charset="0"/>
              </a:rPr>
              <a:t>）和</a:t>
            </a:r>
            <a:r>
              <a:rPr lang="zh-CN" altLang="zh-CN" sz="2400" dirty="0">
                <a:solidFill>
                  <a:srgbClr val="FF0000"/>
                </a:solidFill>
                <a:latin typeface="Bodoni MT Black" pitchFamily="18" charset="0"/>
                <a:cs typeface="Times New Roman" pitchFamily="18" charset="0"/>
              </a:rPr>
              <a:t>程序正确性证明</a:t>
            </a:r>
            <a:r>
              <a:rPr lang="zh-CN" altLang="zh-CN" sz="2400" dirty="0">
                <a:latin typeface="Bodoni MT Black" pitchFamily="18" charset="0"/>
                <a:cs typeface="Times New Roman" pitchFamily="18" charset="0"/>
              </a:rPr>
              <a:t>。</a:t>
            </a:r>
            <a:endParaRPr lang="zh-CN" altLang="en-US" sz="2400" dirty="0">
              <a:latin typeface="Bodoni MT Black" pitchFamily="18" charset="0"/>
            </a:endParaRPr>
          </a:p>
        </p:txBody>
      </p:sp>
      <p:sp>
        <p:nvSpPr>
          <p:cNvPr id="7" name="矩形 6"/>
          <p:cNvSpPr/>
          <p:nvPr/>
        </p:nvSpPr>
        <p:spPr>
          <a:xfrm>
            <a:off x="449632" y="3328523"/>
            <a:ext cx="8194675" cy="2400657"/>
          </a:xfrm>
          <a:prstGeom prst="rect">
            <a:avLst/>
          </a:prstGeom>
        </p:spPr>
        <p:txBody>
          <a:bodyPr>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复审</a:t>
            </a:r>
            <a:r>
              <a:rPr lang="zh-CN" altLang="zh-CN" sz="2400" kern="100" dirty="0">
                <a:latin typeface="Bodoni MT Black" pitchFamily="18" charset="0"/>
                <a:cs typeface="Times New Roman" panose="02020603050405020304" pitchFamily="18" charset="0"/>
              </a:rPr>
              <a:t>主要用来保证在编码之前各阶段产生的</a:t>
            </a:r>
            <a:r>
              <a:rPr lang="zh-CN" altLang="zh-CN" sz="2400" kern="100" dirty="0">
                <a:solidFill>
                  <a:srgbClr val="FF0000"/>
                </a:solidFill>
                <a:latin typeface="Bodoni MT Black" pitchFamily="18" charset="0"/>
                <a:cs typeface="Times New Roman" panose="02020603050405020304" pitchFamily="18" charset="0"/>
              </a:rPr>
              <a:t>文档的质量</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a:t>
            </a:r>
            <a:r>
              <a:rPr lang="zh-CN" altLang="en-US" sz="2400" kern="100" dirty="0" smtClean="0">
                <a:solidFill>
                  <a:srgbClr val="FF0000"/>
                </a:solidFill>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基于</a:t>
            </a:r>
            <a:r>
              <a:rPr lang="zh-CN" altLang="zh-CN" sz="2400" kern="100" dirty="0">
                <a:solidFill>
                  <a:srgbClr val="FF0000"/>
                </a:solidFill>
                <a:latin typeface="Bodoni MT Black" pitchFamily="18" charset="0"/>
                <a:cs typeface="Times New Roman" panose="02020603050405020304" pitchFamily="18" charset="0"/>
              </a:rPr>
              <a:t>执行的测试</a:t>
            </a:r>
            <a:r>
              <a:rPr lang="zh-CN" altLang="zh-CN" sz="2400" kern="100" dirty="0">
                <a:latin typeface="Bodoni MT Black" pitchFamily="18" charset="0"/>
                <a:cs typeface="Times New Roman" panose="02020603050405020304" pitchFamily="18" charset="0"/>
              </a:rPr>
              <a:t>需要在</a:t>
            </a:r>
            <a:r>
              <a:rPr lang="zh-CN" altLang="zh-CN" sz="2400" kern="100" dirty="0">
                <a:solidFill>
                  <a:srgbClr val="FF0000"/>
                </a:solidFill>
                <a:latin typeface="Bodoni MT Black" pitchFamily="18" charset="0"/>
                <a:cs typeface="Times New Roman" panose="02020603050405020304" pitchFamily="18" charset="0"/>
              </a:rPr>
              <a:t>程序编写</a:t>
            </a:r>
            <a:r>
              <a:rPr lang="zh-CN" altLang="zh-CN" sz="2400" kern="100" dirty="0">
                <a:latin typeface="Bodoni MT Black" pitchFamily="18" charset="0"/>
                <a:cs typeface="Times New Roman" panose="02020603050405020304" pitchFamily="18" charset="0"/>
              </a:rPr>
              <a:t>出来之后进行，它是保证软件质量的最后一道防线</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solidFill>
                  <a:srgbClr val="FF0000"/>
                </a:solidFill>
                <a:latin typeface="Bodoni MT Black" pitchFamily="18" charset="0"/>
                <a:cs typeface="Times New Roman" panose="02020603050405020304" pitchFamily="18" charset="0"/>
              </a:rPr>
              <a:t>程序正确性证明</a:t>
            </a:r>
            <a:r>
              <a:rPr lang="zh-CN" altLang="zh-CN" sz="2400" kern="100" dirty="0">
                <a:latin typeface="Bodoni MT Black" pitchFamily="18" charset="0"/>
                <a:cs typeface="Times New Roman" panose="02020603050405020304" pitchFamily="18" charset="0"/>
              </a:rPr>
              <a:t>使用</a:t>
            </a:r>
            <a:r>
              <a:rPr lang="zh-CN" altLang="zh-CN" sz="2400" kern="100" dirty="0">
                <a:solidFill>
                  <a:srgbClr val="FF0000"/>
                </a:solidFill>
                <a:latin typeface="Bodoni MT Black" pitchFamily="18" charset="0"/>
                <a:cs typeface="Times New Roman" panose="02020603050405020304" pitchFamily="18" charset="0"/>
              </a:rPr>
              <a:t>数学方法</a:t>
            </a:r>
            <a:r>
              <a:rPr lang="zh-CN" altLang="zh-CN" sz="2400" kern="100" dirty="0">
                <a:latin typeface="Bodoni MT Black" pitchFamily="18" charset="0"/>
                <a:cs typeface="Times New Roman" panose="02020603050405020304" pitchFamily="18" charset="0"/>
              </a:rPr>
              <a:t>严格验证程序是否与对它的说明完全一致。</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
        <p:nvSpPr>
          <p:cNvPr id="6" name="内容占位符 2"/>
          <p:cNvSpPr>
            <a:spLocks noGrp="1"/>
          </p:cNvSpPr>
          <p:nvPr>
            <p:ph idx="1"/>
          </p:nvPr>
        </p:nvSpPr>
        <p:spPr>
          <a:xfrm>
            <a:off x="460375" y="908050"/>
            <a:ext cx="6559550" cy="500063"/>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13.5.2 </a:t>
            </a:r>
            <a:r>
              <a:rPr kumimoji="1" lang="zh-CN" altLang="en-US" b="1" dirty="0" smtClean="0">
                <a:latin typeface="Bodoni MT Black" pitchFamily="18" charset="0"/>
              </a:rPr>
              <a:t>软件质量</a:t>
            </a:r>
            <a:r>
              <a:rPr kumimoji="1" lang="zh-CN" altLang="en-US" b="1" dirty="0">
                <a:latin typeface="Bodoni MT Black" pitchFamily="18" charset="0"/>
              </a:rPr>
              <a:t>保证措施</a:t>
            </a:r>
            <a:endParaRPr kumimoji="1" lang="en-US" altLang="zh-CN" b="1" dirty="0" smtClean="0">
              <a:latin typeface="Bodoni MT Black" pitchFamily="18" charset="0"/>
            </a:endParaRPr>
          </a:p>
        </p:txBody>
      </p:sp>
      <p:sp>
        <p:nvSpPr>
          <p:cNvPr id="8" name="矩形 7"/>
          <p:cNvSpPr/>
          <p:nvPr/>
        </p:nvSpPr>
        <p:spPr>
          <a:xfrm>
            <a:off x="460375" y="1700808"/>
            <a:ext cx="8150751" cy="3323987"/>
          </a:xfrm>
          <a:prstGeom prst="rect">
            <a:avLst/>
          </a:prstGeom>
        </p:spPr>
        <p:txBody>
          <a:bodyPr wrap="square">
            <a:spAutoFit/>
          </a:bodyPr>
          <a:lstStyle/>
          <a:p>
            <a:pPr algn="just" eaLnBrk="1" hangingPunct="1">
              <a:lnSpc>
                <a:spcPct val="125000"/>
              </a:lnSpc>
              <a:spcAft>
                <a:spcPts val="0"/>
              </a:spcAft>
              <a:defRPr/>
            </a:pPr>
            <a:r>
              <a:rPr lang="zh-CN" altLang="zh-CN" sz="2400" kern="100" dirty="0">
                <a:latin typeface="Bodoni MT Black" pitchFamily="18" charset="0"/>
                <a:cs typeface="Times New Roman" panose="02020603050405020304" pitchFamily="18" charset="0"/>
              </a:rPr>
              <a:t>参加软件质量保证工作的人员，可以划分成下述两类。 </a:t>
            </a: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a:solidFill>
                  <a:srgbClr val="FF0000"/>
                </a:solidFill>
                <a:latin typeface="Bodoni MT Black" pitchFamily="18" charset="0"/>
                <a:cs typeface="Times New Roman" panose="02020603050405020304" pitchFamily="18" charset="0"/>
              </a:rPr>
              <a:t>软件工程师</a:t>
            </a:r>
            <a:r>
              <a:rPr lang="zh-CN" altLang="en-US" sz="2400" kern="100" dirty="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通过采用先进的技术方法和度量，</a:t>
            </a:r>
            <a:r>
              <a:rPr lang="zh-CN" altLang="zh-CN" sz="2400" kern="100" dirty="0">
                <a:solidFill>
                  <a:srgbClr val="FF0000"/>
                </a:solidFill>
                <a:latin typeface="Bodoni MT Black" pitchFamily="18" charset="0"/>
                <a:cs typeface="Times New Roman" panose="02020603050405020304" pitchFamily="18" charset="0"/>
              </a:rPr>
              <a:t>进行正式的技术复审以及完成计划周密的软件测试来保证软件质量。</a:t>
            </a:r>
          </a:p>
          <a:p>
            <a:pPr marL="342900" indent="-342900" algn="just" eaLnBrk="1" hangingPunct="1">
              <a:lnSpc>
                <a:spcPct val="125000"/>
              </a:lnSpc>
              <a:spcAft>
                <a:spcPts val="0"/>
              </a:spcAft>
              <a:buFont typeface="Wingdings" panose="05000000000000000000" pitchFamily="2" charset="2"/>
              <a:buChar char="l"/>
              <a:defRPr/>
            </a:pPr>
            <a:r>
              <a:rPr lang="en-US" altLang="zh-CN" sz="2400" kern="100" dirty="0">
                <a:solidFill>
                  <a:srgbClr val="FF0000"/>
                </a:solidFill>
                <a:latin typeface="Bodoni MT Black" pitchFamily="18" charset="0"/>
                <a:cs typeface="Times New Roman" panose="02020603050405020304" pitchFamily="18" charset="0"/>
              </a:rPr>
              <a:t>SQA</a:t>
            </a:r>
            <a:r>
              <a:rPr lang="zh-CN" altLang="zh-CN" sz="2400" kern="100" dirty="0">
                <a:solidFill>
                  <a:srgbClr val="FF0000"/>
                </a:solidFill>
                <a:latin typeface="Bodoni MT Black" pitchFamily="18" charset="0"/>
                <a:cs typeface="Times New Roman" panose="02020603050405020304" pitchFamily="18" charset="0"/>
              </a:rPr>
              <a:t>小组</a:t>
            </a:r>
            <a:r>
              <a:rPr lang="zh-CN" altLang="en-US" sz="2400" kern="100" dirty="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职责是辅助软件工程师以获得高质量的软件产品。其从事的软件质量保证活动主要是</a:t>
            </a:r>
            <a:r>
              <a:rPr lang="zh-CN" altLang="zh-CN" sz="2400" kern="100" dirty="0" smtClean="0">
                <a:latin typeface="Bodoni MT Black" pitchFamily="18" charset="0"/>
                <a:cs typeface="Times New Roman" panose="02020603050405020304" pitchFamily="18" charset="0"/>
              </a:rPr>
              <a:t>：计划</a:t>
            </a:r>
            <a:r>
              <a:rPr lang="zh-CN" altLang="zh-CN" sz="2400" kern="100" dirty="0">
                <a:latin typeface="Bodoni MT Black" pitchFamily="18" charset="0"/>
                <a:cs typeface="Times New Roman" panose="02020603050405020304" pitchFamily="18" charset="0"/>
              </a:rPr>
              <a:t>，监督，记录，分析和报告。简而言之，</a:t>
            </a:r>
            <a:r>
              <a:rPr lang="en-US" altLang="zh-CN" sz="2400" kern="100" dirty="0">
                <a:latin typeface="Bodoni MT Black" pitchFamily="18" charset="0"/>
                <a:cs typeface="Times New Roman" panose="02020603050405020304" pitchFamily="18" charset="0"/>
              </a:rPr>
              <a:t>SQA</a:t>
            </a:r>
            <a:r>
              <a:rPr lang="zh-CN" altLang="zh-CN" sz="2400" kern="100" dirty="0">
                <a:latin typeface="Bodoni MT Black" pitchFamily="18" charset="0"/>
                <a:cs typeface="Times New Roman" panose="02020603050405020304" pitchFamily="18" charset="0"/>
              </a:rPr>
              <a:t>小组的作用是，</a:t>
            </a:r>
            <a:r>
              <a:rPr lang="zh-CN" altLang="zh-CN" sz="2400" kern="100" dirty="0">
                <a:solidFill>
                  <a:srgbClr val="FF0000"/>
                </a:solidFill>
                <a:latin typeface="Bodoni MT Black" pitchFamily="18" charset="0"/>
                <a:cs typeface="Times New Roman" panose="02020603050405020304" pitchFamily="18" charset="0"/>
              </a:rPr>
              <a:t>通过确保软件过程的质量来保证软件产品的质量。</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Tree>
    <p:extLst>
      <p:ext uri="{BB962C8B-B14F-4D97-AF65-F5344CB8AC3E}">
        <p14:creationId xmlns:p14="http://schemas.microsoft.com/office/powerpoint/2010/main" val="2143286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1004888"/>
            <a:ext cx="3536546" cy="523220"/>
          </a:xfrm>
          <a:prstGeom prst="rect">
            <a:avLst/>
          </a:prstGeom>
        </p:spPr>
        <p:txBody>
          <a:bodyPr wrap="none">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1. </a:t>
            </a:r>
            <a:r>
              <a:rPr lang="zh-CN" altLang="zh-CN" sz="2800" b="1" kern="100" dirty="0">
                <a:latin typeface="Bodoni MT Black" pitchFamily="18" charset="0"/>
                <a:cs typeface="Times New Roman" panose="02020603050405020304" pitchFamily="18" charset="0"/>
              </a:rPr>
              <a:t>技术复审的必要性</a:t>
            </a:r>
          </a:p>
        </p:txBody>
      </p:sp>
      <p:sp>
        <p:nvSpPr>
          <p:cNvPr id="7" name="矩形 6"/>
          <p:cNvSpPr/>
          <p:nvPr/>
        </p:nvSpPr>
        <p:spPr>
          <a:xfrm>
            <a:off x="460375" y="2564904"/>
            <a:ext cx="8118475" cy="2400657"/>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统计</a:t>
            </a:r>
            <a:r>
              <a:rPr lang="zh-CN" altLang="zh-CN" sz="2400" kern="100" dirty="0">
                <a:latin typeface="Bodoni MT Black" pitchFamily="18" charset="0"/>
                <a:cs typeface="Times New Roman" panose="02020603050405020304" pitchFamily="18" charset="0"/>
              </a:rPr>
              <a:t>数字表明，在大型软件产品中检测出的错误，</a:t>
            </a:r>
            <a:r>
              <a:rPr lang="en-US" altLang="zh-CN" sz="2400" kern="100" dirty="0">
                <a:solidFill>
                  <a:srgbClr val="FF0000"/>
                </a:solidFill>
                <a:latin typeface="Bodoni MT Black" pitchFamily="18" charset="0"/>
                <a:cs typeface="Times New Roman" panose="02020603050405020304" pitchFamily="18" charset="0"/>
              </a:rPr>
              <a:t>60%~70%</a:t>
            </a:r>
            <a:r>
              <a:rPr lang="zh-CN" altLang="zh-CN" sz="2400" kern="100" dirty="0">
                <a:latin typeface="Bodoni MT Black" pitchFamily="18" charset="0"/>
                <a:cs typeface="Times New Roman" panose="02020603050405020304" pitchFamily="18" charset="0"/>
              </a:rPr>
              <a:t>属于规格说明错误或设计错误，而</a:t>
            </a:r>
            <a:r>
              <a:rPr lang="zh-CN" altLang="zh-CN" sz="2400" kern="100" dirty="0">
                <a:solidFill>
                  <a:srgbClr val="FF0000"/>
                </a:solidFill>
                <a:latin typeface="Bodoni MT Black" pitchFamily="18" charset="0"/>
                <a:cs typeface="Times New Roman" panose="02020603050405020304" pitchFamily="18" charset="0"/>
              </a:rPr>
              <a:t>正式技术复审</a:t>
            </a:r>
            <a:r>
              <a:rPr lang="zh-CN" altLang="zh-CN" sz="2400" kern="100" dirty="0">
                <a:latin typeface="Bodoni MT Black" pitchFamily="18" charset="0"/>
                <a:cs typeface="Times New Roman" panose="02020603050405020304" pitchFamily="18" charset="0"/>
              </a:rPr>
              <a:t>在发现规格说明错误和设计错误方面的</a:t>
            </a:r>
            <a:r>
              <a:rPr lang="zh-CN" altLang="zh-CN" sz="2400" kern="100" dirty="0">
                <a:solidFill>
                  <a:srgbClr val="FF0000"/>
                </a:solidFill>
                <a:latin typeface="Bodoni MT Black" pitchFamily="18" charset="0"/>
                <a:cs typeface="Times New Roman" panose="02020603050405020304" pitchFamily="18" charset="0"/>
              </a:rPr>
              <a:t>有效性高达</a:t>
            </a:r>
            <a:r>
              <a:rPr lang="en-US" altLang="zh-CN" sz="2400" kern="100" dirty="0">
                <a:solidFill>
                  <a:srgbClr val="FF0000"/>
                </a:solidFill>
                <a:latin typeface="Bodoni MT Black" pitchFamily="18" charset="0"/>
                <a:cs typeface="Times New Roman" panose="02020603050405020304" pitchFamily="18" charset="0"/>
              </a:rPr>
              <a:t>75%</a:t>
            </a:r>
            <a:r>
              <a:rPr lang="zh-CN" altLang="zh-CN" sz="2400" kern="100" dirty="0">
                <a:latin typeface="Bodoni MT Black" pitchFamily="18" charset="0"/>
                <a:cs typeface="Times New Roman" panose="02020603050405020304" pitchFamily="18" charset="0"/>
              </a:rPr>
              <a:t>。由于能够检测出并排除掉绝大部分这类错误，复审可大大降低后续开发和维护阶段的成本。</a:t>
            </a:r>
          </a:p>
        </p:txBody>
      </p:sp>
      <p:sp>
        <p:nvSpPr>
          <p:cNvPr id="8" name="矩形 7"/>
          <p:cNvSpPr/>
          <p:nvPr/>
        </p:nvSpPr>
        <p:spPr>
          <a:xfrm>
            <a:off x="460375" y="1556792"/>
            <a:ext cx="8006019" cy="1015663"/>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正式</a:t>
            </a:r>
            <a:r>
              <a:rPr lang="zh-CN" altLang="zh-CN" sz="2400" kern="100" dirty="0">
                <a:latin typeface="Bodoni MT Black" pitchFamily="18" charset="0"/>
                <a:cs typeface="Times New Roman" panose="02020603050405020304" pitchFamily="18" charset="0"/>
              </a:rPr>
              <a:t>技术复审的显著优点是，</a:t>
            </a:r>
            <a:r>
              <a:rPr lang="zh-CN" altLang="zh-CN" sz="2400" kern="100" dirty="0">
                <a:solidFill>
                  <a:srgbClr val="FF0000"/>
                </a:solidFill>
                <a:latin typeface="Bodoni MT Black" pitchFamily="18" charset="0"/>
                <a:cs typeface="Times New Roman" panose="02020603050405020304" pitchFamily="18" charset="0"/>
              </a:rPr>
              <a:t>能够较早发现软件错误</a:t>
            </a:r>
            <a:r>
              <a:rPr lang="zh-CN" altLang="zh-CN" sz="2400" kern="100" dirty="0">
                <a:latin typeface="Bodoni MT Black" pitchFamily="18" charset="0"/>
                <a:cs typeface="Times New Roman" panose="02020603050405020304" pitchFamily="18" charset="0"/>
              </a:rPr>
              <a:t>，从而可防止错误被传播到软件过程的后续阶段。</a:t>
            </a:r>
          </a:p>
        </p:txBody>
      </p:sp>
      <p:sp>
        <p:nvSpPr>
          <p:cNvPr id="9" name="矩形 8"/>
          <p:cNvSpPr/>
          <p:nvPr/>
        </p:nvSpPr>
        <p:spPr>
          <a:xfrm>
            <a:off x="440994" y="4869160"/>
            <a:ext cx="8379478" cy="1477328"/>
          </a:xfrm>
          <a:prstGeom prst="rect">
            <a:avLst/>
          </a:prstGeom>
        </p:spPr>
        <p:txBody>
          <a:bodyPr wrap="square">
            <a:spAutoFit/>
          </a:bodyPr>
          <a:lstStyle/>
          <a:p>
            <a:pPr eaLnBrk="1" hangingPunct="1">
              <a:lnSpc>
                <a:spcPct val="125000"/>
              </a:lnSpc>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正式</a:t>
            </a:r>
            <a:r>
              <a:rPr lang="zh-CN" altLang="zh-CN" sz="2400" kern="100" dirty="0">
                <a:solidFill>
                  <a:srgbClr val="FF0000"/>
                </a:solidFill>
                <a:latin typeface="Bodoni MT Black" pitchFamily="18" charset="0"/>
                <a:cs typeface="Times New Roman" panose="02020603050405020304" pitchFamily="18" charset="0"/>
              </a:rPr>
              <a:t>技术复审</a:t>
            </a:r>
            <a:r>
              <a:rPr lang="zh-CN" altLang="zh-CN" sz="2400" kern="100" dirty="0">
                <a:latin typeface="Bodoni MT Black" pitchFamily="18" charset="0"/>
                <a:cs typeface="Times New Roman" panose="02020603050405020304" pitchFamily="18" charset="0"/>
              </a:rPr>
              <a:t>是软件质量保证措施的一种，包括</a:t>
            </a:r>
            <a:r>
              <a:rPr lang="zh-CN" altLang="zh-CN" sz="2400" kern="100" dirty="0">
                <a:solidFill>
                  <a:srgbClr val="FF0000"/>
                </a:solidFill>
                <a:latin typeface="Bodoni MT Black" pitchFamily="18" charset="0"/>
                <a:cs typeface="Times New Roman" panose="02020603050405020304" pitchFamily="18" charset="0"/>
              </a:rPr>
              <a:t>走查（</a:t>
            </a:r>
            <a:r>
              <a:rPr lang="en-US" altLang="zh-CN" sz="2400" kern="100" dirty="0" smtClean="0">
                <a:solidFill>
                  <a:srgbClr val="FF0000"/>
                </a:solidFill>
                <a:latin typeface="Bodoni MT Black" pitchFamily="18" charset="0"/>
                <a:cs typeface="Times New Roman" panose="02020603050405020304" pitchFamily="18" charset="0"/>
              </a:rPr>
              <a:t>walkthrough</a:t>
            </a:r>
            <a:r>
              <a:rPr lang="zh-CN" altLang="en-US" sz="2400" kern="100" dirty="0" smtClean="0">
                <a:solidFill>
                  <a:srgbClr val="FF0000"/>
                </a:solidFill>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审查（</a:t>
            </a:r>
            <a:r>
              <a:rPr lang="en-US" altLang="zh-CN" sz="2400" kern="100" dirty="0">
                <a:solidFill>
                  <a:srgbClr val="FF0000"/>
                </a:solidFill>
                <a:latin typeface="Bodoni MT Black" pitchFamily="18" charset="0"/>
                <a:cs typeface="Times New Roman" panose="02020603050405020304" pitchFamily="18" charset="0"/>
              </a:rPr>
              <a:t>inspection</a:t>
            </a:r>
            <a:r>
              <a:rPr lang="zh-CN" altLang="zh-CN" sz="2400" kern="100" dirty="0" smtClean="0">
                <a:solidFill>
                  <a:srgbClr val="FF0000"/>
                </a:solidFill>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方法</a:t>
            </a:r>
            <a:r>
              <a:rPr lang="zh-CN" altLang="zh-CN" sz="2400" kern="100" dirty="0">
                <a:latin typeface="Bodoni MT Black" pitchFamily="18" charset="0"/>
                <a:cs typeface="Times New Roman" panose="02020603050405020304" pitchFamily="18" charset="0"/>
              </a:rPr>
              <a:t>。走查的步骤比审查少，而且没有审查正规。</a:t>
            </a:r>
            <a:endParaRPr lang="zh-CN" altLang="en-US" sz="2400" dirty="0">
              <a:latin typeface="Bodoni MT Black" pitchFamily="18" charset="0"/>
            </a:endParaRP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021352"/>
            <a:ext cx="1725613" cy="522287"/>
          </a:xfrm>
          <a:prstGeom prst="rect">
            <a:avLst/>
          </a:prstGeom>
        </p:spPr>
        <p:txBody>
          <a:bodyPr>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2. </a:t>
            </a:r>
            <a:r>
              <a:rPr lang="zh-CN" altLang="en-US" sz="2800" b="1" kern="100" dirty="0">
                <a:latin typeface="Bodoni MT Black" pitchFamily="18" charset="0"/>
                <a:cs typeface="Times New Roman" panose="02020603050405020304" pitchFamily="18" charset="0"/>
              </a:rPr>
              <a:t>走查</a:t>
            </a:r>
            <a:endParaRPr lang="zh-CN" altLang="zh-CN" sz="2800" b="1" kern="100" dirty="0">
              <a:latin typeface="Bodoni MT Black" pitchFamily="18" charset="0"/>
              <a:cs typeface="Times New Roman" panose="02020603050405020304" pitchFamily="18" charset="0"/>
            </a:endParaRPr>
          </a:p>
        </p:txBody>
      </p:sp>
      <p:sp>
        <p:nvSpPr>
          <p:cNvPr id="125955" name="矩形 9"/>
          <p:cNvSpPr>
            <a:spLocks noChangeArrowheads="1"/>
          </p:cNvSpPr>
          <p:nvPr/>
        </p:nvSpPr>
        <p:spPr bwMode="auto">
          <a:xfrm>
            <a:off x="456855" y="1615718"/>
            <a:ext cx="8186738" cy="2400657"/>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走查</a:t>
            </a:r>
            <a:r>
              <a:rPr lang="zh-CN" altLang="zh-CN" sz="2400" dirty="0">
                <a:latin typeface="Bodoni MT Black" pitchFamily="18" charset="0"/>
                <a:cs typeface="Times New Roman" pitchFamily="18" charset="0"/>
              </a:rPr>
              <a:t>组由</a:t>
            </a:r>
            <a:r>
              <a:rPr lang="en-US" altLang="zh-CN" sz="2400" dirty="0">
                <a:latin typeface="Bodoni MT Black" pitchFamily="18" charset="0"/>
                <a:cs typeface="Times New Roman" pitchFamily="18" charset="0"/>
              </a:rPr>
              <a:t>4~6</a:t>
            </a:r>
            <a:r>
              <a:rPr lang="zh-CN" altLang="zh-CN" sz="2400" dirty="0">
                <a:latin typeface="Bodoni MT Black" pitchFamily="18" charset="0"/>
                <a:cs typeface="Times New Roman" pitchFamily="18" charset="0"/>
              </a:rPr>
              <a:t>名成员组成。以走查规格说明的小组为例，成员至少包括</a:t>
            </a:r>
            <a:r>
              <a:rPr lang="zh-CN" altLang="zh-CN" sz="2400" dirty="0">
                <a:solidFill>
                  <a:srgbClr val="FF0000"/>
                </a:solidFill>
                <a:latin typeface="Bodoni MT Black" pitchFamily="18" charset="0"/>
                <a:cs typeface="Times New Roman" pitchFamily="18" charset="0"/>
              </a:rPr>
              <a:t>一名负责起草规格说明的人</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一名负责该规格说明的管理员</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一位客户代表</a:t>
            </a:r>
            <a:r>
              <a:rPr lang="zh-CN" altLang="zh-CN" sz="2400" dirty="0">
                <a:latin typeface="Bodoni MT Black" pitchFamily="18" charset="0"/>
                <a:cs typeface="Times New Roman" pitchFamily="18" charset="0"/>
              </a:rPr>
              <a:t>，以及</a:t>
            </a:r>
            <a:r>
              <a:rPr lang="zh-CN" altLang="zh-CN" sz="2400" dirty="0">
                <a:solidFill>
                  <a:srgbClr val="FF0000"/>
                </a:solidFill>
                <a:latin typeface="Bodoni MT Black" pitchFamily="18" charset="0"/>
                <a:cs typeface="Times New Roman" pitchFamily="18" charset="0"/>
              </a:rPr>
              <a:t>下阶段开发组</a:t>
            </a:r>
            <a:r>
              <a:rPr lang="zh-CN" altLang="zh-CN" sz="2400" dirty="0">
                <a:latin typeface="Bodoni MT Black" pitchFamily="18" charset="0"/>
                <a:cs typeface="Times New Roman" pitchFamily="18" charset="0"/>
              </a:rPr>
              <a:t>（在本例中是设计组）的</a:t>
            </a:r>
            <a:r>
              <a:rPr lang="zh-CN" altLang="zh-CN" sz="2400" dirty="0">
                <a:solidFill>
                  <a:srgbClr val="FF0000"/>
                </a:solidFill>
                <a:latin typeface="Bodoni MT Black" pitchFamily="18" charset="0"/>
                <a:cs typeface="Times New Roman" pitchFamily="18" charset="0"/>
              </a:rPr>
              <a:t>一名代表</a:t>
            </a:r>
            <a:r>
              <a:rPr lang="zh-CN" altLang="zh-CN" sz="2400" dirty="0">
                <a:latin typeface="Bodoni MT Black" pitchFamily="18" charset="0"/>
                <a:cs typeface="Times New Roman" pitchFamily="18" charset="0"/>
              </a:rPr>
              <a:t>和</a:t>
            </a:r>
            <a:r>
              <a:rPr lang="en-US" altLang="zh-CN" sz="2400" dirty="0">
                <a:solidFill>
                  <a:srgbClr val="FF0000"/>
                </a:solidFill>
                <a:latin typeface="Bodoni MT Black" pitchFamily="18" charset="0"/>
                <a:cs typeface="Times New Roman" pitchFamily="18" charset="0"/>
              </a:rPr>
              <a:t>SQA</a:t>
            </a:r>
            <a:r>
              <a:rPr lang="zh-CN" altLang="zh-CN" sz="2400" dirty="0">
                <a:solidFill>
                  <a:srgbClr val="FF0000"/>
                </a:solidFill>
                <a:latin typeface="Bodoni MT Black" pitchFamily="18" charset="0"/>
                <a:cs typeface="Times New Roman" pitchFamily="18" charset="0"/>
              </a:rPr>
              <a:t>小组的一名代表</a:t>
            </a:r>
            <a:r>
              <a:rPr lang="zh-CN" altLang="zh-CN" sz="2400" dirty="0">
                <a:latin typeface="Bodoni MT Black" pitchFamily="18" charset="0"/>
                <a:cs typeface="Times New Roman" pitchFamily="18" charset="0"/>
              </a:rPr>
              <a:t>。</a:t>
            </a:r>
            <a:r>
              <a:rPr lang="zh-CN" altLang="zh-CN" sz="2400" dirty="0">
                <a:latin typeface="Bodoni MT Black" pitchFamily="18" charset="0"/>
              </a:rPr>
              <a:t>其中</a:t>
            </a:r>
            <a:r>
              <a:rPr lang="en-US" altLang="zh-CN" sz="2400" dirty="0">
                <a:latin typeface="Bodoni MT Black" pitchFamily="18" charset="0"/>
              </a:rPr>
              <a:t>SQA</a:t>
            </a:r>
            <a:r>
              <a:rPr lang="zh-CN" altLang="zh-CN" sz="2400" dirty="0">
                <a:latin typeface="Bodoni MT Black" pitchFamily="18" charset="0"/>
              </a:rPr>
              <a:t>小组的代表应该作为走查组的组长。</a:t>
            </a:r>
            <a:endParaRPr lang="zh-CN" altLang="en-US" sz="2400" dirty="0">
              <a:latin typeface="Bodoni MT Black" pitchFamily="18" charset="0"/>
            </a:endParaRPr>
          </a:p>
        </p:txBody>
      </p:sp>
      <p:sp>
        <p:nvSpPr>
          <p:cNvPr id="125956" name="矩形 10"/>
          <p:cNvSpPr>
            <a:spLocks noChangeArrowheads="1"/>
          </p:cNvSpPr>
          <p:nvPr/>
        </p:nvSpPr>
        <p:spPr bwMode="auto">
          <a:xfrm>
            <a:off x="523292" y="4016375"/>
            <a:ext cx="8081156" cy="1938992"/>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为了</a:t>
            </a:r>
            <a:r>
              <a:rPr lang="zh-CN" altLang="zh-CN" sz="2400" dirty="0">
                <a:latin typeface="Bodoni MT Black" pitchFamily="18" charset="0"/>
                <a:cs typeface="Times New Roman" pitchFamily="18" charset="0"/>
              </a:rPr>
              <a:t>能发现重大错误，走查组成员最好是经验丰富的高级技术人员。必须把被走查的材料预先分发给走查组每位成员。走查组成员应该仔细研究材料并列出两张表：</a:t>
            </a:r>
            <a:r>
              <a:rPr lang="en-US" altLang="zh-CN" sz="2400" dirty="0">
                <a:latin typeface="Bodoni MT Black" pitchFamily="18" charset="0"/>
                <a:cs typeface="Times New Roman" pitchFamily="18" charset="0"/>
              </a:rPr>
              <a:t>  </a:t>
            </a:r>
            <a:r>
              <a:rPr lang="zh-CN" altLang="zh-CN" sz="2400" dirty="0">
                <a:latin typeface="Bodoni MT Black" pitchFamily="18" charset="0"/>
                <a:cs typeface="Times New Roman" pitchFamily="18" charset="0"/>
              </a:rPr>
              <a:t>一张表是他不理解的术语，另一张是他认为不正确的术语。</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2608" y="778750"/>
            <a:ext cx="1516062" cy="523875"/>
          </a:xfrm>
          <a:prstGeom prst="rect">
            <a:avLst/>
          </a:prstGeom>
        </p:spPr>
        <p:txBody>
          <a:bodyPr>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2. </a:t>
            </a:r>
            <a:r>
              <a:rPr lang="zh-CN" altLang="en-US" sz="2800" b="1" kern="100" dirty="0">
                <a:latin typeface="Bodoni MT Black" pitchFamily="18" charset="0"/>
                <a:cs typeface="Times New Roman" panose="02020603050405020304" pitchFamily="18" charset="0"/>
              </a:rPr>
              <a:t>走查</a:t>
            </a:r>
            <a:endParaRPr lang="zh-CN" altLang="zh-CN" sz="2800" b="1" kern="100" dirty="0">
              <a:latin typeface="Bodoni MT Black" pitchFamily="18" charset="0"/>
              <a:cs typeface="Times New Roman" panose="02020603050405020304" pitchFamily="18" charset="0"/>
            </a:endParaRPr>
          </a:p>
        </p:txBody>
      </p:sp>
      <p:sp>
        <p:nvSpPr>
          <p:cNvPr id="7" name="矩形 6"/>
          <p:cNvSpPr/>
          <p:nvPr/>
        </p:nvSpPr>
        <p:spPr>
          <a:xfrm>
            <a:off x="431575" y="1342635"/>
            <a:ext cx="8229600" cy="193899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走查</a:t>
            </a:r>
            <a:r>
              <a:rPr lang="zh-CN" altLang="zh-CN" sz="2400" kern="100" dirty="0">
                <a:latin typeface="Bodoni MT Black" pitchFamily="18" charset="0"/>
                <a:cs typeface="Times New Roman" panose="02020603050405020304" pitchFamily="18" charset="0"/>
              </a:rPr>
              <a:t>组组长引导该组成员走查文档，力求发现尽可能多的错误。走查组的任务仅仅是</a:t>
            </a:r>
            <a:r>
              <a:rPr lang="zh-CN" altLang="zh-CN" sz="2400" kern="100" dirty="0">
                <a:solidFill>
                  <a:srgbClr val="FF0000"/>
                </a:solidFill>
                <a:latin typeface="Bodoni MT Black" pitchFamily="18" charset="0"/>
                <a:cs typeface="Times New Roman" panose="02020603050405020304" pitchFamily="18" charset="0"/>
              </a:rPr>
              <a:t>标记出错误而不是改正错误</a:t>
            </a:r>
            <a:r>
              <a:rPr lang="zh-CN" altLang="zh-CN" sz="2400" kern="100" dirty="0">
                <a:latin typeface="Bodoni MT Black" pitchFamily="18" charset="0"/>
                <a:cs typeface="Times New Roman" panose="02020603050405020304" pitchFamily="18" charset="0"/>
              </a:rPr>
              <a:t>，改正错误的工作应该由该文档的编写组完成。走查的时间最长</a:t>
            </a:r>
            <a:r>
              <a:rPr lang="zh-CN" altLang="zh-CN" sz="2400" kern="100" dirty="0">
                <a:solidFill>
                  <a:srgbClr val="FF0000"/>
                </a:solidFill>
                <a:latin typeface="Bodoni MT Black" pitchFamily="18" charset="0"/>
                <a:cs typeface="Times New Roman" panose="02020603050405020304" pitchFamily="18" charset="0"/>
              </a:rPr>
              <a:t>不要超过</a:t>
            </a:r>
            <a:r>
              <a:rPr lang="en-US" altLang="zh-CN" sz="2400" kern="100" dirty="0">
                <a:solidFill>
                  <a:srgbClr val="FF0000"/>
                </a:solidFill>
                <a:latin typeface="Bodoni MT Black" pitchFamily="18" charset="0"/>
                <a:cs typeface="Times New Roman" panose="02020603050405020304" pitchFamily="18" charset="0"/>
              </a:rPr>
              <a:t>2</a:t>
            </a:r>
            <a:r>
              <a:rPr lang="zh-CN" altLang="zh-CN" sz="2400" kern="100" dirty="0">
                <a:solidFill>
                  <a:srgbClr val="FF0000"/>
                </a:solidFill>
                <a:latin typeface="Bodoni MT Black" pitchFamily="18" charset="0"/>
                <a:cs typeface="Times New Roman" panose="02020603050405020304" pitchFamily="18" charset="0"/>
              </a:rPr>
              <a:t>小时</a:t>
            </a:r>
            <a:r>
              <a:rPr lang="zh-CN" altLang="zh-CN" sz="2400" kern="100" dirty="0">
                <a:latin typeface="Bodoni MT Black" pitchFamily="18" charset="0"/>
                <a:cs typeface="Times New Roman" panose="02020603050405020304" pitchFamily="18" charset="0"/>
              </a:rPr>
              <a:t>，这段</a:t>
            </a:r>
            <a:r>
              <a:rPr lang="zh-CN" altLang="zh-CN" sz="2400" kern="100" dirty="0" smtClean="0">
                <a:latin typeface="Bodoni MT Black" pitchFamily="18" charset="0"/>
                <a:cs typeface="Times New Roman" panose="02020603050405020304" pitchFamily="18" charset="0"/>
              </a:rPr>
              <a:t>时间用来</a:t>
            </a:r>
            <a:r>
              <a:rPr lang="zh-CN" altLang="zh-CN" sz="2400" kern="100" dirty="0">
                <a:latin typeface="Bodoni MT Black" pitchFamily="18" charset="0"/>
                <a:cs typeface="Times New Roman" panose="02020603050405020304" pitchFamily="18" charset="0"/>
              </a:rPr>
              <a:t>发现和标记</a:t>
            </a:r>
            <a:r>
              <a:rPr lang="zh-CN" altLang="zh-CN" sz="2400" kern="100" dirty="0" smtClean="0">
                <a:latin typeface="Bodoni MT Black" pitchFamily="18" charset="0"/>
                <a:cs typeface="Times New Roman" panose="02020603050405020304" pitchFamily="18" charset="0"/>
              </a:rPr>
              <a:t>错误。</a:t>
            </a:r>
            <a:endParaRPr lang="zh-CN" altLang="zh-CN" sz="2400" kern="100" dirty="0">
              <a:latin typeface="Bodoni MT Black" pitchFamily="18" charset="0"/>
              <a:cs typeface="Times New Roman" panose="02020603050405020304" pitchFamily="18" charset="0"/>
            </a:endParaRPr>
          </a:p>
        </p:txBody>
      </p:sp>
      <p:sp>
        <p:nvSpPr>
          <p:cNvPr id="8" name="矩形 7"/>
          <p:cNvSpPr/>
          <p:nvPr/>
        </p:nvSpPr>
        <p:spPr>
          <a:xfrm>
            <a:off x="431575" y="3214910"/>
            <a:ext cx="8360097" cy="3323987"/>
          </a:xfrm>
          <a:prstGeom prst="rect">
            <a:avLst/>
          </a:prstGeom>
        </p:spPr>
        <p:txBody>
          <a:bodyPr wrap="square">
            <a:spAutoFit/>
          </a:bodyPr>
          <a:lstStyle/>
          <a:p>
            <a:pPr algn="just" eaLnBrk="1" hangingPunct="1">
              <a:lnSpc>
                <a:spcPct val="125000"/>
              </a:lnSpc>
              <a:spcAft>
                <a:spcPts val="0"/>
              </a:spcAft>
              <a:defRPr/>
            </a:pPr>
            <a:r>
              <a:rPr lang="zh-CN" altLang="zh-CN" sz="2400" b="1" kern="100" dirty="0">
                <a:solidFill>
                  <a:srgbClr val="FF0000"/>
                </a:solidFill>
                <a:latin typeface="Bodoni MT Black" pitchFamily="18" charset="0"/>
                <a:cs typeface="Times New Roman" panose="02020603050405020304" pitchFamily="18" charset="0"/>
              </a:rPr>
              <a:t>走查主要</a:t>
            </a:r>
            <a:r>
              <a:rPr lang="zh-CN" altLang="zh-CN" sz="2400" b="1" kern="100" dirty="0" smtClean="0">
                <a:solidFill>
                  <a:srgbClr val="FF0000"/>
                </a:solidFill>
                <a:latin typeface="Bodoni MT Black" pitchFamily="18" charset="0"/>
                <a:cs typeface="Times New Roman" panose="02020603050405020304" pitchFamily="18" charset="0"/>
              </a:rPr>
              <a:t>有两种</a:t>
            </a:r>
            <a:r>
              <a:rPr lang="zh-CN" altLang="zh-CN" sz="2400" b="1" kern="100" dirty="0">
                <a:solidFill>
                  <a:srgbClr val="FF0000"/>
                </a:solidFill>
                <a:latin typeface="Bodoni MT Black" pitchFamily="18" charset="0"/>
                <a:cs typeface="Times New Roman" panose="02020603050405020304" pitchFamily="18" charset="0"/>
              </a:rPr>
              <a:t>方式。 </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参与者</a:t>
            </a:r>
            <a:r>
              <a:rPr lang="zh-CN" altLang="zh-CN" sz="2400" kern="100" dirty="0">
                <a:solidFill>
                  <a:srgbClr val="FF0000"/>
                </a:solidFill>
                <a:latin typeface="Bodoni MT Black" pitchFamily="18" charset="0"/>
                <a:cs typeface="Times New Roman" panose="02020603050405020304" pitchFamily="18" charset="0"/>
              </a:rPr>
              <a:t>驱动法</a:t>
            </a:r>
            <a:r>
              <a:rPr lang="zh-CN" altLang="zh-CN" sz="2400" kern="100" dirty="0">
                <a:latin typeface="Bodoni MT Black" pitchFamily="18" charset="0"/>
                <a:cs typeface="Times New Roman" panose="02020603050405020304" pitchFamily="18" charset="0"/>
              </a:rPr>
              <a:t>。参与者</a:t>
            </a:r>
            <a:r>
              <a:rPr lang="zh-CN" altLang="zh-CN" sz="2400" kern="100" dirty="0" smtClean="0">
                <a:latin typeface="Bodoni MT Black" pitchFamily="18" charset="0"/>
                <a:cs typeface="Times New Roman" panose="02020603050405020304" pitchFamily="18" charset="0"/>
              </a:rPr>
              <a:t>按事先</a:t>
            </a:r>
            <a:r>
              <a:rPr lang="zh-CN" altLang="zh-CN" sz="2400" kern="100" dirty="0">
                <a:latin typeface="Bodoni MT Black" pitchFamily="18" charset="0"/>
                <a:cs typeface="Times New Roman" panose="02020603050405020304" pitchFamily="18" charset="0"/>
              </a:rPr>
              <a:t>准备好的列表，</a:t>
            </a:r>
            <a:r>
              <a:rPr lang="zh-CN" altLang="zh-CN" sz="2400" kern="100" dirty="0" smtClean="0">
                <a:latin typeface="Bodoni MT Black" pitchFamily="18" charset="0"/>
                <a:cs typeface="Times New Roman" panose="02020603050405020304" pitchFamily="18" charset="0"/>
              </a:rPr>
              <a:t>提出不</a:t>
            </a:r>
            <a:r>
              <a:rPr lang="zh-CN" altLang="zh-CN" sz="2400" kern="100" dirty="0">
                <a:latin typeface="Bodoni MT Black" pitchFamily="18" charset="0"/>
                <a:cs typeface="Times New Roman" panose="02020603050405020304" pitchFamily="18" charset="0"/>
              </a:rPr>
              <a:t>理</a:t>
            </a:r>
            <a:r>
              <a:rPr lang="zh-CN" altLang="zh-CN" sz="2400" kern="100" dirty="0" smtClean="0">
                <a:latin typeface="Bodoni MT Black" pitchFamily="18" charset="0"/>
                <a:cs typeface="Times New Roman" panose="02020603050405020304" pitchFamily="18" charset="0"/>
              </a:rPr>
              <a:t>解和</a:t>
            </a:r>
            <a:r>
              <a:rPr lang="zh-CN" altLang="zh-CN" sz="2400" kern="100" dirty="0">
                <a:latin typeface="Bodoni MT Black" pitchFamily="18" charset="0"/>
                <a:cs typeface="Times New Roman" panose="02020603050405020304" pitchFamily="18" charset="0"/>
              </a:rPr>
              <a:t>认为不正确的术语。文档编写组的</a:t>
            </a:r>
            <a:r>
              <a:rPr lang="zh-CN" altLang="zh-CN" sz="2400" kern="100" dirty="0" smtClean="0">
                <a:latin typeface="Bodoni MT Black" pitchFamily="18" charset="0"/>
                <a:cs typeface="Times New Roman" panose="02020603050405020304" pitchFamily="18" charset="0"/>
              </a:rPr>
              <a:t>代表回答</a:t>
            </a:r>
            <a:r>
              <a:rPr lang="zh-CN" altLang="zh-CN" sz="2400" kern="100" dirty="0">
                <a:latin typeface="Bodoni MT Black" pitchFamily="18" charset="0"/>
                <a:cs typeface="Times New Roman" panose="02020603050405020304" pitchFamily="18" charset="0"/>
              </a:rPr>
              <a:t>每个</a:t>
            </a:r>
            <a:r>
              <a:rPr lang="zh-CN" altLang="zh-CN" sz="2400" kern="100" dirty="0" smtClean="0">
                <a:latin typeface="Bodoni MT Black" pitchFamily="18" charset="0"/>
                <a:cs typeface="Times New Roman" panose="02020603050405020304" pitchFamily="18" charset="0"/>
              </a:rPr>
              <a:t>质疑。</a:t>
            </a:r>
            <a:endParaRPr lang="zh-CN" altLang="zh-CN" sz="2400" kern="100" dirty="0">
              <a:latin typeface="Bodoni MT Black" pitchFamily="18" charset="0"/>
              <a:cs typeface="Times New Roman" panose="02020603050405020304" pitchFamily="18" charset="0"/>
            </a:endParaRPr>
          </a:p>
          <a:p>
            <a:pPr eaLnBrk="1" hangingPunct="1">
              <a:lnSpc>
                <a:spcPct val="125000"/>
              </a:lnSpc>
              <a:defRPr/>
            </a:pPr>
            <a:r>
              <a:rPr lang="zh-CN" altLang="en-US" sz="2400" dirty="0" smtClean="0">
                <a:latin typeface="Bodoni MT Black" pitchFamily="18" charset="0"/>
                <a:cs typeface="Times New Roman" panose="02020603050405020304" pitchFamily="18" charset="0"/>
              </a:rPr>
              <a:t>② </a:t>
            </a:r>
            <a:r>
              <a:rPr lang="zh-CN" altLang="zh-CN" sz="2400" dirty="0" smtClean="0">
                <a:solidFill>
                  <a:srgbClr val="FF0000"/>
                </a:solidFill>
                <a:latin typeface="Bodoni MT Black" pitchFamily="18" charset="0"/>
                <a:cs typeface="Times New Roman" panose="02020603050405020304" pitchFamily="18" charset="0"/>
              </a:rPr>
              <a:t>文档</a:t>
            </a:r>
            <a:r>
              <a:rPr lang="zh-CN" altLang="zh-CN" sz="2400" dirty="0">
                <a:solidFill>
                  <a:srgbClr val="FF0000"/>
                </a:solidFill>
                <a:latin typeface="Bodoni MT Black" pitchFamily="18" charset="0"/>
                <a:cs typeface="Times New Roman" panose="02020603050405020304" pitchFamily="18" charset="0"/>
              </a:rPr>
              <a:t>驱动法</a:t>
            </a:r>
            <a:r>
              <a:rPr lang="zh-CN" altLang="zh-CN" sz="2400" dirty="0">
                <a:latin typeface="Bodoni MT Black" pitchFamily="18" charset="0"/>
                <a:cs typeface="Times New Roman" panose="02020603050405020304" pitchFamily="18" charset="0"/>
              </a:rPr>
              <a:t>。文档编写者向走查组成员仔细解释文档。走查组成员在此过程</a:t>
            </a:r>
            <a:r>
              <a:rPr lang="zh-CN" altLang="zh-CN" sz="2400" dirty="0" smtClean="0">
                <a:latin typeface="Bodoni MT Black" pitchFamily="18" charset="0"/>
                <a:cs typeface="Times New Roman" panose="02020603050405020304" pitchFamily="18" charset="0"/>
              </a:rPr>
              <a:t>中针对</a:t>
            </a:r>
            <a:r>
              <a:rPr lang="zh-CN" altLang="zh-CN" sz="2400" dirty="0">
                <a:latin typeface="Bodoni MT Black" pitchFamily="18" charset="0"/>
                <a:cs typeface="Times New Roman" panose="02020603050405020304" pitchFamily="18" charset="0"/>
              </a:rPr>
              <a:t>事先准备好的问题或解释过程中发现的问题提出质疑。这种方法可能比第一种方法更有效，往往能检测出更多错误</a:t>
            </a:r>
            <a:r>
              <a:rPr lang="zh-CN" altLang="zh-CN" sz="2400" dirty="0" smtClean="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7975" y="831909"/>
            <a:ext cx="1590675" cy="523875"/>
          </a:xfrm>
          <a:prstGeom prst="rect">
            <a:avLst/>
          </a:prstGeom>
        </p:spPr>
        <p:txBody>
          <a:bodyPr>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3</a:t>
            </a:r>
            <a:r>
              <a:rPr lang="en-US" altLang="zh-CN" sz="2800" b="1" kern="100" dirty="0" smtClean="0">
                <a:latin typeface="Bodoni MT Black" pitchFamily="18" charset="0"/>
                <a:cs typeface="Times New Roman" panose="02020603050405020304" pitchFamily="18" charset="0"/>
              </a:rPr>
              <a:t>. </a:t>
            </a:r>
            <a:r>
              <a:rPr lang="zh-CN" altLang="en-US" sz="2800" b="1" kern="100" dirty="0" smtClean="0">
                <a:latin typeface="Bodoni MT Black" pitchFamily="18" charset="0"/>
                <a:cs typeface="Times New Roman" panose="02020603050405020304" pitchFamily="18" charset="0"/>
              </a:rPr>
              <a:t>审查</a:t>
            </a:r>
            <a:endParaRPr lang="zh-CN" altLang="zh-CN" sz="2800" b="1" kern="100" dirty="0">
              <a:latin typeface="Bodoni MT Black" pitchFamily="18" charset="0"/>
              <a:cs typeface="Times New Roman" panose="02020603050405020304" pitchFamily="18" charset="0"/>
            </a:endParaRPr>
          </a:p>
        </p:txBody>
      </p:sp>
      <p:sp>
        <p:nvSpPr>
          <p:cNvPr id="7" name="矩形 6"/>
          <p:cNvSpPr/>
          <p:nvPr/>
        </p:nvSpPr>
        <p:spPr>
          <a:xfrm>
            <a:off x="323528" y="1943175"/>
            <a:ext cx="8572313" cy="4247317"/>
          </a:xfrm>
          <a:prstGeom prst="rect">
            <a:avLst/>
          </a:prstGeom>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审查</a:t>
            </a:r>
            <a:r>
              <a:rPr lang="zh-CN" altLang="zh-CN" sz="2400" kern="100" dirty="0">
                <a:latin typeface="Bodoni MT Black" pitchFamily="18" charset="0"/>
                <a:cs typeface="Times New Roman" panose="02020603050405020304" pitchFamily="18" charset="0"/>
              </a:rPr>
              <a:t>过程包括下述</a:t>
            </a:r>
            <a:r>
              <a:rPr lang="en-US" altLang="zh-CN" sz="2400" kern="100" dirty="0">
                <a:solidFill>
                  <a:srgbClr val="FF0000"/>
                </a:solidFill>
                <a:latin typeface="Bodoni MT Black" pitchFamily="18" charset="0"/>
                <a:cs typeface="Times New Roman" panose="02020603050405020304" pitchFamily="18" charset="0"/>
              </a:rPr>
              <a:t>5</a:t>
            </a:r>
            <a:r>
              <a:rPr lang="zh-CN" altLang="zh-CN" sz="2400" kern="100" dirty="0">
                <a:latin typeface="Bodoni MT Black" pitchFamily="18" charset="0"/>
                <a:cs typeface="Times New Roman" panose="02020603050405020304" pitchFamily="18" charset="0"/>
              </a:rPr>
              <a:t>个基本步骤</a:t>
            </a:r>
            <a:r>
              <a:rPr lang="zh-CN" altLang="en-US" sz="2400" kern="100" dirty="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 </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综述</a:t>
            </a:r>
            <a:r>
              <a:rPr lang="zh-CN" altLang="zh-CN" sz="2400" kern="100" dirty="0">
                <a:latin typeface="Bodoni MT Black" pitchFamily="18" charset="0"/>
                <a:cs typeface="Times New Roman" panose="02020603050405020304" pitchFamily="18" charset="0"/>
              </a:rPr>
              <a:t>。由负责编写文档的一名成员向审查组综述该文档。在综述会结束时把文档分发给每位与会者</a:t>
            </a:r>
            <a:r>
              <a:rPr lang="zh-CN" altLang="zh-CN" sz="2400" kern="100" dirty="0" smtClean="0">
                <a:latin typeface="Bodoni MT Black" pitchFamily="18" charset="0"/>
                <a:cs typeface="Times New Roman" panose="02020603050405020304" pitchFamily="18" charset="0"/>
              </a:rPr>
              <a:t>。</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solidFill>
                  <a:srgbClr val="FF0000"/>
                </a:solidFill>
                <a:latin typeface="Bodoni MT Black" pitchFamily="18" charset="0"/>
                <a:cs typeface="Times New Roman" panose="02020603050405020304" pitchFamily="18" charset="0"/>
              </a:rPr>
              <a:t>准备</a:t>
            </a:r>
            <a:r>
              <a:rPr lang="zh-CN" altLang="zh-CN" sz="2400" kern="100" dirty="0" smtClean="0">
                <a:latin typeface="Bodoni MT Black" pitchFamily="18" charset="0"/>
                <a:cs typeface="Times New Roman" panose="02020603050405020304" pitchFamily="18" charset="0"/>
              </a:rPr>
              <a:t>。评审员仔细阅读文档。最好列出在审查中发现的错误的类型，并按发生频率把错误类型分级，以辅助审查工作。</a:t>
            </a:r>
            <a:endParaRPr lang="en-US" altLang="zh-CN" sz="2400" kern="100" dirty="0" smtClean="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solidFill>
                  <a:srgbClr val="FF0000"/>
                </a:solidFill>
                <a:latin typeface="Bodoni MT Black" pitchFamily="18" charset="0"/>
                <a:cs typeface="Times New Roman" panose="02020603050405020304" pitchFamily="18" charset="0"/>
              </a:rPr>
              <a:t>审查</a:t>
            </a:r>
            <a:r>
              <a:rPr lang="zh-CN" altLang="zh-CN" sz="2400" kern="100" dirty="0">
                <a:latin typeface="Bodoni MT Black" pitchFamily="18" charset="0"/>
                <a:cs typeface="Times New Roman" panose="02020603050405020304" pitchFamily="18" charset="0"/>
              </a:rPr>
              <a:t>。评审组仔细走查整个文档</a:t>
            </a:r>
            <a:r>
              <a:rPr lang="zh-CN" altLang="zh-CN" sz="2400" kern="100" dirty="0" smtClean="0">
                <a:latin typeface="Bodoni MT Black" pitchFamily="18" charset="0"/>
                <a:cs typeface="Times New Roman" panose="02020603050405020304" pitchFamily="18" charset="0"/>
              </a:rPr>
              <a:t>。发现</a:t>
            </a:r>
            <a:r>
              <a:rPr lang="zh-CN" altLang="zh-CN" sz="2400" kern="100" dirty="0">
                <a:latin typeface="Bodoni MT Black" pitchFamily="18" charset="0"/>
                <a:cs typeface="Times New Roman" panose="02020603050405020304" pitchFamily="18" charset="0"/>
              </a:rPr>
              <a:t>文档中的</a:t>
            </a:r>
            <a:r>
              <a:rPr lang="zh-CN" altLang="zh-CN" sz="2400" kern="100" dirty="0" smtClean="0">
                <a:latin typeface="Bodoni MT Black" pitchFamily="18" charset="0"/>
                <a:cs typeface="Times New Roman" panose="02020603050405020304" pitchFamily="18" charset="0"/>
              </a:rPr>
              <a:t>错误</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每次</a:t>
            </a:r>
            <a:r>
              <a:rPr lang="zh-CN" altLang="zh-CN" sz="2400" kern="100" dirty="0">
                <a:latin typeface="Bodoni MT Black" pitchFamily="18" charset="0"/>
                <a:cs typeface="Times New Roman" panose="02020603050405020304" pitchFamily="18" charset="0"/>
              </a:rPr>
              <a:t>审查会不超过</a:t>
            </a:r>
            <a:r>
              <a:rPr lang="en-US" altLang="zh-CN" sz="2400" kern="100" dirty="0">
                <a:latin typeface="Bodoni MT Black" pitchFamily="18" charset="0"/>
                <a:cs typeface="Times New Roman" panose="02020603050405020304" pitchFamily="18" charset="0"/>
              </a:rPr>
              <a:t>90</a:t>
            </a:r>
            <a:r>
              <a:rPr lang="zh-CN" altLang="zh-CN" sz="2400" kern="100" dirty="0">
                <a:latin typeface="Bodoni MT Black" pitchFamily="18" charset="0"/>
                <a:cs typeface="Times New Roman" panose="02020603050405020304" pitchFamily="18" charset="0"/>
              </a:rPr>
              <a:t>分钟。审查组组长</a:t>
            </a:r>
            <a:r>
              <a:rPr lang="zh-CN" altLang="zh-CN" sz="2400" kern="100" dirty="0" smtClean="0">
                <a:latin typeface="Bodoni MT Black" pitchFamily="18" charset="0"/>
                <a:cs typeface="Times New Roman" panose="02020603050405020304" pitchFamily="18" charset="0"/>
              </a:rPr>
              <a:t>应在一天内写出审查报告</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④ </a:t>
            </a:r>
            <a:r>
              <a:rPr lang="zh-CN" altLang="zh-CN" sz="2400" kern="100" dirty="0" smtClean="0">
                <a:solidFill>
                  <a:srgbClr val="FF0000"/>
                </a:solidFill>
                <a:latin typeface="Bodoni MT Black" pitchFamily="18" charset="0"/>
                <a:cs typeface="Times New Roman" panose="02020603050405020304" pitchFamily="18" charset="0"/>
              </a:rPr>
              <a:t>返工</a:t>
            </a:r>
            <a:r>
              <a:rPr lang="zh-CN" altLang="zh-CN" sz="2400" kern="100" dirty="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文档作者</a:t>
            </a:r>
            <a:r>
              <a:rPr lang="zh-CN" altLang="zh-CN" sz="2400" kern="100" dirty="0">
                <a:latin typeface="Bodoni MT Black" pitchFamily="18" charset="0"/>
                <a:cs typeface="Times New Roman" panose="02020603050405020304" pitchFamily="18" charset="0"/>
              </a:rPr>
              <a:t>负责解决在审查报告中列出的所有错误及问题。</a:t>
            </a:r>
          </a:p>
        </p:txBody>
      </p:sp>
      <p:sp>
        <p:nvSpPr>
          <p:cNvPr id="8" name="矩形 7"/>
          <p:cNvSpPr/>
          <p:nvPr/>
        </p:nvSpPr>
        <p:spPr>
          <a:xfrm>
            <a:off x="899592" y="1417001"/>
            <a:ext cx="6680200" cy="461963"/>
          </a:xfrm>
          <a:prstGeom prst="rect">
            <a:avLst/>
          </a:prstGeom>
          <a:ln>
            <a:solidFill>
              <a:srgbClr val="C00000"/>
            </a:solidFill>
          </a:ln>
        </p:spPr>
        <p:txBody>
          <a:bodyPr>
            <a:spAutoFit/>
          </a:bodyPr>
          <a:lstStyle/>
          <a:p>
            <a:pPr eaLnBrk="1" hangingPunct="1">
              <a:defRPr/>
            </a:pPr>
            <a:r>
              <a:rPr lang="zh-CN" altLang="zh-CN" sz="2400" kern="100" dirty="0">
                <a:latin typeface="Bodoni MT Black" pitchFamily="18" charset="0"/>
                <a:cs typeface="Times New Roman" panose="02020603050405020304" pitchFamily="18" charset="0"/>
              </a:rPr>
              <a:t>审查的范围比走查广泛得多，它的步骤也比较多</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460375" y="0"/>
            <a:ext cx="8229600" cy="915988"/>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6103" y="932845"/>
            <a:ext cx="1253869" cy="523220"/>
          </a:xfrm>
          <a:prstGeom prst="rect">
            <a:avLst/>
          </a:prstGeom>
        </p:spPr>
        <p:txBody>
          <a:bodyPr wrap="none">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3</a:t>
            </a:r>
            <a:r>
              <a:rPr lang="en-US" altLang="zh-CN" sz="2800" b="1" kern="100" dirty="0" smtClean="0">
                <a:latin typeface="Bodoni MT Black" pitchFamily="18" charset="0"/>
                <a:cs typeface="Times New Roman" panose="02020603050405020304" pitchFamily="18" charset="0"/>
              </a:rPr>
              <a:t>. </a:t>
            </a:r>
            <a:r>
              <a:rPr lang="zh-CN" altLang="en-US" sz="2800" b="1" kern="100" dirty="0" smtClean="0">
                <a:latin typeface="Bodoni MT Black" pitchFamily="18" charset="0"/>
                <a:cs typeface="Times New Roman" panose="02020603050405020304" pitchFamily="18" charset="0"/>
              </a:rPr>
              <a:t>审查</a:t>
            </a:r>
            <a:endParaRPr lang="zh-CN" altLang="zh-CN" sz="2800" b="1" kern="100" dirty="0">
              <a:latin typeface="Bodoni MT Black" pitchFamily="18" charset="0"/>
              <a:cs typeface="Times New Roman" panose="02020603050405020304" pitchFamily="18" charset="0"/>
            </a:endParaRPr>
          </a:p>
        </p:txBody>
      </p:sp>
      <p:sp>
        <p:nvSpPr>
          <p:cNvPr id="132099" name="矩形 6"/>
          <p:cNvSpPr>
            <a:spLocks noChangeArrowheads="1"/>
          </p:cNvSpPr>
          <p:nvPr/>
        </p:nvSpPr>
        <p:spPr bwMode="auto">
          <a:xfrm>
            <a:off x="539551" y="1575443"/>
            <a:ext cx="8150423" cy="235365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cs typeface="Times New Roman" pitchFamily="18" charset="0"/>
              </a:rPr>
              <a:t>⑤ </a:t>
            </a:r>
            <a:r>
              <a:rPr lang="zh-CN" altLang="zh-CN" sz="2400" dirty="0" smtClean="0">
                <a:solidFill>
                  <a:srgbClr val="FF0000"/>
                </a:solidFill>
                <a:latin typeface="Bodoni MT Black" pitchFamily="18" charset="0"/>
                <a:cs typeface="Times New Roman" pitchFamily="18" charset="0"/>
              </a:rPr>
              <a:t>跟踪</a:t>
            </a:r>
            <a:r>
              <a:rPr lang="zh-CN" altLang="zh-CN" sz="2400" dirty="0">
                <a:latin typeface="Bodoni MT Black" pitchFamily="18" charset="0"/>
                <a:cs typeface="Times New Roman" pitchFamily="18" charset="0"/>
              </a:rPr>
              <a:t>。组长必须确保所提出的每个问题都得到了圆满的解决（要么修正了文档，要么澄清了被误认为是错误的条目）。必须仔细检查对文档所做的每个修正，以确保没有引入新的错误。如果在审查过程中返工量超过</a:t>
            </a:r>
            <a:r>
              <a:rPr lang="en-US" altLang="zh-CN" sz="2400" dirty="0">
                <a:latin typeface="Bodoni MT Black" pitchFamily="18" charset="0"/>
                <a:cs typeface="Times New Roman" pitchFamily="18" charset="0"/>
              </a:rPr>
              <a:t>5%</a:t>
            </a:r>
            <a:r>
              <a:rPr lang="zh-CN" altLang="zh-CN" sz="2400" dirty="0">
                <a:latin typeface="Bodoni MT Black" pitchFamily="18" charset="0"/>
                <a:cs typeface="Times New Roman" pitchFamily="18" charset="0"/>
              </a:rPr>
              <a:t>，则应该由审查组再对文档全面地审查一遍。</a:t>
            </a:r>
            <a:endParaRPr lang="zh-CN" altLang="en-US" sz="2400" dirty="0">
              <a:latin typeface="Bodoni MT Black" pitchFamily="18" charset="0"/>
            </a:endParaRPr>
          </a:p>
        </p:txBody>
      </p:sp>
      <p:sp>
        <p:nvSpPr>
          <p:cNvPr id="9" name="矩形 8"/>
          <p:cNvSpPr/>
          <p:nvPr/>
        </p:nvSpPr>
        <p:spPr>
          <a:xfrm>
            <a:off x="586103" y="4037355"/>
            <a:ext cx="8234369" cy="1938992"/>
          </a:xfrm>
          <a:prstGeom prst="rect">
            <a:avLst/>
          </a:prstGeom>
          <a:ln>
            <a:solidFill>
              <a:schemeClr val="tx2">
                <a:lumMod val="40000"/>
                <a:lumOff val="60000"/>
              </a:schemeClr>
            </a:solidFill>
          </a:ln>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通常审查</a:t>
            </a:r>
            <a:r>
              <a:rPr lang="zh-CN" altLang="zh-CN" sz="2400" kern="100" dirty="0">
                <a:latin typeface="Bodoni MT Black" pitchFamily="18" charset="0"/>
                <a:cs typeface="Times New Roman" panose="02020603050405020304" pitchFamily="18" charset="0"/>
              </a:rPr>
              <a:t>组由</a:t>
            </a:r>
            <a:r>
              <a:rPr lang="en-US" altLang="zh-CN" sz="2400" kern="100" dirty="0">
                <a:solidFill>
                  <a:srgbClr val="FF0000"/>
                </a:solidFill>
                <a:latin typeface="Bodoni MT Black" pitchFamily="18" charset="0"/>
                <a:cs typeface="Times New Roman" panose="02020603050405020304" pitchFamily="18" charset="0"/>
              </a:rPr>
              <a:t>4</a:t>
            </a:r>
            <a:r>
              <a:rPr lang="zh-CN" altLang="zh-CN" sz="2400" kern="100" dirty="0">
                <a:latin typeface="Bodoni MT Black" pitchFamily="18" charset="0"/>
                <a:cs typeface="Times New Roman" panose="02020603050405020304" pitchFamily="18" charset="0"/>
              </a:rPr>
              <a:t>人组成。</a:t>
            </a:r>
            <a:r>
              <a:rPr lang="zh-CN" altLang="zh-CN" sz="2400" kern="100" dirty="0">
                <a:solidFill>
                  <a:srgbClr val="FF0000"/>
                </a:solidFill>
                <a:latin typeface="Bodoni MT Black" pitchFamily="18" charset="0"/>
                <a:cs typeface="Times New Roman" panose="02020603050405020304" pitchFamily="18" charset="0"/>
              </a:rPr>
              <a:t>组长</a:t>
            </a:r>
            <a:r>
              <a:rPr lang="zh-CN" altLang="zh-CN" sz="2400" kern="100" dirty="0">
                <a:latin typeface="Bodoni MT Black" pitchFamily="18" charset="0"/>
                <a:cs typeface="Times New Roman" panose="02020603050405020304" pitchFamily="18" charset="0"/>
              </a:rPr>
              <a:t>既是审查组的管理人员又是技术负责人。审查组必须包括</a:t>
            </a:r>
            <a:r>
              <a:rPr lang="zh-CN" altLang="zh-CN" sz="2400" kern="100" dirty="0">
                <a:solidFill>
                  <a:srgbClr val="FF0000"/>
                </a:solidFill>
                <a:latin typeface="Bodoni MT Black" pitchFamily="18" charset="0"/>
                <a:cs typeface="Times New Roman" panose="02020603050405020304" pitchFamily="18" charset="0"/>
              </a:rPr>
              <a:t>负责当前阶段开发工作的项目组代表</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负责下一阶段开发工作的项目组代表</a:t>
            </a:r>
            <a:r>
              <a:rPr lang="zh-CN" altLang="zh-CN" sz="2400" kern="100" dirty="0">
                <a:latin typeface="Bodoni MT Black" pitchFamily="18" charset="0"/>
                <a:cs typeface="Times New Roman" panose="02020603050405020304" pitchFamily="18" charset="0"/>
              </a:rPr>
              <a:t>，此外，还应该包括</a:t>
            </a:r>
            <a:r>
              <a:rPr lang="zh-CN" altLang="zh-CN" sz="2400" kern="100" dirty="0">
                <a:solidFill>
                  <a:srgbClr val="FF0000"/>
                </a:solidFill>
                <a:latin typeface="Bodoni MT Black" pitchFamily="18" charset="0"/>
                <a:cs typeface="Times New Roman" panose="02020603050405020304" pitchFamily="18" charset="0"/>
              </a:rPr>
              <a:t>一名</a:t>
            </a:r>
            <a:r>
              <a:rPr lang="en-US" altLang="zh-CN" sz="2400" kern="100" dirty="0">
                <a:solidFill>
                  <a:srgbClr val="FF0000"/>
                </a:solidFill>
                <a:latin typeface="Bodoni MT Black" pitchFamily="18" charset="0"/>
                <a:cs typeface="Times New Roman" panose="02020603050405020304" pitchFamily="18" charset="0"/>
              </a:rPr>
              <a:t>SQA</a:t>
            </a:r>
            <a:r>
              <a:rPr lang="zh-CN" altLang="zh-CN" sz="2400" kern="100" dirty="0">
                <a:solidFill>
                  <a:srgbClr val="FF0000"/>
                </a:solidFill>
                <a:latin typeface="Bodoni MT Black" pitchFamily="18" charset="0"/>
                <a:cs typeface="Times New Roman" panose="02020603050405020304" pitchFamily="18" charset="0"/>
              </a:rPr>
              <a:t>小组的代表</a:t>
            </a:r>
            <a:r>
              <a:rPr lang="zh-CN" altLang="zh-CN" sz="2400" kern="100" dirty="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6" name="矩形 5"/>
          <p:cNvSpPr/>
          <p:nvPr/>
        </p:nvSpPr>
        <p:spPr>
          <a:xfrm>
            <a:off x="432712" y="867758"/>
            <a:ext cx="3523722"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2. </a:t>
            </a:r>
            <a:r>
              <a:rPr lang="zh-CN" altLang="zh-CN" sz="2800" kern="100" dirty="0">
                <a:latin typeface="Bodoni MT Black" pitchFamily="18" charset="0"/>
                <a:cs typeface="Times New Roman" panose="02020603050405020304" pitchFamily="18" charset="0"/>
              </a:rPr>
              <a:t>估算功能点的步骤</a:t>
            </a:r>
          </a:p>
        </p:txBody>
      </p:sp>
      <p:sp>
        <p:nvSpPr>
          <p:cNvPr id="9" name="矩形 8"/>
          <p:cNvSpPr/>
          <p:nvPr/>
        </p:nvSpPr>
        <p:spPr>
          <a:xfrm>
            <a:off x="466516" y="1416348"/>
            <a:ext cx="4289957" cy="461665"/>
          </a:xfrm>
          <a:prstGeom prst="rect">
            <a:avLst/>
          </a:prstGeom>
        </p:spPr>
        <p:txBody>
          <a:bodyPr wrap="none">
            <a:spAutoFit/>
          </a:bodyPr>
          <a:lstStyle/>
          <a:p>
            <a:pPr algn="just" eaLnBrk="1" hangingPunct="1">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计算</a:t>
            </a:r>
            <a:r>
              <a:rPr lang="zh-CN" altLang="zh-CN" sz="2400" kern="100" dirty="0">
                <a:solidFill>
                  <a:srgbClr val="FF0000"/>
                </a:solidFill>
                <a:latin typeface="Bodoni MT Black" pitchFamily="18" charset="0"/>
                <a:cs typeface="Times New Roman" panose="02020603050405020304" pitchFamily="18" charset="0"/>
              </a:rPr>
              <a:t>未调整的功能点数</a:t>
            </a:r>
            <a:r>
              <a:rPr lang="en-US" altLang="zh-CN" sz="2400" kern="100" dirty="0">
                <a:solidFill>
                  <a:srgbClr val="FF0000"/>
                </a:solidFill>
                <a:latin typeface="Bodoni MT Black" pitchFamily="18" charset="0"/>
                <a:cs typeface="Times New Roman" panose="02020603050405020304" pitchFamily="18" charset="0"/>
              </a:rPr>
              <a:t>UFP</a:t>
            </a:r>
            <a:endParaRPr lang="zh-CN" altLang="zh-CN" sz="2400" kern="100" dirty="0">
              <a:solidFill>
                <a:srgbClr val="FF0000"/>
              </a:solidFill>
              <a:latin typeface="Bodoni MT Black" pitchFamily="18" charset="0"/>
              <a:cs typeface="Times New Roman" panose="02020603050405020304" pitchFamily="18" charset="0"/>
            </a:endParaRPr>
          </a:p>
        </p:txBody>
      </p:sp>
      <p:sp>
        <p:nvSpPr>
          <p:cNvPr id="10" name="矩形 9"/>
          <p:cNvSpPr/>
          <p:nvPr/>
        </p:nvSpPr>
        <p:spPr>
          <a:xfrm>
            <a:off x="214282" y="1881188"/>
            <a:ext cx="8750331" cy="1938992"/>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把</a:t>
            </a:r>
            <a:r>
              <a:rPr lang="zh-CN" altLang="zh-CN" sz="2400" kern="100" dirty="0">
                <a:latin typeface="Bodoni MT Black" pitchFamily="18" charset="0"/>
                <a:cs typeface="Times New Roman" panose="02020603050405020304" pitchFamily="18" charset="0"/>
              </a:rPr>
              <a:t>产品信息</a:t>
            </a:r>
            <a:r>
              <a:rPr lang="zh-CN" altLang="zh-CN" sz="2400" kern="100" dirty="0" smtClean="0">
                <a:latin typeface="Bodoni MT Black" pitchFamily="18" charset="0"/>
                <a:cs typeface="Times New Roman" panose="02020603050405020304" pitchFamily="18" charset="0"/>
              </a:rPr>
              <a:t>域每个</a:t>
            </a:r>
            <a:r>
              <a:rPr lang="zh-CN" altLang="zh-CN" sz="2400" kern="100" dirty="0">
                <a:latin typeface="Bodoni MT Black" pitchFamily="18" charset="0"/>
                <a:cs typeface="Times New Roman" panose="02020603050405020304" pitchFamily="18" charset="0"/>
              </a:rPr>
              <a:t>特性</a:t>
            </a:r>
            <a:r>
              <a:rPr lang="zh-CN" altLang="zh-CN" sz="2400" kern="100" dirty="0" smtClean="0">
                <a:latin typeface="Bodoni MT Black" pitchFamily="18" charset="0"/>
                <a:cs typeface="Times New Roman" panose="02020603050405020304" pitchFamily="18" charset="0"/>
              </a:rPr>
              <a:t>（</a:t>
            </a:r>
            <a:r>
              <a:rPr lang="en-US" altLang="zh-CN" sz="2400" kern="100" dirty="0" err="1" smtClean="0">
                <a:latin typeface="Bodoni MT Black" pitchFamily="18" charset="0"/>
                <a:cs typeface="Times New Roman" panose="02020603050405020304" pitchFamily="18" charset="0"/>
              </a:rPr>
              <a:t>Inp</a:t>
            </a: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Out</a:t>
            </a:r>
            <a:r>
              <a:rPr lang="zh-CN" altLang="zh-CN" sz="2400" kern="100" dirty="0">
                <a:latin typeface="Bodoni MT Black" pitchFamily="18" charset="0"/>
                <a:cs typeface="Times New Roman" panose="02020603050405020304" pitchFamily="18" charset="0"/>
              </a:rPr>
              <a:t>、</a:t>
            </a:r>
            <a:r>
              <a:rPr lang="en-US" altLang="zh-CN" sz="2400" kern="100" dirty="0" err="1">
                <a:latin typeface="Bodoni MT Black" pitchFamily="18" charset="0"/>
                <a:cs typeface="Times New Roman" panose="02020603050405020304" pitchFamily="18" charset="0"/>
              </a:rPr>
              <a:t>Inq</a:t>
            </a:r>
            <a:r>
              <a:rPr lang="zh-CN" altLang="zh-CN" sz="2400" kern="100" dirty="0">
                <a:latin typeface="Bodoni MT Black" pitchFamily="18" charset="0"/>
                <a:cs typeface="Times New Roman" panose="02020603050405020304" pitchFamily="18" charset="0"/>
              </a:rPr>
              <a:t>、</a:t>
            </a:r>
            <a:r>
              <a:rPr lang="en-US" altLang="zh-CN" sz="2400" kern="100" dirty="0" err="1">
                <a:latin typeface="Bodoni MT Black" pitchFamily="18" charset="0"/>
                <a:cs typeface="Times New Roman" panose="02020603050405020304" pitchFamily="18" charset="0"/>
              </a:rPr>
              <a:t>Maf</a:t>
            </a:r>
            <a:r>
              <a:rPr lang="zh-CN" altLang="zh-CN" sz="2400" kern="100" dirty="0">
                <a:latin typeface="Bodoni MT Black" pitchFamily="18" charset="0"/>
                <a:cs typeface="Times New Roman" panose="02020603050405020304" pitchFamily="18" charset="0"/>
              </a:rPr>
              <a:t>和</a:t>
            </a:r>
            <a:r>
              <a:rPr lang="en-US" altLang="zh-CN" sz="2400" kern="100" dirty="0" err="1" smtClean="0">
                <a:latin typeface="Bodoni MT Black" pitchFamily="18" charset="0"/>
                <a:cs typeface="Times New Roman" panose="02020603050405020304" pitchFamily="18" charset="0"/>
              </a:rPr>
              <a:t>Inf</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都</a:t>
            </a:r>
            <a:r>
              <a:rPr lang="zh-CN" altLang="zh-CN" sz="2400" kern="100" dirty="0">
                <a:latin typeface="Bodoni MT Black" pitchFamily="18" charset="0"/>
                <a:cs typeface="Times New Roman" panose="02020603050405020304" pitchFamily="18" charset="0"/>
              </a:rPr>
              <a:t>分类为简单级、平均级或复杂级</a:t>
            </a:r>
            <a:r>
              <a:rPr lang="zh-CN" altLang="zh-CN" sz="2400" kern="100" dirty="0" smtClean="0">
                <a:latin typeface="Bodoni MT Black" pitchFamily="18" charset="0"/>
                <a:cs typeface="Times New Roman" panose="02020603050405020304" pitchFamily="18" charset="0"/>
              </a:rPr>
              <a:t>，根据</a:t>
            </a:r>
            <a:r>
              <a:rPr lang="zh-CN" altLang="zh-CN" sz="2400" kern="100" dirty="0">
                <a:latin typeface="Bodoni MT Black" pitchFamily="18" charset="0"/>
                <a:cs typeface="Times New Roman" panose="02020603050405020304" pitchFamily="18" charset="0"/>
              </a:rPr>
              <a:t>其等级为每个特性分配</a:t>
            </a:r>
            <a:r>
              <a:rPr lang="zh-CN" altLang="zh-CN" sz="2400" kern="100" dirty="0">
                <a:solidFill>
                  <a:srgbClr val="FF0000"/>
                </a:solidFill>
                <a:latin typeface="Bodoni MT Black" pitchFamily="18" charset="0"/>
                <a:cs typeface="Times New Roman" panose="02020603050405020304" pitchFamily="18" charset="0"/>
              </a:rPr>
              <a:t>一个功能点数</a:t>
            </a:r>
            <a:r>
              <a:rPr lang="zh-CN" altLang="zh-CN" sz="2400" kern="100" dirty="0" smtClean="0">
                <a:latin typeface="Bodoni MT Black" pitchFamily="18" charset="0"/>
                <a:cs typeface="Times New Roman" panose="02020603050405020304" pitchFamily="18" charset="0"/>
              </a:rPr>
              <a:t>（一</a:t>
            </a:r>
            <a:r>
              <a:rPr lang="zh-CN" altLang="zh-CN" sz="2400" kern="100" dirty="0">
                <a:latin typeface="Bodoni MT Black" pitchFamily="18" charset="0"/>
                <a:cs typeface="Times New Roman" panose="02020603050405020304" pitchFamily="18" charset="0"/>
              </a:rPr>
              <a:t>个简单</a:t>
            </a:r>
            <a:r>
              <a:rPr lang="zh-CN" altLang="zh-CN" sz="2400" kern="100" dirty="0" smtClean="0">
                <a:latin typeface="Bodoni MT Black" pitchFamily="18" charset="0"/>
                <a:cs typeface="Times New Roman" panose="02020603050405020304" pitchFamily="18" charset="0"/>
              </a:rPr>
              <a:t>级输入</a:t>
            </a:r>
            <a:r>
              <a:rPr lang="zh-CN" altLang="zh-CN" sz="2400" kern="100" dirty="0">
                <a:latin typeface="Bodoni MT Black" pitchFamily="18" charset="0"/>
                <a:cs typeface="Times New Roman" panose="02020603050405020304" pitchFamily="18" charset="0"/>
              </a:rPr>
              <a:t>项分配</a:t>
            </a:r>
            <a:r>
              <a:rPr lang="en-US" altLang="zh-CN" sz="2400" kern="100" dirty="0">
                <a:latin typeface="Bodoni MT Black" pitchFamily="18" charset="0"/>
                <a:cs typeface="Times New Roman" panose="02020603050405020304" pitchFamily="18" charset="0"/>
              </a:rPr>
              <a:t>3</a:t>
            </a:r>
            <a:r>
              <a:rPr lang="zh-CN" altLang="zh-CN" sz="2400" kern="100" dirty="0">
                <a:latin typeface="Bodoni MT Black" pitchFamily="18" charset="0"/>
                <a:cs typeface="Times New Roman" panose="02020603050405020304" pitchFamily="18" charset="0"/>
              </a:rPr>
              <a:t>个功能点，一个平均</a:t>
            </a:r>
            <a:r>
              <a:rPr lang="zh-CN" altLang="zh-CN" sz="2400" kern="100" dirty="0" smtClean="0">
                <a:latin typeface="Bodoni MT Black" pitchFamily="18" charset="0"/>
                <a:cs typeface="Times New Roman" panose="02020603050405020304" pitchFamily="18" charset="0"/>
              </a:rPr>
              <a:t>级输入</a:t>
            </a:r>
            <a:r>
              <a:rPr lang="zh-CN" altLang="zh-CN" sz="2400" kern="100" dirty="0">
                <a:latin typeface="Bodoni MT Black" pitchFamily="18" charset="0"/>
                <a:cs typeface="Times New Roman" panose="02020603050405020304" pitchFamily="18" charset="0"/>
              </a:rPr>
              <a:t>项分配</a:t>
            </a:r>
            <a:r>
              <a:rPr lang="en-US" altLang="zh-CN" sz="2400" kern="100" dirty="0">
                <a:latin typeface="Bodoni MT Black" pitchFamily="18" charset="0"/>
                <a:cs typeface="Times New Roman" panose="02020603050405020304" pitchFamily="18" charset="0"/>
              </a:rPr>
              <a:t>4</a:t>
            </a:r>
            <a:r>
              <a:rPr lang="zh-CN" altLang="zh-CN" sz="2400" kern="100" dirty="0">
                <a:latin typeface="Bodoni MT Black" pitchFamily="18" charset="0"/>
                <a:cs typeface="Times New Roman" panose="02020603050405020304" pitchFamily="18" charset="0"/>
              </a:rPr>
              <a:t>个功能点</a:t>
            </a:r>
            <a:r>
              <a:rPr lang="zh-CN" altLang="zh-CN" sz="2400" kern="100" dirty="0" smtClean="0">
                <a:latin typeface="Bodoni MT Black" pitchFamily="18" charset="0"/>
                <a:cs typeface="Times New Roman" panose="02020603050405020304" pitchFamily="18" charset="0"/>
              </a:rPr>
              <a:t>，一</a:t>
            </a:r>
            <a:r>
              <a:rPr lang="zh-CN" altLang="zh-CN" sz="2400" kern="100" dirty="0">
                <a:latin typeface="Bodoni MT Black" pitchFamily="18" charset="0"/>
                <a:cs typeface="Times New Roman" panose="02020603050405020304" pitchFamily="18" charset="0"/>
              </a:rPr>
              <a:t>个复杂</a:t>
            </a:r>
            <a:r>
              <a:rPr lang="zh-CN" altLang="zh-CN" sz="2400" kern="100" dirty="0" smtClean="0">
                <a:latin typeface="Bodoni MT Black" pitchFamily="18" charset="0"/>
                <a:cs typeface="Times New Roman" panose="02020603050405020304" pitchFamily="18" charset="0"/>
              </a:rPr>
              <a:t>级输入</a:t>
            </a:r>
            <a:r>
              <a:rPr lang="zh-CN" altLang="zh-CN" sz="2400" kern="100" dirty="0">
                <a:latin typeface="Bodoni MT Black" pitchFamily="18" charset="0"/>
                <a:cs typeface="Times New Roman" panose="02020603050405020304" pitchFamily="18" charset="0"/>
              </a:rPr>
              <a:t>项分配</a:t>
            </a:r>
            <a:r>
              <a:rPr lang="en-US" altLang="zh-CN" sz="2400" kern="100" dirty="0">
                <a:latin typeface="Bodoni MT Black" pitchFamily="18" charset="0"/>
                <a:cs typeface="Times New Roman" panose="02020603050405020304" pitchFamily="18" charset="0"/>
              </a:rPr>
              <a:t>6</a:t>
            </a:r>
            <a:r>
              <a:rPr lang="zh-CN" altLang="zh-CN" sz="2400" kern="100" dirty="0">
                <a:latin typeface="Bodoni MT Black" pitchFamily="18" charset="0"/>
                <a:cs typeface="Times New Roman" panose="02020603050405020304" pitchFamily="18" charset="0"/>
              </a:rPr>
              <a:t>个功能点）。</a:t>
            </a:r>
          </a:p>
        </p:txBody>
      </p:sp>
      <p:pic>
        <p:nvPicPr>
          <p:cNvPr id="17414" name="图片 11"/>
          <p:cNvPicPr>
            <a:picLocks noChangeAspect="1"/>
          </p:cNvPicPr>
          <p:nvPr/>
        </p:nvPicPr>
        <p:blipFill>
          <a:blip r:embed="rId3"/>
          <a:srcRect/>
          <a:stretch>
            <a:fillRect/>
          </a:stretch>
        </p:blipFill>
        <p:spPr bwMode="auto">
          <a:xfrm>
            <a:off x="3682566" y="4915217"/>
            <a:ext cx="5490548" cy="1557021"/>
          </a:xfrm>
          <a:prstGeom prst="rect">
            <a:avLst/>
          </a:prstGeom>
          <a:noFill/>
          <a:ln w="9525">
            <a:noFill/>
            <a:miter lim="800000"/>
            <a:headEnd/>
            <a:tailEnd/>
          </a:ln>
        </p:spPr>
      </p:pic>
      <p:sp>
        <p:nvSpPr>
          <p:cNvPr id="17415" name="矩形 12"/>
          <p:cNvSpPr>
            <a:spLocks noChangeArrowheads="1"/>
          </p:cNvSpPr>
          <p:nvPr/>
        </p:nvSpPr>
        <p:spPr bwMode="auto">
          <a:xfrm>
            <a:off x="196834" y="3802558"/>
            <a:ext cx="8750331" cy="1015663"/>
          </a:xfrm>
          <a:prstGeom prst="rect">
            <a:avLst/>
          </a:prstGeom>
          <a:noFill/>
          <a:ln w="9525">
            <a:noFill/>
            <a:miter lim="800000"/>
            <a:headEnd/>
            <a:tailEnd/>
          </a:ln>
        </p:spPr>
        <p:txBody>
          <a:bodyPr wrap="square">
            <a:spAutoFit/>
          </a:bodyPr>
          <a:lstStyle/>
          <a:p>
            <a:pPr marL="342900" indent="-342900" eaLnBrk="1" hangingPunct="1">
              <a:lnSpc>
                <a:spcPct val="125000"/>
              </a:lnSpc>
              <a:buFont typeface="Wingdings" panose="05000000000000000000" pitchFamily="2" charset="2"/>
              <a:buChar char="l"/>
            </a:pPr>
            <a:r>
              <a:rPr lang="zh-CN" altLang="zh-CN" sz="2400" dirty="0" smtClean="0">
                <a:latin typeface="Bodoni MT Black" pitchFamily="18" charset="0"/>
                <a:cs typeface="Times New Roman" pitchFamily="18" charset="0"/>
              </a:rPr>
              <a:t>用</a:t>
            </a:r>
            <a:r>
              <a:rPr lang="zh-CN" altLang="zh-CN" sz="2400" dirty="0">
                <a:latin typeface="Bodoni MT Black" pitchFamily="18" charset="0"/>
                <a:cs typeface="Times New Roman" pitchFamily="18" charset="0"/>
              </a:rPr>
              <a:t>下式计算未调整的功能点数</a:t>
            </a:r>
            <a:r>
              <a:rPr lang="en-US" altLang="zh-CN" sz="2400" dirty="0">
                <a:latin typeface="Bodoni MT Black" pitchFamily="18" charset="0"/>
                <a:cs typeface="Times New Roman" pitchFamily="18" charset="0"/>
              </a:rPr>
              <a:t>UFP</a:t>
            </a:r>
            <a:r>
              <a:rPr lang="zh-CN" altLang="zh-CN" sz="2400" dirty="0">
                <a:latin typeface="Bodoni MT Black" pitchFamily="18" charset="0"/>
                <a:cs typeface="Times New Roman" pitchFamily="18" charset="0"/>
              </a:rPr>
              <a:t>：</a:t>
            </a:r>
            <a:r>
              <a:rPr lang="en-US" altLang="zh-CN" sz="2400" dirty="0">
                <a:latin typeface="Bodoni MT Black" pitchFamily="18" charset="0"/>
                <a:cs typeface="Times New Roman" pitchFamily="18" charset="0"/>
              </a:rPr>
              <a:t> </a:t>
            </a:r>
            <a:endParaRPr lang="en-US" altLang="zh-CN" sz="2400" dirty="0" smtClean="0">
              <a:latin typeface="Bodoni MT Black" pitchFamily="18" charset="0"/>
              <a:cs typeface="Times New Roman" pitchFamily="18" charset="0"/>
            </a:endParaRPr>
          </a:p>
          <a:p>
            <a:pPr eaLnBrk="1" hangingPunct="1">
              <a:lnSpc>
                <a:spcPct val="125000"/>
              </a:lnSpc>
            </a:pPr>
            <a:r>
              <a:rPr lang="en-US" altLang="zh-CN" sz="2400" dirty="0">
                <a:solidFill>
                  <a:srgbClr val="FF0000"/>
                </a:solidFill>
                <a:latin typeface="Bodoni MT Black" pitchFamily="18" charset="0"/>
                <a:cs typeface="Times New Roman" pitchFamily="18" charset="0"/>
              </a:rPr>
              <a:t> </a:t>
            </a:r>
            <a:r>
              <a:rPr lang="en-US" altLang="zh-CN" sz="2400" dirty="0" smtClean="0">
                <a:solidFill>
                  <a:srgbClr val="FF0000"/>
                </a:solidFill>
                <a:latin typeface="Bodoni MT Black" pitchFamily="18" charset="0"/>
                <a:cs typeface="Times New Roman" pitchFamily="18" charset="0"/>
              </a:rPr>
              <a:t>   UFP=a</a:t>
            </a:r>
            <a:r>
              <a:rPr lang="en-US" altLang="zh-CN" sz="2400" baseline="-25000" dirty="0" smtClean="0">
                <a:solidFill>
                  <a:srgbClr val="FF0000"/>
                </a:solidFill>
                <a:latin typeface="Bodoni MT Black" pitchFamily="18" charset="0"/>
                <a:cs typeface="Times New Roman" pitchFamily="18" charset="0"/>
              </a:rPr>
              <a:t>1</a:t>
            </a:r>
            <a:r>
              <a:rPr lang="zh-CN" altLang="zh-CN" sz="2400" dirty="0">
                <a:solidFill>
                  <a:srgbClr val="FF0000"/>
                </a:solidFill>
                <a:latin typeface="Bodoni MT Black" pitchFamily="18" charset="0"/>
                <a:cs typeface="Times New Roman" pitchFamily="18" charset="0"/>
              </a:rPr>
              <a:t>×</a:t>
            </a:r>
            <a:r>
              <a:rPr lang="en-US" altLang="zh-CN" sz="2400" dirty="0" err="1" smtClean="0">
                <a:solidFill>
                  <a:srgbClr val="FF0000"/>
                </a:solidFill>
                <a:latin typeface="Bodoni MT Black" pitchFamily="18" charset="0"/>
                <a:cs typeface="Times New Roman" pitchFamily="18" charset="0"/>
              </a:rPr>
              <a:t>Inp</a:t>
            </a:r>
            <a:r>
              <a:rPr lang="en-US" altLang="zh-CN" sz="2400" dirty="0" smtClean="0">
                <a:solidFill>
                  <a:srgbClr val="FF0000"/>
                </a:solidFill>
                <a:latin typeface="Bodoni MT Black" pitchFamily="18" charset="0"/>
                <a:cs typeface="Times New Roman" pitchFamily="18" charset="0"/>
              </a:rPr>
              <a:t> + a</a:t>
            </a:r>
            <a:r>
              <a:rPr lang="en-US" altLang="zh-CN" sz="2400" baseline="-25000" dirty="0" smtClean="0">
                <a:solidFill>
                  <a:srgbClr val="FF0000"/>
                </a:solidFill>
                <a:latin typeface="Bodoni MT Black" pitchFamily="18" charset="0"/>
                <a:cs typeface="Times New Roman" pitchFamily="18" charset="0"/>
              </a:rPr>
              <a:t>2</a:t>
            </a:r>
            <a:r>
              <a:rPr lang="zh-CN" altLang="zh-CN" sz="2400" dirty="0">
                <a:solidFill>
                  <a:srgbClr val="FF0000"/>
                </a:solidFill>
                <a:latin typeface="Bodoni MT Black" pitchFamily="18" charset="0"/>
                <a:cs typeface="Times New Roman" pitchFamily="18" charset="0"/>
              </a:rPr>
              <a:t>×</a:t>
            </a:r>
            <a:r>
              <a:rPr lang="en-US" altLang="zh-CN" sz="2400" dirty="0" smtClean="0">
                <a:solidFill>
                  <a:srgbClr val="FF0000"/>
                </a:solidFill>
                <a:latin typeface="Bodoni MT Black" pitchFamily="18" charset="0"/>
                <a:cs typeface="Times New Roman" pitchFamily="18" charset="0"/>
              </a:rPr>
              <a:t>Out + a</a:t>
            </a:r>
            <a:r>
              <a:rPr lang="en-US" altLang="zh-CN" sz="2400" baseline="-25000" dirty="0" smtClean="0">
                <a:solidFill>
                  <a:srgbClr val="FF0000"/>
                </a:solidFill>
                <a:latin typeface="Bodoni MT Black" pitchFamily="18" charset="0"/>
                <a:cs typeface="Times New Roman" pitchFamily="18" charset="0"/>
              </a:rPr>
              <a:t>3</a:t>
            </a:r>
            <a:r>
              <a:rPr lang="zh-CN" altLang="zh-CN" sz="2400" dirty="0">
                <a:solidFill>
                  <a:srgbClr val="FF0000"/>
                </a:solidFill>
                <a:latin typeface="Bodoni MT Black" pitchFamily="18" charset="0"/>
                <a:cs typeface="Times New Roman" pitchFamily="18" charset="0"/>
              </a:rPr>
              <a:t>×</a:t>
            </a:r>
            <a:r>
              <a:rPr lang="en-US" altLang="zh-CN" sz="2400" dirty="0" err="1" smtClean="0">
                <a:solidFill>
                  <a:srgbClr val="FF0000"/>
                </a:solidFill>
                <a:latin typeface="Bodoni MT Black" pitchFamily="18" charset="0"/>
                <a:cs typeface="Times New Roman" pitchFamily="18" charset="0"/>
              </a:rPr>
              <a:t>Inq</a:t>
            </a:r>
            <a:r>
              <a:rPr lang="en-US" altLang="zh-CN" sz="2400" dirty="0" smtClean="0">
                <a:solidFill>
                  <a:srgbClr val="FF0000"/>
                </a:solidFill>
                <a:latin typeface="Bodoni MT Black" pitchFamily="18" charset="0"/>
                <a:cs typeface="Times New Roman" pitchFamily="18" charset="0"/>
              </a:rPr>
              <a:t> + a</a:t>
            </a:r>
            <a:r>
              <a:rPr lang="en-US" altLang="zh-CN" sz="2400" baseline="-25000" dirty="0" smtClean="0">
                <a:solidFill>
                  <a:srgbClr val="FF0000"/>
                </a:solidFill>
                <a:latin typeface="Bodoni MT Black" pitchFamily="18" charset="0"/>
                <a:cs typeface="Times New Roman" pitchFamily="18" charset="0"/>
              </a:rPr>
              <a:t>4</a:t>
            </a:r>
            <a:r>
              <a:rPr lang="zh-CN" altLang="zh-CN" sz="2400" dirty="0">
                <a:solidFill>
                  <a:srgbClr val="FF0000"/>
                </a:solidFill>
                <a:latin typeface="Bodoni MT Black" pitchFamily="18" charset="0"/>
                <a:cs typeface="Times New Roman" pitchFamily="18" charset="0"/>
              </a:rPr>
              <a:t>×</a:t>
            </a:r>
            <a:r>
              <a:rPr lang="en-US" altLang="zh-CN" sz="2400" dirty="0" err="1" smtClean="0">
                <a:solidFill>
                  <a:srgbClr val="FF0000"/>
                </a:solidFill>
                <a:latin typeface="Bodoni MT Black" pitchFamily="18" charset="0"/>
                <a:cs typeface="Times New Roman" pitchFamily="18" charset="0"/>
              </a:rPr>
              <a:t>Maf</a:t>
            </a:r>
            <a:r>
              <a:rPr lang="en-US" altLang="zh-CN" sz="2400" dirty="0" smtClean="0">
                <a:solidFill>
                  <a:srgbClr val="FF0000"/>
                </a:solidFill>
                <a:latin typeface="Bodoni MT Black" pitchFamily="18" charset="0"/>
                <a:cs typeface="Times New Roman" pitchFamily="18" charset="0"/>
              </a:rPr>
              <a:t> + a</a:t>
            </a:r>
            <a:r>
              <a:rPr lang="en-US" altLang="zh-CN" sz="2400" baseline="-25000" dirty="0" smtClean="0">
                <a:solidFill>
                  <a:srgbClr val="FF0000"/>
                </a:solidFill>
                <a:latin typeface="Bodoni MT Black" pitchFamily="18" charset="0"/>
                <a:cs typeface="Times New Roman" pitchFamily="18" charset="0"/>
              </a:rPr>
              <a:t>5</a:t>
            </a:r>
            <a:r>
              <a:rPr lang="zh-CN" altLang="zh-CN" sz="2400" dirty="0">
                <a:solidFill>
                  <a:srgbClr val="FF0000"/>
                </a:solidFill>
                <a:latin typeface="Bodoni MT Black" pitchFamily="18" charset="0"/>
                <a:cs typeface="Times New Roman" pitchFamily="18" charset="0"/>
              </a:rPr>
              <a:t>×</a:t>
            </a:r>
            <a:r>
              <a:rPr lang="en-US" altLang="zh-CN" sz="2400" dirty="0" err="1">
                <a:solidFill>
                  <a:srgbClr val="FF0000"/>
                </a:solidFill>
                <a:latin typeface="Bodoni MT Black" pitchFamily="18" charset="0"/>
                <a:cs typeface="Times New Roman" pitchFamily="18" charset="0"/>
              </a:rPr>
              <a:t>Inf</a:t>
            </a:r>
            <a:endParaRPr lang="en-US" altLang="zh-CN" sz="2400" dirty="0">
              <a:solidFill>
                <a:srgbClr val="FF0000"/>
              </a:solidFill>
              <a:latin typeface="Bodoni MT Black" pitchFamily="18" charset="0"/>
              <a:cs typeface="Times New Roman" pitchFamily="18" charset="0"/>
            </a:endParaRPr>
          </a:p>
        </p:txBody>
      </p:sp>
      <p:sp>
        <p:nvSpPr>
          <p:cNvPr id="17416" name="矩形 13"/>
          <p:cNvSpPr>
            <a:spLocks noChangeArrowheads="1"/>
          </p:cNvSpPr>
          <p:nvPr/>
        </p:nvSpPr>
        <p:spPr bwMode="auto">
          <a:xfrm>
            <a:off x="86083" y="4814545"/>
            <a:ext cx="3596483" cy="1361911"/>
          </a:xfrm>
          <a:prstGeom prst="rect">
            <a:avLst/>
          </a:prstGeom>
          <a:noFill/>
          <a:ln w="9525">
            <a:noFill/>
            <a:miter lim="800000"/>
            <a:headEnd/>
            <a:tailEnd/>
          </a:ln>
        </p:spPr>
        <p:txBody>
          <a:bodyPr wrap="square">
            <a:spAutoFit/>
          </a:bodyPr>
          <a:lstStyle/>
          <a:p>
            <a:pPr marL="0" lvl="1" eaLnBrk="1" hangingPunct="1">
              <a:lnSpc>
                <a:spcPct val="125000"/>
              </a:lnSpc>
            </a:pPr>
            <a:r>
              <a:rPr lang="en-US" altLang="zh-CN" sz="2200" dirty="0" err="1" smtClean="0">
                <a:latin typeface="Bodoni MT Black" pitchFamily="18" charset="0"/>
                <a:cs typeface="Times New Roman" pitchFamily="18" charset="0"/>
              </a:rPr>
              <a:t>a</a:t>
            </a:r>
            <a:r>
              <a:rPr lang="en-US" altLang="zh-CN" sz="2200" baseline="-25000" dirty="0" err="1" smtClean="0">
                <a:latin typeface="Bodoni MT Black" pitchFamily="18" charset="0"/>
                <a:cs typeface="Times New Roman" pitchFamily="18" charset="0"/>
              </a:rPr>
              <a:t>i</a:t>
            </a:r>
            <a:r>
              <a:rPr lang="en-US" altLang="zh-CN" sz="2200" dirty="0" smtClean="0">
                <a:latin typeface="Bodoni MT Black" pitchFamily="18" charset="0"/>
                <a:cs typeface="Times New Roman" pitchFamily="18" charset="0"/>
              </a:rPr>
              <a:t>(1</a:t>
            </a:r>
            <a:r>
              <a:rPr lang="zh-CN" altLang="zh-CN" sz="2200" dirty="0">
                <a:latin typeface="Bodoni MT Black" pitchFamily="18" charset="0"/>
                <a:cs typeface="Times New Roman" pitchFamily="18" charset="0"/>
              </a:rPr>
              <a:t>≤</a:t>
            </a:r>
            <a:r>
              <a:rPr lang="en-US" altLang="zh-CN" sz="2200" dirty="0" err="1">
                <a:latin typeface="Bodoni MT Black" pitchFamily="18" charset="0"/>
                <a:cs typeface="Times New Roman" pitchFamily="18" charset="0"/>
              </a:rPr>
              <a:t>i</a:t>
            </a:r>
            <a:r>
              <a:rPr lang="zh-CN" altLang="zh-CN" sz="2200" dirty="0">
                <a:latin typeface="Bodoni MT Black" pitchFamily="18" charset="0"/>
                <a:cs typeface="Times New Roman" pitchFamily="18" charset="0"/>
              </a:rPr>
              <a:t>≤</a:t>
            </a:r>
            <a:r>
              <a:rPr lang="en-US" altLang="zh-CN" sz="2200" dirty="0">
                <a:latin typeface="Bodoni MT Black" pitchFamily="18" charset="0"/>
                <a:cs typeface="Times New Roman" pitchFamily="18" charset="0"/>
              </a:rPr>
              <a:t>5)</a:t>
            </a:r>
            <a:r>
              <a:rPr lang="zh-CN" altLang="zh-CN" sz="2200" dirty="0">
                <a:latin typeface="Bodoni MT Black" pitchFamily="18" charset="0"/>
                <a:cs typeface="Times New Roman" pitchFamily="18" charset="0"/>
              </a:rPr>
              <a:t>是</a:t>
            </a:r>
            <a:r>
              <a:rPr lang="zh-CN" altLang="zh-CN" sz="2200" dirty="0">
                <a:solidFill>
                  <a:srgbClr val="FF0000"/>
                </a:solidFill>
                <a:latin typeface="Bodoni MT Black" pitchFamily="18" charset="0"/>
                <a:cs typeface="Times New Roman" pitchFamily="18" charset="0"/>
              </a:rPr>
              <a:t>信息域特性系数</a:t>
            </a:r>
            <a:r>
              <a:rPr lang="zh-CN" altLang="zh-CN" sz="2200" dirty="0">
                <a:latin typeface="Bodoni MT Black" pitchFamily="18" charset="0"/>
                <a:cs typeface="Times New Roman" pitchFamily="18" charset="0"/>
              </a:rPr>
              <a:t>，其值由相应特性的复杂级别决定，如</a:t>
            </a:r>
            <a:r>
              <a:rPr lang="zh-CN" altLang="en-US" sz="2200" dirty="0">
                <a:latin typeface="Bodoni MT Black" pitchFamily="18" charset="0"/>
                <a:cs typeface="Times New Roman" pitchFamily="18" charset="0"/>
              </a:rPr>
              <a:t>右</a:t>
            </a:r>
            <a:r>
              <a:rPr lang="zh-CN" altLang="zh-CN" sz="2200" dirty="0">
                <a:latin typeface="Bodoni MT Black" pitchFamily="18" charset="0"/>
                <a:cs typeface="Times New Roman" pitchFamily="18" charset="0"/>
              </a:rPr>
              <a:t>表</a:t>
            </a:r>
            <a:r>
              <a:rPr lang="zh-CN" altLang="en-US" sz="2200" dirty="0">
                <a:latin typeface="Bodoni MT Black" pitchFamily="18" charset="0"/>
                <a:cs typeface="Times New Roman" pitchFamily="18" charset="0"/>
              </a:rPr>
              <a:t>。</a:t>
            </a:r>
            <a:endParaRPr lang="zh-CN" altLang="en-US" sz="2200" dirty="0">
              <a:latin typeface="Bodoni MT Black" pitchFamily="18" charset="0"/>
            </a:endParaRPr>
          </a:p>
        </p:txBody>
      </p:sp>
      <p:sp>
        <p:nvSpPr>
          <p:cNvPr id="15" name="标题 3"/>
          <p:cNvSpPr>
            <a:spLocks noGrp="1"/>
          </p:cNvSpPr>
          <p:nvPr>
            <p:ph type="title"/>
          </p:nvPr>
        </p:nvSpPr>
        <p:spPr>
          <a:xfrm>
            <a:off x="457200" y="-17463"/>
            <a:ext cx="8229600" cy="1143001"/>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13.1 </a:t>
            </a:r>
            <a:r>
              <a:rPr kumimoji="1" lang="zh-CN" altLang="en-US" b="1" dirty="0" smtClean="0">
                <a:latin typeface="Bodoni MT Black" pitchFamily="18" charset="0"/>
                <a:ea typeface="+mn-ea"/>
              </a:rPr>
              <a:t>估算</a:t>
            </a:r>
            <a:r>
              <a:rPr kumimoji="1" lang="zh-CN" altLang="en-US" b="1" dirty="0">
                <a:latin typeface="Bodoni MT Black" pitchFamily="18" charset="0"/>
                <a:ea typeface="+mn-ea"/>
              </a:rPr>
              <a:t>软件</a:t>
            </a:r>
            <a:r>
              <a:rPr kumimoji="1" lang="zh-CN" altLang="en-US" b="1" dirty="0" smtClean="0">
                <a:latin typeface="Bodoni MT Black" pitchFamily="18" charset="0"/>
                <a:ea typeface="+mn-ea"/>
              </a:rPr>
              <a:t>规模</a:t>
            </a:r>
            <a:endParaRPr lang="zh-CN" altLang="en-US" b="1" dirty="0" smtClean="0">
              <a:latin typeface="Bodoni MT Black" pitchFamily="18" charset="0"/>
              <a:ea typeface="+mn-ea"/>
            </a:endParaRPr>
          </a:p>
        </p:txBody>
      </p:sp>
      <p:sp>
        <p:nvSpPr>
          <p:cNvPr id="16"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13.1.2 </a:t>
            </a:r>
            <a:r>
              <a:rPr lang="zh-CN" altLang="en-US" sz="2400" dirty="0" smtClean="0">
                <a:solidFill>
                  <a:srgbClr val="D9D9D9"/>
                </a:solidFill>
                <a:latin typeface="Bodoni MT Black" pitchFamily="18" charset="0"/>
                <a:ea typeface="+mn-ea"/>
              </a:rPr>
              <a:t>功能点技术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8134" y="1057136"/>
            <a:ext cx="1253869" cy="523220"/>
          </a:xfrm>
          <a:prstGeom prst="rect">
            <a:avLst/>
          </a:prstGeom>
        </p:spPr>
        <p:txBody>
          <a:bodyPr wrap="none">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3</a:t>
            </a:r>
            <a:r>
              <a:rPr lang="en-US" altLang="zh-CN" sz="2800" b="1" kern="100" dirty="0" smtClean="0">
                <a:latin typeface="Bodoni MT Black" pitchFamily="18" charset="0"/>
                <a:cs typeface="Times New Roman" panose="02020603050405020304" pitchFamily="18" charset="0"/>
              </a:rPr>
              <a:t>. </a:t>
            </a:r>
            <a:r>
              <a:rPr lang="zh-CN" altLang="en-US" sz="2800" b="1" kern="100" dirty="0" smtClean="0">
                <a:latin typeface="Bodoni MT Black" pitchFamily="18" charset="0"/>
                <a:cs typeface="Times New Roman" panose="02020603050405020304" pitchFamily="18" charset="0"/>
              </a:rPr>
              <a:t>审查</a:t>
            </a:r>
            <a:endParaRPr lang="zh-CN" altLang="zh-CN" sz="2800" b="1" kern="100" dirty="0">
              <a:latin typeface="Bodoni MT Black" pitchFamily="18" charset="0"/>
              <a:cs typeface="Times New Roman" panose="02020603050405020304" pitchFamily="18" charset="0"/>
            </a:endParaRPr>
          </a:p>
        </p:txBody>
      </p:sp>
      <p:sp>
        <p:nvSpPr>
          <p:cNvPr id="8" name="矩形 7"/>
          <p:cNvSpPr/>
          <p:nvPr/>
        </p:nvSpPr>
        <p:spPr>
          <a:xfrm>
            <a:off x="539551" y="1781969"/>
            <a:ext cx="7993261" cy="1430328"/>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审查</a:t>
            </a:r>
            <a:r>
              <a:rPr lang="zh-CN" altLang="zh-CN" sz="2400" kern="100" dirty="0">
                <a:latin typeface="Bodoni MT Black" pitchFamily="18" charset="0"/>
                <a:cs typeface="Times New Roman" panose="02020603050405020304" pitchFamily="18" charset="0"/>
              </a:rPr>
              <a:t>过程不仅步数比走查多，而且每个步骤都是正规的。审查的</a:t>
            </a:r>
            <a:r>
              <a:rPr lang="zh-CN" altLang="zh-CN" sz="2400" kern="100" dirty="0">
                <a:solidFill>
                  <a:srgbClr val="FF0000"/>
                </a:solidFill>
                <a:latin typeface="Bodoni MT Black" pitchFamily="18" charset="0"/>
                <a:cs typeface="Times New Roman" panose="02020603050405020304" pitchFamily="18" charset="0"/>
              </a:rPr>
              <a:t>正规性</a:t>
            </a:r>
            <a:r>
              <a:rPr lang="zh-CN" altLang="zh-CN" sz="2400" kern="100" dirty="0">
                <a:latin typeface="Bodoni MT Black" pitchFamily="18" charset="0"/>
                <a:cs typeface="Times New Roman" panose="02020603050405020304" pitchFamily="18" charset="0"/>
              </a:rPr>
              <a:t>体现在：</a:t>
            </a:r>
            <a:r>
              <a:rPr lang="zh-CN" altLang="zh-CN" sz="2400" kern="100" dirty="0">
                <a:solidFill>
                  <a:srgbClr val="FF0000"/>
                </a:solidFill>
                <a:latin typeface="Bodoni MT Black" pitchFamily="18" charset="0"/>
                <a:cs typeface="Times New Roman" panose="02020603050405020304" pitchFamily="18" charset="0"/>
              </a:rPr>
              <a:t>仔细划分错误类型，并把这些信息运用在后续阶段的文档审查中以及未来产品的审查中。</a:t>
            </a:r>
          </a:p>
        </p:txBody>
      </p:sp>
      <p:sp>
        <p:nvSpPr>
          <p:cNvPr id="134148" name="矩形 9"/>
          <p:cNvSpPr>
            <a:spLocks noChangeArrowheads="1"/>
          </p:cNvSpPr>
          <p:nvPr/>
        </p:nvSpPr>
        <p:spPr bwMode="auto">
          <a:xfrm>
            <a:off x="589674" y="3573016"/>
            <a:ext cx="8100301" cy="1891993"/>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审查</a:t>
            </a:r>
            <a:r>
              <a:rPr lang="zh-CN" altLang="zh-CN" sz="2400" dirty="0">
                <a:latin typeface="Bodoni MT Black" pitchFamily="18" charset="0"/>
                <a:cs typeface="Times New Roman" pitchFamily="18" charset="0"/>
              </a:rPr>
              <a:t>是检测软件错误的一种好方法，利用审查可以在软件过程的早期阶段发现并改正错误，也就是说，能在修正错误的代价变得很昂贵之前就发现并改正错误。因此，</a:t>
            </a:r>
            <a:r>
              <a:rPr lang="zh-CN" altLang="zh-CN" sz="2400" dirty="0">
                <a:solidFill>
                  <a:srgbClr val="FF0000"/>
                </a:solidFill>
                <a:latin typeface="Bodoni MT Black" pitchFamily="18" charset="0"/>
                <a:cs typeface="Times New Roman" pitchFamily="18" charset="0"/>
              </a:rPr>
              <a:t>审查是一种经济有效的错误检测方法。</a:t>
            </a:r>
            <a:endParaRPr lang="zh-CN" altLang="en-US" sz="2400" dirty="0">
              <a:solidFill>
                <a:srgbClr val="FF0000"/>
              </a:solidFill>
              <a:latin typeface="Bodoni MT Black" pitchFamily="18" charset="0"/>
            </a:endParaRPr>
          </a:p>
        </p:txBody>
      </p:sp>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625" y="1003300"/>
            <a:ext cx="3175869" cy="523220"/>
          </a:xfrm>
          <a:prstGeom prst="rect">
            <a:avLst/>
          </a:prstGeom>
        </p:spPr>
        <p:txBody>
          <a:bodyPr wrap="none">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4</a:t>
            </a:r>
            <a:r>
              <a:rPr lang="en-US" altLang="zh-CN" sz="2800" b="1" kern="100" dirty="0" smtClean="0">
                <a:latin typeface="Bodoni MT Black" pitchFamily="18" charset="0"/>
                <a:cs typeface="Times New Roman" panose="02020603050405020304" pitchFamily="18" charset="0"/>
              </a:rPr>
              <a:t>. </a:t>
            </a:r>
            <a:r>
              <a:rPr lang="zh-CN" altLang="zh-CN" sz="2800" b="1" dirty="0" smtClean="0">
                <a:latin typeface="Bodoni MT Black" pitchFamily="18" charset="0"/>
              </a:rPr>
              <a:t>程序正确性证明</a:t>
            </a:r>
            <a:endParaRPr lang="zh-CN" altLang="zh-CN" sz="2400" b="1" kern="100" dirty="0">
              <a:latin typeface="Bodoni MT Black" pitchFamily="18" charset="0"/>
              <a:cs typeface="Times New Roman" panose="02020603050405020304" pitchFamily="18" charset="0"/>
            </a:endParaRPr>
          </a:p>
        </p:txBody>
      </p:sp>
      <p:sp>
        <p:nvSpPr>
          <p:cNvPr id="7" name="矩形 6"/>
          <p:cNvSpPr/>
          <p:nvPr/>
        </p:nvSpPr>
        <p:spPr>
          <a:xfrm>
            <a:off x="385897" y="1577356"/>
            <a:ext cx="8304078" cy="1938992"/>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测试</a:t>
            </a:r>
            <a:r>
              <a:rPr lang="zh-CN" altLang="zh-CN" sz="2400" kern="100" dirty="0">
                <a:latin typeface="Bodoni MT Black" pitchFamily="18" charset="0"/>
                <a:cs typeface="Times New Roman" panose="02020603050405020304" pitchFamily="18" charset="0"/>
              </a:rPr>
              <a:t>可以暴露程序中的错误</a:t>
            </a:r>
            <a:r>
              <a:rPr lang="zh-CN" altLang="zh-CN" sz="2400" kern="100" dirty="0" smtClean="0">
                <a:latin typeface="Bodoni MT Black" pitchFamily="18" charset="0"/>
                <a:cs typeface="Times New Roman" panose="02020603050405020304" pitchFamily="18" charset="0"/>
              </a:rPr>
              <a:t>，是</a:t>
            </a:r>
            <a:r>
              <a:rPr lang="zh-CN" altLang="zh-CN" sz="2400" kern="100" dirty="0">
                <a:latin typeface="Bodoni MT Black" pitchFamily="18" charset="0"/>
                <a:cs typeface="Times New Roman" panose="02020603050405020304" pitchFamily="18" charset="0"/>
              </a:rPr>
              <a:t>保证软件可靠性的重要手段；但是，</a:t>
            </a:r>
            <a:r>
              <a:rPr lang="zh-CN" altLang="zh-CN" sz="2400" kern="100" dirty="0">
                <a:solidFill>
                  <a:srgbClr val="FF0000"/>
                </a:solidFill>
                <a:latin typeface="Bodoni MT Black" pitchFamily="18" charset="0"/>
                <a:cs typeface="Times New Roman" panose="02020603050405020304" pitchFamily="18" charset="0"/>
              </a:rPr>
              <a:t>测试只能证明程序中有错误，并不能证明程序中没有错误</a:t>
            </a:r>
            <a:r>
              <a:rPr lang="zh-CN" altLang="zh-CN" sz="2400" kern="100" dirty="0">
                <a:latin typeface="Bodoni MT Black" pitchFamily="18" charset="0"/>
                <a:cs typeface="Times New Roman" panose="02020603050405020304" pitchFamily="18" charset="0"/>
              </a:rPr>
              <a:t>。因此，对于保证软件可靠性来说，测试是一种不完善的技术，人们自然希望研究出</a:t>
            </a:r>
            <a:r>
              <a:rPr lang="zh-CN" altLang="zh-CN" sz="2400" kern="100" dirty="0">
                <a:solidFill>
                  <a:srgbClr val="FF0000"/>
                </a:solidFill>
                <a:latin typeface="Bodoni MT Black" pitchFamily="18" charset="0"/>
                <a:cs typeface="Times New Roman" panose="02020603050405020304" pitchFamily="18" charset="0"/>
              </a:rPr>
              <a:t>完善的正确性证明技术</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p:txBody>
      </p:sp>
      <p:sp>
        <p:nvSpPr>
          <p:cNvPr id="8" name="矩形 7"/>
          <p:cNvSpPr/>
          <p:nvPr/>
        </p:nvSpPr>
        <p:spPr>
          <a:xfrm>
            <a:off x="390081" y="3567184"/>
            <a:ext cx="8323594" cy="2400657"/>
          </a:xfrm>
          <a:prstGeom prst="rect">
            <a:avLst/>
          </a:prstGeom>
        </p:spPr>
        <p:txBody>
          <a:bodyPr wrap="square">
            <a:spAutoFit/>
          </a:bodyPr>
          <a:lstStyle/>
          <a:p>
            <a:pPr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实用</a:t>
            </a:r>
            <a:r>
              <a:rPr lang="zh-CN" altLang="zh-CN" sz="2400" kern="100" dirty="0">
                <a:latin typeface="Bodoni MT Black" pitchFamily="18" charset="0"/>
                <a:cs typeface="Times New Roman" panose="02020603050405020304" pitchFamily="18" charset="0"/>
              </a:rPr>
              <a:t>的正确性证明程序</a:t>
            </a:r>
            <a:r>
              <a:rPr lang="zh-CN" altLang="zh-CN" sz="2400" kern="100" dirty="0" smtClean="0">
                <a:latin typeface="Bodoni MT Black" pitchFamily="18" charset="0"/>
                <a:cs typeface="Times New Roman" panose="02020603050405020304" pitchFamily="18" charset="0"/>
              </a:rPr>
              <a:t>更保证软件可靠性</a:t>
            </a:r>
            <a:r>
              <a:rPr lang="zh-CN" altLang="zh-CN" sz="2400" kern="100" dirty="0">
                <a:latin typeface="Bodoni MT Black" pitchFamily="18" charset="0"/>
                <a:cs typeface="Times New Roman" panose="02020603050405020304" pitchFamily="18" charset="0"/>
              </a:rPr>
              <a:t>，大大减少测试</a:t>
            </a:r>
            <a:r>
              <a:rPr lang="zh-CN" altLang="zh-CN" sz="2400" kern="100" dirty="0" smtClean="0">
                <a:latin typeface="Bodoni MT Black" pitchFamily="18" charset="0"/>
                <a:cs typeface="Times New Roman" panose="02020603050405020304" pitchFamily="18" charset="0"/>
              </a:rPr>
              <a:t>工作量。但</a:t>
            </a:r>
            <a:r>
              <a:rPr lang="zh-CN" altLang="zh-CN" sz="2400" kern="100" dirty="0" smtClean="0">
                <a:solidFill>
                  <a:srgbClr val="FF0000"/>
                </a:solidFill>
                <a:latin typeface="Bodoni MT Black" pitchFamily="18" charset="0"/>
                <a:cs typeface="Times New Roman" panose="02020603050405020304" pitchFamily="18" charset="0"/>
              </a:rPr>
              <a:t>即使</a:t>
            </a:r>
            <a:r>
              <a:rPr lang="zh-CN" altLang="zh-CN" sz="2400" kern="100" dirty="0">
                <a:solidFill>
                  <a:srgbClr val="FF0000"/>
                </a:solidFill>
                <a:latin typeface="Bodoni MT Black" pitchFamily="18" charset="0"/>
                <a:cs typeface="Times New Roman" panose="02020603050405020304" pitchFamily="18" charset="0"/>
              </a:rPr>
              <a:t>有了正确性证明程序，软件测试也仍然是需要的，因为程序正确性证明只证明程序功能是正确的，并不能证明程序的动态特性是符合要求的，</a:t>
            </a:r>
            <a:r>
              <a:rPr lang="zh-CN" altLang="zh-CN" sz="2400" kern="100" dirty="0">
                <a:latin typeface="Bodoni MT Black" pitchFamily="18" charset="0"/>
                <a:cs typeface="Times New Roman" panose="02020603050405020304" pitchFamily="18" charset="0"/>
              </a:rPr>
              <a:t>此外，正确性证明过程本身也可能发生错误。</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2"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2125" y="965200"/>
            <a:ext cx="3057247" cy="523220"/>
          </a:xfrm>
          <a:prstGeom prst="rect">
            <a:avLst/>
          </a:prstGeom>
        </p:spPr>
        <p:txBody>
          <a:bodyPr wrap="none">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4</a:t>
            </a:r>
            <a:r>
              <a:rPr lang="en-US" altLang="zh-CN" sz="2800" b="1" kern="100" dirty="0" smtClean="0">
                <a:latin typeface="Bodoni MT Black" pitchFamily="18" charset="0"/>
                <a:cs typeface="Times New Roman" panose="02020603050405020304" pitchFamily="18" charset="0"/>
              </a:rPr>
              <a:t>. </a:t>
            </a:r>
            <a:r>
              <a:rPr lang="zh-CN" altLang="zh-CN" sz="2800" b="1" dirty="0" smtClean="0">
                <a:latin typeface="Bodoni MT Black" pitchFamily="18" charset="0"/>
              </a:rPr>
              <a:t>程序正确性证明</a:t>
            </a:r>
            <a:endParaRPr lang="zh-CN" altLang="zh-CN" sz="2400" b="1" kern="100" dirty="0">
              <a:latin typeface="Bodoni MT Black" pitchFamily="18" charset="0"/>
              <a:cs typeface="Times New Roman" panose="02020603050405020304" pitchFamily="18" charset="0"/>
            </a:endParaRPr>
          </a:p>
        </p:txBody>
      </p:sp>
      <p:sp>
        <p:nvSpPr>
          <p:cNvPr id="10" name="矩形 9"/>
          <p:cNvSpPr/>
          <p:nvPr/>
        </p:nvSpPr>
        <p:spPr>
          <a:xfrm>
            <a:off x="458343" y="1513036"/>
            <a:ext cx="8328347" cy="4708981"/>
          </a:xfrm>
          <a:prstGeom prst="rect">
            <a:avLst/>
          </a:prstGeom>
        </p:spPr>
        <p:txBody>
          <a:bodyPr wrap="square">
            <a:spAutoFit/>
          </a:bodyPr>
          <a:lstStyle/>
          <a:p>
            <a:pPr algn="just" eaLnBrk="1" hangingPunct="1">
              <a:lnSpc>
                <a:spcPct val="125000"/>
              </a:lnSpc>
              <a:spcAft>
                <a:spcPts val="0"/>
              </a:spcAft>
              <a:defRPr/>
            </a:pPr>
            <a:r>
              <a:rPr lang="en-US" altLang="zh-CN" sz="2400" kern="100" dirty="0" smtClean="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若</a:t>
            </a:r>
            <a:r>
              <a:rPr lang="zh-CN" altLang="zh-CN" sz="2400" kern="100" dirty="0" smtClean="0">
                <a:latin typeface="Bodoni MT Black" pitchFamily="18" charset="0"/>
                <a:cs typeface="Times New Roman" panose="02020603050405020304" pitchFamily="18" charset="0"/>
              </a:rPr>
              <a:t>在程序</a:t>
            </a:r>
            <a:r>
              <a:rPr lang="zh-CN" altLang="zh-CN" sz="2400" kern="100" dirty="0" smtClean="0">
                <a:solidFill>
                  <a:srgbClr val="FF0000"/>
                </a:solidFill>
                <a:latin typeface="Bodoni MT Black" pitchFamily="18" charset="0"/>
                <a:cs typeface="Times New Roman" panose="02020603050405020304" pitchFamily="18" charset="0"/>
              </a:rPr>
              <a:t>若干</a:t>
            </a:r>
            <a:r>
              <a:rPr lang="zh-CN" altLang="zh-CN" sz="2400" kern="100" dirty="0">
                <a:solidFill>
                  <a:srgbClr val="FF0000"/>
                </a:solidFill>
                <a:latin typeface="Bodoni MT Black" pitchFamily="18" charset="0"/>
                <a:cs typeface="Times New Roman" panose="02020603050405020304" pitchFamily="18" charset="0"/>
              </a:rPr>
              <a:t>个点上</a:t>
            </a:r>
            <a:r>
              <a:rPr lang="zh-CN" altLang="zh-CN" sz="2400" kern="100" dirty="0">
                <a:latin typeface="Bodoni MT Black" pitchFamily="18" charset="0"/>
                <a:cs typeface="Times New Roman" panose="02020603050405020304" pitchFamily="18" charset="0"/>
              </a:rPr>
              <a:t>，设计者</a:t>
            </a:r>
            <a:r>
              <a:rPr lang="zh-CN" altLang="zh-CN" sz="2400" kern="100" dirty="0" smtClean="0">
                <a:latin typeface="Bodoni MT Black" pitchFamily="18" charset="0"/>
                <a:cs typeface="Times New Roman" panose="02020603050405020304" pitchFamily="18" charset="0"/>
              </a:rPr>
              <a:t>可提出</a:t>
            </a:r>
            <a:r>
              <a:rPr lang="zh-CN" altLang="zh-CN" sz="2400" kern="100" dirty="0">
                <a:latin typeface="Bodoni MT Black" pitchFamily="18" charset="0"/>
                <a:cs typeface="Times New Roman" panose="02020603050405020304" pitchFamily="18" charset="0"/>
              </a:rPr>
              <a:t>关于程序变量</a:t>
            </a:r>
            <a:r>
              <a:rPr lang="zh-CN" altLang="zh-CN" sz="2400" kern="100" dirty="0" smtClean="0">
                <a:latin typeface="Bodoni MT Black" pitchFamily="18" charset="0"/>
                <a:cs typeface="Times New Roman" panose="02020603050405020304" pitchFamily="18" charset="0"/>
              </a:rPr>
              <a:t>及</a:t>
            </a:r>
            <a:r>
              <a:rPr lang="zh-CN" altLang="en-US" sz="2400" kern="100" dirty="0">
                <a:latin typeface="Bodoni MT Black" pitchFamily="18" charset="0"/>
                <a:cs typeface="Times New Roman" panose="02020603050405020304" pitchFamily="18" charset="0"/>
              </a:rPr>
              <a:t>其</a:t>
            </a:r>
            <a:r>
              <a:rPr lang="zh-CN" altLang="zh-CN" sz="2400" kern="100" dirty="0" smtClean="0">
                <a:latin typeface="Bodoni MT Black" pitchFamily="18" charset="0"/>
                <a:cs typeface="Times New Roman" panose="02020603050405020304" pitchFamily="18" charset="0"/>
              </a:rPr>
              <a:t>关系</a:t>
            </a:r>
            <a:r>
              <a:rPr lang="zh-CN" altLang="zh-CN" sz="2400" kern="100" dirty="0">
                <a:latin typeface="Bodoni MT Black" pitchFamily="18" charset="0"/>
                <a:cs typeface="Times New Roman" panose="02020603050405020304" pitchFamily="18" charset="0"/>
              </a:rPr>
              <a:t>的</a:t>
            </a:r>
            <a:r>
              <a:rPr lang="zh-CN" altLang="zh-CN" sz="2400" kern="100" dirty="0">
                <a:solidFill>
                  <a:srgbClr val="FF0000"/>
                </a:solidFill>
                <a:latin typeface="Bodoni MT Black" pitchFamily="18" charset="0"/>
                <a:cs typeface="Times New Roman" panose="02020603050405020304" pitchFamily="18" charset="0"/>
              </a:rPr>
              <a:t>断言</a:t>
            </a:r>
            <a:r>
              <a:rPr lang="zh-CN" altLang="zh-CN" sz="2400" kern="100" dirty="0" smtClean="0">
                <a:latin typeface="Bodoni MT Black" pitchFamily="18" charset="0"/>
                <a:cs typeface="Times New Roman" panose="02020603050405020304" pitchFamily="18" charset="0"/>
              </a:rPr>
              <a:t>，</a:t>
            </a:r>
            <a:r>
              <a:rPr lang="zh-CN" altLang="en-US" sz="2400" kern="100" dirty="0" smtClean="0">
                <a:latin typeface="Bodoni MT Black" pitchFamily="18" charset="0"/>
                <a:cs typeface="Times New Roman" panose="02020603050405020304" pitchFamily="18" charset="0"/>
              </a:rPr>
              <a:t>则</a:t>
            </a:r>
            <a:r>
              <a:rPr lang="zh-CN" altLang="zh-CN" sz="2400" kern="100" dirty="0" smtClean="0">
                <a:latin typeface="Bodoni MT Black" pitchFamily="18" charset="0"/>
                <a:cs typeface="Times New Roman" panose="02020603050405020304" pitchFamily="18" charset="0"/>
              </a:rPr>
              <a:t>在</a:t>
            </a:r>
            <a:r>
              <a:rPr lang="zh-CN" altLang="zh-CN" sz="2400" kern="100" dirty="0">
                <a:latin typeface="Bodoni MT Black" pitchFamily="18" charset="0"/>
                <a:cs typeface="Times New Roman" panose="02020603050405020304" pitchFamily="18" charset="0"/>
              </a:rPr>
              <a:t>每一点上的断言都</a:t>
            </a:r>
            <a:r>
              <a:rPr lang="zh-CN" altLang="zh-CN" sz="2400" kern="100" dirty="0" smtClean="0">
                <a:latin typeface="Bodoni MT Black" pitchFamily="18" charset="0"/>
                <a:cs typeface="Times New Roman" panose="02020603050405020304" pitchFamily="18" charset="0"/>
              </a:rPr>
              <a:t>应永远</a:t>
            </a:r>
            <a:r>
              <a:rPr lang="zh-CN" altLang="zh-CN" sz="2400" kern="100" dirty="0">
                <a:latin typeface="Bodoni MT Black" pitchFamily="18" charset="0"/>
                <a:cs typeface="Times New Roman" panose="02020603050405020304" pitchFamily="18" charset="0"/>
              </a:rPr>
              <a:t>是真的。假设在程序的</a:t>
            </a:r>
            <a:r>
              <a:rPr lang="en-US" altLang="zh-CN" sz="2400" kern="100" dirty="0">
                <a:solidFill>
                  <a:srgbClr val="FF0000"/>
                </a:solidFill>
                <a:latin typeface="Bodoni MT Black" pitchFamily="18" charset="0"/>
                <a:cs typeface="Times New Roman" panose="02020603050405020304" pitchFamily="18" charset="0"/>
              </a:rPr>
              <a:t>P</a:t>
            </a:r>
            <a:r>
              <a:rPr lang="en-US" altLang="zh-CN" sz="2400" kern="100" baseline="-25000" dirty="0">
                <a:solidFill>
                  <a:srgbClr val="FF0000"/>
                </a:solidFill>
                <a:latin typeface="Bodoni MT Black" pitchFamily="18" charset="0"/>
                <a:cs typeface="Times New Roman" panose="02020603050405020304" pitchFamily="18" charset="0"/>
              </a:rPr>
              <a:t>1</a:t>
            </a:r>
            <a:r>
              <a:rPr lang="en-US" altLang="zh-CN" sz="2400" kern="100" dirty="0">
                <a:solidFill>
                  <a:srgbClr val="FF0000"/>
                </a:solidFill>
                <a:latin typeface="Bodoni MT Black" pitchFamily="18" charset="0"/>
                <a:cs typeface="Times New Roman" panose="02020603050405020304" pitchFamily="18" charset="0"/>
              </a:rPr>
              <a:t>,P</a:t>
            </a:r>
            <a:r>
              <a:rPr lang="en-US" altLang="zh-CN" sz="2400" kern="100" baseline="-25000" dirty="0">
                <a:solidFill>
                  <a:srgbClr val="FF0000"/>
                </a:solidFill>
                <a:latin typeface="Bodoni MT Black" pitchFamily="18" charset="0"/>
                <a:cs typeface="Times New Roman" panose="02020603050405020304" pitchFamily="18" charset="0"/>
              </a:rPr>
              <a:t>2</a:t>
            </a:r>
            <a:r>
              <a:rPr lang="en-US" altLang="zh-CN" sz="2400" kern="100" dirty="0" smtClean="0">
                <a:solidFill>
                  <a:srgbClr val="FF0000"/>
                </a:solidFill>
                <a:latin typeface="Bodoni MT Black" pitchFamily="18" charset="0"/>
                <a:cs typeface="Times New Roman" panose="02020603050405020304" pitchFamily="18" charset="0"/>
              </a:rPr>
              <a:t>,</a:t>
            </a:r>
            <a:r>
              <a:rPr lang="zh-CN" altLang="zh-CN" sz="2400" kern="100" dirty="0" smtClean="0">
                <a:solidFill>
                  <a:srgbClr val="FF0000"/>
                </a:solidFill>
                <a:latin typeface="Bodoni MT Black" pitchFamily="18" charset="0"/>
                <a:cs typeface="Times New Roman" panose="02020603050405020304" pitchFamily="18" charset="0"/>
              </a:rPr>
              <a:t>…</a:t>
            </a:r>
            <a:r>
              <a:rPr lang="en-US" altLang="zh-CN" sz="2400" kern="100" dirty="0" smtClean="0">
                <a:solidFill>
                  <a:srgbClr val="FF0000"/>
                </a:solidFill>
                <a:latin typeface="Bodoni MT Black" pitchFamily="18" charset="0"/>
                <a:cs typeface="Times New Roman" panose="02020603050405020304" pitchFamily="18" charset="0"/>
              </a:rPr>
              <a:t>,</a:t>
            </a:r>
            <a:r>
              <a:rPr lang="en-US" altLang="zh-CN" sz="2400" kern="100" dirty="0" err="1" smtClean="0">
                <a:solidFill>
                  <a:srgbClr val="FF0000"/>
                </a:solidFill>
                <a:latin typeface="Bodoni MT Black" pitchFamily="18" charset="0"/>
                <a:cs typeface="Times New Roman" panose="02020603050405020304" pitchFamily="18" charset="0"/>
              </a:rPr>
              <a:t>P</a:t>
            </a:r>
            <a:r>
              <a:rPr lang="en-US" altLang="zh-CN" sz="2400" kern="100" baseline="-25000" dirty="0" err="1" smtClean="0">
                <a:solidFill>
                  <a:srgbClr val="FF0000"/>
                </a:solidFill>
                <a:latin typeface="Bodoni MT Black" pitchFamily="18" charset="0"/>
                <a:cs typeface="Times New Roman" panose="02020603050405020304" pitchFamily="18" charset="0"/>
              </a:rPr>
              <a:t>n</a:t>
            </a:r>
            <a:r>
              <a:rPr lang="zh-CN" altLang="zh-CN" sz="2400" kern="100" dirty="0">
                <a:latin typeface="Bodoni MT Black" pitchFamily="18" charset="0"/>
                <a:cs typeface="Times New Roman" panose="02020603050405020304" pitchFamily="18" charset="0"/>
              </a:rPr>
              <a:t>等点上的断言分别是</a:t>
            </a:r>
            <a:r>
              <a:rPr lang="en-US" altLang="zh-CN" sz="2400" kern="100" dirty="0">
                <a:solidFill>
                  <a:srgbClr val="FF0000"/>
                </a:solidFill>
                <a:latin typeface="Bodoni MT Black" pitchFamily="18" charset="0"/>
                <a:cs typeface="Times New Roman" panose="02020603050405020304" pitchFamily="18" charset="0"/>
              </a:rPr>
              <a:t>a(1),a(2</a:t>
            </a:r>
            <a:r>
              <a:rPr lang="en-US" altLang="zh-CN" sz="2400" kern="100" dirty="0" smtClean="0">
                <a:solidFill>
                  <a:srgbClr val="FF0000"/>
                </a:solidFill>
                <a:latin typeface="Bodoni MT Black" pitchFamily="18" charset="0"/>
                <a:cs typeface="Times New Roman" panose="02020603050405020304" pitchFamily="18" charset="0"/>
              </a:rPr>
              <a:t>),</a:t>
            </a:r>
            <a:r>
              <a:rPr lang="zh-CN" altLang="zh-CN" sz="2400" kern="100" dirty="0" smtClean="0">
                <a:solidFill>
                  <a:srgbClr val="FF0000"/>
                </a:solidFill>
                <a:latin typeface="Bodoni MT Black" pitchFamily="18" charset="0"/>
                <a:cs typeface="Times New Roman" panose="02020603050405020304" pitchFamily="18" charset="0"/>
              </a:rPr>
              <a:t>…</a:t>
            </a:r>
            <a:r>
              <a:rPr lang="en-US" altLang="zh-CN" sz="2400" kern="100" dirty="0" smtClean="0">
                <a:solidFill>
                  <a:srgbClr val="FF0000"/>
                </a:solidFill>
                <a:latin typeface="Bodoni MT Black" pitchFamily="18" charset="0"/>
                <a:cs typeface="Times New Roman" panose="02020603050405020304" pitchFamily="18" charset="0"/>
              </a:rPr>
              <a:t>,a(n</a:t>
            </a:r>
            <a:r>
              <a:rPr lang="en-US" altLang="zh-CN" sz="2400" kern="100" dirty="0">
                <a:solidFill>
                  <a:srgbClr val="FF0000"/>
                </a:solidFill>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，其中</a:t>
            </a:r>
            <a:r>
              <a:rPr lang="en-US" altLang="zh-CN" sz="2400" kern="100" dirty="0">
                <a:latin typeface="Bodoni MT Black" pitchFamily="18" charset="0"/>
                <a:cs typeface="Times New Roman" panose="02020603050405020304" pitchFamily="18" charset="0"/>
              </a:rPr>
              <a:t>a(1)</a:t>
            </a:r>
            <a:r>
              <a:rPr lang="zh-CN" altLang="zh-CN" sz="2400" kern="100" dirty="0">
                <a:latin typeface="Bodoni MT Black" pitchFamily="18" charset="0"/>
                <a:cs typeface="Times New Roman" panose="02020603050405020304" pitchFamily="18" charset="0"/>
              </a:rPr>
              <a:t>必须是关于程序输入的断言，</a:t>
            </a:r>
            <a:r>
              <a:rPr lang="en-US" altLang="zh-CN" sz="2400" kern="100" dirty="0">
                <a:latin typeface="Bodoni MT Black" pitchFamily="18" charset="0"/>
                <a:cs typeface="Times New Roman" panose="02020603050405020304" pitchFamily="18" charset="0"/>
              </a:rPr>
              <a:t>a(n)</a:t>
            </a:r>
            <a:r>
              <a:rPr lang="zh-CN" altLang="zh-CN" sz="2400" kern="100" dirty="0">
                <a:latin typeface="Bodoni MT Black" pitchFamily="18" charset="0"/>
                <a:cs typeface="Times New Roman" panose="02020603050405020304" pitchFamily="18" charset="0"/>
              </a:rPr>
              <a:t>必须是关于程序输出的断言。</a:t>
            </a: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为证明</a:t>
            </a:r>
            <a:r>
              <a:rPr lang="zh-CN" altLang="zh-CN" sz="2400" kern="100" dirty="0">
                <a:latin typeface="Bodoni MT Black" pitchFamily="18" charset="0"/>
                <a:cs typeface="Times New Roman" panose="02020603050405020304" pitchFamily="18" charset="0"/>
              </a:rPr>
              <a:t>在点</a:t>
            </a:r>
            <a:r>
              <a:rPr lang="en-US" altLang="zh-CN" sz="2400" kern="100" dirty="0">
                <a:latin typeface="Bodoni MT Black" pitchFamily="18" charset="0"/>
                <a:cs typeface="Times New Roman" panose="02020603050405020304" pitchFamily="18" charset="0"/>
              </a:rPr>
              <a:t>P</a:t>
            </a:r>
            <a:r>
              <a:rPr lang="en-US" altLang="zh-CN" sz="2400" kern="100" baseline="-25000" dirty="0">
                <a:latin typeface="Bodoni MT Black" pitchFamily="18" charset="0"/>
                <a:cs typeface="Times New Roman" panose="02020603050405020304" pitchFamily="18" charset="0"/>
              </a:rPr>
              <a:t>i</a:t>
            </a:r>
            <a:r>
              <a:rPr lang="zh-CN" altLang="zh-CN" sz="2400" kern="100" dirty="0">
                <a:latin typeface="Bodoni MT Black" pitchFamily="18" charset="0"/>
                <a:cs typeface="Times New Roman" panose="02020603050405020304" pitchFamily="18" charset="0"/>
              </a:rPr>
              <a:t>和</a:t>
            </a:r>
            <a:r>
              <a:rPr lang="en-US" altLang="zh-CN" sz="2400" kern="100" dirty="0">
                <a:latin typeface="Bodoni MT Black" pitchFamily="18" charset="0"/>
                <a:cs typeface="Times New Roman" panose="02020603050405020304" pitchFamily="18" charset="0"/>
              </a:rPr>
              <a:t>P</a:t>
            </a:r>
            <a:r>
              <a:rPr lang="en-US" altLang="zh-CN" sz="2400" kern="100" baseline="-25000" dirty="0">
                <a:latin typeface="Bodoni MT Black" pitchFamily="18" charset="0"/>
                <a:cs typeface="Times New Roman" panose="02020603050405020304" pitchFamily="18" charset="0"/>
              </a:rPr>
              <a:t>i+1</a:t>
            </a:r>
            <a:r>
              <a:rPr lang="zh-CN" altLang="zh-CN" sz="2400" kern="100" dirty="0">
                <a:latin typeface="Bodoni MT Black" pitchFamily="18" charset="0"/>
                <a:cs typeface="Times New Roman" panose="02020603050405020304" pitchFamily="18" charset="0"/>
              </a:rPr>
              <a:t>之间的程序语句是正确的，</a:t>
            </a:r>
            <a:r>
              <a:rPr lang="zh-CN" altLang="zh-CN" sz="2400" kern="100" dirty="0">
                <a:solidFill>
                  <a:srgbClr val="0070C0"/>
                </a:solidFill>
                <a:latin typeface="Bodoni MT Black" pitchFamily="18" charset="0"/>
                <a:cs typeface="Times New Roman" panose="02020603050405020304" pitchFamily="18" charset="0"/>
              </a:rPr>
              <a:t>必须证明执行这些语句之后将使断言</a:t>
            </a:r>
            <a:r>
              <a:rPr lang="en-US" altLang="zh-CN" sz="2400" kern="100" dirty="0">
                <a:solidFill>
                  <a:srgbClr val="0070C0"/>
                </a:solidFill>
                <a:latin typeface="Bodoni MT Black" pitchFamily="18" charset="0"/>
                <a:cs typeface="Times New Roman" panose="02020603050405020304" pitchFamily="18" charset="0"/>
              </a:rPr>
              <a:t>a(</a:t>
            </a:r>
            <a:r>
              <a:rPr lang="en-US" altLang="zh-CN" sz="2400" kern="100" dirty="0" err="1">
                <a:solidFill>
                  <a:srgbClr val="0070C0"/>
                </a:solidFill>
                <a:latin typeface="Bodoni MT Black" pitchFamily="18" charset="0"/>
                <a:cs typeface="Times New Roman" panose="02020603050405020304" pitchFamily="18" charset="0"/>
              </a:rPr>
              <a:t>i</a:t>
            </a:r>
            <a:r>
              <a:rPr lang="en-US" altLang="zh-CN" sz="2400" kern="100" dirty="0">
                <a:solidFill>
                  <a:srgbClr val="0070C0"/>
                </a:solidFill>
                <a:latin typeface="Bodoni MT Black" pitchFamily="18" charset="0"/>
                <a:cs typeface="Times New Roman" panose="02020603050405020304" pitchFamily="18" charset="0"/>
              </a:rPr>
              <a:t>)</a:t>
            </a:r>
            <a:r>
              <a:rPr lang="zh-CN" altLang="zh-CN" sz="2400" kern="100" dirty="0">
                <a:solidFill>
                  <a:srgbClr val="0070C0"/>
                </a:solidFill>
                <a:latin typeface="Bodoni MT Black" pitchFamily="18" charset="0"/>
                <a:cs typeface="Times New Roman" panose="02020603050405020304" pitchFamily="18" charset="0"/>
              </a:rPr>
              <a:t>变成</a:t>
            </a:r>
            <a:r>
              <a:rPr lang="en-US" altLang="zh-CN" sz="2400" kern="100" dirty="0">
                <a:solidFill>
                  <a:srgbClr val="0070C0"/>
                </a:solidFill>
                <a:latin typeface="Bodoni MT Black" pitchFamily="18" charset="0"/>
                <a:cs typeface="Times New Roman" panose="02020603050405020304" pitchFamily="18" charset="0"/>
              </a:rPr>
              <a:t>a(i+1)</a:t>
            </a:r>
            <a:r>
              <a:rPr lang="zh-CN" altLang="zh-CN" sz="2400" kern="100" dirty="0">
                <a:latin typeface="Bodoni MT Black" pitchFamily="18" charset="0"/>
                <a:cs typeface="Times New Roman" panose="02020603050405020304" pitchFamily="18" charset="0"/>
              </a:rPr>
              <a:t>。如果对程序内所有相邻点都能完成上述证明过程，则证明了</a:t>
            </a:r>
            <a:r>
              <a:rPr lang="zh-CN" altLang="zh-CN" sz="2400" kern="100" dirty="0">
                <a:solidFill>
                  <a:srgbClr val="FF0000"/>
                </a:solidFill>
                <a:latin typeface="Bodoni MT Black" pitchFamily="18" charset="0"/>
                <a:cs typeface="Times New Roman" panose="02020603050405020304" pitchFamily="18" charset="0"/>
              </a:rPr>
              <a:t>输入断言加上程序可以导出输出断言</a:t>
            </a:r>
            <a:r>
              <a:rPr lang="zh-CN" altLang="zh-CN" sz="2400" kern="100" dirty="0">
                <a:latin typeface="Bodoni MT Black" pitchFamily="18" charset="0"/>
                <a:cs typeface="Times New Roman" panose="02020603050405020304" pitchFamily="18" charset="0"/>
              </a:rPr>
              <a:t>。如果输入断言和输出断言是正确的，而且程序确实是可以终止</a:t>
            </a:r>
            <a:r>
              <a:rPr lang="zh-CN" altLang="zh-CN" sz="2400" kern="100" dirty="0" smtClean="0">
                <a:latin typeface="Bodoni MT Black" pitchFamily="18" charset="0"/>
                <a:cs typeface="Times New Roman" panose="02020603050405020304" pitchFamily="18" charset="0"/>
              </a:rPr>
              <a:t>的</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不</a:t>
            </a:r>
            <a:r>
              <a:rPr lang="zh-CN" altLang="zh-CN" sz="2400" kern="100" dirty="0">
                <a:latin typeface="Bodoni MT Black" pitchFamily="18" charset="0"/>
                <a:cs typeface="Times New Roman" panose="02020603050405020304" pitchFamily="18" charset="0"/>
              </a:rPr>
              <a:t>包含死</a:t>
            </a:r>
            <a:r>
              <a:rPr lang="zh-CN" altLang="zh-CN" sz="2400" kern="100" dirty="0" smtClean="0">
                <a:latin typeface="Bodoni MT Black" pitchFamily="18" charset="0"/>
                <a:cs typeface="Times New Roman" panose="02020603050405020304" pitchFamily="18" charset="0"/>
              </a:rPr>
              <a:t>循环</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则上述过程就证明了程序的正确性。</a:t>
            </a: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1093788"/>
            <a:ext cx="3057247" cy="523220"/>
          </a:xfrm>
          <a:prstGeom prst="rect">
            <a:avLst/>
          </a:prstGeom>
        </p:spPr>
        <p:txBody>
          <a:bodyPr wrap="none">
            <a:spAutoFit/>
          </a:bodyPr>
          <a:lstStyle/>
          <a:p>
            <a:pPr algn="just" eaLnBrk="1" hangingPunct="1">
              <a:spcAft>
                <a:spcPts val="0"/>
              </a:spcAft>
              <a:defRPr/>
            </a:pPr>
            <a:r>
              <a:rPr lang="en-US" altLang="zh-CN" sz="2800" b="1" kern="100" dirty="0">
                <a:latin typeface="Bodoni MT Black" pitchFamily="18" charset="0"/>
                <a:cs typeface="Times New Roman" panose="02020603050405020304" pitchFamily="18" charset="0"/>
              </a:rPr>
              <a:t>4</a:t>
            </a:r>
            <a:r>
              <a:rPr lang="en-US" altLang="zh-CN" sz="2800" b="1" kern="100" dirty="0" smtClean="0">
                <a:latin typeface="Bodoni MT Black" pitchFamily="18" charset="0"/>
                <a:cs typeface="Times New Roman" panose="02020603050405020304" pitchFamily="18" charset="0"/>
              </a:rPr>
              <a:t>. </a:t>
            </a:r>
            <a:r>
              <a:rPr lang="zh-CN" altLang="zh-CN" sz="2800" b="1" dirty="0" smtClean="0">
                <a:latin typeface="Bodoni MT Black" pitchFamily="18" charset="0"/>
              </a:rPr>
              <a:t>程序正确性证明</a:t>
            </a:r>
            <a:endParaRPr lang="zh-CN" altLang="zh-CN" sz="2800" b="1" kern="100" dirty="0">
              <a:latin typeface="Bodoni MT Black" pitchFamily="18" charset="0"/>
              <a:cs typeface="Times New Roman" panose="02020603050405020304" pitchFamily="18" charset="0"/>
            </a:endParaRPr>
          </a:p>
        </p:txBody>
      </p:sp>
      <p:sp>
        <p:nvSpPr>
          <p:cNvPr id="7" name="矩形 6"/>
          <p:cNvSpPr/>
          <p:nvPr/>
        </p:nvSpPr>
        <p:spPr>
          <a:xfrm>
            <a:off x="454132" y="3861048"/>
            <a:ext cx="8242084" cy="1891993"/>
          </a:xfrm>
          <a:prstGeom prst="rect">
            <a:avLst/>
          </a:prstGeom>
          <a:ln>
            <a:solidFill>
              <a:schemeClr val="tx2">
                <a:lumMod val="60000"/>
                <a:lumOff val="40000"/>
              </a:schemeClr>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目前</a:t>
            </a:r>
            <a:r>
              <a:rPr lang="zh-CN" altLang="zh-CN" sz="2400" kern="100" dirty="0">
                <a:latin typeface="Bodoni MT Black" pitchFamily="18" charset="0"/>
                <a:cs typeface="Times New Roman" panose="02020603050405020304" pitchFamily="18" charset="0"/>
              </a:rPr>
              <a:t>已经研究出证明</a:t>
            </a:r>
            <a:r>
              <a:rPr lang="en-US" altLang="zh-CN" sz="2400" kern="100" dirty="0">
                <a:solidFill>
                  <a:srgbClr val="FF0000"/>
                </a:solidFill>
                <a:latin typeface="Bodoni MT Black" pitchFamily="18" charset="0"/>
                <a:cs typeface="Times New Roman" panose="02020603050405020304" pitchFamily="18" charset="0"/>
              </a:rPr>
              <a:t>PASCAL</a:t>
            </a:r>
            <a:r>
              <a:rPr lang="zh-CN" altLang="zh-CN" sz="2400" kern="100" dirty="0">
                <a:solidFill>
                  <a:srgbClr val="FF0000"/>
                </a:solidFill>
                <a:latin typeface="Bodoni MT Black" pitchFamily="18" charset="0"/>
                <a:cs typeface="Times New Roman" panose="02020603050405020304" pitchFamily="18" charset="0"/>
              </a:rPr>
              <a:t>和</a:t>
            </a:r>
            <a:r>
              <a:rPr lang="en-US" altLang="zh-CN" sz="2400" kern="100" dirty="0">
                <a:solidFill>
                  <a:srgbClr val="FF0000"/>
                </a:solidFill>
                <a:latin typeface="Bodoni MT Black" pitchFamily="18" charset="0"/>
                <a:cs typeface="Times New Roman" panose="02020603050405020304" pitchFamily="18" charset="0"/>
              </a:rPr>
              <a:t>LISP</a:t>
            </a:r>
            <a:r>
              <a:rPr lang="zh-CN" altLang="zh-CN" sz="2400" kern="100" dirty="0">
                <a:solidFill>
                  <a:srgbClr val="FF0000"/>
                </a:solidFill>
                <a:latin typeface="Bodoni MT Black" pitchFamily="18" charset="0"/>
                <a:cs typeface="Times New Roman" panose="02020603050405020304" pitchFamily="18" charset="0"/>
              </a:rPr>
              <a:t>程序正确性的程序系统</a:t>
            </a:r>
            <a:r>
              <a:rPr lang="zh-CN" altLang="zh-CN" sz="2400" kern="100" dirty="0">
                <a:latin typeface="Bodoni MT Black" pitchFamily="18" charset="0"/>
                <a:cs typeface="Times New Roman" panose="02020603050405020304" pitchFamily="18" charset="0"/>
              </a:rPr>
              <a:t>，正在对这些系统进行评价和改进。现在这些系统还只能对较小的程序进行评价，毫无疑问还需要做许多工作，这样的系统才能实际用于大型程序的正确性证明。</a:t>
            </a:r>
          </a:p>
        </p:txBody>
      </p:sp>
      <p:sp>
        <p:nvSpPr>
          <p:cNvPr id="8" name="矩形 7"/>
          <p:cNvSpPr/>
          <p:nvPr/>
        </p:nvSpPr>
        <p:spPr>
          <a:xfrm>
            <a:off x="460375" y="1723231"/>
            <a:ext cx="8229599" cy="193899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人工</a:t>
            </a:r>
            <a:r>
              <a:rPr lang="zh-CN" altLang="zh-CN" sz="2400" kern="100" dirty="0">
                <a:latin typeface="Bodoni MT Black" pitchFamily="18" charset="0"/>
                <a:cs typeface="Times New Roman" panose="02020603050405020304" pitchFamily="18" charset="0"/>
              </a:rPr>
              <a:t>证明程序正确性，对于评价小程序可能有些价值，但是在证明大型软件的正确性时，不仅工作量太大，更主要的是在证明的过程中很容易包含错误，因此是不实用的。为了实用的目的，必须研究</a:t>
            </a:r>
            <a:r>
              <a:rPr lang="zh-CN" altLang="zh-CN" sz="2400" kern="100" dirty="0">
                <a:solidFill>
                  <a:srgbClr val="FF0000"/>
                </a:solidFill>
                <a:latin typeface="Bodoni MT Black" pitchFamily="18" charset="0"/>
                <a:cs typeface="Times New Roman" panose="02020603050405020304" pitchFamily="18" charset="0"/>
              </a:rPr>
              <a:t>能证明程序正确性的自动系统。</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460375" y="0"/>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13.5 </a:t>
            </a:r>
            <a:r>
              <a:rPr kumimoji="1" lang="zh-CN" altLang="en-US" b="1" dirty="0" smtClean="0">
                <a:latin typeface="Bodoni MT Black" pitchFamily="18" charset="0"/>
                <a:ea typeface="+mn-ea"/>
              </a:rPr>
              <a:t>质量保证</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13.5.2  </a:t>
            </a:r>
            <a:r>
              <a:rPr lang="zh-CN" altLang="en-US" sz="2400" dirty="0" smtClean="0">
                <a:solidFill>
                  <a:srgbClr val="D9D9D9"/>
                </a:solidFill>
                <a:latin typeface="Bodoni MT Black" pitchFamily="18" charset="0"/>
                <a:ea typeface="+mn-ea"/>
              </a:rPr>
              <a:t>软件质量保证措施</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None/>
              <a:defRPr/>
            </a:pPr>
            <a:endParaRPr lang="es-ES" altLang="zh-CN" sz="2000">
              <a:solidFill>
                <a:srgbClr val="BFBFBF"/>
              </a:solidFill>
              <a:latin typeface="Bodoni MT Black" pitchFamily="18" charset="0"/>
              <a:ea typeface="+mn-ea"/>
            </a:endParaRPr>
          </a:p>
        </p:txBody>
      </p:sp>
      <p:sp>
        <p:nvSpPr>
          <p:cNvPr id="717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13.6   </a:t>
            </a:r>
            <a:r>
              <a:rPr lang="zh-CN" altLang="en-US" sz="2400" dirty="0" smtClean="0">
                <a:solidFill>
                  <a:srgbClr val="D9D9D9"/>
                </a:solidFill>
                <a:latin typeface="Bodoni MT Black" pitchFamily="18" charset="0"/>
                <a:ea typeface="+mn-ea"/>
              </a:rPr>
              <a:t>软件配置管理</a:t>
            </a:r>
            <a:endParaRPr lang="zh-CN" altLang="en-US" sz="2400" dirty="0">
              <a:solidFill>
                <a:srgbClr val="D9D9D9"/>
              </a:solidFill>
              <a:latin typeface="Bodoni MT Black" pitchFamily="18" charset="0"/>
              <a:ea typeface="+mn-ea"/>
            </a:endParaRPr>
          </a:p>
        </p:txBody>
      </p:sp>
      <p:pic>
        <p:nvPicPr>
          <p:cNvPr id="142340"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42341"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7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34" name="Rectangle 3"/>
          <p:cNvSpPr txBox="1">
            <a:spLocks noChangeArrowheads="1"/>
          </p:cNvSpPr>
          <p:nvPr/>
        </p:nvSpPr>
        <p:spPr bwMode="auto">
          <a:xfrm>
            <a:off x="549275" y="1169988"/>
            <a:ext cx="82296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dirty="0" smtClean="0">
                <a:solidFill>
                  <a:srgbClr val="9999CC">
                    <a:lumMod val="50000"/>
                  </a:srgbClr>
                </a:solidFill>
                <a:latin typeface="Bodoni MT Black" pitchFamily="18" charset="0"/>
              </a:rPr>
              <a:t>   </a:t>
            </a:r>
            <a:r>
              <a:rPr kumimoji="1" lang="en-US" altLang="zh-CN" sz="2800" b="1" dirty="0" smtClean="0">
                <a:latin typeface="Bodoni MT Black" pitchFamily="18" charset="0"/>
              </a:rPr>
              <a:t>13.1   </a:t>
            </a:r>
            <a:r>
              <a:rPr kumimoji="1" lang="zh-CN" altLang="en-US" sz="2800" b="1" dirty="0" smtClean="0">
                <a:latin typeface="Bodoni MT Black" pitchFamily="18" charset="0"/>
              </a:rPr>
              <a:t>估算软件规模</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13.2   </a:t>
            </a:r>
            <a:r>
              <a:rPr kumimoji="1" lang="zh-CN" altLang="en-US" sz="2800" b="1" dirty="0" smtClean="0">
                <a:latin typeface="Bodoni MT Black" pitchFamily="18" charset="0"/>
              </a:rPr>
              <a:t>工作量估算</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13.3   </a:t>
            </a:r>
            <a:r>
              <a:rPr kumimoji="1" lang="zh-CN" altLang="en-US" sz="2800" b="1" dirty="0" smtClean="0">
                <a:latin typeface="Bodoni MT Black" pitchFamily="18" charset="0"/>
              </a:rPr>
              <a:t>进度计划</a:t>
            </a: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13.4   </a:t>
            </a:r>
            <a:r>
              <a:rPr kumimoji="1" lang="zh-CN" altLang="en-US" sz="2800" b="1" dirty="0" smtClean="0">
                <a:latin typeface="Bodoni MT Black" pitchFamily="18" charset="0"/>
              </a:rPr>
              <a:t>人员组织</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13.5   </a:t>
            </a:r>
            <a:r>
              <a:rPr kumimoji="1" lang="zh-CN" altLang="en-US" sz="2800" b="1" dirty="0" smtClean="0">
                <a:latin typeface="Bodoni MT Black" pitchFamily="18" charset="0"/>
              </a:rPr>
              <a:t>质量保证</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13.6   </a:t>
            </a:r>
            <a:r>
              <a:rPr kumimoji="1" lang="zh-CN" altLang="en-US" sz="2800" b="1" dirty="0" smtClean="0">
                <a:latin typeface="Bodoni MT Black" pitchFamily="18" charset="0"/>
              </a:rPr>
              <a:t>软件配置管理</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a:latin typeface="Bodoni MT Black" pitchFamily="18" charset="0"/>
              </a:rPr>
              <a:t> </a:t>
            </a:r>
            <a:r>
              <a:rPr kumimoji="1" lang="en-US" altLang="zh-CN" sz="2800" b="1" dirty="0" smtClean="0">
                <a:latin typeface="Bodoni MT Black" pitchFamily="18" charset="0"/>
              </a:rPr>
              <a:t>  13.7   </a:t>
            </a:r>
            <a:r>
              <a:rPr kumimoji="1" lang="zh-CN" altLang="en-US" sz="2800" b="1" dirty="0" smtClean="0">
                <a:latin typeface="Bodoni MT Black" pitchFamily="18" charset="0"/>
              </a:rPr>
              <a:t>能力成熟模型</a:t>
            </a:r>
            <a:r>
              <a:rPr kumimoji="1" lang="en-US" altLang="zh-CN" sz="2000" b="1" dirty="0" smtClean="0">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smtClean="0">
                <a:latin typeface="Bodoni MT Black" pitchFamily="18" charset="0"/>
                <a:ea typeface="+mn-ea"/>
              </a:rPr>
              <a:t>主要内容</a:t>
            </a:r>
            <a:endParaRPr lang="es-HN" sz="3600" b="1" dirty="0">
              <a:latin typeface="Bodoni MT Black" pitchFamily="18" charset="0"/>
              <a:ea typeface="+mn-ea"/>
            </a:endParaRPr>
          </a:p>
        </p:txBody>
      </p:sp>
      <p:sp>
        <p:nvSpPr>
          <p:cNvPr id="1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15" name="矩形 14"/>
          <p:cNvSpPr/>
          <p:nvPr/>
        </p:nvSpPr>
        <p:spPr>
          <a:xfrm>
            <a:off x="862013" y="43703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等腰三角形 15"/>
          <p:cNvSpPr/>
          <p:nvPr/>
        </p:nvSpPr>
        <p:spPr>
          <a:xfrm rot="5400000">
            <a:off x="269876" y="44386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4438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ea typeface="隶书" pitchFamily="49" charset="-122"/>
              </a:rPr>
              <a:t>13.6 </a:t>
            </a:r>
            <a:r>
              <a:rPr lang="zh-CN" altLang="en-US" sz="2400">
                <a:solidFill>
                  <a:srgbClr val="D9D9D9"/>
                </a:solidFill>
                <a:latin typeface="Bodoni MT Black" pitchFamily="18" charset="0"/>
                <a:ea typeface="隶书" pitchFamily="49" charset="-122"/>
              </a:rPr>
              <a:t>软件配置管理</a:t>
            </a:r>
          </a:p>
        </p:txBody>
      </p:sp>
      <p:sp>
        <p:nvSpPr>
          <p:cNvPr id="7" name="矩形 6"/>
          <p:cNvSpPr/>
          <p:nvPr/>
        </p:nvSpPr>
        <p:spPr>
          <a:xfrm>
            <a:off x="500033" y="1768436"/>
            <a:ext cx="8176421" cy="968663"/>
          </a:xfrm>
          <a:prstGeom prst="rect">
            <a:avLst/>
          </a:prstGeom>
        </p:spPr>
        <p:txBody>
          <a:bodyPr wrap="square">
            <a:spAutoFit/>
          </a:bodyPr>
          <a:lstStyle/>
          <a:p>
            <a:pPr algn="just" eaLnBrk="1" hangingPunct="1">
              <a:lnSpc>
                <a:spcPct val="125000"/>
              </a:lnSpc>
              <a:spcAft>
                <a:spcPts val="0"/>
              </a:spcAft>
              <a:defRPr/>
            </a:pPr>
            <a:r>
              <a:rPr lang="zh-CN" altLang="zh-CN" sz="2400" kern="100" dirty="0" smtClean="0">
                <a:latin typeface="Bodoni MT Black" pitchFamily="18" charset="0"/>
                <a:cs typeface="Times New Roman" panose="02020603050405020304" pitchFamily="18" charset="0"/>
              </a:rPr>
              <a:t>这</a:t>
            </a:r>
            <a:r>
              <a:rPr lang="zh-CN" altLang="zh-CN" sz="2400" kern="100" dirty="0">
                <a:latin typeface="Bodoni MT Black" pitchFamily="18" charset="0"/>
                <a:cs typeface="Times New Roman" panose="02020603050405020304" pitchFamily="18" charset="0"/>
              </a:rPr>
              <a:t>组活动</a:t>
            </a:r>
            <a:r>
              <a:rPr lang="zh-CN" altLang="zh-CN" sz="2400" kern="100" dirty="0" smtClean="0">
                <a:latin typeface="Bodoni MT Black" pitchFamily="18" charset="0"/>
                <a:cs typeface="Times New Roman" panose="02020603050405020304" pitchFamily="18" charset="0"/>
              </a:rPr>
              <a:t>用来：</a:t>
            </a:r>
            <a:r>
              <a:rPr lang="zh-CN" altLang="en-US" sz="2400" kern="100" dirty="0" smtClean="0">
                <a:latin typeface="Bodoni MT Black" pitchFamily="18" charset="0"/>
                <a:cs typeface="Times New Roman" panose="02020603050405020304" pitchFamily="18" charset="0"/>
              </a:rPr>
              <a:t>①</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标识变化</a:t>
            </a: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控制变化</a:t>
            </a:r>
            <a:r>
              <a:rPr lang="zh-CN" altLang="en-US" sz="2400" kern="100" dirty="0" smtClean="0">
                <a:latin typeface="Bodoni MT Black" pitchFamily="18" charset="0"/>
                <a:cs typeface="Times New Roman" panose="02020603050405020304" pitchFamily="18" charset="0"/>
              </a:rPr>
              <a:t>；③ </a:t>
            </a:r>
            <a:r>
              <a:rPr lang="zh-CN" altLang="zh-CN" sz="2400" kern="100" dirty="0" smtClean="0">
                <a:latin typeface="Bodoni MT Black" pitchFamily="18" charset="0"/>
                <a:cs typeface="Times New Roman" panose="02020603050405020304" pitchFamily="18" charset="0"/>
              </a:rPr>
              <a:t>确保</a:t>
            </a:r>
            <a:r>
              <a:rPr lang="zh-CN" altLang="zh-CN" sz="2400" kern="100" dirty="0">
                <a:latin typeface="Bodoni MT Black" pitchFamily="18" charset="0"/>
                <a:cs typeface="Times New Roman" panose="02020603050405020304" pitchFamily="18" charset="0"/>
              </a:rPr>
              <a:t>适当地实现了</a:t>
            </a:r>
            <a:r>
              <a:rPr lang="zh-CN" altLang="zh-CN" sz="2400" kern="100" dirty="0" smtClean="0">
                <a:latin typeface="Bodoni MT Black" pitchFamily="18" charset="0"/>
                <a:cs typeface="Times New Roman" panose="02020603050405020304" pitchFamily="18" charset="0"/>
              </a:rPr>
              <a:t>变化</a:t>
            </a:r>
            <a:r>
              <a:rPr lang="zh-CN" altLang="en-US" sz="2400" kern="100" dirty="0" smtClean="0">
                <a:latin typeface="Bodoni MT Black" pitchFamily="18" charset="0"/>
                <a:cs typeface="Times New Roman" panose="02020603050405020304" pitchFamily="18" charset="0"/>
              </a:rPr>
              <a:t>；④ </a:t>
            </a:r>
            <a:r>
              <a:rPr lang="zh-CN" altLang="zh-CN" sz="2400" kern="100" dirty="0" smtClean="0">
                <a:latin typeface="Bodoni MT Black" pitchFamily="18" charset="0"/>
                <a:cs typeface="Times New Roman" panose="02020603050405020304" pitchFamily="18" charset="0"/>
              </a:rPr>
              <a:t>向</a:t>
            </a:r>
            <a:r>
              <a:rPr lang="zh-CN" altLang="zh-CN" sz="2400" kern="100" dirty="0">
                <a:latin typeface="Bodoni MT Black" pitchFamily="18" charset="0"/>
                <a:cs typeface="Times New Roman" panose="02020603050405020304" pitchFamily="18" charset="0"/>
              </a:rPr>
              <a:t>需要知道这类信息的人报告变化。</a:t>
            </a:r>
          </a:p>
        </p:txBody>
      </p:sp>
      <p:sp>
        <p:nvSpPr>
          <p:cNvPr id="8" name="矩形 7"/>
          <p:cNvSpPr/>
          <p:nvPr/>
        </p:nvSpPr>
        <p:spPr>
          <a:xfrm>
            <a:off x="500034" y="1182867"/>
            <a:ext cx="8176421" cy="553998"/>
          </a:xfrm>
          <a:prstGeom prst="rect">
            <a:avLst/>
          </a:prstGeom>
          <a:ln>
            <a:solidFill>
              <a:srgbClr val="C00000"/>
            </a:solidFill>
          </a:ln>
        </p:spPr>
        <p:txBody>
          <a:bodyPr wrap="square">
            <a:spAutoFit/>
          </a:bodyPr>
          <a:lstStyle/>
          <a:p>
            <a:pPr eaLnBrk="1" hangingPunct="1">
              <a:lnSpc>
                <a:spcPct val="125000"/>
              </a:lnSpc>
              <a:defRPr/>
            </a:pPr>
            <a:r>
              <a:rPr lang="zh-CN" altLang="zh-CN" sz="2400" kern="100" dirty="0" smtClean="0">
                <a:solidFill>
                  <a:srgbClr val="FF0000"/>
                </a:solidFill>
                <a:latin typeface="Bodoni MT Black" pitchFamily="18" charset="0"/>
                <a:cs typeface="Times New Roman" panose="02020603050405020304" pitchFamily="18" charset="0"/>
              </a:rPr>
              <a:t>软件</a:t>
            </a:r>
            <a:r>
              <a:rPr lang="zh-CN" altLang="zh-CN" sz="2400" kern="100" dirty="0">
                <a:solidFill>
                  <a:srgbClr val="FF0000"/>
                </a:solidFill>
                <a:latin typeface="Bodoni MT Black" pitchFamily="18" charset="0"/>
                <a:cs typeface="Times New Roman" panose="02020603050405020304" pitchFamily="18" charset="0"/>
              </a:rPr>
              <a:t>配置管理</a:t>
            </a:r>
            <a:r>
              <a:rPr lang="zh-CN" altLang="zh-CN" sz="2400" kern="100" dirty="0">
                <a:latin typeface="Bodoni MT Black" pitchFamily="18" charset="0"/>
                <a:cs typeface="Times New Roman" panose="02020603050405020304" pitchFamily="18" charset="0"/>
              </a:rPr>
              <a:t>是在软件的整个生命期内</a:t>
            </a:r>
            <a:r>
              <a:rPr lang="zh-CN" altLang="zh-CN" sz="2400" kern="100" dirty="0">
                <a:solidFill>
                  <a:srgbClr val="FF0000"/>
                </a:solidFill>
                <a:latin typeface="Bodoni MT Black" pitchFamily="18" charset="0"/>
                <a:cs typeface="Times New Roman" panose="02020603050405020304" pitchFamily="18" charset="0"/>
              </a:rPr>
              <a:t>管理变化</a:t>
            </a:r>
            <a:r>
              <a:rPr lang="zh-CN" altLang="zh-CN" sz="2400" kern="100" dirty="0">
                <a:latin typeface="Bodoni MT Black" pitchFamily="18" charset="0"/>
                <a:cs typeface="Times New Roman" panose="02020603050405020304" pitchFamily="18" charset="0"/>
              </a:rPr>
              <a:t>的一组活动。</a:t>
            </a:r>
            <a:endParaRPr lang="zh-CN" altLang="en-US" sz="2400" dirty="0">
              <a:latin typeface="Bodoni MT Black" pitchFamily="18" charset="0"/>
            </a:endParaRPr>
          </a:p>
        </p:txBody>
      </p:sp>
      <p:sp>
        <p:nvSpPr>
          <p:cNvPr id="9" name="矩形 8"/>
          <p:cNvSpPr/>
          <p:nvPr/>
        </p:nvSpPr>
        <p:spPr>
          <a:xfrm>
            <a:off x="412436" y="2928100"/>
            <a:ext cx="8279440" cy="1477328"/>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配置管理不同于软件维护。维护是在软件交付给用户使用后才发生的，而</a:t>
            </a:r>
            <a:r>
              <a:rPr lang="zh-CN" altLang="zh-CN" sz="2400" kern="100" dirty="0">
                <a:solidFill>
                  <a:srgbClr val="FF0000"/>
                </a:solidFill>
                <a:latin typeface="Bodoni MT Black" pitchFamily="18" charset="0"/>
                <a:cs typeface="Times New Roman" panose="02020603050405020304" pitchFamily="18" charset="0"/>
              </a:rPr>
              <a:t>配置管理是在软件项目启动时就开始，并且一直持续到软件退役后才终止的一组跟踪和控制活动。</a:t>
            </a:r>
          </a:p>
        </p:txBody>
      </p:sp>
      <p:sp>
        <p:nvSpPr>
          <p:cNvPr id="10" name="矩形 9"/>
          <p:cNvSpPr/>
          <p:nvPr/>
        </p:nvSpPr>
        <p:spPr>
          <a:xfrm>
            <a:off x="500033" y="4498386"/>
            <a:ext cx="8176421" cy="1015663"/>
          </a:xfrm>
          <a:prstGeom prst="rect">
            <a:avLst/>
          </a:prstGeom>
          <a:ln>
            <a:solidFill>
              <a:srgbClr val="00B050"/>
            </a:solidFill>
          </a:ln>
        </p:spPr>
        <p:txBody>
          <a:bodyPr wrap="square">
            <a:spAutoFit/>
          </a:bodyPr>
          <a:lstStyle/>
          <a:p>
            <a:pPr eaLnBrk="1" hangingPunct="1">
              <a:lnSpc>
                <a:spcPct val="125000"/>
              </a:lnSpc>
              <a:defRPr/>
            </a:pP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配置管理的目标是，</a:t>
            </a:r>
            <a:r>
              <a:rPr lang="zh-CN" altLang="zh-CN" sz="2400" b="1" kern="100" dirty="0">
                <a:solidFill>
                  <a:srgbClr val="FF0000"/>
                </a:solidFill>
                <a:latin typeface="Bodoni MT Black" pitchFamily="18" charset="0"/>
                <a:cs typeface="Times New Roman" panose="02020603050405020304" pitchFamily="18" charset="0"/>
              </a:rPr>
              <a:t>使变化更正确且更容易被适应，在必须变化时减少所需花费的工作量。</a:t>
            </a:r>
            <a:endParaRPr lang="zh-CN" altLang="en-US" sz="2400" b="1" dirty="0">
              <a:solidFill>
                <a:srgbClr val="FF0000"/>
              </a:solidFill>
              <a:latin typeface="Bodoni MT Black" pitchFamily="18" charset="0"/>
            </a:endParaRPr>
          </a:p>
        </p:txBody>
      </p:sp>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配置</a:t>
            </a:r>
          </a:p>
        </p:txBody>
      </p:sp>
      <p:sp>
        <p:nvSpPr>
          <p:cNvPr id="6" name="内容占位符 2"/>
          <p:cNvSpPr>
            <a:spLocks noGrp="1"/>
          </p:cNvSpPr>
          <p:nvPr>
            <p:ph idx="1"/>
          </p:nvPr>
        </p:nvSpPr>
        <p:spPr>
          <a:xfrm>
            <a:off x="323850" y="1003300"/>
            <a:ext cx="8229600" cy="531813"/>
          </a:xfrm>
        </p:spPr>
        <p:txBody>
          <a:bodyPr/>
          <a:lstStyle/>
          <a:p>
            <a:pPr marL="0" indent="0">
              <a:spcBef>
                <a:spcPct val="50000"/>
              </a:spcBef>
              <a:buFont typeface="Wingdings" pitchFamily="2" charset="2"/>
              <a:buNone/>
              <a:defRPr/>
            </a:pPr>
            <a:r>
              <a:rPr kumimoji="1" lang="en-US" altLang="zh-CN" b="1" dirty="0" smtClean="0">
                <a:latin typeface="Bodoni MT Black" pitchFamily="18" charset="0"/>
              </a:rPr>
              <a:t>13.6.1 </a:t>
            </a:r>
            <a:r>
              <a:rPr kumimoji="1" lang="zh-CN" altLang="en-US" b="1" dirty="0" smtClean="0">
                <a:latin typeface="Bodoni MT Black" pitchFamily="18" charset="0"/>
              </a:rPr>
              <a:t>软件配置</a:t>
            </a:r>
            <a:endParaRPr kumimoji="1" lang="en-US" altLang="zh-CN" b="1" dirty="0" smtClean="0">
              <a:latin typeface="Bodoni MT Black" pitchFamily="18" charset="0"/>
            </a:endParaRPr>
          </a:p>
        </p:txBody>
      </p:sp>
      <p:sp>
        <p:nvSpPr>
          <p:cNvPr id="146436" name="矩形 2"/>
          <p:cNvSpPr>
            <a:spLocks noChangeArrowheads="1"/>
          </p:cNvSpPr>
          <p:nvPr/>
        </p:nvSpPr>
        <p:spPr bwMode="auto">
          <a:xfrm>
            <a:off x="449263" y="1728788"/>
            <a:ext cx="2454518" cy="523220"/>
          </a:xfrm>
          <a:prstGeom prst="rect">
            <a:avLst/>
          </a:prstGeom>
          <a:noFill/>
          <a:ln w="9525">
            <a:noFill/>
            <a:miter lim="800000"/>
            <a:headEnd/>
            <a:tailEnd/>
          </a:ln>
        </p:spPr>
        <p:txBody>
          <a:bodyPr wrap="none">
            <a:spAutoFit/>
          </a:bodyPr>
          <a:lstStyle/>
          <a:p>
            <a:pPr eaLnBrk="1" hangingPunct="1"/>
            <a:r>
              <a:rPr lang="en-US" altLang="zh-CN" sz="2800" b="1">
                <a:latin typeface="Bodoni MT Black" pitchFamily="18" charset="0"/>
                <a:cs typeface="Times New Roman" pitchFamily="18" charset="0"/>
              </a:rPr>
              <a:t>1. </a:t>
            </a:r>
            <a:r>
              <a:rPr lang="zh-CN" altLang="zh-CN" sz="2800" b="1">
                <a:latin typeface="Bodoni MT Black" pitchFamily="18" charset="0"/>
                <a:cs typeface="Times New Roman" pitchFamily="18" charset="0"/>
              </a:rPr>
              <a:t>软件配置项</a:t>
            </a:r>
            <a:endParaRPr lang="zh-CN" altLang="en-US" sz="2800" b="1">
              <a:latin typeface="Bodoni MT Black" pitchFamily="18" charset="0"/>
            </a:endParaRPr>
          </a:p>
        </p:txBody>
      </p:sp>
      <p:sp>
        <p:nvSpPr>
          <p:cNvPr id="8" name="矩形 7"/>
          <p:cNvSpPr/>
          <p:nvPr/>
        </p:nvSpPr>
        <p:spPr>
          <a:xfrm>
            <a:off x="449263" y="2445683"/>
            <a:ext cx="8299201" cy="3323987"/>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过程的输出信息可以分为</a:t>
            </a:r>
            <a:r>
              <a:rPr lang="en-US" altLang="zh-CN" sz="2400" kern="100" dirty="0">
                <a:solidFill>
                  <a:srgbClr val="FF0000"/>
                </a:solidFill>
                <a:latin typeface="Bodoni MT Black" pitchFamily="18" charset="0"/>
                <a:cs typeface="Times New Roman" panose="02020603050405020304" pitchFamily="18" charset="0"/>
              </a:rPr>
              <a:t>3</a:t>
            </a:r>
            <a:r>
              <a:rPr lang="zh-CN" altLang="zh-CN" sz="2400" kern="100" dirty="0">
                <a:latin typeface="Bodoni MT Black" pitchFamily="18" charset="0"/>
                <a:cs typeface="Times New Roman" panose="02020603050405020304" pitchFamily="18" charset="0"/>
              </a:rPr>
              <a:t>类：</a:t>
            </a:r>
            <a:r>
              <a:rPr lang="en-US" altLang="zh-CN" sz="2400" kern="100" dirty="0">
                <a:latin typeface="Bodoni MT Black" pitchFamily="18" charset="0"/>
                <a:cs typeface="Times New Roman" panose="02020603050405020304" pitchFamily="18" charset="0"/>
              </a:rPr>
              <a:t>  </a:t>
            </a:r>
            <a:endParaRPr lang="zh-CN" altLang="zh-CN" sz="2400" kern="100" dirty="0" smtClean="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计算机程序</a:t>
            </a:r>
            <a:r>
              <a:rPr lang="zh-CN" altLang="zh-CN" sz="2400" kern="100" dirty="0" smtClean="0">
                <a:latin typeface="Bodoni MT Black" pitchFamily="18" charset="0"/>
                <a:cs typeface="Times New Roman" panose="02020603050405020304" pitchFamily="18" charset="0"/>
              </a:rPr>
              <a:t>（源代码和可执行程序）。</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solidFill>
                  <a:srgbClr val="FF0000"/>
                </a:solidFill>
                <a:latin typeface="Bodoni MT Black" pitchFamily="18" charset="0"/>
                <a:cs typeface="Times New Roman" panose="02020603050405020304" pitchFamily="18" charset="0"/>
              </a:rPr>
              <a:t>描述</a:t>
            </a:r>
            <a:r>
              <a:rPr lang="zh-CN" altLang="zh-CN" sz="2400" kern="100" dirty="0">
                <a:solidFill>
                  <a:srgbClr val="FF0000"/>
                </a:solidFill>
                <a:latin typeface="Bodoni MT Black" pitchFamily="18" charset="0"/>
                <a:cs typeface="Times New Roman" panose="02020603050405020304" pitchFamily="18" charset="0"/>
              </a:rPr>
              <a:t>计算机程序的文档</a:t>
            </a:r>
            <a:r>
              <a:rPr lang="zh-CN" altLang="zh-CN" sz="2400" kern="100" dirty="0">
                <a:latin typeface="Bodoni MT Black" pitchFamily="18" charset="0"/>
                <a:cs typeface="Times New Roman" panose="02020603050405020304" pitchFamily="18" charset="0"/>
              </a:rPr>
              <a:t>（供技术人员或用户使用）。</a:t>
            </a: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solidFill>
                  <a:srgbClr val="FF0000"/>
                </a:solidFill>
                <a:latin typeface="Bodoni MT Black" pitchFamily="18" charset="0"/>
                <a:cs typeface="Times New Roman" panose="02020603050405020304" pitchFamily="18" charset="0"/>
              </a:rPr>
              <a:t>数据</a:t>
            </a:r>
            <a:r>
              <a:rPr lang="zh-CN" altLang="zh-CN" sz="2400" kern="100" dirty="0">
                <a:latin typeface="Bodoni MT Black" pitchFamily="18" charset="0"/>
                <a:cs typeface="Times New Roman" panose="02020603050405020304" pitchFamily="18" charset="0"/>
              </a:rPr>
              <a:t>（程序内包含的或在程序外的）。</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上述</a:t>
            </a:r>
            <a:r>
              <a:rPr lang="zh-CN" altLang="zh-CN" sz="2400" kern="100" dirty="0">
                <a:latin typeface="Bodoni MT Black" pitchFamily="18" charset="0"/>
                <a:cs typeface="Times New Roman" panose="02020603050405020304" pitchFamily="18" charset="0"/>
              </a:rPr>
              <a:t>这些项组成了在软件过程中产生的全部信息，人们把它们统称为软件配置，而这些项就是软件配置项。</a:t>
            </a: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配置</a:t>
            </a:r>
          </a:p>
        </p:txBody>
      </p:sp>
      <p:sp>
        <p:nvSpPr>
          <p:cNvPr id="147459" name="矩形 2"/>
          <p:cNvSpPr>
            <a:spLocks noChangeArrowheads="1"/>
          </p:cNvSpPr>
          <p:nvPr/>
        </p:nvSpPr>
        <p:spPr bwMode="auto">
          <a:xfrm>
            <a:off x="468313" y="1068388"/>
            <a:ext cx="2454518" cy="523220"/>
          </a:xfrm>
          <a:prstGeom prst="rect">
            <a:avLst/>
          </a:prstGeom>
          <a:noFill/>
          <a:ln w="9525">
            <a:noFill/>
            <a:miter lim="800000"/>
            <a:headEnd/>
            <a:tailEnd/>
          </a:ln>
        </p:spPr>
        <p:txBody>
          <a:bodyPr wrap="none">
            <a:spAutoFit/>
          </a:bodyPr>
          <a:lstStyle/>
          <a:p>
            <a:pPr eaLnBrk="1" hangingPunct="1"/>
            <a:r>
              <a:rPr lang="en-US" altLang="zh-CN" sz="2800" b="1">
                <a:latin typeface="Bodoni MT Black" pitchFamily="18" charset="0"/>
                <a:cs typeface="Times New Roman" pitchFamily="18" charset="0"/>
              </a:rPr>
              <a:t>1. </a:t>
            </a:r>
            <a:r>
              <a:rPr lang="zh-CN" altLang="zh-CN" sz="2800" b="1">
                <a:latin typeface="Bodoni MT Black" pitchFamily="18" charset="0"/>
                <a:cs typeface="Times New Roman" pitchFamily="18" charset="0"/>
              </a:rPr>
              <a:t>软件配置项</a:t>
            </a:r>
            <a:endParaRPr lang="zh-CN" altLang="en-US" sz="2800" b="1">
              <a:latin typeface="Bodoni MT Black" pitchFamily="18" charset="0"/>
            </a:endParaRPr>
          </a:p>
        </p:txBody>
      </p:sp>
      <p:sp>
        <p:nvSpPr>
          <p:cNvPr id="7" name="矩形 6"/>
          <p:cNvSpPr/>
          <p:nvPr/>
        </p:nvSpPr>
        <p:spPr>
          <a:xfrm>
            <a:off x="468313" y="1765948"/>
            <a:ext cx="8170862" cy="2353658"/>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随着</a:t>
            </a:r>
            <a:r>
              <a:rPr lang="zh-CN" altLang="zh-CN" sz="2400" kern="100" dirty="0">
                <a:latin typeface="Bodoni MT Black" pitchFamily="18" charset="0"/>
                <a:cs typeface="Times New Roman" panose="02020603050405020304" pitchFamily="18" charset="0"/>
              </a:rPr>
              <a:t>软件开发过程的进展，软件配置项的数量迅速增加。不幸的是，由于前述的种种原因，</a:t>
            </a:r>
            <a:r>
              <a:rPr lang="zh-CN" altLang="zh-CN" sz="2400" kern="100" dirty="0">
                <a:solidFill>
                  <a:srgbClr val="FF0000"/>
                </a:solidFill>
                <a:latin typeface="Bodoni MT Black" pitchFamily="18" charset="0"/>
                <a:cs typeface="Times New Roman" panose="02020603050405020304" pitchFamily="18" charset="0"/>
              </a:rPr>
              <a:t>软件配置项的内容随时都可能发生变化</a:t>
            </a:r>
            <a:r>
              <a:rPr lang="zh-CN" altLang="zh-CN" sz="2400" kern="100" dirty="0">
                <a:latin typeface="Bodoni MT Black" pitchFamily="18" charset="0"/>
                <a:cs typeface="Times New Roman" panose="02020603050405020304" pitchFamily="18" charset="0"/>
              </a:rPr>
              <a:t>。为了开发出高质量的软件产品，软件开发人员不仅要努力保证每个软件配置项正确，而且必须保证一个软件的所有配置项是完全一致的。</a:t>
            </a:r>
          </a:p>
        </p:txBody>
      </p:sp>
      <p:sp>
        <p:nvSpPr>
          <p:cNvPr id="147461" name="矩形 8"/>
          <p:cNvSpPr>
            <a:spLocks noChangeArrowheads="1"/>
          </p:cNvSpPr>
          <p:nvPr/>
        </p:nvSpPr>
        <p:spPr bwMode="auto">
          <a:xfrm>
            <a:off x="575715" y="4293946"/>
            <a:ext cx="8039648" cy="1015663"/>
          </a:xfrm>
          <a:prstGeom prst="rect">
            <a:avLst/>
          </a:prstGeom>
          <a:noFill/>
          <a:ln w="9525">
            <a:solidFill>
              <a:srgbClr val="C00000"/>
            </a:solid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可以</a:t>
            </a:r>
            <a:r>
              <a:rPr lang="zh-CN" altLang="zh-CN" sz="2400" dirty="0">
                <a:latin typeface="Bodoni MT Black" pitchFamily="18" charset="0"/>
                <a:cs typeface="Times New Roman" pitchFamily="18" charset="0"/>
              </a:rPr>
              <a:t>把</a:t>
            </a:r>
            <a:r>
              <a:rPr lang="zh-CN" altLang="zh-CN" sz="2400" dirty="0">
                <a:solidFill>
                  <a:srgbClr val="FF0000"/>
                </a:solidFill>
                <a:latin typeface="Bodoni MT Black" pitchFamily="18" charset="0"/>
                <a:cs typeface="Times New Roman" pitchFamily="18" charset="0"/>
              </a:rPr>
              <a:t>软件配置管理</a:t>
            </a:r>
            <a:r>
              <a:rPr lang="zh-CN" altLang="zh-CN" sz="2400" dirty="0">
                <a:latin typeface="Bodoni MT Black" pitchFamily="18" charset="0"/>
                <a:cs typeface="Times New Roman" pitchFamily="18" charset="0"/>
              </a:rPr>
              <a:t>看作是应用于</a:t>
            </a:r>
            <a:r>
              <a:rPr lang="zh-CN" altLang="zh-CN" sz="2400" dirty="0">
                <a:solidFill>
                  <a:srgbClr val="FF0000"/>
                </a:solidFill>
                <a:latin typeface="Bodoni MT Black" pitchFamily="18" charset="0"/>
                <a:cs typeface="Times New Roman" pitchFamily="18" charset="0"/>
              </a:rPr>
              <a:t>整个软件过程的软件质量保证活动</a:t>
            </a:r>
            <a:r>
              <a:rPr lang="zh-CN" altLang="zh-CN" sz="2400" dirty="0">
                <a:latin typeface="Bodoni MT Black" pitchFamily="18" charset="0"/>
                <a:cs typeface="Times New Roman" pitchFamily="18" charset="0"/>
              </a:rPr>
              <a:t>，是专门</a:t>
            </a:r>
            <a:r>
              <a:rPr lang="zh-CN" altLang="zh-CN" sz="2400" dirty="0">
                <a:solidFill>
                  <a:srgbClr val="FF0000"/>
                </a:solidFill>
                <a:latin typeface="Bodoni MT Black" pitchFamily="18" charset="0"/>
                <a:cs typeface="Times New Roman" pitchFamily="18" charset="0"/>
              </a:rPr>
              <a:t>用于管理变化</a:t>
            </a:r>
            <a:r>
              <a:rPr lang="zh-CN" altLang="zh-CN" sz="2400" dirty="0">
                <a:latin typeface="Bodoni MT Black" pitchFamily="18" charset="0"/>
                <a:cs typeface="Times New Roman" pitchFamily="18" charset="0"/>
              </a:rPr>
              <a:t>的软件质量保证活动。</a:t>
            </a:r>
            <a:endParaRPr lang="zh-CN" altLang="en-US" sz="2400" dirty="0">
              <a:latin typeface="Bodoni MT Black" pitchFamily="18" charset="0"/>
            </a:endParaRP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2"/>
          <p:cNvSpPr>
            <a:spLocks noChangeArrowheads="1"/>
          </p:cNvSpPr>
          <p:nvPr/>
        </p:nvSpPr>
        <p:spPr bwMode="auto">
          <a:xfrm>
            <a:off x="467544" y="935038"/>
            <a:ext cx="1372492" cy="523220"/>
          </a:xfrm>
          <a:prstGeom prst="rect">
            <a:avLst/>
          </a:prstGeom>
          <a:noFill/>
          <a:ln w="9525">
            <a:noFill/>
            <a:miter lim="800000"/>
            <a:headEnd/>
            <a:tailEnd/>
          </a:ln>
        </p:spPr>
        <p:txBody>
          <a:bodyPr wrap="none">
            <a:spAutoFit/>
          </a:bodyPr>
          <a:lstStyle/>
          <a:p>
            <a:pPr eaLnBrk="1" hangingPunct="1"/>
            <a:r>
              <a:rPr lang="en-US" altLang="zh-CN" sz="2800" b="1" dirty="0">
                <a:latin typeface="Bodoni MT Black" pitchFamily="18" charset="0"/>
                <a:cs typeface="Times New Roman" pitchFamily="18" charset="0"/>
              </a:rPr>
              <a:t>2. </a:t>
            </a:r>
            <a:r>
              <a:rPr lang="zh-CN" altLang="zh-CN" sz="2800" b="1" dirty="0">
                <a:latin typeface="Bodoni MT Black" pitchFamily="18" charset="0"/>
              </a:rPr>
              <a:t>基线</a:t>
            </a:r>
            <a:endParaRPr lang="zh-CN" altLang="en-US" sz="2800" b="1" dirty="0">
              <a:latin typeface="Bodoni MT Black" pitchFamily="18" charset="0"/>
            </a:endParaRPr>
          </a:p>
        </p:txBody>
      </p:sp>
      <p:sp>
        <p:nvSpPr>
          <p:cNvPr id="8" name="矩形 7"/>
          <p:cNvSpPr/>
          <p:nvPr/>
        </p:nvSpPr>
        <p:spPr>
          <a:xfrm>
            <a:off x="385763" y="3602548"/>
            <a:ext cx="8367637" cy="193899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简而言之</a:t>
            </a:r>
            <a:r>
              <a:rPr lang="zh-CN" altLang="zh-CN" sz="2400" kern="100" dirty="0">
                <a:latin typeface="Bodoni MT Black" pitchFamily="18" charset="0"/>
                <a:cs typeface="Times New Roman" panose="02020603050405020304" pitchFamily="18" charset="0"/>
              </a:rPr>
              <a:t>，基线就是</a:t>
            </a:r>
            <a:r>
              <a:rPr lang="zh-CN" altLang="zh-CN" sz="2400" kern="100" dirty="0">
                <a:solidFill>
                  <a:srgbClr val="FF0000"/>
                </a:solidFill>
                <a:latin typeface="Bodoni MT Black" pitchFamily="18" charset="0"/>
                <a:cs typeface="Times New Roman" panose="02020603050405020304" pitchFamily="18" charset="0"/>
              </a:rPr>
              <a:t>通过了正式复审的软件配置项</a:t>
            </a:r>
            <a:r>
              <a:rPr lang="zh-CN" altLang="zh-CN" sz="2400" kern="100" dirty="0">
                <a:latin typeface="Bodoni MT Black" pitchFamily="18" charset="0"/>
                <a:cs typeface="Times New Roman" panose="02020603050405020304" pitchFamily="18" charset="0"/>
              </a:rPr>
              <a:t>。在软件配置项变成基线之前，可以迅速而非正式地修改它。一旦建立了基线之后，虽然仍然可以实现变化，</a:t>
            </a:r>
            <a:r>
              <a:rPr lang="zh-CN" altLang="zh-CN" sz="2400" kern="100" dirty="0" smtClean="0">
                <a:latin typeface="Bodoni MT Black" pitchFamily="18" charset="0"/>
                <a:cs typeface="Times New Roman" panose="02020603050405020304" pitchFamily="18" charset="0"/>
              </a:rPr>
              <a:t>但必须</a:t>
            </a:r>
            <a:r>
              <a:rPr lang="zh-CN" altLang="zh-CN" sz="2400" kern="100" dirty="0">
                <a:latin typeface="Bodoni MT Black" pitchFamily="18" charset="0"/>
                <a:cs typeface="Times New Roman" panose="02020603050405020304" pitchFamily="18" charset="0"/>
              </a:rPr>
              <a:t>应用特定的、正式的过程（称为规程）来评估、实现和验证每个变化。</a:t>
            </a:r>
          </a:p>
        </p:txBody>
      </p:sp>
      <p:sp>
        <p:nvSpPr>
          <p:cNvPr id="7" name="矩形 6"/>
          <p:cNvSpPr/>
          <p:nvPr/>
        </p:nvSpPr>
        <p:spPr>
          <a:xfrm>
            <a:off x="385763" y="1544638"/>
            <a:ext cx="8362701" cy="1938992"/>
          </a:xfrm>
          <a:prstGeom prst="rect">
            <a:avLst/>
          </a:prstGeom>
          <a:ln>
            <a:solidFill>
              <a:srgbClr val="C00000"/>
            </a:solidFill>
          </a:ln>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zh-CN" altLang="zh-CN" sz="2400" dirty="0" smtClean="0">
                <a:solidFill>
                  <a:srgbClr val="FF0000"/>
                </a:solidFill>
                <a:latin typeface="Bodoni MT Black" pitchFamily="18" charset="0"/>
              </a:rPr>
              <a:t>基线</a:t>
            </a:r>
            <a:r>
              <a:rPr lang="zh-CN" altLang="zh-CN" sz="2400" dirty="0">
                <a:latin typeface="Bodoni MT Black" pitchFamily="18" charset="0"/>
              </a:rPr>
              <a:t>是一个软件配置管理概念，它有助于人们在不严重妨碍合理变化的前提下来控制变化。</a:t>
            </a:r>
            <a:r>
              <a:rPr lang="en-US" altLang="zh-CN" sz="2400" dirty="0">
                <a:latin typeface="Bodoni MT Black" pitchFamily="18" charset="0"/>
              </a:rPr>
              <a:t>IEEE</a:t>
            </a:r>
            <a:r>
              <a:rPr lang="zh-CN" altLang="zh-CN" sz="2400" dirty="0">
                <a:latin typeface="Bodoni MT Black" pitchFamily="18" charset="0"/>
              </a:rPr>
              <a:t>把基线定义为： </a:t>
            </a:r>
            <a:r>
              <a:rPr lang="zh-CN" altLang="zh-CN" sz="2400" dirty="0">
                <a:solidFill>
                  <a:srgbClr val="FF0000"/>
                </a:solidFill>
                <a:latin typeface="Bodoni MT Black" pitchFamily="18" charset="0"/>
              </a:rPr>
              <a:t>已经通过了正式复审的规格说明或中间产品，它可以作为进一步开发的基础，并且只有通过正式的变化控制过程才能改变它。</a:t>
            </a:r>
            <a:endParaRPr lang="zh-CN" altLang="en-US" sz="2400" dirty="0">
              <a:solidFill>
                <a:srgbClr val="FF0000"/>
              </a:solidFill>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配置</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3725" y="1628800"/>
            <a:ext cx="8021638" cy="3323987"/>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除了</a:t>
            </a:r>
            <a:r>
              <a:rPr lang="zh-CN" altLang="zh-CN" sz="2400" kern="100" dirty="0">
                <a:latin typeface="Bodoni MT Black" pitchFamily="18" charset="0"/>
                <a:cs typeface="Times New Roman" panose="02020603050405020304" pitchFamily="18" charset="0"/>
              </a:rPr>
              <a:t>软件配置项之外，许多软件工程组织也把</a:t>
            </a:r>
            <a:r>
              <a:rPr lang="zh-CN" altLang="zh-CN" sz="2400" kern="100" dirty="0">
                <a:solidFill>
                  <a:srgbClr val="FF0000"/>
                </a:solidFill>
                <a:latin typeface="Bodoni MT Black" pitchFamily="18" charset="0"/>
                <a:cs typeface="Times New Roman" panose="02020603050405020304" pitchFamily="18" charset="0"/>
              </a:rPr>
              <a:t>软件工具</a:t>
            </a:r>
            <a:r>
              <a:rPr lang="zh-CN" altLang="zh-CN" sz="2400" kern="100" dirty="0">
                <a:latin typeface="Bodoni MT Black" pitchFamily="18" charset="0"/>
                <a:cs typeface="Times New Roman" panose="02020603050405020304" pitchFamily="18" charset="0"/>
              </a:rPr>
              <a:t>置于配置管理之下，也就是说，把特定版本的</a:t>
            </a:r>
            <a:r>
              <a:rPr lang="zh-CN" altLang="zh-CN" sz="2400" kern="100" dirty="0">
                <a:solidFill>
                  <a:srgbClr val="FF0000"/>
                </a:solidFill>
                <a:latin typeface="Bodoni MT Black" pitchFamily="18" charset="0"/>
                <a:cs typeface="Times New Roman" panose="02020603050405020304" pitchFamily="18" charset="0"/>
              </a:rPr>
              <a:t>编辑器</a:t>
            </a:r>
            <a:r>
              <a:rPr lang="zh-CN" altLang="zh-CN"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编译器</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其他</a:t>
            </a:r>
            <a:r>
              <a:rPr lang="en-US" altLang="zh-CN" sz="2400" kern="100" dirty="0">
                <a:solidFill>
                  <a:srgbClr val="FF0000"/>
                </a:solidFill>
                <a:latin typeface="Bodoni MT Black" pitchFamily="18" charset="0"/>
                <a:cs typeface="Times New Roman" panose="02020603050405020304" pitchFamily="18" charset="0"/>
              </a:rPr>
              <a:t>CASE</a:t>
            </a:r>
            <a:r>
              <a:rPr lang="zh-CN" altLang="zh-CN" sz="2400" kern="100" dirty="0">
                <a:solidFill>
                  <a:srgbClr val="FF0000"/>
                </a:solidFill>
                <a:latin typeface="Bodoni MT Black" pitchFamily="18" charset="0"/>
                <a:cs typeface="Times New Roman" panose="02020603050405020304" pitchFamily="18" charset="0"/>
              </a:rPr>
              <a:t>工具</a:t>
            </a:r>
            <a:r>
              <a:rPr lang="zh-CN" altLang="zh-CN" sz="2400" kern="100" dirty="0">
                <a:latin typeface="Bodoni MT Black" pitchFamily="18" charset="0"/>
                <a:cs typeface="Times New Roman" panose="02020603050405020304" pitchFamily="18" charset="0"/>
              </a:rPr>
              <a:t>，作为软件配置的一部分“固定”下来。</a:t>
            </a:r>
            <a:endParaRPr lang="en-US" altLang="zh-CN" sz="2400"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因为</a:t>
            </a:r>
            <a:r>
              <a:rPr lang="zh-CN" altLang="zh-CN" sz="2400" kern="100" dirty="0">
                <a:latin typeface="Bodoni MT Black" pitchFamily="18" charset="0"/>
                <a:cs typeface="Times New Roman" panose="02020603050405020304" pitchFamily="18" charset="0"/>
              </a:rPr>
              <a:t>当修改软件配置项时必然要用到这些工具，为防止不同版本的工具产生的结果不同，应该把软件工具也基线化，并且列入到综合的配置管理过程之中。</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23813"/>
            <a:ext cx="8229600" cy="12446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配置</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矩形 8"/>
          <p:cNvSpPr/>
          <p:nvPr/>
        </p:nvSpPr>
        <p:spPr>
          <a:xfrm>
            <a:off x="288408" y="187467"/>
            <a:ext cx="3903633" cy="461665"/>
          </a:xfrm>
          <a:prstGeom prst="rect">
            <a:avLst/>
          </a:prstGeom>
        </p:spPr>
        <p:txBody>
          <a:bodyPr wrap="none">
            <a:spAutoFit/>
          </a:bodyPr>
          <a:lstStyle/>
          <a:p>
            <a:pPr algn="just" eaLnBrk="1" hangingPunct="1">
              <a:spcAft>
                <a:spcPts val="0"/>
              </a:spcAft>
              <a:defRPr/>
            </a:pPr>
            <a:r>
              <a:rPr lang="zh-CN" altLang="en-US" sz="2400" kern="100" dirty="0" smtClean="0">
                <a:solidFill>
                  <a:srgbClr val="FF0000"/>
                </a:solidFill>
                <a:latin typeface="Bodoni MT Black" pitchFamily="18" charset="0"/>
                <a:cs typeface="Times New Roman" panose="02020603050405020304" pitchFamily="18" charset="0"/>
              </a:rPr>
              <a:t>② </a:t>
            </a:r>
            <a:r>
              <a:rPr lang="zh-CN" altLang="zh-CN" sz="2400" dirty="0" smtClean="0">
                <a:solidFill>
                  <a:srgbClr val="FF0000"/>
                </a:solidFill>
                <a:latin typeface="Bodoni MT Black" pitchFamily="18" charset="0"/>
              </a:rPr>
              <a:t>计算技术</a:t>
            </a:r>
            <a:r>
              <a:rPr lang="zh-CN" altLang="zh-CN" sz="2400" dirty="0">
                <a:solidFill>
                  <a:srgbClr val="FF0000"/>
                </a:solidFill>
                <a:latin typeface="Bodoni MT Black" pitchFamily="18" charset="0"/>
              </a:rPr>
              <a:t>复杂性因子</a:t>
            </a:r>
            <a:r>
              <a:rPr lang="en-US" altLang="zh-CN" sz="2400" dirty="0">
                <a:solidFill>
                  <a:srgbClr val="FF0000"/>
                </a:solidFill>
                <a:latin typeface="Bodoni MT Black" pitchFamily="18" charset="0"/>
              </a:rPr>
              <a:t>TCF</a:t>
            </a:r>
            <a:endParaRPr lang="zh-CN" altLang="zh-CN" sz="2400" kern="100" dirty="0">
              <a:solidFill>
                <a:srgbClr val="FF0000"/>
              </a:solidFill>
              <a:latin typeface="Bodoni MT Black" pitchFamily="18" charset="0"/>
              <a:cs typeface="Times New Roman" panose="02020603050405020304" pitchFamily="18" charset="0"/>
            </a:endParaRPr>
          </a:p>
        </p:txBody>
      </p:sp>
      <p:sp>
        <p:nvSpPr>
          <p:cNvPr id="4" name="矩形 3"/>
          <p:cNvSpPr/>
          <p:nvPr/>
        </p:nvSpPr>
        <p:spPr>
          <a:xfrm>
            <a:off x="754062" y="765175"/>
            <a:ext cx="7675589" cy="461665"/>
          </a:xfrm>
          <a:prstGeom prst="rect">
            <a:avLst/>
          </a:prstGeom>
          <a:ln>
            <a:solidFill>
              <a:schemeClr val="accent6">
                <a:lumMod val="75000"/>
              </a:schemeClr>
            </a:solidFill>
          </a:ln>
        </p:spPr>
        <p:txBody>
          <a:bodyPr wrap="square">
            <a:spAutoFit/>
          </a:bodyPr>
          <a:lstStyle/>
          <a:p>
            <a:pPr eaLnBrk="1" hangingPunct="1">
              <a:defRPr/>
            </a:pPr>
            <a:r>
              <a:rPr lang="zh-CN" altLang="zh-CN" sz="2400" dirty="0">
                <a:latin typeface="Bodoni MT Black" pitchFamily="18" charset="0"/>
                <a:cs typeface="Times New Roman" panose="02020603050405020304" pitchFamily="18" charset="0"/>
              </a:rPr>
              <a:t>这一步骤度量</a:t>
            </a:r>
            <a:r>
              <a:rPr lang="en-US" altLang="zh-CN" sz="2400" dirty="0">
                <a:solidFill>
                  <a:srgbClr val="FF0000"/>
                </a:solidFill>
                <a:latin typeface="Bodoni MT Black" pitchFamily="18" charset="0"/>
                <a:cs typeface="Times New Roman" panose="02020603050405020304" pitchFamily="18" charset="0"/>
              </a:rPr>
              <a:t>14</a:t>
            </a:r>
            <a:r>
              <a:rPr lang="zh-CN" altLang="zh-CN" sz="2400" dirty="0">
                <a:latin typeface="Bodoni MT Black" pitchFamily="18" charset="0"/>
                <a:cs typeface="Times New Roman" panose="02020603050405020304" pitchFamily="18" charset="0"/>
              </a:rPr>
              <a:t>种技术因素对软件规模的影响程度</a:t>
            </a:r>
            <a:endParaRPr lang="zh-CN" altLang="en-US" sz="2400" dirty="0">
              <a:latin typeface="Bodoni MT Black" pitchFamily="18" charset="0"/>
            </a:endParaRPr>
          </a:p>
        </p:txBody>
      </p:sp>
      <p:pic>
        <p:nvPicPr>
          <p:cNvPr id="19462" name="图片 4"/>
          <p:cNvPicPr>
            <a:picLocks noChangeAspect="1"/>
          </p:cNvPicPr>
          <p:nvPr/>
        </p:nvPicPr>
        <p:blipFill>
          <a:blip r:embed="rId3"/>
          <a:srcRect/>
          <a:stretch>
            <a:fillRect/>
          </a:stretch>
        </p:blipFill>
        <p:spPr bwMode="auto">
          <a:xfrm>
            <a:off x="4402467" y="2982105"/>
            <a:ext cx="4730750" cy="3303588"/>
          </a:xfrm>
          <a:prstGeom prst="rect">
            <a:avLst/>
          </a:prstGeom>
          <a:noFill/>
          <a:ln w="9525">
            <a:noFill/>
            <a:miter lim="800000"/>
            <a:headEnd/>
            <a:tailEnd/>
          </a:ln>
        </p:spPr>
      </p:pic>
      <p:sp>
        <p:nvSpPr>
          <p:cNvPr id="17" name="矩形 16"/>
          <p:cNvSpPr/>
          <p:nvPr/>
        </p:nvSpPr>
        <p:spPr>
          <a:xfrm>
            <a:off x="288408" y="5093198"/>
            <a:ext cx="4541838" cy="461665"/>
          </a:xfrm>
          <a:prstGeom prst="rect">
            <a:avLst/>
          </a:prstGeom>
        </p:spPr>
        <p:txBody>
          <a:bodyPr wrap="square">
            <a:spAutoFit/>
          </a:bodyPr>
          <a:lstStyle/>
          <a:p>
            <a:pPr algn="just" eaLnBrk="1" hangingPunct="1">
              <a:spcAft>
                <a:spcPts val="0"/>
              </a:spcAft>
              <a:defRPr/>
            </a:pPr>
            <a:r>
              <a:rPr lang="zh-CN" altLang="en-US" sz="2400" dirty="0" smtClean="0">
                <a:solidFill>
                  <a:srgbClr val="FF0000"/>
                </a:solidFill>
                <a:latin typeface="Bodoni MT Black" pitchFamily="18" charset="0"/>
              </a:rPr>
              <a:t>③ </a:t>
            </a:r>
            <a:r>
              <a:rPr lang="zh-CN" altLang="zh-CN" sz="2400" dirty="0" smtClean="0">
                <a:solidFill>
                  <a:srgbClr val="FF0000"/>
                </a:solidFill>
                <a:latin typeface="Bodoni MT Black" pitchFamily="18" charset="0"/>
              </a:rPr>
              <a:t>计算</a:t>
            </a:r>
            <a:r>
              <a:rPr lang="zh-CN" altLang="zh-CN" sz="2400" dirty="0">
                <a:solidFill>
                  <a:srgbClr val="FF0000"/>
                </a:solidFill>
                <a:latin typeface="Bodoni MT Black" pitchFamily="18" charset="0"/>
              </a:rPr>
              <a:t>功能点数</a:t>
            </a:r>
            <a:r>
              <a:rPr lang="en-US" altLang="zh-CN" sz="2400" dirty="0">
                <a:solidFill>
                  <a:srgbClr val="FF0000"/>
                </a:solidFill>
                <a:latin typeface="Bodoni MT Black" pitchFamily="18" charset="0"/>
              </a:rPr>
              <a:t>FP</a:t>
            </a:r>
            <a:endParaRPr lang="zh-CN" altLang="zh-CN" sz="2400" kern="100" dirty="0">
              <a:solidFill>
                <a:srgbClr val="FF0000"/>
              </a:solidFill>
              <a:latin typeface="Bodoni MT Black" pitchFamily="18" charset="0"/>
              <a:cs typeface="Times New Roman" panose="02020603050405020304" pitchFamily="18" charset="0"/>
            </a:endParaRPr>
          </a:p>
        </p:txBody>
      </p:sp>
      <p:sp>
        <p:nvSpPr>
          <p:cNvPr id="15" name="矩形 14"/>
          <p:cNvSpPr/>
          <p:nvPr/>
        </p:nvSpPr>
        <p:spPr>
          <a:xfrm>
            <a:off x="754062" y="5572683"/>
            <a:ext cx="2643206" cy="461665"/>
          </a:xfrm>
          <a:prstGeom prst="rect">
            <a:avLst/>
          </a:prstGeom>
          <a:ln>
            <a:solidFill>
              <a:srgbClr val="00B050"/>
            </a:solidFill>
          </a:ln>
        </p:spPr>
        <p:txBody>
          <a:bodyPr wrap="square">
            <a:spAutoFit/>
          </a:bodyPr>
          <a:lstStyle/>
          <a:p>
            <a:pPr algn="just" eaLnBrk="1" hangingPunct="1">
              <a:spcAft>
                <a:spcPts val="0"/>
              </a:spcAft>
              <a:defRPr/>
            </a:pPr>
            <a:r>
              <a:rPr lang="en-US" altLang="zh-CN" sz="2400" b="1" kern="100" dirty="0" smtClean="0">
                <a:solidFill>
                  <a:srgbClr val="FF0000"/>
                </a:solidFill>
                <a:effectLst>
                  <a:outerShdw blurRad="38100" dist="38100" dir="2700000" algn="tl">
                    <a:srgbClr val="000000">
                      <a:alpha val="43137"/>
                    </a:srgbClr>
                  </a:outerShdw>
                </a:effectLst>
                <a:latin typeface="Bodoni MT Black" pitchFamily="18" charset="0"/>
                <a:cs typeface="Times New Roman" panose="02020603050405020304" pitchFamily="18" charset="0"/>
              </a:rPr>
              <a:t>FP = UFP</a:t>
            </a:r>
            <a:r>
              <a:rPr lang="zh-CN" altLang="zh-CN" sz="2400" b="1" kern="100" dirty="0">
                <a:solidFill>
                  <a:srgbClr val="FF0000"/>
                </a:solidFill>
                <a:effectLst>
                  <a:outerShdw blurRad="38100" dist="38100" dir="2700000" algn="tl">
                    <a:srgbClr val="000000">
                      <a:alpha val="43137"/>
                    </a:srgbClr>
                  </a:outerShdw>
                </a:effectLst>
                <a:latin typeface="Bodoni MT Black" pitchFamily="18" charset="0"/>
                <a:cs typeface="Times New Roman" panose="02020603050405020304" pitchFamily="18" charset="0"/>
              </a:rPr>
              <a:t>×</a:t>
            </a:r>
            <a:r>
              <a:rPr lang="en-US" altLang="zh-CN" sz="2400" b="1" kern="100" dirty="0">
                <a:solidFill>
                  <a:srgbClr val="FF0000"/>
                </a:solidFill>
                <a:effectLst>
                  <a:outerShdw blurRad="38100" dist="38100" dir="2700000" algn="tl">
                    <a:srgbClr val="000000">
                      <a:alpha val="43137"/>
                    </a:srgbClr>
                  </a:outerShdw>
                </a:effectLst>
                <a:latin typeface="Bodoni MT Black" pitchFamily="18" charset="0"/>
                <a:cs typeface="Times New Roman" panose="02020603050405020304" pitchFamily="18" charset="0"/>
              </a:rPr>
              <a:t>TCF</a:t>
            </a:r>
            <a:endParaRPr lang="zh-CN" altLang="zh-CN" sz="2400" b="1" kern="100" dirty="0">
              <a:solidFill>
                <a:srgbClr val="FF0000"/>
              </a:solidFill>
              <a:effectLst>
                <a:outerShdw blurRad="38100" dist="38100" dir="2700000" algn="tl">
                  <a:srgbClr val="000000">
                    <a:alpha val="43137"/>
                  </a:srgbClr>
                </a:outerShdw>
              </a:effectLst>
              <a:latin typeface="Bodoni MT Black" pitchFamily="18" charset="0"/>
              <a:cs typeface="Times New Roman" panose="02020603050405020304" pitchFamily="18" charset="0"/>
            </a:endParaRPr>
          </a:p>
        </p:txBody>
      </p:sp>
      <p:sp>
        <p:nvSpPr>
          <p:cNvPr id="11" name="1 Título"/>
          <p:cNvSpPr txBox="1">
            <a:spLocks/>
          </p:cNvSpPr>
          <p:nvPr/>
        </p:nvSpPr>
        <p:spPr bwMode="auto">
          <a:xfrm>
            <a:off x="2833688" y="630713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s-E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defRPr/>
            </a:pPr>
            <a:r>
              <a:rPr lang="en-US" altLang="zh-CN" sz="2400" dirty="0" smtClean="0">
                <a:solidFill>
                  <a:srgbClr val="D9D9D9"/>
                </a:solidFill>
                <a:latin typeface="Bodoni MT Black" pitchFamily="18" charset="0"/>
                <a:ea typeface="+mn-ea"/>
              </a:rPr>
              <a:t>13.1.2 </a:t>
            </a:r>
            <a:r>
              <a:rPr lang="zh-CN" altLang="en-US" sz="2400" dirty="0" smtClean="0">
                <a:solidFill>
                  <a:srgbClr val="D9D9D9"/>
                </a:solidFill>
                <a:latin typeface="Bodoni MT Black" pitchFamily="18" charset="0"/>
                <a:ea typeface="+mn-ea"/>
              </a:rPr>
              <a:t>功能点技术</a:t>
            </a:r>
            <a:endParaRPr lang="zh-CN" altLang="en-US" sz="2400" dirty="0">
              <a:solidFill>
                <a:srgbClr val="D9D9D9"/>
              </a:solidFill>
              <a:latin typeface="Bodoni MT Black" pitchFamily="18" charset="0"/>
              <a:ea typeface="+mn-ea"/>
            </a:endParaRPr>
          </a:p>
        </p:txBody>
      </p:sp>
      <mc:AlternateContent xmlns:mc="http://schemas.openxmlformats.org/markup-compatibility/2006" xmlns:a14="http://schemas.microsoft.com/office/drawing/2010/main">
        <mc:Choice Requires="a14">
          <p:sp>
            <p:nvSpPr>
              <p:cNvPr id="5" name="文本框 4"/>
              <p:cNvSpPr txBox="1"/>
              <p:nvPr/>
            </p:nvSpPr>
            <p:spPr>
              <a:xfrm>
                <a:off x="395536" y="1342883"/>
                <a:ext cx="8424936" cy="3809697"/>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sz="2400" dirty="0" smtClean="0">
                    <a:cs typeface="Times New Roman" pitchFamily="18" charset="0"/>
                  </a:rPr>
                  <a:t> 根据软件特点，为每个因素分配一个从</a:t>
                </a:r>
                <a:r>
                  <a:rPr lang="en-US" altLang="zh-CN" sz="2400" dirty="0">
                    <a:cs typeface="Times New Roman" pitchFamily="18" charset="0"/>
                  </a:rPr>
                  <a:t>0</a:t>
                </a:r>
                <a:r>
                  <a:rPr lang="zh-CN" altLang="en-US" sz="2400" dirty="0">
                    <a:cs typeface="Times New Roman" pitchFamily="18" charset="0"/>
                  </a:rPr>
                  <a:t>（不存在或对软件规模无影响）到</a:t>
                </a:r>
                <a:r>
                  <a:rPr lang="en-US" altLang="zh-CN" sz="2400" dirty="0">
                    <a:cs typeface="Times New Roman" pitchFamily="18" charset="0"/>
                  </a:rPr>
                  <a:t>5</a:t>
                </a:r>
                <a:r>
                  <a:rPr lang="zh-CN" altLang="en-US" sz="2400" dirty="0">
                    <a:cs typeface="Times New Roman" pitchFamily="18" charset="0"/>
                  </a:rPr>
                  <a:t>（有很大影响）的值</a:t>
                </a:r>
                <a:r>
                  <a:rPr lang="zh-CN" altLang="en-US" sz="2400" dirty="0" smtClean="0">
                    <a:cs typeface="Times New Roman" pitchFamily="18" charset="0"/>
                  </a:rPr>
                  <a:t>。</a:t>
                </a:r>
                <a:endParaRPr lang="en-US" altLang="zh-CN" sz="2400" dirty="0" smtClean="0">
                  <a:cs typeface="Times New Roman" pitchFamily="18" charset="0"/>
                </a:endParaRPr>
              </a:p>
              <a:p>
                <a:pPr marL="285750" indent="-285750">
                  <a:lnSpc>
                    <a:spcPct val="125000"/>
                  </a:lnSpc>
                  <a:buFont typeface="Wingdings" panose="05000000000000000000" pitchFamily="2" charset="2"/>
                  <a:buChar char="l"/>
                </a:pPr>
                <a:r>
                  <a:rPr lang="zh-CN" altLang="en-US" sz="2400" dirty="0" smtClean="0">
                    <a:cs typeface="Times New Roman" pitchFamily="18" charset="0"/>
                  </a:rPr>
                  <a:t> 计算技术</a:t>
                </a:r>
                <a:r>
                  <a:rPr lang="zh-CN" altLang="en-US" sz="2400" dirty="0">
                    <a:cs typeface="Times New Roman" pitchFamily="18" charset="0"/>
                  </a:rPr>
                  <a:t>因素对软件规模的综合影响程度</a:t>
                </a:r>
                <a:r>
                  <a:rPr lang="en-US" altLang="zh-CN" sz="2400" dirty="0">
                    <a:cs typeface="Times New Roman" pitchFamily="18" charset="0"/>
                  </a:rPr>
                  <a:t>DI </a:t>
                </a:r>
                <a:r>
                  <a:rPr lang="zh-CN" altLang="en-US" sz="2400" dirty="0" smtClean="0">
                    <a:cs typeface="Times New Roman" pitchFamily="18" charset="0"/>
                  </a:rPr>
                  <a:t>：</a:t>
                </a:r>
                <a:endParaRPr lang="en-US" altLang="zh-CN" sz="2400" dirty="0" smtClean="0">
                  <a:cs typeface="Times New Roman" pitchFamily="18" charset="0"/>
                </a:endParaRPr>
              </a:p>
              <a:p>
                <a:pPr>
                  <a:lnSpc>
                    <a:spcPct val="125000"/>
                  </a:lnSpc>
                </a:pPr>
                <a:r>
                  <a:rPr lang="en-US" altLang="zh-CN" sz="2400" dirty="0" smtClean="0">
                    <a:cs typeface="Times New Roman" pitchFamily="18" charset="0"/>
                  </a:rPr>
                  <a:t>     </a:t>
                </a:r>
                <a14:m>
                  <m:oMath xmlns:m="http://schemas.openxmlformats.org/officeDocument/2006/math">
                    <m:r>
                      <a:rPr lang="en-US" altLang="zh-CN" sz="2400" b="0" i="1" smtClean="0">
                        <a:latin typeface="Cambria Math" panose="02040503050406030204" pitchFamily="18" charset="0"/>
                        <a:cs typeface="Times New Roman" pitchFamily="18" charset="0"/>
                      </a:rPr>
                      <m:t>𝐷𝐼</m:t>
                    </m:r>
                    <m:r>
                      <a:rPr lang="en-US" altLang="zh-CN" sz="2400" b="0" i="1" smtClean="0">
                        <a:latin typeface="Cambria Math" panose="02040503050406030204" pitchFamily="18" charset="0"/>
                        <a:cs typeface="Times New Roman" pitchFamily="18" charset="0"/>
                      </a:rPr>
                      <m:t>=</m:t>
                    </m:r>
                    <m:nary>
                      <m:naryPr>
                        <m:chr m:val="∑"/>
                        <m:limLoc m:val="subSup"/>
                        <m:ctrlPr>
                          <a:rPr lang="en-US" altLang="zh-CN" sz="2400" b="0" i="1" smtClean="0">
                            <a:latin typeface="Cambria Math" panose="02040503050406030204" pitchFamily="18" charset="0"/>
                            <a:cs typeface="Times New Roman" pitchFamily="18" charset="0"/>
                          </a:rPr>
                        </m:ctrlPr>
                      </m:naryPr>
                      <m:sub>
                        <m:r>
                          <m:rPr>
                            <m:brk m:alnAt="25"/>
                          </m:rPr>
                          <a:rPr lang="en-US" altLang="zh-CN" sz="2400" b="0" i="1" smtClean="0">
                            <a:latin typeface="Cambria Math" panose="02040503050406030204" pitchFamily="18" charset="0"/>
                            <a:cs typeface="Times New Roman" pitchFamily="18" charset="0"/>
                          </a:rPr>
                          <m:t>𝑖</m:t>
                        </m:r>
                        <m:r>
                          <a:rPr lang="en-US" altLang="zh-CN" sz="2400" b="0" i="1" smtClean="0">
                            <a:latin typeface="Cambria Math" panose="02040503050406030204" pitchFamily="18" charset="0"/>
                            <a:cs typeface="Times New Roman" pitchFamily="18" charset="0"/>
                          </a:rPr>
                          <m:t>=1</m:t>
                        </m:r>
                      </m:sub>
                      <m:sup>
                        <m:r>
                          <a:rPr lang="en-US" altLang="zh-CN" sz="2400" b="0" i="1" smtClean="0">
                            <a:latin typeface="Cambria Math" panose="02040503050406030204" pitchFamily="18" charset="0"/>
                            <a:cs typeface="Times New Roman" pitchFamily="18" charset="0"/>
                          </a:rPr>
                          <m:t>14</m:t>
                        </m:r>
                      </m:sup>
                      <m:e>
                        <m:r>
                          <a:rPr lang="en-US" altLang="zh-CN" sz="2400" b="0" i="1" smtClean="0">
                            <a:latin typeface="Cambria Math" panose="02040503050406030204" pitchFamily="18" charset="0"/>
                            <a:cs typeface="Times New Roman" pitchFamily="18" charset="0"/>
                          </a:rPr>
                          <m:t>𝐹</m:t>
                        </m:r>
                        <m:r>
                          <a:rPr lang="en-US" altLang="zh-CN" sz="2400" b="0" i="1" baseline="-25000" smtClean="0">
                            <a:latin typeface="Cambria Math" panose="02040503050406030204" pitchFamily="18" charset="0"/>
                            <a:cs typeface="Times New Roman" pitchFamily="18" charset="0"/>
                          </a:rPr>
                          <m:t>𝑖</m:t>
                        </m:r>
                      </m:e>
                    </m:nary>
                  </m:oMath>
                </a14:m>
                <a:endParaRPr lang="en-US" altLang="zh-CN" sz="2400" dirty="0" smtClean="0"/>
              </a:p>
              <a:p>
                <a:pPr marL="285750" indent="-285750">
                  <a:lnSpc>
                    <a:spcPct val="125000"/>
                  </a:lnSpc>
                  <a:buFont typeface="Wingdings" panose="05000000000000000000" pitchFamily="2" charset="2"/>
                  <a:buChar char="l"/>
                </a:pPr>
                <a:r>
                  <a:rPr lang="zh-CN" altLang="en-US" sz="2400" dirty="0" smtClean="0">
                    <a:cs typeface="Times New Roman" pitchFamily="18" charset="0"/>
                  </a:rPr>
                  <a:t> 计算</a:t>
                </a:r>
                <a:r>
                  <a:rPr lang="zh-CN" altLang="en-US" sz="2400" dirty="0" smtClean="0">
                    <a:solidFill>
                      <a:srgbClr val="FF0000"/>
                    </a:solidFill>
                    <a:cs typeface="Times New Roman" pitchFamily="18" charset="0"/>
                  </a:rPr>
                  <a:t>技术</a:t>
                </a:r>
                <a:r>
                  <a:rPr lang="zh-CN" altLang="en-US" sz="2400" dirty="0">
                    <a:solidFill>
                      <a:srgbClr val="FF0000"/>
                    </a:solidFill>
                    <a:cs typeface="Times New Roman" pitchFamily="18" charset="0"/>
                  </a:rPr>
                  <a:t>复杂性因子</a:t>
                </a:r>
                <a:r>
                  <a:rPr lang="en-US" altLang="zh-CN" sz="2400" dirty="0" smtClean="0">
                    <a:solidFill>
                      <a:srgbClr val="FF0000"/>
                    </a:solidFill>
                    <a:cs typeface="Times New Roman" pitchFamily="18" charset="0"/>
                  </a:rPr>
                  <a:t>TCF</a:t>
                </a:r>
                <a:r>
                  <a:rPr lang="zh-CN" altLang="en-US" sz="2400" dirty="0" smtClean="0">
                    <a:cs typeface="Times New Roman" pitchFamily="18" charset="0"/>
                  </a:rPr>
                  <a:t>：</a:t>
                </a:r>
                <a:endParaRPr lang="en-US" altLang="zh-CN" sz="2400" dirty="0" smtClean="0">
                  <a:cs typeface="Times New Roman" pitchFamily="18" charset="0"/>
                </a:endParaRPr>
              </a:p>
              <a:p>
                <a:pPr>
                  <a:lnSpc>
                    <a:spcPct val="125000"/>
                  </a:lnSpc>
                </a:pPr>
                <a:r>
                  <a:rPr lang="en-US" altLang="zh-CN" sz="2400" dirty="0">
                    <a:cs typeface="Times New Roman" pitchFamily="18" charset="0"/>
                  </a:rPr>
                  <a:t> </a:t>
                </a:r>
                <a:r>
                  <a:rPr lang="en-US" altLang="zh-CN" sz="2400" dirty="0" smtClean="0">
                    <a:cs typeface="Times New Roman" pitchFamily="18" charset="0"/>
                  </a:rPr>
                  <a:t>   TCF=0.65+0.01×DI</a:t>
                </a:r>
              </a:p>
              <a:p>
                <a:pPr>
                  <a:lnSpc>
                    <a:spcPct val="125000"/>
                  </a:lnSpc>
                </a:pPr>
                <a:r>
                  <a:rPr lang="zh-CN" altLang="en-US" sz="2400" dirty="0" smtClean="0">
                    <a:cs typeface="Times New Roman" pitchFamily="18" charset="0"/>
                  </a:rPr>
                  <a:t>    </a:t>
                </a:r>
                <a:r>
                  <a:rPr lang="en-US" altLang="zh-CN" sz="2400" dirty="0" smtClean="0">
                    <a:cs typeface="Times New Roman" pitchFamily="18" charset="0"/>
                  </a:rPr>
                  <a:t>DI</a:t>
                </a:r>
                <a:r>
                  <a:rPr lang="zh-CN" altLang="en-US" sz="2400" dirty="0">
                    <a:cs typeface="Times New Roman" pitchFamily="18" charset="0"/>
                  </a:rPr>
                  <a:t>值在</a:t>
                </a:r>
                <a:r>
                  <a:rPr lang="en-US" altLang="zh-CN" sz="2400" dirty="0">
                    <a:solidFill>
                      <a:srgbClr val="0070C0"/>
                    </a:solidFill>
                    <a:cs typeface="Times New Roman" pitchFamily="18" charset="0"/>
                  </a:rPr>
                  <a:t>0-70</a:t>
                </a:r>
                <a:r>
                  <a:rPr lang="zh-CN" altLang="en-US" sz="2400" dirty="0">
                    <a:cs typeface="Times New Roman" pitchFamily="18" charset="0"/>
                  </a:rPr>
                  <a:t>之间</a:t>
                </a:r>
                <a:r>
                  <a:rPr lang="zh-CN" altLang="en-US" sz="2400" dirty="0" smtClean="0">
                    <a:cs typeface="Times New Roman" pitchFamily="18" charset="0"/>
                  </a:rPr>
                  <a:t>，</a:t>
                </a:r>
                <a:endParaRPr lang="en-US" altLang="zh-CN" sz="2400" dirty="0" smtClean="0">
                  <a:cs typeface="Times New Roman" pitchFamily="18" charset="0"/>
                </a:endParaRPr>
              </a:p>
              <a:p>
                <a:pPr>
                  <a:lnSpc>
                    <a:spcPct val="125000"/>
                  </a:lnSpc>
                </a:pPr>
                <a:r>
                  <a:rPr lang="en-US" altLang="zh-CN" sz="2400" dirty="0">
                    <a:cs typeface="Times New Roman" pitchFamily="18" charset="0"/>
                  </a:rPr>
                  <a:t> </a:t>
                </a:r>
                <a:r>
                  <a:rPr lang="en-US" altLang="zh-CN" sz="2400" dirty="0" smtClean="0">
                    <a:cs typeface="Times New Roman" pitchFamily="18" charset="0"/>
                  </a:rPr>
                  <a:t>   </a:t>
                </a:r>
                <a:r>
                  <a:rPr lang="zh-CN" altLang="en-US" sz="2400" dirty="0" smtClean="0">
                    <a:cs typeface="Times New Roman" pitchFamily="18" charset="0"/>
                  </a:rPr>
                  <a:t>所以</a:t>
                </a:r>
                <a:r>
                  <a:rPr lang="en-US" altLang="zh-CN" sz="2400" dirty="0">
                    <a:cs typeface="Times New Roman" pitchFamily="18" charset="0"/>
                  </a:rPr>
                  <a:t>TCF</a:t>
                </a:r>
                <a:r>
                  <a:rPr lang="zh-CN" altLang="en-US" sz="2400" dirty="0">
                    <a:cs typeface="Times New Roman" pitchFamily="18" charset="0"/>
                  </a:rPr>
                  <a:t>值在</a:t>
                </a:r>
                <a:r>
                  <a:rPr lang="en-US" altLang="zh-CN" sz="2400" dirty="0">
                    <a:solidFill>
                      <a:srgbClr val="0070C0"/>
                    </a:solidFill>
                    <a:cs typeface="Times New Roman" pitchFamily="18" charset="0"/>
                  </a:rPr>
                  <a:t>0.65-1.35</a:t>
                </a:r>
                <a:r>
                  <a:rPr lang="zh-CN" altLang="en-US" sz="2400" dirty="0" smtClean="0">
                    <a:cs typeface="Times New Roman" pitchFamily="18" charset="0"/>
                  </a:rPr>
                  <a:t>之间</a:t>
                </a:r>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95536" y="1342883"/>
                <a:ext cx="8424936" cy="3809697"/>
              </a:xfrm>
              <a:prstGeom prst="rect">
                <a:avLst/>
              </a:prstGeom>
              <a:blipFill rotWithShape="0">
                <a:blip r:embed="rId4"/>
                <a:stretch>
                  <a:fillRect l="-1013" t="-640" r="-145" b="-160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a:xfrm>
            <a:off x="376238" y="1163638"/>
            <a:ext cx="7724775" cy="604837"/>
          </a:xfrm>
        </p:spPr>
        <p:txBody>
          <a:bodyPr/>
          <a:lstStyle/>
          <a:p>
            <a:pPr marL="0" indent="0">
              <a:spcBef>
                <a:spcPct val="50000"/>
              </a:spcBef>
              <a:buFont typeface="Arial" charset="0"/>
              <a:buNone/>
            </a:pPr>
            <a:r>
              <a:rPr kumimoji="1" lang="en-US" altLang="zh-CN" sz="2800" b="1" dirty="0" smtClean="0">
                <a:latin typeface="Bodoni MT Black" pitchFamily="18" charset="0"/>
                <a:ea typeface="黑体" pitchFamily="49" charset="-122"/>
              </a:rPr>
              <a:t>13.6.2  </a:t>
            </a:r>
            <a:r>
              <a:rPr kumimoji="1" lang="zh-CN" altLang="en-US" sz="2800" b="1" dirty="0" smtClean="0">
                <a:latin typeface="+mn-ea"/>
              </a:rPr>
              <a:t>软件配置管理过程</a:t>
            </a:r>
            <a:endParaRPr kumimoji="1" lang="en-US" altLang="zh-CN" sz="2800" b="1" dirty="0" smtClean="0">
              <a:latin typeface="+mn-ea"/>
            </a:endParaRPr>
          </a:p>
        </p:txBody>
      </p:sp>
      <p:sp>
        <p:nvSpPr>
          <p:cNvPr id="150531" name="矩形 2"/>
          <p:cNvSpPr>
            <a:spLocks noChangeArrowheads="1"/>
          </p:cNvSpPr>
          <p:nvPr/>
        </p:nvSpPr>
        <p:spPr bwMode="auto">
          <a:xfrm>
            <a:off x="714348" y="3965575"/>
            <a:ext cx="7818092" cy="1015663"/>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具体</a:t>
            </a:r>
            <a:r>
              <a:rPr lang="zh-CN" altLang="zh-CN" sz="2400" dirty="0">
                <a:latin typeface="Bodoni MT Black" pitchFamily="18" charset="0"/>
                <a:cs typeface="Times New Roman" pitchFamily="18" charset="0"/>
              </a:rPr>
              <a:t>来说，软件配置管理主要有</a:t>
            </a:r>
            <a:r>
              <a:rPr lang="en-US" altLang="zh-CN" sz="2400" dirty="0">
                <a:latin typeface="Bodoni MT Black" pitchFamily="18" charset="0"/>
                <a:cs typeface="Times New Roman" pitchFamily="18" charset="0"/>
              </a:rPr>
              <a:t>5</a:t>
            </a:r>
            <a:r>
              <a:rPr lang="zh-CN" altLang="zh-CN" sz="2400" dirty="0">
                <a:latin typeface="Bodoni MT Black" pitchFamily="18" charset="0"/>
                <a:cs typeface="Times New Roman" pitchFamily="18" charset="0"/>
              </a:rPr>
              <a:t>项任务</a:t>
            </a:r>
            <a:r>
              <a:rPr lang="zh-CN" altLang="zh-CN" sz="2400" dirty="0" smtClean="0">
                <a:latin typeface="Bodoni MT Black" pitchFamily="18" charset="0"/>
                <a:cs typeface="Times New Roman" pitchFamily="18" charset="0"/>
              </a:rPr>
              <a:t>：</a:t>
            </a:r>
            <a:r>
              <a:rPr lang="zh-CN" altLang="zh-CN" sz="2400" dirty="0" smtClean="0">
                <a:solidFill>
                  <a:srgbClr val="FF0000"/>
                </a:solidFill>
                <a:latin typeface="Bodoni MT Black" pitchFamily="18" charset="0"/>
                <a:cs typeface="Times New Roman" pitchFamily="18" charset="0"/>
              </a:rPr>
              <a:t>标识</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版本控制</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变化控制</a:t>
            </a:r>
            <a:r>
              <a:rPr lang="zh-CN" altLang="zh-CN" sz="2400" dirty="0">
                <a:latin typeface="Bodoni MT Black" pitchFamily="18" charset="0"/>
                <a:cs typeface="Times New Roman" pitchFamily="18" charset="0"/>
              </a:rPr>
              <a:t>、</a:t>
            </a:r>
            <a:r>
              <a:rPr lang="zh-CN" altLang="zh-CN" sz="2400" dirty="0">
                <a:solidFill>
                  <a:srgbClr val="FF0000"/>
                </a:solidFill>
                <a:latin typeface="Bodoni MT Black" pitchFamily="18" charset="0"/>
                <a:cs typeface="Times New Roman" pitchFamily="18" charset="0"/>
              </a:rPr>
              <a:t>配置审计</a:t>
            </a:r>
            <a:r>
              <a:rPr lang="zh-CN" altLang="zh-CN" sz="2400" dirty="0">
                <a:latin typeface="Bodoni MT Black" pitchFamily="18" charset="0"/>
                <a:cs typeface="Times New Roman" pitchFamily="18" charset="0"/>
              </a:rPr>
              <a:t>和</a:t>
            </a:r>
            <a:r>
              <a:rPr lang="zh-CN" altLang="zh-CN" sz="2400" dirty="0">
                <a:solidFill>
                  <a:srgbClr val="FF0000"/>
                </a:solidFill>
                <a:latin typeface="Bodoni MT Black" pitchFamily="18" charset="0"/>
                <a:cs typeface="Times New Roman" pitchFamily="18" charset="0"/>
              </a:rPr>
              <a:t>报告</a:t>
            </a:r>
            <a:r>
              <a:rPr lang="zh-CN" altLang="zh-CN" sz="2400" dirty="0">
                <a:latin typeface="Bodoni MT Black" pitchFamily="18" charset="0"/>
                <a:cs typeface="Times New Roman" pitchFamily="18" charset="0"/>
              </a:rPr>
              <a:t>。</a:t>
            </a:r>
            <a:endParaRPr lang="zh-CN" altLang="en-US" sz="2400" dirty="0">
              <a:latin typeface="Bodoni MT Black" pitchFamily="18" charset="0"/>
            </a:endParaRPr>
          </a:p>
        </p:txBody>
      </p:sp>
      <p:sp>
        <p:nvSpPr>
          <p:cNvPr id="7" name="矩形 6"/>
          <p:cNvSpPr/>
          <p:nvPr/>
        </p:nvSpPr>
        <p:spPr>
          <a:xfrm>
            <a:off x="571472" y="1931988"/>
            <a:ext cx="7858180" cy="1891993"/>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软件</a:t>
            </a:r>
            <a:r>
              <a:rPr lang="zh-CN" altLang="zh-CN" sz="2400" kern="100" dirty="0">
                <a:latin typeface="Bodoni MT Black" pitchFamily="18" charset="0"/>
                <a:cs typeface="Times New Roman" panose="02020603050405020304" pitchFamily="18" charset="0"/>
              </a:rPr>
              <a:t>配置管理是软件质量保证的重要一环，它的主要任务是</a:t>
            </a:r>
            <a:r>
              <a:rPr lang="zh-CN" altLang="zh-CN" sz="2400" kern="100" dirty="0">
                <a:solidFill>
                  <a:srgbClr val="FF0000"/>
                </a:solidFill>
                <a:latin typeface="Bodoni MT Black" pitchFamily="18" charset="0"/>
                <a:cs typeface="Times New Roman" panose="02020603050405020304" pitchFamily="18" charset="0"/>
              </a:rPr>
              <a:t>控制变化</a:t>
            </a:r>
            <a:r>
              <a:rPr lang="zh-CN" altLang="zh-CN" sz="2400" kern="100" dirty="0">
                <a:latin typeface="Bodoni MT Black" pitchFamily="18" charset="0"/>
                <a:cs typeface="Times New Roman" panose="02020603050405020304" pitchFamily="18" charset="0"/>
              </a:rPr>
              <a:t>，同时也负责</a:t>
            </a:r>
            <a:r>
              <a:rPr lang="zh-CN" altLang="zh-CN" sz="2400" kern="100" dirty="0">
                <a:solidFill>
                  <a:srgbClr val="FF0000"/>
                </a:solidFill>
                <a:latin typeface="Bodoni MT Black" pitchFamily="18" charset="0"/>
                <a:cs typeface="Times New Roman" panose="02020603050405020304" pitchFamily="18" charset="0"/>
              </a:rPr>
              <a:t>各个软件配置项</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软件各种版本的标识</a:t>
            </a:r>
            <a:r>
              <a:rPr lang="zh-CN" altLang="zh-CN"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软件配置审计</a:t>
            </a:r>
            <a:r>
              <a:rPr lang="zh-CN" altLang="zh-CN" sz="2400" kern="100" dirty="0">
                <a:latin typeface="Bodoni MT Black" pitchFamily="18" charset="0"/>
                <a:cs typeface="Times New Roman" panose="02020603050405020304" pitchFamily="18" charset="0"/>
              </a:rPr>
              <a:t>以及对</a:t>
            </a:r>
            <a:r>
              <a:rPr lang="zh-CN" altLang="zh-CN" sz="2400" kern="100" dirty="0">
                <a:solidFill>
                  <a:srgbClr val="FF0000"/>
                </a:solidFill>
                <a:latin typeface="Bodoni MT Black" pitchFamily="18" charset="0"/>
                <a:cs typeface="Times New Roman" panose="02020603050405020304" pitchFamily="18" charset="0"/>
              </a:rPr>
              <a:t>软件配置发生的任何变化</a:t>
            </a:r>
            <a:r>
              <a:rPr lang="zh-CN" altLang="zh-CN" sz="2400" kern="100" dirty="0">
                <a:latin typeface="Bodoni MT Black" pitchFamily="18" charset="0"/>
                <a:cs typeface="Times New Roman" panose="02020603050405020304" pitchFamily="18" charset="0"/>
              </a:rPr>
              <a:t>的报告。</a:t>
            </a:r>
          </a:p>
        </p:txBody>
      </p:sp>
      <p:sp>
        <p:nvSpPr>
          <p:cNvPr id="8"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9"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0"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
        <p:nvSpPr>
          <p:cNvPr id="8" name="矩形 7"/>
          <p:cNvSpPr/>
          <p:nvPr/>
        </p:nvSpPr>
        <p:spPr>
          <a:xfrm>
            <a:off x="496888" y="1052513"/>
            <a:ext cx="4314825" cy="523875"/>
          </a:xfrm>
          <a:prstGeom prst="rect">
            <a:avLst/>
          </a:prstGeom>
        </p:spPr>
        <p:txBody>
          <a:bodyPr wrap="none">
            <a:spAutoFit/>
          </a:bodyPr>
          <a:lstStyle/>
          <a:p>
            <a:pPr eaLnBrk="1" hangingPunct="1">
              <a:defRPr/>
            </a:pPr>
            <a:r>
              <a:rPr lang="en-US" altLang="zh-CN" sz="2800" dirty="0">
                <a:latin typeface="Bodoni MT Black" pitchFamily="18" charset="0"/>
                <a:ea typeface="+mn-ea"/>
                <a:cs typeface="Times New Roman" panose="02020603050405020304" pitchFamily="18" charset="0"/>
              </a:rPr>
              <a:t>1. </a:t>
            </a:r>
            <a:r>
              <a:rPr lang="zh-CN" altLang="zh-CN" sz="2800" dirty="0">
                <a:latin typeface="Bodoni MT Black" pitchFamily="18" charset="0"/>
                <a:ea typeface="+mn-ea"/>
                <a:cs typeface="Times New Roman" panose="02020603050405020304" pitchFamily="18" charset="0"/>
              </a:rPr>
              <a:t>标识软件配置中的对象</a:t>
            </a:r>
            <a:endParaRPr lang="zh-CN" altLang="en-US" sz="2800" dirty="0">
              <a:latin typeface="Bodoni MT Black" pitchFamily="18" charset="0"/>
              <a:ea typeface="+mn-ea"/>
            </a:endParaRPr>
          </a:p>
        </p:txBody>
      </p:sp>
      <p:sp>
        <p:nvSpPr>
          <p:cNvPr id="3" name="矩形 2"/>
          <p:cNvSpPr/>
          <p:nvPr/>
        </p:nvSpPr>
        <p:spPr>
          <a:xfrm>
            <a:off x="496888" y="1603682"/>
            <a:ext cx="8217535" cy="1938992"/>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为控制</a:t>
            </a:r>
            <a:r>
              <a:rPr lang="zh-CN" altLang="zh-CN" sz="2400" kern="100" dirty="0">
                <a:latin typeface="Bodoni MT Black" pitchFamily="18" charset="0"/>
                <a:cs typeface="Times New Roman" panose="02020603050405020304" pitchFamily="18" charset="0"/>
              </a:rPr>
              <a:t>和管理软件配置项</a:t>
            </a:r>
            <a:r>
              <a:rPr lang="zh-CN" altLang="zh-CN" sz="2400" kern="100" dirty="0" smtClean="0">
                <a:latin typeface="Bodoni MT Black" pitchFamily="18" charset="0"/>
                <a:cs typeface="Times New Roman" panose="02020603050405020304" pitchFamily="18" charset="0"/>
              </a:rPr>
              <a:t>，须</a:t>
            </a:r>
            <a:r>
              <a:rPr lang="zh-CN" altLang="zh-CN" sz="2400" kern="100" dirty="0">
                <a:latin typeface="Bodoni MT Black" pitchFamily="18" charset="0"/>
                <a:cs typeface="Times New Roman" panose="02020603050405020304" pitchFamily="18" charset="0"/>
              </a:rPr>
              <a:t>单独命名每个配置项</a:t>
            </a:r>
            <a:r>
              <a:rPr lang="zh-CN" altLang="zh-CN" sz="2400" kern="100" dirty="0" smtClean="0">
                <a:latin typeface="Bodoni MT Black" pitchFamily="18" charset="0"/>
                <a:cs typeface="Times New Roman" panose="02020603050405020304" pitchFamily="18" charset="0"/>
              </a:rPr>
              <a:t>，</a:t>
            </a:r>
            <a:r>
              <a:rPr lang="zh-CN" altLang="en-US" sz="2400" kern="100" dirty="0">
                <a:latin typeface="Bodoni MT Black" pitchFamily="18" charset="0"/>
                <a:cs typeface="Times New Roman" panose="02020603050405020304" pitchFamily="18" charset="0"/>
              </a:rPr>
              <a:t>再</a:t>
            </a:r>
            <a:r>
              <a:rPr lang="zh-CN" altLang="zh-CN" sz="2400" kern="100" dirty="0" smtClean="0">
                <a:latin typeface="Bodoni MT Black" pitchFamily="18" charset="0"/>
                <a:cs typeface="Times New Roman" panose="02020603050405020304" pitchFamily="18" charset="0"/>
              </a:rPr>
              <a:t>用</a:t>
            </a:r>
            <a:r>
              <a:rPr lang="zh-CN" altLang="zh-CN" sz="2400" kern="100" dirty="0">
                <a:latin typeface="Bodoni MT Black" pitchFamily="18" charset="0"/>
                <a:cs typeface="Times New Roman" panose="02020603050405020304" pitchFamily="18" charset="0"/>
              </a:rPr>
              <a:t>面向对象方法组织它们。可以标识出两类对象：</a:t>
            </a:r>
            <a:r>
              <a:rPr lang="zh-CN" altLang="zh-CN" sz="2400" kern="100" dirty="0">
                <a:solidFill>
                  <a:srgbClr val="FF0000"/>
                </a:solidFill>
                <a:latin typeface="Bodoni MT Black" pitchFamily="18" charset="0"/>
                <a:cs typeface="Times New Roman" panose="02020603050405020304" pitchFamily="18" charset="0"/>
              </a:rPr>
              <a:t>基本对象</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聚集对象</a:t>
            </a:r>
            <a:r>
              <a:rPr lang="zh-CN" altLang="zh-CN" sz="2400" kern="100" dirty="0">
                <a:latin typeface="Bodoni MT Black" pitchFamily="18" charset="0"/>
                <a:cs typeface="Times New Roman" panose="02020603050405020304" pitchFamily="18" charset="0"/>
              </a:rPr>
              <a:t>。基本对象是软件工程师在分析、设计、编码或测试过程中创建出来的或“文本单元”</a:t>
            </a:r>
            <a:r>
              <a:rPr lang="zh-CN" altLang="en-US" sz="2400" kern="100" dirty="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7" name="矩形 6"/>
          <p:cNvSpPr/>
          <p:nvPr/>
        </p:nvSpPr>
        <p:spPr>
          <a:xfrm>
            <a:off x="496888" y="3529163"/>
            <a:ext cx="8294403" cy="1015663"/>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每个</a:t>
            </a:r>
            <a:r>
              <a:rPr lang="zh-CN" altLang="zh-CN" sz="2400" kern="100" dirty="0">
                <a:latin typeface="Bodoni MT Black" pitchFamily="18" charset="0"/>
                <a:cs typeface="Times New Roman" panose="02020603050405020304" pitchFamily="18" charset="0"/>
              </a:rPr>
              <a:t>对象都有一组能</a:t>
            </a:r>
            <a:r>
              <a:rPr lang="zh-CN" altLang="zh-CN" sz="2400" kern="100" dirty="0" smtClean="0">
                <a:latin typeface="Bodoni MT Black" pitchFamily="18" charset="0"/>
                <a:cs typeface="Times New Roman" panose="02020603050405020304" pitchFamily="18" charset="0"/>
              </a:rPr>
              <a:t>唯一标识</a:t>
            </a:r>
            <a:r>
              <a:rPr lang="zh-CN" altLang="zh-CN" sz="2400" kern="100" dirty="0">
                <a:latin typeface="Bodoni MT Black" pitchFamily="18" charset="0"/>
                <a:cs typeface="Times New Roman" panose="02020603050405020304" pitchFamily="18" charset="0"/>
              </a:rPr>
              <a:t>它的特征：名字、描述、资源表和“实现”</a:t>
            </a:r>
            <a:r>
              <a:rPr lang="zh-CN" altLang="zh-CN" sz="2400" kern="100" dirty="0" smtClean="0">
                <a:latin typeface="Bodoni MT Black" pitchFamily="18" charset="0"/>
                <a:cs typeface="Times New Roman" panose="02020603050405020304" pitchFamily="18" charset="0"/>
              </a:rPr>
              <a:t>。对象</a:t>
            </a:r>
            <a:r>
              <a:rPr lang="zh-CN" altLang="zh-CN" sz="2400" kern="100" dirty="0">
                <a:latin typeface="Bodoni MT Black" pitchFamily="18" charset="0"/>
                <a:cs typeface="Times New Roman" panose="02020603050405020304" pitchFamily="18" charset="0"/>
              </a:rPr>
              <a:t>名是无</a:t>
            </a:r>
            <a:r>
              <a:rPr lang="zh-CN" altLang="zh-CN" sz="2400" kern="100" dirty="0" smtClean="0">
                <a:latin typeface="Bodoni MT Black" pitchFamily="18" charset="0"/>
                <a:cs typeface="Times New Roman" panose="02020603050405020304" pitchFamily="18" charset="0"/>
              </a:rPr>
              <a:t>二义性标识</a:t>
            </a:r>
            <a:r>
              <a:rPr lang="zh-CN" altLang="zh-CN" sz="2400" kern="100" dirty="0">
                <a:latin typeface="Bodoni MT Black" pitchFamily="18" charset="0"/>
                <a:cs typeface="Times New Roman" panose="02020603050405020304" pitchFamily="18" charset="0"/>
              </a:rPr>
              <a:t>该对象</a:t>
            </a:r>
            <a:r>
              <a:rPr lang="zh-CN" altLang="zh-CN" sz="2400" kern="100" dirty="0" smtClean="0">
                <a:latin typeface="Bodoni MT Black" pitchFamily="18" charset="0"/>
                <a:cs typeface="Times New Roman" panose="02020603050405020304" pitchFamily="18" charset="0"/>
              </a:rPr>
              <a:t>的字符串</a:t>
            </a:r>
            <a:r>
              <a:rPr lang="zh-CN" altLang="zh-CN" sz="2400" kern="100" dirty="0">
                <a:latin typeface="Bodoni MT Black" pitchFamily="18" charset="0"/>
                <a:cs typeface="Times New Roman" panose="02020603050405020304" pitchFamily="18" charset="0"/>
              </a:rPr>
              <a:t>。</a:t>
            </a:r>
          </a:p>
        </p:txBody>
      </p:sp>
      <p:sp>
        <p:nvSpPr>
          <p:cNvPr id="152582" name="矩形 8"/>
          <p:cNvSpPr>
            <a:spLocks noChangeArrowheads="1"/>
          </p:cNvSpPr>
          <p:nvPr/>
        </p:nvSpPr>
        <p:spPr bwMode="auto">
          <a:xfrm>
            <a:off x="496888" y="4616852"/>
            <a:ext cx="8294403" cy="1477328"/>
          </a:xfrm>
          <a:prstGeom prst="rect">
            <a:avLst/>
          </a:prstGeom>
          <a:noFill/>
          <a:ln w="9525">
            <a:noFill/>
            <a:miter lim="800000"/>
            <a:headEnd/>
            <a:tailEnd/>
          </a:ln>
        </p:spPr>
        <p:txBody>
          <a:bodyPr wrap="square">
            <a:spAutoFit/>
          </a:bodyPr>
          <a:lstStyle/>
          <a:p>
            <a:pPr eaLnBrk="1" hangingPunct="1">
              <a:lnSpc>
                <a:spcPct val="125000"/>
              </a:lnSpc>
            </a:pPr>
            <a:r>
              <a:rPr lang="en-US" altLang="zh-CN" sz="2400" dirty="0">
                <a:latin typeface="Bodoni MT Black" pitchFamily="18" charset="0"/>
                <a:cs typeface="Times New Roman" pitchFamily="18" charset="0"/>
              </a:rPr>
              <a:t>    </a:t>
            </a:r>
            <a:r>
              <a:rPr lang="en-US" altLang="zh-CN" sz="2400" dirty="0" smtClean="0">
                <a:latin typeface="Bodoni MT Black" pitchFamily="18" charset="0"/>
                <a:cs typeface="Times New Roman" pitchFamily="18" charset="0"/>
              </a:rPr>
              <a:t> </a:t>
            </a:r>
            <a:r>
              <a:rPr lang="zh-CN" altLang="zh-CN" sz="2400" dirty="0" smtClean="0">
                <a:latin typeface="Bodoni MT Black" pitchFamily="18" charset="0"/>
                <a:cs typeface="Times New Roman" pitchFamily="18" charset="0"/>
              </a:rPr>
              <a:t>在</a:t>
            </a:r>
            <a:r>
              <a:rPr lang="zh-CN" altLang="zh-CN" sz="2400" dirty="0">
                <a:latin typeface="Bodoni MT Black" pitchFamily="18" charset="0"/>
                <a:cs typeface="Times New Roman" pitchFamily="18" charset="0"/>
              </a:rPr>
              <a:t>设计标识软件对象的模式时，必须认识到对象在整个生命周期中一直都在演化，因此，</a:t>
            </a:r>
            <a:r>
              <a:rPr lang="zh-CN" altLang="zh-CN" sz="2400" dirty="0">
                <a:solidFill>
                  <a:srgbClr val="FF0000"/>
                </a:solidFill>
                <a:latin typeface="Bodoni MT Black" pitchFamily="18" charset="0"/>
                <a:cs typeface="Times New Roman" pitchFamily="18" charset="0"/>
              </a:rPr>
              <a:t>所设计的标识模式必须能无歧义地标识每个对象的不同版本</a:t>
            </a:r>
            <a:r>
              <a:rPr lang="zh-CN" altLang="zh-CN" sz="2400" dirty="0">
                <a:latin typeface="Bodoni MT Black" pitchFamily="18" charset="0"/>
                <a:cs typeface="Times New Roman" pitchFamily="18" charset="0"/>
              </a:rPr>
              <a:t>。</a:t>
            </a:r>
            <a:endParaRPr lang="zh-CN" altLang="en-US" sz="2400" dirty="0">
              <a:latin typeface="Bodoni MT Black" pitchFamily="18" charset="0"/>
            </a:endParaRPr>
          </a:p>
        </p:txBody>
      </p:sp>
      <p:sp>
        <p:nvSpPr>
          <p:cNvPr id="10"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1"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7"/>
          <p:cNvSpPr>
            <a:spLocks noChangeArrowheads="1"/>
          </p:cNvSpPr>
          <p:nvPr/>
        </p:nvSpPr>
        <p:spPr bwMode="auto">
          <a:xfrm>
            <a:off x="585174" y="1096428"/>
            <a:ext cx="2087431" cy="523220"/>
          </a:xfrm>
          <a:prstGeom prst="rect">
            <a:avLst/>
          </a:prstGeom>
          <a:noFill/>
          <a:ln w="9525">
            <a:noFill/>
            <a:miter lim="800000"/>
            <a:headEnd/>
            <a:tailEnd/>
          </a:ln>
        </p:spPr>
        <p:txBody>
          <a:bodyPr wrap="none">
            <a:spAutoFit/>
          </a:bodyPr>
          <a:lstStyle/>
          <a:p>
            <a:pPr eaLnBrk="1" hangingPunct="1"/>
            <a:r>
              <a:rPr lang="en-US" altLang="zh-CN" sz="2800">
                <a:latin typeface="Bodoni MT Black" pitchFamily="18" charset="0"/>
              </a:rPr>
              <a:t>2. </a:t>
            </a:r>
            <a:r>
              <a:rPr lang="zh-CN" altLang="zh-CN" sz="2800">
                <a:latin typeface="Bodoni MT Black" pitchFamily="18" charset="0"/>
              </a:rPr>
              <a:t>版本控制</a:t>
            </a:r>
          </a:p>
        </p:txBody>
      </p:sp>
      <p:sp>
        <p:nvSpPr>
          <p:cNvPr id="9" name="矩形 8"/>
          <p:cNvSpPr/>
          <p:nvPr/>
        </p:nvSpPr>
        <p:spPr>
          <a:xfrm>
            <a:off x="562381" y="1642830"/>
            <a:ext cx="7940873" cy="2400657"/>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版本控制</a:t>
            </a:r>
            <a:r>
              <a:rPr lang="zh-CN" altLang="zh-CN" sz="2400" kern="100" dirty="0">
                <a:latin typeface="Bodoni MT Black" pitchFamily="18" charset="0"/>
                <a:cs typeface="Times New Roman" panose="02020603050405020304" pitchFamily="18" charset="0"/>
              </a:rPr>
              <a:t>联合使用</a:t>
            </a:r>
            <a:r>
              <a:rPr lang="zh-CN" altLang="zh-CN" sz="2400" kern="100" dirty="0">
                <a:solidFill>
                  <a:srgbClr val="FF0000"/>
                </a:solidFill>
                <a:latin typeface="Bodoni MT Black" pitchFamily="18" charset="0"/>
                <a:cs typeface="Times New Roman" panose="02020603050405020304" pitchFamily="18" charset="0"/>
              </a:rPr>
              <a:t>规程和工具</a:t>
            </a:r>
            <a:r>
              <a:rPr lang="zh-CN" altLang="zh-CN" sz="2400" kern="100" dirty="0">
                <a:latin typeface="Bodoni MT Black" pitchFamily="18" charset="0"/>
                <a:cs typeface="Times New Roman" panose="02020603050405020304" pitchFamily="18" charset="0"/>
              </a:rPr>
              <a:t>，以管理在软件工程过程中所创建的配置对象的不同版本。借助于版本控制技术，</a:t>
            </a:r>
            <a:r>
              <a:rPr lang="zh-CN" altLang="zh-CN" sz="2400" kern="100" dirty="0">
                <a:solidFill>
                  <a:srgbClr val="FF0000"/>
                </a:solidFill>
                <a:latin typeface="Bodoni MT Black" pitchFamily="18" charset="0"/>
                <a:cs typeface="Times New Roman" panose="02020603050405020304" pitchFamily="18" charset="0"/>
              </a:rPr>
              <a:t>用户能够通过选择适当的版本来指定软件系统的配置</a:t>
            </a:r>
            <a:r>
              <a:rPr lang="zh-CN" altLang="zh-CN" sz="2400" kern="100" dirty="0" smtClean="0">
                <a:latin typeface="Bodoni MT Black" pitchFamily="18" charset="0"/>
                <a:cs typeface="Times New Roman" panose="02020603050405020304" pitchFamily="18" charset="0"/>
              </a:rPr>
              <a:t>。把</a:t>
            </a:r>
            <a:r>
              <a:rPr lang="zh-CN" altLang="zh-CN" sz="2400" kern="100" dirty="0">
                <a:solidFill>
                  <a:srgbClr val="FF0000"/>
                </a:solidFill>
                <a:latin typeface="Bodoni MT Black" pitchFamily="18" charset="0"/>
                <a:cs typeface="Times New Roman" panose="02020603050405020304" pitchFamily="18" charset="0"/>
              </a:rPr>
              <a:t>属性和软件的每个版本</a:t>
            </a:r>
            <a:r>
              <a:rPr lang="zh-CN" altLang="zh-CN" sz="2400" kern="100" dirty="0">
                <a:latin typeface="Bodoni MT Black" pitchFamily="18" charset="0"/>
                <a:cs typeface="Times New Roman" panose="02020603050405020304" pitchFamily="18" charset="0"/>
              </a:rPr>
              <a:t>关联起来，然后通过描述一组所期望的属性来指定和构造所需要的配置。</a:t>
            </a:r>
          </a:p>
        </p:txBody>
      </p:sp>
      <p:sp>
        <p:nvSpPr>
          <p:cNvPr id="10" name="矩形 9"/>
          <p:cNvSpPr/>
          <p:nvPr/>
        </p:nvSpPr>
        <p:spPr>
          <a:xfrm>
            <a:off x="700027" y="4066669"/>
            <a:ext cx="7803227" cy="1477328"/>
          </a:xfrm>
          <a:prstGeom prst="rect">
            <a:avLst/>
          </a:prstGeom>
          <a:ln>
            <a:solidFill>
              <a:srgbClr val="00B0F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上面</a:t>
            </a:r>
            <a:r>
              <a:rPr lang="zh-CN" altLang="zh-CN" sz="2400" kern="100" dirty="0">
                <a:latin typeface="Bodoni MT Black" pitchFamily="18" charset="0"/>
                <a:cs typeface="Times New Roman" panose="02020603050405020304" pitchFamily="18" charset="0"/>
              </a:rPr>
              <a:t>提到的</a:t>
            </a:r>
            <a:r>
              <a:rPr lang="zh-CN" altLang="zh-CN" sz="2400" kern="100" dirty="0">
                <a:solidFill>
                  <a:srgbClr val="FF0000"/>
                </a:solidFill>
                <a:latin typeface="Bodoni MT Black" pitchFamily="18" charset="0"/>
                <a:cs typeface="Times New Roman" panose="02020603050405020304" pitchFamily="18" charset="0"/>
              </a:rPr>
              <a:t>“属性”</a:t>
            </a:r>
            <a:r>
              <a:rPr lang="zh-CN" altLang="zh-CN" sz="2400" kern="100" dirty="0">
                <a:latin typeface="Bodoni MT Black" pitchFamily="18" charset="0"/>
                <a:cs typeface="Times New Roman" panose="02020603050405020304" pitchFamily="18" charset="0"/>
              </a:rPr>
              <a:t>，既可以简单到仅是赋给每个配置对象的</a:t>
            </a:r>
            <a:r>
              <a:rPr lang="zh-CN" altLang="zh-CN" sz="2400" kern="100" dirty="0">
                <a:solidFill>
                  <a:srgbClr val="FF0000"/>
                </a:solidFill>
                <a:latin typeface="Bodoni MT Black" pitchFamily="18" charset="0"/>
                <a:cs typeface="Times New Roman" panose="02020603050405020304" pitchFamily="18" charset="0"/>
              </a:rPr>
              <a:t>具体版本号</a:t>
            </a:r>
            <a:r>
              <a:rPr lang="zh-CN" altLang="zh-CN" sz="2400" kern="100" dirty="0">
                <a:latin typeface="Bodoni MT Black" pitchFamily="18" charset="0"/>
                <a:cs typeface="Times New Roman" panose="02020603050405020304" pitchFamily="18" charset="0"/>
              </a:rPr>
              <a:t>，也可以复杂到是一个</a:t>
            </a:r>
            <a:r>
              <a:rPr lang="zh-CN" altLang="zh-CN" sz="2400" kern="100" dirty="0">
                <a:solidFill>
                  <a:srgbClr val="FF0000"/>
                </a:solidFill>
                <a:latin typeface="Bodoni MT Black" pitchFamily="18" charset="0"/>
                <a:cs typeface="Times New Roman" panose="02020603050405020304" pitchFamily="18" charset="0"/>
              </a:rPr>
              <a:t>布尔变量串</a:t>
            </a:r>
            <a:r>
              <a:rPr lang="zh-CN" altLang="zh-CN" sz="2400" kern="100" dirty="0">
                <a:latin typeface="Bodoni MT Black" pitchFamily="18" charset="0"/>
                <a:cs typeface="Times New Roman" panose="02020603050405020304" pitchFamily="18" charset="0"/>
              </a:rPr>
              <a:t>，其指明了施加到系统上的功能变化的具体类型。</a:t>
            </a:r>
          </a:p>
        </p:txBody>
      </p:sp>
      <p:sp>
        <p:nvSpPr>
          <p:cNvPr id="11"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2"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3"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7"/>
          <p:cNvSpPr>
            <a:spLocks noChangeArrowheads="1"/>
          </p:cNvSpPr>
          <p:nvPr/>
        </p:nvSpPr>
        <p:spPr bwMode="auto">
          <a:xfrm>
            <a:off x="546100" y="908050"/>
            <a:ext cx="2087431" cy="523220"/>
          </a:xfrm>
          <a:prstGeom prst="rect">
            <a:avLst/>
          </a:prstGeom>
          <a:noFill/>
          <a:ln w="9525">
            <a:noFill/>
            <a:miter lim="800000"/>
            <a:headEnd/>
            <a:tailEnd/>
          </a:ln>
        </p:spPr>
        <p:txBody>
          <a:bodyPr wrap="none">
            <a:spAutoFit/>
          </a:bodyPr>
          <a:lstStyle/>
          <a:p>
            <a:pPr eaLnBrk="1" hangingPunct="1"/>
            <a:r>
              <a:rPr lang="en-US" altLang="zh-CN" sz="2800">
                <a:latin typeface="Bodoni MT Black" pitchFamily="18" charset="0"/>
              </a:rPr>
              <a:t>3. </a:t>
            </a:r>
            <a:r>
              <a:rPr lang="zh-CN" altLang="zh-CN" sz="2800">
                <a:latin typeface="Bodoni MT Black" pitchFamily="18" charset="0"/>
              </a:rPr>
              <a:t>变化控制</a:t>
            </a:r>
          </a:p>
        </p:txBody>
      </p:sp>
      <p:sp>
        <p:nvSpPr>
          <p:cNvPr id="3" name="矩形 2"/>
          <p:cNvSpPr/>
          <p:nvPr/>
        </p:nvSpPr>
        <p:spPr>
          <a:xfrm>
            <a:off x="467544" y="3068960"/>
            <a:ext cx="8178366" cy="2400657"/>
          </a:xfrm>
          <a:prstGeom prst="rect">
            <a:avLst/>
          </a:prstGeom>
        </p:spPr>
        <p:txBody>
          <a:bodyPr wrap="square">
            <a:spAutoFit/>
          </a:bodyPr>
          <a:lstStyle/>
          <a:p>
            <a:pPr algn="just" eaLnBrk="1" hangingPunct="1">
              <a:lnSpc>
                <a:spcPct val="125000"/>
              </a:lnSpc>
              <a:spcAft>
                <a:spcPts val="0"/>
              </a:spcAft>
              <a:defRPr/>
            </a:pPr>
            <a:r>
              <a:rPr lang="en-US" altLang="zh-CN" sz="2400" b="1" kern="100" dirty="0">
                <a:latin typeface="Bodoni MT Black" pitchFamily="18" charset="0"/>
                <a:cs typeface="Times New Roman" panose="02020603050405020304" pitchFamily="18" charset="0"/>
              </a:rPr>
              <a:t>     </a:t>
            </a:r>
            <a:r>
              <a:rPr lang="zh-CN" altLang="zh-CN" sz="2400" b="1" kern="100" dirty="0" smtClean="0">
                <a:latin typeface="Bodoni MT Black" pitchFamily="18" charset="0"/>
                <a:cs typeface="Times New Roman" panose="02020603050405020304" pitchFamily="18" charset="0"/>
              </a:rPr>
              <a:t>典型</a:t>
            </a:r>
            <a:r>
              <a:rPr lang="zh-CN" altLang="zh-CN" sz="2400" b="1" kern="100" dirty="0">
                <a:latin typeface="Bodoni MT Black" pitchFamily="18" charset="0"/>
                <a:cs typeface="Times New Roman" panose="02020603050405020304" pitchFamily="18" charset="0"/>
              </a:rPr>
              <a:t>的变化控制过程如下：</a:t>
            </a:r>
            <a:endParaRPr lang="en-US" altLang="zh-CN" sz="2400" b="1" kern="100" dirty="0">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latin typeface="Bodoni MT Black" pitchFamily="18" charset="0"/>
                <a:cs typeface="Times New Roman" panose="02020603050405020304" pitchFamily="18" charset="0"/>
              </a:rPr>
              <a:t>接到</a:t>
            </a:r>
            <a:r>
              <a:rPr lang="zh-CN" altLang="zh-CN" sz="2400" kern="100" dirty="0">
                <a:latin typeface="Bodoni MT Black" pitchFamily="18" charset="0"/>
                <a:cs typeface="Times New Roman" panose="02020603050405020304" pitchFamily="18" charset="0"/>
              </a:rPr>
              <a:t>变化</a:t>
            </a:r>
            <a:r>
              <a:rPr lang="zh-CN" altLang="zh-CN" sz="2400" kern="100" dirty="0" smtClean="0">
                <a:latin typeface="Bodoni MT Black" pitchFamily="18" charset="0"/>
                <a:cs typeface="Times New Roman" panose="02020603050405020304" pitchFamily="18" charset="0"/>
              </a:rPr>
              <a:t>请求后，</a:t>
            </a:r>
            <a:r>
              <a:rPr lang="zh-CN" altLang="zh-CN" sz="2400" kern="100" dirty="0" smtClean="0">
                <a:solidFill>
                  <a:srgbClr val="FF0000"/>
                </a:solidFill>
                <a:latin typeface="Bodoni MT Black" pitchFamily="18" charset="0"/>
                <a:cs typeface="Times New Roman" panose="02020603050405020304" pitchFamily="18" charset="0"/>
              </a:rPr>
              <a:t>先</a:t>
            </a:r>
            <a:r>
              <a:rPr lang="zh-CN" altLang="zh-CN" sz="2400" kern="100" dirty="0">
                <a:solidFill>
                  <a:srgbClr val="FF0000"/>
                </a:solidFill>
                <a:latin typeface="Bodoni MT Black" pitchFamily="18" charset="0"/>
                <a:cs typeface="Times New Roman" panose="02020603050405020304" pitchFamily="18" charset="0"/>
              </a:rPr>
              <a:t>评估该变化在技术方面的得失</a:t>
            </a:r>
            <a:r>
              <a:rPr lang="zh-CN" altLang="zh-CN" sz="2400" kern="100" dirty="0">
                <a:latin typeface="Bodoni MT Black" pitchFamily="18" charset="0"/>
                <a:cs typeface="Times New Roman" panose="02020603050405020304" pitchFamily="18" charset="0"/>
              </a:rPr>
              <a:t>、可能产生的</a:t>
            </a:r>
            <a:r>
              <a:rPr lang="zh-CN" altLang="zh-CN" sz="2400" kern="100" dirty="0">
                <a:solidFill>
                  <a:srgbClr val="FF0000"/>
                </a:solidFill>
                <a:latin typeface="Bodoni MT Black" pitchFamily="18" charset="0"/>
                <a:cs typeface="Times New Roman" panose="02020603050405020304" pitchFamily="18" charset="0"/>
              </a:rPr>
              <a:t>副作用</a:t>
            </a:r>
            <a:r>
              <a:rPr lang="zh-CN" altLang="zh-CN" sz="2400" kern="100" dirty="0">
                <a:latin typeface="Bodoni MT Black" pitchFamily="18" charset="0"/>
                <a:cs typeface="Times New Roman" panose="02020603050405020304" pitchFamily="18" charset="0"/>
              </a:rPr>
              <a:t>、对其他配置对象和系统功能的</a:t>
            </a:r>
            <a:r>
              <a:rPr lang="zh-CN" altLang="zh-CN" sz="2400" kern="100" dirty="0">
                <a:solidFill>
                  <a:srgbClr val="FF0000"/>
                </a:solidFill>
                <a:latin typeface="Bodoni MT Black" pitchFamily="18" charset="0"/>
                <a:cs typeface="Times New Roman" panose="02020603050405020304" pitchFamily="18" charset="0"/>
              </a:rPr>
              <a:t>整体影响</a:t>
            </a:r>
            <a:r>
              <a:rPr lang="zh-CN" altLang="zh-CN" sz="2400" kern="100" dirty="0">
                <a:latin typeface="Bodoni MT Black" pitchFamily="18" charset="0"/>
                <a:cs typeface="Times New Roman" panose="02020603050405020304" pitchFamily="18" charset="0"/>
              </a:rPr>
              <a:t>以及估算</a:t>
            </a:r>
            <a:r>
              <a:rPr lang="zh-CN" altLang="zh-CN" sz="2400" kern="100" dirty="0" smtClean="0">
                <a:latin typeface="Bodoni MT Black" pitchFamily="18" charset="0"/>
                <a:cs typeface="Times New Roman" panose="02020603050405020304" pitchFamily="18" charset="0"/>
              </a:rPr>
              <a:t>出</a:t>
            </a:r>
            <a:r>
              <a:rPr lang="zh-CN" altLang="zh-CN" sz="2400" kern="100" dirty="0" smtClean="0">
                <a:solidFill>
                  <a:srgbClr val="FF0000"/>
                </a:solidFill>
                <a:latin typeface="Bodoni MT Black" pitchFamily="18" charset="0"/>
                <a:cs typeface="Times New Roman" panose="02020603050405020304" pitchFamily="18" charset="0"/>
              </a:rPr>
              <a:t>修改</a:t>
            </a:r>
            <a:r>
              <a:rPr lang="zh-CN" altLang="zh-CN" sz="2400" kern="100" dirty="0">
                <a:solidFill>
                  <a:srgbClr val="FF0000"/>
                </a:solidFill>
                <a:latin typeface="Bodoni MT Black" pitchFamily="18" charset="0"/>
                <a:cs typeface="Times New Roman" panose="02020603050405020304" pitchFamily="18" charset="0"/>
              </a:rPr>
              <a:t>成本</a:t>
            </a:r>
            <a:r>
              <a:rPr lang="zh-CN" altLang="zh-CN" sz="2400" kern="100" dirty="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评估结果</a:t>
            </a:r>
            <a:r>
              <a:rPr lang="zh-CN" altLang="zh-CN" sz="2400" kern="100" dirty="0">
                <a:latin typeface="Bodoni MT Black" pitchFamily="18" charset="0"/>
                <a:cs typeface="Times New Roman" panose="02020603050405020304" pitchFamily="18" charset="0"/>
              </a:rPr>
              <a:t>形成“变化报告”</a:t>
            </a:r>
            <a:r>
              <a:rPr lang="zh-CN" altLang="zh-CN" sz="2400" kern="100" dirty="0" smtClean="0">
                <a:latin typeface="Bodoni MT Black" pitchFamily="18" charset="0"/>
                <a:cs typeface="Times New Roman" panose="02020603050405020304" pitchFamily="18" charset="0"/>
              </a:rPr>
              <a:t>，供变化</a:t>
            </a:r>
            <a:r>
              <a:rPr lang="zh-CN" altLang="zh-CN" sz="2400" kern="100" dirty="0">
                <a:latin typeface="Bodoni MT Black" pitchFamily="18" charset="0"/>
                <a:cs typeface="Times New Roman" panose="02020603050405020304" pitchFamily="18" charset="0"/>
              </a:rPr>
              <a:t>控制审批</a:t>
            </a:r>
            <a:r>
              <a:rPr lang="zh-CN" altLang="zh-CN" sz="2400" kern="100" dirty="0" smtClean="0">
                <a:latin typeface="Bodoni MT Black" pitchFamily="18" charset="0"/>
                <a:cs typeface="Times New Roman" panose="02020603050405020304" pitchFamily="18" charset="0"/>
              </a:rPr>
              <a:t>者审阅。</a:t>
            </a:r>
            <a:endParaRPr lang="en-US" altLang="zh-CN" sz="2400" kern="100" dirty="0">
              <a:latin typeface="Bodoni MT Black" pitchFamily="18" charset="0"/>
              <a:cs typeface="Times New Roman" panose="02020603050405020304" pitchFamily="18" charset="0"/>
            </a:endParaRPr>
          </a:p>
        </p:txBody>
      </p:sp>
      <p:sp>
        <p:nvSpPr>
          <p:cNvPr id="7" name="矩形 6"/>
          <p:cNvSpPr/>
          <p:nvPr/>
        </p:nvSpPr>
        <p:spPr>
          <a:xfrm>
            <a:off x="385762" y="1450975"/>
            <a:ext cx="8362702" cy="1477328"/>
          </a:xfrm>
          <a:prstGeom prst="rect">
            <a:avLst/>
          </a:prstGeom>
          <a:ln>
            <a:solidFill>
              <a:srgbClr val="C00000"/>
            </a:solidFill>
          </a:ln>
        </p:spPr>
        <p:txBody>
          <a:bodyPr wrap="square">
            <a:spAutoFit/>
          </a:bodyPr>
          <a:lstStyle/>
          <a:p>
            <a:pPr eaLnBrk="1" hangingPunct="1">
              <a:lnSpc>
                <a:spcPct val="125000"/>
              </a:lnSpc>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大型</a:t>
            </a:r>
            <a:r>
              <a:rPr lang="zh-CN" altLang="zh-CN" sz="2400" kern="100" dirty="0">
                <a:latin typeface="Bodoni MT Black" pitchFamily="18" charset="0"/>
                <a:cs typeface="Times New Roman" panose="02020603050405020304" pitchFamily="18" charset="0"/>
              </a:rPr>
              <a:t>软件开发</a:t>
            </a:r>
            <a:r>
              <a:rPr lang="zh-CN" altLang="zh-CN" sz="2400" kern="100" dirty="0" smtClean="0">
                <a:latin typeface="Bodoni MT Black" pitchFamily="18" charset="0"/>
                <a:cs typeface="Times New Roman" panose="02020603050405020304" pitchFamily="18" charset="0"/>
              </a:rPr>
              <a:t>项目</a:t>
            </a:r>
            <a:r>
              <a:rPr lang="zh-CN" altLang="en-US" sz="2400" kern="100" dirty="0">
                <a:latin typeface="Bodoni MT Black" pitchFamily="18" charset="0"/>
                <a:cs typeface="Times New Roman" panose="02020603050405020304" pitchFamily="18" charset="0"/>
              </a:rPr>
              <a:t>中</a:t>
            </a:r>
            <a:r>
              <a:rPr lang="zh-CN" altLang="zh-CN" sz="2400" kern="100" dirty="0" smtClean="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无控制的变化将迅速导致混乱。变化控制把人的规程和自动工具结合起来，以</a:t>
            </a:r>
            <a:r>
              <a:rPr lang="zh-CN" altLang="zh-CN" sz="2400" kern="100" dirty="0" smtClean="0">
                <a:latin typeface="Bodoni MT Black" pitchFamily="18" charset="0"/>
                <a:cs typeface="Times New Roman" panose="02020603050405020304" pitchFamily="18" charset="0"/>
              </a:rPr>
              <a:t>提供</a:t>
            </a:r>
            <a:r>
              <a:rPr lang="zh-CN" altLang="zh-CN" sz="2400" kern="100" dirty="0" smtClean="0">
                <a:solidFill>
                  <a:srgbClr val="FF0000"/>
                </a:solidFill>
                <a:latin typeface="Bodoni MT Black" pitchFamily="18" charset="0"/>
                <a:cs typeface="Times New Roman" panose="02020603050405020304" pitchFamily="18" charset="0"/>
              </a:rPr>
              <a:t>控制</a:t>
            </a:r>
            <a:r>
              <a:rPr lang="zh-CN" altLang="zh-CN" sz="2400" kern="100" dirty="0">
                <a:solidFill>
                  <a:srgbClr val="FF0000"/>
                </a:solidFill>
                <a:latin typeface="Bodoni MT Black" pitchFamily="18" charset="0"/>
                <a:cs typeface="Times New Roman" panose="02020603050405020304" pitchFamily="18" charset="0"/>
              </a:rPr>
              <a:t>变化</a:t>
            </a:r>
            <a:r>
              <a:rPr lang="zh-CN" altLang="zh-CN" sz="2400" kern="100" dirty="0">
                <a:latin typeface="Bodoni MT Black" pitchFamily="18" charset="0"/>
                <a:cs typeface="Times New Roman" panose="02020603050405020304" pitchFamily="18" charset="0"/>
              </a:rPr>
              <a:t>的机制</a:t>
            </a:r>
            <a:r>
              <a:rPr lang="zh-CN" altLang="zh-CN" sz="2000" kern="100" dirty="0">
                <a:latin typeface="Bodoni MT Black" pitchFamily="18" charset="0"/>
                <a:cs typeface="Times New Roman" panose="02020603050405020304" pitchFamily="18" charset="0"/>
              </a:rPr>
              <a:t>。</a:t>
            </a:r>
            <a:endParaRPr lang="zh-CN" altLang="en-US" sz="20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Tree>
    <p:extLst>
      <p:ext uri="{BB962C8B-B14F-4D97-AF65-F5344CB8AC3E}">
        <p14:creationId xmlns:p14="http://schemas.microsoft.com/office/powerpoint/2010/main" val="288635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7"/>
          <p:cNvSpPr>
            <a:spLocks noChangeArrowheads="1"/>
          </p:cNvSpPr>
          <p:nvPr/>
        </p:nvSpPr>
        <p:spPr bwMode="auto">
          <a:xfrm>
            <a:off x="546100" y="908050"/>
            <a:ext cx="2087431" cy="523220"/>
          </a:xfrm>
          <a:prstGeom prst="rect">
            <a:avLst/>
          </a:prstGeom>
          <a:noFill/>
          <a:ln w="9525">
            <a:noFill/>
            <a:miter lim="800000"/>
            <a:headEnd/>
            <a:tailEnd/>
          </a:ln>
        </p:spPr>
        <p:txBody>
          <a:bodyPr wrap="none">
            <a:spAutoFit/>
          </a:bodyPr>
          <a:lstStyle/>
          <a:p>
            <a:pPr eaLnBrk="1" hangingPunct="1"/>
            <a:r>
              <a:rPr lang="en-US" altLang="zh-CN" sz="2800">
                <a:latin typeface="Bodoni MT Black" pitchFamily="18" charset="0"/>
              </a:rPr>
              <a:t>3. </a:t>
            </a:r>
            <a:r>
              <a:rPr lang="zh-CN" altLang="zh-CN" sz="2800">
                <a:latin typeface="Bodoni MT Black" pitchFamily="18" charset="0"/>
              </a:rPr>
              <a:t>变化控制</a:t>
            </a:r>
          </a:p>
        </p:txBody>
      </p:sp>
      <p:sp>
        <p:nvSpPr>
          <p:cNvPr id="3" name="矩形 2"/>
          <p:cNvSpPr/>
          <p:nvPr/>
        </p:nvSpPr>
        <p:spPr>
          <a:xfrm>
            <a:off x="546099" y="1556792"/>
            <a:ext cx="8130357" cy="3323987"/>
          </a:xfrm>
          <a:prstGeom prst="rect">
            <a:avLst/>
          </a:prstGeom>
        </p:spPr>
        <p:txBody>
          <a:bodyPr wrap="square">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② </a:t>
            </a:r>
            <a:r>
              <a:rPr lang="zh-CN" altLang="zh-CN" sz="2400" kern="100" dirty="0" smtClean="0">
                <a:latin typeface="Bodoni MT Black" pitchFamily="18" charset="0"/>
                <a:cs typeface="Times New Roman" panose="02020603050405020304" pitchFamily="18" charset="0"/>
              </a:rPr>
              <a:t>变化</a:t>
            </a:r>
            <a:r>
              <a:rPr lang="zh-CN" altLang="zh-CN" sz="2400" kern="100" dirty="0">
                <a:latin typeface="Bodoni MT Black" pitchFamily="18" charset="0"/>
                <a:cs typeface="Times New Roman" panose="02020603050405020304" pitchFamily="18" charset="0"/>
              </a:rPr>
              <a:t>控制审批</a:t>
            </a:r>
            <a:r>
              <a:rPr lang="zh-CN" altLang="zh-CN" sz="2400" kern="100" dirty="0" smtClean="0">
                <a:latin typeface="Bodoni MT Black" pitchFamily="18" charset="0"/>
                <a:cs typeface="Times New Roman" panose="02020603050405020304" pitchFamily="18" charset="0"/>
              </a:rPr>
              <a:t>者对</a:t>
            </a:r>
            <a:r>
              <a:rPr lang="zh-CN" altLang="zh-CN" sz="2400" kern="100" dirty="0">
                <a:latin typeface="Bodoni MT Black" pitchFamily="18" charset="0"/>
                <a:cs typeface="Times New Roman" panose="02020603050405020304" pitchFamily="18" charset="0"/>
              </a:rPr>
              <a:t>变化的</a:t>
            </a:r>
            <a:r>
              <a:rPr lang="zh-CN" altLang="zh-CN" sz="2400" kern="100" dirty="0">
                <a:solidFill>
                  <a:srgbClr val="FF0000"/>
                </a:solidFill>
                <a:latin typeface="Bodoni MT Black" pitchFamily="18" charset="0"/>
                <a:cs typeface="Times New Roman" panose="02020603050405020304" pitchFamily="18" charset="0"/>
              </a:rPr>
              <a:t>状态</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优先级</a:t>
            </a:r>
            <a:r>
              <a:rPr lang="zh-CN" altLang="zh-CN" sz="2400" kern="100" dirty="0" smtClean="0">
                <a:latin typeface="Bodoni MT Black" pitchFamily="18" charset="0"/>
                <a:cs typeface="Times New Roman" panose="02020603050405020304" pitchFamily="18" charset="0"/>
              </a:rPr>
              <a:t>做决策</a:t>
            </a:r>
            <a:r>
              <a:rPr lang="zh-CN" altLang="zh-CN" sz="2400" kern="100" dirty="0">
                <a:latin typeface="Bodoni MT Black" pitchFamily="18" charset="0"/>
                <a:cs typeface="Times New Roman" panose="02020603050405020304" pitchFamily="18" charset="0"/>
              </a:rPr>
              <a:t>。为每个被批准的</a:t>
            </a:r>
            <a:r>
              <a:rPr lang="zh-CN" altLang="zh-CN" sz="2400" kern="100" dirty="0" smtClean="0">
                <a:latin typeface="Bodoni MT Black" pitchFamily="18" charset="0"/>
                <a:cs typeface="Times New Roman" panose="02020603050405020304" pitchFamily="18" charset="0"/>
              </a:rPr>
              <a:t>变化生成</a:t>
            </a:r>
            <a:r>
              <a:rPr lang="zh-CN" altLang="zh-CN" sz="2400" kern="100" dirty="0">
                <a:latin typeface="Bodoni MT Black" pitchFamily="18" charset="0"/>
                <a:cs typeface="Times New Roman" panose="02020603050405020304" pitchFamily="18" charset="0"/>
              </a:rPr>
              <a:t>一个“工程变化命令”，其描述将要实现的</a:t>
            </a:r>
            <a:r>
              <a:rPr lang="zh-CN" altLang="zh-CN" sz="2400" kern="100" dirty="0" smtClean="0">
                <a:latin typeface="Bodoni MT Black" pitchFamily="18" charset="0"/>
                <a:cs typeface="Times New Roman" panose="02020603050405020304" pitchFamily="18" charset="0"/>
              </a:rPr>
              <a:t>变化必须</a:t>
            </a:r>
            <a:r>
              <a:rPr lang="zh-CN" altLang="zh-CN" sz="2400" kern="100" dirty="0">
                <a:latin typeface="Bodoni MT Black" pitchFamily="18" charset="0"/>
                <a:cs typeface="Times New Roman" panose="02020603050405020304" pitchFamily="18" charset="0"/>
              </a:rPr>
              <a:t>遵守的</a:t>
            </a:r>
            <a:r>
              <a:rPr lang="zh-CN" altLang="zh-CN" sz="2400" kern="100" dirty="0">
                <a:solidFill>
                  <a:srgbClr val="FF0000"/>
                </a:solidFill>
                <a:latin typeface="Bodoni MT Black" pitchFamily="18" charset="0"/>
                <a:cs typeface="Times New Roman" panose="02020603050405020304" pitchFamily="18" charset="0"/>
              </a:rPr>
              <a:t>约束</a:t>
            </a:r>
            <a:r>
              <a:rPr lang="zh-CN" altLang="zh-CN" sz="2400" kern="100" dirty="0">
                <a:latin typeface="Bodoni MT Black" pitchFamily="18" charset="0"/>
                <a:cs typeface="Times New Roman" panose="02020603050405020304" pitchFamily="18" charset="0"/>
              </a:rPr>
              <a:t>以及</a:t>
            </a:r>
            <a:r>
              <a:rPr lang="zh-CN" altLang="zh-CN" sz="2400" kern="100" dirty="0">
                <a:solidFill>
                  <a:srgbClr val="FF0000"/>
                </a:solidFill>
                <a:latin typeface="Bodoni MT Black" pitchFamily="18" charset="0"/>
                <a:cs typeface="Times New Roman" panose="02020603050405020304" pitchFamily="18" charset="0"/>
              </a:rPr>
              <a:t>复审和</a:t>
            </a:r>
            <a:r>
              <a:rPr lang="zh-CN" altLang="zh-CN" sz="2400" kern="100" dirty="0" smtClean="0">
                <a:solidFill>
                  <a:srgbClr val="FF0000"/>
                </a:solidFill>
                <a:latin typeface="Bodoni MT Black" pitchFamily="18" charset="0"/>
                <a:cs typeface="Times New Roman" panose="02020603050405020304" pitchFamily="18" charset="0"/>
              </a:rPr>
              <a:t>审计标准</a:t>
            </a:r>
            <a:r>
              <a:rPr lang="zh-CN" altLang="zh-CN" sz="2400" kern="100" dirty="0">
                <a:solidFill>
                  <a:srgbClr val="FF0000"/>
                </a:solidFill>
                <a:latin typeface="Bodoni MT Black" pitchFamily="18" charset="0"/>
                <a:cs typeface="Times New Roman" panose="02020603050405020304" pitchFamily="18" charset="0"/>
              </a:rPr>
              <a:t>。把要修改的对象从项目数据库中“提取（</a:t>
            </a:r>
            <a:r>
              <a:rPr lang="en-US" altLang="zh-CN" sz="2400" kern="100" dirty="0">
                <a:solidFill>
                  <a:srgbClr val="FF0000"/>
                </a:solidFill>
                <a:latin typeface="Bodoni MT Black" pitchFamily="18" charset="0"/>
                <a:cs typeface="Times New Roman" panose="02020603050405020304" pitchFamily="18" charset="0"/>
              </a:rPr>
              <a:t>check out</a:t>
            </a:r>
            <a:r>
              <a:rPr lang="zh-CN" altLang="zh-CN" sz="2400" kern="100" dirty="0">
                <a:solidFill>
                  <a:srgbClr val="FF0000"/>
                </a:solidFill>
                <a:latin typeface="Bodoni MT Black" pitchFamily="18" charset="0"/>
                <a:cs typeface="Times New Roman" panose="02020603050405020304" pitchFamily="18" charset="0"/>
              </a:rPr>
              <a:t>）”出来，进行修改并应用适当的</a:t>
            </a:r>
            <a:r>
              <a:rPr lang="en-US" altLang="zh-CN" sz="2400" kern="100" dirty="0">
                <a:solidFill>
                  <a:srgbClr val="FF0000"/>
                </a:solidFill>
                <a:latin typeface="Bodoni MT Black" pitchFamily="18" charset="0"/>
                <a:cs typeface="Times New Roman" panose="02020603050405020304" pitchFamily="18" charset="0"/>
              </a:rPr>
              <a:t>SQA</a:t>
            </a:r>
            <a:r>
              <a:rPr lang="zh-CN" altLang="zh-CN" sz="2400" kern="100" dirty="0">
                <a:solidFill>
                  <a:srgbClr val="FF0000"/>
                </a:solidFill>
                <a:latin typeface="Bodoni MT Black" pitchFamily="18" charset="0"/>
                <a:cs typeface="Times New Roman" panose="02020603050405020304" pitchFamily="18" charset="0"/>
              </a:rPr>
              <a:t>活动。</a:t>
            </a:r>
            <a:endParaRPr lang="en-US" altLang="zh-CN" sz="2400" kern="100" dirty="0">
              <a:solidFill>
                <a:srgbClr val="FF0000"/>
              </a:solidFill>
              <a:latin typeface="Bodoni MT Black" pitchFamily="18" charset="0"/>
              <a:cs typeface="Times New Roman" panose="02020603050405020304" pitchFamily="18" charset="0"/>
            </a:endParaRPr>
          </a:p>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③ </a:t>
            </a:r>
            <a:r>
              <a:rPr lang="zh-CN" altLang="zh-CN" sz="2400" kern="100" dirty="0" smtClean="0">
                <a:solidFill>
                  <a:srgbClr val="FF0000"/>
                </a:solidFill>
                <a:latin typeface="Bodoni MT Black" pitchFamily="18" charset="0"/>
                <a:cs typeface="Times New Roman" panose="02020603050405020304" pitchFamily="18" charset="0"/>
              </a:rPr>
              <a:t>把</a:t>
            </a:r>
            <a:r>
              <a:rPr lang="zh-CN" altLang="zh-CN" sz="2400" kern="100" dirty="0">
                <a:solidFill>
                  <a:srgbClr val="FF0000"/>
                </a:solidFill>
                <a:latin typeface="Bodoni MT Black" pitchFamily="18" charset="0"/>
                <a:cs typeface="Times New Roman" panose="02020603050405020304" pitchFamily="18" charset="0"/>
              </a:rPr>
              <a:t>修改后的对象“提交（</a:t>
            </a:r>
            <a:r>
              <a:rPr lang="en-US" altLang="zh-CN" sz="2400" kern="100" dirty="0">
                <a:solidFill>
                  <a:srgbClr val="FF0000"/>
                </a:solidFill>
                <a:latin typeface="Bodoni MT Black" pitchFamily="18" charset="0"/>
                <a:cs typeface="Times New Roman" panose="02020603050405020304" pitchFamily="18" charset="0"/>
              </a:rPr>
              <a:t>check in</a:t>
            </a:r>
            <a:r>
              <a:rPr lang="zh-CN" altLang="zh-CN" sz="2400" kern="100" dirty="0">
                <a:solidFill>
                  <a:srgbClr val="FF0000"/>
                </a:solidFill>
                <a:latin typeface="Bodoni MT Black" pitchFamily="18" charset="0"/>
                <a:cs typeface="Times New Roman" panose="02020603050405020304" pitchFamily="18" charset="0"/>
              </a:rPr>
              <a:t>）”进数据库</a:t>
            </a:r>
            <a:r>
              <a:rPr lang="zh-CN" altLang="zh-CN" sz="2400" kern="100" dirty="0">
                <a:latin typeface="Bodoni MT Black" pitchFamily="18" charset="0"/>
                <a:cs typeface="Times New Roman" panose="02020603050405020304" pitchFamily="18" charset="0"/>
              </a:rPr>
              <a:t>，并用适当的版本控制机制创建该软件的下一个版本。</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7544" y="2073182"/>
            <a:ext cx="8221663" cy="1938992"/>
          </a:xfrm>
          <a:prstGeom prst="rect">
            <a:avLst/>
          </a:prstGeom>
          <a:ln>
            <a:solidFill>
              <a:srgbClr val="C00000"/>
            </a:solidFill>
          </a:ln>
        </p:spPr>
        <p:txBody>
          <a:bodyPr wrap="square">
            <a:spAutoFit/>
          </a:bodyPr>
          <a:lstStyle/>
          <a:p>
            <a:pPr eaLnBrk="1" hangingPunct="1">
              <a:lnSpc>
                <a:spcPct val="125000"/>
              </a:lnSpc>
              <a:defRPr/>
            </a:pPr>
            <a:r>
              <a:rPr lang="zh-CN" altLang="zh-CN" sz="2400" kern="100" dirty="0" smtClean="0">
                <a:solidFill>
                  <a:srgbClr val="FF0000"/>
                </a:solidFill>
                <a:latin typeface="Bodoni MT Black" pitchFamily="18" charset="0"/>
                <a:cs typeface="Times New Roman" panose="02020603050405020304" pitchFamily="18" charset="0"/>
              </a:rPr>
              <a:t>“提交”</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“提取”</a:t>
            </a:r>
            <a:r>
              <a:rPr lang="zh-CN" altLang="zh-CN" sz="2400" kern="100" dirty="0">
                <a:latin typeface="Bodoni MT Black" pitchFamily="18" charset="0"/>
                <a:cs typeface="Times New Roman" panose="02020603050405020304" pitchFamily="18" charset="0"/>
              </a:rPr>
              <a:t>过程实现了变化</a:t>
            </a:r>
            <a:r>
              <a:rPr lang="zh-CN" altLang="zh-CN" sz="2400" kern="100" dirty="0" smtClean="0">
                <a:latin typeface="Bodoni MT Black" pitchFamily="18" charset="0"/>
                <a:cs typeface="Times New Roman" panose="02020603050405020304" pitchFamily="18" charset="0"/>
              </a:rPr>
              <a:t>控制两</a:t>
            </a:r>
            <a:r>
              <a:rPr lang="zh-CN" altLang="zh-CN" sz="2400" kern="100" dirty="0">
                <a:latin typeface="Bodoni MT Black" pitchFamily="18" charset="0"/>
                <a:cs typeface="Times New Roman" panose="02020603050405020304" pitchFamily="18" charset="0"/>
              </a:rPr>
              <a:t>个主要功能——</a:t>
            </a:r>
            <a:r>
              <a:rPr lang="zh-CN" altLang="zh-CN" sz="2400" kern="100" dirty="0">
                <a:solidFill>
                  <a:srgbClr val="FF0000"/>
                </a:solidFill>
                <a:latin typeface="Bodoni MT Black" pitchFamily="18" charset="0"/>
                <a:cs typeface="Times New Roman" panose="02020603050405020304" pitchFamily="18" charset="0"/>
              </a:rPr>
              <a:t>访问控制</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同步控制</a:t>
            </a:r>
            <a:r>
              <a:rPr lang="zh-CN" altLang="zh-CN"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访问控制</a:t>
            </a:r>
            <a:r>
              <a:rPr lang="zh-CN" altLang="zh-CN" sz="2400" kern="100" dirty="0">
                <a:latin typeface="Bodoni MT Black" pitchFamily="18" charset="0"/>
                <a:cs typeface="Times New Roman" panose="02020603050405020304" pitchFamily="18" charset="0"/>
              </a:rPr>
              <a:t>决定哪个软件工程师有权访问和修改一个特定的配置对象，</a:t>
            </a:r>
            <a:r>
              <a:rPr lang="zh-CN" altLang="zh-CN" sz="2400" kern="100" dirty="0">
                <a:solidFill>
                  <a:srgbClr val="FF0000"/>
                </a:solidFill>
                <a:latin typeface="Bodoni MT Black" pitchFamily="18" charset="0"/>
                <a:cs typeface="Times New Roman" panose="02020603050405020304" pitchFamily="18" charset="0"/>
              </a:rPr>
              <a:t>同步控制</a:t>
            </a:r>
            <a:r>
              <a:rPr lang="zh-CN" altLang="zh-CN" sz="2400" kern="100" dirty="0">
                <a:latin typeface="Bodoni MT Black" pitchFamily="18" charset="0"/>
                <a:cs typeface="Times New Roman" panose="02020603050405020304" pitchFamily="18" charset="0"/>
              </a:rPr>
              <a:t>有助于保证由两名不同的软件工程师完成的并行修改不会相互覆盖。</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
        <p:nvSpPr>
          <p:cNvPr id="158727" name="矩形 11"/>
          <p:cNvSpPr>
            <a:spLocks noChangeArrowheads="1"/>
          </p:cNvSpPr>
          <p:nvPr/>
        </p:nvSpPr>
        <p:spPr bwMode="auto">
          <a:xfrm>
            <a:off x="467544" y="1096777"/>
            <a:ext cx="2087431" cy="523220"/>
          </a:xfrm>
          <a:prstGeom prst="rect">
            <a:avLst/>
          </a:prstGeom>
          <a:noFill/>
          <a:ln w="9525">
            <a:noFill/>
            <a:miter lim="800000"/>
            <a:headEnd/>
            <a:tailEnd/>
          </a:ln>
        </p:spPr>
        <p:txBody>
          <a:bodyPr wrap="none">
            <a:spAutoFit/>
          </a:bodyPr>
          <a:lstStyle/>
          <a:p>
            <a:pPr eaLnBrk="1" hangingPunct="1"/>
            <a:r>
              <a:rPr lang="en-US" altLang="zh-CN" sz="2800" dirty="0">
                <a:latin typeface="Bodoni MT Black" pitchFamily="18" charset="0"/>
              </a:rPr>
              <a:t>3. </a:t>
            </a:r>
            <a:r>
              <a:rPr lang="zh-CN" altLang="zh-CN" sz="2800" dirty="0">
                <a:latin typeface="Bodoni MT Black" pitchFamily="18" charset="0"/>
              </a:rPr>
              <a:t>变化控制</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8313" y="1501700"/>
            <a:ext cx="8147050" cy="4247317"/>
          </a:xfrm>
          <a:prstGeom prst="rect">
            <a:avLst/>
          </a:prstGeom>
        </p:spPr>
        <p:txBody>
          <a:bodyPr wrap="square">
            <a:spAutoFit/>
          </a:bodyPr>
          <a:lstStyle/>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在</a:t>
            </a:r>
            <a:r>
              <a:rPr lang="zh-CN" altLang="zh-CN" sz="2400" kern="100" dirty="0">
                <a:latin typeface="Bodoni MT Black" pitchFamily="18" charset="0"/>
                <a:cs typeface="Times New Roman" panose="02020603050405020304" pitchFamily="18" charset="0"/>
              </a:rPr>
              <a:t>一个软件配置项变成</a:t>
            </a:r>
            <a:r>
              <a:rPr lang="zh-CN" altLang="zh-CN" sz="2400" kern="100" dirty="0">
                <a:solidFill>
                  <a:srgbClr val="FF0000"/>
                </a:solidFill>
                <a:latin typeface="Bodoni MT Black" pitchFamily="18" charset="0"/>
                <a:cs typeface="Times New Roman" panose="02020603050405020304" pitchFamily="18" charset="0"/>
              </a:rPr>
              <a:t>基线之前</a:t>
            </a:r>
            <a:r>
              <a:rPr lang="zh-CN" altLang="zh-CN" sz="2400" kern="100" dirty="0">
                <a:latin typeface="Bodoni MT Black" pitchFamily="18" charset="0"/>
                <a:cs typeface="Times New Roman" panose="02020603050405020304" pitchFamily="18" charset="0"/>
              </a:rPr>
              <a:t>，仅需应用</a:t>
            </a:r>
            <a:r>
              <a:rPr lang="zh-CN" altLang="zh-CN" sz="2400" kern="100" dirty="0">
                <a:solidFill>
                  <a:srgbClr val="FF0000"/>
                </a:solidFill>
                <a:latin typeface="Bodoni MT Black" pitchFamily="18" charset="0"/>
                <a:cs typeface="Times New Roman" panose="02020603050405020304" pitchFamily="18" charset="0"/>
              </a:rPr>
              <a:t>非正式的变化控制</a:t>
            </a:r>
            <a:r>
              <a:rPr lang="zh-CN" altLang="zh-CN" sz="2400" kern="100" dirty="0">
                <a:latin typeface="Bodoni MT Black" pitchFamily="18" charset="0"/>
                <a:cs typeface="Times New Roman" panose="02020603050405020304" pitchFamily="18" charset="0"/>
              </a:rPr>
              <a:t>。该配置对象的开发者可以对它进行任何合理的修改（</a:t>
            </a:r>
            <a:r>
              <a:rPr lang="zh-CN" altLang="zh-CN" sz="2400" kern="100" dirty="0" smtClean="0">
                <a:latin typeface="Bodoni MT Black" pitchFamily="18" charset="0"/>
                <a:cs typeface="Times New Roman" panose="02020603050405020304" pitchFamily="18" charset="0"/>
              </a:rPr>
              <a:t>只要不影响开发</a:t>
            </a:r>
            <a:r>
              <a:rPr lang="zh-CN" altLang="zh-CN" sz="2400" kern="100" dirty="0">
                <a:latin typeface="Bodoni MT Black" pitchFamily="18" charset="0"/>
                <a:cs typeface="Times New Roman" panose="02020603050405020304" pitchFamily="18" charset="0"/>
              </a:rPr>
              <a:t>者工作范围之外的系统需求）</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一旦</a:t>
            </a:r>
            <a:r>
              <a:rPr lang="zh-CN" altLang="zh-CN" sz="2400" kern="100" dirty="0">
                <a:latin typeface="Bodoni MT Black" pitchFamily="18" charset="0"/>
                <a:cs typeface="Times New Roman" panose="02020603050405020304" pitchFamily="18" charset="0"/>
              </a:rPr>
              <a:t>该对象经过了</a:t>
            </a:r>
            <a:r>
              <a:rPr lang="zh-CN" altLang="zh-CN" sz="2400" kern="100" dirty="0">
                <a:solidFill>
                  <a:srgbClr val="FF0000"/>
                </a:solidFill>
                <a:latin typeface="Bodoni MT Black" pitchFamily="18" charset="0"/>
                <a:cs typeface="Times New Roman" panose="02020603050405020304" pitchFamily="18" charset="0"/>
              </a:rPr>
              <a:t>正式技术复审</a:t>
            </a:r>
            <a:r>
              <a:rPr lang="zh-CN" altLang="zh-CN" sz="2400" kern="100" dirty="0">
                <a:latin typeface="Bodoni MT Black" pitchFamily="18" charset="0"/>
                <a:cs typeface="Times New Roman" panose="02020603050405020304" pitchFamily="18" charset="0"/>
              </a:rPr>
              <a:t>并获得批准，就创建了一个</a:t>
            </a:r>
            <a:r>
              <a:rPr lang="zh-CN" altLang="zh-CN" sz="2400" kern="100" dirty="0">
                <a:solidFill>
                  <a:srgbClr val="FF0000"/>
                </a:solidFill>
                <a:latin typeface="Bodoni MT Black" pitchFamily="18" charset="0"/>
                <a:cs typeface="Times New Roman" panose="02020603050405020304" pitchFamily="18" charset="0"/>
              </a:rPr>
              <a:t>基线</a:t>
            </a:r>
            <a:r>
              <a:rPr lang="zh-CN" altLang="zh-CN" sz="2400" kern="100" dirty="0">
                <a:latin typeface="Bodoni MT Black" pitchFamily="18" charset="0"/>
                <a:cs typeface="Times New Roman" panose="02020603050405020304" pitchFamily="18" charset="0"/>
              </a:rPr>
              <a:t>。而一旦一个软件配置项变成了基线，就开始实施</a:t>
            </a:r>
            <a:r>
              <a:rPr lang="zh-CN" altLang="zh-CN" sz="2400" kern="100" dirty="0">
                <a:solidFill>
                  <a:srgbClr val="FF0000"/>
                </a:solidFill>
                <a:latin typeface="Bodoni MT Black" pitchFamily="18" charset="0"/>
                <a:cs typeface="Times New Roman" panose="02020603050405020304" pitchFamily="18" charset="0"/>
              </a:rPr>
              <a:t>项目级的变化控制。</a:t>
            </a:r>
            <a:r>
              <a:rPr lang="zh-CN" altLang="zh-CN" sz="2400" kern="100" dirty="0">
                <a:latin typeface="Bodoni MT Black" pitchFamily="18" charset="0"/>
                <a:cs typeface="Times New Roman" panose="02020603050405020304" pitchFamily="18" charset="0"/>
              </a:rPr>
              <a:t>现在，为了进行修改开发者必须获得</a:t>
            </a:r>
            <a:r>
              <a:rPr lang="zh-CN" altLang="zh-CN" sz="2400" kern="100" dirty="0">
                <a:solidFill>
                  <a:srgbClr val="FF0000"/>
                </a:solidFill>
                <a:latin typeface="Bodoni MT Black" pitchFamily="18" charset="0"/>
                <a:cs typeface="Times New Roman" panose="02020603050405020304" pitchFamily="18" charset="0"/>
              </a:rPr>
              <a:t>项目管理者</a:t>
            </a:r>
            <a:r>
              <a:rPr lang="zh-CN" altLang="zh-CN" sz="2400" kern="100" dirty="0">
                <a:latin typeface="Bodoni MT Black" pitchFamily="18" charset="0"/>
                <a:cs typeface="Times New Roman" panose="02020603050405020304" pitchFamily="18" charset="0"/>
              </a:rPr>
              <a:t>的批准（如果变化是“局部的”），如果变化影响到其他软件配置项，还必须得到</a:t>
            </a:r>
            <a:r>
              <a:rPr lang="zh-CN" altLang="zh-CN" sz="2400" kern="100" dirty="0">
                <a:solidFill>
                  <a:srgbClr val="FF0000"/>
                </a:solidFill>
                <a:latin typeface="Bodoni MT Black" pitchFamily="18" charset="0"/>
                <a:cs typeface="Times New Roman" panose="02020603050405020304" pitchFamily="18" charset="0"/>
              </a:rPr>
              <a:t>变化控制审批者</a:t>
            </a:r>
            <a:r>
              <a:rPr lang="zh-CN" altLang="zh-CN" sz="2400" kern="100" dirty="0">
                <a:latin typeface="Bodoni MT Black" pitchFamily="18" charset="0"/>
                <a:cs typeface="Times New Roman" panose="02020603050405020304" pitchFamily="18" charset="0"/>
              </a:rPr>
              <a:t>的</a:t>
            </a:r>
            <a:r>
              <a:rPr lang="zh-CN" altLang="zh-CN" sz="2400" kern="100" dirty="0" smtClean="0">
                <a:latin typeface="Bodoni MT Black" pitchFamily="18" charset="0"/>
                <a:cs typeface="Times New Roman" panose="02020603050405020304" pitchFamily="18" charset="0"/>
              </a:rPr>
              <a:t>批准，</a:t>
            </a:r>
            <a:r>
              <a:rPr lang="zh-CN" altLang="zh-CN" sz="2400" kern="100" dirty="0">
                <a:latin typeface="Bodoni MT Black" pitchFamily="18" charset="0"/>
                <a:cs typeface="Times New Roman" panose="02020603050405020304" pitchFamily="18" charset="0"/>
              </a:rPr>
              <a:t>必须评估每个变化并且跟踪和复审所有变化。</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
        <p:nvSpPr>
          <p:cNvPr id="158727" name="矩形 11"/>
          <p:cNvSpPr>
            <a:spLocks noChangeArrowheads="1"/>
          </p:cNvSpPr>
          <p:nvPr/>
        </p:nvSpPr>
        <p:spPr bwMode="auto">
          <a:xfrm>
            <a:off x="546100" y="908050"/>
            <a:ext cx="2087431" cy="523220"/>
          </a:xfrm>
          <a:prstGeom prst="rect">
            <a:avLst/>
          </a:prstGeom>
          <a:noFill/>
          <a:ln w="9525">
            <a:noFill/>
            <a:miter lim="800000"/>
            <a:headEnd/>
            <a:tailEnd/>
          </a:ln>
        </p:spPr>
        <p:txBody>
          <a:bodyPr wrap="none">
            <a:spAutoFit/>
          </a:bodyPr>
          <a:lstStyle/>
          <a:p>
            <a:pPr eaLnBrk="1" hangingPunct="1"/>
            <a:r>
              <a:rPr lang="en-US" altLang="zh-CN" sz="2800">
                <a:latin typeface="Bodoni MT Black" pitchFamily="18" charset="0"/>
              </a:rPr>
              <a:t>3. </a:t>
            </a:r>
            <a:r>
              <a:rPr lang="zh-CN" altLang="zh-CN" sz="2800">
                <a:latin typeface="Bodoni MT Black" pitchFamily="18" charset="0"/>
              </a:rPr>
              <a:t>变化控制</a:t>
            </a:r>
          </a:p>
        </p:txBody>
      </p:sp>
    </p:spTree>
    <p:extLst>
      <p:ext uri="{BB962C8B-B14F-4D97-AF65-F5344CB8AC3E}">
        <p14:creationId xmlns:p14="http://schemas.microsoft.com/office/powerpoint/2010/main" val="42780732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矩形 7"/>
          <p:cNvSpPr>
            <a:spLocks noChangeArrowheads="1"/>
          </p:cNvSpPr>
          <p:nvPr/>
        </p:nvSpPr>
        <p:spPr bwMode="auto">
          <a:xfrm>
            <a:off x="380500" y="990769"/>
            <a:ext cx="2087431" cy="523220"/>
          </a:xfrm>
          <a:prstGeom prst="rect">
            <a:avLst/>
          </a:prstGeom>
          <a:noFill/>
          <a:ln w="9525">
            <a:noFill/>
            <a:miter lim="800000"/>
            <a:headEnd/>
            <a:tailEnd/>
          </a:ln>
        </p:spPr>
        <p:txBody>
          <a:bodyPr wrap="none">
            <a:spAutoFit/>
          </a:bodyPr>
          <a:lstStyle/>
          <a:p>
            <a:pPr eaLnBrk="1" hangingPunct="1"/>
            <a:r>
              <a:rPr lang="en-US" altLang="zh-CN" sz="2800" dirty="0">
                <a:latin typeface="Bodoni MT Black" pitchFamily="18" charset="0"/>
              </a:rPr>
              <a:t>4. </a:t>
            </a:r>
            <a:r>
              <a:rPr lang="zh-CN" altLang="zh-CN" sz="2800" dirty="0">
                <a:latin typeface="Bodoni MT Black" pitchFamily="18" charset="0"/>
              </a:rPr>
              <a:t>配置审计</a:t>
            </a:r>
          </a:p>
        </p:txBody>
      </p:sp>
      <p:sp>
        <p:nvSpPr>
          <p:cNvPr id="3" name="矩形 2"/>
          <p:cNvSpPr/>
          <p:nvPr/>
        </p:nvSpPr>
        <p:spPr>
          <a:xfrm>
            <a:off x="383131" y="1576805"/>
            <a:ext cx="8234863" cy="4247317"/>
          </a:xfrm>
          <a:prstGeom prst="rect">
            <a:avLst/>
          </a:prstGeom>
        </p:spPr>
        <p:txBody>
          <a:bodyPr wrap="square">
            <a:spAutoFit/>
          </a:bodyPr>
          <a:lstStyle/>
          <a:p>
            <a:pPr algn="just" eaLnBrk="1" hangingPunct="1">
              <a:lnSpc>
                <a:spcPct val="125000"/>
              </a:lnSpc>
              <a:spcAft>
                <a:spcPts val="0"/>
              </a:spcAft>
              <a:defRPr/>
            </a:pPr>
            <a:r>
              <a:rPr lang="zh-CN" altLang="en-US" sz="2400" kern="100" dirty="0" smtClean="0">
                <a:latin typeface="Bodoni MT Black" pitchFamily="18" charset="0"/>
                <a:cs typeface="Times New Roman" panose="02020603050405020304" pitchFamily="18" charset="0"/>
              </a:rPr>
              <a:t>① </a:t>
            </a:r>
            <a:r>
              <a:rPr lang="zh-CN" altLang="zh-CN" sz="2400" kern="100" dirty="0" smtClean="0">
                <a:solidFill>
                  <a:srgbClr val="FF0000"/>
                </a:solidFill>
                <a:latin typeface="Bodoni MT Black" pitchFamily="18" charset="0"/>
                <a:cs typeface="Times New Roman" panose="02020603050405020304" pitchFamily="18" charset="0"/>
              </a:rPr>
              <a:t>正式</a:t>
            </a:r>
            <a:r>
              <a:rPr lang="zh-CN" altLang="zh-CN" sz="2400" kern="100" dirty="0">
                <a:solidFill>
                  <a:srgbClr val="FF0000"/>
                </a:solidFill>
                <a:latin typeface="Bodoni MT Black" pitchFamily="18" charset="0"/>
                <a:cs typeface="Times New Roman" panose="02020603050405020304" pitchFamily="18" charset="0"/>
              </a:rPr>
              <a:t>的技术</a:t>
            </a:r>
            <a:r>
              <a:rPr lang="zh-CN" altLang="zh-CN" sz="2400" kern="100" dirty="0" smtClean="0">
                <a:solidFill>
                  <a:srgbClr val="FF0000"/>
                </a:solidFill>
                <a:latin typeface="Bodoni MT Black" pitchFamily="18" charset="0"/>
                <a:cs typeface="Times New Roman" panose="02020603050405020304" pitchFamily="18" charset="0"/>
              </a:rPr>
              <a:t>复审</a:t>
            </a:r>
            <a:r>
              <a:rPr lang="zh-CN" altLang="en-US" sz="2400" kern="100" dirty="0" smtClean="0">
                <a:solidFill>
                  <a:srgbClr val="FF0000"/>
                </a:solidFill>
                <a:latin typeface="Bodoni MT Black" pitchFamily="18" charset="0"/>
                <a:cs typeface="Times New Roman" panose="02020603050405020304" pitchFamily="18" charset="0"/>
              </a:rPr>
              <a:t>：</a:t>
            </a:r>
            <a:r>
              <a:rPr lang="zh-CN" altLang="zh-CN" sz="2400" kern="100" dirty="0" smtClean="0">
                <a:solidFill>
                  <a:srgbClr val="FF0000"/>
                </a:solidFill>
                <a:latin typeface="Bodoni MT Black" pitchFamily="18" charset="0"/>
                <a:cs typeface="Times New Roman" panose="02020603050405020304" pitchFamily="18" charset="0"/>
              </a:rPr>
              <a:t>关注</a:t>
            </a:r>
            <a:r>
              <a:rPr lang="zh-CN" altLang="zh-CN" sz="2400" kern="100" dirty="0">
                <a:solidFill>
                  <a:srgbClr val="FF0000"/>
                </a:solidFill>
                <a:latin typeface="Bodoni MT Black" pitchFamily="18" charset="0"/>
                <a:cs typeface="Times New Roman" panose="02020603050405020304" pitchFamily="18" charset="0"/>
              </a:rPr>
              <a:t>被修改后的配置对象的技术正确性。</a:t>
            </a:r>
            <a:r>
              <a:rPr lang="zh-CN" altLang="zh-CN" sz="2400" kern="100" dirty="0">
                <a:latin typeface="Bodoni MT Black" pitchFamily="18" charset="0"/>
                <a:cs typeface="Times New Roman" panose="02020603050405020304" pitchFamily="18" charset="0"/>
              </a:rPr>
              <a:t>复审者审查该对象以确定它与其他软件配置项的一致性，并检查是否有遗漏或副作用。</a:t>
            </a:r>
          </a:p>
          <a:p>
            <a:pPr eaLnBrk="1" hangingPunct="1">
              <a:lnSpc>
                <a:spcPct val="125000"/>
              </a:lnSpc>
              <a:defRPr/>
            </a:pPr>
            <a:r>
              <a:rPr lang="zh-CN" altLang="en-US" sz="2400" dirty="0" smtClean="0">
                <a:latin typeface="Bodoni MT Black" pitchFamily="18" charset="0"/>
                <a:cs typeface="Times New Roman" panose="02020603050405020304" pitchFamily="18" charset="0"/>
              </a:rPr>
              <a:t>②</a:t>
            </a:r>
            <a:r>
              <a:rPr lang="zh-CN" altLang="en-US" sz="2400" dirty="0" smtClean="0">
                <a:solidFill>
                  <a:srgbClr val="FF0000"/>
                </a:solidFill>
                <a:latin typeface="Bodoni MT Black" pitchFamily="18" charset="0"/>
                <a:cs typeface="Times New Roman" panose="02020603050405020304" pitchFamily="18" charset="0"/>
              </a:rPr>
              <a:t> </a:t>
            </a:r>
            <a:r>
              <a:rPr lang="zh-CN" altLang="zh-CN" sz="2400" dirty="0" smtClean="0">
                <a:solidFill>
                  <a:srgbClr val="FF0000"/>
                </a:solidFill>
                <a:latin typeface="Bodoni MT Black" pitchFamily="18" charset="0"/>
                <a:cs typeface="Times New Roman" panose="02020603050405020304" pitchFamily="18" charset="0"/>
              </a:rPr>
              <a:t>软件配置审计</a:t>
            </a:r>
            <a:r>
              <a:rPr lang="zh-CN" altLang="en-US" sz="2400" dirty="0" smtClean="0">
                <a:solidFill>
                  <a:srgbClr val="FF0000"/>
                </a:solidFill>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通过</a:t>
            </a:r>
            <a:r>
              <a:rPr lang="zh-CN" altLang="zh-CN" sz="2400" dirty="0">
                <a:latin typeface="Bodoni MT Black" pitchFamily="18" charset="0"/>
                <a:cs typeface="Times New Roman" panose="02020603050405020304" pitchFamily="18" charset="0"/>
              </a:rPr>
              <a:t>评估配置对象的那些</a:t>
            </a:r>
            <a:r>
              <a:rPr lang="zh-CN" altLang="zh-CN" sz="2400" dirty="0">
                <a:solidFill>
                  <a:srgbClr val="FF0000"/>
                </a:solidFill>
                <a:latin typeface="Bodoni MT Black" pitchFamily="18" charset="0"/>
                <a:cs typeface="Times New Roman" panose="02020603050405020304" pitchFamily="18" charset="0"/>
              </a:rPr>
              <a:t>通常不在复审过程中考虑的特征</a:t>
            </a:r>
            <a:r>
              <a:rPr lang="zh-CN" altLang="zh-CN" sz="2400" dirty="0" smtClean="0">
                <a:latin typeface="Bodoni MT Black" pitchFamily="18" charset="0"/>
                <a:cs typeface="Times New Roman" panose="02020603050405020304" pitchFamily="18" charset="0"/>
              </a:rPr>
              <a:t>（如</a:t>
            </a:r>
            <a:r>
              <a:rPr lang="zh-CN" altLang="zh-CN" sz="2400" dirty="0">
                <a:latin typeface="Bodoni MT Black" pitchFamily="18" charset="0"/>
                <a:cs typeface="Times New Roman" panose="02020603050405020304" pitchFamily="18" charset="0"/>
              </a:rPr>
              <a:t>修改时是否遵循了软件工程标准，是否在该配置项中</a:t>
            </a:r>
            <a:r>
              <a:rPr lang="zh-CN" altLang="zh-CN" sz="2400" dirty="0" smtClean="0">
                <a:latin typeface="Bodoni MT Black" pitchFamily="18" charset="0"/>
                <a:cs typeface="Times New Roman" panose="02020603050405020304" pitchFamily="18" charset="0"/>
              </a:rPr>
              <a:t>显著标明所做修改</a:t>
            </a:r>
            <a:r>
              <a:rPr lang="zh-CN" altLang="zh-CN" sz="2400" dirty="0">
                <a:latin typeface="Bodoni MT Black" pitchFamily="18" charset="0"/>
                <a:cs typeface="Times New Roman" panose="02020603050405020304" pitchFamily="18" charset="0"/>
              </a:rPr>
              <a:t>，是否</a:t>
            </a:r>
            <a:r>
              <a:rPr lang="zh-CN" altLang="zh-CN" sz="2400" dirty="0" smtClean="0">
                <a:latin typeface="Bodoni MT Black" pitchFamily="18" charset="0"/>
                <a:cs typeface="Times New Roman" panose="02020603050405020304" pitchFamily="18" charset="0"/>
              </a:rPr>
              <a:t>注明修改</a:t>
            </a:r>
            <a:r>
              <a:rPr lang="zh-CN" altLang="zh-CN" sz="2400" dirty="0">
                <a:latin typeface="Bodoni MT Black" pitchFamily="18" charset="0"/>
                <a:cs typeface="Times New Roman" panose="02020603050405020304" pitchFamily="18" charset="0"/>
              </a:rPr>
              <a:t>日期和修改者，是否</a:t>
            </a:r>
            <a:r>
              <a:rPr lang="zh-CN" altLang="zh-CN" sz="2400" dirty="0" smtClean="0">
                <a:latin typeface="Bodoni MT Black" pitchFamily="18" charset="0"/>
                <a:cs typeface="Times New Roman" panose="02020603050405020304" pitchFamily="18" charset="0"/>
              </a:rPr>
              <a:t>适当更新所有</a:t>
            </a:r>
            <a:r>
              <a:rPr lang="zh-CN" altLang="zh-CN" sz="2400" dirty="0">
                <a:latin typeface="Bodoni MT Black" pitchFamily="18" charset="0"/>
                <a:cs typeface="Times New Roman" panose="02020603050405020304" pitchFamily="18" charset="0"/>
              </a:rPr>
              <a:t>相关的软件配置项，是否</a:t>
            </a:r>
            <a:r>
              <a:rPr lang="zh-CN" altLang="zh-CN" sz="2400" dirty="0" smtClean="0">
                <a:latin typeface="Bodoni MT Black" pitchFamily="18" charset="0"/>
                <a:cs typeface="Times New Roman" panose="02020603050405020304" pitchFamily="18" charset="0"/>
              </a:rPr>
              <a:t>遵循标注</a:t>
            </a:r>
            <a:r>
              <a:rPr lang="zh-CN" altLang="zh-CN" sz="2400" dirty="0">
                <a:latin typeface="Bodoni MT Black" pitchFamily="18" charset="0"/>
                <a:cs typeface="Times New Roman" panose="02020603050405020304" pitchFamily="18" charset="0"/>
              </a:rPr>
              <a:t>变化、记录变化和报告变化的规程），而成为对</a:t>
            </a:r>
            <a:r>
              <a:rPr lang="zh-CN" altLang="zh-CN" sz="2400" dirty="0">
                <a:solidFill>
                  <a:srgbClr val="FF0000"/>
                </a:solidFill>
                <a:latin typeface="Bodoni MT Black" pitchFamily="18" charset="0"/>
                <a:cs typeface="Times New Roman" panose="02020603050405020304" pitchFamily="18" charset="0"/>
              </a:rPr>
              <a:t>正式技术复审的补充</a:t>
            </a:r>
            <a:r>
              <a:rPr lang="zh-CN" altLang="zh-CN" sz="2400" dirty="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7"/>
          <p:cNvSpPr>
            <a:spLocks noChangeArrowheads="1"/>
          </p:cNvSpPr>
          <p:nvPr/>
        </p:nvSpPr>
        <p:spPr bwMode="auto">
          <a:xfrm>
            <a:off x="585788" y="966788"/>
            <a:ext cx="2087431" cy="523220"/>
          </a:xfrm>
          <a:prstGeom prst="rect">
            <a:avLst/>
          </a:prstGeom>
          <a:noFill/>
          <a:ln w="9525">
            <a:noFill/>
            <a:miter lim="800000"/>
            <a:headEnd/>
            <a:tailEnd/>
          </a:ln>
        </p:spPr>
        <p:txBody>
          <a:bodyPr wrap="none">
            <a:spAutoFit/>
          </a:bodyPr>
          <a:lstStyle/>
          <a:p>
            <a:pPr eaLnBrk="1" hangingPunct="1"/>
            <a:r>
              <a:rPr lang="en-US" altLang="zh-CN" sz="2800">
                <a:latin typeface="Bodoni MT Black" pitchFamily="18" charset="0"/>
              </a:rPr>
              <a:t>5. </a:t>
            </a:r>
            <a:r>
              <a:rPr lang="zh-CN" altLang="zh-CN" sz="2800">
                <a:latin typeface="Bodoni MT Black" pitchFamily="18" charset="0"/>
              </a:rPr>
              <a:t>状态报告</a:t>
            </a:r>
          </a:p>
        </p:txBody>
      </p:sp>
      <p:sp>
        <p:nvSpPr>
          <p:cNvPr id="3" name="矩形 2"/>
          <p:cNvSpPr/>
          <p:nvPr/>
        </p:nvSpPr>
        <p:spPr>
          <a:xfrm>
            <a:off x="500554" y="3099732"/>
            <a:ext cx="8319917" cy="3323987"/>
          </a:xfrm>
          <a:prstGeom prst="rect">
            <a:avLst/>
          </a:prstGeom>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配置状态</a:t>
            </a:r>
            <a:r>
              <a:rPr lang="zh-CN" altLang="zh-CN" sz="2400" kern="100" dirty="0">
                <a:solidFill>
                  <a:srgbClr val="FF0000"/>
                </a:solidFill>
                <a:latin typeface="Bodoni MT Black" pitchFamily="18" charset="0"/>
                <a:cs typeface="Times New Roman" panose="02020603050405020304" pitchFamily="18" charset="0"/>
              </a:rPr>
              <a:t>报告</a:t>
            </a:r>
            <a:r>
              <a:rPr lang="zh-CN" altLang="zh-CN" sz="2400" kern="100" dirty="0">
                <a:latin typeface="Bodoni MT Black" pitchFamily="18" charset="0"/>
                <a:cs typeface="Times New Roman" panose="02020603050405020304" pitchFamily="18" charset="0"/>
              </a:rPr>
              <a:t>对大型软件开发项目的成功有重大</a:t>
            </a:r>
            <a:r>
              <a:rPr lang="zh-CN" altLang="zh-CN" sz="2400" kern="100" dirty="0" smtClean="0">
                <a:latin typeface="Bodoni MT Black" pitchFamily="18" charset="0"/>
                <a:cs typeface="Times New Roman" panose="02020603050405020304" pitchFamily="18" charset="0"/>
              </a:rPr>
              <a:t>贡献</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通过</a:t>
            </a:r>
            <a:r>
              <a:rPr lang="zh-CN" altLang="zh-CN" sz="2400" kern="100" dirty="0">
                <a:latin typeface="Bodoni MT Black" pitchFamily="18" charset="0"/>
                <a:cs typeface="Times New Roman" panose="02020603050405020304" pitchFamily="18" charset="0"/>
              </a:rPr>
              <a:t>改善所有相关人员之间的通信，帮助</a:t>
            </a:r>
            <a:r>
              <a:rPr lang="zh-CN" altLang="zh-CN" sz="2400" kern="100" dirty="0" smtClean="0">
                <a:latin typeface="Bodoni MT Black" pitchFamily="18" charset="0"/>
                <a:cs typeface="Times New Roman" panose="02020603050405020304" pitchFamily="18" charset="0"/>
              </a:rPr>
              <a:t>消除</a:t>
            </a:r>
            <a:r>
              <a:rPr lang="zh-CN" altLang="en-US" sz="2400" kern="100" dirty="0" smtClean="0">
                <a:latin typeface="Bodoni MT Black" pitchFamily="18" charset="0"/>
                <a:cs typeface="Times New Roman" panose="02020603050405020304" pitchFamily="18" charset="0"/>
              </a:rPr>
              <a:t>下列</a:t>
            </a:r>
            <a:r>
              <a:rPr lang="zh-CN" altLang="zh-CN" sz="2400" kern="100" dirty="0" smtClean="0">
                <a:latin typeface="Bodoni MT Black" pitchFamily="18" charset="0"/>
                <a:cs typeface="Times New Roman" panose="02020603050405020304" pitchFamily="18" charset="0"/>
              </a:rPr>
              <a:t>问题</a:t>
            </a:r>
            <a:r>
              <a:rPr lang="zh-CN" altLang="en-US"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一个人</a:t>
            </a:r>
            <a:r>
              <a:rPr lang="zh-CN" altLang="zh-CN" sz="2400" kern="100" dirty="0">
                <a:latin typeface="Bodoni MT Black" pitchFamily="18" charset="0"/>
                <a:cs typeface="Times New Roman" panose="02020603050405020304" pitchFamily="18" charset="0"/>
              </a:rPr>
              <a:t>并不知道另一个人在做</a:t>
            </a:r>
            <a:r>
              <a:rPr lang="zh-CN" altLang="zh-CN" sz="2400" kern="100" dirty="0" smtClean="0">
                <a:latin typeface="Bodoni MT Black" pitchFamily="18" charset="0"/>
                <a:cs typeface="Times New Roman" panose="02020603050405020304" pitchFamily="18" charset="0"/>
              </a:rPr>
              <a:t>什么</a:t>
            </a:r>
            <a:r>
              <a:rPr lang="zh-CN" altLang="en-US"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两</a:t>
            </a:r>
            <a:r>
              <a:rPr lang="zh-CN" altLang="zh-CN" sz="2400" kern="100" dirty="0">
                <a:latin typeface="Bodoni MT Black" pitchFamily="18" charset="0"/>
                <a:cs typeface="Times New Roman" panose="02020603050405020304" pitchFamily="18" charset="0"/>
              </a:rPr>
              <a:t>名开发</a:t>
            </a:r>
            <a:r>
              <a:rPr lang="zh-CN" altLang="zh-CN" sz="2400" kern="100" dirty="0" smtClean="0">
                <a:latin typeface="Bodoni MT Black" pitchFamily="18" charset="0"/>
                <a:cs typeface="Times New Roman" panose="02020603050405020304" pitchFamily="18" charset="0"/>
              </a:rPr>
              <a:t>人员想法冲突</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去</a:t>
            </a:r>
            <a:r>
              <a:rPr lang="zh-CN" altLang="zh-CN" sz="2400" kern="100" dirty="0">
                <a:latin typeface="Bodoni MT Black" pitchFamily="18" charset="0"/>
                <a:cs typeface="Times New Roman" panose="02020603050405020304" pitchFamily="18" charset="0"/>
              </a:rPr>
              <a:t>修改同一个软件配置项</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队伍根据</a:t>
            </a:r>
            <a:r>
              <a:rPr lang="zh-CN" altLang="zh-CN" sz="2400" kern="100" dirty="0">
                <a:latin typeface="Bodoni MT Black" pitchFamily="18" charset="0"/>
                <a:cs typeface="Times New Roman" panose="02020603050405020304" pitchFamily="18" charset="0"/>
              </a:rPr>
              <a:t>过时的硬件规格说明开发软件</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342900" indent="-342900" algn="just" eaLnBrk="1" hangingPunct="1">
              <a:lnSpc>
                <a:spcPct val="125000"/>
              </a:lnSpc>
              <a:spcAft>
                <a:spcPts val="0"/>
              </a:spcAft>
              <a:buFont typeface="Wingdings" panose="05000000000000000000" pitchFamily="2" charset="2"/>
              <a:buChar char="l"/>
              <a:defRPr/>
            </a:pPr>
            <a:r>
              <a:rPr lang="zh-CN" altLang="zh-CN" sz="2400" kern="100" dirty="0" smtClean="0">
                <a:latin typeface="Bodoni MT Black" pitchFamily="18" charset="0"/>
                <a:cs typeface="Times New Roman" panose="02020603050405020304" pitchFamily="18" charset="0"/>
              </a:rPr>
              <a:t>察觉</a:t>
            </a:r>
            <a:r>
              <a:rPr lang="zh-CN" altLang="zh-CN" sz="2400" kern="100" dirty="0">
                <a:latin typeface="Bodoni MT Black" pitchFamily="18" charset="0"/>
                <a:cs typeface="Times New Roman" panose="02020603050405020304" pitchFamily="18" charset="0"/>
              </a:rPr>
              <a:t>到所建议的修改有严重副作用的人可能还不知道该项修改正在进行</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7" name="矩形 6"/>
          <p:cNvSpPr/>
          <p:nvPr/>
        </p:nvSpPr>
        <p:spPr>
          <a:xfrm>
            <a:off x="500555" y="1572419"/>
            <a:ext cx="8247909" cy="1477328"/>
          </a:xfrm>
          <a:prstGeom prst="rect">
            <a:avLst/>
          </a:prstGeom>
          <a:ln>
            <a:solidFill>
              <a:srgbClr val="C00000"/>
            </a:solidFill>
          </a:ln>
        </p:spPr>
        <p:txBody>
          <a:bodyPr wrap="square">
            <a:spAutoFit/>
          </a:bodyPr>
          <a:lstStyle/>
          <a:p>
            <a:pPr algn="just" eaLnBrk="1" hangingPunct="1">
              <a:lnSpc>
                <a:spcPct val="125000"/>
              </a:lnSpc>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书写</a:t>
            </a:r>
            <a:r>
              <a:rPr lang="zh-CN" altLang="zh-CN" sz="2400" kern="100" dirty="0">
                <a:solidFill>
                  <a:srgbClr val="FF0000"/>
                </a:solidFill>
                <a:latin typeface="Bodoni MT Black" pitchFamily="18" charset="0"/>
                <a:cs typeface="Times New Roman" panose="02020603050405020304" pitchFamily="18" charset="0"/>
              </a:rPr>
              <a:t>配置状态报告</a:t>
            </a:r>
            <a:r>
              <a:rPr lang="zh-CN" altLang="zh-CN" sz="2400" kern="100" dirty="0">
                <a:latin typeface="Bodoni MT Black" pitchFamily="18" charset="0"/>
                <a:cs typeface="Times New Roman" panose="02020603050405020304" pitchFamily="18" charset="0"/>
              </a:rPr>
              <a:t>是软件配置管理的一项任务，它回答下述问题</a:t>
            </a:r>
            <a:r>
              <a:rPr lang="zh-CN" altLang="zh-CN" sz="2400" kern="100" dirty="0" smtClean="0">
                <a:latin typeface="Bodoni MT Black" pitchFamily="18" charset="0"/>
                <a:cs typeface="Times New Roman" panose="02020603050405020304" pitchFamily="18" charset="0"/>
              </a:rPr>
              <a:t>：①</a:t>
            </a:r>
            <a:r>
              <a:rPr lang="zh-CN" altLang="zh-CN" sz="2400" kern="100" dirty="0">
                <a:latin typeface="Bodoni MT Black" pitchFamily="18" charset="0"/>
                <a:cs typeface="Times New Roman" panose="02020603050405020304" pitchFamily="18" charset="0"/>
              </a:rPr>
              <a:t>发生了什么事？ ②谁做的这件事？③这件事是什么时候发生的？</a:t>
            </a:r>
            <a:r>
              <a:rPr lang="en-US" altLang="zh-CN" sz="2400" kern="100" dirty="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④它将影响哪些其他事物？</a:t>
            </a:r>
          </a:p>
        </p:txBody>
      </p:sp>
      <p:sp>
        <p:nvSpPr>
          <p:cNvPr id="9"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13</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软件项目管理</a:t>
            </a: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itchFamily="2" charset="2"/>
              <a:buNone/>
              <a:defRPr/>
            </a:pPr>
            <a:r>
              <a:rPr kumimoji="1" lang="en-US" altLang="zh-CN" b="1" dirty="0" smtClean="0">
                <a:latin typeface="Bodoni MT Black" pitchFamily="18" charset="0"/>
                <a:ea typeface="+mn-ea"/>
              </a:rPr>
              <a:t>13.6 </a:t>
            </a:r>
            <a:r>
              <a:rPr kumimoji="1" lang="zh-CN" altLang="en-US" b="1" dirty="0" smtClean="0">
                <a:latin typeface="Bodoni MT Black" pitchFamily="18" charset="0"/>
                <a:ea typeface="+mn-ea"/>
              </a:rPr>
              <a:t>软件配置管理</a:t>
            </a:r>
            <a:endParaRPr kumimoji="1" lang="en-US" altLang="zh-CN" b="1" dirty="0">
              <a:latin typeface="Bodoni MT Black" pitchFamily="18" charset="0"/>
              <a:ea typeface="+mn-ea"/>
            </a:endParaRPr>
          </a:p>
        </p:txBody>
      </p:sp>
      <p:sp>
        <p:nvSpPr>
          <p:cNvPr id="11" name="1 Título"/>
          <p:cNvSpPr txBox="1">
            <a:spLocks/>
          </p:cNvSpPr>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13.6.2  </a:t>
            </a:r>
            <a:r>
              <a:rPr lang="zh-CN" altLang="en-US" sz="2400" dirty="0">
                <a:solidFill>
                  <a:srgbClr val="D9D9D9"/>
                </a:solidFill>
                <a:latin typeface="Bodoni MT Black" pitchFamily="18" charset="0"/>
                <a:ea typeface="+mn-ea"/>
              </a:rPr>
              <a:t>软件配置管理过程</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Arial" charset="0"/>
              <a:buNone/>
              <a:defRPr/>
            </a:pPr>
            <a:endParaRPr lang="es-ES" altLang="zh-CN" sz="2000">
              <a:solidFill>
                <a:srgbClr val="BFBFBF"/>
              </a:solidFill>
              <a:latin typeface="Bodoni MT Black" pitchFamily="18" charset="0"/>
              <a:ea typeface="+mn-ea"/>
            </a:endParaRPr>
          </a:p>
        </p:txBody>
      </p:sp>
      <p:sp>
        <p:nvSpPr>
          <p:cNvPr id="717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13.7   </a:t>
            </a:r>
            <a:r>
              <a:rPr lang="zh-CN" altLang="en-US" sz="2400" dirty="0" smtClean="0">
                <a:solidFill>
                  <a:srgbClr val="D9D9D9"/>
                </a:solidFill>
                <a:latin typeface="Bodoni MT Black" pitchFamily="18" charset="0"/>
                <a:ea typeface="+mn-ea"/>
              </a:rPr>
              <a:t>能力成熟模型</a:t>
            </a:r>
            <a:endParaRPr lang="zh-CN" altLang="en-US" sz="2400" dirty="0">
              <a:solidFill>
                <a:srgbClr val="D9D9D9"/>
              </a:solidFill>
              <a:latin typeface="Bodoni MT Black" pitchFamily="18" charset="0"/>
              <a:ea typeface="+mn-ea"/>
            </a:endParaRPr>
          </a:p>
        </p:txBody>
      </p:sp>
      <p:pic>
        <p:nvPicPr>
          <p:cNvPr id="164868"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64869"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7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latin typeface="Bodoni MT Black" pitchFamily="18" charset="0"/>
              <a:ea typeface="+mn-ea"/>
            </a:endParaRPr>
          </a:p>
        </p:txBody>
      </p:sp>
      <p:sp>
        <p:nvSpPr>
          <p:cNvPr id="34" name="Rectangle 3"/>
          <p:cNvSpPr txBox="1">
            <a:spLocks noChangeArrowheads="1"/>
          </p:cNvSpPr>
          <p:nvPr/>
        </p:nvSpPr>
        <p:spPr bwMode="auto">
          <a:xfrm>
            <a:off x="549275" y="1169988"/>
            <a:ext cx="82296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dirty="0" smtClean="0">
                <a:solidFill>
                  <a:srgbClr val="9999CC">
                    <a:lumMod val="50000"/>
                  </a:srgbClr>
                </a:solidFill>
                <a:latin typeface="Bodoni MT Black" pitchFamily="18" charset="0"/>
              </a:rPr>
              <a:t>   </a:t>
            </a:r>
            <a:r>
              <a:rPr kumimoji="1" lang="en-US" altLang="zh-CN" sz="2800" b="1" dirty="0" smtClean="0">
                <a:latin typeface="Bodoni MT Black" pitchFamily="18" charset="0"/>
              </a:rPr>
              <a:t>13.1   </a:t>
            </a:r>
            <a:r>
              <a:rPr kumimoji="1" lang="zh-CN" altLang="en-US" sz="2800" b="1" dirty="0" smtClean="0">
                <a:latin typeface="Bodoni MT Black" pitchFamily="18" charset="0"/>
              </a:rPr>
              <a:t>估算软件规模</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13.2   </a:t>
            </a:r>
            <a:r>
              <a:rPr kumimoji="1" lang="zh-CN" altLang="en-US" sz="2800" b="1" dirty="0" smtClean="0">
                <a:latin typeface="Bodoni MT Black" pitchFamily="18" charset="0"/>
              </a:rPr>
              <a:t>工作量估算</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13.3   </a:t>
            </a:r>
            <a:r>
              <a:rPr kumimoji="1" lang="zh-CN" altLang="en-US" sz="2800" b="1" dirty="0" smtClean="0">
                <a:latin typeface="Bodoni MT Black" pitchFamily="18" charset="0"/>
              </a:rPr>
              <a:t>进度计划</a:t>
            </a: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13.4   </a:t>
            </a:r>
            <a:r>
              <a:rPr kumimoji="1" lang="zh-CN" altLang="en-US" sz="2800" b="1" dirty="0" smtClean="0">
                <a:latin typeface="Bodoni MT Black" pitchFamily="18" charset="0"/>
              </a:rPr>
              <a:t>人员组织</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13.5   </a:t>
            </a:r>
            <a:r>
              <a:rPr kumimoji="1" lang="zh-CN" altLang="en-US" sz="2800" b="1" dirty="0" smtClean="0">
                <a:latin typeface="Bodoni MT Black" pitchFamily="18" charset="0"/>
              </a:rPr>
              <a:t>质量保证</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latin typeface="Bodoni MT Black" pitchFamily="18" charset="0"/>
              </a:rPr>
              <a:t>   13.6   </a:t>
            </a:r>
            <a:r>
              <a:rPr kumimoji="1" lang="zh-CN" altLang="en-US" sz="2800" b="1" dirty="0" smtClean="0">
                <a:latin typeface="Bodoni MT Black" pitchFamily="18" charset="0"/>
              </a:rPr>
              <a:t>软件配置管理</a:t>
            </a:r>
            <a:endParaRPr kumimoji="1" lang="en-US" altLang="zh-CN" sz="2800" b="1" dirty="0" smtClean="0">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a:latin typeface="Bodoni MT Black" pitchFamily="18" charset="0"/>
              </a:rPr>
              <a:t> </a:t>
            </a:r>
            <a:r>
              <a:rPr kumimoji="1" lang="en-US" altLang="zh-CN" sz="2800" b="1" dirty="0" smtClean="0">
                <a:latin typeface="Bodoni MT Black" pitchFamily="18" charset="0"/>
              </a:rPr>
              <a:t>  13.7   </a:t>
            </a:r>
            <a:r>
              <a:rPr kumimoji="1" lang="zh-CN" altLang="en-US" sz="2800" b="1" dirty="0" smtClean="0">
                <a:latin typeface="Bodoni MT Black" pitchFamily="18" charset="0"/>
              </a:rPr>
              <a:t>能力成熟模型</a:t>
            </a:r>
            <a:r>
              <a:rPr kumimoji="1" lang="en-US" altLang="zh-CN" sz="2000" b="1" dirty="0" smtClean="0">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smtClean="0">
                <a:latin typeface="Bodoni MT Black" pitchFamily="18" charset="0"/>
                <a:ea typeface="+mn-ea"/>
              </a:rPr>
              <a:t>主要内容</a:t>
            </a:r>
            <a:endParaRPr lang="es-HN" sz="3600" b="1" dirty="0">
              <a:latin typeface="Bodoni MT Black" pitchFamily="18" charset="0"/>
              <a:ea typeface="+mn-ea"/>
            </a:endParaRPr>
          </a:p>
        </p:txBody>
      </p:sp>
      <p:sp>
        <p:nvSpPr>
          <p:cNvPr id="14" name="1 Título"/>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13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软件项目管理</a:t>
            </a:r>
            <a:endParaRPr lang="zh-CN" altLang="en-US" sz="2400" dirty="0">
              <a:solidFill>
                <a:srgbClr val="D9D9D9"/>
              </a:solidFill>
              <a:latin typeface="Bodoni MT Black" pitchFamily="18" charset="0"/>
              <a:ea typeface="+mn-ea"/>
            </a:endParaRPr>
          </a:p>
        </p:txBody>
      </p:sp>
      <p:sp>
        <p:nvSpPr>
          <p:cNvPr id="15" name="矩形 14"/>
          <p:cNvSpPr/>
          <p:nvPr/>
        </p:nvSpPr>
        <p:spPr>
          <a:xfrm>
            <a:off x="862013" y="50180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等腰三角形 15"/>
          <p:cNvSpPr/>
          <p:nvPr/>
        </p:nvSpPr>
        <p:spPr>
          <a:xfrm rot="5400000">
            <a:off x="269875" y="5087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10154</TotalTime>
  <Words>13105</Words>
  <Application>Microsoft Office PowerPoint</Application>
  <PresentationFormat>全屏显示(4:3)</PresentationFormat>
  <Paragraphs>1006</Paragraphs>
  <Slides>110</Slides>
  <Notes>94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110</vt:i4>
      </vt:variant>
    </vt:vector>
  </HeadingPairs>
  <TitlesOfParts>
    <vt:vector size="120" baseType="lpstr">
      <vt:lpstr>Bodoni MT Black</vt:lpstr>
      <vt:lpstr>黑体</vt:lpstr>
      <vt:lpstr>隶书</vt:lpstr>
      <vt:lpstr>宋体</vt:lpstr>
      <vt:lpstr>Arial</vt:lpstr>
      <vt:lpstr>Calibri</vt:lpstr>
      <vt:lpstr>Cambria Math</vt:lpstr>
      <vt:lpstr>Times New Roman</vt:lpstr>
      <vt:lpstr>Wingdings</vt:lpstr>
      <vt:lpstr>Tema de Office</vt:lpstr>
      <vt:lpstr>PowerPoint 演示文稿</vt:lpstr>
      <vt:lpstr>第13章  软件项目管理</vt:lpstr>
      <vt:lpstr>PowerPoint 演示文稿</vt:lpstr>
      <vt:lpstr>PowerPoint 演示文稿</vt:lpstr>
      <vt:lpstr> 13.1 估算软件规模</vt:lpstr>
      <vt:lpstr>PowerPoint 演示文稿</vt:lpstr>
      <vt:lpstr>PowerPoint 演示文稿</vt:lpstr>
      <vt:lpstr> 13.1 估算软件规模</vt:lpstr>
      <vt:lpstr>PowerPoint 演示文稿</vt:lpstr>
      <vt:lpstr>PowerPoint 演示文稿</vt:lpstr>
      <vt:lpstr>13.2 工作量估算</vt:lpstr>
      <vt:lpstr>13.2 工作量估算</vt:lpstr>
      <vt:lpstr>13.2 工作量估算</vt:lpstr>
      <vt:lpstr>13.2 工作量估算</vt:lpstr>
      <vt:lpstr>13.2 工作量估算</vt:lpstr>
      <vt:lpstr>13.2 工作量估算</vt:lpstr>
      <vt:lpstr>13.2 工作量估算</vt:lpstr>
      <vt:lpstr>13.2 工作量估算</vt:lpstr>
      <vt:lpstr>13.2 工作量估算</vt:lpstr>
      <vt:lpstr>13.2 工作量估算</vt:lpstr>
      <vt:lpstr>13.2 工作量估算</vt:lpstr>
      <vt:lpstr>13.2 工作量估算</vt:lpstr>
      <vt:lpstr>13.2 工作量估算</vt:lpstr>
      <vt:lpstr>PowerPoint 演示文稿</vt:lpstr>
      <vt:lpstr>13.3 进度计划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PowerPoint 演示文稿</vt:lpstr>
      <vt:lpstr>13.5 质量保证</vt:lpstr>
      <vt:lpstr>13.5 质量保证</vt:lpstr>
      <vt:lpstr>13.5 质量保证</vt:lpstr>
      <vt:lpstr>13.5 质量保证</vt:lpstr>
      <vt:lpstr>13.5 质量保证</vt:lpstr>
      <vt:lpstr>13.5 质量保证</vt:lpstr>
      <vt:lpstr>13.5 质量保证</vt:lpstr>
      <vt:lpstr>13.5 质量保证</vt:lpstr>
      <vt:lpstr>13.5 质量保证</vt:lpstr>
      <vt:lpstr>13.5 质量保证</vt:lpstr>
      <vt:lpstr>13.5 质量保证</vt:lpstr>
      <vt:lpstr>13.5 质量保证</vt:lpstr>
      <vt:lpstr>13.5 质量保证</vt:lpstr>
      <vt:lpstr>13.5 质量保证</vt:lpstr>
      <vt:lpstr>13.5 质量保证</vt:lpstr>
      <vt:lpstr>PowerPoint 演示文稿</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PowerPoint 演示文稿</vt:lpstr>
      <vt:lpstr>13.7 能力成熟模型</vt:lpstr>
      <vt:lpstr>13.7 能力成熟模型</vt:lpstr>
      <vt:lpstr>13.7 能力成熟模型</vt:lpstr>
      <vt:lpstr>13.7 能力成熟模型</vt:lpstr>
      <vt:lpstr>13.7 能力成熟模型</vt:lpstr>
      <vt:lpstr>13.7 能力成熟模型</vt:lpstr>
      <vt:lpstr>13.7 能力成熟模型</vt:lpstr>
      <vt:lpstr>13.7 能力成熟模型</vt:lpstr>
      <vt:lpstr>13.7 能力成熟模型</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Leeyoungae</cp:lastModifiedBy>
  <cp:revision>988</cp:revision>
  <dcterms:created xsi:type="dcterms:W3CDTF">2010-06-24T19:27:56Z</dcterms:created>
  <dcterms:modified xsi:type="dcterms:W3CDTF">2020-06-04T04:26:48Z</dcterms:modified>
</cp:coreProperties>
</file>