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373E-9582-4C4C-B34D-D106667721D3}" type="datetime1">
              <a:rPr lang="zh-CN" altLang="en-US"/>
              <a:pPr>
                <a:defRPr/>
              </a:pPr>
              <a:t>2020/3/18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EEB6F1-AA8B-441D-9BF9-9E91370C0F0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2B408-9274-4E7D-9EFC-8E432A0936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270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373E-9582-4C4C-B34D-D106667721D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EEB6F1-AA8B-441D-9BF9-9E91370C0F0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2B408-9274-4E7D-9EFC-8E432A0936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09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373E-9582-4C4C-B34D-D106667721D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EEB6F1-AA8B-441D-9BF9-9E91370C0F0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2B408-9274-4E7D-9EFC-8E432A0936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0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99CC"/>
            </a:gs>
            <a:gs pos="50000">
              <a:srgbClr val="00475E"/>
            </a:gs>
            <a:gs pos="100000">
              <a:srgbClr val="0099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3"/>
          <p:cNvSpPr>
            <a:spLocks noChangeArrowheads="1"/>
          </p:cNvSpPr>
          <p:nvPr/>
        </p:nvSpPr>
        <p:spPr bwMode="auto">
          <a:xfrm>
            <a:off x="6781800" y="228600"/>
            <a:ext cx="1828800" cy="1676400"/>
          </a:xfrm>
          <a:prstGeom prst="wave">
            <a:avLst>
              <a:gd name="adj1" fmla="val 13005"/>
              <a:gd name="adj2" fmla="val 0"/>
            </a:avLst>
          </a:prstGeom>
          <a:gradFill rotWithShape="0">
            <a:gsLst>
              <a:gs pos="0">
                <a:srgbClr val="00759E"/>
              </a:gs>
              <a:gs pos="100000">
                <a:srgbClr val="0047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CC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buFontTx/>
              <a:buNone/>
              <a:defRPr/>
            </a:pPr>
            <a:endParaRPr lang="zh-CN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kumimoji="1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1A2E64-21FA-4B77-ACB9-86BB26B3C2C5}" type="datetime1">
              <a:rPr lang="zh-CN" altLang="en-US"/>
              <a:pPr>
                <a:defRPr/>
              </a:pPr>
              <a:t>2020/3/18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EAE5E39E-2161-4476-9755-E96477D690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6DC95476-2AA3-4234-BDC4-88B25F213F8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8594725" y="4114800"/>
            <a:ext cx="549275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0" smtClean="0">
                <a:solidFill>
                  <a:srgbClr val="00759E"/>
                </a:solidFill>
                <a:ea typeface="华文新魏" panose="02010800040101010101" pitchFamily="2" charset="-122"/>
                <a:sym typeface="+mn-ea"/>
              </a:rPr>
              <a:t>合肥工业大学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-2700000">
            <a:off x="865188" y="4281488"/>
            <a:ext cx="40433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600" b="0" smtClean="0">
                <a:solidFill>
                  <a:srgbClr val="00506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单片机原理及应用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gradFill rotWithShape="0">
            <a:gsLst>
              <a:gs pos="0">
                <a:srgbClr val="0099CC"/>
              </a:gs>
              <a:gs pos="50000">
                <a:srgbClr val="0099CC">
                  <a:gamma/>
                  <a:shade val="46275"/>
                  <a:invGamma/>
                </a:srgbClr>
              </a:gs>
              <a:gs pos="100000">
                <a:srgbClr val="0099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b="0">
                <a:solidFill>
                  <a:srgbClr val="0099CC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5FF"/>
                    </a:outerShdw>
                  </a:cont>
                  <a:cont type="tree" name="">
                    <a:effect ref="fillLine"/>
                    <a:outerShdw dist="38100" dir="2700000" algn="tl">
                      <a:srgbClr val="005B7A"/>
                    </a:outerShdw>
                  </a:cont>
                  <a:effect ref="fillLine"/>
                </a:effectDag>
                <a:latin typeface="Tahoma" panose="020B0604030504040204" pitchFamily="34" charset="0"/>
                <a:sym typeface="+mn-ea"/>
              </a:rPr>
              <a:t>第一章  </a:t>
            </a:r>
            <a:r>
              <a:rPr kumimoji="1" lang="en-US" altLang="zh-CN" sz="2400" b="0">
                <a:solidFill>
                  <a:srgbClr val="0099CC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5FF"/>
                    </a:outerShdw>
                  </a:cont>
                  <a:cont type="tree" name="">
                    <a:effect ref="fillLine"/>
                    <a:outerShdw dist="38100" dir="2700000" algn="tl">
                      <a:srgbClr val="005B7A"/>
                    </a:outerShdw>
                  </a:cont>
                  <a:effect ref="fillLine"/>
                </a:effectDag>
                <a:latin typeface="Tahoma" panose="020B0604030504040204" pitchFamily="34" charset="0"/>
                <a:sym typeface="+mn-ea"/>
              </a:rPr>
              <a:t>MCS51</a:t>
            </a:r>
            <a:r>
              <a:rPr kumimoji="1" lang="zh-CN" altLang="en-US" sz="2400" b="0">
                <a:solidFill>
                  <a:srgbClr val="0099CC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5FF"/>
                    </a:outerShdw>
                  </a:cont>
                  <a:cont type="tree" name="">
                    <a:effect ref="fillLine"/>
                    <a:outerShdw dist="38100" dir="2700000" algn="tl">
                      <a:srgbClr val="005B7A"/>
                    </a:outerShdw>
                  </a:cont>
                  <a:effect ref="fillLine"/>
                </a:effectDag>
                <a:latin typeface="Tahoma" panose="020B0604030504040204" pitchFamily="34" charset="0"/>
                <a:sym typeface="+mn-ea"/>
              </a:rPr>
              <a:t>基本硬件结构</a:t>
            </a:r>
          </a:p>
        </p:txBody>
      </p:sp>
      <p:pic>
        <p:nvPicPr>
          <p:cNvPr id="1035" name="Picture 11" descr="PE04034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1665288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Text Box 14"/>
          <p:cNvSpPr txBox="1">
            <a:spLocks noChangeArrowheads="1"/>
          </p:cNvSpPr>
          <p:nvPr/>
        </p:nvSpPr>
        <p:spPr bwMode="auto">
          <a:xfrm rot="-2700000">
            <a:off x="5789613" y="2287588"/>
            <a:ext cx="6286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600" b="0" smtClean="0">
                <a:solidFill>
                  <a:srgbClr val="00506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单片机原理及应用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 rot="-2700000">
            <a:off x="2055813" y="1601788"/>
            <a:ext cx="628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600" b="0" smtClean="0">
                <a:solidFill>
                  <a:srgbClr val="00506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MCS51/96</a:t>
            </a:r>
          </a:p>
        </p:txBody>
      </p:sp>
      <p:sp>
        <p:nvSpPr>
          <p:cNvPr id="1038" name="Text Box 16"/>
          <p:cNvSpPr txBox="1">
            <a:spLocks noChangeArrowheads="1"/>
          </p:cNvSpPr>
          <p:nvPr/>
        </p:nvSpPr>
        <p:spPr bwMode="auto">
          <a:xfrm rot="-2700000">
            <a:off x="6248400" y="2667000"/>
            <a:ext cx="1981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600" b="0" smtClean="0">
                <a:solidFill>
                  <a:srgbClr val="00506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MCS51/96</a:t>
            </a:r>
          </a:p>
        </p:txBody>
      </p:sp>
      <p:sp>
        <p:nvSpPr>
          <p:cNvPr id="1039" name="Text Box 17"/>
          <p:cNvSpPr txBox="1">
            <a:spLocks noChangeArrowheads="1"/>
          </p:cNvSpPr>
          <p:nvPr/>
        </p:nvSpPr>
        <p:spPr bwMode="auto">
          <a:xfrm rot="-2700000">
            <a:off x="4494213" y="4192588"/>
            <a:ext cx="628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600" b="0" smtClean="0">
                <a:solidFill>
                  <a:srgbClr val="00506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MCS51/96</a:t>
            </a:r>
          </a:p>
        </p:txBody>
      </p:sp>
      <p:sp>
        <p:nvSpPr>
          <p:cNvPr id="1040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315200" y="6400800"/>
            <a:ext cx="914400" cy="457200"/>
          </a:xfrm>
          <a:prstGeom prst="actionButtonBeginning">
            <a:avLst/>
          </a:prstGeom>
          <a:solidFill>
            <a:srgbClr val="3366FF"/>
          </a:solidFill>
          <a:ln w="952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buFontTx/>
              <a:buNone/>
              <a:defRPr/>
            </a:pPr>
            <a:endParaRPr lang="zh-CN" altLang="en-US" smtClean="0"/>
          </a:p>
        </p:txBody>
      </p:sp>
      <p:sp>
        <p:nvSpPr>
          <p:cNvPr id="1041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400800"/>
            <a:ext cx="914400" cy="457200"/>
          </a:xfrm>
          <a:prstGeom prst="actionButtonEnd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buFontTx/>
              <a:buNone/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598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99CC"/>
            </a:gs>
            <a:gs pos="50000">
              <a:srgbClr val="00475E"/>
            </a:gs>
            <a:gs pos="100000">
              <a:srgbClr val="0099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3"/>
          <p:cNvSpPr>
            <a:spLocks noChangeArrowheads="1"/>
          </p:cNvSpPr>
          <p:nvPr/>
        </p:nvSpPr>
        <p:spPr bwMode="auto">
          <a:xfrm>
            <a:off x="6781800" y="228600"/>
            <a:ext cx="1828800" cy="1676400"/>
          </a:xfrm>
          <a:prstGeom prst="wave">
            <a:avLst>
              <a:gd name="adj1" fmla="val 13005"/>
              <a:gd name="adj2" fmla="val 0"/>
            </a:avLst>
          </a:prstGeom>
          <a:gradFill rotWithShape="0">
            <a:gsLst>
              <a:gs pos="0">
                <a:srgbClr val="00759E"/>
              </a:gs>
              <a:gs pos="100000">
                <a:srgbClr val="0047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CC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endParaRPr lang="zh-CN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kumimoji="1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1A2E64-21FA-4B77-ACB9-86BB26B3C2C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EAE5E39E-2161-4476-9755-E96477D690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6DC95476-2AA3-4234-BDC4-88B25F213F8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8594725" y="4114800"/>
            <a:ext cx="549275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2400" b="0" smtClean="0">
                <a:solidFill>
                  <a:srgbClr val="00759E"/>
                </a:solidFill>
                <a:ea typeface="华文新魏" panose="02010800040101010101" pitchFamily="2" charset="-122"/>
                <a:sym typeface="+mn-ea"/>
              </a:rPr>
              <a:t>合肥工业大学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-2700000">
            <a:off x="865188" y="4281488"/>
            <a:ext cx="40433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600" b="0" smtClean="0">
                <a:solidFill>
                  <a:srgbClr val="00506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单片机原理及应用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gradFill rotWithShape="0">
            <a:gsLst>
              <a:gs pos="0">
                <a:srgbClr val="0099CC"/>
              </a:gs>
              <a:gs pos="50000">
                <a:srgbClr val="0099CC">
                  <a:gamma/>
                  <a:shade val="46275"/>
                  <a:invGamma/>
                </a:srgbClr>
              </a:gs>
              <a:gs pos="100000">
                <a:srgbClr val="0099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spcBef>
                <a:spcPct val="0"/>
              </a:spcBef>
              <a:defRPr/>
            </a:pPr>
            <a:r>
              <a:rPr kumimoji="1" lang="zh-CN" altLang="en-US" sz="2400">
                <a:solidFill>
                  <a:srgbClr val="0099CC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5FF"/>
                    </a:outerShdw>
                  </a:cont>
                  <a:cont type="tree" name="">
                    <a:effect ref="fillLine"/>
                    <a:outerShdw dist="38100" dir="2700000" algn="tl">
                      <a:srgbClr val="005B7A"/>
                    </a:outerShdw>
                  </a:cont>
                  <a:effect ref="fillLine"/>
                </a:effectDag>
                <a:latin typeface="Tahoma" panose="020B0604030504040204" pitchFamily="34" charset="0"/>
                <a:sym typeface="+mn-ea"/>
              </a:rPr>
              <a:t>第一章  </a:t>
            </a:r>
            <a:r>
              <a:rPr kumimoji="1" lang="en-US" altLang="zh-CN" sz="2400">
                <a:solidFill>
                  <a:srgbClr val="0099CC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5FF"/>
                    </a:outerShdw>
                  </a:cont>
                  <a:cont type="tree" name="">
                    <a:effect ref="fillLine"/>
                    <a:outerShdw dist="38100" dir="2700000" algn="tl">
                      <a:srgbClr val="005B7A"/>
                    </a:outerShdw>
                  </a:cont>
                  <a:effect ref="fillLine"/>
                </a:effectDag>
                <a:latin typeface="Tahoma" panose="020B0604030504040204" pitchFamily="34" charset="0"/>
                <a:sym typeface="+mn-ea"/>
              </a:rPr>
              <a:t>MCS51</a:t>
            </a:r>
            <a:r>
              <a:rPr kumimoji="1" lang="zh-CN" altLang="en-US" sz="2400">
                <a:solidFill>
                  <a:srgbClr val="0099CC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5FF"/>
                    </a:outerShdw>
                  </a:cont>
                  <a:cont type="tree" name="">
                    <a:effect ref="fillLine"/>
                    <a:outerShdw dist="38100" dir="2700000" algn="tl">
                      <a:srgbClr val="005B7A"/>
                    </a:outerShdw>
                  </a:cont>
                  <a:effect ref="fillLine"/>
                </a:effectDag>
                <a:latin typeface="Tahoma" panose="020B0604030504040204" pitchFamily="34" charset="0"/>
                <a:sym typeface="+mn-ea"/>
              </a:rPr>
              <a:t>基本硬件结构</a:t>
            </a:r>
          </a:p>
        </p:txBody>
      </p:sp>
      <p:pic>
        <p:nvPicPr>
          <p:cNvPr id="1035" name="Picture 11" descr="PE04034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1665288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Text Box 14"/>
          <p:cNvSpPr txBox="1">
            <a:spLocks noChangeArrowheads="1"/>
          </p:cNvSpPr>
          <p:nvPr/>
        </p:nvSpPr>
        <p:spPr bwMode="auto">
          <a:xfrm rot="-2700000">
            <a:off x="5789613" y="2287588"/>
            <a:ext cx="6286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600" b="0" smtClean="0">
                <a:solidFill>
                  <a:srgbClr val="00506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单片机原理及应用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 rot="-2700000">
            <a:off x="2055813" y="1601788"/>
            <a:ext cx="628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3600" b="0" smtClean="0">
                <a:solidFill>
                  <a:srgbClr val="00506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MCS51/96</a:t>
            </a:r>
          </a:p>
        </p:txBody>
      </p:sp>
      <p:sp>
        <p:nvSpPr>
          <p:cNvPr id="1038" name="Text Box 16"/>
          <p:cNvSpPr txBox="1">
            <a:spLocks noChangeArrowheads="1"/>
          </p:cNvSpPr>
          <p:nvPr/>
        </p:nvSpPr>
        <p:spPr bwMode="auto">
          <a:xfrm rot="-2700000">
            <a:off x="6248400" y="2667000"/>
            <a:ext cx="1981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3600" b="0" smtClean="0">
                <a:solidFill>
                  <a:srgbClr val="00506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MCS51/96</a:t>
            </a:r>
          </a:p>
        </p:txBody>
      </p:sp>
      <p:sp>
        <p:nvSpPr>
          <p:cNvPr id="1039" name="Text Box 17"/>
          <p:cNvSpPr txBox="1">
            <a:spLocks noChangeArrowheads="1"/>
          </p:cNvSpPr>
          <p:nvPr/>
        </p:nvSpPr>
        <p:spPr bwMode="auto">
          <a:xfrm rot="-2700000">
            <a:off x="4494213" y="4192588"/>
            <a:ext cx="628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3600" b="0" smtClean="0">
                <a:solidFill>
                  <a:srgbClr val="00506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MCS51/96</a:t>
            </a:r>
          </a:p>
        </p:txBody>
      </p:sp>
      <p:sp>
        <p:nvSpPr>
          <p:cNvPr id="1040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315200" y="6400800"/>
            <a:ext cx="914400" cy="457200"/>
          </a:xfrm>
          <a:prstGeom prst="actionButtonBeginning">
            <a:avLst/>
          </a:prstGeom>
          <a:solidFill>
            <a:srgbClr val="3366FF"/>
          </a:solidFill>
          <a:ln w="952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endParaRPr lang="zh-CN" altLang="en-US" smtClean="0"/>
          </a:p>
        </p:txBody>
      </p:sp>
      <p:sp>
        <p:nvSpPr>
          <p:cNvPr id="1041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400800"/>
            <a:ext cx="914400" cy="457200"/>
          </a:xfrm>
          <a:prstGeom prst="actionButtonEnd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065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99CC"/>
            </a:gs>
            <a:gs pos="50000">
              <a:srgbClr val="00475E"/>
            </a:gs>
            <a:gs pos="100000">
              <a:srgbClr val="0099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3"/>
          <p:cNvSpPr>
            <a:spLocks noChangeArrowheads="1"/>
          </p:cNvSpPr>
          <p:nvPr/>
        </p:nvSpPr>
        <p:spPr bwMode="auto">
          <a:xfrm>
            <a:off x="6781800" y="228600"/>
            <a:ext cx="1828800" cy="1676400"/>
          </a:xfrm>
          <a:prstGeom prst="wave">
            <a:avLst>
              <a:gd name="adj1" fmla="val 13005"/>
              <a:gd name="adj2" fmla="val 0"/>
            </a:avLst>
          </a:prstGeom>
          <a:gradFill rotWithShape="0">
            <a:gsLst>
              <a:gs pos="0">
                <a:srgbClr val="00759E"/>
              </a:gs>
              <a:gs pos="100000">
                <a:srgbClr val="00475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CC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endParaRPr lang="zh-CN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FontTx/>
              <a:buNone/>
              <a:defRPr kumimoji="1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1A2E64-21FA-4B77-ACB9-86BB26B3C2C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EAE5E39E-2161-4476-9755-E96477D690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6DC95476-2AA3-4234-BDC4-88B25F213F8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8594725" y="4114800"/>
            <a:ext cx="549275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2400" b="0" smtClean="0">
                <a:solidFill>
                  <a:srgbClr val="00759E"/>
                </a:solidFill>
                <a:ea typeface="华文新魏" panose="02010800040101010101" pitchFamily="2" charset="-122"/>
                <a:sym typeface="+mn-ea"/>
              </a:rPr>
              <a:t>合肥工业大学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-2700000">
            <a:off x="865188" y="4281488"/>
            <a:ext cx="40433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600" b="0" smtClean="0">
                <a:solidFill>
                  <a:srgbClr val="00506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单片机原理及应用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gradFill rotWithShape="0">
            <a:gsLst>
              <a:gs pos="0">
                <a:srgbClr val="0099CC"/>
              </a:gs>
              <a:gs pos="50000">
                <a:srgbClr val="0099CC">
                  <a:gamma/>
                  <a:shade val="46275"/>
                  <a:invGamma/>
                </a:srgbClr>
              </a:gs>
              <a:gs pos="100000">
                <a:srgbClr val="0099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spcBef>
                <a:spcPct val="0"/>
              </a:spcBef>
              <a:defRPr/>
            </a:pPr>
            <a:r>
              <a:rPr kumimoji="1" lang="zh-CN" altLang="en-US" sz="2400">
                <a:solidFill>
                  <a:srgbClr val="0099CC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5FF"/>
                    </a:outerShdw>
                  </a:cont>
                  <a:cont type="tree" name="">
                    <a:effect ref="fillLine"/>
                    <a:outerShdw dist="38100" dir="2700000" algn="tl">
                      <a:srgbClr val="005B7A"/>
                    </a:outerShdw>
                  </a:cont>
                  <a:effect ref="fillLine"/>
                </a:effectDag>
                <a:latin typeface="Tahoma" panose="020B0604030504040204" pitchFamily="34" charset="0"/>
                <a:sym typeface="+mn-ea"/>
              </a:rPr>
              <a:t>第一章  </a:t>
            </a:r>
            <a:r>
              <a:rPr kumimoji="1" lang="en-US" altLang="zh-CN" sz="2400">
                <a:solidFill>
                  <a:srgbClr val="0099CC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5FF"/>
                    </a:outerShdw>
                  </a:cont>
                  <a:cont type="tree" name="">
                    <a:effect ref="fillLine"/>
                    <a:outerShdw dist="38100" dir="2700000" algn="tl">
                      <a:srgbClr val="005B7A"/>
                    </a:outerShdw>
                  </a:cont>
                  <a:effect ref="fillLine"/>
                </a:effectDag>
                <a:latin typeface="Tahoma" panose="020B0604030504040204" pitchFamily="34" charset="0"/>
                <a:sym typeface="+mn-ea"/>
              </a:rPr>
              <a:t>MCS51</a:t>
            </a:r>
            <a:r>
              <a:rPr kumimoji="1" lang="zh-CN" altLang="en-US" sz="2400">
                <a:solidFill>
                  <a:srgbClr val="0099CC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5FF"/>
                    </a:outerShdw>
                  </a:cont>
                  <a:cont type="tree" name="">
                    <a:effect ref="fillLine"/>
                    <a:outerShdw dist="38100" dir="2700000" algn="tl">
                      <a:srgbClr val="005B7A"/>
                    </a:outerShdw>
                  </a:cont>
                  <a:effect ref="fillLine"/>
                </a:effectDag>
                <a:latin typeface="Tahoma" panose="020B0604030504040204" pitchFamily="34" charset="0"/>
                <a:sym typeface="+mn-ea"/>
              </a:rPr>
              <a:t>基本硬件结构</a:t>
            </a:r>
          </a:p>
        </p:txBody>
      </p:sp>
      <p:pic>
        <p:nvPicPr>
          <p:cNvPr id="1035" name="Picture 11" descr="PE04034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1665288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Text Box 14"/>
          <p:cNvSpPr txBox="1">
            <a:spLocks noChangeArrowheads="1"/>
          </p:cNvSpPr>
          <p:nvPr/>
        </p:nvSpPr>
        <p:spPr bwMode="auto">
          <a:xfrm rot="-2700000">
            <a:off x="5789613" y="2287588"/>
            <a:ext cx="6286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600" b="0" smtClean="0">
                <a:solidFill>
                  <a:srgbClr val="00506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单片机原理及应用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 rot="-2700000">
            <a:off x="2055813" y="1601788"/>
            <a:ext cx="628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3600" b="0" smtClean="0">
                <a:solidFill>
                  <a:srgbClr val="00506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MCS51/96</a:t>
            </a:r>
          </a:p>
        </p:txBody>
      </p:sp>
      <p:sp>
        <p:nvSpPr>
          <p:cNvPr id="1038" name="Text Box 16"/>
          <p:cNvSpPr txBox="1">
            <a:spLocks noChangeArrowheads="1"/>
          </p:cNvSpPr>
          <p:nvPr/>
        </p:nvSpPr>
        <p:spPr bwMode="auto">
          <a:xfrm rot="-2700000">
            <a:off x="6248400" y="2667000"/>
            <a:ext cx="1981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3600" b="0" smtClean="0">
                <a:solidFill>
                  <a:srgbClr val="00506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MCS51/96</a:t>
            </a:r>
          </a:p>
        </p:txBody>
      </p:sp>
      <p:sp>
        <p:nvSpPr>
          <p:cNvPr id="1039" name="Text Box 17"/>
          <p:cNvSpPr txBox="1">
            <a:spLocks noChangeArrowheads="1"/>
          </p:cNvSpPr>
          <p:nvPr/>
        </p:nvSpPr>
        <p:spPr bwMode="auto">
          <a:xfrm rot="-2700000">
            <a:off x="4494213" y="4192588"/>
            <a:ext cx="628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/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3600" b="0" smtClean="0">
                <a:solidFill>
                  <a:srgbClr val="00506C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MCS51/96</a:t>
            </a:r>
          </a:p>
        </p:txBody>
      </p:sp>
      <p:sp>
        <p:nvSpPr>
          <p:cNvPr id="1040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315200" y="6400800"/>
            <a:ext cx="914400" cy="457200"/>
          </a:xfrm>
          <a:prstGeom prst="actionButtonBeginning">
            <a:avLst/>
          </a:prstGeom>
          <a:solidFill>
            <a:srgbClr val="3366FF"/>
          </a:solidFill>
          <a:ln w="9525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endParaRPr lang="zh-CN" altLang="en-US" smtClean="0"/>
          </a:p>
        </p:txBody>
      </p:sp>
      <p:sp>
        <p:nvSpPr>
          <p:cNvPr id="1041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400800"/>
            <a:ext cx="914400" cy="457200"/>
          </a:xfrm>
          <a:prstGeom prst="actionButtonEnd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kumimoji="1" sz="2000" b="1">
                <a:solidFill>
                  <a:srgbClr val="CC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94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88125" y="3429000"/>
            <a:ext cx="431800" cy="0"/>
            <a:chOff x="3288" y="3294"/>
            <a:chExt cx="272" cy="0"/>
          </a:xfrm>
        </p:grpSpPr>
        <p:grpSp>
          <p:nvGrpSpPr>
            <p:cNvPr id="78977" name="Group 3"/>
            <p:cNvGrpSpPr>
              <a:grpSpLocks/>
            </p:cNvGrpSpPr>
            <p:nvPr/>
          </p:nvGrpSpPr>
          <p:grpSpPr bwMode="auto">
            <a:xfrm>
              <a:off x="3288" y="3294"/>
              <a:ext cx="272" cy="0"/>
              <a:chOff x="3288" y="3294"/>
              <a:chExt cx="272" cy="0"/>
            </a:xfrm>
          </p:grpSpPr>
          <p:grpSp>
            <p:nvGrpSpPr>
              <p:cNvPr id="78985" name="Group 4"/>
              <p:cNvGrpSpPr>
                <a:grpSpLocks/>
              </p:cNvGrpSpPr>
              <p:nvPr/>
            </p:nvGrpSpPr>
            <p:grpSpPr bwMode="auto">
              <a:xfrm>
                <a:off x="3288" y="3294"/>
                <a:ext cx="272" cy="0"/>
                <a:chOff x="3288" y="3294"/>
                <a:chExt cx="272" cy="0"/>
              </a:xfrm>
            </p:grpSpPr>
            <p:sp>
              <p:nvSpPr>
                <p:cNvPr id="78989" name="Line 5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8990" name="Line 6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</p:grpSp>
          <p:grpSp>
            <p:nvGrpSpPr>
              <p:cNvPr id="78986" name="Group 7"/>
              <p:cNvGrpSpPr>
                <a:grpSpLocks/>
              </p:cNvGrpSpPr>
              <p:nvPr/>
            </p:nvGrpSpPr>
            <p:grpSpPr bwMode="auto">
              <a:xfrm>
                <a:off x="3288" y="3294"/>
                <a:ext cx="272" cy="0"/>
                <a:chOff x="3288" y="3294"/>
                <a:chExt cx="272" cy="0"/>
              </a:xfrm>
            </p:grpSpPr>
            <p:sp>
              <p:nvSpPr>
                <p:cNvPr id="78987" name="Line 8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8988" name="Line 9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</p:grpSp>
        </p:grpSp>
        <p:grpSp>
          <p:nvGrpSpPr>
            <p:cNvPr id="78978" name="Group 10"/>
            <p:cNvGrpSpPr>
              <a:grpSpLocks/>
            </p:cNvGrpSpPr>
            <p:nvPr/>
          </p:nvGrpSpPr>
          <p:grpSpPr bwMode="auto">
            <a:xfrm>
              <a:off x="3288" y="3294"/>
              <a:ext cx="272" cy="0"/>
              <a:chOff x="4059" y="3430"/>
              <a:chExt cx="272" cy="0"/>
            </a:xfrm>
          </p:grpSpPr>
          <p:grpSp>
            <p:nvGrpSpPr>
              <p:cNvPr id="78979" name="Group 11"/>
              <p:cNvGrpSpPr>
                <a:grpSpLocks/>
              </p:cNvGrpSpPr>
              <p:nvPr/>
            </p:nvGrpSpPr>
            <p:grpSpPr bwMode="auto">
              <a:xfrm>
                <a:off x="4059" y="3430"/>
                <a:ext cx="272" cy="0"/>
                <a:chOff x="3288" y="3294"/>
                <a:chExt cx="272" cy="0"/>
              </a:xfrm>
            </p:grpSpPr>
            <p:sp>
              <p:nvSpPr>
                <p:cNvPr id="78983" name="Line 12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8984" name="Line 13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</p:grpSp>
          <p:grpSp>
            <p:nvGrpSpPr>
              <p:cNvPr id="78980" name="Group 14"/>
              <p:cNvGrpSpPr>
                <a:grpSpLocks/>
              </p:cNvGrpSpPr>
              <p:nvPr/>
            </p:nvGrpSpPr>
            <p:grpSpPr bwMode="auto">
              <a:xfrm>
                <a:off x="4059" y="3430"/>
                <a:ext cx="272" cy="0"/>
                <a:chOff x="3288" y="3294"/>
                <a:chExt cx="272" cy="0"/>
              </a:xfrm>
            </p:grpSpPr>
            <p:sp>
              <p:nvSpPr>
                <p:cNvPr id="78981" name="Line 15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8982" name="Line 16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</p:grpSp>
        </p:grpSp>
      </p:grp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468313" y="1700213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第一、设置定时器初值</a:t>
            </a:r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468313" y="1700213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第三、</a:t>
            </a:r>
            <a:r>
              <a:rPr lang="en-US" altLang="zh-CN" sz="2400" smtClean="0"/>
              <a:t>GATE = 0</a:t>
            </a:r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468313" y="1700213"/>
            <a:ext cx="2305050" cy="457200"/>
            <a:chOff x="2925" y="3158"/>
            <a:chExt cx="1452" cy="288"/>
          </a:xfrm>
        </p:grpSpPr>
        <p:sp>
          <p:nvSpPr>
            <p:cNvPr id="78975" name="Text Box 20"/>
            <p:cNvSpPr txBox="1">
              <a:spLocks noChangeArrowheads="1"/>
            </p:cNvSpPr>
            <p:nvPr/>
          </p:nvSpPr>
          <p:spPr bwMode="auto">
            <a:xfrm>
              <a:off x="2925" y="3158"/>
              <a:ext cx="1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400" smtClean="0"/>
                <a:t>第二、</a:t>
              </a:r>
              <a:r>
                <a:rPr lang="en-US" altLang="zh-CN" sz="2400" smtClean="0"/>
                <a:t>T/C = 0</a:t>
              </a:r>
              <a:endParaRPr lang="zh-CN" altLang="en-US" sz="2400" smtClean="0"/>
            </a:p>
          </p:txBody>
        </p:sp>
        <p:sp>
          <p:nvSpPr>
            <p:cNvPr id="78976" name="Line 21"/>
            <p:cNvSpPr>
              <a:spLocks noChangeShapeType="1"/>
            </p:cNvSpPr>
            <p:nvPr/>
          </p:nvSpPr>
          <p:spPr bwMode="auto">
            <a:xfrm>
              <a:off x="3560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232470" name="Rectangle 22"/>
          <p:cNvSpPr>
            <a:spLocks noChangeArrowheads="1"/>
          </p:cNvSpPr>
          <p:nvPr/>
        </p:nvSpPr>
        <p:spPr bwMode="auto">
          <a:xfrm>
            <a:off x="468313" y="1700213"/>
            <a:ext cx="420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2400" smtClean="0">
                <a:solidFill>
                  <a:srgbClr val="008080"/>
                </a:solidFill>
                <a:latin typeface="Arial" charset="0"/>
                <a:ea typeface="宋体" charset="-122"/>
              </a:rPr>
              <a:t>第四、</a:t>
            </a:r>
            <a:r>
              <a:rPr lang="en-US" altLang="zh-CN" sz="2400" smtClean="0">
                <a:solidFill>
                  <a:srgbClr val="008080"/>
                </a:solidFill>
                <a:latin typeface="Arial" charset="0"/>
                <a:ea typeface="宋体" charset="-122"/>
              </a:rPr>
              <a:t>TR1 = 1</a:t>
            </a:r>
            <a:r>
              <a:rPr lang="zh-CN" altLang="en-US" sz="2400" smtClean="0">
                <a:solidFill>
                  <a:srgbClr val="008080"/>
                </a:solidFill>
                <a:latin typeface="Arial" charset="0"/>
                <a:ea typeface="宋体" charset="-122"/>
              </a:rPr>
              <a:t>，启动定时器</a:t>
            </a:r>
            <a:r>
              <a:rPr lang="en-US" altLang="zh-CN" sz="2400" smtClean="0">
                <a:solidFill>
                  <a:srgbClr val="008080"/>
                </a:solidFill>
                <a:latin typeface="Arial" charset="0"/>
                <a:ea typeface="宋体" charset="-122"/>
              </a:rPr>
              <a:t>1</a:t>
            </a:r>
          </a:p>
        </p:txBody>
      </p:sp>
      <p:grpSp>
        <p:nvGrpSpPr>
          <p:cNvPr id="78855" name="Group 23"/>
          <p:cNvGrpSpPr>
            <a:grpSpLocks/>
          </p:cNvGrpSpPr>
          <p:nvPr/>
        </p:nvGrpSpPr>
        <p:grpSpPr bwMode="auto">
          <a:xfrm>
            <a:off x="179388" y="2565400"/>
            <a:ext cx="8964612" cy="3348038"/>
            <a:chOff x="113" y="1616"/>
            <a:chExt cx="5647" cy="2109"/>
          </a:xfrm>
        </p:grpSpPr>
        <p:grpSp>
          <p:nvGrpSpPr>
            <p:cNvPr id="78926" name="Group 24"/>
            <p:cNvGrpSpPr>
              <a:grpSpLocks/>
            </p:cNvGrpSpPr>
            <p:nvPr/>
          </p:nvGrpSpPr>
          <p:grpSpPr bwMode="auto">
            <a:xfrm>
              <a:off x="3334" y="1661"/>
              <a:ext cx="2426" cy="817"/>
              <a:chOff x="3334" y="1117"/>
              <a:chExt cx="2426" cy="817"/>
            </a:xfrm>
          </p:grpSpPr>
          <p:sp>
            <p:nvSpPr>
              <p:cNvPr id="78967" name="Rectangle 25"/>
              <p:cNvSpPr>
                <a:spLocks noChangeArrowheads="1"/>
              </p:cNvSpPr>
              <p:nvPr/>
            </p:nvSpPr>
            <p:spPr bwMode="auto">
              <a:xfrm>
                <a:off x="3334" y="1389"/>
                <a:ext cx="545" cy="544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  <a:ea typeface="宋体" charset="-122"/>
                  </a:rPr>
                  <a:t>TL1</a:t>
                </a:r>
              </a:p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  <a:ea typeface="宋体" charset="-122"/>
                  </a:rPr>
                  <a:t>(8</a:t>
                </a:r>
                <a:r>
                  <a:rPr lang="zh-CN" altLang="en-US" smtClean="0">
                    <a:solidFill>
                      <a:srgbClr val="008080"/>
                    </a:solidFill>
                    <a:latin typeface="Arial" charset="0"/>
                    <a:ea typeface="宋体" charset="-122"/>
                  </a:rPr>
                  <a:t>位</a:t>
                </a: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  <a:ea typeface="宋体" charset="-122"/>
                  </a:rPr>
                  <a:t>)</a:t>
                </a:r>
              </a:p>
            </p:txBody>
          </p:sp>
          <p:sp>
            <p:nvSpPr>
              <p:cNvPr id="78968" name="Rectangle 26"/>
              <p:cNvSpPr>
                <a:spLocks noChangeArrowheads="1"/>
              </p:cNvSpPr>
              <p:nvPr/>
            </p:nvSpPr>
            <p:spPr bwMode="auto">
              <a:xfrm>
                <a:off x="3878" y="1389"/>
                <a:ext cx="545" cy="544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  <a:ea typeface="宋体" charset="-122"/>
                  </a:rPr>
                  <a:t>TH1</a:t>
                </a:r>
              </a:p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  <a:ea typeface="宋体" charset="-122"/>
                  </a:rPr>
                  <a:t>(8</a:t>
                </a:r>
                <a:r>
                  <a:rPr lang="zh-CN" altLang="en-US" smtClean="0">
                    <a:solidFill>
                      <a:srgbClr val="008080"/>
                    </a:solidFill>
                    <a:latin typeface="Arial" charset="0"/>
                    <a:ea typeface="宋体" charset="-122"/>
                  </a:rPr>
                  <a:t>位</a:t>
                </a: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  <a:ea typeface="宋体" charset="-122"/>
                  </a:rPr>
                  <a:t>)</a:t>
                </a:r>
              </a:p>
            </p:txBody>
          </p:sp>
          <p:sp>
            <p:nvSpPr>
              <p:cNvPr id="78969" name="Rectangle 27"/>
              <p:cNvSpPr>
                <a:spLocks noChangeArrowheads="1"/>
              </p:cNvSpPr>
              <p:nvPr/>
            </p:nvSpPr>
            <p:spPr bwMode="auto">
              <a:xfrm>
                <a:off x="4695" y="1389"/>
                <a:ext cx="407" cy="545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  <a:ea typeface="宋体" charset="-122"/>
                  </a:rPr>
                  <a:t>TF1</a:t>
                </a:r>
              </a:p>
            </p:txBody>
          </p:sp>
          <p:sp>
            <p:nvSpPr>
              <p:cNvPr id="78970" name="Line 28"/>
              <p:cNvSpPr>
                <a:spLocks noChangeShapeType="1"/>
              </p:cNvSpPr>
              <p:nvPr/>
            </p:nvSpPr>
            <p:spPr bwMode="auto">
              <a:xfrm>
                <a:off x="5103" y="1616"/>
                <a:ext cx="317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71" name="Text Box 29"/>
              <p:cNvSpPr txBox="1">
                <a:spLocks noChangeArrowheads="1"/>
              </p:cNvSpPr>
              <p:nvPr/>
            </p:nvSpPr>
            <p:spPr bwMode="auto">
              <a:xfrm>
                <a:off x="5261" y="148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zh-CN" altLang="en-US" sz="2000" smtClean="0"/>
                  <a:t>中断</a:t>
                </a:r>
              </a:p>
            </p:txBody>
          </p:sp>
          <p:sp>
            <p:nvSpPr>
              <p:cNvPr id="78972" name="Line 30"/>
              <p:cNvSpPr>
                <a:spLocks noChangeShapeType="1"/>
              </p:cNvSpPr>
              <p:nvPr/>
            </p:nvSpPr>
            <p:spPr bwMode="auto">
              <a:xfrm>
                <a:off x="4423" y="1616"/>
                <a:ext cx="27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73" name="Text Box 31"/>
              <p:cNvSpPr txBox="1">
                <a:spLocks noChangeArrowheads="1"/>
              </p:cNvSpPr>
              <p:nvPr/>
            </p:nvSpPr>
            <p:spPr bwMode="auto">
              <a:xfrm>
                <a:off x="3334" y="1117"/>
                <a:ext cx="4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/>
                  <a:t>0-7</a:t>
                </a:r>
              </a:p>
            </p:txBody>
          </p:sp>
          <p:sp>
            <p:nvSpPr>
              <p:cNvPr id="78974" name="Text Box 32"/>
              <p:cNvSpPr txBox="1">
                <a:spLocks noChangeArrowheads="1"/>
              </p:cNvSpPr>
              <p:nvPr/>
            </p:nvSpPr>
            <p:spPr bwMode="auto">
              <a:xfrm>
                <a:off x="3878" y="1117"/>
                <a:ext cx="4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/>
                  <a:t>8-15</a:t>
                </a:r>
              </a:p>
            </p:txBody>
          </p:sp>
        </p:grpSp>
        <p:grpSp>
          <p:nvGrpSpPr>
            <p:cNvPr id="78927" name="Group 33"/>
            <p:cNvGrpSpPr>
              <a:grpSpLocks/>
            </p:cNvGrpSpPr>
            <p:nvPr/>
          </p:nvGrpSpPr>
          <p:grpSpPr bwMode="auto">
            <a:xfrm>
              <a:off x="113" y="1616"/>
              <a:ext cx="3222" cy="2109"/>
              <a:chOff x="113" y="1616"/>
              <a:chExt cx="3222" cy="2109"/>
            </a:xfrm>
          </p:grpSpPr>
          <p:sp>
            <p:nvSpPr>
              <p:cNvPr id="78928" name="Line 34"/>
              <p:cNvSpPr>
                <a:spLocks noChangeShapeType="1"/>
              </p:cNvSpPr>
              <p:nvPr/>
            </p:nvSpPr>
            <p:spPr bwMode="auto">
              <a:xfrm>
                <a:off x="1973" y="2205"/>
                <a:ext cx="771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29" name="Rectangle 35"/>
              <p:cNvSpPr>
                <a:spLocks noChangeArrowheads="1"/>
              </p:cNvSpPr>
              <p:nvPr/>
            </p:nvSpPr>
            <p:spPr bwMode="auto">
              <a:xfrm>
                <a:off x="2608" y="1933"/>
                <a:ext cx="499" cy="54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30" name="Line 36"/>
              <p:cNvSpPr>
                <a:spLocks noChangeShapeType="1"/>
              </p:cNvSpPr>
              <p:nvPr/>
            </p:nvSpPr>
            <p:spPr bwMode="auto">
              <a:xfrm>
                <a:off x="2926" y="2205"/>
                <a:ext cx="409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31" name="Line 37"/>
              <p:cNvSpPr>
                <a:spLocks noChangeShapeType="1"/>
              </p:cNvSpPr>
              <p:nvPr/>
            </p:nvSpPr>
            <p:spPr bwMode="auto">
              <a:xfrm flipV="1">
                <a:off x="2880" y="2477"/>
                <a:ext cx="0" cy="59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32" name="Line 38"/>
              <p:cNvSpPr>
                <a:spLocks noChangeShapeType="1"/>
              </p:cNvSpPr>
              <p:nvPr/>
            </p:nvSpPr>
            <p:spPr bwMode="auto">
              <a:xfrm>
                <a:off x="2880" y="2296"/>
                <a:ext cx="0" cy="181"/>
              </a:xfrm>
              <a:prstGeom prst="line">
                <a:avLst/>
              </a:prstGeom>
              <a:noFill/>
              <a:ln w="38100" cap="rnd">
                <a:solidFill>
                  <a:srgbClr val="FF0000">
                    <a:alpha val="32941"/>
                  </a:srgbClr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33" name="Rectangle 39"/>
              <p:cNvSpPr>
                <a:spLocks noChangeArrowheads="1"/>
              </p:cNvSpPr>
              <p:nvPr/>
            </p:nvSpPr>
            <p:spPr bwMode="auto">
              <a:xfrm>
                <a:off x="204" y="1616"/>
                <a:ext cx="635" cy="318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zh-CN" altLang="en-US" smtClean="0">
                    <a:solidFill>
                      <a:srgbClr val="A50021"/>
                    </a:solidFill>
                    <a:latin typeface="Arial" charset="0"/>
                    <a:ea typeface="宋体" charset="-122"/>
                  </a:rPr>
                  <a:t>振荡器</a:t>
                </a:r>
              </a:p>
            </p:txBody>
          </p:sp>
          <p:sp>
            <p:nvSpPr>
              <p:cNvPr id="78934" name="Rectangle 40"/>
              <p:cNvSpPr>
                <a:spLocks noChangeArrowheads="1"/>
              </p:cNvSpPr>
              <p:nvPr/>
            </p:nvSpPr>
            <p:spPr bwMode="auto">
              <a:xfrm>
                <a:off x="1111" y="1616"/>
                <a:ext cx="544" cy="318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  <a:ea typeface="宋体" charset="-122"/>
                  </a:rPr>
                  <a:t>÷12</a:t>
                </a:r>
                <a:endParaRPr lang="zh-CN" altLang="en-US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35" name="Line 41"/>
              <p:cNvSpPr>
                <a:spLocks noChangeShapeType="1"/>
              </p:cNvSpPr>
              <p:nvPr/>
            </p:nvSpPr>
            <p:spPr bwMode="auto">
              <a:xfrm>
                <a:off x="1656" y="1752"/>
                <a:ext cx="136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36" name="Line 42"/>
              <p:cNvSpPr>
                <a:spLocks noChangeShapeType="1"/>
              </p:cNvSpPr>
              <p:nvPr/>
            </p:nvSpPr>
            <p:spPr bwMode="auto">
              <a:xfrm>
                <a:off x="1792" y="1752"/>
                <a:ext cx="0" cy="318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37" name="Line 43"/>
              <p:cNvSpPr>
                <a:spLocks noChangeShapeType="1"/>
              </p:cNvSpPr>
              <p:nvPr/>
            </p:nvSpPr>
            <p:spPr bwMode="auto">
              <a:xfrm>
                <a:off x="839" y="1752"/>
                <a:ext cx="27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grpSp>
            <p:nvGrpSpPr>
              <p:cNvPr id="78938" name="Group 44"/>
              <p:cNvGrpSpPr>
                <a:grpSpLocks/>
              </p:cNvGrpSpPr>
              <p:nvPr/>
            </p:nvGrpSpPr>
            <p:grpSpPr bwMode="auto">
              <a:xfrm>
                <a:off x="204" y="2160"/>
                <a:ext cx="1632" cy="409"/>
                <a:chOff x="204" y="2160"/>
                <a:chExt cx="1632" cy="409"/>
              </a:xfrm>
            </p:grpSpPr>
            <p:sp>
              <p:nvSpPr>
                <p:cNvPr id="78958" name="Line 45"/>
                <p:cNvSpPr>
                  <a:spLocks noChangeShapeType="1"/>
                </p:cNvSpPr>
                <p:nvPr/>
              </p:nvSpPr>
              <p:spPr bwMode="auto">
                <a:xfrm>
                  <a:off x="1792" y="2251"/>
                  <a:ext cx="0" cy="318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8959" name="Line 46"/>
                <p:cNvSpPr>
                  <a:spLocks noChangeShapeType="1"/>
                </p:cNvSpPr>
                <p:nvPr/>
              </p:nvSpPr>
              <p:spPr bwMode="auto">
                <a:xfrm>
                  <a:off x="612" y="2568"/>
                  <a:ext cx="1180" cy="0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896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748" y="2296"/>
                  <a:ext cx="10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cap="sq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 typeface="Arial" charset="0"/>
                    <a:buNone/>
                  </a:pPr>
                  <a:r>
                    <a:rPr lang="en-US" altLang="zh-CN" sz="2000" smtClean="0"/>
                    <a:t>T1(P3.5</a:t>
                  </a:r>
                  <a:r>
                    <a:rPr lang="zh-CN" altLang="en-US" sz="2000" smtClean="0"/>
                    <a:t>引腿</a:t>
                  </a:r>
                  <a:r>
                    <a:rPr lang="en-US" altLang="zh-CN" sz="2000" smtClean="0"/>
                    <a:t>)</a:t>
                  </a:r>
                  <a:endParaRPr lang="zh-CN" altLang="en-US" sz="2000" smtClean="0"/>
                </a:p>
              </p:txBody>
            </p:sp>
            <p:grpSp>
              <p:nvGrpSpPr>
                <p:cNvPr id="78961" name="Group 48"/>
                <p:cNvGrpSpPr>
                  <a:grpSpLocks/>
                </p:cNvGrpSpPr>
                <p:nvPr/>
              </p:nvGrpSpPr>
              <p:grpSpPr bwMode="auto">
                <a:xfrm>
                  <a:off x="204" y="2160"/>
                  <a:ext cx="545" cy="317"/>
                  <a:chOff x="2562" y="3022"/>
                  <a:chExt cx="545" cy="317"/>
                </a:xfrm>
              </p:grpSpPr>
              <p:sp>
                <p:nvSpPr>
                  <p:cNvPr id="7896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562" y="3339"/>
                    <a:ext cx="18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78963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44" y="3022"/>
                    <a:ext cx="0" cy="317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7896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2"/>
                    <a:ext cx="181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7896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3022"/>
                    <a:ext cx="0" cy="317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7896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3339"/>
                    <a:ext cx="18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</p:grpSp>
          </p:grpSp>
          <p:sp>
            <p:nvSpPr>
              <p:cNvPr id="78939" name="Text Box 54"/>
              <p:cNvSpPr txBox="1">
                <a:spLocks noChangeArrowheads="1"/>
              </p:cNvSpPr>
              <p:nvPr/>
            </p:nvSpPr>
            <p:spPr bwMode="auto">
              <a:xfrm>
                <a:off x="113" y="2795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TR1</a:t>
                </a:r>
              </a:p>
            </p:txBody>
          </p:sp>
          <p:sp>
            <p:nvSpPr>
              <p:cNvPr id="78940" name="AutoShape 55"/>
              <p:cNvSpPr>
                <a:spLocks noChangeArrowheads="1"/>
              </p:cNvSpPr>
              <p:nvPr/>
            </p:nvSpPr>
            <p:spPr bwMode="auto">
              <a:xfrm>
                <a:off x="2290" y="2840"/>
                <a:ext cx="454" cy="454"/>
              </a:xfrm>
              <a:prstGeom prst="flowChartDelay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41" name="AutoShape 56"/>
              <p:cNvSpPr>
                <a:spLocks noChangeArrowheads="1"/>
              </p:cNvSpPr>
              <p:nvPr/>
            </p:nvSpPr>
            <p:spPr bwMode="auto">
              <a:xfrm rot="10800000">
                <a:off x="1429" y="3158"/>
                <a:ext cx="590" cy="545"/>
              </a:xfrm>
              <a:prstGeom prst="moon">
                <a:avLst>
                  <a:gd name="adj" fmla="val 87500"/>
                </a:avLst>
              </a:prstGeom>
              <a:solidFill>
                <a:srgbClr val="CCFFFF"/>
              </a:solidFill>
              <a:ln w="38100" cap="sq" algn="ctr">
                <a:solidFill>
                  <a:schemeClr val="tx1">
                    <a:alpha val="32941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42" name="Line 57"/>
              <p:cNvSpPr>
                <a:spLocks noChangeShapeType="1"/>
              </p:cNvSpPr>
              <p:nvPr/>
            </p:nvSpPr>
            <p:spPr bwMode="auto">
              <a:xfrm>
                <a:off x="1338" y="3249"/>
                <a:ext cx="136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43" name="Line 58"/>
              <p:cNvSpPr>
                <a:spLocks noChangeShapeType="1"/>
              </p:cNvSpPr>
              <p:nvPr/>
            </p:nvSpPr>
            <p:spPr bwMode="auto">
              <a:xfrm flipH="1">
                <a:off x="612" y="3612"/>
                <a:ext cx="86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grpSp>
            <p:nvGrpSpPr>
              <p:cNvPr id="78944" name="Group 59"/>
              <p:cNvGrpSpPr>
                <a:grpSpLocks/>
              </p:cNvGrpSpPr>
              <p:nvPr/>
            </p:nvGrpSpPr>
            <p:grpSpPr bwMode="auto">
              <a:xfrm>
                <a:off x="612" y="3022"/>
                <a:ext cx="726" cy="453"/>
                <a:chOff x="612" y="3022"/>
                <a:chExt cx="726" cy="453"/>
              </a:xfrm>
            </p:grpSpPr>
            <p:grpSp>
              <p:nvGrpSpPr>
                <p:cNvPr id="78954" name="Group 60"/>
                <p:cNvGrpSpPr>
                  <a:grpSpLocks/>
                </p:cNvGrpSpPr>
                <p:nvPr/>
              </p:nvGrpSpPr>
              <p:grpSpPr bwMode="auto">
                <a:xfrm rot="5400000">
                  <a:off x="862" y="2999"/>
                  <a:ext cx="453" cy="499"/>
                  <a:chOff x="521" y="2840"/>
                  <a:chExt cx="635" cy="681"/>
                </a:xfrm>
              </p:grpSpPr>
              <p:sp>
                <p:nvSpPr>
                  <p:cNvPr id="78956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521" y="2931"/>
                    <a:ext cx="635" cy="5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CCFFFF"/>
                  </a:solidFill>
                  <a:ln w="38100" cap="sq" algn="ctr">
                    <a:solidFill>
                      <a:srgbClr val="FF0000">
                        <a:alpha val="32941"/>
                      </a:srgb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78957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40"/>
                    <a:ext cx="90" cy="91"/>
                  </a:xfrm>
                  <a:prstGeom prst="flowChartConnector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38100" cap="sq" algn="ctr">
                    <a:solidFill>
                      <a:srgbClr val="FF0000">
                        <a:alpha val="32941"/>
                      </a:srgbClr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</p:grpSp>
            <p:sp>
              <p:nvSpPr>
                <p:cNvPr id="7895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612" y="3249"/>
                  <a:ext cx="226" cy="0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</p:grpSp>
          <p:sp>
            <p:nvSpPr>
              <p:cNvPr id="78945" name="Line 64"/>
              <p:cNvSpPr>
                <a:spLocks noChangeShapeType="1"/>
              </p:cNvSpPr>
              <p:nvPr/>
            </p:nvSpPr>
            <p:spPr bwMode="auto">
              <a:xfrm flipH="1">
                <a:off x="612" y="2931"/>
                <a:ext cx="1678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46" name="Line 65"/>
              <p:cNvSpPr>
                <a:spLocks noChangeShapeType="1"/>
              </p:cNvSpPr>
              <p:nvPr/>
            </p:nvSpPr>
            <p:spPr bwMode="auto">
              <a:xfrm flipH="1">
                <a:off x="2200" y="3203"/>
                <a:ext cx="91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47" name="Line 66"/>
              <p:cNvSpPr>
                <a:spLocks noChangeShapeType="1"/>
              </p:cNvSpPr>
              <p:nvPr/>
            </p:nvSpPr>
            <p:spPr bwMode="auto">
              <a:xfrm>
                <a:off x="2200" y="3203"/>
                <a:ext cx="0" cy="227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48" name="Line 67"/>
              <p:cNvSpPr>
                <a:spLocks noChangeShapeType="1"/>
              </p:cNvSpPr>
              <p:nvPr/>
            </p:nvSpPr>
            <p:spPr bwMode="auto">
              <a:xfrm>
                <a:off x="2018" y="3430"/>
                <a:ext cx="18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49" name="Line 68"/>
              <p:cNvSpPr>
                <a:spLocks noChangeShapeType="1"/>
              </p:cNvSpPr>
              <p:nvPr/>
            </p:nvSpPr>
            <p:spPr bwMode="auto">
              <a:xfrm>
                <a:off x="2744" y="3067"/>
                <a:ext cx="136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b="0" smtClean="0">
                  <a:solidFill>
                    <a:srgbClr val="00808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950" name="Text Box 69"/>
              <p:cNvSpPr txBox="1">
                <a:spLocks noChangeArrowheads="1"/>
              </p:cNvSpPr>
              <p:nvPr/>
            </p:nvSpPr>
            <p:spPr bwMode="auto">
              <a:xfrm>
                <a:off x="113" y="3113"/>
                <a:ext cx="5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GATE</a:t>
                </a:r>
              </a:p>
            </p:txBody>
          </p:sp>
          <p:grpSp>
            <p:nvGrpSpPr>
              <p:cNvPr id="78951" name="Group 70"/>
              <p:cNvGrpSpPr>
                <a:grpSpLocks/>
              </p:cNvGrpSpPr>
              <p:nvPr/>
            </p:nvGrpSpPr>
            <p:grpSpPr bwMode="auto">
              <a:xfrm>
                <a:off x="113" y="3475"/>
                <a:ext cx="544" cy="250"/>
                <a:chOff x="2744" y="3385"/>
                <a:chExt cx="544" cy="250"/>
              </a:xfrm>
            </p:grpSpPr>
            <p:sp>
              <p:nvSpPr>
                <p:cNvPr id="7895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744" y="3385"/>
                  <a:ext cx="54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cap="sq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 typeface="Arial" charset="0"/>
                    <a:buNone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INT1</a:t>
                  </a:r>
                </a:p>
              </p:txBody>
            </p:sp>
            <p:sp>
              <p:nvSpPr>
                <p:cNvPr id="78953" name="Line 72"/>
                <p:cNvSpPr>
                  <a:spLocks noChangeShapeType="1"/>
                </p:cNvSpPr>
                <p:nvPr/>
              </p:nvSpPr>
              <p:spPr bwMode="auto">
                <a:xfrm>
                  <a:off x="2835" y="3385"/>
                  <a:ext cx="317" cy="0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b="0" smtClean="0">
                    <a:solidFill>
                      <a:srgbClr val="008080"/>
                    </a:solidFill>
                    <a:latin typeface="Arial" charset="0"/>
                    <a:ea typeface="宋体" charset="-122"/>
                  </a:endParaRPr>
                </a:p>
              </p:txBody>
            </p:sp>
          </p:grpSp>
        </p:grpSp>
      </p:grpSp>
      <p:sp>
        <p:nvSpPr>
          <p:cNvPr id="78856" name="Rectangle 2"/>
          <p:cNvSpPr>
            <a:spLocks noChangeArrowheads="1"/>
          </p:cNvSpPr>
          <p:nvPr/>
        </p:nvSpPr>
        <p:spPr bwMode="auto">
          <a:xfrm>
            <a:off x="215899" y="596902"/>
            <a:ext cx="3636964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工作方式</a:t>
            </a:r>
            <a:r>
              <a:rPr lang="en-US" altLang="zh-CN" sz="24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1——</a:t>
            </a:r>
            <a:r>
              <a:rPr lang="zh-CN" altLang="en-US" sz="24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定时原理</a:t>
            </a:r>
          </a:p>
        </p:txBody>
      </p:sp>
      <p:sp>
        <p:nvSpPr>
          <p:cNvPr id="78857" name="Text Box 74"/>
          <p:cNvSpPr txBox="1">
            <a:spLocks noChangeArrowheads="1"/>
          </p:cNvSpPr>
          <p:nvPr/>
        </p:nvSpPr>
        <p:spPr bwMode="auto">
          <a:xfrm>
            <a:off x="468313" y="1196975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>
                <a:solidFill>
                  <a:srgbClr val="A50021"/>
                </a:solidFill>
              </a:rPr>
              <a:t>假设</a:t>
            </a:r>
            <a:r>
              <a:rPr lang="en-US" altLang="zh-CN" sz="2400" smtClean="0">
                <a:solidFill>
                  <a:srgbClr val="A50021"/>
                </a:solidFill>
              </a:rPr>
              <a:t>1</a:t>
            </a:r>
            <a:r>
              <a:rPr lang="zh-CN" altLang="en-US" sz="2400" smtClean="0">
                <a:solidFill>
                  <a:srgbClr val="A50021"/>
                </a:solidFill>
              </a:rPr>
              <a:t>个机器周期为</a:t>
            </a:r>
            <a:r>
              <a:rPr lang="en-US" altLang="zh-CN" sz="2400" smtClean="0">
                <a:solidFill>
                  <a:srgbClr val="A50021"/>
                </a:solidFill>
              </a:rPr>
              <a:t>1</a:t>
            </a:r>
            <a:r>
              <a:rPr lang="el-GR" altLang="zh-CN" sz="2400" smtClean="0">
                <a:solidFill>
                  <a:srgbClr val="A50021"/>
                </a:solidFill>
                <a:cs typeface="Arial" charset="0"/>
              </a:rPr>
              <a:t>μ</a:t>
            </a:r>
            <a:r>
              <a:rPr lang="en-US" altLang="zh-CN" sz="2400" smtClean="0">
                <a:solidFill>
                  <a:srgbClr val="A50021"/>
                </a:solidFill>
                <a:cs typeface="Arial" charset="0"/>
              </a:rPr>
              <a:t>s</a:t>
            </a:r>
            <a:r>
              <a:rPr lang="zh-CN" altLang="en-US" sz="2400" smtClean="0">
                <a:solidFill>
                  <a:srgbClr val="A50021"/>
                </a:solidFill>
                <a:cs typeface="Arial" charset="0"/>
              </a:rPr>
              <a:t>，以定时</a:t>
            </a:r>
            <a:r>
              <a:rPr lang="en-US" altLang="zh-CN" sz="2400" smtClean="0">
                <a:solidFill>
                  <a:srgbClr val="A50021"/>
                </a:solidFill>
                <a:cs typeface="Arial" charset="0"/>
              </a:rPr>
              <a:t>5</a:t>
            </a:r>
            <a:r>
              <a:rPr lang="el-GR" altLang="zh-CN" sz="2400" smtClean="0">
                <a:solidFill>
                  <a:srgbClr val="A50021"/>
                </a:solidFill>
                <a:cs typeface="Arial" charset="0"/>
              </a:rPr>
              <a:t>μ</a:t>
            </a:r>
            <a:r>
              <a:rPr lang="en-US" altLang="zh-CN" sz="2400" smtClean="0">
                <a:solidFill>
                  <a:srgbClr val="A50021"/>
                </a:solidFill>
                <a:cs typeface="Arial" charset="0"/>
              </a:rPr>
              <a:t>s</a:t>
            </a:r>
            <a:r>
              <a:rPr lang="zh-CN" altLang="en-US" sz="2400" smtClean="0">
                <a:solidFill>
                  <a:srgbClr val="A50021"/>
                </a:solidFill>
                <a:cs typeface="Arial" charset="0"/>
              </a:rPr>
              <a:t>为例，详解原理。</a:t>
            </a:r>
            <a:endParaRPr lang="zh-CN" altLang="el-GR" sz="2400" smtClean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32523" name="Text Box 75"/>
          <p:cNvSpPr txBox="1">
            <a:spLocks noChangeArrowheads="1"/>
          </p:cNvSpPr>
          <p:nvPr/>
        </p:nvSpPr>
        <p:spPr bwMode="auto">
          <a:xfrm>
            <a:off x="3779838" y="1700213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初值</a:t>
            </a:r>
            <a:r>
              <a:rPr lang="en-US" altLang="zh-CN" sz="2400" smtClean="0"/>
              <a:t>=65536-5</a:t>
            </a:r>
          </a:p>
        </p:txBody>
      </p:sp>
      <p:sp>
        <p:nvSpPr>
          <p:cNvPr id="232524" name="Text Box 76"/>
          <p:cNvSpPr txBox="1">
            <a:spLocks noChangeArrowheads="1"/>
          </p:cNvSpPr>
          <p:nvPr/>
        </p:nvSpPr>
        <p:spPr bwMode="auto">
          <a:xfrm>
            <a:off x="3708400" y="1700213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(TL1) = FBH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(TH1) = FFH</a:t>
            </a:r>
            <a:endParaRPr lang="zh-CN" altLang="en-US" sz="2400" smtClean="0"/>
          </a:p>
        </p:txBody>
      </p:sp>
      <p:sp>
        <p:nvSpPr>
          <p:cNvPr id="78860" name="Text Box 5"/>
          <p:cNvSpPr txBox="1">
            <a:spLocks noChangeArrowheads="1"/>
          </p:cNvSpPr>
          <p:nvPr/>
        </p:nvSpPr>
        <p:spPr bwMode="auto">
          <a:xfrm>
            <a:off x="1692275" y="6092825"/>
            <a:ext cx="5638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定时</a:t>
            </a:r>
            <a:r>
              <a:rPr lang="en-US" altLang="zh-CN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/</a:t>
            </a:r>
            <a:r>
              <a:rPr lang="zh-CN" altLang="en-US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计数器</a:t>
            </a:r>
            <a:r>
              <a:rPr lang="en-US" altLang="zh-CN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T1 </a:t>
            </a:r>
            <a:r>
              <a:rPr lang="zh-CN" altLang="en-US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工作方式</a:t>
            </a:r>
            <a:r>
              <a:rPr lang="en-US" altLang="zh-CN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1</a:t>
            </a:r>
          </a:p>
        </p:txBody>
      </p:sp>
      <p:sp>
        <p:nvSpPr>
          <p:cNvPr id="232526" name="Rectangle 78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  <a:ea typeface="宋体" charset="-122"/>
              </a:rPr>
              <a:t>65531</a:t>
            </a:r>
          </a:p>
        </p:txBody>
      </p:sp>
      <p:sp>
        <p:nvSpPr>
          <p:cNvPr id="232527" name="Text Box 79"/>
          <p:cNvSpPr txBox="1">
            <a:spLocks noChangeArrowheads="1"/>
          </p:cNvSpPr>
          <p:nvPr/>
        </p:nvSpPr>
        <p:spPr bwMode="auto">
          <a:xfrm>
            <a:off x="900113" y="47244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0</a:t>
            </a:r>
          </a:p>
        </p:txBody>
      </p:sp>
      <p:sp>
        <p:nvSpPr>
          <p:cNvPr id="232528" name="Text Box 80"/>
          <p:cNvSpPr txBox="1">
            <a:spLocks noChangeArrowheads="1"/>
          </p:cNvSpPr>
          <p:nvPr/>
        </p:nvSpPr>
        <p:spPr bwMode="auto">
          <a:xfrm>
            <a:off x="900113" y="47244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0</a:t>
            </a:r>
          </a:p>
        </p:txBody>
      </p:sp>
      <p:sp>
        <p:nvSpPr>
          <p:cNvPr id="232529" name="Text Box 81"/>
          <p:cNvSpPr txBox="1">
            <a:spLocks noChangeArrowheads="1"/>
          </p:cNvSpPr>
          <p:nvPr/>
        </p:nvSpPr>
        <p:spPr bwMode="auto">
          <a:xfrm>
            <a:off x="1835150" y="47244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232530" name="Text Box 82"/>
          <p:cNvSpPr txBox="1">
            <a:spLocks noChangeArrowheads="1"/>
          </p:cNvSpPr>
          <p:nvPr/>
        </p:nvSpPr>
        <p:spPr bwMode="auto">
          <a:xfrm>
            <a:off x="1835150" y="47244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232531" name="Text Box 83"/>
          <p:cNvSpPr txBox="1">
            <a:spLocks noChangeArrowheads="1"/>
          </p:cNvSpPr>
          <p:nvPr/>
        </p:nvSpPr>
        <p:spPr bwMode="auto">
          <a:xfrm>
            <a:off x="3132138" y="42211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1</a:t>
            </a:r>
          </a:p>
        </p:txBody>
      </p:sp>
      <p:sp>
        <p:nvSpPr>
          <p:cNvPr id="232532" name="Line 84"/>
          <p:cNvSpPr>
            <a:spLocks noChangeShapeType="1"/>
          </p:cNvSpPr>
          <p:nvPr/>
        </p:nvSpPr>
        <p:spPr bwMode="auto">
          <a:xfrm>
            <a:off x="2843213" y="3284538"/>
            <a:ext cx="288925" cy="215900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b="0" smtClean="0">
              <a:solidFill>
                <a:srgbClr val="008080"/>
              </a:solidFill>
              <a:latin typeface="Arial" charset="0"/>
              <a:ea typeface="宋体" charset="-122"/>
            </a:endParaRPr>
          </a:p>
        </p:txBody>
      </p:sp>
      <p:sp>
        <p:nvSpPr>
          <p:cNvPr id="232533" name="Line 85"/>
          <p:cNvSpPr>
            <a:spLocks noChangeShapeType="1"/>
          </p:cNvSpPr>
          <p:nvPr/>
        </p:nvSpPr>
        <p:spPr bwMode="auto">
          <a:xfrm flipH="1">
            <a:off x="4427538" y="3500438"/>
            <a:ext cx="215900" cy="144462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b="0" smtClean="0">
              <a:solidFill>
                <a:srgbClr val="008080"/>
              </a:solidFill>
              <a:latin typeface="Arial" charset="0"/>
              <a:ea typeface="宋体" charset="-122"/>
            </a:endParaRPr>
          </a:p>
        </p:txBody>
      </p:sp>
      <p:sp>
        <p:nvSpPr>
          <p:cNvPr id="232534" name="Text Box 86"/>
          <p:cNvSpPr txBox="1">
            <a:spLocks noChangeArrowheads="1"/>
          </p:cNvSpPr>
          <p:nvPr/>
        </p:nvSpPr>
        <p:spPr bwMode="auto">
          <a:xfrm>
            <a:off x="3132138" y="42211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1</a:t>
            </a:r>
          </a:p>
        </p:txBody>
      </p:sp>
      <p:sp>
        <p:nvSpPr>
          <p:cNvPr id="232535" name="Line 87"/>
          <p:cNvSpPr>
            <a:spLocks noChangeShapeType="1"/>
          </p:cNvSpPr>
          <p:nvPr/>
        </p:nvSpPr>
        <p:spPr bwMode="auto">
          <a:xfrm>
            <a:off x="4284663" y="3500438"/>
            <a:ext cx="358775" cy="0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b="0" smtClean="0">
              <a:solidFill>
                <a:srgbClr val="00808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18" name="Group 88"/>
          <p:cNvGrpSpPr>
            <a:grpSpLocks/>
          </p:cNvGrpSpPr>
          <p:nvPr/>
        </p:nvGrpSpPr>
        <p:grpSpPr bwMode="auto">
          <a:xfrm>
            <a:off x="2555875" y="2276475"/>
            <a:ext cx="576263" cy="431800"/>
            <a:chOff x="3606" y="3203"/>
            <a:chExt cx="363" cy="272"/>
          </a:xfrm>
        </p:grpSpPr>
        <p:sp>
          <p:nvSpPr>
            <p:cNvPr id="78921" name="Line 89"/>
            <p:cNvSpPr>
              <a:spLocks noChangeShapeType="1"/>
            </p:cNvSpPr>
            <p:nvPr/>
          </p:nvSpPr>
          <p:spPr bwMode="auto">
            <a:xfrm>
              <a:off x="3742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22" name="Line 90"/>
            <p:cNvSpPr>
              <a:spLocks noChangeShapeType="1"/>
            </p:cNvSpPr>
            <p:nvPr/>
          </p:nvSpPr>
          <p:spPr bwMode="auto">
            <a:xfrm flipH="1">
              <a:off x="3606" y="3475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23" name="Line 91"/>
            <p:cNvSpPr>
              <a:spLocks noChangeShapeType="1"/>
            </p:cNvSpPr>
            <p:nvPr/>
          </p:nvSpPr>
          <p:spPr bwMode="auto">
            <a:xfrm>
              <a:off x="3742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24" name="Line 92"/>
            <p:cNvSpPr>
              <a:spLocks noChangeShapeType="1"/>
            </p:cNvSpPr>
            <p:nvPr/>
          </p:nvSpPr>
          <p:spPr bwMode="auto">
            <a:xfrm>
              <a:off x="3878" y="3475"/>
              <a:ext cx="91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25" name="Line 93"/>
            <p:cNvSpPr>
              <a:spLocks noChangeShapeType="1"/>
            </p:cNvSpPr>
            <p:nvPr/>
          </p:nvSpPr>
          <p:spPr bwMode="auto">
            <a:xfrm flipV="1">
              <a:off x="3878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232542" name="Rectangle 94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  <a:ea typeface="宋体" charset="-122"/>
              </a:rPr>
              <a:t>65532</a:t>
            </a:r>
          </a:p>
        </p:txBody>
      </p: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2555875" y="2276475"/>
            <a:ext cx="576263" cy="431800"/>
            <a:chOff x="3606" y="3203"/>
            <a:chExt cx="363" cy="272"/>
          </a:xfrm>
        </p:grpSpPr>
        <p:sp>
          <p:nvSpPr>
            <p:cNvPr id="78916" name="Line 96"/>
            <p:cNvSpPr>
              <a:spLocks noChangeShapeType="1"/>
            </p:cNvSpPr>
            <p:nvPr/>
          </p:nvSpPr>
          <p:spPr bwMode="auto">
            <a:xfrm>
              <a:off x="3742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17" name="Line 97"/>
            <p:cNvSpPr>
              <a:spLocks noChangeShapeType="1"/>
            </p:cNvSpPr>
            <p:nvPr/>
          </p:nvSpPr>
          <p:spPr bwMode="auto">
            <a:xfrm flipH="1">
              <a:off x="3606" y="3475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18" name="Line 98"/>
            <p:cNvSpPr>
              <a:spLocks noChangeShapeType="1"/>
            </p:cNvSpPr>
            <p:nvPr/>
          </p:nvSpPr>
          <p:spPr bwMode="auto">
            <a:xfrm>
              <a:off x="3742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19" name="Line 99"/>
            <p:cNvSpPr>
              <a:spLocks noChangeShapeType="1"/>
            </p:cNvSpPr>
            <p:nvPr/>
          </p:nvSpPr>
          <p:spPr bwMode="auto">
            <a:xfrm>
              <a:off x="3878" y="3475"/>
              <a:ext cx="91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20" name="Line 100"/>
            <p:cNvSpPr>
              <a:spLocks noChangeShapeType="1"/>
            </p:cNvSpPr>
            <p:nvPr/>
          </p:nvSpPr>
          <p:spPr bwMode="auto">
            <a:xfrm flipV="1">
              <a:off x="3878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232549" name="Rectangle 101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  <a:ea typeface="宋体" charset="-122"/>
              </a:rPr>
              <a:t>65533</a:t>
            </a:r>
          </a:p>
        </p:txBody>
      </p:sp>
      <p:grpSp>
        <p:nvGrpSpPr>
          <p:cNvPr id="20" name="Group 102"/>
          <p:cNvGrpSpPr>
            <a:grpSpLocks/>
          </p:cNvGrpSpPr>
          <p:nvPr/>
        </p:nvGrpSpPr>
        <p:grpSpPr bwMode="auto">
          <a:xfrm>
            <a:off x="2555875" y="2276475"/>
            <a:ext cx="576263" cy="431800"/>
            <a:chOff x="3606" y="3203"/>
            <a:chExt cx="363" cy="272"/>
          </a:xfrm>
        </p:grpSpPr>
        <p:sp>
          <p:nvSpPr>
            <p:cNvPr id="78911" name="Line 103"/>
            <p:cNvSpPr>
              <a:spLocks noChangeShapeType="1"/>
            </p:cNvSpPr>
            <p:nvPr/>
          </p:nvSpPr>
          <p:spPr bwMode="auto">
            <a:xfrm>
              <a:off x="3742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12" name="Line 104"/>
            <p:cNvSpPr>
              <a:spLocks noChangeShapeType="1"/>
            </p:cNvSpPr>
            <p:nvPr/>
          </p:nvSpPr>
          <p:spPr bwMode="auto">
            <a:xfrm flipH="1">
              <a:off x="3606" y="3475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13" name="Line 105"/>
            <p:cNvSpPr>
              <a:spLocks noChangeShapeType="1"/>
            </p:cNvSpPr>
            <p:nvPr/>
          </p:nvSpPr>
          <p:spPr bwMode="auto">
            <a:xfrm>
              <a:off x="3742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14" name="Line 106"/>
            <p:cNvSpPr>
              <a:spLocks noChangeShapeType="1"/>
            </p:cNvSpPr>
            <p:nvPr/>
          </p:nvSpPr>
          <p:spPr bwMode="auto">
            <a:xfrm>
              <a:off x="3878" y="3475"/>
              <a:ext cx="91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15" name="Line 107"/>
            <p:cNvSpPr>
              <a:spLocks noChangeShapeType="1"/>
            </p:cNvSpPr>
            <p:nvPr/>
          </p:nvSpPr>
          <p:spPr bwMode="auto">
            <a:xfrm flipV="1">
              <a:off x="3878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232556" name="Rectangle 108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  <a:ea typeface="宋体" charset="-122"/>
              </a:rPr>
              <a:t>65534</a:t>
            </a:r>
          </a:p>
        </p:txBody>
      </p:sp>
      <p:grpSp>
        <p:nvGrpSpPr>
          <p:cNvPr id="21" name="Group 109"/>
          <p:cNvGrpSpPr>
            <a:grpSpLocks/>
          </p:cNvGrpSpPr>
          <p:nvPr/>
        </p:nvGrpSpPr>
        <p:grpSpPr bwMode="auto">
          <a:xfrm>
            <a:off x="2555875" y="2276475"/>
            <a:ext cx="576263" cy="431800"/>
            <a:chOff x="3606" y="3203"/>
            <a:chExt cx="363" cy="272"/>
          </a:xfrm>
        </p:grpSpPr>
        <p:sp>
          <p:nvSpPr>
            <p:cNvPr id="78906" name="Line 110"/>
            <p:cNvSpPr>
              <a:spLocks noChangeShapeType="1"/>
            </p:cNvSpPr>
            <p:nvPr/>
          </p:nvSpPr>
          <p:spPr bwMode="auto">
            <a:xfrm>
              <a:off x="3742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07" name="Line 111"/>
            <p:cNvSpPr>
              <a:spLocks noChangeShapeType="1"/>
            </p:cNvSpPr>
            <p:nvPr/>
          </p:nvSpPr>
          <p:spPr bwMode="auto">
            <a:xfrm flipH="1">
              <a:off x="3606" y="3475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08" name="Line 112"/>
            <p:cNvSpPr>
              <a:spLocks noChangeShapeType="1"/>
            </p:cNvSpPr>
            <p:nvPr/>
          </p:nvSpPr>
          <p:spPr bwMode="auto">
            <a:xfrm>
              <a:off x="3742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09" name="Line 113"/>
            <p:cNvSpPr>
              <a:spLocks noChangeShapeType="1"/>
            </p:cNvSpPr>
            <p:nvPr/>
          </p:nvSpPr>
          <p:spPr bwMode="auto">
            <a:xfrm>
              <a:off x="3878" y="3475"/>
              <a:ext cx="91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10" name="Line 114"/>
            <p:cNvSpPr>
              <a:spLocks noChangeShapeType="1"/>
            </p:cNvSpPr>
            <p:nvPr/>
          </p:nvSpPr>
          <p:spPr bwMode="auto">
            <a:xfrm flipV="1">
              <a:off x="3878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232563" name="Rectangle 115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  <a:ea typeface="宋体" charset="-122"/>
              </a:rPr>
              <a:t>65535</a:t>
            </a:r>
          </a:p>
        </p:txBody>
      </p:sp>
      <p:grpSp>
        <p:nvGrpSpPr>
          <p:cNvPr id="22" name="Group 116"/>
          <p:cNvGrpSpPr>
            <a:grpSpLocks/>
          </p:cNvGrpSpPr>
          <p:nvPr/>
        </p:nvGrpSpPr>
        <p:grpSpPr bwMode="auto">
          <a:xfrm>
            <a:off x="2555875" y="2276475"/>
            <a:ext cx="576263" cy="431800"/>
            <a:chOff x="3606" y="3203"/>
            <a:chExt cx="363" cy="272"/>
          </a:xfrm>
        </p:grpSpPr>
        <p:sp>
          <p:nvSpPr>
            <p:cNvPr id="78901" name="Line 117"/>
            <p:cNvSpPr>
              <a:spLocks noChangeShapeType="1"/>
            </p:cNvSpPr>
            <p:nvPr/>
          </p:nvSpPr>
          <p:spPr bwMode="auto">
            <a:xfrm>
              <a:off x="3742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02" name="Line 118"/>
            <p:cNvSpPr>
              <a:spLocks noChangeShapeType="1"/>
            </p:cNvSpPr>
            <p:nvPr/>
          </p:nvSpPr>
          <p:spPr bwMode="auto">
            <a:xfrm flipH="1">
              <a:off x="3606" y="3475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03" name="Line 119"/>
            <p:cNvSpPr>
              <a:spLocks noChangeShapeType="1"/>
            </p:cNvSpPr>
            <p:nvPr/>
          </p:nvSpPr>
          <p:spPr bwMode="auto">
            <a:xfrm>
              <a:off x="3742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04" name="Line 120"/>
            <p:cNvSpPr>
              <a:spLocks noChangeShapeType="1"/>
            </p:cNvSpPr>
            <p:nvPr/>
          </p:nvSpPr>
          <p:spPr bwMode="auto">
            <a:xfrm>
              <a:off x="3878" y="3475"/>
              <a:ext cx="91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905" name="Line 121"/>
            <p:cNvSpPr>
              <a:spLocks noChangeShapeType="1"/>
            </p:cNvSpPr>
            <p:nvPr/>
          </p:nvSpPr>
          <p:spPr bwMode="auto">
            <a:xfrm flipV="1">
              <a:off x="3878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b="0" smtClean="0">
                <a:solidFill>
                  <a:srgbClr val="00808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232570" name="Rectangle 122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232571" name="Text Box 123"/>
          <p:cNvSpPr txBox="1">
            <a:spLocks noChangeArrowheads="1"/>
          </p:cNvSpPr>
          <p:nvPr/>
        </p:nvSpPr>
        <p:spPr bwMode="auto">
          <a:xfrm>
            <a:off x="8172450" y="29972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2572" name="Line 124"/>
          <p:cNvSpPr>
            <a:spLocks noChangeShapeType="1"/>
          </p:cNvSpPr>
          <p:nvPr/>
        </p:nvSpPr>
        <p:spPr bwMode="auto">
          <a:xfrm flipV="1">
            <a:off x="2771775" y="3500438"/>
            <a:ext cx="360363" cy="73025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b="0" smtClean="0">
              <a:solidFill>
                <a:srgbClr val="00808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3" name="Group 125"/>
          <p:cNvGrpSpPr>
            <a:grpSpLocks/>
          </p:cNvGrpSpPr>
          <p:nvPr/>
        </p:nvGrpSpPr>
        <p:grpSpPr bwMode="auto">
          <a:xfrm>
            <a:off x="5219700" y="3068638"/>
            <a:ext cx="1800225" cy="863600"/>
            <a:chOff x="3334" y="1933"/>
            <a:chExt cx="1089" cy="544"/>
          </a:xfrm>
        </p:grpSpPr>
        <p:grpSp>
          <p:nvGrpSpPr>
            <p:cNvPr id="78884" name="Group 126"/>
            <p:cNvGrpSpPr>
              <a:grpSpLocks/>
            </p:cNvGrpSpPr>
            <p:nvPr/>
          </p:nvGrpSpPr>
          <p:grpSpPr bwMode="auto">
            <a:xfrm>
              <a:off x="4150" y="2160"/>
              <a:ext cx="272" cy="0"/>
              <a:chOff x="3288" y="3294"/>
              <a:chExt cx="272" cy="0"/>
            </a:xfrm>
          </p:grpSpPr>
          <p:grpSp>
            <p:nvGrpSpPr>
              <p:cNvPr id="78887" name="Group 127"/>
              <p:cNvGrpSpPr>
                <a:grpSpLocks/>
              </p:cNvGrpSpPr>
              <p:nvPr/>
            </p:nvGrpSpPr>
            <p:grpSpPr bwMode="auto">
              <a:xfrm>
                <a:off x="3288" y="3294"/>
                <a:ext cx="272" cy="0"/>
                <a:chOff x="3288" y="3294"/>
                <a:chExt cx="272" cy="0"/>
              </a:xfrm>
            </p:grpSpPr>
            <p:grpSp>
              <p:nvGrpSpPr>
                <p:cNvPr id="78895" name="Group 128"/>
                <p:cNvGrpSpPr>
                  <a:grpSpLocks/>
                </p:cNvGrpSpPr>
                <p:nvPr/>
              </p:nvGrpSpPr>
              <p:grpSpPr bwMode="auto">
                <a:xfrm>
                  <a:off x="3288" y="3294"/>
                  <a:ext cx="272" cy="0"/>
                  <a:chOff x="3288" y="3294"/>
                  <a:chExt cx="272" cy="0"/>
                </a:xfrm>
              </p:grpSpPr>
              <p:sp>
                <p:nvSpPr>
                  <p:cNvPr id="78899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78900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78896" name="Group 131"/>
                <p:cNvGrpSpPr>
                  <a:grpSpLocks/>
                </p:cNvGrpSpPr>
                <p:nvPr/>
              </p:nvGrpSpPr>
              <p:grpSpPr bwMode="auto">
                <a:xfrm>
                  <a:off x="3288" y="3294"/>
                  <a:ext cx="272" cy="0"/>
                  <a:chOff x="3288" y="3294"/>
                  <a:chExt cx="272" cy="0"/>
                </a:xfrm>
              </p:grpSpPr>
              <p:sp>
                <p:nvSpPr>
                  <p:cNvPr id="78897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78898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</p:grpSp>
          </p:grpSp>
          <p:grpSp>
            <p:nvGrpSpPr>
              <p:cNvPr id="78888" name="Group 134"/>
              <p:cNvGrpSpPr>
                <a:grpSpLocks/>
              </p:cNvGrpSpPr>
              <p:nvPr/>
            </p:nvGrpSpPr>
            <p:grpSpPr bwMode="auto">
              <a:xfrm>
                <a:off x="3288" y="3294"/>
                <a:ext cx="272" cy="0"/>
                <a:chOff x="4059" y="3430"/>
                <a:chExt cx="272" cy="0"/>
              </a:xfrm>
            </p:grpSpPr>
            <p:grpSp>
              <p:nvGrpSpPr>
                <p:cNvPr id="78889" name="Group 135"/>
                <p:cNvGrpSpPr>
                  <a:grpSpLocks/>
                </p:cNvGrpSpPr>
                <p:nvPr/>
              </p:nvGrpSpPr>
              <p:grpSpPr bwMode="auto">
                <a:xfrm>
                  <a:off x="4059" y="3430"/>
                  <a:ext cx="272" cy="0"/>
                  <a:chOff x="3288" y="3294"/>
                  <a:chExt cx="272" cy="0"/>
                </a:xfrm>
              </p:grpSpPr>
              <p:sp>
                <p:nvSpPr>
                  <p:cNvPr id="78893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78894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</p:grpSp>
            <p:grpSp>
              <p:nvGrpSpPr>
                <p:cNvPr id="78890" name="Group 138"/>
                <p:cNvGrpSpPr>
                  <a:grpSpLocks/>
                </p:cNvGrpSpPr>
                <p:nvPr/>
              </p:nvGrpSpPr>
              <p:grpSpPr bwMode="auto">
                <a:xfrm>
                  <a:off x="4059" y="3430"/>
                  <a:ext cx="272" cy="0"/>
                  <a:chOff x="3288" y="3294"/>
                  <a:chExt cx="272" cy="0"/>
                </a:xfrm>
              </p:grpSpPr>
              <p:sp>
                <p:nvSpPr>
                  <p:cNvPr id="78891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  <p:sp>
                <p:nvSpPr>
                  <p:cNvPr id="78892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b="0" smtClean="0">
                      <a:solidFill>
                        <a:srgbClr val="008080"/>
                      </a:solidFill>
                      <a:latin typeface="Arial" charset="0"/>
                      <a:ea typeface="宋体" charset="-122"/>
                    </a:endParaRPr>
                  </a:p>
                </p:txBody>
              </p:sp>
            </p:grpSp>
          </p:grpSp>
        </p:grpSp>
        <p:sp>
          <p:nvSpPr>
            <p:cNvPr id="78885" name="Rectangle 141"/>
            <p:cNvSpPr>
              <a:spLocks noChangeArrowheads="1"/>
            </p:cNvSpPr>
            <p:nvPr/>
          </p:nvSpPr>
          <p:spPr bwMode="auto">
            <a:xfrm>
              <a:off x="3334" y="1933"/>
              <a:ext cx="545" cy="544"/>
            </a:xfrm>
            <a:prstGeom prst="rect">
              <a:avLst/>
            </a:prstGeom>
            <a:solidFill>
              <a:srgbClr val="CCFFFF"/>
            </a:solidFill>
            <a:ln w="38100" cap="sq" algn="ctr">
              <a:solidFill>
                <a:srgbClr val="FF0000">
                  <a:alpha val="32941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  <a:ea typeface="宋体" charset="-122"/>
                </a:rPr>
                <a:t>TL1</a:t>
              </a:r>
            </a:p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  <a:ea typeface="宋体" charset="-122"/>
                </a:rPr>
                <a:t>(8</a:t>
              </a:r>
              <a:r>
                <a:rPr lang="zh-CN" altLang="en-US" smtClean="0">
                  <a:solidFill>
                    <a:srgbClr val="008080"/>
                  </a:solidFill>
                  <a:latin typeface="Arial" charset="0"/>
                  <a:ea typeface="宋体" charset="-122"/>
                </a:rPr>
                <a:t>位</a:t>
              </a:r>
              <a:r>
                <a:rPr lang="en-US" altLang="zh-CN" smtClean="0">
                  <a:solidFill>
                    <a:srgbClr val="008080"/>
                  </a:solidFill>
                  <a:latin typeface="Arial" charset="0"/>
                  <a:ea typeface="宋体" charset="-122"/>
                </a:rPr>
                <a:t>)</a:t>
              </a:r>
            </a:p>
          </p:txBody>
        </p:sp>
        <p:sp>
          <p:nvSpPr>
            <p:cNvPr id="78886" name="Rectangle 142"/>
            <p:cNvSpPr>
              <a:spLocks noChangeArrowheads="1"/>
            </p:cNvSpPr>
            <p:nvPr/>
          </p:nvSpPr>
          <p:spPr bwMode="auto">
            <a:xfrm>
              <a:off x="3878" y="1933"/>
              <a:ext cx="545" cy="544"/>
            </a:xfrm>
            <a:prstGeom prst="rect">
              <a:avLst/>
            </a:prstGeom>
            <a:solidFill>
              <a:srgbClr val="CCFFFF"/>
            </a:solidFill>
            <a:ln w="38100" cap="sq" algn="ctr">
              <a:solidFill>
                <a:srgbClr val="FF0000">
                  <a:alpha val="32941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  <a:ea typeface="宋体" charset="-122"/>
                </a:rPr>
                <a:t>TH1</a:t>
              </a:r>
            </a:p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  <a:ea typeface="宋体" charset="-122"/>
                </a:rPr>
                <a:t>(8</a:t>
              </a:r>
              <a:r>
                <a:rPr lang="zh-CN" altLang="en-US" smtClean="0">
                  <a:solidFill>
                    <a:srgbClr val="008080"/>
                  </a:solidFill>
                  <a:latin typeface="Arial" charset="0"/>
                  <a:ea typeface="宋体" charset="-122"/>
                </a:rPr>
                <a:t>位</a:t>
              </a:r>
              <a:r>
                <a:rPr lang="en-US" altLang="zh-CN" smtClean="0">
                  <a:solidFill>
                    <a:srgbClr val="008080"/>
                  </a:solidFill>
                  <a:latin typeface="Arial" charset="0"/>
                  <a:ea typeface="宋体" charset="-122"/>
                </a:rPr>
                <a:t>)</a:t>
              </a:r>
            </a:p>
          </p:txBody>
        </p:sp>
      </p:grp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3936337" y="658753"/>
            <a:ext cx="4365298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7961" dir="2700000" algn="ctr" rotWithShape="0">
              <a:srgbClr val="00E4A8">
                <a:gamma/>
                <a:shade val="60000"/>
                <a:invGamma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定时时长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= (2</a:t>
            </a:r>
            <a:r>
              <a:rPr kumimoji="0" lang="en-US" altLang="zh-CN" b="1" i="0" u="none" strike="noStrike" kern="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16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-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初值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)×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振荡周期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×12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3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32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32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3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3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43 0 " pathEditMode="relative" ptsTypes="AA">
                                      <p:cBhvr>
                                        <p:cTn id="66" dur="2000" fill="hold"/>
                                        <p:tgtEl>
                                          <p:spTgt spid="2325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3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87 0.05225 " pathEditMode="relative" ptsTypes="AA">
                                      <p:cBhvr>
                                        <p:cTn id="76" dur="2000" fill="hold"/>
                                        <p:tgtEl>
                                          <p:spTgt spid="232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23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23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23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23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4 0.02104 " pathEditMode="relative" ptsTypes="AA">
                                      <p:cBhvr>
                                        <p:cTn id="97" dur="2000" fill="hold"/>
                                        <p:tgtEl>
                                          <p:spTgt spid="232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3.46821E-7 C 0.01822 0.00485 0.03697 0.00855 0.05555 0.00855 C 0.05242 0.01479 0.05156 0.02034 0.04756 0.02543 C 0.03958 0.05803 0.04722 0.02312 0.04288 0.09294 C 0.04166 0.11283 0.03489 0.12809 0.03489 0.14797 L 0.25086 0.15005 " pathEditMode="relative" rAng="0" ptsTypes="ffffAA">
                                      <p:cBhvr>
                                        <p:cTn id="111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3.46821E-7 C 0.01822 0.00485 0.03697 0.00855 0.05555 0.00855 C 0.05242 0.01479 0.05156 0.02034 0.04756 0.02543 C 0.03958 0.05803 0.04722 0.02312 0.04288 0.09294 C 0.04166 0.11283 0.03489 0.12809 0.03489 0.14797 L 0.25086 0.15005 " pathEditMode="relative" ptsTypes="ffffAA">
                                      <p:cBhvr>
                                        <p:cTn id="12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3.46821E-7 C 0.01822 0.00485 0.03697 0.00855 0.05555 0.00855 C 0.05242 0.01479 0.05156 0.02034 0.04756 0.02543 C 0.03958 0.05803 0.04722 0.02312 0.04288 0.09294 C 0.04166 0.11283 0.03489 0.12809 0.03489 0.14797 L 0.25086 0.15005 " pathEditMode="relative" ptsTypes="ffffAA">
                                      <p:cBhvr>
                                        <p:cTn id="131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3.46821E-7 C 0.01822 0.00485 0.03697 0.00855 0.05555 0.00855 C 0.05242 0.01479 0.05156 0.02034 0.04756 0.02543 C 0.03958 0.05803 0.04722 0.02312 0.04288 0.09294 C 0.04166 0.11283 0.03489 0.12809 0.03489 0.14797 L 0.25086 0.15005 " pathEditMode="relative" ptsTypes="ffffAA">
                                      <p:cBhvr>
                                        <p:cTn id="141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3.46821E-7 C 0.01822 0.00485 0.03697 0.00855 0.05555 0.00855 C 0.05242 0.01479 0.05156 0.02034 0.04756 0.02543 C 0.03958 0.05803 0.04722 0.02312 0.04288 0.09294 C 0.04166 0.11283 0.03489 0.12809 0.03489 0.14797 L 0.25086 0.15005 " pathEditMode="relative" ptsTypes="ffffAA">
                                      <p:cBhvr>
                                        <p:cTn id="1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96532E-6 L 0.11024 -1.96532E-6 " pathEditMode="relative" ptsTypes="AA">
                                      <p:cBhvr>
                                        <p:cTn id="1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5" grpId="0"/>
      <p:bldP spid="232465" grpId="1"/>
      <p:bldP spid="232466" grpId="0"/>
      <p:bldP spid="232466" grpId="1"/>
      <p:bldP spid="232523" grpId="0"/>
      <p:bldP spid="232524" grpId="0"/>
      <p:bldP spid="232526" grpId="0" animBg="1"/>
      <p:bldP spid="232527" grpId="0"/>
      <p:bldP spid="232528" grpId="0"/>
      <p:bldP spid="232528" grpId="1"/>
      <p:bldP spid="232530" grpId="0"/>
      <p:bldP spid="232530" grpId="1"/>
      <p:bldP spid="232532" grpId="0" animBg="1"/>
      <p:bldP spid="232533" grpId="0" animBg="1"/>
      <p:bldP spid="232534" grpId="0"/>
      <p:bldP spid="232534" grpId="1"/>
      <p:bldP spid="232535" grpId="0" animBg="1"/>
      <p:bldP spid="232542" grpId="0" animBg="1"/>
      <p:bldP spid="232549" grpId="0" animBg="1"/>
      <p:bldP spid="232556" grpId="0" animBg="1"/>
      <p:bldP spid="232563" grpId="0" animBg="1"/>
      <p:bldP spid="232570" grpId="0" animBg="1"/>
      <p:bldP spid="232571" grpId="0"/>
      <p:bldP spid="2325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468313" y="1700213"/>
            <a:ext cx="420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2400" smtClean="0">
                <a:solidFill>
                  <a:srgbClr val="008080"/>
                </a:solidFill>
                <a:latin typeface="Arial" charset="0"/>
              </a:rPr>
              <a:t>第四、</a:t>
            </a:r>
            <a:r>
              <a:rPr lang="en-US" altLang="zh-CN" sz="2400" smtClean="0">
                <a:solidFill>
                  <a:srgbClr val="008080"/>
                </a:solidFill>
                <a:latin typeface="Arial" charset="0"/>
              </a:rPr>
              <a:t>TR1 = 1</a:t>
            </a:r>
            <a:r>
              <a:rPr lang="zh-CN" altLang="en-US" sz="2400" smtClean="0">
                <a:solidFill>
                  <a:srgbClr val="008080"/>
                </a:solidFill>
                <a:latin typeface="Arial" charset="0"/>
              </a:rPr>
              <a:t>，启动定时器</a:t>
            </a:r>
            <a:r>
              <a:rPr lang="en-US" altLang="zh-CN" sz="2400" smtClean="0">
                <a:solidFill>
                  <a:srgbClr val="008080"/>
                </a:solidFill>
                <a:latin typeface="Arial" charset="0"/>
              </a:rPr>
              <a:t>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88125" y="3429000"/>
            <a:ext cx="431800" cy="0"/>
            <a:chOff x="3288" y="3294"/>
            <a:chExt cx="272" cy="0"/>
          </a:xfrm>
        </p:grpSpPr>
        <p:grpSp>
          <p:nvGrpSpPr>
            <p:cNvPr id="80002" name="Group 4"/>
            <p:cNvGrpSpPr>
              <a:grpSpLocks/>
            </p:cNvGrpSpPr>
            <p:nvPr/>
          </p:nvGrpSpPr>
          <p:grpSpPr bwMode="auto">
            <a:xfrm>
              <a:off x="3288" y="3294"/>
              <a:ext cx="272" cy="0"/>
              <a:chOff x="3288" y="3294"/>
              <a:chExt cx="272" cy="0"/>
            </a:xfrm>
          </p:grpSpPr>
          <p:grpSp>
            <p:nvGrpSpPr>
              <p:cNvPr id="80010" name="Group 5"/>
              <p:cNvGrpSpPr>
                <a:grpSpLocks/>
              </p:cNvGrpSpPr>
              <p:nvPr/>
            </p:nvGrpSpPr>
            <p:grpSpPr bwMode="auto">
              <a:xfrm>
                <a:off x="3288" y="3294"/>
                <a:ext cx="272" cy="0"/>
                <a:chOff x="3288" y="3294"/>
                <a:chExt cx="272" cy="0"/>
              </a:xfrm>
            </p:grpSpPr>
            <p:sp>
              <p:nvSpPr>
                <p:cNvPr id="80014" name="Line 6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  <p:sp>
              <p:nvSpPr>
                <p:cNvPr id="80015" name="Line 7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80011" name="Group 8"/>
              <p:cNvGrpSpPr>
                <a:grpSpLocks/>
              </p:cNvGrpSpPr>
              <p:nvPr/>
            </p:nvGrpSpPr>
            <p:grpSpPr bwMode="auto">
              <a:xfrm>
                <a:off x="3288" y="3294"/>
                <a:ext cx="272" cy="0"/>
                <a:chOff x="3288" y="3294"/>
                <a:chExt cx="272" cy="0"/>
              </a:xfrm>
            </p:grpSpPr>
            <p:sp>
              <p:nvSpPr>
                <p:cNvPr id="80012" name="Line 9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  <p:sp>
              <p:nvSpPr>
                <p:cNvPr id="80013" name="Line 10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80003" name="Group 11"/>
            <p:cNvGrpSpPr>
              <a:grpSpLocks/>
            </p:cNvGrpSpPr>
            <p:nvPr/>
          </p:nvGrpSpPr>
          <p:grpSpPr bwMode="auto">
            <a:xfrm>
              <a:off x="3288" y="3294"/>
              <a:ext cx="272" cy="0"/>
              <a:chOff x="4059" y="3430"/>
              <a:chExt cx="272" cy="0"/>
            </a:xfrm>
          </p:grpSpPr>
          <p:grpSp>
            <p:nvGrpSpPr>
              <p:cNvPr id="80004" name="Group 12"/>
              <p:cNvGrpSpPr>
                <a:grpSpLocks/>
              </p:cNvGrpSpPr>
              <p:nvPr/>
            </p:nvGrpSpPr>
            <p:grpSpPr bwMode="auto">
              <a:xfrm>
                <a:off x="4059" y="3430"/>
                <a:ext cx="272" cy="0"/>
                <a:chOff x="3288" y="3294"/>
                <a:chExt cx="272" cy="0"/>
              </a:xfrm>
            </p:grpSpPr>
            <p:sp>
              <p:nvSpPr>
                <p:cNvPr id="80008" name="Line 13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  <p:sp>
              <p:nvSpPr>
                <p:cNvPr id="80009" name="Line 14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80005" name="Group 15"/>
              <p:cNvGrpSpPr>
                <a:grpSpLocks/>
              </p:cNvGrpSpPr>
              <p:nvPr/>
            </p:nvGrpSpPr>
            <p:grpSpPr bwMode="auto">
              <a:xfrm>
                <a:off x="4059" y="3430"/>
                <a:ext cx="272" cy="0"/>
                <a:chOff x="3288" y="3294"/>
                <a:chExt cx="272" cy="0"/>
              </a:xfrm>
            </p:grpSpPr>
            <p:sp>
              <p:nvSpPr>
                <p:cNvPr id="80006" name="Line 16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  <p:sp>
              <p:nvSpPr>
                <p:cNvPr id="80007" name="Line 17"/>
                <p:cNvSpPr>
                  <a:spLocks noChangeShapeType="1"/>
                </p:cNvSpPr>
                <p:nvPr/>
              </p:nvSpPr>
              <p:spPr bwMode="auto">
                <a:xfrm>
                  <a:off x="3288" y="3294"/>
                  <a:ext cx="272" cy="0"/>
                </a:xfrm>
                <a:prstGeom prst="line">
                  <a:avLst/>
                </a:prstGeom>
                <a:noFill/>
                <a:ln w="76200" cap="sq">
                  <a:solidFill>
                    <a:schemeClr val="tx1">
                      <a:alpha val="32941"/>
                    </a:schemeClr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</p:grpSp>
        </p:grpSp>
      </p:grpSp>
      <p:sp>
        <p:nvSpPr>
          <p:cNvPr id="233490" name="Text Box 18"/>
          <p:cNvSpPr txBox="1">
            <a:spLocks noChangeArrowheads="1"/>
          </p:cNvSpPr>
          <p:nvPr/>
        </p:nvSpPr>
        <p:spPr bwMode="auto">
          <a:xfrm>
            <a:off x="468313" y="1700213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第一、设置定时器初值</a:t>
            </a:r>
          </a:p>
        </p:txBody>
      </p:sp>
      <p:sp>
        <p:nvSpPr>
          <p:cNvPr id="233491" name="Text Box 19"/>
          <p:cNvSpPr txBox="1">
            <a:spLocks noChangeArrowheads="1"/>
          </p:cNvSpPr>
          <p:nvPr/>
        </p:nvSpPr>
        <p:spPr bwMode="auto">
          <a:xfrm>
            <a:off x="468313" y="1700213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第三、</a:t>
            </a:r>
            <a:r>
              <a:rPr lang="en-US" altLang="zh-CN" sz="2400" smtClean="0"/>
              <a:t>GATE = 0</a:t>
            </a:r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539750" y="1700213"/>
            <a:ext cx="2305050" cy="457200"/>
            <a:chOff x="2925" y="3158"/>
            <a:chExt cx="1452" cy="288"/>
          </a:xfrm>
        </p:grpSpPr>
        <p:sp>
          <p:nvSpPr>
            <p:cNvPr id="80000" name="Text Box 21"/>
            <p:cNvSpPr txBox="1">
              <a:spLocks noChangeArrowheads="1"/>
            </p:cNvSpPr>
            <p:nvPr/>
          </p:nvSpPr>
          <p:spPr bwMode="auto">
            <a:xfrm>
              <a:off x="2925" y="3158"/>
              <a:ext cx="1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400" smtClean="0"/>
                <a:t>第二、</a:t>
              </a:r>
              <a:r>
                <a:rPr lang="en-US" altLang="zh-CN" sz="2400" smtClean="0"/>
                <a:t>T/C = 1</a:t>
              </a:r>
              <a:endParaRPr lang="zh-CN" altLang="en-US" sz="2400" smtClean="0"/>
            </a:p>
          </p:txBody>
        </p:sp>
        <p:sp>
          <p:nvSpPr>
            <p:cNvPr id="80001" name="Line 22"/>
            <p:cNvSpPr>
              <a:spLocks noChangeShapeType="1"/>
            </p:cNvSpPr>
            <p:nvPr/>
          </p:nvSpPr>
          <p:spPr bwMode="auto">
            <a:xfrm>
              <a:off x="3560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</p:grpSp>
      <p:grpSp>
        <p:nvGrpSpPr>
          <p:cNvPr id="79879" name="Group 23"/>
          <p:cNvGrpSpPr>
            <a:grpSpLocks/>
          </p:cNvGrpSpPr>
          <p:nvPr/>
        </p:nvGrpSpPr>
        <p:grpSpPr bwMode="auto">
          <a:xfrm>
            <a:off x="179388" y="2565400"/>
            <a:ext cx="8964612" cy="3348038"/>
            <a:chOff x="113" y="1616"/>
            <a:chExt cx="5647" cy="2109"/>
          </a:xfrm>
        </p:grpSpPr>
        <p:grpSp>
          <p:nvGrpSpPr>
            <p:cNvPr id="79951" name="Group 24"/>
            <p:cNvGrpSpPr>
              <a:grpSpLocks/>
            </p:cNvGrpSpPr>
            <p:nvPr/>
          </p:nvGrpSpPr>
          <p:grpSpPr bwMode="auto">
            <a:xfrm>
              <a:off x="3334" y="1661"/>
              <a:ext cx="2426" cy="817"/>
              <a:chOff x="3334" y="1117"/>
              <a:chExt cx="2426" cy="817"/>
            </a:xfrm>
          </p:grpSpPr>
          <p:sp>
            <p:nvSpPr>
              <p:cNvPr id="79992" name="Rectangle 25"/>
              <p:cNvSpPr>
                <a:spLocks noChangeArrowheads="1"/>
              </p:cNvSpPr>
              <p:nvPr/>
            </p:nvSpPr>
            <p:spPr bwMode="auto">
              <a:xfrm>
                <a:off x="3334" y="1389"/>
                <a:ext cx="545" cy="544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TL1</a:t>
                </a:r>
              </a:p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(8</a:t>
                </a:r>
                <a:r>
                  <a:rPr lang="zh-CN" altLang="en-US" smtClean="0">
                    <a:solidFill>
                      <a:srgbClr val="008080"/>
                    </a:solidFill>
                    <a:latin typeface="Arial" charset="0"/>
                  </a:rPr>
                  <a:t>位</a:t>
                </a: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)</a:t>
                </a:r>
              </a:p>
            </p:txBody>
          </p:sp>
          <p:sp>
            <p:nvSpPr>
              <p:cNvPr id="79993" name="Rectangle 26"/>
              <p:cNvSpPr>
                <a:spLocks noChangeArrowheads="1"/>
              </p:cNvSpPr>
              <p:nvPr/>
            </p:nvSpPr>
            <p:spPr bwMode="auto">
              <a:xfrm>
                <a:off x="3878" y="1389"/>
                <a:ext cx="545" cy="544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TH1</a:t>
                </a:r>
              </a:p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(8</a:t>
                </a:r>
                <a:r>
                  <a:rPr lang="zh-CN" altLang="en-US" smtClean="0">
                    <a:solidFill>
                      <a:srgbClr val="008080"/>
                    </a:solidFill>
                    <a:latin typeface="Arial" charset="0"/>
                  </a:rPr>
                  <a:t>位</a:t>
                </a: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)</a:t>
                </a:r>
              </a:p>
            </p:txBody>
          </p:sp>
          <p:sp>
            <p:nvSpPr>
              <p:cNvPr id="79994" name="Rectangle 27"/>
              <p:cNvSpPr>
                <a:spLocks noChangeArrowheads="1"/>
              </p:cNvSpPr>
              <p:nvPr/>
            </p:nvSpPr>
            <p:spPr bwMode="auto">
              <a:xfrm>
                <a:off x="4695" y="1389"/>
                <a:ext cx="407" cy="545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TF1</a:t>
                </a:r>
              </a:p>
            </p:txBody>
          </p:sp>
          <p:sp>
            <p:nvSpPr>
              <p:cNvPr id="79995" name="Line 28"/>
              <p:cNvSpPr>
                <a:spLocks noChangeShapeType="1"/>
              </p:cNvSpPr>
              <p:nvPr/>
            </p:nvSpPr>
            <p:spPr bwMode="auto">
              <a:xfrm>
                <a:off x="5103" y="1616"/>
                <a:ext cx="317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96" name="Text Box 29"/>
              <p:cNvSpPr txBox="1">
                <a:spLocks noChangeArrowheads="1"/>
              </p:cNvSpPr>
              <p:nvPr/>
            </p:nvSpPr>
            <p:spPr bwMode="auto">
              <a:xfrm>
                <a:off x="5261" y="148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zh-CN" altLang="en-US" sz="2000" smtClean="0"/>
                  <a:t>中断</a:t>
                </a:r>
              </a:p>
            </p:txBody>
          </p:sp>
          <p:sp>
            <p:nvSpPr>
              <p:cNvPr id="79997" name="Line 30"/>
              <p:cNvSpPr>
                <a:spLocks noChangeShapeType="1"/>
              </p:cNvSpPr>
              <p:nvPr/>
            </p:nvSpPr>
            <p:spPr bwMode="auto">
              <a:xfrm>
                <a:off x="4423" y="1616"/>
                <a:ext cx="27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98" name="Text Box 31"/>
              <p:cNvSpPr txBox="1">
                <a:spLocks noChangeArrowheads="1"/>
              </p:cNvSpPr>
              <p:nvPr/>
            </p:nvSpPr>
            <p:spPr bwMode="auto">
              <a:xfrm>
                <a:off x="3334" y="1117"/>
                <a:ext cx="4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/>
                  <a:t>0-7</a:t>
                </a:r>
              </a:p>
            </p:txBody>
          </p:sp>
          <p:sp>
            <p:nvSpPr>
              <p:cNvPr id="79999" name="Text Box 32"/>
              <p:cNvSpPr txBox="1">
                <a:spLocks noChangeArrowheads="1"/>
              </p:cNvSpPr>
              <p:nvPr/>
            </p:nvSpPr>
            <p:spPr bwMode="auto">
              <a:xfrm>
                <a:off x="3878" y="1117"/>
                <a:ext cx="4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/>
                  <a:t>8-15</a:t>
                </a:r>
              </a:p>
            </p:txBody>
          </p:sp>
        </p:grpSp>
        <p:grpSp>
          <p:nvGrpSpPr>
            <p:cNvPr id="79952" name="Group 33"/>
            <p:cNvGrpSpPr>
              <a:grpSpLocks/>
            </p:cNvGrpSpPr>
            <p:nvPr/>
          </p:nvGrpSpPr>
          <p:grpSpPr bwMode="auto">
            <a:xfrm>
              <a:off x="113" y="1616"/>
              <a:ext cx="3222" cy="2109"/>
              <a:chOff x="113" y="1616"/>
              <a:chExt cx="3222" cy="2109"/>
            </a:xfrm>
          </p:grpSpPr>
          <p:sp>
            <p:nvSpPr>
              <p:cNvPr id="79953" name="Line 34"/>
              <p:cNvSpPr>
                <a:spLocks noChangeShapeType="1"/>
              </p:cNvSpPr>
              <p:nvPr/>
            </p:nvSpPr>
            <p:spPr bwMode="auto">
              <a:xfrm>
                <a:off x="1973" y="2205"/>
                <a:ext cx="771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54" name="Rectangle 35"/>
              <p:cNvSpPr>
                <a:spLocks noChangeArrowheads="1"/>
              </p:cNvSpPr>
              <p:nvPr/>
            </p:nvSpPr>
            <p:spPr bwMode="auto">
              <a:xfrm>
                <a:off x="2608" y="1933"/>
                <a:ext cx="499" cy="54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55" name="Line 36"/>
              <p:cNvSpPr>
                <a:spLocks noChangeShapeType="1"/>
              </p:cNvSpPr>
              <p:nvPr/>
            </p:nvSpPr>
            <p:spPr bwMode="auto">
              <a:xfrm>
                <a:off x="2926" y="2205"/>
                <a:ext cx="409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56" name="Line 37"/>
              <p:cNvSpPr>
                <a:spLocks noChangeShapeType="1"/>
              </p:cNvSpPr>
              <p:nvPr/>
            </p:nvSpPr>
            <p:spPr bwMode="auto">
              <a:xfrm flipV="1">
                <a:off x="2880" y="2477"/>
                <a:ext cx="0" cy="59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57" name="Line 38"/>
              <p:cNvSpPr>
                <a:spLocks noChangeShapeType="1"/>
              </p:cNvSpPr>
              <p:nvPr/>
            </p:nvSpPr>
            <p:spPr bwMode="auto">
              <a:xfrm>
                <a:off x="2880" y="2296"/>
                <a:ext cx="0" cy="181"/>
              </a:xfrm>
              <a:prstGeom prst="line">
                <a:avLst/>
              </a:prstGeom>
              <a:noFill/>
              <a:ln w="38100" cap="rnd">
                <a:solidFill>
                  <a:srgbClr val="FF0000">
                    <a:alpha val="32941"/>
                  </a:srgbClr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58" name="Rectangle 39"/>
              <p:cNvSpPr>
                <a:spLocks noChangeArrowheads="1"/>
              </p:cNvSpPr>
              <p:nvPr/>
            </p:nvSpPr>
            <p:spPr bwMode="auto">
              <a:xfrm>
                <a:off x="204" y="1616"/>
                <a:ext cx="635" cy="318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zh-CN" altLang="en-US" smtClean="0">
                    <a:solidFill>
                      <a:srgbClr val="A50021"/>
                    </a:solidFill>
                    <a:latin typeface="Arial" charset="0"/>
                  </a:rPr>
                  <a:t>振荡器</a:t>
                </a:r>
              </a:p>
            </p:txBody>
          </p:sp>
          <p:sp>
            <p:nvSpPr>
              <p:cNvPr id="79959" name="Rectangle 40"/>
              <p:cNvSpPr>
                <a:spLocks noChangeArrowheads="1"/>
              </p:cNvSpPr>
              <p:nvPr/>
            </p:nvSpPr>
            <p:spPr bwMode="auto">
              <a:xfrm>
                <a:off x="1111" y="1616"/>
                <a:ext cx="544" cy="318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÷12</a:t>
                </a:r>
                <a:endParaRPr lang="zh-CN" altLang="en-US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60" name="Line 41"/>
              <p:cNvSpPr>
                <a:spLocks noChangeShapeType="1"/>
              </p:cNvSpPr>
              <p:nvPr/>
            </p:nvSpPr>
            <p:spPr bwMode="auto">
              <a:xfrm>
                <a:off x="1656" y="1752"/>
                <a:ext cx="136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61" name="Line 42"/>
              <p:cNvSpPr>
                <a:spLocks noChangeShapeType="1"/>
              </p:cNvSpPr>
              <p:nvPr/>
            </p:nvSpPr>
            <p:spPr bwMode="auto">
              <a:xfrm>
                <a:off x="1792" y="1752"/>
                <a:ext cx="0" cy="318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62" name="Line 43"/>
              <p:cNvSpPr>
                <a:spLocks noChangeShapeType="1"/>
              </p:cNvSpPr>
              <p:nvPr/>
            </p:nvSpPr>
            <p:spPr bwMode="auto">
              <a:xfrm>
                <a:off x="839" y="1752"/>
                <a:ext cx="27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grpSp>
            <p:nvGrpSpPr>
              <p:cNvPr id="79963" name="Group 44"/>
              <p:cNvGrpSpPr>
                <a:grpSpLocks/>
              </p:cNvGrpSpPr>
              <p:nvPr/>
            </p:nvGrpSpPr>
            <p:grpSpPr bwMode="auto">
              <a:xfrm>
                <a:off x="204" y="2160"/>
                <a:ext cx="1632" cy="409"/>
                <a:chOff x="204" y="2160"/>
                <a:chExt cx="1632" cy="409"/>
              </a:xfrm>
            </p:grpSpPr>
            <p:sp>
              <p:nvSpPr>
                <p:cNvPr id="79983" name="Line 45"/>
                <p:cNvSpPr>
                  <a:spLocks noChangeShapeType="1"/>
                </p:cNvSpPr>
                <p:nvPr/>
              </p:nvSpPr>
              <p:spPr bwMode="auto">
                <a:xfrm>
                  <a:off x="1792" y="2251"/>
                  <a:ext cx="0" cy="318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  <p:sp>
              <p:nvSpPr>
                <p:cNvPr id="79984" name="Line 46"/>
                <p:cNvSpPr>
                  <a:spLocks noChangeShapeType="1"/>
                </p:cNvSpPr>
                <p:nvPr/>
              </p:nvSpPr>
              <p:spPr bwMode="auto">
                <a:xfrm>
                  <a:off x="612" y="2568"/>
                  <a:ext cx="1180" cy="0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  <p:sp>
              <p:nvSpPr>
                <p:cNvPr id="7998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748" y="2296"/>
                  <a:ext cx="10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cap="sq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 typeface="Arial" charset="0"/>
                    <a:buNone/>
                  </a:pPr>
                  <a:r>
                    <a:rPr lang="en-US" altLang="zh-CN" sz="2000" smtClean="0"/>
                    <a:t>T1(P3.5</a:t>
                  </a:r>
                  <a:r>
                    <a:rPr lang="zh-CN" altLang="en-US" sz="2000" smtClean="0"/>
                    <a:t>引腿</a:t>
                  </a:r>
                  <a:r>
                    <a:rPr lang="en-US" altLang="zh-CN" sz="2000" smtClean="0"/>
                    <a:t>)</a:t>
                  </a:r>
                  <a:endParaRPr lang="zh-CN" altLang="en-US" sz="2000" smtClean="0"/>
                </a:p>
              </p:txBody>
            </p:sp>
            <p:grpSp>
              <p:nvGrpSpPr>
                <p:cNvPr id="79986" name="Group 48"/>
                <p:cNvGrpSpPr>
                  <a:grpSpLocks/>
                </p:cNvGrpSpPr>
                <p:nvPr/>
              </p:nvGrpSpPr>
              <p:grpSpPr bwMode="auto">
                <a:xfrm>
                  <a:off x="204" y="2160"/>
                  <a:ext cx="545" cy="317"/>
                  <a:chOff x="2562" y="3022"/>
                  <a:chExt cx="545" cy="317"/>
                </a:xfrm>
              </p:grpSpPr>
              <p:sp>
                <p:nvSpPr>
                  <p:cNvPr id="7998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562" y="3339"/>
                    <a:ext cx="18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79988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44" y="3022"/>
                    <a:ext cx="0" cy="317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7998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2"/>
                    <a:ext cx="181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7999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3022"/>
                    <a:ext cx="0" cy="317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7999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3339"/>
                    <a:ext cx="18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79964" name="Text Box 54"/>
              <p:cNvSpPr txBox="1">
                <a:spLocks noChangeArrowheads="1"/>
              </p:cNvSpPr>
              <p:nvPr/>
            </p:nvSpPr>
            <p:spPr bwMode="auto">
              <a:xfrm>
                <a:off x="113" y="2795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TR1</a:t>
                </a:r>
              </a:p>
            </p:txBody>
          </p:sp>
          <p:sp>
            <p:nvSpPr>
              <p:cNvPr id="79965" name="AutoShape 55"/>
              <p:cNvSpPr>
                <a:spLocks noChangeArrowheads="1"/>
              </p:cNvSpPr>
              <p:nvPr/>
            </p:nvSpPr>
            <p:spPr bwMode="auto">
              <a:xfrm>
                <a:off x="2290" y="2840"/>
                <a:ext cx="454" cy="454"/>
              </a:xfrm>
              <a:prstGeom prst="flowChartDelay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66" name="AutoShape 56"/>
              <p:cNvSpPr>
                <a:spLocks noChangeArrowheads="1"/>
              </p:cNvSpPr>
              <p:nvPr/>
            </p:nvSpPr>
            <p:spPr bwMode="auto">
              <a:xfrm rot="10800000">
                <a:off x="1429" y="3158"/>
                <a:ext cx="590" cy="545"/>
              </a:xfrm>
              <a:prstGeom prst="moon">
                <a:avLst>
                  <a:gd name="adj" fmla="val 87500"/>
                </a:avLst>
              </a:prstGeom>
              <a:solidFill>
                <a:srgbClr val="CCFFFF"/>
              </a:solidFill>
              <a:ln w="38100" cap="sq" algn="ctr">
                <a:solidFill>
                  <a:schemeClr val="tx1">
                    <a:alpha val="32941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67" name="Line 57"/>
              <p:cNvSpPr>
                <a:spLocks noChangeShapeType="1"/>
              </p:cNvSpPr>
              <p:nvPr/>
            </p:nvSpPr>
            <p:spPr bwMode="auto">
              <a:xfrm>
                <a:off x="1338" y="3249"/>
                <a:ext cx="136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68" name="Line 58"/>
              <p:cNvSpPr>
                <a:spLocks noChangeShapeType="1"/>
              </p:cNvSpPr>
              <p:nvPr/>
            </p:nvSpPr>
            <p:spPr bwMode="auto">
              <a:xfrm flipH="1">
                <a:off x="612" y="3612"/>
                <a:ext cx="86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grpSp>
            <p:nvGrpSpPr>
              <p:cNvPr id="79969" name="Group 59"/>
              <p:cNvGrpSpPr>
                <a:grpSpLocks/>
              </p:cNvGrpSpPr>
              <p:nvPr/>
            </p:nvGrpSpPr>
            <p:grpSpPr bwMode="auto">
              <a:xfrm>
                <a:off x="612" y="3022"/>
                <a:ext cx="726" cy="453"/>
                <a:chOff x="612" y="3022"/>
                <a:chExt cx="726" cy="453"/>
              </a:xfrm>
            </p:grpSpPr>
            <p:grpSp>
              <p:nvGrpSpPr>
                <p:cNvPr id="79979" name="Group 60"/>
                <p:cNvGrpSpPr>
                  <a:grpSpLocks/>
                </p:cNvGrpSpPr>
                <p:nvPr/>
              </p:nvGrpSpPr>
              <p:grpSpPr bwMode="auto">
                <a:xfrm rot="5400000">
                  <a:off x="862" y="2999"/>
                  <a:ext cx="453" cy="499"/>
                  <a:chOff x="521" y="2840"/>
                  <a:chExt cx="635" cy="681"/>
                </a:xfrm>
              </p:grpSpPr>
              <p:sp>
                <p:nvSpPr>
                  <p:cNvPr id="79981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521" y="2931"/>
                    <a:ext cx="635" cy="5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CCFFFF"/>
                  </a:solidFill>
                  <a:ln w="38100" cap="sq" algn="ctr">
                    <a:solidFill>
                      <a:srgbClr val="FF0000">
                        <a:alpha val="32941"/>
                      </a:srgb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79982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40"/>
                    <a:ext cx="90" cy="91"/>
                  </a:xfrm>
                  <a:prstGeom prst="flowChartConnector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38100" cap="sq" algn="ctr">
                    <a:solidFill>
                      <a:srgbClr val="FF0000">
                        <a:alpha val="32941"/>
                      </a:srgbClr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79980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612" y="3249"/>
                  <a:ext cx="226" cy="0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9970" name="Line 64"/>
              <p:cNvSpPr>
                <a:spLocks noChangeShapeType="1"/>
              </p:cNvSpPr>
              <p:nvPr/>
            </p:nvSpPr>
            <p:spPr bwMode="auto">
              <a:xfrm flipH="1">
                <a:off x="612" y="2931"/>
                <a:ext cx="1678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71" name="Line 65"/>
              <p:cNvSpPr>
                <a:spLocks noChangeShapeType="1"/>
              </p:cNvSpPr>
              <p:nvPr/>
            </p:nvSpPr>
            <p:spPr bwMode="auto">
              <a:xfrm flipH="1">
                <a:off x="2200" y="3203"/>
                <a:ext cx="91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72" name="Line 66"/>
              <p:cNvSpPr>
                <a:spLocks noChangeShapeType="1"/>
              </p:cNvSpPr>
              <p:nvPr/>
            </p:nvSpPr>
            <p:spPr bwMode="auto">
              <a:xfrm>
                <a:off x="2200" y="3203"/>
                <a:ext cx="0" cy="227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73" name="Line 67"/>
              <p:cNvSpPr>
                <a:spLocks noChangeShapeType="1"/>
              </p:cNvSpPr>
              <p:nvPr/>
            </p:nvSpPr>
            <p:spPr bwMode="auto">
              <a:xfrm>
                <a:off x="2018" y="3430"/>
                <a:ext cx="18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74" name="Line 68"/>
              <p:cNvSpPr>
                <a:spLocks noChangeShapeType="1"/>
              </p:cNvSpPr>
              <p:nvPr/>
            </p:nvSpPr>
            <p:spPr bwMode="auto">
              <a:xfrm>
                <a:off x="2744" y="3067"/>
                <a:ext cx="136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79975" name="Text Box 69"/>
              <p:cNvSpPr txBox="1">
                <a:spLocks noChangeArrowheads="1"/>
              </p:cNvSpPr>
              <p:nvPr/>
            </p:nvSpPr>
            <p:spPr bwMode="auto">
              <a:xfrm>
                <a:off x="113" y="3113"/>
                <a:ext cx="5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GATE</a:t>
                </a:r>
              </a:p>
            </p:txBody>
          </p:sp>
          <p:grpSp>
            <p:nvGrpSpPr>
              <p:cNvPr id="79976" name="Group 70"/>
              <p:cNvGrpSpPr>
                <a:grpSpLocks/>
              </p:cNvGrpSpPr>
              <p:nvPr/>
            </p:nvGrpSpPr>
            <p:grpSpPr bwMode="auto">
              <a:xfrm>
                <a:off x="113" y="3475"/>
                <a:ext cx="544" cy="250"/>
                <a:chOff x="2744" y="3385"/>
                <a:chExt cx="544" cy="250"/>
              </a:xfrm>
            </p:grpSpPr>
            <p:sp>
              <p:nvSpPr>
                <p:cNvPr id="7997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744" y="3385"/>
                  <a:ext cx="54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cap="sq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 typeface="Arial" charset="0"/>
                    <a:buNone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INT1</a:t>
                  </a:r>
                </a:p>
              </p:txBody>
            </p:sp>
            <p:sp>
              <p:nvSpPr>
                <p:cNvPr id="79978" name="Line 72"/>
                <p:cNvSpPr>
                  <a:spLocks noChangeShapeType="1"/>
                </p:cNvSpPr>
                <p:nvPr/>
              </p:nvSpPr>
              <p:spPr bwMode="auto">
                <a:xfrm>
                  <a:off x="2835" y="3385"/>
                  <a:ext cx="317" cy="0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</p:grpSp>
        </p:grpSp>
      </p:grpSp>
      <p:sp>
        <p:nvSpPr>
          <p:cNvPr id="79880" name="Rectangle 2"/>
          <p:cNvSpPr>
            <a:spLocks noChangeArrowheads="1"/>
          </p:cNvSpPr>
          <p:nvPr/>
        </p:nvSpPr>
        <p:spPr bwMode="auto">
          <a:xfrm>
            <a:off x="315913" y="476672"/>
            <a:ext cx="44275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工作方式</a:t>
            </a:r>
            <a:r>
              <a:rPr lang="en-US" altLang="zh-CN" sz="24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1——</a:t>
            </a:r>
            <a:r>
              <a:rPr lang="zh-CN" altLang="en-US" sz="24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外部计数原理</a:t>
            </a:r>
          </a:p>
        </p:txBody>
      </p:sp>
      <p:sp>
        <p:nvSpPr>
          <p:cNvPr id="79881" name="Text Box 74"/>
          <p:cNvSpPr txBox="1">
            <a:spLocks noChangeArrowheads="1"/>
          </p:cNvSpPr>
          <p:nvPr/>
        </p:nvSpPr>
        <p:spPr bwMode="auto">
          <a:xfrm>
            <a:off x="468313" y="1196975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>
                <a:solidFill>
                  <a:srgbClr val="A50021"/>
                </a:solidFill>
                <a:cs typeface="Arial" charset="0"/>
              </a:rPr>
              <a:t>以计外部输入</a:t>
            </a:r>
            <a:r>
              <a:rPr lang="en-US" altLang="zh-CN" sz="2400" smtClean="0">
                <a:solidFill>
                  <a:srgbClr val="A50021"/>
                </a:solidFill>
                <a:cs typeface="Arial" charset="0"/>
              </a:rPr>
              <a:t>5</a:t>
            </a:r>
            <a:r>
              <a:rPr lang="zh-CN" altLang="en-US" sz="2400" smtClean="0">
                <a:solidFill>
                  <a:srgbClr val="A50021"/>
                </a:solidFill>
                <a:cs typeface="Arial" charset="0"/>
              </a:rPr>
              <a:t>个脉冲为例，详解原理。</a:t>
            </a:r>
            <a:endParaRPr lang="zh-CN" altLang="el-GR" sz="2400" smtClean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33547" name="Text Box 75"/>
          <p:cNvSpPr txBox="1">
            <a:spLocks noChangeArrowheads="1"/>
          </p:cNvSpPr>
          <p:nvPr/>
        </p:nvSpPr>
        <p:spPr bwMode="auto">
          <a:xfrm>
            <a:off x="3779838" y="1700213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初值</a:t>
            </a:r>
            <a:r>
              <a:rPr lang="en-US" altLang="zh-CN" sz="2400" smtClean="0"/>
              <a:t>=65536-5</a:t>
            </a:r>
          </a:p>
        </p:txBody>
      </p:sp>
      <p:sp>
        <p:nvSpPr>
          <p:cNvPr id="233548" name="Text Box 76"/>
          <p:cNvSpPr txBox="1">
            <a:spLocks noChangeArrowheads="1"/>
          </p:cNvSpPr>
          <p:nvPr/>
        </p:nvSpPr>
        <p:spPr bwMode="auto">
          <a:xfrm>
            <a:off x="3708400" y="1700213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(TL1) = FBH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(TH1) = FFH</a:t>
            </a:r>
            <a:endParaRPr lang="zh-CN" altLang="en-US" sz="2400" smtClean="0"/>
          </a:p>
        </p:txBody>
      </p:sp>
      <p:sp>
        <p:nvSpPr>
          <p:cNvPr id="79884" name="Text Box 5"/>
          <p:cNvSpPr txBox="1">
            <a:spLocks noChangeArrowheads="1"/>
          </p:cNvSpPr>
          <p:nvPr/>
        </p:nvSpPr>
        <p:spPr bwMode="auto">
          <a:xfrm>
            <a:off x="1692275" y="6092825"/>
            <a:ext cx="5638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定时</a:t>
            </a:r>
            <a:r>
              <a:rPr lang="en-US" altLang="zh-CN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/</a:t>
            </a:r>
            <a:r>
              <a:rPr lang="zh-CN" altLang="en-US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计数器</a:t>
            </a:r>
            <a:r>
              <a:rPr lang="en-US" altLang="zh-CN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T1 </a:t>
            </a:r>
            <a:r>
              <a:rPr lang="zh-CN" altLang="en-US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工作方式</a:t>
            </a:r>
            <a:r>
              <a:rPr lang="en-US" altLang="zh-CN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1</a:t>
            </a:r>
          </a:p>
        </p:txBody>
      </p:sp>
      <p:sp>
        <p:nvSpPr>
          <p:cNvPr id="233550" name="Rectangle 78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</a:rPr>
              <a:t>65531</a:t>
            </a:r>
          </a:p>
        </p:txBody>
      </p:sp>
      <p:sp>
        <p:nvSpPr>
          <p:cNvPr id="233551" name="Text Box 79"/>
          <p:cNvSpPr txBox="1">
            <a:spLocks noChangeArrowheads="1"/>
          </p:cNvSpPr>
          <p:nvPr/>
        </p:nvSpPr>
        <p:spPr bwMode="auto">
          <a:xfrm>
            <a:off x="900113" y="47244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0</a:t>
            </a:r>
          </a:p>
        </p:txBody>
      </p:sp>
      <p:sp>
        <p:nvSpPr>
          <p:cNvPr id="233552" name="Text Box 80"/>
          <p:cNvSpPr txBox="1">
            <a:spLocks noChangeArrowheads="1"/>
          </p:cNvSpPr>
          <p:nvPr/>
        </p:nvSpPr>
        <p:spPr bwMode="auto">
          <a:xfrm>
            <a:off x="900113" y="47244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0</a:t>
            </a:r>
          </a:p>
        </p:txBody>
      </p:sp>
      <p:sp>
        <p:nvSpPr>
          <p:cNvPr id="233553" name="Text Box 81"/>
          <p:cNvSpPr txBox="1">
            <a:spLocks noChangeArrowheads="1"/>
          </p:cNvSpPr>
          <p:nvPr/>
        </p:nvSpPr>
        <p:spPr bwMode="auto">
          <a:xfrm>
            <a:off x="1835150" y="47244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233554" name="Text Box 82"/>
          <p:cNvSpPr txBox="1">
            <a:spLocks noChangeArrowheads="1"/>
          </p:cNvSpPr>
          <p:nvPr/>
        </p:nvSpPr>
        <p:spPr bwMode="auto">
          <a:xfrm>
            <a:off x="1835150" y="47244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233555" name="Text Box 83"/>
          <p:cNvSpPr txBox="1">
            <a:spLocks noChangeArrowheads="1"/>
          </p:cNvSpPr>
          <p:nvPr/>
        </p:nvSpPr>
        <p:spPr bwMode="auto">
          <a:xfrm>
            <a:off x="3132138" y="42211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1</a:t>
            </a:r>
          </a:p>
        </p:txBody>
      </p:sp>
      <p:sp>
        <p:nvSpPr>
          <p:cNvPr id="233556" name="Line 84"/>
          <p:cNvSpPr>
            <a:spLocks noChangeShapeType="1"/>
          </p:cNvSpPr>
          <p:nvPr/>
        </p:nvSpPr>
        <p:spPr bwMode="auto">
          <a:xfrm>
            <a:off x="2843213" y="3284538"/>
            <a:ext cx="288925" cy="215900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smtClean="0">
              <a:solidFill>
                <a:srgbClr val="008080"/>
              </a:solidFill>
              <a:latin typeface="Arial" charset="0"/>
            </a:endParaRPr>
          </a:p>
        </p:txBody>
      </p:sp>
      <p:sp>
        <p:nvSpPr>
          <p:cNvPr id="233557" name="Line 85"/>
          <p:cNvSpPr>
            <a:spLocks noChangeShapeType="1"/>
          </p:cNvSpPr>
          <p:nvPr/>
        </p:nvSpPr>
        <p:spPr bwMode="auto">
          <a:xfrm flipH="1">
            <a:off x="4427538" y="3500438"/>
            <a:ext cx="215900" cy="144462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smtClean="0">
              <a:solidFill>
                <a:srgbClr val="008080"/>
              </a:solidFill>
              <a:latin typeface="Arial" charset="0"/>
            </a:endParaRPr>
          </a:p>
        </p:txBody>
      </p:sp>
      <p:sp>
        <p:nvSpPr>
          <p:cNvPr id="233558" name="Text Box 86"/>
          <p:cNvSpPr txBox="1">
            <a:spLocks noChangeArrowheads="1"/>
          </p:cNvSpPr>
          <p:nvPr/>
        </p:nvSpPr>
        <p:spPr bwMode="auto">
          <a:xfrm>
            <a:off x="3132138" y="42211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1</a:t>
            </a:r>
          </a:p>
        </p:txBody>
      </p:sp>
      <p:sp>
        <p:nvSpPr>
          <p:cNvPr id="233559" name="Line 87"/>
          <p:cNvSpPr>
            <a:spLocks noChangeShapeType="1"/>
          </p:cNvSpPr>
          <p:nvPr/>
        </p:nvSpPr>
        <p:spPr bwMode="auto">
          <a:xfrm>
            <a:off x="4284663" y="3500438"/>
            <a:ext cx="358775" cy="0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smtClean="0">
              <a:solidFill>
                <a:srgbClr val="008080"/>
              </a:solidFill>
              <a:latin typeface="Arial" charset="0"/>
            </a:endParaRPr>
          </a:p>
        </p:txBody>
      </p:sp>
      <p:sp>
        <p:nvSpPr>
          <p:cNvPr id="233560" name="Rectangle 88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</a:rPr>
              <a:t>65532</a:t>
            </a:r>
          </a:p>
        </p:txBody>
      </p:sp>
      <p:sp>
        <p:nvSpPr>
          <p:cNvPr id="233561" name="Rectangle 89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</a:rPr>
              <a:t>65533</a:t>
            </a:r>
          </a:p>
        </p:txBody>
      </p:sp>
      <p:sp>
        <p:nvSpPr>
          <p:cNvPr id="233562" name="Rectangle 90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</a:rPr>
              <a:t>65534</a:t>
            </a:r>
          </a:p>
        </p:txBody>
      </p:sp>
      <p:sp>
        <p:nvSpPr>
          <p:cNvPr id="233563" name="Rectangle 91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</a:rPr>
              <a:t>65535</a:t>
            </a:r>
          </a:p>
        </p:txBody>
      </p:sp>
      <p:sp>
        <p:nvSpPr>
          <p:cNvPr id="233564" name="Rectangle 92"/>
          <p:cNvSpPr>
            <a:spLocks noChangeArrowheads="1"/>
          </p:cNvSpPr>
          <p:nvPr/>
        </p:nvSpPr>
        <p:spPr bwMode="auto">
          <a:xfrm>
            <a:off x="5219700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3200" smtClean="0">
                <a:solidFill>
                  <a:srgbClr val="008080"/>
                </a:solidFill>
                <a:latin typeface="Arial" charset="0"/>
              </a:rPr>
              <a:t>0</a:t>
            </a:r>
          </a:p>
        </p:txBody>
      </p:sp>
      <p:sp>
        <p:nvSpPr>
          <p:cNvPr id="233565" name="Text Box 93"/>
          <p:cNvSpPr txBox="1">
            <a:spLocks noChangeArrowheads="1"/>
          </p:cNvSpPr>
          <p:nvPr/>
        </p:nvSpPr>
        <p:spPr bwMode="auto">
          <a:xfrm>
            <a:off x="8172450" y="29972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3566" name="Line 94"/>
          <p:cNvSpPr>
            <a:spLocks noChangeShapeType="1"/>
          </p:cNvSpPr>
          <p:nvPr/>
        </p:nvSpPr>
        <p:spPr bwMode="auto">
          <a:xfrm flipV="1">
            <a:off x="2771775" y="3500438"/>
            <a:ext cx="360363" cy="73025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smtClean="0">
              <a:solidFill>
                <a:srgbClr val="008080"/>
              </a:solidFill>
              <a:latin typeface="Arial" charset="0"/>
            </a:endParaRPr>
          </a:p>
        </p:txBody>
      </p:sp>
      <p:sp>
        <p:nvSpPr>
          <p:cNvPr id="79902" name="Rectangle 95"/>
          <p:cNvSpPr>
            <a:spLocks noChangeArrowheads="1"/>
          </p:cNvSpPr>
          <p:nvPr/>
        </p:nvSpPr>
        <p:spPr bwMode="auto">
          <a:xfrm>
            <a:off x="250825" y="3357563"/>
            <a:ext cx="1008063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smtClean="0">
              <a:solidFill>
                <a:srgbClr val="008080"/>
              </a:solidFill>
              <a:latin typeface="Arial" charset="0"/>
            </a:endParaRPr>
          </a:p>
        </p:txBody>
      </p:sp>
      <p:grpSp>
        <p:nvGrpSpPr>
          <p:cNvPr id="18" name="Group 96"/>
          <p:cNvGrpSpPr>
            <a:grpSpLocks/>
          </p:cNvGrpSpPr>
          <p:nvPr/>
        </p:nvGrpSpPr>
        <p:grpSpPr bwMode="auto">
          <a:xfrm>
            <a:off x="250825" y="3644900"/>
            <a:ext cx="576263" cy="431800"/>
            <a:chOff x="3606" y="3203"/>
            <a:chExt cx="363" cy="272"/>
          </a:xfrm>
        </p:grpSpPr>
        <p:sp>
          <p:nvSpPr>
            <p:cNvPr id="79946" name="Line 97"/>
            <p:cNvSpPr>
              <a:spLocks noChangeShapeType="1"/>
            </p:cNvSpPr>
            <p:nvPr/>
          </p:nvSpPr>
          <p:spPr bwMode="auto">
            <a:xfrm>
              <a:off x="3742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47" name="Line 98"/>
            <p:cNvSpPr>
              <a:spLocks noChangeShapeType="1"/>
            </p:cNvSpPr>
            <p:nvPr/>
          </p:nvSpPr>
          <p:spPr bwMode="auto">
            <a:xfrm flipH="1">
              <a:off x="3606" y="3475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48" name="Line 99"/>
            <p:cNvSpPr>
              <a:spLocks noChangeShapeType="1"/>
            </p:cNvSpPr>
            <p:nvPr/>
          </p:nvSpPr>
          <p:spPr bwMode="auto">
            <a:xfrm>
              <a:off x="3742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49" name="Line 100"/>
            <p:cNvSpPr>
              <a:spLocks noChangeShapeType="1"/>
            </p:cNvSpPr>
            <p:nvPr/>
          </p:nvSpPr>
          <p:spPr bwMode="auto">
            <a:xfrm>
              <a:off x="3878" y="3475"/>
              <a:ext cx="91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50" name="Line 101"/>
            <p:cNvSpPr>
              <a:spLocks noChangeShapeType="1"/>
            </p:cNvSpPr>
            <p:nvPr/>
          </p:nvSpPr>
          <p:spPr bwMode="auto">
            <a:xfrm flipV="1">
              <a:off x="3878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</p:grpSp>
      <p:grpSp>
        <p:nvGrpSpPr>
          <p:cNvPr id="19" name="Group 102"/>
          <p:cNvGrpSpPr>
            <a:grpSpLocks/>
          </p:cNvGrpSpPr>
          <p:nvPr/>
        </p:nvGrpSpPr>
        <p:grpSpPr bwMode="auto">
          <a:xfrm>
            <a:off x="250825" y="3644900"/>
            <a:ext cx="576263" cy="431800"/>
            <a:chOff x="3606" y="3203"/>
            <a:chExt cx="363" cy="272"/>
          </a:xfrm>
        </p:grpSpPr>
        <p:sp>
          <p:nvSpPr>
            <p:cNvPr id="79941" name="Line 103"/>
            <p:cNvSpPr>
              <a:spLocks noChangeShapeType="1"/>
            </p:cNvSpPr>
            <p:nvPr/>
          </p:nvSpPr>
          <p:spPr bwMode="auto">
            <a:xfrm>
              <a:off x="3742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42" name="Line 104"/>
            <p:cNvSpPr>
              <a:spLocks noChangeShapeType="1"/>
            </p:cNvSpPr>
            <p:nvPr/>
          </p:nvSpPr>
          <p:spPr bwMode="auto">
            <a:xfrm flipH="1">
              <a:off x="3606" y="3475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43" name="Line 105"/>
            <p:cNvSpPr>
              <a:spLocks noChangeShapeType="1"/>
            </p:cNvSpPr>
            <p:nvPr/>
          </p:nvSpPr>
          <p:spPr bwMode="auto">
            <a:xfrm>
              <a:off x="3742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44" name="Line 106"/>
            <p:cNvSpPr>
              <a:spLocks noChangeShapeType="1"/>
            </p:cNvSpPr>
            <p:nvPr/>
          </p:nvSpPr>
          <p:spPr bwMode="auto">
            <a:xfrm>
              <a:off x="3878" y="3475"/>
              <a:ext cx="91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45" name="Line 107"/>
            <p:cNvSpPr>
              <a:spLocks noChangeShapeType="1"/>
            </p:cNvSpPr>
            <p:nvPr/>
          </p:nvSpPr>
          <p:spPr bwMode="auto">
            <a:xfrm flipV="1">
              <a:off x="3878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</p:grpSp>
      <p:grpSp>
        <p:nvGrpSpPr>
          <p:cNvPr id="20" name="Group 108"/>
          <p:cNvGrpSpPr>
            <a:grpSpLocks/>
          </p:cNvGrpSpPr>
          <p:nvPr/>
        </p:nvGrpSpPr>
        <p:grpSpPr bwMode="auto">
          <a:xfrm>
            <a:off x="250825" y="3644900"/>
            <a:ext cx="576263" cy="431800"/>
            <a:chOff x="3606" y="3203"/>
            <a:chExt cx="363" cy="272"/>
          </a:xfrm>
        </p:grpSpPr>
        <p:sp>
          <p:nvSpPr>
            <p:cNvPr id="79936" name="Line 109"/>
            <p:cNvSpPr>
              <a:spLocks noChangeShapeType="1"/>
            </p:cNvSpPr>
            <p:nvPr/>
          </p:nvSpPr>
          <p:spPr bwMode="auto">
            <a:xfrm>
              <a:off x="3742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37" name="Line 110"/>
            <p:cNvSpPr>
              <a:spLocks noChangeShapeType="1"/>
            </p:cNvSpPr>
            <p:nvPr/>
          </p:nvSpPr>
          <p:spPr bwMode="auto">
            <a:xfrm flipH="1">
              <a:off x="3606" y="3475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38" name="Line 111"/>
            <p:cNvSpPr>
              <a:spLocks noChangeShapeType="1"/>
            </p:cNvSpPr>
            <p:nvPr/>
          </p:nvSpPr>
          <p:spPr bwMode="auto">
            <a:xfrm>
              <a:off x="3742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39" name="Line 112"/>
            <p:cNvSpPr>
              <a:spLocks noChangeShapeType="1"/>
            </p:cNvSpPr>
            <p:nvPr/>
          </p:nvSpPr>
          <p:spPr bwMode="auto">
            <a:xfrm>
              <a:off x="3878" y="3475"/>
              <a:ext cx="91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40" name="Line 113"/>
            <p:cNvSpPr>
              <a:spLocks noChangeShapeType="1"/>
            </p:cNvSpPr>
            <p:nvPr/>
          </p:nvSpPr>
          <p:spPr bwMode="auto">
            <a:xfrm flipV="1">
              <a:off x="3878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</p:grpSp>
      <p:grpSp>
        <p:nvGrpSpPr>
          <p:cNvPr id="21" name="Group 114"/>
          <p:cNvGrpSpPr>
            <a:grpSpLocks/>
          </p:cNvGrpSpPr>
          <p:nvPr/>
        </p:nvGrpSpPr>
        <p:grpSpPr bwMode="auto">
          <a:xfrm>
            <a:off x="250825" y="3644900"/>
            <a:ext cx="576263" cy="431800"/>
            <a:chOff x="3606" y="3203"/>
            <a:chExt cx="363" cy="272"/>
          </a:xfrm>
        </p:grpSpPr>
        <p:sp>
          <p:nvSpPr>
            <p:cNvPr id="79931" name="Line 115"/>
            <p:cNvSpPr>
              <a:spLocks noChangeShapeType="1"/>
            </p:cNvSpPr>
            <p:nvPr/>
          </p:nvSpPr>
          <p:spPr bwMode="auto">
            <a:xfrm>
              <a:off x="3742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32" name="Line 116"/>
            <p:cNvSpPr>
              <a:spLocks noChangeShapeType="1"/>
            </p:cNvSpPr>
            <p:nvPr/>
          </p:nvSpPr>
          <p:spPr bwMode="auto">
            <a:xfrm flipH="1">
              <a:off x="3606" y="3475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33" name="Line 117"/>
            <p:cNvSpPr>
              <a:spLocks noChangeShapeType="1"/>
            </p:cNvSpPr>
            <p:nvPr/>
          </p:nvSpPr>
          <p:spPr bwMode="auto">
            <a:xfrm>
              <a:off x="3742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34" name="Line 118"/>
            <p:cNvSpPr>
              <a:spLocks noChangeShapeType="1"/>
            </p:cNvSpPr>
            <p:nvPr/>
          </p:nvSpPr>
          <p:spPr bwMode="auto">
            <a:xfrm>
              <a:off x="3878" y="3475"/>
              <a:ext cx="91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35" name="Line 119"/>
            <p:cNvSpPr>
              <a:spLocks noChangeShapeType="1"/>
            </p:cNvSpPr>
            <p:nvPr/>
          </p:nvSpPr>
          <p:spPr bwMode="auto">
            <a:xfrm flipV="1">
              <a:off x="3878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</p:grpSp>
      <p:grpSp>
        <p:nvGrpSpPr>
          <p:cNvPr id="22" name="Group 120"/>
          <p:cNvGrpSpPr>
            <a:grpSpLocks/>
          </p:cNvGrpSpPr>
          <p:nvPr/>
        </p:nvGrpSpPr>
        <p:grpSpPr bwMode="auto">
          <a:xfrm>
            <a:off x="250825" y="3644900"/>
            <a:ext cx="576263" cy="431800"/>
            <a:chOff x="3606" y="3203"/>
            <a:chExt cx="363" cy="272"/>
          </a:xfrm>
        </p:grpSpPr>
        <p:sp>
          <p:nvSpPr>
            <p:cNvPr id="79926" name="Line 121"/>
            <p:cNvSpPr>
              <a:spLocks noChangeShapeType="1"/>
            </p:cNvSpPr>
            <p:nvPr/>
          </p:nvSpPr>
          <p:spPr bwMode="auto">
            <a:xfrm>
              <a:off x="3742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27" name="Line 122"/>
            <p:cNvSpPr>
              <a:spLocks noChangeShapeType="1"/>
            </p:cNvSpPr>
            <p:nvPr/>
          </p:nvSpPr>
          <p:spPr bwMode="auto">
            <a:xfrm flipH="1">
              <a:off x="3606" y="3475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28" name="Line 123"/>
            <p:cNvSpPr>
              <a:spLocks noChangeShapeType="1"/>
            </p:cNvSpPr>
            <p:nvPr/>
          </p:nvSpPr>
          <p:spPr bwMode="auto">
            <a:xfrm>
              <a:off x="3742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29" name="Line 124"/>
            <p:cNvSpPr>
              <a:spLocks noChangeShapeType="1"/>
            </p:cNvSpPr>
            <p:nvPr/>
          </p:nvSpPr>
          <p:spPr bwMode="auto">
            <a:xfrm>
              <a:off x="3878" y="3475"/>
              <a:ext cx="91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79930" name="Line 125"/>
            <p:cNvSpPr>
              <a:spLocks noChangeShapeType="1"/>
            </p:cNvSpPr>
            <p:nvPr/>
          </p:nvSpPr>
          <p:spPr bwMode="auto">
            <a:xfrm flipV="1">
              <a:off x="3878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</p:grpSp>
      <p:grpSp>
        <p:nvGrpSpPr>
          <p:cNvPr id="23" name="Group 126"/>
          <p:cNvGrpSpPr>
            <a:grpSpLocks/>
          </p:cNvGrpSpPr>
          <p:nvPr/>
        </p:nvGrpSpPr>
        <p:grpSpPr bwMode="auto">
          <a:xfrm>
            <a:off x="5219700" y="3068638"/>
            <a:ext cx="1801813" cy="863600"/>
            <a:chOff x="3334" y="1933"/>
            <a:chExt cx="1089" cy="544"/>
          </a:xfrm>
        </p:grpSpPr>
        <p:grpSp>
          <p:nvGrpSpPr>
            <p:cNvPr id="79909" name="Group 127"/>
            <p:cNvGrpSpPr>
              <a:grpSpLocks/>
            </p:cNvGrpSpPr>
            <p:nvPr/>
          </p:nvGrpSpPr>
          <p:grpSpPr bwMode="auto">
            <a:xfrm>
              <a:off x="4150" y="2160"/>
              <a:ext cx="272" cy="0"/>
              <a:chOff x="3288" y="3294"/>
              <a:chExt cx="272" cy="0"/>
            </a:xfrm>
          </p:grpSpPr>
          <p:grpSp>
            <p:nvGrpSpPr>
              <p:cNvPr id="79912" name="Group 128"/>
              <p:cNvGrpSpPr>
                <a:grpSpLocks/>
              </p:cNvGrpSpPr>
              <p:nvPr/>
            </p:nvGrpSpPr>
            <p:grpSpPr bwMode="auto">
              <a:xfrm>
                <a:off x="3288" y="3294"/>
                <a:ext cx="272" cy="0"/>
                <a:chOff x="3288" y="3294"/>
                <a:chExt cx="272" cy="0"/>
              </a:xfrm>
            </p:grpSpPr>
            <p:grpSp>
              <p:nvGrpSpPr>
                <p:cNvPr id="79920" name="Group 129"/>
                <p:cNvGrpSpPr>
                  <a:grpSpLocks/>
                </p:cNvGrpSpPr>
                <p:nvPr/>
              </p:nvGrpSpPr>
              <p:grpSpPr bwMode="auto">
                <a:xfrm>
                  <a:off x="3288" y="3294"/>
                  <a:ext cx="272" cy="0"/>
                  <a:chOff x="3288" y="3294"/>
                  <a:chExt cx="272" cy="0"/>
                </a:xfrm>
              </p:grpSpPr>
              <p:sp>
                <p:nvSpPr>
                  <p:cNvPr id="79924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79925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79921" name="Group 132"/>
                <p:cNvGrpSpPr>
                  <a:grpSpLocks/>
                </p:cNvGrpSpPr>
                <p:nvPr/>
              </p:nvGrpSpPr>
              <p:grpSpPr bwMode="auto">
                <a:xfrm>
                  <a:off x="3288" y="3294"/>
                  <a:ext cx="272" cy="0"/>
                  <a:chOff x="3288" y="3294"/>
                  <a:chExt cx="272" cy="0"/>
                </a:xfrm>
              </p:grpSpPr>
              <p:sp>
                <p:nvSpPr>
                  <p:cNvPr id="79922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79923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79913" name="Group 135"/>
              <p:cNvGrpSpPr>
                <a:grpSpLocks/>
              </p:cNvGrpSpPr>
              <p:nvPr/>
            </p:nvGrpSpPr>
            <p:grpSpPr bwMode="auto">
              <a:xfrm>
                <a:off x="3288" y="3294"/>
                <a:ext cx="272" cy="0"/>
                <a:chOff x="4059" y="3430"/>
                <a:chExt cx="272" cy="0"/>
              </a:xfrm>
            </p:grpSpPr>
            <p:grpSp>
              <p:nvGrpSpPr>
                <p:cNvPr id="79914" name="Group 136"/>
                <p:cNvGrpSpPr>
                  <a:grpSpLocks/>
                </p:cNvGrpSpPr>
                <p:nvPr/>
              </p:nvGrpSpPr>
              <p:grpSpPr bwMode="auto">
                <a:xfrm>
                  <a:off x="4059" y="3430"/>
                  <a:ext cx="272" cy="0"/>
                  <a:chOff x="3288" y="3294"/>
                  <a:chExt cx="272" cy="0"/>
                </a:xfrm>
              </p:grpSpPr>
              <p:sp>
                <p:nvSpPr>
                  <p:cNvPr id="79918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79919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79915" name="Group 139"/>
                <p:cNvGrpSpPr>
                  <a:grpSpLocks/>
                </p:cNvGrpSpPr>
                <p:nvPr/>
              </p:nvGrpSpPr>
              <p:grpSpPr bwMode="auto">
                <a:xfrm>
                  <a:off x="4059" y="3430"/>
                  <a:ext cx="272" cy="0"/>
                  <a:chOff x="3288" y="3294"/>
                  <a:chExt cx="272" cy="0"/>
                </a:xfrm>
              </p:grpSpPr>
              <p:sp>
                <p:nvSpPr>
                  <p:cNvPr id="79916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79917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79910" name="Rectangle 142"/>
            <p:cNvSpPr>
              <a:spLocks noChangeArrowheads="1"/>
            </p:cNvSpPr>
            <p:nvPr/>
          </p:nvSpPr>
          <p:spPr bwMode="auto">
            <a:xfrm>
              <a:off x="3334" y="1933"/>
              <a:ext cx="545" cy="544"/>
            </a:xfrm>
            <a:prstGeom prst="rect">
              <a:avLst/>
            </a:prstGeom>
            <a:solidFill>
              <a:srgbClr val="CCFFFF"/>
            </a:solidFill>
            <a:ln w="38100" cap="sq" algn="ctr">
              <a:solidFill>
                <a:srgbClr val="FF0000">
                  <a:alpha val="32941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TL1</a:t>
              </a:r>
            </a:p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(8</a:t>
              </a:r>
              <a:r>
                <a:rPr lang="zh-CN" altLang="en-US" smtClean="0">
                  <a:solidFill>
                    <a:srgbClr val="008080"/>
                  </a:solidFill>
                  <a:latin typeface="Arial" charset="0"/>
                </a:rPr>
                <a:t>位</a:t>
              </a: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79911" name="Rectangle 143"/>
            <p:cNvSpPr>
              <a:spLocks noChangeArrowheads="1"/>
            </p:cNvSpPr>
            <p:nvPr/>
          </p:nvSpPr>
          <p:spPr bwMode="auto">
            <a:xfrm>
              <a:off x="3878" y="1933"/>
              <a:ext cx="545" cy="544"/>
            </a:xfrm>
            <a:prstGeom prst="rect">
              <a:avLst/>
            </a:prstGeom>
            <a:solidFill>
              <a:srgbClr val="CCFFFF"/>
            </a:solidFill>
            <a:ln w="38100" cap="sq" algn="ctr">
              <a:solidFill>
                <a:srgbClr val="FF0000">
                  <a:alpha val="32941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TH1</a:t>
              </a:r>
            </a:p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(8</a:t>
              </a:r>
              <a:r>
                <a:rPr lang="zh-CN" altLang="en-US" smtClean="0">
                  <a:solidFill>
                    <a:srgbClr val="008080"/>
                  </a:solidFill>
                  <a:latin typeface="Arial" charset="0"/>
                </a:rPr>
                <a:t>位</a:t>
              </a: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8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33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33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33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33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43 0 " pathEditMode="relative" ptsTypes="AA">
                                      <p:cBhvr>
                                        <p:cTn id="66" dur="2000" fill="hold"/>
                                        <p:tgtEl>
                                          <p:spTgt spid="233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87 0.05225 " pathEditMode="relative" ptsTypes="AA">
                                      <p:cBhvr>
                                        <p:cTn id="76" dur="2000" fill="hold"/>
                                        <p:tgtEl>
                                          <p:spTgt spid="233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23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23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024 0.02104 " pathEditMode="relative" ptsTypes="AA">
                                      <p:cBhvr>
                                        <p:cTn id="97" dur="2000" fill="hold"/>
                                        <p:tgtEl>
                                          <p:spTgt spid="233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13873E-6 L 0.23959 -0.00208 L 0.23803 -0.06335 L 0.30313 -0.05503 L 0.49202 -0.05503 " pathEditMode="relative" ptsTypes="AAAAA">
                                      <p:cBhvr>
                                        <p:cTn id="11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13873E-6 L 0.23959 -0.00208 L 0.23803 -0.06335 L 0.30313 -0.05503 L 0.49202 -0.05503 " pathEditMode="relative" ptsTypes="AAAAA">
                                      <p:cBhvr>
                                        <p:cTn id="12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13873E-6 L 0.23959 -0.00208 L 0.23803 -0.06335 L 0.30313 -0.05503 L 0.49202 -0.05503 " pathEditMode="relative" ptsTypes="AAAAA">
                                      <p:cBhvr>
                                        <p:cTn id="13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13873E-6 L 0.23959 -0.00208 L 0.23803 -0.06335 L 0.30313 -0.05503 L 0.49202 -0.05503 " pathEditMode="relative" ptsTypes="AAAAA">
                                      <p:cBhvr>
                                        <p:cTn id="141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13873E-6 L 0.23959 -0.00208 L 0.23803 -0.06335 L 0.30313 -0.05503 L 0.49202 -0.05503 " pathEditMode="relative" ptsTypes="AAAAA">
                                      <p:cBhvr>
                                        <p:cTn id="151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96532E-6 L 0.11024 -1.96532E-6 " pathEditMode="relative" ptsTypes="AA">
                                      <p:cBhvr>
                                        <p:cTn id="1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0" grpId="0"/>
      <p:bldP spid="233490" grpId="1"/>
      <p:bldP spid="233491" grpId="0"/>
      <p:bldP spid="233491" grpId="1"/>
      <p:bldP spid="233547" grpId="0"/>
      <p:bldP spid="233548" grpId="0"/>
      <p:bldP spid="233550" grpId="0" animBg="1"/>
      <p:bldP spid="233551" grpId="0"/>
      <p:bldP spid="233552" grpId="0"/>
      <p:bldP spid="233552" grpId="1"/>
      <p:bldP spid="233554" grpId="0"/>
      <p:bldP spid="233554" grpId="1"/>
      <p:bldP spid="233556" grpId="0" animBg="1"/>
      <p:bldP spid="233557" grpId="0" animBg="1"/>
      <p:bldP spid="233558" grpId="0"/>
      <p:bldP spid="233558" grpId="1"/>
      <p:bldP spid="233559" grpId="0" animBg="1"/>
      <p:bldP spid="233560" grpId="0" animBg="1"/>
      <p:bldP spid="233561" grpId="0" animBg="1"/>
      <p:bldP spid="233562" grpId="0" animBg="1"/>
      <p:bldP spid="233563" grpId="0" animBg="1"/>
      <p:bldP spid="233564" grpId="0" animBg="1"/>
      <p:bldP spid="233565" grpId="0"/>
      <p:bldP spid="2335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179388" y="2565400"/>
            <a:ext cx="8964612" cy="3348038"/>
            <a:chOff x="113" y="1616"/>
            <a:chExt cx="5647" cy="2109"/>
          </a:xfrm>
        </p:grpSpPr>
        <p:grpSp>
          <p:nvGrpSpPr>
            <p:cNvPr id="80961" name="Group 3"/>
            <p:cNvGrpSpPr>
              <a:grpSpLocks/>
            </p:cNvGrpSpPr>
            <p:nvPr/>
          </p:nvGrpSpPr>
          <p:grpSpPr bwMode="auto">
            <a:xfrm>
              <a:off x="3334" y="1661"/>
              <a:ext cx="2426" cy="817"/>
              <a:chOff x="3334" y="1117"/>
              <a:chExt cx="2426" cy="817"/>
            </a:xfrm>
          </p:grpSpPr>
          <p:sp>
            <p:nvSpPr>
              <p:cNvPr id="81002" name="Rectangle 4"/>
              <p:cNvSpPr>
                <a:spLocks noChangeArrowheads="1"/>
              </p:cNvSpPr>
              <p:nvPr/>
            </p:nvSpPr>
            <p:spPr bwMode="auto">
              <a:xfrm>
                <a:off x="3334" y="1389"/>
                <a:ext cx="545" cy="544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TL1</a:t>
                </a:r>
              </a:p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(8</a:t>
                </a:r>
                <a:r>
                  <a:rPr lang="zh-CN" altLang="en-US" smtClean="0">
                    <a:solidFill>
                      <a:srgbClr val="008080"/>
                    </a:solidFill>
                    <a:latin typeface="Arial" charset="0"/>
                  </a:rPr>
                  <a:t>位</a:t>
                </a: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)</a:t>
                </a:r>
              </a:p>
            </p:txBody>
          </p:sp>
          <p:sp>
            <p:nvSpPr>
              <p:cNvPr id="81003" name="Rectangle 5"/>
              <p:cNvSpPr>
                <a:spLocks noChangeArrowheads="1"/>
              </p:cNvSpPr>
              <p:nvPr/>
            </p:nvSpPr>
            <p:spPr bwMode="auto">
              <a:xfrm>
                <a:off x="3878" y="1389"/>
                <a:ext cx="545" cy="544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TH1</a:t>
                </a:r>
              </a:p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(8</a:t>
                </a:r>
                <a:r>
                  <a:rPr lang="zh-CN" altLang="en-US" smtClean="0">
                    <a:solidFill>
                      <a:srgbClr val="008080"/>
                    </a:solidFill>
                    <a:latin typeface="Arial" charset="0"/>
                  </a:rPr>
                  <a:t>位</a:t>
                </a: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)</a:t>
                </a:r>
              </a:p>
            </p:txBody>
          </p:sp>
          <p:sp>
            <p:nvSpPr>
              <p:cNvPr id="81004" name="Rectangle 6"/>
              <p:cNvSpPr>
                <a:spLocks noChangeArrowheads="1"/>
              </p:cNvSpPr>
              <p:nvPr/>
            </p:nvSpPr>
            <p:spPr bwMode="auto">
              <a:xfrm>
                <a:off x="4695" y="1389"/>
                <a:ext cx="407" cy="545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TF1</a:t>
                </a:r>
              </a:p>
            </p:txBody>
          </p:sp>
          <p:sp>
            <p:nvSpPr>
              <p:cNvPr id="81005" name="Line 7"/>
              <p:cNvSpPr>
                <a:spLocks noChangeShapeType="1"/>
              </p:cNvSpPr>
              <p:nvPr/>
            </p:nvSpPr>
            <p:spPr bwMode="auto">
              <a:xfrm>
                <a:off x="5103" y="1616"/>
                <a:ext cx="317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1006" name="Text Box 8"/>
              <p:cNvSpPr txBox="1">
                <a:spLocks noChangeArrowheads="1"/>
              </p:cNvSpPr>
              <p:nvPr/>
            </p:nvSpPr>
            <p:spPr bwMode="auto">
              <a:xfrm>
                <a:off x="5261" y="148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zh-CN" altLang="en-US" sz="2000" smtClean="0"/>
                  <a:t>中断</a:t>
                </a:r>
              </a:p>
            </p:txBody>
          </p:sp>
          <p:sp>
            <p:nvSpPr>
              <p:cNvPr id="81007" name="Line 9"/>
              <p:cNvSpPr>
                <a:spLocks noChangeShapeType="1"/>
              </p:cNvSpPr>
              <p:nvPr/>
            </p:nvSpPr>
            <p:spPr bwMode="auto">
              <a:xfrm>
                <a:off x="4423" y="1616"/>
                <a:ext cx="27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1008" name="Text Box 10"/>
              <p:cNvSpPr txBox="1">
                <a:spLocks noChangeArrowheads="1"/>
              </p:cNvSpPr>
              <p:nvPr/>
            </p:nvSpPr>
            <p:spPr bwMode="auto">
              <a:xfrm>
                <a:off x="3334" y="1117"/>
                <a:ext cx="4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/>
                  <a:t>0-7</a:t>
                </a:r>
              </a:p>
            </p:txBody>
          </p:sp>
          <p:sp>
            <p:nvSpPr>
              <p:cNvPr id="81009" name="Text Box 11"/>
              <p:cNvSpPr txBox="1">
                <a:spLocks noChangeArrowheads="1"/>
              </p:cNvSpPr>
              <p:nvPr/>
            </p:nvSpPr>
            <p:spPr bwMode="auto">
              <a:xfrm>
                <a:off x="3878" y="1117"/>
                <a:ext cx="4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/>
                  <a:t>8-15</a:t>
                </a:r>
              </a:p>
            </p:txBody>
          </p:sp>
        </p:grpSp>
        <p:grpSp>
          <p:nvGrpSpPr>
            <p:cNvPr id="80962" name="Group 12"/>
            <p:cNvGrpSpPr>
              <a:grpSpLocks/>
            </p:cNvGrpSpPr>
            <p:nvPr/>
          </p:nvGrpSpPr>
          <p:grpSpPr bwMode="auto">
            <a:xfrm>
              <a:off x="113" y="1616"/>
              <a:ext cx="3222" cy="2109"/>
              <a:chOff x="113" y="1616"/>
              <a:chExt cx="3222" cy="2109"/>
            </a:xfrm>
          </p:grpSpPr>
          <p:sp>
            <p:nvSpPr>
              <p:cNvPr id="80963" name="Line 13"/>
              <p:cNvSpPr>
                <a:spLocks noChangeShapeType="1"/>
              </p:cNvSpPr>
              <p:nvPr/>
            </p:nvSpPr>
            <p:spPr bwMode="auto">
              <a:xfrm>
                <a:off x="1973" y="2205"/>
                <a:ext cx="771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64" name="Rectangle 14"/>
              <p:cNvSpPr>
                <a:spLocks noChangeArrowheads="1"/>
              </p:cNvSpPr>
              <p:nvPr/>
            </p:nvSpPr>
            <p:spPr bwMode="auto">
              <a:xfrm>
                <a:off x="2608" y="1933"/>
                <a:ext cx="499" cy="54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65" name="Line 15"/>
              <p:cNvSpPr>
                <a:spLocks noChangeShapeType="1"/>
              </p:cNvSpPr>
              <p:nvPr/>
            </p:nvSpPr>
            <p:spPr bwMode="auto">
              <a:xfrm>
                <a:off x="2926" y="2205"/>
                <a:ext cx="409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66" name="Line 16"/>
              <p:cNvSpPr>
                <a:spLocks noChangeShapeType="1"/>
              </p:cNvSpPr>
              <p:nvPr/>
            </p:nvSpPr>
            <p:spPr bwMode="auto">
              <a:xfrm flipV="1">
                <a:off x="2880" y="2477"/>
                <a:ext cx="0" cy="59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67" name="Line 17"/>
              <p:cNvSpPr>
                <a:spLocks noChangeShapeType="1"/>
              </p:cNvSpPr>
              <p:nvPr/>
            </p:nvSpPr>
            <p:spPr bwMode="auto">
              <a:xfrm>
                <a:off x="2880" y="2296"/>
                <a:ext cx="0" cy="181"/>
              </a:xfrm>
              <a:prstGeom prst="line">
                <a:avLst/>
              </a:prstGeom>
              <a:noFill/>
              <a:ln w="38100" cap="rnd">
                <a:solidFill>
                  <a:srgbClr val="FF0000">
                    <a:alpha val="32941"/>
                  </a:srgbClr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68" name="Rectangle 18"/>
              <p:cNvSpPr>
                <a:spLocks noChangeArrowheads="1"/>
              </p:cNvSpPr>
              <p:nvPr/>
            </p:nvSpPr>
            <p:spPr bwMode="auto">
              <a:xfrm>
                <a:off x="204" y="1616"/>
                <a:ext cx="635" cy="318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zh-CN" altLang="en-US" smtClean="0">
                    <a:solidFill>
                      <a:srgbClr val="A50021"/>
                    </a:solidFill>
                    <a:latin typeface="Arial" charset="0"/>
                  </a:rPr>
                  <a:t>振荡器</a:t>
                </a:r>
              </a:p>
            </p:txBody>
          </p:sp>
          <p:sp>
            <p:nvSpPr>
              <p:cNvPr id="80969" name="Rectangle 19"/>
              <p:cNvSpPr>
                <a:spLocks noChangeArrowheads="1"/>
              </p:cNvSpPr>
              <p:nvPr/>
            </p:nvSpPr>
            <p:spPr bwMode="auto">
              <a:xfrm>
                <a:off x="1111" y="1616"/>
                <a:ext cx="544" cy="318"/>
              </a:xfrm>
              <a:prstGeom prst="rect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r>
                  <a:rPr lang="en-US" altLang="zh-CN" smtClean="0">
                    <a:solidFill>
                      <a:srgbClr val="008080"/>
                    </a:solidFill>
                    <a:latin typeface="Arial" charset="0"/>
                  </a:rPr>
                  <a:t>÷12</a:t>
                </a:r>
                <a:endParaRPr lang="zh-CN" altLang="en-US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70" name="Line 20"/>
              <p:cNvSpPr>
                <a:spLocks noChangeShapeType="1"/>
              </p:cNvSpPr>
              <p:nvPr/>
            </p:nvSpPr>
            <p:spPr bwMode="auto">
              <a:xfrm>
                <a:off x="1656" y="1752"/>
                <a:ext cx="136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71" name="Line 21"/>
              <p:cNvSpPr>
                <a:spLocks noChangeShapeType="1"/>
              </p:cNvSpPr>
              <p:nvPr/>
            </p:nvSpPr>
            <p:spPr bwMode="auto">
              <a:xfrm>
                <a:off x="1792" y="1752"/>
                <a:ext cx="0" cy="318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72" name="Line 22"/>
              <p:cNvSpPr>
                <a:spLocks noChangeShapeType="1"/>
              </p:cNvSpPr>
              <p:nvPr/>
            </p:nvSpPr>
            <p:spPr bwMode="auto">
              <a:xfrm>
                <a:off x="839" y="1752"/>
                <a:ext cx="27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grpSp>
            <p:nvGrpSpPr>
              <p:cNvPr id="80973" name="Group 23"/>
              <p:cNvGrpSpPr>
                <a:grpSpLocks/>
              </p:cNvGrpSpPr>
              <p:nvPr/>
            </p:nvGrpSpPr>
            <p:grpSpPr bwMode="auto">
              <a:xfrm>
                <a:off x="204" y="2160"/>
                <a:ext cx="1632" cy="409"/>
                <a:chOff x="204" y="2160"/>
                <a:chExt cx="1632" cy="409"/>
              </a:xfrm>
            </p:grpSpPr>
            <p:sp>
              <p:nvSpPr>
                <p:cNvPr id="80993" name="Line 24"/>
                <p:cNvSpPr>
                  <a:spLocks noChangeShapeType="1"/>
                </p:cNvSpPr>
                <p:nvPr/>
              </p:nvSpPr>
              <p:spPr bwMode="auto">
                <a:xfrm>
                  <a:off x="1792" y="2251"/>
                  <a:ext cx="0" cy="318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  <p:sp>
              <p:nvSpPr>
                <p:cNvPr id="80994" name="Line 25"/>
                <p:cNvSpPr>
                  <a:spLocks noChangeShapeType="1"/>
                </p:cNvSpPr>
                <p:nvPr/>
              </p:nvSpPr>
              <p:spPr bwMode="auto">
                <a:xfrm>
                  <a:off x="612" y="2568"/>
                  <a:ext cx="1180" cy="0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  <p:sp>
              <p:nvSpPr>
                <p:cNvPr id="8099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748" y="2296"/>
                  <a:ext cx="10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cap="sq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 typeface="Arial" charset="0"/>
                    <a:buNone/>
                  </a:pPr>
                  <a:r>
                    <a:rPr lang="en-US" altLang="zh-CN" sz="2000" smtClean="0"/>
                    <a:t>T1(P3.5</a:t>
                  </a:r>
                  <a:r>
                    <a:rPr lang="zh-CN" altLang="en-US" sz="2000" smtClean="0"/>
                    <a:t>引腿</a:t>
                  </a:r>
                  <a:r>
                    <a:rPr lang="en-US" altLang="zh-CN" sz="2000" smtClean="0"/>
                    <a:t>)</a:t>
                  </a:r>
                  <a:endParaRPr lang="zh-CN" altLang="en-US" sz="2000" smtClean="0"/>
                </a:p>
              </p:txBody>
            </p:sp>
            <p:grpSp>
              <p:nvGrpSpPr>
                <p:cNvPr id="80996" name="Group 27"/>
                <p:cNvGrpSpPr>
                  <a:grpSpLocks/>
                </p:cNvGrpSpPr>
                <p:nvPr/>
              </p:nvGrpSpPr>
              <p:grpSpPr bwMode="auto">
                <a:xfrm>
                  <a:off x="204" y="2160"/>
                  <a:ext cx="545" cy="317"/>
                  <a:chOff x="2562" y="3022"/>
                  <a:chExt cx="545" cy="317"/>
                </a:xfrm>
              </p:grpSpPr>
              <p:sp>
                <p:nvSpPr>
                  <p:cNvPr id="8099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562" y="3339"/>
                    <a:ext cx="18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0998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44" y="3022"/>
                    <a:ext cx="0" cy="317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099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3022"/>
                    <a:ext cx="181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100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3022"/>
                    <a:ext cx="0" cy="317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100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3339"/>
                    <a:ext cx="18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80974" name="Text Box 33"/>
              <p:cNvSpPr txBox="1">
                <a:spLocks noChangeArrowheads="1"/>
              </p:cNvSpPr>
              <p:nvPr/>
            </p:nvSpPr>
            <p:spPr bwMode="auto">
              <a:xfrm>
                <a:off x="113" y="2795"/>
                <a:ext cx="4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TR1</a:t>
                </a:r>
              </a:p>
            </p:txBody>
          </p:sp>
          <p:sp>
            <p:nvSpPr>
              <p:cNvPr id="80975" name="AutoShape 34"/>
              <p:cNvSpPr>
                <a:spLocks noChangeArrowheads="1"/>
              </p:cNvSpPr>
              <p:nvPr/>
            </p:nvSpPr>
            <p:spPr bwMode="auto">
              <a:xfrm>
                <a:off x="2290" y="2840"/>
                <a:ext cx="454" cy="454"/>
              </a:xfrm>
              <a:prstGeom prst="flowChartDelay">
                <a:avLst/>
              </a:prstGeom>
              <a:solidFill>
                <a:srgbClr val="CCFFFF"/>
              </a:solidFill>
              <a:ln w="38100" cap="sq" algn="ctr">
                <a:solidFill>
                  <a:srgbClr val="FF0000">
                    <a:alpha val="32941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76" name="AutoShape 35"/>
              <p:cNvSpPr>
                <a:spLocks noChangeArrowheads="1"/>
              </p:cNvSpPr>
              <p:nvPr/>
            </p:nvSpPr>
            <p:spPr bwMode="auto">
              <a:xfrm rot="10800000">
                <a:off x="1429" y="3158"/>
                <a:ext cx="590" cy="545"/>
              </a:xfrm>
              <a:prstGeom prst="moon">
                <a:avLst>
                  <a:gd name="adj" fmla="val 87500"/>
                </a:avLst>
              </a:prstGeom>
              <a:solidFill>
                <a:srgbClr val="CCFFFF"/>
              </a:solidFill>
              <a:ln w="38100" cap="sq" algn="ctr">
                <a:solidFill>
                  <a:schemeClr val="tx1">
                    <a:alpha val="32941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77" name="Line 36"/>
              <p:cNvSpPr>
                <a:spLocks noChangeShapeType="1"/>
              </p:cNvSpPr>
              <p:nvPr/>
            </p:nvSpPr>
            <p:spPr bwMode="auto">
              <a:xfrm>
                <a:off x="1338" y="3249"/>
                <a:ext cx="136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78" name="Line 37"/>
              <p:cNvSpPr>
                <a:spLocks noChangeShapeType="1"/>
              </p:cNvSpPr>
              <p:nvPr/>
            </p:nvSpPr>
            <p:spPr bwMode="auto">
              <a:xfrm flipH="1">
                <a:off x="612" y="3612"/>
                <a:ext cx="86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grpSp>
            <p:nvGrpSpPr>
              <p:cNvPr id="80979" name="Group 38"/>
              <p:cNvGrpSpPr>
                <a:grpSpLocks/>
              </p:cNvGrpSpPr>
              <p:nvPr/>
            </p:nvGrpSpPr>
            <p:grpSpPr bwMode="auto">
              <a:xfrm>
                <a:off x="612" y="3022"/>
                <a:ext cx="726" cy="453"/>
                <a:chOff x="612" y="3022"/>
                <a:chExt cx="726" cy="453"/>
              </a:xfrm>
            </p:grpSpPr>
            <p:grpSp>
              <p:nvGrpSpPr>
                <p:cNvPr id="80989" name="Group 39"/>
                <p:cNvGrpSpPr>
                  <a:grpSpLocks/>
                </p:cNvGrpSpPr>
                <p:nvPr/>
              </p:nvGrpSpPr>
              <p:grpSpPr bwMode="auto">
                <a:xfrm rot="5400000">
                  <a:off x="862" y="2999"/>
                  <a:ext cx="453" cy="499"/>
                  <a:chOff x="521" y="2840"/>
                  <a:chExt cx="635" cy="681"/>
                </a:xfrm>
              </p:grpSpPr>
              <p:sp>
                <p:nvSpPr>
                  <p:cNvPr id="80991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521" y="2931"/>
                    <a:ext cx="635" cy="5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CCFFFF"/>
                  </a:solidFill>
                  <a:ln w="38100" cap="sq" algn="ctr">
                    <a:solidFill>
                      <a:srgbClr val="FF0000">
                        <a:alpha val="32941"/>
                      </a:srgb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0992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40"/>
                    <a:ext cx="90" cy="91"/>
                  </a:xfrm>
                  <a:prstGeom prst="flowChartConnector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38100" cap="sq" algn="ctr">
                    <a:solidFill>
                      <a:srgbClr val="FF0000">
                        <a:alpha val="32941"/>
                      </a:srgbClr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8099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612" y="3249"/>
                  <a:ext cx="226" cy="0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80980" name="Line 43"/>
              <p:cNvSpPr>
                <a:spLocks noChangeShapeType="1"/>
              </p:cNvSpPr>
              <p:nvPr/>
            </p:nvSpPr>
            <p:spPr bwMode="auto">
              <a:xfrm flipH="1">
                <a:off x="612" y="2931"/>
                <a:ext cx="1678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81" name="Line 44"/>
              <p:cNvSpPr>
                <a:spLocks noChangeShapeType="1"/>
              </p:cNvSpPr>
              <p:nvPr/>
            </p:nvSpPr>
            <p:spPr bwMode="auto">
              <a:xfrm flipH="1">
                <a:off x="2200" y="3203"/>
                <a:ext cx="91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82" name="Line 45"/>
              <p:cNvSpPr>
                <a:spLocks noChangeShapeType="1"/>
              </p:cNvSpPr>
              <p:nvPr/>
            </p:nvSpPr>
            <p:spPr bwMode="auto">
              <a:xfrm>
                <a:off x="2200" y="3203"/>
                <a:ext cx="0" cy="227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83" name="Line 46"/>
              <p:cNvSpPr>
                <a:spLocks noChangeShapeType="1"/>
              </p:cNvSpPr>
              <p:nvPr/>
            </p:nvSpPr>
            <p:spPr bwMode="auto">
              <a:xfrm>
                <a:off x="2018" y="3430"/>
                <a:ext cx="182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84" name="Line 47"/>
              <p:cNvSpPr>
                <a:spLocks noChangeShapeType="1"/>
              </p:cNvSpPr>
              <p:nvPr/>
            </p:nvSpPr>
            <p:spPr bwMode="auto">
              <a:xfrm>
                <a:off x="2744" y="3067"/>
                <a:ext cx="136" cy="0"/>
              </a:xfrm>
              <a:prstGeom prst="line">
                <a:avLst/>
              </a:prstGeom>
              <a:noFill/>
              <a:ln w="38100" cap="sq">
                <a:solidFill>
                  <a:srgbClr val="FF0000">
                    <a:alpha val="32941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>
                  <a:spcBef>
                    <a:spcPct val="0"/>
                  </a:spcBef>
                  <a:buFont typeface="Arial" charset="0"/>
                  <a:buNone/>
                </a:pPr>
                <a:endParaRPr lang="zh-CN" altLang="en-US" sz="3200" smtClean="0">
                  <a:solidFill>
                    <a:srgbClr val="008080"/>
                  </a:solidFill>
                  <a:latin typeface="Arial" charset="0"/>
                </a:endParaRPr>
              </a:p>
            </p:txBody>
          </p:sp>
          <p:sp>
            <p:nvSpPr>
              <p:cNvPr id="80985" name="Text Box 48"/>
              <p:cNvSpPr txBox="1">
                <a:spLocks noChangeArrowheads="1"/>
              </p:cNvSpPr>
              <p:nvPr/>
            </p:nvSpPr>
            <p:spPr bwMode="auto">
              <a:xfrm>
                <a:off x="113" y="3113"/>
                <a:ext cx="5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rgbClr val="008080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charset="0"/>
                  <a:buNone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GATE</a:t>
                </a:r>
              </a:p>
            </p:txBody>
          </p:sp>
          <p:grpSp>
            <p:nvGrpSpPr>
              <p:cNvPr id="80986" name="Group 49"/>
              <p:cNvGrpSpPr>
                <a:grpSpLocks/>
              </p:cNvGrpSpPr>
              <p:nvPr/>
            </p:nvGrpSpPr>
            <p:grpSpPr bwMode="auto">
              <a:xfrm>
                <a:off x="113" y="3475"/>
                <a:ext cx="544" cy="250"/>
                <a:chOff x="2744" y="3385"/>
                <a:chExt cx="544" cy="250"/>
              </a:xfrm>
            </p:grpSpPr>
            <p:sp>
              <p:nvSpPr>
                <p:cNvPr id="8098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744" y="3385"/>
                  <a:ext cx="54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cap="sq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defRPr sz="3200">
                      <a:solidFill>
                        <a:srgbClr val="008080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 typeface="Arial" charset="0"/>
                    <a:buNone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INT1</a:t>
                  </a:r>
                </a:p>
              </p:txBody>
            </p:sp>
            <p:sp>
              <p:nvSpPr>
                <p:cNvPr id="80988" name="Line 51"/>
                <p:cNvSpPr>
                  <a:spLocks noChangeShapeType="1"/>
                </p:cNvSpPr>
                <p:nvPr/>
              </p:nvSpPr>
              <p:spPr bwMode="auto">
                <a:xfrm>
                  <a:off x="2835" y="3385"/>
                  <a:ext cx="317" cy="0"/>
                </a:xfrm>
                <a:prstGeom prst="line">
                  <a:avLst/>
                </a:prstGeom>
                <a:noFill/>
                <a:ln w="38100" cap="sq">
                  <a:solidFill>
                    <a:srgbClr val="FF0000">
                      <a:alpha val="32941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0"/>
                    </a:spcBef>
                    <a:buFont typeface="Arial" charset="0"/>
                    <a:buNone/>
                  </a:pPr>
                  <a:endParaRPr lang="zh-CN" altLang="en-US" sz="3200" smtClean="0">
                    <a:solidFill>
                      <a:srgbClr val="008080"/>
                    </a:solidFill>
                    <a:latin typeface="Arial" charset="0"/>
                  </a:endParaRPr>
                </a:p>
              </p:txBody>
            </p:sp>
          </p:grpSp>
        </p:grpSp>
      </p:grpSp>
      <p:sp>
        <p:nvSpPr>
          <p:cNvPr id="234548" name="Rectangle 52"/>
          <p:cNvSpPr>
            <a:spLocks noChangeArrowheads="1"/>
          </p:cNvSpPr>
          <p:nvPr/>
        </p:nvSpPr>
        <p:spPr bwMode="auto">
          <a:xfrm>
            <a:off x="5292725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2400" smtClean="0">
                <a:solidFill>
                  <a:srgbClr val="008080"/>
                </a:solidFill>
                <a:latin typeface="Arial" charset="0"/>
              </a:rPr>
              <a:t>不计时</a:t>
            </a:r>
          </a:p>
        </p:txBody>
      </p:sp>
      <p:sp>
        <p:nvSpPr>
          <p:cNvPr id="234549" name="Text Box 53"/>
          <p:cNvSpPr txBox="1">
            <a:spLocks noChangeArrowheads="1"/>
          </p:cNvSpPr>
          <p:nvPr/>
        </p:nvSpPr>
        <p:spPr bwMode="auto">
          <a:xfrm>
            <a:off x="1619250" y="5300663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4550" name="Text Box 54"/>
          <p:cNvSpPr txBox="1">
            <a:spLocks noChangeArrowheads="1"/>
          </p:cNvSpPr>
          <p:nvPr/>
        </p:nvSpPr>
        <p:spPr bwMode="auto">
          <a:xfrm>
            <a:off x="1763713" y="5373688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551" name="Text Box 55"/>
          <p:cNvSpPr txBox="1">
            <a:spLocks noChangeArrowheads="1"/>
          </p:cNvSpPr>
          <p:nvPr/>
        </p:nvSpPr>
        <p:spPr bwMode="auto">
          <a:xfrm>
            <a:off x="900113" y="47244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1</a:t>
            </a:r>
          </a:p>
        </p:txBody>
      </p:sp>
      <p:sp>
        <p:nvSpPr>
          <p:cNvPr id="234552" name="Text Box 56"/>
          <p:cNvSpPr txBox="1">
            <a:spLocks noChangeArrowheads="1"/>
          </p:cNvSpPr>
          <p:nvPr/>
        </p:nvSpPr>
        <p:spPr bwMode="auto">
          <a:xfrm>
            <a:off x="1835150" y="47244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A50021"/>
                </a:solidFill>
              </a:rPr>
              <a:t>0</a:t>
            </a:r>
          </a:p>
        </p:txBody>
      </p:sp>
      <p:sp>
        <p:nvSpPr>
          <p:cNvPr id="234553" name="Text Box 57"/>
          <p:cNvSpPr txBox="1">
            <a:spLocks noChangeArrowheads="1"/>
          </p:cNvSpPr>
          <p:nvPr/>
        </p:nvSpPr>
        <p:spPr bwMode="auto">
          <a:xfrm>
            <a:off x="323850" y="1628775"/>
            <a:ext cx="576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第一、外部中断</a:t>
            </a:r>
            <a:r>
              <a:rPr lang="en-US" altLang="zh-CN" sz="2400" smtClean="0"/>
              <a:t>1</a:t>
            </a:r>
            <a:r>
              <a:rPr lang="zh-CN" altLang="en-US" sz="2400" smtClean="0"/>
              <a:t>设置为下跳沿中断模式</a:t>
            </a:r>
          </a:p>
        </p:txBody>
      </p:sp>
      <p:sp>
        <p:nvSpPr>
          <p:cNvPr id="234554" name="Text Box 58"/>
          <p:cNvSpPr txBox="1">
            <a:spLocks noChangeArrowheads="1"/>
          </p:cNvSpPr>
          <p:nvPr/>
        </p:nvSpPr>
        <p:spPr bwMode="auto">
          <a:xfrm>
            <a:off x="323850" y="1628775"/>
            <a:ext cx="842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第二、关闭定时器，读取初值寄存器初始值，假设初始值 </a:t>
            </a:r>
            <a:r>
              <a:rPr lang="en-US" altLang="zh-CN" sz="2400" smtClean="0"/>
              <a:t>= X</a:t>
            </a:r>
          </a:p>
        </p:txBody>
      </p:sp>
      <p:sp>
        <p:nvSpPr>
          <p:cNvPr id="234555" name="Text Box 59"/>
          <p:cNvSpPr txBox="1">
            <a:spLocks noChangeArrowheads="1"/>
          </p:cNvSpPr>
          <p:nvPr/>
        </p:nvSpPr>
        <p:spPr bwMode="auto">
          <a:xfrm>
            <a:off x="250825" y="1628775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第四、</a:t>
            </a:r>
            <a:r>
              <a:rPr lang="en-US" altLang="zh-CN" sz="2400" smtClean="0"/>
              <a:t>GATE = 1</a:t>
            </a:r>
          </a:p>
        </p:txBody>
      </p: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323850" y="1700213"/>
            <a:ext cx="2305050" cy="457200"/>
            <a:chOff x="2925" y="3158"/>
            <a:chExt cx="1452" cy="288"/>
          </a:xfrm>
        </p:grpSpPr>
        <p:sp>
          <p:nvSpPr>
            <p:cNvPr id="80959" name="Text Box 61"/>
            <p:cNvSpPr txBox="1">
              <a:spLocks noChangeArrowheads="1"/>
            </p:cNvSpPr>
            <p:nvPr/>
          </p:nvSpPr>
          <p:spPr bwMode="auto">
            <a:xfrm>
              <a:off x="2925" y="3158"/>
              <a:ext cx="1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3200">
                  <a:solidFill>
                    <a:srgbClr val="008080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2400" smtClean="0"/>
                <a:t>第三、</a:t>
              </a:r>
              <a:r>
                <a:rPr lang="en-US" altLang="zh-CN" sz="2400" smtClean="0"/>
                <a:t>T/C = 0</a:t>
              </a:r>
              <a:endParaRPr lang="zh-CN" altLang="en-US" sz="2400" smtClean="0"/>
            </a:p>
          </p:txBody>
        </p:sp>
        <p:sp>
          <p:nvSpPr>
            <p:cNvPr id="80960" name="Line 62"/>
            <p:cNvSpPr>
              <a:spLocks noChangeShapeType="1"/>
            </p:cNvSpPr>
            <p:nvPr/>
          </p:nvSpPr>
          <p:spPr bwMode="auto">
            <a:xfrm>
              <a:off x="3560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</p:grpSp>
      <p:sp>
        <p:nvSpPr>
          <p:cNvPr id="234559" name="Rectangle 63"/>
          <p:cNvSpPr>
            <a:spLocks noChangeArrowheads="1"/>
          </p:cNvSpPr>
          <p:nvPr/>
        </p:nvSpPr>
        <p:spPr bwMode="auto">
          <a:xfrm>
            <a:off x="323850" y="1628775"/>
            <a:ext cx="420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2400" smtClean="0">
                <a:solidFill>
                  <a:srgbClr val="008080"/>
                </a:solidFill>
                <a:latin typeface="Arial" charset="0"/>
              </a:rPr>
              <a:t>第五、</a:t>
            </a:r>
            <a:r>
              <a:rPr lang="en-US" altLang="zh-CN" sz="2400" smtClean="0">
                <a:solidFill>
                  <a:srgbClr val="008080"/>
                </a:solidFill>
                <a:latin typeface="Arial" charset="0"/>
              </a:rPr>
              <a:t>TR1 = 1</a:t>
            </a:r>
            <a:r>
              <a:rPr lang="zh-CN" altLang="en-US" sz="2400" smtClean="0">
                <a:solidFill>
                  <a:srgbClr val="008080"/>
                </a:solidFill>
                <a:latin typeface="Arial" charset="0"/>
              </a:rPr>
              <a:t>，启动定时器</a:t>
            </a:r>
            <a:r>
              <a:rPr lang="en-US" altLang="zh-CN" sz="2400" smtClean="0">
                <a:solidFill>
                  <a:srgbClr val="008080"/>
                </a:solidFill>
                <a:latin typeface="Arial" charset="0"/>
              </a:rPr>
              <a:t>1</a:t>
            </a:r>
          </a:p>
        </p:txBody>
      </p:sp>
      <p:sp>
        <p:nvSpPr>
          <p:cNvPr id="80909" name="Rectangle 2"/>
          <p:cNvSpPr>
            <a:spLocks noChangeArrowheads="1"/>
          </p:cNvSpPr>
          <p:nvPr/>
        </p:nvSpPr>
        <p:spPr bwMode="auto">
          <a:xfrm>
            <a:off x="131764" y="369094"/>
            <a:ext cx="626469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工作方式</a:t>
            </a:r>
            <a:r>
              <a:rPr lang="en-US" altLang="zh-CN" sz="24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1——</a:t>
            </a:r>
            <a:r>
              <a:rPr lang="zh-CN" altLang="en-US" sz="240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外部中断引脚上脉冲宽度测量</a:t>
            </a:r>
          </a:p>
        </p:txBody>
      </p:sp>
      <p:sp>
        <p:nvSpPr>
          <p:cNvPr id="80910" name="Text Box 65"/>
          <p:cNvSpPr txBox="1">
            <a:spLocks noChangeArrowheads="1"/>
          </p:cNvSpPr>
          <p:nvPr/>
        </p:nvSpPr>
        <p:spPr bwMode="auto">
          <a:xfrm>
            <a:off x="250825" y="1196975"/>
            <a:ext cx="828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>
                <a:solidFill>
                  <a:srgbClr val="A50021"/>
                </a:solidFill>
              </a:rPr>
              <a:t>以定时器工作于定时模式为例，也可用外部脉冲计数来定时</a:t>
            </a:r>
            <a:endParaRPr lang="zh-CN" altLang="el-GR" sz="2400" smtClean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80911" name="Text Box 5"/>
          <p:cNvSpPr txBox="1">
            <a:spLocks noChangeArrowheads="1"/>
          </p:cNvSpPr>
          <p:nvPr/>
        </p:nvSpPr>
        <p:spPr bwMode="auto">
          <a:xfrm>
            <a:off x="1692275" y="6092825"/>
            <a:ext cx="5638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定时</a:t>
            </a:r>
            <a:r>
              <a:rPr lang="en-US" altLang="zh-CN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/</a:t>
            </a:r>
            <a:r>
              <a:rPr lang="zh-CN" altLang="en-US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计数器</a:t>
            </a:r>
            <a:r>
              <a:rPr lang="en-US" altLang="zh-CN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T1 </a:t>
            </a:r>
            <a:r>
              <a:rPr lang="zh-CN" altLang="en-US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工作方式</a:t>
            </a:r>
            <a:r>
              <a:rPr lang="en-US" altLang="zh-CN" sz="2400" dirty="0" smtClean="0">
                <a:solidFill>
                  <a:srgbClr val="3333CC"/>
                </a:solidFill>
                <a:latin typeface="华文仿宋" pitchFamily="2" charset="-122"/>
                <a:ea typeface="华文仿宋" pitchFamily="2" charset="-122"/>
              </a:rPr>
              <a:t>1</a:t>
            </a:r>
          </a:p>
        </p:txBody>
      </p:sp>
      <p:sp>
        <p:nvSpPr>
          <p:cNvPr id="234563" name="Text Box 67"/>
          <p:cNvSpPr txBox="1">
            <a:spLocks noChangeArrowheads="1"/>
          </p:cNvSpPr>
          <p:nvPr/>
        </p:nvSpPr>
        <p:spPr bwMode="auto">
          <a:xfrm>
            <a:off x="3132138" y="42211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1</a:t>
            </a:r>
          </a:p>
        </p:txBody>
      </p:sp>
      <p:sp>
        <p:nvSpPr>
          <p:cNvPr id="234564" name="Line 68"/>
          <p:cNvSpPr>
            <a:spLocks noChangeShapeType="1"/>
          </p:cNvSpPr>
          <p:nvPr/>
        </p:nvSpPr>
        <p:spPr bwMode="auto">
          <a:xfrm>
            <a:off x="2843213" y="3284538"/>
            <a:ext cx="288925" cy="215900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smtClean="0">
              <a:solidFill>
                <a:srgbClr val="008080"/>
              </a:solidFill>
              <a:latin typeface="Arial" charset="0"/>
            </a:endParaRPr>
          </a:p>
        </p:txBody>
      </p:sp>
      <p:sp>
        <p:nvSpPr>
          <p:cNvPr id="234565" name="Line 69"/>
          <p:cNvSpPr>
            <a:spLocks noChangeShapeType="1"/>
          </p:cNvSpPr>
          <p:nvPr/>
        </p:nvSpPr>
        <p:spPr bwMode="auto">
          <a:xfrm flipH="1">
            <a:off x="4427538" y="3500438"/>
            <a:ext cx="215900" cy="144462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smtClean="0">
              <a:solidFill>
                <a:srgbClr val="008080"/>
              </a:solidFill>
              <a:latin typeface="Arial" charset="0"/>
            </a:endParaRPr>
          </a:p>
        </p:txBody>
      </p:sp>
      <p:sp>
        <p:nvSpPr>
          <p:cNvPr id="234566" name="Line 70"/>
          <p:cNvSpPr>
            <a:spLocks noChangeShapeType="1"/>
          </p:cNvSpPr>
          <p:nvPr/>
        </p:nvSpPr>
        <p:spPr bwMode="auto">
          <a:xfrm>
            <a:off x="4284663" y="3500438"/>
            <a:ext cx="358775" cy="0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smtClean="0">
              <a:solidFill>
                <a:srgbClr val="008080"/>
              </a:solidFill>
              <a:latin typeface="Arial" charset="0"/>
            </a:endParaRPr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2555875" y="2276475"/>
            <a:ext cx="576263" cy="431800"/>
            <a:chOff x="3606" y="3203"/>
            <a:chExt cx="363" cy="272"/>
          </a:xfrm>
        </p:grpSpPr>
        <p:sp>
          <p:nvSpPr>
            <p:cNvPr id="80954" name="Line 72"/>
            <p:cNvSpPr>
              <a:spLocks noChangeShapeType="1"/>
            </p:cNvSpPr>
            <p:nvPr/>
          </p:nvSpPr>
          <p:spPr bwMode="auto">
            <a:xfrm>
              <a:off x="3742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80955" name="Line 73"/>
            <p:cNvSpPr>
              <a:spLocks noChangeShapeType="1"/>
            </p:cNvSpPr>
            <p:nvPr/>
          </p:nvSpPr>
          <p:spPr bwMode="auto">
            <a:xfrm flipH="1">
              <a:off x="3606" y="3475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80956" name="Line 74"/>
            <p:cNvSpPr>
              <a:spLocks noChangeShapeType="1"/>
            </p:cNvSpPr>
            <p:nvPr/>
          </p:nvSpPr>
          <p:spPr bwMode="auto">
            <a:xfrm>
              <a:off x="3742" y="3203"/>
              <a:ext cx="136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80957" name="Line 75"/>
            <p:cNvSpPr>
              <a:spLocks noChangeShapeType="1"/>
            </p:cNvSpPr>
            <p:nvPr/>
          </p:nvSpPr>
          <p:spPr bwMode="auto">
            <a:xfrm>
              <a:off x="3878" y="3475"/>
              <a:ext cx="91" cy="0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  <p:sp>
          <p:nvSpPr>
            <p:cNvPr id="80958" name="Line 76"/>
            <p:cNvSpPr>
              <a:spLocks noChangeShapeType="1"/>
            </p:cNvSpPr>
            <p:nvPr/>
          </p:nvSpPr>
          <p:spPr bwMode="auto">
            <a:xfrm flipV="1">
              <a:off x="3878" y="3203"/>
              <a:ext cx="0" cy="272"/>
            </a:xfrm>
            <a:prstGeom prst="line">
              <a:avLst/>
            </a:prstGeom>
            <a:noFill/>
            <a:ln w="38100" cap="sq">
              <a:solidFill>
                <a:srgbClr val="FF0000">
                  <a:alpha val="32941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3200" smtClean="0">
                <a:solidFill>
                  <a:srgbClr val="008080"/>
                </a:solidFill>
                <a:latin typeface="Arial" charset="0"/>
              </a:endParaRPr>
            </a:p>
          </p:txBody>
        </p:sp>
      </p:grpSp>
      <p:sp>
        <p:nvSpPr>
          <p:cNvPr id="234573" name="Line 77"/>
          <p:cNvSpPr>
            <a:spLocks noChangeShapeType="1"/>
          </p:cNvSpPr>
          <p:nvPr/>
        </p:nvSpPr>
        <p:spPr bwMode="auto">
          <a:xfrm flipV="1">
            <a:off x="2771775" y="3500438"/>
            <a:ext cx="360363" cy="73025"/>
          </a:xfrm>
          <a:prstGeom prst="line">
            <a:avLst/>
          </a:prstGeom>
          <a:noFill/>
          <a:ln w="57150" cap="sq">
            <a:solidFill>
              <a:schemeClr val="tx1">
                <a:alpha val="32941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sz="3200" smtClean="0">
              <a:solidFill>
                <a:srgbClr val="008080"/>
              </a:solidFill>
              <a:latin typeface="Arial" charset="0"/>
            </a:endParaRP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5219700" y="4724400"/>
            <a:ext cx="1800225" cy="863600"/>
            <a:chOff x="3334" y="1933"/>
            <a:chExt cx="1089" cy="544"/>
          </a:xfrm>
        </p:grpSpPr>
        <p:grpSp>
          <p:nvGrpSpPr>
            <p:cNvPr id="80937" name="Group 79"/>
            <p:cNvGrpSpPr>
              <a:grpSpLocks/>
            </p:cNvGrpSpPr>
            <p:nvPr/>
          </p:nvGrpSpPr>
          <p:grpSpPr bwMode="auto">
            <a:xfrm>
              <a:off x="4150" y="2160"/>
              <a:ext cx="272" cy="0"/>
              <a:chOff x="3288" y="3294"/>
              <a:chExt cx="272" cy="0"/>
            </a:xfrm>
          </p:grpSpPr>
          <p:grpSp>
            <p:nvGrpSpPr>
              <p:cNvPr id="80940" name="Group 80"/>
              <p:cNvGrpSpPr>
                <a:grpSpLocks/>
              </p:cNvGrpSpPr>
              <p:nvPr/>
            </p:nvGrpSpPr>
            <p:grpSpPr bwMode="auto">
              <a:xfrm>
                <a:off x="3288" y="3294"/>
                <a:ext cx="272" cy="0"/>
                <a:chOff x="3288" y="3294"/>
                <a:chExt cx="272" cy="0"/>
              </a:xfrm>
            </p:grpSpPr>
            <p:grpSp>
              <p:nvGrpSpPr>
                <p:cNvPr id="80948" name="Group 81"/>
                <p:cNvGrpSpPr>
                  <a:grpSpLocks/>
                </p:cNvGrpSpPr>
                <p:nvPr/>
              </p:nvGrpSpPr>
              <p:grpSpPr bwMode="auto">
                <a:xfrm>
                  <a:off x="3288" y="3294"/>
                  <a:ext cx="272" cy="0"/>
                  <a:chOff x="3288" y="3294"/>
                  <a:chExt cx="272" cy="0"/>
                </a:xfrm>
              </p:grpSpPr>
              <p:sp>
                <p:nvSpPr>
                  <p:cNvPr id="80952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095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80949" name="Group 84"/>
                <p:cNvGrpSpPr>
                  <a:grpSpLocks/>
                </p:cNvGrpSpPr>
                <p:nvPr/>
              </p:nvGrpSpPr>
              <p:grpSpPr bwMode="auto">
                <a:xfrm>
                  <a:off x="3288" y="3294"/>
                  <a:ext cx="272" cy="0"/>
                  <a:chOff x="3288" y="3294"/>
                  <a:chExt cx="272" cy="0"/>
                </a:xfrm>
              </p:grpSpPr>
              <p:sp>
                <p:nvSpPr>
                  <p:cNvPr id="80950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095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80941" name="Group 87"/>
              <p:cNvGrpSpPr>
                <a:grpSpLocks/>
              </p:cNvGrpSpPr>
              <p:nvPr/>
            </p:nvGrpSpPr>
            <p:grpSpPr bwMode="auto">
              <a:xfrm>
                <a:off x="3288" y="3294"/>
                <a:ext cx="272" cy="0"/>
                <a:chOff x="4059" y="3430"/>
                <a:chExt cx="272" cy="0"/>
              </a:xfrm>
            </p:grpSpPr>
            <p:grpSp>
              <p:nvGrpSpPr>
                <p:cNvPr id="80942" name="Group 88"/>
                <p:cNvGrpSpPr>
                  <a:grpSpLocks/>
                </p:cNvGrpSpPr>
                <p:nvPr/>
              </p:nvGrpSpPr>
              <p:grpSpPr bwMode="auto">
                <a:xfrm>
                  <a:off x="4059" y="3430"/>
                  <a:ext cx="272" cy="0"/>
                  <a:chOff x="3288" y="3294"/>
                  <a:chExt cx="272" cy="0"/>
                </a:xfrm>
              </p:grpSpPr>
              <p:sp>
                <p:nvSpPr>
                  <p:cNvPr id="80946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094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80943" name="Group 91"/>
                <p:cNvGrpSpPr>
                  <a:grpSpLocks/>
                </p:cNvGrpSpPr>
                <p:nvPr/>
              </p:nvGrpSpPr>
              <p:grpSpPr bwMode="auto">
                <a:xfrm>
                  <a:off x="4059" y="3430"/>
                  <a:ext cx="272" cy="0"/>
                  <a:chOff x="3288" y="3294"/>
                  <a:chExt cx="272" cy="0"/>
                </a:xfrm>
              </p:grpSpPr>
              <p:sp>
                <p:nvSpPr>
                  <p:cNvPr id="80944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094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94"/>
                    <a:ext cx="27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>
                        <a:alpha val="32941"/>
                      </a:schemeClr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0"/>
                      </a:spcBef>
                      <a:buFont typeface="Arial" charset="0"/>
                      <a:buNone/>
                    </a:pPr>
                    <a:endParaRPr lang="zh-CN" altLang="en-US" sz="3200" smtClean="0">
                      <a:solidFill>
                        <a:srgbClr val="008080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80938" name="Rectangle 94"/>
            <p:cNvSpPr>
              <a:spLocks noChangeArrowheads="1"/>
            </p:cNvSpPr>
            <p:nvPr/>
          </p:nvSpPr>
          <p:spPr bwMode="auto">
            <a:xfrm>
              <a:off x="3334" y="1933"/>
              <a:ext cx="545" cy="544"/>
            </a:xfrm>
            <a:prstGeom prst="rect">
              <a:avLst/>
            </a:prstGeom>
            <a:solidFill>
              <a:srgbClr val="CCFFFF"/>
            </a:solidFill>
            <a:ln w="38100" cap="sq" algn="ctr">
              <a:solidFill>
                <a:srgbClr val="FF0000">
                  <a:alpha val="32941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TL1</a:t>
              </a:r>
            </a:p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(8</a:t>
              </a:r>
              <a:r>
                <a:rPr lang="zh-CN" altLang="en-US" smtClean="0">
                  <a:solidFill>
                    <a:srgbClr val="008080"/>
                  </a:solidFill>
                  <a:latin typeface="Arial" charset="0"/>
                </a:rPr>
                <a:t>位</a:t>
              </a: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80939" name="Rectangle 95"/>
            <p:cNvSpPr>
              <a:spLocks noChangeArrowheads="1"/>
            </p:cNvSpPr>
            <p:nvPr/>
          </p:nvSpPr>
          <p:spPr bwMode="auto">
            <a:xfrm>
              <a:off x="3878" y="1933"/>
              <a:ext cx="545" cy="544"/>
            </a:xfrm>
            <a:prstGeom prst="rect">
              <a:avLst/>
            </a:prstGeom>
            <a:solidFill>
              <a:srgbClr val="CCFFFF"/>
            </a:solidFill>
            <a:ln w="38100" cap="sq" algn="ctr">
              <a:solidFill>
                <a:srgbClr val="FF0000">
                  <a:alpha val="32941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TH1</a:t>
              </a:r>
            </a:p>
            <a:p>
              <a:pPr algn="ctr">
                <a:spcBef>
                  <a:spcPct val="0"/>
                </a:spcBef>
                <a:buFont typeface="Arial" charset="0"/>
                <a:buNone/>
              </a:pP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(8</a:t>
              </a:r>
              <a:r>
                <a:rPr lang="zh-CN" altLang="en-US" smtClean="0">
                  <a:solidFill>
                    <a:srgbClr val="008080"/>
                  </a:solidFill>
                  <a:latin typeface="Arial" charset="0"/>
                </a:rPr>
                <a:t>位</a:t>
              </a:r>
              <a:r>
                <a:rPr lang="en-US" altLang="zh-CN" smtClean="0">
                  <a:solidFill>
                    <a:srgbClr val="008080"/>
                  </a:solidFill>
                  <a:latin typeface="Arial" charset="0"/>
                </a:rPr>
                <a:t>)</a:t>
              </a:r>
            </a:p>
          </p:txBody>
        </p:sp>
      </p:grpSp>
      <p:sp>
        <p:nvSpPr>
          <p:cNvPr id="234592" name="Text Box 96"/>
          <p:cNvSpPr txBox="1">
            <a:spLocks noChangeArrowheads="1"/>
          </p:cNvSpPr>
          <p:nvPr/>
        </p:nvSpPr>
        <p:spPr bwMode="auto">
          <a:xfrm>
            <a:off x="900113" y="47244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/>
              <a:t>1</a:t>
            </a:r>
          </a:p>
        </p:txBody>
      </p:sp>
      <p:sp>
        <p:nvSpPr>
          <p:cNvPr id="234593" name="AutoShape 97"/>
          <p:cNvSpPr>
            <a:spLocks noChangeArrowheads="1"/>
          </p:cNvSpPr>
          <p:nvPr/>
        </p:nvSpPr>
        <p:spPr bwMode="auto">
          <a:xfrm>
            <a:off x="4572000" y="1268413"/>
            <a:ext cx="4176713" cy="936625"/>
          </a:xfrm>
          <a:prstGeom prst="wedgeRectCallout">
            <a:avLst>
              <a:gd name="adj1" fmla="val -46046"/>
              <a:gd name="adj2" fmla="val 133560"/>
            </a:avLst>
          </a:prstGeom>
          <a:solidFill>
            <a:srgbClr val="CCFFFF"/>
          </a:solidFill>
          <a:ln w="38100" cap="sq" algn="ctr">
            <a:solidFill>
              <a:srgbClr val="FF0000">
                <a:alpha val="32941"/>
              </a:srgbClr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Arial" charset="0"/>
              </a:rPr>
              <a:t>此时开关是否接通计数，完全取决于</a:t>
            </a:r>
            <a:r>
              <a:rPr lang="en-US" altLang="zh-CN" sz="2400" smtClean="0">
                <a:solidFill>
                  <a:srgbClr val="000000"/>
                </a:solidFill>
                <a:latin typeface="Arial" charset="0"/>
              </a:rPr>
              <a:t>INT1</a:t>
            </a:r>
            <a:r>
              <a:rPr lang="zh-CN" altLang="en-US" sz="2400" smtClean="0">
                <a:solidFill>
                  <a:srgbClr val="000000"/>
                </a:solidFill>
                <a:latin typeface="Arial" charset="0"/>
              </a:rPr>
              <a:t>上电平的高低</a:t>
            </a:r>
          </a:p>
        </p:txBody>
      </p:sp>
      <p:sp>
        <p:nvSpPr>
          <p:cNvPr id="234594" name="Rectangle 98"/>
          <p:cNvSpPr>
            <a:spLocks noChangeArrowheads="1"/>
          </p:cNvSpPr>
          <p:nvPr/>
        </p:nvSpPr>
        <p:spPr bwMode="auto">
          <a:xfrm>
            <a:off x="5292725" y="3068638"/>
            <a:ext cx="1800225" cy="865187"/>
          </a:xfrm>
          <a:prstGeom prst="rect">
            <a:avLst/>
          </a:prstGeom>
          <a:solidFill>
            <a:srgbClr val="FFCCFF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2400" smtClean="0">
                <a:solidFill>
                  <a:srgbClr val="008080"/>
                </a:solidFill>
                <a:latin typeface="Arial" charset="0"/>
              </a:rPr>
              <a:t>计时</a:t>
            </a:r>
          </a:p>
        </p:txBody>
      </p:sp>
      <p:sp>
        <p:nvSpPr>
          <p:cNvPr id="234595" name="Text Box 99"/>
          <p:cNvSpPr txBox="1">
            <a:spLocks noChangeArrowheads="1"/>
          </p:cNvSpPr>
          <p:nvPr/>
        </p:nvSpPr>
        <p:spPr bwMode="auto">
          <a:xfrm>
            <a:off x="0" y="1700213"/>
            <a:ext cx="565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第六、当</a:t>
            </a:r>
            <a:r>
              <a:rPr lang="en-US" altLang="zh-CN" sz="2400" smtClean="0"/>
              <a:t>INT1</a:t>
            </a:r>
            <a:r>
              <a:rPr lang="zh-CN" altLang="en-US" sz="2400" smtClean="0"/>
              <a:t>为低电平时，开关断开</a:t>
            </a:r>
          </a:p>
        </p:txBody>
      </p:sp>
      <p:sp>
        <p:nvSpPr>
          <p:cNvPr id="234596" name="Text Box 100"/>
          <p:cNvSpPr txBox="1">
            <a:spLocks noChangeArrowheads="1"/>
          </p:cNvSpPr>
          <p:nvPr/>
        </p:nvSpPr>
        <p:spPr bwMode="auto">
          <a:xfrm>
            <a:off x="0" y="1700213"/>
            <a:ext cx="572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第七、当</a:t>
            </a:r>
            <a:r>
              <a:rPr lang="en-US" altLang="zh-CN" sz="2400" smtClean="0"/>
              <a:t>INT1</a:t>
            </a:r>
            <a:r>
              <a:rPr lang="zh-CN" altLang="en-US" sz="2400" smtClean="0"/>
              <a:t>为高电平时，开关闭合</a:t>
            </a:r>
          </a:p>
        </p:txBody>
      </p:sp>
      <p:sp>
        <p:nvSpPr>
          <p:cNvPr id="234597" name="Text Box 101"/>
          <p:cNvSpPr txBox="1">
            <a:spLocks noChangeArrowheads="1"/>
          </p:cNvSpPr>
          <p:nvPr/>
        </p:nvSpPr>
        <p:spPr bwMode="auto">
          <a:xfrm>
            <a:off x="1763713" y="5373688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598" name="Text Box 102"/>
          <p:cNvSpPr txBox="1">
            <a:spLocks noChangeArrowheads="1"/>
          </p:cNvSpPr>
          <p:nvPr/>
        </p:nvSpPr>
        <p:spPr bwMode="auto">
          <a:xfrm>
            <a:off x="4284663" y="44370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599" name="Text Box 103"/>
          <p:cNvSpPr txBox="1">
            <a:spLocks noChangeArrowheads="1"/>
          </p:cNvSpPr>
          <p:nvPr/>
        </p:nvSpPr>
        <p:spPr bwMode="auto">
          <a:xfrm>
            <a:off x="3203575" y="5084763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600" name="Text Box 104"/>
          <p:cNvSpPr txBox="1">
            <a:spLocks noChangeArrowheads="1"/>
          </p:cNvSpPr>
          <p:nvPr/>
        </p:nvSpPr>
        <p:spPr bwMode="auto">
          <a:xfrm>
            <a:off x="3203575" y="5084763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601" name="Text Box 105"/>
          <p:cNvSpPr txBox="1">
            <a:spLocks noChangeArrowheads="1"/>
          </p:cNvSpPr>
          <p:nvPr/>
        </p:nvSpPr>
        <p:spPr bwMode="auto">
          <a:xfrm>
            <a:off x="4284663" y="45085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602" name="Text Box 106"/>
          <p:cNvSpPr txBox="1">
            <a:spLocks noChangeArrowheads="1"/>
          </p:cNvSpPr>
          <p:nvPr/>
        </p:nvSpPr>
        <p:spPr bwMode="auto">
          <a:xfrm>
            <a:off x="1619250" y="5300663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4603" name="Text Box 107"/>
          <p:cNvSpPr txBox="1">
            <a:spLocks noChangeArrowheads="1"/>
          </p:cNvSpPr>
          <p:nvPr/>
        </p:nvSpPr>
        <p:spPr bwMode="auto">
          <a:xfrm>
            <a:off x="4284663" y="45085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4604" name="Text Box 108"/>
          <p:cNvSpPr txBox="1">
            <a:spLocks noChangeArrowheads="1"/>
          </p:cNvSpPr>
          <p:nvPr/>
        </p:nvSpPr>
        <p:spPr bwMode="auto">
          <a:xfrm>
            <a:off x="250825" y="1628775"/>
            <a:ext cx="658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/>
              <a:t>第八、当</a:t>
            </a:r>
            <a:r>
              <a:rPr lang="en-US" altLang="zh-CN" sz="2400" smtClean="0"/>
              <a:t>INT1</a:t>
            </a:r>
            <a:r>
              <a:rPr lang="zh-CN" altLang="en-US" sz="2400" smtClean="0"/>
              <a:t>再次为低电平时，开关再次断开</a:t>
            </a:r>
          </a:p>
        </p:txBody>
      </p:sp>
      <p:sp>
        <p:nvSpPr>
          <p:cNvPr id="234605" name="Text Box 109"/>
          <p:cNvSpPr txBox="1">
            <a:spLocks noChangeArrowheads="1"/>
          </p:cNvSpPr>
          <p:nvPr/>
        </p:nvSpPr>
        <p:spPr bwMode="auto">
          <a:xfrm>
            <a:off x="1763713" y="53006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606" name="Text Box 110"/>
          <p:cNvSpPr txBox="1">
            <a:spLocks noChangeArrowheads="1"/>
          </p:cNvSpPr>
          <p:nvPr/>
        </p:nvSpPr>
        <p:spPr bwMode="auto">
          <a:xfrm>
            <a:off x="3203575" y="501332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607" name="Text Box 111"/>
          <p:cNvSpPr txBox="1">
            <a:spLocks noChangeArrowheads="1"/>
          </p:cNvSpPr>
          <p:nvPr/>
        </p:nvSpPr>
        <p:spPr bwMode="auto">
          <a:xfrm>
            <a:off x="1835150" y="5300663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608" name="Rectangle 112"/>
          <p:cNvSpPr>
            <a:spLocks noChangeArrowheads="1"/>
          </p:cNvSpPr>
          <p:nvPr/>
        </p:nvSpPr>
        <p:spPr bwMode="auto">
          <a:xfrm>
            <a:off x="5292725" y="3068638"/>
            <a:ext cx="1800225" cy="865187"/>
          </a:xfrm>
          <a:prstGeom prst="rect">
            <a:avLst/>
          </a:prstGeom>
          <a:solidFill>
            <a:srgbClr val="CCFFCC"/>
          </a:solidFill>
          <a:ln w="38100" cap="sq" algn="ctr">
            <a:solidFill>
              <a:schemeClr val="tx1">
                <a:alpha val="32941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sz="2400" smtClean="0">
                <a:solidFill>
                  <a:srgbClr val="008080"/>
                </a:solidFill>
                <a:latin typeface="Arial" charset="0"/>
              </a:rPr>
              <a:t>停止计数</a:t>
            </a:r>
          </a:p>
        </p:txBody>
      </p:sp>
      <p:sp>
        <p:nvSpPr>
          <p:cNvPr id="234609" name="Text Box 113"/>
          <p:cNvSpPr txBox="1">
            <a:spLocks noChangeArrowheads="1"/>
          </p:cNvSpPr>
          <p:nvPr/>
        </p:nvSpPr>
        <p:spPr bwMode="auto">
          <a:xfrm>
            <a:off x="179388" y="1700213"/>
            <a:ext cx="824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3200">
                <a:solidFill>
                  <a:srgbClr val="008080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charset="0"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第九、高电平脉冲宽度 </a:t>
            </a:r>
            <a:r>
              <a:rPr lang="en-US" altLang="zh-CN" sz="2400" smtClean="0">
                <a:solidFill>
                  <a:srgbClr val="FF0000"/>
                </a:solidFill>
              </a:rPr>
              <a:t>= </a:t>
            </a:r>
            <a:r>
              <a:rPr lang="zh-CN" altLang="en-US" sz="2400" smtClean="0">
                <a:solidFill>
                  <a:srgbClr val="FF0000"/>
                </a:solidFill>
              </a:rPr>
              <a:t>计时寄存器的（最终值 </a:t>
            </a:r>
            <a:r>
              <a:rPr lang="en-US" altLang="zh-CN" sz="2400" smtClean="0">
                <a:solidFill>
                  <a:srgbClr val="FF0000"/>
                </a:solidFill>
              </a:rPr>
              <a:t>– </a:t>
            </a:r>
            <a:r>
              <a:rPr lang="zh-CN" altLang="en-US" sz="2400" smtClean="0">
                <a:solidFill>
                  <a:srgbClr val="FF0000"/>
                </a:solidFill>
              </a:rPr>
              <a:t>初始值）</a:t>
            </a:r>
          </a:p>
        </p:txBody>
      </p:sp>
    </p:spTree>
    <p:extLst>
      <p:ext uri="{BB962C8B-B14F-4D97-AF65-F5344CB8AC3E}">
        <p14:creationId xmlns:p14="http://schemas.microsoft.com/office/powerpoint/2010/main" val="35727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43 0 " pathEditMode="relative" ptsTypes="AA">
                                      <p:cBhvr>
                                        <p:cTn id="48" dur="3000" fill="hold"/>
                                        <p:tgtEl>
                                          <p:spTgt spid="234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3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2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23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23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23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23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747 -0.04208 " pathEditMode="relative" ptsTypes="AA">
                                      <p:cBhvr>
                                        <p:cTn id="92" dur="3000" fill="hold"/>
                                        <p:tgtEl>
                                          <p:spTgt spid="23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1"/>
                                            </p:cond>
                                          </p:stCondLst>
                                        </p:cTn>
                                        <p:tgtEl>
                                          <p:spTgt spid="23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23 -0.08393 " pathEditMode="relative" ptsTypes="AA">
                                      <p:cBhvr>
                                        <p:cTn id="102" dur="3000" fill="hold"/>
                                        <p:tgtEl>
                                          <p:spTgt spid="234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3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000" fill="hold"/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000" fill="hold"/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23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23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30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546 -0.03145 " pathEditMode="relative" ptsTypes="AA">
                                      <p:cBhvr>
                                        <p:cTn id="141" dur="20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3000" fill="hold"/>
                                        <p:tgtEl>
                                          <p:spTgt spid="23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3000" fill="hold"/>
                                        <p:tgtEl>
                                          <p:spTgt spid="23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11111E-6 3.46821E-7 C 0.01822 0.00485 0.03697 0.00855 0.05555 0.00855 C 0.05242 0.01479 0.05156 0.02034 0.04756 0.02543 C 0.03958 0.05803 0.04722 0.02312 0.04288 0.09294 C 0.04166 0.11283 0.03489 0.12809 0.03489 0.14797 L 0.25086 0.15005 " pathEditMode="relative" rAng="0" ptsTypes="ffffAA">
                                      <p:cBhvr>
                                        <p:cTn id="16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3000" fill="hold"/>
                                        <p:tgtEl>
                                          <p:spTgt spid="234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3000" fill="hold"/>
                                        <p:tgtEl>
                                          <p:spTgt spid="234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3000" fill="hold"/>
                                        <p:tgtEl>
                                          <p:spTgt spid="23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3000" fill="hold"/>
                                        <p:tgtEl>
                                          <p:spTgt spid="23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747 -0.03145 " pathEditMode="relative" ptsTypes="AA">
                                      <p:cBhvr>
                                        <p:cTn id="196" dur="3000" fill="hold"/>
                                        <p:tgtEl>
                                          <p:spTgt spid="234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5"/>
                                            </p:cond>
                                          </p:stCondLst>
                                        </p:cTn>
                                        <p:tgtEl>
                                          <p:spTgt spid="23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2000" fill="hold"/>
                                        <p:tgtEl>
                                          <p:spTgt spid="23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2000" fill="hold"/>
                                        <p:tgtEl>
                                          <p:spTgt spid="23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3000" fill="hold"/>
                                        <p:tgtEl>
                                          <p:spTgt spid="23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3000" fill="hold"/>
                                        <p:tgtEl>
                                          <p:spTgt spid="23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48" grpId="0" animBg="1"/>
      <p:bldP spid="234548" grpId="1" animBg="1"/>
      <p:bldP spid="234549" grpId="0"/>
      <p:bldP spid="234549" grpId="1"/>
      <p:bldP spid="234549" grpId="2"/>
      <p:bldP spid="234550" grpId="0" build="allAtOnce"/>
      <p:bldP spid="234550" grpId="1" build="allAtOnce"/>
      <p:bldP spid="234551" grpId="0"/>
      <p:bldP spid="234553" grpId="0"/>
      <p:bldP spid="234554" grpId="0"/>
      <p:bldP spid="234555" grpId="0"/>
      <p:bldP spid="234555" grpId="1"/>
      <p:bldP spid="234559" grpId="0"/>
      <p:bldP spid="234559" grpId="1"/>
      <p:bldP spid="234564" grpId="0" animBg="1"/>
      <p:bldP spid="234565" grpId="0" animBg="1"/>
      <p:bldP spid="234565" grpId="1" animBg="1"/>
      <p:bldP spid="234566" grpId="0" animBg="1"/>
      <p:bldP spid="234566" grpId="1" animBg="1"/>
      <p:bldP spid="234573" grpId="0" animBg="1"/>
      <p:bldP spid="234592" grpId="0"/>
      <p:bldP spid="234592" grpId="1"/>
      <p:bldP spid="234593" grpId="0" animBg="1"/>
      <p:bldP spid="234593" grpId="1" animBg="1"/>
      <p:bldP spid="234594" grpId="0" animBg="1"/>
      <p:bldP spid="234595" grpId="0"/>
      <p:bldP spid="234595" grpId="1"/>
      <p:bldP spid="234596" grpId="0"/>
      <p:bldP spid="234596" grpId="1"/>
      <p:bldP spid="234597" grpId="0" build="allAtOnce"/>
      <p:bldP spid="234598" grpId="0"/>
      <p:bldP spid="234599" grpId="0"/>
      <p:bldP spid="234599" grpId="1"/>
      <p:bldP spid="234600" grpId="0"/>
      <p:bldP spid="234600" grpId="1"/>
      <p:bldP spid="234601" grpId="0"/>
      <p:bldP spid="234601" grpId="1"/>
      <p:bldP spid="234602" grpId="0" build="allAtOnce"/>
      <p:bldP spid="234603" grpId="0"/>
      <p:bldP spid="234603" grpId="1"/>
      <p:bldP spid="234604" grpId="0" build="allAtOnce"/>
      <p:bldP spid="234605" grpId="0"/>
      <p:bldP spid="234606" grpId="0"/>
      <p:bldP spid="234607" grpId="0"/>
      <p:bldP spid="234607" grpId="1"/>
      <p:bldP spid="234608" grpId="0" animBg="1"/>
      <p:bldP spid="23460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CCFF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CCFF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CCFF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CCFF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CCFF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CCFF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435</Words>
  <Application>Microsoft Office PowerPoint</Application>
  <PresentationFormat>全屏显示(4:3)</PresentationFormat>
  <Paragraphs>131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默认设计模板</vt:lpstr>
      <vt:lpstr>1_默认设计模板</vt:lpstr>
      <vt:lpstr>2_默认设计模板</vt:lpstr>
      <vt:lpstr>PowerPoint 演示文稿</vt:lpstr>
      <vt:lpstr>PowerPoint 演示文稿</vt:lpstr>
      <vt:lpstr>PowerPoint 演示文稿</vt:lpstr>
    </vt:vector>
  </TitlesOfParts>
  <Company>HAO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MCS51 单片机基本结构（3）-OY</dc:title>
  <dc:creator>Xuan</dc:creator>
  <cp:lastModifiedBy>NTKO</cp:lastModifiedBy>
  <cp:revision>484</cp:revision>
  <dcterms:created xsi:type="dcterms:W3CDTF">2002-05-09T13:07:34Z</dcterms:created>
  <dcterms:modified xsi:type="dcterms:W3CDTF">2020-03-18T09:58:53Z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  <property fmtid="{D5CDD505-2E9C-101B-9397-08002B2CF9AE}" pid="3" name="Presentation">
    <vt:lpwstr>第1章  MCS51 单片机基本结构（3）-OY</vt:lpwstr>
  </property>
  <property fmtid="{D5CDD505-2E9C-101B-9397-08002B2CF9AE}" pid="4" name="SlideDescription">
    <vt:lpwstr/>
  </property>
</Properties>
</file>