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97" r:id="rId23"/>
    <p:sldId id="278" r:id="rId24"/>
    <p:sldId id="279" r:id="rId25"/>
    <p:sldId id="280" r:id="rId26"/>
    <p:sldId id="281" r:id="rId27"/>
    <p:sldId id="282" r:id="rId28"/>
    <p:sldId id="288" r:id="rId29"/>
    <p:sldId id="298" r:id="rId30"/>
    <p:sldId id="284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1C205-F72F-4745-845B-D2BA9B4DB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4A25C-B7F1-4DD0-AFA6-F21042013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E84B2-40DF-48F6-A132-AB409ADB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D9AA1-555B-4503-B0D9-530523F2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A08C6-8017-4DEA-8DBB-B229FAD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33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EFFC7-D148-4BF7-AEE4-D6E5ACA3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F35564-C470-4824-8DDC-1ED77EA23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EDD9E-23BE-4239-9275-189119C1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D4C5CC-EC95-4EEE-89C9-7F9E6A70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AA8F8-56F2-44B9-8998-0BF8912A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27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FA0C49-2657-4A96-B20D-0FEB5EAB4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FB08C9-41BB-40C5-8E15-13CE6815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CEBF0-2987-4111-B071-6C3D08D3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7775C-8029-44B7-A77F-AB792DD6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A5CB2-9FE7-4CFE-9513-41ADFF40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375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70CDF-AD8A-4B97-A774-0C1E16F9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B4F3D-D13B-49CD-B7D4-3F394D2D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631E1-2916-4D5A-A154-42B60541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BC4C4-309B-4E3D-A592-57793E0A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B2391-08A4-4312-97DA-22DF6297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3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72AB7-6EFE-4D69-A7B4-AC0E2710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CB2F1B-E4FD-45C9-A803-1862470E2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78151-6F11-4F3A-83AE-72E5B6F5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D0357-44A9-4E68-8752-CC96FEEB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AEDA12-9AA9-47AF-8A6F-3D910F67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79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3A42A-1C74-4B9A-BC0B-C671E931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42759-F220-4B47-ABE2-26B15145E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6288DD-2D90-43D2-9F29-1DFC5B29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15C4C7-CA13-460F-A71D-CA39775C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7B0448-F4E2-40F1-AD92-F4BB6537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8691A-6C7F-4112-8942-EE808D0F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81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4604D-4A7D-4B4E-A325-96EECF7B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E32D85-0B36-4D51-AE88-1C85B8A2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A3888-E532-4303-A46E-43CFAFC5C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628A4D-1304-47D3-B796-13521081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AD297D-4928-4DC0-BBAD-C9A1176FC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4E6BB6-C451-4714-8EEC-EF7D647C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3C0E35-9C7B-4AFF-8418-E8483E1D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D158AF-631A-4A07-8EEE-5BCFD955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11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87602-0886-4906-B60D-E55647C0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A3BA7B-0D64-4DD5-B8A1-692989BE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EAF43D-4A49-4D3E-A9D9-505EBEF9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A2F442-A31A-4516-9F38-E0669346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0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21D95-FAAD-4E1D-A04D-8B69AC00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988CF9-DD63-46F0-9567-6164A381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43759-9804-4180-A800-6B288807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8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743AC-2420-46E6-968C-527315AC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B0F3D-1C66-4731-B7B3-E49ED06B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FC48C2-538A-4EC7-9702-790ECC632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5965E7-B87B-4883-BA92-227193A2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B88ABD-1CFE-4072-AB12-74B39EE3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4AB4AA-9299-49A6-940C-3F558BBA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617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C2BDB-C914-40D8-988E-9AE2B576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2A5896-52D1-4CD7-93F5-4FA809EDF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23BC08-6054-44DA-85A3-0594A7A2F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C353A3-CA90-4811-8090-64D439AA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746022-72F1-4D7B-A822-680AB5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00D040-B67C-4EF6-98C7-50BE5EB0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70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4D1304-B58A-49C5-A9C7-5C9C70A8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7111F4-3D2B-4D40-99B6-1A7BD830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DE7BA-9D9F-48A0-B060-101BCDFE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50D-1DFB-48CC-84E2-F6B50AE9421A}" type="datetimeFigureOut">
              <a:rPr lang="es-CO" smtClean="0"/>
              <a:t>13/05/2024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CFFCB-C7E2-410C-B2CD-A25EA93FE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AACFD-0744-4F46-8065-1F84E4C5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0D2B-2DF5-4283-9862-3E4FF5D4D0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06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x1dGfxBdDlM?feature=oembed" TargetMode="External"/><Relationship Id="rId7" Type="http://schemas.openxmlformats.org/officeDocument/2006/relationships/image" Target="../media/image57.jpeg"/><Relationship Id="rId2" Type="http://schemas.openxmlformats.org/officeDocument/2006/relationships/video" Target="https://www.youtube.com/embed/XUw95PFP1RE?feature=oembed" TargetMode="External"/><Relationship Id="rId1" Type="http://schemas.openxmlformats.org/officeDocument/2006/relationships/video" Target="https://www.youtube.com/embed/5GaB5q_u6I0?feature=oembed" TargetMode="Externa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2ECD2-D944-4A20-9C66-521720340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Conceptos previos: Álgebra Lineal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951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AAB3B7-7B1F-41A4-90BF-3497B0B1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738187"/>
            <a:ext cx="102584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4655662-C8EC-414E-99E3-54060BA6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85850"/>
            <a:ext cx="92868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CBBB1-327E-42A2-9C9B-14075720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Espacios Vectoriales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425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3F549-FB98-44ED-8519-7CD835D5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204"/>
            <a:ext cx="10515600" cy="5586759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Procesamiento de lenguaje natural (vectorización y mapeo de palabras a puntos cercanos)</a:t>
            </a:r>
            <a:endParaRPr lang="es-CO" dirty="0"/>
          </a:p>
          <a:p>
            <a:r>
              <a:rPr lang="es-MX" dirty="0"/>
              <a:t>Representaciones de imágenes (transformación de imágenes en vectores que representan características visuales relevantes – reconocimiento de objetos)</a:t>
            </a:r>
          </a:p>
          <a:p>
            <a:r>
              <a:rPr lang="es-MX" dirty="0"/>
              <a:t>Agrupación y Clasificación (relación a partir de las características descritas en los vectores)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CO" sz="1200" dirty="0" err="1">
                <a:hlinkClick r:id="rId2"/>
              </a:rPr>
              <a:t>Visualizing</a:t>
            </a:r>
            <a:r>
              <a:rPr lang="es-CO" sz="1200" dirty="0">
                <a:hlinkClick r:id="rId2"/>
              </a:rPr>
              <a:t> DBSCAN </a:t>
            </a:r>
            <a:r>
              <a:rPr lang="es-CO" sz="1200" dirty="0" err="1">
                <a:hlinkClick r:id="rId2"/>
              </a:rPr>
              <a:t>Clustering</a:t>
            </a:r>
            <a:r>
              <a:rPr lang="es-CO" sz="1200" dirty="0">
                <a:hlinkClick r:id="rId2"/>
              </a:rPr>
              <a:t> (naftaliharris.com)</a:t>
            </a:r>
            <a:endParaRPr lang="es-MX" sz="1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16166D-7F12-48C7-AEB6-429885A2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33" y="3258892"/>
            <a:ext cx="5762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2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C32455-5286-4EBC-80FF-E48D4255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3" y="356667"/>
            <a:ext cx="10934700" cy="19716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90B8C23-C88F-48D0-B6BD-F2E0AF3262FE}"/>
              </a:ext>
            </a:extLst>
          </p:cNvPr>
          <p:cNvSpPr/>
          <p:nvPr/>
        </p:nvSpPr>
        <p:spPr>
          <a:xfrm>
            <a:off x="8986056" y="1138843"/>
            <a:ext cx="1022465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82940E-BB82-417B-88D9-0EDD38630711}"/>
              </a:ext>
            </a:extLst>
          </p:cNvPr>
          <p:cNvSpPr/>
          <p:nvPr/>
        </p:nvSpPr>
        <p:spPr>
          <a:xfrm>
            <a:off x="4865714" y="1515687"/>
            <a:ext cx="4461165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DF3B3C-5D5F-4144-B19F-3FB85A98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33" y="3023842"/>
            <a:ext cx="5608667" cy="21113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34166A-80C9-43DE-A3E1-1B4ECA6E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23842"/>
            <a:ext cx="5742435" cy="21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9CA0E53-F5E2-44CF-8FFE-36580B9E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4" y="236122"/>
            <a:ext cx="6511906" cy="8724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C963A55-3CEA-4573-9F15-CB126428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4" y="1108530"/>
            <a:ext cx="7462208" cy="6698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BC3899B-1B97-49C0-88DC-C16B7BFB0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94" y="1778415"/>
            <a:ext cx="7960727" cy="66209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026106-B73D-4E3F-9EF5-A7CE93773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4" y="2444290"/>
            <a:ext cx="7057162" cy="62314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3415FBB-85AD-45F1-BC8E-92D377B5A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94" y="3067439"/>
            <a:ext cx="7547891" cy="5764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67968CC-0A9C-4137-AE06-193189142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94" y="3643852"/>
            <a:ext cx="8342406" cy="63093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6F57E08-5B11-4B66-B86B-D7E4062CA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94" y="4243633"/>
            <a:ext cx="6465170" cy="60757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8614E35-4631-44DD-8261-60309A5581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894" y="4852254"/>
            <a:ext cx="6356119" cy="59978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08E4B77-C9ED-4EAC-87B2-38448D0A20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894" y="5418066"/>
            <a:ext cx="8420300" cy="63872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DA8B9DB-66F4-4838-A033-8162BF0AE7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894" y="6056794"/>
            <a:ext cx="3271532" cy="3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4F0A49-3CA7-4FB9-BC19-E57DA12C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428192"/>
            <a:ext cx="10915650" cy="1762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0E056F-4305-441A-A2C0-F69CB5AAA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520401"/>
            <a:ext cx="108966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5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6CEFDD-0B56-4252-BCCD-EAB1C7AC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61950"/>
            <a:ext cx="11020425" cy="3067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65C209-3FA9-45AF-9533-9FB5CDFB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20" y="4056092"/>
            <a:ext cx="3610366" cy="16547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4EAADA-9240-4802-ADCB-8ACE33016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86" y="3852286"/>
            <a:ext cx="3092969" cy="19435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5CDA97C-F9C0-49E9-8FE6-138ECF1DD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355" y="3852286"/>
            <a:ext cx="3569450" cy="20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8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96B25A-ECFF-4D6E-9865-7A23F35F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" y="128155"/>
            <a:ext cx="8229600" cy="2362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36E4EF-CF6F-40EC-BC6C-5A27EB10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8" y="2556423"/>
            <a:ext cx="8229600" cy="16287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C1CEF8-7778-4AF8-8121-ED99062E9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263" y="4251266"/>
            <a:ext cx="6381750" cy="21621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1D5DDD4-4FB4-4ED5-8029-2229B612DE1C}"/>
              </a:ext>
            </a:extLst>
          </p:cNvPr>
          <p:cNvSpPr txBox="1"/>
          <p:nvPr/>
        </p:nvSpPr>
        <p:spPr>
          <a:xfrm>
            <a:off x="8828115" y="2028690"/>
            <a:ext cx="2402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¿Dimensión?</a:t>
            </a:r>
          </a:p>
          <a:p>
            <a:r>
              <a:rPr lang="es-MX" dirty="0"/>
              <a:t>¿Qué pasa con los subespacios?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1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741B1C-BCB6-46D3-95F4-52B74BF5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69" y="364114"/>
            <a:ext cx="8239125" cy="26384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63CDF8-4733-4511-8065-605D3F37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69" y="3931314"/>
            <a:ext cx="8048625" cy="18383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2644FA6-FB41-4B5B-A8FF-8D056C4F716F}"/>
              </a:ext>
            </a:extLst>
          </p:cNvPr>
          <p:cNvSpPr txBox="1"/>
          <p:nvPr/>
        </p:nvSpPr>
        <p:spPr>
          <a:xfrm>
            <a:off x="430269" y="3364121"/>
            <a:ext cx="173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Recordemos: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495337-9ED5-4B9C-BB12-FEBF4BE70E1E}"/>
              </a:ext>
            </a:extLst>
          </p:cNvPr>
          <p:cNvSpPr/>
          <p:nvPr/>
        </p:nvSpPr>
        <p:spPr>
          <a:xfrm>
            <a:off x="332509" y="3305932"/>
            <a:ext cx="8587048" cy="2638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92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998E8-2CFF-405F-83EC-7B10A19D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Vectores y Matrices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618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AE4F07-1E9F-4499-9B64-BFCC7C02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114550"/>
            <a:ext cx="7058025" cy="1314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79C91F-C5B9-4B12-BFE9-980F3D3F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3429000"/>
            <a:ext cx="7058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B861E-EEE7-4EAE-8233-23FEA11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Transformaciones lineales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861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2EBB56-3B02-4557-9BCE-1E5EB6CB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826" y="1576387"/>
            <a:ext cx="7781925" cy="37052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B26D84-05D2-4BB3-AEBA-CEC164990D42}"/>
              </a:ext>
            </a:extLst>
          </p:cNvPr>
          <p:cNvSpPr txBox="1"/>
          <p:nvPr/>
        </p:nvSpPr>
        <p:spPr>
          <a:xfrm>
            <a:off x="340822" y="1997838"/>
            <a:ext cx="3175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0D0D0D"/>
                </a:solidFill>
                <a:effectLst/>
                <a:latin typeface="Söhne"/>
              </a:rPr>
              <a:t>Las capas densas o completamente conectadas realizan transformaciones lineales de las entradas antes de aplicar una función de activación no lineal. Estas transformaciones son esenciales para modelar relaciones complejas en los datos.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4081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887150-8A81-43D1-98A9-14892518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47" y="510193"/>
            <a:ext cx="8362950" cy="27717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783A56F-4E53-4266-8ABC-96AEF4213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297" y="3925166"/>
            <a:ext cx="82486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37BFFA-CB17-4A80-B9E1-B8132A71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3969847"/>
            <a:ext cx="8943975" cy="2771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D194BF2-DDA1-4FF9-8B9C-448E6D3A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5" y="84946"/>
            <a:ext cx="8991600" cy="2076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722837-2C01-49FE-8B08-EBE4DEE47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2384584"/>
            <a:ext cx="88963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AEE7178-2C9A-4330-A1C8-1017FCEE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35539"/>
            <a:ext cx="8362950" cy="17811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EB5F73-F4C0-4A86-852D-F7B18182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29" y="2631324"/>
            <a:ext cx="8029575" cy="3390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8C16EC-22E3-40DC-A87A-B50B8BF6D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223" y="4029940"/>
            <a:ext cx="1238250" cy="8763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66B1C3-0DB5-44DD-B5B7-224BBF764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410" y="3201785"/>
            <a:ext cx="12858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4F72ED-82E1-46EA-8D97-D19CEE7B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84" y="1419225"/>
            <a:ext cx="7067550" cy="40195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EE8237-2B52-4017-A9A5-3B4D7FCA0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09" y="1543916"/>
            <a:ext cx="1352550" cy="8286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30C60B4-F900-4682-9521-4D1C25FFE177}"/>
              </a:ext>
            </a:extLst>
          </p:cNvPr>
          <p:cNvSpPr txBox="1"/>
          <p:nvPr/>
        </p:nvSpPr>
        <p:spPr>
          <a:xfrm>
            <a:off x="8539248" y="1635087"/>
            <a:ext cx="231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¿Qué ocurre con estas transformaciones?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44A74D4-9BCA-4C6A-A97F-D89C08671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886" y="2212917"/>
            <a:ext cx="1543050" cy="952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90277B-6CAC-4F76-BBEE-9BFF13523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548" y="3242547"/>
            <a:ext cx="16097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os multimedia en línea 5" title="Multiplication by 2">
            <a:hlinkClick r:id="" action="ppaction://media"/>
            <a:extLst>
              <a:ext uri="{FF2B5EF4-FFF2-40B4-BE49-F238E27FC236}">
                <a16:creationId xmlns:a16="http://schemas.microsoft.com/office/drawing/2014/main" id="{7CF8A4D5-74E3-4BB2-8A97-768E420D90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84802" y="350635"/>
            <a:ext cx="4800138" cy="2712078"/>
          </a:xfrm>
          <a:prstGeom prst="rect">
            <a:avLst/>
          </a:prstGeom>
        </p:spPr>
      </p:pic>
      <p:pic>
        <p:nvPicPr>
          <p:cNvPr id="7" name="Elementos multimedia en línea 6" title="Specific Two Dimensional Linear Transform With Background">
            <a:hlinkClick r:id="" action="ppaction://media"/>
            <a:extLst>
              <a:ext uri="{FF2B5EF4-FFF2-40B4-BE49-F238E27FC236}">
                <a16:creationId xmlns:a16="http://schemas.microsoft.com/office/drawing/2014/main" id="{050C816D-7681-434D-80FB-001D9399650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382782" y="350635"/>
            <a:ext cx="4800138" cy="2712078"/>
          </a:xfrm>
          <a:prstGeom prst="rect">
            <a:avLst/>
          </a:prstGeom>
        </p:spPr>
      </p:pic>
      <p:pic>
        <p:nvPicPr>
          <p:cNvPr id="8" name="Elementos multimedia en línea 7" title="Examples Of Nonlinear Two Dimensional Transformations">
            <a:hlinkClick r:id="" action="ppaction://media"/>
            <a:extLst>
              <a:ext uri="{FF2B5EF4-FFF2-40B4-BE49-F238E27FC236}">
                <a16:creationId xmlns:a16="http://schemas.microsoft.com/office/drawing/2014/main" id="{10595B81-5F34-4722-8B2B-3B027D9280FA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3695931" y="3429000"/>
            <a:ext cx="4800138" cy="27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3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9C407-561A-4F81-B4C3-F8BFC1EF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Valores y vectores propios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377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2357CA-3009-4092-9A41-46765D79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2177935"/>
            <a:ext cx="5228965" cy="336284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D1B97B-9E9F-489B-8F08-EE5D06AB43B8}"/>
              </a:ext>
            </a:extLst>
          </p:cNvPr>
          <p:cNvSpPr txBox="1"/>
          <p:nvPr/>
        </p:nvSpPr>
        <p:spPr>
          <a:xfrm>
            <a:off x="2088009" y="1808603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Reducción de dimensionalidad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EA16D-A482-4B03-B0BF-4F07CE58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47" y="2780535"/>
            <a:ext cx="3977771" cy="216969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B55081-FFD4-4A23-B563-292C52F401A8}"/>
              </a:ext>
            </a:extLst>
          </p:cNvPr>
          <p:cNvSpPr txBox="1"/>
          <p:nvPr/>
        </p:nvSpPr>
        <p:spPr>
          <a:xfrm>
            <a:off x="7720379" y="2119745"/>
            <a:ext cx="29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Sistemas de recomendación (factorización de matrices)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438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825221-0758-4182-B1F5-B61DD560A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7583"/>
            <a:ext cx="10515600" cy="21652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739F3A-6C3F-4129-B9E5-A6F95F301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236796"/>
            <a:ext cx="10515600" cy="27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A2D2EC-9FB9-4463-9425-AD591951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87915"/>
            <a:ext cx="8343900" cy="2790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BF8FB9-594F-45F7-B563-3BA40FF7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3183690"/>
            <a:ext cx="8039100" cy="1390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3C45FC-EBC3-4C6A-B9F9-FE43205E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4679290"/>
            <a:ext cx="8477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C6A4EB-1B0F-4169-BEC5-605D10132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5364"/>
            <a:ext cx="10515600" cy="4047272"/>
          </a:xfrm>
        </p:spPr>
      </p:pic>
    </p:spTree>
    <p:extLst>
      <p:ext uri="{BB962C8B-B14F-4D97-AF65-F5344CB8AC3E}">
        <p14:creationId xmlns:p14="http://schemas.microsoft.com/office/powerpoint/2010/main" val="29232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0A7FB6-5CD7-4F65-BA43-8E2BD21D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14387"/>
            <a:ext cx="113538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2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CC0A5B-63E3-4F55-ADE7-CA4E5B4A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257175"/>
            <a:ext cx="112299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BE08FF5-E81B-4A36-BA6E-A5884D8C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804862"/>
            <a:ext cx="114585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5FEF7F-4346-4CFD-8EFD-87B2B172E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542"/>
            <a:ext cx="10515600" cy="174201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21CD6B-C585-47AB-9F39-D33DE6E4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8863"/>
            <a:ext cx="10515600" cy="16286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68AB3A-AE99-4CE1-A802-2F5023F0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3829050"/>
            <a:ext cx="35242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2D045B-ADC4-401F-93C8-27340F25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6" y="2828925"/>
            <a:ext cx="5829300" cy="1200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DF4A07-4167-483D-B09A-7D1BC716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69" y="1543050"/>
            <a:ext cx="3952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Panorámica</PresentationFormat>
  <Paragraphs>22</Paragraphs>
  <Slides>30</Slides>
  <Notes>0</Notes>
  <HiddenSlides>0</HiddenSlides>
  <MMClips>3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Söhne</vt:lpstr>
      <vt:lpstr>Tema de Office</vt:lpstr>
      <vt:lpstr>Conceptos previos: Álgebra Lineal</vt:lpstr>
      <vt:lpstr>Vectores y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Espacios Vectoriales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Transformaciones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Valores y vectores propios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previos: Álgebra Lineal</dc:title>
  <dc:creator>Jorge</dc:creator>
  <cp:lastModifiedBy>Jorge</cp:lastModifiedBy>
  <cp:revision>1</cp:revision>
  <dcterms:created xsi:type="dcterms:W3CDTF">2024-05-13T15:13:33Z</dcterms:created>
  <dcterms:modified xsi:type="dcterms:W3CDTF">2024-05-13T15:14:27Z</dcterms:modified>
</cp:coreProperties>
</file>