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89" r:id="rId3"/>
    <p:sldId id="283" r:id="rId4"/>
    <p:sldId id="287" r:id="rId5"/>
    <p:sldId id="290" r:id="rId6"/>
    <p:sldId id="291" r:id="rId7"/>
    <p:sldId id="292" r:id="rId8"/>
    <p:sldId id="293" r:id="rId9"/>
    <p:sldId id="294" r:id="rId10"/>
    <p:sldId id="296" r:id="rId11"/>
    <p:sldId id="295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DD93A-8DAD-4D25-BDCF-BC24C6B88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9DA0AB-FFEA-402C-B661-C9AA92FB2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80389-7BC4-4A7B-A836-3A6C51FD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AB01E-9181-44A7-80A3-E174CB7D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333F3-2231-4B6D-B0A3-919259E7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9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B78E3-8B03-4546-B5FD-1DFFCEC3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F2498B-71E9-4202-ACD2-BF634306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0E0F2-3EC4-4649-85E2-19F15CC8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D74A5-AA03-4304-B88D-958BE078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1DF95-E3FB-44F7-9DBC-362CBC47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03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B91E8A-3E30-4DD7-8698-9FF3FD63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B804F0-9A7D-4C19-8C32-D537C52DC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71C9BB-CF2A-4522-BCFB-F730989F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55C75B-B184-4CEE-851E-8EC73FDE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CA42B-2EF1-4D09-AC56-F30AD50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840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7152A-2476-4E45-B84C-9B491C53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2B113-2D1F-4CD6-941B-4950C159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91236-587C-4F23-9F68-FCB4911A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101766-7C3F-4B1E-B8D3-5E9E2D03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5BFCE-4605-488E-B5BB-9C5F0572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4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93AAC-18D0-48BA-A118-C6E2F146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2ADD51-B0BB-494C-A0BB-CBC19EB9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2F7A55-D324-4670-BDEC-8920EFF5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3F766-6021-47C7-ABAC-DAFA5A0C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3446B-3AB9-40DE-91CD-180EC7B7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042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A7CC6-EE3F-4200-A81D-9261A60C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35983-4602-47CA-BA4A-830FCE329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68150E-67B5-4C6E-AF0D-F3058ED42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664DB6-68D7-4AD4-88BB-88D8B976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54292E-3756-433B-ABDB-F112A1A0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C6FD8B-B3AA-4909-8B3C-CDEA6D0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4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64071-6257-42BA-93AB-DEE4BC5F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C79AC-3A20-4309-A899-E4B0C321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F4494F-288B-4CFF-B1B0-80F04D56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04C482-9024-4CE8-92C8-0070A1BB0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42C6AE-2870-4D01-9384-C6136D659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1946F9-23B7-48A4-AA96-C6D4B7CC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18F797-57CB-47CE-B9AB-3639EA17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9D534C-1ABA-40FC-BCCC-9644A01D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66662-54CF-4120-A6A6-13AD3243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D5467F-C525-4E06-960D-E566D87A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7A7CB8-4270-4963-9C6F-D562FD12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CACF1C-7036-4CCB-9A78-86C0186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9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6D0EA3-8441-463F-A0B7-8F8BE06F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FA7A12-20AE-469E-B5EF-90D73AD1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4002E7-9053-413B-92EE-1B95CF8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52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FA37-580A-476D-A851-1A7293B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CAAF8-B149-45C5-8880-77A53B5E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819000-447A-4BD0-B8D7-E338664E6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2D5A66-516E-47A8-8117-3D56EF94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A7086-9D7E-4487-A570-405D6500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109740-9244-447C-BF06-5AC4FA6A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3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EDE24-6B0B-46B1-B318-F6F3D05C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76E279-11E6-4F3F-88CC-390F33B7E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6E54D6-2A59-4B15-ACC9-668AFE53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86DAEF-C354-41DB-A6C8-A16D39EA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4F6ADC-93FC-4A62-9061-CA2A4975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E07D89-690A-4B1F-9D4F-DFEAE44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7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A2DE27-42EC-4C5B-A77C-8A1124AA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A38C4-F59E-4E6A-9FDF-86E759636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B450D-986E-4486-B07F-E0D3FF032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5B24-6A8A-435D-9E97-1AE9AB4EF9E8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9D982F-3C5E-4826-B715-22D34032E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1D3AA-832C-4C34-ABB2-3A3085D5A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51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1AF14-2A29-425C-8F6B-3701CABF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Conceptos previos: Cálculo Vectorial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286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355D1-084F-406D-8185-66C5044F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Derivadas parciales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217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B3C8CAD-FEBC-47CD-B745-CD327560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57150"/>
            <a:ext cx="87439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8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9FDC76-E4A5-4A27-9E79-B243950F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93011"/>
            <a:ext cx="7048500" cy="8858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245642-1069-49B6-A463-9FF5C097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524519"/>
            <a:ext cx="95440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7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ED65836-7100-4A5C-B646-569D42D39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82" y="0"/>
            <a:ext cx="9561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1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962AB3-908B-47ED-AC7A-DDDFD71A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313113"/>
            <a:ext cx="6972300" cy="1676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4597E49-55BA-470C-8A9E-9779AAA65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3" y="1989513"/>
            <a:ext cx="6981825" cy="2657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EB653F2-2926-4EB4-B744-B01B14326211}"/>
                  </a:ext>
                </a:extLst>
              </p:cNvPr>
              <p:cNvSpPr txBox="1"/>
              <p:nvPr/>
            </p:nvSpPr>
            <p:spPr>
              <a:xfrm>
                <a:off x="2081428" y="5112327"/>
                <a:ext cx="8019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Ejemplo: Calcular las derivadas parciales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 = 4−</m:t>
                    </m:r>
                    <m:sSup>
                      <m:sSup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1" dirty="0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/>
                  <a:t> en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EB653F2-2926-4EB4-B744-B01B1432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428" y="5112327"/>
                <a:ext cx="8019617" cy="369332"/>
              </a:xfrm>
              <a:prstGeom prst="rect">
                <a:avLst/>
              </a:prstGeom>
              <a:blipFill>
                <a:blip r:embed="rId4"/>
                <a:stretch>
                  <a:fillRect l="-608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6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02F5AF-F94D-474C-B438-17FC38D0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1" y="1799706"/>
            <a:ext cx="7038975" cy="914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1CF3A6-F55F-4C43-9A0F-AE6C95FF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4" y="3128530"/>
            <a:ext cx="69913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3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E727FA5-D2E7-42C9-AB98-A527358C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763" y="884145"/>
            <a:ext cx="7048500" cy="21050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5581430-BEB8-46D8-902B-18C41888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763" y="2989170"/>
            <a:ext cx="7066252" cy="25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7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D1F827-0261-440F-A692-22DFFADD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2" y="749963"/>
            <a:ext cx="6991350" cy="18002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D660B9-ECA4-44F6-A6A8-76E071E1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490" y="245137"/>
            <a:ext cx="2705100" cy="28098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FA557A-63B2-490E-9C84-FE5EA7508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792" y="3534274"/>
            <a:ext cx="3048000" cy="22193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FFCBB7-FB9D-491E-AADA-54A9B4C21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000" y="3352674"/>
            <a:ext cx="5699760" cy="25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DD7677-5DFB-4BAB-A1AB-2C93CD03F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840" y="1885863"/>
            <a:ext cx="2867025" cy="2238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7F9BB6-B6E6-4268-A57A-F25FA40E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36" y="2095412"/>
            <a:ext cx="70008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6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11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AEE44-D483-43CB-8A34-F10EEA2A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vectoriales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437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A8965B7-F8BD-4B3B-BA21-604EDBE67502}"/>
              </a:ext>
            </a:extLst>
          </p:cNvPr>
          <p:cNvSpPr txBox="1"/>
          <p:nvPr/>
        </p:nvSpPr>
        <p:spPr>
          <a:xfrm>
            <a:off x="365760" y="199505"/>
            <a:ext cx="36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Notación: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B9C307-34CA-42F9-8805-D4600CB8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38175"/>
            <a:ext cx="40195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6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A60183-BDF9-4222-853F-5B40D307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89" y="3067050"/>
            <a:ext cx="6153150" cy="7239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8A784A-0F6B-4E68-A5B4-3FA72046C175}"/>
              </a:ext>
            </a:extLst>
          </p:cNvPr>
          <p:cNvSpPr txBox="1"/>
          <p:nvPr/>
        </p:nvSpPr>
        <p:spPr>
          <a:xfrm>
            <a:off x="971203" y="1005840"/>
            <a:ext cx="10249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Una función con valores vectoriales, es decir, una </a:t>
            </a:r>
            <a:r>
              <a:rPr lang="es-MX" b="1" dirty="0"/>
              <a:t>función vectorial</a:t>
            </a:r>
            <a:r>
              <a:rPr lang="es-MX" dirty="0"/>
              <a:t>, es simple mente una función cuyo dominio es un conjunto de números reales y cuyo rango es un con junto de vectores. Si , y son las componentes del vector r(t), entonces </a:t>
            </a:r>
            <a:r>
              <a:rPr lang="es-MX" b="1" dirty="0"/>
              <a:t>f(t), g(t), y h(t)</a:t>
            </a:r>
            <a:r>
              <a:rPr lang="es-MX" dirty="0"/>
              <a:t> son funciones de valores reales llamadas </a:t>
            </a:r>
            <a:r>
              <a:rPr lang="es-MX" b="1" dirty="0"/>
              <a:t>funciones coordenadas</a:t>
            </a:r>
            <a:r>
              <a:rPr lang="es-MX" dirty="0"/>
              <a:t> de r y podemos escribir: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79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0017AC-F7BD-4FC3-B816-8079391C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47217"/>
            <a:ext cx="10915650" cy="3038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9C2777-7A6B-4CB4-AB9E-6C36D9C8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869228"/>
            <a:ext cx="1076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A6B58D-FC99-439C-BAC3-CBB5FD2B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0"/>
            <a:ext cx="10121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0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FDD6B20-90D4-4CEE-81FD-75434C10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0" y="2651327"/>
            <a:ext cx="8915400" cy="1704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BA500F-4873-4B80-9C49-F60F38B1F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087447"/>
            <a:ext cx="109251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0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95DADE2-EE2C-4186-B29D-AE27664D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485775"/>
            <a:ext cx="10868025" cy="2943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092169-6F38-4CF2-AB66-77B6BCCBA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1" y="3832773"/>
            <a:ext cx="4181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1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D20EF07-1AB3-409F-8491-7F64BDE10B31}"/>
              </a:ext>
            </a:extLst>
          </p:cNvPr>
          <p:cNvSpPr txBox="1"/>
          <p:nvPr/>
        </p:nvSpPr>
        <p:spPr>
          <a:xfrm>
            <a:off x="771005" y="786584"/>
            <a:ext cx="10966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Si r(t) es suave, puede definir el vector normal unitario principal N(t),o simplemente normal unitario, como: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6642DA-BCE9-4692-A340-29D5B3C97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05" y="1155916"/>
            <a:ext cx="9062951" cy="17982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705C0C-1F93-47D3-A890-8495E9A4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37" y="3328216"/>
            <a:ext cx="4352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32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139</Words>
  <Application>Microsoft Office PowerPoint</Application>
  <PresentationFormat>Panorámica</PresentationFormat>
  <Paragraphs>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Tema de Office</vt:lpstr>
      <vt:lpstr>Conceptos previos: Cálculo Vectorial</vt:lpstr>
      <vt:lpstr>Funciones vectoriales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Derivadas parciales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previos: Álgebra Lineal</dc:title>
  <dc:creator>Jorge Jorge Ibáñez Huertas</dc:creator>
  <cp:lastModifiedBy>Jorge</cp:lastModifiedBy>
  <cp:revision>30</cp:revision>
  <dcterms:created xsi:type="dcterms:W3CDTF">2024-04-22T23:01:12Z</dcterms:created>
  <dcterms:modified xsi:type="dcterms:W3CDTF">2024-05-13T15:15:12Z</dcterms:modified>
</cp:coreProperties>
</file>