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58" r:id="rId7"/>
    <p:sldId id="261" r:id="rId8"/>
    <p:sldId id="263" r:id="rId9"/>
    <p:sldId id="265" r:id="rId10"/>
    <p:sldId id="267" r:id="rId11"/>
    <p:sldId id="268" r:id="rId12"/>
    <p:sldId id="269" r:id="rId13"/>
    <p:sldId id="270" r:id="rId14"/>
    <p:sldId id="271" r:id="rId15"/>
    <p:sldId id="272" r:id="rId16"/>
    <p:sldId id="273" r:id="rId17"/>
    <p:sldId id="274" r:id="rId18"/>
    <p:sldId id="266" r:id="rId19"/>
    <p:sldId id="264" r:id="rId20"/>
    <p:sldId id="275" r:id="rId21"/>
    <p:sldId id="276"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E20F4-1081-40C7-8B2E-14D8F78FD8A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61B90C2-028E-43C3-B8C3-3E9BA8F83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447F640-5ED7-4E87-957E-6C46B24C4BC0}"/>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FD3C39D8-5DA8-4A4F-95D4-0B2DF8EC6B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C10B373-6D04-4A94-8542-A1D9ED33EBC1}"/>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7297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4EA1A-7BBC-4A79-8492-84C10C7DB81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31220E5-09E3-49D4-9C12-862871996D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0BAC1A-D8E9-4E31-9846-6829423AD3BA}"/>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CADE0D09-BCF3-4AF9-97B7-3A5D6033979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3F4FAC-C833-4A36-9663-36C1DD92E15F}"/>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127199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00975E-C8ED-478B-B980-C48956C371C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65FB574-4421-490F-9F66-ACE6AA7EC2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1E91835-32B1-4140-8643-10CC9BAF2457}"/>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24F799BA-ACC0-41CC-B436-D55A65A9CC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0804AC-2FFD-4E62-9D0F-EEBBDE95D73A}"/>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229514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094FD-094D-41FF-9566-5A3FE63710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3EA2DFA-E045-49DA-9293-EDFFC7BBC8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75BE512-F74E-40F9-887D-3B384369DAB6}"/>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0C399970-32DA-4C61-8DE2-0EE704ABC1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0AAC0E-749F-407D-AC85-294D7B99185F}"/>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23633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9FD25-1144-4C3C-AE7F-12EA9283277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B39D94E-857D-4A42-8F18-0AA05C17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D296EB-128C-4FB9-BA50-431F9AE795C6}"/>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F4E9AF46-9AB2-42A7-8BCC-D474BBE92D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72D2AA-541E-420F-B236-9838E7E33364}"/>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375765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DE206-AEEF-4169-866B-AC66D7F6F53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4B4F0B-18AB-46B9-A3CC-90CBDFC525C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8D4EB55-0B8D-4A7F-8AC2-91766597A01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CDA5F2D-72AD-4856-92A1-8303F2D22365}"/>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6" name="Marcador de pie de página 5">
            <a:extLst>
              <a:ext uri="{FF2B5EF4-FFF2-40B4-BE49-F238E27FC236}">
                <a16:creationId xmlns:a16="http://schemas.microsoft.com/office/drawing/2014/main" id="{999DF009-20FF-4F55-9220-201EB779F51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54CA1C4-C18D-46B1-85F4-6A1702D47DDF}"/>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40984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9CB83-5BDF-40EF-A69E-CDE6BB26AF4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8C68213-65ED-4EB3-B918-FA9D45DF2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9B5355F-9EC6-4F7E-AE8F-72DF4FAB9FA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7038926-BC48-4CFC-8D93-2D57B3B47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97B545C-0106-4F94-9156-BBD7F2F029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2851B9A-F8E1-4DA9-8F23-AE4D056AC291}"/>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8" name="Marcador de pie de página 7">
            <a:extLst>
              <a:ext uri="{FF2B5EF4-FFF2-40B4-BE49-F238E27FC236}">
                <a16:creationId xmlns:a16="http://schemas.microsoft.com/office/drawing/2014/main" id="{5ACE3B07-ED4F-497A-9D0B-2F4AA25079B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E8738EC-7C8F-4C87-B8E6-CC52A88AB108}"/>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90865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D4437-AE89-4968-9302-CF24E037F4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B5D13ED-BE53-4D6A-B340-7D439E4AE684}"/>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4" name="Marcador de pie de página 3">
            <a:extLst>
              <a:ext uri="{FF2B5EF4-FFF2-40B4-BE49-F238E27FC236}">
                <a16:creationId xmlns:a16="http://schemas.microsoft.com/office/drawing/2014/main" id="{354999A3-8CF6-483A-B4F3-EE6121F7332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F50D5BB-4AF7-49BF-94C2-EDA252C9F69F}"/>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20810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327958-2E42-4624-B6AB-34EB3C0FB933}"/>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3" name="Marcador de pie de página 2">
            <a:extLst>
              <a:ext uri="{FF2B5EF4-FFF2-40B4-BE49-F238E27FC236}">
                <a16:creationId xmlns:a16="http://schemas.microsoft.com/office/drawing/2014/main" id="{D9226AF0-74BA-4EB8-B472-CEB24C802AC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D9B18D2-A125-4D18-BF34-E0B559E7D95C}"/>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317837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FB131-212B-452B-8AC6-381E48066F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F365EFA-B987-47B7-9F65-74977CC7F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95BD24D-F90F-4266-A504-42D88FEF2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41B596-9161-46CF-B420-5464B1BCB485}"/>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6" name="Marcador de pie de página 5">
            <a:extLst>
              <a:ext uri="{FF2B5EF4-FFF2-40B4-BE49-F238E27FC236}">
                <a16:creationId xmlns:a16="http://schemas.microsoft.com/office/drawing/2014/main" id="{AB9A43BB-5FEB-4EC0-9C4B-E0703E43D86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890FB6-93E8-4531-8746-FFA95B035991}"/>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340715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7E304-8DDB-4A50-B585-8CBC4257EF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6A97A46-63DB-4DBF-B5DC-E4F04F617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9375F7B-293F-4F4B-A518-E4EF54788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8AF0F8-9DF8-4E9B-AD3A-0AE6B82B758D}"/>
              </a:ext>
            </a:extLst>
          </p:cNvPr>
          <p:cNvSpPr>
            <a:spLocks noGrp="1"/>
          </p:cNvSpPr>
          <p:nvPr>
            <p:ph type="dt" sz="half" idx="10"/>
          </p:nvPr>
        </p:nvSpPr>
        <p:spPr/>
        <p:txBody>
          <a:bodyPr/>
          <a:lstStyle/>
          <a:p>
            <a:fld id="{8FB61F2A-5B9A-4E13-8164-B0E10080146F}" type="datetimeFigureOut">
              <a:rPr lang="es-CO" smtClean="0"/>
              <a:t>13/05/2024</a:t>
            </a:fld>
            <a:endParaRPr lang="es-CO"/>
          </a:p>
        </p:txBody>
      </p:sp>
      <p:sp>
        <p:nvSpPr>
          <p:cNvPr id="6" name="Marcador de pie de página 5">
            <a:extLst>
              <a:ext uri="{FF2B5EF4-FFF2-40B4-BE49-F238E27FC236}">
                <a16:creationId xmlns:a16="http://schemas.microsoft.com/office/drawing/2014/main" id="{D6FAB872-25DB-484D-8E56-7D11EC606CA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D719CD9-5291-4458-A02E-5EE650A8C63F}"/>
              </a:ext>
            </a:extLst>
          </p:cNvPr>
          <p:cNvSpPr>
            <a:spLocks noGrp="1"/>
          </p:cNvSpPr>
          <p:nvPr>
            <p:ph type="sldNum" sz="quarter" idx="12"/>
          </p:nvPr>
        </p:nvSpPr>
        <p:spPr/>
        <p:txBody>
          <a:bodyPr/>
          <a:lstStyle/>
          <a:p>
            <a:fld id="{CEDECF3D-AD63-43A9-9B82-A22E5F5D65C2}" type="slidenum">
              <a:rPr lang="es-CO" smtClean="0"/>
              <a:t>‹Nº›</a:t>
            </a:fld>
            <a:endParaRPr lang="es-CO"/>
          </a:p>
        </p:txBody>
      </p:sp>
    </p:spTree>
    <p:extLst>
      <p:ext uri="{BB962C8B-B14F-4D97-AF65-F5344CB8AC3E}">
        <p14:creationId xmlns:p14="http://schemas.microsoft.com/office/powerpoint/2010/main" val="73891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DC767D-A092-4315-AE76-344028419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BFB51EF-C334-451F-A8FA-139D5C1E2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57084B2-9650-460C-B543-78E167562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61F2A-5B9A-4E13-8164-B0E10080146F}" type="datetimeFigureOut">
              <a:rPr lang="es-CO" smtClean="0"/>
              <a:t>13/05/2024</a:t>
            </a:fld>
            <a:endParaRPr lang="es-CO"/>
          </a:p>
        </p:txBody>
      </p:sp>
      <p:sp>
        <p:nvSpPr>
          <p:cNvPr id="5" name="Marcador de pie de página 4">
            <a:extLst>
              <a:ext uri="{FF2B5EF4-FFF2-40B4-BE49-F238E27FC236}">
                <a16:creationId xmlns:a16="http://schemas.microsoft.com/office/drawing/2014/main" id="{5084F816-48E6-4C64-8928-3D2D21013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A3D52F-1E9B-4BD6-974B-20CD272C5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CF3D-AD63-43A9-9B82-A22E5F5D65C2}" type="slidenum">
              <a:rPr lang="es-CO" smtClean="0"/>
              <a:t>‹Nº›</a:t>
            </a:fld>
            <a:endParaRPr lang="es-CO"/>
          </a:p>
        </p:txBody>
      </p:sp>
    </p:spTree>
    <p:extLst>
      <p:ext uri="{BB962C8B-B14F-4D97-AF65-F5344CB8AC3E}">
        <p14:creationId xmlns:p14="http://schemas.microsoft.com/office/powerpoint/2010/main" val="294558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544B8-CAF9-4A88-BF40-BE134EB1C60A}"/>
              </a:ext>
            </a:extLst>
          </p:cNvPr>
          <p:cNvSpPr>
            <a:spLocks noGrp="1"/>
          </p:cNvSpPr>
          <p:nvPr>
            <p:ph type="ctrTitle"/>
          </p:nvPr>
        </p:nvSpPr>
        <p:spPr/>
        <p:txBody>
          <a:bodyPr/>
          <a:lstStyle/>
          <a:p>
            <a:r>
              <a:rPr lang="es-MX" dirty="0"/>
              <a:t>Conceptos previos: Bases de datos</a:t>
            </a:r>
            <a:endParaRPr lang="es-CO" dirty="0"/>
          </a:p>
        </p:txBody>
      </p:sp>
    </p:spTree>
    <p:extLst>
      <p:ext uri="{BB962C8B-B14F-4D97-AF65-F5344CB8AC3E}">
        <p14:creationId xmlns:p14="http://schemas.microsoft.com/office/powerpoint/2010/main" val="390944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BDCDB-670F-4309-85AD-735A6F49A882}"/>
              </a:ext>
            </a:extLst>
          </p:cNvPr>
          <p:cNvSpPr>
            <a:spLocks noGrp="1"/>
          </p:cNvSpPr>
          <p:nvPr>
            <p:ph idx="1"/>
          </p:nvPr>
        </p:nvSpPr>
        <p:spPr>
          <a:xfrm>
            <a:off x="838200" y="737937"/>
            <a:ext cx="10515600" cy="5439026"/>
          </a:xfrm>
        </p:spPr>
        <p:txBody>
          <a:bodyPr/>
          <a:lstStyle/>
          <a:p>
            <a:r>
              <a:rPr lang="es-MX" b="1" dirty="0"/>
              <a:t>Entidad:</a:t>
            </a:r>
            <a:r>
              <a:rPr lang="es-MX" dirty="0"/>
              <a:t> “Cosa” u “objeto” del mundo real que es distinguible de todos los demás objetos – contiene un conjunto de propiedades y valores de algún conjunto de propiedades que identifican de forma unívoca a cada entidad.</a:t>
            </a:r>
          </a:p>
          <a:p>
            <a:pPr marL="0" indent="0">
              <a:buNone/>
            </a:pPr>
            <a:endParaRPr lang="es-CO" dirty="0"/>
          </a:p>
        </p:txBody>
      </p:sp>
      <p:pic>
        <p:nvPicPr>
          <p:cNvPr id="5" name="Imagen 4">
            <a:extLst>
              <a:ext uri="{FF2B5EF4-FFF2-40B4-BE49-F238E27FC236}">
                <a16:creationId xmlns:a16="http://schemas.microsoft.com/office/drawing/2014/main" id="{B76ADD7D-3090-4DAC-962A-F53876D30A1D}"/>
              </a:ext>
            </a:extLst>
          </p:cNvPr>
          <p:cNvPicPr>
            <a:picLocks noChangeAspect="1"/>
          </p:cNvPicPr>
          <p:nvPr/>
        </p:nvPicPr>
        <p:blipFill>
          <a:blip r:embed="rId2"/>
          <a:stretch>
            <a:fillRect/>
          </a:stretch>
        </p:blipFill>
        <p:spPr>
          <a:xfrm>
            <a:off x="2856362" y="2435141"/>
            <a:ext cx="6479276" cy="3885448"/>
          </a:xfrm>
          <a:prstGeom prst="rect">
            <a:avLst/>
          </a:prstGeom>
        </p:spPr>
      </p:pic>
    </p:spTree>
    <p:extLst>
      <p:ext uri="{BB962C8B-B14F-4D97-AF65-F5344CB8AC3E}">
        <p14:creationId xmlns:p14="http://schemas.microsoft.com/office/powerpoint/2010/main" val="396065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8BB799-A88E-4CB1-8174-CDFEDD0C2F38}"/>
              </a:ext>
            </a:extLst>
          </p:cNvPr>
          <p:cNvSpPr>
            <a:spLocks noGrp="1"/>
          </p:cNvSpPr>
          <p:nvPr>
            <p:ph idx="1"/>
          </p:nvPr>
        </p:nvSpPr>
        <p:spPr>
          <a:xfrm>
            <a:off x="838200" y="625642"/>
            <a:ext cx="10515600" cy="5551321"/>
          </a:xfrm>
        </p:spPr>
        <p:txBody>
          <a:bodyPr/>
          <a:lstStyle/>
          <a:p>
            <a:r>
              <a:rPr lang="es-MX" b="1" dirty="0"/>
              <a:t>Relación:</a:t>
            </a:r>
            <a:r>
              <a:rPr lang="es-MX" dirty="0"/>
              <a:t> Asociación entre varias entidades</a:t>
            </a:r>
            <a:endParaRPr lang="es-CO" dirty="0"/>
          </a:p>
        </p:txBody>
      </p:sp>
      <p:pic>
        <p:nvPicPr>
          <p:cNvPr id="5" name="Imagen 4">
            <a:extLst>
              <a:ext uri="{FF2B5EF4-FFF2-40B4-BE49-F238E27FC236}">
                <a16:creationId xmlns:a16="http://schemas.microsoft.com/office/drawing/2014/main" id="{F1B38BEF-7B6E-428A-B0E1-995B6CD11DB8}"/>
              </a:ext>
            </a:extLst>
          </p:cNvPr>
          <p:cNvPicPr>
            <a:picLocks noChangeAspect="1"/>
          </p:cNvPicPr>
          <p:nvPr/>
        </p:nvPicPr>
        <p:blipFill>
          <a:blip r:embed="rId2"/>
          <a:stretch>
            <a:fillRect/>
          </a:stretch>
        </p:blipFill>
        <p:spPr>
          <a:xfrm>
            <a:off x="2362133" y="1539791"/>
            <a:ext cx="7467734" cy="4443914"/>
          </a:xfrm>
          <a:prstGeom prst="rect">
            <a:avLst/>
          </a:prstGeom>
        </p:spPr>
      </p:pic>
    </p:spTree>
    <p:extLst>
      <p:ext uri="{BB962C8B-B14F-4D97-AF65-F5344CB8AC3E}">
        <p14:creationId xmlns:p14="http://schemas.microsoft.com/office/powerpoint/2010/main" val="363725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51AC5-AAEC-4B3C-BD86-25BD4DAC861B}"/>
              </a:ext>
            </a:extLst>
          </p:cNvPr>
          <p:cNvSpPr>
            <a:spLocks noGrp="1"/>
          </p:cNvSpPr>
          <p:nvPr>
            <p:ph type="title"/>
          </p:nvPr>
        </p:nvSpPr>
        <p:spPr/>
        <p:txBody>
          <a:bodyPr/>
          <a:lstStyle/>
          <a:p>
            <a:r>
              <a:rPr lang="es-MX" dirty="0"/>
              <a:t>Correspondencia de cardinalidades</a:t>
            </a:r>
            <a:endParaRPr lang="es-CO" dirty="0"/>
          </a:p>
        </p:txBody>
      </p:sp>
      <p:sp>
        <p:nvSpPr>
          <p:cNvPr id="7" name="Marcador de contenido 6">
            <a:extLst>
              <a:ext uri="{FF2B5EF4-FFF2-40B4-BE49-F238E27FC236}">
                <a16:creationId xmlns:a16="http://schemas.microsoft.com/office/drawing/2014/main" id="{08E63B3C-A4A2-4A2A-911A-9909DAE355D0}"/>
              </a:ext>
            </a:extLst>
          </p:cNvPr>
          <p:cNvSpPr>
            <a:spLocks noGrp="1"/>
          </p:cNvSpPr>
          <p:nvPr>
            <p:ph idx="1"/>
          </p:nvPr>
        </p:nvSpPr>
        <p:spPr/>
        <p:txBody>
          <a:bodyPr>
            <a:normAutofit lnSpcReduction="10000"/>
          </a:bodyPr>
          <a:lstStyle/>
          <a:p>
            <a:r>
              <a:rPr lang="es-MX" b="1" dirty="0"/>
              <a:t>Uno a uno:</a:t>
            </a:r>
            <a:r>
              <a:rPr lang="es-MX" dirty="0"/>
              <a:t> Cada entidad de A se asocia, a lo sumo, con una entidad de B, y cada entidad en B se asocia, a lo sumo, con una entidad de A</a:t>
            </a:r>
          </a:p>
          <a:p>
            <a:r>
              <a:rPr lang="es-MX" b="1" dirty="0"/>
              <a:t>Uno a varios:</a:t>
            </a:r>
            <a:r>
              <a:rPr lang="es-MX" dirty="0"/>
              <a:t> Cada entidad de A se asocia con cualquier número de entidades de B. Cada entidad de B, sin embargo, se puede asociar, a lo sumo, con una entidad de A</a:t>
            </a:r>
          </a:p>
          <a:p>
            <a:r>
              <a:rPr lang="es-MX" b="1" dirty="0"/>
              <a:t>Varios a uno:</a:t>
            </a:r>
            <a:r>
              <a:rPr lang="es-MX" dirty="0"/>
              <a:t> Cada entidad de A se asocia, a lo sumo, con una entidad de B. Cada entidad de B, sin embargo, se puede asociar con cualquier número de entidades de A</a:t>
            </a:r>
          </a:p>
          <a:p>
            <a:r>
              <a:rPr lang="es-MX" b="1" dirty="0"/>
              <a:t>Varios a varios:</a:t>
            </a:r>
            <a:r>
              <a:rPr lang="es-MX" dirty="0"/>
              <a:t> Cada entidad de A se asocia con cualquier número de entidades de B, y cada entidad de B se asocia con cualquier número de entidades de A</a:t>
            </a:r>
            <a:endParaRPr lang="es-CO" dirty="0"/>
          </a:p>
        </p:txBody>
      </p:sp>
    </p:spTree>
    <p:extLst>
      <p:ext uri="{BB962C8B-B14F-4D97-AF65-F5344CB8AC3E}">
        <p14:creationId xmlns:p14="http://schemas.microsoft.com/office/powerpoint/2010/main" val="426593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469D5-B3BF-47F9-A21D-A323B3C43D1A}"/>
              </a:ext>
            </a:extLst>
          </p:cNvPr>
          <p:cNvSpPr>
            <a:spLocks noGrp="1"/>
          </p:cNvSpPr>
          <p:nvPr>
            <p:ph type="title"/>
          </p:nvPr>
        </p:nvSpPr>
        <p:spPr/>
        <p:txBody>
          <a:bodyPr/>
          <a:lstStyle/>
          <a:p>
            <a:r>
              <a:rPr lang="es-MX" dirty="0"/>
              <a:t>Diagramas entidad-relación</a:t>
            </a:r>
            <a:endParaRPr lang="es-CO" dirty="0"/>
          </a:p>
        </p:txBody>
      </p:sp>
      <p:pic>
        <p:nvPicPr>
          <p:cNvPr id="5" name="Marcador de contenido 4">
            <a:extLst>
              <a:ext uri="{FF2B5EF4-FFF2-40B4-BE49-F238E27FC236}">
                <a16:creationId xmlns:a16="http://schemas.microsoft.com/office/drawing/2014/main" id="{1D0F2440-C97B-41AB-B478-E27D3F9F8AF7}"/>
              </a:ext>
            </a:extLst>
          </p:cNvPr>
          <p:cNvPicPr>
            <a:picLocks noGrp="1" noChangeAspect="1"/>
          </p:cNvPicPr>
          <p:nvPr>
            <p:ph idx="1"/>
          </p:nvPr>
        </p:nvPicPr>
        <p:blipFill>
          <a:blip r:embed="rId2"/>
          <a:stretch>
            <a:fillRect/>
          </a:stretch>
        </p:blipFill>
        <p:spPr>
          <a:xfrm>
            <a:off x="838200" y="1690687"/>
            <a:ext cx="10517547" cy="2079207"/>
          </a:xfrm>
        </p:spPr>
      </p:pic>
      <p:pic>
        <p:nvPicPr>
          <p:cNvPr id="7" name="Imagen 6">
            <a:extLst>
              <a:ext uri="{FF2B5EF4-FFF2-40B4-BE49-F238E27FC236}">
                <a16:creationId xmlns:a16="http://schemas.microsoft.com/office/drawing/2014/main" id="{65F65B4B-8CB8-44F7-BEDB-53CCE7922A3E}"/>
              </a:ext>
            </a:extLst>
          </p:cNvPr>
          <p:cNvPicPr>
            <a:picLocks noChangeAspect="1"/>
          </p:cNvPicPr>
          <p:nvPr/>
        </p:nvPicPr>
        <p:blipFill>
          <a:blip r:embed="rId3"/>
          <a:stretch>
            <a:fillRect/>
          </a:stretch>
        </p:blipFill>
        <p:spPr>
          <a:xfrm>
            <a:off x="2339503" y="4045368"/>
            <a:ext cx="7512994" cy="2447507"/>
          </a:xfrm>
          <a:prstGeom prst="rect">
            <a:avLst/>
          </a:prstGeom>
        </p:spPr>
      </p:pic>
    </p:spTree>
    <p:extLst>
      <p:ext uri="{BB962C8B-B14F-4D97-AF65-F5344CB8AC3E}">
        <p14:creationId xmlns:p14="http://schemas.microsoft.com/office/powerpoint/2010/main" val="390135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8717-AD81-480D-AAF0-E8C293EA4128}"/>
              </a:ext>
            </a:extLst>
          </p:cNvPr>
          <p:cNvSpPr>
            <a:spLocks noGrp="1"/>
          </p:cNvSpPr>
          <p:nvPr>
            <p:ph type="title"/>
          </p:nvPr>
        </p:nvSpPr>
        <p:spPr/>
        <p:txBody>
          <a:bodyPr/>
          <a:lstStyle/>
          <a:p>
            <a:r>
              <a:rPr lang="es-MX" dirty="0"/>
              <a:t>Modelos de datos: Orientado a objetos</a:t>
            </a:r>
            <a:endParaRPr lang="es-CO" dirty="0"/>
          </a:p>
        </p:txBody>
      </p:sp>
    </p:spTree>
    <p:extLst>
      <p:ext uri="{BB962C8B-B14F-4D97-AF65-F5344CB8AC3E}">
        <p14:creationId xmlns:p14="http://schemas.microsoft.com/office/powerpoint/2010/main" val="96031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6D84A2-BB8D-43F4-8D9C-2949E6ABEA36}"/>
              </a:ext>
            </a:extLst>
          </p:cNvPr>
          <p:cNvSpPr>
            <a:spLocks noGrp="1"/>
          </p:cNvSpPr>
          <p:nvPr>
            <p:ph idx="1"/>
          </p:nvPr>
        </p:nvSpPr>
        <p:spPr>
          <a:xfrm>
            <a:off x="838200" y="1913021"/>
            <a:ext cx="10515600" cy="3031958"/>
          </a:xfrm>
        </p:spPr>
        <p:txBody>
          <a:bodyPr/>
          <a:lstStyle/>
          <a:p>
            <a:pPr marL="0" indent="0">
              <a:buNone/>
            </a:pPr>
            <a:r>
              <a:rPr lang="es-MX" dirty="0"/>
              <a:t>Actúa como una extensión del modelos de datos relacional que incluye tipos de datos complejos y orientación a objetos</a:t>
            </a:r>
          </a:p>
          <a:p>
            <a:pPr marL="0" indent="0">
              <a:buNone/>
            </a:pPr>
            <a:endParaRPr lang="es-MX" dirty="0"/>
          </a:p>
          <a:p>
            <a:pPr>
              <a:buFontTx/>
              <a:buChar char="-"/>
            </a:pPr>
            <a:r>
              <a:rPr lang="es-MX" dirty="0"/>
              <a:t>Tipo de datos estructurados (</a:t>
            </a:r>
            <a:r>
              <a:rPr lang="es-MX" dirty="0" err="1"/>
              <a:t>string</a:t>
            </a:r>
            <a:r>
              <a:rPr lang="es-MX" dirty="0"/>
              <a:t>, date, </a:t>
            </a:r>
            <a:r>
              <a:rPr lang="es-MX" dirty="0" err="1"/>
              <a:t>int</a:t>
            </a:r>
            <a:r>
              <a:rPr lang="es-MX" dirty="0"/>
              <a:t>, </a:t>
            </a:r>
            <a:r>
              <a:rPr lang="es-MX" dirty="0" err="1"/>
              <a:t>float</a:t>
            </a:r>
            <a:r>
              <a:rPr lang="es-MX" dirty="0"/>
              <a:t>, etc.)</a:t>
            </a:r>
          </a:p>
          <a:p>
            <a:pPr>
              <a:buFontTx/>
              <a:buChar char="-"/>
            </a:pPr>
            <a:r>
              <a:rPr lang="es-MX" dirty="0"/>
              <a:t>Herencia de tipos</a:t>
            </a:r>
          </a:p>
          <a:p>
            <a:pPr>
              <a:buFontTx/>
              <a:buChar char="-"/>
            </a:pPr>
            <a:r>
              <a:rPr lang="es-MX" dirty="0"/>
              <a:t>Herencia de tablas</a:t>
            </a:r>
            <a:endParaRPr lang="es-CO" dirty="0"/>
          </a:p>
        </p:txBody>
      </p:sp>
    </p:spTree>
    <p:extLst>
      <p:ext uri="{BB962C8B-B14F-4D97-AF65-F5344CB8AC3E}">
        <p14:creationId xmlns:p14="http://schemas.microsoft.com/office/powerpoint/2010/main" val="83084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555795-7DFC-4F70-960E-C3310DAA7134}"/>
              </a:ext>
            </a:extLst>
          </p:cNvPr>
          <p:cNvSpPr>
            <a:spLocks noGrp="1"/>
          </p:cNvSpPr>
          <p:nvPr>
            <p:ph type="title"/>
          </p:nvPr>
        </p:nvSpPr>
        <p:spPr/>
        <p:txBody>
          <a:bodyPr/>
          <a:lstStyle/>
          <a:p>
            <a:r>
              <a:rPr lang="es-MX" dirty="0"/>
              <a:t>Modelos de datos: Otros modelos</a:t>
            </a:r>
            <a:endParaRPr lang="es-CO" dirty="0"/>
          </a:p>
        </p:txBody>
      </p:sp>
    </p:spTree>
    <p:extLst>
      <p:ext uri="{BB962C8B-B14F-4D97-AF65-F5344CB8AC3E}">
        <p14:creationId xmlns:p14="http://schemas.microsoft.com/office/powerpoint/2010/main" val="356445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D9CBE66-970B-4912-8B8C-67224C860DFD}"/>
              </a:ext>
            </a:extLst>
          </p:cNvPr>
          <p:cNvSpPr>
            <a:spLocks noGrp="1"/>
          </p:cNvSpPr>
          <p:nvPr>
            <p:ph idx="1"/>
          </p:nvPr>
        </p:nvSpPr>
        <p:spPr>
          <a:xfrm>
            <a:off x="838200" y="1471863"/>
            <a:ext cx="10515600" cy="3914274"/>
          </a:xfrm>
        </p:spPr>
        <p:txBody>
          <a:bodyPr/>
          <a:lstStyle/>
          <a:p>
            <a:r>
              <a:rPr lang="es-MX" b="1" dirty="0"/>
              <a:t>Modelo de datos semiestructurado:</a:t>
            </a:r>
            <a:r>
              <a:rPr lang="es-MX" dirty="0"/>
              <a:t> Permite la especificación de datos donde los elementos de datos individuales del mismo tipo pueden tener diferentes conjuntos de atributos. Esto lo diferencia de los modelos de datos mencionados anterior mente, en los que cada elemento de datos de un tipo particular debe tener el mismo conjunto de atributos. Uso del lenguaje de marcas extensible ( XML, </a:t>
            </a:r>
            <a:r>
              <a:rPr lang="es-MX" dirty="0" err="1"/>
              <a:t>eXtensible</a:t>
            </a:r>
            <a:r>
              <a:rPr lang="es-MX" dirty="0"/>
              <a:t> </a:t>
            </a:r>
            <a:r>
              <a:rPr lang="es-MX" dirty="0" err="1"/>
              <a:t>Markup</a:t>
            </a:r>
            <a:r>
              <a:rPr lang="es-MX" dirty="0"/>
              <a:t> </a:t>
            </a:r>
            <a:r>
              <a:rPr lang="es-MX" dirty="0" err="1"/>
              <a:t>Language</a:t>
            </a:r>
            <a:r>
              <a:rPr lang="es-MX" dirty="0"/>
              <a:t>).</a:t>
            </a:r>
          </a:p>
          <a:p>
            <a:r>
              <a:rPr lang="es-MX" b="1" dirty="0"/>
              <a:t>Modelo de datos de red</a:t>
            </a:r>
          </a:p>
          <a:p>
            <a:r>
              <a:rPr lang="es-MX" b="1" dirty="0"/>
              <a:t>Modelo de datos jerárquico</a:t>
            </a:r>
            <a:endParaRPr lang="es-CO" b="1" dirty="0"/>
          </a:p>
        </p:txBody>
      </p:sp>
    </p:spTree>
    <p:extLst>
      <p:ext uri="{BB962C8B-B14F-4D97-AF65-F5344CB8AC3E}">
        <p14:creationId xmlns:p14="http://schemas.microsoft.com/office/powerpoint/2010/main" val="310441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13278-5EE1-41C1-98BF-9DF59DB73661}"/>
              </a:ext>
            </a:extLst>
          </p:cNvPr>
          <p:cNvSpPr>
            <a:spLocks noGrp="1"/>
          </p:cNvSpPr>
          <p:nvPr>
            <p:ph type="title"/>
          </p:nvPr>
        </p:nvSpPr>
        <p:spPr/>
        <p:txBody>
          <a:bodyPr/>
          <a:lstStyle/>
          <a:p>
            <a:r>
              <a:rPr lang="es-MX" dirty="0"/>
              <a:t>Diseño de bases de datos</a:t>
            </a:r>
            <a:endParaRPr lang="es-CO" dirty="0"/>
          </a:p>
        </p:txBody>
      </p:sp>
    </p:spTree>
    <p:extLst>
      <p:ext uri="{BB962C8B-B14F-4D97-AF65-F5344CB8AC3E}">
        <p14:creationId xmlns:p14="http://schemas.microsoft.com/office/powerpoint/2010/main" val="386560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1AFC27-9C1D-4447-A2AB-1F43E90F1981}"/>
              </a:ext>
            </a:extLst>
          </p:cNvPr>
          <p:cNvSpPr>
            <a:spLocks noGrp="1"/>
          </p:cNvSpPr>
          <p:nvPr>
            <p:ph idx="1"/>
          </p:nvPr>
        </p:nvSpPr>
        <p:spPr>
          <a:xfrm>
            <a:off x="838200" y="1183105"/>
            <a:ext cx="10515600" cy="4491790"/>
          </a:xfrm>
        </p:spPr>
        <p:txBody>
          <a:bodyPr/>
          <a:lstStyle/>
          <a:p>
            <a:r>
              <a:rPr lang="es-MX" b="1" dirty="0"/>
              <a:t>Caracterización completa de necesidades:</a:t>
            </a:r>
            <a:r>
              <a:rPr lang="es-MX" dirty="0"/>
              <a:t> Interacción con expertos y posibles usuarios - Especificación de requisitos</a:t>
            </a:r>
          </a:p>
          <a:p>
            <a:r>
              <a:rPr lang="es-CO" b="1" dirty="0"/>
              <a:t>Elección del modelo de datos:</a:t>
            </a:r>
            <a:r>
              <a:rPr lang="es-CO" dirty="0"/>
              <a:t> Traducción a un esquema conceptual de la base – Diseño conceptual – Entidad relación</a:t>
            </a:r>
          </a:p>
          <a:p>
            <a:r>
              <a:rPr lang="es-CO" b="1" dirty="0"/>
              <a:t>Diseño lógico:</a:t>
            </a:r>
            <a:r>
              <a:rPr lang="es-CO" dirty="0"/>
              <a:t> Traducción del esquema conceptual de alto nivel al modelo de datos de la implementación del sistema de bases de datos que se va a usar – Modelo relacional</a:t>
            </a:r>
          </a:p>
          <a:p>
            <a:r>
              <a:rPr lang="es-CO" b="1" dirty="0"/>
              <a:t>Diseño físico:</a:t>
            </a:r>
            <a:r>
              <a:rPr lang="es-CO" dirty="0"/>
              <a:t> Especificación de las características físicas de la base (forma de organización de los archivos, estructuras de almacenamiento interno, etc.) </a:t>
            </a:r>
          </a:p>
        </p:txBody>
      </p:sp>
    </p:spTree>
    <p:extLst>
      <p:ext uri="{BB962C8B-B14F-4D97-AF65-F5344CB8AC3E}">
        <p14:creationId xmlns:p14="http://schemas.microsoft.com/office/powerpoint/2010/main" val="18361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96F3A0E-031C-40C2-9D8C-81AD3804436E}"/>
              </a:ext>
            </a:extLst>
          </p:cNvPr>
          <p:cNvPicPr>
            <a:picLocks noChangeAspect="1"/>
          </p:cNvPicPr>
          <p:nvPr/>
        </p:nvPicPr>
        <p:blipFill>
          <a:blip r:embed="rId2"/>
          <a:stretch>
            <a:fillRect/>
          </a:stretch>
        </p:blipFill>
        <p:spPr>
          <a:xfrm>
            <a:off x="952500" y="516835"/>
            <a:ext cx="10287000" cy="1371600"/>
          </a:xfrm>
          <a:prstGeom prst="rect">
            <a:avLst/>
          </a:prstGeom>
        </p:spPr>
      </p:pic>
      <p:sp>
        <p:nvSpPr>
          <p:cNvPr id="4" name="CuadroTexto 3">
            <a:extLst>
              <a:ext uri="{FF2B5EF4-FFF2-40B4-BE49-F238E27FC236}">
                <a16:creationId xmlns:a16="http://schemas.microsoft.com/office/drawing/2014/main" id="{0535BA68-3BBD-4823-A80E-EFA62B61BA52}"/>
              </a:ext>
            </a:extLst>
          </p:cNvPr>
          <p:cNvSpPr txBox="1"/>
          <p:nvPr/>
        </p:nvSpPr>
        <p:spPr>
          <a:xfrm>
            <a:off x="1099930" y="2908503"/>
            <a:ext cx="8534400" cy="2031325"/>
          </a:xfrm>
          <a:prstGeom prst="rect">
            <a:avLst/>
          </a:prstGeom>
          <a:noFill/>
        </p:spPr>
        <p:txBody>
          <a:bodyPr wrap="square" rtlCol="0">
            <a:spAutoFit/>
          </a:bodyPr>
          <a:lstStyle/>
          <a:p>
            <a:r>
              <a:rPr lang="es-MX" dirty="0"/>
              <a:t>Características principales:</a:t>
            </a:r>
          </a:p>
          <a:p>
            <a:pPr marL="285750" indent="-285750">
              <a:buFontTx/>
              <a:buChar char="-"/>
            </a:pPr>
            <a:r>
              <a:rPr lang="es-CO" dirty="0"/>
              <a:t>Se diseñan para gestionar grandes cantidades de información</a:t>
            </a:r>
          </a:p>
          <a:p>
            <a:pPr marL="285750" indent="-285750">
              <a:buFontTx/>
              <a:buChar char="-"/>
            </a:pPr>
            <a:r>
              <a:rPr lang="es-CO" dirty="0"/>
              <a:t>Definición de estructuras para almacenar y manipulación de la información</a:t>
            </a:r>
          </a:p>
          <a:p>
            <a:pPr marL="285750" indent="-285750">
              <a:buFontTx/>
              <a:buChar char="-"/>
            </a:pPr>
            <a:r>
              <a:rPr lang="es-MX" dirty="0"/>
              <a:t>Deben garantizar la fiabilidad de la información almacenada (mecanismos para caídas de sistema o intentos de acceso no autorizados)</a:t>
            </a:r>
          </a:p>
          <a:p>
            <a:pPr marL="285750" indent="-285750">
              <a:buFontTx/>
              <a:buChar char="-"/>
            </a:pPr>
            <a:r>
              <a:rPr lang="es-MX" dirty="0"/>
              <a:t>Evasión de datos anómalos (si se trata de un sistema compartido entre múltiples usuarios)</a:t>
            </a:r>
            <a:endParaRPr lang="es-CO" dirty="0"/>
          </a:p>
        </p:txBody>
      </p:sp>
    </p:spTree>
    <p:extLst>
      <p:ext uri="{BB962C8B-B14F-4D97-AF65-F5344CB8AC3E}">
        <p14:creationId xmlns:p14="http://schemas.microsoft.com/office/powerpoint/2010/main" val="211017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FB23B-58CE-4EC3-B50A-B66471BF1A49}"/>
              </a:ext>
            </a:extLst>
          </p:cNvPr>
          <p:cNvSpPr>
            <a:spLocks noGrp="1"/>
          </p:cNvSpPr>
          <p:nvPr>
            <p:ph type="ctrTitle"/>
          </p:nvPr>
        </p:nvSpPr>
        <p:spPr/>
        <p:txBody>
          <a:bodyPr/>
          <a:lstStyle/>
          <a:p>
            <a:r>
              <a:rPr lang="es-MX" dirty="0"/>
              <a:t>Ejercicio práctico</a:t>
            </a:r>
            <a:endParaRPr lang="es-CO" dirty="0"/>
          </a:p>
        </p:txBody>
      </p:sp>
    </p:spTree>
    <p:extLst>
      <p:ext uri="{BB962C8B-B14F-4D97-AF65-F5344CB8AC3E}">
        <p14:creationId xmlns:p14="http://schemas.microsoft.com/office/powerpoint/2010/main" val="328398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2839E08-40C2-4383-BEEC-1A099CEEB112}"/>
              </a:ext>
            </a:extLst>
          </p:cNvPr>
          <p:cNvPicPr>
            <a:picLocks noChangeAspect="1"/>
          </p:cNvPicPr>
          <p:nvPr/>
        </p:nvPicPr>
        <p:blipFill>
          <a:blip r:embed="rId2"/>
          <a:stretch>
            <a:fillRect/>
          </a:stretch>
        </p:blipFill>
        <p:spPr>
          <a:xfrm>
            <a:off x="2984697" y="417443"/>
            <a:ext cx="6222605" cy="6023113"/>
          </a:xfrm>
          <a:prstGeom prst="rect">
            <a:avLst/>
          </a:prstGeom>
        </p:spPr>
      </p:pic>
    </p:spTree>
    <p:extLst>
      <p:ext uri="{BB962C8B-B14F-4D97-AF65-F5344CB8AC3E}">
        <p14:creationId xmlns:p14="http://schemas.microsoft.com/office/powerpoint/2010/main" val="213220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47C5D-F781-400D-8C97-64A60DA75476}"/>
              </a:ext>
            </a:extLst>
          </p:cNvPr>
          <p:cNvSpPr>
            <a:spLocks noGrp="1"/>
          </p:cNvSpPr>
          <p:nvPr>
            <p:ph type="title"/>
          </p:nvPr>
        </p:nvSpPr>
        <p:spPr/>
        <p:txBody>
          <a:bodyPr/>
          <a:lstStyle/>
          <a:p>
            <a:r>
              <a:rPr lang="es-MX" dirty="0"/>
              <a:t>Aplicaciones de los sistemas de bases de datos</a:t>
            </a:r>
            <a:endParaRPr lang="es-CO" dirty="0"/>
          </a:p>
        </p:txBody>
      </p:sp>
      <p:sp>
        <p:nvSpPr>
          <p:cNvPr id="3" name="Marcador de contenido 2">
            <a:extLst>
              <a:ext uri="{FF2B5EF4-FFF2-40B4-BE49-F238E27FC236}">
                <a16:creationId xmlns:a16="http://schemas.microsoft.com/office/drawing/2014/main" id="{0223A361-F802-4D0E-BAEF-C247B8F75665}"/>
              </a:ext>
            </a:extLst>
          </p:cNvPr>
          <p:cNvSpPr>
            <a:spLocks noGrp="1"/>
          </p:cNvSpPr>
          <p:nvPr>
            <p:ph idx="1"/>
          </p:nvPr>
        </p:nvSpPr>
        <p:spPr/>
        <p:txBody>
          <a:bodyPr>
            <a:normAutofit lnSpcReduction="10000"/>
          </a:bodyPr>
          <a:lstStyle/>
          <a:p>
            <a:r>
              <a:rPr lang="es-MX" dirty="0"/>
              <a:t>Almacenamiento y gestión de grandes </a:t>
            </a:r>
            <a:r>
              <a:rPr lang="es-MX" dirty="0" err="1"/>
              <a:t>datasets</a:t>
            </a:r>
            <a:r>
              <a:rPr lang="es-MX" dirty="0"/>
              <a:t> (Información estructurada y no estructurada)</a:t>
            </a:r>
          </a:p>
          <a:p>
            <a:r>
              <a:rPr lang="es-MX" dirty="0" err="1"/>
              <a:t>Feature</a:t>
            </a:r>
            <a:r>
              <a:rPr lang="es-MX" dirty="0"/>
              <a:t> Store (Base de datos optimizada para manejo de </a:t>
            </a:r>
            <a:r>
              <a:rPr lang="es-MX" dirty="0" err="1"/>
              <a:t>features</a:t>
            </a:r>
            <a:r>
              <a:rPr lang="es-MX" dirty="0"/>
              <a:t>)</a:t>
            </a:r>
          </a:p>
          <a:p>
            <a:r>
              <a:rPr lang="es-MX" dirty="0"/>
              <a:t>Data </a:t>
            </a:r>
            <a:r>
              <a:rPr lang="es-MX" dirty="0" err="1"/>
              <a:t>Warehousing</a:t>
            </a:r>
            <a:r>
              <a:rPr lang="es-MX" dirty="0"/>
              <a:t> y Data </a:t>
            </a:r>
            <a:r>
              <a:rPr lang="es-MX" dirty="0" err="1"/>
              <a:t>Lakes</a:t>
            </a:r>
            <a:r>
              <a:rPr lang="es-MX" dirty="0"/>
              <a:t> (Integración de datos de múltiples fuentes – Facilidad para análisis de grandes volúmenes de datos)</a:t>
            </a:r>
          </a:p>
          <a:p>
            <a:r>
              <a:rPr lang="es-MX" dirty="0"/>
              <a:t>Procesamiento en tiempo real</a:t>
            </a:r>
          </a:p>
          <a:p>
            <a:r>
              <a:rPr lang="es-MX" dirty="0"/>
              <a:t>Automatización y gestión del conocimiento</a:t>
            </a:r>
          </a:p>
          <a:p>
            <a:r>
              <a:rPr lang="es-MX" dirty="0"/>
              <a:t>Soporte para sistemas de recomendación</a:t>
            </a:r>
          </a:p>
          <a:p>
            <a:r>
              <a:rPr lang="es-MX" dirty="0"/>
              <a:t>Seguridad y cumplimiento (detección de actividades sospechosas usando)</a:t>
            </a:r>
            <a:endParaRPr lang="es-CO" dirty="0"/>
          </a:p>
        </p:txBody>
      </p:sp>
    </p:spTree>
    <p:extLst>
      <p:ext uri="{BB962C8B-B14F-4D97-AF65-F5344CB8AC3E}">
        <p14:creationId xmlns:p14="http://schemas.microsoft.com/office/powerpoint/2010/main" val="98747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8F87D-865C-4BDC-9569-A5A1F8208CB4}"/>
              </a:ext>
            </a:extLst>
          </p:cNvPr>
          <p:cNvSpPr>
            <a:spLocks noGrp="1"/>
          </p:cNvSpPr>
          <p:nvPr>
            <p:ph type="title"/>
          </p:nvPr>
        </p:nvSpPr>
        <p:spPr/>
        <p:txBody>
          <a:bodyPr/>
          <a:lstStyle/>
          <a:p>
            <a:r>
              <a:rPr lang="es-MX" dirty="0"/>
              <a:t>Abstracción de datos</a:t>
            </a:r>
            <a:endParaRPr lang="es-CO" dirty="0"/>
          </a:p>
        </p:txBody>
      </p:sp>
      <p:pic>
        <p:nvPicPr>
          <p:cNvPr id="5" name="Marcador de contenido 4">
            <a:extLst>
              <a:ext uri="{FF2B5EF4-FFF2-40B4-BE49-F238E27FC236}">
                <a16:creationId xmlns:a16="http://schemas.microsoft.com/office/drawing/2014/main" id="{075CE5E0-E9EF-4D6C-A53A-2A2534E7E4EF}"/>
              </a:ext>
            </a:extLst>
          </p:cNvPr>
          <p:cNvPicPr>
            <a:picLocks noGrp="1" noChangeAspect="1"/>
          </p:cNvPicPr>
          <p:nvPr>
            <p:ph idx="1"/>
          </p:nvPr>
        </p:nvPicPr>
        <p:blipFill>
          <a:blip r:embed="rId2"/>
          <a:stretch>
            <a:fillRect/>
          </a:stretch>
        </p:blipFill>
        <p:spPr>
          <a:xfrm>
            <a:off x="3079516" y="1690688"/>
            <a:ext cx="6032967" cy="3748881"/>
          </a:xfrm>
        </p:spPr>
      </p:pic>
    </p:spTree>
    <p:extLst>
      <p:ext uri="{BB962C8B-B14F-4D97-AF65-F5344CB8AC3E}">
        <p14:creationId xmlns:p14="http://schemas.microsoft.com/office/powerpoint/2010/main" val="61216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9CE23-E13F-462A-B4F8-A6C305679450}"/>
              </a:ext>
            </a:extLst>
          </p:cNvPr>
          <p:cNvSpPr>
            <a:spLocks noGrp="1"/>
          </p:cNvSpPr>
          <p:nvPr>
            <p:ph type="title"/>
          </p:nvPr>
        </p:nvSpPr>
        <p:spPr/>
        <p:txBody>
          <a:bodyPr/>
          <a:lstStyle/>
          <a:p>
            <a:r>
              <a:rPr lang="es-MX" dirty="0"/>
              <a:t>Modelos de datos: Modelo Relacional</a:t>
            </a:r>
            <a:endParaRPr lang="es-CO" dirty="0"/>
          </a:p>
        </p:txBody>
      </p:sp>
    </p:spTree>
    <p:extLst>
      <p:ext uri="{BB962C8B-B14F-4D97-AF65-F5344CB8AC3E}">
        <p14:creationId xmlns:p14="http://schemas.microsoft.com/office/powerpoint/2010/main" val="73426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9ACC1E1-BEDD-492F-8EB7-63D5D678C418}"/>
              </a:ext>
            </a:extLst>
          </p:cNvPr>
          <p:cNvPicPr>
            <a:picLocks noChangeAspect="1"/>
          </p:cNvPicPr>
          <p:nvPr/>
        </p:nvPicPr>
        <p:blipFill>
          <a:blip r:embed="rId2"/>
          <a:stretch>
            <a:fillRect/>
          </a:stretch>
        </p:blipFill>
        <p:spPr>
          <a:xfrm>
            <a:off x="2813686" y="1432259"/>
            <a:ext cx="6564628" cy="3993482"/>
          </a:xfrm>
          <a:prstGeom prst="rect">
            <a:avLst/>
          </a:prstGeom>
        </p:spPr>
      </p:pic>
    </p:spTree>
    <p:extLst>
      <p:ext uri="{BB962C8B-B14F-4D97-AF65-F5344CB8AC3E}">
        <p14:creationId xmlns:p14="http://schemas.microsoft.com/office/powerpoint/2010/main" val="238177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99EE0-7DB7-4713-8F68-5CC8EC5FF559}"/>
              </a:ext>
            </a:extLst>
          </p:cNvPr>
          <p:cNvSpPr>
            <a:spLocks noGrp="1"/>
          </p:cNvSpPr>
          <p:nvPr>
            <p:ph type="title"/>
          </p:nvPr>
        </p:nvSpPr>
        <p:spPr/>
        <p:txBody>
          <a:bodyPr/>
          <a:lstStyle/>
          <a:p>
            <a:r>
              <a:rPr lang="es-MX" dirty="0"/>
              <a:t>Esquema de una base de datos relacional</a:t>
            </a:r>
            <a:endParaRPr lang="es-CO" dirty="0"/>
          </a:p>
        </p:txBody>
      </p:sp>
      <p:pic>
        <p:nvPicPr>
          <p:cNvPr id="5" name="Marcador de contenido 4">
            <a:extLst>
              <a:ext uri="{FF2B5EF4-FFF2-40B4-BE49-F238E27FC236}">
                <a16:creationId xmlns:a16="http://schemas.microsoft.com/office/drawing/2014/main" id="{205A9D81-7F96-4F47-9735-37C464372CEE}"/>
              </a:ext>
            </a:extLst>
          </p:cNvPr>
          <p:cNvPicPr>
            <a:picLocks noGrp="1" noChangeAspect="1"/>
          </p:cNvPicPr>
          <p:nvPr>
            <p:ph idx="1"/>
          </p:nvPr>
        </p:nvPicPr>
        <p:blipFill>
          <a:blip r:embed="rId2"/>
          <a:stretch>
            <a:fillRect/>
          </a:stretch>
        </p:blipFill>
        <p:spPr>
          <a:xfrm>
            <a:off x="3541570" y="1995488"/>
            <a:ext cx="7812230" cy="3815556"/>
          </a:xfrm>
        </p:spPr>
      </p:pic>
      <p:sp>
        <p:nvSpPr>
          <p:cNvPr id="6" name="CuadroTexto 5">
            <a:extLst>
              <a:ext uri="{FF2B5EF4-FFF2-40B4-BE49-F238E27FC236}">
                <a16:creationId xmlns:a16="http://schemas.microsoft.com/office/drawing/2014/main" id="{5BFB11F1-D283-47AA-83C3-F3318DF1CAA2}"/>
              </a:ext>
            </a:extLst>
          </p:cNvPr>
          <p:cNvSpPr txBox="1"/>
          <p:nvPr/>
        </p:nvSpPr>
        <p:spPr>
          <a:xfrm>
            <a:off x="593558" y="2551837"/>
            <a:ext cx="2486526" cy="1754326"/>
          </a:xfrm>
          <a:prstGeom prst="rect">
            <a:avLst/>
          </a:prstGeom>
          <a:noFill/>
        </p:spPr>
        <p:txBody>
          <a:bodyPr wrap="square" rtlCol="0">
            <a:spAutoFit/>
          </a:bodyPr>
          <a:lstStyle/>
          <a:p>
            <a:r>
              <a:rPr lang="es-MX" b="1" dirty="0"/>
              <a:t>Esquema de la BD:</a:t>
            </a:r>
            <a:r>
              <a:rPr lang="es-MX" dirty="0"/>
              <a:t> Diseño lógico de la BD</a:t>
            </a:r>
          </a:p>
          <a:p>
            <a:endParaRPr lang="es-MX" dirty="0"/>
          </a:p>
          <a:p>
            <a:r>
              <a:rPr lang="es-MX" b="1" dirty="0"/>
              <a:t>Ejemplar de la BD: </a:t>
            </a:r>
            <a:r>
              <a:rPr lang="es-MX" dirty="0"/>
              <a:t>Instancia de los datos en un momento dado</a:t>
            </a:r>
            <a:endParaRPr lang="es-CO" dirty="0"/>
          </a:p>
        </p:txBody>
      </p:sp>
    </p:spTree>
    <p:extLst>
      <p:ext uri="{BB962C8B-B14F-4D97-AF65-F5344CB8AC3E}">
        <p14:creationId xmlns:p14="http://schemas.microsoft.com/office/powerpoint/2010/main" val="336458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8940D-A85A-4D72-A8F6-B65EBF912AD6}"/>
              </a:ext>
            </a:extLst>
          </p:cNvPr>
          <p:cNvSpPr>
            <a:spLocks noGrp="1"/>
          </p:cNvSpPr>
          <p:nvPr>
            <p:ph type="title"/>
          </p:nvPr>
        </p:nvSpPr>
        <p:spPr/>
        <p:txBody>
          <a:bodyPr/>
          <a:lstStyle/>
          <a:p>
            <a:r>
              <a:rPr lang="es-MX" dirty="0"/>
              <a:t>Diseño</a:t>
            </a:r>
            <a:endParaRPr lang="es-CO" dirty="0"/>
          </a:p>
        </p:txBody>
      </p:sp>
      <p:pic>
        <p:nvPicPr>
          <p:cNvPr id="5" name="Marcador de contenido 4">
            <a:extLst>
              <a:ext uri="{FF2B5EF4-FFF2-40B4-BE49-F238E27FC236}">
                <a16:creationId xmlns:a16="http://schemas.microsoft.com/office/drawing/2014/main" id="{BBACF08F-D110-4596-84B2-AE677978F3B7}"/>
              </a:ext>
            </a:extLst>
          </p:cNvPr>
          <p:cNvPicPr>
            <a:picLocks noGrp="1" noChangeAspect="1"/>
          </p:cNvPicPr>
          <p:nvPr>
            <p:ph idx="1"/>
          </p:nvPr>
        </p:nvPicPr>
        <p:blipFill>
          <a:blip r:embed="rId2"/>
          <a:stretch>
            <a:fillRect/>
          </a:stretch>
        </p:blipFill>
        <p:spPr>
          <a:xfrm>
            <a:off x="1938556" y="1411706"/>
            <a:ext cx="8314887" cy="4737552"/>
          </a:xfrm>
        </p:spPr>
      </p:pic>
    </p:spTree>
    <p:extLst>
      <p:ext uri="{BB962C8B-B14F-4D97-AF65-F5344CB8AC3E}">
        <p14:creationId xmlns:p14="http://schemas.microsoft.com/office/powerpoint/2010/main" val="355145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FC97B-A6EF-40A4-A731-CD0105471CEC}"/>
              </a:ext>
            </a:extLst>
          </p:cNvPr>
          <p:cNvSpPr>
            <a:spLocks noGrp="1"/>
          </p:cNvSpPr>
          <p:nvPr>
            <p:ph type="title"/>
          </p:nvPr>
        </p:nvSpPr>
        <p:spPr/>
        <p:txBody>
          <a:bodyPr/>
          <a:lstStyle/>
          <a:p>
            <a:r>
              <a:rPr lang="es-MX" dirty="0"/>
              <a:t>Modelos de datos: Modelo entidad-relación</a:t>
            </a:r>
            <a:endParaRPr lang="es-CO" dirty="0"/>
          </a:p>
        </p:txBody>
      </p:sp>
    </p:spTree>
    <p:extLst>
      <p:ext uri="{BB962C8B-B14F-4D97-AF65-F5344CB8AC3E}">
        <p14:creationId xmlns:p14="http://schemas.microsoft.com/office/powerpoint/2010/main" val="39603535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621</Words>
  <Application>Microsoft Office PowerPoint</Application>
  <PresentationFormat>Panorámica</PresentationFormat>
  <Paragraphs>46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Conceptos previos: Bases de datos</vt:lpstr>
      <vt:lpstr>Presentación de PowerPoint</vt:lpstr>
      <vt:lpstr>Aplicaciones de los sistemas de bases de datos</vt:lpstr>
      <vt:lpstr>Abstracción de datos</vt:lpstr>
      <vt:lpstr>Modelos de datos: Modelo Relacional</vt:lpstr>
      <vt:lpstr>Presentación de PowerPoint</vt:lpstr>
      <vt:lpstr>Esquema de una base de datos relacional</vt:lpstr>
      <vt:lpstr>Diseño</vt:lpstr>
      <vt:lpstr>Modelos de datos: Modelo entidad-relación</vt:lpstr>
      <vt:lpstr>Presentación de PowerPoint</vt:lpstr>
      <vt:lpstr>Presentación de PowerPoint</vt:lpstr>
      <vt:lpstr>Correspondencia de cardinalidades</vt:lpstr>
      <vt:lpstr>Diagramas entidad-relación</vt:lpstr>
      <vt:lpstr>Modelos de datos: Orientado a objetos</vt:lpstr>
      <vt:lpstr>Presentación de PowerPoint</vt:lpstr>
      <vt:lpstr>Modelos de datos: Otros modelos</vt:lpstr>
      <vt:lpstr>Presentación de PowerPoint</vt:lpstr>
      <vt:lpstr>Diseño de bases de datos</vt:lpstr>
      <vt:lpstr>Presentación de PowerPoint</vt:lpstr>
      <vt:lpstr>Ejercicio práctico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previos: Estadística / Bases de datos</dc:title>
  <dc:creator>Jorge</dc:creator>
  <cp:lastModifiedBy>Jorge</cp:lastModifiedBy>
  <cp:revision>13</cp:revision>
  <dcterms:created xsi:type="dcterms:W3CDTF">2024-05-13T15:16:31Z</dcterms:created>
  <dcterms:modified xsi:type="dcterms:W3CDTF">2024-05-13T17:37:43Z</dcterms:modified>
</cp:coreProperties>
</file>