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6" r:id="rId7"/>
    <p:sldId id="257" r:id="rId8"/>
    <p:sldId id="263" r:id="rId9"/>
    <p:sldId id="262" r:id="rId10"/>
    <p:sldId id="264" r:id="rId11"/>
    <p:sldId id="269" r:id="rId12"/>
    <p:sldId id="271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6" r:id="rId27"/>
    <p:sldId id="282" r:id="rId28"/>
    <p:sldId id="283" r:id="rId29"/>
    <p:sldId id="287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C1D73-8311-42BF-84F3-AA97ACD32EE7}" type="doc">
      <dgm:prSet loTypeId="urn:microsoft.com/office/officeart/2005/8/layout/hProcess9" loCatId="process" qsTypeId="urn:microsoft.com/office/officeart/2005/8/quickstyle/simple2" qsCatId="simple" csTypeId="urn:microsoft.com/office/officeart/2005/8/colors/colorful5" csCatId="colorful" phldr="1"/>
      <dgm:spPr/>
    </dgm:pt>
    <dgm:pt modelId="{FD53EFEA-8261-4601-A07A-A0CA08A149BB}">
      <dgm:prSet phldrT="[Texto]"/>
      <dgm:spPr/>
      <dgm:t>
        <a:bodyPr/>
        <a:lstStyle/>
        <a:p>
          <a:r>
            <a:rPr lang="es-MX" dirty="0"/>
            <a:t>Selección de los datos</a:t>
          </a:r>
          <a:endParaRPr lang="es-CO" dirty="0"/>
        </a:p>
      </dgm:t>
    </dgm:pt>
    <dgm:pt modelId="{CBFC7E67-C6E9-4B93-9A22-A69FE14F49B8}" type="parTrans" cxnId="{2F7874C4-AD0D-483C-B7CC-7ACFFF406C13}">
      <dgm:prSet/>
      <dgm:spPr/>
      <dgm:t>
        <a:bodyPr/>
        <a:lstStyle/>
        <a:p>
          <a:endParaRPr lang="es-CO"/>
        </a:p>
      </dgm:t>
    </dgm:pt>
    <dgm:pt modelId="{961C0619-41F8-489F-B624-9DC430151944}" type="sibTrans" cxnId="{2F7874C4-AD0D-483C-B7CC-7ACFFF406C13}">
      <dgm:prSet/>
      <dgm:spPr/>
      <dgm:t>
        <a:bodyPr/>
        <a:lstStyle/>
        <a:p>
          <a:endParaRPr lang="es-CO"/>
        </a:p>
      </dgm:t>
    </dgm:pt>
    <dgm:pt modelId="{B4F8B7C1-75D7-4739-807A-C28971095B63}">
      <dgm:prSet phldrT="[Texto]"/>
      <dgm:spPr/>
      <dgm:t>
        <a:bodyPr/>
        <a:lstStyle/>
        <a:p>
          <a:r>
            <a:rPr lang="es-MX" dirty="0"/>
            <a:t>Procesamiento (limpieza y manejo de nulos)</a:t>
          </a:r>
          <a:endParaRPr lang="es-CO" dirty="0"/>
        </a:p>
      </dgm:t>
    </dgm:pt>
    <dgm:pt modelId="{0EB30068-BE12-4A5F-B73E-F476CE87F9B5}" type="parTrans" cxnId="{6F458A9A-4705-4B2C-9C9C-A8C582AFFC84}">
      <dgm:prSet/>
      <dgm:spPr/>
      <dgm:t>
        <a:bodyPr/>
        <a:lstStyle/>
        <a:p>
          <a:endParaRPr lang="es-CO"/>
        </a:p>
      </dgm:t>
    </dgm:pt>
    <dgm:pt modelId="{9F1C15D7-0963-4864-A52E-BAD6D0F1720C}" type="sibTrans" cxnId="{6F458A9A-4705-4B2C-9C9C-A8C582AFFC84}">
      <dgm:prSet/>
      <dgm:spPr/>
      <dgm:t>
        <a:bodyPr/>
        <a:lstStyle/>
        <a:p>
          <a:endParaRPr lang="es-CO"/>
        </a:p>
      </dgm:t>
    </dgm:pt>
    <dgm:pt modelId="{663B980E-3F2E-4455-8790-914EFEEEEEBD}">
      <dgm:prSet phldrT="[Texto]"/>
      <dgm:spPr/>
      <dgm:t>
        <a:bodyPr/>
        <a:lstStyle/>
        <a:p>
          <a:r>
            <a:rPr lang="es-MX" dirty="0"/>
            <a:t>Selección del modelo</a:t>
          </a:r>
          <a:endParaRPr lang="es-CO" dirty="0"/>
        </a:p>
      </dgm:t>
    </dgm:pt>
    <dgm:pt modelId="{DBD5E181-46D4-47CC-90B6-0A2450E3BABF}" type="parTrans" cxnId="{EDE12ECA-72EE-4A5A-AFC0-A4EC8E9747B6}">
      <dgm:prSet/>
      <dgm:spPr/>
      <dgm:t>
        <a:bodyPr/>
        <a:lstStyle/>
        <a:p>
          <a:endParaRPr lang="es-CO"/>
        </a:p>
      </dgm:t>
    </dgm:pt>
    <dgm:pt modelId="{20577A8D-B09B-4FD3-B3F9-BA0A1D40AD3B}" type="sibTrans" cxnId="{EDE12ECA-72EE-4A5A-AFC0-A4EC8E9747B6}">
      <dgm:prSet/>
      <dgm:spPr/>
      <dgm:t>
        <a:bodyPr/>
        <a:lstStyle/>
        <a:p>
          <a:endParaRPr lang="es-CO"/>
        </a:p>
      </dgm:t>
    </dgm:pt>
    <dgm:pt modelId="{F831CA65-D94C-4C5F-AD2C-95F711235939}">
      <dgm:prSet phldrT="[Texto]"/>
      <dgm:spPr/>
      <dgm:t>
        <a:bodyPr/>
        <a:lstStyle/>
        <a:p>
          <a:r>
            <a:rPr lang="es-MX" dirty="0"/>
            <a:t>Evaluación del modelo</a:t>
          </a:r>
          <a:endParaRPr lang="es-CO" dirty="0"/>
        </a:p>
      </dgm:t>
    </dgm:pt>
    <dgm:pt modelId="{55C70F01-8330-434F-BB73-4E47E9D13FF2}" type="parTrans" cxnId="{1605568A-1D42-49A0-A277-46D3AF845E5C}">
      <dgm:prSet/>
      <dgm:spPr/>
      <dgm:t>
        <a:bodyPr/>
        <a:lstStyle/>
        <a:p>
          <a:endParaRPr lang="es-CO"/>
        </a:p>
      </dgm:t>
    </dgm:pt>
    <dgm:pt modelId="{7047F329-7D59-4E4D-8F44-E3B7E0EA5E2C}" type="sibTrans" cxnId="{1605568A-1D42-49A0-A277-46D3AF845E5C}">
      <dgm:prSet/>
      <dgm:spPr/>
      <dgm:t>
        <a:bodyPr/>
        <a:lstStyle/>
        <a:p>
          <a:endParaRPr lang="es-CO"/>
        </a:p>
      </dgm:t>
    </dgm:pt>
    <dgm:pt modelId="{9A261150-C06E-42CF-9E6A-02AF0290700A}">
      <dgm:prSet phldrT="[Texto]"/>
      <dgm:spPr/>
      <dgm:t>
        <a:bodyPr/>
        <a:lstStyle/>
        <a:p>
          <a:r>
            <a:rPr lang="es-MX" dirty="0"/>
            <a:t>Selección/ajuste de los </a:t>
          </a:r>
          <a:r>
            <a:rPr lang="es-MX" dirty="0" err="1"/>
            <a:t>hiper-parámetros</a:t>
          </a:r>
          <a:endParaRPr lang="es-CO" dirty="0"/>
        </a:p>
      </dgm:t>
    </dgm:pt>
    <dgm:pt modelId="{A4910F71-B5E7-4850-9602-D89F6BDF74C0}" type="parTrans" cxnId="{F78FDC69-48D9-4386-AEF3-6C61D24C9F7B}">
      <dgm:prSet/>
      <dgm:spPr/>
      <dgm:t>
        <a:bodyPr/>
        <a:lstStyle/>
        <a:p>
          <a:endParaRPr lang="es-CO"/>
        </a:p>
      </dgm:t>
    </dgm:pt>
    <dgm:pt modelId="{0AF08868-3AB0-44D4-99C3-C779D344E863}" type="sibTrans" cxnId="{F78FDC69-48D9-4386-AEF3-6C61D24C9F7B}">
      <dgm:prSet/>
      <dgm:spPr/>
      <dgm:t>
        <a:bodyPr/>
        <a:lstStyle/>
        <a:p>
          <a:endParaRPr lang="es-CO"/>
        </a:p>
      </dgm:t>
    </dgm:pt>
    <dgm:pt modelId="{B832C575-1241-422C-B7BB-FAFC250AF070}">
      <dgm:prSet phldrT="[Texto]"/>
      <dgm:spPr/>
      <dgm:t>
        <a:bodyPr/>
        <a:lstStyle/>
        <a:p>
          <a:r>
            <a:rPr lang="es-MX" dirty="0"/>
            <a:t>Entrenamiento del modelo</a:t>
          </a:r>
          <a:endParaRPr lang="es-CO" dirty="0"/>
        </a:p>
      </dgm:t>
    </dgm:pt>
    <dgm:pt modelId="{0A321C5A-53A0-4071-9898-BE78999189FE}" type="parTrans" cxnId="{267F99E9-7736-41CC-ABB4-DBCEA24A098E}">
      <dgm:prSet/>
      <dgm:spPr/>
      <dgm:t>
        <a:bodyPr/>
        <a:lstStyle/>
        <a:p>
          <a:endParaRPr lang="es-CO"/>
        </a:p>
      </dgm:t>
    </dgm:pt>
    <dgm:pt modelId="{B09B45B3-E086-4E53-817B-471AFC56F4F5}" type="sibTrans" cxnId="{267F99E9-7736-41CC-ABB4-DBCEA24A098E}">
      <dgm:prSet/>
      <dgm:spPr/>
      <dgm:t>
        <a:bodyPr/>
        <a:lstStyle/>
        <a:p>
          <a:endParaRPr lang="es-CO"/>
        </a:p>
      </dgm:t>
    </dgm:pt>
    <dgm:pt modelId="{C9FC460F-E22D-48FD-8253-FC4E1EE4CCD9}" type="pres">
      <dgm:prSet presAssocID="{705C1D73-8311-42BF-84F3-AA97ACD32EE7}" presName="CompostProcess" presStyleCnt="0">
        <dgm:presLayoutVars>
          <dgm:dir/>
          <dgm:resizeHandles val="exact"/>
        </dgm:presLayoutVars>
      </dgm:prSet>
      <dgm:spPr/>
    </dgm:pt>
    <dgm:pt modelId="{84F21B2A-EF1A-4414-9ADF-E73C8601C6D6}" type="pres">
      <dgm:prSet presAssocID="{705C1D73-8311-42BF-84F3-AA97ACD32EE7}" presName="arrow" presStyleLbl="bgShp" presStyleIdx="0" presStyleCnt="1"/>
      <dgm:spPr/>
    </dgm:pt>
    <dgm:pt modelId="{FF2865D2-041D-403C-82C4-16C2CFA58877}" type="pres">
      <dgm:prSet presAssocID="{705C1D73-8311-42BF-84F3-AA97ACD32EE7}" presName="linearProcess" presStyleCnt="0"/>
      <dgm:spPr/>
    </dgm:pt>
    <dgm:pt modelId="{D30D4E5F-5624-4864-A278-87080C8F6396}" type="pres">
      <dgm:prSet presAssocID="{FD53EFEA-8261-4601-A07A-A0CA08A149BB}" presName="textNode" presStyleLbl="node1" presStyleIdx="0" presStyleCnt="6">
        <dgm:presLayoutVars>
          <dgm:bulletEnabled val="1"/>
        </dgm:presLayoutVars>
      </dgm:prSet>
      <dgm:spPr/>
    </dgm:pt>
    <dgm:pt modelId="{3F991F6A-043C-42DB-8D0B-4046B932B905}" type="pres">
      <dgm:prSet presAssocID="{961C0619-41F8-489F-B624-9DC430151944}" presName="sibTrans" presStyleCnt="0"/>
      <dgm:spPr/>
    </dgm:pt>
    <dgm:pt modelId="{01AB36FB-03B9-4F3B-882F-280EAE148BC3}" type="pres">
      <dgm:prSet presAssocID="{B4F8B7C1-75D7-4739-807A-C28971095B63}" presName="textNode" presStyleLbl="node1" presStyleIdx="1" presStyleCnt="6">
        <dgm:presLayoutVars>
          <dgm:bulletEnabled val="1"/>
        </dgm:presLayoutVars>
      </dgm:prSet>
      <dgm:spPr/>
    </dgm:pt>
    <dgm:pt modelId="{FEE276B7-8E8D-4CA3-8325-719314604E24}" type="pres">
      <dgm:prSet presAssocID="{9F1C15D7-0963-4864-A52E-BAD6D0F1720C}" presName="sibTrans" presStyleCnt="0"/>
      <dgm:spPr/>
    </dgm:pt>
    <dgm:pt modelId="{0F47290F-CFBD-485D-A3BB-4C05974E8D64}" type="pres">
      <dgm:prSet presAssocID="{663B980E-3F2E-4455-8790-914EFEEEEEBD}" presName="textNode" presStyleLbl="node1" presStyleIdx="2" presStyleCnt="6">
        <dgm:presLayoutVars>
          <dgm:bulletEnabled val="1"/>
        </dgm:presLayoutVars>
      </dgm:prSet>
      <dgm:spPr/>
    </dgm:pt>
    <dgm:pt modelId="{70D0885D-F77C-4CE0-B55B-BC10453E6C65}" type="pres">
      <dgm:prSet presAssocID="{20577A8D-B09B-4FD3-B3F9-BA0A1D40AD3B}" presName="sibTrans" presStyleCnt="0"/>
      <dgm:spPr/>
    </dgm:pt>
    <dgm:pt modelId="{F22009E7-9784-4338-8CDD-683255E5ACBE}" type="pres">
      <dgm:prSet presAssocID="{9A261150-C06E-42CF-9E6A-02AF0290700A}" presName="textNode" presStyleLbl="node1" presStyleIdx="3" presStyleCnt="6">
        <dgm:presLayoutVars>
          <dgm:bulletEnabled val="1"/>
        </dgm:presLayoutVars>
      </dgm:prSet>
      <dgm:spPr/>
    </dgm:pt>
    <dgm:pt modelId="{16BD2163-FED0-4D57-B6FE-3DDC6BBE9AF8}" type="pres">
      <dgm:prSet presAssocID="{0AF08868-3AB0-44D4-99C3-C779D344E863}" presName="sibTrans" presStyleCnt="0"/>
      <dgm:spPr/>
    </dgm:pt>
    <dgm:pt modelId="{31A6A5EB-AFF6-4E10-97C7-7ACF269B628F}" type="pres">
      <dgm:prSet presAssocID="{B832C575-1241-422C-B7BB-FAFC250AF070}" presName="textNode" presStyleLbl="node1" presStyleIdx="4" presStyleCnt="6">
        <dgm:presLayoutVars>
          <dgm:bulletEnabled val="1"/>
        </dgm:presLayoutVars>
      </dgm:prSet>
      <dgm:spPr/>
    </dgm:pt>
    <dgm:pt modelId="{99508F9A-0D07-4E19-B9FF-03827F10F695}" type="pres">
      <dgm:prSet presAssocID="{B09B45B3-E086-4E53-817B-471AFC56F4F5}" presName="sibTrans" presStyleCnt="0"/>
      <dgm:spPr/>
    </dgm:pt>
    <dgm:pt modelId="{7633BD8D-83DB-456B-8948-BF73E8D9505C}" type="pres">
      <dgm:prSet presAssocID="{F831CA65-D94C-4C5F-AD2C-95F71123593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A2F7107-CF50-4BE2-8670-4DE47B48B8BB}" type="presOf" srcId="{705C1D73-8311-42BF-84F3-AA97ACD32EE7}" destId="{C9FC460F-E22D-48FD-8253-FC4E1EE4CCD9}" srcOrd="0" destOrd="0" presId="urn:microsoft.com/office/officeart/2005/8/layout/hProcess9"/>
    <dgm:cxn modelId="{8D99BA38-95AA-4530-8C86-D242EE702A9C}" type="presOf" srcId="{9A261150-C06E-42CF-9E6A-02AF0290700A}" destId="{F22009E7-9784-4338-8CDD-683255E5ACBE}" srcOrd="0" destOrd="0" presId="urn:microsoft.com/office/officeart/2005/8/layout/hProcess9"/>
    <dgm:cxn modelId="{F78FDC69-48D9-4386-AEF3-6C61D24C9F7B}" srcId="{705C1D73-8311-42BF-84F3-AA97ACD32EE7}" destId="{9A261150-C06E-42CF-9E6A-02AF0290700A}" srcOrd="3" destOrd="0" parTransId="{A4910F71-B5E7-4850-9602-D89F6BDF74C0}" sibTransId="{0AF08868-3AB0-44D4-99C3-C779D344E863}"/>
    <dgm:cxn modelId="{5FEB9E6E-A380-44FD-9F03-6EA3EB191D1E}" type="presOf" srcId="{FD53EFEA-8261-4601-A07A-A0CA08A149BB}" destId="{D30D4E5F-5624-4864-A278-87080C8F6396}" srcOrd="0" destOrd="0" presId="urn:microsoft.com/office/officeart/2005/8/layout/hProcess9"/>
    <dgm:cxn modelId="{1605568A-1D42-49A0-A277-46D3AF845E5C}" srcId="{705C1D73-8311-42BF-84F3-AA97ACD32EE7}" destId="{F831CA65-D94C-4C5F-AD2C-95F711235939}" srcOrd="5" destOrd="0" parTransId="{55C70F01-8330-434F-BB73-4E47E9D13FF2}" sibTransId="{7047F329-7D59-4E4D-8F44-E3B7E0EA5E2C}"/>
    <dgm:cxn modelId="{6F458A9A-4705-4B2C-9C9C-A8C582AFFC84}" srcId="{705C1D73-8311-42BF-84F3-AA97ACD32EE7}" destId="{B4F8B7C1-75D7-4739-807A-C28971095B63}" srcOrd="1" destOrd="0" parTransId="{0EB30068-BE12-4A5F-B73E-F476CE87F9B5}" sibTransId="{9F1C15D7-0963-4864-A52E-BAD6D0F1720C}"/>
    <dgm:cxn modelId="{B41EC29B-5C7D-4EFA-AE43-568D4E7F53C0}" type="presOf" srcId="{663B980E-3F2E-4455-8790-914EFEEEEEBD}" destId="{0F47290F-CFBD-485D-A3BB-4C05974E8D64}" srcOrd="0" destOrd="0" presId="urn:microsoft.com/office/officeart/2005/8/layout/hProcess9"/>
    <dgm:cxn modelId="{C222E1AF-6719-4BDA-ADD0-0C2696AC324A}" type="presOf" srcId="{B832C575-1241-422C-B7BB-FAFC250AF070}" destId="{31A6A5EB-AFF6-4E10-97C7-7ACF269B628F}" srcOrd="0" destOrd="0" presId="urn:microsoft.com/office/officeart/2005/8/layout/hProcess9"/>
    <dgm:cxn modelId="{2F7874C4-AD0D-483C-B7CC-7ACFFF406C13}" srcId="{705C1D73-8311-42BF-84F3-AA97ACD32EE7}" destId="{FD53EFEA-8261-4601-A07A-A0CA08A149BB}" srcOrd="0" destOrd="0" parTransId="{CBFC7E67-C6E9-4B93-9A22-A69FE14F49B8}" sibTransId="{961C0619-41F8-489F-B624-9DC430151944}"/>
    <dgm:cxn modelId="{EDE12ECA-72EE-4A5A-AFC0-A4EC8E9747B6}" srcId="{705C1D73-8311-42BF-84F3-AA97ACD32EE7}" destId="{663B980E-3F2E-4455-8790-914EFEEEEEBD}" srcOrd="2" destOrd="0" parTransId="{DBD5E181-46D4-47CC-90B6-0A2450E3BABF}" sibTransId="{20577A8D-B09B-4FD3-B3F9-BA0A1D40AD3B}"/>
    <dgm:cxn modelId="{267F99E9-7736-41CC-ABB4-DBCEA24A098E}" srcId="{705C1D73-8311-42BF-84F3-AA97ACD32EE7}" destId="{B832C575-1241-422C-B7BB-FAFC250AF070}" srcOrd="4" destOrd="0" parTransId="{0A321C5A-53A0-4071-9898-BE78999189FE}" sibTransId="{B09B45B3-E086-4E53-817B-471AFC56F4F5}"/>
    <dgm:cxn modelId="{E4FE9FF1-C62D-4F73-A0E1-9EF1E5E2660E}" type="presOf" srcId="{B4F8B7C1-75D7-4739-807A-C28971095B63}" destId="{01AB36FB-03B9-4F3B-882F-280EAE148BC3}" srcOrd="0" destOrd="0" presId="urn:microsoft.com/office/officeart/2005/8/layout/hProcess9"/>
    <dgm:cxn modelId="{DA70FAF5-61F3-4376-8849-0730BD4627E4}" type="presOf" srcId="{F831CA65-D94C-4C5F-AD2C-95F711235939}" destId="{7633BD8D-83DB-456B-8948-BF73E8D9505C}" srcOrd="0" destOrd="0" presId="urn:microsoft.com/office/officeart/2005/8/layout/hProcess9"/>
    <dgm:cxn modelId="{CDFC69C6-AD02-410F-B4D2-4369AF603661}" type="presParOf" srcId="{C9FC460F-E22D-48FD-8253-FC4E1EE4CCD9}" destId="{84F21B2A-EF1A-4414-9ADF-E73C8601C6D6}" srcOrd="0" destOrd="0" presId="urn:microsoft.com/office/officeart/2005/8/layout/hProcess9"/>
    <dgm:cxn modelId="{8790F274-6DE5-4611-B47C-0B03628F766E}" type="presParOf" srcId="{C9FC460F-E22D-48FD-8253-FC4E1EE4CCD9}" destId="{FF2865D2-041D-403C-82C4-16C2CFA58877}" srcOrd="1" destOrd="0" presId="urn:microsoft.com/office/officeart/2005/8/layout/hProcess9"/>
    <dgm:cxn modelId="{D72C58C1-24E9-40A0-AC9B-9E1A40B4445D}" type="presParOf" srcId="{FF2865D2-041D-403C-82C4-16C2CFA58877}" destId="{D30D4E5F-5624-4864-A278-87080C8F6396}" srcOrd="0" destOrd="0" presId="urn:microsoft.com/office/officeart/2005/8/layout/hProcess9"/>
    <dgm:cxn modelId="{A7DFD86F-8F77-4A9E-9D0F-26991AD743F1}" type="presParOf" srcId="{FF2865D2-041D-403C-82C4-16C2CFA58877}" destId="{3F991F6A-043C-42DB-8D0B-4046B932B905}" srcOrd="1" destOrd="0" presId="urn:microsoft.com/office/officeart/2005/8/layout/hProcess9"/>
    <dgm:cxn modelId="{6B949BE4-CD2E-40B2-9722-A1CAE993FFF8}" type="presParOf" srcId="{FF2865D2-041D-403C-82C4-16C2CFA58877}" destId="{01AB36FB-03B9-4F3B-882F-280EAE148BC3}" srcOrd="2" destOrd="0" presId="urn:microsoft.com/office/officeart/2005/8/layout/hProcess9"/>
    <dgm:cxn modelId="{566AB8E9-488D-4592-A716-E48C40B413F7}" type="presParOf" srcId="{FF2865D2-041D-403C-82C4-16C2CFA58877}" destId="{FEE276B7-8E8D-4CA3-8325-719314604E24}" srcOrd="3" destOrd="0" presId="urn:microsoft.com/office/officeart/2005/8/layout/hProcess9"/>
    <dgm:cxn modelId="{F5BE53C3-E802-417E-878F-C4C97C79AA7E}" type="presParOf" srcId="{FF2865D2-041D-403C-82C4-16C2CFA58877}" destId="{0F47290F-CFBD-485D-A3BB-4C05974E8D64}" srcOrd="4" destOrd="0" presId="urn:microsoft.com/office/officeart/2005/8/layout/hProcess9"/>
    <dgm:cxn modelId="{3094E8EF-48E0-49AB-AF0B-D0389FD46931}" type="presParOf" srcId="{FF2865D2-041D-403C-82C4-16C2CFA58877}" destId="{70D0885D-F77C-4CE0-B55B-BC10453E6C65}" srcOrd="5" destOrd="0" presId="urn:microsoft.com/office/officeart/2005/8/layout/hProcess9"/>
    <dgm:cxn modelId="{6AA95131-28AC-45E2-8646-EA192EECDA34}" type="presParOf" srcId="{FF2865D2-041D-403C-82C4-16C2CFA58877}" destId="{F22009E7-9784-4338-8CDD-683255E5ACBE}" srcOrd="6" destOrd="0" presId="urn:microsoft.com/office/officeart/2005/8/layout/hProcess9"/>
    <dgm:cxn modelId="{DD97D7E7-A439-4C0B-A3CC-11D5D2944B3F}" type="presParOf" srcId="{FF2865D2-041D-403C-82C4-16C2CFA58877}" destId="{16BD2163-FED0-4D57-B6FE-3DDC6BBE9AF8}" srcOrd="7" destOrd="0" presId="urn:microsoft.com/office/officeart/2005/8/layout/hProcess9"/>
    <dgm:cxn modelId="{687A595E-24DC-4F8C-9369-703C3F2CB536}" type="presParOf" srcId="{FF2865D2-041D-403C-82C4-16C2CFA58877}" destId="{31A6A5EB-AFF6-4E10-97C7-7ACF269B628F}" srcOrd="8" destOrd="0" presId="urn:microsoft.com/office/officeart/2005/8/layout/hProcess9"/>
    <dgm:cxn modelId="{74BFA952-D3B8-4045-8C63-D128A4D62589}" type="presParOf" srcId="{FF2865D2-041D-403C-82C4-16C2CFA58877}" destId="{99508F9A-0D07-4E19-B9FF-03827F10F695}" srcOrd="9" destOrd="0" presId="urn:microsoft.com/office/officeart/2005/8/layout/hProcess9"/>
    <dgm:cxn modelId="{37954CEB-215F-46C3-BCB9-CAB517D9D087}" type="presParOf" srcId="{FF2865D2-041D-403C-82C4-16C2CFA58877}" destId="{7633BD8D-83DB-456B-8948-BF73E8D9505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21B2A-EF1A-4414-9ADF-E73C8601C6D6}">
      <dsp:nvSpPr>
        <dsp:cNvPr id="0" name=""/>
        <dsp:cNvSpPr/>
      </dsp:nvSpPr>
      <dsp:spPr>
        <a:xfrm>
          <a:off x="788669" y="0"/>
          <a:ext cx="8938260" cy="43434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D4E5F-5624-4864-A278-87080C8F6396}">
      <dsp:nvSpPr>
        <dsp:cNvPr id="0" name=""/>
        <dsp:cNvSpPr/>
      </dsp:nvSpPr>
      <dsp:spPr>
        <a:xfrm>
          <a:off x="2888" y="1303020"/>
          <a:ext cx="1681571" cy="1737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Selección de los datos</a:t>
          </a:r>
          <a:endParaRPr lang="es-CO" sz="1600" kern="1200" dirty="0"/>
        </a:p>
      </dsp:txBody>
      <dsp:txXfrm>
        <a:off x="84976" y="1385108"/>
        <a:ext cx="1517395" cy="1573184"/>
      </dsp:txXfrm>
    </dsp:sp>
    <dsp:sp modelId="{01AB36FB-03B9-4F3B-882F-280EAE148BC3}">
      <dsp:nvSpPr>
        <dsp:cNvPr id="0" name=""/>
        <dsp:cNvSpPr/>
      </dsp:nvSpPr>
      <dsp:spPr>
        <a:xfrm>
          <a:off x="1768538" y="1303020"/>
          <a:ext cx="1681571" cy="1737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Procesamiento (limpieza y manejo de nulos)</a:t>
          </a:r>
          <a:endParaRPr lang="es-CO" sz="1600" kern="1200" dirty="0"/>
        </a:p>
      </dsp:txBody>
      <dsp:txXfrm>
        <a:off x="1850626" y="1385108"/>
        <a:ext cx="1517395" cy="1573184"/>
      </dsp:txXfrm>
    </dsp:sp>
    <dsp:sp modelId="{0F47290F-CFBD-485D-A3BB-4C05974E8D64}">
      <dsp:nvSpPr>
        <dsp:cNvPr id="0" name=""/>
        <dsp:cNvSpPr/>
      </dsp:nvSpPr>
      <dsp:spPr>
        <a:xfrm>
          <a:off x="3534188" y="1303020"/>
          <a:ext cx="1681571" cy="1737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Selección del modelo</a:t>
          </a:r>
          <a:endParaRPr lang="es-CO" sz="1600" kern="1200" dirty="0"/>
        </a:p>
      </dsp:txBody>
      <dsp:txXfrm>
        <a:off x="3616276" y="1385108"/>
        <a:ext cx="1517395" cy="1573184"/>
      </dsp:txXfrm>
    </dsp:sp>
    <dsp:sp modelId="{F22009E7-9784-4338-8CDD-683255E5ACBE}">
      <dsp:nvSpPr>
        <dsp:cNvPr id="0" name=""/>
        <dsp:cNvSpPr/>
      </dsp:nvSpPr>
      <dsp:spPr>
        <a:xfrm>
          <a:off x="5299839" y="1303020"/>
          <a:ext cx="1681571" cy="1737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Selección/ajuste de los </a:t>
          </a:r>
          <a:r>
            <a:rPr lang="es-MX" sz="1600" kern="1200" dirty="0" err="1"/>
            <a:t>hiper-parámetros</a:t>
          </a:r>
          <a:endParaRPr lang="es-CO" sz="1600" kern="1200" dirty="0"/>
        </a:p>
      </dsp:txBody>
      <dsp:txXfrm>
        <a:off x="5381927" y="1385108"/>
        <a:ext cx="1517395" cy="1573184"/>
      </dsp:txXfrm>
    </dsp:sp>
    <dsp:sp modelId="{31A6A5EB-AFF6-4E10-97C7-7ACF269B628F}">
      <dsp:nvSpPr>
        <dsp:cNvPr id="0" name=""/>
        <dsp:cNvSpPr/>
      </dsp:nvSpPr>
      <dsp:spPr>
        <a:xfrm>
          <a:off x="7065489" y="1303020"/>
          <a:ext cx="1681571" cy="1737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Entrenamiento del modelo</a:t>
          </a:r>
          <a:endParaRPr lang="es-CO" sz="1600" kern="1200" dirty="0"/>
        </a:p>
      </dsp:txBody>
      <dsp:txXfrm>
        <a:off x="7147577" y="1385108"/>
        <a:ext cx="1517395" cy="1573184"/>
      </dsp:txXfrm>
    </dsp:sp>
    <dsp:sp modelId="{7633BD8D-83DB-456B-8948-BF73E8D9505C}">
      <dsp:nvSpPr>
        <dsp:cNvPr id="0" name=""/>
        <dsp:cNvSpPr/>
      </dsp:nvSpPr>
      <dsp:spPr>
        <a:xfrm>
          <a:off x="8831140" y="1303020"/>
          <a:ext cx="1681571" cy="1737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Evaluación del modelo</a:t>
          </a:r>
          <a:endParaRPr lang="es-CO" sz="1600" kern="1200" dirty="0"/>
        </a:p>
      </dsp:txBody>
      <dsp:txXfrm>
        <a:off x="8913228" y="1385108"/>
        <a:ext cx="1517395" cy="1573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422C2-00F7-4E22-B795-F03EEC17F683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BC4B-C8F7-4700-B636-526F27C883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04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BC4B-C8F7-4700-B636-526F27C8834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00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37F02-0A15-497C-AC21-00F3A3A1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135F9-9019-487D-BFBA-D373B5789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2A1C2-51A6-47DA-A48E-ACF14D21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615B8-4990-4A7B-BD34-85495D07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ADA81-2EF9-430E-BAAE-BBA825F1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2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8A647-9B3A-4AAA-9C9F-19D175BD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F899BC-365D-43BE-BE86-762DC6E8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7F5B5-CD53-4B04-B063-473E901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3ED0D-5499-44C8-8219-1888D3E4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2475F-7F32-4CB5-B847-F69BFDD7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5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50CD5-F9B4-4BCE-A47C-F8DD9D93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DFC17F-39B0-40A3-8320-F0F53B96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FFCF5-B2F2-4AD8-8897-95A12F70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923C8-E2C0-4B78-95CB-74F9801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6BFD6-868D-4841-893B-68D27ED6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03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C6695-D2C7-49A8-B9F5-7811FAF2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DC797-CF3F-4A0B-85AD-48FEAEE2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56172-4B4F-4A5A-97F7-FFD3743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DFB70-F1C5-4360-9A38-C6C7B3B2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CB900-3697-45CE-A12B-136B33D1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50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C2930-8896-491D-8CA0-7B2E3C91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A03E-537A-4071-BC7D-3F7B4003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F41B8-D3AA-4562-8AA0-C6812947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203A9-6CC8-4F2D-AB5B-6C5936A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AF37C-FE67-4F22-9E95-29A0736A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5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FBB1-B688-4F9F-97B2-77FAF13F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EB058-6B25-4267-B5F2-0B059AEED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C9F60F-5D89-4058-9A4E-4DB63053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0FC2B-A088-432D-ACF6-729FBC68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9502B-CF14-449A-9740-4CAA2223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288F25-A436-4857-9C48-EF43D73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61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60CCC-0F3B-4A5E-9C07-A126189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063FD-777E-46EF-9AEB-DA3AE46F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39120-F956-4256-BB4E-3FF14B49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5B1039-40FE-410E-8111-E8A573B93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D2C156-BA1B-4DCD-9620-9D495032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3D0900-23A5-4160-87C2-61359546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3F407-21BD-4A92-8A6C-077A8346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2DF860-9096-4367-9248-5E135BC2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130AD-961B-485C-A296-5E3090E1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8359E4-09AD-4F79-9A5E-2274A40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DAA89E-51F7-4B19-8986-07DFD88F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6C0906-A36C-41C7-8812-A47B69C6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2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69F52C-4C15-49FC-8D13-AD89BA40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8309A7-DA77-428E-9FF1-04D92E0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9D4A68-CB86-4E53-A387-914A35E3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0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D3D8-F537-449C-82A0-99210128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869F6-BAD0-48CF-8D3F-01D975C5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A2DA5A-021D-478A-8749-A027ABAF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F805D-F476-410E-95E6-02C9F2B9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74012-9240-47E9-8189-DBA00BB2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587F3-5ABE-4E2B-8812-0E45A14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9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050E3-F219-4EA7-AF15-A5BA6B06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6D5282-82EF-47DA-BBCB-86C98F0C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94DCC-13A5-4900-AF93-EF8FAAD0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6C169-67FA-439F-87E7-A5253981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25292-2A2E-4C35-ABB6-135A85E8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19A42-7343-4AC4-A477-41A8C1B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8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DE2D6B-FC46-4BD7-9700-EC12A3C7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AFBC3-2332-4468-BF18-D24CD549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C52887-1EC5-41EA-9524-B94AC7C64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2546-A383-4A30-90D5-987814BFF6D6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655D4-639E-4A22-9FAC-2C7D1CA5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47E31-8ED6-4A61-AB06-142DAAE44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46A-0024-420B-9809-E4DE09A12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21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8CA99-A3B2-4534-9E99-16128D969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al Aprendizaje de Maquina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849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D2027-A57B-470D-BF85-55CCBCFA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1"/>
            <a:ext cx="7590797" cy="530828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¿Qué tipo de relación puede existir entre dos variables?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621301-8E3F-4E6D-BED2-C69504A7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591"/>
            <a:ext cx="7567370" cy="331272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3DC614-18B0-408B-B501-CD423E7B2543}"/>
              </a:ext>
            </a:extLst>
          </p:cNvPr>
          <p:cNvCxnSpPr>
            <a:cxnSpLocks/>
          </p:cNvCxnSpPr>
          <p:nvPr/>
        </p:nvCxnSpPr>
        <p:spPr>
          <a:xfrm flipV="1">
            <a:off x="4621885" y="2978628"/>
            <a:ext cx="3703320" cy="18516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EEF9CA-4C57-4291-AD39-17BAA90567EA}"/>
              </a:ext>
            </a:extLst>
          </p:cNvPr>
          <p:cNvSpPr/>
          <p:nvPr/>
        </p:nvSpPr>
        <p:spPr>
          <a:xfrm>
            <a:off x="8641080" y="868681"/>
            <a:ext cx="3177540" cy="290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La función de perdida medirá el promedio de la varianza de los puntos a la recta que se haya seleccionado (MSE)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47C1EC-84D9-42A2-B597-541F9B02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357" y="2588270"/>
            <a:ext cx="2536184" cy="6715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B1A0DA7-0031-482F-9B0B-B5A16F51F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072" y="3324194"/>
            <a:ext cx="1904188" cy="415131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351C611-6F4F-4784-BC76-6702D165162F}"/>
              </a:ext>
            </a:extLst>
          </p:cNvPr>
          <p:cNvSpPr/>
          <p:nvPr/>
        </p:nvSpPr>
        <p:spPr>
          <a:xfrm>
            <a:off x="8641080" y="4047491"/>
            <a:ext cx="3177540" cy="187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Hiper-Parámetros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# Épocas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Tasa de aprendizaje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4AF194A-AC20-41EF-8F9F-44F65AE2B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370" y="5220618"/>
            <a:ext cx="1895740" cy="485843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D0C98BF-719B-4D14-A3F7-7BE722491B7A}"/>
              </a:ext>
            </a:extLst>
          </p:cNvPr>
          <p:cNvSpPr/>
          <p:nvPr/>
        </p:nvSpPr>
        <p:spPr>
          <a:xfrm>
            <a:off x="10607040" y="5220618"/>
            <a:ext cx="137160" cy="48584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3157E-9ABC-41A5-B5A3-C593A04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¿Descenso del gradiente?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997D9-FDDE-47FB-AFC6-8F6254A5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56" y="1893426"/>
            <a:ext cx="4741664" cy="3676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9430D1-C949-4D6A-A5E7-93F54C12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79" y="4100113"/>
            <a:ext cx="547754" cy="89079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9E261F-898E-48B3-953A-62D2B346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479" y="1779125"/>
            <a:ext cx="4941366" cy="4156179"/>
          </a:xfrm>
        </p:spPr>
        <p:txBody>
          <a:bodyPr/>
          <a:lstStyle/>
          <a:p>
            <a:r>
              <a:rPr lang="es-MX" dirty="0"/>
              <a:t>Imaginemos que queremos subir una montaña, pero estamos a ciegas</a:t>
            </a:r>
          </a:p>
          <a:p>
            <a:r>
              <a:rPr lang="es-MX" dirty="0"/>
              <a:t>Solo podemos sentir la inclinación del terreno bajo nuestros pies</a:t>
            </a:r>
          </a:p>
          <a:p>
            <a:r>
              <a:rPr lang="es-MX" dirty="0"/>
              <a:t>Hacemos múltiples intentos para subir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711D110-E1A2-446F-BCB3-57E4B8744FEE}"/>
              </a:ext>
            </a:extLst>
          </p:cNvPr>
          <p:cNvSpPr/>
          <p:nvPr/>
        </p:nvSpPr>
        <p:spPr>
          <a:xfrm>
            <a:off x="6117280" y="5340945"/>
            <a:ext cx="799214" cy="578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 inicial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5601FE-7E9B-48F8-8A49-521F2E165A45}"/>
              </a:ext>
            </a:extLst>
          </p:cNvPr>
          <p:cNvSpPr/>
          <p:nvPr/>
        </p:nvSpPr>
        <p:spPr>
          <a:xfrm>
            <a:off x="8481060" y="1566245"/>
            <a:ext cx="1079574" cy="43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Objetivo</a:t>
            </a:r>
            <a:endParaRPr lang="es-CO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FC1F080E-9951-4E05-A6E2-802871751100}"/>
              </a:ext>
            </a:extLst>
          </p:cNvPr>
          <p:cNvSpPr/>
          <p:nvPr/>
        </p:nvSpPr>
        <p:spPr>
          <a:xfrm>
            <a:off x="6903720" y="2948940"/>
            <a:ext cx="2125980" cy="2103120"/>
          </a:xfrm>
          <a:custGeom>
            <a:avLst/>
            <a:gdLst>
              <a:gd name="connsiteX0" fmla="*/ 0 w 2125980"/>
              <a:gd name="connsiteY0" fmla="*/ 2103120 h 2103120"/>
              <a:gd name="connsiteX1" fmla="*/ 91440 w 2125980"/>
              <a:gd name="connsiteY1" fmla="*/ 1988820 h 2103120"/>
              <a:gd name="connsiteX2" fmla="*/ 251460 w 2125980"/>
              <a:gd name="connsiteY2" fmla="*/ 1920240 h 2103120"/>
              <a:gd name="connsiteX3" fmla="*/ 411480 w 2125980"/>
              <a:gd name="connsiteY3" fmla="*/ 1714500 h 2103120"/>
              <a:gd name="connsiteX4" fmla="*/ 457200 w 2125980"/>
              <a:gd name="connsiteY4" fmla="*/ 1645920 h 2103120"/>
              <a:gd name="connsiteX5" fmla="*/ 548640 w 2125980"/>
              <a:gd name="connsiteY5" fmla="*/ 1577340 h 2103120"/>
              <a:gd name="connsiteX6" fmla="*/ 640080 w 2125980"/>
              <a:gd name="connsiteY6" fmla="*/ 1440180 h 2103120"/>
              <a:gd name="connsiteX7" fmla="*/ 731520 w 2125980"/>
              <a:gd name="connsiteY7" fmla="*/ 1463040 h 2103120"/>
              <a:gd name="connsiteX8" fmla="*/ 822960 w 2125980"/>
              <a:gd name="connsiteY8" fmla="*/ 1531620 h 2103120"/>
              <a:gd name="connsiteX9" fmla="*/ 1028700 w 2125980"/>
              <a:gd name="connsiteY9" fmla="*/ 1508760 h 2103120"/>
              <a:gd name="connsiteX10" fmla="*/ 1143000 w 2125980"/>
              <a:gd name="connsiteY10" fmla="*/ 1463040 h 2103120"/>
              <a:gd name="connsiteX11" fmla="*/ 1417320 w 2125980"/>
              <a:gd name="connsiteY11" fmla="*/ 1280160 h 2103120"/>
              <a:gd name="connsiteX12" fmla="*/ 1440180 w 2125980"/>
              <a:gd name="connsiteY12" fmla="*/ 868680 h 2103120"/>
              <a:gd name="connsiteX13" fmla="*/ 1485900 w 2125980"/>
              <a:gd name="connsiteY13" fmla="*/ 777240 h 2103120"/>
              <a:gd name="connsiteX14" fmla="*/ 1600200 w 2125980"/>
              <a:gd name="connsiteY14" fmla="*/ 708660 h 2103120"/>
              <a:gd name="connsiteX15" fmla="*/ 2057400 w 2125980"/>
              <a:gd name="connsiteY15" fmla="*/ 708660 h 2103120"/>
              <a:gd name="connsiteX16" fmla="*/ 2125980 w 2125980"/>
              <a:gd name="connsiteY16" fmla="*/ 640080 h 2103120"/>
              <a:gd name="connsiteX17" fmla="*/ 2057400 w 2125980"/>
              <a:gd name="connsiteY17" fmla="*/ 480060 h 2103120"/>
              <a:gd name="connsiteX18" fmla="*/ 1988820 w 2125980"/>
              <a:gd name="connsiteY18" fmla="*/ 388620 h 2103120"/>
              <a:gd name="connsiteX19" fmla="*/ 1965960 w 2125980"/>
              <a:gd name="connsiteY19" fmla="*/ 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5980" h="2103120">
                <a:moveTo>
                  <a:pt x="0" y="2103120"/>
                </a:moveTo>
                <a:cubicBezTo>
                  <a:pt x="30480" y="2065020"/>
                  <a:pt x="54720" y="2020950"/>
                  <a:pt x="91440" y="1988820"/>
                </a:cubicBezTo>
                <a:cubicBezTo>
                  <a:pt x="126207" y="1958399"/>
                  <a:pt x="205865" y="1935438"/>
                  <a:pt x="251460" y="1920240"/>
                </a:cubicBezTo>
                <a:cubicBezTo>
                  <a:pt x="482569" y="1573577"/>
                  <a:pt x="232422" y="1929369"/>
                  <a:pt x="411480" y="1714500"/>
                </a:cubicBezTo>
                <a:cubicBezTo>
                  <a:pt x="429069" y="1693394"/>
                  <a:pt x="437773" y="1665347"/>
                  <a:pt x="457200" y="1645920"/>
                </a:cubicBezTo>
                <a:cubicBezTo>
                  <a:pt x="484141" y="1618979"/>
                  <a:pt x="518160" y="1600200"/>
                  <a:pt x="548640" y="1577340"/>
                </a:cubicBezTo>
                <a:cubicBezTo>
                  <a:pt x="564929" y="1528472"/>
                  <a:pt x="576992" y="1458205"/>
                  <a:pt x="640080" y="1440180"/>
                </a:cubicBezTo>
                <a:cubicBezTo>
                  <a:pt x="670289" y="1431549"/>
                  <a:pt x="701040" y="1455420"/>
                  <a:pt x="731520" y="1463040"/>
                </a:cubicBezTo>
                <a:cubicBezTo>
                  <a:pt x="762000" y="1485900"/>
                  <a:pt x="785303" y="1525827"/>
                  <a:pt x="822960" y="1531620"/>
                </a:cubicBezTo>
                <a:cubicBezTo>
                  <a:pt x="891160" y="1542112"/>
                  <a:pt x="961230" y="1523218"/>
                  <a:pt x="1028700" y="1508760"/>
                </a:cubicBezTo>
                <a:cubicBezTo>
                  <a:pt x="1068824" y="1500162"/>
                  <a:pt x="1106870" y="1482495"/>
                  <a:pt x="1143000" y="1463040"/>
                </a:cubicBezTo>
                <a:cubicBezTo>
                  <a:pt x="1270157" y="1394571"/>
                  <a:pt x="1315027" y="1356880"/>
                  <a:pt x="1417320" y="1280160"/>
                </a:cubicBezTo>
                <a:cubicBezTo>
                  <a:pt x="1424940" y="1143000"/>
                  <a:pt x="1421619" y="1004792"/>
                  <a:pt x="1440180" y="868680"/>
                </a:cubicBezTo>
                <a:cubicBezTo>
                  <a:pt x="1444784" y="834915"/>
                  <a:pt x="1461803" y="801337"/>
                  <a:pt x="1485900" y="777240"/>
                </a:cubicBezTo>
                <a:cubicBezTo>
                  <a:pt x="1517318" y="745822"/>
                  <a:pt x="1562100" y="731520"/>
                  <a:pt x="1600200" y="708660"/>
                </a:cubicBezTo>
                <a:cubicBezTo>
                  <a:pt x="1735481" y="720958"/>
                  <a:pt x="1919595" y="754595"/>
                  <a:pt x="2057400" y="708660"/>
                </a:cubicBezTo>
                <a:cubicBezTo>
                  <a:pt x="2088070" y="698437"/>
                  <a:pt x="2103120" y="662940"/>
                  <a:pt x="2125980" y="640080"/>
                </a:cubicBezTo>
                <a:cubicBezTo>
                  <a:pt x="2103758" y="573413"/>
                  <a:pt x="2097755" y="544627"/>
                  <a:pt x="2057400" y="480060"/>
                </a:cubicBezTo>
                <a:cubicBezTo>
                  <a:pt x="2037207" y="447751"/>
                  <a:pt x="2011680" y="419100"/>
                  <a:pt x="1988820" y="388620"/>
                </a:cubicBezTo>
                <a:cubicBezTo>
                  <a:pt x="1948027" y="184656"/>
                  <a:pt x="1965960" y="313175"/>
                  <a:pt x="196596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CF44D88-1180-4F57-9AB1-4774A2C073E0}"/>
              </a:ext>
            </a:extLst>
          </p:cNvPr>
          <p:cNvSpPr/>
          <p:nvPr/>
        </p:nvSpPr>
        <p:spPr>
          <a:xfrm>
            <a:off x="6858000" y="3749040"/>
            <a:ext cx="822960" cy="1371600"/>
          </a:xfrm>
          <a:custGeom>
            <a:avLst/>
            <a:gdLst>
              <a:gd name="connsiteX0" fmla="*/ 0 w 822960"/>
              <a:gd name="connsiteY0" fmla="*/ 1371600 h 1371600"/>
              <a:gd name="connsiteX1" fmla="*/ 525780 w 822960"/>
              <a:gd name="connsiteY1" fmla="*/ 1348740 h 1371600"/>
              <a:gd name="connsiteX2" fmla="*/ 571500 w 822960"/>
              <a:gd name="connsiteY2" fmla="*/ 1280160 h 1371600"/>
              <a:gd name="connsiteX3" fmla="*/ 617220 w 822960"/>
              <a:gd name="connsiteY3" fmla="*/ 1120140 h 1371600"/>
              <a:gd name="connsiteX4" fmla="*/ 594360 w 822960"/>
              <a:gd name="connsiteY4" fmla="*/ 960120 h 1371600"/>
              <a:gd name="connsiteX5" fmla="*/ 502920 w 822960"/>
              <a:gd name="connsiteY5" fmla="*/ 800100 h 1371600"/>
              <a:gd name="connsiteX6" fmla="*/ 434340 w 822960"/>
              <a:gd name="connsiteY6" fmla="*/ 640080 h 1371600"/>
              <a:gd name="connsiteX7" fmla="*/ 457200 w 822960"/>
              <a:gd name="connsiteY7" fmla="*/ 571500 h 1371600"/>
              <a:gd name="connsiteX8" fmla="*/ 617220 w 822960"/>
              <a:gd name="connsiteY8" fmla="*/ 525780 h 1371600"/>
              <a:gd name="connsiteX9" fmla="*/ 731520 w 822960"/>
              <a:gd name="connsiteY9" fmla="*/ 297180 h 1371600"/>
              <a:gd name="connsiteX10" fmla="*/ 777240 w 822960"/>
              <a:gd name="connsiteY10" fmla="*/ 68580 h 1371600"/>
              <a:gd name="connsiteX11" fmla="*/ 822960 w 822960"/>
              <a:gd name="connsiteY11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60" h="1371600">
                <a:moveTo>
                  <a:pt x="0" y="1371600"/>
                </a:moveTo>
                <a:cubicBezTo>
                  <a:pt x="175260" y="1363980"/>
                  <a:pt x="352558" y="1376456"/>
                  <a:pt x="525780" y="1348740"/>
                </a:cubicBezTo>
                <a:cubicBezTo>
                  <a:pt x="552909" y="1344399"/>
                  <a:pt x="559213" y="1304734"/>
                  <a:pt x="571500" y="1280160"/>
                </a:cubicBezTo>
                <a:cubicBezTo>
                  <a:pt x="587898" y="1247365"/>
                  <a:pt x="609896" y="1149438"/>
                  <a:pt x="617220" y="1120140"/>
                </a:cubicBezTo>
                <a:cubicBezTo>
                  <a:pt x="609600" y="1066800"/>
                  <a:pt x="608537" y="1012103"/>
                  <a:pt x="594360" y="960120"/>
                </a:cubicBezTo>
                <a:cubicBezTo>
                  <a:pt x="576339" y="894043"/>
                  <a:pt x="535305" y="856774"/>
                  <a:pt x="502920" y="800100"/>
                </a:cubicBezTo>
                <a:cubicBezTo>
                  <a:pt x="457723" y="721005"/>
                  <a:pt x="459987" y="717020"/>
                  <a:pt x="434340" y="640080"/>
                </a:cubicBezTo>
                <a:cubicBezTo>
                  <a:pt x="441960" y="617220"/>
                  <a:pt x="440161" y="588539"/>
                  <a:pt x="457200" y="571500"/>
                </a:cubicBezTo>
                <a:cubicBezTo>
                  <a:pt x="468132" y="560568"/>
                  <a:pt x="616429" y="525978"/>
                  <a:pt x="617220" y="525780"/>
                </a:cubicBezTo>
                <a:cubicBezTo>
                  <a:pt x="745719" y="397281"/>
                  <a:pt x="696966" y="481466"/>
                  <a:pt x="731520" y="297180"/>
                </a:cubicBezTo>
                <a:cubicBezTo>
                  <a:pt x="745841" y="220802"/>
                  <a:pt x="734135" y="133238"/>
                  <a:pt x="777240" y="68580"/>
                </a:cubicBezTo>
                <a:lnTo>
                  <a:pt x="822960" y="0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F7553700-C01D-4275-87A9-0232107260D7}"/>
              </a:ext>
            </a:extLst>
          </p:cNvPr>
          <p:cNvSpPr/>
          <p:nvPr/>
        </p:nvSpPr>
        <p:spPr>
          <a:xfrm>
            <a:off x="6835140" y="2857130"/>
            <a:ext cx="3291840" cy="2286370"/>
          </a:xfrm>
          <a:custGeom>
            <a:avLst/>
            <a:gdLst>
              <a:gd name="connsiteX0" fmla="*/ 0 w 3291840"/>
              <a:gd name="connsiteY0" fmla="*/ 2286370 h 2286370"/>
              <a:gd name="connsiteX1" fmla="*/ 548640 w 3291840"/>
              <a:gd name="connsiteY1" fmla="*/ 2126350 h 2286370"/>
              <a:gd name="connsiteX2" fmla="*/ 777240 w 3291840"/>
              <a:gd name="connsiteY2" fmla="*/ 2080630 h 2286370"/>
              <a:gd name="connsiteX3" fmla="*/ 960120 w 3291840"/>
              <a:gd name="connsiteY3" fmla="*/ 2034910 h 2286370"/>
              <a:gd name="connsiteX4" fmla="*/ 1188720 w 3291840"/>
              <a:gd name="connsiteY4" fmla="*/ 1966330 h 2286370"/>
              <a:gd name="connsiteX5" fmla="*/ 1417320 w 3291840"/>
              <a:gd name="connsiteY5" fmla="*/ 1943470 h 2286370"/>
              <a:gd name="connsiteX6" fmla="*/ 1577340 w 3291840"/>
              <a:gd name="connsiteY6" fmla="*/ 1874890 h 2286370"/>
              <a:gd name="connsiteX7" fmla="*/ 1760220 w 3291840"/>
              <a:gd name="connsiteY7" fmla="*/ 1852030 h 2286370"/>
              <a:gd name="connsiteX8" fmla="*/ 2788920 w 3291840"/>
              <a:gd name="connsiteY8" fmla="*/ 1829170 h 2286370"/>
              <a:gd name="connsiteX9" fmla="*/ 2788920 w 3291840"/>
              <a:gd name="connsiteY9" fmla="*/ 1394830 h 2286370"/>
              <a:gd name="connsiteX10" fmla="*/ 2994660 w 3291840"/>
              <a:gd name="connsiteY10" fmla="*/ 1349110 h 2286370"/>
              <a:gd name="connsiteX11" fmla="*/ 3177540 w 3291840"/>
              <a:gd name="connsiteY11" fmla="*/ 1280530 h 2286370"/>
              <a:gd name="connsiteX12" fmla="*/ 3223260 w 3291840"/>
              <a:gd name="connsiteY12" fmla="*/ 1166230 h 2286370"/>
              <a:gd name="connsiteX13" fmla="*/ 3268980 w 3291840"/>
              <a:gd name="connsiteY13" fmla="*/ 1097650 h 2286370"/>
              <a:gd name="connsiteX14" fmla="*/ 3291840 w 3291840"/>
              <a:gd name="connsiteY14" fmla="*/ 1006210 h 2286370"/>
              <a:gd name="connsiteX15" fmla="*/ 3154680 w 3291840"/>
              <a:gd name="connsiteY15" fmla="*/ 846190 h 2286370"/>
              <a:gd name="connsiteX16" fmla="*/ 3063240 w 3291840"/>
              <a:gd name="connsiteY16" fmla="*/ 869050 h 2286370"/>
              <a:gd name="connsiteX17" fmla="*/ 3040380 w 3291840"/>
              <a:gd name="connsiteY17" fmla="*/ 960490 h 2286370"/>
              <a:gd name="connsiteX18" fmla="*/ 2834640 w 3291840"/>
              <a:gd name="connsiteY18" fmla="*/ 1051930 h 2286370"/>
              <a:gd name="connsiteX19" fmla="*/ 2766060 w 3291840"/>
              <a:gd name="connsiteY19" fmla="*/ 1074790 h 2286370"/>
              <a:gd name="connsiteX20" fmla="*/ 2697480 w 3291840"/>
              <a:gd name="connsiteY20" fmla="*/ 937630 h 2286370"/>
              <a:gd name="connsiteX21" fmla="*/ 2674620 w 3291840"/>
              <a:gd name="connsiteY21" fmla="*/ 869050 h 2286370"/>
              <a:gd name="connsiteX22" fmla="*/ 2583180 w 3291840"/>
              <a:gd name="connsiteY22" fmla="*/ 846190 h 2286370"/>
              <a:gd name="connsiteX23" fmla="*/ 2354580 w 3291840"/>
              <a:gd name="connsiteY23" fmla="*/ 663310 h 2286370"/>
              <a:gd name="connsiteX24" fmla="*/ 2308860 w 3291840"/>
              <a:gd name="connsiteY24" fmla="*/ 571870 h 2286370"/>
              <a:gd name="connsiteX25" fmla="*/ 2331720 w 3291840"/>
              <a:gd name="connsiteY25" fmla="*/ 388990 h 2286370"/>
              <a:gd name="connsiteX26" fmla="*/ 2263140 w 3291840"/>
              <a:gd name="connsiteY26" fmla="*/ 274690 h 2286370"/>
              <a:gd name="connsiteX27" fmla="*/ 2125980 w 3291840"/>
              <a:gd name="connsiteY27" fmla="*/ 137530 h 2286370"/>
              <a:gd name="connsiteX28" fmla="*/ 2034540 w 3291840"/>
              <a:gd name="connsiteY28" fmla="*/ 370 h 228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91840" h="2286370">
                <a:moveTo>
                  <a:pt x="0" y="2286370"/>
                </a:moveTo>
                <a:cubicBezTo>
                  <a:pt x="220533" y="2212859"/>
                  <a:pt x="243363" y="2202669"/>
                  <a:pt x="548640" y="2126350"/>
                </a:cubicBezTo>
                <a:cubicBezTo>
                  <a:pt x="624029" y="2107503"/>
                  <a:pt x="701381" y="2097487"/>
                  <a:pt x="777240" y="2080630"/>
                </a:cubicBezTo>
                <a:cubicBezTo>
                  <a:pt x="838580" y="2066999"/>
                  <a:pt x="899702" y="2052172"/>
                  <a:pt x="960120" y="2034910"/>
                </a:cubicBezTo>
                <a:cubicBezTo>
                  <a:pt x="1023756" y="2016728"/>
                  <a:pt x="1117889" y="1976449"/>
                  <a:pt x="1188720" y="1966330"/>
                </a:cubicBezTo>
                <a:cubicBezTo>
                  <a:pt x="1264530" y="1955500"/>
                  <a:pt x="1341120" y="1951090"/>
                  <a:pt x="1417320" y="1943470"/>
                </a:cubicBezTo>
                <a:cubicBezTo>
                  <a:pt x="1470660" y="1920610"/>
                  <a:pt x="1521267" y="1889843"/>
                  <a:pt x="1577340" y="1874890"/>
                </a:cubicBezTo>
                <a:cubicBezTo>
                  <a:pt x="1636700" y="1859061"/>
                  <a:pt x="1698829" y="1854347"/>
                  <a:pt x="1760220" y="1852030"/>
                </a:cubicBezTo>
                <a:cubicBezTo>
                  <a:pt x="2102961" y="1839096"/>
                  <a:pt x="2446020" y="1836790"/>
                  <a:pt x="2788920" y="1829170"/>
                </a:cubicBezTo>
                <a:cubicBezTo>
                  <a:pt x="2787110" y="1809260"/>
                  <a:pt x="2736196" y="1447554"/>
                  <a:pt x="2788920" y="1394830"/>
                </a:cubicBezTo>
                <a:cubicBezTo>
                  <a:pt x="2838596" y="1345154"/>
                  <a:pt x="2926206" y="1364907"/>
                  <a:pt x="2994660" y="1349110"/>
                </a:cubicBezTo>
                <a:cubicBezTo>
                  <a:pt x="3110267" y="1322431"/>
                  <a:pt x="3067645" y="1335478"/>
                  <a:pt x="3177540" y="1280530"/>
                </a:cubicBezTo>
                <a:cubicBezTo>
                  <a:pt x="3192780" y="1242430"/>
                  <a:pt x="3204909" y="1202933"/>
                  <a:pt x="3223260" y="1166230"/>
                </a:cubicBezTo>
                <a:cubicBezTo>
                  <a:pt x="3235547" y="1141656"/>
                  <a:pt x="3258157" y="1122903"/>
                  <a:pt x="3268980" y="1097650"/>
                </a:cubicBezTo>
                <a:cubicBezTo>
                  <a:pt x="3281356" y="1068772"/>
                  <a:pt x="3284220" y="1036690"/>
                  <a:pt x="3291840" y="1006210"/>
                </a:cubicBezTo>
                <a:cubicBezTo>
                  <a:pt x="3257828" y="921179"/>
                  <a:pt x="3262590" y="859679"/>
                  <a:pt x="3154680" y="846190"/>
                </a:cubicBezTo>
                <a:cubicBezTo>
                  <a:pt x="3123505" y="842293"/>
                  <a:pt x="3093720" y="861430"/>
                  <a:pt x="3063240" y="869050"/>
                </a:cubicBezTo>
                <a:cubicBezTo>
                  <a:pt x="3055620" y="899530"/>
                  <a:pt x="3057808" y="934349"/>
                  <a:pt x="3040380" y="960490"/>
                </a:cubicBezTo>
                <a:cubicBezTo>
                  <a:pt x="3009329" y="1007067"/>
                  <a:pt x="2861696" y="1042911"/>
                  <a:pt x="2834640" y="1051930"/>
                </a:cubicBezTo>
                <a:lnTo>
                  <a:pt x="2766060" y="1074790"/>
                </a:lnTo>
                <a:cubicBezTo>
                  <a:pt x="2708601" y="902412"/>
                  <a:pt x="2786110" y="1114889"/>
                  <a:pt x="2697480" y="937630"/>
                </a:cubicBezTo>
                <a:cubicBezTo>
                  <a:pt x="2686704" y="916077"/>
                  <a:pt x="2693436" y="884103"/>
                  <a:pt x="2674620" y="869050"/>
                </a:cubicBezTo>
                <a:cubicBezTo>
                  <a:pt x="2650087" y="849423"/>
                  <a:pt x="2613660" y="853810"/>
                  <a:pt x="2583180" y="846190"/>
                </a:cubicBezTo>
                <a:cubicBezTo>
                  <a:pt x="2526997" y="804053"/>
                  <a:pt x="2391564" y="704917"/>
                  <a:pt x="2354580" y="663310"/>
                </a:cubicBezTo>
                <a:cubicBezTo>
                  <a:pt x="2331940" y="637840"/>
                  <a:pt x="2324100" y="602350"/>
                  <a:pt x="2308860" y="571870"/>
                </a:cubicBezTo>
                <a:cubicBezTo>
                  <a:pt x="2316480" y="510910"/>
                  <a:pt x="2341062" y="449710"/>
                  <a:pt x="2331720" y="388990"/>
                </a:cubicBezTo>
                <a:cubicBezTo>
                  <a:pt x="2324964" y="345075"/>
                  <a:pt x="2286689" y="312368"/>
                  <a:pt x="2263140" y="274690"/>
                </a:cubicBezTo>
                <a:cubicBezTo>
                  <a:pt x="2204151" y="180308"/>
                  <a:pt x="2228492" y="214414"/>
                  <a:pt x="2125980" y="137530"/>
                </a:cubicBezTo>
                <a:cubicBezTo>
                  <a:pt x="2075441" y="-14088"/>
                  <a:pt x="2128453" y="370"/>
                  <a:pt x="2034540" y="37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1652008-8106-4582-AB29-B70B99A543AB}"/>
              </a:ext>
            </a:extLst>
          </p:cNvPr>
          <p:cNvSpPr/>
          <p:nvPr/>
        </p:nvSpPr>
        <p:spPr>
          <a:xfrm>
            <a:off x="7909560" y="6072465"/>
            <a:ext cx="4042171" cy="578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Cualquier ayuda para subir es buena</a:t>
            </a:r>
          </a:p>
          <a:p>
            <a:pPr algn="ctr"/>
            <a:r>
              <a:rPr lang="es-MX" dirty="0"/>
              <a:t>-- Normalización de variables --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62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8DED-CCD1-4D61-9257-CA99993D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Nociones importantes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933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D9996-4198-4F5A-9874-7972A81B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019"/>
          </a:xfrm>
        </p:spPr>
        <p:txBody>
          <a:bodyPr/>
          <a:lstStyle/>
          <a:p>
            <a:r>
              <a:rPr lang="es-MX" dirty="0"/>
              <a:t>Selección de los datos</a:t>
            </a: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ADDA2C1-38D9-4853-93A9-C1D238A2B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300249"/>
              </p:ext>
            </p:extLst>
          </p:nvPr>
        </p:nvGraphicFramePr>
        <p:xfrm>
          <a:off x="2827020" y="1414144"/>
          <a:ext cx="6088380" cy="482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380">
                  <a:extLst>
                    <a:ext uri="{9D8B030D-6E8A-4147-A177-3AD203B41FA5}">
                      <a16:colId xmlns:a16="http://schemas.microsoft.com/office/drawing/2014/main" val="960805176"/>
                    </a:ext>
                  </a:extLst>
                </a:gridCol>
              </a:tblGrid>
              <a:tr h="4839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TRAIN – VAL -TEST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0636"/>
                  </a:ext>
                </a:extLst>
              </a:tr>
              <a:tr h="4342703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12984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EB02CEF-5FAC-4124-B976-0205B21F9180}"/>
              </a:ext>
            </a:extLst>
          </p:cNvPr>
          <p:cNvSpPr/>
          <p:nvPr/>
        </p:nvSpPr>
        <p:spPr>
          <a:xfrm>
            <a:off x="3497579" y="2240279"/>
            <a:ext cx="1535331" cy="359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DATASET</a:t>
            </a:r>
          </a:p>
          <a:p>
            <a:pPr algn="ctr"/>
            <a:r>
              <a:rPr lang="es-MX" dirty="0"/>
              <a:t>etiquetado</a:t>
            </a:r>
            <a:endParaRPr lang="es-CO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D5855D-CEFB-434F-B7CD-0D61EB8DE42E}"/>
              </a:ext>
            </a:extLst>
          </p:cNvPr>
          <p:cNvSpPr/>
          <p:nvPr/>
        </p:nvSpPr>
        <p:spPr>
          <a:xfrm>
            <a:off x="5493948" y="3371693"/>
            <a:ext cx="750388" cy="6351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85FC90-26B8-4853-AF77-C2A6F3EC4019}"/>
              </a:ext>
            </a:extLst>
          </p:cNvPr>
          <p:cNvSpPr/>
          <p:nvPr/>
        </p:nvSpPr>
        <p:spPr>
          <a:xfrm>
            <a:off x="6713219" y="3440014"/>
            <a:ext cx="1535331" cy="2399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TRAIN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ADF37D1-8F02-40EE-BB5F-2894A4791E42}"/>
              </a:ext>
            </a:extLst>
          </p:cNvPr>
          <p:cNvSpPr/>
          <p:nvPr/>
        </p:nvSpPr>
        <p:spPr>
          <a:xfrm>
            <a:off x="6728459" y="2651759"/>
            <a:ext cx="1535331" cy="766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VALIDATION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EE0752-94E1-46A4-B0A6-14203F10EBF7}"/>
              </a:ext>
            </a:extLst>
          </p:cNvPr>
          <p:cNvSpPr/>
          <p:nvPr/>
        </p:nvSpPr>
        <p:spPr>
          <a:xfrm>
            <a:off x="6728459" y="2240280"/>
            <a:ext cx="1535331" cy="554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320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D9D3-2FF8-4830-A2F6-3C35450E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s-MX" dirty="0"/>
              <a:t>Compromiso entre sesgo y varianza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ACA77A-69DF-4890-8A61-9ECDA1D8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6" y="1961876"/>
            <a:ext cx="6568728" cy="4622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1A0F13-192D-41F3-B0B5-A1C59FE6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08" y="1961876"/>
            <a:ext cx="4144992" cy="40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14C25-897E-4C6C-8CB0-C335A2EE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244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DB9D-3610-4C17-B6CA-D2782B32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posible resolver todos los problemas con la regresión lineal? ¿Es conveniente?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A0E693-2940-424F-AD00-15E19337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0" y="2188665"/>
            <a:ext cx="5031057" cy="39835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3FE87E-9838-4CAB-AA8F-CF7A06DA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57" y="3030790"/>
            <a:ext cx="6858957" cy="933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4440DE-0162-4B66-BB0E-2B9BD85E1AB1}"/>
              </a:ext>
            </a:extLst>
          </p:cNvPr>
          <p:cNvSpPr txBox="1"/>
          <p:nvPr/>
        </p:nvSpPr>
        <p:spPr>
          <a:xfrm>
            <a:off x="5460295" y="2354228"/>
            <a:ext cx="62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función de perdida en este caso evalúa el costo para ambas posibilidades (1 o 0) y recibe el nombre de log-</a:t>
            </a:r>
            <a:r>
              <a:rPr lang="es-MX" dirty="0" err="1"/>
              <a:t>loss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323C7B-E8A6-4E63-A5F0-8FF21E41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323" y="3994601"/>
            <a:ext cx="557290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1A01B-6E15-465E-8315-180B819A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 modelos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908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0002EF-CA84-410A-A986-B3B81B91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437" y="2467985"/>
            <a:ext cx="1503126" cy="19220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5DD99E-5502-41D7-8B8B-B0C0F2AB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21" y="3429000"/>
            <a:ext cx="2778368" cy="21766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DAD05E-A82B-4490-A273-A8486AC61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711" y="3678662"/>
            <a:ext cx="1855649" cy="1927021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69300B1-82A5-4D67-BEBF-62B53B88C85C}"/>
              </a:ext>
            </a:extLst>
          </p:cNvPr>
          <p:cNvSpPr/>
          <p:nvPr/>
        </p:nvSpPr>
        <p:spPr>
          <a:xfrm rot="5400000">
            <a:off x="5771990" y="14277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95E6539-3ECA-46D7-BFE8-CF14D518CD46}"/>
              </a:ext>
            </a:extLst>
          </p:cNvPr>
          <p:cNvSpPr/>
          <p:nvPr/>
        </p:nvSpPr>
        <p:spPr>
          <a:xfrm rot="9817153">
            <a:off x="4502853" y="3429000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E364DC8-6D44-44C9-9C38-7B7176EF896D}"/>
              </a:ext>
            </a:extLst>
          </p:cNvPr>
          <p:cNvSpPr/>
          <p:nvPr/>
        </p:nvSpPr>
        <p:spPr>
          <a:xfrm rot="1258846">
            <a:off x="7041128" y="3529100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46E526B-9AA0-42C6-AE08-5BFE8C8D36E8}"/>
              </a:ext>
            </a:extLst>
          </p:cNvPr>
          <p:cNvSpPr/>
          <p:nvPr/>
        </p:nvSpPr>
        <p:spPr>
          <a:xfrm>
            <a:off x="5319715" y="432032"/>
            <a:ext cx="1503126" cy="6480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042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9DDC8-19A4-4FFE-84EB-68AAC50B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Exactitud (</a:t>
            </a:r>
            <a:r>
              <a:rPr lang="es-MX" dirty="0" err="1"/>
              <a:t>Accuracy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7B771-2861-45D7-B67B-847FD41D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como si contáramos cuántas veces acertamos en total, tanto cuando dijiste "gato" y era un gato, como cuando dijiste "perro" y era un perro. Luego, comparamos eso con el número total de veces que jugaste.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Ejemplo: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Si adivinamos bien 8 veces de 10, la exactitud es 8/10 o 80%.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43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BB52-128C-454F-8DE1-099CE7FD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514223"/>
            <a:ext cx="10515600" cy="1325563"/>
          </a:xfrm>
        </p:spPr>
        <p:txBody>
          <a:bodyPr/>
          <a:lstStyle/>
          <a:p>
            <a:r>
              <a:rPr lang="es-MX" dirty="0"/>
              <a:t>Programación tradicional - Software 1.0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C63798-69C5-4253-A82A-9AA5F3F3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37" y="3617630"/>
            <a:ext cx="1901696" cy="1920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B7CA55-C775-43C4-981B-981E28DC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24" y="4412865"/>
            <a:ext cx="790685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96A7D8-515F-4CB2-BEAE-CDAA65A5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37679"/>
            <a:ext cx="2135687" cy="1862881"/>
          </a:xfrm>
          <a:prstGeom prst="rect">
            <a:avLst/>
          </a:prstGeom>
        </p:spPr>
      </p:pic>
      <p:sp>
        <p:nvSpPr>
          <p:cNvPr id="11" name="Bocadillo nube: nube 10">
            <a:extLst>
              <a:ext uri="{FF2B5EF4-FFF2-40B4-BE49-F238E27FC236}">
                <a16:creationId xmlns:a16="http://schemas.microsoft.com/office/drawing/2014/main" id="{1CE18394-3B1C-41C1-85D0-C1B95DD1C0CA}"/>
              </a:ext>
            </a:extLst>
          </p:cNvPr>
          <p:cNvSpPr/>
          <p:nvPr/>
        </p:nvSpPr>
        <p:spPr>
          <a:xfrm>
            <a:off x="2418844" y="2188748"/>
            <a:ext cx="1901696" cy="1212374"/>
          </a:xfrm>
          <a:prstGeom prst="cloud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</a:t>
            </a:r>
            <a:endParaRPr lang="es-CO" dirty="0"/>
          </a:p>
        </p:txBody>
      </p:sp>
      <p:sp>
        <p:nvSpPr>
          <p:cNvPr id="12" name="Globo: flecha hacia abajo 11">
            <a:extLst>
              <a:ext uri="{FF2B5EF4-FFF2-40B4-BE49-F238E27FC236}">
                <a16:creationId xmlns:a16="http://schemas.microsoft.com/office/drawing/2014/main" id="{384DE314-2736-483A-97D5-57D877151F7C}"/>
              </a:ext>
            </a:extLst>
          </p:cNvPr>
          <p:cNvSpPr/>
          <p:nvPr/>
        </p:nvSpPr>
        <p:spPr>
          <a:xfrm>
            <a:off x="6296527" y="2794935"/>
            <a:ext cx="1600200" cy="817791"/>
          </a:xfrm>
          <a:prstGeom prst="down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  <a:endParaRPr lang="es-CO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94AC9AD-C05C-481C-9FE6-ABC0FD6B6DC0}"/>
              </a:ext>
            </a:extLst>
          </p:cNvPr>
          <p:cNvSpPr/>
          <p:nvPr/>
        </p:nvSpPr>
        <p:spPr>
          <a:xfrm>
            <a:off x="8350312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5065929-1A9A-485D-85F7-7414B79BD15B}"/>
              </a:ext>
            </a:extLst>
          </p:cNvPr>
          <p:cNvSpPr/>
          <p:nvPr/>
        </p:nvSpPr>
        <p:spPr>
          <a:xfrm>
            <a:off x="3299388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167AACF-DC92-4529-9A19-08B3FC9478BD}"/>
              </a:ext>
            </a:extLst>
          </p:cNvPr>
          <p:cNvSpPr/>
          <p:nvPr/>
        </p:nvSpPr>
        <p:spPr>
          <a:xfrm>
            <a:off x="5247125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2121BEB-4E40-4A8E-B636-3CD7973A9E29}"/>
              </a:ext>
            </a:extLst>
          </p:cNvPr>
          <p:cNvSpPr/>
          <p:nvPr/>
        </p:nvSpPr>
        <p:spPr>
          <a:xfrm>
            <a:off x="9335078" y="4399595"/>
            <a:ext cx="1747715" cy="4800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275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7ADC9-7E7B-4C9B-BECC-92AA09A9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Precisión (</a:t>
            </a:r>
            <a:r>
              <a:rPr lang="es-MX" dirty="0" err="1"/>
              <a:t>Precision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6B002-E358-4DB6-A1C6-540D85FF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como si contáramos cuántas veces dijimos "gato" y realmente era un gato, ignorando los errores. Es decir, entre todas las veces que dijimos "gato", ¿cuántas veces acertamos?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Ejemplo: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Si dijimos "gato" 5 veces, pero solo 3 eran realmente gatos, la precisión es 3/5 o 60%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268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78F5-28A7-4E98-9529-FA8E81CD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Sensibilidad (</a:t>
            </a:r>
            <a:r>
              <a:rPr lang="es-MX" dirty="0" err="1"/>
              <a:t>Recall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8EB34-EBE9-499D-A1A6-5C5E4543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contamos cuántas veces realmente había un gato, y de esas, cuántas veces lo adivinamos bien. </a:t>
            </a:r>
          </a:p>
          <a:p>
            <a:pPr marL="0" indent="0">
              <a:buNone/>
            </a:pPr>
            <a:r>
              <a:rPr lang="es-MX" dirty="0"/>
              <a:t>Es como preguntar: "De todos los gatos que había, ¿cuántos encontramos?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Ejemplo: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Si había 6 gatos y adivinamos 3, la sensibilidad es 3/6 o 50%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614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186DB-ACD2-4AB8-A73F-D83B701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F1 Score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F0B5E-45BC-4DD3-9890-E94AA0B9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Imaginemos que queremos un balance entre adivinar bien cuántos gatos decimos que hay y también encontrar todos los gatos que hay. </a:t>
            </a:r>
          </a:p>
          <a:p>
            <a:pPr marL="0" indent="0">
              <a:buNone/>
            </a:pPr>
            <a:r>
              <a:rPr lang="es-MX" dirty="0"/>
              <a:t>El F1 score nos dice qué tan bien hacemos ambas cosas a la vez.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Ejemplo: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Si nuestra precisión y sensibilidad son buenas, el F1 score también será alto. Si alguna de las dos no es tan buena, el F1 score será más bajo.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64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CAA5D-0313-4BF0-9DFD-D4FE621C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Matriz de confusión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2B07D-A4F2-4A94-AE5A-9BA2A6A5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24" y="1690688"/>
            <a:ext cx="7549351" cy="41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2DC71-D611-4A78-A22C-CDBF6C72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modelos supervisados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270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03449-F8E3-4D0F-B1C0-383BD54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Nearest</a:t>
            </a:r>
            <a:r>
              <a:rPr lang="es-MX" dirty="0"/>
              <a:t> </a:t>
            </a:r>
            <a:r>
              <a:rPr lang="es-MX" dirty="0" err="1"/>
              <a:t>Neighbors</a:t>
            </a:r>
            <a:r>
              <a:rPr lang="es-MX" dirty="0"/>
              <a:t> (KNN)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3ED2E-5DD5-4EFF-8AF6-46D12E03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8420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Clasifica una instancia basándose en la clase de sus vecinos más cercanos. </a:t>
            </a:r>
          </a:p>
          <a:p>
            <a:r>
              <a:rPr lang="es-MX" dirty="0"/>
              <a:t>Simple de implementar</a:t>
            </a:r>
          </a:p>
          <a:p>
            <a:r>
              <a:rPr lang="es-MX" dirty="0"/>
              <a:t>Puede ser lento con grandes conjuntos de datos.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Caso de uso: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Clasificar flores en diferentes especies basándose en características como el tamaño de los pétalos.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18A30B-9CF4-4B50-AE22-775D1666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2094438"/>
            <a:ext cx="4168993" cy="28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7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D3BA3-3223-42F7-86BE-DC190AE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A95E2-05D3-48E9-B2EE-B32A2409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980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Aprenden patrones complejos y no lineales a través de múltiples capas de neuronas conectadas. </a:t>
            </a:r>
          </a:p>
          <a:p>
            <a:r>
              <a:rPr lang="es-MX" dirty="0"/>
              <a:t>Muy potentes</a:t>
            </a:r>
          </a:p>
          <a:p>
            <a:r>
              <a:rPr lang="es-MX" dirty="0"/>
              <a:t>Requieren muchos datos para funcionar bien.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Caso de uso: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Reconocimiento de imágenes para clasificar objetos o personas.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4D15CA-C0CC-4FC4-B102-AF69C37C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2445226"/>
            <a:ext cx="4741832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30FF-92F3-4A24-B9F1-5A405E68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Árboles de decisión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78FE0-9CCE-4FB4-B362-AF860715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980" cy="4351338"/>
          </a:xfrm>
        </p:spPr>
        <p:txBody>
          <a:bodyPr/>
          <a:lstStyle/>
          <a:p>
            <a:r>
              <a:rPr lang="es-MX" dirty="0"/>
              <a:t>Divide los datos en ramas basadas en características y valores para hacer predicciones. </a:t>
            </a:r>
          </a:p>
          <a:p>
            <a:r>
              <a:rPr lang="es-MX" dirty="0"/>
              <a:t>Es fácil de interpretar</a:t>
            </a:r>
          </a:p>
          <a:p>
            <a:r>
              <a:rPr lang="es-MX" dirty="0"/>
              <a:t>Puede </a:t>
            </a:r>
            <a:r>
              <a:rPr lang="es-MX" dirty="0" err="1"/>
              <a:t>sobreajustarse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Caso de uso: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Predecir el precio de un automóvil en función del modelo, año y kilometraje.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F3AF2-36E2-4256-9B7E-7D40845B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2161428"/>
            <a:ext cx="4047293" cy="31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7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C35A9-9440-49EC-9AE3-A0894220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Random</a:t>
            </a:r>
            <a:r>
              <a:rPr lang="es-MX" dirty="0"/>
              <a:t> Forest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9AD69-99E2-440E-803B-D192DDAA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260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Combina múltiples árboles de decisión para mejorar la precisión</a:t>
            </a:r>
          </a:p>
          <a:p>
            <a:r>
              <a:rPr lang="es-MX" dirty="0"/>
              <a:t>Reduce el riesgo de sobreajuste. </a:t>
            </a:r>
          </a:p>
          <a:p>
            <a:r>
              <a:rPr lang="es-MX" dirty="0"/>
              <a:t>Es robusto y versátil para distintos tipos de datos.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Caso de uso: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Predecir el valor de una propiedad basada en características como ubicación, tamaño y características adicionales.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44F5B6-F1C4-43EB-9016-EAE4DEC7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2045850"/>
            <a:ext cx="4854504" cy="31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739C4-67E5-4BAC-86EE-BA3B2783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modelos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CA608-AC85-4512-A725-95A46325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Bayes</a:t>
            </a:r>
          </a:p>
          <a:p>
            <a:r>
              <a:rPr lang="es-MX" dirty="0" err="1"/>
              <a:t>Gradient</a:t>
            </a:r>
            <a:r>
              <a:rPr lang="es-MX" dirty="0"/>
              <a:t> </a:t>
            </a:r>
            <a:r>
              <a:rPr lang="es-MX" dirty="0" err="1"/>
              <a:t>Boosting</a:t>
            </a:r>
            <a:endParaRPr lang="es-MX" dirty="0"/>
          </a:p>
          <a:p>
            <a:r>
              <a:rPr lang="es-MX" dirty="0" err="1"/>
              <a:t>XGBoost</a:t>
            </a:r>
            <a:endParaRPr lang="es-MX" dirty="0"/>
          </a:p>
          <a:p>
            <a:r>
              <a:rPr lang="es-MX" dirty="0" err="1"/>
              <a:t>LightGBM</a:t>
            </a:r>
            <a:endParaRPr lang="es-MX" dirty="0"/>
          </a:p>
          <a:p>
            <a:r>
              <a:rPr lang="es-MX" dirty="0" err="1"/>
              <a:t>Support</a:t>
            </a:r>
            <a:r>
              <a:rPr lang="es-MX" dirty="0"/>
              <a:t> Vector Machine (SVM)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40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2EC4-03C2-4217-998E-3D9EAEDB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tradicional - Software 1.0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6BB30-315A-4847-9880-B7795235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¿Cuando?</a:t>
            </a:r>
          </a:p>
          <a:p>
            <a:r>
              <a:rPr lang="es-MX" dirty="0"/>
              <a:t>Problemas “simples”</a:t>
            </a:r>
          </a:p>
          <a:p>
            <a:r>
              <a:rPr lang="es-MX" dirty="0"/>
              <a:t>Problemas completamente determinados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Limitaciones</a:t>
            </a:r>
          </a:p>
          <a:p>
            <a:r>
              <a:rPr lang="es-MX" dirty="0"/>
              <a:t>Problemas complejos =&gt; (+) lógica compleja</a:t>
            </a:r>
          </a:p>
          <a:p>
            <a:r>
              <a:rPr lang="es-MX" dirty="0"/>
              <a:t>A veces no se conocen las reglas de forma explicita (Ajedrez)</a:t>
            </a:r>
          </a:p>
        </p:txBody>
      </p:sp>
    </p:spTree>
    <p:extLst>
      <p:ext uri="{BB962C8B-B14F-4D97-AF65-F5344CB8AC3E}">
        <p14:creationId xmlns:p14="http://schemas.microsoft.com/office/powerpoint/2010/main" val="4526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BB52-128C-454F-8DE1-099CE7FD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422783"/>
            <a:ext cx="10515600" cy="1325563"/>
          </a:xfrm>
        </p:spPr>
        <p:txBody>
          <a:bodyPr/>
          <a:lstStyle/>
          <a:p>
            <a:r>
              <a:rPr lang="es-MX" dirty="0"/>
              <a:t>Software 2.0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C63798-69C5-4253-A82A-9AA5F3F3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7" y="3617630"/>
            <a:ext cx="1901696" cy="1920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B7CA55-C775-43C4-981B-981E28DC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012" y="3999445"/>
            <a:ext cx="790685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96A7D8-515F-4CB2-BEAE-CDAA65A5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3737679"/>
            <a:ext cx="2135687" cy="1862881"/>
          </a:xfrm>
          <a:prstGeom prst="rect">
            <a:avLst/>
          </a:prstGeom>
        </p:spPr>
      </p:pic>
      <p:sp>
        <p:nvSpPr>
          <p:cNvPr id="11" name="Bocadillo nube: nube 10">
            <a:extLst>
              <a:ext uri="{FF2B5EF4-FFF2-40B4-BE49-F238E27FC236}">
                <a16:creationId xmlns:a16="http://schemas.microsoft.com/office/drawing/2014/main" id="{1CE18394-3B1C-41C1-85D0-C1B95DD1C0CA}"/>
              </a:ext>
            </a:extLst>
          </p:cNvPr>
          <p:cNvSpPr/>
          <p:nvPr/>
        </p:nvSpPr>
        <p:spPr>
          <a:xfrm>
            <a:off x="1435864" y="2188748"/>
            <a:ext cx="1901696" cy="1212374"/>
          </a:xfrm>
          <a:prstGeom prst="cloud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</a:t>
            </a:r>
            <a:endParaRPr lang="es-CO" dirty="0"/>
          </a:p>
        </p:txBody>
      </p:sp>
      <p:sp>
        <p:nvSpPr>
          <p:cNvPr id="12" name="Globo: flecha hacia abajo 11">
            <a:extLst>
              <a:ext uri="{FF2B5EF4-FFF2-40B4-BE49-F238E27FC236}">
                <a16:creationId xmlns:a16="http://schemas.microsoft.com/office/drawing/2014/main" id="{384DE314-2736-483A-97D5-57D877151F7C}"/>
              </a:ext>
            </a:extLst>
          </p:cNvPr>
          <p:cNvSpPr/>
          <p:nvPr/>
        </p:nvSpPr>
        <p:spPr>
          <a:xfrm>
            <a:off x="7576687" y="2794935"/>
            <a:ext cx="1600200" cy="817791"/>
          </a:xfrm>
          <a:prstGeom prst="down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New Input</a:t>
            </a:r>
            <a:endParaRPr lang="es-CO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94AC9AD-C05C-481C-9FE6-ABC0FD6B6DC0}"/>
              </a:ext>
            </a:extLst>
          </p:cNvPr>
          <p:cNvSpPr/>
          <p:nvPr/>
        </p:nvSpPr>
        <p:spPr>
          <a:xfrm>
            <a:off x="9401872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5065929-1A9A-485D-85F7-7414B79BD15B}"/>
              </a:ext>
            </a:extLst>
          </p:cNvPr>
          <p:cNvSpPr/>
          <p:nvPr/>
        </p:nvSpPr>
        <p:spPr>
          <a:xfrm>
            <a:off x="2202108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167AACF-DC92-4529-9A19-08B3FC9478BD}"/>
              </a:ext>
            </a:extLst>
          </p:cNvPr>
          <p:cNvSpPr/>
          <p:nvPr/>
        </p:nvSpPr>
        <p:spPr>
          <a:xfrm>
            <a:off x="6755885" y="4400393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2121BEB-4E40-4A8E-B636-3CD7973A9E29}"/>
              </a:ext>
            </a:extLst>
          </p:cNvPr>
          <p:cNvSpPr/>
          <p:nvPr/>
        </p:nvSpPr>
        <p:spPr>
          <a:xfrm>
            <a:off x="10203758" y="4399595"/>
            <a:ext cx="1747715" cy="4800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D412F56-B561-4209-B6C5-4DFBA12E1126}"/>
              </a:ext>
            </a:extLst>
          </p:cNvPr>
          <p:cNvSpPr/>
          <p:nvPr/>
        </p:nvSpPr>
        <p:spPr>
          <a:xfrm>
            <a:off x="5302552" y="4643435"/>
            <a:ext cx="1269201" cy="4662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CO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619CB3B-5C69-46FF-8201-F5D1F6BA04B5}"/>
              </a:ext>
            </a:extLst>
          </p:cNvPr>
          <p:cNvSpPr/>
          <p:nvPr/>
        </p:nvSpPr>
        <p:spPr>
          <a:xfrm>
            <a:off x="4440917" y="439959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C53D1-4C0A-4979-A267-26CB6C437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715" y="4037248"/>
            <a:ext cx="985322" cy="1212374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9FB7CCF-BD4B-478D-8513-59362F372DC5}"/>
              </a:ext>
            </a:extLst>
          </p:cNvPr>
          <p:cNvSpPr/>
          <p:nvPr/>
        </p:nvSpPr>
        <p:spPr>
          <a:xfrm>
            <a:off x="2811780" y="5318202"/>
            <a:ext cx="1578477" cy="5615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Ejemplos de inputs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52A7EC0-C10A-4E00-AC3D-6B4993A01D45}"/>
              </a:ext>
            </a:extLst>
          </p:cNvPr>
          <p:cNvSpPr/>
          <p:nvPr/>
        </p:nvSpPr>
        <p:spPr>
          <a:xfrm>
            <a:off x="2827020" y="6012180"/>
            <a:ext cx="1578477" cy="673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Ejemplos de outputs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183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2EC4-03C2-4217-998E-3D9EAEDB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2.0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6BB30-315A-4847-9880-B7795235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¿Cuando?</a:t>
            </a:r>
          </a:p>
          <a:p>
            <a:r>
              <a:rPr lang="es-MX" dirty="0"/>
              <a:t>Tenemos acceso a cantidades considerables de datos</a:t>
            </a:r>
          </a:p>
          <a:p>
            <a:r>
              <a:rPr lang="es-MX" dirty="0"/>
              <a:t>Las reglas son complejas o difíciles de definir</a:t>
            </a:r>
          </a:p>
          <a:p>
            <a:r>
              <a:rPr lang="es-MX" dirty="0"/>
              <a:t>Se quiere una mejora continua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Limitaciones</a:t>
            </a:r>
          </a:p>
          <a:p>
            <a:r>
              <a:rPr lang="es-MX" dirty="0"/>
              <a:t>No sabemos cuando o que va a fallar</a:t>
            </a:r>
          </a:p>
          <a:p>
            <a:r>
              <a:rPr lang="es-MX" dirty="0"/>
              <a:t>Es difícil realizar depuraciones</a:t>
            </a:r>
          </a:p>
          <a:p>
            <a:r>
              <a:rPr lang="es-MX" dirty="0"/>
              <a:t>Sesgos, etc.</a:t>
            </a:r>
          </a:p>
        </p:txBody>
      </p:sp>
    </p:spTree>
    <p:extLst>
      <p:ext uri="{BB962C8B-B14F-4D97-AF65-F5344CB8AC3E}">
        <p14:creationId xmlns:p14="http://schemas.microsoft.com/office/powerpoint/2010/main" val="87377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B8A42-A71B-493B-BE4A-42569031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r>
              <a:rPr lang="es-MX" dirty="0"/>
              <a:t>Principio de Parsimonia – Navaja de </a:t>
            </a:r>
            <a:r>
              <a:rPr lang="es-MX" dirty="0" err="1"/>
              <a:t>Occham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4E4F0-D84D-4332-83FC-EAD2B298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0928"/>
            <a:ext cx="10515600" cy="963295"/>
          </a:xfrm>
        </p:spPr>
        <p:txBody>
          <a:bodyPr/>
          <a:lstStyle/>
          <a:p>
            <a:r>
              <a:rPr lang="es-MX" dirty="0"/>
              <a:t>Preferir explicaciones más simples a más complejas si explican de igual forma el fenómeno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4E8EAEE-C910-4907-8492-71A3B8181BF8}"/>
              </a:ext>
            </a:extLst>
          </p:cNvPr>
          <p:cNvSpPr/>
          <p:nvPr/>
        </p:nvSpPr>
        <p:spPr>
          <a:xfrm>
            <a:off x="548640" y="2285365"/>
            <a:ext cx="10805160" cy="26066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64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421E-8449-41FC-B116-21CEEBE4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Conceptos clave</a:t>
            </a:r>
            <a:endParaRPr lang="es-CO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D4B5D00-0370-4D5C-8FD6-9321F249C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3668"/>
              </p:ext>
            </p:extLst>
          </p:nvPr>
        </p:nvGraphicFramePr>
        <p:xfrm>
          <a:off x="556260" y="2903220"/>
          <a:ext cx="4945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>
                  <a:extLst>
                    <a:ext uri="{9D8B030D-6E8A-4147-A177-3AD203B41FA5}">
                      <a16:colId xmlns:a16="http://schemas.microsoft.com/office/drawing/2014/main" val="3148944707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306331959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3558828592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3726901634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3690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Verdadero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843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0,8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Amarillo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Falso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099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0,01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Falso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14051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C3CB502-5CAD-4278-A7D5-8853E5B7AAB7}"/>
              </a:ext>
            </a:extLst>
          </p:cNvPr>
          <p:cNvSpPr/>
          <p:nvPr/>
        </p:nvSpPr>
        <p:spPr>
          <a:xfrm>
            <a:off x="266700" y="1943100"/>
            <a:ext cx="6751320" cy="3886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A4CB64-CAE3-4B14-9732-5BA8A5F89023}"/>
              </a:ext>
            </a:extLst>
          </p:cNvPr>
          <p:cNvSpPr txBox="1"/>
          <p:nvPr/>
        </p:nvSpPr>
        <p:spPr>
          <a:xfrm>
            <a:off x="491490" y="2100382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DATASET</a:t>
            </a:r>
            <a:endParaRPr lang="es-CO" dirty="0"/>
          </a:p>
        </p:txBody>
      </p:sp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7F266EE3-E276-4C26-B962-E88E907CB9E7}"/>
              </a:ext>
            </a:extLst>
          </p:cNvPr>
          <p:cNvSpPr/>
          <p:nvPr/>
        </p:nvSpPr>
        <p:spPr>
          <a:xfrm>
            <a:off x="464820" y="2788920"/>
            <a:ext cx="3802380" cy="2171700"/>
          </a:xfrm>
          <a:prstGeom prst="downArrowCallout">
            <a:avLst>
              <a:gd name="adj1" fmla="val 12156"/>
              <a:gd name="adj2" fmla="val 15825"/>
              <a:gd name="adj3" fmla="val 15662"/>
              <a:gd name="adj4" fmla="val 77609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DD15A-466B-4C26-9710-B7CB6094C203}"/>
              </a:ext>
            </a:extLst>
          </p:cNvPr>
          <p:cNvSpPr txBox="1"/>
          <p:nvPr/>
        </p:nvSpPr>
        <p:spPr>
          <a:xfrm>
            <a:off x="1805940" y="5119806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FEATURES</a:t>
            </a:r>
            <a:endParaRPr lang="es-CO" dirty="0"/>
          </a:p>
        </p:txBody>
      </p:sp>
      <p:sp>
        <p:nvSpPr>
          <p:cNvPr id="13" name="Globo: flecha derecha 12">
            <a:extLst>
              <a:ext uri="{FF2B5EF4-FFF2-40B4-BE49-F238E27FC236}">
                <a16:creationId xmlns:a16="http://schemas.microsoft.com/office/drawing/2014/main" id="{4B9E0D23-DE88-41C4-A041-880DE7B9B73A}"/>
              </a:ext>
            </a:extLst>
          </p:cNvPr>
          <p:cNvSpPr/>
          <p:nvPr/>
        </p:nvSpPr>
        <p:spPr>
          <a:xfrm>
            <a:off x="4267200" y="3246120"/>
            <a:ext cx="1813560" cy="1234440"/>
          </a:xfrm>
          <a:prstGeom prst="rightArrowCallout">
            <a:avLst>
              <a:gd name="adj1" fmla="val 29082"/>
              <a:gd name="adj2" fmla="val 25000"/>
              <a:gd name="adj3" fmla="val 29082"/>
              <a:gd name="adj4" fmla="val 7254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A1DED3-BE31-47B2-8B66-B36ACF21B5F1}"/>
              </a:ext>
            </a:extLst>
          </p:cNvPr>
          <p:cNvSpPr txBox="1"/>
          <p:nvPr/>
        </p:nvSpPr>
        <p:spPr>
          <a:xfrm>
            <a:off x="6050280" y="3672006"/>
            <a:ext cx="876300" cy="3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LABELS</a:t>
            </a:r>
            <a:endParaRPr lang="es-CO" dirty="0"/>
          </a:p>
        </p:txBody>
      </p:sp>
      <p:sp>
        <p:nvSpPr>
          <p:cNvPr id="15" name="Globo: flecha derecha 14">
            <a:extLst>
              <a:ext uri="{FF2B5EF4-FFF2-40B4-BE49-F238E27FC236}">
                <a16:creationId xmlns:a16="http://schemas.microsoft.com/office/drawing/2014/main" id="{5521A050-485D-44C3-8668-90BD127A2FC7}"/>
              </a:ext>
            </a:extLst>
          </p:cNvPr>
          <p:cNvSpPr/>
          <p:nvPr/>
        </p:nvSpPr>
        <p:spPr>
          <a:xfrm>
            <a:off x="4267200" y="2788920"/>
            <a:ext cx="1813560" cy="457200"/>
          </a:xfrm>
          <a:prstGeom prst="rightArrowCallout">
            <a:avLst>
              <a:gd name="adj1" fmla="val 25000"/>
              <a:gd name="adj2" fmla="val 25000"/>
              <a:gd name="adj3" fmla="val 80000"/>
              <a:gd name="adj4" fmla="val 7254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dk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560079-6171-4473-B70E-B1F49EF62015}"/>
              </a:ext>
            </a:extLst>
          </p:cNvPr>
          <p:cNvSpPr txBox="1"/>
          <p:nvPr/>
        </p:nvSpPr>
        <p:spPr>
          <a:xfrm>
            <a:off x="6008370" y="2855594"/>
            <a:ext cx="9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TARGET</a:t>
            </a:r>
            <a:endParaRPr lang="es-CO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AF4A556-3546-4BAD-9775-DBD2420CB6C9}"/>
              </a:ext>
            </a:extLst>
          </p:cNvPr>
          <p:cNvSpPr/>
          <p:nvPr/>
        </p:nvSpPr>
        <p:spPr>
          <a:xfrm>
            <a:off x="7389857" y="3576635"/>
            <a:ext cx="648020" cy="48006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43D1B59-8D6E-444E-B556-4E6D5ECB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092" y="3427945"/>
            <a:ext cx="790685" cy="46679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D9B3803-B4F0-401D-95E5-6F9C5F5CE64E}"/>
              </a:ext>
            </a:extLst>
          </p:cNvPr>
          <p:cNvSpPr txBox="1"/>
          <p:nvPr/>
        </p:nvSpPr>
        <p:spPr>
          <a:xfrm>
            <a:off x="8336280" y="4106346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MODEL</a:t>
            </a:r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C50CABB-FEAA-48DC-A921-810491636765}"/>
              </a:ext>
            </a:extLst>
          </p:cNvPr>
          <p:cNvSpPr/>
          <p:nvPr/>
        </p:nvSpPr>
        <p:spPr>
          <a:xfrm>
            <a:off x="8336280" y="3224926"/>
            <a:ext cx="1120140" cy="1325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Globo: flecha izquierda 20">
            <a:extLst>
              <a:ext uri="{FF2B5EF4-FFF2-40B4-BE49-F238E27FC236}">
                <a16:creationId xmlns:a16="http://schemas.microsoft.com/office/drawing/2014/main" id="{EA0E05A3-16C2-40DA-8626-770D05046B3E}"/>
              </a:ext>
            </a:extLst>
          </p:cNvPr>
          <p:cNvSpPr/>
          <p:nvPr/>
        </p:nvSpPr>
        <p:spPr>
          <a:xfrm>
            <a:off x="9616440" y="2492574"/>
            <a:ext cx="2308860" cy="2810946"/>
          </a:xfrm>
          <a:prstGeom prst="leftArrowCallout">
            <a:avLst>
              <a:gd name="adj1" fmla="val 15099"/>
              <a:gd name="adj2" fmla="val 14109"/>
              <a:gd name="adj3" fmla="val 15099"/>
              <a:gd name="adj4" fmla="val 738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Hiper-parámetros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Función de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perdida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Métricas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152193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2A8FF-EDFC-404B-9794-CAA6DCB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s-MX" dirty="0"/>
              <a:t>Flujo de trabajo en Aprendizaje Supervisado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F85E0EF-2C2D-483E-92E5-84DC3A261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10561"/>
              </p:ext>
            </p:extLst>
          </p:nvPr>
        </p:nvGraphicFramePr>
        <p:xfrm>
          <a:off x="838200" y="1874520"/>
          <a:ext cx="10515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1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DD4C-3DD4-436B-B85E-F92B8F1E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/>
          <a:lstStyle/>
          <a:p>
            <a:r>
              <a:rPr lang="es-MX" dirty="0"/>
              <a:t>Regresión Lineal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760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802</Words>
  <Application>Microsoft Office PowerPoint</Application>
  <PresentationFormat>Panorámica</PresentationFormat>
  <Paragraphs>156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Introducción al Aprendizaje de Maquina</vt:lpstr>
      <vt:lpstr>Programación tradicional - Software 1.0</vt:lpstr>
      <vt:lpstr>Programación tradicional - Software 1.0</vt:lpstr>
      <vt:lpstr>Software 2.0</vt:lpstr>
      <vt:lpstr>Software 2.0</vt:lpstr>
      <vt:lpstr>Principio de Parsimonia – Navaja de Occham</vt:lpstr>
      <vt:lpstr>Conceptos clave</vt:lpstr>
      <vt:lpstr>Flujo de trabajo en Aprendizaje Supervisado</vt:lpstr>
      <vt:lpstr>Regresión Lineal</vt:lpstr>
      <vt:lpstr>Presentación de PowerPoint</vt:lpstr>
      <vt:lpstr>¿Descenso del gradiente?</vt:lpstr>
      <vt:lpstr>Algunas Nociones importantes</vt:lpstr>
      <vt:lpstr>Selección de los datos</vt:lpstr>
      <vt:lpstr>Compromiso entre sesgo y varianza</vt:lpstr>
      <vt:lpstr>Regresión logística</vt:lpstr>
      <vt:lpstr>¿Es posible resolver todos los problemas con la regresión lineal? ¿Es conveniente?</vt:lpstr>
      <vt:lpstr>Evaluación de modelos</vt:lpstr>
      <vt:lpstr>Presentación de PowerPoint</vt:lpstr>
      <vt:lpstr>Exactitud (Accuracy)</vt:lpstr>
      <vt:lpstr>Precisión (Precision)</vt:lpstr>
      <vt:lpstr>Sensibilidad (Recall)</vt:lpstr>
      <vt:lpstr>F1 Score</vt:lpstr>
      <vt:lpstr>Matriz de confusión</vt:lpstr>
      <vt:lpstr>Otros modelos supervisados</vt:lpstr>
      <vt:lpstr>K-Nearest Neighbors (KNN)</vt:lpstr>
      <vt:lpstr>Redes neuronales</vt:lpstr>
      <vt:lpstr>Árboles de decisión</vt:lpstr>
      <vt:lpstr>Random Forest</vt:lpstr>
      <vt:lpstr>Otros 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 y Tipos de Aprendizaje</dc:title>
  <dc:creator>Jorge</dc:creator>
  <cp:lastModifiedBy>Jorge</cp:lastModifiedBy>
  <cp:revision>31</cp:revision>
  <dcterms:created xsi:type="dcterms:W3CDTF">2024-10-15T15:21:30Z</dcterms:created>
  <dcterms:modified xsi:type="dcterms:W3CDTF">2024-10-16T17:47:58Z</dcterms:modified>
</cp:coreProperties>
</file>