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4" r:id="rId7"/>
    <p:sldId id="265" r:id="rId8"/>
    <p:sldId id="266" r:id="rId9"/>
    <p:sldId id="259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8A9C1-2050-4E15-865B-4C0C198B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92A768-682D-4199-BFBA-B0C758F8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7A67B-0040-479B-AF6D-6F13F3C4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5AC1A-618B-44BA-8488-C5EB3E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621A5-BD69-4272-BBF2-CA7978CB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31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C0EE0-96A9-4B4D-AE18-1B972DE6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8A4A3-5BA4-4450-865D-8A404548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390A12-4B45-4C46-8782-56F42656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B0825-5EC8-4CE5-BB2B-238729AB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6D9DE-AECD-433F-8203-EE934890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30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EA335C-4AC6-45B4-AB74-D6D9C9B79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F316CD-9C41-442D-9EE4-9625568EB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499D7-95DE-4D87-AD84-D68FAAE3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4F074-F693-414F-AE45-35D24AE0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0C28E-7A67-498F-807D-4F404480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82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0C50-DD1A-42B6-BF4A-83304EA0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B62DD-710E-4599-AFB3-D3FD1986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DB05AB-7548-4B77-98B1-54D461E0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A6A9C4-5E8C-4DFD-A01D-CC30D5EA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DEF71-E6B6-456A-95AA-2FF34032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61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E1BF-A0CA-4C9F-84EF-461D2529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2E2A23-DA6E-444E-84FF-0DB3E808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5FF5-7CA0-408F-BE3A-51156562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A18EA-5713-42E8-AA01-E1194494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6FB91-999D-46B5-98CD-A5289A9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08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A2366-34AC-44CF-9634-D6D06117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DCBEC-3CFF-44D9-B2DE-A9F36A8DA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7A3080-8D68-4C3A-BC09-D80B64E0E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BF746E-30E4-4941-8CAF-0615BE7C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5D899B-E96C-48DC-8E14-3E7C2731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765A08-EFF6-472A-BAE1-079820C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32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FEA52-69FD-49E1-B7E8-5E15A32B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1B9BFB-C243-48CB-A472-AAF3DA76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06DDEA-B9C6-4048-89F4-F0A385B4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AA258C-8BEB-4AEF-9DF8-D631ED3EB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F9DB6F-9A88-4411-8745-AFD46B1FC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E42BD-B4C9-4849-B995-6767B335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2B6892-6837-480F-BC21-5A22D2AB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B7948C8-6D1B-42B0-8DCF-E0CEEBBD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86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09409-5889-4CF5-BA65-92EACD2D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F11F62-3952-4C5B-BCC8-0678F6E2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171575-0BFF-41CA-AC1F-37092E2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8D8049-9672-48FE-85A9-28E92F61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8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180578-0A77-4315-B409-86929197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F0C79C-D1AC-4B7A-BFC8-577FB79C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BE7590-7219-450C-8872-D468A01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6011D-A2A4-4BBA-988E-9E683330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DE2001-3DFC-488C-8B63-B9BF866D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A82B9-6395-4985-8A4D-28131CD57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D8CFD7-BF79-4CDE-80E9-80806C22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50F7A-EA1E-45C9-9E5F-0E54426F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E99F25-7F1A-4EA4-AA18-887C5701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103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D11AE-5C62-407A-BFE9-05201AFF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0C6F7F-AB9A-48F4-8BBA-18F9391E7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F6E44E-947D-4FEF-A7E0-D2C132A5A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1E0E2-2FEA-47CC-A4EF-569942B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2D8946-99C7-49EE-B725-3B9D80F3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AD38DC-104B-4D16-B52D-9F8DC9BE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169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3F2DA3-6B85-4D83-AA61-D9D9430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03FB3-387C-476B-980F-707D97F19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9C231-2DFA-4B6C-AA1C-9D6A1B6F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400C5-8005-4F57-8417-7E486ABB3662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7E965-B80F-4CA6-90A4-CF3708889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451C1-975F-4BE5-ABE9-161A96756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DE15C-FBFB-4F5F-B988-BA392FF10C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96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A912C-1BEA-4864-AC34-7A9FB3847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Optimización y despliegue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971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4F88-2CE3-4D6D-A789-E2F99F1E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API?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179570-AB2D-41CB-8663-9DD5082F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378" y="2739342"/>
            <a:ext cx="2618496" cy="18301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F5F27B-B1E9-4999-9B77-5870DA59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66" y="2288526"/>
            <a:ext cx="1412016" cy="228094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5C0EE35-74AD-4BBC-BD3E-A31100502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085" y="2234937"/>
            <a:ext cx="1547685" cy="22793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5C229-1B5E-498F-9EFE-AE3F83CA3C45}"/>
              </a:ext>
            </a:extLst>
          </p:cNvPr>
          <p:cNvSpPr txBox="1"/>
          <p:nvPr/>
        </p:nvSpPr>
        <p:spPr>
          <a:xfrm>
            <a:off x="1479695" y="4689172"/>
            <a:ext cx="1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Chef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15FF18-086A-46F9-BFC1-02E6F20EE93C}"/>
              </a:ext>
            </a:extLst>
          </p:cNvPr>
          <p:cNvSpPr txBox="1"/>
          <p:nvPr/>
        </p:nvSpPr>
        <p:spPr>
          <a:xfrm>
            <a:off x="4892842" y="4689172"/>
            <a:ext cx="1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Mesero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896D643-10A7-4B05-8033-13656CE781C8}"/>
              </a:ext>
            </a:extLst>
          </p:cNvPr>
          <p:cNvSpPr txBox="1"/>
          <p:nvPr/>
        </p:nvSpPr>
        <p:spPr>
          <a:xfrm>
            <a:off x="8841394" y="4689172"/>
            <a:ext cx="170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Cliente</a:t>
            </a:r>
            <a:endParaRPr lang="es-CO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F1C72FE2-FC83-4399-AA88-6AEC37DE90A0}"/>
              </a:ext>
            </a:extLst>
          </p:cNvPr>
          <p:cNvSpPr/>
          <p:nvPr/>
        </p:nvSpPr>
        <p:spPr>
          <a:xfrm>
            <a:off x="3812935" y="3060559"/>
            <a:ext cx="514966" cy="25874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4499212C-29FB-4B61-8AAD-AB8790611415}"/>
              </a:ext>
            </a:extLst>
          </p:cNvPr>
          <p:cNvSpPr/>
          <p:nvPr/>
        </p:nvSpPr>
        <p:spPr>
          <a:xfrm>
            <a:off x="7038244" y="3060558"/>
            <a:ext cx="514966" cy="25874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8CFDE00-AA97-458D-AF54-9E816B1C4AD8}"/>
              </a:ext>
            </a:extLst>
          </p:cNvPr>
          <p:cNvSpPr/>
          <p:nvPr/>
        </p:nvSpPr>
        <p:spPr>
          <a:xfrm rot="10800000">
            <a:off x="7038244" y="3654408"/>
            <a:ext cx="514966" cy="25874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7E8B4EE-8540-4517-9769-E9D6A1FC60DA}"/>
              </a:ext>
            </a:extLst>
          </p:cNvPr>
          <p:cNvSpPr/>
          <p:nvPr/>
        </p:nvSpPr>
        <p:spPr>
          <a:xfrm rot="10800000">
            <a:off x="3821803" y="3662430"/>
            <a:ext cx="514966" cy="25874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0672F22-DE5A-49B4-8828-40DF4687C57F}"/>
              </a:ext>
            </a:extLst>
          </p:cNvPr>
          <p:cNvSpPr/>
          <p:nvPr/>
        </p:nvSpPr>
        <p:spPr>
          <a:xfrm>
            <a:off x="4892842" y="1925053"/>
            <a:ext cx="1556240" cy="362551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51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4020F-4EC9-40F6-AF56-D32F8B14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 sobre el despliegue de modelos con </a:t>
            </a:r>
            <a:r>
              <a:rPr lang="es-MX" dirty="0" err="1"/>
              <a:t>APIs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532BB-533C-416C-AE2B-37241BA2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usar nuestra API, será necesario usar AWS, Azure, GCP o </a:t>
            </a:r>
            <a:r>
              <a:rPr lang="es-MX" dirty="0" err="1"/>
              <a:t>Heroku</a:t>
            </a:r>
            <a:endParaRPr lang="es-MX" dirty="0"/>
          </a:p>
          <a:p>
            <a:r>
              <a:rPr lang="es-MX" dirty="0"/>
              <a:t>Es fundamental mantener una API documentada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475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9BEB2-DEE5-46E1-AD60-6A226A4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herramientas para el despliegue de modelos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4A4EC-EC52-4145-BE12-C3460A86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Flask</a:t>
            </a:r>
            <a:r>
              <a:rPr lang="es-MX" dirty="0"/>
              <a:t> de Python</a:t>
            </a:r>
          </a:p>
          <a:p>
            <a:r>
              <a:rPr lang="es-CO" dirty="0"/>
              <a:t>AWS </a:t>
            </a:r>
            <a:r>
              <a:rPr lang="es-CO" dirty="0" err="1"/>
              <a:t>SageMaker</a:t>
            </a:r>
            <a:endParaRPr lang="es-CO" dirty="0"/>
          </a:p>
          <a:p>
            <a:r>
              <a:rPr lang="es-CO" dirty="0" err="1"/>
              <a:t>Heroku</a:t>
            </a:r>
            <a:endParaRPr lang="es-CO" dirty="0"/>
          </a:p>
          <a:p>
            <a:r>
              <a:rPr lang="es-CO" dirty="0"/>
              <a:t>Docker</a:t>
            </a:r>
          </a:p>
          <a:p>
            <a:r>
              <a:rPr lang="es-CO" dirty="0"/>
              <a:t>Plataformas </a:t>
            </a:r>
            <a:r>
              <a:rPr lang="es-CO" dirty="0" err="1"/>
              <a:t>Serverless</a:t>
            </a:r>
            <a:r>
              <a:rPr lang="es-CO" dirty="0"/>
              <a:t> (AWS API Gateway + AWS lambda)</a:t>
            </a:r>
          </a:p>
          <a:p>
            <a:r>
              <a:rPr lang="es-C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899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4F6D7-2F3E-4195-BE52-47228362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314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690105-936F-42A5-B37B-46E3BF64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19" y="2792776"/>
            <a:ext cx="790685" cy="4667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CD6B8AC-961E-408A-9747-FE63D402584F}"/>
              </a:ext>
            </a:extLst>
          </p:cNvPr>
          <p:cNvSpPr txBox="1"/>
          <p:nvPr/>
        </p:nvSpPr>
        <p:spPr>
          <a:xfrm>
            <a:off x="3202807" y="3471177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MODEL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7044411-E75B-42B9-A348-759F5EA8839A}"/>
              </a:ext>
            </a:extLst>
          </p:cNvPr>
          <p:cNvSpPr/>
          <p:nvPr/>
        </p:nvSpPr>
        <p:spPr>
          <a:xfrm>
            <a:off x="3202807" y="2589757"/>
            <a:ext cx="1120140" cy="1325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Globo: flecha izquierda 4">
            <a:extLst>
              <a:ext uri="{FF2B5EF4-FFF2-40B4-BE49-F238E27FC236}">
                <a16:creationId xmlns:a16="http://schemas.microsoft.com/office/drawing/2014/main" id="{BDF952CB-8E84-4490-83FB-6EDA6E77CDFC}"/>
              </a:ext>
            </a:extLst>
          </p:cNvPr>
          <p:cNvSpPr/>
          <p:nvPr/>
        </p:nvSpPr>
        <p:spPr>
          <a:xfrm>
            <a:off x="4482967" y="914399"/>
            <a:ext cx="2308860" cy="4411675"/>
          </a:xfrm>
          <a:prstGeom prst="leftArrowCallout">
            <a:avLst>
              <a:gd name="adj1" fmla="val 15099"/>
              <a:gd name="adj2" fmla="val 14109"/>
              <a:gd name="adj3" fmla="val 15099"/>
              <a:gd name="adj4" fmla="val 738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Hiper-parámetros</a:t>
            </a:r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Función de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Perdida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Métricas de evaluación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4CBC5BB-BEB5-4D8A-B5E0-3657195329E0}"/>
              </a:ext>
            </a:extLst>
          </p:cNvPr>
          <p:cNvSpPr/>
          <p:nvPr/>
        </p:nvSpPr>
        <p:spPr>
          <a:xfrm>
            <a:off x="3202807" y="5594210"/>
            <a:ext cx="3589020" cy="4170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</a:t>
            </a:r>
            <a:endParaRPr lang="es-CO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6A5DC77-11FB-4CDD-833A-C16B9A93CB10}"/>
              </a:ext>
            </a:extLst>
          </p:cNvPr>
          <p:cNvSpPr/>
          <p:nvPr/>
        </p:nvSpPr>
        <p:spPr>
          <a:xfrm>
            <a:off x="6951847" y="1540042"/>
            <a:ext cx="545429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B51FF23-F79A-45E4-A1AA-6458315CE3B3}"/>
              </a:ext>
            </a:extLst>
          </p:cNvPr>
          <p:cNvSpPr/>
          <p:nvPr/>
        </p:nvSpPr>
        <p:spPr>
          <a:xfrm>
            <a:off x="5293896" y="2759241"/>
            <a:ext cx="1315452" cy="73793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C8946D-AA06-49A1-B93D-05485542794B}"/>
              </a:ext>
            </a:extLst>
          </p:cNvPr>
          <p:cNvSpPr txBox="1"/>
          <p:nvPr/>
        </p:nvSpPr>
        <p:spPr>
          <a:xfrm>
            <a:off x="7561444" y="1048987"/>
            <a:ext cx="2308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¿Cómo sé que mis </a:t>
            </a:r>
            <a:r>
              <a:rPr lang="es-MX" dirty="0" err="1"/>
              <a:t>hiperparámetros</a:t>
            </a:r>
            <a:r>
              <a:rPr lang="es-MX" dirty="0"/>
              <a:t> son buenos?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¿Cómo puedo escogerlos?</a:t>
            </a:r>
            <a:endParaRPr lang="es-CO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0822F7-F23E-480D-AA43-7E77A95D8796}"/>
              </a:ext>
            </a:extLst>
          </p:cNvPr>
          <p:cNvSpPr/>
          <p:nvPr/>
        </p:nvSpPr>
        <p:spPr>
          <a:xfrm>
            <a:off x="5285876" y="1403685"/>
            <a:ext cx="1315452" cy="73793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4E36B59-2A93-4FAD-BFA8-F1B0801B121B}"/>
              </a:ext>
            </a:extLst>
          </p:cNvPr>
          <p:cNvSpPr/>
          <p:nvPr/>
        </p:nvSpPr>
        <p:spPr>
          <a:xfrm rot="8632871">
            <a:off x="6944630" y="2342146"/>
            <a:ext cx="545429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D552B7DC-9384-4350-9425-134F21820619}"/>
              </a:ext>
            </a:extLst>
          </p:cNvPr>
          <p:cNvSpPr/>
          <p:nvPr/>
        </p:nvSpPr>
        <p:spPr>
          <a:xfrm rot="5400000">
            <a:off x="5670887" y="3657246"/>
            <a:ext cx="545429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88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891E4-16EF-4805-B314-BFAAC12B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</a:t>
            </a:r>
            <a:r>
              <a:rPr lang="es-MX" dirty="0" err="1"/>
              <a:t>hiperparámetros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678459-6DB4-4013-BB95-16B8A9E2E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GridSearchCV</a:t>
            </a:r>
            <a:endParaRPr lang="es-CO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665D630-DC01-4F1E-8430-3BCFC971F8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5918365"/>
              </p:ext>
            </p:extLst>
          </p:nvPr>
        </p:nvGraphicFramePr>
        <p:xfrm>
          <a:off x="1197939" y="3429000"/>
          <a:ext cx="38960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14">
                  <a:extLst>
                    <a:ext uri="{9D8B030D-6E8A-4147-A177-3AD203B41FA5}">
                      <a16:colId xmlns:a16="http://schemas.microsoft.com/office/drawing/2014/main" val="1170225711"/>
                    </a:ext>
                  </a:extLst>
                </a:gridCol>
                <a:gridCol w="974014">
                  <a:extLst>
                    <a:ext uri="{9D8B030D-6E8A-4147-A177-3AD203B41FA5}">
                      <a16:colId xmlns:a16="http://schemas.microsoft.com/office/drawing/2014/main" val="1326295271"/>
                    </a:ext>
                  </a:extLst>
                </a:gridCol>
                <a:gridCol w="974014">
                  <a:extLst>
                    <a:ext uri="{9D8B030D-6E8A-4147-A177-3AD203B41FA5}">
                      <a16:colId xmlns:a16="http://schemas.microsoft.com/office/drawing/2014/main" val="1651884872"/>
                    </a:ext>
                  </a:extLst>
                </a:gridCol>
                <a:gridCol w="974014">
                  <a:extLst>
                    <a:ext uri="{9D8B030D-6E8A-4147-A177-3AD203B41FA5}">
                      <a16:colId xmlns:a16="http://schemas.microsoft.com/office/drawing/2014/main" val="40815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8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2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53089"/>
                  </a:ext>
                </a:extLst>
              </a:tr>
            </a:tbl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0C686F-D99A-4539-BDD1-691038118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err="1"/>
              <a:t>RandomizedSearchCV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9E3B41A-8D1D-48F9-B7D4-389A49FA34E7}"/>
                  </a:ext>
                </a:extLst>
              </p:cNvPr>
              <p:cNvSpPr txBox="1"/>
              <p:nvPr/>
            </p:nvSpPr>
            <p:spPr>
              <a:xfrm>
                <a:off x="1564107" y="3042798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9E3B41A-8D1D-48F9-B7D4-389A49FA3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107" y="3042798"/>
                <a:ext cx="292772" cy="276999"/>
              </a:xfrm>
              <a:prstGeom prst="rect">
                <a:avLst/>
              </a:prstGeom>
              <a:blipFill>
                <a:blip r:embed="rId2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E9D70B-6B6A-4B5F-8A72-1AA83841C49B}"/>
                  </a:ext>
                </a:extLst>
              </p:cNvPr>
              <p:cNvSpPr txBox="1"/>
              <p:nvPr/>
            </p:nvSpPr>
            <p:spPr>
              <a:xfrm>
                <a:off x="786069" y="3451870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E9D70B-6B6A-4B5F-8A72-1AA83841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9" y="3451870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6522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F5B95B3-5269-4A5E-8A7D-9E265C258020}"/>
                  </a:ext>
                </a:extLst>
              </p:cNvPr>
              <p:cNvSpPr txBox="1"/>
              <p:nvPr/>
            </p:nvSpPr>
            <p:spPr>
              <a:xfrm>
                <a:off x="2515984" y="3042798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F5B95B3-5269-4A5E-8A7D-9E265C258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84" y="3042798"/>
                <a:ext cx="298095" cy="276999"/>
              </a:xfrm>
              <a:prstGeom prst="rect">
                <a:avLst/>
              </a:prstGeom>
              <a:blipFill>
                <a:blip r:embed="rId4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9DEC08B-FE4D-476A-A7F7-7E2450255417}"/>
                  </a:ext>
                </a:extLst>
              </p:cNvPr>
              <p:cNvSpPr txBox="1"/>
              <p:nvPr/>
            </p:nvSpPr>
            <p:spPr>
              <a:xfrm>
                <a:off x="3479892" y="3038543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9DEC08B-FE4D-476A-A7F7-7E245025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92" y="3038543"/>
                <a:ext cx="298095" cy="276999"/>
              </a:xfrm>
              <a:prstGeom prst="rect">
                <a:avLst/>
              </a:prstGeom>
              <a:blipFill>
                <a:blip r:embed="rId5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453B27B-4BE3-4DE9-9EEC-B496D1D02375}"/>
                  </a:ext>
                </a:extLst>
              </p:cNvPr>
              <p:cNvSpPr txBox="1"/>
              <p:nvPr/>
            </p:nvSpPr>
            <p:spPr>
              <a:xfrm>
                <a:off x="4443800" y="3038543"/>
                <a:ext cx="2980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453B27B-4BE3-4DE9-9EEC-B496D1D02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800" y="3038543"/>
                <a:ext cx="298095" cy="276999"/>
              </a:xfrm>
              <a:prstGeom prst="rect">
                <a:avLst/>
              </a:prstGeom>
              <a:blipFill>
                <a:blip r:embed="rId6"/>
                <a:stretch>
                  <a:fillRect l="-12245" r="-61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D36D4A-D434-4027-BDC9-6BB6B205F972}"/>
                  </a:ext>
                </a:extLst>
              </p:cNvPr>
              <p:cNvSpPr txBox="1"/>
              <p:nvPr/>
            </p:nvSpPr>
            <p:spPr>
              <a:xfrm>
                <a:off x="794091" y="3796774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FD36D4A-D434-4027-BDC9-6BB6B205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91" y="3796774"/>
                <a:ext cx="288477" cy="276999"/>
              </a:xfrm>
              <a:prstGeom prst="rect">
                <a:avLst/>
              </a:prstGeom>
              <a:blipFill>
                <a:blip r:embed="rId7"/>
                <a:stretch>
                  <a:fillRect l="-29167" t="-2222" r="-6250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FABB43F-F109-4636-9CCD-67D997B16764}"/>
                  </a:ext>
                </a:extLst>
              </p:cNvPr>
              <p:cNvSpPr txBox="1"/>
              <p:nvPr/>
            </p:nvSpPr>
            <p:spPr>
              <a:xfrm>
                <a:off x="794091" y="418178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FABB43F-F109-4636-9CCD-67D997B16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91" y="4181782"/>
                <a:ext cx="288477" cy="276999"/>
              </a:xfrm>
              <a:prstGeom prst="rect">
                <a:avLst/>
              </a:prstGeom>
              <a:blipFill>
                <a:blip r:embed="rId8"/>
                <a:stretch>
                  <a:fillRect l="-29167" t="-2222" r="-6250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B0D8B3E-FB49-4F17-B613-33C177A9FCB8}"/>
                  </a:ext>
                </a:extLst>
              </p:cNvPr>
              <p:cNvSpPr txBox="1"/>
              <p:nvPr/>
            </p:nvSpPr>
            <p:spPr>
              <a:xfrm>
                <a:off x="794091" y="4550753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B0D8B3E-FB49-4F17-B613-33C177A9F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91" y="4550753"/>
                <a:ext cx="288477" cy="276999"/>
              </a:xfrm>
              <a:prstGeom prst="rect">
                <a:avLst/>
              </a:prstGeom>
              <a:blipFill>
                <a:blip r:embed="rId9"/>
                <a:stretch>
                  <a:fillRect l="-29167" t="-4444" r="-6250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7">
            <a:extLst>
              <a:ext uri="{FF2B5EF4-FFF2-40B4-BE49-F238E27FC236}">
                <a16:creationId xmlns:a16="http://schemas.microsoft.com/office/drawing/2014/main" id="{70D49B56-3ED5-43AC-8A0E-0CD7A20FA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69900"/>
              </p:ext>
            </p:extLst>
          </p:nvPr>
        </p:nvGraphicFramePr>
        <p:xfrm>
          <a:off x="6387561" y="3437022"/>
          <a:ext cx="389605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14">
                  <a:extLst>
                    <a:ext uri="{9D8B030D-6E8A-4147-A177-3AD203B41FA5}">
                      <a16:colId xmlns:a16="http://schemas.microsoft.com/office/drawing/2014/main" val="1170225711"/>
                    </a:ext>
                  </a:extLst>
                </a:gridCol>
                <a:gridCol w="974014">
                  <a:extLst>
                    <a:ext uri="{9D8B030D-6E8A-4147-A177-3AD203B41FA5}">
                      <a16:colId xmlns:a16="http://schemas.microsoft.com/office/drawing/2014/main" val="1326295271"/>
                    </a:ext>
                  </a:extLst>
                </a:gridCol>
                <a:gridCol w="974014">
                  <a:extLst>
                    <a:ext uri="{9D8B030D-6E8A-4147-A177-3AD203B41FA5}">
                      <a16:colId xmlns:a16="http://schemas.microsoft.com/office/drawing/2014/main" val="1651884872"/>
                    </a:ext>
                  </a:extLst>
                </a:gridCol>
                <a:gridCol w="974014">
                  <a:extLst>
                    <a:ext uri="{9D8B030D-6E8A-4147-A177-3AD203B41FA5}">
                      <a16:colId xmlns:a16="http://schemas.microsoft.com/office/drawing/2014/main" val="40815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8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2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5308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07F4E2A-9ED7-4693-999F-9DF0012E3C39}"/>
                  </a:ext>
                </a:extLst>
              </p:cNvPr>
              <p:cNvSpPr txBox="1"/>
              <p:nvPr/>
            </p:nvSpPr>
            <p:spPr>
              <a:xfrm>
                <a:off x="6753729" y="3050820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07F4E2A-9ED7-4693-999F-9DF0012E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729" y="3050820"/>
                <a:ext cx="292772" cy="276999"/>
              </a:xfrm>
              <a:prstGeom prst="rect">
                <a:avLst/>
              </a:prstGeom>
              <a:blipFill>
                <a:blip r:embed="rId10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8BC7561-EB10-43A2-B81D-4B96E1016482}"/>
                  </a:ext>
                </a:extLst>
              </p:cNvPr>
              <p:cNvSpPr txBox="1"/>
              <p:nvPr/>
            </p:nvSpPr>
            <p:spPr>
              <a:xfrm>
                <a:off x="5975691" y="345989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8BC7561-EB10-43A2-B81D-4B96E101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691" y="3459892"/>
                <a:ext cx="283154" cy="276999"/>
              </a:xfrm>
              <a:prstGeom prst="rect">
                <a:avLst/>
              </a:prstGeom>
              <a:blipFill>
                <a:blip r:embed="rId11"/>
                <a:stretch>
                  <a:fillRect l="-29787" t="-4444" r="-638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6F22761-5648-4C79-A5A1-8D36F0B82A0E}"/>
                  </a:ext>
                </a:extLst>
              </p:cNvPr>
              <p:cNvSpPr txBox="1"/>
              <p:nvPr/>
            </p:nvSpPr>
            <p:spPr>
              <a:xfrm>
                <a:off x="7705606" y="3050820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6F22761-5648-4C79-A5A1-8D36F0B8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606" y="3050820"/>
                <a:ext cx="298095" cy="276999"/>
              </a:xfrm>
              <a:prstGeom prst="rect">
                <a:avLst/>
              </a:prstGeom>
              <a:blipFill>
                <a:blip r:embed="rId12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9EF6677-341A-40B2-8E6D-0711723E1DF3}"/>
                  </a:ext>
                </a:extLst>
              </p:cNvPr>
              <p:cNvSpPr txBox="1"/>
              <p:nvPr/>
            </p:nvSpPr>
            <p:spPr>
              <a:xfrm>
                <a:off x="8669514" y="3046565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9EF6677-341A-40B2-8E6D-0711723E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514" y="3046565"/>
                <a:ext cx="298095" cy="276999"/>
              </a:xfrm>
              <a:prstGeom prst="rect">
                <a:avLst/>
              </a:prstGeom>
              <a:blipFill>
                <a:blip r:embed="rId13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BAAAA94-8561-4521-A786-2F6A76BB8649}"/>
                  </a:ext>
                </a:extLst>
              </p:cNvPr>
              <p:cNvSpPr txBox="1"/>
              <p:nvPr/>
            </p:nvSpPr>
            <p:spPr>
              <a:xfrm>
                <a:off x="9633422" y="3046565"/>
                <a:ext cx="2980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BAAAA94-8561-4521-A786-2F6A76BB8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422" y="3046565"/>
                <a:ext cx="298095" cy="276999"/>
              </a:xfrm>
              <a:prstGeom prst="rect">
                <a:avLst/>
              </a:prstGeom>
              <a:blipFill>
                <a:blip r:embed="rId14"/>
                <a:stretch>
                  <a:fillRect l="-12245" r="-816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49547C7-F2BD-4298-B49D-93F0F75DB80A}"/>
                  </a:ext>
                </a:extLst>
              </p:cNvPr>
              <p:cNvSpPr txBox="1"/>
              <p:nvPr/>
            </p:nvSpPr>
            <p:spPr>
              <a:xfrm>
                <a:off x="5983713" y="380479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49547C7-F2BD-4298-B49D-93F0F75D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13" y="3804796"/>
                <a:ext cx="288477" cy="276999"/>
              </a:xfrm>
              <a:prstGeom prst="rect">
                <a:avLst/>
              </a:prstGeom>
              <a:blipFill>
                <a:blip r:embed="rId15"/>
                <a:stretch>
                  <a:fillRect l="-29787" t="-2174" r="-638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BD5B225-26C6-453F-8F07-4C234F35C31E}"/>
                  </a:ext>
                </a:extLst>
              </p:cNvPr>
              <p:cNvSpPr txBox="1"/>
              <p:nvPr/>
            </p:nvSpPr>
            <p:spPr>
              <a:xfrm>
                <a:off x="5983713" y="4189804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BD5B225-26C6-453F-8F07-4C234F35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13" y="4189804"/>
                <a:ext cx="288477" cy="276999"/>
              </a:xfrm>
              <a:prstGeom prst="rect">
                <a:avLst/>
              </a:prstGeom>
              <a:blipFill>
                <a:blip r:embed="rId16"/>
                <a:stretch>
                  <a:fillRect l="-29787" t="-2174" r="-638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AD4A09B-F753-40F6-8C97-268BE83D59C4}"/>
                  </a:ext>
                </a:extLst>
              </p:cNvPr>
              <p:cNvSpPr txBox="1"/>
              <p:nvPr/>
            </p:nvSpPr>
            <p:spPr>
              <a:xfrm>
                <a:off x="5983713" y="455877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AD4A09B-F753-40F6-8C97-268BE83D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13" y="4558775"/>
                <a:ext cx="288477" cy="276999"/>
              </a:xfrm>
              <a:prstGeom prst="rect">
                <a:avLst/>
              </a:prstGeom>
              <a:blipFill>
                <a:blip r:embed="rId17"/>
                <a:stretch>
                  <a:fillRect l="-29787" t="-2222" r="-638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ángulo 28">
            <a:extLst>
              <a:ext uri="{FF2B5EF4-FFF2-40B4-BE49-F238E27FC236}">
                <a16:creationId xmlns:a16="http://schemas.microsoft.com/office/drawing/2014/main" id="{0385D463-8843-4F28-BB42-9FF117BD7C4F}"/>
              </a:ext>
            </a:extLst>
          </p:cNvPr>
          <p:cNvSpPr/>
          <p:nvPr/>
        </p:nvSpPr>
        <p:spPr>
          <a:xfrm>
            <a:off x="6394493" y="3451870"/>
            <a:ext cx="968832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6B77F04-EFD6-4282-A22D-23004133394B}"/>
              </a:ext>
            </a:extLst>
          </p:cNvPr>
          <p:cNvSpPr/>
          <p:nvPr/>
        </p:nvSpPr>
        <p:spPr>
          <a:xfrm>
            <a:off x="8335589" y="3451870"/>
            <a:ext cx="968832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03E5174-B9D7-49CE-81E0-50760EEAEDC4}"/>
              </a:ext>
            </a:extLst>
          </p:cNvPr>
          <p:cNvSpPr/>
          <p:nvPr/>
        </p:nvSpPr>
        <p:spPr>
          <a:xfrm>
            <a:off x="9322173" y="3812816"/>
            <a:ext cx="968832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5FEBE3A-7821-4C01-985A-DE21B5123D41}"/>
              </a:ext>
            </a:extLst>
          </p:cNvPr>
          <p:cNvSpPr/>
          <p:nvPr/>
        </p:nvSpPr>
        <p:spPr>
          <a:xfrm>
            <a:off x="7365040" y="4181783"/>
            <a:ext cx="968832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047060A-E1A9-4C2A-930B-A7EF79AA1E5C}"/>
              </a:ext>
            </a:extLst>
          </p:cNvPr>
          <p:cNvSpPr/>
          <p:nvPr/>
        </p:nvSpPr>
        <p:spPr>
          <a:xfrm>
            <a:off x="8311527" y="4181783"/>
            <a:ext cx="968832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762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690105-936F-42A5-B37B-46E3BF64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270" y="2776734"/>
            <a:ext cx="790685" cy="4667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CD6B8AC-961E-408A-9747-FE63D402584F}"/>
              </a:ext>
            </a:extLst>
          </p:cNvPr>
          <p:cNvSpPr txBox="1"/>
          <p:nvPr/>
        </p:nvSpPr>
        <p:spPr>
          <a:xfrm>
            <a:off x="4213458" y="3455135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MODEL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7044411-E75B-42B9-A348-759F5EA8839A}"/>
              </a:ext>
            </a:extLst>
          </p:cNvPr>
          <p:cNvSpPr/>
          <p:nvPr/>
        </p:nvSpPr>
        <p:spPr>
          <a:xfrm>
            <a:off x="4213458" y="2573715"/>
            <a:ext cx="1120140" cy="1325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Globo: flecha izquierda 4">
            <a:extLst>
              <a:ext uri="{FF2B5EF4-FFF2-40B4-BE49-F238E27FC236}">
                <a16:creationId xmlns:a16="http://schemas.microsoft.com/office/drawing/2014/main" id="{BDF952CB-8E84-4490-83FB-6EDA6E77CDFC}"/>
              </a:ext>
            </a:extLst>
          </p:cNvPr>
          <p:cNvSpPr/>
          <p:nvPr/>
        </p:nvSpPr>
        <p:spPr>
          <a:xfrm>
            <a:off x="5493618" y="914399"/>
            <a:ext cx="2308860" cy="4411675"/>
          </a:xfrm>
          <a:prstGeom prst="leftArrowCallout">
            <a:avLst>
              <a:gd name="adj1" fmla="val 15099"/>
              <a:gd name="adj2" fmla="val 14109"/>
              <a:gd name="adj3" fmla="val 15099"/>
              <a:gd name="adj4" fmla="val 738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</a:rPr>
              <a:t>Hiper-parámetros</a:t>
            </a:r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Función de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Perdida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Métricas de evaluación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4CBC5BB-BEB5-4D8A-B5E0-3657195329E0}"/>
              </a:ext>
            </a:extLst>
          </p:cNvPr>
          <p:cNvSpPr/>
          <p:nvPr/>
        </p:nvSpPr>
        <p:spPr>
          <a:xfrm>
            <a:off x="4213458" y="5594210"/>
            <a:ext cx="3589020" cy="4170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C8946D-AA06-49A1-B93D-05485542794B}"/>
              </a:ext>
            </a:extLst>
          </p:cNvPr>
          <p:cNvSpPr txBox="1"/>
          <p:nvPr/>
        </p:nvSpPr>
        <p:spPr>
          <a:xfrm>
            <a:off x="8379589" y="5247162"/>
            <a:ext cx="299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¿Mis datos se escogieron de la mejor manera? ¿Cómo puedo “asegurar” que mi modelo es estable?</a:t>
            </a:r>
            <a:endParaRPr lang="es-CO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4F219E8E-A60E-4988-B8E1-C2E8BBA360D5}"/>
              </a:ext>
            </a:extLst>
          </p:cNvPr>
          <p:cNvSpPr/>
          <p:nvPr/>
        </p:nvSpPr>
        <p:spPr>
          <a:xfrm>
            <a:off x="7962498" y="5614737"/>
            <a:ext cx="545429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6114A8-AABD-4DCC-AA6E-477EBB894524}"/>
              </a:ext>
            </a:extLst>
          </p:cNvPr>
          <p:cNvSpPr txBox="1"/>
          <p:nvPr/>
        </p:nvSpPr>
        <p:spPr>
          <a:xfrm>
            <a:off x="767617" y="2656365"/>
            <a:ext cx="299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¿Es realmente bueno mi modelo? ¿Cómo puedo estar más “seguro”?</a:t>
            </a:r>
            <a:endParaRPr lang="es-CO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D444A1F-7506-4980-AE5D-B11BC7E083E9}"/>
              </a:ext>
            </a:extLst>
          </p:cNvPr>
          <p:cNvSpPr/>
          <p:nvPr/>
        </p:nvSpPr>
        <p:spPr>
          <a:xfrm rot="10800000">
            <a:off x="3526856" y="2959767"/>
            <a:ext cx="545429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5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B84A1-6E13-4F54-BFEC-344922C0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Train - Val - test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7AE0CC4-4098-4982-AB81-44094D8F4ED8}"/>
              </a:ext>
            </a:extLst>
          </p:cNvPr>
          <p:cNvSpPr/>
          <p:nvPr/>
        </p:nvSpPr>
        <p:spPr>
          <a:xfrm>
            <a:off x="838200" y="1690688"/>
            <a:ext cx="1353152" cy="121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DATASET</a:t>
            </a:r>
          </a:p>
          <a:p>
            <a:pPr algn="ctr"/>
            <a:r>
              <a:rPr lang="es-MX" dirty="0"/>
              <a:t>etiquetado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BA9194-4F30-4CC3-BEBB-C639D9F696D9}"/>
              </a:ext>
            </a:extLst>
          </p:cNvPr>
          <p:cNvSpPr/>
          <p:nvPr/>
        </p:nvSpPr>
        <p:spPr>
          <a:xfrm>
            <a:off x="3106557" y="2173560"/>
            <a:ext cx="1353152" cy="810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TRAIN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A66246-DB8E-458D-AED1-BB69E3431A5C}"/>
              </a:ext>
            </a:extLst>
          </p:cNvPr>
          <p:cNvSpPr/>
          <p:nvPr/>
        </p:nvSpPr>
        <p:spPr>
          <a:xfrm>
            <a:off x="3106557" y="1893622"/>
            <a:ext cx="1353152" cy="258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VALIDATION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0684EA-5A96-4D25-9FCA-FD0DCE8DB860}"/>
              </a:ext>
            </a:extLst>
          </p:cNvPr>
          <p:cNvSpPr/>
          <p:nvPr/>
        </p:nvSpPr>
        <p:spPr>
          <a:xfrm>
            <a:off x="3106557" y="1690688"/>
            <a:ext cx="1353152" cy="1872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TEST</a:t>
            </a:r>
            <a:endParaRPr lang="es-CO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1950827-5E46-4535-AC1E-005E7BE1EAE6}"/>
              </a:ext>
            </a:extLst>
          </p:cNvPr>
          <p:cNvSpPr/>
          <p:nvPr/>
        </p:nvSpPr>
        <p:spPr>
          <a:xfrm>
            <a:off x="4667165" y="2191146"/>
            <a:ext cx="514966" cy="25874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92A818-9003-4A27-A648-AD299DA259CD}"/>
              </a:ext>
            </a:extLst>
          </p:cNvPr>
          <p:cNvSpPr/>
          <p:nvPr/>
        </p:nvSpPr>
        <p:spPr>
          <a:xfrm>
            <a:off x="5396587" y="1915381"/>
            <a:ext cx="1353152" cy="810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TRAIN</a:t>
            </a:r>
            <a:endParaRPr lang="es-CO" dirty="0"/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CAE00AF5-DBF1-4058-B6C8-2852DA170AA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191352" y="1784312"/>
            <a:ext cx="915205" cy="51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3C56CFDC-EABF-4AB7-87BD-C3AA246EB58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191352" y="2022993"/>
            <a:ext cx="915205" cy="275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9F166DE7-5AA0-4916-8231-90F8FA6FA60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91352" y="2298389"/>
            <a:ext cx="915205" cy="280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601C1B6-6074-430C-ABD0-47329B3A6E0E}"/>
              </a:ext>
            </a:extLst>
          </p:cNvPr>
          <p:cNvSpPr/>
          <p:nvPr/>
        </p:nvSpPr>
        <p:spPr>
          <a:xfrm>
            <a:off x="7395412" y="1271957"/>
            <a:ext cx="653694" cy="531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HC 1</a:t>
            </a:r>
            <a:endParaRPr lang="es-CO" sz="16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CCEB6E2-700B-4513-BA2D-7D91866D3B02}"/>
              </a:ext>
            </a:extLst>
          </p:cNvPr>
          <p:cNvSpPr/>
          <p:nvPr/>
        </p:nvSpPr>
        <p:spPr>
          <a:xfrm>
            <a:off x="7403433" y="1937701"/>
            <a:ext cx="653695" cy="531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HC 2</a:t>
            </a:r>
            <a:endParaRPr lang="es-CO" sz="16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CB6BC6A-4E40-4D6D-8551-20F06BBA58E6}"/>
              </a:ext>
            </a:extLst>
          </p:cNvPr>
          <p:cNvSpPr/>
          <p:nvPr/>
        </p:nvSpPr>
        <p:spPr>
          <a:xfrm>
            <a:off x="7403433" y="2643557"/>
            <a:ext cx="653695" cy="531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HC 3</a:t>
            </a:r>
            <a:endParaRPr lang="es-CO" sz="1600" dirty="0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6150DCE-BB4A-409D-8AEE-A85E6D28E38E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6749739" y="1537496"/>
            <a:ext cx="645673" cy="78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A7B6A933-AA39-468E-8EB2-F91988FD62E4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6749739" y="2203240"/>
            <a:ext cx="653694" cy="117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3DCC414D-C0E5-4FF6-9E67-ED30210C0D86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6749739" y="2320517"/>
            <a:ext cx="653694" cy="588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>
            <a:extLst>
              <a:ext uri="{FF2B5EF4-FFF2-40B4-BE49-F238E27FC236}">
                <a16:creationId xmlns:a16="http://schemas.microsoft.com/office/drawing/2014/main" id="{88F0A380-B1E5-4C9D-A759-25F2B1F1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018" y="1624951"/>
            <a:ext cx="1445819" cy="1132390"/>
          </a:xfrm>
          <a:prstGeom prst="rect">
            <a:avLst/>
          </a:prstGeom>
        </p:spPr>
      </p:pic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939F4E8D-3B4C-4E5E-BC08-EF30A10E943B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8049106" y="1537496"/>
            <a:ext cx="428912" cy="653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CCAB43DD-FAFC-4660-A737-843FE8B98FD4}"/>
              </a:ext>
            </a:extLst>
          </p:cNvPr>
          <p:cNvCxnSpPr>
            <a:cxnSpLocks/>
            <a:stCxn id="27" idx="3"/>
            <a:endCxn id="45" idx="1"/>
          </p:cNvCxnSpPr>
          <p:nvPr/>
        </p:nvCxnSpPr>
        <p:spPr>
          <a:xfrm flipV="1">
            <a:off x="8057128" y="2191146"/>
            <a:ext cx="420890" cy="12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6E150D61-73DC-4BFC-8159-3107C29A6873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8057128" y="2191146"/>
            <a:ext cx="420890" cy="717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20C2AC1F-E17B-42E0-A459-147156CA5733}"/>
              </a:ext>
            </a:extLst>
          </p:cNvPr>
          <p:cNvCxnSpPr>
            <a:cxnSpLocks/>
          </p:cNvCxnSpPr>
          <p:nvPr/>
        </p:nvCxnSpPr>
        <p:spPr>
          <a:xfrm flipV="1">
            <a:off x="9885973" y="1529476"/>
            <a:ext cx="645673" cy="78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EBBE51A8-8361-4E15-A349-E7B5AA39238F}"/>
              </a:ext>
            </a:extLst>
          </p:cNvPr>
          <p:cNvCxnSpPr>
            <a:cxnSpLocks/>
          </p:cNvCxnSpPr>
          <p:nvPr/>
        </p:nvCxnSpPr>
        <p:spPr>
          <a:xfrm flipV="1">
            <a:off x="9885973" y="2195220"/>
            <a:ext cx="653694" cy="117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14EA124F-ECD7-4E80-BC3B-1751F9EF5021}"/>
              </a:ext>
            </a:extLst>
          </p:cNvPr>
          <p:cNvCxnSpPr>
            <a:cxnSpLocks/>
          </p:cNvCxnSpPr>
          <p:nvPr/>
        </p:nvCxnSpPr>
        <p:spPr>
          <a:xfrm>
            <a:off x="9885973" y="2312497"/>
            <a:ext cx="653694" cy="588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489B2E4-4659-47F2-A974-D0D7754D5AA1}"/>
              </a:ext>
            </a:extLst>
          </p:cNvPr>
          <p:cNvSpPr txBox="1"/>
          <p:nvPr/>
        </p:nvSpPr>
        <p:spPr>
          <a:xfrm>
            <a:off x="8678779" y="2819404"/>
            <a:ext cx="10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Learning</a:t>
            </a:r>
            <a:endParaRPr lang="es-CO" dirty="0"/>
          </a:p>
        </p:txBody>
      </p:sp>
      <p:sp>
        <p:nvSpPr>
          <p:cNvPr id="59" name="Hexágono 58">
            <a:extLst>
              <a:ext uri="{FF2B5EF4-FFF2-40B4-BE49-F238E27FC236}">
                <a16:creationId xmlns:a16="http://schemas.microsoft.com/office/drawing/2014/main" id="{93D96618-ECAA-494C-A52D-8A6B7EE940E9}"/>
              </a:ext>
            </a:extLst>
          </p:cNvPr>
          <p:cNvSpPr/>
          <p:nvPr/>
        </p:nvSpPr>
        <p:spPr>
          <a:xfrm>
            <a:off x="10555707" y="1271957"/>
            <a:ext cx="776086" cy="53107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sp>
        <p:nvSpPr>
          <p:cNvPr id="62" name="Hexágono 61">
            <a:extLst>
              <a:ext uri="{FF2B5EF4-FFF2-40B4-BE49-F238E27FC236}">
                <a16:creationId xmlns:a16="http://schemas.microsoft.com/office/drawing/2014/main" id="{DACEBB49-8FBA-4773-9F7F-49836779B684}"/>
              </a:ext>
            </a:extLst>
          </p:cNvPr>
          <p:cNvSpPr/>
          <p:nvPr/>
        </p:nvSpPr>
        <p:spPr>
          <a:xfrm>
            <a:off x="10531645" y="1937701"/>
            <a:ext cx="776086" cy="53107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M2</a:t>
            </a:r>
            <a:endParaRPr lang="es-CO" sz="1600" dirty="0"/>
          </a:p>
        </p:txBody>
      </p:sp>
      <p:sp>
        <p:nvSpPr>
          <p:cNvPr id="63" name="Hexágono 62">
            <a:extLst>
              <a:ext uri="{FF2B5EF4-FFF2-40B4-BE49-F238E27FC236}">
                <a16:creationId xmlns:a16="http://schemas.microsoft.com/office/drawing/2014/main" id="{78EAFDE7-102D-44AE-BCC6-7CBD4789DB58}"/>
              </a:ext>
            </a:extLst>
          </p:cNvPr>
          <p:cNvSpPr/>
          <p:nvPr/>
        </p:nvSpPr>
        <p:spPr>
          <a:xfrm>
            <a:off x="10531645" y="2627507"/>
            <a:ext cx="776086" cy="53107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M3</a:t>
            </a:r>
            <a:endParaRPr lang="es-CO" sz="1600" dirty="0"/>
          </a:p>
        </p:txBody>
      </p:sp>
      <p:sp>
        <p:nvSpPr>
          <p:cNvPr id="71" name="Hexágono 70">
            <a:extLst>
              <a:ext uri="{FF2B5EF4-FFF2-40B4-BE49-F238E27FC236}">
                <a16:creationId xmlns:a16="http://schemas.microsoft.com/office/drawing/2014/main" id="{4B1ECEFE-B4C4-4E25-A3E5-F9EFA5CA7185}"/>
              </a:ext>
            </a:extLst>
          </p:cNvPr>
          <p:cNvSpPr/>
          <p:nvPr/>
        </p:nvSpPr>
        <p:spPr>
          <a:xfrm>
            <a:off x="7399406" y="5586046"/>
            <a:ext cx="776086" cy="53107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sp>
        <p:nvSpPr>
          <p:cNvPr id="70" name="Hexágono 69">
            <a:extLst>
              <a:ext uri="{FF2B5EF4-FFF2-40B4-BE49-F238E27FC236}">
                <a16:creationId xmlns:a16="http://schemas.microsoft.com/office/drawing/2014/main" id="{638982D2-36E2-40DF-8402-0386A8F5EAA2}"/>
              </a:ext>
            </a:extLst>
          </p:cNvPr>
          <p:cNvSpPr/>
          <p:nvPr/>
        </p:nvSpPr>
        <p:spPr>
          <a:xfrm>
            <a:off x="7391384" y="4888218"/>
            <a:ext cx="776086" cy="53107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sp>
        <p:nvSpPr>
          <p:cNvPr id="64" name="Flecha: a la derecha 63">
            <a:extLst>
              <a:ext uri="{FF2B5EF4-FFF2-40B4-BE49-F238E27FC236}">
                <a16:creationId xmlns:a16="http://schemas.microsoft.com/office/drawing/2014/main" id="{F337D86E-84E8-4785-9767-17ED499D2EBB}"/>
              </a:ext>
            </a:extLst>
          </p:cNvPr>
          <p:cNvSpPr/>
          <p:nvPr/>
        </p:nvSpPr>
        <p:spPr>
          <a:xfrm rot="5400000">
            <a:off x="8750940" y="3588021"/>
            <a:ext cx="514966" cy="25874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Hexágono 65">
            <a:extLst>
              <a:ext uri="{FF2B5EF4-FFF2-40B4-BE49-F238E27FC236}">
                <a16:creationId xmlns:a16="http://schemas.microsoft.com/office/drawing/2014/main" id="{A7A126B6-7EA1-4FA4-8E61-D463ADC1546E}"/>
              </a:ext>
            </a:extLst>
          </p:cNvPr>
          <p:cNvSpPr/>
          <p:nvPr/>
        </p:nvSpPr>
        <p:spPr>
          <a:xfrm>
            <a:off x="7190858" y="4896237"/>
            <a:ext cx="776086" cy="53107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M2</a:t>
            </a:r>
            <a:endParaRPr lang="es-CO" sz="1600" dirty="0"/>
          </a:p>
        </p:txBody>
      </p:sp>
      <p:sp>
        <p:nvSpPr>
          <p:cNvPr id="67" name="Hexágono 66">
            <a:extLst>
              <a:ext uri="{FF2B5EF4-FFF2-40B4-BE49-F238E27FC236}">
                <a16:creationId xmlns:a16="http://schemas.microsoft.com/office/drawing/2014/main" id="{98D9291D-C580-4EF0-A9FF-8F2392089253}"/>
              </a:ext>
            </a:extLst>
          </p:cNvPr>
          <p:cNvSpPr/>
          <p:nvPr/>
        </p:nvSpPr>
        <p:spPr>
          <a:xfrm>
            <a:off x="7190858" y="5586043"/>
            <a:ext cx="776086" cy="53107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M3</a:t>
            </a:r>
            <a:endParaRPr lang="es-CO" sz="1600" dirty="0"/>
          </a:p>
        </p:txBody>
      </p:sp>
      <p:sp>
        <p:nvSpPr>
          <p:cNvPr id="69" name="Hexágono 68">
            <a:extLst>
              <a:ext uri="{FF2B5EF4-FFF2-40B4-BE49-F238E27FC236}">
                <a16:creationId xmlns:a16="http://schemas.microsoft.com/office/drawing/2014/main" id="{D5688EC0-1795-4749-89BE-9240BE7142F6}"/>
              </a:ext>
            </a:extLst>
          </p:cNvPr>
          <p:cNvSpPr/>
          <p:nvPr/>
        </p:nvSpPr>
        <p:spPr>
          <a:xfrm>
            <a:off x="7367320" y="4238515"/>
            <a:ext cx="776086" cy="53107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sp>
        <p:nvSpPr>
          <p:cNvPr id="65" name="Hexágono 64">
            <a:extLst>
              <a:ext uri="{FF2B5EF4-FFF2-40B4-BE49-F238E27FC236}">
                <a16:creationId xmlns:a16="http://schemas.microsoft.com/office/drawing/2014/main" id="{CDBCCE06-2779-4582-BA85-9EDE2523B486}"/>
              </a:ext>
            </a:extLst>
          </p:cNvPr>
          <p:cNvSpPr/>
          <p:nvPr/>
        </p:nvSpPr>
        <p:spPr>
          <a:xfrm>
            <a:off x="7214920" y="4230493"/>
            <a:ext cx="776086" cy="53107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1B6653D9-9B11-4B59-822A-80F11929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991" y="4685515"/>
            <a:ext cx="1435534" cy="943663"/>
          </a:xfrm>
          <a:prstGeom prst="rect">
            <a:avLst/>
          </a:prstGeom>
        </p:spPr>
      </p:pic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CA02700B-BD2E-4396-A17B-0D0F6E4366A6}"/>
              </a:ext>
            </a:extLst>
          </p:cNvPr>
          <p:cNvCxnSpPr>
            <a:cxnSpLocks/>
            <a:stCxn id="69" idx="0"/>
            <a:endCxn id="73" idx="1"/>
          </p:cNvCxnSpPr>
          <p:nvPr/>
        </p:nvCxnSpPr>
        <p:spPr>
          <a:xfrm>
            <a:off x="8143406" y="4504054"/>
            <a:ext cx="332585" cy="653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255843C6-2DF0-4AC3-A323-61F44CE508C8}"/>
              </a:ext>
            </a:extLst>
          </p:cNvPr>
          <p:cNvCxnSpPr>
            <a:cxnSpLocks/>
            <a:stCxn id="71" idx="0"/>
            <a:endCxn id="73" idx="1"/>
          </p:cNvCxnSpPr>
          <p:nvPr/>
        </p:nvCxnSpPr>
        <p:spPr>
          <a:xfrm flipV="1">
            <a:off x="8175492" y="5157347"/>
            <a:ext cx="300499" cy="694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2A7734AF-20FF-4150-937D-63B81B93A31F}"/>
              </a:ext>
            </a:extLst>
          </p:cNvPr>
          <p:cNvCxnSpPr>
            <a:cxnSpLocks/>
            <a:stCxn id="70" idx="0"/>
            <a:endCxn id="73" idx="1"/>
          </p:cNvCxnSpPr>
          <p:nvPr/>
        </p:nvCxnSpPr>
        <p:spPr>
          <a:xfrm>
            <a:off x="8167470" y="5153757"/>
            <a:ext cx="308521" cy="3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0256C34-7A71-4D8D-AF69-850626C6D523}"/>
              </a:ext>
            </a:extLst>
          </p:cNvPr>
          <p:cNvSpPr txBox="1"/>
          <p:nvPr/>
        </p:nvSpPr>
        <p:spPr>
          <a:xfrm>
            <a:off x="8510339" y="5618756"/>
            <a:ext cx="143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Performance</a:t>
            </a:r>
            <a:endParaRPr lang="es-CO" dirty="0"/>
          </a:p>
        </p:txBody>
      </p:sp>
      <p:sp>
        <p:nvSpPr>
          <p:cNvPr id="88" name="Hexágono 87">
            <a:extLst>
              <a:ext uri="{FF2B5EF4-FFF2-40B4-BE49-F238E27FC236}">
                <a16:creationId xmlns:a16="http://schemas.microsoft.com/office/drawing/2014/main" id="{90504C03-CFE5-439B-AA49-42CFCAB05BA3}"/>
              </a:ext>
            </a:extLst>
          </p:cNvPr>
          <p:cNvSpPr/>
          <p:nvPr/>
        </p:nvSpPr>
        <p:spPr>
          <a:xfrm>
            <a:off x="10487510" y="4888217"/>
            <a:ext cx="776086" cy="531077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BM</a:t>
            </a:r>
            <a:endParaRPr lang="es-CO" sz="1600" dirty="0"/>
          </a:p>
        </p:txBody>
      </p:sp>
      <p:sp>
        <p:nvSpPr>
          <p:cNvPr id="99" name="Hexágono 98">
            <a:extLst>
              <a:ext uri="{FF2B5EF4-FFF2-40B4-BE49-F238E27FC236}">
                <a16:creationId xmlns:a16="http://schemas.microsoft.com/office/drawing/2014/main" id="{EB2C5BFB-8530-43AD-B012-89FC76E85063}"/>
              </a:ext>
            </a:extLst>
          </p:cNvPr>
          <p:cNvSpPr/>
          <p:nvPr/>
        </p:nvSpPr>
        <p:spPr>
          <a:xfrm>
            <a:off x="669778" y="4896271"/>
            <a:ext cx="776086" cy="531077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93C0591-C897-44A0-8E6A-4A0361A4D503}"/>
              </a:ext>
            </a:extLst>
          </p:cNvPr>
          <p:cNvCxnSpPr>
            <a:cxnSpLocks/>
            <a:stCxn id="73" idx="3"/>
            <a:endCxn id="88" idx="3"/>
          </p:cNvCxnSpPr>
          <p:nvPr/>
        </p:nvCxnSpPr>
        <p:spPr>
          <a:xfrm flipV="1">
            <a:off x="9911525" y="5153756"/>
            <a:ext cx="575985" cy="3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94F9EADE-FFA7-40EE-BC80-7DD4C49C6D16}"/>
              </a:ext>
            </a:extLst>
          </p:cNvPr>
          <p:cNvSpPr/>
          <p:nvPr/>
        </p:nvSpPr>
        <p:spPr>
          <a:xfrm rot="10800000">
            <a:off x="5838516" y="5040461"/>
            <a:ext cx="514966" cy="25874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7" name="Hexágono 96">
            <a:extLst>
              <a:ext uri="{FF2B5EF4-FFF2-40B4-BE49-F238E27FC236}">
                <a16:creationId xmlns:a16="http://schemas.microsoft.com/office/drawing/2014/main" id="{CB45E849-2F74-499C-8295-2748D8A8D403}"/>
              </a:ext>
            </a:extLst>
          </p:cNvPr>
          <p:cNvSpPr/>
          <p:nvPr/>
        </p:nvSpPr>
        <p:spPr>
          <a:xfrm>
            <a:off x="485294" y="4888251"/>
            <a:ext cx="776086" cy="531077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BM</a:t>
            </a:r>
            <a:endParaRPr lang="es-CO" sz="1600" dirty="0"/>
          </a:p>
        </p:txBody>
      </p:sp>
      <p:sp>
        <p:nvSpPr>
          <p:cNvPr id="100" name="Flecha: a la derecha 99">
            <a:extLst>
              <a:ext uri="{FF2B5EF4-FFF2-40B4-BE49-F238E27FC236}">
                <a16:creationId xmlns:a16="http://schemas.microsoft.com/office/drawing/2014/main" id="{127FA537-CDCF-4647-812C-09A434BFD829}"/>
              </a:ext>
            </a:extLst>
          </p:cNvPr>
          <p:cNvSpPr/>
          <p:nvPr/>
        </p:nvSpPr>
        <p:spPr>
          <a:xfrm rot="16200000">
            <a:off x="9127929" y="3596043"/>
            <a:ext cx="514966" cy="258741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" name="Imagen 101">
            <a:extLst>
              <a:ext uri="{FF2B5EF4-FFF2-40B4-BE49-F238E27FC236}">
                <a16:creationId xmlns:a16="http://schemas.microsoft.com/office/drawing/2014/main" id="{CC7CB650-ACE6-4332-AFEC-FF0D29FC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335" y="4407641"/>
            <a:ext cx="1396928" cy="1513826"/>
          </a:xfrm>
          <a:prstGeom prst="rect">
            <a:avLst/>
          </a:prstGeom>
        </p:spPr>
      </p:pic>
      <p:sp>
        <p:nvSpPr>
          <p:cNvPr id="103" name="CuadroTexto 102">
            <a:extLst>
              <a:ext uri="{FF2B5EF4-FFF2-40B4-BE49-F238E27FC236}">
                <a16:creationId xmlns:a16="http://schemas.microsoft.com/office/drawing/2014/main" id="{EFEC8544-1D32-4102-8410-4BA7049CEEE7}"/>
              </a:ext>
            </a:extLst>
          </p:cNvPr>
          <p:cNvSpPr txBox="1"/>
          <p:nvPr/>
        </p:nvSpPr>
        <p:spPr>
          <a:xfrm>
            <a:off x="2053547" y="5907365"/>
            <a:ext cx="143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Prediction</a:t>
            </a:r>
            <a:endParaRPr lang="es-CO" dirty="0"/>
          </a:p>
        </p:txBody>
      </p:sp>
      <p:pic>
        <p:nvPicPr>
          <p:cNvPr id="113" name="Imagen 112">
            <a:extLst>
              <a:ext uri="{FF2B5EF4-FFF2-40B4-BE49-F238E27FC236}">
                <a16:creationId xmlns:a16="http://schemas.microsoft.com/office/drawing/2014/main" id="{8B5134CA-9F71-4526-AE9E-09FC3920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67" y="4763078"/>
            <a:ext cx="1162455" cy="795090"/>
          </a:xfrm>
          <a:prstGeom prst="rect">
            <a:avLst/>
          </a:prstGeom>
        </p:spPr>
      </p:pic>
      <p:sp>
        <p:nvSpPr>
          <p:cNvPr id="115" name="Rectángulo 114">
            <a:extLst>
              <a:ext uri="{FF2B5EF4-FFF2-40B4-BE49-F238E27FC236}">
                <a16:creationId xmlns:a16="http://schemas.microsoft.com/office/drawing/2014/main" id="{3A3086AD-26E3-49C2-83A0-05880AC28304}"/>
              </a:ext>
            </a:extLst>
          </p:cNvPr>
          <p:cNvSpPr/>
          <p:nvPr/>
        </p:nvSpPr>
        <p:spPr>
          <a:xfrm>
            <a:off x="4189284" y="4452271"/>
            <a:ext cx="1184539" cy="310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TLV</a:t>
            </a:r>
            <a:endParaRPr lang="es-CO" dirty="0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A3CF2245-1985-4DF3-ABF2-BD2914415E8C}"/>
              </a:ext>
            </a:extLst>
          </p:cNvPr>
          <p:cNvSpPr txBox="1"/>
          <p:nvPr/>
        </p:nvSpPr>
        <p:spPr>
          <a:xfrm>
            <a:off x="4074699" y="5616534"/>
            <a:ext cx="143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+ Performance</a:t>
            </a:r>
            <a:endParaRPr lang="es-CO" dirty="0"/>
          </a:p>
        </p:txBody>
      </p: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24894D36-3A65-4E58-8841-BB00ECDD0005}"/>
              </a:ext>
            </a:extLst>
          </p:cNvPr>
          <p:cNvCxnSpPr>
            <a:cxnSpLocks/>
            <a:stCxn id="99" idx="0"/>
            <a:endCxn id="102" idx="1"/>
          </p:cNvCxnSpPr>
          <p:nvPr/>
        </p:nvCxnSpPr>
        <p:spPr>
          <a:xfrm>
            <a:off x="1445864" y="5161810"/>
            <a:ext cx="631471" cy="2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C030C3D4-430F-412E-955F-146D7AB8BADB}"/>
              </a:ext>
            </a:extLst>
          </p:cNvPr>
          <p:cNvCxnSpPr>
            <a:cxnSpLocks/>
            <a:stCxn id="102" idx="3"/>
            <a:endCxn id="113" idx="1"/>
          </p:cNvCxnSpPr>
          <p:nvPr/>
        </p:nvCxnSpPr>
        <p:spPr>
          <a:xfrm flipV="1">
            <a:off x="3474263" y="5160623"/>
            <a:ext cx="737104" cy="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echa: a la derecha 125">
            <a:extLst>
              <a:ext uri="{FF2B5EF4-FFF2-40B4-BE49-F238E27FC236}">
                <a16:creationId xmlns:a16="http://schemas.microsoft.com/office/drawing/2014/main" id="{A3BA1D59-680C-4715-8608-50E5E9429195}"/>
              </a:ext>
            </a:extLst>
          </p:cNvPr>
          <p:cNvSpPr/>
          <p:nvPr/>
        </p:nvSpPr>
        <p:spPr>
          <a:xfrm>
            <a:off x="5846538" y="5369323"/>
            <a:ext cx="514966" cy="258741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31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3850-EAF9-4A57-A4AF-B44D59EB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2A13E-FA41-423F-96D8-7E1857DA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computacionalmente más eficiente que otras variaciones</a:t>
            </a:r>
          </a:p>
          <a:p>
            <a:r>
              <a:rPr lang="es-CO" dirty="0"/>
              <a:t>Es difícil escoger el tamaño adecuado de cada conjunto si tengo pocos datos – Problemas de sobre ajuste –</a:t>
            </a:r>
          </a:p>
          <a:p>
            <a:r>
              <a:rPr lang="es-CO" dirty="0"/>
              <a:t>Estamos sujetos a problemas de varianza </a:t>
            </a:r>
          </a:p>
        </p:txBody>
      </p:sp>
    </p:spTree>
    <p:extLst>
      <p:ext uri="{BB962C8B-B14F-4D97-AF65-F5344CB8AC3E}">
        <p14:creationId xmlns:p14="http://schemas.microsoft.com/office/powerpoint/2010/main" val="206780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F68F-9585-4A2D-8949-6F2BD7F2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K-</a:t>
            </a:r>
            <a:r>
              <a:rPr lang="es-MX" dirty="0" err="1"/>
              <a:t>fold</a:t>
            </a:r>
            <a:r>
              <a:rPr lang="es-MX" dirty="0"/>
              <a:t> Cross </a:t>
            </a:r>
            <a:r>
              <a:rPr lang="es-MX" dirty="0" err="1"/>
              <a:t>validation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4441DBD-938D-41AE-9E99-1A4D131F32ED}"/>
              </a:ext>
            </a:extLst>
          </p:cNvPr>
          <p:cNvSpPr/>
          <p:nvPr/>
        </p:nvSpPr>
        <p:spPr>
          <a:xfrm>
            <a:off x="838200" y="1690688"/>
            <a:ext cx="1353152" cy="121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DATASET</a:t>
            </a:r>
          </a:p>
          <a:p>
            <a:pPr algn="ctr"/>
            <a:r>
              <a:rPr lang="es-MX" dirty="0"/>
              <a:t>etiquetado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454204C-0A9E-4CC3-82A4-E060FB14933C}"/>
              </a:ext>
            </a:extLst>
          </p:cNvPr>
          <p:cNvSpPr/>
          <p:nvPr/>
        </p:nvSpPr>
        <p:spPr>
          <a:xfrm>
            <a:off x="3234892" y="1670104"/>
            <a:ext cx="310411" cy="258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CO" dirty="0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88CF8239-C9B3-4AB5-8772-0FD5B306254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191352" y="1784312"/>
            <a:ext cx="915205" cy="51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407B66A9-9186-4B07-8596-EC0DCDCBE3E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91352" y="2298389"/>
            <a:ext cx="915205" cy="238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C2A902C-A69B-4404-8A1B-965534DD9B2F}"/>
              </a:ext>
            </a:extLst>
          </p:cNvPr>
          <p:cNvSpPr/>
          <p:nvPr/>
        </p:nvSpPr>
        <p:spPr>
          <a:xfrm>
            <a:off x="3234892" y="1928845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3E1BEFC-5B46-4D16-B897-72920F560FE9}"/>
              </a:ext>
            </a:extLst>
          </p:cNvPr>
          <p:cNvSpPr/>
          <p:nvPr/>
        </p:nvSpPr>
        <p:spPr>
          <a:xfrm>
            <a:off x="3234448" y="2191470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B9A40E-ACC9-48BA-9486-425FAB907B68}"/>
              </a:ext>
            </a:extLst>
          </p:cNvPr>
          <p:cNvSpPr/>
          <p:nvPr/>
        </p:nvSpPr>
        <p:spPr>
          <a:xfrm>
            <a:off x="3234893" y="2445669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9DAEB13-7875-4764-934E-EBC9C91B0274}"/>
              </a:ext>
            </a:extLst>
          </p:cNvPr>
          <p:cNvSpPr/>
          <p:nvPr/>
        </p:nvSpPr>
        <p:spPr>
          <a:xfrm>
            <a:off x="3234892" y="2704410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608B33A-EDF5-4CE8-B1D6-01A76830FB47}"/>
              </a:ext>
            </a:extLst>
          </p:cNvPr>
          <p:cNvSpPr/>
          <p:nvPr/>
        </p:nvSpPr>
        <p:spPr>
          <a:xfrm>
            <a:off x="3595839" y="1662084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B2D9B74-93A8-49E2-861B-080B18A53DD0}"/>
              </a:ext>
            </a:extLst>
          </p:cNvPr>
          <p:cNvSpPr/>
          <p:nvPr/>
        </p:nvSpPr>
        <p:spPr>
          <a:xfrm>
            <a:off x="3595838" y="1920825"/>
            <a:ext cx="310411" cy="258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952A5AC-2BB2-4465-9012-7D0C135020C9}"/>
              </a:ext>
            </a:extLst>
          </p:cNvPr>
          <p:cNvSpPr/>
          <p:nvPr/>
        </p:nvSpPr>
        <p:spPr>
          <a:xfrm>
            <a:off x="3596286" y="2183450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5C8D95A-C429-4F5A-90FD-4701FFA992D5}"/>
              </a:ext>
            </a:extLst>
          </p:cNvPr>
          <p:cNvSpPr/>
          <p:nvPr/>
        </p:nvSpPr>
        <p:spPr>
          <a:xfrm>
            <a:off x="3595839" y="2437649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C3C75F5-987B-4CC4-ACBF-B961F11772F1}"/>
              </a:ext>
            </a:extLst>
          </p:cNvPr>
          <p:cNvSpPr/>
          <p:nvPr/>
        </p:nvSpPr>
        <p:spPr>
          <a:xfrm>
            <a:off x="3595838" y="2696390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717D83-3ABA-496D-A81C-43426DE88978}"/>
              </a:ext>
            </a:extLst>
          </p:cNvPr>
          <p:cNvSpPr/>
          <p:nvPr/>
        </p:nvSpPr>
        <p:spPr>
          <a:xfrm>
            <a:off x="3964806" y="1669659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D10C0EC-C4EE-4474-B706-CBB1D7A9D972}"/>
              </a:ext>
            </a:extLst>
          </p:cNvPr>
          <p:cNvSpPr/>
          <p:nvPr/>
        </p:nvSpPr>
        <p:spPr>
          <a:xfrm>
            <a:off x="3964806" y="1928400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E77320E-57A5-4EED-A9BA-282FC66B18E5}"/>
              </a:ext>
            </a:extLst>
          </p:cNvPr>
          <p:cNvSpPr/>
          <p:nvPr/>
        </p:nvSpPr>
        <p:spPr>
          <a:xfrm>
            <a:off x="3964362" y="2191025"/>
            <a:ext cx="310411" cy="258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8EF753F-7353-4BDB-B8C6-55BC1EA70A5F}"/>
              </a:ext>
            </a:extLst>
          </p:cNvPr>
          <p:cNvSpPr/>
          <p:nvPr/>
        </p:nvSpPr>
        <p:spPr>
          <a:xfrm>
            <a:off x="3964807" y="2445224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214ACFB-5339-4DB0-8A36-5F12FBBC8E14}"/>
              </a:ext>
            </a:extLst>
          </p:cNvPr>
          <p:cNvSpPr/>
          <p:nvPr/>
        </p:nvSpPr>
        <p:spPr>
          <a:xfrm>
            <a:off x="3964806" y="2703965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6C52E74-4792-43EF-9EF7-4B2BABB4DDB4}"/>
              </a:ext>
            </a:extLst>
          </p:cNvPr>
          <p:cNvSpPr/>
          <p:nvPr/>
        </p:nvSpPr>
        <p:spPr>
          <a:xfrm>
            <a:off x="4325753" y="1661639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327C4D4-EEA7-4364-A279-27CD47CBB659}"/>
              </a:ext>
            </a:extLst>
          </p:cNvPr>
          <p:cNvSpPr/>
          <p:nvPr/>
        </p:nvSpPr>
        <p:spPr>
          <a:xfrm>
            <a:off x="4325752" y="1920380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2D11CFD-5C09-4889-BB80-8359C9B7B617}"/>
              </a:ext>
            </a:extLst>
          </p:cNvPr>
          <p:cNvSpPr/>
          <p:nvPr/>
        </p:nvSpPr>
        <p:spPr>
          <a:xfrm>
            <a:off x="4326200" y="2183005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B405AC1-84A0-4BC0-9510-9D8C489E1AF1}"/>
              </a:ext>
            </a:extLst>
          </p:cNvPr>
          <p:cNvSpPr/>
          <p:nvPr/>
        </p:nvSpPr>
        <p:spPr>
          <a:xfrm>
            <a:off x="4325753" y="2437204"/>
            <a:ext cx="310411" cy="258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7F827B7-F5B2-4767-8121-C06651E332DB}"/>
              </a:ext>
            </a:extLst>
          </p:cNvPr>
          <p:cNvSpPr/>
          <p:nvPr/>
        </p:nvSpPr>
        <p:spPr>
          <a:xfrm>
            <a:off x="4325752" y="2695945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6AC08CA-62DB-420F-A77F-2D7F876EE7F5}"/>
              </a:ext>
            </a:extLst>
          </p:cNvPr>
          <p:cNvSpPr/>
          <p:nvPr/>
        </p:nvSpPr>
        <p:spPr>
          <a:xfrm>
            <a:off x="4689822" y="1661637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6D51745-E54F-4BB7-B5F1-3E8BDC7FE513}"/>
              </a:ext>
            </a:extLst>
          </p:cNvPr>
          <p:cNvSpPr/>
          <p:nvPr/>
        </p:nvSpPr>
        <p:spPr>
          <a:xfrm>
            <a:off x="4689821" y="1920378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3078C426-7E5E-4663-8975-FA7461322E9E}"/>
              </a:ext>
            </a:extLst>
          </p:cNvPr>
          <p:cNvSpPr/>
          <p:nvPr/>
        </p:nvSpPr>
        <p:spPr>
          <a:xfrm>
            <a:off x="4690269" y="2183003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5103040-8FD0-4156-94B8-55BA980D8935}"/>
              </a:ext>
            </a:extLst>
          </p:cNvPr>
          <p:cNvSpPr/>
          <p:nvPr/>
        </p:nvSpPr>
        <p:spPr>
          <a:xfrm>
            <a:off x="4689822" y="2437202"/>
            <a:ext cx="310411" cy="25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</a:t>
            </a:r>
            <a:endParaRPr lang="es-CO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604BED0-043A-46DB-87C2-AE17B5EA54A0}"/>
              </a:ext>
            </a:extLst>
          </p:cNvPr>
          <p:cNvSpPr/>
          <p:nvPr/>
        </p:nvSpPr>
        <p:spPr>
          <a:xfrm>
            <a:off x="4689821" y="2695943"/>
            <a:ext cx="310411" cy="258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</a:t>
            </a:r>
            <a:endParaRPr lang="es-CO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496BB75-F567-49CE-A1C6-A0566574A0A7}"/>
              </a:ext>
            </a:extLst>
          </p:cNvPr>
          <p:cNvCxnSpPr>
            <a:cxnSpLocks/>
          </p:cNvCxnSpPr>
          <p:nvPr/>
        </p:nvCxnSpPr>
        <p:spPr>
          <a:xfrm>
            <a:off x="3234448" y="3039531"/>
            <a:ext cx="1765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F3A407F-A5A4-4A61-B649-96040D34F05D}"/>
              </a:ext>
            </a:extLst>
          </p:cNvPr>
          <p:cNvSpPr txBox="1"/>
          <p:nvPr/>
        </p:nvSpPr>
        <p:spPr>
          <a:xfrm>
            <a:off x="3751043" y="3014129"/>
            <a:ext cx="88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K veces</a:t>
            </a:r>
            <a:endParaRPr lang="es-CO" sz="14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EE5BCF1-ADCE-4204-8B76-7131EDA58A9D}"/>
              </a:ext>
            </a:extLst>
          </p:cNvPr>
          <p:cNvSpPr/>
          <p:nvPr/>
        </p:nvSpPr>
        <p:spPr>
          <a:xfrm>
            <a:off x="7393754" y="2095125"/>
            <a:ext cx="398467" cy="201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T1</a:t>
            </a:r>
            <a:endParaRPr lang="es-CO" sz="1600" dirty="0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6C2F8E5E-1201-4C34-8D0B-CF9C2541CC20}"/>
              </a:ext>
            </a:extLst>
          </p:cNvPr>
          <p:cNvSpPr/>
          <p:nvPr/>
        </p:nvSpPr>
        <p:spPr>
          <a:xfrm>
            <a:off x="8079523" y="2094393"/>
            <a:ext cx="556148" cy="201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HC 1</a:t>
            </a:r>
            <a:endParaRPr lang="es-CO" sz="1400" dirty="0"/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DB9FDD31-E9BB-4A67-B8FB-579C137C47FD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7792221" y="2195081"/>
            <a:ext cx="287302" cy="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>
            <a:extLst>
              <a:ext uri="{FF2B5EF4-FFF2-40B4-BE49-F238E27FC236}">
                <a16:creationId xmlns:a16="http://schemas.microsoft.com/office/drawing/2014/main" id="{CBAC4518-1213-4A59-858D-F5B32AEC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12" y="1710820"/>
            <a:ext cx="1098432" cy="860310"/>
          </a:xfrm>
          <a:prstGeom prst="rect">
            <a:avLst/>
          </a:prstGeom>
        </p:spPr>
      </p:pic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18E90820-604E-41A4-819F-462C3EC15BC4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 flipV="1">
            <a:off x="8635671" y="2140975"/>
            <a:ext cx="320941" cy="54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48970CA0-3B17-4172-B953-EAE3A1DB6A36}"/>
              </a:ext>
            </a:extLst>
          </p:cNvPr>
          <p:cNvCxnSpPr>
            <a:cxnSpLocks/>
            <a:stCxn id="53" idx="3"/>
            <a:endCxn id="61" idx="3"/>
          </p:cNvCxnSpPr>
          <p:nvPr/>
        </p:nvCxnSpPr>
        <p:spPr>
          <a:xfrm>
            <a:off x="10055044" y="2140975"/>
            <a:ext cx="498999" cy="56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39DDDE8-147C-45CB-A3CA-0CFE2279AA25}"/>
              </a:ext>
            </a:extLst>
          </p:cNvPr>
          <p:cNvSpPr txBox="1"/>
          <p:nvPr/>
        </p:nvSpPr>
        <p:spPr>
          <a:xfrm>
            <a:off x="9025707" y="4488583"/>
            <a:ext cx="97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/>
              <a:t>Learning</a:t>
            </a:r>
            <a:endParaRPr lang="es-CO" sz="1600" dirty="0"/>
          </a:p>
        </p:txBody>
      </p:sp>
      <p:sp>
        <p:nvSpPr>
          <p:cNvPr id="61" name="Hexágono 60">
            <a:extLst>
              <a:ext uri="{FF2B5EF4-FFF2-40B4-BE49-F238E27FC236}">
                <a16:creationId xmlns:a16="http://schemas.microsoft.com/office/drawing/2014/main" id="{597CFF3E-6E7D-4EBC-9408-6E97B4738F2E}"/>
              </a:ext>
            </a:extLst>
          </p:cNvPr>
          <p:cNvSpPr/>
          <p:nvPr/>
        </p:nvSpPr>
        <p:spPr>
          <a:xfrm>
            <a:off x="10554043" y="2099953"/>
            <a:ext cx="552003" cy="19581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M1</a:t>
            </a:r>
            <a:endParaRPr lang="es-CO" sz="14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A2681C55-3A92-4394-BC7C-7331A3102DE2}"/>
              </a:ext>
            </a:extLst>
          </p:cNvPr>
          <p:cNvSpPr/>
          <p:nvPr/>
        </p:nvSpPr>
        <p:spPr>
          <a:xfrm>
            <a:off x="7393754" y="3123576"/>
            <a:ext cx="398467" cy="201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T2</a:t>
            </a:r>
            <a:endParaRPr lang="es-CO" sz="1600" dirty="0"/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D73C44FE-E07D-4F26-B601-2B9FCE5AD996}"/>
              </a:ext>
            </a:extLst>
          </p:cNvPr>
          <p:cNvSpPr/>
          <p:nvPr/>
        </p:nvSpPr>
        <p:spPr>
          <a:xfrm>
            <a:off x="8079523" y="3122844"/>
            <a:ext cx="556148" cy="201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HC 1</a:t>
            </a:r>
            <a:endParaRPr lang="es-CO" sz="1400" dirty="0"/>
          </a:p>
        </p:txBody>
      </p: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F5590197-0B09-421C-8518-51F572F93FF8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792221" y="3223532"/>
            <a:ext cx="287302" cy="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Imagen 92">
            <a:extLst>
              <a:ext uri="{FF2B5EF4-FFF2-40B4-BE49-F238E27FC236}">
                <a16:creationId xmlns:a16="http://schemas.microsoft.com/office/drawing/2014/main" id="{BD6949DF-8508-46B0-9A46-242A99C4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12" y="2739271"/>
            <a:ext cx="1098432" cy="860310"/>
          </a:xfrm>
          <a:prstGeom prst="rect">
            <a:avLst/>
          </a:prstGeom>
        </p:spPr>
      </p:pic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63CE3EF3-41C0-47CC-99A9-DF619181901B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 flipV="1">
            <a:off x="8635671" y="3169426"/>
            <a:ext cx="320941" cy="54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DAD83208-6772-4599-AD1F-06145A784784}"/>
              </a:ext>
            </a:extLst>
          </p:cNvPr>
          <p:cNvCxnSpPr>
            <a:cxnSpLocks/>
            <a:stCxn id="93" idx="3"/>
            <a:endCxn id="96" idx="3"/>
          </p:cNvCxnSpPr>
          <p:nvPr/>
        </p:nvCxnSpPr>
        <p:spPr>
          <a:xfrm>
            <a:off x="10055044" y="3169426"/>
            <a:ext cx="498999" cy="56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Hexágono 95">
            <a:extLst>
              <a:ext uri="{FF2B5EF4-FFF2-40B4-BE49-F238E27FC236}">
                <a16:creationId xmlns:a16="http://schemas.microsoft.com/office/drawing/2014/main" id="{1D61391E-92FF-4303-B359-0E1808DF3864}"/>
              </a:ext>
            </a:extLst>
          </p:cNvPr>
          <p:cNvSpPr/>
          <p:nvPr/>
        </p:nvSpPr>
        <p:spPr>
          <a:xfrm>
            <a:off x="10554043" y="3128404"/>
            <a:ext cx="552003" cy="19581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M2</a:t>
            </a:r>
            <a:endParaRPr lang="es-CO" sz="1400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7B75A7D0-115C-4D35-AC37-4EE58565636F}"/>
              </a:ext>
            </a:extLst>
          </p:cNvPr>
          <p:cNvSpPr/>
          <p:nvPr/>
        </p:nvSpPr>
        <p:spPr>
          <a:xfrm>
            <a:off x="7402220" y="4012578"/>
            <a:ext cx="398467" cy="201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T3</a:t>
            </a:r>
            <a:endParaRPr lang="es-CO" sz="1600" dirty="0"/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931B3410-AA8A-497C-A399-8ED81767CFE2}"/>
              </a:ext>
            </a:extLst>
          </p:cNvPr>
          <p:cNvSpPr/>
          <p:nvPr/>
        </p:nvSpPr>
        <p:spPr>
          <a:xfrm>
            <a:off x="8087989" y="4011846"/>
            <a:ext cx="556148" cy="201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HC 1</a:t>
            </a:r>
            <a:endParaRPr lang="es-CO" sz="1400" dirty="0"/>
          </a:p>
        </p:txBody>
      </p: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B0B8731C-3F8A-48B4-B1A4-518BDFF9683C}"/>
              </a:ext>
            </a:extLst>
          </p:cNvPr>
          <p:cNvCxnSpPr>
            <a:cxnSpLocks/>
            <a:stCxn id="97" idx="3"/>
            <a:endCxn id="98" idx="1"/>
          </p:cNvCxnSpPr>
          <p:nvPr/>
        </p:nvCxnSpPr>
        <p:spPr>
          <a:xfrm flipV="1">
            <a:off x="7800687" y="4112534"/>
            <a:ext cx="287302" cy="7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Imagen 99">
            <a:extLst>
              <a:ext uri="{FF2B5EF4-FFF2-40B4-BE49-F238E27FC236}">
                <a16:creationId xmlns:a16="http://schemas.microsoft.com/office/drawing/2014/main" id="{F748B6A2-AB30-423F-9F6B-50B8C1E0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78" y="3628273"/>
            <a:ext cx="1098432" cy="860310"/>
          </a:xfrm>
          <a:prstGeom prst="rect">
            <a:avLst/>
          </a:prstGeom>
        </p:spPr>
      </p:pic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FE19712C-C874-4668-A5FC-F908DBF571AB}"/>
              </a:ext>
            </a:extLst>
          </p:cNvPr>
          <p:cNvCxnSpPr>
            <a:cxnSpLocks/>
            <a:stCxn id="98" idx="3"/>
            <a:endCxn id="100" idx="1"/>
          </p:cNvCxnSpPr>
          <p:nvPr/>
        </p:nvCxnSpPr>
        <p:spPr>
          <a:xfrm flipV="1">
            <a:off x="8644137" y="4058428"/>
            <a:ext cx="320941" cy="54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214602C1-5CEE-4484-AE06-CC10B95F0CB3}"/>
              </a:ext>
            </a:extLst>
          </p:cNvPr>
          <p:cNvCxnSpPr>
            <a:cxnSpLocks/>
            <a:stCxn id="100" idx="3"/>
            <a:endCxn id="103" idx="3"/>
          </p:cNvCxnSpPr>
          <p:nvPr/>
        </p:nvCxnSpPr>
        <p:spPr>
          <a:xfrm>
            <a:off x="10063510" y="4058428"/>
            <a:ext cx="498999" cy="56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Hexágono 102">
            <a:extLst>
              <a:ext uri="{FF2B5EF4-FFF2-40B4-BE49-F238E27FC236}">
                <a16:creationId xmlns:a16="http://schemas.microsoft.com/office/drawing/2014/main" id="{16B5A3E9-CC24-47FB-8204-D2FD226792DC}"/>
              </a:ext>
            </a:extLst>
          </p:cNvPr>
          <p:cNvSpPr/>
          <p:nvPr/>
        </p:nvSpPr>
        <p:spPr>
          <a:xfrm>
            <a:off x="10562509" y="4017406"/>
            <a:ext cx="552003" cy="19581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M3</a:t>
            </a:r>
            <a:endParaRPr lang="es-CO" sz="1400" dirty="0"/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90BD6E7C-921F-4637-8275-EEE1B9E2DC6D}"/>
              </a:ext>
            </a:extLst>
          </p:cNvPr>
          <p:cNvCxnSpPr>
            <a:cxnSpLocks/>
          </p:cNvCxnSpPr>
          <p:nvPr/>
        </p:nvCxnSpPr>
        <p:spPr>
          <a:xfrm flipV="1">
            <a:off x="7465744" y="4890544"/>
            <a:ext cx="3793066" cy="2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4115B88E-6B07-4A16-AC54-DD0C523D9801}"/>
              </a:ext>
            </a:extLst>
          </p:cNvPr>
          <p:cNvSpPr txBox="1"/>
          <p:nvPr/>
        </p:nvSpPr>
        <p:spPr>
          <a:xfrm>
            <a:off x="7402220" y="4890719"/>
            <a:ext cx="3856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K veces x cada configuración de </a:t>
            </a:r>
            <a:r>
              <a:rPr lang="es-MX" sz="1400" dirty="0" err="1"/>
              <a:t>hiperparámetros</a:t>
            </a:r>
            <a:endParaRPr lang="es-CO" sz="1400" dirty="0"/>
          </a:p>
        </p:txBody>
      </p:sp>
      <p:sp>
        <p:nvSpPr>
          <p:cNvPr id="109" name="Flecha: a la derecha 108">
            <a:extLst>
              <a:ext uri="{FF2B5EF4-FFF2-40B4-BE49-F238E27FC236}">
                <a16:creationId xmlns:a16="http://schemas.microsoft.com/office/drawing/2014/main" id="{08114A14-9BDB-4A96-B6D8-B9710937002D}"/>
              </a:ext>
            </a:extLst>
          </p:cNvPr>
          <p:cNvSpPr/>
          <p:nvPr/>
        </p:nvSpPr>
        <p:spPr>
          <a:xfrm>
            <a:off x="5967611" y="2183002"/>
            <a:ext cx="514966" cy="25874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Hexágono 109">
            <a:extLst>
              <a:ext uri="{FF2B5EF4-FFF2-40B4-BE49-F238E27FC236}">
                <a16:creationId xmlns:a16="http://schemas.microsoft.com/office/drawing/2014/main" id="{15FF2307-4F13-405E-8D00-159A75762DDA}"/>
              </a:ext>
            </a:extLst>
          </p:cNvPr>
          <p:cNvSpPr/>
          <p:nvPr/>
        </p:nvSpPr>
        <p:spPr>
          <a:xfrm>
            <a:off x="1750507" y="5366322"/>
            <a:ext cx="776086" cy="53107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sp>
        <p:nvSpPr>
          <p:cNvPr id="111" name="Hexágono 110">
            <a:extLst>
              <a:ext uri="{FF2B5EF4-FFF2-40B4-BE49-F238E27FC236}">
                <a16:creationId xmlns:a16="http://schemas.microsoft.com/office/drawing/2014/main" id="{9C81B0A6-FC03-48AF-AD0D-7630BBB0DCFD}"/>
              </a:ext>
            </a:extLst>
          </p:cNvPr>
          <p:cNvSpPr/>
          <p:nvPr/>
        </p:nvSpPr>
        <p:spPr>
          <a:xfrm>
            <a:off x="1742485" y="4668494"/>
            <a:ext cx="776086" cy="53107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sp>
        <p:nvSpPr>
          <p:cNvPr id="112" name="Hexágono 111">
            <a:extLst>
              <a:ext uri="{FF2B5EF4-FFF2-40B4-BE49-F238E27FC236}">
                <a16:creationId xmlns:a16="http://schemas.microsoft.com/office/drawing/2014/main" id="{FC776535-44E3-4DC3-A07A-880204ACA791}"/>
              </a:ext>
            </a:extLst>
          </p:cNvPr>
          <p:cNvSpPr/>
          <p:nvPr/>
        </p:nvSpPr>
        <p:spPr>
          <a:xfrm>
            <a:off x="1541959" y="4676513"/>
            <a:ext cx="776086" cy="53107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M2</a:t>
            </a:r>
            <a:endParaRPr lang="es-CO" sz="1600" dirty="0"/>
          </a:p>
        </p:txBody>
      </p:sp>
      <p:sp>
        <p:nvSpPr>
          <p:cNvPr id="113" name="Hexágono 112">
            <a:extLst>
              <a:ext uri="{FF2B5EF4-FFF2-40B4-BE49-F238E27FC236}">
                <a16:creationId xmlns:a16="http://schemas.microsoft.com/office/drawing/2014/main" id="{AC81FB87-9FDB-477D-99D2-9CB3F4A86479}"/>
              </a:ext>
            </a:extLst>
          </p:cNvPr>
          <p:cNvSpPr/>
          <p:nvPr/>
        </p:nvSpPr>
        <p:spPr>
          <a:xfrm>
            <a:off x="1541959" y="5366319"/>
            <a:ext cx="776086" cy="53107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Mn</a:t>
            </a:r>
            <a:endParaRPr lang="es-CO" sz="1600" dirty="0"/>
          </a:p>
        </p:txBody>
      </p:sp>
      <p:sp>
        <p:nvSpPr>
          <p:cNvPr id="114" name="Hexágono 113">
            <a:extLst>
              <a:ext uri="{FF2B5EF4-FFF2-40B4-BE49-F238E27FC236}">
                <a16:creationId xmlns:a16="http://schemas.microsoft.com/office/drawing/2014/main" id="{86E63065-7193-4959-A914-D88D9AD245D6}"/>
              </a:ext>
            </a:extLst>
          </p:cNvPr>
          <p:cNvSpPr/>
          <p:nvPr/>
        </p:nvSpPr>
        <p:spPr>
          <a:xfrm>
            <a:off x="1718421" y="4018791"/>
            <a:ext cx="776086" cy="53107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sp>
        <p:nvSpPr>
          <p:cNvPr id="115" name="Hexágono 114">
            <a:extLst>
              <a:ext uri="{FF2B5EF4-FFF2-40B4-BE49-F238E27FC236}">
                <a16:creationId xmlns:a16="http://schemas.microsoft.com/office/drawing/2014/main" id="{E3EBDA78-B4ED-48FB-A2CB-750D7FCA6508}"/>
              </a:ext>
            </a:extLst>
          </p:cNvPr>
          <p:cNvSpPr/>
          <p:nvPr/>
        </p:nvSpPr>
        <p:spPr>
          <a:xfrm>
            <a:off x="1566021" y="4010769"/>
            <a:ext cx="776086" cy="531077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M1</a:t>
            </a:r>
            <a:endParaRPr lang="es-CO" sz="1600" dirty="0"/>
          </a:p>
        </p:txBody>
      </p:sp>
      <p:pic>
        <p:nvPicPr>
          <p:cNvPr id="116" name="Imagen 115">
            <a:extLst>
              <a:ext uri="{FF2B5EF4-FFF2-40B4-BE49-F238E27FC236}">
                <a16:creationId xmlns:a16="http://schemas.microsoft.com/office/drawing/2014/main" id="{C74025A8-18C1-49C3-98F2-788A5190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92" y="4465791"/>
            <a:ext cx="1435534" cy="943663"/>
          </a:xfrm>
          <a:prstGeom prst="rect">
            <a:avLst/>
          </a:prstGeom>
        </p:spPr>
      </p:pic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468CD658-AC21-4F1E-A52B-B38E729098C1}"/>
              </a:ext>
            </a:extLst>
          </p:cNvPr>
          <p:cNvCxnSpPr>
            <a:cxnSpLocks/>
            <a:stCxn id="114" idx="0"/>
            <a:endCxn id="116" idx="1"/>
          </p:cNvCxnSpPr>
          <p:nvPr/>
        </p:nvCxnSpPr>
        <p:spPr>
          <a:xfrm>
            <a:off x="2494507" y="4284330"/>
            <a:ext cx="332585" cy="653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1AFFA5C7-DFC8-466D-859C-EE3350C91521}"/>
              </a:ext>
            </a:extLst>
          </p:cNvPr>
          <p:cNvCxnSpPr>
            <a:cxnSpLocks/>
            <a:stCxn id="110" idx="0"/>
            <a:endCxn id="116" idx="1"/>
          </p:cNvCxnSpPr>
          <p:nvPr/>
        </p:nvCxnSpPr>
        <p:spPr>
          <a:xfrm flipV="1">
            <a:off x="2526593" y="4937623"/>
            <a:ext cx="300499" cy="694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B090A7C9-2D39-43D8-B9A4-E6CFD6FB1178}"/>
              </a:ext>
            </a:extLst>
          </p:cNvPr>
          <p:cNvCxnSpPr>
            <a:cxnSpLocks/>
            <a:stCxn id="111" idx="0"/>
            <a:endCxn id="116" idx="1"/>
          </p:cNvCxnSpPr>
          <p:nvPr/>
        </p:nvCxnSpPr>
        <p:spPr>
          <a:xfrm>
            <a:off x="2518571" y="4934033"/>
            <a:ext cx="308521" cy="3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C9D6E3A-11B4-43EA-A9D9-7EA29C32931C}"/>
              </a:ext>
            </a:extLst>
          </p:cNvPr>
          <p:cNvSpPr txBox="1"/>
          <p:nvPr/>
        </p:nvSpPr>
        <p:spPr>
          <a:xfrm>
            <a:off x="2861440" y="5399032"/>
            <a:ext cx="143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Performance</a:t>
            </a:r>
            <a:endParaRPr lang="es-CO" dirty="0"/>
          </a:p>
        </p:txBody>
      </p:sp>
      <p:sp>
        <p:nvSpPr>
          <p:cNvPr id="121" name="Hexágono 120">
            <a:extLst>
              <a:ext uri="{FF2B5EF4-FFF2-40B4-BE49-F238E27FC236}">
                <a16:creationId xmlns:a16="http://schemas.microsoft.com/office/drawing/2014/main" id="{1F8E4AB0-D881-4028-BF4A-AD367D4BB695}"/>
              </a:ext>
            </a:extLst>
          </p:cNvPr>
          <p:cNvSpPr/>
          <p:nvPr/>
        </p:nvSpPr>
        <p:spPr>
          <a:xfrm>
            <a:off x="4838611" y="4668493"/>
            <a:ext cx="776086" cy="531077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BM</a:t>
            </a:r>
            <a:endParaRPr lang="es-CO" sz="1600" dirty="0"/>
          </a:p>
        </p:txBody>
      </p: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EC2E5CD2-7B58-4A8C-8807-801554175A30}"/>
              </a:ext>
            </a:extLst>
          </p:cNvPr>
          <p:cNvCxnSpPr>
            <a:cxnSpLocks/>
            <a:stCxn id="116" idx="3"/>
            <a:endCxn id="121" idx="3"/>
          </p:cNvCxnSpPr>
          <p:nvPr/>
        </p:nvCxnSpPr>
        <p:spPr>
          <a:xfrm flipV="1">
            <a:off x="4262626" y="4934032"/>
            <a:ext cx="575985" cy="3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echa: a la derecha 122">
            <a:extLst>
              <a:ext uri="{FF2B5EF4-FFF2-40B4-BE49-F238E27FC236}">
                <a16:creationId xmlns:a16="http://schemas.microsoft.com/office/drawing/2014/main" id="{81C78754-24A9-48A0-9DC7-CDDBAC4810C1}"/>
              </a:ext>
            </a:extLst>
          </p:cNvPr>
          <p:cNvSpPr/>
          <p:nvPr/>
        </p:nvSpPr>
        <p:spPr>
          <a:xfrm rot="10800000">
            <a:off x="6120057" y="4609335"/>
            <a:ext cx="514966" cy="25874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526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3850-EAF9-4A57-A4AF-B44D59EB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2A13E-FA41-423F-96D8-7E1857DA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mas complejo computacionalmente</a:t>
            </a:r>
          </a:p>
          <a:p>
            <a:r>
              <a:rPr lang="es-CO" dirty="0"/>
              <a:t>Tiene en cuenta la varianza de los datos</a:t>
            </a:r>
          </a:p>
          <a:p>
            <a:r>
              <a:rPr lang="es-CO" dirty="0"/>
              <a:t>No es aconsejable en problemas de clasificación desbalanceados</a:t>
            </a:r>
          </a:p>
        </p:txBody>
      </p:sp>
    </p:spTree>
    <p:extLst>
      <p:ext uri="{BB962C8B-B14F-4D97-AF65-F5344CB8AC3E}">
        <p14:creationId xmlns:p14="http://schemas.microsoft.com/office/powerpoint/2010/main" val="230822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F32F-EED7-4652-BA3E-C8768606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Despliegue de un modelo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560E7F-967A-4629-BA31-A96B196E0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Usando </a:t>
            </a:r>
            <a:r>
              <a:rPr lang="es-MX" dirty="0" err="1"/>
              <a:t>FastAPI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2202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321</Words>
  <Application>Microsoft Office PowerPoint</Application>
  <PresentationFormat>Panorámica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Optimización y despliegue</vt:lpstr>
      <vt:lpstr>Presentación de PowerPoint</vt:lpstr>
      <vt:lpstr>Selección de hiperparámetros</vt:lpstr>
      <vt:lpstr>Presentación de PowerPoint</vt:lpstr>
      <vt:lpstr>Proceso Train - Val - test</vt:lpstr>
      <vt:lpstr>Ventajas y desventajas</vt:lpstr>
      <vt:lpstr>K-fold Cross validation</vt:lpstr>
      <vt:lpstr>Ventajas y desventajas</vt:lpstr>
      <vt:lpstr>Despliegue de un modelo</vt:lpstr>
      <vt:lpstr>¿Qué es un API?</vt:lpstr>
      <vt:lpstr>Consideraciones sobre el despliegue de modelos con APIs</vt:lpstr>
      <vt:lpstr>Otras herramientas para el despliegue de modelos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y despliegue</dc:title>
  <dc:creator>Jorge</dc:creator>
  <cp:lastModifiedBy>Jorge</cp:lastModifiedBy>
  <cp:revision>13</cp:revision>
  <dcterms:created xsi:type="dcterms:W3CDTF">2024-10-16T19:54:36Z</dcterms:created>
  <dcterms:modified xsi:type="dcterms:W3CDTF">2024-10-17T16:46:24Z</dcterms:modified>
</cp:coreProperties>
</file>