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6E19"/>
    <a:srgbClr val="775748"/>
    <a:srgbClr val="452614"/>
    <a:srgbClr val="381E11"/>
    <a:srgbClr val="269359"/>
    <a:srgbClr val="1F5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106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9D10-6BA3-4E8F-AF2C-C381DAD682D4}" type="datetimeFigureOut">
              <a:rPr lang="es-CO" smtClean="0"/>
              <a:t>6/12/2024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1018-0610-49EE-8580-7FBA50BB7D6B}" type="slidenum">
              <a:rPr lang="es-CO" smtClean="0"/>
              <a:t>‹Nº›</a:t>
            </a:fld>
            <a:endParaRPr lang="es-CO"/>
          </a:p>
        </p:txBody>
      </p:sp>
      <p:pic>
        <p:nvPicPr>
          <p:cNvPr id="7" name="Picture 2" descr="F:\Universidad Nacional -FCE\UN -FCE\CID\CID\2022\Presentación CID 2022\Presentación_Mesa de trabajo 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72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069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9D10-6BA3-4E8F-AF2C-C381DAD682D4}" type="datetimeFigureOut">
              <a:rPr lang="es-CO" smtClean="0"/>
              <a:t>6/12/2024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1018-0610-49EE-8580-7FBA50BB7D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4673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9D10-6BA3-4E8F-AF2C-C381DAD682D4}" type="datetimeFigureOut">
              <a:rPr lang="es-CO" smtClean="0"/>
              <a:t>6/12/2024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1018-0610-49EE-8580-7FBA50BB7D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4335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9D10-6BA3-4E8F-AF2C-C381DAD682D4}" type="datetimeFigureOut">
              <a:rPr lang="es-CO" smtClean="0"/>
              <a:t>6/12/2024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1018-0610-49EE-8580-7FBA50BB7D6B}" type="slidenum">
              <a:rPr lang="es-CO" smtClean="0"/>
              <a:t>‹Nº›</a:t>
            </a:fld>
            <a:endParaRPr lang="es-CO"/>
          </a:p>
        </p:txBody>
      </p:sp>
      <p:pic>
        <p:nvPicPr>
          <p:cNvPr id="7" name="Picture 2" descr="F:\Universidad Nacional -FCE\UN -FCE\CID\CID\2022\Presentación CID 2022\Presentación_Mesa de trabajo 1 copia 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72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156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9D10-6BA3-4E8F-AF2C-C381DAD682D4}" type="datetimeFigureOut">
              <a:rPr lang="es-CO" smtClean="0"/>
              <a:t>6/12/2024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1018-0610-49EE-8580-7FBA50BB7D6B}" type="slidenum">
              <a:rPr lang="es-CO" smtClean="0"/>
              <a:t>‹Nº›</a:t>
            </a:fld>
            <a:endParaRPr lang="es-CO"/>
          </a:p>
        </p:txBody>
      </p:sp>
      <p:pic>
        <p:nvPicPr>
          <p:cNvPr id="7" name="Picture 2" descr="F:\Universidad Nacional -FCE\UN -FCE\CID\CID\2022\Presentación CID 2022\Presentación_Mesa de trabajo 1 copia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727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80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9D10-6BA3-4E8F-AF2C-C381DAD682D4}" type="datetimeFigureOut">
              <a:rPr lang="es-CO" smtClean="0"/>
              <a:t>6/12/2024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1018-0610-49EE-8580-7FBA50BB7D6B}" type="slidenum">
              <a:rPr lang="es-CO" smtClean="0"/>
              <a:t>‹Nº›</a:t>
            </a:fld>
            <a:endParaRPr lang="es-CO"/>
          </a:p>
        </p:txBody>
      </p:sp>
      <p:pic>
        <p:nvPicPr>
          <p:cNvPr id="8" name="Picture 2" descr="F:\Universidad Nacional -FCE\UN -FCE\CID\CID\2022\Presentación CID 2022\Presentación_Mesa de trabajo 1 copia 3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477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9D10-6BA3-4E8F-AF2C-C381DAD682D4}" type="datetimeFigureOut">
              <a:rPr lang="es-CO" smtClean="0"/>
              <a:t>6/12/2024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1018-0610-49EE-8580-7FBA50BB7D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755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9D10-6BA3-4E8F-AF2C-C381DAD682D4}" type="datetimeFigureOut">
              <a:rPr lang="es-CO" smtClean="0"/>
              <a:t>6/12/2024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1018-0610-49EE-8580-7FBA50BB7D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7156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9D10-6BA3-4E8F-AF2C-C381DAD682D4}" type="datetimeFigureOut">
              <a:rPr lang="es-CO" smtClean="0"/>
              <a:t>6/12/2024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1018-0610-49EE-8580-7FBA50BB7D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1442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9D10-6BA3-4E8F-AF2C-C381DAD682D4}" type="datetimeFigureOut">
              <a:rPr lang="es-CO" smtClean="0"/>
              <a:t>6/12/2024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1018-0610-49EE-8580-7FBA50BB7D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3194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9D10-6BA3-4E8F-AF2C-C381DAD682D4}" type="datetimeFigureOut">
              <a:rPr lang="es-CO" smtClean="0"/>
              <a:t>6/12/2024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1018-0610-49EE-8580-7FBA50BB7D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2394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09D10-6BA3-4E8F-AF2C-C381DAD682D4}" type="datetimeFigureOut">
              <a:rPr lang="es-CO" smtClean="0"/>
              <a:t>6/12/2024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31018-0610-49EE-8580-7FBA50BB7D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26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B894894-80DD-4E90-A8E1-C6ABC59CA3A3}"/>
              </a:ext>
            </a:extLst>
          </p:cNvPr>
          <p:cNvSpPr txBox="1">
            <a:spLocks/>
          </p:cNvSpPr>
          <p:nvPr/>
        </p:nvSpPr>
        <p:spPr>
          <a:xfrm>
            <a:off x="1224566" y="2521972"/>
            <a:ext cx="7456867" cy="181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dirty="0">
                <a:solidFill>
                  <a:schemeClr val="accent2"/>
                </a:solidFill>
                <a:latin typeface="Ancizar Sans" panose="020B0602040300000003" pitchFamily="34" charset="0"/>
              </a:rPr>
              <a:t>SQL vs </a:t>
            </a:r>
            <a:r>
              <a:rPr lang="es-MX" b="1" dirty="0" err="1">
                <a:solidFill>
                  <a:schemeClr val="accent2"/>
                </a:solidFill>
                <a:latin typeface="Ancizar Sans" panose="020B0602040300000003" pitchFamily="34" charset="0"/>
              </a:rPr>
              <a:t>Blockchain</a:t>
            </a:r>
            <a:r>
              <a:rPr lang="es-MX" b="1" dirty="0">
                <a:solidFill>
                  <a:schemeClr val="accent2"/>
                </a:solidFill>
                <a:latin typeface="Ancizar Sans" panose="020B0602040300000003" pitchFamily="34" charset="0"/>
              </a:rPr>
              <a:t>: Comparativa Final</a:t>
            </a:r>
            <a:endParaRPr lang="es-CO" b="1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BED07E3-2AF1-462A-9198-6F984A9BF5EE}"/>
              </a:ext>
            </a:extLst>
          </p:cNvPr>
          <p:cNvSpPr txBox="1">
            <a:spLocks/>
          </p:cNvSpPr>
          <p:nvPr/>
        </p:nvSpPr>
        <p:spPr>
          <a:xfrm>
            <a:off x="1970432" y="3173248"/>
            <a:ext cx="5079724" cy="921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 dirty="0">
              <a:solidFill>
                <a:schemeClr val="accent5">
                  <a:lumMod val="75000"/>
                </a:schemeClr>
              </a:solidFill>
              <a:latin typeface="Ancizar Sans" panose="020B06020403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490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B894894-80DD-4E90-A8E1-C6ABC59CA3A3}"/>
              </a:ext>
            </a:extLst>
          </p:cNvPr>
          <p:cNvSpPr txBox="1">
            <a:spLocks/>
          </p:cNvSpPr>
          <p:nvPr/>
        </p:nvSpPr>
        <p:spPr>
          <a:xfrm>
            <a:off x="919188" y="3173248"/>
            <a:ext cx="7992992" cy="181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400" b="1" dirty="0">
                <a:solidFill>
                  <a:schemeClr val="accent2"/>
                </a:solidFill>
                <a:latin typeface="Ancizar Sans" panose="020B0602040300000003" pitchFamily="34" charset="0"/>
              </a:rPr>
              <a:t>¿Qué es el Rendimiento?</a:t>
            </a:r>
            <a:endParaRPr lang="es-CO" sz="4400" b="1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BED07E3-2AF1-462A-9198-6F984A9BF5EE}"/>
              </a:ext>
            </a:extLst>
          </p:cNvPr>
          <p:cNvSpPr txBox="1">
            <a:spLocks/>
          </p:cNvSpPr>
          <p:nvPr/>
        </p:nvSpPr>
        <p:spPr>
          <a:xfrm>
            <a:off x="1970432" y="3173248"/>
            <a:ext cx="5079724" cy="921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 dirty="0">
              <a:solidFill>
                <a:schemeClr val="accent5">
                  <a:lumMod val="75000"/>
                </a:schemeClr>
              </a:solidFill>
              <a:latin typeface="Ancizar Sans" panose="020B06020403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784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ítulo 1">
            <a:extLst>
              <a:ext uri="{FF2B5EF4-FFF2-40B4-BE49-F238E27FC236}">
                <a16:creationId xmlns:a16="http://schemas.microsoft.com/office/drawing/2014/main" id="{B31F7378-6F24-43B3-9F8A-7ED705716FE1}"/>
              </a:ext>
            </a:extLst>
          </p:cNvPr>
          <p:cNvSpPr txBox="1">
            <a:spLocks/>
          </p:cNvSpPr>
          <p:nvPr/>
        </p:nvSpPr>
        <p:spPr>
          <a:xfrm>
            <a:off x="491053" y="243785"/>
            <a:ext cx="8415868" cy="10802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accent2"/>
                </a:solidFill>
                <a:latin typeface="Ancizar Sans" panose="020B0602040300000003" pitchFamily="34" charset="0"/>
                <a:ea typeface="+mj-ea"/>
                <a:cs typeface="+mj-cs"/>
              </a:defRPr>
            </a:lvl1pPr>
          </a:lstStyle>
          <a:p>
            <a:r>
              <a:rPr lang="es-CO" dirty="0"/>
              <a:t>¿Qué es el Rendimiento?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8DDF98B-23CF-4348-AD42-4E152133D98A}"/>
              </a:ext>
            </a:extLst>
          </p:cNvPr>
          <p:cNvSpPr txBox="1">
            <a:spLocks/>
          </p:cNvSpPr>
          <p:nvPr/>
        </p:nvSpPr>
        <p:spPr>
          <a:xfrm>
            <a:off x="457200" y="1600201"/>
            <a:ext cx="8229600" cy="35255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MX" sz="3200" dirty="0"/>
              <a:t>Rendimiento significa qué tan rápido y eficiente es un sistema.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MX" sz="3200" dirty="0"/>
              <a:t>Dos cosas importantes a medir: 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es-MX" sz="2800" b="1" dirty="0"/>
              <a:t>Tiempo de respuesta:</a:t>
            </a:r>
            <a:r>
              <a:rPr lang="es-MX" sz="2800" dirty="0"/>
              <a:t> ¿Cuánto tarda en responder? 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es-MX" sz="2800" b="1" dirty="0"/>
              <a:t>Capacidad:</a:t>
            </a:r>
            <a:r>
              <a:rPr lang="es-MX" sz="2800" dirty="0"/>
              <a:t> ¿Cuántas operaciones puede manejar al mismo tiempo?</a:t>
            </a:r>
          </a:p>
        </p:txBody>
      </p:sp>
    </p:spTree>
    <p:extLst>
      <p:ext uri="{BB962C8B-B14F-4D97-AF65-F5344CB8AC3E}">
        <p14:creationId xmlns:p14="http://schemas.microsoft.com/office/powerpoint/2010/main" val="2069866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ítulo 1">
            <a:extLst>
              <a:ext uri="{FF2B5EF4-FFF2-40B4-BE49-F238E27FC236}">
                <a16:creationId xmlns:a16="http://schemas.microsoft.com/office/drawing/2014/main" id="{B31F7378-6F24-43B3-9F8A-7ED705716FE1}"/>
              </a:ext>
            </a:extLst>
          </p:cNvPr>
          <p:cNvSpPr txBox="1">
            <a:spLocks/>
          </p:cNvSpPr>
          <p:nvPr/>
        </p:nvSpPr>
        <p:spPr>
          <a:xfrm>
            <a:off x="491053" y="243785"/>
            <a:ext cx="8415868" cy="10802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accent2"/>
                </a:solidFill>
                <a:latin typeface="Ancizar Sans" panose="020B0602040300000003" pitchFamily="34" charset="0"/>
                <a:ea typeface="+mj-ea"/>
                <a:cs typeface="+mj-cs"/>
              </a:defRPr>
            </a:lvl1pPr>
          </a:lstStyle>
          <a:p>
            <a:r>
              <a:rPr lang="es-CO" dirty="0"/>
              <a:t>¿Qué es el Rendimiento?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8DDF98B-23CF-4348-AD42-4E152133D98A}"/>
              </a:ext>
            </a:extLst>
          </p:cNvPr>
          <p:cNvSpPr txBox="1">
            <a:spLocks/>
          </p:cNvSpPr>
          <p:nvPr/>
        </p:nvSpPr>
        <p:spPr>
          <a:xfrm>
            <a:off x="457200" y="1600201"/>
            <a:ext cx="8229600" cy="35255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MX" sz="3200" dirty="0"/>
              <a:t>Ejemplo práctico: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MX" sz="2800" dirty="0"/>
              <a:t>Si pides una pizza, el tiempo de respuesta es cuánto tardan en prepararla.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MX" sz="2800" dirty="0"/>
              <a:t>La capacidad es cuántas pizzas pueden hacer al mismo tiempo.</a:t>
            </a:r>
          </a:p>
        </p:txBody>
      </p:sp>
    </p:spTree>
    <p:extLst>
      <p:ext uri="{BB962C8B-B14F-4D97-AF65-F5344CB8AC3E}">
        <p14:creationId xmlns:p14="http://schemas.microsoft.com/office/powerpoint/2010/main" val="3713881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ítulo 1">
            <a:extLst>
              <a:ext uri="{FF2B5EF4-FFF2-40B4-BE49-F238E27FC236}">
                <a16:creationId xmlns:a16="http://schemas.microsoft.com/office/drawing/2014/main" id="{B31F7378-6F24-43B3-9F8A-7ED705716FE1}"/>
              </a:ext>
            </a:extLst>
          </p:cNvPr>
          <p:cNvSpPr txBox="1">
            <a:spLocks/>
          </p:cNvSpPr>
          <p:nvPr/>
        </p:nvSpPr>
        <p:spPr>
          <a:xfrm>
            <a:off x="491053" y="243785"/>
            <a:ext cx="8415868" cy="10802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accent2"/>
                </a:solidFill>
                <a:latin typeface="Ancizar Sans" panose="020B0602040300000003" pitchFamily="34" charset="0"/>
                <a:ea typeface="+mj-ea"/>
                <a:cs typeface="+mj-cs"/>
              </a:defRPr>
            </a:lvl1pPr>
          </a:lstStyle>
          <a:p>
            <a:r>
              <a:rPr lang="es-CO" dirty="0"/>
              <a:t>¿Qué tan rápido es SQL?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8DDF98B-23CF-4348-AD42-4E152133D98A}"/>
              </a:ext>
            </a:extLst>
          </p:cNvPr>
          <p:cNvSpPr txBox="1">
            <a:spLocks/>
          </p:cNvSpPr>
          <p:nvPr/>
        </p:nvSpPr>
        <p:spPr>
          <a:xfrm>
            <a:off x="457200" y="1600201"/>
            <a:ext cx="8229600" cy="35255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MX" sz="3200" dirty="0"/>
              <a:t>SQL es como un repartidor de pizza que sigue un proceso muy claro: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MX" sz="2800" dirty="0"/>
              <a:t>Garantiza que cada pedido se complete correctamente (consistencia).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MX" sz="2800" dirty="0"/>
              <a:t>Puede manejar muchos pedidos al mismo tiempo si está bien organizado.</a:t>
            </a:r>
          </a:p>
        </p:txBody>
      </p:sp>
    </p:spTree>
    <p:extLst>
      <p:ext uri="{BB962C8B-B14F-4D97-AF65-F5344CB8AC3E}">
        <p14:creationId xmlns:p14="http://schemas.microsoft.com/office/powerpoint/2010/main" val="3942923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ítulo 1">
            <a:extLst>
              <a:ext uri="{FF2B5EF4-FFF2-40B4-BE49-F238E27FC236}">
                <a16:creationId xmlns:a16="http://schemas.microsoft.com/office/drawing/2014/main" id="{B31F7378-6F24-43B3-9F8A-7ED705716FE1}"/>
              </a:ext>
            </a:extLst>
          </p:cNvPr>
          <p:cNvSpPr txBox="1">
            <a:spLocks/>
          </p:cNvSpPr>
          <p:nvPr/>
        </p:nvSpPr>
        <p:spPr>
          <a:xfrm>
            <a:off x="491053" y="243785"/>
            <a:ext cx="8415868" cy="10802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accent2"/>
                </a:solidFill>
                <a:latin typeface="Ancizar Sans" panose="020B0602040300000003" pitchFamily="34" charset="0"/>
                <a:ea typeface="+mj-ea"/>
                <a:cs typeface="+mj-cs"/>
              </a:defRPr>
            </a:lvl1pPr>
          </a:lstStyle>
          <a:p>
            <a:r>
              <a:rPr lang="es-CO" dirty="0"/>
              <a:t>¿Qué tan rápido es </a:t>
            </a:r>
            <a:r>
              <a:rPr lang="es-CO" dirty="0" err="1"/>
              <a:t>Blockchain</a:t>
            </a:r>
            <a:r>
              <a:rPr lang="es-CO" dirty="0"/>
              <a:t>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8DDF98B-23CF-4348-AD42-4E152133D98A}"/>
              </a:ext>
            </a:extLst>
          </p:cNvPr>
          <p:cNvSpPr txBox="1">
            <a:spLocks/>
          </p:cNvSpPr>
          <p:nvPr/>
        </p:nvSpPr>
        <p:spPr>
          <a:xfrm>
            <a:off x="457200" y="1600201"/>
            <a:ext cx="8229600" cy="35255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MX" sz="3200" dirty="0" err="1"/>
              <a:t>Blockchain</a:t>
            </a:r>
            <a:r>
              <a:rPr lang="es-MX" sz="3200" dirty="0"/>
              <a:t> es como un grupo de personas que toman decisiones juntas: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MX" sz="2800" dirty="0"/>
              <a:t>Cada transacción tiene que ser revisada y aprobada por todos los nodos.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MX" sz="2800" dirty="0"/>
              <a:t>Esto asegura que todo sea transparente y confiable.</a:t>
            </a:r>
          </a:p>
        </p:txBody>
      </p:sp>
    </p:spTree>
    <p:extLst>
      <p:ext uri="{BB962C8B-B14F-4D97-AF65-F5344CB8AC3E}">
        <p14:creationId xmlns:p14="http://schemas.microsoft.com/office/powerpoint/2010/main" val="3466747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ítulo 1">
            <a:extLst>
              <a:ext uri="{FF2B5EF4-FFF2-40B4-BE49-F238E27FC236}">
                <a16:creationId xmlns:a16="http://schemas.microsoft.com/office/drawing/2014/main" id="{B31F7378-6F24-43B3-9F8A-7ED705716FE1}"/>
              </a:ext>
            </a:extLst>
          </p:cNvPr>
          <p:cNvSpPr txBox="1">
            <a:spLocks/>
          </p:cNvSpPr>
          <p:nvPr/>
        </p:nvSpPr>
        <p:spPr>
          <a:xfrm>
            <a:off x="491053" y="243785"/>
            <a:ext cx="8415868" cy="10802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accent2"/>
                </a:solidFill>
                <a:latin typeface="Ancizar Sans" panose="020B0602040300000003" pitchFamily="34" charset="0"/>
                <a:ea typeface="+mj-ea"/>
                <a:cs typeface="+mj-cs"/>
              </a:defRPr>
            </a:lvl1pPr>
          </a:lstStyle>
          <a:p>
            <a:r>
              <a:rPr lang="es-CO" dirty="0"/>
              <a:t>¿Qué tan rápido es </a:t>
            </a:r>
            <a:r>
              <a:rPr lang="es-CO" dirty="0" err="1"/>
              <a:t>Blockchain</a:t>
            </a:r>
            <a:r>
              <a:rPr lang="es-CO" dirty="0"/>
              <a:t>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8DDF98B-23CF-4348-AD42-4E152133D98A}"/>
              </a:ext>
            </a:extLst>
          </p:cNvPr>
          <p:cNvSpPr txBox="1">
            <a:spLocks/>
          </p:cNvSpPr>
          <p:nvPr/>
        </p:nvSpPr>
        <p:spPr>
          <a:xfrm>
            <a:off x="457200" y="1600201"/>
            <a:ext cx="8229600" cy="35255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MX" sz="3200" dirty="0"/>
              <a:t>Ventajas: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MX" sz="2800" dirty="0"/>
              <a:t>Cada operación es segura y auditable.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MX" sz="2800" dirty="0"/>
              <a:t>Ideal para sistemas donde la confianza es clave.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MX" sz="3200" dirty="0"/>
              <a:t>Desafíos: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MX" sz="2800" dirty="0"/>
              <a:t>El proceso de validación puede ser lento.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MX" sz="2800" dirty="0"/>
              <a:t>Manejar muchas operaciones al mismo tiempo puede ser costoso (ejemplo: Ethereum y sus tarifas).</a:t>
            </a:r>
          </a:p>
        </p:txBody>
      </p:sp>
    </p:spTree>
    <p:extLst>
      <p:ext uri="{BB962C8B-B14F-4D97-AF65-F5344CB8AC3E}">
        <p14:creationId xmlns:p14="http://schemas.microsoft.com/office/powerpoint/2010/main" val="1250014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B894894-80DD-4E90-A8E1-C6ABC59CA3A3}"/>
              </a:ext>
            </a:extLst>
          </p:cNvPr>
          <p:cNvSpPr txBox="1">
            <a:spLocks/>
          </p:cNvSpPr>
          <p:nvPr/>
        </p:nvSpPr>
        <p:spPr>
          <a:xfrm>
            <a:off x="919188" y="3173248"/>
            <a:ext cx="7992992" cy="181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400" b="1" dirty="0">
                <a:solidFill>
                  <a:schemeClr val="accent2"/>
                </a:solidFill>
                <a:latin typeface="Ancizar Sans" panose="020B0602040300000003" pitchFamily="34" charset="0"/>
              </a:rPr>
              <a:t>¿Qué es el Despliegue?</a:t>
            </a:r>
            <a:endParaRPr lang="es-CO" sz="4400" b="1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BED07E3-2AF1-462A-9198-6F984A9BF5EE}"/>
              </a:ext>
            </a:extLst>
          </p:cNvPr>
          <p:cNvSpPr txBox="1">
            <a:spLocks/>
          </p:cNvSpPr>
          <p:nvPr/>
        </p:nvSpPr>
        <p:spPr>
          <a:xfrm>
            <a:off x="1970432" y="3173248"/>
            <a:ext cx="5079724" cy="921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 dirty="0">
              <a:solidFill>
                <a:schemeClr val="accent5">
                  <a:lumMod val="75000"/>
                </a:schemeClr>
              </a:solidFill>
              <a:latin typeface="Ancizar Sans" panose="020B06020403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651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ítulo 1">
            <a:extLst>
              <a:ext uri="{FF2B5EF4-FFF2-40B4-BE49-F238E27FC236}">
                <a16:creationId xmlns:a16="http://schemas.microsoft.com/office/drawing/2014/main" id="{B31F7378-6F24-43B3-9F8A-7ED705716FE1}"/>
              </a:ext>
            </a:extLst>
          </p:cNvPr>
          <p:cNvSpPr txBox="1">
            <a:spLocks/>
          </p:cNvSpPr>
          <p:nvPr/>
        </p:nvSpPr>
        <p:spPr>
          <a:xfrm>
            <a:off x="491053" y="243785"/>
            <a:ext cx="8415868" cy="10802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accent2"/>
                </a:solidFill>
                <a:latin typeface="Ancizar Sans" panose="020B0602040300000003" pitchFamily="34" charset="0"/>
                <a:ea typeface="+mj-ea"/>
                <a:cs typeface="+mj-cs"/>
              </a:defRPr>
            </a:lvl1pPr>
          </a:lstStyle>
          <a:p>
            <a:r>
              <a:rPr lang="es-CO" dirty="0"/>
              <a:t>¿Qué es el Despliegue?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8DDF98B-23CF-4348-AD42-4E152133D98A}"/>
              </a:ext>
            </a:extLst>
          </p:cNvPr>
          <p:cNvSpPr txBox="1">
            <a:spLocks/>
          </p:cNvSpPr>
          <p:nvPr/>
        </p:nvSpPr>
        <p:spPr>
          <a:xfrm>
            <a:off x="457200" y="1600201"/>
            <a:ext cx="8229600" cy="35255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MX" sz="3200" dirty="0"/>
              <a:t>El despliegue es el proceso de poner un sistema en funcionamiento para los usuarios.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MX" sz="3200" dirty="0"/>
              <a:t>Incluye: 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es-MX" sz="2800" b="1" dirty="0"/>
              <a:t>Configuración inicial:</a:t>
            </a:r>
            <a:r>
              <a:rPr lang="es-MX" sz="2800" dirty="0"/>
              <a:t> Preparar el sistema para que funcione. 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es-MX" sz="2800" b="1" dirty="0"/>
              <a:t>Mantenimiento:</a:t>
            </a:r>
            <a:r>
              <a:rPr lang="es-MX" sz="2800" dirty="0"/>
              <a:t> Asegurarse de que siga funcionando sin problemas. 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es-MX" sz="2800" b="1" dirty="0"/>
              <a:t>Actualizaciones:</a:t>
            </a:r>
            <a:r>
              <a:rPr lang="es-MX" sz="2800" dirty="0"/>
              <a:t> Mejorarlo con el tiempo.</a:t>
            </a:r>
          </a:p>
        </p:txBody>
      </p:sp>
    </p:spTree>
    <p:extLst>
      <p:ext uri="{BB962C8B-B14F-4D97-AF65-F5344CB8AC3E}">
        <p14:creationId xmlns:p14="http://schemas.microsoft.com/office/powerpoint/2010/main" val="1069611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ítulo 1">
            <a:extLst>
              <a:ext uri="{FF2B5EF4-FFF2-40B4-BE49-F238E27FC236}">
                <a16:creationId xmlns:a16="http://schemas.microsoft.com/office/drawing/2014/main" id="{B31F7378-6F24-43B3-9F8A-7ED705716FE1}"/>
              </a:ext>
            </a:extLst>
          </p:cNvPr>
          <p:cNvSpPr txBox="1">
            <a:spLocks/>
          </p:cNvSpPr>
          <p:nvPr/>
        </p:nvSpPr>
        <p:spPr>
          <a:xfrm>
            <a:off x="491053" y="243785"/>
            <a:ext cx="8415868" cy="10802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accent2"/>
                </a:solidFill>
                <a:latin typeface="Ancizar Sans" panose="020B0602040300000003" pitchFamily="34" charset="0"/>
                <a:ea typeface="+mj-ea"/>
                <a:cs typeface="+mj-cs"/>
              </a:defRPr>
            </a:lvl1pPr>
          </a:lstStyle>
          <a:p>
            <a:r>
              <a:rPr lang="es-CO" dirty="0"/>
              <a:t>¿Qué es el Despliegue?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8DDF98B-23CF-4348-AD42-4E152133D98A}"/>
              </a:ext>
            </a:extLst>
          </p:cNvPr>
          <p:cNvSpPr txBox="1">
            <a:spLocks/>
          </p:cNvSpPr>
          <p:nvPr/>
        </p:nvSpPr>
        <p:spPr>
          <a:xfrm>
            <a:off x="457200" y="1600201"/>
            <a:ext cx="8229600" cy="35255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MX" sz="3200" dirty="0"/>
              <a:t>Ejemplo práctico: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MX" sz="2800" dirty="0"/>
              <a:t>Es como abrir un nuevo restaurante: necesitas preparar el lugar, capacitar al personal y asegurarte de que los clientes estén satisfechos.</a:t>
            </a:r>
          </a:p>
        </p:txBody>
      </p:sp>
    </p:spTree>
    <p:extLst>
      <p:ext uri="{BB962C8B-B14F-4D97-AF65-F5344CB8AC3E}">
        <p14:creationId xmlns:p14="http://schemas.microsoft.com/office/powerpoint/2010/main" val="3442779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B894894-80DD-4E90-A8E1-C6ABC59CA3A3}"/>
              </a:ext>
            </a:extLst>
          </p:cNvPr>
          <p:cNvSpPr txBox="1">
            <a:spLocks/>
          </p:cNvSpPr>
          <p:nvPr/>
        </p:nvSpPr>
        <p:spPr>
          <a:xfrm>
            <a:off x="919188" y="3173248"/>
            <a:ext cx="7992992" cy="181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400" b="1" dirty="0">
                <a:solidFill>
                  <a:schemeClr val="accent2"/>
                </a:solidFill>
                <a:latin typeface="Ancizar Sans" panose="020B0602040300000003" pitchFamily="34" charset="0"/>
              </a:rPr>
              <a:t>Conclusión: SQL vs </a:t>
            </a:r>
            <a:r>
              <a:rPr lang="es-MX" sz="4400" b="1" dirty="0" err="1">
                <a:solidFill>
                  <a:schemeClr val="accent2"/>
                </a:solidFill>
                <a:latin typeface="Ancizar Sans" panose="020B0602040300000003" pitchFamily="34" charset="0"/>
              </a:rPr>
              <a:t>Blockchain</a:t>
            </a:r>
            <a:endParaRPr lang="es-CO" sz="4400" b="1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BED07E3-2AF1-462A-9198-6F984A9BF5EE}"/>
              </a:ext>
            </a:extLst>
          </p:cNvPr>
          <p:cNvSpPr txBox="1">
            <a:spLocks/>
          </p:cNvSpPr>
          <p:nvPr/>
        </p:nvSpPr>
        <p:spPr>
          <a:xfrm>
            <a:off x="1970432" y="3173248"/>
            <a:ext cx="5079724" cy="921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 dirty="0">
              <a:solidFill>
                <a:schemeClr val="accent5">
                  <a:lumMod val="75000"/>
                </a:schemeClr>
              </a:solidFill>
              <a:latin typeface="Ancizar Sans" panose="020B06020403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315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ítulo 1">
            <a:extLst>
              <a:ext uri="{FF2B5EF4-FFF2-40B4-BE49-F238E27FC236}">
                <a16:creationId xmlns:a16="http://schemas.microsoft.com/office/drawing/2014/main" id="{B31F7378-6F24-43B3-9F8A-7ED705716FE1}"/>
              </a:ext>
            </a:extLst>
          </p:cNvPr>
          <p:cNvSpPr txBox="1">
            <a:spLocks/>
          </p:cNvSpPr>
          <p:nvPr/>
        </p:nvSpPr>
        <p:spPr>
          <a:xfrm>
            <a:off x="491053" y="243785"/>
            <a:ext cx="8415868" cy="10802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accent2"/>
                </a:solidFill>
                <a:latin typeface="Ancizar Sans" panose="020B0602040300000003" pitchFamily="34" charset="0"/>
                <a:ea typeface="+mj-ea"/>
                <a:cs typeface="+mj-cs"/>
              </a:defRPr>
            </a:lvl1pPr>
          </a:lstStyle>
          <a:p>
            <a:r>
              <a:rPr lang="es-MX" dirty="0"/>
              <a:t>Introducción</a:t>
            </a:r>
            <a:endParaRPr lang="es-CO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8DDF98B-23CF-4348-AD42-4E152133D98A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800" b="1" dirty="0">
                <a:latin typeface="Ancizar Sans" panose="020B0602040300000003"/>
              </a:rPr>
              <a:t>¿Qué aprenderemos hoy?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sz="2800" dirty="0">
                <a:latin typeface="Ancizar Sans" panose="020B0602040300000003"/>
              </a:rPr>
              <a:t>Entender cómo funcionan SQL y </a:t>
            </a:r>
            <a:r>
              <a:rPr lang="es-MX" sz="2800" dirty="0" err="1">
                <a:latin typeface="Ancizar Sans" panose="020B0602040300000003"/>
              </a:rPr>
              <a:t>Blockchain</a:t>
            </a:r>
            <a:r>
              <a:rPr lang="es-MX" sz="2800" dirty="0">
                <a:latin typeface="Ancizar Sans" panose="020B0602040300000003"/>
              </a:rPr>
              <a:t> en tres aspectos clave: 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s-MX" sz="2400" dirty="0">
                <a:latin typeface="Ancizar Sans" panose="020B0602040300000003"/>
              </a:rPr>
              <a:t>Escalabilidad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s-MX" sz="2400" dirty="0">
                <a:latin typeface="Ancizar Sans" panose="020B0602040300000003"/>
              </a:rPr>
              <a:t>Rendimiento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s-MX" sz="2400" dirty="0">
                <a:latin typeface="Ancizar Sans" panose="020B0602040300000003"/>
              </a:rPr>
              <a:t>Despliegue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sz="2800" dirty="0">
                <a:latin typeface="Ancizar Sans" panose="020B0602040300000003"/>
              </a:rPr>
              <a:t>Aplicaremos estos conceptos al ejemplo del sistema de votaciones.</a:t>
            </a:r>
          </a:p>
        </p:txBody>
      </p:sp>
    </p:spTree>
    <p:extLst>
      <p:ext uri="{BB962C8B-B14F-4D97-AF65-F5344CB8AC3E}">
        <p14:creationId xmlns:p14="http://schemas.microsoft.com/office/powerpoint/2010/main" val="2910092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ítulo 1">
            <a:extLst>
              <a:ext uri="{FF2B5EF4-FFF2-40B4-BE49-F238E27FC236}">
                <a16:creationId xmlns:a16="http://schemas.microsoft.com/office/drawing/2014/main" id="{B31F7378-6F24-43B3-9F8A-7ED705716FE1}"/>
              </a:ext>
            </a:extLst>
          </p:cNvPr>
          <p:cNvSpPr txBox="1">
            <a:spLocks/>
          </p:cNvSpPr>
          <p:nvPr/>
        </p:nvSpPr>
        <p:spPr>
          <a:xfrm>
            <a:off x="491053" y="243785"/>
            <a:ext cx="8415868" cy="10802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accent2"/>
                </a:solidFill>
                <a:latin typeface="Ancizar Sans" panose="020B0602040300000003" pitchFamily="34" charset="0"/>
                <a:ea typeface="+mj-ea"/>
                <a:cs typeface="+mj-cs"/>
              </a:defRPr>
            </a:lvl1pPr>
          </a:lstStyle>
          <a:p>
            <a:r>
              <a:rPr lang="es-CO" dirty="0"/>
              <a:t>SQL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8DDF98B-23CF-4348-AD42-4E152133D98A}"/>
              </a:ext>
            </a:extLst>
          </p:cNvPr>
          <p:cNvSpPr txBox="1">
            <a:spLocks/>
          </p:cNvSpPr>
          <p:nvPr/>
        </p:nvSpPr>
        <p:spPr>
          <a:xfrm>
            <a:off x="457200" y="1600201"/>
            <a:ext cx="8229600" cy="35255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MX" sz="3200" dirty="0"/>
              <a:t>Es rápido, eficiente y fácil de usar.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MX" sz="3200" dirty="0"/>
              <a:t>Ideal para sistemas centralizados y de alto rendimiento.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MX" sz="3200" dirty="0"/>
              <a:t>Funciona muy bien para soluciones simples como bases de datos de usuarios.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844293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ítulo 1">
            <a:extLst>
              <a:ext uri="{FF2B5EF4-FFF2-40B4-BE49-F238E27FC236}">
                <a16:creationId xmlns:a16="http://schemas.microsoft.com/office/drawing/2014/main" id="{B31F7378-6F24-43B3-9F8A-7ED705716FE1}"/>
              </a:ext>
            </a:extLst>
          </p:cNvPr>
          <p:cNvSpPr txBox="1">
            <a:spLocks/>
          </p:cNvSpPr>
          <p:nvPr/>
        </p:nvSpPr>
        <p:spPr>
          <a:xfrm>
            <a:off x="491053" y="243785"/>
            <a:ext cx="8415868" cy="10802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accent2"/>
                </a:solidFill>
                <a:latin typeface="Ancizar Sans" panose="020B0602040300000003" pitchFamily="34" charset="0"/>
                <a:ea typeface="+mj-ea"/>
                <a:cs typeface="+mj-cs"/>
              </a:defRPr>
            </a:lvl1pPr>
          </a:lstStyle>
          <a:p>
            <a:r>
              <a:rPr lang="es-CO" dirty="0" err="1"/>
              <a:t>Blockchain</a:t>
            </a:r>
            <a:endParaRPr lang="es-CO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8DDF98B-23CF-4348-AD42-4E152133D98A}"/>
              </a:ext>
            </a:extLst>
          </p:cNvPr>
          <p:cNvSpPr txBox="1">
            <a:spLocks/>
          </p:cNvSpPr>
          <p:nvPr/>
        </p:nvSpPr>
        <p:spPr>
          <a:xfrm>
            <a:off x="457200" y="1600201"/>
            <a:ext cx="8229600" cy="35255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MX" sz="3200" dirty="0"/>
              <a:t>Es seguro, transparente y descentralizado.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MX" sz="3200" dirty="0"/>
              <a:t>Perfecto para sistemas donde se necesita confianza y auditar transacciones.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MX" sz="3200" dirty="0"/>
              <a:t>Requiere más recursos y tiempo para implementarse.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4000994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B894894-80DD-4E90-A8E1-C6ABC59CA3A3}"/>
              </a:ext>
            </a:extLst>
          </p:cNvPr>
          <p:cNvSpPr txBox="1">
            <a:spLocks/>
          </p:cNvSpPr>
          <p:nvPr/>
        </p:nvSpPr>
        <p:spPr>
          <a:xfrm>
            <a:off x="919188" y="3173248"/>
            <a:ext cx="7992992" cy="181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400" b="1" dirty="0">
                <a:solidFill>
                  <a:schemeClr val="accent2"/>
                </a:solidFill>
                <a:latin typeface="Ancizar Sans" panose="020B0602040300000003" pitchFamily="34" charset="0"/>
              </a:rPr>
              <a:t>Gracias</a:t>
            </a:r>
            <a:endParaRPr lang="es-CO" sz="4400" b="1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BED07E3-2AF1-462A-9198-6F984A9BF5EE}"/>
              </a:ext>
            </a:extLst>
          </p:cNvPr>
          <p:cNvSpPr txBox="1">
            <a:spLocks/>
          </p:cNvSpPr>
          <p:nvPr/>
        </p:nvSpPr>
        <p:spPr>
          <a:xfrm>
            <a:off x="1970432" y="3173248"/>
            <a:ext cx="5079724" cy="921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 dirty="0">
              <a:solidFill>
                <a:schemeClr val="accent5">
                  <a:lumMod val="75000"/>
                </a:schemeClr>
              </a:solidFill>
              <a:latin typeface="Ancizar Sans" panose="020B06020403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669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ítulo 1">
            <a:extLst>
              <a:ext uri="{FF2B5EF4-FFF2-40B4-BE49-F238E27FC236}">
                <a16:creationId xmlns:a16="http://schemas.microsoft.com/office/drawing/2014/main" id="{B31F7378-6F24-43B3-9F8A-7ED705716FE1}"/>
              </a:ext>
            </a:extLst>
          </p:cNvPr>
          <p:cNvSpPr txBox="1">
            <a:spLocks/>
          </p:cNvSpPr>
          <p:nvPr/>
        </p:nvSpPr>
        <p:spPr>
          <a:xfrm>
            <a:off x="491053" y="243785"/>
            <a:ext cx="8415868" cy="10802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accent2"/>
                </a:solidFill>
                <a:latin typeface="Ancizar Sans" panose="020B0602040300000003" pitchFamily="34" charset="0"/>
                <a:ea typeface="+mj-ea"/>
                <a:cs typeface="+mj-cs"/>
              </a:defRPr>
            </a:lvl1pPr>
          </a:lstStyle>
          <a:p>
            <a:r>
              <a:rPr lang="es-MX" dirty="0"/>
              <a:t>Objetivo</a:t>
            </a:r>
            <a:endParaRPr lang="es-CO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8DDF98B-23CF-4348-AD42-4E152133D98A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3600" dirty="0"/>
              <a:t>Que al final podamos identificar cuándo usar SQL y cuándo </a:t>
            </a:r>
            <a:r>
              <a:rPr lang="es-MX" sz="3600" dirty="0" err="1"/>
              <a:t>Blockchain</a:t>
            </a:r>
            <a:r>
              <a:rPr lang="es-MX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9950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B894894-80DD-4E90-A8E1-C6ABC59CA3A3}"/>
              </a:ext>
            </a:extLst>
          </p:cNvPr>
          <p:cNvSpPr txBox="1">
            <a:spLocks/>
          </p:cNvSpPr>
          <p:nvPr/>
        </p:nvSpPr>
        <p:spPr>
          <a:xfrm>
            <a:off x="919188" y="3173248"/>
            <a:ext cx="7992992" cy="181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400" b="1" dirty="0">
                <a:solidFill>
                  <a:schemeClr val="accent2"/>
                </a:solidFill>
                <a:latin typeface="Ancizar Sans" panose="020B0602040300000003" pitchFamily="34" charset="0"/>
              </a:rPr>
              <a:t>¿Qué es la Escalabilidad?</a:t>
            </a:r>
            <a:endParaRPr lang="es-CO" sz="4400" b="1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BED07E3-2AF1-462A-9198-6F984A9BF5EE}"/>
              </a:ext>
            </a:extLst>
          </p:cNvPr>
          <p:cNvSpPr txBox="1">
            <a:spLocks/>
          </p:cNvSpPr>
          <p:nvPr/>
        </p:nvSpPr>
        <p:spPr>
          <a:xfrm>
            <a:off x="1970432" y="3173248"/>
            <a:ext cx="5079724" cy="921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 dirty="0">
              <a:solidFill>
                <a:schemeClr val="accent5">
                  <a:lumMod val="75000"/>
                </a:schemeClr>
              </a:solidFill>
              <a:latin typeface="Ancizar Sans" panose="020B06020403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199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ítulo 1">
            <a:extLst>
              <a:ext uri="{FF2B5EF4-FFF2-40B4-BE49-F238E27FC236}">
                <a16:creationId xmlns:a16="http://schemas.microsoft.com/office/drawing/2014/main" id="{B31F7378-6F24-43B3-9F8A-7ED705716FE1}"/>
              </a:ext>
            </a:extLst>
          </p:cNvPr>
          <p:cNvSpPr txBox="1">
            <a:spLocks/>
          </p:cNvSpPr>
          <p:nvPr/>
        </p:nvSpPr>
        <p:spPr>
          <a:xfrm>
            <a:off x="491053" y="243785"/>
            <a:ext cx="8415868" cy="10802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accent2"/>
                </a:solidFill>
                <a:latin typeface="Ancizar Sans" panose="020B0602040300000003" pitchFamily="34" charset="0"/>
                <a:ea typeface="+mj-ea"/>
                <a:cs typeface="+mj-cs"/>
              </a:defRPr>
            </a:lvl1pPr>
          </a:lstStyle>
          <a:p>
            <a:r>
              <a:rPr lang="es-CO" dirty="0"/>
              <a:t>¿Qué es la Escalabilidad?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8DDF98B-23CF-4348-AD42-4E152133D98A}"/>
              </a:ext>
            </a:extLst>
          </p:cNvPr>
          <p:cNvSpPr txBox="1">
            <a:spLocks/>
          </p:cNvSpPr>
          <p:nvPr/>
        </p:nvSpPr>
        <p:spPr>
          <a:xfrm>
            <a:off x="457200" y="1600201"/>
            <a:ext cx="8229600" cy="352559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3600" dirty="0"/>
              <a:t>La capacidad de un sistema para crecer y manejar más usuarios o datos sin problemas.</a:t>
            </a:r>
          </a:p>
          <a:p>
            <a:pPr algn="l"/>
            <a:endParaRPr lang="es-MX" sz="3600" dirty="0"/>
          </a:p>
          <a:p>
            <a:pPr algn="l"/>
            <a:r>
              <a:rPr lang="es-MX" sz="3600" dirty="0"/>
              <a:t>Ejemplo práctico: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MX" sz="3600" dirty="0"/>
              <a:t>Imagina que tienes una tienda online y más personas comienzan a comprar al mismo tiempo.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MX" sz="3600" dirty="0"/>
              <a:t>¿Puede tu sistema manejar ese aumento sin volverse lento?</a:t>
            </a:r>
          </a:p>
        </p:txBody>
      </p:sp>
    </p:spTree>
    <p:extLst>
      <p:ext uri="{BB962C8B-B14F-4D97-AF65-F5344CB8AC3E}">
        <p14:creationId xmlns:p14="http://schemas.microsoft.com/office/powerpoint/2010/main" val="1017766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ítulo 1">
            <a:extLst>
              <a:ext uri="{FF2B5EF4-FFF2-40B4-BE49-F238E27FC236}">
                <a16:creationId xmlns:a16="http://schemas.microsoft.com/office/drawing/2014/main" id="{B31F7378-6F24-43B3-9F8A-7ED705716FE1}"/>
              </a:ext>
            </a:extLst>
          </p:cNvPr>
          <p:cNvSpPr txBox="1">
            <a:spLocks/>
          </p:cNvSpPr>
          <p:nvPr/>
        </p:nvSpPr>
        <p:spPr>
          <a:xfrm>
            <a:off x="491053" y="243785"/>
            <a:ext cx="8415868" cy="10802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accent2"/>
                </a:solidFill>
                <a:latin typeface="Ancizar Sans" panose="020B0602040300000003" pitchFamily="34" charset="0"/>
                <a:ea typeface="+mj-ea"/>
                <a:cs typeface="+mj-cs"/>
              </a:defRPr>
            </a:lvl1pPr>
          </a:lstStyle>
          <a:p>
            <a:r>
              <a:rPr lang="es-CO" dirty="0"/>
              <a:t>¿Cómo escala SQL?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8DDF98B-23CF-4348-AD42-4E152133D98A}"/>
              </a:ext>
            </a:extLst>
          </p:cNvPr>
          <p:cNvSpPr txBox="1">
            <a:spLocks/>
          </p:cNvSpPr>
          <p:nvPr/>
        </p:nvSpPr>
        <p:spPr>
          <a:xfrm>
            <a:off x="457200" y="1600201"/>
            <a:ext cx="8229600" cy="3525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3200" dirty="0"/>
              <a:t>SQL es como un restaurante que está muy bien organizado: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MX" sz="3200" dirty="0"/>
              <a:t>Puede manejar muchos clientes si su cocina está bien equipada (servidor potente).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MX" sz="3200" dirty="0"/>
              <a:t>Si el restaurante se llena, puede agregar otra cocina (más servidores) para atender a más personas.</a:t>
            </a:r>
          </a:p>
        </p:txBody>
      </p:sp>
    </p:spTree>
    <p:extLst>
      <p:ext uri="{BB962C8B-B14F-4D97-AF65-F5344CB8AC3E}">
        <p14:creationId xmlns:p14="http://schemas.microsoft.com/office/powerpoint/2010/main" val="2080591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ítulo 1">
            <a:extLst>
              <a:ext uri="{FF2B5EF4-FFF2-40B4-BE49-F238E27FC236}">
                <a16:creationId xmlns:a16="http://schemas.microsoft.com/office/drawing/2014/main" id="{B31F7378-6F24-43B3-9F8A-7ED705716FE1}"/>
              </a:ext>
            </a:extLst>
          </p:cNvPr>
          <p:cNvSpPr txBox="1">
            <a:spLocks/>
          </p:cNvSpPr>
          <p:nvPr/>
        </p:nvSpPr>
        <p:spPr>
          <a:xfrm>
            <a:off x="491053" y="243785"/>
            <a:ext cx="8415868" cy="10802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accent2"/>
                </a:solidFill>
                <a:latin typeface="Ancizar Sans" panose="020B0602040300000003" pitchFamily="34" charset="0"/>
                <a:ea typeface="+mj-ea"/>
                <a:cs typeface="+mj-cs"/>
              </a:defRPr>
            </a:lvl1pPr>
          </a:lstStyle>
          <a:p>
            <a:r>
              <a:rPr lang="es-CO" dirty="0"/>
              <a:t>¿Cómo escala SQL?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8DDF98B-23CF-4348-AD42-4E152133D98A}"/>
              </a:ext>
            </a:extLst>
          </p:cNvPr>
          <p:cNvSpPr txBox="1">
            <a:spLocks/>
          </p:cNvSpPr>
          <p:nvPr/>
        </p:nvSpPr>
        <p:spPr>
          <a:xfrm>
            <a:off x="457200" y="1600201"/>
            <a:ext cx="8229600" cy="35255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MX" sz="3200" dirty="0"/>
              <a:t>Ventajas: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MX" sz="2800" dirty="0"/>
              <a:t>Es eficiente si se diseña correctamente.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MX" sz="2800" dirty="0"/>
              <a:t>Puede dividir la carga entre varios servidores usando herramientas avanzadas.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MX" sz="3200" dirty="0"/>
              <a:t>Desafíos: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MX" sz="2800" dirty="0"/>
              <a:t>Agregar más servidores puede ser complicado y caro.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MX" sz="2800" dirty="0"/>
              <a:t>Depende de tener un punto central (como el gerente de la cocina).</a:t>
            </a:r>
          </a:p>
        </p:txBody>
      </p:sp>
    </p:spTree>
    <p:extLst>
      <p:ext uri="{BB962C8B-B14F-4D97-AF65-F5344CB8AC3E}">
        <p14:creationId xmlns:p14="http://schemas.microsoft.com/office/powerpoint/2010/main" val="1410554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ítulo 1">
            <a:extLst>
              <a:ext uri="{FF2B5EF4-FFF2-40B4-BE49-F238E27FC236}">
                <a16:creationId xmlns:a16="http://schemas.microsoft.com/office/drawing/2014/main" id="{B31F7378-6F24-43B3-9F8A-7ED705716FE1}"/>
              </a:ext>
            </a:extLst>
          </p:cNvPr>
          <p:cNvSpPr txBox="1">
            <a:spLocks/>
          </p:cNvSpPr>
          <p:nvPr/>
        </p:nvSpPr>
        <p:spPr>
          <a:xfrm>
            <a:off x="491053" y="243785"/>
            <a:ext cx="8415868" cy="10802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accent2"/>
                </a:solidFill>
                <a:latin typeface="Ancizar Sans" panose="020B0602040300000003" pitchFamily="34" charset="0"/>
                <a:ea typeface="+mj-ea"/>
                <a:cs typeface="+mj-cs"/>
              </a:defRPr>
            </a:lvl1pPr>
          </a:lstStyle>
          <a:p>
            <a:r>
              <a:rPr lang="es-CO" dirty="0"/>
              <a:t>¿Cómo escala </a:t>
            </a:r>
            <a:r>
              <a:rPr lang="es-CO" dirty="0" err="1"/>
              <a:t>Blockchain</a:t>
            </a:r>
            <a:r>
              <a:rPr lang="es-CO" dirty="0"/>
              <a:t>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8DDF98B-23CF-4348-AD42-4E152133D98A}"/>
              </a:ext>
            </a:extLst>
          </p:cNvPr>
          <p:cNvSpPr txBox="1">
            <a:spLocks/>
          </p:cNvSpPr>
          <p:nvPr/>
        </p:nvSpPr>
        <p:spPr>
          <a:xfrm>
            <a:off x="457200" y="1600201"/>
            <a:ext cx="8229600" cy="35255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3200" dirty="0" err="1"/>
              <a:t>Blockchain</a:t>
            </a:r>
            <a:r>
              <a:rPr lang="es-MX" sz="3200" dirty="0"/>
              <a:t> es como una feria comunitaria donde cada vendedor maneja su propio puesto: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MX" sz="3200" dirty="0"/>
              <a:t>Si la feria crece, simplemente se agregan más puestos (nodos).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MX" sz="3200" dirty="0"/>
              <a:t>Cada vendedor guarda un registro completo de todas las transacciones (seguridad).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539753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ítulo 1">
            <a:extLst>
              <a:ext uri="{FF2B5EF4-FFF2-40B4-BE49-F238E27FC236}">
                <a16:creationId xmlns:a16="http://schemas.microsoft.com/office/drawing/2014/main" id="{B31F7378-6F24-43B3-9F8A-7ED705716FE1}"/>
              </a:ext>
            </a:extLst>
          </p:cNvPr>
          <p:cNvSpPr txBox="1">
            <a:spLocks/>
          </p:cNvSpPr>
          <p:nvPr/>
        </p:nvSpPr>
        <p:spPr>
          <a:xfrm>
            <a:off x="491053" y="243785"/>
            <a:ext cx="8415868" cy="10802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accent2"/>
                </a:solidFill>
                <a:latin typeface="Ancizar Sans" panose="020B0602040300000003" pitchFamily="34" charset="0"/>
                <a:ea typeface="+mj-ea"/>
                <a:cs typeface="+mj-cs"/>
              </a:defRPr>
            </a:lvl1pPr>
          </a:lstStyle>
          <a:p>
            <a:r>
              <a:rPr lang="es-CO" dirty="0"/>
              <a:t>¿Cómo escala </a:t>
            </a:r>
            <a:r>
              <a:rPr lang="es-CO" dirty="0" err="1"/>
              <a:t>Blockchain</a:t>
            </a:r>
            <a:r>
              <a:rPr lang="es-CO" dirty="0"/>
              <a:t>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8DDF98B-23CF-4348-AD42-4E152133D98A}"/>
              </a:ext>
            </a:extLst>
          </p:cNvPr>
          <p:cNvSpPr txBox="1">
            <a:spLocks/>
          </p:cNvSpPr>
          <p:nvPr/>
        </p:nvSpPr>
        <p:spPr>
          <a:xfrm>
            <a:off x="457200" y="1600201"/>
            <a:ext cx="8229600" cy="35255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MX" sz="3200" dirty="0"/>
              <a:t>Ventajas: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MX" sz="2800" dirty="0"/>
              <a:t>No depende de un punto central, todos colaboran.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MX" sz="2800" dirty="0"/>
              <a:t>La red puede crecer añadiendo más nodos.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MX" sz="3200" dirty="0"/>
              <a:t>Desafíos: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MX" sz="2800" dirty="0"/>
              <a:t>Cada nodo tiene que revisar todas las transacciones, lo que puede ser lento.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MX" sz="2800" dirty="0"/>
              <a:t>Es más difícil manejar muchas transacciones al mismo tiempo.</a:t>
            </a:r>
          </a:p>
        </p:txBody>
      </p:sp>
    </p:spTree>
    <p:extLst>
      <p:ext uri="{BB962C8B-B14F-4D97-AF65-F5344CB8AC3E}">
        <p14:creationId xmlns:p14="http://schemas.microsoft.com/office/powerpoint/2010/main" val="3796426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762</TotalTime>
  <Words>679</Words>
  <Application>Microsoft Office PowerPoint</Application>
  <PresentationFormat>A4 (210 x 297 mm)</PresentationFormat>
  <Paragraphs>84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Ancizar Sans</vt:lpstr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aquí . Título aquí</dc:title>
  <dc:creator>USER</dc:creator>
  <cp:lastModifiedBy>Jorge Andrés Ibáñez Huertas</cp:lastModifiedBy>
  <cp:revision>36</cp:revision>
  <dcterms:created xsi:type="dcterms:W3CDTF">2021-02-18T18:09:04Z</dcterms:created>
  <dcterms:modified xsi:type="dcterms:W3CDTF">2024-12-06T12:41:55Z</dcterms:modified>
</cp:coreProperties>
</file>