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8" r:id="rId3"/>
    <p:sldId id="256" r:id="rId4"/>
    <p:sldId id="292" r:id="rId5"/>
    <p:sldId id="293" r:id="rId6"/>
    <p:sldId id="294" r:id="rId7"/>
    <p:sldId id="295" r:id="rId8"/>
    <p:sldId id="296" r:id="rId9"/>
    <p:sldId id="297" r:id="rId10"/>
    <p:sldId id="298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E19"/>
    <a:srgbClr val="775748"/>
    <a:srgbClr val="452614"/>
    <a:srgbClr val="381E11"/>
    <a:srgbClr val="269359"/>
    <a:srgbClr val="1F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1/12/2024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2" descr="F:\Universidad Nacional -FCE\UN -FCE\CID\CID\2022\Presentación CID 2022\Presentación_Mesa de trabajo 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2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6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1/12/2024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67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1/12/2024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3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1/12/2024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2" descr="F:\Universidad Nacional -FCE\UN -FCE\CID\CID\2022\Presentación CID 2022\Presentación_Mesa de trabajo 1 copia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2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1/12/2024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2" descr="F:\Universidad Nacional -FCE\UN -FCE\CID\CID\2022\Presentación CID 2022\Presentación_Mesa de trabajo 1 copi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2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0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1/12/2024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Picture 2" descr="F:\Universidad Nacional -FCE\UN -FCE\CID\CID\2022\Presentación CID 2022\Presentación_Mesa de trabajo 1 copia 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4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1/12/2024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55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1/12/2024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1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1/12/2024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144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1/12/2024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1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1/12/2024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239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9D10-6BA3-4E8F-AF2C-C381DAD682D4}" type="datetimeFigureOut">
              <a:rPr lang="es-CO" smtClean="0"/>
              <a:t>1/12/2024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2413138" y="2521972"/>
            <a:ext cx="5079724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solidFill>
                  <a:schemeClr val="accent2"/>
                </a:solidFill>
                <a:latin typeface="Ancizar Sans" panose="020B0602040300000003" pitchFamily="34" charset="0"/>
              </a:rPr>
              <a:t>Seguridad</a:t>
            </a:r>
            <a:endParaRPr lang="es-CO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9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3D854-1875-4CAC-B186-56987F203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732" y="423860"/>
            <a:ext cx="8420100" cy="8042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Registro de auditoria</a:t>
            </a:r>
            <a:endParaRPr lang="es-CO" sz="4400" b="1" dirty="0">
              <a:solidFill>
                <a:schemeClr val="accent2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900B13-E198-4E28-BB74-B4AC6BAD39B3}"/>
              </a:ext>
            </a:extLst>
          </p:cNvPr>
          <p:cNvSpPr txBox="1">
            <a:spLocks/>
          </p:cNvSpPr>
          <p:nvPr/>
        </p:nvSpPr>
        <p:spPr>
          <a:xfrm>
            <a:off x="772732" y="1370458"/>
            <a:ext cx="7889383" cy="2058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¿Cómo sabemos quién hizo qué y cuándo?</a:t>
            </a:r>
          </a:p>
        </p:txBody>
      </p:sp>
      <p:graphicFrame>
        <p:nvGraphicFramePr>
          <p:cNvPr id="4" name="Tabla 9">
            <a:extLst>
              <a:ext uri="{FF2B5EF4-FFF2-40B4-BE49-F238E27FC236}">
                <a16:creationId xmlns:a16="http://schemas.microsoft.com/office/drawing/2014/main" id="{CE9924AA-830C-473C-8DEA-BE9003E7B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298660"/>
              </p:ext>
            </p:extLst>
          </p:nvPr>
        </p:nvGraphicFramePr>
        <p:xfrm>
          <a:off x="1345051" y="3261245"/>
          <a:ext cx="2206299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71">
                  <a:extLst>
                    <a:ext uri="{9D8B030D-6E8A-4147-A177-3AD203B41FA5}">
                      <a16:colId xmlns:a16="http://schemas.microsoft.com/office/drawing/2014/main" val="333783502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3979202936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58431369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13590137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ID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ClienteID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PlatilloID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Fecha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89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14-10-24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00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16-10-24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2682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C223084-FF32-4C46-887A-4665F66767CC}"/>
              </a:ext>
            </a:extLst>
          </p:cNvPr>
          <p:cNvSpPr txBox="1"/>
          <p:nvPr/>
        </p:nvSpPr>
        <p:spPr>
          <a:xfrm>
            <a:off x="1929966" y="2754710"/>
            <a:ext cx="7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Votos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297BF93-06AE-4FFF-85D2-B4646DC558A4}"/>
              </a:ext>
            </a:extLst>
          </p:cNvPr>
          <p:cNvSpPr/>
          <p:nvPr/>
        </p:nvSpPr>
        <p:spPr>
          <a:xfrm>
            <a:off x="6556984" y="2875208"/>
            <a:ext cx="1944710" cy="11075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Tabla de Auditoria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36334681-3A67-4E46-8FFD-7469DB3CF916}"/>
              </a:ext>
            </a:extLst>
          </p:cNvPr>
          <p:cNvSpPr/>
          <p:nvPr/>
        </p:nvSpPr>
        <p:spPr>
          <a:xfrm>
            <a:off x="4444567" y="3261245"/>
            <a:ext cx="1219200" cy="4090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00C6E7-5365-41B5-B796-1C7573E2260D}"/>
              </a:ext>
            </a:extLst>
          </p:cNvPr>
          <p:cNvSpPr txBox="1"/>
          <p:nvPr/>
        </p:nvSpPr>
        <p:spPr>
          <a:xfrm>
            <a:off x="4280134" y="3773158"/>
            <a:ext cx="158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Activador o </a:t>
            </a:r>
            <a:r>
              <a:rPr lang="es-MX" dirty="0" err="1"/>
              <a:t>Trigger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39155C-A05A-47EC-BEC7-BB23B98D4274}"/>
              </a:ext>
            </a:extLst>
          </p:cNvPr>
          <p:cNvSpPr/>
          <p:nvPr/>
        </p:nvSpPr>
        <p:spPr>
          <a:xfrm>
            <a:off x="1345051" y="3947045"/>
            <a:ext cx="2206299" cy="206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8AC1833-3463-4816-95A7-5A082B5B092E}"/>
              </a:ext>
            </a:extLst>
          </p:cNvPr>
          <p:cNvSpPr/>
          <p:nvPr/>
        </p:nvSpPr>
        <p:spPr>
          <a:xfrm>
            <a:off x="6556985" y="3993189"/>
            <a:ext cx="1944710" cy="206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9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919188" y="3173248"/>
            <a:ext cx="7992992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¿Cómo funciona la seguridad en </a:t>
            </a:r>
            <a:r>
              <a:rPr lang="es-MX" sz="4400" b="1" dirty="0" err="1">
                <a:solidFill>
                  <a:schemeClr val="accent2"/>
                </a:solidFill>
                <a:latin typeface="Ancizar Sans" panose="020B0602040300000003" pitchFamily="34" charset="0"/>
              </a:rPr>
              <a:t>Blockchain</a:t>
            </a:r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?</a:t>
            </a:r>
            <a:endParaRPr lang="es-CO" sz="4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6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EE6A295A-9AE0-4400-923A-59E69D4F94B4}"/>
              </a:ext>
            </a:extLst>
          </p:cNvPr>
          <p:cNvSpPr/>
          <p:nvPr/>
        </p:nvSpPr>
        <p:spPr>
          <a:xfrm>
            <a:off x="4585837" y="2700743"/>
            <a:ext cx="4157133" cy="57204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MX" dirty="0"/>
              <a:t>Criptografía</a:t>
            </a:r>
            <a:endParaRPr lang="es-CO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3DDBAB6-DF38-4689-A306-6B4A3C491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3" r="50257"/>
          <a:stretch/>
        </p:blipFill>
        <p:spPr>
          <a:xfrm>
            <a:off x="904715" y="2338555"/>
            <a:ext cx="1066801" cy="1235800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55467F2-8EB7-46DD-8CEB-16B97BB5F241}"/>
              </a:ext>
            </a:extLst>
          </p:cNvPr>
          <p:cNvSpPr/>
          <p:nvPr/>
        </p:nvSpPr>
        <p:spPr>
          <a:xfrm>
            <a:off x="392482" y="3811423"/>
            <a:ext cx="702734" cy="347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Clave privada</a:t>
            </a:r>
            <a:endParaRPr lang="es-CO" sz="1200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E01164E-F90A-4B90-8270-847BEFB98033}"/>
              </a:ext>
            </a:extLst>
          </p:cNvPr>
          <p:cNvSpPr/>
          <p:nvPr/>
        </p:nvSpPr>
        <p:spPr>
          <a:xfrm>
            <a:off x="231612" y="4277088"/>
            <a:ext cx="1066801" cy="3471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Frase de recuperación</a:t>
            </a:r>
            <a:endParaRPr lang="es-CO" sz="12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49F9F8B-9EE6-40E6-9AB7-6C542911687F}"/>
              </a:ext>
            </a:extLst>
          </p:cNvPr>
          <p:cNvSpPr/>
          <p:nvPr/>
        </p:nvSpPr>
        <p:spPr>
          <a:xfrm>
            <a:off x="117314" y="3692889"/>
            <a:ext cx="1320801" cy="108021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DFC9FFAE-57FF-4F96-9AF5-AED3A9DE1F75}"/>
              </a:ext>
            </a:extLst>
          </p:cNvPr>
          <p:cNvSpPr/>
          <p:nvPr/>
        </p:nvSpPr>
        <p:spPr>
          <a:xfrm>
            <a:off x="1298413" y="3913021"/>
            <a:ext cx="292103" cy="1524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3A09240A-673E-4F17-9A84-64D28E196565}"/>
              </a:ext>
            </a:extLst>
          </p:cNvPr>
          <p:cNvSpPr/>
          <p:nvPr/>
        </p:nvSpPr>
        <p:spPr>
          <a:xfrm>
            <a:off x="1793713" y="3819890"/>
            <a:ext cx="702734" cy="3471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Clave pública</a:t>
            </a:r>
            <a:endParaRPr lang="es-CO" sz="1200" dirty="0"/>
          </a:p>
        </p:txBody>
      </p:sp>
      <p:sp>
        <p:nvSpPr>
          <p:cNvPr id="28" name="Cubo 27">
            <a:extLst>
              <a:ext uri="{FF2B5EF4-FFF2-40B4-BE49-F238E27FC236}">
                <a16:creationId xmlns:a16="http://schemas.microsoft.com/office/drawing/2014/main" id="{AEDC35A8-DA57-44BD-8D98-83C6AF7EEBA3}"/>
              </a:ext>
            </a:extLst>
          </p:cNvPr>
          <p:cNvSpPr/>
          <p:nvPr/>
        </p:nvSpPr>
        <p:spPr>
          <a:xfrm>
            <a:off x="4763637" y="2539879"/>
            <a:ext cx="863600" cy="8126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s-CO" dirty="0"/>
          </a:p>
        </p:txBody>
      </p:sp>
      <p:sp>
        <p:nvSpPr>
          <p:cNvPr id="29" name="Cubo 28">
            <a:extLst>
              <a:ext uri="{FF2B5EF4-FFF2-40B4-BE49-F238E27FC236}">
                <a16:creationId xmlns:a16="http://schemas.microsoft.com/office/drawing/2014/main" id="{6E1A8DE2-8056-413C-82E8-C5CCC80B25B7}"/>
              </a:ext>
            </a:extLst>
          </p:cNvPr>
          <p:cNvSpPr/>
          <p:nvPr/>
        </p:nvSpPr>
        <p:spPr>
          <a:xfrm>
            <a:off x="5919336" y="2539877"/>
            <a:ext cx="863600" cy="8126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s-CO" dirty="0"/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1A157342-4AC8-47ED-A3FC-EC7FD6548878}"/>
              </a:ext>
            </a:extLst>
          </p:cNvPr>
          <p:cNvSpPr/>
          <p:nvPr/>
        </p:nvSpPr>
        <p:spPr>
          <a:xfrm>
            <a:off x="7075035" y="2539878"/>
            <a:ext cx="863600" cy="8126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s-CO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C5194C2-711E-49CD-96A3-D806D5F6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179" y="1923478"/>
            <a:ext cx="1000515" cy="561036"/>
          </a:xfrm>
          <a:prstGeom prst="roundRect">
            <a:avLst/>
          </a:prstGeom>
        </p:spPr>
      </p:pic>
      <p:sp>
        <p:nvSpPr>
          <p:cNvPr id="32" name="Pergamino: vertical 31">
            <a:extLst>
              <a:ext uri="{FF2B5EF4-FFF2-40B4-BE49-F238E27FC236}">
                <a16:creationId xmlns:a16="http://schemas.microsoft.com/office/drawing/2014/main" id="{250A416F-DD64-4E3F-B035-048F3A3C6996}"/>
              </a:ext>
            </a:extLst>
          </p:cNvPr>
          <p:cNvSpPr/>
          <p:nvPr/>
        </p:nvSpPr>
        <p:spPr>
          <a:xfrm>
            <a:off x="6202970" y="1923478"/>
            <a:ext cx="440267" cy="471018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SC</a:t>
            </a:r>
            <a:endParaRPr lang="es-CO" sz="1100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2B07488F-E227-4165-8F53-59C9C13D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711" y="1199580"/>
            <a:ext cx="763510" cy="428136"/>
          </a:xfrm>
          <a:prstGeom prst="roundRect">
            <a:avLst/>
          </a:prstGeom>
        </p:spPr>
      </p:pic>
      <p:sp>
        <p:nvSpPr>
          <p:cNvPr id="34" name="Pergamino: vertical 33">
            <a:extLst>
              <a:ext uri="{FF2B5EF4-FFF2-40B4-BE49-F238E27FC236}">
                <a16:creationId xmlns:a16="http://schemas.microsoft.com/office/drawing/2014/main" id="{D8949C05-5FF0-49E3-AD34-23A1599675E0}"/>
              </a:ext>
            </a:extLst>
          </p:cNvPr>
          <p:cNvSpPr/>
          <p:nvPr/>
        </p:nvSpPr>
        <p:spPr>
          <a:xfrm>
            <a:off x="7261332" y="1645693"/>
            <a:ext cx="440267" cy="471018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SC</a:t>
            </a:r>
            <a:endParaRPr lang="es-CO" sz="1100" dirty="0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7A95DE3A-A1AE-44D6-8701-EB856F9F1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33" y="2203996"/>
            <a:ext cx="578204" cy="428136"/>
          </a:xfrm>
          <a:prstGeom prst="roundRect">
            <a:avLst/>
          </a:prstGeom>
        </p:spPr>
      </p:pic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D86C190-1B15-47FE-A133-258FBF0631BF}"/>
              </a:ext>
            </a:extLst>
          </p:cNvPr>
          <p:cNvSpPr/>
          <p:nvPr/>
        </p:nvSpPr>
        <p:spPr>
          <a:xfrm>
            <a:off x="7075035" y="1100546"/>
            <a:ext cx="863600" cy="1565454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8B563008-A17F-4DBE-8D61-5ECDEBBAA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580" y="4109628"/>
            <a:ext cx="932057" cy="693451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EB06D17B-1923-4B5C-895C-22BAD14B2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08" y="4803079"/>
            <a:ext cx="386819" cy="216908"/>
          </a:xfrm>
          <a:prstGeom prst="round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8E6FE0F8-CF0D-4E83-B8BB-B0E1A9BA0B9F}"/>
              </a:ext>
            </a:extLst>
          </p:cNvPr>
          <p:cNvSpPr txBox="1"/>
          <p:nvPr/>
        </p:nvSpPr>
        <p:spPr>
          <a:xfrm>
            <a:off x="5475562" y="4726876"/>
            <a:ext cx="2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  <a:endParaRPr lang="es-CO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CA0EC8B-791D-4467-8FAC-D812E096EC96}"/>
              </a:ext>
            </a:extLst>
          </p:cNvPr>
          <p:cNvSpPr/>
          <p:nvPr/>
        </p:nvSpPr>
        <p:spPr>
          <a:xfrm>
            <a:off x="5148008" y="4803079"/>
            <a:ext cx="555431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0E68E17C-CB8B-450E-B7A9-5DE26FD4E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534" y="4109628"/>
            <a:ext cx="932057" cy="69345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D29A048D-26C8-4FC4-ABDC-44DF5F80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18" y="3891370"/>
            <a:ext cx="386819" cy="216908"/>
          </a:xfrm>
          <a:prstGeom prst="round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53DCF229-E3DB-467D-8FB4-A6F017FA1FF6}"/>
              </a:ext>
            </a:extLst>
          </p:cNvPr>
          <p:cNvSpPr txBox="1"/>
          <p:nvPr/>
        </p:nvSpPr>
        <p:spPr>
          <a:xfrm>
            <a:off x="6583972" y="3815167"/>
            <a:ext cx="2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  <a:endParaRPr lang="es-CO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E976A366-4514-47FC-9F76-1FD7B698EBE8}"/>
              </a:ext>
            </a:extLst>
          </p:cNvPr>
          <p:cNvSpPr/>
          <p:nvPr/>
        </p:nvSpPr>
        <p:spPr>
          <a:xfrm>
            <a:off x="6256418" y="3891370"/>
            <a:ext cx="555431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A3BA427-1154-4DF8-9F2F-80C0DF467A12}"/>
              </a:ext>
            </a:extLst>
          </p:cNvPr>
          <p:cNvSpPr txBox="1"/>
          <p:nvPr/>
        </p:nvSpPr>
        <p:spPr>
          <a:xfrm>
            <a:off x="6592565" y="4726876"/>
            <a:ext cx="2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  <a:endParaRPr lang="es-CO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3F678A8B-DE5A-499E-A4FD-F6E236E2A8AE}"/>
              </a:ext>
            </a:extLst>
          </p:cNvPr>
          <p:cNvSpPr/>
          <p:nvPr/>
        </p:nvSpPr>
        <p:spPr>
          <a:xfrm>
            <a:off x="6265011" y="4803079"/>
            <a:ext cx="555431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Pergamino: vertical 46">
            <a:extLst>
              <a:ext uri="{FF2B5EF4-FFF2-40B4-BE49-F238E27FC236}">
                <a16:creationId xmlns:a16="http://schemas.microsoft.com/office/drawing/2014/main" id="{C990FC4E-ECC4-4981-9DE9-041D47953B39}"/>
              </a:ext>
            </a:extLst>
          </p:cNvPr>
          <p:cNvSpPr/>
          <p:nvPr/>
        </p:nvSpPr>
        <p:spPr>
          <a:xfrm>
            <a:off x="6411916" y="4842489"/>
            <a:ext cx="142920" cy="138088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100" dirty="0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5ED15572-BB25-4F88-98D9-9E870DDC7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686" y="4109628"/>
            <a:ext cx="932057" cy="693451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AF7ED5B8-E161-4AE2-9265-8E200943A72F}"/>
              </a:ext>
            </a:extLst>
          </p:cNvPr>
          <p:cNvSpPr txBox="1"/>
          <p:nvPr/>
        </p:nvSpPr>
        <p:spPr>
          <a:xfrm>
            <a:off x="7681124" y="3815167"/>
            <a:ext cx="2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  <a:endParaRPr lang="es-CO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77CD60B4-9A6A-4235-95FA-25E48B715592}"/>
              </a:ext>
            </a:extLst>
          </p:cNvPr>
          <p:cNvSpPr/>
          <p:nvPr/>
        </p:nvSpPr>
        <p:spPr>
          <a:xfrm>
            <a:off x="7353570" y="3891370"/>
            <a:ext cx="555431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8D07024-5DF2-4388-AE57-EB7782DF620D}"/>
              </a:ext>
            </a:extLst>
          </p:cNvPr>
          <p:cNvSpPr txBox="1"/>
          <p:nvPr/>
        </p:nvSpPr>
        <p:spPr>
          <a:xfrm>
            <a:off x="7689717" y="4726876"/>
            <a:ext cx="2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  <a:endParaRPr lang="es-CO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91460675-060E-4639-8786-D65979300692}"/>
              </a:ext>
            </a:extLst>
          </p:cNvPr>
          <p:cNvSpPr/>
          <p:nvPr/>
        </p:nvSpPr>
        <p:spPr>
          <a:xfrm>
            <a:off x="7075035" y="4803079"/>
            <a:ext cx="842559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Pergamino: vertical 52">
            <a:extLst>
              <a:ext uri="{FF2B5EF4-FFF2-40B4-BE49-F238E27FC236}">
                <a16:creationId xmlns:a16="http://schemas.microsoft.com/office/drawing/2014/main" id="{D0DFF422-2FC3-4118-A497-ED9DD854F71D}"/>
              </a:ext>
            </a:extLst>
          </p:cNvPr>
          <p:cNvSpPr/>
          <p:nvPr/>
        </p:nvSpPr>
        <p:spPr>
          <a:xfrm>
            <a:off x="7268273" y="4834023"/>
            <a:ext cx="142920" cy="138088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100" dirty="0"/>
          </a:p>
        </p:txBody>
      </p:sp>
      <p:sp>
        <p:nvSpPr>
          <p:cNvPr id="54" name="Pergamino: vertical 53">
            <a:extLst>
              <a:ext uri="{FF2B5EF4-FFF2-40B4-BE49-F238E27FC236}">
                <a16:creationId xmlns:a16="http://schemas.microsoft.com/office/drawing/2014/main" id="{20387D8B-B4DA-44B0-86A3-48858C62B632}"/>
              </a:ext>
            </a:extLst>
          </p:cNvPr>
          <p:cNvSpPr/>
          <p:nvPr/>
        </p:nvSpPr>
        <p:spPr>
          <a:xfrm>
            <a:off x="7509068" y="3930780"/>
            <a:ext cx="142920" cy="138088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100" dirty="0"/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31D311D8-B72C-4E39-89F4-54D0CE619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171" y="4803079"/>
            <a:ext cx="348904" cy="216908"/>
          </a:xfrm>
          <a:prstGeom prst="round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F557DD46-EE3D-4466-92AC-B6789B60A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3" r="28610" b="17190"/>
          <a:stretch/>
        </p:blipFill>
        <p:spPr>
          <a:xfrm>
            <a:off x="7103334" y="4834178"/>
            <a:ext cx="141367" cy="145596"/>
          </a:xfrm>
          <a:prstGeom prst="roundRect">
            <a:avLst/>
          </a:prstGeom>
        </p:spPr>
      </p:pic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387C09D-083D-43F9-97FC-C258D797696D}"/>
              </a:ext>
            </a:extLst>
          </p:cNvPr>
          <p:cNvSpPr/>
          <p:nvPr/>
        </p:nvSpPr>
        <p:spPr>
          <a:xfrm>
            <a:off x="4602770" y="1847278"/>
            <a:ext cx="1219567" cy="3308798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3352317B-FF31-4DBA-9F98-AC864D62935C}"/>
              </a:ext>
            </a:extLst>
          </p:cNvPr>
          <p:cNvSpPr/>
          <p:nvPr/>
        </p:nvSpPr>
        <p:spPr>
          <a:xfrm>
            <a:off x="6897051" y="1015879"/>
            <a:ext cx="1219567" cy="4140198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Flecha: hacia abajo 58">
            <a:extLst>
              <a:ext uri="{FF2B5EF4-FFF2-40B4-BE49-F238E27FC236}">
                <a16:creationId xmlns:a16="http://schemas.microsoft.com/office/drawing/2014/main" id="{B5BC7A60-EEB5-4114-9D06-0AA22A1BC888}"/>
              </a:ext>
            </a:extLst>
          </p:cNvPr>
          <p:cNvSpPr/>
          <p:nvPr/>
        </p:nvSpPr>
        <p:spPr>
          <a:xfrm>
            <a:off x="5148008" y="5113142"/>
            <a:ext cx="128530" cy="14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Flecha: hacia abajo 59">
            <a:extLst>
              <a:ext uri="{FF2B5EF4-FFF2-40B4-BE49-F238E27FC236}">
                <a16:creationId xmlns:a16="http://schemas.microsoft.com/office/drawing/2014/main" id="{AF1E93EA-F993-4A35-8017-3155E6571FF8}"/>
              </a:ext>
            </a:extLst>
          </p:cNvPr>
          <p:cNvSpPr/>
          <p:nvPr/>
        </p:nvSpPr>
        <p:spPr>
          <a:xfrm>
            <a:off x="7442569" y="5103704"/>
            <a:ext cx="128530" cy="14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F1917AF0-E13D-4E01-BFA7-6D7C2534F113}"/>
              </a:ext>
            </a:extLst>
          </p:cNvPr>
          <p:cNvSpPr/>
          <p:nvPr/>
        </p:nvSpPr>
        <p:spPr>
          <a:xfrm>
            <a:off x="4445274" y="5316940"/>
            <a:ext cx="702734" cy="347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Clave privada</a:t>
            </a:r>
            <a:endParaRPr lang="es-CO" sz="1200" dirty="0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0E655683-EEEB-460D-813A-438B3C0C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56" y="5370344"/>
            <a:ext cx="386819" cy="216908"/>
          </a:xfrm>
          <a:prstGeom prst="round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A5D8BD25-0CDD-402C-9284-14EF19DB23B3}"/>
              </a:ext>
            </a:extLst>
          </p:cNvPr>
          <p:cNvSpPr txBox="1"/>
          <p:nvPr/>
        </p:nvSpPr>
        <p:spPr>
          <a:xfrm>
            <a:off x="5581710" y="5294141"/>
            <a:ext cx="2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  <a:endParaRPr lang="es-CO" dirty="0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4740C444-5EF6-44DE-9D3C-493BECA17BA3}"/>
              </a:ext>
            </a:extLst>
          </p:cNvPr>
          <p:cNvSpPr/>
          <p:nvPr/>
        </p:nvSpPr>
        <p:spPr>
          <a:xfrm>
            <a:off x="5254156" y="5370344"/>
            <a:ext cx="555431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Flecha: hacia abajo 64">
            <a:extLst>
              <a:ext uri="{FF2B5EF4-FFF2-40B4-BE49-F238E27FC236}">
                <a16:creationId xmlns:a16="http://schemas.microsoft.com/office/drawing/2014/main" id="{2A800770-FC31-4CB9-9E63-C003CC3B1ED5}"/>
              </a:ext>
            </a:extLst>
          </p:cNvPr>
          <p:cNvSpPr/>
          <p:nvPr/>
        </p:nvSpPr>
        <p:spPr>
          <a:xfrm rot="5400000">
            <a:off x="4217232" y="5421776"/>
            <a:ext cx="128530" cy="14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F95555FC-43E7-4440-8EE5-E46DE440C162}"/>
              </a:ext>
            </a:extLst>
          </p:cNvPr>
          <p:cNvSpPr/>
          <p:nvPr/>
        </p:nvSpPr>
        <p:spPr>
          <a:xfrm>
            <a:off x="3354848" y="5277084"/>
            <a:ext cx="762871" cy="3693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Firma digital 1</a:t>
            </a:r>
            <a:endParaRPr lang="es-CO" sz="1200" dirty="0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A7F55C2-7B6A-4432-B884-72FFAC31653B}"/>
              </a:ext>
            </a:extLst>
          </p:cNvPr>
          <p:cNvSpPr/>
          <p:nvPr/>
        </p:nvSpPr>
        <p:spPr>
          <a:xfrm>
            <a:off x="7421432" y="5361763"/>
            <a:ext cx="842559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Pergamino: vertical 67">
            <a:extLst>
              <a:ext uri="{FF2B5EF4-FFF2-40B4-BE49-F238E27FC236}">
                <a16:creationId xmlns:a16="http://schemas.microsoft.com/office/drawing/2014/main" id="{5739E870-3ECA-4793-A4E6-4CB82EF91E1C}"/>
              </a:ext>
            </a:extLst>
          </p:cNvPr>
          <p:cNvSpPr/>
          <p:nvPr/>
        </p:nvSpPr>
        <p:spPr>
          <a:xfrm>
            <a:off x="7614670" y="5392707"/>
            <a:ext cx="142920" cy="138088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100" dirty="0"/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BE6F94D2-8FA1-4DA0-A5D6-26357B76B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568" y="5361763"/>
            <a:ext cx="348904" cy="216908"/>
          </a:xfrm>
          <a:prstGeom prst="round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5AB043EB-72B9-4D8B-8D43-23D7051FB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3" r="28610" b="17190"/>
          <a:stretch/>
        </p:blipFill>
        <p:spPr>
          <a:xfrm>
            <a:off x="7449731" y="5392862"/>
            <a:ext cx="141367" cy="145596"/>
          </a:xfrm>
          <a:prstGeom prst="roundRect">
            <a:avLst/>
          </a:prstGeom>
        </p:spPr>
      </p:pic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5EBAB749-B9B2-4E9A-AD00-9D5C0D0109BC}"/>
              </a:ext>
            </a:extLst>
          </p:cNvPr>
          <p:cNvSpPr/>
          <p:nvPr/>
        </p:nvSpPr>
        <p:spPr>
          <a:xfrm>
            <a:off x="6614319" y="5316940"/>
            <a:ext cx="702734" cy="347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Clave privada</a:t>
            </a:r>
            <a:endParaRPr lang="es-CO" sz="1200" dirty="0"/>
          </a:p>
        </p:txBody>
      </p:sp>
      <p:sp>
        <p:nvSpPr>
          <p:cNvPr id="72" name="Flecha: hacia abajo 71">
            <a:extLst>
              <a:ext uri="{FF2B5EF4-FFF2-40B4-BE49-F238E27FC236}">
                <a16:creationId xmlns:a16="http://schemas.microsoft.com/office/drawing/2014/main" id="{EEC40126-B7DC-4368-BB5F-7BD992E37316}"/>
              </a:ext>
            </a:extLst>
          </p:cNvPr>
          <p:cNvSpPr/>
          <p:nvPr/>
        </p:nvSpPr>
        <p:spPr>
          <a:xfrm rot="16200000">
            <a:off x="8377655" y="5396667"/>
            <a:ext cx="128530" cy="14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C9C2A3C9-732E-4DF0-ADEC-C18E082D2C98}"/>
              </a:ext>
            </a:extLst>
          </p:cNvPr>
          <p:cNvSpPr/>
          <p:nvPr/>
        </p:nvSpPr>
        <p:spPr>
          <a:xfrm>
            <a:off x="8619849" y="5277084"/>
            <a:ext cx="762871" cy="3693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Firma digital 2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692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9" grpId="0"/>
      <p:bldP spid="40" grpId="0" animBg="1"/>
      <p:bldP spid="43" grpId="0"/>
      <p:bldP spid="44" grpId="0" animBg="1"/>
      <p:bldP spid="45" grpId="0"/>
      <p:bldP spid="46" grpId="0" animBg="1"/>
      <p:bldP spid="47" grpId="0" animBg="1"/>
      <p:bldP spid="49" grpId="0"/>
      <p:bldP spid="50" grpId="0" animBg="1"/>
      <p:bldP spid="51" grpId="0"/>
      <p:bldP spid="52" grpId="0" animBg="1"/>
      <p:bldP spid="53" grpId="0" animBg="1"/>
      <p:bldP spid="5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71" grpId="0" animBg="1"/>
      <p:bldP spid="72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MX" dirty="0"/>
              <a:t>Mecanismos de consenso</a:t>
            </a:r>
            <a:endParaRPr lang="es-CO" dirty="0"/>
          </a:p>
        </p:txBody>
      </p:sp>
      <p:sp>
        <p:nvSpPr>
          <p:cNvPr id="74" name="Marcador de contenido 2">
            <a:extLst>
              <a:ext uri="{FF2B5EF4-FFF2-40B4-BE49-F238E27FC236}">
                <a16:creationId xmlns:a16="http://schemas.microsoft.com/office/drawing/2014/main" id="{A098C5D5-76D7-4F7E-8732-5F2155352C7D}"/>
              </a:ext>
            </a:extLst>
          </p:cNvPr>
          <p:cNvSpPr txBox="1">
            <a:spLocks/>
          </p:cNvSpPr>
          <p:nvPr/>
        </p:nvSpPr>
        <p:spPr>
          <a:xfrm>
            <a:off x="142741" y="1635035"/>
            <a:ext cx="4377744" cy="387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/>
              <a:t>Proof of Work (PoW)</a:t>
            </a:r>
            <a:endParaRPr lang="es-CO" b="1" dirty="0"/>
          </a:p>
        </p:txBody>
      </p:sp>
      <p:sp>
        <p:nvSpPr>
          <p:cNvPr id="75" name="Marcador de contenido 3">
            <a:extLst>
              <a:ext uri="{FF2B5EF4-FFF2-40B4-BE49-F238E27FC236}">
                <a16:creationId xmlns:a16="http://schemas.microsoft.com/office/drawing/2014/main" id="{35C06381-885F-4CE7-9227-0F493F18ADBD}"/>
              </a:ext>
            </a:extLst>
          </p:cNvPr>
          <p:cNvSpPr txBox="1">
            <a:spLocks/>
          </p:cNvSpPr>
          <p:nvPr/>
        </p:nvSpPr>
        <p:spPr>
          <a:xfrm>
            <a:off x="5476741" y="1635035"/>
            <a:ext cx="4377744" cy="38797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b="1"/>
              <a:t>Proof of Stake (PoS)</a:t>
            </a:r>
            <a:endParaRPr lang="es-CO" b="1" dirty="0"/>
          </a:p>
        </p:txBody>
      </p:sp>
      <p:pic>
        <p:nvPicPr>
          <p:cNvPr id="76" name="Imagen 75">
            <a:extLst>
              <a:ext uri="{FF2B5EF4-FFF2-40B4-BE49-F238E27FC236}">
                <a16:creationId xmlns:a16="http://schemas.microsoft.com/office/drawing/2014/main" id="{AFD86D70-CD76-4849-9F72-44B0A08A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7" y="2315349"/>
            <a:ext cx="956442" cy="992947"/>
          </a:xfrm>
          <a:prstGeom prst="rect">
            <a:avLst/>
          </a:prstGeom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A343C726-F81B-4EDF-8096-A80E5581E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517" y="2255789"/>
            <a:ext cx="1233662" cy="992947"/>
          </a:xfrm>
          <a:prstGeom prst="rect">
            <a:avLst/>
          </a:prstGeom>
        </p:spPr>
      </p:pic>
      <p:sp>
        <p:nvSpPr>
          <p:cNvPr id="78" name="CuadroTexto 77">
            <a:extLst>
              <a:ext uri="{FF2B5EF4-FFF2-40B4-BE49-F238E27FC236}">
                <a16:creationId xmlns:a16="http://schemas.microsoft.com/office/drawing/2014/main" id="{C80BB56F-7CD4-436E-901E-24F07C7E5A03}"/>
              </a:ext>
            </a:extLst>
          </p:cNvPr>
          <p:cNvSpPr txBox="1"/>
          <p:nvPr/>
        </p:nvSpPr>
        <p:spPr>
          <a:xfrm>
            <a:off x="1897902" y="2446679"/>
            <a:ext cx="2179556" cy="75875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s-MX" sz="1400" b="0" dirty="0"/>
              <a:t>El minero obtiene recompensas en bloque según la cantidad de trabajo realizado</a:t>
            </a:r>
            <a:endParaRPr lang="es-CO" sz="1400" b="0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F3E0CEFE-328B-4291-A6C3-E228AAFAD929}"/>
              </a:ext>
            </a:extLst>
          </p:cNvPr>
          <p:cNvSpPr txBox="1"/>
          <p:nvPr/>
        </p:nvSpPr>
        <p:spPr>
          <a:xfrm>
            <a:off x="7205792" y="2387119"/>
            <a:ext cx="2179556" cy="75875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Se selecciona un nuevo creador de bloques en función de la cantidad de monedas que posee</a:t>
            </a:r>
            <a:endParaRPr lang="es-CO" dirty="0"/>
          </a:p>
        </p:txBody>
      </p:sp>
      <p:pic>
        <p:nvPicPr>
          <p:cNvPr id="80" name="Imagen 79">
            <a:extLst>
              <a:ext uri="{FF2B5EF4-FFF2-40B4-BE49-F238E27FC236}">
                <a16:creationId xmlns:a16="http://schemas.microsoft.com/office/drawing/2014/main" id="{B7D1F77B-4F6D-4972-9B94-71763947E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609" y="3428999"/>
            <a:ext cx="1201849" cy="1080235"/>
          </a:xfrm>
          <a:prstGeom prst="rect">
            <a:avLst/>
          </a:prstGeom>
        </p:spPr>
      </p:pic>
      <p:sp>
        <p:nvSpPr>
          <p:cNvPr id="81" name="CuadroTexto 80">
            <a:extLst>
              <a:ext uri="{FF2B5EF4-FFF2-40B4-BE49-F238E27FC236}">
                <a16:creationId xmlns:a16="http://schemas.microsoft.com/office/drawing/2014/main" id="{D6D35B6B-F596-43F6-881B-77CEBC72168A}"/>
              </a:ext>
            </a:extLst>
          </p:cNvPr>
          <p:cNvSpPr txBox="1"/>
          <p:nvPr/>
        </p:nvSpPr>
        <p:spPr>
          <a:xfrm>
            <a:off x="483968" y="3609279"/>
            <a:ext cx="2179556" cy="75875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El minero que primero resuelva el problema, se llevará la recompensa</a:t>
            </a:r>
            <a:endParaRPr lang="es-CO" dirty="0"/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DB1E8142-4368-4182-B966-380826843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44" y="4781558"/>
            <a:ext cx="1042792" cy="778523"/>
          </a:xfrm>
          <a:prstGeom prst="rect">
            <a:avLst/>
          </a:prstGeom>
        </p:spPr>
      </p:pic>
      <p:sp>
        <p:nvSpPr>
          <p:cNvPr id="83" name="CuadroTexto 82">
            <a:extLst>
              <a:ext uri="{FF2B5EF4-FFF2-40B4-BE49-F238E27FC236}">
                <a16:creationId xmlns:a16="http://schemas.microsoft.com/office/drawing/2014/main" id="{4715A9DE-7888-45BE-BC66-C2FADC848A08}"/>
              </a:ext>
            </a:extLst>
          </p:cNvPr>
          <p:cNvSpPr txBox="1"/>
          <p:nvPr/>
        </p:nvSpPr>
        <p:spPr>
          <a:xfrm>
            <a:off x="1897902" y="4775554"/>
            <a:ext cx="2179556" cy="75875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Se crean comunidades de mineros para aumentar las probabilidades de resolver el problema (costo energético)</a:t>
            </a:r>
            <a:endParaRPr lang="es-CO" dirty="0"/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492E3ED3-5470-4FD5-94D3-25674AD71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9434" y="3369440"/>
            <a:ext cx="1080235" cy="1080235"/>
          </a:xfrm>
          <a:prstGeom prst="rect">
            <a:avLst/>
          </a:prstGeom>
        </p:spPr>
      </p:pic>
      <p:sp>
        <p:nvSpPr>
          <p:cNvPr id="85" name="CuadroTexto 84">
            <a:extLst>
              <a:ext uri="{FF2B5EF4-FFF2-40B4-BE49-F238E27FC236}">
                <a16:creationId xmlns:a16="http://schemas.microsoft.com/office/drawing/2014/main" id="{2EF81DAE-872C-4197-A840-423CDC0870AC}"/>
              </a:ext>
            </a:extLst>
          </p:cNvPr>
          <p:cNvSpPr txBox="1"/>
          <p:nvPr/>
        </p:nvSpPr>
        <p:spPr>
          <a:xfrm>
            <a:off x="7177164" y="2387119"/>
            <a:ext cx="2179556" cy="75875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La probabilidad de validar un bloque es determinada por lo que el minero esta dispuesto a apostar</a:t>
            </a:r>
            <a:endParaRPr lang="es-CO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84C06FD1-6B38-403E-9D53-3849A6374760}"/>
              </a:ext>
            </a:extLst>
          </p:cNvPr>
          <p:cNvSpPr txBox="1"/>
          <p:nvPr/>
        </p:nvSpPr>
        <p:spPr>
          <a:xfrm>
            <a:off x="5385518" y="3563721"/>
            <a:ext cx="2179556" cy="75875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No reciben recompensa por bloque como en </a:t>
            </a:r>
            <a:r>
              <a:rPr lang="es-MX" dirty="0" err="1"/>
              <a:t>PoW</a:t>
            </a:r>
            <a:r>
              <a:rPr lang="es-MX" dirty="0"/>
              <a:t>. Ganan gas de la red como recompensa</a:t>
            </a:r>
            <a:endParaRPr lang="es-CO" dirty="0"/>
          </a:p>
        </p:txBody>
      </p:sp>
      <p:pic>
        <p:nvPicPr>
          <p:cNvPr id="87" name="Imagen 86">
            <a:extLst>
              <a:ext uri="{FF2B5EF4-FFF2-40B4-BE49-F238E27FC236}">
                <a16:creationId xmlns:a16="http://schemas.microsoft.com/office/drawing/2014/main" id="{7A9BAB61-D991-4C3A-B4FA-3C2144BA4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5517" y="4662696"/>
            <a:ext cx="892767" cy="934616"/>
          </a:xfrm>
          <a:prstGeom prst="rect">
            <a:avLst/>
          </a:prstGeom>
        </p:spPr>
      </p:pic>
      <p:sp>
        <p:nvSpPr>
          <p:cNvPr id="88" name="CuadroTexto 87">
            <a:extLst>
              <a:ext uri="{FF2B5EF4-FFF2-40B4-BE49-F238E27FC236}">
                <a16:creationId xmlns:a16="http://schemas.microsoft.com/office/drawing/2014/main" id="{595FD50C-B655-4F26-A61A-D77985DBA3C9}"/>
              </a:ext>
            </a:extLst>
          </p:cNvPr>
          <p:cNvSpPr txBox="1"/>
          <p:nvPr/>
        </p:nvSpPr>
        <p:spPr>
          <a:xfrm>
            <a:off x="5385518" y="3565821"/>
            <a:ext cx="2179556" cy="75875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No reciben recompensa por bloque como en </a:t>
            </a:r>
            <a:r>
              <a:rPr lang="es-MX" dirty="0" err="1"/>
              <a:t>PoW</a:t>
            </a:r>
            <a:r>
              <a:rPr lang="es-MX" dirty="0"/>
              <a:t>. Ganan gas de la red como recompensa</a:t>
            </a:r>
            <a:endParaRPr lang="es-CO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9DE7FDA-C951-4043-9645-101B439C489B}"/>
              </a:ext>
            </a:extLst>
          </p:cNvPr>
          <p:cNvSpPr txBox="1"/>
          <p:nvPr/>
        </p:nvSpPr>
        <p:spPr>
          <a:xfrm>
            <a:off x="7177163" y="4712320"/>
            <a:ext cx="2179556" cy="75875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Descentralizado y más rentable (menos consumo energético)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009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956504" y="3173248"/>
            <a:ext cx="7992992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¿Cómo funciona la seguridad en SQL?</a:t>
            </a:r>
            <a:endParaRPr lang="es-CO" sz="4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3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3D854-1875-4CAC-B186-56987F203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35200"/>
            <a:ext cx="84201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¿Por qué es importante la seguridad en una base de datos?</a:t>
            </a:r>
            <a:endParaRPr lang="es-CO" sz="4400" b="1" dirty="0">
              <a:solidFill>
                <a:schemeClr val="accent2"/>
              </a:solidFill>
              <a:latin typeface="Ancizar Sans" panose="020B0602040300000003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DB507B4-2C70-44EE-BDA3-D481CE414BD0}"/>
              </a:ext>
            </a:extLst>
          </p:cNvPr>
          <p:cNvSpPr/>
          <p:nvPr/>
        </p:nvSpPr>
        <p:spPr>
          <a:xfrm>
            <a:off x="1002405" y="1385194"/>
            <a:ext cx="2073499" cy="8500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Acceso indebido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EEFF8D4-1C14-4C87-B267-E5535516E7A8}"/>
              </a:ext>
            </a:extLst>
          </p:cNvPr>
          <p:cNvSpPr/>
          <p:nvPr/>
        </p:nvSpPr>
        <p:spPr>
          <a:xfrm>
            <a:off x="4157729" y="1385194"/>
            <a:ext cx="2073499" cy="8500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Alteración no autorizada de datos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6572205-27A0-4DBE-AD58-173DBA5F07C0}"/>
              </a:ext>
            </a:extLst>
          </p:cNvPr>
          <p:cNvSpPr/>
          <p:nvPr/>
        </p:nvSpPr>
        <p:spPr>
          <a:xfrm>
            <a:off x="7313053" y="1385194"/>
            <a:ext cx="2073499" cy="8500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Fuga de información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74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3D854-1875-4CAC-B186-56987F203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11" y="445036"/>
            <a:ext cx="8420100" cy="8042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Buenas prácticas desde el diseño</a:t>
            </a:r>
            <a:endParaRPr lang="es-CO" sz="4400" b="1" dirty="0">
              <a:solidFill>
                <a:schemeClr val="accent2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900B13-E198-4E28-BB74-B4AC6BAD39B3}"/>
              </a:ext>
            </a:extLst>
          </p:cNvPr>
          <p:cNvSpPr txBox="1">
            <a:spLocks/>
          </p:cNvSpPr>
          <p:nvPr/>
        </p:nvSpPr>
        <p:spPr>
          <a:xfrm>
            <a:off x="837127" y="1503653"/>
            <a:ext cx="7889383" cy="445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dirty="0"/>
              <a:t>Llave Primaria:</a:t>
            </a:r>
            <a:r>
              <a:rPr lang="es-MX" dirty="0"/>
              <a:t> Garantiza que cada registro en una tabla sea único e identificable.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dirty="0"/>
              <a:t>Llave Foránea:</a:t>
            </a:r>
            <a:r>
              <a:rPr lang="es-MX" dirty="0"/>
              <a:t> Crea una relación entre tablas, vinculando una columna en una tabla con la llave primaria de otra tabla para mantener la integridad referencial. </a:t>
            </a:r>
          </a:p>
        </p:txBody>
      </p:sp>
      <p:graphicFrame>
        <p:nvGraphicFramePr>
          <p:cNvPr id="8" name="Tabla 9">
            <a:extLst>
              <a:ext uri="{FF2B5EF4-FFF2-40B4-BE49-F238E27FC236}">
                <a16:creationId xmlns:a16="http://schemas.microsoft.com/office/drawing/2014/main" id="{7DA238F6-9D27-4CEE-82EB-F44EC0449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42491"/>
              </p:ext>
            </p:extLst>
          </p:nvPr>
        </p:nvGraphicFramePr>
        <p:xfrm>
          <a:off x="3525237" y="4668547"/>
          <a:ext cx="2206299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71">
                  <a:extLst>
                    <a:ext uri="{9D8B030D-6E8A-4147-A177-3AD203B41FA5}">
                      <a16:colId xmlns:a16="http://schemas.microsoft.com/office/drawing/2014/main" val="333783502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3979202936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584313692"/>
                    </a:ext>
                  </a:extLst>
                </a:gridCol>
                <a:gridCol w="709448">
                  <a:extLst>
                    <a:ext uri="{9D8B030D-6E8A-4147-A177-3AD203B41FA5}">
                      <a16:colId xmlns:a16="http://schemas.microsoft.com/office/drawing/2014/main" val="13590137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ID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ClienteID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PlatilloID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Fecha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89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14-10-24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00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16-10-24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26828"/>
                  </a:ext>
                </a:extLst>
              </a:tr>
            </a:tbl>
          </a:graphicData>
        </a:graphic>
      </p:graphicFrame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DBBAAEE3-1156-4451-A78E-19C71B056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37104"/>
              </p:ext>
            </p:extLst>
          </p:nvPr>
        </p:nvGraphicFramePr>
        <p:xfrm>
          <a:off x="4884525" y="3580079"/>
          <a:ext cx="148108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69">
                  <a:extLst>
                    <a:ext uri="{9D8B030D-6E8A-4147-A177-3AD203B41FA5}">
                      <a16:colId xmlns:a16="http://schemas.microsoft.com/office/drawing/2014/main" val="333783502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3979202936"/>
                    </a:ext>
                  </a:extLst>
                </a:gridCol>
                <a:gridCol w="622738">
                  <a:extLst>
                    <a:ext uri="{9D8B030D-6E8A-4147-A177-3AD203B41FA5}">
                      <a16:colId xmlns:a16="http://schemas.microsoft.com/office/drawing/2014/main" val="258431369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ID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Nombre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Teléfono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89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Juan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123456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00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Daniela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654312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26828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B864BF65-F46F-476B-BD9F-D495A0AD9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60367"/>
              </p:ext>
            </p:extLst>
          </p:nvPr>
        </p:nvGraphicFramePr>
        <p:xfrm>
          <a:off x="2942792" y="3580079"/>
          <a:ext cx="148108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52">
                  <a:extLst>
                    <a:ext uri="{9D8B030D-6E8A-4147-A177-3AD203B41FA5}">
                      <a16:colId xmlns:a16="http://schemas.microsoft.com/office/drawing/2014/main" val="333783502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3979202936"/>
                    </a:ext>
                  </a:extLst>
                </a:gridCol>
                <a:gridCol w="606971">
                  <a:extLst>
                    <a:ext uri="{9D8B030D-6E8A-4147-A177-3AD203B41FA5}">
                      <a16:colId xmlns:a16="http://schemas.microsoft.com/office/drawing/2014/main" val="258431369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ID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Nombre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Precio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89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Pizza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30,000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00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Pasta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25,000</a:t>
                      </a:r>
                      <a:endParaRPr lang="es-CO" sz="9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26828"/>
                  </a:ext>
                </a:extLst>
              </a:tr>
            </a:tbl>
          </a:graphicData>
        </a:graphic>
      </p:graphicFrame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87A8B02-47EE-4334-81DC-F3F11889BE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54529" y="3994689"/>
            <a:ext cx="402669" cy="9450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26340FE5-42F2-4423-BBE5-7774C10F53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5862" y="4265880"/>
            <a:ext cx="1377512" cy="402668"/>
          </a:xfrm>
          <a:prstGeom prst="bentConnector3">
            <a:avLst>
              <a:gd name="adj1" fmla="val 9978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3D854-1875-4CAC-B186-56987F203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11" y="445036"/>
            <a:ext cx="8420100" cy="8042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Control de acceso con permisos</a:t>
            </a:r>
            <a:endParaRPr lang="es-CO" sz="4400" b="1" dirty="0">
              <a:solidFill>
                <a:schemeClr val="accent2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900B13-E198-4E28-BB74-B4AC6BAD39B3}"/>
              </a:ext>
            </a:extLst>
          </p:cNvPr>
          <p:cNvSpPr txBox="1">
            <a:spLocks/>
          </p:cNvSpPr>
          <p:nvPr/>
        </p:nvSpPr>
        <p:spPr>
          <a:xfrm>
            <a:off x="837127" y="1503653"/>
            <a:ext cx="7889383" cy="445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¿Qué pasaría si cualquiera pudiera modificar los datos?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A1FDFFE-29A6-4C87-8B4A-E9852B825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3" r="50257"/>
          <a:stretch/>
        </p:blipFill>
        <p:spPr>
          <a:xfrm>
            <a:off x="837127" y="3518814"/>
            <a:ext cx="1066801" cy="12358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97F29006-8025-488D-9F0E-001E6B35DB2F}"/>
              </a:ext>
            </a:extLst>
          </p:cNvPr>
          <p:cNvSpPr txBox="1">
            <a:spLocks/>
          </p:cNvSpPr>
          <p:nvPr/>
        </p:nvSpPr>
        <p:spPr>
          <a:xfrm>
            <a:off x="837127" y="2332094"/>
            <a:ext cx="8420100" cy="804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Flujo para creación de roles y permisos</a:t>
            </a:r>
            <a:endParaRPr lang="es-CO" sz="3200" b="1" dirty="0">
              <a:solidFill>
                <a:schemeClr val="accent2"/>
              </a:solidFill>
              <a:latin typeface="Ancizar Sans" panose="020B0602040300000003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E1EAB5D-8379-4E2A-81ED-98688451F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88" y="3533145"/>
            <a:ext cx="1201849" cy="108023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534CE4F-F27E-4EC2-BEB0-DB9BD73F5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933" y="3434686"/>
            <a:ext cx="1728917" cy="140405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6316046-D868-49E6-B6CF-AADAFDB5912E}"/>
              </a:ext>
            </a:extLst>
          </p:cNvPr>
          <p:cNvSpPr/>
          <p:nvPr/>
        </p:nvSpPr>
        <p:spPr>
          <a:xfrm>
            <a:off x="2162624" y="3860762"/>
            <a:ext cx="668612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5BA37EDD-6152-4AB3-8E43-E34E3F5B8697}"/>
              </a:ext>
            </a:extLst>
          </p:cNvPr>
          <p:cNvSpPr/>
          <p:nvPr/>
        </p:nvSpPr>
        <p:spPr>
          <a:xfrm>
            <a:off x="5095348" y="3860762"/>
            <a:ext cx="668612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2506AD-0496-4759-AB56-6BB4AABA6CA8}"/>
              </a:ext>
            </a:extLst>
          </p:cNvPr>
          <p:cNvSpPr txBox="1"/>
          <p:nvPr/>
        </p:nvSpPr>
        <p:spPr>
          <a:xfrm>
            <a:off x="2872471" y="4838743"/>
            <a:ext cx="232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Login</a:t>
            </a:r>
            <a:r>
              <a:rPr lang="es-MX" dirty="0"/>
              <a:t> al nivel del motor de consulta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7F219C-82B0-4CB1-8B08-2BF91BAC4D55}"/>
              </a:ext>
            </a:extLst>
          </p:cNvPr>
          <p:cNvSpPr txBox="1"/>
          <p:nvPr/>
        </p:nvSpPr>
        <p:spPr>
          <a:xfrm>
            <a:off x="5505993" y="4665340"/>
            <a:ext cx="232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Acceso a la base de datos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6C18D32-5483-4EFB-9C75-BEF9F1B97C13}"/>
              </a:ext>
            </a:extLst>
          </p:cNvPr>
          <p:cNvSpPr txBox="1"/>
          <p:nvPr/>
        </p:nvSpPr>
        <p:spPr>
          <a:xfrm>
            <a:off x="8216247" y="3813548"/>
            <a:ext cx="170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Configuración de permisos</a:t>
            </a:r>
            <a:endParaRPr lang="es-CO" dirty="0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B5C518F1-8BE2-4BDA-8C8A-EBFE2018F076}"/>
              </a:ext>
            </a:extLst>
          </p:cNvPr>
          <p:cNvSpPr/>
          <p:nvPr/>
        </p:nvSpPr>
        <p:spPr>
          <a:xfrm>
            <a:off x="7532840" y="3860762"/>
            <a:ext cx="668612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471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7" grpId="0" animBg="1"/>
      <p:bldP spid="6" grpId="0"/>
      <p:bldP spid="18" grpId="0"/>
      <p:bldP spid="19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3D854-1875-4CAC-B186-56987F203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7" y="2955701"/>
            <a:ext cx="8420100" cy="8042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¿inyección SQL?</a:t>
            </a:r>
            <a:endParaRPr lang="es-CO" sz="4400" b="1" dirty="0">
              <a:solidFill>
                <a:schemeClr val="accent2"/>
              </a:solidFill>
              <a:latin typeface="Ancizar Sans" panose="020B0602040300000003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900B13-E198-4E28-BB74-B4AC6BAD39B3}"/>
              </a:ext>
            </a:extLst>
          </p:cNvPr>
          <p:cNvSpPr txBox="1">
            <a:spLocks/>
          </p:cNvSpPr>
          <p:nvPr/>
        </p:nvSpPr>
        <p:spPr>
          <a:xfrm>
            <a:off x="837127" y="3902299"/>
            <a:ext cx="7889383" cy="2058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Manipulación de consultas para acceder o destruir información.</a:t>
            </a:r>
          </a:p>
        </p:txBody>
      </p:sp>
    </p:spTree>
    <p:extLst>
      <p:ext uri="{BB962C8B-B14F-4D97-AF65-F5344CB8AC3E}">
        <p14:creationId xmlns:p14="http://schemas.microsoft.com/office/powerpoint/2010/main" val="172175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359</Words>
  <Application>Microsoft Office PowerPoint</Application>
  <PresentationFormat>A4 (210 x 297 mm)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Ancizar Sans</vt:lpstr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¿Por qué es importante la seguridad en una base de datos?</vt:lpstr>
      <vt:lpstr>Buenas prácticas desde el diseño</vt:lpstr>
      <vt:lpstr>Control de acceso con permisos</vt:lpstr>
      <vt:lpstr>¿inyección SQL?</vt:lpstr>
      <vt:lpstr>Registro de auditoria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aquí . Título aquí</dc:title>
  <dc:creator>USER</dc:creator>
  <cp:lastModifiedBy>Jorge</cp:lastModifiedBy>
  <cp:revision>28</cp:revision>
  <dcterms:created xsi:type="dcterms:W3CDTF">2021-02-18T18:09:04Z</dcterms:created>
  <dcterms:modified xsi:type="dcterms:W3CDTF">2024-12-01T19:28:31Z</dcterms:modified>
</cp:coreProperties>
</file>