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7" r:id="rId4"/>
    <p:sldId id="291" r:id="rId5"/>
    <p:sldId id="307" r:id="rId6"/>
    <p:sldId id="303" r:id="rId7"/>
    <p:sldId id="308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41" autoAdjust="0"/>
  </p:normalViewPr>
  <p:slideViewPr>
    <p:cSldViewPr snapToGrid="0">
      <p:cViewPr varScale="1">
        <p:scale>
          <a:sx n="110" d="100"/>
          <a:sy n="110" d="100"/>
        </p:scale>
        <p:origin x="7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19B1-9752-4D47-89D1-17D2476DF433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FCDA-2A66-4FE5-8882-C8D0186A0C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145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46F9-BE7B-9B83-A4AD-4291CEF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561"/>
            <a:ext cx="9144000" cy="941439"/>
          </a:xfrm>
          <a:solidFill>
            <a:srgbClr val="FFFFFF"/>
          </a:solidFill>
          <a:ln w="34925" cap="flat" cmpd="thickThin">
            <a:solidFill>
              <a:schemeClr val="accent3">
                <a:alpha val="17000"/>
              </a:schemeClr>
            </a:solidFill>
            <a:bevel/>
          </a:ln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CFAEC-2195-E240-24FC-44D8E47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374"/>
            <a:ext cx="9144000" cy="365125"/>
          </a:xfrm>
          <a:ln w="6350">
            <a:solidFill>
              <a:schemeClr val="accent3">
                <a:alpha val="20000"/>
              </a:schemeClr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FFBE3-8236-B0D5-21A5-A74A27B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CC699-BBB8-F573-27FA-5258A66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475B8-C87C-7EA6-7E25-4427B2A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57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0CE74-7A6B-F7A2-A45D-0539E961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DC886-7001-1322-CEBF-81573196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D4DA0-F68A-47FA-52C2-90F8E5BA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C6B1C-830B-46D8-3CE1-3BD47A1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4367-6DE4-8044-5288-54AE07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8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2C2720-CEBC-929F-9C64-6D60EF5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AA3A89-32E1-FD7C-D2FA-1496B13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B4A17-443C-8FC4-A5C6-5DD00D5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1972F2D-6B11-8131-7C63-7079496BB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7" y="2436783"/>
            <a:ext cx="8569146" cy="1984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8000"/>
              </a:prstClr>
            </a:outerShdw>
          </a:effec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9A3275-ADBD-3BB8-95EB-E10EBE4D4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>
            <a:off x="6184491" y="0"/>
            <a:ext cx="6007509" cy="218276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6A6623-0C25-4824-4D7C-1DCB30864C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flipH="1">
            <a:off x="0" y="0"/>
            <a:ext cx="6184491" cy="218276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F9DC41B-0924-DBD3-85D1-7321A98194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>
            <a:off x="6184491" y="4675239"/>
            <a:ext cx="6007509" cy="218276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2E9735-93F5-D78E-9C91-51D70D598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 flipH="1">
            <a:off x="0" y="4675239"/>
            <a:ext cx="6184491" cy="21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946F9-BE7B-9B83-A4AD-4291CEF84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7561"/>
            <a:ext cx="9144000" cy="941439"/>
          </a:xfrm>
          <a:solidFill>
            <a:srgbClr val="FFFFFF"/>
          </a:solidFill>
          <a:ln w="34925" cap="flat" cmpd="thickThin">
            <a:solidFill>
              <a:schemeClr val="accent3">
                <a:alpha val="17000"/>
              </a:schemeClr>
            </a:solidFill>
            <a:bevel/>
          </a:ln>
        </p:spPr>
        <p:txBody>
          <a:bodyPr anchor="b">
            <a:normAutofit/>
          </a:bodyPr>
          <a:lstStyle>
            <a:lvl1pPr algn="ctr"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CCFAEC-2195-E240-24FC-44D8E472C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374"/>
            <a:ext cx="4572000" cy="365125"/>
          </a:xfrm>
          <a:ln w="6350">
            <a:solidFill>
              <a:schemeClr val="accent3">
                <a:alpha val="20000"/>
              </a:schemeClr>
            </a:solidFill>
          </a:ln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AFFBE3-8236-B0D5-21A5-A74A27B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DCC699-BBB8-F573-27FA-5258A66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A475B8-C87C-7EA6-7E25-4427B2A4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80B1B9D8-964C-4A70-9B09-48FB4F67C1A8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610600" y="4057112"/>
            <a:ext cx="2886075" cy="159277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1364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00E4-4623-3829-D7C8-F12C983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F0F5-2C7E-C3F3-8102-87BE63DB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188"/>
          </a:xfrm>
          <a:ln>
            <a:solidFill>
              <a:schemeClr val="accent4">
                <a:alpha val="17000"/>
              </a:schemeClr>
            </a:solidFill>
          </a:ln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20D26203-DE53-0E8E-A002-D4A84D08EB45}"/>
              </a:ext>
            </a:extLst>
          </p:cNvPr>
          <p:cNvSpPr>
            <a:spLocks noGrp="1"/>
          </p:cNvSpPr>
          <p:nvPr>
            <p:ph type="media" sz="quarter" idx="10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820150" y="4844281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75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5D25-D19F-F726-6B6F-A929BD5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041"/>
            <a:ext cx="10515600" cy="7861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02A48-3DFF-6240-02F9-1AFAF8A1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6224" y="4675189"/>
            <a:ext cx="3457575" cy="365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524A-087F-BE21-33DD-F3A56F1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D5C0-60F5-8BED-13C2-78A436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D0F17-0BA4-0C11-2E0D-995E77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33C99F4-4E92-F680-EC0E-542AAB1ED1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00075"/>
            <a:ext cx="4857750" cy="193816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posición de Cameo 4">
            <a:extLst>
              <a:ext uri="{FF2B5EF4-FFF2-40B4-BE49-F238E27FC236}">
                <a16:creationId xmlns:a16="http://schemas.microsoft.com/office/drawing/2014/main" id="{A7C8E636-E2F6-955C-ECD4-DC2030B6DF6C}"/>
              </a:ext>
            </a:extLst>
          </p:cNvPr>
          <p:cNvSpPr>
            <a:spLocks noGrp="1"/>
          </p:cNvSpPr>
          <p:nvPr>
            <p:ph type="media" sz="quarter" idx="14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29175" y="4653488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147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120D-064B-9D06-1A60-8C8D14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4B55-F632-D4EB-99FC-D1BA88C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9310D-DD61-1A6B-F331-3EEEFADD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90D67-76E7-727C-1581-5139657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507B8-283D-1913-F943-984D113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F23C0-2B6F-C705-79F4-0CE0422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050A4243-BEAC-9195-7096-E197B0BDB79F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29175" y="4743450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058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FFD-C157-D5A7-DA64-278B7E92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29"/>
            <a:ext cx="10515600" cy="10310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7425D-1291-2050-8B3E-1ABE9AD6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915319"/>
            <a:ext cx="5157787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D965D-67FC-4EF4-3402-BA71D66A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AA82-40DA-2D96-1EA3-2A4436E5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15318"/>
            <a:ext cx="5183188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5C33B-882E-2466-D1BB-64656937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4E45A-85A3-8CEF-FA52-B37DE70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8F6-9C84-6EF4-4C51-501D0E3B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69AD2-5996-3531-620C-2E23D71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Marcador de posición de Cameo 4">
            <a:extLst>
              <a:ext uri="{FF2B5EF4-FFF2-40B4-BE49-F238E27FC236}">
                <a16:creationId xmlns:a16="http://schemas.microsoft.com/office/drawing/2014/main" id="{7A1D4F1E-71CE-C354-73C2-227AE7F6EEF7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816475" y="4756150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2554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B4B8-8753-ADDD-47EA-F4AD6AA4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B0836-C050-A2AB-E46E-34CE06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D8230-1FFE-A9E2-F7E7-86B266E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FE4E-D080-3103-04E4-7EB2BC6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Marcador de posición de Cameo 4">
            <a:extLst>
              <a:ext uri="{FF2B5EF4-FFF2-40B4-BE49-F238E27FC236}">
                <a16:creationId xmlns:a16="http://schemas.microsoft.com/office/drawing/2014/main" id="{5F60BB42-C6EF-CD85-0102-3882C8D8E33F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3081337" y="2542483"/>
            <a:ext cx="6029325" cy="2775719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369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354-B0D4-E791-F214-F5D34F1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8D1-BEDC-A0E3-272A-1D0E3085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879F9-A92B-4C3F-203A-57F51D4D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5212"/>
            <a:ext cx="3932237" cy="32437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6E40-3FC3-B79C-5568-CADD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D349F-2DEF-3B59-9789-A7F4E2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9C8AC-7D92-A93B-FCB7-22D5FAE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C94F0A4D-B335-C18D-4067-43A6DF6EFB0B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818562" y="4435474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698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068C-FC4D-1A53-62E9-5631BF2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472870-9160-4FEC-90BB-50774247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C39FB-267E-77CE-9B31-6E3CDA5B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6372-0318-2EAC-1D6D-4E48DEE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4B3B6-9876-2935-B48C-6A02C5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BC042-629A-FE94-7783-FCEA2A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Cameo 4">
            <a:extLst>
              <a:ext uri="{FF2B5EF4-FFF2-40B4-BE49-F238E27FC236}">
                <a16:creationId xmlns:a16="http://schemas.microsoft.com/office/drawing/2014/main" id="{ABBFFD86-00C1-E6D3-893A-261FC0E50A3B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836612" y="4435475"/>
            <a:ext cx="2533650" cy="1433513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36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E00E4-4623-3829-D7C8-F12C9836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F0F5-2C7E-C3F3-8102-87BE63DB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188"/>
          </a:xfrm>
          <a:ln>
            <a:solidFill>
              <a:schemeClr val="accent4">
                <a:alpha val="1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1824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64A2-E9BE-5947-79BB-82CB6E1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07F53-DC28-7565-BDB2-A687CC36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19113-9C60-5CDB-2729-C93F669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5AAF-CB15-B336-2413-10579F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A6332-9833-D5B2-4A61-1D91339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8962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10CE74-7A6B-F7A2-A45D-0539E9611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DC886-7001-1322-CEBF-81573196D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D4DA0-F68A-47FA-52C2-90F8E5BA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C6B1C-830B-46D8-3CE1-3BD47A12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A4367-6DE4-8044-5288-54AE0791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5512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2C2720-CEBC-929F-9C64-6D60EF5C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AA3A89-32E1-FD7C-D2FA-1496B13B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B4A17-443C-8FC4-A5C6-5DD00D5C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01972F2D-6B11-8131-7C63-7079496BB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27" y="2351058"/>
            <a:ext cx="8569146" cy="198443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8000"/>
              </a:prstClr>
            </a:outerShdw>
          </a:effec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29A3275-ADBD-3BB8-95EB-E10EBE4D4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>
            <a:off x="6184491" y="0"/>
            <a:ext cx="6007509" cy="2182761"/>
          </a:xfrm>
          <a:prstGeom prst="rect">
            <a:avLst/>
          </a:prstGeom>
        </p:spPr>
      </p:pic>
      <p:pic>
        <p:nvPicPr>
          <p:cNvPr id="10" name="Imagen 9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6A6623-0C25-4824-4D7C-1DCB30864C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flipH="1">
            <a:off x="0" y="0"/>
            <a:ext cx="6184491" cy="218276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F9DC41B-0924-DBD3-85D1-7321A98194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>
            <a:off x="6184491" y="4675239"/>
            <a:ext cx="6007509" cy="2182761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2E9735-93F5-D78E-9C91-51D70D5986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6" b="68172"/>
          <a:stretch/>
        </p:blipFill>
        <p:spPr>
          <a:xfrm rot="10800000" flipH="1">
            <a:off x="0" y="4675239"/>
            <a:ext cx="6184491" cy="2182761"/>
          </a:xfrm>
          <a:prstGeom prst="rect">
            <a:avLst/>
          </a:prstGeom>
        </p:spPr>
      </p:pic>
      <p:sp>
        <p:nvSpPr>
          <p:cNvPr id="5" name="Marcador de posición de Cameo 4">
            <a:extLst>
              <a:ext uri="{FF2B5EF4-FFF2-40B4-BE49-F238E27FC236}">
                <a16:creationId xmlns:a16="http://schemas.microsoft.com/office/drawing/2014/main" id="{A91FAF6B-0622-44AC-3C73-B0F15DCFC3C9}"/>
              </a:ext>
            </a:extLst>
          </p:cNvPr>
          <p:cNvSpPr>
            <a:spLocks noGrp="1"/>
          </p:cNvSpPr>
          <p:nvPr>
            <p:ph type="media" sz="quarter" idx="13">
              <p:extLst>
                <p:ext uri="{56F484CC-4922-43CF-B6FB-B326C6A72FC8}">
                  <p232:phTypeExt xmlns="" xmlns:p232="http://schemas.microsoft.com/office/powerpoint/2023/02/main">
                    <p232:type>
                      <p232:cameo/>
                    </p232:type>
                  </p232:phTypeExt>
                </p:ext>
              </p:extLst>
            </p:ph>
          </p:nvPr>
        </p:nvSpPr>
        <p:spPr>
          <a:xfrm>
            <a:off x="4465228" y="4675150"/>
            <a:ext cx="3438525" cy="1863762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63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A5D25-D19F-F726-6B6F-A929BD58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8041"/>
            <a:ext cx="10515600" cy="7861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02A48-3DFF-6240-02F9-1AFAF8A10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6224" y="4675189"/>
            <a:ext cx="3457575" cy="365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524A-087F-BE21-33DD-F3A56F1F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B8D5C0-60F5-8BED-13C2-78A43666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D0F17-0BA4-0C11-2E0D-995E774C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33C99F4-4E92-F680-EC0E-542AAB1ED1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600075"/>
            <a:ext cx="4857750" cy="1938161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9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120D-064B-9D06-1A60-8C8D14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A4B55-F632-D4EB-99FC-D1BA88C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E9310D-DD61-1A6B-F331-3EEEFADD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25400">
            <a:solidFill>
              <a:schemeClr val="accent1">
                <a:alpha val="37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390D67-76E7-727C-1581-5139657E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7507B8-283D-1913-F943-984D1134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F23C0-2B6F-C705-79F4-0CE04225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4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Comparación"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FFD-C157-D5A7-DA64-278B7E92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529"/>
            <a:ext cx="10515600" cy="10310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E7425D-1291-2050-8B3E-1ABE9AD6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915319"/>
            <a:ext cx="5157787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DD965D-67FC-4EF4-3402-BA71D66A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A5AA82-40DA-2D96-1EA3-2A4436E51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15318"/>
            <a:ext cx="5183188" cy="42306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15C33B-882E-2466-D1BB-64656937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22225">
            <a:solidFill>
              <a:schemeClr val="accent4">
                <a:alpha val="15000"/>
              </a:schemeClr>
            </a:solidFill>
          </a:ln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4E45A-85A3-8CEF-FA52-B37DE701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9F98F6-9C84-6EF4-4C51-501D0E3B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769AD2-5996-3531-620C-2E23D71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466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5B4B8-8753-ADDD-47EA-F4AD6AA4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5521"/>
            <a:ext cx="10515600" cy="2006958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AB0836-C050-A2AB-E46E-34CE06E9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4D8230-1FFE-A9E2-F7E7-86B266E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ECFE4E-D080-3103-04E4-7EB2BC6C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0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8354-B0D4-E791-F214-F5D34F16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8E8D1-BEDC-A0E3-272A-1D0E3085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879F9-A92B-4C3F-203A-57F51D4DA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5212"/>
            <a:ext cx="3932237" cy="32437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6E40-3FC3-B79C-5568-CADD630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4D349F-2DEF-3B59-9789-A7F4E2E8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49C8AC-7D92-A93B-FCB7-22D5FAE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503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7068C-FC4D-1A53-62E9-5631BF2F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87425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F472870-9160-4FEC-90BB-50774247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C39FB-267E-77CE-9B31-6E3CDA5BD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64542"/>
            <a:ext cx="3932237" cy="320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D76372-0318-2EAC-1D6D-4E48DEE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C4B3B6-9876-2935-B48C-6A02C5D2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4BC042-629A-FE94-7783-FCEA2AF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22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364A2-E9BE-5947-79BB-82CB6E15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07F53-DC28-7565-BDB2-A687CC36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19113-9C60-5CDB-2729-C93F6697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D5AAF-CB15-B336-2413-10579F2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A6332-9833-D5B2-4A61-1D913395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20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1A209-C42E-B714-A03D-5AE9389F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1080217"/>
          </a:xfrm>
          <a:prstGeom prst="rect">
            <a:avLst/>
          </a:prstGeom>
          <a:solidFill>
            <a:srgbClr val="FFFFFF">
              <a:alpha val="68000"/>
            </a:srgbClr>
          </a:solidFill>
          <a:ln w="28575" cmpd="thickThin">
            <a:solidFill>
              <a:schemeClr val="accent3">
                <a:alpha val="36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0A36D-EF5A-5E93-A124-AA7D2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42" y="1864954"/>
            <a:ext cx="10515600" cy="4351338"/>
          </a:xfrm>
          <a:prstGeom prst="rect">
            <a:avLst/>
          </a:prstGeom>
          <a:solidFill>
            <a:srgbClr val="FFFFFF">
              <a:alpha val="83000"/>
            </a:srgbClr>
          </a:solidFill>
          <a:ln w="15875" cap="sq">
            <a:solidFill>
              <a:schemeClr val="accent1">
                <a:alpha val="31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8F48-2C64-DF3A-43C6-AD0E3D0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6324-8AD7-CC9A-0DE6-FE65E29E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38A2-47AA-47EE-2AC2-39AA5B4C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689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11A209-C42E-B714-A03D-5AE9389F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19"/>
            <a:ext cx="10515600" cy="1080217"/>
          </a:xfrm>
          <a:prstGeom prst="rect">
            <a:avLst/>
          </a:prstGeom>
          <a:solidFill>
            <a:srgbClr val="FFFFFF">
              <a:alpha val="68000"/>
            </a:srgbClr>
          </a:solidFill>
          <a:ln w="28575" cmpd="thickThin">
            <a:solidFill>
              <a:schemeClr val="accent3">
                <a:alpha val="36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0A36D-EF5A-5E93-A124-AA7D2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742" y="1864954"/>
            <a:ext cx="10515600" cy="4351338"/>
          </a:xfrm>
          <a:prstGeom prst="rect">
            <a:avLst/>
          </a:prstGeom>
          <a:solidFill>
            <a:srgbClr val="FFFFFF">
              <a:alpha val="83000"/>
            </a:srgbClr>
          </a:solidFill>
          <a:ln w="15875" cap="sq">
            <a:solidFill>
              <a:schemeClr val="accent1">
                <a:alpha val="31000"/>
              </a:schemeClr>
            </a:solidFill>
            <a:prstDash val="solid"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38F48-2C64-DF3A-43C6-AD0E3D03F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87210-C3B0-44AB-9478-8E13CD145314}" type="datetimeFigureOut">
              <a:rPr lang="es-CO" smtClean="0"/>
              <a:t>28/10/2024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76324-8AD7-CC9A-0DE6-FE65E29E1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C38A2-47AA-47EE-2AC2-39AA5B4CE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71FB5-FFE7-4195-B64C-1112C38C2E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88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C042E-0D3E-4A2D-B439-FAA5341F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0047"/>
            <a:ext cx="9144000" cy="1457906"/>
          </a:xfrm>
        </p:spPr>
        <p:txBody>
          <a:bodyPr>
            <a:normAutofit/>
          </a:bodyPr>
          <a:lstStyle/>
          <a:p>
            <a:r>
              <a:rPr lang="es-MX" dirty="0"/>
              <a:t>Seguridad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6251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7728-072D-4C45-8FD3-BDC629F8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0"/>
            <a:ext cx="10515600" cy="1566333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¿Cómo funciona la seguridad en </a:t>
            </a:r>
            <a:r>
              <a:rPr lang="es-MX" sz="5400" dirty="0" err="1"/>
              <a:t>Blockchain</a:t>
            </a:r>
            <a:r>
              <a:rPr lang="es-MX" sz="5400" dirty="0"/>
              <a:t>?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22974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E0BCBD8F-5C92-4929-B928-542706F41CC2}"/>
              </a:ext>
            </a:extLst>
          </p:cNvPr>
          <p:cNvSpPr/>
          <p:nvPr/>
        </p:nvSpPr>
        <p:spPr>
          <a:xfrm>
            <a:off x="5935134" y="3318929"/>
            <a:ext cx="4157133" cy="57204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8B0F67-92D7-4CFA-A6D8-6387C3E7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Criptografía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45AE18-80CB-462D-B488-98377225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r="50257"/>
          <a:stretch/>
        </p:blipFill>
        <p:spPr>
          <a:xfrm>
            <a:off x="2404532" y="2811100"/>
            <a:ext cx="1066801" cy="1235800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F287679-6129-4D4D-B859-BB4891DD5B13}"/>
              </a:ext>
            </a:extLst>
          </p:cNvPr>
          <p:cNvSpPr/>
          <p:nvPr/>
        </p:nvSpPr>
        <p:spPr>
          <a:xfrm>
            <a:off x="1892299" y="4283968"/>
            <a:ext cx="702734" cy="34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Clave privada</a:t>
            </a:r>
            <a:endParaRPr lang="es-CO" sz="12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B73B1E7-3B4C-4024-A363-76F16BA7E690}"/>
              </a:ext>
            </a:extLst>
          </p:cNvPr>
          <p:cNvSpPr/>
          <p:nvPr/>
        </p:nvSpPr>
        <p:spPr>
          <a:xfrm>
            <a:off x="1731429" y="4749633"/>
            <a:ext cx="1066801" cy="3471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Frase de recuperación</a:t>
            </a:r>
            <a:endParaRPr lang="es-CO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77561D0-8E30-4202-9265-021DABEDE11C}"/>
              </a:ext>
            </a:extLst>
          </p:cNvPr>
          <p:cNvSpPr/>
          <p:nvPr/>
        </p:nvSpPr>
        <p:spPr>
          <a:xfrm>
            <a:off x="1617131" y="4165434"/>
            <a:ext cx="1320801" cy="108021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EF2A4CE8-F7B3-4F11-9F82-AA7529E396BB}"/>
              </a:ext>
            </a:extLst>
          </p:cNvPr>
          <p:cNvSpPr/>
          <p:nvPr/>
        </p:nvSpPr>
        <p:spPr>
          <a:xfrm>
            <a:off x="2798230" y="4385566"/>
            <a:ext cx="292103" cy="15240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80CEF73-A142-4F8B-8BD5-6FFD419AEF65}"/>
              </a:ext>
            </a:extLst>
          </p:cNvPr>
          <p:cNvSpPr/>
          <p:nvPr/>
        </p:nvSpPr>
        <p:spPr>
          <a:xfrm>
            <a:off x="3293530" y="4292435"/>
            <a:ext cx="702734" cy="3471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Clave pública</a:t>
            </a:r>
            <a:endParaRPr lang="es-CO" sz="1200" dirty="0"/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C412A7AC-175C-4DF7-B05C-257F8B6DFFAA}"/>
              </a:ext>
            </a:extLst>
          </p:cNvPr>
          <p:cNvSpPr/>
          <p:nvPr/>
        </p:nvSpPr>
        <p:spPr>
          <a:xfrm>
            <a:off x="6112934" y="3158065"/>
            <a:ext cx="863600" cy="8126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s-CO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097AB6DB-CCFF-43F4-9978-CF9D369602D6}"/>
              </a:ext>
            </a:extLst>
          </p:cNvPr>
          <p:cNvSpPr/>
          <p:nvPr/>
        </p:nvSpPr>
        <p:spPr>
          <a:xfrm>
            <a:off x="7268633" y="3158063"/>
            <a:ext cx="863600" cy="8126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s-CO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B3810918-1F3C-4C40-95BE-5638E75C44A0}"/>
              </a:ext>
            </a:extLst>
          </p:cNvPr>
          <p:cNvSpPr/>
          <p:nvPr/>
        </p:nvSpPr>
        <p:spPr>
          <a:xfrm>
            <a:off x="8424332" y="3158064"/>
            <a:ext cx="863600" cy="8126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s-CO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57D1913-01DF-4CFE-978E-BDDBD41D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476" y="2541664"/>
            <a:ext cx="1000515" cy="561036"/>
          </a:xfrm>
          <a:prstGeom prst="roundRect">
            <a:avLst/>
          </a:prstGeom>
        </p:spPr>
      </p:pic>
      <p:sp>
        <p:nvSpPr>
          <p:cNvPr id="20" name="Pergamino: vertical 19">
            <a:extLst>
              <a:ext uri="{FF2B5EF4-FFF2-40B4-BE49-F238E27FC236}">
                <a16:creationId xmlns:a16="http://schemas.microsoft.com/office/drawing/2014/main" id="{D7F23F37-6985-477D-BFE2-58CE325DC674}"/>
              </a:ext>
            </a:extLst>
          </p:cNvPr>
          <p:cNvSpPr/>
          <p:nvPr/>
        </p:nvSpPr>
        <p:spPr>
          <a:xfrm>
            <a:off x="7552267" y="2541664"/>
            <a:ext cx="440267" cy="47101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SC</a:t>
            </a:r>
            <a:endParaRPr lang="es-CO" sz="11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7C7A269-18A5-44F0-A9D1-60992D80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08" y="1817766"/>
            <a:ext cx="763510" cy="428136"/>
          </a:xfrm>
          <a:prstGeom prst="roundRect">
            <a:avLst/>
          </a:prstGeom>
        </p:spPr>
      </p:pic>
      <p:sp>
        <p:nvSpPr>
          <p:cNvPr id="22" name="Pergamino: vertical 21">
            <a:extLst>
              <a:ext uri="{FF2B5EF4-FFF2-40B4-BE49-F238E27FC236}">
                <a16:creationId xmlns:a16="http://schemas.microsoft.com/office/drawing/2014/main" id="{5AEB423E-2F55-46D2-98BC-42A7BE5E1042}"/>
              </a:ext>
            </a:extLst>
          </p:cNvPr>
          <p:cNvSpPr/>
          <p:nvPr/>
        </p:nvSpPr>
        <p:spPr>
          <a:xfrm>
            <a:off x="8610629" y="2263879"/>
            <a:ext cx="440267" cy="47101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SC</a:t>
            </a:r>
            <a:endParaRPr lang="es-CO" sz="1100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4640AB7-44F4-4E15-8B54-39959C10D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030" y="2822182"/>
            <a:ext cx="578204" cy="428136"/>
          </a:xfrm>
          <a:prstGeom prst="roundRect">
            <a:avLst/>
          </a:prstGeom>
        </p:spPr>
      </p:pic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25284EA-DCC7-463A-8FC5-B39F4153F455}"/>
              </a:ext>
            </a:extLst>
          </p:cNvPr>
          <p:cNvSpPr/>
          <p:nvPr/>
        </p:nvSpPr>
        <p:spPr>
          <a:xfrm>
            <a:off x="8424332" y="1718732"/>
            <a:ext cx="863600" cy="1565454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5A44CF4C-2DF7-45BB-8BD6-A6EA99959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877" y="4727814"/>
            <a:ext cx="932057" cy="69345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C9A9E07-8FD6-430C-A0D6-F99E4B64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05" y="5421265"/>
            <a:ext cx="386819" cy="216908"/>
          </a:xfrm>
          <a:prstGeom prst="round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60A2D5D-8B18-46DF-AC82-825A19A25187}"/>
              </a:ext>
            </a:extLst>
          </p:cNvPr>
          <p:cNvSpPr txBox="1"/>
          <p:nvPr/>
        </p:nvSpPr>
        <p:spPr>
          <a:xfrm>
            <a:off x="6824859" y="5345062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  <a:endParaRPr lang="es-CO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5EBBFD1-700C-499E-A9D3-85501BC91FFC}"/>
              </a:ext>
            </a:extLst>
          </p:cNvPr>
          <p:cNvSpPr/>
          <p:nvPr/>
        </p:nvSpPr>
        <p:spPr>
          <a:xfrm>
            <a:off x="6497305" y="5421265"/>
            <a:ext cx="555431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05E901D3-B3DB-4A61-8FB6-01AA384EF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831" y="4727814"/>
            <a:ext cx="932057" cy="69345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0C03E55A-6727-4A86-8AB7-00DEF7E9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15" y="4509556"/>
            <a:ext cx="386819" cy="216908"/>
          </a:xfrm>
          <a:prstGeom prst="round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76C5A43D-CC1A-49D8-8F33-8ADC4EDCC01C}"/>
              </a:ext>
            </a:extLst>
          </p:cNvPr>
          <p:cNvSpPr txBox="1"/>
          <p:nvPr/>
        </p:nvSpPr>
        <p:spPr>
          <a:xfrm>
            <a:off x="7933269" y="4433353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  <a:endParaRPr lang="es-CO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D1DE437-4ABB-4412-84F9-2678CCF46C82}"/>
              </a:ext>
            </a:extLst>
          </p:cNvPr>
          <p:cNvSpPr/>
          <p:nvPr/>
        </p:nvSpPr>
        <p:spPr>
          <a:xfrm>
            <a:off x="7605715" y="4509556"/>
            <a:ext cx="555431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308FE86-DB1C-44B0-9935-B7803E432D51}"/>
              </a:ext>
            </a:extLst>
          </p:cNvPr>
          <p:cNvSpPr txBox="1"/>
          <p:nvPr/>
        </p:nvSpPr>
        <p:spPr>
          <a:xfrm>
            <a:off x="7941862" y="5345062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endParaRPr lang="es-CO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DA1FEEF2-5AA1-4BAD-B3AF-5AD09A5ACB26}"/>
              </a:ext>
            </a:extLst>
          </p:cNvPr>
          <p:cNvSpPr/>
          <p:nvPr/>
        </p:nvSpPr>
        <p:spPr>
          <a:xfrm>
            <a:off x="7614308" y="5421265"/>
            <a:ext cx="555431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Pergamino: vertical 41">
            <a:extLst>
              <a:ext uri="{FF2B5EF4-FFF2-40B4-BE49-F238E27FC236}">
                <a16:creationId xmlns:a16="http://schemas.microsoft.com/office/drawing/2014/main" id="{ABA36854-4DFD-4BA3-8F3C-5536D6F33E94}"/>
              </a:ext>
            </a:extLst>
          </p:cNvPr>
          <p:cNvSpPr/>
          <p:nvPr/>
        </p:nvSpPr>
        <p:spPr>
          <a:xfrm>
            <a:off x="7761213" y="5460675"/>
            <a:ext cx="142920" cy="13808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FCC4C1B4-F7ED-44A8-A725-95740022B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983" y="4727814"/>
            <a:ext cx="932057" cy="693451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B138F091-6DDF-41C0-B83A-27A35D4D4517}"/>
              </a:ext>
            </a:extLst>
          </p:cNvPr>
          <p:cNvSpPr txBox="1"/>
          <p:nvPr/>
        </p:nvSpPr>
        <p:spPr>
          <a:xfrm>
            <a:off x="9030421" y="4433353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endParaRPr lang="es-CO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D680BCBA-2A4C-4AA8-8657-7E2274C42050}"/>
              </a:ext>
            </a:extLst>
          </p:cNvPr>
          <p:cNvSpPr/>
          <p:nvPr/>
        </p:nvSpPr>
        <p:spPr>
          <a:xfrm>
            <a:off x="8702867" y="4509556"/>
            <a:ext cx="555431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D4C59E0-ACE2-4C13-AABA-E82BF2D89D46}"/>
              </a:ext>
            </a:extLst>
          </p:cNvPr>
          <p:cNvSpPr txBox="1"/>
          <p:nvPr/>
        </p:nvSpPr>
        <p:spPr>
          <a:xfrm>
            <a:off x="9039014" y="5345062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  <a:endParaRPr lang="es-CO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669BB5B7-0E09-4C2F-8187-F8ECF63C862D}"/>
              </a:ext>
            </a:extLst>
          </p:cNvPr>
          <p:cNvSpPr/>
          <p:nvPr/>
        </p:nvSpPr>
        <p:spPr>
          <a:xfrm>
            <a:off x="8424332" y="5421265"/>
            <a:ext cx="842559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Pergamino: vertical 48">
            <a:extLst>
              <a:ext uri="{FF2B5EF4-FFF2-40B4-BE49-F238E27FC236}">
                <a16:creationId xmlns:a16="http://schemas.microsoft.com/office/drawing/2014/main" id="{EDA20AB5-96FF-4CD8-88E8-19D165B64BA0}"/>
              </a:ext>
            </a:extLst>
          </p:cNvPr>
          <p:cNvSpPr/>
          <p:nvPr/>
        </p:nvSpPr>
        <p:spPr>
          <a:xfrm>
            <a:off x="8617570" y="5452209"/>
            <a:ext cx="142920" cy="13808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sp>
        <p:nvSpPr>
          <p:cNvPr id="50" name="Pergamino: vertical 49">
            <a:extLst>
              <a:ext uri="{FF2B5EF4-FFF2-40B4-BE49-F238E27FC236}">
                <a16:creationId xmlns:a16="http://schemas.microsoft.com/office/drawing/2014/main" id="{C92C78A6-25BC-41EB-B3C4-1B6E60E423E0}"/>
              </a:ext>
            </a:extLst>
          </p:cNvPr>
          <p:cNvSpPr/>
          <p:nvPr/>
        </p:nvSpPr>
        <p:spPr>
          <a:xfrm>
            <a:off x="8858365" y="4548966"/>
            <a:ext cx="142920" cy="13808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4E3E9DD0-D63A-45D9-B74D-C6F9C7242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468" y="5421265"/>
            <a:ext cx="348904" cy="216908"/>
          </a:xfrm>
          <a:prstGeom prst="round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02C439D-38CC-4B04-8415-50C5A4D45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3" r="28610" b="17190"/>
          <a:stretch/>
        </p:blipFill>
        <p:spPr>
          <a:xfrm>
            <a:off x="8452631" y="5452364"/>
            <a:ext cx="141367" cy="145596"/>
          </a:xfrm>
          <a:prstGeom prst="roundRect">
            <a:avLst/>
          </a:prstGeom>
        </p:spPr>
      </p:pic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D91B04C-5913-4A74-B30C-45CD2432C1E6}"/>
              </a:ext>
            </a:extLst>
          </p:cNvPr>
          <p:cNvSpPr/>
          <p:nvPr/>
        </p:nvSpPr>
        <p:spPr>
          <a:xfrm>
            <a:off x="5952067" y="2465464"/>
            <a:ext cx="1219567" cy="3308798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836E87D2-4C4B-4499-ABC7-CC15ADA32E93}"/>
              </a:ext>
            </a:extLst>
          </p:cNvPr>
          <p:cNvSpPr/>
          <p:nvPr/>
        </p:nvSpPr>
        <p:spPr>
          <a:xfrm>
            <a:off x="8246348" y="1634065"/>
            <a:ext cx="1219567" cy="4140198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Flecha: hacia abajo 54">
            <a:extLst>
              <a:ext uri="{FF2B5EF4-FFF2-40B4-BE49-F238E27FC236}">
                <a16:creationId xmlns:a16="http://schemas.microsoft.com/office/drawing/2014/main" id="{E2DA1BBE-D282-4CD6-AD49-B920ED27DDF3}"/>
              </a:ext>
            </a:extLst>
          </p:cNvPr>
          <p:cNvSpPr/>
          <p:nvPr/>
        </p:nvSpPr>
        <p:spPr>
          <a:xfrm>
            <a:off x="6497305" y="5731328"/>
            <a:ext cx="128530" cy="14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Flecha: hacia abajo 55">
            <a:extLst>
              <a:ext uri="{FF2B5EF4-FFF2-40B4-BE49-F238E27FC236}">
                <a16:creationId xmlns:a16="http://schemas.microsoft.com/office/drawing/2014/main" id="{797AC120-8AE2-4577-872B-E3D92AA5E077}"/>
              </a:ext>
            </a:extLst>
          </p:cNvPr>
          <p:cNvSpPr/>
          <p:nvPr/>
        </p:nvSpPr>
        <p:spPr>
          <a:xfrm>
            <a:off x="8791866" y="5721890"/>
            <a:ext cx="128530" cy="14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0930262D-C83B-4F07-97F9-0F28CE5AD014}"/>
              </a:ext>
            </a:extLst>
          </p:cNvPr>
          <p:cNvSpPr/>
          <p:nvPr/>
        </p:nvSpPr>
        <p:spPr>
          <a:xfrm>
            <a:off x="5794571" y="5935126"/>
            <a:ext cx="702734" cy="34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Clave privada</a:t>
            </a:r>
            <a:endParaRPr lang="es-CO" sz="1200" dirty="0"/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5200B8C4-054E-49E6-A736-57523547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453" y="5988530"/>
            <a:ext cx="386819" cy="216908"/>
          </a:xfrm>
          <a:prstGeom prst="round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23838172-439A-4D2E-B974-5132BCB81EA6}"/>
              </a:ext>
            </a:extLst>
          </p:cNvPr>
          <p:cNvSpPr txBox="1"/>
          <p:nvPr/>
        </p:nvSpPr>
        <p:spPr>
          <a:xfrm>
            <a:off x="6931007" y="5912327"/>
            <a:ext cx="2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  <a:endParaRPr lang="es-CO" dirty="0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63B8FAB2-7C0C-4380-9BE2-862CCCE1009A}"/>
              </a:ext>
            </a:extLst>
          </p:cNvPr>
          <p:cNvSpPr/>
          <p:nvPr/>
        </p:nvSpPr>
        <p:spPr>
          <a:xfrm>
            <a:off x="6603453" y="5988530"/>
            <a:ext cx="555431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Flecha: hacia abajo 60">
            <a:extLst>
              <a:ext uri="{FF2B5EF4-FFF2-40B4-BE49-F238E27FC236}">
                <a16:creationId xmlns:a16="http://schemas.microsoft.com/office/drawing/2014/main" id="{B0134A01-35DD-4798-BD39-CC86270873D0}"/>
              </a:ext>
            </a:extLst>
          </p:cNvPr>
          <p:cNvSpPr/>
          <p:nvPr/>
        </p:nvSpPr>
        <p:spPr>
          <a:xfrm rot="5400000">
            <a:off x="5566529" y="6039962"/>
            <a:ext cx="128530" cy="14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EC8F3E08-52A0-4CD6-94AB-CAC7A9E07C54}"/>
              </a:ext>
            </a:extLst>
          </p:cNvPr>
          <p:cNvSpPr/>
          <p:nvPr/>
        </p:nvSpPr>
        <p:spPr>
          <a:xfrm>
            <a:off x="4704145" y="5895270"/>
            <a:ext cx="762871" cy="3693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Firma digital 1</a:t>
            </a:r>
            <a:endParaRPr lang="es-CO" sz="1200" dirty="0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C088D32B-4FF9-4C71-B523-2FC4B2057535}"/>
              </a:ext>
            </a:extLst>
          </p:cNvPr>
          <p:cNvSpPr/>
          <p:nvPr/>
        </p:nvSpPr>
        <p:spPr>
          <a:xfrm>
            <a:off x="8770729" y="5979949"/>
            <a:ext cx="842559" cy="216908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Pergamino: vertical 63">
            <a:extLst>
              <a:ext uri="{FF2B5EF4-FFF2-40B4-BE49-F238E27FC236}">
                <a16:creationId xmlns:a16="http://schemas.microsoft.com/office/drawing/2014/main" id="{B66BE038-63DC-45E6-B7EA-C72ED75BD208}"/>
              </a:ext>
            </a:extLst>
          </p:cNvPr>
          <p:cNvSpPr/>
          <p:nvPr/>
        </p:nvSpPr>
        <p:spPr>
          <a:xfrm>
            <a:off x="8963967" y="6010893"/>
            <a:ext cx="142920" cy="138088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100" dirty="0"/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03A95E6E-1C24-4F39-A90E-927F1DA82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7865" y="5979949"/>
            <a:ext cx="348904" cy="216908"/>
          </a:xfrm>
          <a:prstGeom prst="round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28487585-A412-42DE-A5EA-64FA459380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3" r="28610" b="17190"/>
          <a:stretch/>
        </p:blipFill>
        <p:spPr>
          <a:xfrm>
            <a:off x="8799028" y="6011048"/>
            <a:ext cx="141367" cy="145596"/>
          </a:xfrm>
          <a:prstGeom prst="roundRect">
            <a:avLst/>
          </a:prstGeom>
        </p:spPr>
      </p:pic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95B9E96A-2B00-4523-8375-6FEF17C606CE}"/>
              </a:ext>
            </a:extLst>
          </p:cNvPr>
          <p:cNvSpPr/>
          <p:nvPr/>
        </p:nvSpPr>
        <p:spPr>
          <a:xfrm>
            <a:off x="7963616" y="5935126"/>
            <a:ext cx="702734" cy="347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Clave privada</a:t>
            </a:r>
            <a:endParaRPr lang="es-CO" sz="1200" dirty="0"/>
          </a:p>
        </p:txBody>
      </p:sp>
      <p:sp>
        <p:nvSpPr>
          <p:cNvPr id="68" name="Flecha: hacia abajo 67">
            <a:extLst>
              <a:ext uri="{FF2B5EF4-FFF2-40B4-BE49-F238E27FC236}">
                <a16:creationId xmlns:a16="http://schemas.microsoft.com/office/drawing/2014/main" id="{A0CAEC97-CE81-4ECE-84BC-183AD25C3EBE}"/>
              </a:ext>
            </a:extLst>
          </p:cNvPr>
          <p:cNvSpPr/>
          <p:nvPr/>
        </p:nvSpPr>
        <p:spPr>
          <a:xfrm rot="16200000">
            <a:off x="9726952" y="6014853"/>
            <a:ext cx="128530" cy="147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FD376530-8B41-4060-9357-D150DA7A9EFC}"/>
              </a:ext>
            </a:extLst>
          </p:cNvPr>
          <p:cNvSpPr/>
          <p:nvPr/>
        </p:nvSpPr>
        <p:spPr>
          <a:xfrm>
            <a:off x="9969146" y="5895270"/>
            <a:ext cx="762871" cy="3693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Firma digital 2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38656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 animBg="1"/>
      <p:bldP spid="16" grpId="0" animBg="1"/>
      <p:bldP spid="17" grpId="0" animBg="1"/>
      <p:bldP spid="20" grpId="0" animBg="1"/>
      <p:bldP spid="22" grpId="0" animBg="1"/>
      <p:bldP spid="25" grpId="0" animBg="1"/>
      <p:bldP spid="30" grpId="0"/>
      <p:bldP spid="31" grpId="0" animBg="1"/>
      <p:bldP spid="34" grpId="0"/>
      <p:bldP spid="35" grpId="0" animBg="1"/>
      <p:bldP spid="40" grpId="0"/>
      <p:bldP spid="41" grpId="0" animBg="1"/>
      <p:bldP spid="42" grpId="0" animBg="1"/>
      <p:bldP spid="45" grpId="0"/>
      <p:bldP spid="46" grpId="0" animBg="1"/>
      <p:bldP spid="47" grpId="0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417F4-DDBB-433A-8E39-DBE3079D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Mecanismos de consenso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E348B-F5F8-4A28-A30C-D4B45022C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b="1" dirty="0" err="1"/>
              <a:t>Proof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Work</a:t>
            </a:r>
            <a:r>
              <a:rPr lang="es-MX" b="1" dirty="0"/>
              <a:t> (</a:t>
            </a:r>
            <a:r>
              <a:rPr lang="es-MX" b="1" dirty="0" err="1"/>
              <a:t>PoW</a:t>
            </a:r>
            <a:r>
              <a:rPr lang="es-MX" b="1" dirty="0"/>
              <a:t>)</a:t>
            </a:r>
            <a:endParaRPr lang="es-CO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14C0A6-F1C0-4692-A7DD-8792DE2D8D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b="1" dirty="0" err="1"/>
              <a:t>Proof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Stake</a:t>
            </a:r>
            <a:r>
              <a:rPr lang="es-MX" b="1" dirty="0"/>
              <a:t> (</a:t>
            </a:r>
            <a:r>
              <a:rPr lang="es-MX" b="1" dirty="0" err="1"/>
              <a:t>PoS</a:t>
            </a:r>
            <a:r>
              <a:rPr lang="es-MX" b="1" dirty="0"/>
              <a:t>)</a:t>
            </a:r>
            <a:endParaRPr lang="es-CO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D0D2CF-DA5B-40FF-A3E7-8E3DA9EB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26" y="2505939"/>
            <a:ext cx="1072708" cy="11136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40358C-54A0-4983-9079-E552A09C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07" y="2505939"/>
            <a:ext cx="1383628" cy="111365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B7EA489-C633-4816-AD46-ABA5811E7094}"/>
              </a:ext>
            </a:extLst>
          </p:cNvPr>
          <p:cNvSpPr txBox="1"/>
          <p:nvPr/>
        </p:nvSpPr>
        <p:spPr>
          <a:xfrm>
            <a:off x="2593360" y="2637269"/>
            <a:ext cx="2579773" cy="8509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s-MX" sz="1400" b="0" dirty="0"/>
              <a:t>El minero obtiene recompensas en bloque según la cantidad de trabajo realizado</a:t>
            </a:r>
            <a:endParaRPr lang="es-CO" sz="1400" b="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4234CE-6E80-4BD2-9C3B-E8AA81FD03D4}"/>
              </a:ext>
            </a:extLst>
          </p:cNvPr>
          <p:cNvSpPr txBox="1"/>
          <p:nvPr/>
        </p:nvSpPr>
        <p:spPr>
          <a:xfrm>
            <a:off x="8337381" y="2637269"/>
            <a:ext cx="2579773" cy="8509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Se selecciona un nuevo creador de bloques en función de la cantidad de monedas que posee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BC7561D-4BE0-4B66-8FB6-E18DA71AC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292" y="3619590"/>
            <a:ext cx="1347947" cy="121154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9DB316C-8500-4BBD-A929-58F49B9EF88C}"/>
              </a:ext>
            </a:extLst>
          </p:cNvPr>
          <p:cNvSpPr txBox="1"/>
          <p:nvPr/>
        </p:nvSpPr>
        <p:spPr>
          <a:xfrm>
            <a:off x="1179426" y="3799869"/>
            <a:ext cx="2579773" cy="8509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El minero que primero resuelva el problema, se llevará la recompensa</a:t>
            </a:r>
            <a:endParaRPr lang="es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6BC3D79-B4A0-4014-B0E6-634E5F977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002" y="4972148"/>
            <a:ext cx="1169555" cy="87316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01B9856-334E-4CF9-BB68-900035E5956A}"/>
              </a:ext>
            </a:extLst>
          </p:cNvPr>
          <p:cNvSpPr txBox="1"/>
          <p:nvPr/>
        </p:nvSpPr>
        <p:spPr>
          <a:xfrm>
            <a:off x="2593360" y="4966144"/>
            <a:ext cx="2579773" cy="8509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Se crean comunidades de mineros para aumentar las probabilidades de resolver el problema (costo energético)</a:t>
            </a:r>
            <a:endParaRPr lang="es-CO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7DEC054-F728-490F-83B7-86271398B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024" y="3619590"/>
            <a:ext cx="1211549" cy="121154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894DDC2-DE17-42A6-BE33-8ED7F1FF49FF}"/>
              </a:ext>
            </a:extLst>
          </p:cNvPr>
          <p:cNvSpPr txBox="1"/>
          <p:nvPr/>
        </p:nvSpPr>
        <p:spPr>
          <a:xfrm>
            <a:off x="8308753" y="2637269"/>
            <a:ext cx="2579773" cy="8509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La probabilidad de validar un bloque es determinada por lo que el minero esta dispuesto a apostar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2F402E-F655-4066-9270-D624B8C78CA8}"/>
              </a:ext>
            </a:extLst>
          </p:cNvPr>
          <p:cNvSpPr txBox="1"/>
          <p:nvPr/>
        </p:nvSpPr>
        <p:spPr>
          <a:xfrm>
            <a:off x="6517107" y="3813871"/>
            <a:ext cx="2579773" cy="8509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No reciben recompensa por bloque como en </a:t>
            </a:r>
            <a:r>
              <a:rPr lang="es-MX" dirty="0" err="1"/>
              <a:t>PoW</a:t>
            </a:r>
            <a:r>
              <a:rPr lang="es-MX" dirty="0"/>
              <a:t>. Ganan gas de la red como recompensa</a:t>
            </a:r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955BFA0-B53E-4EA6-B7F9-0FDEB8023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7107" y="4912845"/>
            <a:ext cx="1001293" cy="104822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894E845-BC75-4F5F-9533-B40E6F86FBD8}"/>
              </a:ext>
            </a:extLst>
          </p:cNvPr>
          <p:cNvSpPr txBox="1"/>
          <p:nvPr/>
        </p:nvSpPr>
        <p:spPr>
          <a:xfrm>
            <a:off x="6517107" y="3815971"/>
            <a:ext cx="2579773" cy="8509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No reciben recompensa por bloque como en </a:t>
            </a:r>
            <a:r>
              <a:rPr lang="es-MX" dirty="0" err="1"/>
              <a:t>PoW</a:t>
            </a:r>
            <a:r>
              <a:rPr lang="es-MX" dirty="0"/>
              <a:t>. Ganan gas de la red como recompensa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65BB518-2606-4393-8CA5-37CDD3E25EFF}"/>
              </a:ext>
            </a:extLst>
          </p:cNvPr>
          <p:cNvSpPr txBox="1"/>
          <p:nvPr/>
        </p:nvSpPr>
        <p:spPr>
          <a:xfrm>
            <a:off x="8308752" y="4962470"/>
            <a:ext cx="2579773" cy="8509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s-CO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/>
            </a:lvl1pPr>
            <a:lvl2pPr marL="54133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806450" indent="-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806450" indent="2651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1347788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Descentralizado y más rentable (menos consumo energético)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037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7728-072D-4C45-8FD3-BDC629F8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0"/>
            <a:ext cx="10515600" cy="1566333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¿Cómo funciona la seguridad en SQL?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383728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E4597-5D72-4362-BD61-94D12046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4A22AC-504D-4378-BEA0-36297F9F6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9835"/>
            <a:ext cx="13385396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Explorar cómo se asegura la integridad de los datos en blockchain y cómo se protege la información en SQL mediante roles y permisos.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Duración: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horas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Introducción a la Seguridad en Blockchain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(30 min)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Explicar cómo blockchain asegura la integridad de los datos utilizando criptografía y consenso.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Inmutabilidad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Una vez que una transacción es confirmada y agregada a un bloque, no se puede modificar o borrar.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Explicar cómo se usan los hashes para enlazar los bloques y asegurar que los datos no se alteren.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Diagrama Visual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Mostrar cómo un bloque incluye el hash del bloque anterior, creando una cadena segura.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 en SQL mediante Roles y Permisos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(30 min)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Explicar cómo SQL protege la información mediante permisos y roles, controlando quién puede acceder y modificar datos.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Práctico en SQL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LOGIN VotingLogin WITH PASSWORD = 'Password123!'; CREATE USER VotingUser FOR LOGIN VotingLogin; ALTER ROLE db_datawriter ADD MEMBER VotingUser; </a:t>
            </a: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Explicar cada paso:</a:t>
            </a: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Creación de un </a:t>
            </a: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SQL Server.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Asignación de roles para restringir el acceso solo a ciertas operaciones.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Demostración en vivo: Crear un usuario y asignarle permisos limitados para asegurar la base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Comparación: Seguridad en Blockchain vs. SQL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(30 min)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Explicar cómo la descentralización y la inmutabilidad de blockchain ofrecen una seguridad única, pero SQL permite un control detallado mediante permisos.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Ejercicio en Grupos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Discutir en grupos qué sistema sería más seguro para un sistema de votaciones y por qué. Analizar escenarios en los que blockchain puede ser más seguro, pero también cuándo SQL sería más eficiente.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Implementación de Seguridad en el Contrato Inteligente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 min)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Introducir cómo se pueden agregar restricciones en el contrato para evitar fraudes, como la limitación a un voto por votante:</a:t>
            </a: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solidity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mapping(string =&gt; bool) public hasVoted; function castVote(string memory _voterId, string memory _candidate) public { require(!hasVoted[_voterId], "Voter has already cast a vote."); votes[voteCount] = Vote(_voterId, _candidate, block.timestamp); hasVoted[_voterId] = true; voteCount++; } </a:t>
            </a: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Explicar cómo se usa 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require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para validar condiciones en Solidity.</a:t>
            </a: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s-CO" altLang="es-CO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Discusión Final y Tarea</a:t>
            </a: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Reflexionar sobre cómo la seguridad se implementa de manera diferente en ambos sistemas y cómo se puede aplicar a otros casos.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Tarea: Implementar una función adicional en SQL para permitir solo a ciertos usuarios ver los resultados de las votaciones y asegurar el contrato con más validaciones.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53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Psimetría">
  <a:themeElements>
    <a:clrScheme name="Personalizado 1">
      <a:dk1>
        <a:srgbClr val="172637"/>
      </a:dk1>
      <a:lt1>
        <a:sysClr val="window" lastClr="FFFFFF"/>
      </a:lt1>
      <a:dk2>
        <a:srgbClr val="172637"/>
      </a:dk2>
      <a:lt2>
        <a:srgbClr val="E8E8E8"/>
      </a:lt2>
      <a:accent1>
        <a:srgbClr val="158DD5"/>
      </a:accent1>
      <a:accent2>
        <a:srgbClr val="172637"/>
      </a:accent2>
      <a:accent3>
        <a:srgbClr val="061E60"/>
      </a:accent3>
      <a:accent4>
        <a:srgbClr val="12B9E8"/>
      </a:accent4>
      <a:accent5>
        <a:srgbClr val="17629A"/>
      </a:accent5>
      <a:accent6>
        <a:srgbClr val="FFFFFF"/>
      </a:accent6>
      <a:hlink>
        <a:srgbClr val="467886"/>
      </a:hlink>
      <a:folHlink>
        <a:srgbClr val="96607D"/>
      </a:folHlink>
    </a:clrScheme>
    <a:fontScheme name="Personalizado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560CF03C-EEBB-47A6-BF92-57707816D1A7}" vid="{1328C98E-3F35-4E16-AB6F-5F62253D8EF3}"/>
    </a:ext>
  </a:extLst>
</a:theme>
</file>

<file path=ppt/theme/theme2.xml><?xml version="1.0" encoding="utf-8"?>
<a:theme xmlns:a="http://schemas.openxmlformats.org/drawingml/2006/main" name="Tema de Psimetría (Cameo)">
  <a:themeElements>
    <a:clrScheme name="Personalizado 1">
      <a:dk1>
        <a:srgbClr val="172637"/>
      </a:dk1>
      <a:lt1>
        <a:sysClr val="window" lastClr="FFFFFF"/>
      </a:lt1>
      <a:dk2>
        <a:srgbClr val="172637"/>
      </a:dk2>
      <a:lt2>
        <a:srgbClr val="E8E8E8"/>
      </a:lt2>
      <a:accent1>
        <a:srgbClr val="158DD5"/>
      </a:accent1>
      <a:accent2>
        <a:srgbClr val="172637"/>
      </a:accent2>
      <a:accent3>
        <a:srgbClr val="061E60"/>
      </a:accent3>
      <a:accent4>
        <a:srgbClr val="12B9E8"/>
      </a:accent4>
      <a:accent5>
        <a:srgbClr val="17629A"/>
      </a:accent5>
      <a:accent6>
        <a:srgbClr val="FFFFFF"/>
      </a:accent6>
      <a:hlink>
        <a:srgbClr val="467886"/>
      </a:hlink>
      <a:folHlink>
        <a:srgbClr val="96607D"/>
      </a:folHlink>
    </a:clrScheme>
    <a:fontScheme name="Personalizado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560CF03C-EEBB-47A6-BF92-57707816D1A7}" vid="{2874BE56-8045-4993-B511-BCAD1A30ED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Introduccion</Template>
  <TotalTime>13232</TotalTime>
  <Words>637</Words>
  <Application>Microsoft Office PowerPoint</Application>
  <PresentationFormat>Panorámica</PresentationFormat>
  <Paragraphs>63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Arial</vt:lpstr>
      <vt:lpstr>Arial Unicode MS</vt:lpstr>
      <vt:lpstr>Questrial</vt:lpstr>
      <vt:lpstr>Tema de Psimetría</vt:lpstr>
      <vt:lpstr>Tema de Psimetría (Cameo)</vt:lpstr>
      <vt:lpstr>Seguridad</vt:lpstr>
      <vt:lpstr>¿Cómo funciona la seguridad en Blockchain?</vt:lpstr>
      <vt:lpstr>Criptografía</vt:lpstr>
      <vt:lpstr>Mecanismos de consenso</vt:lpstr>
      <vt:lpstr>¿Cómo funciona la seguridad en SQL?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Blockchain y SQL</dc:title>
  <dc:creator>Jorge</dc:creator>
  <cp:lastModifiedBy>Jorge</cp:lastModifiedBy>
  <cp:revision>92</cp:revision>
  <dcterms:created xsi:type="dcterms:W3CDTF">2024-10-18T15:29:07Z</dcterms:created>
  <dcterms:modified xsi:type="dcterms:W3CDTF">2024-10-28T09:57:47Z</dcterms:modified>
</cp:coreProperties>
</file>