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95" r:id="rId3"/>
    <p:sldId id="256" r:id="rId4"/>
    <p:sldId id="292" r:id="rId5"/>
    <p:sldId id="293" r:id="rId6"/>
    <p:sldId id="296" r:id="rId7"/>
    <p:sldId id="294" r:id="rId8"/>
    <p:sldId id="301" r:id="rId9"/>
    <p:sldId id="297" r:id="rId10"/>
    <p:sldId id="298" r:id="rId11"/>
    <p:sldId id="299" r:id="rId12"/>
    <p:sldId id="300" r:id="rId13"/>
    <p:sldId id="302" r:id="rId14"/>
    <p:sldId id="30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775748"/>
    <a:srgbClr val="452614"/>
    <a:srgbClr val="381E11"/>
    <a:srgbClr val="269359"/>
    <a:srgbClr val="1F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6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Picture 2" descr="F:\Universidad Nacional -FCE\UN -FCE\CID\CID\2022\Presentación CID 2022\Presentación_Mesa de trabajo 1 copia 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5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1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4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1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3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9D10-6BA3-4E8F-AF2C-C381DAD682D4}" type="datetimeFigureOut">
              <a:rPr lang="es-CO" smtClean="0"/>
              <a:t>3/12/2024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2413138" y="2521972"/>
            <a:ext cx="5079724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chemeClr val="accent2"/>
                </a:solidFill>
                <a:latin typeface="Ancizar Sans" panose="020B0602040300000003" pitchFamily="34" charset="0"/>
              </a:rPr>
              <a:t>Datos Geoespaciales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9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49704" y="1227221"/>
            <a:ext cx="8750969" cy="347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Sistemas de Información Geográfica (GIS)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Herramientas para visualizar, analizar y manejar datos geoespaciales.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Ejemplo: QGIS, ArcGIS.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Datos satelitales y sensores remotos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Proporcionados por satélites.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0D0D0D"/>
                </a:solidFill>
                <a:effectLst/>
                <a:latin typeface="ui-sans-serif"/>
              </a:rPr>
              <a:t>APIs</a:t>
            </a: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 de mapas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Acceso a datos geoespaciales en tiempo real.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Ejemplo: Google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Maps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 API, </a:t>
            </a:r>
            <a:r>
              <a:rPr lang="es-MX" b="0" i="0" dirty="0" err="1">
                <a:solidFill>
                  <a:srgbClr val="0D0D0D"/>
                </a:solidFill>
                <a:effectLst/>
                <a:latin typeface="ui-sans-serif"/>
              </a:rPr>
              <a:t>OpenStreetMap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6677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0179" y="3115530"/>
            <a:ext cx="824564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Casos de uso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49704" y="1227221"/>
            <a:ext cx="8750969" cy="347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Planeación urbana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Análisis de uso del suelo, ubicación de servicios, crecimiento de ciudades.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Transporte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Optimización de rutas, análisis de tráfico.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Medio ambiente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Monitoreo de deforestación, análisis de calidad del aire.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Negocios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Ubicación de nuevas tiendas, análisis de mercado.</a:t>
            </a:r>
          </a:p>
          <a:p>
            <a:pPr lvl="1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6884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0179" y="3115530"/>
            <a:ext cx="824564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¿Qué es un API?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9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565184-3F1F-431F-8422-C53B87FF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6" y="2388705"/>
            <a:ext cx="1984643" cy="13871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CC5257-028A-4B91-A898-2443C073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287" y="1958002"/>
            <a:ext cx="1046713" cy="16908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794EA-35D5-42A8-A1BA-FE0874C3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61" y="1958002"/>
            <a:ext cx="1129948" cy="16641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647744-13C9-4729-A0EB-C2807D58C810}"/>
              </a:ext>
            </a:extLst>
          </p:cNvPr>
          <p:cNvSpPr txBox="1"/>
          <p:nvPr/>
        </p:nvSpPr>
        <p:spPr>
          <a:xfrm>
            <a:off x="472483" y="3775223"/>
            <a:ext cx="16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Chef</a:t>
            </a:r>
            <a:endParaRPr lang="es-CO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DB8A8E-18C2-4C63-A28D-8CACB9F7AB1C}"/>
              </a:ext>
            </a:extLst>
          </p:cNvPr>
          <p:cNvSpPr txBox="1"/>
          <p:nvPr/>
        </p:nvSpPr>
        <p:spPr>
          <a:xfrm>
            <a:off x="3661802" y="3871476"/>
            <a:ext cx="16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Mesero</a:t>
            </a:r>
            <a:endParaRPr lang="es-CO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093AE-9BE9-4387-845D-64755E14A421}"/>
              </a:ext>
            </a:extLst>
          </p:cNvPr>
          <p:cNvSpPr txBox="1"/>
          <p:nvPr/>
        </p:nvSpPr>
        <p:spPr>
          <a:xfrm>
            <a:off x="7246529" y="3871476"/>
            <a:ext cx="16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Cliente</a:t>
            </a:r>
            <a:endParaRPr lang="es-CO" dirty="0">
              <a:latin typeface="+mj-lt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7CCA6DE-7A6C-4DAE-9C7B-BD20EE7CFE8E}"/>
              </a:ext>
            </a:extLst>
          </p:cNvPr>
          <p:cNvSpPr/>
          <p:nvPr/>
        </p:nvSpPr>
        <p:spPr>
          <a:xfrm>
            <a:off x="2577611" y="2242862"/>
            <a:ext cx="489931" cy="2375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9D61304-465C-469E-B672-62025905B4D3}"/>
              </a:ext>
            </a:extLst>
          </p:cNvPr>
          <p:cNvSpPr/>
          <p:nvPr/>
        </p:nvSpPr>
        <p:spPr>
          <a:xfrm>
            <a:off x="5807203" y="2242862"/>
            <a:ext cx="489931" cy="2375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BA62989-AF71-4A09-8F75-0E1C88922DD0}"/>
              </a:ext>
            </a:extLst>
          </p:cNvPr>
          <p:cNvSpPr/>
          <p:nvPr/>
        </p:nvSpPr>
        <p:spPr>
          <a:xfrm rot="10800000">
            <a:off x="5807203" y="2836711"/>
            <a:ext cx="489931" cy="2375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263B293-F50B-4544-97A2-FC9F4B515A75}"/>
              </a:ext>
            </a:extLst>
          </p:cNvPr>
          <p:cNvSpPr/>
          <p:nvPr/>
        </p:nvSpPr>
        <p:spPr>
          <a:xfrm rot="10800000">
            <a:off x="2590762" y="2844733"/>
            <a:ext cx="489931" cy="2375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DF836EC-7B09-4D15-92DD-6A70BC760171}"/>
              </a:ext>
            </a:extLst>
          </p:cNvPr>
          <p:cNvSpPr/>
          <p:nvPr/>
        </p:nvSpPr>
        <p:spPr>
          <a:xfrm>
            <a:off x="3721070" y="1788695"/>
            <a:ext cx="1404384" cy="264694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4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0179" y="3115530"/>
            <a:ext cx="824564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Componentes básicos de los datos geoespaciales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577514" y="1015017"/>
            <a:ext cx="8750969" cy="214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/>
              <a:t>Coordenadas geográficas: 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Representan posiciones en la superficie terrestre utilizando: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L</a:t>
            </a: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atitud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Distancia al norte o al sur del ecuador (grados).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Longitud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Distancia al este o al oeste del meridiano de Greenwich (grados).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MX" dirty="0">
              <a:solidFill>
                <a:srgbClr val="0D0D0D"/>
              </a:solidFill>
              <a:latin typeface="ui-sans-serif"/>
            </a:endParaRPr>
          </a:p>
          <a:p>
            <a:pPr lvl="1"/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Ejemplo: (40.7128° N, 74.0060° W) para Nueva York.</a:t>
            </a:r>
          </a:p>
          <a:p>
            <a:endParaRPr lang="es-MX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C5B9B0-9B1E-49CB-B33E-C9E82180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79" y="3429000"/>
            <a:ext cx="348663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49704" y="1507958"/>
            <a:ext cx="8750969" cy="253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Proyecciones y sistemas de coordenadas</a:t>
            </a:r>
            <a:r>
              <a:rPr lang="es-MX" b="1" dirty="0"/>
              <a:t>: 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La Tierra es un esferoide, pero los mapas son planos. Para representarla, se usan proyecciones.</a:t>
            </a:r>
          </a:p>
          <a:p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376829-105C-40A3-997F-0B6F1881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23" y="2889025"/>
            <a:ext cx="3822153" cy="19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49704" y="1897332"/>
            <a:ext cx="8750969" cy="214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0D0D0D"/>
                </a:solidFill>
                <a:effectLst/>
                <a:latin typeface="ui-sans-serif"/>
              </a:rPr>
              <a:t>Capas geoespaciales</a:t>
            </a:r>
            <a:r>
              <a:rPr lang="es-MX" b="1" dirty="0"/>
              <a:t>: 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Los datos se organizan en </a:t>
            </a: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capas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. Cada capa puede representar un tipo específico de información, como: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Redes viales.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Ríos y lagos.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Poblaciones.</a:t>
            </a:r>
          </a:p>
          <a:p>
            <a:pPr lvl="1"/>
            <a:endParaRPr lang="es-MX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2993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0179" y="3115530"/>
            <a:ext cx="824564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Tipos de datos geoespaciales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0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46472" y="1604211"/>
            <a:ext cx="5638801" cy="309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0D0D0D"/>
                </a:solidFill>
                <a:effectLst/>
                <a:latin typeface="ui-sans-serif"/>
              </a:rPr>
              <a:t>Vectoriales</a:t>
            </a:r>
            <a:r>
              <a:rPr lang="es-MX" sz="2000" b="0" i="0" dirty="0">
                <a:solidFill>
                  <a:srgbClr val="0D0D0D"/>
                </a:solidFill>
                <a:effectLst/>
                <a:latin typeface="ui-sans-serif"/>
              </a:rPr>
              <a:t>: Representan objetos discretos con geometrías como: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0D0D0D"/>
                </a:solidFill>
                <a:effectLst/>
                <a:latin typeface="ui-sans-serif"/>
              </a:rPr>
              <a:t>Puntos</a:t>
            </a: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: Coordenadas únicas (ubicación de un árbol).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0D0D0D"/>
                </a:solidFill>
                <a:effectLst/>
                <a:latin typeface="ui-sans-serif"/>
              </a:rPr>
              <a:t>Líneas</a:t>
            </a: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: Conexión de puntos (carreteras, ríos).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0D0D0D"/>
                </a:solidFill>
                <a:effectLst/>
                <a:latin typeface="ui-sans-serif"/>
              </a:rPr>
              <a:t>Polígonos</a:t>
            </a: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: Áreas delimitadas (parques, fronteras). </a:t>
            </a:r>
          </a:p>
          <a:p>
            <a:pPr lvl="1"/>
            <a:endParaRPr lang="es-MX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Formato común: </a:t>
            </a:r>
            <a:r>
              <a:rPr lang="es-MX" sz="1800" b="1" i="0" dirty="0" err="1">
                <a:solidFill>
                  <a:srgbClr val="0D0D0D"/>
                </a:solidFill>
                <a:effectLst/>
                <a:latin typeface="ui-sans-serif"/>
              </a:rPr>
              <a:t>GeoJSON</a:t>
            </a: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, </a:t>
            </a:r>
            <a:r>
              <a:rPr lang="es-MX" sz="1800" b="1" i="0" dirty="0" err="1">
                <a:solidFill>
                  <a:srgbClr val="0D0D0D"/>
                </a:solidFill>
                <a:effectLst/>
                <a:latin typeface="ui-sans-serif"/>
              </a:rPr>
              <a:t>Shapefile</a:t>
            </a: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B4D59-D370-41D5-9BE8-BD4A9A4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28" y="1108503"/>
            <a:ext cx="2960545" cy="37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B3820525-D772-4771-B7CB-17510A64C1B6}"/>
              </a:ext>
            </a:extLst>
          </p:cNvPr>
          <p:cNvSpPr txBox="1">
            <a:spLocks/>
          </p:cNvSpPr>
          <p:nvPr/>
        </p:nvSpPr>
        <p:spPr>
          <a:xfrm>
            <a:off x="665748" y="1946694"/>
            <a:ext cx="4916906" cy="221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0D0D0D"/>
                </a:solidFill>
                <a:effectLst/>
                <a:latin typeface="ui-sans-serif"/>
              </a:rPr>
              <a:t>Raster</a:t>
            </a:r>
            <a:r>
              <a:rPr lang="es-MX" sz="2000" b="0" i="0" dirty="0">
                <a:solidFill>
                  <a:srgbClr val="0D0D0D"/>
                </a:solidFill>
                <a:effectLst/>
                <a:latin typeface="ui-sans-serif"/>
              </a:rPr>
              <a:t>: Representan datos continuos divididos en celdas (como una imagen).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Ejemplo: Mapas de elevación, imágenes satelitales. </a:t>
            </a:r>
          </a:p>
          <a:p>
            <a:pPr lvl="1"/>
            <a:endParaRPr lang="es-MX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s-MX" sz="1800" b="0" i="0" dirty="0">
                <a:solidFill>
                  <a:srgbClr val="0D0D0D"/>
                </a:solidFill>
                <a:effectLst/>
                <a:latin typeface="ui-sans-serif"/>
              </a:rPr>
              <a:t>Cada celda tiene un valor, como la altitud o la temperatura.</a:t>
            </a:r>
          </a:p>
          <a:p>
            <a:pPr lvl="1"/>
            <a:endParaRPr lang="es-MX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s-MX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A000E6-444B-48CC-9143-E10A27B5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80" y="866274"/>
            <a:ext cx="3628265" cy="4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0179" y="3115530"/>
            <a:ext cx="824564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Fuentes de datos geoespaciales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322</Words>
  <Application>Microsoft Office PowerPoint</Application>
  <PresentationFormat>A4 (210 x 297 mm)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Ancizar Sans</vt:lpstr>
      <vt:lpstr>Arial</vt:lpstr>
      <vt:lpstr>Calibri</vt:lpstr>
      <vt:lpstr>Calibri Light</vt:lpstr>
      <vt:lpstr>ui-sans-serif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aquí . Título aquí</dc:title>
  <dc:creator>USER</dc:creator>
  <cp:lastModifiedBy>Jorge</cp:lastModifiedBy>
  <cp:revision>21</cp:revision>
  <dcterms:created xsi:type="dcterms:W3CDTF">2021-02-18T18:09:04Z</dcterms:created>
  <dcterms:modified xsi:type="dcterms:W3CDTF">2024-12-03T06:22:42Z</dcterms:modified>
</cp:coreProperties>
</file>