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78" r:id="rId3"/>
    <p:sldId id="261" r:id="rId4"/>
    <p:sldId id="264" r:id="rId5"/>
    <p:sldId id="266" r:id="rId6"/>
    <p:sldId id="275" r:id="rId7"/>
    <p:sldId id="267" r:id="rId8"/>
    <p:sldId id="268" r:id="rId9"/>
    <p:sldId id="270" r:id="rId10"/>
    <p:sldId id="269" r:id="rId11"/>
    <p:sldId id="263" r:id="rId12"/>
    <p:sldId id="271" r:id="rId13"/>
    <p:sldId id="272" r:id="rId14"/>
    <p:sldId id="273" r:id="rId15"/>
    <p:sldId id="274" r:id="rId16"/>
    <p:sldId id="276" r:id="rId17"/>
    <p:sldId id="277" r:id="rId18"/>
    <p:sldId id="265" r:id="rId19"/>
    <p:sldId id="258" r:id="rId20"/>
    <p:sldId id="259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2430"/>
    <a:srgbClr val="3A99C9"/>
    <a:srgbClr val="D32C36"/>
    <a:srgbClr val="CF1A30"/>
    <a:srgbClr val="3D92C4"/>
    <a:srgbClr val="1212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9" autoAdjust="0"/>
    <p:restoredTop sz="94680" autoAdjust="0"/>
  </p:normalViewPr>
  <p:slideViewPr>
    <p:cSldViewPr snapToGrid="0" snapToObjects="1">
      <p:cViewPr varScale="1">
        <p:scale>
          <a:sx n="84" d="100"/>
          <a:sy n="84" d="100"/>
        </p:scale>
        <p:origin x="1426" y="1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47" y="-114300"/>
            <a:ext cx="9170894" cy="7086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32250" y="3454400"/>
            <a:ext cx="4806950" cy="1600200"/>
          </a:xfrm>
        </p:spPr>
        <p:txBody>
          <a:bodyPr vert="horz" anchor="b" anchorCtr="0">
            <a:noAutofit/>
          </a:bodyPr>
          <a:lstStyle>
            <a:lvl1pPr algn="l">
              <a:defRPr sz="4000" b="1" i="0" baseline="0">
                <a:solidFill>
                  <a:srgbClr val="D32C36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TITLE GOES HERE-ALL CAPS!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 userDrawn="1"/>
        </p:nvSpPr>
        <p:spPr>
          <a:xfrm>
            <a:off x="3835400" y="1866274"/>
            <a:ext cx="2186221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b="0" i="0" kern="1200" baseline="0">
                <a:solidFill>
                  <a:schemeClr val="tx1">
                    <a:tint val="75000"/>
                  </a:schemeClr>
                </a:solidFill>
                <a:latin typeface="Helvetica Light"/>
                <a:ea typeface="+mn-ea"/>
                <a:cs typeface="Helvetica Light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spc="11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PRESENTED BY:</a:t>
            </a:r>
            <a:endParaRPr lang="en-US" sz="1500" spc="11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56" y="1498600"/>
            <a:ext cx="2839488" cy="837574"/>
          </a:xfrm>
          <a:prstGeom prst="rect">
            <a:avLst/>
          </a:prstGeom>
        </p:spPr>
      </p:pic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5818188" y="1866274"/>
            <a:ext cx="3021012" cy="584200"/>
          </a:xfrm>
        </p:spPr>
        <p:txBody>
          <a:bodyPr>
            <a:normAutofit/>
          </a:bodyPr>
          <a:lstStyle>
            <a:lvl1pPr marL="0" indent="0">
              <a:buNone/>
              <a:defRPr sz="1500" b="0" i="0" spc="110" baseline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/>
                <a:cs typeface="Helvetica Light"/>
              </a:defRPr>
            </a:lvl1pPr>
          </a:lstStyle>
          <a:p>
            <a:pPr lvl="0"/>
            <a:r>
              <a:rPr lang="en-US" dirty="0" smtClean="0"/>
              <a:t>NAME OF PRESENTER(S)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4127500" y="5119915"/>
            <a:ext cx="362858" cy="78016"/>
          </a:xfrm>
          <a:prstGeom prst="rect">
            <a:avLst/>
          </a:prstGeom>
          <a:solidFill>
            <a:srgbClr val="D1243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054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47" y="-114300"/>
            <a:ext cx="9170894" cy="70865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8114" y="98578"/>
            <a:ext cx="7894486" cy="716909"/>
          </a:xfrm>
        </p:spPr>
        <p:txBody>
          <a:bodyPr>
            <a:normAutofit/>
          </a:bodyPr>
          <a:lstStyle>
            <a:lvl1pPr algn="l">
              <a:defRPr sz="3400" b="0" i="0" baseline="0">
                <a:solidFill>
                  <a:srgbClr val="121213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Page Title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17681" y="6388100"/>
            <a:ext cx="1500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 smtClean="0">
                <a:solidFill>
                  <a:srgbClr val="3A99C9"/>
                </a:solidFill>
                <a:latin typeface="Helvetica Light"/>
                <a:cs typeface="Helvetica Light"/>
              </a:rPr>
              <a:t>#kazoocon14</a:t>
            </a:r>
            <a:endParaRPr lang="en-US" sz="1600" b="0" i="0" dirty="0">
              <a:solidFill>
                <a:srgbClr val="3A99C9"/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413470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A99C9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587500" y="1752600"/>
            <a:ext cx="5969000" cy="3848100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sz="3600" b="0" i="0" baseline="0">
                <a:solidFill>
                  <a:schemeClr val="bg1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 smtClean="0"/>
              <a:t>This May Be A </a:t>
            </a:r>
            <a:br>
              <a:rPr lang="en-US" dirty="0" smtClean="0"/>
            </a:br>
            <a:r>
              <a:rPr lang="en-US" dirty="0" smtClean="0"/>
              <a:t>Quote, Trivia Question, or Recap of Main Points Covered Thus Far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17681" y="6388100"/>
            <a:ext cx="1500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 smtClean="0">
                <a:solidFill>
                  <a:schemeClr val="bg1"/>
                </a:solidFill>
                <a:latin typeface="Helvetica Light"/>
                <a:cs typeface="Helvetica Light"/>
              </a:rPr>
              <a:t>#kazoocon14</a:t>
            </a:r>
            <a:endParaRPr lang="en-US" sz="1600" b="0" i="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47" y="-114300"/>
            <a:ext cx="9170894" cy="708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444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32C3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1587500" y="2730500"/>
            <a:ext cx="5969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Thank You!</a:t>
            </a:r>
          </a:p>
          <a:p>
            <a:endParaRPr lang="en-US" b="0" i="0" dirty="0">
              <a:latin typeface="Helvetica"/>
              <a:cs typeface="Helvetica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17681" y="6388100"/>
            <a:ext cx="1500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 smtClean="0">
                <a:solidFill>
                  <a:srgbClr val="FFFFFF"/>
                </a:solidFill>
                <a:latin typeface="Helvetica Light"/>
                <a:cs typeface="Helvetica Light"/>
              </a:rPr>
              <a:t>#kazoocon14</a:t>
            </a:r>
            <a:endParaRPr lang="en-US" sz="1600" b="0" i="0" dirty="0">
              <a:solidFill>
                <a:srgbClr val="FFFFFF"/>
              </a:solidFill>
              <a:latin typeface="Helvetica Light"/>
              <a:cs typeface="Helvetica Light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3447" y="-114300"/>
            <a:ext cx="9170894" cy="708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94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EADE7-AD0E-3B4F-956B-743E3A45E088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6D11E-FFFF-7847-A722-933105EF7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405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2600hz/monster-ui/blob/master/docs/kazoocon.md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smtClean="0"/>
              <a:t>BUILD YOUR FIRST MONSTER APP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Jean-Roch Maitre (IRC: JR^)</a:t>
            </a:r>
            <a:br>
              <a:rPr lang="en-US" dirty="0" smtClean="0"/>
            </a:br>
            <a:r>
              <a:rPr lang="en-US" dirty="0" err="1" smtClean="0"/>
              <a:t>Joris</a:t>
            </a:r>
            <a:r>
              <a:rPr lang="en-US" dirty="0" smtClean="0"/>
              <a:t> Tirado (IRC: </a:t>
            </a:r>
            <a:r>
              <a:rPr lang="en-US" dirty="0" err="1" smtClean="0"/>
              <a:t>azefiel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127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Check the results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631" y="1596403"/>
            <a:ext cx="6348205" cy="354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187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let’s write some code!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14338" y="1714500"/>
            <a:ext cx="76882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hlinkClick r:id="rId2"/>
              </a:rPr>
              <a:t>https</a:t>
            </a:r>
            <a:r>
              <a:rPr lang="en-US" sz="3600" dirty="0">
                <a:hlinkClick r:id="rId2"/>
              </a:rPr>
              <a:t>://github.com/2600hz/monster-ui/blob/master/docs/kazoocon.md</a:t>
            </a:r>
            <a:endParaRPr lang="en-US" sz="3600" dirty="0"/>
          </a:p>
          <a:p>
            <a:endParaRPr lang="en-US" sz="3600" dirty="0" smtClean="0"/>
          </a:p>
          <a:p>
            <a:r>
              <a:rPr lang="en-US" sz="3600" dirty="0" smtClean="0"/>
              <a:t>Get </a:t>
            </a:r>
            <a:r>
              <a:rPr lang="en-US" sz="3600" dirty="0"/>
              <a:t>the code from </a:t>
            </a:r>
            <a:r>
              <a:rPr lang="en-US" sz="3600" dirty="0" smtClean="0"/>
              <a:t>the link above or just follow the presentation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873447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change the HTML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3504" y="1472184"/>
            <a:ext cx="6656832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2400" dirty="0" smtClean="0"/>
              <a:t>Remove everything inside layout.html</a:t>
            </a:r>
          </a:p>
          <a:p>
            <a:pPr marL="342900" indent="-342900">
              <a:buAutoNum type="arabicParenR"/>
            </a:pPr>
            <a:r>
              <a:rPr lang="en-US" sz="2400" dirty="0" smtClean="0"/>
              <a:t>Copy the HTML block on the </a:t>
            </a:r>
            <a:r>
              <a:rPr lang="en-US" sz="2400" dirty="0" err="1" smtClean="0"/>
              <a:t>github</a:t>
            </a:r>
            <a:r>
              <a:rPr lang="en-US" sz="2400" dirty="0" smtClean="0"/>
              <a:t> page</a:t>
            </a:r>
          </a:p>
          <a:p>
            <a:pPr marL="342900" indent="-342900">
              <a:buAutoNum type="arabicParenR"/>
            </a:pPr>
            <a:r>
              <a:rPr lang="en-US" sz="2400" dirty="0" smtClean="0"/>
              <a:t>Paste it in your layout.html, and Save the file!</a:t>
            </a:r>
          </a:p>
          <a:p>
            <a:pPr marL="342900" indent="-342900">
              <a:buAutoNum type="arabicParenR"/>
            </a:pPr>
            <a:endParaRPr lang="en-US" sz="2400" dirty="0"/>
          </a:p>
          <a:p>
            <a:pPr marL="342900" indent="-342900">
              <a:buAutoNum type="arabicParenR"/>
            </a:pPr>
            <a:r>
              <a:rPr lang="en-US" sz="2400" dirty="0" smtClean="0"/>
              <a:t>We need to get the I18n strings as well!</a:t>
            </a:r>
          </a:p>
          <a:p>
            <a:pPr marL="342900" indent="-342900">
              <a:buAutoNum type="arabicParenR"/>
            </a:pPr>
            <a:r>
              <a:rPr lang="en-US" sz="2400" dirty="0" smtClean="0"/>
              <a:t>Remove everything in your i18n/en-</a:t>
            </a:r>
            <a:r>
              <a:rPr lang="en-US" sz="2400" dirty="0" err="1" smtClean="0"/>
              <a:t>US.json</a:t>
            </a:r>
            <a:r>
              <a:rPr lang="en-US" sz="2400" dirty="0" smtClean="0"/>
              <a:t> file</a:t>
            </a:r>
          </a:p>
          <a:p>
            <a:pPr marL="342900" indent="-342900">
              <a:buAutoNum type="arabicParenR"/>
            </a:pPr>
            <a:r>
              <a:rPr lang="en-US" sz="2400" dirty="0" smtClean="0"/>
              <a:t>On the </a:t>
            </a:r>
            <a:r>
              <a:rPr lang="en-US" sz="2400" dirty="0" err="1" smtClean="0"/>
              <a:t>github</a:t>
            </a:r>
            <a:r>
              <a:rPr lang="en-US" sz="2400" dirty="0" smtClean="0"/>
              <a:t> page, copy the I18n block</a:t>
            </a:r>
          </a:p>
          <a:p>
            <a:pPr marL="342900" indent="-342900">
              <a:buAutoNum type="arabicParenR"/>
            </a:pPr>
            <a:r>
              <a:rPr lang="en-US" sz="2400" dirty="0" smtClean="0"/>
              <a:t>Paste it in your en-</a:t>
            </a:r>
            <a:r>
              <a:rPr lang="en-US" sz="2400" dirty="0" err="1" smtClean="0"/>
              <a:t>US.json</a:t>
            </a:r>
            <a:r>
              <a:rPr lang="en-US" sz="2400" dirty="0" smtClean="0"/>
              <a:t> file, and save it</a:t>
            </a:r>
          </a:p>
          <a:p>
            <a:pPr marL="342900" indent="-342900">
              <a:buAutoNum type="arabicParenR"/>
            </a:pPr>
            <a:endParaRPr lang="en-US" sz="2400" dirty="0"/>
          </a:p>
          <a:p>
            <a:pPr marL="342900" indent="-342900">
              <a:buAutoNum type="arabicParenR"/>
            </a:pPr>
            <a:r>
              <a:rPr lang="en-US" sz="2400" dirty="0" smtClean="0"/>
              <a:t>We basically just replaced our welcome message with a mysterious table!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1170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Check the results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678" y="1490472"/>
            <a:ext cx="7864412" cy="381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148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Where’s the magic at?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20624" y="1353312"/>
            <a:ext cx="84490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need to add some JavaScript to track the Call Events now…</a:t>
            </a:r>
          </a:p>
          <a:p>
            <a:endParaRPr lang="en-US" sz="2400" dirty="0"/>
          </a:p>
          <a:p>
            <a:pPr marL="342900" indent="-342900">
              <a:buAutoNum type="arabicParenR"/>
            </a:pPr>
            <a:r>
              <a:rPr lang="en-US" sz="2400" dirty="0" smtClean="0"/>
              <a:t>Go at the </a:t>
            </a:r>
            <a:r>
              <a:rPr lang="en-US" sz="2400" dirty="0" err="1" smtClean="0"/>
              <a:t>github</a:t>
            </a:r>
            <a:r>
              <a:rPr lang="en-US" sz="2400" dirty="0" smtClean="0"/>
              <a:t> page, and get the Socket Events section</a:t>
            </a:r>
          </a:p>
          <a:p>
            <a:pPr marL="342900" indent="-342900">
              <a:buAutoNum type="arabicParenR"/>
            </a:pPr>
            <a:endParaRPr lang="en-US" sz="2400" dirty="0" smtClean="0"/>
          </a:p>
          <a:p>
            <a:pPr marL="342900" indent="-342900">
              <a:buAutoNum type="arabicParenR"/>
            </a:pPr>
            <a:r>
              <a:rPr lang="en-US" sz="2400" dirty="0" smtClean="0"/>
              <a:t>Go in the app.js file, and paste the section just after the render function (don’t forget to add a coma after the brace of the render function!)</a:t>
            </a:r>
          </a:p>
          <a:p>
            <a:pPr marL="342900" indent="-342900">
              <a:buAutoNum type="arabicParenR"/>
            </a:pPr>
            <a:endParaRPr lang="en-US" sz="2400" dirty="0" smtClean="0"/>
          </a:p>
          <a:p>
            <a:pPr marL="342900" indent="-342900">
              <a:buAutoNum type="arabicParenR"/>
            </a:pPr>
            <a:r>
              <a:rPr lang="en-US" sz="2400" dirty="0" smtClean="0"/>
              <a:t>Uncomment the </a:t>
            </a:r>
            <a:r>
              <a:rPr lang="en-US" sz="2400" dirty="0" err="1" smtClean="0"/>
              <a:t>self.bindEvents</a:t>
            </a:r>
            <a:r>
              <a:rPr lang="en-US" sz="2400" dirty="0" smtClean="0"/>
              <a:t>(</a:t>
            </a:r>
            <a:r>
              <a:rPr lang="en-US" sz="2400" dirty="0" err="1" smtClean="0"/>
              <a:t>skeletonTemplate</a:t>
            </a:r>
            <a:r>
              <a:rPr lang="en-US" sz="2400" dirty="0" smtClean="0"/>
              <a:t>) function</a:t>
            </a:r>
          </a:p>
          <a:p>
            <a:pPr marL="342900" indent="-342900">
              <a:buAutoNum type="arabicParenR"/>
            </a:pPr>
            <a:endParaRPr lang="en-US" sz="2400" dirty="0"/>
          </a:p>
          <a:p>
            <a:pPr marL="342900" indent="-342900">
              <a:buAutoNum type="arabicParenR"/>
            </a:pPr>
            <a:r>
              <a:rPr lang="en-US" sz="2400" dirty="0" smtClean="0"/>
              <a:t>This function subscribes to a monster socket, and then trigger some JavaScript functions if those events are raised</a:t>
            </a:r>
          </a:p>
        </p:txBody>
      </p:sp>
    </p:spTree>
    <p:extLst>
      <p:ext uri="{BB962C8B-B14F-4D97-AF65-F5344CB8AC3E}">
        <p14:creationId xmlns:p14="http://schemas.microsoft.com/office/powerpoint/2010/main" val="3581649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Where’s the magic at?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6344" y="713232"/>
            <a:ext cx="8174736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endParaRPr lang="en-US" sz="2400" dirty="0"/>
          </a:p>
          <a:p>
            <a:pPr marL="342900" indent="-342900">
              <a:buAutoNum type="arabicParenR"/>
            </a:pPr>
            <a:r>
              <a:rPr lang="en-US" sz="2400" dirty="0"/>
              <a:t>In order for our demo to work, we need to add 2 more things we’re using in this </a:t>
            </a:r>
            <a:r>
              <a:rPr lang="en-US" sz="2400" dirty="0" smtClean="0"/>
              <a:t>function</a:t>
            </a:r>
          </a:p>
          <a:p>
            <a:pPr marL="342900" indent="-342900">
              <a:buAutoNum type="arabicParenR"/>
            </a:pPr>
            <a:endParaRPr lang="en-US" sz="2400" dirty="0"/>
          </a:p>
          <a:p>
            <a:pPr marL="342900" indent="-342900">
              <a:buAutoNum type="arabicParenR"/>
            </a:pPr>
            <a:r>
              <a:rPr lang="en-US" sz="2400" dirty="0"/>
              <a:t>First, we need to create a new event.html template inside the views </a:t>
            </a:r>
            <a:r>
              <a:rPr lang="en-US" sz="2400" dirty="0" smtClean="0"/>
              <a:t>folder and paste the code from the </a:t>
            </a:r>
            <a:r>
              <a:rPr lang="en-US" sz="2400" dirty="0" err="1" smtClean="0"/>
              <a:t>github</a:t>
            </a:r>
            <a:r>
              <a:rPr lang="en-US" sz="2400" dirty="0" smtClean="0"/>
              <a:t> page in there</a:t>
            </a:r>
          </a:p>
          <a:p>
            <a:pPr marL="342900" indent="-342900">
              <a:buAutoNum type="arabicParenR"/>
            </a:pPr>
            <a:endParaRPr lang="en-US" sz="2400" dirty="0"/>
          </a:p>
          <a:p>
            <a:pPr marL="342900" indent="-342900">
              <a:buAutoNum type="arabicParenR"/>
            </a:pPr>
            <a:r>
              <a:rPr lang="en-US" sz="2400" dirty="0" smtClean="0"/>
              <a:t>Then we need to add the </a:t>
            </a:r>
            <a:r>
              <a:rPr lang="en-US" sz="2400" dirty="0" err="1" smtClean="0"/>
              <a:t>formatEvent</a:t>
            </a:r>
            <a:r>
              <a:rPr lang="en-US" sz="2400" dirty="0" smtClean="0"/>
              <a:t> function from the </a:t>
            </a:r>
            <a:r>
              <a:rPr lang="en-US" sz="2400" dirty="0" err="1" smtClean="0"/>
              <a:t>github</a:t>
            </a:r>
            <a:r>
              <a:rPr lang="en-US" sz="2400" dirty="0" smtClean="0"/>
              <a:t> page after our </a:t>
            </a:r>
            <a:r>
              <a:rPr lang="en-US" sz="2400" dirty="0" err="1" smtClean="0"/>
              <a:t>bindEvents</a:t>
            </a:r>
            <a:r>
              <a:rPr lang="en-US" sz="2400" dirty="0" smtClean="0"/>
              <a:t> function in the app.js file</a:t>
            </a:r>
          </a:p>
          <a:p>
            <a:pPr marL="342900" indent="-342900">
              <a:buAutoNum type="arabicParenR"/>
            </a:pPr>
            <a:endParaRPr lang="en-US" sz="2400" dirty="0"/>
          </a:p>
          <a:p>
            <a:r>
              <a:rPr lang="en-US" sz="2400" dirty="0" smtClean="0"/>
              <a:t>- </a:t>
            </a:r>
            <a:r>
              <a:rPr lang="en-US" sz="2400" dirty="0" err="1" smtClean="0"/>
              <a:t>formatEvent</a:t>
            </a:r>
            <a:r>
              <a:rPr lang="en-US" sz="2400" dirty="0" smtClean="0"/>
              <a:t> will allow us to give some </a:t>
            </a:r>
            <a:r>
              <a:rPr lang="en-US" sz="2400" dirty="0" err="1" smtClean="0"/>
              <a:t>formattedData</a:t>
            </a:r>
            <a:r>
              <a:rPr lang="en-US" sz="2400" dirty="0" smtClean="0"/>
              <a:t> to our HTML template, so it doesn’t have to do any logic</a:t>
            </a:r>
          </a:p>
          <a:p>
            <a:pPr marL="342900" indent="-342900">
              <a:buAutoNum type="arabicParenR"/>
            </a:pPr>
            <a:endParaRPr lang="en-US" sz="2400" dirty="0"/>
          </a:p>
          <a:p>
            <a:r>
              <a:rPr lang="en-US" sz="2400" dirty="0" smtClean="0"/>
              <a:t>- The event.html template is just a table line we’ll add anytime we catch an event</a:t>
            </a:r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2116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Woohoo</a:t>
            </a:r>
            <a:r>
              <a:rPr lang="en-US" dirty="0" smtClean="0"/>
              <a:t>!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552" y="1204414"/>
            <a:ext cx="7477738" cy="495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402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glance at the Kazoo JS SDK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7910" y="1651519"/>
            <a:ext cx="85561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3200" dirty="0" smtClean="0"/>
              <a:t>Call any supported Kazoo API from your Monster app</a:t>
            </a:r>
          </a:p>
          <a:p>
            <a:pPr marL="285750" indent="-285750">
              <a:buFontTx/>
              <a:buChar char="-"/>
            </a:pPr>
            <a:endParaRPr lang="en-US" sz="3200" dirty="0" smtClean="0"/>
          </a:p>
          <a:p>
            <a:pPr marL="285750" indent="-285750">
              <a:buFontTx/>
              <a:buChar char="-"/>
            </a:pPr>
            <a:endParaRPr lang="en-US" sz="3200" dirty="0" smtClean="0"/>
          </a:p>
          <a:p>
            <a:pPr marL="285750" indent="-285750">
              <a:buFontTx/>
              <a:buChar char="-"/>
            </a:pPr>
            <a:r>
              <a:rPr lang="en-US" sz="3200" dirty="0" smtClean="0"/>
              <a:t>Usable outside Monster if you need to use it in your own UI !</a:t>
            </a:r>
          </a:p>
          <a:p>
            <a:pPr marL="285750" indent="-285750">
              <a:buFontTx/>
              <a:buChar char="-"/>
            </a:pPr>
            <a:endParaRPr lang="en-US" sz="3200" dirty="0" smtClean="0"/>
          </a:p>
          <a:p>
            <a:pPr marL="285750" indent="-285750">
              <a:buFontTx/>
              <a:buChar char="-"/>
            </a:pPr>
            <a:endParaRPr lang="en-US" sz="3200" dirty="0"/>
          </a:p>
          <a:p>
            <a:pPr marL="285750" indent="-285750">
              <a:buFontTx/>
              <a:buChar char="-"/>
            </a:pPr>
            <a:r>
              <a:rPr lang="en-US" sz="3200" dirty="0" smtClean="0"/>
              <a:t>Let’s look at a quick example</a:t>
            </a:r>
          </a:p>
        </p:txBody>
      </p:sp>
    </p:spTree>
    <p:extLst>
      <p:ext uri="{BB962C8B-B14F-4D97-AF65-F5344CB8AC3E}">
        <p14:creationId xmlns:p14="http://schemas.microsoft.com/office/powerpoint/2010/main" val="8006258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future of Monster UI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8113" y="1335024"/>
            <a:ext cx="886124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3200" dirty="0" smtClean="0"/>
              <a:t>Improvement of the app store with new back-end APIs to allow you to sell apps!</a:t>
            </a:r>
          </a:p>
          <a:p>
            <a:pPr marL="285750" indent="-285750">
              <a:buFontTx/>
              <a:buChar char="-"/>
            </a:pPr>
            <a:endParaRPr lang="en-US" sz="3200" dirty="0"/>
          </a:p>
          <a:p>
            <a:pPr marL="285750" indent="-285750">
              <a:buFontTx/>
              <a:buChar char="-"/>
            </a:pPr>
            <a:r>
              <a:rPr lang="en-US" sz="3200" dirty="0" smtClean="0"/>
              <a:t>Now that the core is “done”, we’ll focus on building new cool apps (</a:t>
            </a:r>
            <a:r>
              <a:rPr lang="en-US" sz="3200" dirty="0" err="1" smtClean="0"/>
              <a:t>Callflow</a:t>
            </a:r>
            <a:r>
              <a:rPr lang="en-US" sz="3200" dirty="0" smtClean="0"/>
              <a:t> manager, User Portal, </a:t>
            </a:r>
            <a:r>
              <a:rPr lang="en-US" sz="3200" dirty="0" err="1" smtClean="0"/>
              <a:t>FaxBox</a:t>
            </a:r>
            <a:r>
              <a:rPr lang="en-US" sz="3200" dirty="0" smtClean="0"/>
              <a:t> Manager…)</a:t>
            </a:r>
          </a:p>
          <a:p>
            <a:pPr marL="285750" indent="-285750">
              <a:buFontTx/>
              <a:buChar char="-"/>
            </a:pPr>
            <a:endParaRPr lang="en-US" sz="3200" dirty="0"/>
          </a:p>
          <a:p>
            <a:pPr marL="285750" indent="-285750">
              <a:buFontTx/>
              <a:buChar char="-"/>
            </a:pPr>
            <a:r>
              <a:rPr lang="en-US" sz="3200" dirty="0" smtClean="0"/>
              <a:t>We want your feedback, come see the Front-End team and ask questions! </a:t>
            </a:r>
            <a:r>
              <a:rPr lang="en-US" sz="3200" dirty="0" smtClean="0">
                <a:sym typeface="Wingdings" panose="05000000000000000000" pitchFamily="2" charset="2"/>
              </a:rPr>
              <a:t></a:t>
            </a:r>
            <a:endParaRPr lang="en-US" sz="3200" dirty="0" smtClean="0"/>
          </a:p>
          <a:p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3185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http://assets.sbnation.com/assets/526158/fiskers_question_mark_medium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441" y="2066925"/>
            <a:ext cx="3550227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00274" y="542925"/>
            <a:ext cx="48434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Questions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9818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Presenters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18688" y="1627632"/>
            <a:ext cx="5367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Jean-Roch Maitre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Lead Front-End Engineer @ 2600hz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18688" y="4531948"/>
            <a:ext cx="5367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</a:t>
            </a:r>
            <a:r>
              <a:rPr lang="en-US" dirty="0" err="1" smtClean="0"/>
              <a:t>Joris</a:t>
            </a:r>
            <a:r>
              <a:rPr lang="en-US" dirty="0" smtClean="0"/>
              <a:t> Tirado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Front-End Engineer @ 2600hz</a:t>
            </a:r>
            <a:endParaRPr lang="en-US" dirty="0"/>
          </a:p>
        </p:txBody>
      </p:sp>
      <p:pic>
        <p:nvPicPr>
          <p:cNvPr id="1028" name="Picture 4" descr="1917225_102897743064967_6458239_n.jpg (453×604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76" b="6295"/>
          <a:stretch/>
        </p:blipFill>
        <p:spPr bwMode="auto">
          <a:xfrm>
            <a:off x="796076" y="3929404"/>
            <a:ext cx="2184443" cy="231927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194181_1838376711822_3625250_o.jpg (800×600)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38" t="-320" r="360" b="23840"/>
          <a:stretch/>
        </p:blipFill>
        <p:spPr bwMode="auto">
          <a:xfrm>
            <a:off x="796076" y="1074567"/>
            <a:ext cx="2184443" cy="222946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054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41021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Monster?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85775" y="1400175"/>
            <a:ext cx="804386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3200" dirty="0" smtClean="0"/>
              <a:t>New UI developed by 2600hz</a:t>
            </a:r>
          </a:p>
          <a:p>
            <a:pPr marL="285750" indent="-285750">
              <a:buFontTx/>
              <a:buChar char="-"/>
            </a:pPr>
            <a:endParaRPr lang="en-US" sz="3200" dirty="0" smtClean="0"/>
          </a:p>
          <a:p>
            <a:pPr marL="285750" indent="-285750">
              <a:buFontTx/>
              <a:buChar char="-"/>
            </a:pPr>
            <a:r>
              <a:rPr lang="en-US" sz="3200" dirty="0" smtClean="0"/>
              <a:t>Responsive for Desktops and Tablets</a:t>
            </a:r>
          </a:p>
          <a:p>
            <a:pPr marL="285750" indent="-285750">
              <a:buFontTx/>
              <a:buChar char="-"/>
            </a:pPr>
            <a:endParaRPr lang="en-US" sz="3200" dirty="0" smtClean="0"/>
          </a:p>
          <a:p>
            <a:pPr marL="285750" indent="-285750">
              <a:buFontTx/>
              <a:buChar char="-"/>
            </a:pPr>
            <a:r>
              <a:rPr lang="en-US" sz="3200" dirty="0" err="1" smtClean="0"/>
              <a:t>Internationalizable</a:t>
            </a:r>
            <a:r>
              <a:rPr lang="en-US" sz="3200" dirty="0" smtClean="0"/>
              <a:t> (already available in English and French)</a:t>
            </a:r>
          </a:p>
          <a:p>
            <a:pPr marL="285750" indent="-285750">
              <a:buFontTx/>
              <a:buChar char="-"/>
            </a:pPr>
            <a:endParaRPr lang="en-US" sz="3200" dirty="0" smtClean="0"/>
          </a:p>
          <a:p>
            <a:pPr marL="285750" indent="-285750">
              <a:buFontTx/>
              <a:buChar char="-"/>
            </a:pPr>
            <a:r>
              <a:rPr lang="en-US" sz="3200" dirty="0" smtClean="0"/>
              <a:t>Developer-friendly (app store, widgets, SDK)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500949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 Monster app?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989" y="1192720"/>
            <a:ext cx="595312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651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in the app we’re about to code?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8328" y="1325880"/>
            <a:ext cx="816559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3200" dirty="0" smtClean="0"/>
              <a:t>We want to show you the basics of coding a Monster app, so we’ll keep it simple!</a:t>
            </a:r>
          </a:p>
          <a:p>
            <a:pPr marL="285750" indent="-285750">
              <a:buFontTx/>
              <a:buChar char="-"/>
            </a:pPr>
            <a:endParaRPr lang="en-US" sz="3200" dirty="0"/>
          </a:p>
          <a:p>
            <a:pPr marL="285750" indent="-285750">
              <a:buFontTx/>
              <a:buChar char="-"/>
            </a:pPr>
            <a:endParaRPr lang="en-US" sz="3200" dirty="0" smtClean="0"/>
          </a:p>
          <a:p>
            <a:pPr marL="285750" indent="-285750">
              <a:buFontTx/>
              <a:buChar char="-"/>
            </a:pPr>
            <a:r>
              <a:rPr lang="en-US" sz="3200" dirty="0" smtClean="0"/>
              <a:t>The app will try to track all new call events happening on a Kazoo Account</a:t>
            </a:r>
          </a:p>
          <a:p>
            <a:pPr marL="285750" indent="-285750">
              <a:buFontTx/>
              <a:buChar char="-"/>
            </a:pPr>
            <a:endParaRPr lang="en-US" sz="3200" dirty="0"/>
          </a:p>
          <a:p>
            <a:pPr marL="285750" indent="-285750">
              <a:buFontTx/>
              <a:buChar char="-"/>
            </a:pPr>
            <a:endParaRPr lang="en-US" sz="3200" dirty="0" smtClean="0"/>
          </a:p>
          <a:p>
            <a:pPr marL="285750" indent="-285750">
              <a:buFontTx/>
              <a:buChar char="-"/>
            </a:pPr>
            <a:r>
              <a:rPr lang="en-US" sz="3200" dirty="0" smtClean="0"/>
              <a:t>The goal is to see the events in our app as we place calls from a softphone!</a:t>
            </a:r>
          </a:p>
        </p:txBody>
      </p:sp>
    </p:spTree>
    <p:extLst>
      <p:ext uri="{BB962C8B-B14F-4D97-AF65-F5344CB8AC3E}">
        <p14:creationId xmlns:p14="http://schemas.microsoft.com/office/powerpoint/2010/main" val="4420995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6072" y="1444752"/>
            <a:ext cx="61539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/>
              <a:t>Have access to a local Monster-UI </a:t>
            </a:r>
          </a:p>
          <a:p>
            <a:pPr marL="342900" indent="-342900">
              <a:buFontTx/>
              <a:buChar char="-"/>
            </a:pPr>
            <a:endParaRPr lang="en-US" sz="2400" dirty="0" smtClean="0"/>
          </a:p>
          <a:p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dirty="0" smtClean="0"/>
              <a:t>Have credentials to log in to your UI</a:t>
            </a:r>
          </a:p>
          <a:p>
            <a:pPr marL="342900" indent="-342900">
              <a:buFontTx/>
              <a:buChar char="-"/>
            </a:pPr>
            <a:endParaRPr lang="en-US" sz="2400" dirty="0" smtClean="0"/>
          </a:p>
          <a:p>
            <a:pPr marL="342900" indent="-342900">
              <a:buFontTx/>
              <a:buChar char="-"/>
            </a:pPr>
            <a:endParaRPr lang="en-US" sz="2400" dirty="0" smtClean="0"/>
          </a:p>
          <a:p>
            <a:pPr marL="342900" indent="-342900">
              <a:buFontTx/>
              <a:buChar char="-"/>
            </a:pPr>
            <a:r>
              <a:rPr lang="en-US" sz="2400" dirty="0" smtClean="0"/>
              <a:t>Have a softphone registered to this account</a:t>
            </a:r>
          </a:p>
          <a:p>
            <a:pPr marL="342900" indent="-342900">
              <a:buFontTx/>
              <a:buChar char="-"/>
            </a:pPr>
            <a:endParaRPr lang="en-US" sz="2400" dirty="0" smtClean="0"/>
          </a:p>
          <a:p>
            <a:pPr marL="342900" indent="-342900">
              <a:buFontTx/>
              <a:buChar char="-"/>
            </a:pPr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dirty="0" smtClean="0"/>
              <a:t>Be able to edit some code!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473161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Launching the Monster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8056" y="1231701"/>
            <a:ext cx="8458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smtClean="0"/>
              <a:t>Go at the address of your local Monster-UI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 smtClean="0"/>
              <a:t>Log in with the credentials given to you this morning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320" y="3355359"/>
            <a:ext cx="5279898" cy="326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0522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demo app folder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327" y="1472374"/>
            <a:ext cx="561022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0301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my app folder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83" y="1230248"/>
            <a:ext cx="3710482" cy="42012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53712" y="1362456"/>
            <a:ext cx="38587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I18n strings in /i18n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/>
              <a:t>HTML in the /views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CSS in app.css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The magic in app.js!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2877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</TotalTime>
  <Words>579</Words>
  <Application>Microsoft Office PowerPoint</Application>
  <PresentationFormat>On-screen Show (4:3)</PresentationFormat>
  <Paragraphs>111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Helvetica</vt:lpstr>
      <vt:lpstr>Helvetica Light</vt:lpstr>
      <vt:lpstr>Wingdings</vt:lpstr>
      <vt:lpstr>Office Theme</vt:lpstr>
      <vt:lpstr>BUILD YOUR FIRST MONSTER APP</vt:lpstr>
      <vt:lpstr>Presenters</vt:lpstr>
      <vt:lpstr>What’s Monster?</vt:lpstr>
      <vt:lpstr>What’s a Monster app?</vt:lpstr>
      <vt:lpstr>What’s in the app we’re about to code?</vt:lpstr>
      <vt:lpstr>Requirements</vt:lpstr>
      <vt:lpstr>Launching the Monster</vt:lpstr>
      <vt:lpstr>Creating the demo app folder</vt:lpstr>
      <vt:lpstr>Understanding my app folder</vt:lpstr>
      <vt:lpstr>Check the results</vt:lpstr>
      <vt:lpstr>Now let’s write some code!</vt:lpstr>
      <vt:lpstr>Let’s change the HTML</vt:lpstr>
      <vt:lpstr>Check the results</vt:lpstr>
      <vt:lpstr>Where’s the magic at?</vt:lpstr>
      <vt:lpstr>Where’s the magic at?</vt:lpstr>
      <vt:lpstr>Woohoo!</vt:lpstr>
      <vt:lpstr>Quick glance at the Kazoo JS SDK</vt:lpstr>
      <vt:lpstr>The future of Monster UI</vt:lpstr>
      <vt:lpstr>PowerPoint Presentation</vt:lpstr>
      <vt:lpstr>PowerPoint Presentation</vt:lpstr>
    </vt:vector>
  </TitlesOfParts>
  <Company>Inc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VoIP, Inc Mac 1</dc:creator>
  <cp:lastModifiedBy>Jean-Roch Maitre</cp:lastModifiedBy>
  <cp:revision>38</cp:revision>
  <dcterms:created xsi:type="dcterms:W3CDTF">2013-09-30T17:20:29Z</dcterms:created>
  <dcterms:modified xsi:type="dcterms:W3CDTF">2014-10-02T23:31:35Z</dcterms:modified>
</cp:coreProperties>
</file>