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9" r:id="rId3"/>
    <p:sldId id="270" r:id="rId4"/>
    <p:sldId id="257" r:id="rId5"/>
    <p:sldId id="271" r:id="rId6"/>
    <p:sldId id="272" r:id="rId7"/>
    <p:sldId id="273" r:id="rId8"/>
    <p:sldId id="274" r:id="rId9"/>
    <p:sldId id="306" r:id="rId10"/>
    <p:sldId id="275" r:id="rId11"/>
    <p:sldId id="305" r:id="rId12"/>
    <p:sldId id="307" r:id="rId13"/>
    <p:sldId id="308" r:id="rId14"/>
    <p:sldId id="309" r:id="rId15"/>
    <p:sldId id="310" r:id="rId16"/>
    <p:sldId id="311" r:id="rId17"/>
    <p:sldId id="277" r:id="rId18"/>
    <p:sldId id="312" r:id="rId19"/>
    <p:sldId id="278" r:id="rId20"/>
    <p:sldId id="304" r:id="rId21"/>
    <p:sldId id="256" r:id="rId22"/>
    <p:sldId id="313" r:id="rId23"/>
    <p:sldId id="259" r:id="rId24"/>
    <p:sldId id="260"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A397533-B36E-3F47-B3BF-D2374FE18D6B}">
          <p14:sldIdLst>
            <p14:sldId id="268"/>
            <p14:sldId id="269"/>
            <p14:sldId id="270"/>
            <p14:sldId id="257"/>
            <p14:sldId id="271"/>
            <p14:sldId id="272"/>
            <p14:sldId id="273"/>
            <p14:sldId id="274"/>
            <p14:sldId id="306"/>
            <p14:sldId id="275"/>
            <p14:sldId id="305"/>
            <p14:sldId id="307"/>
            <p14:sldId id="308"/>
            <p14:sldId id="309"/>
            <p14:sldId id="310"/>
            <p14:sldId id="311"/>
            <p14:sldId id="277"/>
            <p14:sldId id="312"/>
            <p14:sldId id="278"/>
            <p14:sldId id="304"/>
          </p14:sldIdLst>
        </p14:section>
        <p14:section name="附录" id="{24A8A835-4CCA-B74E-9049-534EAB740740}">
          <p14:sldIdLst>
            <p14:sldId id="256"/>
            <p14:sldId id="313"/>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8AAA"/>
    <a:srgbClr val="B948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1"/>
    <p:restoredTop sz="94694"/>
  </p:normalViewPr>
  <p:slideViewPr>
    <p:cSldViewPr snapToGrid="0">
      <p:cViewPr varScale="1">
        <p:scale>
          <a:sx n="121" d="100"/>
          <a:sy n="121" d="100"/>
        </p:scale>
        <p:origin x="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6D4CA-27A1-4CC3-9E73-265C44D47320}"/>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E847A95E-6B7D-B151-E57D-8B0516748B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3BCFD3B-64C0-5763-08FB-AA742190D3FC}"/>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5" name="页脚占位符 4">
            <a:extLst>
              <a:ext uri="{FF2B5EF4-FFF2-40B4-BE49-F238E27FC236}">
                <a16:creationId xmlns:a16="http://schemas.microsoft.com/office/drawing/2014/main" id="{0497406C-7AF0-54E5-B408-040A812203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77EE9AD-D832-4D22-CD47-6DF1BCC4F945}"/>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226351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16212C-699E-C03E-7DEF-BF50930BA880}"/>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35332C5-A62F-D537-C73C-4EAA9311F350}"/>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B4EC7DA-0750-87D4-5A01-3B7572CAE3D6}"/>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5" name="页脚占位符 4">
            <a:extLst>
              <a:ext uri="{FF2B5EF4-FFF2-40B4-BE49-F238E27FC236}">
                <a16:creationId xmlns:a16="http://schemas.microsoft.com/office/drawing/2014/main" id="{92222B8D-7907-9791-A1AD-D404966710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0F8A86D-C999-1A1F-FFCC-0579B2A0BB17}"/>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317996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7D437C-B302-957A-05D8-94A27AABF45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1012F0D-2544-A9C2-8201-3415DECF004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ED57117-B40A-431D-3BC3-E9E158F08472}"/>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5" name="页脚占位符 4">
            <a:extLst>
              <a:ext uri="{FF2B5EF4-FFF2-40B4-BE49-F238E27FC236}">
                <a16:creationId xmlns:a16="http://schemas.microsoft.com/office/drawing/2014/main" id="{3DA45D9F-5194-8E3B-70A7-AEF9A3BAB45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10C0CF4-EB8D-7A1F-5B36-34CAE83BF655}"/>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217863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8E0334-C493-C023-1A5C-B56AF1E38F7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1EBBA06-2558-F0BA-6A47-B88A36CFAEC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52D613A-DE46-44BB-696B-DE47CD623D49}"/>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5" name="页脚占位符 4">
            <a:extLst>
              <a:ext uri="{FF2B5EF4-FFF2-40B4-BE49-F238E27FC236}">
                <a16:creationId xmlns:a16="http://schemas.microsoft.com/office/drawing/2014/main" id="{2D069BAF-26A4-DBB5-8502-5A692AF9CE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E03955-4F54-C3BC-A424-6EF9E0E697DF}"/>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416969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57795-575A-DCA8-7D69-35D2DB903F3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7D76CE68-0081-0015-0B25-4FE7A04FC2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583619D-31F1-5506-3EAC-0F5E3045A1CA}"/>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5" name="页脚占位符 4">
            <a:extLst>
              <a:ext uri="{FF2B5EF4-FFF2-40B4-BE49-F238E27FC236}">
                <a16:creationId xmlns:a16="http://schemas.microsoft.com/office/drawing/2014/main" id="{033B3B4D-6DD1-22F6-80D3-D526D1EDAFC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8FDBB3B-C747-92A1-B296-4546C2E85D94}"/>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218452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F081A-5F04-8098-19F4-2D7864BD5B2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A1E0884-B764-2EFD-3B43-69A6EB6B8C3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1E21D98A-C4F1-D742-D5F8-78DEF7E48E9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1F85CDA-9542-BCDF-3CBD-724F59A55B15}"/>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6" name="页脚占位符 5">
            <a:extLst>
              <a:ext uri="{FF2B5EF4-FFF2-40B4-BE49-F238E27FC236}">
                <a16:creationId xmlns:a16="http://schemas.microsoft.com/office/drawing/2014/main" id="{A92F9FB4-9B5D-9CE6-BD4F-03346EBCBF8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1548477-63B0-DBB0-DA6C-EE1C03B89479}"/>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332319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1BDBC-C299-4748-F6D2-B2ED5C37B65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BF2810C-DFFD-AE0D-5AD9-3EA85173DD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AB30499-EB5A-7FF2-E6E5-83D27C47869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356904C7-13CE-D03E-ECCD-1DD2D419E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13FD573E-2FD2-30A2-74B9-7D98A8A917D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B084D78-B52B-4FEC-E33D-E19B15474778}"/>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8" name="页脚占位符 7">
            <a:extLst>
              <a:ext uri="{FF2B5EF4-FFF2-40B4-BE49-F238E27FC236}">
                <a16:creationId xmlns:a16="http://schemas.microsoft.com/office/drawing/2014/main" id="{C0E2479F-F080-9A52-4981-D99ABD30E41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2925223-AE41-1596-09C8-2A371994E0E3}"/>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207704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3D9FF-469C-8E5C-7734-D87D6CCD06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144D6EA-DBCD-4290-0609-4BBB3B3EC6BF}"/>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4" name="页脚占位符 3">
            <a:extLst>
              <a:ext uri="{FF2B5EF4-FFF2-40B4-BE49-F238E27FC236}">
                <a16:creationId xmlns:a16="http://schemas.microsoft.com/office/drawing/2014/main" id="{818FBB35-80E8-5F13-37FE-E6F7EF827AA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8763D99-B571-1FA7-E3BD-39C4888177C3}"/>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2113077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30EAFD-3BAC-965D-3B26-F19BF366E582}"/>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3" name="页脚占位符 2">
            <a:extLst>
              <a:ext uri="{FF2B5EF4-FFF2-40B4-BE49-F238E27FC236}">
                <a16:creationId xmlns:a16="http://schemas.microsoft.com/office/drawing/2014/main" id="{AF08917E-73D5-121F-5262-43397EB3639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94FB5764-D875-3F87-7BEE-F57DD654073F}"/>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3273216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6921F-2F06-3D39-339B-68639BE45C9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C4F0B46-CC2E-9023-6B3A-CBF250AEB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10F58C82-026A-B20B-6609-096AECD9D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70298A1-FDB2-5968-7EE6-3736AE9636FB}"/>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6" name="页脚占位符 5">
            <a:extLst>
              <a:ext uri="{FF2B5EF4-FFF2-40B4-BE49-F238E27FC236}">
                <a16:creationId xmlns:a16="http://schemas.microsoft.com/office/drawing/2014/main" id="{6DE0194B-8EE6-BCCF-444F-3B7BABC1750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7722705-7135-EDD3-EBA2-668B4DA44DBC}"/>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14921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916C93-64E8-8657-45A6-9B69D2C0699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50DB68E3-3FF9-FB5D-71B7-411B66433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2B3680AF-F42E-CEE1-84CA-271D44620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FC64BB4-00F1-0640-BFE5-38BC6EC09B61}"/>
              </a:ext>
            </a:extLst>
          </p:cNvPr>
          <p:cNvSpPr>
            <a:spLocks noGrp="1"/>
          </p:cNvSpPr>
          <p:nvPr>
            <p:ph type="dt" sz="half" idx="10"/>
          </p:nvPr>
        </p:nvSpPr>
        <p:spPr/>
        <p:txBody>
          <a:bodyPr/>
          <a:lstStyle/>
          <a:p>
            <a:fld id="{CDF2C341-E253-0946-8790-6FCF9E19CDC2}" type="datetimeFigureOut">
              <a:rPr kumimoji="1" lang="zh-CN" altLang="en-US" smtClean="0"/>
              <a:t>2024/5/24</a:t>
            </a:fld>
            <a:endParaRPr kumimoji="1" lang="zh-CN" altLang="en-US"/>
          </a:p>
        </p:txBody>
      </p:sp>
      <p:sp>
        <p:nvSpPr>
          <p:cNvPr id="6" name="页脚占位符 5">
            <a:extLst>
              <a:ext uri="{FF2B5EF4-FFF2-40B4-BE49-F238E27FC236}">
                <a16:creationId xmlns:a16="http://schemas.microsoft.com/office/drawing/2014/main" id="{5AF24CC8-E860-BCE6-0233-B7EB99DEF5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C182AEC-3F65-E596-00C5-4B0EE3ECCC4B}"/>
              </a:ext>
            </a:extLst>
          </p:cNvPr>
          <p:cNvSpPr>
            <a:spLocks noGrp="1"/>
          </p:cNvSpPr>
          <p:nvPr>
            <p:ph type="sldNum" sz="quarter" idx="12"/>
          </p:nvPr>
        </p:nvSpPr>
        <p:spPr/>
        <p:txBody>
          <a:body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42137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57F20D3-E7BD-1A8E-7CAD-E05FD4326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2BE889C-12AD-BD92-F8F8-6106360DD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92B0589-6A6D-3E5C-2E89-FF7B073027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2C341-E253-0946-8790-6FCF9E19CDC2}" type="datetimeFigureOut">
              <a:rPr kumimoji="1" lang="zh-CN" altLang="en-US" smtClean="0"/>
              <a:t>2024/5/24</a:t>
            </a:fld>
            <a:endParaRPr kumimoji="1" lang="zh-CN" altLang="en-US"/>
          </a:p>
        </p:txBody>
      </p:sp>
      <p:sp>
        <p:nvSpPr>
          <p:cNvPr id="5" name="页脚占位符 4">
            <a:extLst>
              <a:ext uri="{FF2B5EF4-FFF2-40B4-BE49-F238E27FC236}">
                <a16:creationId xmlns:a16="http://schemas.microsoft.com/office/drawing/2014/main" id="{0FEF091E-5B18-8E54-165D-350A2C00C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CA0C844-06F0-32BC-418A-9952627FEC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C41C5-2343-FF4A-83D7-39B0B1AB2B08}" type="slidenum">
              <a:rPr kumimoji="1" lang="zh-CN" altLang="en-US" smtClean="0"/>
              <a:t>‹#›</a:t>
            </a:fld>
            <a:endParaRPr kumimoji="1" lang="zh-CN" altLang="en-US"/>
          </a:p>
        </p:txBody>
      </p:sp>
    </p:spTree>
    <p:extLst>
      <p:ext uri="{BB962C8B-B14F-4D97-AF65-F5344CB8AC3E}">
        <p14:creationId xmlns:p14="http://schemas.microsoft.com/office/powerpoint/2010/main" val="30276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1.emf"/><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hyperlink" Target="https://en.wikipedia.org/wiki/Zipf%27s_law"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FD45DF-7D81-7566-9544-BA5F55ACD9A8}"/>
              </a:ext>
            </a:extLst>
          </p:cNvPr>
          <p:cNvSpPr txBox="1"/>
          <p:nvPr/>
        </p:nvSpPr>
        <p:spPr>
          <a:xfrm>
            <a:off x="0" y="1442067"/>
            <a:ext cx="12191999" cy="923330"/>
          </a:xfrm>
          <a:prstGeom prst="rect">
            <a:avLst/>
          </a:prstGeom>
          <a:noFill/>
        </p:spPr>
        <p:txBody>
          <a:bodyPr wrap="square" rtlCol="0">
            <a:spAutoFit/>
          </a:bodyPr>
          <a:lstStyle/>
          <a:p>
            <a:pPr algn="ctr"/>
            <a:r>
              <a:rPr kumimoji="1" lang="zh-CN" altLang="en-US" sz="5400" b="1" dirty="0">
                <a:latin typeface="Microsoft YaHei" panose="020B0503020204020204" pitchFamily="34" charset="-122"/>
                <a:ea typeface="Microsoft YaHei" panose="020B0503020204020204" pitchFamily="34" charset="-122"/>
              </a:rPr>
              <a:t>面向</a:t>
            </a:r>
            <a:r>
              <a:rPr kumimoji="1" lang="en" altLang="zh-CN" sz="5400" b="1" dirty="0">
                <a:latin typeface="Microsoft YaHei" panose="020B0503020204020204" pitchFamily="34" charset="-122"/>
                <a:ea typeface="Microsoft YaHei" panose="020B0503020204020204" pitchFamily="34" charset="-122"/>
              </a:rPr>
              <a:t>TopK</a:t>
            </a:r>
            <a:r>
              <a:rPr kumimoji="1" lang="zh-CN" altLang="en-US" sz="5400" b="1" dirty="0">
                <a:latin typeface="Microsoft YaHei" panose="020B0503020204020204" pitchFamily="34" charset="-122"/>
                <a:ea typeface="Microsoft YaHei" panose="020B0503020204020204" pitchFamily="34" charset="-122"/>
              </a:rPr>
              <a:t>聚合任务的剪枝聚合算法</a:t>
            </a:r>
          </a:p>
        </p:txBody>
      </p:sp>
      <p:sp>
        <p:nvSpPr>
          <p:cNvPr id="4" name="文本框 3">
            <a:extLst>
              <a:ext uri="{FF2B5EF4-FFF2-40B4-BE49-F238E27FC236}">
                <a16:creationId xmlns:a16="http://schemas.microsoft.com/office/drawing/2014/main" id="{81E0A125-51F4-F9A5-3576-1B422C1DB1D7}"/>
              </a:ext>
            </a:extLst>
          </p:cNvPr>
          <p:cNvSpPr txBox="1"/>
          <p:nvPr/>
        </p:nvSpPr>
        <p:spPr>
          <a:xfrm>
            <a:off x="8920946" y="5231267"/>
            <a:ext cx="2590800" cy="369332"/>
          </a:xfrm>
          <a:prstGeom prst="rect">
            <a:avLst/>
          </a:prstGeom>
          <a:noFill/>
        </p:spPr>
        <p:txBody>
          <a:bodyPr wrap="square" rtlCol="0">
            <a:spAutoFit/>
          </a:bodyPr>
          <a:lstStyle/>
          <a:p>
            <a:r>
              <a:rPr kumimoji="1" lang="en-US" altLang="zh-CN" dirty="0">
                <a:latin typeface="Arial Rounded MT Bold" panose="020F0704030504030204" pitchFamily="34" charset="0"/>
              </a:rPr>
              <a:t>2023-05-24</a:t>
            </a:r>
            <a:endParaRPr kumimoji="1" lang="zh-CN" altLang="en-US" dirty="0">
              <a:latin typeface="Arial Rounded MT Bold" panose="020F0704030504030204" pitchFamily="34" charset="0"/>
            </a:endParaRPr>
          </a:p>
        </p:txBody>
      </p:sp>
      <p:sp>
        <p:nvSpPr>
          <p:cNvPr id="3" name="文本框 2">
            <a:extLst>
              <a:ext uri="{FF2B5EF4-FFF2-40B4-BE49-F238E27FC236}">
                <a16:creationId xmlns:a16="http://schemas.microsoft.com/office/drawing/2014/main" id="{09135C10-BCF7-C459-1BAA-D2457A9A9BC6}"/>
              </a:ext>
            </a:extLst>
          </p:cNvPr>
          <p:cNvSpPr txBox="1"/>
          <p:nvPr/>
        </p:nvSpPr>
        <p:spPr>
          <a:xfrm>
            <a:off x="2609492" y="3761494"/>
            <a:ext cx="8139022" cy="777457"/>
          </a:xfrm>
          <a:prstGeom prst="rect">
            <a:avLst/>
          </a:prstGeom>
          <a:noFill/>
        </p:spPr>
        <p:txBody>
          <a:bodyPr wrap="square">
            <a:spAutoFit/>
          </a:bodyPr>
          <a:lstStyle/>
          <a:p>
            <a:pPr marL="285750" indent="-285750">
              <a:lnSpc>
                <a:spcPct val="130000"/>
              </a:lnSpc>
              <a:buFont typeface="Wingdings" pitchFamily="2" charset="2"/>
              <a:buChar char="p"/>
            </a:pPr>
            <a:r>
              <a:rPr lang="zh-CN" altLang="en-US" b="1">
                <a:latin typeface="Microsoft YaHei" panose="020B0503020204020204" pitchFamily="34" charset="-122"/>
                <a:ea typeface="Microsoft YaHei" panose="020B0503020204020204" pitchFamily="34" charset="-122"/>
              </a:rPr>
              <a:t>代码仓库：</a:t>
            </a:r>
            <a:r>
              <a:rPr lang="zh-CN" altLang="en-US">
                <a:latin typeface="Microsoft YaHei" panose="020B0503020204020204" pitchFamily="34" charset="-122"/>
                <a:ea typeface="Microsoft YaHei" panose="020B0503020204020204" pitchFamily="34" charset="-122"/>
              </a:rPr>
              <a:t>https://git.nju.edu.cn/HuayiChai/agg_demo</a:t>
            </a:r>
          </a:p>
          <a:p>
            <a:pPr marL="285750" indent="-285750">
              <a:lnSpc>
                <a:spcPct val="130000"/>
              </a:lnSpc>
              <a:buFont typeface="Wingdings" pitchFamily="2" charset="2"/>
              <a:buChar char="p"/>
            </a:pPr>
            <a:r>
              <a:rPr lang="zh-CN" altLang="en-US" b="1">
                <a:latin typeface="Microsoft YaHei" panose="020B0503020204020204" pitchFamily="34" charset="-122"/>
                <a:ea typeface="Microsoft YaHei" panose="020B0503020204020204" pitchFamily="34" charset="-122"/>
              </a:rPr>
              <a:t>数据集网盘：</a:t>
            </a:r>
            <a:r>
              <a:rPr lang="zh-CN" altLang="en-US">
                <a:latin typeface="Microsoft YaHei" panose="020B0503020204020204" pitchFamily="34" charset="-122"/>
                <a:ea typeface="Microsoft YaHei" panose="020B0503020204020204" pitchFamily="34" charset="-122"/>
              </a:rPr>
              <a:t>https://box.nju.edu.cn/d/3156590db15a4d3b8a0f/</a:t>
            </a:r>
          </a:p>
        </p:txBody>
      </p:sp>
      <p:sp>
        <p:nvSpPr>
          <p:cNvPr id="6" name="文本框 5">
            <a:extLst>
              <a:ext uri="{FF2B5EF4-FFF2-40B4-BE49-F238E27FC236}">
                <a16:creationId xmlns:a16="http://schemas.microsoft.com/office/drawing/2014/main" id="{F342F198-8E10-FF96-62F1-42078A3AC301}"/>
              </a:ext>
            </a:extLst>
          </p:cNvPr>
          <p:cNvSpPr txBox="1"/>
          <p:nvPr/>
        </p:nvSpPr>
        <p:spPr>
          <a:xfrm>
            <a:off x="2609492" y="2984037"/>
            <a:ext cx="4616775" cy="777457"/>
          </a:xfrm>
          <a:prstGeom prst="rect">
            <a:avLst/>
          </a:prstGeom>
          <a:noFill/>
        </p:spPr>
        <p:txBody>
          <a:bodyPr wrap="square" rtlCol="0">
            <a:spAutoFit/>
          </a:bodyPr>
          <a:lstStyle/>
          <a:p>
            <a:pPr marL="285750" indent="-285750">
              <a:lnSpc>
                <a:spcPct val="130000"/>
              </a:lnSpc>
              <a:buFont typeface="Wingdings" pitchFamily="2" charset="2"/>
              <a:buChar char="p"/>
            </a:pPr>
            <a:r>
              <a:rPr kumimoji="1" lang="zh-CN" altLang="en-US" b="1" dirty="0">
                <a:latin typeface="Microsoft YaHei" panose="020B0503020204020204" pitchFamily="34" charset="-122"/>
                <a:ea typeface="Microsoft YaHei" panose="020B0503020204020204" pitchFamily="34" charset="-122"/>
              </a:rPr>
              <a:t>作者：</a:t>
            </a:r>
            <a:r>
              <a:rPr kumimoji="1" lang="zh-CN" altLang="en-US" dirty="0">
                <a:latin typeface="Microsoft YaHei" panose="020B0503020204020204" pitchFamily="34" charset="-122"/>
                <a:ea typeface="Microsoft YaHei" panose="020B0503020204020204" pitchFamily="34" charset="-122"/>
              </a:rPr>
              <a:t>李猛、柴华溢</a:t>
            </a:r>
            <a:endParaRPr kumimoji="1" lang="en-US" altLang="zh-CN"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p"/>
            </a:pPr>
            <a:r>
              <a:rPr kumimoji="1" lang="zh-CN" altLang="en-US" b="1" dirty="0">
                <a:latin typeface="Microsoft YaHei" panose="020B0503020204020204" pitchFamily="34" charset="-122"/>
                <a:ea typeface="Microsoft YaHei" panose="020B0503020204020204" pitchFamily="34" charset="-122"/>
              </a:rPr>
              <a:t>单位：</a:t>
            </a:r>
            <a:r>
              <a:rPr kumimoji="1" lang="zh-CN" altLang="en-US" dirty="0">
                <a:latin typeface="Microsoft YaHei" panose="020B0503020204020204" pitchFamily="34" charset="-122"/>
                <a:ea typeface="Microsoft YaHei" panose="020B0503020204020204" pitchFamily="34" charset="-122"/>
              </a:rPr>
              <a:t>南京大学计算机科学与技术系</a:t>
            </a:r>
          </a:p>
        </p:txBody>
      </p:sp>
    </p:spTree>
    <p:extLst>
      <p:ext uri="{BB962C8B-B14F-4D97-AF65-F5344CB8AC3E}">
        <p14:creationId xmlns:p14="http://schemas.microsoft.com/office/powerpoint/2010/main" val="284541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3" name="文本框 2">
            <a:extLst>
              <a:ext uri="{FF2B5EF4-FFF2-40B4-BE49-F238E27FC236}">
                <a16:creationId xmlns:a16="http://schemas.microsoft.com/office/drawing/2014/main" id="{97EDA0BD-553E-B582-C32F-D39B53864D11}"/>
              </a:ext>
            </a:extLst>
          </p:cNvPr>
          <p:cNvSpPr txBox="1"/>
          <p:nvPr/>
        </p:nvSpPr>
        <p:spPr>
          <a:xfrm>
            <a:off x="1000101" y="993330"/>
            <a:ext cx="453930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挑战</a:t>
            </a:r>
            <a:r>
              <a:rPr kumimoji="1" lang="en-US" altLang="zh-CN" sz="2400" b="1" dirty="0">
                <a:latin typeface="Microsoft YaHei" panose="020B0503020204020204" pitchFamily="34" charset="-122"/>
                <a:ea typeface="Microsoft YaHei" panose="020B0503020204020204" pitchFamily="34" charset="-122"/>
              </a:rPr>
              <a:t>3</a:t>
            </a:r>
            <a:r>
              <a:rPr kumimoji="1" lang="zh-CN" altLang="en-US" sz="2400" b="1" dirty="0">
                <a:latin typeface="Microsoft YaHei" panose="020B0503020204020204" pitchFamily="34" charset="-122"/>
                <a:ea typeface="Microsoft YaHei" panose="020B0503020204020204" pitchFamily="34" charset="-122"/>
              </a:rPr>
              <a:t>：并发</a:t>
            </a:r>
            <a:endParaRPr kumimoji="1" lang="zh-CN" altLang="en-US" sz="2000" b="1" dirty="0">
              <a:latin typeface="Microsoft YaHei" panose="020B0503020204020204" pitchFamily="34" charset="-122"/>
              <a:ea typeface="Microsoft YaHei" panose="020B0503020204020204" pitchFamily="34" charset="-122"/>
            </a:endParaRPr>
          </a:p>
        </p:txBody>
      </p:sp>
      <p:pic>
        <p:nvPicPr>
          <p:cNvPr id="44" name="图形 43">
            <a:extLst>
              <a:ext uri="{FF2B5EF4-FFF2-40B4-BE49-F238E27FC236}">
                <a16:creationId xmlns:a16="http://schemas.microsoft.com/office/drawing/2014/main" id="{4C9912AD-D5BF-F354-FDD1-F2AF720F28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4515" y="1814672"/>
            <a:ext cx="10014300" cy="5043328"/>
          </a:xfrm>
          <a:prstGeom prst="rect">
            <a:avLst/>
          </a:prstGeom>
        </p:spPr>
      </p:pic>
      <p:pic>
        <p:nvPicPr>
          <p:cNvPr id="58" name="图形 57">
            <a:extLst>
              <a:ext uri="{FF2B5EF4-FFF2-40B4-BE49-F238E27FC236}">
                <a16:creationId xmlns:a16="http://schemas.microsoft.com/office/drawing/2014/main" id="{23069C09-A797-00C2-B285-2FE6AF3C46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00530" y="1352092"/>
            <a:ext cx="7772400" cy="416250"/>
          </a:xfrm>
          <a:prstGeom prst="rect">
            <a:avLst/>
          </a:prstGeom>
        </p:spPr>
      </p:pic>
    </p:spTree>
    <p:extLst>
      <p:ext uri="{BB962C8B-B14F-4D97-AF65-F5344CB8AC3E}">
        <p14:creationId xmlns:p14="http://schemas.microsoft.com/office/powerpoint/2010/main" val="175921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理论分析</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1B6627C-03B4-43C8-55AF-1C09206F45BF}"/>
                  </a:ext>
                </a:extLst>
              </p:cNvPr>
              <p:cNvSpPr txBox="1"/>
              <p:nvPr/>
            </p:nvSpPr>
            <p:spPr>
              <a:xfrm>
                <a:off x="1265222" y="1457440"/>
                <a:ext cx="9661556" cy="369332"/>
              </a:xfrm>
              <a:prstGeom prst="rect">
                <a:avLst/>
              </a:prstGeom>
              <a:noFill/>
            </p:spPr>
            <p:txBody>
              <a:bodyPr wrap="square" rtlCol="0">
                <a:spAutoFit/>
              </a:bodyPr>
              <a:lstStyle/>
              <a:p>
                <a:r>
                  <a:rPr kumimoji="1" lang="en-US" altLang="zh-CN" dirty="0">
                    <a:latin typeface="Microsoft YaHei" panose="020B0503020204020204" pitchFamily="34" charset="-122"/>
                    <a:ea typeface="Microsoft YaHei" panose="020B0503020204020204" pitchFamily="34" charset="-122"/>
                  </a:rPr>
                  <a:t>N</a:t>
                </a:r>
                <a:r>
                  <a:rPr kumimoji="1" lang="zh-CN" altLang="en-US" dirty="0">
                    <a:latin typeface="Microsoft YaHei" panose="020B0503020204020204" pitchFamily="34" charset="-122"/>
                    <a:ea typeface="Microsoft YaHei" panose="020B0503020204020204" pitchFamily="34" charset="-122"/>
                  </a:rPr>
                  <a:t>行</a:t>
                </a:r>
                <a:r>
                  <a:rPr kumimoji="1" lang="en-US" altLang="zh-CN" dirty="0">
                    <a:latin typeface="Microsoft YaHei" panose="020B0503020204020204" pitchFamily="34" charset="-122"/>
                    <a:ea typeface="Microsoft YaHei" panose="020B0503020204020204" pitchFamily="34" charset="-122"/>
                  </a:rPr>
                  <a:t>tuples, </a:t>
                </a:r>
                <a:r>
                  <a:rPr kumimoji="1" lang="zh-CN" altLang="en-US" dirty="0">
                    <a:latin typeface="Microsoft YaHei" panose="020B0503020204020204" pitchFamily="34" charset="-122"/>
                    <a:ea typeface="Microsoft YaHei" panose="020B0503020204020204" pitchFamily="34" charset="-122"/>
                  </a:rPr>
                  <a:t>包含</a:t>
                </a:r>
                <a:r>
                  <a:rPr kumimoji="1" lang="en-US" altLang="zh-CN" dirty="0">
                    <a:latin typeface="Microsoft YaHei" panose="020B0503020204020204" pitchFamily="34" charset="-122"/>
                    <a:ea typeface="Microsoft YaHei" panose="020B0503020204020204" pitchFamily="34" charset="-122"/>
                  </a:rPr>
                  <a:t> n</a:t>
                </a:r>
                <a:r>
                  <a:rPr kumimoji="1" lang="zh-CN" altLang="en-US" dirty="0">
                    <a:latin typeface="Microsoft YaHei" panose="020B0503020204020204" pitchFamily="34" charset="-122"/>
                    <a:ea typeface="Microsoft YaHei" panose="020B0503020204020204" pitchFamily="34" charset="-122"/>
                  </a:rPr>
                  <a:t>个</a:t>
                </a:r>
                <a:r>
                  <a:rPr kumimoji="1" lang="en-US" altLang="zh-CN" dirty="0">
                    <a:latin typeface="Microsoft YaHei" panose="020B0503020204020204" pitchFamily="34" charset="-122"/>
                    <a:ea typeface="Microsoft YaHei" panose="020B0503020204020204" pitchFamily="34" charset="-122"/>
                  </a:rPr>
                  <a:t>distinct group, </a:t>
                </a:r>
                <a:r>
                  <a:rPr kumimoji="1" lang="zh-CN" altLang="en-US" dirty="0">
                    <a:latin typeface="Microsoft YaHei" panose="020B0503020204020204" pitchFamily="34" charset="-122"/>
                    <a:ea typeface="Microsoft YaHei" panose="020B0503020204020204" pitchFamily="34" charset="-122"/>
                  </a:rPr>
                  <a:t> 排名第</a:t>
                </a:r>
                <a:r>
                  <a:rPr kumimoji="1" lang="en-US" altLang="zh-CN" i="1" dirty="0">
                    <a:latin typeface="Microsoft YaHei" panose="020B0503020204020204" pitchFamily="34" charset="-122"/>
                    <a:ea typeface="Microsoft YaHei" panose="020B0503020204020204" pitchFamily="34" charset="-122"/>
                  </a:rPr>
                  <a:t>i</a:t>
                </a:r>
                <a:r>
                  <a:rPr kumimoji="1" lang="zh-CN" altLang="en-US" i="1"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的</a:t>
                </a:r>
                <a:r>
                  <a:rPr kumimoji="1" lang="en-US" altLang="zh-CN" dirty="0">
                    <a:latin typeface="Microsoft YaHei" panose="020B0503020204020204" pitchFamily="34" charset="-122"/>
                    <a:ea typeface="Microsoft YaHei" panose="020B0503020204020204" pitchFamily="34" charset="-122"/>
                  </a:rPr>
                  <a:t>group</a:t>
                </a:r>
                <a:r>
                  <a:rPr kumimoji="1" lang="zh-CN" altLang="en-US" dirty="0">
                    <a:latin typeface="Microsoft YaHei" panose="020B0503020204020204" pitchFamily="34" charset="-122"/>
                    <a:ea typeface="Microsoft YaHei" panose="020B0503020204020204" pitchFamily="34" charset="-122"/>
                  </a:rPr>
                  <a:t>的频率记录为</a:t>
                </a:r>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rPr>
                          <m:t>𝑖</m:t>
                        </m:r>
                      </m:sub>
                    </m:sSub>
                  </m:oMath>
                </a14:m>
                <a:r>
                  <a:rPr kumimoji="1" lang="en-US" altLang="zh-CN" dirty="0">
                    <a:latin typeface="Microsoft YaHei" panose="020B0503020204020204" pitchFamily="34" charset="-122"/>
                    <a:ea typeface="Microsoft YaHei" panose="020B0503020204020204" pitchFamily="34" charset="-122"/>
                  </a:rPr>
                  <a:t>, </a:t>
                </a:r>
                <a:r>
                  <a:rPr kumimoji="1" lang="zh-CN" altLang="en-US" dirty="0">
                    <a:latin typeface="Microsoft YaHei" panose="020B0503020204020204" pitchFamily="34" charset="-122"/>
                    <a:ea typeface="Microsoft YaHei" panose="020B0503020204020204" pitchFamily="34" charset="-122"/>
                  </a:rPr>
                  <a:t>频率从高到低排序</a:t>
                </a:r>
              </a:p>
            </p:txBody>
          </p:sp>
        </mc:Choice>
        <mc:Fallback xmlns="">
          <p:sp>
            <p:nvSpPr>
              <p:cNvPr id="13" name="文本框 12">
                <a:extLst>
                  <a:ext uri="{FF2B5EF4-FFF2-40B4-BE49-F238E27FC236}">
                    <a16:creationId xmlns:a16="http://schemas.microsoft.com/office/drawing/2014/main" id="{61B6627C-03B4-43C8-55AF-1C09206F45BF}"/>
                  </a:ext>
                </a:extLst>
              </p:cNvPr>
              <p:cNvSpPr txBox="1">
                <a:spLocks noRot="1" noChangeAspect="1" noMove="1" noResize="1" noEditPoints="1" noAdjustHandles="1" noChangeArrowheads="1" noChangeShapeType="1" noTextEdit="1"/>
              </p:cNvSpPr>
              <p:nvPr/>
            </p:nvSpPr>
            <p:spPr>
              <a:xfrm>
                <a:off x="1265222" y="1457440"/>
                <a:ext cx="9661556" cy="369332"/>
              </a:xfrm>
              <a:prstGeom prst="rect">
                <a:avLst/>
              </a:prstGeom>
              <a:blipFill>
                <a:blip r:embed="rId2"/>
                <a:stretch>
                  <a:fillRect l="-525" t="-6667" b="-23333"/>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5B130923-C734-0BDC-09D5-31DF7E44270F}"/>
              </a:ext>
            </a:extLst>
          </p:cNvPr>
          <p:cNvPicPr>
            <a:picLocks noChangeAspect="1"/>
          </p:cNvPicPr>
          <p:nvPr/>
        </p:nvPicPr>
        <p:blipFill>
          <a:blip r:embed="rId3"/>
          <a:stretch>
            <a:fillRect/>
          </a:stretch>
        </p:blipFill>
        <p:spPr>
          <a:xfrm>
            <a:off x="7013251" y="1767110"/>
            <a:ext cx="3593651" cy="2569416"/>
          </a:xfrm>
          <a:prstGeom prst="rect">
            <a:avLst/>
          </a:prstGeom>
        </p:spPr>
      </p:pic>
      <p:sp>
        <p:nvSpPr>
          <p:cNvPr id="27" name="文本框 26">
            <a:extLst>
              <a:ext uri="{FF2B5EF4-FFF2-40B4-BE49-F238E27FC236}">
                <a16:creationId xmlns:a16="http://schemas.microsoft.com/office/drawing/2014/main" id="{9A15C6F2-8543-561B-FFC1-31DD4BC12D6B}"/>
              </a:ext>
            </a:extLst>
          </p:cNvPr>
          <p:cNvSpPr txBox="1"/>
          <p:nvPr/>
        </p:nvSpPr>
        <p:spPr>
          <a:xfrm>
            <a:off x="2661734" y="6316589"/>
            <a:ext cx="2315102" cy="369332"/>
          </a:xfrm>
          <a:prstGeom prst="rect">
            <a:avLst/>
          </a:prstGeom>
          <a:noFill/>
        </p:spPr>
        <p:txBody>
          <a:bodyPr wrap="square">
            <a:spAutoFit/>
          </a:bodyPr>
          <a:lstStyle/>
          <a:p>
            <a:r>
              <a:rPr lang="en-US" altLang="zh-CN" b="1" dirty="0" err="1"/>
              <a:t>Clickbench</a:t>
            </a:r>
            <a:r>
              <a:rPr lang="zh-CN" altLang="en-US" b="1" dirty="0"/>
              <a:t>数据集</a:t>
            </a:r>
          </a:p>
        </p:txBody>
      </p:sp>
      <p:pic>
        <p:nvPicPr>
          <p:cNvPr id="35" name="图片 34">
            <a:extLst>
              <a:ext uri="{FF2B5EF4-FFF2-40B4-BE49-F238E27FC236}">
                <a16:creationId xmlns:a16="http://schemas.microsoft.com/office/drawing/2014/main" id="{AD3B82FC-CA55-6222-6E79-EC3F62418FD3}"/>
              </a:ext>
            </a:extLst>
          </p:cNvPr>
          <p:cNvPicPr>
            <a:picLocks noChangeAspect="1"/>
          </p:cNvPicPr>
          <p:nvPr/>
        </p:nvPicPr>
        <p:blipFill>
          <a:blip r:embed="rId4"/>
          <a:stretch>
            <a:fillRect/>
          </a:stretch>
        </p:blipFill>
        <p:spPr>
          <a:xfrm>
            <a:off x="7013251" y="4276864"/>
            <a:ext cx="3610043" cy="2581136"/>
          </a:xfrm>
          <a:prstGeom prst="rect">
            <a:avLst/>
          </a:prstGeom>
        </p:spPr>
      </p:pic>
      <p:pic>
        <p:nvPicPr>
          <p:cNvPr id="44" name="图片 43">
            <a:extLst>
              <a:ext uri="{FF2B5EF4-FFF2-40B4-BE49-F238E27FC236}">
                <a16:creationId xmlns:a16="http://schemas.microsoft.com/office/drawing/2014/main" id="{8402B4B5-3A78-7144-B604-96F0101FC260}"/>
              </a:ext>
            </a:extLst>
          </p:cNvPr>
          <p:cNvPicPr>
            <a:picLocks noChangeAspect="1"/>
          </p:cNvPicPr>
          <p:nvPr/>
        </p:nvPicPr>
        <p:blipFill>
          <a:blip r:embed="rId5"/>
          <a:stretch>
            <a:fillRect/>
          </a:stretch>
        </p:blipFill>
        <p:spPr>
          <a:xfrm>
            <a:off x="503812" y="2153804"/>
            <a:ext cx="5757046" cy="4116217"/>
          </a:xfrm>
          <a:prstGeom prst="rect">
            <a:avLst/>
          </a:prstGeom>
        </p:spPr>
      </p:pic>
      <p:sp>
        <p:nvSpPr>
          <p:cNvPr id="54" name="文本框 53">
            <a:extLst>
              <a:ext uri="{FF2B5EF4-FFF2-40B4-BE49-F238E27FC236}">
                <a16:creationId xmlns:a16="http://schemas.microsoft.com/office/drawing/2014/main" id="{32EC9879-ABE4-28E5-2A1E-3C8826A0C1FF}"/>
              </a:ext>
            </a:extLst>
          </p:cNvPr>
          <p:cNvSpPr txBox="1"/>
          <p:nvPr/>
        </p:nvSpPr>
        <p:spPr>
          <a:xfrm>
            <a:off x="503812" y="899575"/>
            <a:ext cx="6123408" cy="461665"/>
          </a:xfrm>
          <a:prstGeom prst="rect">
            <a:avLst/>
          </a:prstGeom>
          <a:noFill/>
        </p:spPr>
        <p:txBody>
          <a:bodyPr wrap="none" rtlCol="0">
            <a:spAutoFit/>
          </a:bodyPr>
          <a:lstStyle/>
          <a:p>
            <a:r>
              <a:rPr kumimoji="1" lang="en-US" altLang="zh-CN" sz="2400" b="1" dirty="0">
                <a:latin typeface="Microsoft YaHei" panose="020B0503020204020204" pitchFamily="34" charset="-122"/>
                <a:ea typeface="Microsoft YaHei" panose="020B0503020204020204" pitchFamily="34" charset="-122"/>
              </a:rPr>
              <a:t>Top-k</a:t>
            </a:r>
            <a:r>
              <a:rPr kumimoji="1" lang="zh-CN" altLang="en-US" sz="2400" b="1" dirty="0">
                <a:latin typeface="Microsoft YaHei" panose="020B0503020204020204" pitchFamily="34" charset="-122"/>
                <a:ea typeface="Microsoft YaHei" panose="020B0503020204020204" pitchFamily="34" charset="-122"/>
              </a:rPr>
              <a:t>的阈值能过滤的元素</a:t>
            </a:r>
            <a:r>
              <a:rPr kumimoji="1" lang="en-US" altLang="zh-CN" sz="2400" b="1" dirty="0">
                <a:latin typeface="Microsoft YaHei" panose="020B0503020204020204" pitchFamily="34" charset="-122"/>
                <a:ea typeface="Microsoft YaHei" panose="020B0503020204020204" pitchFamily="34" charset="-122"/>
              </a:rPr>
              <a:t>partition</a:t>
            </a:r>
            <a:r>
              <a:rPr kumimoji="1" lang="zh-CN" altLang="en-US" sz="2400" b="1" dirty="0">
                <a:latin typeface="Microsoft YaHei" panose="020B0503020204020204" pitchFamily="34" charset="-122"/>
                <a:ea typeface="Microsoft YaHei" panose="020B0503020204020204" pitchFamily="34" charset="-122"/>
              </a:rPr>
              <a:t>比例？</a:t>
            </a:r>
          </a:p>
        </p:txBody>
      </p:sp>
    </p:spTree>
    <p:extLst>
      <p:ext uri="{BB962C8B-B14F-4D97-AF65-F5344CB8AC3E}">
        <p14:creationId xmlns:p14="http://schemas.microsoft.com/office/powerpoint/2010/main" val="87017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理论分析</a:t>
            </a:r>
          </a:p>
        </p:txBody>
      </p:sp>
      <p:sp>
        <p:nvSpPr>
          <p:cNvPr id="4" name="文本框 3">
            <a:extLst>
              <a:ext uri="{FF2B5EF4-FFF2-40B4-BE49-F238E27FC236}">
                <a16:creationId xmlns:a16="http://schemas.microsoft.com/office/drawing/2014/main" id="{B60C303D-2387-84C4-6BE0-643BA054C010}"/>
              </a:ext>
            </a:extLst>
          </p:cNvPr>
          <p:cNvSpPr txBox="1"/>
          <p:nvPr/>
        </p:nvSpPr>
        <p:spPr>
          <a:xfrm>
            <a:off x="514415" y="928075"/>
            <a:ext cx="6123408" cy="461665"/>
          </a:xfrm>
          <a:prstGeom prst="rect">
            <a:avLst/>
          </a:prstGeom>
          <a:noFill/>
        </p:spPr>
        <p:txBody>
          <a:bodyPr wrap="none" rtlCol="0">
            <a:spAutoFit/>
          </a:bodyPr>
          <a:lstStyle/>
          <a:p>
            <a:r>
              <a:rPr kumimoji="1" lang="en-US" altLang="zh-CN" sz="2400" b="1" dirty="0">
                <a:latin typeface="Microsoft YaHei" panose="020B0503020204020204" pitchFamily="34" charset="-122"/>
                <a:ea typeface="Microsoft YaHei" panose="020B0503020204020204" pitchFamily="34" charset="-122"/>
              </a:rPr>
              <a:t>Top-k</a:t>
            </a:r>
            <a:r>
              <a:rPr kumimoji="1" lang="zh-CN" altLang="en-US" sz="2400" b="1" dirty="0">
                <a:latin typeface="Microsoft YaHei" panose="020B0503020204020204" pitchFamily="34" charset="-122"/>
                <a:ea typeface="Microsoft YaHei" panose="020B0503020204020204" pitchFamily="34" charset="-122"/>
              </a:rPr>
              <a:t>的阈值能过滤的元素</a:t>
            </a:r>
            <a:r>
              <a:rPr kumimoji="1" lang="en-US" altLang="zh-CN" sz="2400" b="1" dirty="0">
                <a:latin typeface="Microsoft YaHei" panose="020B0503020204020204" pitchFamily="34" charset="-122"/>
                <a:ea typeface="Microsoft YaHei" panose="020B0503020204020204" pitchFamily="34" charset="-122"/>
              </a:rPr>
              <a:t>partition</a:t>
            </a:r>
            <a:r>
              <a:rPr kumimoji="1" lang="zh-CN" altLang="en-US" sz="2400" b="1" dirty="0">
                <a:latin typeface="Microsoft YaHei" panose="020B0503020204020204" pitchFamily="34" charset="-122"/>
                <a:ea typeface="Microsoft YaHei" panose="020B0503020204020204" pitchFamily="34" charset="-122"/>
              </a:rPr>
              <a:t>比例？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5E34C74-048C-E7C5-9B85-AF9931B89232}"/>
                  </a:ext>
                </a:extLst>
              </p:cNvPr>
              <p:cNvSpPr txBox="1"/>
              <p:nvPr/>
            </p:nvSpPr>
            <p:spPr>
              <a:xfrm>
                <a:off x="1894178" y="2190398"/>
                <a:ext cx="9129993" cy="581121"/>
              </a:xfrm>
              <a:prstGeom prst="rect">
                <a:avLst/>
              </a:prstGeom>
              <a:noFill/>
            </p:spPr>
            <p:txBody>
              <a:bodyPr wrap="square">
                <a:spAutoFit/>
              </a:bodyPr>
              <a:lstStyle/>
              <a:p>
                <a:r>
                  <a:rPr kumimoji="1" lang="zh-CN" altLang="en-US" b="1" dirty="0">
                    <a:latin typeface="Microsoft YaHei" panose="020B0503020204020204" pitchFamily="34" charset="-122"/>
                    <a:ea typeface="Microsoft YaHei" panose="020B0503020204020204" pitchFamily="34" charset="-122"/>
                  </a:rPr>
                  <a:t>为了理论分析方便，使用</a:t>
                </a:r>
                <a:r>
                  <a:rPr kumimoji="1" lang="en-US" altLang="zh-CN" b="1" dirty="0" err="1">
                    <a:latin typeface="Microsoft YaHei" panose="020B0503020204020204" pitchFamily="34" charset="-122"/>
                    <a:ea typeface="Microsoft YaHei" panose="020B0503020204020204" pitchFamily="34" charset="-122"/>
                  </a:rPr>
                  <a:t>Zipf</a:t>
                </a:r>
                <a:r>
                  <a:rPr kumimoji="1" lang="zh-CN" altLang="en-US" b="1" dirty="0">
                    <a:latin typeface="Microsoft YaHei" panose="020B0503020204020204" pitchFamily="34" charset="-122"/>
                    <a:ea typeface="Microsoft YaHei" panose="020B0503020204020204" pitchFamily="34" charset="-122"/>
                  </a:rPr>
                  <a:t> 分布近似： </a:t>
                </a:r>
                <a14:m>
                  <m:oMath xmlns:m="http://schemas.openxmlformats.org/officeDocument/2006/math">
                    <m:sSub>
                      <m:sSubPr>
                        <m:ctrlPr>
                          <a:rPr kumimoji="1" lang="en-US" altLang="zh-CN" sz="2400" b="1" i="1">
                            <a:latin typeface="Cambria Math" panose="02040503050406030204" pitchFamily="18" charset="0"/>
                          </a:rPr>
                        </m:ctrlPr>
                      </m:sSubPr>
                      <m:e>
                        <m:r>
                          <a:rPr kumimoji="1" lang="en-US" altLang="zh-CN" sz="2400" b="1">
                            <a:latin typeface="Cambria Math" panose="02040503050406030204" pitchFamily="18" charset="0"/>
                          </a:rPr>
                          <m:t>𝑓</m:t>
                        </m:r>
                      </m:e>
                      <m:sub>
                        <m:r>
                          <a:rPr kumimoji="1" lang="en-US" altLang="zh-CN" sz="2400" b="1">
                            <a:latin typeface="Cambria Math" panose="02040503050406030204" pitchFamily="18" charset="0"/>
                          </a:rPr>
                          <m:t>𝑖</m:t>
                        </m:r>
                      </m:sub>
                    </m:sSub>
                    <m:r>
                      <a:rPr kumimoji="1" lang="en-US" altLang="zh-CN" sz="2400" b="1">
                        <a:latin typeface="Cambria Math" panose="02040503050406030204" pitchFamily="18" charset="0"/>
                      </a:rPr>
                      <m:t>=</m:t>
                    </m:r>
                    <m:f>
                      <m:fPr>
                        <m:ctrlPr>
                          <a:rPr kumimoji="1" lang="en-US" altLang="zh-CN" sz="2400" b="1" i="1">
                            <a:latin typeface="Cambria Math" panose="02040503050406030204" pitchFamily="18" charset="0"/>
                          </a:rPr>
                        </m:ctrlPr>
                      </m:fPr>
                      <m:num>
                        <m:r>
                          <a:rPr kumimoji="1" lang="en-US" altLang="zh-CN" sz="2400" b="1">
                            <a:latin typeface="Cambria Math" panose="02040503050406030204" pitchFamily="18" charset="0"/>
                          </a:rPr>
                          <m:t>𝑎</m:t>
                        </m:r>
                      </m:num>
                      <m:den>
                        <m:sSup>
                          <m:sSupPr>
                            <m:ctrlPr>
                              <a:rPr kumimoji="1" lang="en-US" altLang="zh-CN" sz="2400" b="1" i="1">
                                <a:latin typeface="Cambria Math" panose="02040503050406030204" pitchFamily="18" charset="0"/>
                              </a:rPr>
                            </m:ctrlPr>
                          </m:sSupPr>
                          <m:e>
                            <m:r>
                              <a:rPr kumimoji="1" lang="en-US" altLang="zh-CN" sz="2400" b="1">
                                <a:latin typeface="Cambria Math" panose="02040503050406030204" pitchFamily="18" charset="0"/>
                              </a:rPr>
                              <m:t>𝑖</m:t>
                            </m:r>
                          </m:e>
                          <m:sup>
                            <m:r>
                              <m:rPr>
                                <m:sty m:val="p"/>
                              </m:rPr>
                              <a:rPr kumimoji="1" lang="en-US" altLang="zh-CN" sz="2400" b="1">
                                <a:latin typeface="Cambria Math" panose="02040503050406030204" pitchFamily="18" charset="0"/>
                              </a:rPr>
                              <m:t>s</m:t>
                            </m:r>
                          </m:sup>
                        </m:sSup>
                      </m:den>
                    </m:f>
                  </m:oMath>
                </a14:m>
                <a:r>
                  <a:rPr kumimoji="1" lang="en-US" altLang="zh-CN" b="1" dirty="0">
                    <a:latin typeface="Microsoft YaHei" panose="020B0503020204020204" pitchFamily="34" charset="-122"/>
                    <a:ea typeface="Microsoft YaHei" panose="020B0503020204020204" pitchFamily="34" charset="-122"/>
                  </a:rPr>
                  <a:t>, </a:t>
                </a:r>
                <a:r>
                  <a:rPr kumimoji="1" lang="en" altLang="zh-CN" b="1" dirty="0">
                    <a:latin typeface="Microsoft YaHei" panose="020B0503020204020204" pitchFamily="34" charset="-122"/>
                    <a:ea typeface="Microsoft YaHei" panose="020B0503020204020204" pitchFamily="34" charset="-122"/>
                  </a:rPr>
                  <a:t>a</a:t>
                </a:r>
                <a:r>
                  <a:rPr kumimoji="1" lang="zh-CN" altLang="en-US" b="1" dirty="0">
                    <a:latin typeface="Microsoft YaHei" panose="020B0503020204020204" pitchFamily="34" charset="-122"/>
                    <a:ea typeface="Microsoft YaHei" panose="020B0503020204020204" pitchFamily="34" charset="-122"/>
                  </a:rPr>
                  <a:t>是一个常数，</a:t>
                </a:r>
                <a:r>
                  <a:rPr kumimoji="1" lang="en" altLang="zh-CN" b="1" dirty="0">
                    <a:latin typeface="Microsoft YaHei" panose="020B0503020204020204" pitchFamily="34" charset="-122"/>
                    <a:ea typeface="Microsoft YaHei" panose="020B0503020204020204" pitchFamily="34" charset="-122"/>
                  </a:rPr>
                  <a:t>s</a:t>
                </a:r>
                <a:r>
                  <a:rPr kumimoji="1" lang="zh-CN" altLang="en-US" b="1" dirty="0">
                    <a:latin typeface="Microsoft YaHei" panose="020B0503020204020204" pitchFamily="34" charset="-122"/>
                    <a:ea typeface="Microsoft YaHei" panose="020B0503020204020204" pitchFamily="34" charset="-122"/>
                  </a:rPr>
                  <a:t>是</a:t>
                </a:r>
                <a:r>
                  <a:rPr kumimoji="1" lang="en" altLang="zh-CN" b="1" dirty="0" err="1">
                    <a:latin typeface="Microsoft YaHei" panose="020B0503020204020204" pitchFamily="34" charset="-122"/>
                    <a:ea typeface="Microsoft YaHei" panose="020B0503020204020204" pitchFamily="34" charset="-122"/>
                  </a:rPr>
                  <a:t>Zipf</a:t>
                </a:r>
                <a:r>
                  <a:rPr kumimoji="1" lang="zh-CN" altLang="en-US" b="1" dirty="0">
                    <a:latin typeface="Microsoft YaHei" panose="020B0503020204020204" pitchFamily="34" charset="-122"/>
                    <a:ea typeface="Microsoft YaHei" panose="020B0503020204020204" pitchFamily="34" charset="-122"/>
                  </a:rPr>
                  <a:t>参数</a:t>
                </a:r>
                <a:r>
                  <a:rPr kumimoji="1" lang="en-US" altLang="zh-CN" b="1" dirty="0">
                    <a:latin typeface="Microsoft YaHei" panose="020B0503020204020204" pitchFamily="34" charset="-122"/>
                    <a:ea typeface="Microsoft YaHei" panose="020B0503020204020204" pitchFamily="34" charset="-122"/>
                  </a:rPr>
                  <a:t>, s&gt;0</a:t>
                </a:r>
              </a:p>
            </p:txBody>
          </p:sp>
        </mc:Choice>
        <mc:Fallback xmlns="">
          <p:sp>
            <p:nvSpPr>
              <p:cNvPr id="12" name="文本框 11">
                <a:extLst>
                  <a:ext uri="{FF2B5EF4-FFF2-40B4-BE49-F238E27FC236}">
                    <a16:creationId xmlns:a16="http://schemas.microsoft.com/office/drawing/2014/main" id="{75E34C74-048C-E7C5-9B85-AF9931B89232}"/>
                  </a:ext>
                </a:extLst>
              </p:cNvPr>
              <p:cNvSpPr txBox="1">
                <a:spLocks noRot="1" noChangeAspect="1" noMove="1" noResize="1" noEditPoints="1" noAdjustHandles="1" noChangeArrowheads="1" noChangeShapeType="1" noTextEdit="1"/>
              </p:cNvSpPr>
              <p:nvPr/>
            </p:nvSpPr>
            <p:spPr>
              <a:xfrm>
                <a:off x="1894178" y="2190398"/>
                <a:ext cx="9129993" cy="581121"/>
              </a:xfrm>
              <a:prstGeom prst="rect">
                <a:avLst/>
              </a:prstGeom>
              <a:blipFill>
                <a:blip r:embed="rId2"/>
                <a:stretch>
                  <a:fillRect l="-695" b="-4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1B6627C-03B4-43C8-55AF-1C09206F45BF}"/>
                  </a:ext>
                </a:extLst>
              </p:cNvPr>
              <p:cNvSpPr txBox="1"/>
              <p:nvPr/>
            </p:nvSpPr>
            <p:spPr>
              <a:xfrm>
                <a:off x="1015408" y="1560961"/>
                <a:ext cx="10474977" cy="400110"/>
              </a:xfrm>
              <a:prstGeom prst="rect">
                <a:avLst/>
              </a:prstGeom>
              <a:noFill/>
            </p:spPr>
            <p:txBody>
              <a:bodyPr wrap="square" rtlCol="0">
                <a:spAutoFit/>
              </a:bodyPr>
              <a:lstStyle/>
              <a:p>
                <a:r>
                  <a:rPr kumimoji="1" lang="en-US" altLang="zh-CN" sz="2000" dirty="0">
                    <a:latin typeface="Microsoft YaHei" panose="020B0503020204020204" pitchFamily="34" charset="-122"/>
                    <a:ea typeface="Microsoft YaHei" panose="020B0503020204020204" pitchFamily="34" charset="-122"/>
                  </a:rPr>
                  <a:t>N</a:t>
                </a:r>
                <a:r>
                  <a:rPr kumimoji="1" lang="zh-CN" altLang="en-US" sz="2000" dirty="0">
                    <a:latin typeface="Microsoft YaHei" panose="020B0503020204020204" pitchFamily="34" charset="-122"/>
                    <a:ea typeface="Microsoft YaHei" panose="020B0503020204020204" pitchFamily="34" charset="-122"/>
                  </a:rPr>
                  <a:t>行</a:t>
                </a:r>
                <a:r>
                  <a:rPr kumimoji="1" lang="en-US" altLang="zh-CN" sz="2000" dirty="0">
                    <a:latin typeface="Microsoft YaHei" panose="020B0503020204020204" pitchFamily="34" charset="-122"/>
                    <a:ea typeface="Microsoft YaHei" panose="020B0503020204020204" pitchFamily="34" charset="-122"/>
                  </a:rPr>
                  <a:t>tuples, </a:t>
                </a:r>
                <a:r>
                  <a:rPr kumimoji="1" lang="zh-CN" altLang="en-US" sz="2000" dirty="0">
                    <a:latin typeface="Microsoft YaHei" panose="020B0503020204020204" pitchFamily="34" charset="-122"/>
                    <a:ea typeface="Microsoft YaHei" panose="020B0503020204020204" pitchFamily="34" charset="-122"/>
                  </a:rPr>
                  <a:t>包含</a:t>
                </a:r>
                <a:r>
                  <a:rPr kumimoji="1" lang="en-US" altLang="zh-CN" sz="2000" dirty="0">
                    <a:latin typeface="Microsoft YaHei" panose="020B0503020204020204" pitchFamily="34" charset="-122"/>
                    <a:ea typeface="Microsoft YaHei" panose="020B0503020204020204" pitchFamily="34" charset="-122"/>
                  </a:rPr>
                  <a:t> n</a:t>
                </a:r>
                <a:r>
                  <a:rPr kumimoji="1" lang="zh-CN" altLang="en-US" sz="2000" dirty="0">
                    <a:latin typeface="Microsoft YaHei" panose="020B0503020204020204" pitchFamily="34" charset="-122"/>
                    <a:ea typeface="Microsoft YaHei" panose="020B0503020204020204" pitchFamily="34" charset="-122"/>
                  </a:rPr>
                  <a:t>个</a:t>
                </a:r>
                <a:r>
                  <a:rPr kumimoji="1" lang="en-US" altLang="zh-CN" sz="2000" dirty="0">
                    <a:latin typeface="Microsoft YaHei" panose="020B0503020204020204" pitchFamily="34" charset="-122"/>
                    <a:ea typeface="Microsoft YaHei" panose="020B0503020204020204" pitchFamily="34" charset="-122"/>
                  </a:rPr>
                  <a:t>distinct group, </a:t>
                </a:r>
                <a:r>
                  <a:rPr kumimoji="1" lang="zh-CN" altLang="en-US" sz="2000" dirty="0">
                    <a:latin typeface="Microsoft YaHei" panose="020B0503020204020204" pitchFamily="34" charset="-122"/>
                    <a:ea typeface="Microsoft YaHei" panose="020B0503020204020204" pitchFamily="34" charset="-122"/>
                  </a:rPr>
                  <a:t> 排名第</a:t>
                </a:r>
                <a:r>
                  <a:rPr kumimoji="1" lang="en-US" altLang="zh-CN" sz="2000" i="1" dirty="0" err="1">
                    <a:latin typeface="Microsoft YaHei" panose="020B0503020204020204" pitchFamily="34" charset="-122"/>
                    <a:ea typeface="Microsoft YaHei" panose="020B0503020204020204" pitchFamily="34" charset="-122"/>
                    <a:cs typeface="Times New Roman" panose="02020603050405020304" pitchFamily="18" charset="0"/>
                  </a:rPr>
                  <a:t>i</a:t>
                </a:r>
                <a:r>
                  <a:rPr kumimoji="1" lang="zh-CN" altLang="en-US" sz="2000" i="1" dirty="0" err="1">
                    <a:latin typeface="Microsoft YaHei" panose="020B0503020204020204" pitchFamily="34" charset="-122"/>
                    <a:ea typeface="Microsoft YaHei" panose="020B0503020204020204" pitchFamily="34" charset="-122"/>
                    <a:cs typeface="Times New Roman" panose="02020603050405020304" pitchFamily="18" charset="0"/>
                  </a:rPr>
                  <a:t> </a:t>
                </a:r>
                <a:r>
                  <a:rPr kumimoji="1" lang="zh-CN" altLang="en-US" sz="2000" dirty="0">
                    <a:latin typeface="Microsoft YaHei" panose="020B0503020204020204" pitchFamily="34" charset="-122"/>
                    <a:ea typeface="Microsoft YaHei" panose="020B0503020204020204" pitchFamily="34" charset="-122"/>
                  </a:rPr>
                  <a:t>的</a:t>
                </a:r>
                <a:r>
                  <a:rPr kumimoji="1" lang="en-US" altLang="zh-CN" sz="2000" dirty="0">
                    <a:latin typeface="Microsoft YaHei" panose="020B0503020204020204" pitchFamily="34" charset="-122"/>
                    <a:ea typeface="Microsoft YaHei" panose="020B0503020204020204" pitchFamily="34" charset="-122"/>
                  </a:rPr>
                  <a:t>group</a:t>
                </a:r>
                <a:r>
                  <a:rPr kumimoji="1" lang="zh-CN" altLang="en-US" sz="2000" dirty="0">
                    <a:latin typeface="Microsoft YaHei" panose="020B0503020204020204" pitchFamily="34" charset="-122"/>
                    <a:ea typeface="Microsoft YaHei" panose="020B0503020204020204" pitchFamily="34" charset="-122"/>
                  </a:rPr>
                  <a:t>的频率记录为</a:t>
                </a:r>
                <a14:m>
                  <m:oMath xmlns:m="http://schemas.openxmlformats.org/officeDocument/2006/math">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𝑓</m:t>
                        </m:r>
                      </m:e>
                      <m:sub>
                        <m:r>
                          <a:rPr kumimoji="1" lang="en-US" altLang="zh-CN" sz="2000" i="1">
                            <a:latin typeface="Cambria Math" panose="02040503050406030204" pitchFamily="18" charset="0"/>
                          </a:rPr>
                          <m:t>𝑖</m:t>
                        </m:r>
                      </m:sub>
                    </m:sSub>
                    <m:r>
                      <a:rPr kumimoji="1" lang="zh-CN" altLang="en-US" sz="2000" b="0" i="0" smtClean="0">
                        <a:latin typeface="Cambria Math" panose="02040503050406030204" pitchFamily="18" charset="0"/>
                      </a:rPr>
                      <m:t> </m:t>
                    </m:r>
                  </m:oMath>
                </a14:m>
                <a:r>
                  <a:rPr kumimoji="1" lang="zh-CN" altLang="en-US" sz="2000" dirty="0">
                    <a:latin typeface="Microsoft YaHei" panose="020B0503020204020204" pitchFamily="34" charset="-122"/>
                    <a:ea typeface="Microsoft YaHei" panose="020B0503020204020204" pitchFamily="34" charset="-122"/>
                  </a:rPr>
                  <a:t> </a:t>
                </a:r>
                <a:r>
                  <a:rPr kumimoji="1" lang="en-US" altLang="zh-CN" sz="2000" dirty="0">
                    <a:latin typeface="Microsoft YaHei" panose="020B0503020204020204" pitchFamily="34" charset="-122"/>
                    <a:ea typeface="Microsoft YaHei" panose="020B0503020204020204" pitchFamily="34" charset="-122"/>
                  </a:rPr>
                  <a:t>(</a:t>
                </a:r>
                <a:r>
                  <a:rPr kumimoji="1" lang="zh-CN" altLang="en-US" sz="2000" dirty="0">
                    <a:latin typeface="Microsoft YaHei" panose="020B0503020204020204" pitchFamily="34" charset="-122"/>
                    <a:ea typeface="Microsoft YaHei" panose="020B0503020204020204" pitchFamily="34" charset="-122"/>
                  </a:rPr>
                  <a:t>频率从高到低排序</a:t>
                </a:r>
                <a:r>
                  <a:rPr kumimoji="1" lang="en-US" altLang="zh-CN" sz="2000" dirty="0">
                    <a:latin typeface="Microsoft YaHei" panose="020B0503020204020204" pitchFamily="34" charset="-122"/>
                    <a:ea typeface="Microsoft YaHei" panose="020B0503020204020204" pitchFamily="34" charset="-122"/>
                  </a:rPr>
                  <a:t>)</a:t>
                </a:r>
                <a:endParaRPr kumimoji="1" lang="zh-CN" altLang="en-US" sz="2000" dirty="0">
                  <a:latin typeface="Microsoft YaHei" panose="020B0503020204020204" pitchFamily="34" charset="-122"/>
                  <a:ea typeface="Microsoft YaHei" panose="020B0503020204020204" pitchFamily="34" charset="-122"/>
                </a:endParaRPr>
              </a:p>
            </p:txBody>
          </p:sp>
        </mc:Choice>
        <mc:Fallback xmlns="">
          <p:sp>
            <p:nvSpPr>
              <p:cNvPr id="13" name="文本框 12">
                <a:extLst>
                  <a:ext uri="{FF2B5EF4-FFF2-40B4-BE49-F238E27FC236}">
                    <a16:creationId xmlns:a16="http://schemas.microsoft.com/office/drawing/2014/main" id="{61B6627C-03B4-43C8-55AF-1C09206F45BF}"/>
                  </a:ext>
                </a:extLst>
              </p:cNvPr>
              <p:cNvSpPr txBox="1">
                <a:spLocks noRot="1" noChangeAspect="1" noMove="1" noResize="1" noEditPoints="1" noAdjustHandles="1" noChangeArrowheads="1" noChangeShapeType="1" noTextEdit="1"/>
              </p:cNvSpPr>
              <p:nvPr/>
            </p:nvSpPr>
            <p:spPr>
              <a:xfrm>
                <a:off x="1015408" y="1560961"/>
                <a:ext cx="10474977" cy="400110"/>
              </a:xfrm>
              <a:prstGeom prst="rect">
                <a:avLst/>
              </a:prstGeom>
              <a:blipFill>
                <a:blip r:embed="rId3"/>
                <a:stretch>
                  <a:fillRect l="-727" t="-6061" b="-24242"/>
                </a:stretch>
              </a:blipFill>
            </p:spPr>
            <p:txBody>
              <a:bodyPr/>
              <a:lstStyle/>
              <a:p>
                <a:r>
                  <a:rPr lang="zh-CN" altLang="en-US">
                    <a:noFill/>
                  </a:rPr>
                  <a:t> </a:t>
                </a:r>
              </a:p>
            </p:txBody>
          </p:sp>
        </mc:Fallback>
      </mc:AlternateContent>
      <p:pic>
        <p:nvPicPr>
          <p:cNvPr id="1028" name="Picture 4" descr="numpy.random.zipf — NumPy v1.26 Manual">
            <a:extLst>
              <a:ext uri="{FF2B5EF4-FFF2-40B4-BE49-F238E27FC236}">
                <a16:creationId xmlns:a16="http://schemas.microsoft.com/office/drawing/2014/main" id="{40CF6AB4-6B84-BBB0-B16C-CCB6FB7B2D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5139" y="2756773"/>
            <a:ext cx="6561722" cy="4058798"/>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11B6330A-FDE7-D1BC-E973-FE34F2CD91FB}"/>
              </a:ext>
            </a:extLst>
          </p:cNvPr>
          <p:cNvSpPr txBox="1"/>
          <p:nvPr/>
        </p:nvSpPr>
        <p:spPr>
          <a:xfrm>
            <a:off x="367859" y="6403109"/>
            <a:ext cx="2862294" cy="369332"/>
          </a:xfrm>
          <a:prstGeom prst="rect">
            <a:avLst/>
          </a:prstGeom>
          <a:noFill/>
        </p:spPr>
        <p:txBody>
          <a:bodyPr wrap="square">
            <a:spAutoFit/>
          </a:bodyPr>
          <a:lstStyle/>
          <a:p>
            <a:pPr algn="ctr"/>
            <a:r>
              <a:rPr lang="en" altLang="zh-CN" dirty="0">
                <a:hlinkClick r:id="rId5"/>
              </a:rPr>
              <a:t>Zipf's law - Wikipedia</a:t>
            </a:r>
            <a:endParaRPr lang="zh-CN" altLang="en-US" dirty="0"/>
          </a:p>
        </p:txBody>
      </p:sp>
    </p:spTree>
    <p:extLst>
      <p:ext uri="{BB962C8B-B14F-4D97-AF65-F5344CB8AC3E}">
        <p14:creationId xmlns:p14="http://schemas.microsoft.com/office/powerpoint/2010/main" val="130987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理论分析</a:t>
            </a:r>
          </a:p>
        </p:txBody>
      </p:sp>
      <p:sp>
        <p:nvSpPr>
          <p:cNvPr id="4" name="文本框 3">
            <a:extLst>
              <a:ext uri="{FF2B5EF4-FFF2-40B4-BE49-F238E27FC236}">
                <a16:creationId xmlns:a16="http://schemas.microsoft.com/office/drawing/2014/main" id="{B60C303D-2387-84C4-6BE0-643BA054C010}"/>
              </a:ext>
            </a:extLst>
          </p:cNvPr>
          <p:cNvSpPr txBox="1"/>
          <p:nvPr/>
        </p:nvSpPr>
        <p:spPr>
          <a:xfrm>
            <a:off x="643270" y="954402"/>
            <a:ext cx="6123408" cy="461665"/>
          </a:xfrm>
          <a:prstGeom prst="rect">
            <a:avLst/>
          </a:prstGeom>
          <a:noFill/>
        </p:spPr>
        <p:txBody>
          <a:bodyPr wrap="none" rtlCol="0">
            <a:spAutoFit/>
          </a:bodyPr>
          <a:lstStyle/>
          <a:p>
            <a:r>
              <a:rPr kumimoji="1" lang="en-US" altLang="zh-CN" sz="2400" b="1" dirty="0">
                <a:latin typeface="Microsoft YaHei" panose="020B0503020204020204" pitchFamily="34" charset="-122"/>
                <a:ea typeface="Microsoft YaHei" panose="020B0503020204020204" pitchFamily="34" charset="-122"/>
              </a:rPr>
              <a:t>Top-k</a:t>
            </a:r>
            <a:r>
              <a:rPr kumimoji="1" lang="zh-CN" altLang="en-US" sz="2400" b="1" dirty="0">
                <a:latin typeface="Microsoft YaHei" panose="020B0503020204020204" pitchFamily="34" charset="-122"/>
                <a:ea typeface="Microsoft YaHei" panose="020B0503020204020204" pitchFamily="34" charset="-122"/>
              </a:rPr>
              <a:t>的阈值能过滤的元素</a:t>
            </a:r>
            <a:r>
              <a:rPr kumimoji="1" lang="en-US" altLang="zh-CN" sz="2400" b="1" dirty="0">
                <a:latin typeface="Microsoft YaHei" panose="020B0503020204020204" pitchFamily="34" charset="-122"/>
                <a:ea typeface="Microsoft YaHei" panose="020B0503020204020204" pitchFamily="34" charset="-122"/>
              </a:rPr>
              <a:t>partition</a:t>
            </a:r>
            <a:r>
              <a:rPr kumimoji="1" lang="zh-CN" altLang="en-US" sz="2400" b="1" dirty="0">
                <a:latin typeface="Microsoft YaHei" panose="020B0503020204020204" pitchFamily="34" charset="-122"/>
                <a:ea typeface="Microsoft YaHei" panose="020B0503020204020204" pitchFamily="34" charset="-122"/>
              </a:rPr>
              <a:t>比例？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5E34C74-048C-E7C5-9B85-AF9931B89232}"/>
                  </a:ext>
                </a:extLst>
              </p:cNvPr>
              <p:cNvSpPr txBox="1"/>
              <p:nvPr/>
            </p:nvSpPr>
            <p:spPr>
              <a:xfrm>
                <a:off x="2667369" y="1617103"/>
                <a:ext cx="6920384" cy="463012"/>
              </a:xfrm>
              <a:prstGeom prst="rect">
                <a:avLst/>
              </a:prstGeom>
              <a:noFill/>
            </p:spPr>
            <p:txBody>
              <a:bodyPr wrap="square">
                <a:spAutoFit/>
              </a:bodyPr>
              <a:lstStyle/>
              <a:p>
                <a:r>
                  <a:rPr kumimoji="1" lang="zh-CN" altLang="en-US" dirty="0">
                    <a:latin typeface="Microsoft YaHei" panose="020B0503020204020204" pitchFamily="34" charset="-122"/>
                    <a:ea typeface="Microsoft YaHei" panose="020B0503020204020204" pitchFamily="34" charset="-122"/>
                  </a:rPr>
                  <a:t>频率排名为</a:t>
                </a:r>
                <a:r>
                  <a:rPr kumimoji="1" lang="en-US" altLang="zh-CN" i="1" dirty="0" err="1">
                    <a:latin typeface="Microsoft YaHei" panose="020B0503020204020204" pitchFamily="34" charset="-122"/>
                    <a:ea typeface="Microsoft YaHei" panose="020B0503020204020204" pitchFamily="34" charset="-122"/>
                    <a:cs typeface="Times New Roman" panose="02020603050405020304" pitchFamily="18" charset="0"/>
                  </a:rPr>
                  <a:t>i</a:t>
                </a:r>
                <a:r>
                  <a:rPr kumimoji="1" lang="zh-CN" altLang="en-US" i="1" dirty="0" err="1">
                    <a:latin typeface="Microsoft YaHei" panose="020B0503020204020204" pitchFamily="34" charset="-122"/>
                    <a:ea typeface="Microsoft YaHei" panose="020B0503020204020204" pitchFamily="34" charset="-122"/>
                    <a:cs typeface="Times New Roman" panose="02020603050405020304" pitchFamily="18" charset="0"/>
                  </a:rPr>
                  <a:t> </a:t>
                </a:r>
                <a:r>
                  <a:rPr kumimoji="1" lang="zh-CN" altLang="en-US" dirty="0">
                    <a:latin typeface="Microsoft YaHei" panose="020B0503020204020204" pitchFamily="34" charset="-122"/>
                    <a:ea typeface="Microsoft YaHei" panose="020B0503020204020204" pitchFamily="34" charset="-122"/>
                  </a:rPr>
                  <a:t>的</a:t>
                </a:r>
                <a:r>
                  <a:rPr kumimoji="1" lang="en-US" altLang="zh-CN" i="1" dirty="0" err="1">
                    <a:latin typeface="Microsoft YaHei" panose="020B0503020204020204" pitchFamily="34" charset="-122"/>
                    <a:ea typeface="Microsoft YaHei" panose="020B0503020204020204" pitchFamily="34" charset="-122"/>
                    <a:cs typeface="Times New Roman" panose="02020603050405020304" pitchFamily="18" charset="0"/>
                  </a:rPr>
                  <a:t>group</a:t>
                </a:r>
                <a:r>
                  <a:rPr kumimoji="1" lang="zh-CN" altLang="en-US" dirty="0">
                    <a:latin typeface="Microsoft YaHei" panose="020B0503020204020204" pitchFamily="34" charset="-122"/>
                    <a:ea typeface="Microsoft YaHei" panose="020B0503020204020204" pitchFamily="34" charset="-122"/>
                  </a:rPr>
                  <a:t>频率： </a:t>
                </a:r>
                <a14:m>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rPr>
                          <m:t>𝑖</m:t>
                        </m:r>
                      </m:sub>
                    </m:sSub>
                    <m:r>
                      <a:rPr kumimoji="1" lang="en-US" altLang="zh-CN" b="0" i="1" smtClean="0">
                        <a:latin typeface="Cambria Math" panose="02040503050406030204" pitchFamily="18" charset="0"/>
                      </a:rPr>
                      <m:t>=</m:t>
                    </m:r>
                    <m:f>
                      <m:fPr>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𝑎</m:t>
                        </m:r>
                      </m:num>
                      <m:den>
                        <m:sSup>
                          <m:sSupPr>
                            <m:ctrlPr>
                              <a:rPr kumimoji="1" lang="en-US" altLang="zh-CN" b="0" i="1" smtClean="0">
                                <a:latin typeface="Cambria Math" panose="02040503050406030204" pitchFamily="18" charset="0"/>
                              </a:rPr>
                            </m:ctrlPr>
                          </m:sSupPr>
                          <m:e>
                            <m:r>
                              <a:rPr kumimoji="1" lang="en-US" altLang="zh-CN" b="0" i="1" smtClean="0">
                                <a:latin typeface="Cambria Math" panose="02040503050406030204" pitchFamily="18" charset="0"/>
                              </a:rPr>
                              <m:t>𝑖</m:t>
                            </m:r>
                          </m:e>
                          <m:sup>
                            <m:r>
                              <a:rPr kumimoji="1" lang="en-US" altLang="zh-CN" b="0" i="1" smtClean="0">
                                <a:latin typeface="Cambria Math" panose="02040503050406030204" pitchFamily="18" charset="0"/>
                              </a:rPr>
                              <m:t>𝑠</m:t>
                            </m:r>
                          </m:sup>
                        </m:sSup>
                      </m:den>
                    </m:f>
                  </m:oMath>
                </a14:m>
                <a:endParaRPr kumimoji="1" lang="zh-CN" altLang="en-US" dirty="0">
                  <a:latin typeface="Microsoft YaHei" panose="020B0503020204020204" pitchFamily="34" charset="-122"/>
                  <a:ea typeface="Microsoft YaHei" panose="020B0503020204020204" pitchFamily="34" charset="-122"/>
                </a:endParaRPr>
              </a:p>
            </p:txBody>
          </p:sp>
        </mc:Choice>
        <mc:Fallback xmlns="">
          <p:sp>
            <p:nvSpPr>
              <p:cNvPr id="12" name="文本框 11">
                <a:extLst>
                  <a:ext uri="{FF2B5EF4-FFF2-40B4-BE49-F238E27FC236}">
                    <a16:creationId xmlns:a16="http://schemas.microsoft.com/office/drawing/2014/main" id="{75E34C74-048C-E7C5-9B85-AF9931B89232}"/>
                  </a:ext>
                </a:extLst>
              </p:cNvPr>
              <p:cNvSpPr txBox="1">
                <a:spLocks noRot="1" noChangeAspect="1" noMove="1" noResize="1" noEditPoints="1" noAdjustHandles="1" noChangeArrowheads="1" noChangeShapeType="1" noTextEdit="1"/>
              </p:cNvSpPr>
              <p:nvPr/>
            </p:nvSpPr>
            <p:spPr>
              <a:xfrm>
                <a:off x="2667369" y="1617103"/>
                <a:ext cx="6920384" cy="463012"/>
              </a:xfrm>
              <a:prstGeom prst="rect">
                <a:avLst/>
              </a:prstGeom>
              <a:blipFill>
                <a:blip r:embed="rId2"/>
                <a:stretch>
                  <a:fillRect l="-916" b="-810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78EFD96-7CD3-A4D9-8E54-D4EA2557B995}"/>
              </a:ext>
            </a:extLst>
          </p:cNvPr>
          <p:cNvSpPr/>
          <p:nvPr/>
        </p:nvSpPr>
        <p:spPr>
          <a:xfrm>
            <a:off x="3194744" y="2738123"/>
            <a:ext cx="567118" cy="31672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6" name="直线箭头连接符 5">
            <a:extLst>
              <a:ext uri="{FF2B5EF4-FFF2-40B4-BE49-F238E27FC236}">
                <a16:creationId xmlns:a16="http://schemas.microsoft.com/office/drawing/2014/main" id="{DE3BCDEF-62B3-914E-F020-37241C24057C}"/>
              </a:ext>
            </a:extLst>
          </p:cNvPr>
          <p:cNvCxnSpPr>
            <a:cxnSpLocks/>
          </p:cNvCxnSpPr>
          <p:nvPr/>
        </p:nvCxnSpPr>
        <p:spPr>
          <a:xfrm>
            <a:off x="3975225" y="4432868"/>
            <a:ext cx="853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 name="图形 6">
            <a:extLst>
              <a:ext uri="{FF2B5EF4-FFF2-40B4-BE49-F238E27FC236}">
                <a16:creationId xmlns:a16="http://schemas.microsoft.com/office/drawing/2014/main" id="{7AD3BA75-191C-D331-B18A-C4E7AFB62E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76116" y="4126841"/>
            <a:ext cx="584200" cy="584200"/>
          </a:xfrm>
          <a:prstGeom prst="rect">
            <a:avLst/>
          </a:prstGeom>
        </p:spPr>
      </p:pic>
      <p:sp>
        <p:nvSpPr>
          <p:cNvPr id="8" name="文本框 7">
            <a:extLst>
              <a:ext uri="{FF2B5EF4-FFF2-40B4-BE49-F238E27FC236}">
                <a16:creationId xmlns:a16="http://schemas.microsoft.com/office/drawing/2014/main" id="{89FB43A9-28AC-F29D-525F-84A7A5205E88}"/>
              </a:ext>
            </a:extLst>
          </p:cNvPr>
          <p:cNvSpPr txBox="1"/>
          <p:nvPr/>
        </p:nvSpPr>
        <p:spPr>
          <a:xfrm>
            <a:off x="4023997" y="3771619"/>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Partitioning</a:t>
            </a:r>
            <a:endParaRPr kumimoji="1" lang="zh-CN" altLang="en-US" b="1" dirty="0">
              <a:latin typeface="Microsoft YaHei" panose="020B0503020204020204" pitchFamily="34" charset="-122"/>
              <a:ea typeface="Microsoft YaHei" panose="020B0503020204020204" pitchFamily="34" charset="-122"/>
            </a:endParaRPr>
          </a:p>
        </p:txBody>
      </p:sp>
      <p:sp>
        <p:nvSpPr>
          <p:cNvPr id="14" name="矩形 13">
            <a:extLst>
              <a:ext uri="{FF2B5EF4-FFF2-40B4-BE49-F238E27FC236}">
                <a16:creationId xmlns:a16="http://schemas.microsoft.com/office/drawing/2014/main" id="{97DE4490-2954-0F93-87EA-D9906EFAFDB5}"/>
              </a:ext>
            </a:extLst>
          </p:cNvPr>
          <p:cNvSpPr/>
          <p:nvPr/>
        </p:nvSpPr>
        <p:spPr>
          <a:xfrm>
            <a:off x="6489529" y="5902847"/>
            <a:ext cx="567118" cy="63379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6" name="矩形 15">
            <a:extLst>
              <a:ext uri="{FF2B5EF4-FFF2-40B4-BE49-F238E27FC236}">
                <a16:creationId xmlns:a16="http://schemas.microsoft.com/office/drawing/2014/main" id="{96EE9CEE-A7B8-95D0-9E3C-D61FA7DD0D6E}"/>
              </a:ext>
            </a:extLst>
          </p:cNvPr>
          <p:cNvSpPr/>
          <p:nvPr/>
        </p:nvSpPr>
        <p:spPr>
          <a:xfrm>
            <a:off x="6489529" y="2368399"/>
            <a:ext cx="567118" cy="63379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7" name="矩形 16">
            <a:extLst>
              <a:ext uri="{FF2B5EF4-FFF2-40B4-BE49-F238E27FC236}">
                <a16:creationId xmlns:a16="http://schemas.microsoft.com/office/drawing/2014/main" id="{B93C839E-7E9D-F81C-74F6-3C5116AD4D5B}"/>
              </a:ext>
            </a:extLst>
          </p:cNvPr>
          <p:cNvSpPr/>
          <p:nvPr/>
        </p:nvSpPr>
        <p:spPr>
          <a:xfrm>
            <a:off x="6489529" y="3352065"/>
            <a:ext cx="567118" cy="63379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8" name="矩形 17">
            <a:extLst>
              <a:ext uri="{FF2B5EF4-FFF2-40B4-BE49-F238E27FC236}">
                <a16:creationId xmlns:a16="http://schemas.microsoft.com/office/drawing/2014/main" id="{27903189-C776-7422-BE81-0345C0CBCD17}"/>
              </a:ext>
            </a:extLst>
          </p:cNvPr>
          <p:cNvSpPr/>
          <p:nvPr/>
        </p:nvSpPr>
        <p:spPr>
          <a:xfrm>
            <a:off x="6489529" y="4709404"/>
            <a:ext cx="567118" cy="63379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9" name="文本框 18">
            <a:extLst>
              <a:ext uri="{FF2B5EF4-FFF2-40B4-BE49-F238E27FC236}">
                <a16:creationId xmlns:a16="http://schemas.microsoft.com/office/drawing/2014/main" id="{48C94642-7FFA-6721-EA01-695E4CACDFB4}"/>
              </a:ext>
            </a:extLst>
          </p:cNvPr>
          <p:cNvSpPr txBox="1"/>
          <p:nvPr/>
        </p:nvSpPr>
        <p:spPr>
          <a:xfrm>
            <a:off x="4190843" y="4790615"/>
            <a:ext cx="1255472" cy="369332"/>
          </a:xfrm>
          <a:prstGeom prst="rect">
            <a:avLst/>
          </a:prstGeom>
          <a:noFill/>
        </p:spPr>
        <p:txBody>
          <a:bodyPr wrap="none" rtlCol="0">
            <a:spAutoFit/>
          </a:bodyPr>
          <a:lstStyle/>
          <a:p>
            <a:r>
              <a:rPr kumimoji="1" lang="en-US" altLang="zh-CN" i="1" dirty="0">
                <a:latin typeface="Times New Roman" panose="02020603050405020304" pitchFamily="18" charset="0"/>
                <a:cs typeface="Times New Roman" panose="02020603050405020304" pitchFamily="18" charset="0"/>
              </a:rPr>
              <a:t>p</a:t>
            </a:r>
            <a:r>
              <a:rPr kumimoji="1" lang="zh-CN" altLang="en-US" i="1" dirty="0">
                <a:latin typeface="Times New Roman" panose="02020603050405020304" pitchFamily="18" charset="0"/>
                <a:cs typeface="Times New Roman" panose="02020603050405020304" pitchFamily="18" charset="0"/>
              </a:rPr>
              <a:t> </a:t>
            </a:r>
            <a:r>
              <a:rPr kumimoji="1" lang="en-US" altLang="zh-CN" i="1" dirty="0">
                <a:latin typeface="Times New Roman" panose="02020603050405020304" pitchFamily="18" charset="0"/>
                <a:cs typeface="Times New Roman" panose="02020603050405020304" pitchFamily="18" charset="0"/>
              </a:rPr>
              <a:t>partitions</a:t>
            </a:r>
            <a:endParaRPr kumimoji="1" lang="zh-CN" altLang="en-US"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51291B1-72B6-95BC-239A-3FCC6D01982A}"/>
                  </a:ext>
                </a:extLst>
              </p:cNvPr>
              <p:cNvSpPr txBox="1"/>
              <p:nvPr/>
            </p:nvSpPr>
            <p:spPr>
              <a:xfrm>
                <a:off x="7056646" y="2500629"/>
                <a:ext cx="4361613" cy="369332"/>
              </a:xfrm>
              <a:prstGeom prst="rect">
                <a:avLst/>
              </a:prstGeom>
              <a:noFill/>
            </p:spPr>
            <p:txBody>
              <a:bodyPr wrap="square">
                <a:spAutoFit/>
              </a:bodyPr>
              <a:lstStyle/>
              <a:p>
                <a:r>
                  <a:rPr lang="zh-CN" altLang="en-US" b="0" dirty="0"/>
                  <a:t> 频率</a:t>
                </a:r>
                <a:r>
                  <a:rPr lang="en-US" altLang="zh-CN" b="0" dirty="0"/>
                  <a:t> </a:t>
                </a:r>
                <a:r>
                  <a:rPr lang="en-US" altLang="zh-CN" dirty="0"/>
                  <a:t>-&gt; </a:t>
                </a:r>
                <a:r>
                  <a:rPr lang="zh-CN" altLang="en-US"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𝑃</m:t>
                        </m:r>
                      </m:e>
                      <m:sub>
                        <m:r>
                          <a:rPr lang="en-US" altLang="zh-CN" b="0" i="1" smtClean="0">
                            <a:latin typeface="Cambria Math" panose="02040503050406030204" pitchFamily="18" charset="0"/>
                          </a:rPr>
                          <m:t>1</m:t>
                        </m:r>
                      </m:sub>
                    </m:sSub>
                  </m:oMath>
                </a14:m>
                <a:endParaRPr lang="zh-CN" altLang="en-US" i="1" dirty="0"/>
              </a:p>
            </p:txBody>
          </p:sp>
        </mc:Choice>
        <mc:Fallback xmlns="">
          <p:sp>
            <p:nvSpPr>
              <p:cNvPr id="21" name="文本框 20">
                <a:extLst>
                  <a:ext uri="{FF2B5EF4-FFF2-40B4-BE49-F238E27FC236}">
                    <a16:creationId xmlns:a16="http://schemas.microsoft.com/office/drawing/2014/main" id="{951291B1-72B6-95BC-239A-3FCC6D01982A}"/>
                  </a:ext>
                </a:extLst>
              </p:cNvPr>
              <p:cNvSpPr txBox="1">
                <a:spLocks noRot="1" noChangeAspect="1" noMove="1" noResize="1" noEditPoints="1" noAdjustHandles="1" noChangeArrowheads="1" noChangeShapeType="1" noTextEdit="1"/>
              </p:cNvSpPr>
              <p:nvPr/>
            </p:nvSpPr>
            <p:spPr>
              <a:xfrm>
                <a:off x="7056646" y="2500629"/>
                <a:ext cx="4361613" cy="369332"/>
              </a:xfrm>
              <a:prstGeom prst="rect">
                <a:avLst/>
              </a:prstGeom>
              <a:blipFill>
                <a:blip r:embed="rId5"/>
                <a:stretch>
                  <a:fillRect t="-6452" b="-22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637D240A-B87B-BF6A-AA8C-48D67BB2DB5E}"/>
                  </a:ext>
                </a:extLst>
              </p:cNvPr>
              <p:cNvSpPr txBox="1"/>
              <p:nvPr/>
            </p:nvSpPr>
            <p:spPr>
              <a:xfrm>
                <a:off x="7056647" y="3484295"/>
                <a:ext cx="4361613" cy="369332"/>
              </a:xfrm>
              <a:prstGeom prst="rect">
                <a:avLst/>
              </a:prstGeom>
              <a:noFill/>
            </p:spPr>
            <p:txBody>
              <a:bodyPr wrap="square">
                <a:spAutoFit/>
              </a:bodyPr>
              <a:lstStyle/>
              <a:p>
                <a:r>
                  <a:rPr lang="zh-CN" altLang="en-US" b="0" dirty="0"/>
                  <a:t> 频率</a:t>
                </a:r>
                <a:r>
                  <a:rPr lang="en-US" altLang="zh-CN" b="0" dirty="0"/>
                  <a:t> -&gt;</a:t>
                </a:r>
                <a:r>
                  <a:rPr lang="zh-CN" altLang="en-US" b="0" dirty="0"/>
                  <a:t> </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𝑃</m:t>
                        </m:r>
                      </m:e>
                      <m:sub>
                        <m:r>
                          <a:rPr lang="en-US" altLang="zh-CN" b="0" i="1" smtClean="0">
                            <a:latin typeface="Cambria Math" panose="02040503050406030204" pitchFamily="18" charset="0"/>
                          </a:rPr>
                          <m:t>2</m:t>
                        </m:r>
                      </m:sub>
                    </m:sSub>
                  </m:oMath>
                </a14:m>
                <a:endParaRPr lang="zh-CN" altLang="en-US" i="1" dirty="0"/>
              </a:p>
            </p:txBody>
          </p:sp>
        </mc:Choice>
        <mc:Fallback xmlns="">
          <p:sp>
            <p:nvSpPr>
              <p:cNvPr id="26" name="文本框 25">
                <a:extLst>
                  <a:ext uri="{FF2B5EF4-FFF2-40B4-BE49-F238E27FC236}">
                    <a16:creationId xmlns:a16="http://schemas.microsoft.com/office/drawing/2014/main" id="{637D240A-B87B-BF6A-AA8C-48D67BB2DB5E}"/>
                  </a:ext>
                </a:extLst>
              </p:cNvPr>
              <p:cNvSpPr txBox="1">
                <a:spLocks noRot="1" noChangeAspect="1" noMove="1" noResize="1" noEditPoints="1" noAdjustHandles="1" noChangeArrowheads="1" noChangeShapeType="1" noTextEdit="1"/>
              </p:cNvSpPr>
              <p:nvPr/>
            </p:nvSpPr>
            <p:spPr>
              <a:xfrm>
                <a:off x="7056647" y="3484295"/>
                <a:ext cx="4361613" cy="369332"/>
              </a:xfrm>
              <a:prstGeom prst="rect">
                <a:avLst/>
              </a:prstGeom>
              <a:blipFill>
                <a:blip r:embed="rId6"/>
                <a:stretch>
                  <a:fillRect l="-1159" t="-6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A2A4C165-96F4-521E-0F86-A5CD668F78FA}"/>
                  </a:ext>
                </a:extLst>
              </p:cNvPr>
              <p:cNvSpPr txBox="1"/>
              <p:nvPr/>
            </p:nvSpPr>
            <p:spPr>
              <a:xfrm>
                <a:off x="7056647" y="4841634"/>
                <a:ext cx="4361613" cy="369332"/>
              </a:xfrm>
              <a:prstGeom prst="rect">
                <a:avLst/>
              </a:prstGeom>
              <a:noFill/>
            </p:spPr>
            <p:txBody>
              <a:bodyPr wrap="square">
                <a:spAutoFit/>
              </a:bodyPr>
              <a:lstStyle/>
              <a:p>
                <a:r>
                  <a:rPr lang="zh-CN" altLang="en-US" b="0" dirty="0"/>
                  <a:t> 频率</a:t>
                </a:r>
                <a:r>
                  <a:rPr lang="en-US" altLang="zh-CN" b="0" dirty="0"/>
                  <a:t> -&gt;</a:t>
                </a:r>
                <a:r>
                  <a:rPr lang="zh-CN" altLang="en-US" b="0" dirty="0"/>
                  <a:t> </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𝑃</m:t>
                        </m:r>
                      </m:e>
                      <m:sub>
                        <m:r>
                          <a:rPr lang="en-US" altLang="zh-CN" b="0" i="1" smtClean="0">
                            <a:latin typeface="Cambria Math" panose="02040503050406030204" pitchFamily="18" charset="0"/>
                          </a:rPr>
                          <m:t>3</m:t>
                        </m:r>
                      </m:sub>
                    </m:sSub>
                  </m:oMath>
                </a14:m>
                <a:endParaRPr lang="zh-CN" altLang="en-US" i="1" dirty="0"/>
              </a:p>
            </p:txBody>
          </p:sp>
        </mc:Choice>
        <mc:Fallback xmlns="">
          <p:sp>
            <p:nvSpPr>
              <p:cNvPr id="27" name="文本框 26">
                <a:extLst>
                  <a:ext uri="{FF2B5EF4-FFF2-40B4-BE49-F238E27FC236}">
                    <a16:creationId xmlns:a16="http://schemas.microsoft.com/office/drawing/2014/main" id="{A2A4C165-96F4-521E-0F86-A5CD668F78FA}"/>
                  </a:ext>
                </a:extLst>
              </p:cNvPr>
              <p:cNvSpPr txBox="1">
                <a:spLocks noRot="1" noChangeAspect="1" noMove="1" noResize="1" noEditPoints="1" noAdjustHandles="1" noChangeArrowheads="1" noChangeShapeType="1" noTextEdit="1"/>
              </p:cNvSpPr>
              <p:nvPr/>
            </p:nvSpPr>
            <p:spPr>
              <a:xfrm>
                <a:off x="7056647" y="4841634"/>
                <a:ext cx="4361613" cy="369332"/>
              </a:xfrm>
              <a:prstGeom prst="rect">
                <a:avLst/>
              </a:prstGeom>
              <a:blipFill>
                <a:blip r:embed="rId7"/>
                <a:stretch>
                  <a:fillRect l="-1159" t="-6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6FABA77B-6633-173E-86BF-D0F3DDC2B8A5}"/>
                  </a:ext>
                </a:extLst>
              </p:cNvPr>
              <p:cNvSpPr txBox="1"/>
              <p:nvPr/>
            </p:nvSpPr>
            <p:spPr>
              <a:xfrm>
                <a:off x="7056647" y="6035077"/>
                <a:ext cx="4361613" cy="369332"/>
              </a:xfrm>
              <a:prstGeom prst="rect">
                <a:avLst/>
              </a:prstGeom>
              <a:noFill/>
            </p:spPr>
            <p:txBody>
              <a:bodyPr wrap="square">
                <a:spAutoFit/>
              </a:bodyPr>
              <a:lstStyle/>
              <a:p>
                <a:r>
                  <a:rPr lang="zh-CN" altLang="en-US" b="0" dirty="0"/>
                  <a:t> 频率</a:t>
                </a:r>
                <a:r>
                  <a:rPr lang="en-US" altLang="zh-CN" b="0" dirty="0"/>
                  <a:t> -&gt;</a:t>
                </a:r>
                <a:r>
                  <a:rPr lang="zh-CN" altLang="en-US" b="0" dirty="0"/>
                  <a:t> </a:t>
                </a:r>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i="1" smtClean="0">
                            <a:latin typeface="Cambria Math" panose="02040503050406030204" pitchFamily="18" charset="0"/>
                          </a:rPr>
                          <m:t>𝑃</m:t>
                        </m:r>
                      </m:e>
                      <m:sub>
                        <m:r>
                          <a:rPr lang="en-US" altLang="zh-CN" b="0" i="1" smtClean="0">
                            <a:latin typeface="Cambria Math" panose="02040503050406030204" pitchFamily="18" charset="0"/>
                          </a:rPr>
                          <m:t>4</m:t>
                        </m:r>
                      </m:sub>
                    </m:sSub>
                  </m:oMath>
                </a14:m>
                <a:endParaRPr lang="zh-CN" altLang="en-US" i="1" dirty="0"/>
              </a:p>
            </p:txBody>
          </p:sp>
        </mc:Choice>
        <mc:Fallback xmlns="">
          <p:sp>
            <p:nvSpPr>
              <p:cNvPr id="28" name="文本框 27">
                <a:extLst>
                  <a:ext uri="{FF2B5EF4-FFF2-40B4-BE49-F238E27FC236}">
                    <a16:creationId xmlns:a16="http://schemas.microsoft.com/office/drawing/2014/main" id="{6FABA77B-6633-173E-86BF-D0F3DDC2B8A5}"/>
                  </a:ext>
                </a:extLst>
              </p:cNvPr>
              <p:cNvSpPr txBox="1">
                <a:spLocks noRot="1" noChangeAspect="1" noMove="1" noResize="1" noEditPoints="1" noAdjustHandles="1" noChangeArrowheads="1" noChangeShapeType="1" noTextEdit="1"/>
              </p:cNvSpPr>
              <p:nvPr/>
            </p:nvSpPr>
            <p:spPr>
              <a:xfrm>
                <a:off x="7056647" y="6035077"/>
                <a:ext cx="4361613" cy="369332"/>
              </a:xfrm>
              <a:prstGeom prst="rect">
                <a:avLst/>
              </a:prstGeom>
              <a:blipFill>
                <a:blip r:embed="rId8"/>
                <a:stretch>
                  <a:fillRect t="-6667" b="-26667"/>
                </a:stretch>
              </a:blipFill>
            </p:spPr>
            <p:txBody>
              <a:bodyPr/>
              <a:lstStyle/>
              <a:p>
                <a:r>
                  <a:rPr lang="zh-CN" altLang="en-US">
                    <a:noFill/>
                  </a:rPr>
                  <a:t> </a:t>
                </a:r>
              </a:p>
            </p:txBody>
          </p:sp>
        </mc:Fallback>
      </mc:AlternateContent>
      <p:cxnSp>
        <p:nvCxnSpPr>
          <p:cNvPr id="3" name="直线箭头连接符 2">
            <a:extLst>
              <a:ext uri="{FF2B5EF4-FFF2-40B4-BE49-F238E27FC236}">
                <a16:creationId xmlns:a16="http://schemas.microsoft.com/office/drawing/2014/main" id="{90612EBF-A45D-040D-81DC-4063DCBF2F1D}"/>
              </a:ext>
            </a:extLst>
          </p:cNvPr>
          <p:cNvCxnSpPr>
            <a:cxnSpLocks/>
            <a:stCxn id="7" idx="3"/>
            <a:endCxn id="16" idx="1"/>
          </p:cNvCxnSpPr>
          <p:nvPr/>
        </p:nvCxnSpPr>
        <p:spPr>
          <a:xfrm flipV="1">
            <a:off x="5560316" y="2685296"/>
            <a:ext cx="929213" cy="1733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12">
            <a:extLst>
              <a:ext uri="{FF2B5EF4-FFF2-40B4-BE49-F238E27FC236}">
                <a16:creationId xmlns:a16="http://schemas.microsoft.com/office/drawing/2014/main" id="{FC568602-E10E-D805-121E-7F2BB33EE9A2}"/>
              </a:ext>
            </a:extLst>
          </p:cNvPr>
          <p:cNvCxnSpPr>
            <a:cxnSpLocks/>
            <a:endCxn id="17" idx="1"/>
          </p:cNvCxnSpPr>
          <p:nvPr/>
        </p:nvCxnSpPr>
        <p:spPr>
          <a:xfrm flipV="1">
            <a:off x="5559451" y="3668962"/>
            <a:ext cx="930078" cy="76390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CD731F36-5214-EC08-DA35-0A470D81E83B}"/>
              </a:ext>
            </a:extLst>
          </p:cNvPr>
          <p:cNvCxnSpPr>
            <a:cxnSpLocks/>
            <a:endCxn id="18" idx="1"/>
          </p:cNvCxnSpPr>
          <p:nvPr/>
        </p:nvCxnSpPr>
        <p:spPr>
          <a:xfrm>
            <a:off x="5559451" y="4446580"/>
            <a:ext cx="930078" cy="5797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64DCC49A-22BC-F02A-0F80-D6CD11EB1671}"/>
              </a:ext>
            </a:extLst>
          </p:cNvPr>
          <p:cNvCxnSpPr>
            <a:cxnSpLocks/>
            <a:stCxn id="7" idx="3"/>
            <a:endCxn id="14" idx="1"/>
          </p:cNvCxnSpPr>
          <p:nvPr/>
        </p:nvCxnSpPr>
        <p:spPr>
          <a:xfrm>
            <a:off x="5560316" y="4418941"/>
            <a:ext cx="929213" cy="18008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147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理论分析</a:t>
            </a:r>
          </a:p>
        </p:txBody>
      </p:sp>
      <p:sp>
        <p:nvSpPr>
          <p:cNvPr id="4" name="文本框 3">
            <a:extLst>
              <a:ext uri="{FF2B5EF4-FFF2-40B4-BE49-F238E27FC236}">
                <a16:creationId xmlns:a16="http://schemas.microsoft.com/office/drawing/2014/main" id="{B60C303D-2387-84C4-6BE0-643BA054C010}"/>
              </a:ext>
            </a:extLst>
          </p:cNvPr>
          <p:cNvSpPr txBox="1"/>
          <p:nvPr/>
        </p:nvSpPr>
        <p:spPr>
          <a:xfrm>
            <a:off x="643270" y="954402"/>
            <a:ext cx="7111499" cy="523220"/>
          </a:xfrm>
          <a:prstGeom prst="rect">
            <a:avLst/>
          </a:prstGeom>
          <a:noFill/>
        </p:spPr>
        <p:txBody>
          <a:bodyPr wrap="none" rtlCol="0">
            <a:spAutoFit/>
          </a:bodyPr>
          <a:lstStyle/>
          <a:p>
            <a:r>
              <a:rPr kumimoji="1" lang="en-US" altLang="zh-CN" sz="2800" b="1" dirty="0">
                <a:latin typeface="Microsoft YaHei" panose="020B0503020204020204" pitchFamily="34" charset="-122"/>
                <a:ea typeface="Microsoft YaHei" panose="020B0503020204020204" pitchFamily="34" charset="-122"/>
              </a:rPr>
              <a:t>Top-k</a:t>
            </a:r>
            <a:r>
              <a:rPr kumimoji="1" lang="zh-CN" altLang="en-US" sz="2800" b="1" dirty="0">
                <a:latin typeface="Microsoft YaHei" panose="020B0503020204020204" pitchFamily="34" charset="-122"/>
                <a:ea typeface="Microsoft YaHei" panose="020B0503020204020204" pitchFamily="34" charset="-122"/>
              </a:rPr>
              <a:t>的阈值能过滤的元素</a:t>
            </a:r>
            <a:r>
              <a:rPr kumimoji="1" lang="en-US" altLang="zh-CN" sz="2800" b="1" dirty="0">
                <a:latin typeface="Microsoft YaHei" panose="020B0503020204020204" pitchFamily="34" charset="-122"/>
                <a:ea typeface="Microsoft YaHei" panose="020B0503020204020204" pitchFamily="34" charset="-122"/>
              </a:rPr>
              <a:t>partition</a:t>
            </a:r>
            <a:r>
              <a:rPr kumimoji="1" lang="zh-CN" altLang="en-US" sz="2800" b="1" dirty="0">
                <a:latin typeface="Microsoft YaHei" panose="020B0503020204020204" pitchFamily="34" charset="-122"/>
                <a:ea typeface="Microsoft YaHei" panose="020B0503020204020204" pitchFamily="34" charset="-122"/>
              </a:rPr>
              <a:t>个数？</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5E34C74-048C-E7C5-9B85-AF9931B89232}"/>
                  </a:ext>
                </a:extLst>
              </p:cNvPr>
              <p:cNvSpPr txBox="1"/>
              <p:nvPr/>
            </p:nvSpPr>
            <p:spPr>
              <a:xfrm>
                <a:off x="617872" y="1682784"/>
                <a:ext cx="10956254" cy="1325235"/>
              </a:xfrm>
              <a:prstGeom prst="rect">
                <a:avLst/>
              </a:prstGeom>
              <a:noFill/>
            </p:spPr>
            <p:txBody>
              <a:bodyPr wrap="square">
                <a:spAutoFit/>
              </a:bodyPr>
              <a:lstStyle/>
              <a:p>
                <a:pPr algn="ctr"/>
                <a:r>
                  <a:rPr kumimoji="1" lang="zh-CN" altLang="en-US" sz="2400" dirty="0"/>
                  <a:t>已知频率排名为</a:t>
                </a:r>
                <a:r>
                  <a:rPr kumimoji="1" lang="en-US" altLang="zh-CN" sz="2400" dirty="0"/>
                  <a:t> </a:t>
                </a:r>
                <a:r>
                  <a:rPr kumimoji="1" lang="en-US" altLang="zh-CN" sz="2400" i="1" dirty="0">
                    <a:cs typeface="Times New Roman" panose="02020603050405020304" pitchFamily="18" charset="0"/>
                  </a:rPr>
                  <a:t>k </a:t>
                </a:r>
                <a:r>
                  <a:rPr kumimoji="1" lang="zh-CN" altLang="en-US" sz="2400" dirty="0"/>
                  <a:t>的</a:t>
                </a:r>
                <a:r>
                  <a:rPr kumimoji="1" lang="en-US" altLang="zh-CN" sz="2400" i="1" dirty="0">
                    <a:cs typeface="Times New Roman" panose="02020603050405020304" pitchFamily="18" charset="0"/>
                  </a:rPr>
                  <a:t>group</a:t>
                </a:r>
                <a:r>
                  <a:rPr kumimoji="1" lang="zh-CN" altLang="en-US" sz="2400" dirty="0"/>
                  <a:t>频率</a:t>
                </a:r>
                <a:r>
                  <a:rPr kumimoji="1" lang="en-US" altLang="zh-CN" sz="2400" dirty="0"/>
                  <a:t>:</a:t>
                </a:r>
                <a:r>
                  <a:rPr kumimoji="1" lang="zh-CN" altLang="en-US" sz="2400" dirty="0"/>
                  <a:t> </a:t>
                </a:r>
                <a14:m>
                  <m:oMath xmlns:m="http://schemas.openxmlformats.org/officeDocument/2006/math">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𝑓</m:t>
                        </m:r>
                      </m:e>
                      <m:sub>
                        <m:r>
                          <a:rPr kumimoji="1" lang="en-US" altLang="zh-CN" sz="2400" b="0" i="1" smtClean="0">
                            <a:latin typeface="Cambria Math" panose="02040503050406030204" pitchFamily="18" charset="0"/>
                          </a:rPr>
                          <m:t>𝑘</m:t>
                        </m:r>
                      </m:sub>
                    </m:sSub>
                    <m:r>
                      <a:rPr kumimoji="1" lang="en-US" altLang="zh-CN" sz="2400" b="0" i="1" smtClean="0">
                        <a:latin typeface="Cambria Math" panose="02040503050406030204" pitchFamily="18" charset="0"/>
                      </a:rPr>
                      <m:t>=</m:t>
                    </m:r>
                    <m:f>
                      <m:fPr>
                        <m:ctrlPr>
                          <a:rPr kumimoji="1" lang="en-US" altLang="zh-CN" sz="2400" i="1" smtClean="0">
                            <a:latin typeface="Cambria Math" panose="02040503050406030204" pitchFamily="18" charset="0"/>
                          </a:rPr>
                        </m:ctrlPr>
                      </m:fPr>
                      <m:num>
                        <m:r>
                          <a:rPr kumimoji="1" lang="en-US" altLang="zh-CN" sz="2400" b="0" i="1" smtClean="0">
                            <a:latin typeface="Cambria Math" panose="02040503050406030204" pitchFamily="18" charset="0"/>
                          </a:rPr>
                          <m:t>𝑎</m:t>
                        </m:r>
                      </m:num>
                      <m:den>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𝑘</m:t>
                            </m:r>
                          </m:e>
                          <m:sup>
                            <m:r>
                              <a:rPr kumimoji="1" lang="en-US" altLang="zh-CN" sz="2400" b="0" i="1" smtClean="0">
                                <a:latin typeface="Cambria Math" panose="02040503050406030204" pitchFamily="18" charset="0"/>
                              </a:rPr>
                              <m:t>𝑠</m:t>
                            </m:r>
                          </m:sup>
                        </m:sSup>
                      </m:den>
                    </m:f>
                  </m:oMath>
                </a14:m>
                <a:endParaRPr kumimoji="1" lang="en-US" altLang="zh-CN" sz="2400" b="0" dirty="0"/>
              </a:p>
              <a:p>
                <a:pPr algn="ctr"/>
                <a14:m>
                  <m:oMathPara xmlns:m="http://schemas.openxmlformats.org/officeDocument/2006/math">
                    <m:oMathParaPr>
                      <m:jc m:val="centerGroup"/>
                    </m:oMathParaPr>
                    <m:oMath xmlns:m="http://schemas.openxmlformats.org/officeDocument/2006/math">
                      <m:sSub>
                        <m:sSubPr>
                          <m:ctrlPr>
                            <a:rPr kumimoji="1" lang="en-US" altLang="zh-CN" sz="2400" b="0" i="1" smtClean="0">
                              <a:latin typeface="Cambria Math" panose="02040503050406030204" pitchFamily="18" charset="0"/>
                            </a:rPr>
                          </m:ctrlPr>
                        </m:sSubPr>
                        <m:e>
                          <m:r>
                            <a:rPr kumimoji="1" lang="zh-CN" altLang="en-US" sz="2400" i="1">
                              <a:latin typeface="Cambria Math" panose="02040503050406030204" pitchFamily="18" charset="0"/>
                            </a:rPr>
                            <m:t>安全</m:t>
                          </m:r>
                          <m:r>
                            <a:rPr kumimoji="1" lang="zh-CN" altLang="en-US" sz="2400" i="1" smtClean="0">
                              <a:latin typeface="Cambria Math" panose="02040503050406030204" pitchFamily="18" charset="0"/>
                            </a:rPr>
                            <m:t>过滤</m:t>
                          </m:r>
                          <m:r>
                            <a:rPr kumimoji="1" lang="zh-CN" altLang="en-US" sz="2400" i="1">
                              <a:latin typeface="Cambria Math" panose="02040503050406030204" pitchFamily="18" charset="0"/>
                            </a:rPr>
                            <m:t>条件</m:t>
                          </m:r>
                          <m:r>
                            <a:rPr kumimoji="1" lang="zh-CN" altLang="en-US" sz="2400" b="0" i="1" smtClean="0">
                              <a:latin typeface="Cambria Math" panose="02040503050406030204" pitchFamily="18" charset="0"/>
                            </a:rPr>
                            <m:t>：</m:t>
                          </m:r>
                          <m:sSub>
                            <m:sSubPr>
                              <m:ctrlPr>
                                <a:rPr kumimoji="1" lang="en-US" altLang="zh-CN" sz="2400" b="0" i="1" smtClean="0">
                                  <a:latin typeface="Cambria Math" panose="02040503050406030204" pitchFamily="18" charset="0"/>
                                </a:rPr>
                              </m:ctrlPr>
                            </m:sSubPr>
                            <m:e>
                              <m:r>
                                <a:rPr kumimoji="1" lang="en-US" altLang="zh-CN" sz="2400" i="1">
                                  <a:latin typeface="Cambria Math" panose="02040503050406030204" pitchFamily="18" charset="0"/>
                                </a:rPr>
                                <m:t>𝑃</m:t>
                              </m:r>
                            </m:e>
                            <m:sub>
                              <m:r>
                                <a:rPr kumimoji="1" lang="en-US" altLang="zh-CN" sz="2400" b="0" i="1" smtClean="0">
                                  <a:latin typeface="Cambria Math" panose="02040503050406030204" pitchFamily="18" charset="0"/>
                                </a:rPr>
                                <m:t>𝑖</m:t>
                              </m:r>
                            </m:sub>
                          </m:sSub>
                          <m:r>
                            <a:rPr kumimoji="1" lang="en-US" altLang="zh-CN" sz="2400" b="0" i="1" smtClean="0">
                              <a:latin typeface="Cambria Math" panose="02040503050406030204" pitchFamily="18" charset="0"/>
                            </a:rPr>
                            <m:t>&lt;</m:t>
                          </m:r>
                          <m:r>
                            <a:rPr kumimoji="1" lang="en-US" altLang="zh-CN" sz="2400" b="0" i="1" smtClean="0">
                              <a:latin typeface="Cambria Math" panose="02040503050406030204" pitchFamily="18" charset="0"/>
                            </a:rPr>
                            <m:t>𝑓</m:t>
                          </m:r>
                        </m:e>
                        <m:sub>
                          <m:r>
                            <a:rPr kumimoji="1" lang="en-US" altLang="zh-CN" sz="2400" b="0" i="1" smtClean="0">
                              <a:latin typeface="Cambria Math" panose="02040503050406030204" pitchFamily="18" charset="0"/>
                            </a:rPr>
                            <m:t>𝑘</m:t>
                          </m:r>
                        </m:sub>
                      </m:sSub>
                      <m:r>
                        <a:rPr kumimoji="1" lang="en-US" altLang="zh-CN" sz="2400" b="0" i="1" smtClean="0">
                          <a:latin typeface="Cambria Math" panose="02040503050406030204" pitchFamily="18" charset="0"/>
                        </a:rPr>
                        <m:t> →</m:t>
                      </m:r>
                      <m:r>
                        <a:rPr kumimoji="1" lang="zh-CN" altLang="en-US" sz="2400" i="1">
                          <a:latin typeface="Cambria Math" panose="02040503050406030204" pitchFamily="18" charset="0"/>
                        </a:rPr>
                        <m:t>可以</m:t>
                      </m:r>
                      <m:r>
                        <a:rPr kumimoji="1" lang="zh-CN" altLang="en-US" sz="2400" i="1" smtClean="0">
                          <a:latin typeface="Cambria Math" panose="02040503050406030204" pitchFamily="18" charset="0"/>
                        </a:rPr>
                        <m:t>被</m:t>
                      </m:r>
                      <m:r>
                        <a:rPr kumimoji="1" lang="zh-CN" altLang="en-US" sz="2400" i="1">
                          <a:latin typeface="Cambria Math" panose="02040503050406030204" pitchFamily="18" charset="0"/>
                        </a:rPr>
                        <m:t>过滤</m:t>
                      </m:r>
                    </m:oMath>
                  </m:oMathPara>
                </a14:m>
                <a:endParaRPr kumimoji="1" lang="en-US" altLang="zh-CN" sz="2400" dirty="0"/>
              </a:p>
              <a:p>
                <a:pPr algn="ctr"/>
                <a14:m>
                  <m:oMathPara xmlns:m="http://schemas.openxmlformats.org/officeDocument/2006/math">
                    <m:oMathParaPr>
                      <m:jc m:val="centerGroup"/>
                    </m:oMathParaPr>
                    <m:oMath xmlns:m="http://schemas.openxmlformats.org/officeDocument/2006/math">
                      <m:r>
                        <a:rPr kumimoji="1" lang="zh-CN" altLang="en-US" sz="2400" i="1" smtClean="0">
                          <a:latin typeface="Cambria Math" panose="02040503050406030204" pitchFamily="18" charset="0"/>
                        </a:rPr>
                        <m:t>除开</m:t>
                      </m:r>
                      <m:r>
                        <a:rPr kumimoji="1" lang="en-US" altLang="zh-CN" sz="2400" b="0" i="1" smtClean="0">
                          <a:latin typeface="Cambria Math" panose="02040503050406030204" pitchFamily="18" charset="0"/>
                        </a:rPr>
                        <m:t>𝑡𝑜𝑝</m:t>
                      </m:r>
                      <m:r>
                        <a:rPr kumimoji="1" lang="en-US" altLang="zh-CN" sz="2400" b="0" i="1" smtClean="0">
                          <a:latin typeface="Cambria Math" panose="02040503050406030204" pitchFamily="18" charset="0"/>
                        </a:rPr>
                        <m:t>−</m:t>
                      </m:r>
                      <m:r>
                        <a:rPr kumimoji="1" lang="en-US" altLang="zh-CN" sz="2400" b="0" i="1" smtClean="0">
                          <a:latin typeface="Cambria Math" panose="02040503050406030204" pitchFamily="18" charset="0"/>
                        </a:rPr>
                        <m:t>𝑘</m:t>
                      </m:r>
                      <m:r>
                        <a:rPr kumimoji="1" lang="zh-CN" altLang="en-US" sz="2400" i="1">
                          <a:latin typeface="Cambria Math" panose="02040503050406030204" pitchFamily="18" charset="0"/>
                        </a:rPr>
                        <m:t>所在</m:t>
                      </m:r>
                      <m:r>
                        <a:rPr kumimoji="1" lang="zh-CN" altLang="en-US" sz="2400" i="1" smtClean="0">
                          <a:latin typeface="Cambria Math" panose="02040503050406030204" pitchFamily="18" charset="0"/>
                        </a:rPr>
                        <m:t>的</m:t>
                      </m:r>
                      <m:r>
                        <a:rPr kumimoji="1" lang="zh-CN" altLang="en-US" sz="2400" i="1">
                          <a:latin typeface="Cambria Math" panose="02040503050406030204" pitchFamily="18" charset="0"/>
                        </a:rPr>
                        <m:t>分区</m:t>
                      </m:r>
                      <m:r>
                        <a:rPr kumimoji="1" lang="en-US" altLang="zh-CN" sz="2400" b="0" i="1" smtClean="0">
                          <a:latin typeface="Cambria Math" panose="02040503050406030204" pitchFamily="18" charset="0"/>
                        </a:rPr>
                        <m:t>→</m:t>
                      </m:r>
                      <m:r>
                        <a:rPr kumimoji="1" lang="zh-CN" altLang="en-US" sz="2400" i="1">
                          <a:latin typeface="Cambria Math" panose="02040503050406030204" pitchFamily="18" charset="0"/>
                        </a:rPr>
                        <m:t>因为</m:t>
                      </m:r>
                      <m:r>
                        <a:rPr kumimoji="1" lang="zh-CN" altLang="en-US" sz="2400" i="1" smtClean="0">
                          <a:latin typeface="Cambria Math" panose="02040503050406030204" pitchFamily="18" charset="0"/>
                        </a:rPr>
                        <m:t>其</m:t>
                      </m:r>
                      <m:r>
                        <a:rPr kumimoji="1" lang="zh-CN" altLang="en-US" sz="2400" i="1">
                          <a:latin typeface="Cambria Math" panose="02040503050406030204" pitchFamily="18" charset="0"/>
                        </a:rPr>
                        <m:t>必须</m:t>
                      </m:r>
                      <m:r>
                        <a:rPr kumimoji="1" lang="zh-CN" altLang="en-US" sz="2400" i="1" smtClean="0">
                          <a:latin typeface="Cambria Math" panose="02040503050406030204" pitchFamily="18" charset="0"/>
                        </a:rPr>
                        <m:t>要被</m:t>
                      </m:r>
                      <m:r>
                        <a:rPr kumimoji="1" lang="zh-CN" altLang="en-US" sz="2400" i="1">
                          <a:latin typeface="Cambria Math" panose="02040503050406030204" pitchFamily="18" charset="0"/>
                        </a:rPr>
                        <m:t>聚合</m:t>
                      </m:r>
                    </m:oMath>
                  </m:oMathPara>
                </a14:m>
                <a:endParaRPr lang="zh-CN" altLang="en-US" sz="2400" dirty="0"/>
              </a:p>
            </p:txBody>
          </p:sp>
        </mc:Choice>
        <mc:Fallback xmlns="">
          <p:sp>
            <p:nvSpPr>
              <p:cNvPr id="12" name="文本框 11">
                <a:extLst>
                  <a:ext uri="{FF2B5EF4-FFF2-40B4-BE49-F238E27FC236}">
                    <a16:creationId xmlns:a16="http://schemas.microsoft.com/office/drawing/2014/main" id="{75E34C74-048C-E7C5-9B85-AF9931B89232}"/>
                  </a:ext>
                </a:extLst>
              </p:cNvPr>
              <p:cNvSpPr txBox="1">
                <a:spLocks noRot="1" noChangeAspect="1" noMove="1" noResize="1" noEditPoints="1" noAdjustHandles="1" noChangeArrowheads="1" noChangeShapeType="1" noTextEdit="1"/>
              </p:cNvSpPr>
              <p:nvPr/>
            </p:nvSpPr>
            <p:spPr>
              <a:xfrm>
                <a:off x="617872" y="1682784"/>
                <a:ext cx="10956254" cy="1325235"/>
              </a:xfrm>
              <a:prstGeom prst="rect">
                <a:avLst/>
              </a:prstGeom>
              <a:blipFill>
                <a:blip r:embed="rId2"/>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1FA8297-D604-E870-36BE-02B7D0C2C490}"/>
                  </a:ext>
                </a:extLst>
              </p:cNvPr>
              <p:cNvSpPr txBox="1"/>
              <p:nvPr/>
            </p:nvSpPr>
            <p:spPr>
              <a:xfrm>
                <a:off x="4308652" y="3274737"/>
                <a:ext cx="3574695" cy="2628861"/>
              </a:xfrm>
              <a:prstGeom prst="rect">
                <a:avLst/>
              </a:prstGeom>
              <a:noFill/>
            </p:spPr>
            <p:txBody>
              <a:bodyPr wrap="square">
                <a:spAutoFit/>
              </a:bodyPr>
              <a:lstStyle/>
              <a:p>
                <a14:m>
                  <m:oMath xmlns:m="http://schemas.openxmlformats.org/officeDocument/2006/math">
                    <m:r>
                      <a:rPr kumimoji="1" lang="en-US" altLang="zh-CN" sz="3200" i="1" smtClean="0">
                        <a:latin typeface="Cambria Math" panose="02040503050406030204" pitchFamily="18" charset="0"/>
                      </a:rPr>
                      <m:t>𝐸</m:t>
                    </m:r>
                    <m:r>
                      <a:rPr kumimoji="1" lang="en-US" altLang="zh-CN" sz="3200" b="0" i="1" smtClean="0">
                        <a:latin typeface="Cambria Math" panose="02040503050406030204" pitchFamily="18" charset="0"/>
                      </a:rPr>
                      <m:t>(</m:t>
                    </m:r>
                    <m:sSub>
                      <m:sSubPr>
                        <m:ctrlPr>
                          <a:rPr kumimoji="1" lang="en-US" altLang="zh-CN" sz="3200" b="0" i="1" smtClean="0">
                            <a:latin typeface="Cambria Math" panose="02040503050406030204" pitchFamily="18" charset="0"/>
                          </a:rPr>
                        </m:ctrlPr>
                      </m:sSubPr>
                      <m:e>
                        <m:r>
                          <a:rPr kumimoji="1" lang="en-US" altLang="zh-CN" sz="3200" b="0" i="1" smtClean="0">
                            <a:latin typeface="Cambria Math" panose="02040503050406030204" pitchFamily="18" charset="0"/>
                          </a:rPr>
                          <m:t>𝑃</m:t>
                        </m:r>
                      </m:e>
                      <m:sub>
                        <m:r>
                          <a:rPr kumimoji="1" lang="en-US" altLang="zh-CN" sz="3200" b="0" i="1" smtClean="0">
                            <a:latin typeface="Cambria Math" panose="02040503050406030204" pitchFamily="18" charset="0"/>
                          </a:rPr>
                          <m:t>𝑖</m:t>
                        </m:r>
                      </m:sub>
                    </m:sSub>
                    <m:r>
                      <a:rPr kumimoji="1" lang="en-US" altLang="zh-CN" sz="3200" b="0" i="1" smtClean="0">
                        <a:latin typeface="Cambria Math" panose="02040503050406030204" pitchFamily="18" charset="0"/>
                      </a:rPr>
                      <m:t>)</m:t>
                    </m:r>
                  </m:oMath>
                </a14:m>
                <a:r>
                  <a:rPr kumimoji="1" lang="en-US" altLang="zh-CN" sz="3200" i="1" dirty="0"/>
                  <a:t>=</a:t>
                </a:r>
                <a14:m>
                  <m:oMath xmlns:m="http://schemas.openxmlformats.org/officeDocument/2006/math">
                    <m:f>
                      <m:fPr>
                        <m:ctrlPr>
                          <a:rPr kumimoji="1" lang="en-US" altLang="zh-CN" sz="3200" i="1" smtClean="0">
                            <a:latin typeface="Cambria Math" panose="02040503050406030204" pitchFamily="18" charset="0"/>
                          </a:rPr>
                        </m:ctrlPr>
                      </m:fPr>
                      <m:num>
                        <m:nary>
                          <m:naryPr>
                            <m:chr m:val="∑"/>
                            <m:ctrlPr>
                              <a:rPr kumimoji="1" lang="en-US" altLang="zh-CN" sz="3200" i="1" smtClean="0">
                                <a:latin typeface="Cambria Math" panose="02040503050406030204" pitchFamily="18" charset="0"/>
                              </a:rPr>
                            </m:ctrlPr>
                          </m:naryPr>
                          <m:sub>
                            <m:r>
                              <m:rPr>
                                <m:brk m:alnAt="23"/>
                              </m:rPr>
                              <a:rPr kumimoji="1" lang="en-US" altLang="zh-CN" sz="3200" i="1" dirty="0">
                                <a:latin typeface="Cambria Math" panose="02040503050406030204" pitchFamily="18" charset="0"/>
                              </a:rPr>
                              <m:t>𝑖</m:t>
                            </m:r>
                            <m:r>
                              <a:rPr kumimoji="1" lang="en-US" altLang="zh-CN" sz="3200" i="1" dirty="0">
                                <a:latin typeface="Cambria Math" panose="02040503050406030204" pitchFamily="18" charset="0"/>
                              </a:rPr>
                              <m:t>=</m:t>
                            </m:r>
                            <m:r>
                              <a:rPr kumimoji="1" lang="en-US" altLang="zh-CN" sz="3200" i="1" dirty="0">
                                <a:latin typeface="Cambria Math" panose="02040503050406030204" pitchFamily="18" charset="0"/>
                              </a:rPr>
                              <m:t>𝑘</m:t>
                            </m:r>
                            <m:r>
                              <a:rPr kumimoji="1" lang="en-US" altLang="zh-CN" sz="3200" i="1" dirty="0">
                                <a:latin typeface="Cambria Math" panose="02040503050406030204" pitchFamily="18" charset="0"/>
                              </a:rPr>
                              <m:t>+1</m:t>
                            </m:r>
                          </m:sub>
                          <m:sup>
                            <m:r>
                              <m:rPr>
                                <m:sty m:val="p"/>
                              </m:rPr>
                              <a:rPr kumimoji="1" lang="en-US" altLang="zh-CN" sz="3200" i="1">
                                <a:latin typeface="Cambria Math" panose="02040503050406030204" pitchFamily="18" charset="0"/>
                              </a:rPr>
                              <m:t>n</m:t>
                            </m:r>
                          </m:sup>
                          <m:e>
                            <m:sSub>
                              <m:sSubPr>
                                <m:ctrlPr>
                                  <a:rPr kumimoji="1" lang="en-US" altLang="zh-CN" sz="3200" b="0" i="1" smtClean="0">
                                    <a:latin typeface="Cambria Math" panose="02040503050406030204" pitchFamily="18" charset="0"/>
                                  </a:rPr>
                                </m:ctrlPr>
                              </m:sSubPr>
                              <m:e>
                                <m:r>
                                  <a:rPr kumimoji="1" lang="en-US" altLang="zh-CN" sz="3200" b="0" i="1" smtClean="0">
                                    <a:latin typeface="Cambria Math" panose="02040503050406030204" pitchFamily="18" charset="0"/>
                                  </a:rPr>
                                  <m:t>𝑓</m:t>
                                </m:r>
                              </m:e>
                              <m:sub>
                                <m:r>
                                  <a:rPr kumimoji="1" lang="en-US" altLang="zh-CN" sz="3200" b="0" i="1" smtClean="0">
                                    <a:latin typeface="Cambria Math" panose="02040503050406030204" pitchFamily="18" charset="0"/>
                                  </a:rPr>
                                  <m:t>𝑖</m:t>
                                </m:r>
                              </m:sub>
                            </m:sSub>
                          </m:e>
                        </m:nary>
                      </m:num>
                      <m:den>
                        <m:r>
                          <a:rPr kumimoji="1" lang="en-US" altLang="zh-CN" sz="3200" b="0" i="1" smtClean="0">
                            <a:latin typeface="Cambria Math" panose="02040503050406030204" pitchFamily="18" charset="0"/>
                          </a:rPr>
                          <m:t>𝑃</m:t>
                        </m:r>
                      </m:den>
                    </m:f>
                  </m:oMath>
                </a14:m>
                <a:endParaRPr kumimoji="1" lang="en-US" altLang="zh-CN" sz="3200" i="1" dirty="0">
                  <a:latin typeface="Cambria Math" panose="02040503050406030204" pitchFamily="18" charset="0"/>
                </a:endParaRPr>
              </a:p>
              <a:p>
                <a:r>
                  <a:rPr kumimoji="1" lang="en-US" altLang="zh-CN" sz="3200" dirty="0"/>
                  <a:t>	</a:t>
                </a:r>
                <a14:m>
                  <m:oMath xmlns:m="http://schemas.openxmlformats.org/officeDocument/2006/math">
                    <m:r>
                      <a:rPr kumimoji="1" lang="en-US" altLang="zh-CN" sz="3200" i="1">
                        <a:latin typeface="Cambria Math" panose="02040503050406030204" pitchFamily="18" charset="0"/>
                      </a:rPr>
                      <m:t>=</m:t>
                    </m:r>
                  </m:oMath>
                </a14:m>
                <a:r>
                  <a:rPr kumimoji="1" lang="en-US" altLang="zh-CN" sz="3200" dirty="0"/>
                  <a:t> </a:t>
                </a:r>
                <a14:m>
                  <m:oMath xmlns:m="http://schemas.openxmlformats.org/officeDocument/2006/math">
                    <m:f>
                      <m:fPr>
                        <m:ctrlPr>
                          <a:rPr kumimoji="1" lang="en-US" altLang="zh-CN" sz="3200" i="1">
                            <a:latin typeface="Cambria Math" panose="02040503050406030204" pitchFamily="18" charset="0"/>
                          </a:rPr>
                        </m:ctrlPr>
                      </m:fPr>
                      <m:num>
                        <m:nary>
                          <m:naryPr>
                            <m:chr m:val="∑"/>
                            <m:ctrlPr>
                              <a:rPr kumimoji="1" lang="en-US" altLang="zh-CN" sz="3200" i="1">
                                <a:latin typeface="Cambria Math" panose="02040503050406030204" pitchFamily="18" charset="0"/>
                              </a:rPr>
                            </m:ctrlPr>
                          </m:naryPr>
                          <m:sub>
                            <m:r>
                              <m:rPr>
                                <m:brk m:alnAt="23"/>
                              </m:rPr>
                              <a:rPr kumimoji="1" lang="en-US" altLang="zh-CN" sz="3200" i="1" dirty="0">
                                <a:latin typeface="Cambria Math" panose="02040503050406030204" pitchFamily="18" charset="0"/>
                              </a:rPr>
                              <m:t>𝑖</m:t>
                            </m:r>
                            <m:r>
                              <a:rPr kumimoji="1" lang="en-US" altLang="zh-CN" sz="3200" i="1" dirty="0">
                                <a:latin typeface="Cambria Math" panose="02040503050406030204" pitchFamily="18" charset="0"/>
                              </a:rPr>
                              <m:t>=</m:t>
                            </m:r>
                            <m:r>
                              <a:rPr kumimoji="1" lang="en-US" altLang="zh-CN" sz="3200" i="1" dirty="0">
                                <a:latin typeface="Cambria Math" panose="02040503050406030204" pitchFamily="18" charset="0"/>
                              </a:rPr>
                              <m:t>𝑘</m:t>
                            </m:r>
                            <m:r>
                              <a:rPr kumimoji="1" lang="en-US" altLang="zh-CN" sz="3200" i="1" dirty="0">
                                <a:latin typeface="Cambria Math" panose="02040503050406030204" pitchFamily="18" charset="0"/>
                              </a:rPr>
                              <m:t>+1</m:t>
                            </m:r>
                          </m:sub>
                          <m:sup>
                            <m:r>
                              <m:rPr>
                                <m:sty m:val="p"/>
                              </m:rPr>
                              <a:rPr kumimoji="1" lang="en-US" altLang="zh-CN" sz="3200" i="1">
                                <a:latin typeface="Cambria Math" panose="02040503050406030204" pitchFamily="18" charset="0"/>
                              </a:rPr>
                              <m:t>n</m:t>
                            </m:r>
                          </m:sup>
                          <m:e>
                            <m:r>
                              <a:rPr kumimoji="1" lang="en-US" altLang="zh-CN" sz="3200" i="1" dirty="0">
                                <a:latin typeface="Cambria Math" panose="02040503050406030204" pitchFamily="18" charset="0"/>
                              </a:rPr>
                              <m:t>(</m:t>
                            </m:r>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𝑎</m:t>
                                </m:r>
                              </m:num>
                              <m:den>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𝑖</m:t>
                                    </m:r>
                                  </m:e>
                                  <m:sup>
                                    <m:r>
                                      <a:rPr kumimoji="1" lang="en-US" altLang="zh-CN" sz="3200" b="0" i="1" smtClean="0">
                                        <a:latin typeface="Cambria Math" panose="02040503050406030204" pitchFamily="18" charset="0"/>
                                      </a:rPr>
                                      <m:t>𝑠</m:t>
                                    </m:r>
                                  </m:sup>
                                </m:sSup>
                              </m:den>
                            </m:f>
                            <m:r>
                              <a:rPr kumimoji="1" lang="en-US" altLang="zh-CN" sz="3200" i="1">
                                <a:latin typeface="Cambria Math" panose="02040503050406030204" pitchFamily="18" charset="0"/>
                              </a:rPr>
                              <m:t>)</m:t>
                            </m:r>
                          </m:e>
                        </m:nary>
                      </m:num>
                      <m:den>
                        <m:r>
                          <a:rPr kumimoji="1" lang="en-US" altLang="zh-CN" sz="3200" i="1">
                            <a:latin typeface="Cambria Math" panose="02040503050406030204" pitchFamily="18" charset="0"/>
                          </a:rPr>
                          <m:t>𝑃</m:t>
                        </m:r>
                      </m:den>
                    </m:f>
                  </m:oMath>
                </a14:m>
                <a:endParaRPr kumimoji="1" lang="en-US" altLang="zh-CN" sz="3200" dirty="0"/>
              </a:p>
              <a:p>
                <a:r>
                  <a:rPr kumimoji="1" lang="en-US" altLang="zh-CN" sz="3200" dirty="0"/>
                  <a:t>	= </a:t>
                </a:r>
                <a14:m>
                  <m:oMath xmlns:m="http://schemas.openxmlformats.org/officeDocument/2006/math">
                    <m:f>
                      <m:fPr>
                        <m:ctrlPr>
                          <a:rPr kumimoji="1" lang="en-US" altLang="zh-CN" sz="3200" i="1">
                            <a:latin typeface="Cambria Math" panose="02040503050406030204" pitchFamily="18" charset="0"/>
                          </a:rPr>
                        </m:ctrlPr>
                      </m:fPr>
                      <m:num>
                        <m:r>
                          <m:rPr>
                            <m:nor/>
                          </m:rPr>
                          <a:rPr kumimoji="1" lang="en-US" altLang="zh-CN" sz="3200" b="0" i="0" smtClean="0">
                            <a:latin typeface="Cambria Math" panose="02040503050406030204" pitchFamily="18" charset="0"/>
                          </a:rPr>
                          <m:t>N</m:t>
                        </m:r>
                        <m:r>
                          <m:rPr>
                            <m:nor/>
                          </m:rPr>
                          <a:rPr kumimoji="1" lang="en-US" altLang="zh-CN" sz="3200" dirty="0"/>
                          <m:t>−</m:t>
                        </m:r>
                        <m:nary>
                          <m:naryPr>
                            <m:chr m:val="∑"/>
                            <m:ctrlPr>
                              <a:rPr kumimoji="1" lang="en-US" altLang="zh-CN" sz="3200" i="1">
                                <a:latin typeface="Cambria Math" panose="02040503050406030204" pitchFamily="18" charset="0"/>
                              </a:rPr>
                            </m:ctrlPr>
                          </m:naryPr>
                          <m:sub>
                            <m:r>
                              <m:rPr>
                                <m:brk m:alnAt="23"/>
                              </m:rPr>
                              <a:rPr kumimoji="1" lang="en-US" altLang="zh-CN" sz="3200" i="1" dirty="0">
                                <a:latin typeface="Cambria Math" panose="02040503050406030204" pitchFamily="18" charset="0"/>
                              </a:rPr>
                              <m:t>𝑖</m:t>
                            </m:r>
                            <m:r>
                              <a:rPr kumimoji="1" lang="en-US" altLang="zh-CN" sz="3200" i="1" dirty="0">
                                <a:latin typeface="Cambria Math" panose="02040503050406030204" pitchFamily="18" charset="0"/>
                              </a:rPr>
                              <m:t>=</m:t>
                            </m:r>
                            <m:r>
                              <a:rPr kumimoji="1" lang="en-US" altLang="zh-CN" sz="3200" b="0" i="1" dirty="0" smtClean="0">
                                <a:latin typeface="Cambria Math" panose="02040503050406030204" pitchFamily="18" charset="0"/>
                              </a:rPr>
                              <m:t>1</m:t>
                            </m:r>
                          </m:sub>
                          <m:sup>
                            <m:r>
                              <a:rPr kumimoji="1" lang="en-US" altLang="zh-CN" sz="3200" b="0" i="1" dirty="0" smtClean="0">
                                <a:latin typeface="Cambria Math" panose="02040503050406030204" pitchFamily="18" charset="0"/>
                              </a:rPr>
                              <m:t>𝑘</m:t>
                            </m:r>
                          </m:sup>
                          <m:e>
                            <m:r>
                              <a:rPr kumimoji="1" lang="en-US" altLang="zh-CN" sz="3200" i="1" dirty="0">
                                <a:latin typeface="Cambria Math" panose="02040503050406030204" pitchFamily="18" charset="0"/>
                              </a:rPr>
                              <m:t>(</m:t>
                            </m:r>
                            <m:f>
                              <m:fPr>
                                <m:ctrlPr>
                                  <a:rPr kumimoji="1" lang="en-US" altLang="zh-CN" sz="3200" i="1">
                                    <a:latin typeface="Cambria Math" panose="02040503050406030204" pitchFamily="18" charset="0"/>
                                  </a:rPr>
                                </m:ctrlPr>
                              </m:fPr>
                              <m:num>
                                <m:r>
                                  <a:rPr kumimoji="1" lang="en-US" altLang="zh-CN" sz="3200" i="1">
                                    <a:latin typeface="Cambria Math" panose="02040503050406030204" pitchFamily="18" charset="0"/>
                                  </a:rPr>
                                  <m:t>𝑎</m:t>
                                </m:r>
                              </m:num>
                              <m:den>
                                <m:sSup>
                                  <m:sSupPr>
                                    <m:ctrlPr>
                                      <a:rPr kumimoji="1" lang="en-US" altLang="zh-CN" sz="3200" i="1">
                                        <a:latin typeface="Cambria Math" panose="02040503050406030204" pitchFamily="18" charset="0"/>
                                      </a:rPr>
                                    </m:ctrlPr>
                                  </m:sSupPr>
                                  <m:e>
                                    <m:r>
                                      <a:rPr kumimoji="1" lang="en-US" altLang="zh-CN" sz="3200" i="1">
                                        <a:latin typeface="Cambria Math" panose="02040503050406030204" pitchFamily="18" charset="0"/>
                                      </a:rPr>
                                      <m:t>𝑖</m:t>
                                    </m:r>
                                  </m:e>
                                  <m:sup>
                                    <m:r>
                                      <a:rPr kumimoji="1" lang="en-US" altLang="zh-CN" sz="3200" b="0" i="1" smtClean="0">
                                        <a:latin typeface="Cambria Math" panose="02040503050406030204" pitchFamily="18" charset="0"/>
                                      </a:rPr>
                                      <m:t>𝑠</m:t>
                                    </m:r>
                                  </m:sup>
                                </m:sSup>
                              </m:den>
                            </m:f>
                            <m:r>
                              <a:rPr kumimoji="1" lang="en-US" altLang="zh-CN" sz="3200" i="1">
                                <a:latin typeface="Cambria Math" panose="02040503050406030204" pitchFamily="18" charset="0"/>
                              </a:rPr>
                              <m:t>)</m:t>
                            </m:r>
                          </m:e>
                        </m:nary>
                      </m:num>
                      <m:den>
                        <m:r>
                          <a:rPr kumimoji="1" lang="en-US" altLang="zh-CN" sz="3200" i="1">
                            <a:latin typeface="Cambria Math" panose="02040503050406030204" pitchFamily="18" charset="0"/>
                          </a:rPr>
                          <m:t>𝑃</m:t>
                        </m:r>
                      </m:den>
                    </m:f>
                  </m:oMath>
                </a14:m>
                <a:endParaRPr kumimoji="1" lang="en-US" altLang="zh-CN" sz="3200" dirty="0"/>
              </a:p>
            </p:txBody>
          </p:sp>
        </mc:Choice>
        <mc:Fallback xmlns="">
          <p:sp>
            <p:nvSpPr>
              <p:cNvPr id="10" name="文本框 9">
                <a:extLst>
                  <a:ext uri="{FF2B5EF4-FFF2-40B4-BE49-F238E27FC236}">
                    <a16:creationId xmlns:a16="http://schemas.microsoft.com/office/drawing/2014/main" id="{41FA8297-D604-E870-36BE-02B7D0C2C490}"/>
                  </a:ext>
                </a:extLst>
              </p:cNvPr>
              <p:cNvSpPr txBox="1">
                <a:spLocks noRot="1" noChangeAspect="1" noMove="1" noResize="1" noEditPoints="1" noAdjustHandles="1" noChangeArrowheads="1" noChangeShapeType="1" noTextEdit="1"/>
              </p:cNvSpPr>
              <p:nvPr/>
            </p:nvSpPr>
            <p:spPr>
              <a:xfrm>
                <a:off x="4308652" y="3274737"/>
                <a:ext cx="3574695" cy="2628861"/>
              </a:xfrm>
              <a:prstGeom prst="rect">
                <a:avLst/>
              </a:prstGeom>
              <a:blipFill>
                <a:blip r:embed="rId3"/>
                <a:stretch>
                  <a:fillRect l="-1418" t="-19712" b="-158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606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理论分析</a:t>
            </a:r>
          </a:p>
        </p:txBody>
      </p:sp>
      <p:sp>
        <p:nvSpPr>
          <p:cNvPr id="4" name="文本框 3">
            <a:extLst>
              <a:ext uri="{FF2B5EF4-FFF2-40B4-BE49-F238E27FC236}">
                <a16:creationId xmlns:a16="http://schemas.microsoft.com/office/drawing/2014/main" id="{B60C303D-2387-84C4-6BE0-643BA054C010}"/>
              </a:ext>
            </a:extLst>
          </p:cNvPr>
          <p:cNvSpPr txBox="1"/>
          <p:nvPr/>
        </p:nvSpPr>
        <p:spPr>
          <a:xfrm>
            <a:off x="643270" y="954402"/>
            <a:ext cx="7111499" cy="523220"/>
          </a:xfrm>
          <a:prstGeom prst="rect">
            <a:avLst/>
          </a:prstGeom>
          <a:noFill/>
        </p:spPr>
        <p:txBody>
          <a:bodyPr wrap="none" rtlCol="0">
            <a:spAutoFit/>
          </a:bodyPr>
          <a:lstStyle/>
          <a:p>
            <a:r>
              <a:rPr kumimoji="1" lang="en-US" altLang="zh-CN" sz="2800" b="1" dirty="0">
                <a:latin typeface="Microsoft YaHei" panose="020B0503020204020204" pitchFamily="34" charset="-122"/>
                <a:ea typeface="Microsoft YaHei" panose="020B0503020204020204" pitchFamily="34" charset="-122"/>
              </a:rPr>
              <a:t>Top-k</a:t>
            </a:r>
            <a:r>
              <a:rPr kumimoji="1" lang="zh-CN" altLang="en-US" sz="2800" b="1" dirty="0">
                <a:latin typeface="Microsoft YaHei" panose="020B0503020204020204" pitchFamily="34" charset="-122"/>
                <a:ea typeface="Microsoft YaHei" panose="020B0503020204020204" pitchFamily="34" charset="-122"/>
              </a:rPr>
              <a:t>的阈值能过滤的元素</a:t>
            </a:r>
            <a:r>
              <a:rPr kumimoji="1" lang="en-US" altLang="zh-CN" sz="2800" b="1" dirty="0">
                <a:latin typeface="Microsoft YaHei" panose="020B0503020204020204" pitchFamily="34" charset="-122"/>
                <a:ea typeface="Microsoft YaHei" panose="020B0503020204020204" pitchFamily="34" charset="-122"/>
              </a:rPr>
              <a:t>partition</a:t>
            </a:r>
            <a:r>
              <a:rPr kumimoji="1" lang="zh-CN" altLang="en-US" sz="2800" b="1" dirty="0">
                <a:latin typeface="Microsoft YaHei" panose="020B0503020204020204" pitchFamily="34" charset="-122"/>
                <a:ea typeface="Microsoft YaHei" panose="020B0503020204020204" pitchFamily="34" charset="-122"/>
              </a:rPr>
              <a:t>个数？</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1FA8297-D604-E870-36BE-02B7D0C2C490}"/>
                  </a:ext>
                </a:extLst>
              </p:cNvPr>
              <p:cNvSpPr txBox="1"/>
              <p:nvPr/>
            </p:nvSpPr>
            <p:spPr>
              <a:xfrm>
                <a:off x="2302845" y="1477622"/>
                <a:ext cx="7586310" cy="9640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400" i="1" smtClean="0">
                          <a:latin typeface="Cambria Math" panose="02040503050406030204" pitchFamily="18" charset="0"/>
                        </a:rPr>
                        <m:t>𝐸</m:t>
                      </m:r>
                      <m:d>
                        <m:dPr>
                          <m:ctrlPr>
                            <a:rPr kumimoji="1" lang="en-US" altLang="zh-CN" sz="2400" b="0" i="1" smtClean="0">
                              <a:latin typeface="Cambria Math" panose="02040503050406030204" pitchFamily="18" charset="0"/>
                            </a:rPr>
                          </m:ctrlPr>
                        </m:dPr>
                        <m:e>
                          <m:sSub>
                            <m:sSubPr>
                              <m:ctrlPr>
                                <a:rPr kumimoji="1" lang="en-US" altLang="zh-CN" sz="2400" b="0" i="1" smtClean="0">
                                  <a:latin typeface="Cambria Math" panose="02040503050406030204" pitchFamily="18" charset="0"/>
                                </a:rPr>
                              </m:ctrlPr>
                            </m:sSubPr>
                            <m:e>
                              <m:r>
                                <a:rPr kumimoji="1" lang="en-US" altLang="zh-CN" sz="2400" b="0" i="1" smtClean="0">
                                  <a:latin typeface="Cambria Math" panose="02040503050406030204" pitchFamily="18" charset="0"/>
                                </a:rPr>
                                <m:t>𝑃</m:t>
                              </m:r>
                            </m:e>
                            <m:sub>
                              <m:r>
                                <a:rPr kumimoji="1" lang="en-US" altLang="zh-CN" sz="2400" b="0" i="1" smtClean="0">
                                  <a:latin typeface="Cambria Math" panose="02040503050406030204" pitchFamily="18" charset="0"/>
                                </a:rPr>
                                <m:t>𝑖</m:t>
                              </m:r>
                            </m:sub>
                          </m:sSub>
                        </m:e>
                      </m:d>
                      <m:r>
                        <a:rPr kumimoji="1" lang="en-US" altLang="zh-CN" sz="2400" dirty="0">
                          <a:latin typeface="Cambria Math" panose="02040503050406030204" pitchFamily="18" charset="0"/>
                        </a:rPr>
                        <m:t>=</m:t>
                      </m:r>
                      <m:f>
                        <m:fPr>
                          <m:ctrlPr>
                            <a:rPr kumimoji="1" lang="en-US" altLang="zh-CN" sz="2400" i="1">
                              <a:latin typeface="Cambria Math" panose="02040503050406030204" pitchFamily="18" charset="0"/>
                            </a:rPr>
                          </m:ctrlPr>
                        </m:fPr>
                        <m:num>
                          <m:r>
                            <m:rPr>
                              <m:nor/>
                            </m:rPr>
                            <a:rPr kumimoji="1" lang="en-US" altLang="zh-CN" sz="2400">
                              <a:latin typeface="Cambria Math" panose="02040503050406030204" pitchFamily="18" charset="0"/>
                            </a:rPr>
                            <m:t>N</m:t>
                          </m:r>
                          <m:r>
                            <m:rPr>
                              <m:nor/>
                            </m:rPr>
                            <a:rPr kumimoji="1" lang="en-US" altLang="zh-CN" sz="2400" dirty="0"/>
                            <m:t>−</m:t>
                          </m:r>
                          <m:nary>
                            <m:naryPr>
                              <m:chr m:val="∑"/>
                              <m:ctrlPr>
                                <a:rPr kumimoji="1" lang="en-US" altLang="zh-CN" sz="2400" i="1">
                                  <a:latin typeface="Cambria Math" panose="02040503050406030204" pitchFamily="18" charset="0"/>
                                </a:rPr>
                              </m:ctrlPr>
                            </m:naryPr>
                            <m:sub>
                              <m:r>
                                <m:rPr>
                                  <m:brk m:alnAt="23"/>
                                </m:rPr>
                                <a:rPr kumimoji="1" lang="en-US" altLang="zh-CN" sz="2400" i="1" dirty="0">
                                  <a:latin typeface="Cambria Math" panose="02040503050406030204" pitchFamily="18" charset="0"/>
                                </a:rPr>
                                <m:t>𝑖</m:t>
                              </m:r>
                              <m:r>
                                <a:rPr kumimoji="1" lang="en-US" altLang="zh-CN" sz="2400" i="1" dirty="0">
                                  <a:latin typeface="Cambria Math" panose="02040503050406030204" pitchFamily="18" charset="0"/>
                                </a:rPr>
                                <m:t>=1</m:t>
                              </m:r>
                            </m:sub>
                            <m:sup>
                              <m:r>
                                <a:rPr kumimoji="1" lang="en-US" altLang="zh-CN" sz="2400" i="1" dirty="0">
                                  <a:latin typeface="Cambria Math" panose="02040503050406030204" pitchFamily="18" charset="0"/>
                                </a:rPr>
                                <m:t>𝑘</m:t>
                              </m:r>
                            </m:sup>
                            <m:e>
                              <m:r>
                                <a:rPr kumimoji="1" lang="en-US" altLang="zh-CN" sz="2400" i="1" dirty="0">
                                  <a:latin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𝑎</m:t>
                                  </m:r>
                                </m:num>
                                <m:den>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𝑖</m:t>
                                      </m:r>
                                    </m:e>
                                    <m:sup>
                                      <m:r>
                                        <a:rPr kumimoji="1" lang="en-US" altLang="zh-CN" sz="2400" i="1">
                                          <a:latin typeface="Cambria Math" panose="02040503050406030204" pitchFamily="18" charset="0"/>
                                        </a:rPr>
                                        <m:t>𝑠</m:t>
                                      </m:r>
                                    </m:sup>
                                  </m:sSup>
                                </m:den>
                              </m:f>
                              <m:r>
                                <a:rPr kumimoji="1" lang="en-US" altLang="zh-CN" sz="2400" i="1">
                                  <a:latin typeface="Cambria Math" panose="02040503050406030204" pitchFamily="18" charset="0"/>
                                </a:rPr>
                                <m:t>)</m:t>
                              </m:r>
                            </m:e>
                          </m:nary>
                        </m:num>
                        <m:den>
                          <m:r>
                            <a:rPr kumimoji="1" lang="en-US" altLang="zh-CN" sz="2400" i="1">
                              <a:latin typeface="Cambria Math" panose="02040503050406030204" pitchFamily="18" charset="0"/>
                            </a:rPr>
                            <m:t>𝑃</m:t>
                          </m:r>
                        </m:den>
                      </m:f>
                    </m:oMath>
                  </m:oMathPara>
                </a14:m>
                <a:endParaRPr kumimoji="1" lang="en-US" altLang="zh-CN" sz="2400" dirty="0"/>
              </a:p>
            </p:txBody>
          </p:sp>
        </mc:Choice>
        <mc:Fallback xmlns="">
          <p:sp>
            <p:nvSpPr>
              <p:cNvPr id="10" name="文本框 9">
                <a:extLst>
                  <a:ext uri="{FF2B5EF4-FFF2-40B4-BE49-F238E27FC236}">
                    <a16:creationId xmlns:a16="http://schemas.microsoft.com/office/drawing/2014/main" id="{41FA8297-D604-E870-36BE-02B7D0C2C490}"/>
                  </a:ext>
                </a:extLst>
              </p:cNvPr>
              <p:cNvSpPr txBox="1">
                <a:spLocks noRot="1" noChangeAspect="1" noMove="1" noResize="1" noEditPoints="1" noAdjustHandles="1" noChangeArrowheads="1" noChangeShapeType="1" noTextEdit="1"/>
              </p:cNvSpPr>
              <p:nvPr/>
            </p:nvSpPr>
            <p:spPr>
              <a:xfrm>
                <a:off x="2302845" y="1477622"/>
                <a:ext cx="7586310" cy="964046"/>
              </a:xfrm>
              <a:prstGeom prst="rect">
                <a:avLst/>
              </a:prstGeom>
              <a:blipFill>
                <a:blip r:embed="rId2"/>
                <a:stretch>
                  <a:fillRect t="-53247" b="-49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A5573F-54DF-C4FF-39CF-7CDA3806F9C5}"/>
                  </a:ext>
                </a:extLst>
              </p:cNvPr>
              <p:cNvSpPr txBox="1"/>
              <p:nvPr/>
            </p:nvSpPr>
            <p:spPr>
              <a:xfrm>
                <a:off x="945501" y="2370878"/>
                <a:ext cx="10500189" cy="1125308"/>
              </a:xfrm>
              <a:prstGeom prst="rect">
                <a:avLst/>
              </a:prstGeom>
              <a:noFill/>
            </p:spPr>
            <p:txBody>
              <a:bodyPr wrap="square">
                <a:spAutoFit/>
              </a:bodyPr>
              <a:lstStyle/>
              <a:p>
                <a:pPr algn="ctr"/>
                <a:r>
                  <a:rPr lang="en-US" altLang="zh-CN" sz="2400" b="1" i="0" dirty="0">
                    <a:solidFill>
                      <a:srgbClr val="191B1F"/>
                    </a:solidFill>
                    <a:effectLst/>
                    <a:highlight>
                      <a:srgbClr val="FFFFFF"/>
                    </a:highlight>
                    <a:latin typeface="-apple-system"/>
                  </a:rPr>
                  <a:t>1.</a:t>
                </a:r>
                <a:r>
                  <a:rPr lang="zh-CN" altLang="en-US" sz="2400" b="1" i="0" dirty="0">
                    <a:solidFill>
                      <a:srgbClr val="191B1F"/>
                    </a:solidFill>
                    <a:effectLst/>
                    <a:highlight>
                      <a:srgbClr val="FFFFFF"/>
                    </a:highlight>
                    <a:latin typeface="-apple-system"/>
                  </a:rPr>
                  <a:t> 马尔可夫不等式： </a:t>
                </a:r>
                <a14:m>
                  <m:oMath xmlns:m="http://schemas.openxmlformats.org/officeDocument/2006/math">
                    <m:func>
                      <m:funcPr>
                        <m:ctrlPr>
                          <a:rPr lang="en-US" altLang="zh-CN" sz="2400" b="1" i="1" dirty="0" smtClean="0">
                            <a:solidFill>
                              <a:srgbClr val="191B1F"/>
                            </a:solidFill>
                            <a:effectLst/>
                            <a:highlight>
                              <a:srgbClr val="FFFFFF"/>
                            </a:highlight>
                            <a:latin typeface="Cambria Math" panose="02040503050406030204" pitchFamily="18" charset="0"/>
                          </a:rPr>
                        </m:ctrlPr>
                      </m:funcPr>
                      <m:fName>
                        <m:r>
                          <a:rPr lang="en-US" altLang="zh-CN" sz="2400" b="1" i="1" dirty="0" smtClean="0">
                            <a:solidFill>
                              <a:srgbClr val="191B1F"/>
                            </a:solidFill>
                            <a:effectLst/>
                            <a:highlight>
                              <a:srgbClr val="FFFFFF"/>
                            </a:highlight>
                            <a:latin typeface="Cambria Math" panose="02040503050406030204" pitchFamily="18" charset="0"/>
                          </a:rPr>
                          <m:t>𝑷𝒓</m:t>
                        </m:r>
                      </m:fName>
                      <m:e>
                        <m:d>
                          <m:dPr>
                            <m:ctrlPr>
                              <a:rPr lang="en-US" altLang="zh-CN" sz="2400" b="1" i="1" dirty="0" smtClean="0">
                                <a:solidFill>
                                  <a:srgbClr val="191B1F"/>
                                </a:solidFill>
                                <a:effectLst/>
                                <a:highlight>
                                  <a:srgbClr val="FFFFFF"/>
                                </a:highlight>
                                <a:latin typeface="Cambria Math" panose="02040503050406030204" pitchFamily="18" charset="0"/>
                              </a:rPr>
                            </m:ctrlPr>
                          </m:dPr>
                          <m:e>
                            <m:r>
                              <a:rPr lang="en-US" altLang="zh-CN" sz="2400" b="1" i="1" dirty="0" smtClean="0">
                                <a:solidFill>
                                  <a:srgbClr val="191B1F"/>
                                </a:solidFill>
                                <a:effectLst/>
                                <a:highlight>
                                  <a:srgbClr val="FFFFFF"/>
                                </a:highlight>
                                <a:latin typeface="Cambria Math" panose="02040503050406030204" pitchFamily="18" charset="0"/>
                              </a:rPr>
                              <m:t>𝑿</m:t>
                            </m:r>
                            <m:r>
                              <a:rPr lang="en-US" altLang="zh-CN" sz="2400" b="1" i="1" dirty="0" smtClean="0">
                                <a:solidFill>
                                  <a:srgbClr val="191B1F"/>
                                </a:solidFill>
                                <a:effectLst/>
                                <a:highlight>
                                  <a:srgbClr val="FFFFFF"/>
                                </a:highlight>
                                <a:latin typeface="Cambria Math" panose="02040503050406030204" pitchFamily="18" charset="0"/>
                              </a:rPr>
                              <m:t>&gt;</m:t>
                            </m:r>
                            <m:r>
                              <a:rPr lang="en-US" altLang="zh-CN" sz="2400" b="1" i="1" dirty="0" smtClean="0">
                                <a:solidFill>
                                  <a:srgbClr val="191B1F"/>
                                </a:solidFill>
                                <a:effectLst/>
                                <a:highlight>
                                  <a:srgbClr val="FFFFFF"/>
                                </a:highlight>
                                <a:latin typeface="Cambria Math" panose="02040503050406030204" pitchFamily="18" charset="0"/>
                              </a:rPr>
                              <m:t>𝑨</m:t>
                            </m:r>
                          </m:e>
                        </m:d>
                      </m:e>
                    </m:func>
                    <m:r>
                      <a:rPr lang="en-US" altLang="zh-CN" sz="2400" b="1" i="1" dirty="0" smtClean="0">
                        <a:solidFill>
                          <a:srgbClr val="191B1F"/>
                        </a:solidFill>
                        <a:effectLst/>
                        <a:highlight>
                          <a:srgbClr val="FFFFFF"/>
                        </a:highlight>
                        <a:latin typeface="Cambria Math" panose="02040503050406030204" pitchFamily="18" charset="0"/>
                      </a:rPr>
                      <m:t>≤</m:t>
                    </m:r>
                    <m:f>
                      <m:fPr>
                        <m:ctrlPr>
                          <a:rPr lang="en-US" altLang="zh-CN" sz="2400" b="1" i="1" dirty="0" smtClean="0">
                            <a:solidFill>
                              <a:srgbClr val="191B1F"/>
                            </a:solidFill>
                            <a:effectLst/>
                            <a:highlight>
                              <a:srgbClr val="FFFFFF"/>
                            </a:highlight>
                            <a:latin typeface="Cambria Math" panose="02040503050406030204" pitchFamily="18" charset="0"/>
                          </a:rPr>
                        </m:ctrlPr>
                      </m:fPr>
                      <m:num>
                        <m:r>
                          <a:rPr lang="en-US" altLang="zh-CN" sz="2400" b="1" i="1" dirty="0" smtClean="0">
                            <a:solidFill>
                              <a:srgbClr val="191B1F"/>
                            </a:solidFill>
                            <a:effectLst/>
                            <a:highlight>
                              <a:srgbClr val="FFFFFF"/>
                            </a:highlight>
                            <a:latin typeface="Cambria Math" panose="02040503050406030204" pitchFamily="18" charset="0"/>
                          </a:rPr>
                          <m:t>𝑬</m:t>
                        </m:r>
                        <m:r>
                          <a:rPr lang="en-US" altLang="zh-CN" sz="2400" b="1" i="1" dirty="0" smtClean="0">
                            <a:solidFill>
                              <a:srgbClr val="191B1F"/>
                            </a:solidFill>
                            <a:effectLst/>
                            <a:highlight>
                              <a:srgbClr val="FFFFFF"/>
                            </a:highlight>
                            <a:latin typeface="Cambria Math" panose="02040503050406030204" pitchFamily="18" charset="0"/>
                          </a:rPr>
                          <m:t>(</m:t>
                        </m:r>
                        <m:r>
                          <a:rPr lang="en-US" altLang="zh-CN" sz="2400" b="1" i="1" dirty="0" smtClean="0">
                            <a:solidFill>
                              <a:srgbClr val="191B1F"/>
                            </a:solidFill>
                            <a:effectLst/>
                            <a:highlight>
                              <a:srgbClr val="FFFFFF"/>
                            </a:highlight>
                            <a:latin typeface="Cambria Math" panose="02040503050406030204" pitchFamily="18" charset="0"/>
                          </a:rPr>
                          <m:t>𝑿</m:t>
                        </m:r>
                        <m:r>
                          <a:rPr lang="en-US" altLang="zh-CN" sz="2400" b="1" i="1" dirty="0" smtClean="0">
                            <a:solidFill>
                              <a:srgbClr val="191B1F"/>
                            </a:solidFill>
                            <a:effectLst/>
                            <a:highlight>
                              <a:srgbClr val="FFFFFF"/>
                            </a:highlight>
                            <a:latin typeface="Cambria Math" panose="02040503050406030204" pitchFamily="18" charset="0"/>
                          </a:rPr>
                          <m:t>)</m:t>
                        </m:r>
                      </m:num>
                      <m:den>
                        <m:r>
                          <a:rPr lang="en-US" altLang="zh-CN" sz="2400" b="1" i="1" dirty="0" smtClean="0">
                            <a:solidFill>
                              <a:srgbClr val="191B1F"/>
                            </a:solidFill>
                            <a:effectLst/>
                            <a:highlight>
                              <a:srgbClr val="FFFFFF"/>
                            </a:highlight>
                            <a:latin typeface="Cambria Math" panose="02040503050406030204" pitchFamily="18" charset="0"/>
                          </a:rPr>
                          <m:t>𝑨</m:t>
                        </m:r>
                      </m:den>
                    </m:f>
                  </m:oMath>
                </a14:m>
                <a:r>
                  <a:rPr lang="en-US" altLang="zh-CN" sz="2400" b="1" i="1" dirty="0"/>
                  <a:t>,</a:t>
                </a:r>
                <a:r>
                  <a:rPr lang="zh-CN" altLang="en-US" sz="2400" b="1" i="1" dirty="0"/>
                  <a:t> </a:t>
                </a:r>
                <a:endParaRPr lang="en-US" altLang="zh-CN" sz="2400" b="1" i="1" dirty="0"/>
              </a:p>
              <a:p>
                <a:pPr algn="ctr"/>
                <a:r>
                  <a:rPr lang="en-US" altLang="zh-CN" sz="2400" b="1" i="1" dirty="0"/>
                  <a:t>2.</a:t>
                </a:r>
                <a:r>
                  <a:rPr lang="zh-CN" altLang="en-US" sz="2400" b="1" i="1" dirty="0"/>
                  <a:t> </a:t>
                </a:r>
                <a:r>
                  <a:rPr kumimoji="1" lang="zh-CN" altLang="en-US" sz="2400" b="1" dirty="0"/>
                  <a:t>排名为</a:t>
                </a:r>
                <a:r>
                  <a:rPr kumimoji="1" lang="en-US" altLang="zh-CN" sz="2400" b="1" dirty="0">
                    <a:latin typeface="Times New Roman" panose="02020603050405020304" pitchFamily="18" charset="0"/>
                    <a:cs typeface="Times New Roman" panose="02020603050405020304" pitchFamily="18" charset="0"/>
                  </a:rPr>
                  <a:t>k</a:t>
                </a:r>
                <a:r>
                  <a:rPr kumimoji="1" lang="zh-CN" altLang="en-US" sz="2400" b="1" dirty="0"/>
                  <a:t>的</a:t>
                </a:r>
                <a:r>
                  <a:rPr kumimoji="1" lang="en-US" altLang="zh-CN" sz="2400" b="1" dirty="0">
                    <a:latin typeface="Times New Roman" panose="02020603050405020304" pitchFamily="18" charset="0"/>
                    <a:cs typeface="Times New Roman" panose="02020603050405020304" pitchFamily="18" charset="0"/>
                  </a:rPr>
                  <a:t>group</a:t>
                </a:r>
                <a:r>
                  <a:rPr kumimoji="1" lang="zh-CN" altLang="en-US" sz="2400" b="1" dirty="0"/>
                  <a:t>频率</a:t>
                </a:r>
                <a:r>
                  <a:rPr kumimoji="1" lang="en-US" altLang="zh-CN" sz="2400" b="1" dirty="0"/>
                  <a:t>:</a:t>
                </a:r>
                <a:r>
                  <a:rPr kumimoji="1" lang="zh-CN" altLang="en-US" sz="2400" b="1" dirty="0"/>
                  <a:t> </a:t>
                </a:r>
                <a14:m>
                  <m:oMath xmlns:m="http://schemas.openxmlformats.org/officeDocument/2006/math">
                    <m:sSub>
                      <m:sSubPr>
                        <m:ctrlPr>
                          <a:rPr kumimoji="1" lang="en-US" altLang="zh-CN" sz="2400" b="1" i="1">
                            <a:latin typeface="Cambria Math" panose="02040503050406030204" pitchFamily="18" charset="0"/>
                          </a:rPr>
                        </m:ctrlPr>
                      </m:sSubPr>
                      <m:e>
                        <m:r>
                          <a:rPr kumimoji="1" lang="en-US" altLang="zh-CN" sz="2400" b="1" i="1">
                            <a:latin typeface="Cambria Math" panose="02040503050406030204" pitchFamily="18" charset="0"/>
                          </a:rPr>
                          <m:t>𝒇</m:t>
                        </m:r>
                      </m:e>
                      <m:sub>
                        <m:r>
                          <a:rPr kumimoji="1" lang="en-US" altLang="zh-CN" sz="2400" b="1" i="1">
                            <a:latin typeface="Cambria Math" panose="02040503050406030204" pitchFamily="18" charset="0"/>
                          </a:rPr>
                          <m:t>𝒌</m:t>
                        </m:r>
                      </m:sub>
                    </m:sSub>
                    <m:r>
                      <a:rPr kumimoji="1" lang="en-US" altLang="zh-CN" sz="2400" b="1" i="1">
                        <a:latin typeface="Cambria Math" panose="02040503050406030204" pitchFamily="18" charset="0"/>
                      </a:rPr>
                      <m:t>=</m:t>
                    </m:r>
                    <m:f>
                      <m:fPr>
                        <m:ctrlPr>
                          <a:rPr kumimoji="1" lang="en-US" altLang="zh-CN" sz="2400" b="1" i="1">
                            <a:latin typeface="Cambria Math" panose="02040503050406030204" pitchFamily="18" charset="0"/>
                          </a:rPr>
                        </m:ctrlPr>
                      </m:fPr>
                      <m:num>
                        <m:r>
                          <a:rPr kumimoji="1" lang="en-US" altLang="zh-CN" sz="2400" b="1" i="1">
                            <a:latin typeface="Cambria Math" panose="02040503050406030204" pitchFamily="18" charset="0"/>
                          </a:rPr>
                          <m:t>𝒂</m:t>
                        </m:r>
                      </m:num>
                      <m:den>
                        <m:sSup>
                          <m:sSupPr>
                            <m:ctrlPr>
                              <a:rPr kumimoji="1" lang="en-US" altLang="zh-CN" sz="2400" b="1" i="1">
                                <a:latin typeface="Cambria Math" panose="02040503050406030204" pitchFamily="18" charset="0"/>
                              </a:rPr>
                            </m:ctrlPr>
                          </m:sSupPr>
                          <m:e>
                            <m:r>
                              <a:rPr kumimoji="1" lang="en-US" altLang="zh-CN" sz="2400" b="1" i="1">
                                <a:latin typeface="Cambria Math" panose="02040503050406030204" pitchFamily="18" charset="0"/>
                              </a:rPr>
                              <m:t>𝒌</m:t>
                            </m:r>
                          </m:e>
                          <m:sup>
                            <m:r>
                              <a:rPr kumimoji="1" lang="en-US" altLang="zh-CN" sz="2400" b="1" i="1">
                                <a:latin typeface="Cambria Math" panose="02040503050406030204" pitchFamily="18" charset="0"/>
                              </a:rPr>
                              <m:t>𝒔</m:t>
                            </m:r>
                          </m:sup>
                        </m:sSup>
                      </m:den>
                    </m:f>
                  </m:oMath>
                </a14:m>
                <a:endParaRPr kumimoji="1" lang="zh-CN" altLang="en-US" sz="2400" b="1" dirty="0"/>
              </a:p>
            </p:txBody>
          </p:sp>
        </mc:Choice>
        <mc:Fallback xmlns="">
          <p:sp>
            <p:nvSpPr>
              <p:cNvPr id="5" name="文本框 4">
                <a:extLst>
                  <a:ext uri="{FF2B5EF4-FFF2-40B4-BE49-F238E27FC236}">
                    <a16:creationId xmlns:a16="http://schemas.microsoft.com/office/drawing/2014/main" id="{6BA5573F-54DF-C4FF-39CF-7CDA3806F9C5}"/>
                  </a:ext>
                </a:extLst>
              </p:cNvPr>
              <p:cNvSpPr txBox="1">
                <a:spLocks noRot="1" noChangeAspect="1" noMove="1" noResize="1" noEditPoints="1" noAdjustHandles="1" noChangeArrowheads="1" noChangeShapeType="1" noTextEdit="1"/>
              </p:cNvSpPr>
              <p:nvPr/>
            </p:nvSpPr>
            <p:spPr>
              <a:xfrm>
                <a:off x="945501" y="2370878"/>
                <a:ext cx="10500189" cy="1125308"/>
              </a:xfrm>
              <a:prstGeom prst="rect">
                <a:avLst/>
              </a:prstGeom>
              <a:blipFill>
                <a:blip r:embed="rId3"/>
                <a:stretch>
                  <a:fillRect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04C9E1B-7772-8944-6BB0-9CF1811D0BEB}"/>
                  </a:ext>
                </a:extLst>
              </p:cNvPr>
              <p:cNvSpPr txBox="1"/>
              <p:nvPr/>
            </p:nvSpPr>
            <p:spPr>
              <a:xfrm>
                <a:off x="2502036" y="3578697"/>
                <a:ext cx="7387118" cy="2136482"/>
              </a:xfrm>
              <a:prstGeom prst="rect">
                <a:avLst/>
              </a:prstGeom>
              <a:noFill/>
            </p:spPr>
            <p:txBody>
              <a:bodyPr wrap="square">
                <a:spAutoFit/>
              </a:bodyPr>
              <a:lstStyle/>
              <a:p>
                <a:pPr algn="ctr"/>
                <a14:m>
                  <m:oMath xmlns:m="http://schemas.openxmlformats.org/officeDocument/2006/math">
                    <m:func>
                      <m:funcPr>
                        <m:ctrlPr>
                          <a:rPr lang="en-US" altLang="zh-CN" sz="2400" b="1" i="1" dirty="0" smtClean="0">
                            <a:solidFill>
                              <a:srgbClr val="191B1F"/>
                            </a:solidFill>
                            <a:effectLst/>
                            <a:highlight>
                              <a:srgbClr val="FFFFFF"/>
                            </a:highlight>
                            <a:latin typeface="Cambria Math" panose="02040503050406030204" pitchFamily="18" charset="0"/>
                          </a:rPr>
                        </m:ctrlPr>
                      </m:funcPr>
                      <m:fName>
                        <m:r>
                          <a:rPr lang="en-US" altLang="zh-CN" sz="2400" b="0" i="1" dirty="0" smtClean="0">
                            <a:solidFill>
                              <a:srgbClr val="191B1F"/>
                            </a:solidFill>
                            <a:effectLst/>
                            <a:highlight>
                              <a:srgbClr val="FFFFFF"/>
                            </a:highlight>
                            <a:latin typeface="Cambria Math" panose="02040503050406030204" pitchFamily="18" charset="0"/>
                          </a:rPr>
                          <m:t>𝑃𝑟</m:t>
                        </m:r>
                      </m:fName>
                      <m:e>
                        <m:d>
                          <m:dPr>
                            <m:ctrlPr>
                              <a:rPr lang="en-US" altLang="zh-CN" sz="2400" b="1" i="1" dirty="0" smtClean="0">
                                <a:solidFill>
                                  <a:srgbClr val="191B1F"/>
                                </a:solidFill>
                                <a:effectLst/>
                                <a:highlight>
                                  <a:srgbClr val="FFFFFF"/>
                                </a:highlight>
                                <a:latin typeface="Cambria Math" panose="02040503050406030204" pitchFamily="18" charset="0"/>
                              </a:rPr>
                            </m:ctrlPr>
                          </m:dPr>
                          <m:e>
                            <m:sSub>
                              <m:sSubPr>
                                <m:ctrlPr>
                                  <a:rPr lang="en-US" altLang="zh-CN" sz="2400" b="1" i="1" dirty="0" smtClean="0">
                                    <a:solidFill>
                                      <a:srgbClr val="191B1F"/>
                                    </a:solidFill>
                                    <a:effectLst/>
                                    <a:highlight>
                                      <a:srgbClr val="FFFFFF"/>
                                    </a:highlight>
                                    <a:latin typeface="Cambria Math" panose="02040503050406030204" pitchFamily="18" charset="0"/>
                                  </a:rPr>
                                </m:ctrlPr>
                              </m:sSubPr>
                              <m:e>
                                <m:r>
                                  <a:rPr lang="en-US" altLang="zh-CN" sz="2400" b="1" i="1" dirty="0" smtClean="0">
                                    <a:solidFill>
                                      <a:srgbClr val="191B1F"/>
                                    </a:solidFill>
                                    <a:effectLst/>
                                    <a:highlight>
                                      <a:srgbClr val="FFFFFF"/>
                                    </a:highlight>
                                    <a:latin typeface="Cambria Math" panose="02040503050406030204" pitchFamily="18" charset="0"/>
                                  </a:rPr>
                                  <m:t>𝑷</m:t>
                                </m:r>
                              </m:e>
                              <m:sub>
                                <m:r>
                                  <a:rPr lang="en-US" altLang="zh-CN" sz="2400" b="1" i="1" dirty="0" smtClean="0">
                                    <a:solidFill>
                                      <a:srgbClr val="191B1F"/>
                                    </a:solidFill>
                                    <a:effectLst/>
                                    <a:highlight>
                                      <a:srgbClr val="FFFFFF"/>
                                    </a:highlight>
                                    <a:latin typeface="Cambria Math" panose="02040503050406030204" pitchFamily="18" charset="0"/>
                                  </a:rPr>
                                  <m:t>𝒊</m:t>
                                </m:r>
                              </m:sub>
                            </m:sSub>
                            <m:r>
                              <a:rPr lang="en-US" altLang="zh-CN" sz="2400" b="1" i="1" dirty="0" smtClean="0">
                                <a:solidFill>
                                  <a:srgbClr val="191B1F"/>
                                </a:solidFill>
                                <a:effectLst/>
                                <a:highlight>
                                  <a:srgbClr val="FFFFFF"/>
                                </a:highlight>
                                <a:latin typeface="Cambria Math" panose="02040503050406030204" pitchFamily="18" charset="0"/>
                              </a:rPr>
                              <m:t>&gt;</m:t>
                            </m:r>
                            <m:sSub>
                              <m:sSubPr>
                                <m:ctrlPr>
                                  <a:rPr lang="en-US" altLang="zh-CN" sz="2400" b="1" i="1" dirty="0" smtClean="0">
                                    <a:solidFill>
                                      <a:srgbClr val="191B1F"/>
                                    </a:solidFill>
                                    <a:effectLst/>
                                    <a:highlight>
                                      <a:srgbClr val="FFFFFF"/>
                                    </a:highlight>
                                    <a:latin typeface="Cambria Math" panose="02040503050406030204" pitchFamily="18" charset="0"/>
                                  </a:rPr>
                                </m:ctrlPr>
                              </m:sSubPr>
                              <m:e>
                                <m:r>
                                  <a:rPr lang="en-US" altLang="zh-CN" sz="2400" b="1" i="1" dirty="0" smtClean="0">
                                    <a:solidFill>
                                      <a:srgbClr val="191B1F"/>
                                    </a:solidFill>
                                    <a:effectLst/>
                                    <a:highlight>
                                      <a:srgbClr val="FFFFFF"/>
                                    </a:highlight>
                                    <a:latin typeface="Cambria Math" panose="02040503050406030204" pitchFamily="18" charset="0"/>
                                  </a:rPr>
                                  <m:t>𝒇</m:t>
                                </m:r>
                              </m:e>
                              <m:sub>
                                <m:r>
                                  <a:rPr lang="en-US" altLang="zh-CN" sz="2400" b="1" i="1" dirty="0" smtClean="0">
                                    <a:solidFill>
                                      <a:srgbClr val="191B1F"/>
                                    </a:solidFill>
                                    <a:effectLst/>
                                    <a:highlight>
                                      <a:srgbClr val="FFFFFF"/>
                                    </a:highlight>
                                    <a:latin typeface="Cambria Math" panose="02040503050406030204" pitchFamily="18" charset="0"/>
                                  </a:rPr>
                                  <m:t>𝒌</m:t>
                                </m:r>
                              </m:sub>
                            </m:sSub>
                          </m:e>
                        </m:d>
                      </m:e>
                    </m:func>
                    <m:r>
                      <a:rPr lang="en-US" altLang="zh-CN" sz="2400" b="1" i="1" dirty="0" smtClean="0">
                        <a:solidFill>
                          <a:srgbClr val="191B1F"/>
                        </a:solidFill>
                        <a:effectLst/>
                        <a:highlight>
                          <a:srgbClr val="FFFFFF"/>
                        </a:highlight>
                        <a:latin typeface="Cambria Math" panose="02040503050406030204" pitchFamily="18" charset="0"/>
                      </a:rPr>
                      <m:t>≤</m:t>
                    </m:r>
                    <m:f>
                      <m:fPr>
                        <m:ctrlPr>
                          <a:rPr lang="en-US" altLang="zh-CN" sz="2400" b="1" i="1" dirty="0" smtClean="0">
                            <a:solidFill>
                              <a:srgbClr val="191B1F"/>
                            </a:solidFill>
                            <a:effectLst/>
                            <a:highlight>
                              <a:srgbClr val="FFFFFF"/>
                            </a:highlight>
                            <a:latin typeface="Cambria Math" panose="02040503050406030204" pitchFamily="18" charset="0"/>
                          </a:rPr>
                        </m:ctrlPr>
                      </m:fPr>
                      <m:num>
                        <m:r>
                          <a:rPr lang="en-US" altLang="zh-CN" sz="2400" b="1" i="1" dirty="0" smtClean="0">
                            <a:solidFill>
                              <a:srgbClr val="191B1F"/>
                            </a:solidFill>
                            <a:effectLst/>
                            <a:highlight>
                              <a:srgbClr val="FFFFFF"/>
                            </a:highlight>
                            <a:latin typeface="Cambria Math" panose="02040503050406030204" pitchFamily="18" charset="0"/>
                          </a:rPr>
                          <m:t>𝑬</m:t>
                        </m:r>
                        <m:r>
                          <a:rPr lang="en-US" altLang="zh-CN" sz="2400" b="1" i="1" dirty="0" smtClean="0">
                            <a:solidFill>
                              <a:srgbClr val="191B1F"/>
                            </a:solidFill>
                            <a:effectLst/>
                            <a:highlight>
                              <a:srgbClr val="FFFFFF"/>
                            </a:highlight>
                            <a:latin typeface="Cambria Math" panose="02040503050406030204" pitchFamily="18" charset="0"/>
                          </a:rPr>
                          <m:t>(</m:t>
                        </m:r>
                        <m:sSub>
                          <m:sSubPr>
                            <m:ctrlPr>
                              <a:rPr lang="en-US" altLang="zh-CN" sz="2400" b="1" i="1" dirty="0" smtClean="0">
                                <a:solidFill>
                                  <a:srgbClr val="191B1F"/>
                                </a:solidFill>
                                <a:effectLst/>
                                <a:highlight>
                                  <a:srgbClr val="FFFFFF"/>
                                </a:highlight>
                                <a:latin typeface="Cambria Math" panose="02040503050406030204" pitchFamily="18" charset="0"/>
                              </a:rPr>
                            </m:ctrlPr>
                          </m:sSubPr>
                          <m:e>
                            <m:r>
                              <a:rPr lang="en-US" altLang="zh-CN" sz="2400" b="1" i="1" dirty="0" smtClean="0">
                                <a:solidFill>
                                  <a:srgbClr val="191B1F"/>
                                </a:solidFill>
                                <a:effectLst/>
                                <a:highlight>
                                  <a:srgbClr val="FFFFFF"/>
                                </a:highlight>
                                <a:latin typeface="Cambria Math" panose="02040503050406030204" pitchFamily="18" charset="0"/>
                              </a:rPr>
                              <m:t>𝑷</m:t>
                            </m:r>
                          </m:e>
                          <m:sub>
                            <m:r>
                              <a:rPr lang="en-US" altLang="zh-CN" sz="2400" b="1" i="1" dirty="0" smtClean="0">
                                <a:solidFill>
                                  <a:srgbClr val="191B1F"/>
                                </a:solidFill>
                                <a:effectLst/>
                                <a:highlight>
                                  <a:srgbClr val="FFFFFF"/>
                                </a:highlight>
                                <a:latin typeface="Cambria Math" panose="02040503050406030204" pitchFamily="18" charset="0"/>
                              </a:rPr>
                              <m:t>𝒊</m:t>
                            </m:r>
                          </m:sub>
                        </m:sSub>
                        <m:r>
                          <a:rPr lang="en-US" altLang="zh-CN" sz="2400" b="1" i="1" dirty="0" smtClean="0">
                            <a:solidFill>
                              <a:srgbClr val="191B1F"/>
                            </a:solidFill>
                            <a:effectLst/>
                            <a:highlight>
                              <a:srgbClr val="FFFFFF"/>
                            </a:highlight>
                            <a:latin typeface="Cambria Math" panose="02040503050406030204" pitchFamily="18" charset="0"/>
                          </a:rPr>
                          <m:t>)</m:t>
                        </m:r>
                      </m:num>
                      <m:den>
                        <m:sSub>
                          <m:sSubPr>
                            <m:ctrlPr>
                              <a:rPr kumimoji="1" lang="en-US" altLang="zh-CN" sz="2400" i="1">
                                <a:highlight>
                                  <a:srgbClr val="FFFFFF"/>
                                </a:highlight>
                                <a:latin typeface="Cambria Math" panose="02040503050406030204" pitchFamily="18" charset="0"/>
                              </a:rPr>
                            </m:ctrlPr>
                          </m:sSubPr>
                          <m:e>
                            <m:r>
                              <a:rPr kumimoji="1" lang="en-US" altLang="zh-CN" sz="2400" i="1">
                                <a:highlight>
                                  <a:srgbClr val="FFFFFF"/>
                                </a:highlight>
                                <a:latin typeface="Cambria Math" panose="02040503050406030204" pitchFamily="18" charset="0"/>
                              </a:rPr>
                              <m:t>𝑓</m:t>
                            </m:r>
                          </m:e>
                          <m:sub>
                            <m:r>
                              <a:rPr kumimoji="1" lang="en-US" altLang="zh-CN" sz="2400" i="1">
                                <a:highlight>
                                  <a:srgbClr val="FFFFFF"/>
                                </a:highlight>
                                <a:latin typeface="Cambria Math" panose="02040503050406030204" pitchFamily="18" charset="0"/>
                              </a:rPr>
                              <m:t>𝑘</m:t>
                            </m:r>
                          </m:sub>
                        </m:sSub>
                      </m:den>
                    </m:f>
                  </m:oMath>
                </a14:m>
                <a:r>
                  <a:rPr lang="en-US" altLang="zh-CN" sz="2400" i="1" dirty="0"/>
                  <a:t>=</a:t>
                </a:r>
                <a:r>
                  <a:rPr lang="en-US" altLang="zh-CN" sz="2400" b="1" dirty="0">
                    <a:solidFill>
                      <a:srgbClr val="191B1F"/>
                    </a:solidFill>
                    <a:highlight>
                      <a:srgbClr val="FFFFFF"/>
                    </a:highlight>
                  </a:rPr>
                  <a:t> </a:t>
                </a:r>
                <a14:m>
                  <m:oMath xmlns:m="http://schemas.openxmlformats.org/officeDocument/2006/math">
                    <m:f>
                      <m:fPr>
                        <m:ctrlPr>
                          <a:rPr lang="en-US" altLang="zh-CN" sz="2400" b="1" i="1" dirty="0">
                            <a:solidFill>
                              <a:srgbClr val="191B1F"/>
                            </a:solidFill>
                            <a:highlight>
                              <a:srgbClr val="FFFFFF"/>
                            </a:highlight>
                            <a:latin typeface="Cambria Math" panose="02040503050406030204" pitchFamily="18" charset="0"/>
                          </a:rPr>
                        </m:ctrlPr>
                      </m:fPr>
                      <m:num>
                        <m:r>
                          <a:rPr lang="en-US" altLang="zh-CN" sz="2400" b="1" i="1" dirty="0">
                            <a:solidFill>
                              <a:srgbClr val="191B1F"/>
                            </a:solidFill>
                            <a:highlight>
                              <a:srgbClr val="FFFFFF"/>
                            </a:highlight>
                            <a:latin typeface="Cambria Math" panose="02040503050406030204" pitchFamily="18" charset="0"/>
                          </a:rPr>
                          <m:t>𝑬</m:t>
                        </m:r>
                        <m:r>
                          <a:rPr lang="en-US" altLang="zh-CN" sz="2400" b="1" i="1" dirty="0">
                            <a:solidFill>
                              <a:srgbClr val="191B1F"/>
                            </a:solidFill>
                            <a:highlight>
                              <a:srgbClr val="FFFFFF"/>
                            </a:highlight>
                            <a:latin typeface="Cambria Math" panose="02040503050406030204" pitchFamily="18" charset="0"/>
                          </a:rPr>
                          <m:t>(</m:t>
                        </m:r>
                        <m:sSub>
                          <m:sSubPr>
                            <m:ctrlPr>
                              <a:rPr lang="en-US" altLang="zh-CN" sz="2400" b="1" i="1" dirty="0">
                                <a:solidFill>
                                  <a:srgbClr val="191B1F"/>
                                </a:solidFill>
                                <a:highlight>
                                  <a:srgbClr val="FFFFFF"/>
                                </a:highlight>
                                <a:latin typeface="Cambria Math" panose="02040503050406030204" pitchFamily="18" charset="0"/>
                              </a:rPr>
                            </m:ctrlPr>
                          </m:sSubPr>
                          <m:e>
                            <m:r>
                              <a:rPr lang="en-US" altLang="zh-CN" sz="2400" b="1" i="1" dirty="0">
                                <a:solidFill>
                                  <a:srgbClr val="191B1F"/>
                                </a:solidFill>
                                <a:highlight>
                                  <a:srgbClr val="FFFFFF"/>
                                </a:highlight>
                                <a:latin typeface="Cambria Math" panose="02040503050406030204" pitchFamily="18" charset="0"/>
                              </a:rPr>
                              <m:t>𝑷</m:t>
                            </m:r>
                          </m:e>
                          <m:sub>
                            <m:r>
                              <a:rPr lang="en-US" altLang="zh-CN" sz="2400" b="1" i="1" dirty="0">
                                <a:solidFill>
                                  <a:srgbClr val="191B1F"/>
                                </a:solidFill>
                                <a:highlight>
                                  <a:srgbClr val="FFFFFF"/>
                                </a:highlight>
                                <a:latin typeface="Cambria Math" panose="02040503050406030204" pitchFamily="18" charset="0"/>
                              </a:rPr>
                              <m:t>𝒊</m:t>
                            </m:r>
                          </m:sub>
                        </m:sSub>
                        <m:r>
                          <a:rPr lang="en-US" altLang="zh-CN" sz="2400" b="1" i="1" dirty="0">
                            <a:solidFill>
                              <a:srgbClr val="191B1F"/>
                            </a:solidFill>
                            <a:highlight>
                              <a:srgbClr val="FFFFFF"/>
                            </a:highlight>
                            <a:latin typeface="Cambria Math" panose="02040503050406030204" pitchFamily="18" charset="0"/>
                          </a:rPr>
                          <m:t>)</m:t>
                        </m:r>
                      </m:num>
                      <m:den>
                        <m:f>
                          <m:fPr>
                            <m:ctrlPr>
                              <a:rPr kumimoji="1" lang="en-US" altLang="zh-CN" sz="2400" i="1">
                                <a:highlight>
                                  <a:srgbClr val="FFFFFF"/>
                                </a:highlight>
                                <a:latin typeface="Cambria Math" panose="02040503050406030204" pitchFamily="18" charset="0"/>
                              </a:rPr>
                            </m:ctrlPr>
                          </m:fPr>
                          <m:num>
                            <m:r>
                              <a:rPr kumimoji="1" lang="en-US" altLang="zh-CN" sz="2400" b="0" i="1" smtClean="0">
                                <a:highlight>
                                  <a:srgbClr val="FFFFFF"/>
                                </a:highlight>
                                <a:latin typeface="Cambria Math" panose="02040503050406030204" pitchFamily="18" charset="0"/>
                              </a:rPr>
                              <m:t>𝑎</m:t>
                            </m:r>
                          </m:num>
                          <m:den>
                            <m:sSup>
                              <m:sSupPr>
                                <m:ctrlPr>
                                  <a:rPr kumimoji="1" lang="en-US" altLang="zh-CN" sz="2400" b="0" i="1" smtClean="0">
                                    <a:highlight>
                                      <a:srgbClr val="FFFFFF"/>
                                    </a:highlight>
                                    <a:latin typeface="Cambria Math" panose="02040503050406030204" pitchFamily="18" charset="0"/>
                                  </a:rPr>
                                </m:ctrlPr>
                              </m:sSupPr>
                              <m:e>
                                <m:r>
                                  <a:rPr kumimoji="1" lang="en-US" altLang="zh-CN" sz="2400" b="0" i="1" smtClean="0">
                                    <a:highlight>
                                      <a:srgbClr val="FFFFFF"/>
                                    </a:highlight>
                                    <a:latin typeface="Cambria Math" panose="02040503050406030204" pitchFamily="18" charset="0"/>
                                  </a:rPr>
                                  <m:t>𝑘</m:t>
                                </m:r>
                              </m:e>
                              <m:sup>
                                <m:r>
                                  <a:rPr kumimoji="1" lang="en-US" altLang="zh-CN" sz="2400" b="0" i="1" smtClean="0">
                                    <a:highlight>
                                      <a:srgbClr val="FFFFFF"/>
                                    </a:highlight>
                                    <a:latin typeface="Cambria Math" panose="02040503050406030204" pitchFamily="18" charset="0"/>
                                  </a:rPr>
                                  <m:t>𝑠</m:t>
                                </m:r>
                              </m:sup>
                            </m:sSup>
                          </m:den>
                        </m:f>
                      </m:den>
                    </m:f>
                  </m:oMath>
                </a14:m>
                <a:r>
                  <a:rPr lang="en-US" altLang="zh-CN" sz="2400" i="1" dirty="0"/>
                  <a:t>=</a:t>
                </a:r>
                <a:r>
                  <a:rPr lang="en-US" altLang="zh-CN" sz="2400" b="1" dirty="0">
                    <a:solidFill>
                      <a:srgbClr val="191B1F"/>
                    </a:solidFill>
                    <a:highlight>
                      <a:srgbClr val="FFFFFF"/>
                    </a:highlight>
                  </a:rPr>
                  <a:t> </a:t>
                </a:r>
                <a14:m>
                  <m:oMath xmlns:m="http://schemas.openxmlformats.org/officeDocument/2006/math">
                    <m:f>
                      <m:fPr>
                        <m:ctrlPr>
                          <a:rPr lang="en-US" altLang="zh-CN" sz="2400" b="1" i="1" dirty="0">
                            <a:solidFill>
                              <a:srgbClr val="191B1F"/>
                            </a:solidFill>
                            <a:highlight>
                              <a:srgbClr val="FFFFFF"/>
                            </a:highlight>
                            <a:latin typeface="Cambria Math" panose="02040503050406030204" pitchFamily="18" charset="0"/>
                          </a:rPr>
                        </m:ctrlPr>
                      </m:fPr>
                      <m:num>
                        <m:r>
                          <a:rPr lang="en-US" altLang="zh-CN" sz="2400" b="1" i="1" dirty="0">
                            <a:solidFill>
                              <a:srgbClr val="191B1F"/>
                            </a:solidFill>
                            <a:highlight>
                              <a:srgbClr val="FFFFFF"/>
                            </a:highlight>
                            <a:latin typeface="Cambria Math" panose="02040503050406030204" pitchFamily="18" charset="0"/>
                          </a:rPr>
                          <m:t>𝑬</m:t>
                        </m:r>
                        <m:d>
                          <m:dPr>
                            <m:ctrlPr>
                              <a:rPr lang="en-US" altLang="zh-CN" sz="2400" b="1" i="1" dirty="0">
                                <a:solidFill>
                                  <a:srgbClr val="191B1F"/>
                                </a:solidFill>
                                <a:highlight>
                                  <a:srgbClr val="FFFFFF"/>
                                </a:highlight>
                                <a:latin typeface="Cambria Math" panose="02040503050406030204" pitchFamily="18" charset="0"/>
                              </a:rPr>
                            </m:ctrlPr>
                          </m:dPr>
                          <m:e>
                            <m:sSub>
                              <m:sSubPr>
                                <m:ctrlPr>
                                  <a:rPr lang="en-US" altLang="zh-CN" sz="2400" b="1" i="1" dirty="0">
                                    <a:solidFill>
                                      <a:srgbClr val="191B1F"/>
                                    </a:solidFill>
                                    <a:highlight>
                                      <a:srgbClr val="FFFFFF"/>
                                    </a:highlight>
                                    <a:latin typeface="Cambria Math" panose="02040503050406030204" pitchFamily="18" charset="0"/>
                                  </a:rPr>
                                </m:ctrlPr>
                              </m:sSubPr>
                              <m:e>
                                <m:r>
                                  <a:rPr lang="en-US" altLang="zh-CN" sz="2400" b="1" i="1" dirty="0">
                                    <a:solidFill>
                                      <a:srgbClr val="191B1F"/>
                                    </a:solidFill>
                                    <a:highlight>
                                      <a:srgbClr val="FFFFFF"/>
                                    </a:highlight>
                                    <a:latin typeface="Cambria Math" panose="02040503050406030204" pitchFamily="18" charset="0"/>
                                  </a:rPr>
                                  <m:t>𝑷</m:t>
                                </m:r>
                              </m:e>
                              <m:sub>
                                <m:r>
                                  <a:rPr lang="en-US" altLang="zh-CN" sz="2400" b="1" i="1" dirty="0">
                                    <a:solidFill>
                                      <a:srgbClr val="191B1F"/>
                                    </a:solidFill>
                                    <a:highlight>
                                      <a:srgbClr val="FFFFFF"/>
                                    </a:highlight>
                                    <a:latin typeface="Cambria Math" panose="02040503050406030204" pitchFamily="18" charset="0"/>
                                  </a:rPr>
                                  <m:t>𝒊</m:t>
                                </m:r>
                              </m:sub>
                            </m:sSub>
                          </m:e>
                        </m:d>
                        <m:sSup>
                          <m:sSupPr>
                            <m:ctrlPr>
                              <a:rPr lang="en-US" altLang="zh-CN" sz="2400" b="1" i="1" dirty="0" smtClean="0">
                                <a:solidFill>
                                  <a:srgbClr val="191B1F"/>
                                </a:solidFill>
                                <a:highlight>
                                  <a:srgbClr val="FFFFFF"/>
                                </a:highlight>
                                <a:latin typeface="Cambria Math" panose="02040503050406030204" pitchFamily="18" charset="0"/>
                              </a:rPr>
                            </m:ctrlPr>
                          </m:sSupPr>
                          <m:e>
                            <m:r>
                              <a:rPr lang="en-US" altLang="zh-CN" sz="2400" b="1" i="1" dirty="0" smtClean="0">
                                <a:solidFill>
                                  <a:srgbClr val="191B1F"/>
                                </a:solidFill>
                                <a:highlight>
                                  <a:srgbClr val="FFFFFF"/>
                                </a:highlight>
                                <a:latin typeface="Cambria Math" panose="02040503050406030204" pitchFamily="18" charset="0"/>
                              </a:rPr>
                              <m:t>𝒌</m:t>
                            </m:r>
                          </m:e>
                          <m:sup>
                            <m:r>
                              <a:rPr lang="en-US" altLang="zh-CN" sz="2400" b="1" i="1" dirty="0" smtClean="0">
                                <a:solidFill>
                                  <a:srgbClr val="191B1F"/>
                                </a:solidFill>
                                <a:highlight>
                                  <a:srgbClr val="FFFFFF"/>
                                </a:highlight>
                                <a:latin typeface="Cambria Math" panose="02040503050406030204" pitchFamily="18" charset="0"/>
                              </a:rPr>
                              <m:t>𝒔</m:t>
                            </m:r>
                          </m:sup>
                        </m:sSup>
                      </m:num>
                      <m:den>
                        <m:r>
                          <a:rPr lang="en-US" altLang="zh-CN" sz="2400" b="1" i="1" dirty="0" smtClean="0">
                            <a:solidFill>
                              <a:srgbClr val="191B1F"/>
                            </a:solidFill>
                            <a:highlight>
                              <a:srgbClr val="FFFFFF"/>
                            </a:highlight>
                            <a:latin typeface="Cambria Math" panose="02040503050406030204" pitchFamily="18" charset="0"/>
                          </a:rPr>
                          <m:t>𝒂</m:t>
                        </m:r>
                      </m:den>
                    </m:f>
                  </m:oMath>
                </a14:m>
                <a:endParaRPr kumimoji="1" lang="en-US" altLang="zh-CN" sz="2400" b="1" dirty="0">
                  <a:highlight>
                    <a:srgbClr val="FFFFFF"/>
                  </a:highlight>
                </a:endParaRPr>
              </a:p>
              <a:p>
                <a:pPr algn="ctr"/>
                <a:r>
                  <a:rPr kumimoji="1" lang="en-US" altLang="zh-CN" sz="2400" b="1" dirty="0">
                    <a:highlight>
                      <a:srgbClr val="FFFFFF"/>
                    </a:highlight>
                  </a:rPr>
                  <a:t>=</a:t>
                </a:r>
                <a:r>
                  <a:rPr kumimoji="1" lang="en-US" altLang="zh-CN" sz="2400" dirty="0"/>
                  <a:t> </a:t>
                </a:r>
                <a14:m>
                  <m:oMath xmlns:m="http://schemas.openxmlformats.org/officeDocument/2006/math">
                    <m:f>
                      <m:fPr>
                        <m:ctrlPr>
                          <a:rPr kumimoji="1" lang="en-US" altLang="zh-CN" sz="2400" i="1">
                            <a:latin typeface="Cambria Math" panose="02040503050406030204" pitchFamily="18" charset="0"/>
                          </a:rPr>
                        </m:ctrlPr>
                      </m:fPr>
                      <m:num>
                        <m:r>
                          <a:rPr kumimoji="1" lang="en-US" altLang="zh-CN" sz="2400" b="0" i="1" smtClean="0">
                            <a:latin typeface="Cambria Math" panose="02040503050406030204" pitchFamily="18" charset="0"/>
                          </a:rPr>
                          <m:t>(</m:t>
                        </m:r>
                        <m:r>
                          <m:rPr>
                            <m:sty m:val="p"/>
                          </m:rPr>
                          <a:rPr kumimoji="1" lang="en-US" altLang="zh-CN" sz="2400" i="1" smtClean="0">
                            <a:latin typeface="Cambria Math" panose="02040503050406030204" pitchFamily="18" charset="0"/>
                          </a:rPr>
                          <m:t>N</m:t>
                        </m:r>
                        <m:r>
                          <a:rPr kumimoji="1" lang="en-US" altLang="zh-CN" sz="2400" i="1" smtClean="0">
                            <a:latin typeface="Cambria Math" panose="02040503050406030204" pitchFamily="18" charset="0"/>
                          </a:rPr>
                          <m:t>−</m:t>
                        </m:r>
                        <m:nary>
                          <m:naryPr>
                            <m:chr m:val="∑"/>
                            <m:ctrlPr>
                              <a:rPr kumimoji="1" lang="en-US" altLang="zh-CN" sz="2400" i="1">
                                <a:latin typeface="Cambria Math" panose="02040503050406030204" pitchFamily="18" charset="0"/>
                              </a:rPr>
                            </m:ctrlPr>
                          </m:naryPr>
                          <m:sub>
                            <m:r>
                              <m:rPr>
                                <m:brk m:alnAt="23"/>
                              </m:rPr>
                              <a:rPr kumimoji="1" lang="en-US" altLang="zh-CN" sz="2400" i="1" dirty="0">
                                <a:latin typeface="Cambria Math" panose="02040503050406030204" pitchFamily="18" charset="0"/>
                              </a:rPr>
                              <m:t>𝑖</m:t>
                            </m:r>
                            <m:r>
                              <a:rPr kumimoji="1" lang="en-US" altLang="zh-CN" sz="2400" i="1" dirty="0">
                                <a:latin typeface="Cambria Math" panose="02040503050406030204" pitchFamily="18" charset="0"/>
                              </a:rPr>
                              <m:t>=1</m:t>
                            </m:r>
                          </m:sub>
                          <m:sup>
                            <m:r>
                              <a:rPr kumimoji="1" lang="en-US" altLang="zh-CN" sz="2400" i="1" dirty="0">
                                <a:latin typeface="Cambria Math" panose="02040503050406030204" pitchFamily="18" charset="0"/>
                              </a:rPr>
                              <m:t>𝑘</m:t>
                            </m:r>
                          </m:sup>
                          <m:e>
                            <m:r>
                              <a:rPr kumimoji="1" lang="en-US" altLang="zh-CN" sz="2400" i="1" dirty="0">
                                <a:latin typeface="Cambria Math" panose="02040503050406030204" pitchFamily="18" charset="0"/>
                              </a:rPr>
                              <m:t>(</m:t>
                            </m:r>
                            <m:f>
                              <m:fPr>
                                <m:ctrlPr>
                                  <a:rPr kumimoji="1" lang="en-US" altLang="zh-CN" sz="2400" i="1">
                                    <a:latin typeface="Cambria Math" panose="02040503050406030204" pitchFamily="18" charset="0"/>
                                  </a:rPr>
                                </m:ctrlPr>
                              </m:fPr>
                              <m:num>
                                <m:r>
                                  <a:rPr kumimoji="1" lang="en-US" altLang="zh-CN" sz="2400" i="1">
                                    <a:latin typeface="Cambria Math" panose="02040503050406030204" pitchFamily="18" charset="0"/>
                                  </a:rPr>
                                  <m:t>𝑎</m:t>
                                </m:r>
                              </m:num>
                              <m:den>
                                <m:sSup>
                                  <m:sSupPr>
                                    <m:ctrlPr>
                                      <a:rPr kumimoji="1" lang="en-US" altLang="zh-CN" sz="2400" i="1">
                                        <a:latin typeface="Cambria Math" panose="02040503050406030204" pitchFamily="18" charset="0"/>
                                      </a:rPr>
                                    </m:ctrlPr>
                                  </m:sSupPr>
                                  <m:e>
                                    <m:r>
                                      <a:rPr kumimoji="1" lang="en-US" altLang="zh-CN" sz="2400" i="1">
                                        <a:latin typeface="Cambria Math" panose="02040503050406030204" pitchFamily="18" charset="0"/>
                                      </a:rPr>
                                      <m:t>𝑖</m:t>
                                    </m:r>
                                  </m:e>
                                  <m:sup>
                                    <m:r>
                                      <a:rPr kumimoji="1" lang="en-US" altLang="zh-CN" sz="2400" i="1">
                                        <a:latin typeface="Cambria Math" panose="02040503050406030204" pitchFamily="18" charset="0"/>
                                      </a:rPr>
                                      <m:t>𝑠</m:t>
                                    </m:r>
                                  </m:sup>
                                </m:sSup>
                              </m:den>
                            </m:f>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m:t>
                            </m:r>
                            <m:sSup>
                              <m:sSupPr>
                                <m:ctrlPr>
                                  <a:rPr lang="en-US" altLang="zh-CN" sz="2400" b="1" i="1" dirty="0">
                                    <a:solidFill>
                                      <a:srgbClr val="191B1F"/>
                                    </a:solidFill>
                                    <a:highlight>
                                      <a:srgbClr val="FFFFFF"/>
                                    </a:highlight>
                                    <a:latin typeface="Cambria Math" panose="02040503050406030204" pitchFamily="18" charset="0"/>
                                  </a:rPr>
                                </m:ctrlPr>
                              </m:sSupPr>
                              <m:e>
                                <m:r>
                                  <a:rPr lang="en-US" altLang="zh-CN" sz="2400" b="1" i="1" dirty="0">
                                    <a:solidFill>
                                      <a:srgbClr val="191B1F"/>
                                    </a:solidFill>
                                    <a:highlight>
                                      <a:srgbClr val="FFFFFF"/>
                                    </a:highlight>
                                    <a:latin typeface="Cambria Math" panose="02040503050406030204" pitchFamily="18" charset="0"/>
                                  </a:rPr>
                                  <m:t>𝒌</m:t>
                                </m:r>
                              </m:e>
                              <m:sup>
                                <m:r>
                                  <a:rPr lang="en-US" altLang="zh-CN" sz="2400" b="1" i="1" dirty="0">
                                    <a:solidFill>
                                      <a:srgbClr val="191B1F"/>
                                    </a:solidFill>
                                    <a:highlight>
                                      <a:srgbClr val="FFFFFF"/>
                                    </a:highlight>
                                    <a:latin typeface="Cambria Math" panose="02040503050406030204" pitchFamily="18" charset="0"/>
                                  </a:rPr>
                                  <m:t>𝒔</m:t>
                                </m:r>
                              </m:sup>
                            </m:sSup>
                          </m:e>
                        </m:nary>
                      </m:num>
                      <m:den>
                        <m:r>
                          <a:rPr kumimoji="1" lang="en-US" altLang="zh-CN" sz="2400" i="1">
                            <a:latin typeface="Cambria Math" panose="02040503050406030204" pitchFamily="18" charset="0"/>
                          </a:rPr>
                          <m:t>𝑃</m:t>
                        </m:r>
                      </m:den>
                    </m:f>
                  </m:oMath>
                </a14:m>
                <a:endParaRPr kumimoji="1" lang="en-US" altLang="zh-CN" sz="2400" b="1" dirty="0">
                  <a:highlight>
                    <a:srgbClr val="FFFFFF"/>
                  </a:highlight>
                </a:endParaRPr>
              </a:p>
              <a:p>
                <a:pPr algn="ctr"/>
                <a14:m>
                  <m:oMathPara xmlns:m="http://schemas.openxmlformats.org/officeDocument/2006/math">
                    <m:oMathParaPr>
                      <m:jc m:val="centerGroup"/>
                    </m:oMathParaPr>
                    <m:oMath xmlns:m="http://schemas.openxmlformats.org/officeDocument/2006/math">
                      <m:r>
                        <a:rPr kumimoji="1" lang="en-US" altLang="zh-CN" sz="2400" i="1">
                          <a:latin typeface="Cambria Math" panose="02040503050406030204" pitchFamily="18" charset="0"/>
                        </a:rPr>
                        <m:t>≈</m:t>
                      </m:r>
                      <m:f>
                        <m:fPr>
                          <m:ctrlPr>
                            <a:rPr kumimoji="1" lang="en-US" altLang="zh-CN" sz="2400" i="1">
                              <a:latin typeface="Cambria Math" panose="02040503050406030204" pitchFamily="18" charset="0"/>
                            </a:rPr>
                          </m:ctrlPr>
                        </m:fPr>
                        <m:num>
                          <m:d>
                            <m:dPr>
                              <m:ctrlPr>
                                <a:rPr kumimoji="1" lang="en-US" altLang="zh-CN" sz="2400" i="1">
                                  <a:latin typeface="Cambria Math" panose="02040503050406030204" pitchFamily="18" charset="0"/>
                                </a:rPr>
                              </m:ctrlPr>
                            </m:dPr>
                            <m:e>
                              <m:r>
                                <m:rPr>
                                  <m:sty m:val="p"/>
                                </m:rPr>
                                <a:rPr kumimoji="1" lang="en-US" altLang="zh-CN" sz="2400" i="1">
                                  <a:latin typeface="Cambria Math" panose="02040503050406030204" pitchFamily="18" charset="0"/>
                                </a:rPr>
                                <m:t>N</m:t>
                              </m:r>
                              <m:r>
                                <a:rPr kumimoji="1" lang="en-US" altLang="zh-CN" sz="2400" i="1">
                                  <a:latin typeface="Cambria Math" panose="02040503050406030204" pitchFamily="18" charset="0"/>
                                </a:rPr>
                                <m:t>−</m:t>
                              </m:r>
                              <m:r>
                                <a:rPr kumimoji="1" lang="en-US" altLang="zh-CN" sz="2400" b="0" i="1" smtClean="0">
                                  <a:latin typeface="Cambria Math" panose="02040503050406030204" pitchFamily="18" charset="0"/>
                                </a:rPr>
                                <m:t>𝐴</m:t>
                              </m:r>
                            </m:e>
                          </m:d>
                          <m:sSup>
                            <m:sSupPr>
                              <m:ctrlPr>
                                <a:rPr kumimoji="1" lang="en-US" altLang="zh-CN" sz="2400" b="0" i="1" smtClean="0">
                                  <a:latin typeface="Cambria Math" panose="02040503050406030204" pitchFamily="18" charset="0"/>
                                </a:rPr>
                              </m:ctrlPr>
                            </m:sSupPr>
                            <m:e>
                              <m:r>
                                <a:rPr kumimoji="1" lang="en-US" altLang="zh-CN" sz="2400" b="0" i="1" smtClean="0">
                                  <a:latin typeface="Cambria Math" panose="02040503050406030204" pitchFamily="18" charset="0"/>
                                </a:rPr>
                                <m:t>𝑘</m:t>
                              </m:r>
                            </m:e>
                            <m:sup>
                              <m:r>
                                <a:rPr kumimoji="1" lang="en-US" altLang="zh-CN" sz="2400" b="0" i="1" smtClean="0">
                                  <a:latin typeface="Cambria Math" panose="02040503050406030204" pitchFamily="18" charset="0"/>
                                </a:rPr>
                                <m:t>𝑠</m:t>
                              </m:r>
                            </m:sup>
                          </m:sSup>
                        </m:num>
                        <m:den>
                          <m:r>
                            <a:rPr kumimoji="1" lang="en-US" altLang="zh-CN" sz="2400" i="1">
                              <a:latin typeface="Cambria Math" panose="02040503050406030204" pitchFamily="18" charset="0"/>
                            </a:rPr>
                            <m:t>𝑃</m:t>
                          </m:r>
                        </m:den>
                      </m:f>
                    </m:oMath>
                  </m:oMathPara>
                </a14:m>
                <a:endParaRPr kumimoji="1" lang="en-US" altLang="zh-CN" sz="2400" i="1"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304C9E1B-7772-8944-6BB0-9CF1811D0BEB}"/>
                  </a:ext>
                </a:extLst>
              </p:cNvPr>
              <p:cNvSpPr txBox="1">
                <a:spLocks noRot="1" noChangeAspect="1" noMove="1" noResize="1" noEditPoints="1" noAdjustHandles="1" noChangeArrowheads="1" noChangeShapeType="1" noTextEdit="1"/>
              </p:cNvSpPr>
              <p:nvPr/>
            </p:nvSpPr>
            <p:spPr>
              <a:xfrm>
                <a:off x="2502036" y="3578697"/>
                <a:ext cx="7387118" cy="2136482"/>
              </a:xfrm>
              <a:prstGeom prst="rect">
                <a:avLst/>
              </a:prstGeom>
              <a:blipFill>
                <a:blip r:embed="rId4"/>
                <a:stretch>
                  <a:fillRect b="-1176"/>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6D7476F-9B3F-46DE-D3E3-5E9E5F90FA97}"/>
              </a:ext>
            </a:extLst>
          </p:cNvPr>
          <p:cNvSpPr txBox="1"/>
          <p:nvPr/>
        </p:nvSpPr>
        <p:spPr>
          <a:xfrm>
            <a:off x="224021" y="3683634"/>
            <a:ext cx="2948683" cy="830997"/>
          </a:xfrm>
          <a:prstGeom prst="rect">
            <a:avLst/>
          </a:prstGeom>
          <a:noFill/>
        </p:spPr>
        <p:txBody>
          <a:bodyPr wrap="square">
            <a:spAutoFit/>
          </a:bodyPr>
          <a:lstStyle/>
          <a:p>
            <a:r>
              <a:rPr lang="zh-CN" altLang="en-US" sz="2400" b="1" dirty="0">
                <a:solidFill>
                  <a:srgbClr val="191B1F"/>
                </a:solidFill>
                <a:effectLst/>
                <a:highlight>
                  <a:srgbClr val="FFFFFF"/>
                </a:highlight>
              </a:rPr>
              <a:t>无法被过滤</a:t>
            </a:r>
            <a:endParaRPr lang="en-US" altLang="zh-CN" sz="2400" b="1" dirty="0">
              <a:solidFill>
                <a:srgbClr val="191B1F"/>
              </a:solidFill>
              <a:effectLst/>
              <a:highlight>
                <a:srgbClr val="FFFFFF"/>
              </a:highlight>
            </a:endParaRPr>
          </a:p>
          <a:p>
            <a:r>
              <a:rPr lang="en-US" altLang="zh-CN" sz="2400" b="1" dirty="0">
                <a:solidFill>
                  <a:srgbClr val="191B1F"/>
                </a:solidFill>
                <a:effectLst/>
                <a:highlight>
                  <a:srgbClr val="FFFFFF"/>
                </a:highlight>
              </a:rPr>
              <a:t>partition</a:t>
            </a:r>
            <a:r>
              <a:rPr lang="zh-CN" altLang="en-US" sz="2400" b="1" dirty="0">
                <a:solidFill>
                  <a:srgbClr val="191B1F"/>
                </a:solidFill>
                <a:effectLst/>
                <a:highlight>
                  <a:srgbClr val="FFFFFF"/>
                </a:highlight>
              </a:rPr>
              <a:t>的比例</a:t>
            </a:r>
            <a:r>
              <a:rPr lang="zh-CN" altLang="en-US" sz="2400" b="1" dirty="0">
                <a:solidFill>
                  <a:srgbClr val="191B1F"/>
                </a:solidFill>
                <a:highlight>
                  <a:srgbClr val="FFFFFF"/>
                </a:highlight>
              </a:rPr>
              <a:t>上界</a:t>
            </a:r>
            <a:r>
              <a:rPr lang="zh-CN" altLang="en-US" sz="2400" b="1" dirty="0">
                <a:solidFill>
                  <a:srgbClr val="191B1F"/>
                </a:solidFill>
                <a:effectLst/>
                <a:highlight>
                  <a:srgbClr val="FFFFFF"/>
                </a:highlight>
              </a:rPr>
              <a:t>：</a:t>
            </a:r>
            <a:endParaRPr lang="en-US" altLang="zh-CN" sz="2400" b="1" dirty="0">
              <a:solidFill>
                <a:srgbClr val="191B1F"/>
              </a:solidFill>
              <a:effectLst/>
              <a:highlight>
                <a:srgbClr val="FFFFFF"/>
              </a:highlight>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A888F6A-AF2B-8523-2907-73F34641A3CA}"/>
                  </a:ext>
                </a:extLst>
              </p:cNvPr>
              <p:cNvSpPr txBox="1"/>
              <p:nvPr/>
            </p:nvSpPr>
            <p:spPr>
              <a:xfrm>
                <a:off x="316386" y="5945910"/>
                <a:ext cx="10643748" cy="740011"/>
              </a:xfrm>
              <a:prstGeom prst="rect">
                <a:avLst/>
              </a:prstGeom>
              <a:noFill/>
            </p:spPr>
            <p:txBody>
              <a:bodyPr wrap="square">
                <a:spAutoFit/>
              </a:bodyPr>
              <a:lstStyle/>
              <a:p>
                <a:r>
                  <a:rPr kumimoji="1" lang="zh-CN" altLang="en-US" dirty="0"/>
                  <a:t>注</a:t>
                </a:r>
                <a:r>
                  <a:rPr kumimoji="1" lang="en-US" altLang="zh-CN" dirty="0"/>
                  <a:t>1</a:t>
                </a:r>
                <a:r>
                  <a:rPr kumimoji="1" lang="zh-CN" altLang="en-US" dirty="0"/>
                  <a:t> </a:t>
                </a:r>
                <a:r>
                  <a:rPr kumimoji="1" lang="en-US" altLang="zh-CN" dirty="0"/>
                  <a:t>:</a:t>
                </a:r>
                <a14:m>
                  <m:oMath xmlns:m="http://schemas.openxmlformats.org/officeDocument/2006/math">
                    <m:nary>
                      <m:naryPr>
                        <m:chr m:val="∑"/>
                        <m:ctrlPr>
                          <a:rPr kumimoji="1" lang="en-US" altLang="zh-CN" sz="1800" i="1" smtClean="0">
                            <a:latin typeface="Cambria Math" panose="02040503050406030204" pitchFamily="18" charset="0"/>
                          </a:rPr>
                        </m:ctrlPr>
                      </m:naryPr>
                      <m:sub>
                        <m:r>
                          <m:rPr>
                            <m:brk m:alnAt="23"/>
                          </m:rPr>
                          <a:rPr kumimoji="1" lang="en-US" altLang="zh-CN" sz="1800" i="1" dirty="0">
                            <a:latin typeface="Cambria Math" panose="02040503050406030204" pitchFamily="18" charset="0"/>
                          </a:rPr>
                          <m:t>𝑖</m:t>
                        </m:r>
                        <m:r>
                          <a:rPr kumimoji="1" lang="en-US" altLang="zh-CN" sz="1800" i="1" dirty="0">
                            <a:latin typeface="Cambria Math" panose="02040503050406030204" pitchFamily="18" charset="0"/>
                          </a:rPr>
                          <m:t>=1</m:t>
                        </m:r>
                      </m:sub>
                      <m:sup>
                        <m:r>
                          <a:rPr kumimoji="1" lang="en-US" altLang="zh-CN" sz="1800" i="1" dirty="0">
                            <a:latin typeface="Cambria Math" panose="02040503050406030204" pitchFamily="18" charset="0"/>
                          </a:rPr>
                          <m:t>𝑘</m:t>
                        </m:r>
                      </m:sup>
                      <m:e>
                        <m:r>
                          <a:rPr kumimoji="1" lang="en-US" altLang="zh-CN" sz="1800" i="1" dirty="0">
                            <a:latin typeface="Cambria Math" panose="02040503050406030204" pitchFamily="18" charset="0"/>
                          </a:rPr>
                          <m:t>(</m:t>
                        </m:r>
                        <m:f>
                          <m:fPr>
                            <m:ctrlPr>
                              <a:rPr kumimoji="1" lang="en-US" altLang="zh-CN" sz="1800" i="1">
                                <a:latin typeface="Cambria Math" panose="02040503050406030204" pitchFamily="18" charset="0"/>
                              </a:rPr>
                            </m:ctrlPr>
                          </m:fPr>
                          <m:num>
                            <m:r>
                              <a:rPr kumimoji="1" lang="en-US" altLang="zh-CN" sz="1800" i="1">
                                <a:latin typeface="Cambria Math" panose="02040503050406030204" pitchFamily="18" charset="0"/>
                              </a:rPr>
                              <m:t>𝑎</m:t>
                            </m:r>
                          </m:num>
                          <m:den>
                            <m:sSup>
                              <m:sSupPr>
                                <m:ctrlPr>
                                  <a:rPr kumimoji="1" lang="en-US" altLang="zh-CN" sz="1800" i="1">
                                    <a:latin typeface="Cambria Math" panose="02040503050406030204" pitchFamily="18" charset="0"/>
                                  </a:rPr>
                                </m:ctrlPr>
                              </m:sSupPr>
                              <m:e>
                                <m:r>
                                  <a:rPr kumimoji="1" lang="en-US" altLang="zh-CN" sz="1800" i="1">
                                    <a:latin typeface="Cambria Math" panose="02040503050406030204" pitchFamily="18" charset="0"/>
                                  </a:rPr>
                                  <m:t>𝑖</m:t>
                                </m:r>
                              </m:e>
                              <m:sup>
                                <m:r>
                                  <a:rPr kumimoji="1" lang="en-US" altLang="zh-CN" sz="1800" i="1">
                                    <a:latin typeface="Cambria Math" panose="02040503050406030204" pitchFamily="18" charset="0"/>
                                  </a:rPr>
                                  <m:t>𝑠</m:t>
                                </m:r>
                              </m:sup>
                            </m:sSup>
                          </m:den>
                        </m:f>
                        <m:r>
                          <a:rPr kumimoji="1" lang="en-US" altLang="zh-CN" sz="1800" i="1">
                            <a:latin typeface="Cambria Math" panose="02040503050406030204" pitchFamily="18" charset="0"/>
                          </a:rPr>
                          <m:t>)</m:t>
                        </m:r>
                        <m:r>
                          <a:rPr kumimoji="1" lang="en-US" altLang="zh-CN" sz="1800" b="0" i="1" smtClean="0">
                            <a:latin typeface="Cambria Math" panose="02040503050406030204" pitchFamily="18" charset="0"/>
                          </a:rPr>
                          <m:t>)</m:t>
                        </m:r>
                        <m:r>
                          <a:rPr kumimoji="1" lang="en-US" altLang="zh-CN" i="1">
                            <a:latin typeface="Cambria Math" panose="02040503050406030204" pitchFamily="18" charset="0"/>
                          </a:rPr>
                          <m:t>:</m:t>
                        </m:r>
                        <m:r>
                          <a:rPr kumimoji="1" lang="zh-CN" altLang="en-US" b="0" i="1" smtClean="0">
                            <a:latin typeface="Cambria Math" panose="02040503050406030204" pitchFamily="18" charset="0"/>
                          </a:rPr>
                          <m:t> </m:t>
                        </m:r>
                        <m:r>
                          <a:rPr kumimoji="1" lang="en-US" altLang="zh-CN" i="1">
                            <a:latin typeface="Cambria Math" panose="02040503050406030204" pitchFamily="18" charset="0"/>
                          </a:rPr>
                          <m:t>𝑡𝑜𝑝</m:t>
                        </m:r>
                        <m:r>
                          <a:rPr kumimoji="1" lang="en-US" altLang="zh-CN" i="1">
                            <a:latin typeface="Cambria Math" panose="02040503050406030204" pitchFamily="18" charset="0"/>
                          </a:rPr>
                          <m:t>−</m:t>
                        </m:r>
                        <m:r>
                          <a:rPr kumimoji="1" lang="en-US" altLang="zh-CN" i="1">
                            <a:latin typeface="Cambria Math" panose="02040503050406030204" pitchFamily="18" charset="0"/>
                          </a:rPr>
                          <m:t>𝑘</m:t>
                        </m:r>
                        <m:r>
                          <a:rPr kumimoji="1" lang="zh-CN" altLang="en-US" i="1">
                            <a:latin typeface="Cambria Math" panose="02040503050406030204" pitchFamily="18" charset="0"/>
                          </a:rPr>
                          <m:t>所在的分区的</m:t>
                        </m:r>
                        <m:r>
                          <a:rPr kumimoji="1" lang="en-US" altLang="zh-CN" b="0" i="1" smtClean="0">
                            <a:latin typeface="Cambria Math" panose="02040503050406030204" pitchFamily="18" charset="0"/>
                          </a:rPr>
                          <m:t>𝑡𝑢𝑝𝑙𝑒</m:t>
                        </m:r>
                        <m:r>
                          <a:rPr kumimoji="1" lang="zh-CN" altLang="en-US" i="1">
                            <a:latin typeface="Cambria Math" panose="02040503050406030204" pitchFamily="18" charset="0"/>
                          </a:rPr>
                          <m:t>总数</m:t>
                        </m:r>
                        <m:r>
                          <a:rPr kumimoji="1" lang="en-US" altLang="zh-CN" b="0" i="1" smtClean="0">
                            <a:latin typeface="Cambria Math" panose="02040503050406030204" pitchFamily="18" charset="0"/>
                          </a:rPr>
                          <m:t>,</m:t>
                        </m:r>
                        <m:r>
                          <a:rPr kumimoji="1" lang="zh-CN" altLang="en-US" i="1">
                            <a:latin typeface="Cambria Math" panose="02040503050406030204" pitchFamily="18" charset="0"/>
                          </a:rPr>
                          <m:t>可在</m:t>
                        </m:r>
                        <m:r>
                          <a:rPr kumimoji="1" lang="zh-CN" altLang="en-US" i="1" smtClean="0">
                            <a:latin typeface="Cambria Math" panose="02040503050406030204" pitchFamily="18" charset="0"/>
                          </a:rPr>
                          <m:t>第一轮</m:t>
                        </m:r>
                        <m:r>
                          <a:rPr kumimoji="1" lang="zh-CN" altLang="en-US" i="1">
                            <a:latin typeface="Cambria Math" panose="02040503050406030204" pitchFamily="18" charset="0"/>
                          </a:rPr>
                          <m:t>聚合</m:t>
                        </m:r>
                        <m:r>
                          <a:rPr kumimoji="1" lang="zh-CN" altLang="en-US" i="1" smtClean="0">
                            <a:latin typeface="Cambria Math" panose="02040503050406030204" pitchFamily="18" charset="0"/>
                          </a:rPr>
                          <m:t>中</m:t>
                        </m:r>
                        <m:r>
                          <a:rPr kumimoji="1" lang="zh-CN" altLang="en-US" i="1">
                            <a:latin typeface="Cambria Math" panose="02040503050406030204" pitchFamily="18" charset="0"/>
                          </a:rPr>
                          <m:t>实时</m:t>
                        </m:r>
                        <m:r>
                          <a:rPr kumimoji="1" lang="zh-CN" altLang="en-US" i="1" smtClean="0">
                            <a:latin typeface="Cambria Math" panose="02040503050406030204" pitchFamily="18" charset="0"/>
                          </a:rPr>
                          <m:t>获取</m:t>
                        </m:r>
                      </m:e>
                    </m:nary>
                  </m:oMath>
                </a14:m>
                <a:r>
                  <a:rPr lang="en-US" altLang="zh-CN" sz="1800" b="0" dirty="0">
                    <a:solidFill>
                      <a:srgbClr val="191B1F"/>
                    </a:solidFill>
                    <a:highlight>
                      <a:srgbClr val="FFFFFF"/>
                    </a:highlight>
                  </a:rPr>
                  <a:t>,</a:t>
                </a:r>
                <a:r>
                  <a:rPr lang="zh-CN" altLang="en-US" sz="1800" b="0" dirty="0">
                    <a:solidFill>
                      <a:srgbClr val="191B1F"/>
                    </a:solidFill>
                    <a:highlight>
                      <a:srgbClr val="FFFFFF"/>
                    </a:highlight>
                  </a:rPr>
                  <a:t>因此可被视为常数</a:t>
                </a:r>
                <a:r>
                  <a:rPr lang="en-US" altLang="zh-CN" sz="1800" b="0" dirty="0">
                    <a:solidFill>
                      <a:srgbClr val="191B1F"/>
                    </a:solidFill>
                    <a:highlight>
                      <a:srgbClr val="FFFFFF"/>
                    </a:highlight>
                  </a:rPr>
                  <a:t>A</a:t>
                </a:r>
              </a:p>
              <a:p>
                <a:r>
                  <a:rPr kumimoji="1" lang="zh-CN" altLang="en-US" dirty="0"/>
                  <a:t>注</a:t>
                </a:r>
                <a:r>
                  <a:rPr kumimoji="1" lang="en-US" altLang="zh-CN" dirty="0"/>
                  <a:t>2</a:t>
                </a:r>
                <a:r>
                  <a:rPr kumimoji="1" lang="zh-CN" altLang="en-US" dirty="0"/>
                  <a:t>：更紧的</a:t>
                </a:r>
                <a:r>
                  <a:rPr kumimoji="1" lang="en-US" altLang="zh-CN" dirty="0"/>
                  <a:t>bound</a:t>
                </a:r>
                <a:r>
                  <a:rPr kumimoji="1" lang="zh-CN" altLang="en-US" dirty="0"/>
                  <a:t>可以讲马尔可夫公式替换成切尔诺夫界（</a:t>
                </a:r>
                <a:r>
                  <a:rPr kumimoji="1" lang="en" altLang="zh-CN" dirty="0"/>
                  <a:t>Chernoff Bound</a:t>
                </a:r>
                <a:r>
                  <a:rPr kumimoji="1" lang="zh-CN" altLang="en" dirty="0"/>
                  <a:t>）</a:t>
                </a:r>
                <a:endParaRPr kumimoji="1" lang="zh-CN" altLang="en-US" dirty="0"/>
              </a:p>
            </p:txBody>
          </p:sp>
        </mc:Choice>
        <mc:Fallback xmlns="">
          <p:sp>
            <p:nvSpPr>
              <p:cNvPr id="16" name="文本框 15">
                <a:extLst>
                  <a:ext uri="{FF2B5EF4-FFF2-40B4-BE49-F238E27FC236}">
                    <a16:creationId xmlns:a16="http://schemas.microsoft.com/office/drawing/2014/main" id="{FA888F6A-AF2B-8523-2907-73F34641A3CA}"/>
                  </a:ext>
                </a:extLst>
              </p:cNvPr>
              <p:cNvSpPr txBox="1">
                <a:spLocks noRot="1" noChangeAspect="1" noMove="1" noResize="1" noEditPoints="1" noAdjustHandles="1" noChangeArrowheads="1" noChangeShapeType="1" noTextEdit="1"/>
              </p:cNvSpPr>
              <p:nvPr/>
            </p:nvSpPr>
            <p:spPr>
              <a:xfrm>
                <a:off x="316386" y="5945910"/>
                <a:ext cx="10643748" cy="740011"/>
              </a:xfrm>
              <a:prstGeom prst="rect">
                <a:avLst/>
              </a:prstGeom>
              <a:blipFill>
                <a:blip r:embed="rId5"/>
                <a:stretch>
                  <a:fillRect l="-476" t="-52542" b="-40678"/>
                </a:stretch>
              </a:blipFill>
            </p:spPr>
            <p:txBody>
              <a:bodyPr/>
              <a:lstStyle/>
              <a:p>
                <a:r>
                  <a:rPr lang="zh-CN" altLang="en-US">
                    <a:noFill/>
                  </a:rPr>
                  <a:t> </a:t>
                </a:r>
              </a:p>
            </p:txBody>
          </p:sp>
        </mc:Fallback>
      </mc:AlternateContent>
      <p:cxnSp>
        <p:nvCxnSpPr>
          <p:cNvPr id="18" name="曲线连接符 17">
            <a:extLst>
              <a:ext uri="{FF2B5EF4-FFF2-40B4-BE49-F238E27FC236}">
                <a16:creationId xmlns:a16="http://schemas.microsoft.com/office/drawing/2014/main" id="{EC81EC0F-3D8F-910F-F8E0-DFE8B33961E6}"/>
              </a:ext>
            </a:extLst>
          </p:cNvPr>
          <p:cNvCxnSpPr>
            <a:cxnSpLocks/>
          </p:cNvCxnSpPr>
          <p:nvPr/>
        </p:nvCxnSpPr>
        <p:spPr>
          <a:xfrm rot="10800000" flipV="1">
            <a:off x="4315146" y="5250094"/>
            <a:ext cx="2106204" cy="695816"/>
          </a:xfrm>
          <a:prstGeom prst="curvedConnector3">
            <a:avLst>
              <a:gd name="adj1" fmla="val 50000"/>
            </a:avLst>
          </a:prstGeom>
          <a:ln w="38100">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0757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理论分析</a:t>
            </a:r>
          </a:p>
        </p:txBody>
      </p:sp>
      <p:sp>
        <p:nvSpPr>
          <p:cNvPr id="4" name="文本框 3">
            <a:extLst>
              <a:ext uri="{FF2B5EF4-FFF2-40B4-BE49-F238E27FC236}">
                <a16:creationId xmlns:a16="http://schemas.microsoft.com/office/drawing/2014/main" id="{B60C303D-2387-84C4-6BE0-643BA054C010}"/>
              </a:ext>
            </a:extLst>
          </p:cNvPr>
          <p:cNvSpPr txBox="1"/>
          <p:nvPr/>
        </p:nvSpPr>
        <p:spPr>
          <a:xfrm>
            <a:off x="643270" y="954402"/>
            <a:ext cx="7111499" cy="523220"/>
          </a:xfrm>
          <a:prstGeom prst="rect">
            <a:avLst/>
          </a:prstGeom>
          <a:noFill/>
        </p:spPr>
        <p:txBody>
          <a:bodyPr wrap="none" rtlCol="0">
            <a:spAutoFit/>
          </a:bodyPr>
          <a:lstStyle/>
          <a:p>
            <a:r>
              <a:rPr kumimoji="1" lang="en-US" altLang="zh-CN" sz="2800" b="1" dirty="0">
                <a:latin typeface="Microsoft YaHei" panose="020B0503020204020204" pitchFamily="34" charset="-122"/>
                <a:ea typeface="Microsoft YaHei" panose="020B0503020204020204" pitchFamily="34" charset="-122"/>
              </a:rPr>
              <a:t>Top-k</a:t>
            </a:r>
            <a:r>
              <a:rPr kumimoji="1" lang="zh-CN" altLang="en-US" sz="2800" b="1" dirty="0">
                <a:latin typeface="Microsoft YaHei" panose="020B0503020204020204" pitchFamily="34" charset="-122"/>
                <a:ea typeface="Microsoft YaHei" panose="020B0503020204020204" pitchFamily="34" charset="-122"/>
              </a:rPr>
              <a:t>的阈值能过滤的元素</a:t>
            </a:r>
            <a:r>
              <a:rPr kumimoji="1" lang="en-US" altLang="zh-CN" sz="2800" b="1" dirty="0">
                <a:latin typeface="Microsoft YaHei" panose="020B0503020204020204" pitchFamily="34" charset="-122"/>
                <a:ea typeface="Microsoft YaHei" panose="020B0503020204020204" pitchFamily="34" charset="-122"/>
              </a:rPr>
              <a:t>partition</a:t>
            </a:r>
            <a:r>
              <a:rPr kumimoji="1" lang="zh-CN" altLang="en-US" sz="2800" b="1" dirty="0">
                <a:latin typeface="Microsoft YaHei" panose="020B0503020204020204" pitchFamily="34" charset="-122"/>
                <a:ea typeface="Microsoft YaHei" panose="020B0503020204020204" pitchFamily="34" charset="-122"/>
              </a:rPr>
              <a:t>比例？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04C9E1B-7772-8944-6BB0-9CF1811D0BEB}"/>
                  </a:ext>
                </a:extLst>
              </p:cNvPr>
              <p:cNvSpPr txBox="1"/>
              <p:nvPr/>
            </p:nvSpPr>
            <p:spPr>
              <a:xfrm>
                <a:off x="2984922" y="1864596"/>
                <a:ext cx="6580318" cy="1520353"/>
              </a:xfrm>
              <a:prstGeom prst="rect">
                <a:avLst/>
              </a:prstGeom>
              <a:noFill/>
            </p:spPr>
            <p:txBody>
              <a:bodyPr wrap="square">
                <a:spAutoFit/>
              </a:bodyPr>
              <a:lstStyle/>
              <a:p>
                <a:pPr algn="ctr"/>
                <a14:m>
                  <m:oMath xmlns:m="http://schemas.openxmlformats.org/officeDocument/2006/math">
                    <m:func>
                      <m:funcPr>
                        <m:ctrlPr>
                          <a:rPr lang="en-US" altLang="zh-CN" sz="2800" b="1" i="1" dirty="0" smtClean="0">
                            <a:solidFill>
                              <a:srgbClr val="191B1F"/>
                            </a:solidFill>
                            <a:effectLst/>
                            <a:highlight>
                              <a:srgbClr val="FFFFFF"/>
                            </a:highlight>
                            <a:latin typeface="Cambria Math" panose="02040503050406030204" pitchFamily="18" charset="0"/>
                          </a:rPr>
                        </m:ctrlPr>
                      </m:funcPr>
                      <m:fName>
                        <m:r>
                          <a:rPr lang="en-US" altLang="zh-CN" sz="2800" b="0" i="1" dirty="0" smtClean="0">
                            <a:solidFill>
                              <a:srgbClr val="191B1F"/>
                            </a:solidFill>
                            <a:effectLst/>
                            <a:highlight>
                              <a:srgbClr val="FFFFFF"/>
                            </a:highlight>
                            <a:latin typeface="Cambria Math" panose="02040503050406030204" pitchFamily="18" charset="0"/>
                          </a:rPr>
                          <m:t>𝑃𝑟</m:t>
                        </m:r>
                      </m:fName>
                      <m:e>
                        <m:d>
                          <m:dPr>
                            <m:ctrlPr>
                              <a:rPr lang="en-US" altLang="zh-CN" sz="2800" b="1" i="1" dirty="0" smtClean="0">
                                <a:solidFill>
                                  <a:srgbClr val="191B1F"/>
                                </a:solidFill>
                                <a:effectLst/>
                                <a:highlight>
                                  <a:srgbClr val="FFFFFF"/>
                                </a:highlight>
                                <a:latin typeface="Cambria Math" panose="02040503050406030204" pitchFamily="18" charset="0"/>
                              </a:rPr>
                            </m:ctrlPr>
                          </m:dPr>
                          <m:e>
                            <m:sSub>
                              <m:sSubPr>
                                <m:ctrlPr>
                                  <a:rPr lang="en-US" altLang="zh-CN" sz="2800" b="1" i="1" dirty="0" smtClean="0">
                                    <a:solidFill>
                                      <a:srgbClr val="191B1F"/>
                                    </a:solidFill>
                                    <a:effectLst/>
                                    <a:highlight>
                                      <a:srgbClr val="FFFFFF"/>
                                    </a:highlight>
                                    <a:latin typeface="Cambria Math" panose="02040503050406030204" pitchFamily="18" charset="0"/>
                                  </a:rPr>
                                </m:ctrlPr>
                              </m:sSubPr>
                              <m:e>
                                <m:r>
                                  <a:rPr lang="en-US" altLang="zh-CN" sz="2800" b="1" i="1" dirty="0" smtClean="0">
                                    <a:solidFill>
                                      <a:srgbClr val="191B1F"/>
                                    </a:solidFill>
                                    <a:effectLst/>
                                    <a:highlight>
                                      <a:srgbClr val="FFFFFF"/>
                                    </a:highlight>
                                    <a:latin typeface="Cambria Math" panose="02040503050406030204" pitchFamily="18" charset="0"/>
                                  </a:rPr>
                                  <m:t>𝑷</m:t>
                                </m:r>
                              </m:e>
                              <m:sub>
                                <m:r>
                                  <a:rPr lang="en-US" altLang="zh-CN" sz="2800" b="1" i="1" dirty="0" smtClean="0">
                                    <a:solidFill>
                                      <a:srgbClr val="191B1F"/>
                                    </a:solidFill>
                                    <a:effectLst/>
                                    <a:highlight>
                                      <a:srgbClr val="FFFFFF"/>
                                    </a:highlight>
                                    <a:latin typeface="Cambria Math" panose="02040503050406030204" pitchFamily="18" charset="0"/>
                                  </a:rPr>
                                  <m:t>𝒊</m:t>
                                </m:r>
                              </m:sub>
                            </m:sSub>
                            <m:r>
                              <a:rPr lang="en-US" altLang="zh-CN" sz="2800" b="1" i="1" dirty="0" smtClean="0">
                                <a:solidFill>
                                  <a:srgbClr val="191B1F"/>
                                </a:solidFill>
                                <a:effectLst/>
                                <a:highlight>
                                  <a:srgbClr val="FFFFFF"/>
                                </a:highlight>
                                <a:latin typeface="Cambria Math" panose="02040503050406030204" pitchFamily="18" charset="0"/>
                              </a:rPr>
                              <m:t>&gt;</m:t>
                            </m:r>
                            <m:sSub>
                              <m:sSubPr>
                                <m:ctrlPr>
                                  <a:rPr lang="en-US" altLang="zh-CN" sz="2800" b="1" i="1" dirty="0" smtClean="0">
                                    <a:solidFill>
                                      <a:srgbClr val="191B1F"/>
                                    </a:solidFill>
                                    <a:effectLst/>
                                    <a:highlight>
                                      <a:srgbClr val="FFFFFF"/>
                                    </a:highlight>
                                    <a:latin typeface="Cambria Math" panose="02040503050406030204" pitchFamily="18" charset="0"/>
                                  </a:rPr>
                                </m:ctrlPr>
                              </m:sSubPr>
                              <m:e>
                                <m:r>
                                  <a:rPr lang="en-US" altLang="zh-CN" sz="2800" b="1" i="1" dirty="0" smtClean="0">
                                    <a:solidFill>
                                      <a:srgbClr val="191B1F"/>
                                    </a:solidFill>
                                    <a:effectLst/>
                                    <a:highlight>
                                      <a:srgbClr val="FFFFFF"/>
                                    </a:highlight>
                                    <a:latin typeface="Cambria Math" panose="02040503050406030204" pitchFamily="18" charset="0"/>
                                  </a:rPr>
                                  <m:t>𝒇</m:t>
                                </m:r>
                              </m:e>
                              <m:sub>
                                <m:r>
                                  <a:rPr lang="en-US" altLang="zh-CN" sz="2800" b="1" i="1" dirty="0" smtClean="0">
                                    <a:solidFill>
                                      <a:srgbClr val="191B1F"/>
                                    </a:solidFill>
                                    <a:effectLst/>
                                    <a:highlight>
                                      <a:srgbClr val="FFFFFF"/>
                                    </a:highlight>
                                    <a:latin typeface="Cambria Math" panose="02040503050406030204" pitchFamily="18" charset="0"/>
                                  </a:rPr>
                                  <m:t>𝒌</m:t>
                                </m:r>
                              </m:sub>
                            </m:sSub>
                          </m:e>
                        </m:d>
                      </m:e>
                    </m:func>
                    <m:r>
                      <a:rPr lang="en-US" altLang="zh-CN" sz="2800" b="1" i="1" dirty="0" smtClean="0">
                        <a:solidFill>
                          <a:srgbClr val="191B1F"/>
                        </a:solidFill>
                        <a:effectLst/>
                        <a:highlight>
                          <a:srgbClr val="FFFFFF"/>
                        </a:highlight>
                        <a:latin typeface="Cambria Math" panose="02040503050406030204" pitchFamily="18" charset="0"/>
                      </a:rPr>
                      <m:t>≤</m:t>
                    </m:r>
                    <m:f>
                      <m:fPr>
                        <m:ctrlPr>
                          <a:rPr lang="en-US" altLang="zh-CN" sz="2800" b="1" i="1" dirty="0" smtClean="0">
                            <a:solidFill>
                              <a:srgbClr val="191B1F"/>
                            </a:solidFill>
                            <a:effectLst/>
                            <a:highlight>
                              <a:srgbClr val="FFFFFF"/>
                            </a:highlight>
                            <a:latin typeface="Cambria Math" panose="02040503050406030204" pitchFamily="18" charset="0"/>
                          </a:rPr>
                        </m:ctrlPr>
                      </m:fPr>
                      <m:num>
                        <m:r>
                          <a:rPr lang="en-US" altLang="zh-CN" sz="2800" b="1" i="1" dirty="0" smtClean="0">
                            <a:solidFill>
                              <a:srgbClr val="191B1F"/>
                            </a:solidFill>
                            <a:effectLst/>
                            <a:highlight>
                              <a:srgbClr val="FFFFFF"/>
                            </a:highlight>
                            <a:latin typeface="Cambria Math" panose="02040503050406030204" pitchFamily="18" charset="0"/>
                          </a:rPr>
                          <m:t>𝑬</m:t>
                        </m:r>
                        <m:r>
                          <a:rPr lang="en-US" altLang="zh-CN" sz="2800" b="1" i="1" dirty="0" smtClean="0">
                            <a:solidFill>
                              <a:srgbClr val="191B1F"/>
                            </a:solidFill>
                            <a:effectLst/>
                            <a:highlight>
                              <a:srgbClr val="FFFFFF"/>
                            </a:highlight>
                            <a:latin typeface="Cambria Math" panose="02040503050406030204" pitchFamily="18" charset="0"/>
                          </a:rPr>
                          <m:t>(</m:t>
                        </m:r>
                        <m:sSub>
                          <m:sSubPr>
                            <m:ctrlPr>
                              <a:rPr lang="en-US" altLang="zh-CN" sz="2800" b="1" i="1" dirty="0" smtClean="0">
                                <a:solidFill>
                                  <a:srgbClr val="191B1F"/>
                                </a:solidFill>
                                <a:effectLst/>
                                <a:highlight>
                                  <a:srgbClr val="FFFFFF"/>
                                </a:highlight>
                                <a:latin typeface="Cambria Math" panose="02040503050406030204" pitchFamily="18" charset="0"/>
                              </a:rPr>
                            </m:ctrlPr>
                          </m:sSubPr>
                          <m:e>
                            <m:r>
                              <a:rPr lang="en-US" altLang="zh-CN" sz="2800" b="1" i="1" dirty="0" smtClean="0">
                                <a:solidFill>
                                  <a:srgbClr val="191B1F"/>
                                </a:solidFill>
                                <a:effectLst/>
                                <a:highlight>
                                  <a:srgbClr val="FFFFFF"/>
                                </a:highlight>
                                <a:latin typeface="Cambria Math" panose="02040503050406030204" pitchFamily="18" charset="0"/>
                              </a:rPr>
                              <m:t>𝑷</m:t>
                            </m:r>
                          </m:e>
                          <m:sub>
                            <m:r>
                              <a:rPr lang="en-US" altLang="zh-CN" sz="2800" b="1" i="1" dirty="0" smtClean="0">
                                <a:solidFill>
                                  <a:srgbClr val="191B1F"/>
                                </a:solidFill>
                                <a:effectLst/>
                                <a:highlight>
                                  <a:srgbClr val="FFFFFF"/>
                                </a:highlight>
                                <a:latin typeface="Cambria Math" panose="02040503050406030204" pitchFamily="18" charset="0"/>
                              </a:rPr>
                              <m:t>𝒊</m:t>
                            </m:r>
                          </m:sub>
                        </m:sSub>
                        <m:r>
                          <a:rPr lang="en-US" altLang="zh-CN" sz="2800" b="1" i="1" dirty="0" smtClean="0">
                            <a:solidFill>
                              <a:srgbClr val="191B1F"/>
                            </a:solidFill>
                            <a:effectLst/>
                            <a:highlight>
                              <a:srgbClr val="FFFFFF"/>
                            </a:highlight>
                            <a:latin typeface="Cambria Math" panose="02040503050406030204" pitchFamily="18" charset="0"/>
                          </a:rPr>
                          <m:t>)</m:t>
                        </m:r>
                      </m:num>
                      <m:den>
                        <m:sSub>
                          <m:sSubPr>
                            <m:ctrlPr>
                              <a:rPr kumimoji="1" lang="en-US" altLang="zh-CN" sz="2800" i="1">
                                <a:highlight>
                                  <a:srgbClr val="FFFFFF"/>
                                </a:highlight>
                                <a:latin typeface="Cambria Math" panose="02040503050406030204" pitchFamily="18" charset="0"/>
                              </a:rPr>
                            </m:ctrlPr>
                          </m:sSubPr>
                          <m:e>
                            <m:r>
                              <a:rPr kumimoji="1" lang="en-US" altLang="zh-CN" sz="2800" i="1">
                                <a:highlight>
                                  <a:srgbClr val="FFFFFF"/>
                                </a:highlight>
                                <a:latin typeface="Cambria Math" panose="02040503050406030204" pitchFamily="18" charset="0"/>
                              </a:rPr>
                              <m:t>𝑓</m:t>
                            </m:r>
                          </m:e>
                          <m:sub>
                            <m:r>
                              <a:rPr kumimoji="1" lang="en-US" altLang="zh-CN" sz="2800" i="1">
                                <a:highlight>
                                  <a:srgbClr val="FFFFFF"/>
                                </a:highlight>
                                <a:latin typeface="Cambria Math" panose="02040503050406030204" pitchFamily="18" charset="0"/>
                              </a:rPr>
                              <m:t>𝑘</m:t>
                            </m:r>
                          </m:sub>
                        </m:sSub>
                      </m:den>
                    </m:f>
                  </m:oMath>
                </a14:m>
                <a:r>
                  <a:rPr lang="en-US" altLang="zh-CN" sz="2800" i="1" dirty="0"/>
                  <a:t>=</a:t>
                </a:r>
                <a:r>
                  <a:rPr lang="en-US" altLang="zh-CN" sz="2800" b="1" dirty="0">
                    <a:solidFill>
                      <a:srgbClr val="191B1F"/>
                    </a:solidFill>
                    <a:highlight>
                      <a:srgbClr val="FFFFFF"/>
                    </a:highlight>
                  </a:rPr>
                  <a:t> </a:t>
                </a:r>
                <a14:m>
                  <m:oMath xmlns:m="http://schemas.openxmlformats.org/officeDocument/2006/math">
                    <m:f>
                      <m:fPr>
                        <m:ctrlPr>
                          <a:rPr lang="en-US" altLang="zh-CN" sz="2800" b="1" i="1" dirty="0">
                            <a:solidFill>
                              <a:srgbClr val="191B1F"/>
                            </a:solidFill>
                            <a:highlight>
                              <a:srgbClr val="FFFFFF"/>
                            </a:highlight>
                            <a:latin typeface="Cambria Math" panose="02040503050406030204" pitchFamily="18" charset="0"/>
                          </a:rPr>
                        </m:ctrlPr>
                      </m:fPr>
                      <m:num>
                        <m:r>
                          <a:rPr lang="en-US" altLang="zh-CN" sz="2800" b="1" i="1" dirty="0">
                            <a:solidFill>
                              <a:srgbClr val="191B1F"/>
                            </a:solidFill>
                            <a:highlight>
                              <a:srgbClr val="FFFFFF"/>
                            </a:highlight>
                            <a:latin typeface="Cambria Math" panose="02040503050406030204" pitchFamily="18" charset="0"/>
                          </a:rPr>
                          <m:t>𝑬</m:t>
                        </m:r>
                        <m:r>
                          <a:rPr lang="en-US" altLang="zh-CN" sz="2800" b="1" i="1" dirty="0">
                            <a:solidFill>
                              <a:srgbClr val="191B1F"/>
                            </a:solidFill>
                            <a:highlight>
                              <a:srgbClr val="FFFFFF"/>
                            </a:highlight>
                            <a:latin typeface="Cambria Math" panose="02040503050406030204" pitchFamily="18" charset="0"/>
                          </a:rPr>
                          <m:t>(</m:t>
                        </m:r>
                        <m:sSub>
                          <m:sSubPr>
                            <m:ctrlPr>
                              <a:rPr lang="en-US" altLang="zh-CN" sz="2800" b="1" i="1" dirty="0">
                                <a:solidFill>
                                  <a:srgbClr val="191B1F"/>
                                </a:solidFill>
                                <a:highlight>
                                  <a:srgbClr val="FFFFFF"/>
                                </a:highlight>
                                <a:latin typeface="Cambria Math" panose="02040503050406030204" pitchFamily="18" charset="0"/>
                              </a:rPr>
                            </m:ctrlPr>
                          </m:sSubPr>
                          <m:e>
                            <m:r>
                              <a:rPr lang="en-US" altLang="zh-CN" sz="2800" b="1" i="1" dirty="0">
                                <a:solidFill>
                                  <a:srgbClr val="191B1F"/>
                                </a:solidFill>
                                <a:highlight>
                                  <a:srgbClr val="FFFFFF"/>
                                </a:highlight>
                                <a:latin typeface="Cambria Math" panose="02040503050406030204" pitchFamily="18" charset="0"/>
                              </a:rPr>
                              <m:t>𝑷</m:t>
                            </m:r>
                          </m:e>
                          <m:sub>
                            <m:r>
                              <a:rPr lang="en-US" altLang="zh-CN" sz="2800" b="1" i="1" dirty="0">
                                <a:solidFill>
                                  <a:srgbClr val="191B1F"/>
                                </a:solidFill>
                                <a:highlight>
                                  <a:srgbClr val="FFFFFF"/>
                                </a:highlight>
                                <a:latin typeface="Cambria Math" panose="02040503050406030204" pitchFamily="18" charset="0"/>
                              </a:rPr>
                              <m:t>𝒊</m:t>
                            </m:r>
                          </m:sub>
                        </m:sSub>
                        <m:r>
                          <a:rPr lang="en-US" altLang="zh-CN" sz="2800" b="1" i="1" dirty="0">
                            <a:solidFill>
                              <a:srgbClr val="191B1F"/>
                            </a:solidFill>
                            <a:highlight>
                              <a:srgbClr val="FFFFFF"/>
                            </a:highlight>
                            <a:latin typeface="Cambria Math" panose="02040503050406030204" pitchFamily="18" charset="0"/>
                          </a:rPr>
                          <m:t>)</m:t>
                        </m:r>
                      </m:num>
                      <m:den>
                        <m:f>
                          <m:fPr>
                            <m:ctrlPr>
                              <a:rPr kumimoji="1" lang="en-US" altLang="zh-CN" sz="2800" i="1">
                                <a:highlight>
                                  <a:srgbClr val="FFFFFF"/>
                                </a:highlight>
                                <a:latin typeface="Cambria Math" panose="02040503050406030204" pitchFamily="18" charset="0"/>
                              </a:rPr>
                            </m:ctrlPr>
                          </m:fPr>
                          <m:num>
                            <m:r>
                              <a:rPr kumimoji="1" lang="en-US" altLang="zh-CN" sz="2800" b="0" i="1" smtClean="0">
                                <a:highlight>
                                  <a:srgbClr val="FFFFFF"/>
                                </a:highlight>
                                <a:latin typeface="Cambria Math" panose="02040503050406030204" pitchFamily="18" charset="0"/>
                              </a:rPr>
                              <m:t>𝑎</m:t>
                            </m:r>
                          </m:num>
                          <m:den>
                            <m:sSup>
                              <m:sSupPr>
                                <m:ctrlPr>
                                  <a:rPr kumimoji="1" lang="en-US" altLang="zh-CN" sz="2800" b="0" i="1" smtClean="0">
                                    <a:highlight>
                                      <a:srgbClr val="FFFFFF"/>
                                    </a:highlight>
                                    <a:latin typeface="Cambria Math" panose="02040503050406030204" pitchFamily="18" charset="0"/>
                                  </a:rPr>
                                </m:ctrlPr>
                              </m:sSupPr>
                              <m:e>
                                <m:r>
                                  <a:rPr kumimoji="1" lang="en-US" altLang="zh-CN" sz="2800" b="0" i="1" smtClean="0">
                                    <a:highlight>
                                      <a:srgbClr val="FFFFFF"/>
                                    </a:highlight>
                                    <a:latin typeface="Cambria Math" panose="02040503050406030204" pitchFamily="18" charset="0"/>
                                  </a:rPr>
                                  <m:t>𝑘</m:t>
                                </m:r>
                              </m:e>
                              <m:sup>
                                <m:r>
                                  <a:rPr kumimoji="1" lang="en-US" altLang="zh-CN" sz="2800" b="0" i="1" smtClean="0">
                                    <a:highlight>
                                      <a:srgbClr val="FFFFFF"/>
                                    </a:highlight>
                                    <a:latin typeface="Cambria Math" panose="02040503050406030204" pitchFamily="18" charset="0"/>
                                  </a:rPr>
                                  <m:t>𝑠</m:t>
                                </m:r>
                              </m:sup>
                            </m:sSup>
                          </m:den>
                        </m:f>
                      </m:den>
                    </m:f>
                  </m:oMath>
                </a14:m>
                <a:r>
                  <a:rPr lang="en-US" altLang="zh-CN" sz="2800" i="1" dirty="0"/>
                  <a:t>=</a:t>
                </a:r>
                <a:r>
                  <a:rPr lang="en-US" altLang="zh-CN" sz="2800" b="1" dirty="0">
                    <a:solidFill>
                      <a:srgbClr val="191B1F"/>
                    </a:solidFill>
                    <a:highlight>
                      <a:srgbClr val="FFFFFF"/>
                    </a:highlight>
                  </a:rPr>
                  <a:t> </a:t>
                </a:r>
                <a14:m>
                  <m:oMath xmlns:m="http://schemas.openxmlformats.org/officeDocument/2006/math">
                    <m:f>
                      <m:fPr>
                        <m:ctrlPr>
                          <a:rPr lang="en-US" altLang="zh-CN" sz="2800" b="1" i="1" dirty="0">
                            <a:solidFill>
                              <a:srgbClr val="191B1F"/>
                            </a:solidFill>
                            <a:highlight>
                              <a:srgbClr val="FFFFFF"/>
                            </a:highlight>
                            <a:latin typeface="Cambria Math" panose="02040503050406030204" pitchFamily="18" charset="0"/>
                          </a:rPr>
                        </m:ctrlPr>
                      </m:fPr>
                      <m:num>
                        <m:r>
                          <a:rPr lang="en-US" altLang="zh-CN" sz="2800" b="1" i="1" dirty="0">
                            <a:solidFill>
                              <a:srgbClr val="191B1F"/>
                            </a:solidFill>
                            <a:highlight>
                              <a:srgbClr val="FFFFFF"/>
                            </a:highlight>
                            <a:latin typeface="Cambria Math" panose="02040503050406030204" pitchFamily="18" charset="0"/>
                          </a:rPr>
                          <m:t>𝑬</m:t>
                        </m:r>
                        <m:d>
                          <m:dPr>
                            <m:ctrlPr>
                              <a:rPr lang="en-US" altLang="zh-CN" sz="2800" b="1" i="1" dirty="0">
                                <a:solidFill>
                                  <a:srgbClr val="191B1F"/>
                                </a:solidFill>
                                <a:highlight>
                                  <a:srgbClr val="FFFFFF"/>
                                </a:highlight>
                                <a:latin typeface="Cambria Math" panose="02040503050406030204" pitchFamily="18" charset="0"/>
                              </a:rPr>
                            </m:ctrlPr>
                          </m:dPr>
                          <m:e>
                            <m:sSub>
                              <m:sSubPr>
                                <m:ctrlPr>
                                  <a:rPr lang="en-US" altLang="zh-CN" sz="2800" b="1" i="1" dirty="0">
                                    <a:solidFill>
                                      <a:srgbClr val="191B1F"/>
                                    </a:solidFill>
                                    <a:highlight>
                                      <a:srgbClr val="FFFFFF"/>
                                    </a:highlight>
                                    <a:latin typeface="Cambria Math" panose="02040503050406030204" pitchFamily="18" charset="0"/>
                                  </a:rPr>
                                </m:ctrlPr>
                              </m:sSubPr>
                              <m:e>
                                <m:r>
                                  <a:rPr lang="en-US" altLang="zh-CN" sz="2800" b="1" i="1" dirty="0">
                                    <a:solidFill>
                                      <a:srgbClr val="191B1F"/>
                                    </a:solidFill>
                                    <a:highlight>
                                      <a:srgbClr val="FFFFFF"/>
                                    </a:highlight>
                                    <a:latin typeface="Cambria Math" panose="02040503050406030204" pitchFamily="18" charset="0"/>
                                  </a:rPr>
                                  <m:t>𝑷</m:t>
                                </m:r>
                              </m:e>
                              <m:sub>
                                <m:r>
                                  <a:rPr lang="en-US" altLang="zh-CN" sz="2800" b="1" i="1" dirty="0">
                                    <a:solidFill>
                                      <a:srgbClr val="191B1F"/>
                                    </a:solidFill>
                                    <a:highlight>
                                      <a:srgbClr val="FFFFFF"/>
                                    </a:highlight>
                                    <a:latin typeface="Cambria Math" panose="02040503050406030204" pitchFamily="18" charset="0"/>
                                  </a:rPr>
                                  <m:t>𝒊</m:t>
                                </m:r>
                              </m:sub>
                            </m:sSub>
                          </m:e>
                        </m:d>
                        <m:sSup>
                          <m:sSupPr>
                            <m:ctrlPr>
                              <a:rPr lang="en-US" altLang="zh-CN" sz="2800" b="1" i="1" dirty="0" smtClean="0">
                                <a:solidFill>
                                  <a:srgbClr val="191B1F"/>
                                </a:solidFill>
                                <a:highlight>
                                  <a:srgbClr val="FFFFFF"/>
                                </a:highlight>
                                <a:latin typeface="Cambria Math" panose="02040503050406030204" pitchFamily="18" charset="0"/>
                              </a:rPr>
                            </m:ctrlPr>
                          </m:sSupPr>
                          <m:e>
                            <m:r>
                              <a:rPr lang="en-US" altLang="zh-CN" sz="2800" b="1" i="1" dirty="0" smtClean="0">
                                <a:solidFill>
                                  <a:srgbClr val="191B1F"/>
                                </a:solidFill>
                                <a:highlight>
                                  <a:srgbClr val="FFFFFF"/>
                                </a:highlight>
                                <a:latin typeface="Cambria Math" panose="02040503050406030204" pitchFamily="18" charset="0"/>
                              </a:rPr>
                              <m:t>𝒌</m:t>
                            </m:r>
                          </m:e>
                          <m:sup>
                            <m:r>
                              <a:rPr lang="en-US" altLang="zh-CN" sz="2800" b="1" i="1" dirty="0" smtClean="0">
                                <a:solidFill>
                                  <a:srgbClr val="191B1F"/>
                                </a:solidFill>
                                <a:highlight>
                                  <a:srgbClr val="FFFFFF"/>
                                </a:highlight>
                                <a:latin typeface="Cambria Math" panose="02040503050406030204" pitchFamily="18" charset="0"/>
                              </a:rPr>
                              <m:t>𝒔</m:t>
                            </m:r>
                          </m:sup>
                        </m:sSup>
                      </m:num>
                      <m:den>
                        <m:r>
                          <a:rPr lang="en-US" altLang="zh-CN" sz="2800" b="1" i="1" dirty="0" smtClean="0">
                            <a:solidFill>
                              <a:srgbClr val="191B1F"/>
                            </a:solidFill>
                            <a:highlight>
                              <a:srgbClr val="FFFFFF"/>
                            </a:highlight>
                            <a:latin typeface="Cambria Math" panose="02040503050406030204" pitchFamily="18" charset="0"/>
                          </a:rPr>
                          <m:t>𝒂</m:t>
                        </m:r>
                      </m:den>
                    </m:f>
                  </m:oMath>
                </a14:m>
                <a:endParaRPr kumimoji="1" lang="en-US" altLang="zh-CN" sz="2800" b="1" dirty="0">
                  <a:highlight>
                    <a:srgbClr val="FFFFFF"/>
                  </a:highlight>
                </a:endParaRPr>
              </a:p>
              <a:p>
                <a:pPr algn="ctr"/>
                <a:r>
                  <a:rPr kumimoji="1" lang="en-US" altLang="zh-CN" sz="2800" b="1" dirty="0">
                    <a:highlight>
                      <a:srgbClr val="FFFFFF"/>
                    </a:highlight>
                  </a:rPr>
                  <a:t>=</a:t>
                </a:r>
                <a:r>
                  <a:rPr kumimoji="1" lang="en-US" altLang="zh-CN" sz="2800" dirty="0"/>
                  <a:t> </a:t>
                </a:r>
                <a14:m>
                  <m:oMath xmlns:m="http://schemas.openxmlformats.org/officeDocument/2006/math">
                    <m:f>
                      <m:fPr>
                        <m:ctrlPr>
                          <a:rPr kumimoji="1" lang="en-US" altLang="zh-CN" sz="2800" i="1">
                            <a:latin typeface="Cambria Math" panose="02040503050406030204" pitchFamily="18" charset="0"/>
                          </a:rPr>
                        </m:ctrlPr>
                      </m:fPr>
                      <m:num>
                        <m:d>
                          <m:dPr>
                            <m:ctrlPr>
                              <a:rPr kumimoji="1" lang="en-US" altLang="zh-CN" sz="2800" b="0" i="1" smtClean="0">
                                <a:latin typeface="Cambria Math" panose="02040503050406030204" pitchFamily="18" charset="0"/>
                              </a:rPr>
                            </m:ctrlPr>
                          </m:dPr>
                          <m:e>
                            <m:r>
                              <m:rPr>
                                <m:sty m:val="p"/>
                              </m:rPr>
                              <a:rPr kumimoji="1" lang="en-US" altLang="zh-CN" sz="2800" i="1" smtClean="0">
                                <a:latin typeface="Cambria Math" panose="02040503050406030204" pitchFamily="18" charset="0"/>
                              </a:rPr>
                              <m:t>N</m:t>
                            </m:r>
                            <m:r>
                              <a:rPr kumimoji="1" lang="en-US" altLang="zh-CN" sz="2800" i="1" smtClean="0">
                                <a:latin typeface="Cambria Math" panose="02040503050406030204" pitchFamily="18" charset="0"/>
                              </a:rPr>
                              <m:t>−</m:t>
                            </m:r>
                            <m:r>
                              <a:rPr kumimoji="1" lang="en-US" altLang="zh-CN" sz="2800" b="0" i="1" smtClean="0">
                                <a:latin typeface="Cambria Math" panose="02040503050406030204" pitchFamily="18" charset="0"/>
                              </a:rPr>
                              <m:t>𝐴</m:t>
                            </m:r>
                          </m:e>
                        </m:d>
                        <m:sSup>
                          <m:sSupPr>
                            <m:ctrlPr>
                              <a:rPr kumimoji="1" lang="en-US" altLang="zh-CN" sz="2800" b="0" i="1" smtClean="0">
                                <a:latin typeface="Cambria Math" panose="02040503050406030204" pitchFamily="18" charset="0"/>
                              </a:rPr>
                            </m:ctrlPr>
                          </m:sSupPr>
                          <m:e>
                            <m:r>
                              <a:rPr kumimoji="1" lang="en-US" altLang="zh-CN" sz="2800" b="0" i="1" smtClean="0">
                                <a:latin typeface="Cambria Math" panose="02040503050406030204" pitchFamily="18" charset="0"/>
                              </a:rPr>
                              <m:t>𝑘</m:t>
                            </m:r>
                          </m:e>
                          <m:sup>
                            <m:r>
                              <a:rPr kumimoji="1" lang="en-US" altLang="zh-CN" sz="2800" b="0" i="1" smtClean="0">
                                <a:latin typeface="Cambria Math" panose="02040503050406030204" pitchFamily="18" charset="0"/>
                              </a:rPr>
                              <m:t>𝑠</m:t>
                            </m:r>
                          </m:sup>
                        </m:sSup>
                      </m:num>
                      <m:den>
                        <m:r>
                          <a:rPr kumimoji="1" lang="en-US" altLang="zh-CN" sz="2800" i="1">
                            <a:latin typeface="Cambria Math" panose="02040503050406030204" pitchFamily="18" charset="0"/>
                          </a:rPr>
                          <m:t>𝑃</m:t>
                        </m:r>
                      </m:den>
                    </m:f>
                  </m:oMath>
                </a14:m>
                <a:endParaRPr kumimoji="1" lang="en-US" altLang="zh-CN" sz="2800" b="1" dirty="0">
                  <a:highlight>
                    <a:srgbClr val="FFFFFF"/>
                  </a:highlight>
                </a:endParaRPr>
              </a:p>
            </p:txBody>
          </p:sp>
        </mc:Choice>
        <mc:Fallback xmlns="">
          <p:sp>
            <p:nvSpPr>
              <p:cNvPr id="7" name="文本框 6">
                <a:extLst>
                  <a:ext uri="{FF2B5EF4-FFF2-40B4-BE49-F238E27FC236}">
                    <a16:creationId xmlns:a16="http://schemas.microsoft.com/office/drawing/2014/main" id="{304C9E1B-7772-8944-6BB0-9CF1811D0BEB}"/>
                  </a:ext>
                </a:extLst>
              </p:cNvPr>
              <p:cNvSpPr txBox="1">
                <a:spLocks noRot="1" noChangeAspect="1" noMove="1" noResize="1" noEditPoints="1" noAdjustHandles="1" noChangeArrowheads="1" noChangeShapeType="1" noTextEdit="1"/>
              </p:cNvSpPr>
              <p:nvPr/>
            </p:nvSpPr>
            <p:spPr>
              <a:xfrm>
                <a:off x="2984922" y="1864596"/>
                <a:ext cx="6580318" cy="1520353"/>
              </a:xfrm>
              <a:prstGeom prst="rect">
                <a:avLst/>
              </a:prstGeom>
              <a:blipFill>
                <a:blip r:embed="rId2"/>
                <a:stretch>
                  <a:fillRect b="-4132"/>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6D7476F-9B3F-46DE-D3E3-5E9E5F90FA97}"/>
              </a:ext>
            </a:extLst>
          </p:cNvPr>
          <p:cNvSpPr txBox="1"/>
          <p:nvPr/>
        </p:nvSpPr>
        <p:spPr>
          <a:xfrm>
            <a:off x="367859" y="2015321"/>
            <a:ext cx="2948683" cy="830997"/>
          </a:xfrm>
          <a:prstGeom prst="rect">
            <a:avLst/>
          </a:prstGeom>
          <a:noFill/>
        </p:spPr>
        <p:txBody>
          <a:bodyPr wrap="square">
            <a:spAutoFit/>
          </a:bodyPr>
          <a:lstStyle/>
          <a:p>
            <a:r>
              <a:rPr lang="zh-CN" altLang="en-US" sz="2400" b="1" dirty="0">
                <a:solidFill>
                  <a:srgbClr val="191B1F"/>
                </a:solidFill>
                <a:effectLst/>
                <a:highlight>
                  <a:srgbClr val="FFFFFF"/>
                </a:highlight>
              </a:rPr>
              <a:t>无法被过滤</a:t>
            </a:r>
            <a:endParaRPr lang="en-US" altLang="zh-CN" sz="2400" b="1" dirty="0">
              <a:solidFill>
                <a:srgbClr val="191B1F"/>
              </a:solidFill>
              <a:effectLst/>
              <a:highlight>
                <a:srgbClr val="FFFFFF"/>
              </a:highlight>
            </a:endParaRPr>
          </a:p>
          <a:p>
            <a:r>
              <a:rPr lang="en-US" altLang="zh-CN" sz="2400" b="1" dirty="0">
                <a:solidFill>
                  <a:srgbClr val="191B1F"/>
                </a:solidFill>
                <a:effectLst/>
                <a:highlight>
                  <a:srgbClr val="FFFFFF"/>
                </a:highlight>
              </a:rPr>
              <a:t>partition</a:t>
            </a:r>
            <a:r>
              <a:rPr lang="zh-CN" altLang="en-US" sz="2400" b="1" dirty="0">
                <a:solidFill>
                  <a:srgbClr val="191B1F"/>
                </a:solidFill>
                <a:effectLst/>
                <a:highlight>
                  <a:srgbClr val="FFFFFF"/>
                </a:highlight>
              </a:rPr>
              <a:t>的比例</a:t>
            </a:r>
            <a:r>
              <a:rPr lang="zh-CN" altLang="en-US" sz="2400" b="1" dirty="0">
                <a:solidFill>
                  <a:srgbClr val="191B1F"/>
                </a:solidFill>
                <a:highlight>
                  <a:srgbClr val="FFFFFF"/>
                </a:highlight>
              </a:rPr>
              <a:t>上界</a:t>
            </a:r>
            <a:r>
              <a:rPr lang="zh-CN" altLang="en-US" sz="2400" b="1" dirty="0">
                <a:solidFill>
                  <a:srgbClr val="191B1F"/>
                </a:solidFill>
                <a:effectLst/>
                <a:highlight>
                  <a:srgbClr val="FFFFFF"/>
                </a:highlight>
              </a:rPr>
              <a:t>：</a:t>
            </a:r>
            <a:endParaRPr lang="en-US" altLang="zh-CN" sz="2400" b="1" dirty="0">
              <a:solidFill>
                <a:srgbClr val="191B1F"/>
              </a:solidFill>
              <a:effectLst/>
              <a:highlight>
                <a:srgbClr val="FFFFFF"/>
              </a:highlight>
            </a:endParaRPr>
          </a:p>
        </p:txBody>
      </p:sp>
      <p:sp>
        <p:nvSpPr>
          <p:cNvPr id="15" name="文本框 14">
            <a:extLst>
              <a:ext uri="{FF2B5EF4-FFF2-40B4-BE49-F238E27FC236}">
                <a16:creationId xmlns:a16="http://schemas.microsoft.com/office/drawing/2014/main" id="{F0A5EBE5-2836-FEC1-4771-F5FD2AB30D22}"/>
              </a:ext>
            </a:extLst>
          </p:cNvPr>
          <p:cNvSpPr txBox="1"/>
          <p:nvPr/>
        </p:nvSpPr>
        <p:spPr>
          <a:xfrm>
            <a:off x="224021" y="6348556"/>
            <a:ext cx="8178842" cy="369332"/>
          </a:xfrm>
          <a:prstGeom prst="rect">
            <a:avLst/>
          </a:prstGeom>
          <a:noFill/>
        </p:spPr>
        <p:txBody>
          <a:bodyPr wrap="none" rtlCol="0">
            <a:spAutoFit/>
          </a:bodyPr>
          <a:lstStyle/>
          <a:p>
            <a:r>
              <a:rPr kumimoji="1" lang="zh-CN" altLang="en-US" dirty="0"/>
              <a:t>注：更紧的</a:t>
            </a:r>
            <a:r>
              <a:rPr kumimoji="1" lang="en-US" altLang="zh-CN" dirty="0"/>
              <a:t>bound</a:t>
            </a:r>
            <a:r>
              <a:rPr kumimoji="1" lang="zh-CN" altLang="en-US" dirty="0"/>
              <a:t>可以讲马尔可夫公式替换成切尔诺夫界（</a:t>
            </a:r>
            <a:r>
              <a:rPr kumimoji="1" lang="en" altLang="zh-CN" dirty="0"/>
              <a:t>Chernoff Bound</a:t>
            </a:r>
            <a:r>
              <a:rPr kumimoji="1" lang="zh-CN" altLang="en" dirty="0"/>
              <a:t>）</a:t>
            </a:r>
            <a:endParaRPr kumimoji="1" lang="zh-CN" altLang="en-US" dirty="0"/>
          </a:p>
        </p:txBody>
      </p:sp>
      <p:sp>
        <p:nvSpPr>
          <p:cNvPr id="3" name="文本框 2">
            <a:extLst>
              <a:ext uri="{FF2B5EF4-FFF2-40B4-BE49-F238E27FC236}">
                <a16:creationId xmlns:a16="http://schemas.microsoft.com/office/drawing/2014/main" id="{3876485C-07CA-344A-17FF-C7583C632D53}"/>
              </a:ext>
            </a:extLst>
          </p:cNvPr>
          <p:cNvSpPr txBox="1"/>
          <p:nvPr/>
        </p:nvSpPr>
        <p:spPr>
          <a:xfrm>
            <a:off x="1295557" y="3779531"/>
            <a:ext cx="10477548" cy="1323439"/>
          </a:xfrm>
          <a:prstGeom prst="rect">
            <a:avLst/>
          </a:prstGeom>
          <a:noFill/>
        </p:spPr>
        <p:txBody>
          <a:bodyPr wrap="none" rtlCol="0">
            <a:spAutoFit/>
          </a:bodyPr>
          <a:lstStyle/>
          <a:p>
            <a:r>
              <a:rPr kumimoji="1" lang="zh-CN" altLang="en-US" sz="2000" b="1" dirty="0"/>
              <a:t>分析：无法被过滤的比例只跟</a:t>
            </a:r>
            <a:r>
              <a:rPr kumimoji="1" lang="en-US" altLang="zh-CN" sz="2000" b="1" dirty="0"/>
              <a:t>top-k</a:t>
            </a:r>
            <a:r>
              <a:rPr kumimoji="1" lang="zh-CN" altLang="en-US" sz="2000" b="1" dirty="0"/>
              <a:t>的</a:t>
            </a:r>
            <a:r>
              <a:rPr kumimoji="1" lang="en-US" altLang="zh-CN" sz="2000" b="1" dirty="0"/>
              <a:t>k</a:t>
            </a:r>
            <a:r>
              <a:rPr kumimoji="1" lang="zh-CN" altLang="en-US" sz="2000" b="1" dirty="0"/>
              <a:t>有关，以及分区总数</a:t>
            </a:r>
            <a:r>
              <a:rPr kumimoji="1" lang="en-US" altLang="zh-CN" sz="2000" b="1" dirty="0"/>
              <a:t>P</a:t>
            </a:r>
            <a:r>
              <a:rPr kumimoji="1" lang="zh-CN" altLang="en-US" sz="2000" b="1" dirty="0"/>
              <a:t>有关，以及分布倾斜程度</a:t>
            </a:r>
            <a:r>
              <a:rPr kumimoji="1" lang="en-US" altLang="zh-CN" sz="2000" b="1" dirty="0"/>
              <a:t>s</a:t>
            </a:r>
            <a:r>
              <a:rPr kumimoji="1" lang="zh-CN" altLang="en-US" sz="2000" b="1" dirty="0"/>
              <a:t>有关</a:t>
            </a:r>
            <a:endParaRPr kumimoji="1" lang="en-US" altLang="zh-CN" sz="2000" b="1" dirty="0"/>
          </a:p>
          <a:p>
            <a:r>
              <a:rPr kumimoji="1" lang="zh-CN" altLang="en-US" sz="2000" b="1" dirty="0"/>
              <a:t>给定数据集情况下</a:t>
            </a:r>
            <a:r>
              <a:rPr kumimoji="1" lang="en-US" altLang="zh-CN" sz="2000" b="1" dirty="0"/>
              <a:t>(s</a:t>
            </a:r>
            <a:r>
              <a:rPr kumimoji="1" lang="zh-CN" altLang="en-US" sz="2000" b="1" dirty="0"/>
              <a:t>一定</a:t>
            </a:r>
            <a:r>
              <a:rPr kumimoji="1" lang="en-US" altLang="zh-CN" sz="2000" b="1" dirty="0"/>
              <a:t>)</a:t>
            </a:r>
            <a:r>
              <a:rPr kumimoji="1" lang="zh-CN" altLang="en-US" sz="2000" b="1" dirty="0"/>
              <a:t>，</a:t>
            </a:r>
            <a:endParaRPr kumimoji="1" lang="en-US" altLang="zh-CN" sz="2000" b="1" dirty="0"/>
          </a:p>
          <a:p>
            <a:r>
              <a:rPr kumimoji="1" lang="en-US" altLang="zh-CN" sz="2000" b="1" dirty="0"/>
              <a:t>	</a:t>
            </a:r>
            <a:r>
              <a:rPr kumimoji="1" lang="zh-CN" altLang="en-US" sz="2000" b="1" dirty="0"/>
              <a:t>结论</a:t>
            </a:r>
            <a:r>
              <a:rPr kumimoji="1" lang="en-US" altLang="zh-CN" sz="2000" b="1" dirty="0"/>
              <a:t>1:</a:t>
            </a:r>
            <a:r>
              <a:rPr kumimoji="1" lang="zh-CN" altLang="en-US" sz="2000" b="1" dirty="0"/>
              <a:t> 分区数</a:t>
            </a:r>
            <a:r>
              <a:rPr kumimoji="1" lang="en-US" altLang="zh-CN" sz="2000" b="1" dirty="0"/>
              <a:t>P</a:t>
            </a:r>
            <a:r>
              <a:rPr kumimoji="1" lang="zh-CN" altLang="en-US" sz="2000" b="1" dirty="0"/>
              <a:t>越大，无法被过滤比例越低</a:t>
            </a:r>
            <a:endParaRPr kumimoji="1" lang="en-US" altLang="zh-CN" sz="2000" b="1" dirty="0"/>
          </a:p>
          <a:p>
            <a:r>
              <a:rPr kumimoji="1" lang="en-US" altLang="zh-CN" sz="2000" b="1" dirty="0"/>
              <a:t>	</a:t>
            </a:r>
            <a:r>
              <a:rPr kumimoji="1" lang="zh-CN" altLang="en-US" sz="2000" b="1" dirty="0"/>
              <a:t>结论</a:t>
            </a:r>
            <a:r>
              <a:rPr kumimoji="1" lang="en-US" altLang="zh-CN" sz="2000" b="1" dirty="0"/>
              <a:t>2:</a:t>
            </a:r>
            <a:r>
              <a:rPr kumimoji="1" lang="zh-CN" altLang="en-US" sz="2000" b="1" dirty="0"/>
              <a:t> 分区数</a:t>
            </a:r>
            <a:r>
              <a:rPr kumimoji="1" lang="en-US" altLang="zh-CN" sz="2000" b="1" dirty="0"/>
              <a:t>P</a:t>
            </a:r>
            <a:r>
              <a:rPr kumimoji="1" lang="zh-CN" altLang="en-US" sz="2000" b="1" dirty="0"/>
              <a:t>固定情况</a:t>
            </a:r>
            <a:r>
              <a:rPr kumimoji="1" lang="en-US" altLang="zh-CN" sz="2000" b="1" dirty="0"/>
              <a:t>, top-k</a:t>
            </a:r>
            <a:r>
              <a:rPr kumimoji="1" lang="zh-CN" altLang="en-US" sz="2000" b="1" dirty="0"/>
              <a:t>的</a:t>
            </a:r>
            <a:r>
              <a:rPr kumimoji="1" lang="en-US" altLang="zh-CN" sz="2000" b="1" dirty="0"/>
              <a:t>k</a:t>
            </a:r>
            <a:r>
              <a:rPr kumimoji="1" lang="zh-CN" altLang="en-US" sz="2000" b="1" dirty="0"/>
              <a:t>越小无法被过滤比例越低</a:t>
            </a:r>
            <a:endParaRPr kumimoji="1" lang="en-US" altLang="zh-CN" sz="2000" b="1" dirty="0"/>
          </a:p>
        </p:txBody>
      </p:sp>
    </p:spTree>
    <p:extLst>
      <p:ext uri="{BB962C8B-B14F-4D97-AF65-F5344CB8AC3E}">
        <p14:creationId xmlns:p14="http://schemas.microsoft.com/office/powerpoint/2010/main" val="46882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5 </a:t>
            </a:r>
            <a:r>
              <a:rPr kumimoji="1" lang="zh-CN" altLang="en-US" sz="3200" b="1" dirty="0">
                <a:latin typeface="Microsoft YaHei" panose="020B0503020204020204" pitchFamily="34" charset="-122"/>
                <a:ea typeface="Microsoft YaHei" panose="020B0503020204020204" pitchFamily="34" charset="-122"/>
              </a:rPr>
              <a:t>实验对比</a:t>
            </a:r>
          </a:p>
        </p:txBody>
      </p:sp>
      <p:sp>
        <p:nvSpPr>
          <p:cNvPr id="44" name="文本框 43">
            <a:extLst>
              <a:ext uri="{FF2B5EF4-FFF2-40B4-BE49-F238E27FC236}">
                <a16:creationId xmlns:a16="http://schemas.microsoft.com/office/drawing/2014/main" id="{AC5C26C9-FFF8-DDF3-686A-4D76F37222F7}"/>
              </a:ext>
            </a:extLst>
          </p:cNvPr>
          <p:cNvSpPr txBox="1"/>
          <p:nvPr/>
        </p:nvSpPr>
        <p:spPr>
          <a:xfrm>
            <a:off x="975029" y="1299795"/>
            <a:ext cx="10851787" cy="4258410"/>
          </a:xfrm>
          <a:prstGeom prst="rect">
            <a:avLst/>
          </a:prstGeom>
          <a:noFill/>
        </p:spPr>
        <p:txBody>
          <a:bodyPr wrap="square">
            <a:spAutoFit/>
          </a:bodyPr>
          <a:lstStyle/>
          <a:p>
            <a:pPr algn="l">
              <a:lnSpc>
                <a:spcPct val="130000"/>
              </a:lnSpc>
            </a:pPr>
            <a:r>
              <a:rPr lang="zh-CN" altLang="en-US" sz="2400" b="1"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环境</a:t>
            </a:r>
            <a:endParaRPr lang="zh-CN" altLang="en-US" sz="2400"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endParaRPr>
          </a:p>
          <a:p>
            <a:pPr marL="285750" indent="-285750" algn="l">
              <a:lnSpc>
                <a:spcPct val="130000"/>
              </a:lnSpc>
              <a:buFont typeface="Wingdings" pitchFamily="2" charset="2"/>
              <a:buChar char="p"/>
            </a:pP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OS</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Ununtu 22.04</a:t>
            </a:r>
          </a:p>
          <a:p>
            <a:pPr marL="285750" indent="-285750" algn="l">
              <a:lnSpc>
                <a:spcPct val="130000"/>
              </a:lnSpc>
              <a:buFont typeface="Wingdings" pitchFamily="2" charset="2"/>
              <a:buChar char="p"/>
            </a:pP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CPU</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Intel(R) Xeon(R) Gold 5318Y CPU @ 2.10GHz * 2</a:t>
            </a:r>
          </a:p>
          <a:p>
            <a:pPr marL="285750" indent="-285750" algn="l">
              <a:lnSpc>
                <a:spcPct val="130000"/>
              </a:lnSpc>
              <a:buFont typeface="Wingdings" pitchFamily="2" charset="2"/>
              <a:buChar char="p"/>
            </a:pP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Core</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16</a:t>
            </a:r>
          </a:p>
          <a:p>
            <a:pPr marL="285750" indent="-285750" algn="l">
              <a:lnSpc>
                <a:spcPct val="130000"/>
              </a:lnSpc>
              <a:buFont typeface="Wingdings" pitchFamily="2" charset="2"/>
              <a:buChar char="p"/>
            </a:pP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RAM</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32GB</a:t>
            </a:r>
          </a:p>
          <a:p>
            <a:pPr marL="285750" indent="-285750" algn="l">
              <a:lnSpc>
                <a:spcPct val="130000"/>
              </a:lnSpc>
              <a:buFont typeface="Wingdings" pitchFamily="2" charset="2"/>
              <a:buChar char="p"/>
            </a:pP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GCC</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g++ (Ubuntu 11.4.0-1ubuntu1~22.04) 11.4.0</a:t>
            </a:r>
          </a:p>
          <a:p>
            <a:pPr algn="l">
              <a:lnSpc>
                <a:spcPct val="130000"/>
              </a:lnSpc>
            </a:pPr>
            <a:endParaRPr lang="en-US" altLang="zh-CN" b="1"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endParaRPr>
          </a:p>
          <a:p>
            <a:pPr algn="l">
              <a:lnSpc>
                <a:spcPct val="130000"/>
              </a:lnSpc>
            </a:pPr>
            <a:r>
              <a:rPr lang="zh-CN" altLang="en-US" sz="2400" b="1"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算法</a:t>
            </a:r>
            <a:endParaRPr lang="zh-CN" altLang="en-US" sz="2400"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endParaRPr>
          </a:p>
          <a:p>
            <a:pPr marL="285750" indent="-285750" algn="l">
              <a:lnSpc>
                <a:spcPct val="130000"/>
              </a:lnSpc>
              <a:buFont typeface="Wingdings" pitchFamily="2" charset="2"/>
              <a:buChar char="p"/>
            </a:pP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数据集</a:t>
            </a:r>
            <a:r>
              <a:rPr lang="en-US"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clickbench</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，大小为</a:t>
            </a:r>
            <a:r>
              <a:rPr lang="en-US"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100</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M</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大小，即</a:t>
            </a:r>
            <a:r>
              <a:rPr lang="en-US"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1</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亿条</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uint64_t</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的数据</a:t>
            </a:r>
          </a:p>
          <a:p>
            <a:pPr marL="285750" indent="-285750" algn="l">
              <a:lnSpc>
                <a:spcPct val="130000"/>
              </a:lnSpc>
              <a:buFont typeface="Wingdings" pitchFamily="2" charset="2"/>
              <a:buChar char="p"/>
            </a:pP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查询：</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SELECT userid, count(*) AS c FROM table GROUP BY userid ORDER BY c DESC LIMIT 10;</a:t>
            </a:r>
          </a:p>
          <a:p>
            <a:pPr marL="285750" indent="-285750" algn="l">
              <a:lnSpc>
                <a:spcPct val="130000"/>
              </a:lnSpc>
              <a:buFont typeface="Wingdings" pitchFamily="2" charset="2"/>
              <a:buChar char="p"/>
            </a:pP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优化级别 </a:t>
            </a:r>
            <a:r>
              <a:rPr lang="en-US"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O2</a:t>
            </a:r>
          </a:p>
        </p:txBody>
      </p:sp>
    </p:spTree>
    <p:extLst>
      <p:ext uri="{BB962C8B-B14F-4D97-AF65-F5344CB8AC3E}">
        <p14:creationId xmlns:p14="http://schemas.microsoft.com/office/powerpoint/2010/main" val="13052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5 </a:t>
            </a:r>
            <a:r>
              <a:rPr kumimoji="1" lang="zh-CN" altLang="en-US" sz="3200" b="1" dirty="0">
                <a:latin typeface="Microsoft YaHei" panose="020B0503020204020204" pitchFamily="34" charset="-122"/>
                <a:ea typeface="Microsoft YaHei" panose="020B0503020204020204" pitchFamily="34" charset="-122"/>
              </a:rPr>
              <a:t>实验对比</a:t>
            </a:r>
          </a:p>
        </p:txBody>
      </p:sp>
      <p:sp>
        <p:nvSpPr>
          <p:cNvPr id="3" name="文本框 2">
            <a:extLst>
              <a:ext uri="{FF2B5EF4-FFF2-40B4-BE49-F238E27FC236}">
                <a16:creationId xmlns:a16="http://schemas.microsoft.com/office/drawing/2014/main" id="{97EDA0BD-553E-B582-C32F-D39B53864D11}"/>
              </a:ext>
            </a:extLst>
          </p:cNvPr>
          <p:cNvSpPr txBox="1"/>
          <p:nvPr/>
        </p:nvSpPr>
        <p:spPr>
          <a:xfrm>
            <a:off x="2648776" y="1467783"/>
            <a:ext cx="4539308" cy="430311"/>
          </a:xfrm>
          <a:prstGeom prst="rect">
            <a:avLst/>
          </a:prstGeom>
          <a:noFill/>
        </p:spPr>
        <p:txBody>
          <a:bodyPr wrap="square" rtlCol="0">
            <a:spAutoFit/>
          </a:bodyPr>
          <a:lstStyle/>
          <a:p>
            <a:pPr>
              <a:lnSpc>
                <a:spcPct val="120000"/>
              </a:lnSpc>
            </a:pPr>
            <a:r>
              <a:rPr kumimoji="1" lang="en-US" altLang="zh-CN" sz="2000" b="1" dirty="0">
                <a:latin typeface="Microsoft YaHei" panose="020B0503020204020204" pitchFamily="34" charset="-122"/>
                <a:ea typeface="Microsoft YaHei" panose="020B0503020204020204" pitchFamily="34" charset="-122"/>
              </a:rPr>
              <a:t>Agg1</a:t>
            </a:r>
            <a:r>
              <a:rPr kumimoji="1" lang="zh-CN" altLang="en-US" sz="2000" b="1" dirty="0">
                <a:latin typeface="Microsoft YaHei" panose="020B0503020204020204" pitchFamily="34" charset="-122"/>
                <a:ea typeface="Microsoft YaHei" panose="020B0503020204020204" pitchFamily="34" charset="-122"/>
              </a:rPr>
              <a:t>：传统哈希表聚合算法</a:t>
            </a:r>
          </a:p>
        </p:txBody>
      </p:sp>
      <p:sp>
        <p:nvSpPr>
          <p:cNvPr id="7" name="矩形 6">
            <a:extLst>
              <a:ext uri="{FF2B5EF4-FFF2-40B4-BE49-F238E27FC236}">
                <a16:creationId xmlns:a16="http://schemas.microsoft.com/office/drawing/2014/main" id="{75B7FD95-4CF6-91D7-027F-9D8AD655C59A}"/>
              </a:ext>
            </a:extLst>
          </p:cNvPr>
          <p:cNvSpPr/>
          <p:nvPr/>
        </p:nvSpPr>
        <p:spPr>
          <a:xfrm>
            <a:off x="6488689" y="1928506"/>
            <a:ext cx="2511971" cy="536028"/>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w="38100">
                <a:solidFill>
                  <a:schemeClr val="tx1"/>
                </a:solidFill>
              </a:ln>
            </a:endParaRPr>
          </a:p>
        </p:txBody>
      </p:sp>
      <p:sp>
        <p:nvSpPr>
          <p:cNvPr id="8" name="文本框 7">
            <a:extLst>
              <a:ext uri="{FF2B5EF4-FFF2-40B4-BE49-F238E27FC236}">
                <a16:creationId xmlns:a16="http://schemas.microsoft.com/office/drawing/2014/main" id="{FAAF5FF0-7DF5-450E-13DD-1FECED382F6E}"/>
              </a:ext>
            </a:extLst>
          </p:cNvPr>
          <p:cNvSpPr txBox="1"/>
          <p:nvPr/>
        </p:nvSpPr>
        <p:spPr>
          <a:xfrm>
            <a:off x="6488689" y="2011854"/>
            <a:ext cx="2511971"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Global Hash Table</a:t>
            </a:r>
            <a:endParaRPr kumimoji="1" lang="zh-CN" altLang="en-US" b="1" dirty="0">
              <a:latin typeface="Microsoft YaHei" panose="020B0503020204020204" pitchFamily="34" charset="-122"/>
              <a:ea typeface="Microsoft YaHei" panose="020B0503020204020204" pitchFamily="34" charset="-122"/>
            </a:endParaRPr>
          </a:p>
        </p:txBody>
      </p:sp>
      <p:pic>
        <p:nvPicPr>
          <p:cNvPr id="9" name="图形 8">
            <a:extLst>
              <a:ext uri="{FF2B5EF4-FFF2-40B4-BE49-F238E27FC236}">
                <a16:creationId xmlns:a16="http://schemas.microsoft.com/office/drawing/2014/main" id="{AAD323F0-2005-4844-A12C-5B5EFBD396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70086" y="2695762"/>
            <a:ext cx="903595" cy="903595"/>
          </a:xfrm>
          <a:prstGeom prst="rect">
            <a:avLst/>
          </a:prstGeom>
        </p:spPr>
      </p:pic>
      <p:cxnSp>
        <p:nvCxnSpPr>
          <p:cNvPr id="10" name="曲线连接符 9">
            <a:extLst>
              <a:ext uri="{FF2B5EF4-FFF2-40B4-BE49-F238E27FC236}">
                <a16:creationId xmlns:a16="http://schemas.microsoft.com/office/drawing/2014/main" id="{BE0FEDFB-4019-2948-7B8A-C1A2251B0C0D}"/>
              </a:ext>
            </a:extLst>
          </p:cNvPr>
          <p:cNvCxnSpPr>
            <a:cxnSpLocks/>
            <a:endCxn id="7" idx="1"/>
          </p:cNvCxnSpPr>
          <p:nvPr/>
        </p:nvCxnSpPr>
        <p:spPr>
          <a:xfrm flipV="1">
            <a:off x="5521736" y="2196520"/>
            <a:ext cx="966953" cy="499242"/>
          </a:xfrm>
          <a:prstGeom prst="curvedConnector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D916077-B5D4-2327-8DBB-1D5811BFEFF1}"/>
              </a:ext>
            </a:extLst>
          </p:cNvPr>
          <p:cNvSpPr txBox="1"/>
          <p:nvPr/>
        </p:nvSpPr>
        <p:spPr>
          <a:xfrm>
            <a:off x="2648776" y="4030327"/>
            <a:ext cx="4539308" cy="430311"/>
          </a:xfrm>
          <a:prstGeom prst="rect">
            <a:avLst/>
          </a:prstGeom>
          <a:noFill/>
        </p:spPr>
        <p:txBody>
          <a:bodyPr wrap="square" rtlCol="0">
            <a:spAutoFit/>
          </a:bodyPr>
          <a:lstStyle/>
          <a:p>
            <a:pPr>
              <a:lnSpc>
                <a:spcPct val="120000"/>
              </a:lnSpc>
            </a:pPr>
            <a:r>
              <a:rPr kumimoji="1" lang="en-US" altLang="zh-CN" sz="2000" b="1" dirty="0">
                <a:latin typeface="Microsoft YaHei" panose="020B0503020204020204" pitchFamily="34" charset="-122"/>
                <a:ea typeface="Microsoft YaHei" panose="020B0503020204020204" pitchFamily="34" charset="-122"/>
              </a:rPr>
              <a:t>Agg2</a:t>
            </a:r>
            <a:r>
              <a:rPr kumimoji="1" lang="zh-CN" altLang="en-US" sz="2000" b="1" dirty="0">
                <a:latin typeface="Microsoft YaHei" panose="020B0503020204020204" pitchFamily="34" charset="-122"/>
                <a:ea typeface="Microsoft YaHei" panose="020B0503020204020204" pitchFamily="34" charset="-122"/>
              </a:rPr>
              <a:t>：分区聚合算法</a:t>
            </a:r>
          </a:p>
        </p:txBody>
      </p:sp>
      <p:pic>
        <p:nvPicPr>
          <p:cNvPr id="18" name="图形 17">
            <a:extLst>
              <a:ext uri="{FF2B5EF4-FFF2-40B4-BE49-F238E27FC236}">
                <a16:creationId xmlns:a16="http://schemas.microsoft.com/office/drawing/2014/main" id="{075985AB-EE04-6955-14A8-DF818E0FF7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29199" y="5307204"/>
            <a:ext cx="903595" cy="903595"/>
          </a:xfrm>
          <a:prstGeom prst="rect">
            <a:avLst/>
          </a:prstGeom>
        </p:spPr>
      </p:pic>
      <p:cxnSp>
        <p:nvCxnSpPr>
          <p:cNvPr id="4" name="直线箭头连接符 3">
            <a:extLst>
              <a:ext uri="{FF2B5EF4-FFF2-40B4-BE49-F238E27FC236}">
                <a16:creationId xmlns:a16="http://schemas.microsoft.com/office/drawing/2014/main" id="{1B663AAD-415C-D6A0-2DF1-29E00F3C8562}"/>
              </a:ext>
            </a:extLst>
          </p:cNvPr>
          <p:cNvCxnSpPr>
            <a:cxnSpLocks/>
          </p:cNvCxnSpPr>
          <p:nvPr/>
        </p:nvCxnSpPr>
        <p:spPr>
          <a:xfrm>
            <a:off x="4779699" y="5731590"/>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图形 4">
            <a:extLst>
              <a:ext uri="{FF2B5EF4-FFF2-40B4-BE49-F238E27FC236}">
                <a16:creationId xmlns:a16="http://schemas.microsoft.com/office/drawing/2014/main" id="{8369628C-BE85-D417-8A14-3AA2B58141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06254" y="5459342"/>
            <a:ext cx="544495" cy="544495"/>
          </a:xfrm>
          <a:prstGeom prst="rect">
            <a:avLst/>
          </a:prstGeom>
        </p:spPr>
      </p:pic>
      <p:sp>
        <p:nvSpPr>
          <p:cNvPr id="6" name="文本框 5">
            <a:extLst>
              <a:ext uri="{FF2B5EF4-FFF2-40B4-BE49-F238E27FC236}">
                <a16:creationId xmlns:a16="http://schemas.microsoft.com/office/drawing/2014/main" id="{9DFC5DAC-854E-F671-A53E-F258C91A3799}"/>
              </a:ext>
            </a:extLst>
          </p:cNvPr>
          <p:cNvSpPr txBox="1"/>
          <p:nvPr/>
        </p:nvSpPr>
        <p:spPr>
          <a:xfrm>
            <a:off x="4506162" y="4921645"/>
            <a:ext cx="1667226"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Partitioning</a:t>
            </a:r>
            <a:endParaRPr kumimoji="1" lang="zh-CN" altLang="en-US" b="1" dirty="0">
              <a:latin typeface="Microsoft YaHei" panose="020B0503020204020204" pitchFamily="34" charset="-122"/>
              <a:ea typeface="Microsoft YaHei" panose="020B0503020204020204" pitchFamily="34" charset="-122"/>
            </a:endParaRPr>
          </a:p>
        </p:txBody>
      </p:sp>
      <p:sp>
        <p:nvSpPr>
          <p:cNvPr id="13" name="矩形 12">
            <a:extLst>
              <a:ext uri="{FF2B5EF4-FFF2-40B4-BE49-F238E27FC236}">
                <a16:creationId xmlns:a16="http://schemas.microsoft.com/office/drawing/2014/main" id="{3AA961B0-DED1-87CA-F36E-DFF26A48F132}"/>
              </a:ext>
            </a:extLst>
          </p:cNvPr>
          <p:cNvSpPr/>
          <p:nvPr/>
        </p:nvSpPr>
        <p:spPr>
          <a:xfrm>
            <a:off x="6599124" y="5045374"/>
            <a:ext cx="425736" cy="575885"/>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4" name="矩形 13">
            <a:extLst>
              <a:ext uri="{FF2B5EF4-FFF2-40B4-BE49-F238E27FC236}">
                <a16:creationId xmlns:a16="http://schemas.microsoft.com/office/drawing/2014/main" id="{019404A7-4C98-9F5F-D0DF-9FDF93A2E8B4}"/>
              </a:ext>
            </a:extLst>
          </p:cNvPr>
          <p:cNvSpPr/>
          <p:nvPr/>
        </p:nvSpPr>
        <p:spPr>
          <a:xfrm>
            <a:off x="6599124" y="5843861"/>
            <a:ext cx="425736" cy="575886"/>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20" name="直线箭头连接符 19">
            <a:extLst>
              <a:ext uri="{FF2B5EF4-FFF2-40B4-BE49-F238E27FC236}">
                <a16:creationId xmlns:a16="http://schemas.microsoft.com/office/drawing/2014/main" id="{759CAB24-F625-3977-C486-FC5FF070DB0B}"/>
              </a:ext>
            </a:extLst>
          </p:cNvPr>
          <p:cNvCxnSpPr>
            <a:cxnSpLocks/>
            <a:stCxn id="5" idx="3"/>
            <a:endCxn id="13" idx="1"/>
          </p:cNvCxnSpPr>
          <p:nvPr/>
        </p:nvCxnSpPr>
        <p:spPr>
          <a:xfrm flipV="1">
            <a:off x="5850749" y="5333317"/>
            <a:ext cx="748375" cy="3982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线箭头连接符 20">
            <a:extLst>
              <a:ext uri="{FF2B5EF4-FFF2-40B4-BE49-F238E27FC236}">
                <a16:creationId xmlns:a16="http://schemas.microsoft.com/office/drawing/2014/main" id="{4555858E-E7CE-F690-E109-B0A95AEDF8D2}"/>
              </a:ext>
            </a:extLst>
          </p:cNvPr>
          <p:cNvCxnSpPr>
            <a:cxnSpLocks/>
            <a:stCxn id="5" idx="3"/>
            <a:endCxn id="14" idx="1"/>
          </p:cNvCxnSpPr>
          <p:nvPr/>
        </p:nvCxnSpPr>
        <p:spPr>
          <a:xfrm>
            <a:off x="5850749" y="5731590"/>
            <a:ext cx="748375" cy="4002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DE0E67A-A5AB-1D8B-520B-9C9A5A878333}"/>
              </a:ext>
            </a:extLst>
          </p:cNvPr>
          <p:cNvSpPr txBox="1"/>
          <p:nvPr/>
        </p:nvSpPr>
        <p:spPr>
          <a:xfrm>
            <a:off x="5973681" y="4396577"/>
            <a:ext cx="1519738"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Partitions</a:t>
            </a:r>
            <a:endParaRPr kumimoji="1" lang="zh-CN" altLang="en-US" b="1" dirty="0">
              <a:latin typeface="Microsoft YaHei" panose="020B0503020204020204" pitchFamily="34" charset="-122"/>
              <a:ea typeface="Microsoft YaHei" panose="020B0503020204020204" pitchFamily="34" charset="-122"/>
            </a:endParaRPr>
          </a:p>
        </p:txBody>
      </p:sp>
      <p:cxnSp>
        <p:nvCxnSpPr>
          <p:cNvPr id="28" name="直线箭头连接符 27">
            <a:extLst>
              <a:ext uri="{FF2B5EF4-FFF2-40B4-BE49-F238E27FC236}">
                <a16:creationId xmlns:a16="http://schemas.microsoft.com/office/drawing/2014/main" id="{2F47D852-796B-B017-1693-7FDC23811720}"/>
              </a:ext>
            </a:extLst>
          </p:cNvPr>
          <p:cNvCxnSpPr>
            <a:cxnSpLocks/>
          </p:cNvCxnSpPr>
          <p:nvPr/>
        </p:nvCxnSpPr>
        <p:spPr>
          <a:xfrm>
            <a:off x="7295012" y="5268692"/>
            <a:ext cx="0" cy="9806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755DB868-6D36-44A4-1F72-A7809E890BC0}"/>
              </a:ext>
            </a:extLst>
          </p:cNvPr>
          <p:cNvSpPr txBox="1"/>
          <p:nvPr/>
        </p:nvSpPr>
        <p:spPr>
          <a:xfrm>
            <a:off x="7493419" y="5466612"/>
            <a:ext cx="1590137" cy="584775"/>
          </a:xfrm>
          <a:prstGeom prst="rect">
            <a:avLst/>
          </a:prstGeom>
          <a:noFill/>
        </p:spPr>
        <p:txBody>
          <a:bodyPr wrap="square" rtlCol="0">
            <a:spAutoFit/>
          </a:bodyPr>
          <a:lstStyle/>
          <a:p>
            <a:r>
              <a:rPr kumimoji="1" lang="zh-CN" altLang="en-US" sz="1600">
                <a:latin typeface="Microsoft YaHei" panose="020B0503020204020204" pitchFamily="34" charset="-122"/>
                <a:ea typeface="Microsoft YaHei" panose="020B0503020204020204" pitchFamily="34" charset="-122"/>
              </a:rPr>
              <a:t>每个分区独自执行哈希聚合</a:t>
            </a:r>
          </a:p>
        </p:txBody>
      </p:sp>
      <p:sp>
        <p:nvSpPr>
          <p:cNvPr id="12" name="文本框 11">
            <a:extLst>
              <a:ext uri="{FF2B5EF4-FFF2-40B4-BE49-F238E27FC236}">
                <a16:creationId xmlns:a16="http://schemas.microsoft.com/office/drawing/2014/main" id="{02784787-BF29-417E-D0C3-9F0B3D027A75}"/>
              </a:ext>
            </a:extLst>
          </p:cNvPr>
          <p:cNvSpPr txBox="1"/>
          <p:nvPr/>
        </p:nvSpPr>
        <p:spPr>
          <a:xfrm>
            <a:off x="787389" y="863340"/>
            <a:ext cx="1429599"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对比算法</a:t>
            </a:r>
          </a:p>
        </p:txBody>
      </p:sp>
    </p:spTree>
    <p:extLst>
      <p:ext uri="{BB962C8B-B14F-4D97-AF65-F5344CB8AC3E}">
        <p14:creationId xmlns:p14="http://schemas.microsoft.com/office/powerpoint/2010/main" val="4086029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4 </a:t>
            </a:r>
            <a:r>
              <a:rPr kumimoji="1" lang="zh-CN" altLang="en-US" sz="3200" b="1" dirty="0">
                <a:latin typeface="Microsoft YaHei" panose="020B0503020204020204" pitchFamily="34" charset="-122"/>
                <a:ea typeface="Microsoft YaHei" panose="020B0503020204020204" pitchFamily="34" charset="-122"/>
              </a:rPr>
              <a:t>实验对比</a:t>
            </a:r>
          </a:p>
        </p:txBody>
      </p:sp>
      <p:graphicFrame>
        <p:nvGraphicFramePr>
          <p:cNvPr id="9" name="表格 8">
            <a:extLst>
              <a:ext uri="{FF2B5EF4-FFF2-40B4-BE49-F238E27FC236}">
                <a16:creationId xmlns:a16="http://schemas.microsoft.com/office/drawing/2014/main" id="{BB0B10F5-FFA7-5986-9636-6203F31CAC73}"/>
              </a:ext>
            </a:extLst>
          </p:cNvPr>
          <p:cNvGraphicFramePr>
            <a:graphicFrameLocks noGrp="1"/>
          </p:cNvGraphicFramePr>
          <p:nvPr>
            <p:extLst>
              <p:ext uri="{D42A27DB-BD31-4B8C-83A1-F6EECF244321}">
                <p14:modId xmlns:p14="http://schemas.microsoft.com/office/powerpoint/2010/main" val="3027149330"/>
              </p:ext>
            </p:extLst>
          </p:nvPr>
        </p:nvGraphicFramePr>
        <p:xfrm>
          <a:off x="932567" y="2149919"/>
          <a:ext cx="10326865" cy="1943100"/>
        </p:xfrm>
        <a:graphic>
          <a:graphicData uri="http://schemas.openxmlformats.org/drawingml/2006/table">
            <a:tbl>
              <a:tblPr firstRow="1" bandRow="1">
                <a:tableStyleId>{5C22544A-7EE6-4342-B048-85BDC9FD1C3A}</a:tableStyleId>
              </a:tblPr>
              <a:tblGrid>
                <a:gridCol w="2065373">
                  <a:extLst>
                    <a:ext uri="{9D8B030D-6E8A-4147-A177-3AD203B41FA5}">
                      <a16:colId xmlns:a16="http://schemas.microsoft.com/office/drawing/2014/main" val="4053402802"/>
                    </a:ext>
                  </a:extLst>
                </a:gridCol>
                <a:gridCol w="2065373">
                  <a:extLst>
                    <a:ext uri="{9D8B030D-6E8A-4147-A177-3AD203B41FA5}">
                      <a16:colId xmlns:a16="http://schemas.microsoft.com/office/drawing/2014/main" val="2269300737"/>
                    </a:ext>
                  </a:extLst>
                </a:gridCol>
                <a:gridCol w="2065373">
                  <a:extLst>
                    <a:ext uri="{9D8B030D-6E8A-4147-A177-3AD203B41FA5}">
                      <a16:colId xmlns:a16="http://schemas.microsoft.com/office/drawing/2014/main" val="1164739597"/>
                    </a:ext>
                  </a:extLst>
                </a:gridCol>
                <a:gridCol w="2065373">
                  <a:extLst>
                    <a:ext uri="{9D8B030D-6E8A-4147-A177-3AD203B41FA5}">
                      <a16:colId xmlns:a16="http://schemas.microsoft.com/office/drawing/2014/main" val="1875486031"/>
                    </a:ext>
                  </a:extLst>
                </a:gridCol>
                <a:gridCol w="2065373">
                  <a:extLst>
                    <a:ext uri="{9D8B030D-6E8A-4147-A177-3AD203B41FA5}">
                      <a16:colId xmlns:a16="http://schemas.microsoft.com/office/drawing/2014/main" val="3614079477"/>
                    </a:ext>
                  </a:extLst>
                </a:gridCol>
              </a:tblGrid>
              <a:tr h="370840">
                <a:tc>
                  <a:txBody>
                    <a:bodyPr/>
                    <a:lstStyle/>
                    <a:p>
                      <a:r>
                        <a:rPr lang="zh-CN" altLang="en-US" b="1">
                          <a:effectLst/>
                          <a:latin typeface="Microsoft YaHei" panose="020B0503020204020204" pitchFamily="34" charset="-122"/>
                          <a:ea typeface="Microsoft YaHei" panose="020B0503020204020204" pitchFamily="34" charset="-122"/>
                        </a:rPr>
                        <a:t>数据集</a:t>
                      </a:r>
                    </a:p>
                  </a:txBody>
                  <a:tcPr marL="123825" marR="123825" marT="57150" marB="57150" anchor="ctr"/>
                </a:tc>
                <a:tc>
                  <a:txBody>
                    <a:bodyPr/>
                    <a:lstStyle/>
                    <a:p>
                      <a:r>
                        <a:rPr lang="zh-CN" altLang="en-US" b="1">
                          <a:effectLst/>
                          <a:latin typeface="Microsoft YaHei" panose="020B0503020204020204" pitchFamily="34" charset="-122"/>
                          <a:ea typeface="Microsoft YaHei" panose="020B0503020204020204" pitchFamily="34" charset="-122"/>
                        </a:rPr>
                        <a:t>线程</a:t>
                      </a:r>
                    </a:p>
                  </a:txBody>
                  <a:tcPr marL="123825" marR="123825" marT="57150" marB="57150" anchor="ctr"/>
                </a:tc>
                <a:tc>
                  <a:txBody>
                    <a:bodyPr/>
                    <a:lstStyle/>
                    <a:p>
                      <a:r>
                        <a:rPr lang="en" b="1">
                          <a:effectLst/>
                          <a:latin typeface="Microsoft YaHei" panose="020B0503020204020204" pitchFamily="34" charset="-122"/>
                          <a:ea typeface="Microsoft YaHei" panose="020B0503020204020204" pitchFamily="34" charset="-122"/>
                        </a:rPr>
                        <a:t>Agg1</a:t>
                      </a:r>
                    </a:p>
                  </a:txBody>
                  <a:tcPr marL="123825" marR="123825" marT="57150" marB="57150" anchor="ctr"/>
                </a:tc>
                <a:tc>
                  <a:txBody>
                    <a:bodyPr/>
                    <a:lstStyle/>
                    <a:p>
                      <a:r>
                        <a:rPr lang="en" b="1">
                          <a:effectLst/>
                          <a:latin typeface="Microsoft YaHei" panose="020B0503020204020204" pitchFamily="34" charset="-122"/>
                          <a:ea typeface="Microsoft YaHei" panose="020B0503020204020204" pitchFamily="34" charset="-122"/>
                        </a:rPr>
                        <a:t>Agg2</a:t>
                      </a:r>
                    </a:p>
                  </a:txBody>
                  <a:tcPr marL="123825" marR="123825" marT="57150" marB="57150" anchor="ctr"/>
                </a:tc>
                <a:tc>
                  <a:txBody>
                    <a:bodyPr/>
                    <a:lstStyle/>
                    <a:p>
                      <a:r>
                        <a:rPr lang="en" b="1">
                          <a:effectLst/>
                          <a:latin typeface="Microsoft YaHei" panose="020B0503020204020204" pitchFamily="34" charset="-122"/>
                          <a:ea typeface="Microsoft YaHei" panose="020B0503020204020204" pitchFamily="34" charset="-122"/>
                        </a:rPr>
                        <a:t>Ours</a:t>
                      </a:r>
                    </a:p>
                  </a:txBody>
                  <a:tcPr marL="123825" marR="123825" marT="57150" marB="57150" anchor="ctr"/>
                </a:tc>
                <a:extLst>
                  <a:ext uri="{0D108BD9-81ED-4DB2-BD59-A6C34878D82A}">
                    <a16:rowId xmlns:a16="http://schemas.microsoft.com/office/drawing/2014/main" val="2007970787"/>
                  </a:ext>
                </a:extLst>
              </a:tr>
              <a:tr h="370840">
                <a:tc>
                  <a:txBody>
                    <a:bodyPr/>
                    <a:lstStyle/>
                    <a:p>
                      <a:r>
                        <a:rPr lang="en">
                          <a:effectLst/>
                          <a:latin typeface="Microsoft YaHei" panose="020B0503020204020204" pitchFamily="34" charset="-122"/>
                          <a:ea typeface="Microsoft YaHei" panose="020B0503020204020204" pitchFamily="34" charset="-122"/>
                        </a:rPr>
                        <a:t>userid（100M）</a:t>
                      </a:r>
                    </a:p>
                  </a:txBody>
                  <a:tcPr marL="123825" marR="123825" marT="57150" marB="57150" anchor="ctr"/>
                </a:tc>
                <a:tc>
                  <a:txBody>
                    <a:bodyPr/>
                    <a:lstStyle/>
                    <a:p>
                      <a:r>
                        <a:rPr lang="en-US" altLang="zh-CN">
                          <a:effectLst/>
                          <a:latin typeface="Microsoft YaHei" panose="020B0503020204020204" pitchFamily="34" charset="-122"/>
                          <a:ea typeface="Microsoft YaHei" panose="020B0503020204020204" pitchFamily="34" charset="-122"/>
                        </a:rPr>
                        <a:t>1</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7.962264s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6.107236s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0.884809s</a:t>
                      </a:r>
                    </a:p>
                  </a:txBody>
                  <a:tcPr marL="123825" marR="123825" marT="57150" marB="57150" anchor="ctr"/>
                </a:tc>
                <a:extLst>
                  <a:ext uri="{0D108BD9-81ED-4DB2-BD59-A6C34878D82A}">
                    <a16:rowId xmlns:a16="http://schemas.microsoft.com/office/drawing/2014/main" val="2863971573"/>
                  </a:ext>
                </a:extLst>
              </a:tr>
              <a:tr h="370840">
                <a:tc>
                  <a:txBody>
                    <a:bodyPr/>
                    <a:lstStyle/>
                    <a:p>
                      <a:r>
                        <a:rPr lang="en">
                          <a:effectLst/>
                          <a:latin typeface="Microsoft YaHei" panose="020B0503020204020204" pitchFamily="34" charset="-122"/>
                          <a:ea typeface="Microsoft YaHei" panose="020B0503020204020204" pitchFamily="34" charset="-122"/>
                        </a:rPr>
                        <a:t>userid（100M）</a:t>
                      </a:r>
                    </a:p>
                  </a:txBody>
                  <a:tcPr marL="123825" marR="123825" marT="57150" marB="57150" anchor="ctr"/>
                </a:tc>
                <a:tc>
                  <a:txBody>
                    <a:bodyPr/>
                    <a:lstStyle/>
                    <a:p>
                      <a:r>
                        <a:rPr lang="en-US" altLang="zh-CN">
                          <a:effectLst/>
                          <a:latin typeface="Microsoft YaHei" panose="020B0503020204020204" pitchFamily="34" charset="-122"/>
                          <a:ea typeface="Microsoft YaHei" panose="020B0503020204020204" pitchFamily="34" charset="-122"/>
                        </a:rPr>
                        <a:t>4</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5.320061s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1.340502s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0.293516s</a:t>
                      </a:r>
                    </a:p>
                  </a:txBody>
                  <a:tcPr marL="123825" marR="123825" marT="57150" marB="57150" anchor="ctr"/>
                </a:tc>
                <a:extLst>
                  <a:ext uri="{0D108BD9-81ED-4DB2-BD59-A6C34878D82A}">
                    <a16:rowId xmlns:a16="http://schemas.microsoft.com/office/drawing/2014/main" val="3806995223"/>
                  </a:ext>
                </a:extLst>
              </a:tr>
              <a:tr h="370840">
                <a:tc>
                  <a:txBody>
                    <a:bodyPr/>
                    <a:lstStyle/>
                    <a:p>
                      <a:r>
                        <a:rPr lang="en">
                          <a:effectLst/>
                          <a:latin typeface="Microsoft YaHei" panose="020B0503020204020204" pitchFamily="34" charset="-122"/>
                          <a:ea typeface="Microsoft YaHei" panose="020B0503020204020204" pitchFamily="34" charset="-122"/>
                        </a:rPr>
                        <a:t>userid（100M）</a:t>
                      </a:r>
                    </a:p>
                  </a:txBody>
                  <a:tcPr marL="123825" marR="123825" marT="57150" marB="57150" anchor="ctr"/>
                </a:tc>
                <a:tc>
                  <a:txBody>
                    <a:bodyPr/>
                    <a:lstStyle/>
                    <a:p>
                      <a:r>
                        <a:rPr lang="en-US" altLang="zh-CN">
                          <a:effectLst/>
                          <a:latin typeface="Microsoft YaHei" panose="020B0503020204020204" pitchFamily="34" charset="-122"/>
                          <a:ea typeface="Microsoft YaHei" panose="020B0503020204020204" pitchFamily="34" charset="-122"/>
                        </a:rPr>
                        <a:t>8</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4.114508s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0.793166s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0.188613s</a:t>
                      </a:r>
                    </a:p>
                  </a:txBody>
                  <a:tcPr marL="123825" marR="123825" marT="57150" marB="57150" anchor="ctr"/>
                </a:tc>
                <a:extLst>
                  <a:ext uri="{0D108BD9-81ED-4DB2-BD59-A6C34878D82A}">
                    <a16:rowId xmlns:a16="http://schemas.microsoft.com/office/drawing/2014/main" val="1979232461"/>
                  </a:ext>
                </a:extLst>
              </a:tr>
              <a:tr h="370840">
                <a:tc>
                  <a:txBody>
                    <a:bodyPr/>
                    <a:lstStyle/>
                    <a:p>
                      <a:r>
                        <a:rPr lang="en">
                          <a:effectLst/>
                          <a:latin typeface="Microsoft YaHei" panose="020B0503020204020204" pitchFamily="34" charset="-122"/>
                          <a:ea typeface="Microsoft YaHei" panose="020B0503020204020204" pitchFamily="34" charset="-122"/>
                        </a:rPr>
                        <a:t>userid（100M）</a:t>
                      </a:r>
                    </a:p>
                  </a:txBody>
                  <a:tcPr marL="123825" marR="123825" marT="57150" marB="57150" anchor="ctr"/>
                </a:tc>
                <a:tc>
                  <a:txBody>
                    <a:bodyPr/>
                    <a:lstStyle/>
                    <a:p>
                      <a:r>
                        <a:rPr lang="en-US" altLang="zh-CN">
                          <a:effectLst/>
                          <a:latin typeface="Microsoft YaHei" panose="020B0503020204020204" pitchFamily="34" charset="-122"/>
                          <a:ea typeface="Microsoft YaHei" panose="020B0503020204020204" pitchFamily="34" charset="-122"/>
                        </a:rPr>
                        <a:t>16</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3.434719s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0.582622s</a:t>
                      </a:r>
                    </a:p>
                  </a:txBody>
                  <a:tcPr marL="123825" marR="123825" marT="57150" marB="57150" anchor="ctr"/>
                </a:tc>
                <a:tc>
                  <a:txBody>
                    <a:bodyPr/>
                    <a:lstStyle/>
                    <a:p>
                      <a:r>
                        <a:rPr lang="en">
                          <a:effectLst/>
                          <a:latin typeface="Microsoft YaHei" panose="020B0503020204020204" pitchFamily="34" charset="-122"/>
                          <a:ea typeface="Microsoft YaHei" panose="020B0503020204020204" pitchFamily="34" charset="-122"/>
                        </a:rPr>
                        <a:t>0.124328s</a:t>
                      </a:r>
                    </a:p>
                  </a:txBody>
                  <a:tcPr marL="123825" marR="123825" marT="57150" marB="57150" anchor="ctr"/>
                </a:tc>
                <a:extLst>
                  <a:ext uri="{0D108BD9-81ED-4DB2-BD59-A6C34878D82A}">
                    <a16:rowId xmlns:a16="http://schemas.microsoft.com/office/drawing/2014/main" val="1711602043"/>
                  </a:ext>
                </a:extLst>
              </a:tr>
            </a:tbl>
          </a:graphicData>
        </a:graphic>
      </p:graphicFrame>
      <p:sp>
        <p:nvSpPr>
          <p:cNvPr id="16" name="文本框 15">
            <a:extLst>
              <a:ext uri="{FF2B5EF4-FFF2-40B4-BE49-F238E27FC236}">
                <a16:creationId xmlns:a16="http://schemas.microsoft.com/office/drawing/2014/main" id="{F4ECB442-BAFA-4316-BAB6-AB382FF38C34}"/>
              </a:ext>
            </a:extLst>
          </p:cNvPr>
          <p:cNvSpPr txBox="1"/>
          <p:nvPr/>
        </p:nvSpPr>
        <p:spPr>
          <a:xfrm>
            <a:off x="1938067" y="4511615"/>
            <a:ext cx="8315864" cy="777457"/>
          </a:xfrm>
          <a:prstGeom prst="rect">
            <a:avLst/>
          </a:prstGeom>
          <a:noFill/>
        </p:spPr>
        <p:txBody>
          <a:bodyPr wrap="square" rtlCol="0">
            <a:spAutoFit/>
          </a:bodyPr>
          <a:lstStyle/>
          <a:p>
            <a:pPr marL="285750" indent="-285750" algn="l">
              <a:lnSpc>
                <a:spcPct val="130000"/>
              </a:lnSpc>
              <a:buFont typeface="Wingdings" pitchFamily="2" charset="2"/>
              <a:buChar char="Ø"/>
            </a:pP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本文算法相较于传统的单哈希表法（</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Agg1</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最高有</a:t>
            </a:r>
            <a:r>
              <a:rPr lang="en-US"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28</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倍的性能提升</a:t>
            </a:r>
          </a:p>
          <a:p>
            <a:pPr marL="285750" indent="-285750" algn="l">
              <a:lnSpc>
                <a:spcPct val="130000"/>
              </a:lnSpc>
              <a:buFont typeface="Wingdings" pitchFamily="2" charset="2"/>
              <a:buChar char="Ø"/>
            </a:pP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本文算法相较于分区聚合算法（</a:t>
            </a:r>
            <a:r>
              <a:rPr lang="en"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Agg2</a:t>
            </a:r>
            <a:r>
              <a:rPr lang="zh-CN" altLang="e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最高有</a:t>
            </a:r>
            <a:r>
              <a:rPr lang="en-US" altLang="zh-CN"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7</a:t>
            </a:r>
            <a:r>
              <a:rPr lang="zh-CN" altLang="en-US" b="0" i="0" u="none" strike="noStrike">
                <a:solidFill>
                  <a:srgbClr val="333333"/>
                </a:solidFill>
                <a:effectLst/>
                <a:highlight>
                  <a:srgbClr val="FFFFFF"/>
                </a:highlight>
                <a:latin typeface="Microsoft YaHei" panose="020B0503020204020204" pitchFamily="34" charset="-122"/>
                <a:ea typeface="Microsoft YaHei" panose="020B0503020204020204" pitchFamily="34" charset="-122"/>
              </a:rPr>
              <a:t>倍性能提升</a:t>
            </a:r>
          </a:p>
        </p:txBody>
      </p:sp>
    </p:spTree>
    <p:extLst>
      <p:ext uri="{BB962C8B-B14F-4D97-AF65-F5344CB8AC3E}">
        <p14:creationId xmlns:p14="http://schemas.microsoft.com/office/powerpoint/2010/main" val="355834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A375A25-D02E-4478-8237-FF39EDE2C53F}"/>
              </a:ext>
            </a:extLst>
          </p:cNvPr>
          <p:cNvSpPr txBox="1"/>
          <p:nvPr/>
        </p:nvSpPr>
        <p:spPr>
          <a:xfrm>
            <a:off x="367859" y="172079"/>
            <a:ext cx="7821488"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1 </a:t>
            </a:r>
            <a:r>
              <a:rPr kumimoji="1" lang="zh-CN" altLang="en-US" sz="3200" b="1" dirty="0">
                <a:latin typeface="Microsoft YaHei" panose="020B0503020204020204" pitchFamily="34" charset="-122"/>
                <a:ea typeface="Microsoft YaHei" panose="020B0503020204020204" pitchFamily="34" charset="-122"/>
              </a:rPr>
              <a:t>问题背景</a:t>
            </a:r>
          </a:p>
        </p:txBody>
      </p:sp>
      <p:sp>
        <p:nvSpPr>
          <p:cNvPr id="8" name="文本框 7">
            <a:extLst>
              <a:ext uri="{FF2B5EF4-FFF2-40B4-BE49-F238E27FC236}">
                <a16:creationId xmlns:a16="http://schemas.microsoft.com/office/drawing/2014/main" id="{CBEBAE6A-882D-36E4-9F06-54422A60EE41}"/>
              </a:ext>
            </a:extLst>
          </p:cNvPr>
          <p:cNvSpPr txBox="1"/>
          <p:nvPr/>
        </p:nvSpPr>
        <p:spPr>
          <a:xfrm>
            <a:off x="1437668" y="1260595"/>
            <a:ext cx="3232002" cy="1754326"/>
          </a:xfrm>
          <a:prstGeom prst="rect">
            <a:avLst/>
          </a:prstGeom>
          <a:noFill/>
        </p:spPr>
        <p:txBody>
          <a:bodyPr wrap="square">
            <a:spAutoFit/>
          </a:bodyPr>
          <a:lstStyle/>
          <a:p>
            <a:r>
              <a:rPr lang="en" altLang="zh-CN" b="1" dirty="0">
                <a:solidFill>
                  <a:schemeClr val="accent1"/>
                </a:solidFill>
                <a:effectLst/>
                <a:latin typeface="Menlo" panose="020B0609030804020204" pitchFamily="49" charset="0"/>
              </a:rPr>
              <a:t>SELECT</a:t>
            </a:r>
            <a:r>
              <a:rPr lang="en" altLang="zh-CN" b="1" dirty="0">
                <a:solidFill>
                  <a:srgbClr val="CCCCCC"/>
                </a:solidFill>
                <a:effectLst/>
                <a:latin typeface="Menlo" panose="020B0609030804020204" pitchFamily="49" charset="0"/>
              </a:rPr>
              <a:t> </a:t>
            </a:r>
          </a:p>
          <a:p>
            <a:r>
              <a:rPr lang="en" altLang="zh-CN" b="1" dirty="0">
                <a:solidFill>
                  <a:schemeClr val="accent3"/>
                </a:solidFill>
                <a:latin typeface="Menlo" panose="020B0609030804020204" pitchFamily="49" charset="0"/>
              </a:rPr>
              <a:t>  </a:t>
            </a:r>
            <a:r>
              <a:rPr lang="en" altLang="zh-CN" b="1" dirty="0" err="1">
                <a:solidFill>
                  <a:schemeClr val="accent3"/>
                </a:solidFill>
                <a:effectLst/>
                <a:latin typeface="Menlo" panose="020B0609030804020204" pitchFamily="49" charset="0"/>
              </a:rPr>
              <a:t>UserID</a:t>
            </a:r>
            <a:r>
              <a:rPr lang="en" altLang="zh-CN" b="1" dirty="0">
                <a:solidFill>
                  <a:schemeClr val="accent3"/>
                </a:solidFill>
                <a:latin typeface="Menlo" panose="020B0609030804020204" pitchFamily="49" charset="0"/>
              </a:rPr>
              <a:t>, xx</a:t>
            </a:r>
            <a:r>
              <a:rPr lang="en" altLang="zh-CN" b="1" dirty="0">
                <a:solidFill>
                  <a:schemeClr val="accent3"/>
                </a:solidFill>
                <a:effectLst/>
                <a:latin typeface="Menlo" panose="020B0609030804020204" pitchFamily="49" charset="0"/>
              </a:rPr>
              <a:t>x1, xxx2</a:t>
            </a:r>
          </a:p>
          <a:p>
            <a:r>
              <a:rPr lang="en" altLang="zh-CN" b="1" dirty="0">
                <a:solidFill>
                  <a:schemeClr val="accent1"/>
                </a:solidFill>
                <a:effectLst/>
                <a:latin typeface="Menlo" panose="020B0609030804020204" pitchFamily="49" charset="0"/>
              </a:rPr>
              <a:t>FROM</a:t>
            </a:r>
            <a:r>
              <a:rPr lang="en" altLang="zh-CN" b="1" dirty="0">
                <a:solidFill>
                  <a:srgbClr val="CCCCCC"/>
                </a:solidFill>
                <a:effectLst/>
                <a:latin typeface="Menlo" panose="020B0609030804020204" pitchFamily="49" charset="0"/>
              </a:rPr>
              <a:t> </a:t>
            </a:r>
            <a:r>
              <a:rPr lang="en" altLang="zh-CN" b="1" dirty="0">
                <a:solidFill>
                  <a:schemeClr val="accent3"/>
                </a:solidFill>
                <a:effectLst/>
                <a:latin typeface="Menlo" panose="020B0609030804020204" pitchFamily="49" charset="0"/>
              </a:rPr>
              <a:t>hits</a:t>
            </a:r>
            <a:r>
              <a:rPr lang="en" altLang="zh-CN" b="1" dirty="0">
                <a:solidFill>
                  <a:srgbClr val="CCCCCC"/>
                </a:solidFill>
                <a:effectLst/>
                <a:latin typeface="Menlo" panose="020B0609030804020204" pitchFamily="49" charset="0"/>
              </a:rPr>
              <a:t> </a:t>
            </a:r>
          </a:p>
          <a:p>
            <a:r>
              <a:rPr lang="en" altLang="zh-CN" b="1" dirty="0">
                <a:solidFill>
                  <a:schemeClr val="accent1"/>
                </a:solidFill>
                <a:effectLst/>
                <a:latin typeface="Menlo" panose="020B0609030804020204" pitchFamily="49" charset="0"/>
              </a:rPr>
              <a:t>GROUP BY</a:t>
            </a:r>
            <a:r>
              <a:rPr lang="en" altLang="zh-CN" b="1" dirty="0">
                <a:solidFill>
                  <a:srgbClr val="CCCCCC"/>
                </a:solidFill>
                <a:effectLst/>
                <a:latin typeface="Menlo" panose="020B0609030804020204" pitchFamily="49" charset="0"/>
              </a:rPr>
              <a:t> </a:t>
            </a:r>
            <a:r>
              <a:rPr lang="en" altLang="zh-CN" b="1" dirty="0" err="1">
                <a:solidFill>
                  <a:schemeClr val="accent3"/>
                </a:solidFill>
                <a:effectLst/>
                <a:latin typeface="Menlo" panose="020B0609030804020204" pitchFamily="49" charset="0"/>
              </a:rPr>
              <a:t>UserID</a:t>
            </a:r>
            <a:r>
              <a:rPr lang="en" altLang="zh-CN" b="1" dirty="0">
                <a:solidFill>
                  <a:srgbClr val="CCCCCC"/>
                </a:solidFill>
                <a:effectLst/>
                <a:latin typeface="Menlo" panose="020B0609030804020204" pitchFamily="49" charset="0"/>
              </a:rPr>
              <a:t> </a:t>
            </a:r>
          </a:p>
          <a:p>
            <a:r>
              <a:rPr lang="en" altLang="zh-CN" b="1" dirty="0">
                <a:solidFill>
                  <a:schemeClr val="accent1"/>
                </a:solidFill>
                <a:effectLst/>
                <a:latin typeface="Menlo" panose="020B0609030804020204" pitchFamily="49" charset="0"/>
              </a:rPr>
              <a:t>ORDER BY </a:t>
            </a:r>
            <a:r>
              <a:rPr lang="en" altLang="zh-CN" b="1" dirty="0">
                <a:solidFill>
                  <a:schemeClr val="accent4"/>
                </a:solidFill>
                <a:effectLst/>
                <a:latin typeface="Menlo" panose="020B0609030804020204" pitchFamily="49" charset="0"/>
              </a:rPr>
              <a:t>COUNT</a:t>
            </a:r>
            <a:r>
              <a:rPr lang="en" altLang="zh-CN" b="1" dirty="0">
                <a:solidFill>
                  <a:schemeClr val="accent3"/>
                </a:solidFill>
                <a:effectLst/>
                <a:latin typeface="Menlo" panose="020B0609030804020204" pitchFamily="49" charset="0"/>
              </a:rPr>
              <a:t>(*)</a:t>
            </a:r>
            <a:r>
              <a:rPr lang="zh-CN" altLang="en-US" b="1" dirty="0">
                <a:solidFill>
                  <a:schemeClr val="accent3"/>
                </a:solidFill>
                <a:effectLst/>
                <a:latin typeface="Menlo" panose="020B0609030804020204" pitchFamily="49" charset="0"/>
              </a:rPr>
              <a:t> </a:t>
            </a:r>
            <a:r>
              <a:rPr lang="en" altLang="zh-CN" b="1" dirty="0">
                <a:solidFill>
                  <a:schemeClr val="accent1"/>
                </a:solidFill>
                <a:effectLst/>
                <a:latin typeface="Menlo" panose="020B0609030804020204" pitchFamily="49" charset="0"/>
              </a:rPr>
              <a:t>DESC</a:t>
            </a:r>
          </a:p>
          <a:p>
            <a:r>
              <a:rPr lang="en" altLang="zh-CN" b="1" dirty="0">
                <a:solidFill>
                  <a:schemeClr val="accent1"/>
                </a:solidFill>
                <a:effectLst/>
                <a:latin typeface="Menlo" panose="020B0609030804020204" pitchFamily="49" charset="0"/>
              </a:rPr>
              <a:t>LIMIT</a:t>
            </a:r>
            <a:r>
              <a:rPr lang="en" altLang="zh-CN" b="1" dirty="0">
                <a:solidFill>
                  <a:srgbClr val="CCCCCC"/>
                </a:solidFill>
                <a:effectLst/>
                <a:latin typeface="Menlo" panose="020B0609030804020204" pitchFamily="49" charset="0"/>
              </a:rPr>
              <a:t> </a:t>
            </a:r>
            <a:r>
              <a:rPr lang="en" altLang="zh-CN" b="1" dirty="0">
                <a:solidFill>
                  <a:schemeClr val="accent6"/>
                </a:solidFill>
                <a:effectLst/>
                <a:latin typeface="Menlo" panose="020B0609030804020204" pitchFamily="49" charset="0"/>
              </a:rPr>
              <a:t>10</a:t>
            </a:r>
            <a:r>
              <a:rPr lang="en" altLang="zh-CN" b="1" dirty="0">
                <a:solidFill>
                  <a:schemeClr val="accent3"/>
                </a:solidFill>
                <a:effectLst/>
                <a:latin typeface="Menlo" panose="020B0609030804020204" pitchFamily="49" charset="0"/>
              </a:rPr>
              <a:t>;</a:t>
            </a:r>
          </a:p>
        </p:txBody>
      </p:sp>
      <p:sp>
        <p:nvSpPr>
          <p:cNvPr id="9" name="文本框 8">
            <a:extLst>
              <a:ext uri="{FF2B5EF4-FFF2-40B4-BE49-F238E27FC236}">
                <a16:creationId xmlns:a16="http://schemas.microsoft.com/office/drawing/2014/main" id="{A3CC9237-F37C-B4A8-7B79-E6C04C139D1F}"/>
              </a:ext>
            </a:extLst>
          </p:cNvPr>
          <p:cNvSpPr txBox="1"/>
          <p:nvPr/>
        </p:nvSpPr>
        <p:spPr>
          <a:xfrm>
            <a:off x="5288491" y="1906925"/>
            <a:ext cx="4771697" cy="461665"/>
          </a:xfrm>
          <a:prstGeom prst="rect">
            <a:avLst/>
          </a:prstGeom>
          <a:noFill/>
        </p:spPr>
        <p:txBody>
          <a:bodyPr wrap="square" rtlCol="0">
            <a:spAutoFit/>
          </a:bodyPr>
          <a:lstStyle/>
          <a:p>
            <a:pPr algn="ctr"/>
            <a:r>
              <a:rPr kumimoji="1" lang="zh-CN" altLang="en-US" sz="2400" b="1" dirty="0">
                <a:latin typeface="Microsoft YaHei" panose="020B0503020204020204" pitchFamily="34" charset="-122"/>
                <a:ea typeface="Microsoft YaHei" panose="020B0503020204020204" pitchFamily="34" charset="-122"/>
              </a:rPr>
              <a:t>求某个类别下</a:t>
            </a:r>
            <a:r>
              <a:rPr kumimoji="1" lang="en-US" altLang="zh-CN" sz="2400" b="1" dirty="0">
                <a:latin typeface="Microsoft YaHei" panose="020B0503020204020204" pitchFamily="34" charset="-122"/>
                <a:ea typeface="Microsoft YaHei" panose="020B0503020204020204" pitchFamily="34" charset="-122"/>
              </a:rPr>
              <a:t>Top-K</a:t>
            </a:r>
            <a:r>
              <a:rPr kumimoji="1" lang="zh-CN" altLang="en-US" sz="2400" b="1" dirty="0">
                <a:latin typeface="Microsoft YaHei" panose="020B0503020204020204" pitchFamily="34" charset="-122"/>
                <a:ea typeface="Microsoft YaHei" panose="020B0503020204020204" pitchFamily="34" charset="-122"/>
              </a:rPr>
              <a:t>高频聚合结果</a:t>
            </a:r>
          </a:p>
        </p:txBody>
      </p:sp>
      <p:sp>
        <p:nvSpPr>
          <p:cNvPr id="10" name="文本框 9">
            <a:extLst>
              <a:ext uri="{FF2B5EF4-FFF2-40B4-BE49-F238E27FC236}">
                <a16:creationId xmlns:a16="http://schemas.microsoft.com/office/drawing/2014/main" id="{5FD356E1-715F-9D60-3421-14493CC5DCD2}"/>
              </a:ext>
            </a:extLst>
          </p:cNvPr>
          <p:cNvSpPr txBox="1"/>
          <p:nvPr/>
        </p:nvSpPr>
        <p:spPr>
          <a:xfrm>
            <a:off x="2394625" y="3518661"/>
            <a:ext cx="7402750" cy="461665"/>
          </a:xfrm>
          <a:prstGeom prst="rect">
            <a:avLst/>
          </a:prstGeom>
          <a:noFill/>
        </p:spPr>
        <p:txBody>
          <a:bodyPr wrap="square" rtlCol="0">
            <a:spAutoFit/>
          </a:bodyPr>
          <a:lstStyle/>
          <a:p>
            <a:pPr algn="ctr"/>
            <a:r>
              <a:rPr kumimoji="1" lang="en-US" altLang="zh-CN" sz="2400" b="1" dirty="0">
                <a:solidFill>
                  <a:srgbClr val="C00000"/>
                </a:solidFill>
                <a:latin typeface="Microsoft YaHei" panose="020B0503020204020204" pitchFamily="34" charset="-122"/>
                <a:ea typeface="Microsoft YaHei" panose="020B0503020204020204" pitchFamily="34" charset="-122"/>
              </a:rPr>
              <a:t>Clickbench</a:t>
            </a:r>
            <a:r>
              <a:rPr kumimoji="1" lang="zh-CN" altLang="en-US" sz="2400" b="1" dirty="0">
                <a:solidFill>
                  <a:srgbClr val="C00000"/>
                </a:solidFill>
                <a:latin typeface="Microsoft YaHei" panose="020B0503020204020204" pitchFamily="34" charset="-122"/>
                <a:ea typeface="Microsoft YaHei" panose="020B0503020204020204" pitchFamily="34" charset="-122"/>
              </a:rPr>
              <a:t>的</a:t>
            </a:r>
            <a:r>
              <a:rPr kumimoji="1" lang="en-US" altLang="zh-CN" sz="2400" b="1" dirty="0">
                <a:solidFill>
                  <a:srgbClr val="C00000"/>
                </a:solidFill>
                <a:latin typeface="Microsoft YaHei" panose="020B0503020204020204" pitchFamily="34" charset="-122"/>
                <a:ea typeface="Microsoft YaHei" panose="020B0503020204020204" pitchFamily="34" charset="-122"/>
              </a:rPr>
              <a:t>43</a:t>
            </a:r>
            <a:r>
              <a:rPr kumimoji="1" lang="zh-CN" altLang="en-US" sz="2400" b="1" dirty="0">
                <a:solidFill>
                  <a:srgbClr val="C00000"/>
                </a:solidFill>
                <a:latin typeface="Microsoft YaHei" panose="020B0503020204020204" pitchFamily="34" charset="-122"/>
                <a:ea typeface="Microsoft YaHei" panose="020B0503020204020204" pitchFamily="34" charset="-122"/>
              </a:rPr>
              <a:t>条</a:t>
            </a:r>
            <a:r>
              <a:rPr kumimoji="1" lang="en-US" altLang="zh-CN" sz="2400" b="1" dirty="0">
                <a:solidFill>
                  <a:srgbClr val="C00000"/>
                </a:solidFill>
                <a:latin typeface="Microsoft YaHei" panose="020B0503020204020204" pitchFamily="34" charset="-122"/>
                <a:ea typeface="Microsoft YaHei" panose="020B0503020204020204" pitchFamily="34" charset="-122"/>
              </a:rPr>
              <a:t>SQL</a:t>
            </a:r>
            <a:r>
              <a:rPr kumimoji="1" lang="zh-CN" altLang="en-US" sz="2400" b="1" dirty="0">
                <a:solidFill>
                  <a:srgbClr val="C00000"/>
                </a:solidFill>
                <a:latin typeface="Microsoft YaHei" panose="020B0503020204020204" pitchFamily="34" charset="-122"/>
                <a:ea typeface="Microsoft YaHei" panose="020B0503020204020204" pitchFamily="34" charset="-122"/>
              </a:rPr>
              <a:t>中，</a:t>
            </a:r>
            <a:r>
              <a:rPr kumimoji="1" lang="en-US" altLang="zh-CN" sz="2400" b="1" dirty="0">
                <a:solidFill>
                  <a:srgbClr val="C00000"/>
                </a:solidFill>
                <a:latin typeface="Microsoft YaHei" panose="020B0503020204020204" pitchFamily="34" charset="-122"/>
                <a:ea typeface="Microsoft YaHei" panose="020B0503020204020204" pitchFamily="34" charset="-122"/>
              </a:rPr>
              <a:t>26</a:t>
            </a:r>
            <a:r>
              <a:rPr kumimoji="1" lang="zh-CN" altLang="en-US" sz="2400" b="1" dirty="0">
                <a:solidFill>
                  <a:srgbClr val="C00000"/>
                </a:solidFill>
                <a:latin typeface="Microsoft YaHei" panose="020B0503020204020204" pitchFamily="34" charset="-122"/>
                <a:ea typeface="Microsoft YaHei" panose="020B0503020204020204" pitchFamily="34" charset="-122"/>
              </a:rPr>
              <a:t>条</a:t>
            </a:r>
            <a:r>
              <a:rPr kumimoji="1" lang="en-US" altLang="zh-CN" sz="2400" b="1" dirty="0">
                <a:solidFill>
                  <a:srgbClr val="C00000"/>
                </a:solidFill>
                <a:latin typeface="Microsoft YaHei" panose="020B0503020204020204" pitchFamily="34" charset="-122"/>
                <a:ea typeface="Microsoft YaHei" panose="020B0503020204020204" pitchFamily="34" charset="-122"/>
              </a:rPr>
              <a:t>SQL</a:t>
            </a:r>
            <a:r>
              <a:rPr kumimoji="1" lang="zh-CN" altLang="en-US" sz="2400" b="1" dirty="0">
                <a:solidFill>
                  <a:srgbClr val="C00000"/>
                </a:solidFill>
                <a:latin typeface="Microsoft YaHei" panose="020B0503020204020204" pitchFamily="34" charset="-122"/>
                <a:ea typeface="Microsoft YaHei" panose="020B0503020204020204" pitchFamily="34" charset="-122"/>
              </a:rPr>
              <a:t>符合上述模式</a:t>
            </a:r>
          </a:p>
        </p:txBody>
      </p:sp>
      <p:graphicFrame>
        <p:nvGraphicFramePr>
          <p:cNvPr id="11" name="表格 10">
            <a:extLst>
              <a:ext uri="{FF2B5EF4-FFF2-40B4-BE49-F238E27FC236}">
                <a16:creationId xmlns:a16="http://schemas.microsoft.com/office/drawing/2014/main" id="{8B37D4D8-E5BA-BB70-6DDA-8209F8E7E29F}"/>
              </a:ext>
            </a:extLst>
          </p:cNvPr>
          <p:cNvGraphicFramePr>
            <a:graphicFrameLocks noGrp="1"/>
          </p:cNvGraphicFramePr>
          <p:nvPr/>
        </p:nvGraphicFramePr>
        <p:xfrm>
          <a:off x="869297" y="4501235"/>
          <a:ext cx="10453405" cy="1630680"/>
        </p:xfrm>
        <a:graphic>
          <a:graphicData uri="http://schemas.openxmlformats.org/drawingml/2006/table">
            <a:tbl>
              <a:tblPr firstRow="1" bandRow="1">
                <a:tableStyleId>{5C22544A-7EE6-4342-B048-85BDC9FD1C3A}</a:tableStyleId>
              </a:tblPr>
              <a:tblGrid>
                <a:gridCol w="880857">
                  <a:extLst>
                    <a:ext uri="{9D8B030D-6E8A-4147-A177-3AD203B41FA5}">
                      <a16:colId xmlns:a16="http://schemas.microsoft.com/office/drawing/2014/main" val="3743422799"/>
                    </a:ext>
                  </a:extLst>
                </a:gridCol>
                <a:gridCol w="9572548">
                  <a:extLst>
                    <a:ext uri="{9D8B030D-6E8A-4147-A177-3AD203B41FA5}">
                      <a16:colId xmlns:a16="http://schemas.microsoft.com/office/drawing/2014/main" val="561868455"/>
                    </a:ext>
                  </a:extLst>
                </a:gridCol>
              </a:tblGrid>
              <a:tr h="370840">
                <a:tc>
                  <a:txBody>
                    <a:bodyPr/>
                    <a:lstStyle/>
                    <a:p>
                      <a:pPr algn="ctr"/>
                      <a:r>
                        <a:rPr lang="en-US" altLang="zh-CN" sz="1400" dirty="0">
                          <a:latin typeface="Menlo" panose="020B0609030804020204" pitchFamily="49" charset="0"/>
                          <a:ea typeface="Microsoft YaHei" panose="020B0503020204020204" pitchFamily="34" charset="-122"/>
                          <a:cs typeface="Menlo" panose="020B0609030804020204" pitchFamily="49" charset="0"/>
                        </a:rPr>
                        <a:t>ID</a:t>
                      </a:r>
                      <a:endParaRPr lang="zh-CN" altLang="en-US" sz="1400" dirty="0">
                        <a:latin typeface="Menlo" panose="020B0609030804020204" pitchFamily="49" charset="0"/>
                        <a:ea typeface="Microsoft YaHei" panose="020B0503020204020204" pitchFamily="34" charset="-122"/>
                        <a:cs typeface="Menlo" panose="020B0609030804020204" pitchFamily="49" charset="0"/>
                      </a:endParaRPr>
                    </a:p>
                  </a:txBody>
                  <a:tcPr anchor="ctr"/>
                </a:tc>
                <a:tc>
                  <a:txBody>
                    <a:bodyPr/>
                    <a:lstStyle/>
                    <a:p>
                      <a:pPr algn="ctr"/>
                      <a:r>
                        <a:rPr lang="en-US" altLang="zh-CN" sz="1400" dirty="0">
                          <a:latin typeface="Menlo" panose="020B0609030804020204" pitchFamily="49" charset="0"/>
                          <a:ea typeface="Microsoft YaHei" panose="020B0503020204020204" pitchFamily="34" charset="-122"/>
                          <a:cs typeface="Menlo" panose="020B0609030804020204" pitchFamily="49" charset="0"/>
                        </a:rPr>
                        <a:t>SQL</a:t>
                      </a:r>
                      <a:endParaRPr lang="zh-CN" altLang="en-US" sz="1400" dirty="0">
                        <a:latin typeface="Menlo" panose="020B0609030804020204" pitchFamily="49" charset="0"/>
                        <a:ea typeface="Microsoft YaHei" panose="020B0503020204020204" pitchFamily="34" charset="-122"/>
                        <a:cs typeface="Menlo" panose="020B0609030804020204" pitchFamily="49" charset="0"/>
                      </a:endParaRPr>
                    </a:p>
                  </a:txBody>
                  <a:tcPr anchor="ctr"/>
                </a:tc>
                <a:extLst>
                  <a:ext uri="{0D108BD9-81ED-4DB2-BD59-A6C34878D82A}">
                    <a16:rowId xmlns:a16="http://schemas.microsoft.com/office/drawing/2014/main" val="3852957313"/>
                  </a:ext>
                </a:extLst>
              </a:tr>
              <a:tr h="370840">
                <a:tc>
                  <a:txBody>
                    <a:bodyPr/>
                    <a:lstStyle/>
                    <a:p>
                      <a:pPr algn="ctr"/>
                      <a:r>
                        <a:rPr lang="en-US" altLang="zh-CN" sz="1400" dirty="0">
                          <a:latin typeface="Menlo" panose="020B0609030804020204" pitchFamily="49" charset="0"/>
                          <a:ea typeface="Microsoft YaHei" panose="020B0503020204020204" pitchFamily="34" charset="-122"/>
                          <a:cs typeface="Menlo" panose="020B0609030804020204" pitchFamily="49" charset="0"/>
                        </a:rPr>
                        <a:t>Q15</a:t>
                      </a:r>
                      <a:endParaRPr lang="zh-CN" altLang="en-US" sz="1400" dirty="0">
                        <a:latin typeface="Menlo" panose="020B0609030804020204" pitchFamily="49" charset="0"/>
                        <a:ea typeface="Microsoft YaHei" panose="020B0503020204020204" pitchFamily="34" charset="-122"/>
                        <a:cs typeface="Menlo" panose="020B060903080402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dirty="0">
                          <a:latin typeface="Menlo" panose="020B0609030804020204" pitchFamily="49" charset="0"/>
                          <a:ea typeface="Menlo" panose="020B0609030804020204" pitchFamily="49" charset="0"/>
                          <a:cs typeface="Menlo" panose="020B0609030804020204" pitchFamily="49" charset="0"/>
                        </a:rPr>
                        <a:t>SELECT </a:t>
                      </a:r>
                      <a:r>
                        <a:rPr lang="en" altLang="zh-CN" sz="1400" dirty="0" err="1">
                          <a:latin typeface="Menlo" panose="020B0609030804020204" pitchFamily="49" charset="0"/>
                          <a:ea typeface="Menlo" panose="020B0609030804020204" pitchFamily="49" charset="0"/>
                          <a:cs typeface="Menlo" panose="020B0609030804020204" pitchFamily="49" charset="0"/>
                        </a:rPr>
                        <a:t>UserID</a:t>
                      </a:r>
                      <a:r>
                        <a:rPr lang="en" altLang="zh-CN" sz="1400" dirty="0">
                          <a:latin typeface="Menlo" panose="020B0609030804020204" pitchFamily="49" charset="0"/>
                          <a:ea typeface="Menlo" panose="020B0609030804020204" pitchFamily="49" charset="0"/>
                          <a:cs typeface="Menlo" panose="020B0609030804020204" pitchFamily="49" charset="0"/>
                        </a:rPr>
                        <a:t>, COUNT(*) FROM hits </a:t>
                      </a:r>
                      <a:r>
                        <a:rPr lang="en" altLang="zh-CN" sz="1400" b="1" dirty="0">
                          <a:solidFill>
                            <a:srgbClr val="00B050"/>
                          </a:solidFill>
                          <a:latin typeface="Menlo" panose="020B0609030804020204" pitchFamily="49" charset="0"/>
                          <a:ea typeface="Menlo" panose="020B0609030804020204" pitchFamily="49" charset="0"/>
                          <a:cs typeface="Menlo" panose="020B0609030804020204" pitchFamily="49" charset="0"/>
                        </a:rPr>
                        <a:t>GROUP BY </a:t>
                      </a:r>
                      <a:r>
                        <a:rPr lang="en" altLang="zh-CN" sz="1400" b="1" dirty="0" err="1">
                          <a:solidFill>
                            <a:srgbClr val="00B050"/>
                          </a:solidFill>
                          <a:latin typeface="Menlo" panose="020B0609030804020204" pitchFamily="49" charset="0"/>
                          <a:ea typeface="Menlo" panose="020B0609030804020204" pitchFamily="49" charset="0"/>
                          <a:cs typeface="Menlo" panose="020B0609030804020204" pitchFamily="49" charset="0"/>
                        </a:rPr>
                        <a:t>UserID</a:t>
                      </a:r>
                      <a:r>
                        <a:rPr lang="en" altLang="zh-CN" sz="1400" dirty="0">
                          <a:latin typeface="Menlo" panose="020B0609030804020204" pitchFamily="49" charset="0"/>
                          <a:ea typeface="Menlo" panose="020B0609030804020204" pitchFamily="49" charset="0"/>
                          <a:cs typeface="Menlo" panose="020B0609030804020204" pitchFamily="49" charset="0"/>
                        </a:rPr>
                        <a:t> </a:t>
                      </a:r>
                      <a:r>
                        <a:rPr lang="en" altLang="zh-CN" sz="1400" b="1" dirty="0">
                          <a:solidFill>
                            <a:srgbClr val="C00000"/>
                          </a:solidFill>
                          <a:latin typeface="Menlo" panose="020B0609030804020204" pitchFamily="49" charset="0"/>
                          <a:ea typeface="Menlo" panose="020B0609030804020204" pitchFamily="49" charset="0"/>
                          <a:cs typeface="Menlo" panose="020B0609030804020204" pitchFamily="49" charset="0"/>
                        </a:rPr>
                        <a:t>ORDER BY COUNT(*) DESC LIMIT 10;</a:t>
                      </a:r>
                    </a:p>
                  </a:txBody>
                  <a:tcPr anchor="ctr"/>
                </a:tc>
                <a:extLst>
                  <a:ext uri="{0D108BD9-81ED-4DB2-BD59-A6C34878D82A}">
                    <a16:rowId xmlns:a16="http://schemas.microsoft.com/office/drawing/2014/main" val="678249652"/>
                  </a:ext>
                </a:extLst>
              </a:tr>
              <a:tr h="370840">
                <a:tc>
                  <a:txBody>
                    <a:bodyPr/>
                    <a:lstStyle/>
                    <a:p>
                      <a:pPr algn="ctr"/>
                      <a:r>
                        <a:rPr lang="en-US" altLang="zh-CN" sz="1400" dirty="0">
                          <a:latin typeface="Menlo" panose="020B0609030804020204" pitchFamily="49" charset="0"/>
                          <a:ea typeface="Microsoft YaHei" panose="020B0503020204020204" pitchFamily="34" charset="-122"/>
                          <a:cs typeface="Menlo" panose="020B0609030804020204" pitchFamily="49" charset="0"/>
                        </a:rPr>
                        <a:t>Q31</a:t>
                      </a:r>
                      <a:endParaRPr lang="zh-CN" altLang="en-US" sz="1400" dirty="0">
                        <a:latin typeface="Menlo" panose="020B0609030804020204" pitchFamily="49" charset="0"/>
                        <a:ea typeface="Microsoft YaHei" panose="020B0503020204020204" pitchFamily="34" charset="-122"/>
                        <a:cs typeface="Menlo" panose="020B06090308040202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400" kern="1200" dirty="0">
                          <a:solidFill>
                            <a:schemeClr val="dk1"/>
                          </a:solidFill>
                          <a:latin typeface="Menlo" panose="020B0609030804020204" pitchFamily="49" charset="0"/>
                          <a:ea typeface="Menlo" panose="020B0609030804020204" pitchFamily="49" charset="0"/>
                          <a:cs typeface="Menlo" panose="020B0609030804020204" pitchFamily="49" charset="0"/>
                        </a:rPr>
                        <a:t>SELECT </a:t>
                      </a:r>
                      <a:r>
                        <a:rPr lang="en" altLang="zh-CN" sz="1400" kern="1200" dirty="0" err="1">
                          <a:solidFill>
                            <a:schemeClr val="dk1"/>
                          </a:solidFill>
                          <a:latin typeface="Menlo" panose="020B0609030804020204" pitchFamily="49" charset="0"/>
                          <a:ea typeface="Menlo" panose="020B0609030804020204" pitchFamily="49" charset="0"/>
                          <a:cs typeface="Menlo" panose="020B0609030804020204" pitchFamily="49" charset="0"/>
                        </a:rPr>
                        <a:t>WatchID</a:t>
                      </a:r>
                      <a:r>
                        <a:rPr lang="en" altLang="zh-CN" sz="1400" kern="1200" dirty="0">
                          <a:solidFill>
                            <a:schemeClr val="dk1"/>
                          </a:solidFill>
                          <a:latin typeface="Menlo" panose="020B0609030804020204" pitchFamily="49" charset="0"/>
                          <a:ea typeface="Menlo" panose="020B0609030804020204" pitchFamily="49" charset="0"/>
                          <a:cs typeface="Menlo" panose="020B0609030804020204" pitchFamily="49" charset="0"/>
                        </a:rPr>
                        <a:t>, </a:t>
                      </a:r>
                      <a:r>
                        <a:rPr lang="en" altLang="zh-CN" sz="1400" kern="1200" dirty="0" err="1">
                          <a:solidFill>
                            <a:schemeClr val="dk1"/>
                          </a:solidFill>
                          <a:latin typeface="Menlo" panose="020B0609030804020204" pitchFamily="49" charset="0"/>
                          <a:ea typeface="Menlo" panose="020B0609030804020204" pitchFamily="49" charset="0"/>
                          <a:cs typeface="Menlo" panose="020B0609030804020204" pitchFamily="49" charset="0"/>
                        </a:rPr>
                        <a:t>ClientIP</a:t>
                      </a:r>
                      <a:r>
                        <a:rPr lang="en" altLang="zh-CN" sz="1400" kern="1200" dirty="0">
                          <a:solidFill>
                            <a:schemeClr val="dk1"/>
                          </a:solidFill>
                          <a:latin typeface="Menlo" panose="020B0609030804020204" pitchFamily="49" charset="0"/>
                          <a:ea typeface="Menlo" panose="020B0609030804020204" pitchFamily="49" charset="0"/>
                          <a:cs typeface="Menlo" panose="020B0609030804020204" pitchFamily="49" charset="0"/>
                        </a:rPr>
                        <a:t>, COUNT(*) AS c, SUM(</a:t>
                      </a:r>
                      <a:r>
                        <a:rPr lang="en" altLang="zh-CN" sz="1400" kern="1200" dirty="0" err="1">
                          <a:solidFill>
                            <a:schemeClr val="dk1"/>
                          </a:solidFill>
                          <a:latin typeface="Menlo" panose="020B0609030804020204" pitchFamily="49" charset="0"/>
                          <a:ea typeface="Menlo" panose="020B0609030804020204" pitchFamily="49" charset="0"/>
                          <a:cs typeface="Menlo" panose="020B0609030804020204" pitchFamily="49" charset="0"/>
                        </a:rPr>
                        <a:t>IsRefresh</a:t>
                      </a:r>
                      <a:r>
                        <a:rPr lang="en" altLang="zh-CN" sz="1400" kern="1200" dirty="0">
                          <a:solidFill>
                            <a:schemeClr val="dk1"/>
                          </a:solidFill>
                          <a:latin typeface="Menlo" panose="020B0609030804020204" pitchFamily="49" charset="0"/>
                          <a:ea typeface="Menlo" panose="020B0609030804020204" pitchFamily="49" charset="0"/>
                          <a:cs typeface="Menlo" panose="020B0609030804020204" pitchFamily="49" charset="0"/>
                        </a:rPr>
                        <a:t>), AVG(</a:t>
                      </a:r>
                      <a:r>
                        <a:rPr lang="en" altLang="zh-CN" sz="1400" kern="1200" dirty="0" err="1">
                          <a:solidFill>
                            <a:schemeClr val="dk1"/>
                          </a:solidFill>
                          <a:latin typeface="Menlo" panose="020B0609030804020204" pitchFamily="49" charset="0"/>
                          <a:ea typeface="Menlo" panose="020B0609030804020204" pitchFamily="49" charset="0"/>
                          <a:cs typeface="Menlo" panose="020B0609030804020204" pitchFamily="49" charset="0"/>
                        </a:rPr>
                        <a:t>ResolutionWidth</a:t>
                      </a:r>
                      <a:r>
                        <a:rPr lang="en" altLang="zh-CN" sz="1400" kern="1200" dirty="0">
                          <a:solidFill>
                            <a:schemeClr val="dk1"/>
                          </a:solidFill>
                          <a:latin typeface="Menlo" panose="020B0609030804020204" pitchFamily="49" charset="0"/>
                          <a:ea typeface="Menlo" panose="020B0609030804020204" pitchFamily="49" charset="0"/>
                          <a:cs typeface="Menlo" panose="020B0609030804020204" pitchFamily="49" charset="0"/>
                        </a:rPr>
                        <a:t>) FROM hits WHERE </a:t>
                      </a:r>
                      <a:r>
                        <a:rPr lang="en" altLang="zh-CN" sz="1400" kern="1200" dirty="0" err="1">
                          <a:solidFill>
                            <a:schemeClr val="dk1"/>
                          </a:solidFill>
                          <a:latin typeface="Menlo" panose="020B0609030804020204" pitchFamily="49" charset="0"/>
                          <a:ea typeface="Menlo" panose="020B0609030804020204" pitchFamily="49" charset="0"/>
                          <a:cs typeface="Menlo" panose="020B0609030804020204" pitchFamily="49" charset="0"/>
                        </a:rPr>
                        <a:t>SearchPhrase</a:t>
                      </a:r>
                      <a:r>
                        <a:rPr lang="en" altLang="zh-CN" sz="1400" kern="1200" dirty="0">
                          <a:solidFill>
                            <a:schemeClr val="dk1"/>
                          </a:solidFill>
                          <a:latin typeface="Menlo" panose="020B0609030804020204" pitchFamily="49" charset="0"/>
                          <a:ea typeface="Menlo" panose="020B0609030804020204" pitchFamily="49" charset="0"/>
                          <a:cs typeface="Menlo" panose="020B0609030804020204" pitchFamily="49" charset="0"/>
                        </a:rPr>
                        <a:t> &lt;&gt; '' </a:t>
                      </a:r>
                      <a:r>
                        <a:rPr lang="en" altLang="zh-CN" sz="1400" b="1" kern="1200" dirty="0">
                          <a:solidFill>
                            <a:srgbClr val="00B050"/>
                          </a:solidFill>
                          <a:latin typeface="Menlo" panose="020B0609030804020204" pitchFamily="49" charset="0"/>
                          <a:ea typeface="Menlo" panose="020B0609030804020204" pitchFamily="49" charset="0"/>
                          <a:cs typeface="Menlo" panose="020B0609030804020204" pitchFamily="49" charset="0"/>
                        </a:rPr>
                        <a:t>GROUP BY </a:t>
                      </a:r>
                      <a:r>
                        <a:rPr lang="en" altLang="zh-CN" sz="1400" b="1" kern="1200" dirty="0" err="1">
                          <a:solidFill>
                            <a:srgbClr val="00B050"/>
                          </a:solidFill>
                          <a:latin typeface="Menlo" panose="020B0609030804020204" pitchFamily="49" charset="0"/>
                          <a:ea typeface="Menlo" panose="020B0609030804020204" pitchFamily="49" charset="0"/>
                          <a:cs typeface="Menlo" panose="020B0609030804020204" pitchFamily="49" charset="0"/>
                        </a:rPr>
                        <a:t>WatchID</a:t>
                      </a:r>
                      <a:r>
                        <a:rPr lang="en" altLang="zh-CN" sz="1400" b="1" kern="1200"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 altLang="zh-CN" sz="1400" b="1" kern="1200" dirty="0" err="1">
                          <a:solidFill>
                            <a:srgbClr val="00B050"/>
                          </a:solidFill>
                          <a:latin typeface="Menlo" panose="020B0609030804020204" pitchFamily="49" charset="0"/>
                          <a:ea typeface="Menlo" panose="020B0609030804020204" pitchFamily="49" charset="0"/>
                          <a:cs typeface="Menlo" panose="020B0609030804020204" pitchFamily="49" charset="0"/>
                        </a:rPr>
                        <a:t>ClientIP</a:t>
                      </a:r>
                      <a:r>
                        <a:rPr lang="en" altLang="zh-CN" sz="1400" b="1" kern="1200" dirty="0">
                          <a:solidFill>
                            <a:srgbClr val="00B050"/>
                          </a:solidFill>
                          <a:latin typeface="Menlo" panose="020B0609030804020204" pitchFamily="49" charset="0"/>
                          <a:ea typeface="Menlo" panose="020B0609030804020204" pitchFamily="49" charset="0"/>
                          <a:cs typeface="Menlo" panose="020B0609030804020204" pitchFamily="49" charset="0"/>
                        </a:rPr>
                        <a:t> </a:t>
                      </a:r>
                      <a:r>
                        <a:rPr lang="en" altLang="zh-CN" sz="1400" b="1" kern="1200" dirty="0">
                          <a:solidFill>
                            <a:srgbClr val="C00000"/>
                          </a:solidFill>
                          <a:latin typeface="Menlo" panose="020B0609030804020204" pitchFamily="49" charset="0"/>
                          <a:ea typeface="Menlo" panose="020B0609030804020204" pitchFamily="49" charset="0"/>
                          <a:cs typeface="Menlo" panose="020B0609030804020204" pitchFamily="49" charset="0"/>
                        </a:rPr>
                        <a:t>ORDER BY c DESC LIMIT 10;</a:t>
                      </a:r>
                    </a:p>
                  </a:txBody>
                  <a:tcPr anchor="ctr"/>
                </a:tc>
                <a:extLst>
                  <a:ext uri="{0D108BD9-81ED-4DB2-BD59-A6C34878D82A}">
                    <a16:rowId xmlns:a16="http://schemas.microsoft.com/office/drawing/2014/main" val="3848580284"/>
                  </a:ext>
                </a:extLst>
              </a:tr>
              <a:tr h="370840">
                <a:tc>
                  <a:txBody>
                    <a:bodyPr/>
                    <a:lstStyle/>
                    <a:p>
                      <a:pPr algn="ctr"/>
                      <a:r>
                        <a:rPr lang="en-US" altLang="zh-CN" sz="1400" dirty="0">
                          <a:latin typeface="Menlo" panose="020B0609030804020204" pitchFamily="49" charset="0"/>
                          <a:ea typeface="Microsoft YaHei" panose="020B0503020204020204" pitchFamily="34" charset="-122"/>
                          <a:cs typeface="Menlo" panose="020B0609030804020204" pitchFamily="49" charset="0"/>
                        </a:rPr>
                        <a:t>…</a:t>
                      </a:r>
                      <a:endParaRPr lang="zh-CN" altLang="en-US" sz="1400" dirty="0">
                        <a:latin typeface="Menlo" panose="020B0609030804020204" pitchFamily="49" charset="0"/>
                        <a:ea typeface="Microsoft YaHei" panose="020B0503020204020204" pitchFamily="34" charset="-122"/>
                        <a:cs typeface="Menlo" panose="020B0609030804020204" pitchFamily="49" charset="0"/>
                      </a:endParaRPr>
                    </a:p>
                  </a:txBody>
                  <a:tcPr anchor="ctr"/>
                </a:tc>
                <a:tc>
                  <a:txBody>
                    <a:bodyPr/>
                    <a:lstStyle/>
                    <a:p>
                      <a:r>
                        <a:rPr lang="en-US" altLang="zh-CN" sz="1400" dirty="0">
                          <a:latin typeface="Menlo" panose="020B0609030804020204" pitchFamily="49" charset="0"/>
                          <a:ea typeface="Microsoft YaHei" panose="020B0503020204020204" pitchFamily="34" charset="-122"/>
                          <a:cs typeface="Menlo" panose="020B0609030804020204" pitchFamily="49" charset="0"/>
                        </a:rPr>
                        <a:t>…</a:t>
                      </a:r>
                      <a:endParaRPr lang="zh-CN" altLang="en-US" sz="1400" dirty="0">
                        <a:latin typeface="Menlo" panose="020B0609030804020204" pitchFamily="49" charset="0"/>
                        <a:ea typeface="Microsoft YaHei" panose="020B0503020204020204" pitchFamily="34" charset="-122"/>
                        <a:cs typeface="Menlo" panose="020B0609030804020204" pitchFamily="49" charset="0"/>
                      </a:endParaRPr>
                    </a:p>
                  </a:txBody>
                  <a:tcPr anchor="ctr"/>
                </a:tc>
                <a:extLst>
                  <a:ext uri="{0D108BD9-81ED-4DB2-BD59-A6C34878D82A}">
                    <a16:rowId xmlns:a16="http://schemas.microsoft.com/office/drawing/2014/main" val="3996663830"/>
                  </a:ext>
                </a:extLst>
              </a:tr>
            </a:tbl>
          </a:graphicData>
        </a:graphic>
      </p:graphicFrame>
    </p:spTree>
    <p:extLst>
      <p:ext uri="{BB962C8B-B14F-4D97-AF65-F5344CB8AC3E}">
        <p14:creationId xmlns:p14="http://schemas.microsoft.com/office/powerpoint/2010/main" val="107807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7EC73-AFC0-8370-B054-D46A401EBC2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DADB073-D024-A9CB-5A24-3D30EC49D102}"/>
              </a:ext>
            </a:extLst>
          </p:cNvPr>
          <p:cNvSpPr txBox="1"/>
          <p:nvPr/>
        </p:nvSpPr>
        <p:spPr>
          <a:xfrm>
            <a:off x="0" y="2921168"/>
            <a:ext cx="12192000" cy="1015663"/>
          </a:xfrm>
          <a:prstGeom prst="rect">
            <a:avLst/>
          </a:prstGeom>
          <a:noFill/>
        </p:spPr>
        <p:txBody>
          <a:bodyPr wrap="square" rtlCol="0">
            <a:spAutoFit/>
          </a:bodyPr>
          <a:lstStyle/>
          <a:p>
            <a:pPr algn="ctr"/>
            <a:r>
              <a:rPr kumimoji="1" lang="en-US" altLang="zh-CN" sz="6000" b="1" dirty="0">
                <a:latin typeface="Microsoft YaHei" panose="020B0503020204020204" pitchFamily="34" charset="-122"/>
                <a:ea typeface="Microsoft YaHei" panose="020B0503020204020204" pitchFamily="34" charset="-122"/>
              </a:rPr>
              <a:t>Thanks </a:t>
            </a:r>
            <a:r>
              <a:rPr kumimoji="1" lang="zh-CN" altLang="en-US" sz="6000" b="1" dirty="0">
                <a:latin typeface="Microsoft YaHei" panose="020B0503020204020204" pitchFamily="34" charset="-122"/>
                <a:ea typeface="Microsoft YaHei" panose="020B0503020204020204" pitchFamily="34" charset="-122"/>
              </a:rPr>
              <a:t> </a:t>
            </a:r>
            <a:r>
              <a:rPr kumimoji="1" lang="en-US" altLang="zh-CN" sz="6000" b="1" dirty="0">
                <a:latin typeface="Microsoft YaHei" panose="020B0503020204020204" pitchFamily="34" charset="-122"/>
                <a:ea typeface="Microsoft YaHei" panose="020B0503020204020204" pitchFamily="34" charset="-122"/>
                <a:sym typeface="Wingdings" pitchFamily="2" charset="2"/>
              </a:rPr>
              <a:t>:-)</a:t>
            </a:r>
            <a:endParaRPr kumimoji="1" lang="zh-CN" altLang="en-US" sz="6000"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09932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2F0087-67E7-5AE4-E4DA-768F9CB815E8}"/>
              </a:ext>
            </a:extLst>
          </p:cNvPr>
          <p:cNvSpPr txBox="1"/>
          <p:nvPr/>
        </p:nvSpPr>
        <p:spPr>
          <a:xfrm>
            <a:off x="0" y="20207"/>
            <a:ext cx="12191997" cy="461665"/>
          </a:xfrm>
          <a:prstGeom prst="rect">
            <a:avLst/>
          </a:prstGeom>
          <a:noFill/>
        </p:spPr>
        <p:txBody>
          <a:bodyPr wrap="square" rtlCol="0">
            <a:spAutoFit/>
          </a:bodyPr>
          <a:lstStyle/>
          <a:p>
            <a:pPr algn="ctr"/>
            <a:r>
              <a:rPr kumimoji="1" lang="zh-CN" altLang="en-US" sz="2400" b="1">
                <a:latin typeface="Microsoft YaHei" panose="020B0503020204020204" pitchFamily="34" charset="-122"/>
                <a:ea typeface="Microsoft YaHei" panose="020B0503020204020204" pitchFamily="34" charset="-122"/>
              </a:rPr>
              <a:t>任务：求出现频率最高的</a:t>
            </a:r>
            <a:r>
              <a:rPr kumimoji="1" lang="en-US" altLang="zh-CN" sz="2400" b="1">
                <a:latin typeface="Microsoft YaHei" panose="020B0503020204020204" pitchFamily="34" charset="-122"/>
                <a:ea typeface="Microsoft YaHei" panose="020B0503020204020204" pitchFamily="34" charset="-122"/>
              </a:rPr>
              <a:t>2</a:t>
            </a:r>
            <a:r>
              <a:rPr kumimoji="1" lang="zh-CN" altLang="en-US" sz="2400" b="1">
                <a:latin typeface="Microsoft YaHei" panose="020B0503020204020204" pitchFamily="34" charset="-122"/>
                <a:ea typeface="Microsoft YaHei" panose="020B0503020204020204" pitchFamily="34" charset="-122"/>
              </a:rPr>
              <a:t>个字母</a:t>
            </a:r>
          </a:p>
        </p:txBody>
      </p:sp>
      <p:sp>
        <p:nvSpPr>
          <p:cNvPr id="5" name="文本框 4">
            <a:extLst>
              <a:ext uri="{FF2B5EF4-FFF2-40B4-BE49-F238E27FC236}">
                <a16:creationId xmlns:a16="http://schemas.microsoft.com/office/drawing/2014/main" id="{21B91B37-0374-9266-9C4C-16A0BCD8EE78}"/>
              </a:ext>
            </a:extLst>
          </p:cNvPr>
          <p:cNvSpPr txBox="1"/>
          <p:nvPr/>
        </p:nvSpPr>
        <p:spPr>
          <a:xfrm>
            <a:off x="924903" y="101964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CB9D6BE-6E27-C2B4-FFC3-626E58A49594}"/>
              </a:ext>
            </a:extLst>
          </p:cNvPr>
          <p:cNvSpPr txBox="1"/>
          <p:nvPr/>
        </p:nvSpPr>
        <p:spPr>
          <a:xfrm>
            <a:off x="924903" y="171732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B688953A-572E-A870-3C46-AEBFFD099FE0}"/>
              </a:ext>
            </a:extLst>
          </p:cNvPr>
          <p:cNvSpPr txBox="1"/>
          <p:nvPr/>
        </p:nvSpPr>
        <p:spPr>
          <a:xfrm>
            <a:off x="924903" y="136848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b </a:t>
            </a:r>
            <a:endParaRPr kumimoji="1" lang="zh-CN" altLang="en-US" b="1">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F38E63D7-A1CB-87C1-157C-E72B9DBF4F32}"/>
              </a:ext>
            </a:extLst>
          </p:cNvPr>
          <p:cNvSpPr txBox="1"/>
          <p:nvPr/>
        </p:nvSpPr>
        <p:spPr>
          <a:xfrm>
            <a:off x="924903" y="206617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h </a:t>
            </a:r>
            <a:endParaRPr kumimoji="1" lang="zh-CN" altLang="en-US" b="1">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C65FBB12-B79B-E479-4A32-F5594774F09A}"/>
              </a:ext>
            </a:extLst>
          </p:cNvPr>
          <p:cNvSpPr txBox="1"/>
          <p:nvPr/>
        </p:nvSpPr>
        <p:spPr>
          <a:xfrm>
            <a:off x="924903" y="241501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EBB855C0-0D1C-3815-6AA8-7CB94948B148}"/>
              </a:ext>
            </a:extLst>
          </p:cNvPr>
          <p:cNvSpPr txBox="1"/>
          <p:nvPr/>
        </p:nvSpPr>
        <p:spPr>
          <a:xfrm>
            <a:off x="924903" y="311270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D0BD8F16-DC46-97EA-2D36-38C41191FA88}"/>
              </a:ext>
            </a:extLst>
          </p:cNvPr>
          <p:cNvSpPr txBox="1"/>
          <p:nvPr/>
        </p:nvSpPr>
        <p:spPr>
          <a:xfrm>
            <a:off x="924903" y="276386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 </a:t>
            </a:r>
            <a:endParaRPr kumimoji="1" lang="zh-CN" altLang="en-US" b="1">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AF9F352A-5351-E5C9-479C-D736EE7DDC92}"/>
              </a:ext>
            </a:extLst>
          </p:cNvPr>
          <p:cNvSpPr txBox="1"/>
          <p:nvPr/>
        </p:nvSpPr>
        <p:spPr>
          <a:xfrm>
            <a:off x="924903" y="346154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t </a:t>
            </a:r>
            <a:endParaRPr kumimoji="1" lang="zh-CN" altLang="en-US" b="1">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94F03B88-B4AB-055E-D5BB-960103DD4B3A}"/>
              </a:ext>
            </a:extLst>
          </p:cNvPr>
          <p:cNvSpPr txBox="1"/>
          <p:nvPr/>
        </p:nvSpPr>
        <p:spPr>
          <a:xfrm>
            <a:off x="924903" y="381039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5285E12A-E923-E4DC-33ED-3FBFE3C264AB}"/>
              </a:ext>
            </a:extLst>
          </p:cNvPr>
          <p:cNvSpPr txBox="1"/>
          <p:nvPr/>
        </p:nvSpPr>
        <p:spPr>
          <a:xfrm>
            <a:off x="924903" y="415923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96F1D554-AEAE-4A3C-FA4B-614655838DF7}"/>
              </a:ext>
            </a:extLst>
          </p:cNvPr>
          <p:cNvSpPr txBox="1"/>
          <p:nvPr/>
        </p:nvSpPr>
        <p:spPr>
          <a:xfrm>
            <a:off x="924903" y="450808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8A0D1CFC-CB23-D38C-8F02-355B2B63EB75}"/>
              </a:ext>
            </a:extLst>
          </p:cNvPr>
          <p:cNvSpPr txBox="1"/>
          <p:nvPr/>
        </p:nvSpPr>
        <p:spPr>
          <a:xfrm>
            <a:off x="924903" y="485692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134EB952-E80E-C3E7-945D-345C2B6588A6}"/>
              </a:ext>
            </a:extLst>
          </p:cNvPr>
          <p:cNvSpPr txBox="1"/>
          <p:nvPr/>
        </p:nvSpPr>
        <p:spPr>
          <a:xfrm>
            <a:off x="924903" y="520576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B5EBED42-6836-AD9E-778F-4C67F41083B4}"/>
              </a:ext>
            </a:extLst>
          </p:cNvPr>
          <p:cNvSpPr txBox="1"/>
          <p:nvPr/>
        </p:nvSpPr>
        <p:spPr>
          <a:xfrm>
            <a:off x="924903" y="555461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0E7382F3-E60A-5457-201C-C53DDABE085E}"/>
              </a:ext>
            </a:extLst>
          </p:cNvPr>
          <p:cNvSpPr txBox="1"/>
          <p:nvPr/>
        </p:nvSpPr>
        <p:spPr>
          <a:xfrm>
            <a:off x="557040" y="646524"/>
            <a:ext cx="1271752"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数据集</a:t>
            </a:r>
          </a:p>
        </p:txBody>
      </p:sp>
      <p:sp>
        <p:nvSpPr>
          <p:cNvPr id="25" name="文本框 24">
            <a:extLst>
              <a:ext uri="{FF2B5EF4-FFF2-40B4-BE49-F238E27FC236}">
                <a16:creationId xmlns:a16="http://schemas.microsoft.com/office/drawing/2014/main" id="{2EEB999E-A3D5-FA0D-8B75-99FA38EC66DC}"/>
              </a:ext>
            </a:extLst>
          </p:cNvPr>
          <p:cNvSpPr txBox="1"/>
          <p:nvPr/>
        </p:nvSpPr>
        <p:spPr>
          <a:xfrm>
            <a:off x="1466185" y="3233676"/>
            <a:ext cx="150824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数据分区</a:t>
            </a:r>
          </a:p>
        </p:txBody>
      </p:sp>
      <p:sp>
        <p:nvSpPr>
          <p:cNvPr id="26" name="文本框 25">
            <a:extLst>
              <a:ext uri="{FF2B5EF4-FFF2-40B4-BE49-F238E27FC236}">
                <a16:creationId xmlns:a16="http://schemas.microsoft.com/office/drawing/2014/main" id="{194C6D18-9C00-9ECD-226F-6BA48403425E}"/>
              </a:ext>
            </a:extLst>
          </p:cNvPr>
          <p:cNvSpPr txBox="1"/>
          <p:nvPr/>
        </p:nvSpPr>
        <p:spPr>
          <a:xfrm>
            <a:off x="1203427" y="3556175"/>
            <a:ext cx="2033760" cy="307777"/>
          </a:xfrm>
          <a:prstGeom prst="rect">
            <a:avLst/>
          </a:prstGeom>
          <a:noFill/>
        </p:spPr>
        <p:txBody>
          <a:bodyPr wrap="square" rtlCol="0">
            <a:spAutoFit/>
          </a:bodyPr>
          <a:lstStyle/>
          <a:p>
            <a:pPr algn="ctr"/>
            <a:r>
              <a:rPr kumimoji="1" lang="en-US" altLang="zh-CN" sz="1400" b="1">
                <a:latin typeface="Microsoft YaHei" panose="020B0503020204020204" pitchFamily="34" charset="-122"/>
                <a:ea typeface="Microsoft YaHei" panose="020B0503020204020204" pitchFamily="34" charset="-122"/>
              </a:rPr>
              <a:t>hash(key) % 4</a:t>
            </a:r>
            <a:endParaRPr kumimoji="1" lang="zh-CN" altLang="en-US" sz="1400" b="1">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AD86A13E-E8E2-530D-4077-89CA50A69DDF}"/>
              </a:ext>
            </a:extLst>
          </p:cNvPr>
          <p:cNvSpPr txBox="1"/>
          <p:nvPr/>
        </p:nvSpPr>
        <p:spPr>
          <a:xfrm>
            <a:off x="3337025" y="646524"/>
            <a:ext cx="180253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分区</a:t>
            </a:r>
            <a:r>
              <a:rPr kumimoji="1" lang="en-US" altLang="zh-CN" b="1">
                <a:latin typeface="Microsoft YaHei" panose="020B0503020204020204" pitchFamily="34" charset="-122"/>
                <a:ea typeface="Microsoft YaHei" panose="020B0503020204020204" pitchFamily="34" charset="-122"/>
              </a:rPr>
              <a:t>+</a:t>
            </a:r>
            <a:r>
              <a:rPr kumimoji="1" lang="zh-CN" altLang="en-US" sz="1400" b="1">
                <a:latin typeface="Microsoft YaHei" panose="020B0503020204020204" pitchFamily="34" charset="-122"/>
                <a:ea typeface="Microsoft YaHei" panose="020B0503020204020204" pitchFamily="34" charset="-122"/>
              </a:rPr>
              <a:t>统计信息</a:t>
            </a:r>
            <a:endParaRPr kumimoji="1" lang="zh-CN" altLang="en-US" b="1">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2BE58EEA-6230-4E3C-77FB-39D89313A05E}"/>
              </a:ext>
            </a:extLst>
          </p:cNvPr>
          <p:cNvSpPr/>
          <p:nvPr/>
        </p:nvSpPr>
        <p:spPr>
          <a:xfrm>
            <a:off x="3620814" y="1391320"/>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31C7E17-43EB-AA5E-4AB7-919068042C96}"/>
              </a:ext>
            </a:extLst>
          </p:cNvPr>
          <p:cNvSpPr/>
          <p:nvPr/>
        </p:nvSpPr>
        <p:spPr>
          <a:xfrm>
            <a:off x="3620814" y="2550677"/>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0FE724BE-FCAC-B877-3A85-8BE654A52FF2}"/>
              </a:ext>
            </a:extLst>
          </p:cNvPr>
          <p:cNvSpPr/>
          <p:nvPr/>
        </p:nvSpPr>
        <p:spPr>
          <a:xfrm>
            <a:off x="3620814" y="3710034"/>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8DA369DC-D229-FFA5-5988-0197050FA22E}"/>
              </a:ext>
            </a:extLst>
          </p:cNvPr>
          <p:cNvSpPr/>
          <p:nvPr/>
        </p:nvSpPr>
        <p:spPr>
          <a:xfrm>
            <a:off x="3620814" y="4869391"/>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0B2376A9-93BC-1F28-B7E9-3AF415E59491}"/>
              </a:ext>
            </a:extLst>
          </p:cNvPr>
          <p:cNvSpPr txBox="1"/>
          <p:nvPr/>
        </p:nvSpPr>
        <p:spPr>
          <a:xfrm>
            <a:off x="3079527" y="139590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P0 </a:t>
            </a:r>
            <a:endParaRPr kumimoji="1" lang="zh-CN" altLang="en-US" b="1">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id="{2706B1C5-6D8C-72BE-A870-20E69EF7ED6E}"/>
              </a:ext>
            </a:extLst>
          </p:cNvPr>
          <p:cNvSpPr txBox="1"/>
          <p:nvPr/>
        </p:nvSpPr>
        <p:spPr>
          <a:xfrm>
            <a:off x="3079527" y="252434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P1 </a:t>
            </a:r>
            <a:endParaRPr kumimoji="1" lang="zh-CN" altLang="en-US" b="1">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00FE23E8-10C4-3709-84F6-5A17596E47C0}"/>
              </a:ext>
            </a:extLst>
          </p:cNvPr>
          <p:cNvSpPr txBox="1"/>
          <p:nvPr/>
        </p:nvSpPr>
        <p:spPr>
          <a:xfrm>
            <a:off x="3079527" y="371529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P2 </a:t>
            </a:r>
            <a:endParaRPr kumimoji="1" lang="zh-CN" altLang="en-US" b="1">
              <a:latin typeface="Microsoft YaHei" panose="020B0503020204020204" pitchFamily="34" charset="-122"/>
              <a:ea typeface="Microsoft YaHei" panose="020B0503020204020204" pitchFamily="34" charset="-122"/>
            </a:endParaRPr>
          </a:p>
        </p:txBody>
      </p:sp>
      <p:sp>
        <p:nvSpPr>
          <p:cNvPr id="35" name="文本框 34">
            <a:extLst>
              <a:ext uri="{FF2B5EF4-FFF2-40B4-BE49-F238E27FC236}">
                <a16:creationId xmlns:a16="http://schemas.microsoft.com/office/drawing/2014/main" id="{5E1D0600-FBCB-510D-910E-156ED90DD45E}"/>
              </a:ext>
            </a:extLst>
          </p:cNvPr>
          <p:cNvSpPr txBox="1"/>
          <p:nvPr/>
        </p:nvSpPr>
        <p:spPr>
          <a:xfrm>
            <a:off x="3079527" y="4869391"/>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P3 </a:t>
            </a:r>
            <a:endParaRPr kumimoji="1" lang="zh-CN" altLang="en-US" b="1">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12165E5E-6C49-83E1-5EBA-B351CDA36C42}"/>
              </a:ext>
            </a:extLst>
          </p:cNvPr>
          <p:cNvSpPr txBox="1"/>
          <p:nvPr/>
        </p:nvSpPr>
        <p:spPr>
          <a:xfrm>
            <a:off x="3620814" y="1488120"/>
            <a:ext cx="1818290" cy="646331"/>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a </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e</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a  e  a  a m </a:t>
            </a:r>
            <a:endParaRPr kumimoji="1" lang="zh-CN" altLang="en-US" b="1">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3382DDDC-5301-594C-424B-A22463263A86}"/>
              </a:ext>
            </a:extLst>
          </p:cNvPr>
          <p:cNvSpPr txBox="1"/>
          <p:nvPr/>
        </p:nvSpPr>
        <p:spPr>
          <a:xfrm>
            <a:off x="3620814" y="2637630"/>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b</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a:t>
            </a:r>
            <a:endParaRPr kumimoji="1" lang="zh-CN" altLang="en-US" b="1">
              <a:latin typeface="Microsoft YaHei" panose="020B0503020204020204" pitchFamily="34" charset="-122"/>
              <a:ea typeface="Microsoft YaHei" panose="020B0503020204020204" pitchFamily="34" charset="-122"/>
            </a:endParaRPr>
          </a:p>
        </p:txBody>
      </p:sp>
      <p:sp>
        <p:nvSpPr>
          <p:cNvPr id="38" name="文本框 37">
            <a:extLst>
              <a:ext uri="{FF2B5EF4-FFF2-40B4-BE49-F238E27FC236}">
                <a16:creationId xmlns:a16="http://schemas.microsoft.com/office/drawing/2014/main" id="{4662947B-12C7-649E-9355-D0343EFD394C}"/>
              </a:ext>
            </a:extLst>
          </p:cNvPr>
          <p:cNvSpPr txBox="1"/>
          <p:nvPr/>
        </p:nvSpPr>
        <p:spPr>
          <a:xfrm>
            <a:off x="3620814" y="3808315"/>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c  c  c  s</a:t>
            </a:r>
            <a:endParaRPr kumimoji="1" lang="zh-CN" altLang="en-US" b="1">
              <a:latin typeface="Microsoft YaHei" panose="020B0503020204020204" pitchFamily="34" charset="-122"/>
              <a:ea typeface="Microsoft YaHei" panose="020B0503020204020204" pitchFamily="34" charset="-122"/>
            </a:endParaRPr>
          </a:p>
        </p:txBody>
      </p:sp>
      <p:sp>
        <p:nvSpPr>
          <p:cNvPr id="39" name="文本框 38">
            <a:extLst>
              <a:ext uri="{FF2B5EF4-FFF2-40B4-BE49-F238E27FC236}">
                <a16:creationId xmlns:a16="http://schemas.microsoft.com/office/drawing/2014/main" id="{1EAC80CF-95F8-7A57-36C4-8E27632E76F7}"/>
              </a:ext>
            </a:extLst>
          </p:cNvPr>
          <p:cNvSpPr txBox="1"/>
          <p:nvPr/>
        </p:nvSpPr>
        <p:spPr>
          <a:xfrm>
            <a:off x="3620814" y="4963409"/>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h d</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p  t</a:t>
            </a:r>
            <a:endParaRPr kumimoji="1" lang="zh-CN" altLang="en-US" b="1">
              <a:latin typeface="Microsoft YaHei" panose="020B0503020204020204" pitchFamily="34" charset="-122"/>
              <a:ea typeface="Microsoft YaHei" panose="020B0503020204020204" pitchFamily="34" charset="-122"/>
            </a:endParaRPr>
          </a:p>
        </p:txBody>
      </p:sp>
      <p:sp>
        <p:nvSpPr>
          <p:cNvPr id="40" name="文本框 39">
            <a:extLst>
              <a:ext uri="{FF2B5EF4-FFF2-40B4-BE49-F238E27FC236}">
                <a16:creationId xmlns:a16="http://schemas.microsoft.com/office/drawing/2014/main" id="{86A698D1-00A9-F24A-162B-0DFFAEA675AF}"/>
              </a:ext>
            </a:extLst>
          </p:cNvPr>
          <p:cNvSpPr txBox="1"/>
          <p:nvPr/>
        </p:nvSpPr>
        <p:spPr>
          <a:xfrm>
            <a:off x="3620814" y="1986572"/>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count=7 </a:t>
            </a:r>
            <a:endParaRPr kumimoji="1" lang="zh-CN" altLang="en-US" b="1">
              <a:latin typeface="Microsoft YaHei" panose="020B0503020204020204" pitchFamily="34" charset="-122"/>
              <a:ea typeface="Microsoft YaHei" panose="020B0503020204020204" pitchFamily="34" charset="-122"/>
            </a:endParaRPr>
          </a:p>
        </p:txBody>
      </p:sp>
      <p:sp>
        <p:nvSpPr>
          <p:cNvPr id="41" name="文本框 40">
            <a:extLst>
              <a:ext uri="{FF2B5EF4-FFF2-40B4-BE49-F238E27FC236}">
                <a16:creationId xmlns:a16="http://schemas.microsoft.com/office/drawing/2014/main" id="{FD645565-1629-113F-1812-0AB8DEA8AB8F}"/>
              </a:ext>
            </a:extLst>
          </p:cNvPr>
          <p:cNvSpPr txBox="1"/>
          <p:nvPr/>
        </p:nvSpPr>
        <p:spPr>
          <a:xfrm>
            <a:off x="3620814" y="3149209"/>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count=1 </a:t>
            </a:r>
            <a:endParaRPr kumimoji="1" lang="zh-CN" altLang="en-US" b="1">
              <a:latin typeface="Microsoft YaHei" panose="020B0503020204020204" pitchFamily="34" charset="-122"/>
              <a:ea typeface="Microsoft YaHei" panose="020B0503020204020204" pitchFamily="34" charset="-122"/>
            </a:endParaRPr>
          </a:p>
        </p:txBody>
      </p:sp>
      <p:sp>
        <p:nvSpPr>
          <p:cNvPr id="42" name="文本框 41">
            <a:extLst>
              <a:ext uri="{FF2B5EF4-FFF2-40B4-BE49-F238E27FC236}">
                <a16:creationId xmlns:a16="http://schemas.microsoft.com/office/drawing/2014/main" id="{57383C06-C7F0-0BAC-D90E-CCAB155761C4}"/>
              </a:ext>
            </a:extLst>
          </p:cNvPr>
          <p:cNvSpPr txBox="1"/>
          <p:nvPr/>
        </p:nvSpPr>
        <p:spPr>
          <a:xfrm>
            <a:off x="3620814" y="4299914"/>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count=4 </a:t>
            </a:r>
            <a:endParaRPr kumimoji="1" lang="zh-CN" altLang="en-US" b="1">
              <a:latin typeface="Microsoft YaHei" panose="020B0503020204020204" pitchFamily="34" charset="-122"/>
              <a:ea typeface="Microsoft YaHei" panose="020B0503020204020204" pitchFamily="34" charset="-122"/>
            </a:endParaRPr>
          </a:p>
        </p:txBody>
      </p:sp>
      <p:sp>
        <p:nvSpPr>
          <p:cNvPr id="43" name="文本框 42">
            <a:extLst>
              <a:ext uri="{FF2B5EF4-FFF2-40B4-BE49-F238E27FC236}">
                <a16:creationId xmlns:a16="http://schemas.microsoft.com/office/drawing/2014/main" id="{6EA1F97B-1FC8-AD89-EF14-D8A391091878}"/>
              </a:ext>
            </a:extLst>
          </p:cNvPr>
          <p:cNvSpPr txBox="1"/>
          <p:nvPr/>
        </p:nvSpPr>
        <p:spPr>
          <a:xfrm>
            <a:off x="3620814" y="5462388"/>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count=4 </a:t>
            </a:r>
            <a:endParaRPr kumimoji="1" lang="zh-CN" altLang="en-US" b="1">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D0CFBFEF-0F60-94CE-BF5F-DA73A91F5899}"/>
              </a:ext>
            </a:extLst>
          </p:cNvPr>
          <p:cNvSpPr txBox="1"/>
          <p:nvPr/>
        </p:nvSpPr>
        <p:spPr>
          <a:xfrm>
            <a:off x="6521661" y="646524"/>
            <a:ext cx="3009614"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按顺序聚合或剪枝分区</a:t>
            </a:r>
          </a:p>
        </p:txBody>
      </p:sp>
      <p:cxnSp>
        <p:nvCxnSpPr>
          <p:cNvPr id="46" name="直线箭头连接符 45">
            <a:extLst>
              <a:ext uri="{FF2B5EF4-FFF2-40B4-BE49-F238E27FC236}">
                <a16:creationId xmlns:a16="http://schemas.microsoft.com/office/drawing/2014/main" id="{EF98E428-ADA7-5244-EA29-F1FE9F6D5202}"/>
              </a:ext>
            </a:extLst>
          </p:cNvPr>
          <p:cNvCxnSpPr/>
          <p:nvPr/>
        </p:nvCxnSpPr>
        <p:spPr>
          <a:xfrm>
            <a:off x="5979838" y="1415069"/>
            <a:ext cx="0" cy="4434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9E18951-4ACC-25BC-B202-4571A88B96EF}"/>
              </a:ext>
            </a:extLst>
          </p:cNvPr>
          <p:cNvSpPr txBox="1"/>
          <p:nvPr/>
        </p:nvSpPr>
        <p:spPr>
          <a:xfrm>
            <a:off x="6394519" y="1103157"/>
            <a:ext cx="5449611" cy="830997"/>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P0</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{a: 4, e: 2, m: 1}</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当前全局聚合结果 </a:t>
            </a:r>
            <a:r>
              <a:rPr kumimoji="1" lang="en-US" altLang="zh-CN" sz="1600">
                <a:latin typeface="Microsoft YaHei" panose="020B0503020204020204" pitchFamily="34" charset="-122"/>
                <a:ea typeface="Microsoft YaHei" panose="020B0503020204020204" pitchFamily="34" charset="-122"/>
              </a:rPr>
              <a:t>global_top2_agg = {a: 4, e: 2}</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当前全局聚合阈值 </a:t>
            </a:r>
            <a:r>
              <a:rPr kumimoji="1" lang="en-US" altLang="zh-CN" sz="1600">
                <a:latin typeface="Microsoft YaHei" panose="020B0503020204020204" pitchFamily="34" charset="-122"/>
                <a:ea typeface="Microsoft YaHei" panose="020B0503020204020204" pitchFamily="34" charset="-122"/>
              </a:rPr>
              <a:t>top2_threshold = 2</a:t>
            </a:r>
            <a:endParaRPr kumimoji="1" lang="zh-CN" altLang="en-US" sz="1600">
              <a:latin typeface="Microsoft YaHei" panose="020B0503020204020204" pitchFamily="34" charset="-122"/>
              <a:ea typeface="Microsoft YaHei" panose="020B0503020204020204" pitchFamily="34" charset="-122"/>
            </a:endParaRPr>
          </a:p>
        </p:txBody>
      </p:sp>
      <p:sp>
        <p:nvSpPr>
          <p:cNvPr id="48" name="文本框 47">
            <a:extLst>
              <a:ext uri="{FF2B5EF4-FFF2-40B4-BE49-F238E27FC236}">
                <a16:creationId xmlns:a16="http://schemas.microsoft.com/office/drawing/2014/main" id="{A00A0BC5-3059-B8F1-F72F-F357DD55D75D}"/>
              </a:ext>
            </a:extLst>
          </p:cNvPr>
          <p:cNvSpPr txBox="1"/>
          <p:nvPr/>
        </p:nvSpPr>
        <p:spPr>
          <a:xfrm>
            <a:off x="924903" y="590345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m </a:t>
            </a:r>
            <a:endParaRPr kumimoji="1" lang="zh-CN" altLang="en-US" b="1">
              <a:latin typeface="Microsoft YaHei" panose="020B0503020204020204" pitchFamily="34" charset="-122"/>
              <a:ea typeface="Microsoft YaHei" panose="020B0503020204020204" pitchFamily="34" charset="-122"/>
            </a:endParaRPr>
          </a:p>
        </p:txBody>
      </p:sp>
      <p:sp>
        <p:nvSpPr>
          <p:cNvPr id="49" name="文本框 48">
            <a:extLst>
              <a:ext uri="{FF2B5EF4-FFF2-40B4-BE49-F238E27FC236}">
                <a16:creationId xmlns:a16="http://schemas.microsoft.com/office/drawing/2014/main" id="{4E8D6F3C-DCF7-F324-228E-4FAFD9C5F75C}"/>
              </a:ext>
            </a:extLst>
          </p:cNvPr>
          <p:cNvSpPr txBox="1"/>
          <p:nvPr/>
        </p:nvSpPr>
        <p:spPr>
          <a:xfrm>
            <a:off x="6394519" y="2017436"/>
            <a:ext cx="5631692" cy="1077218"/>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由于</a:t>
            </a:r>
            <a:r>
              <a:rPr kumimoji="1" lang="en-US" altLang="zh-CN" sz="1600">
                <a:latin typeface="Microsoft YaHei" panose="020B0503020204020204" pitchFamily="34" charset="-122"/>
                <a:ea typeface="Microsoft YaHei" panose="020B0503020204020204" pitchFamily="34" charset="-122"/>
              </a:rPr>
              <a:t>top2_threshold = 2</a:t>
            </a:r>
            <a:r>
              <a:rPr kumimoji="1" lang="zh-CN" altLang="en-US" sz="1600">
                <a:latin typeface="Microsoft YaHei" panose="020B0503020204020204" pitchFamily="34" charset="-122"/>
                <a:ea typeface="Microsoft YaHei" panose="020B0503020204020204" pitchFamily="34" charset="-122"/>
              </a:rPr>
              <a:t>，而分区</a:t>
            </a:r>
            <a:r>
              <a:rPr kumimoji="1" lang="en-US" altLang="zh-CN" sz="1600">
                <a:latin typeface="Microsoft YaHei" panose="020B0503020204020204" pitchFamily="34" charset="-122"/>
                <a:ea typeface="Microsoft YaHei" panose="020B0503020204020204" pitchFamily="34" charset="-122"/>
              </a:rPr>
              <a:t>P1</a:t>
            </a:r>
            <a:r>
              <a:rPr kumimoji="1" lang="zh-CN" altLang="en-US" sz="1600">
                <a:latin typeface="Microsoft YaHei" panose="020B0503020204020204" pitchFamily="34" charset="-122"/>
                <a:ea typeface="Microsoft YaHei" panose="020B0503020204020204" pitchFamily="34" charset="-122"/>
              </a:rPr>
              <a:t>的总行数</a:t>
            </a:r>
            <a:r>
              <a:rPr kumimoji="1" lang="en-US" altLang="zh-CN" sz="1600">
                <a:latin typeface="Microsoft YaHei" panose="020B0503020204020204" pitchFamily="34" charset="-122"/>
                <a:ea typeface="Microsoft YaHei" panose="020B0503020204020204" pitchFamily="34" charset="-122"/>
              </a:rPr>
              <a:t>count</a:t>
            </a:r>
            <a:r>
              <a:rPr kumimoji="1" lang="zh-CN" altLang="en-US" sz="1600">
                <a:latin typeface="Microsoft YaHei" panose="020B0503020204020204" pitchFamily="34" charset="-122"/>
                <a:ea typeface="Microsoft YaHei" panose="020B0503020204020204" pitchFamily="34" charset="-122"/>
              </a:rPr>
              <a:t>为</a:t>
            </a:r>
            <a:r>
              <a:rPr kumimoji="1" lang="en-US" altLang="zh-CN" sz="1600">
                <a:latin typeface="Microsoft YaHei" panose="020B0503020204020204" pitchFamily="34" charset="-122"/>
                <a:ea typeface="Microsoft YaHei" panose="020B0503020204020204" pitchFamily="34" charset="-122"/>
              </a:rPr>
              <a:t>1</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可以确定，即使对</a:t>
            </a:r>
            <a:r>
              <a:rPr kumimoji="1" lang="en-US" altLang="zh-CN" sz="1600">
                <a:latin typeface="Microsoft YaHei" panose="020B0503020204020204" pitchFamily="34" charset="-122"/>
                <a:ea typeface="Microsoft YaHei" panose="020B0503020204020204" pitchFamily="34" charset="-122"/>
              </a:rPr>
              <a:t>P1</a:t>
            </a:r>
            <a:r>
              <a:rPr kumimoji="1" lang="zh-CN" altLang="en-US" sz="1600">
                <a:latin typeface="Microsoft YaHei" panose="020B0503020204020204" pitchFamily="34" charset="-122"/>
                <a:ea typeface="Microsoft YaHei" panose="020B0503020204020204" pitchFamily="34" charset="-122"/>
              </a:rPr>
              <a:t>做哈希聚合，其内部的某个字母出现次数不可能超过</a:t>
            </a:r>
            <a:r>
              <a:rPr kumimoji="1" lang="en-US" altLang="zh-CN" sz="1600">
                <a:latin typeface="Microsoft YaHei" panose="020B0503020204020204" pitchFamily="34" charset="-122"/>
                <a:ea typeface="Microsoft YaHei" panose="020B0503020204020204" pitchFamily="34" charset="-122"/>
              </a:rPr>
              <a:t>P1</a:t>
            </a:r>
            <a:r>
              <a:rPr kumimoji="1" lang="zh-CN" altLang="en-US" sz="1600">
                <a:latin typeface="Microsoft YaHei" panose="020B0503020204020204" pitchFamily="34" charset="-122"/>
                <a:ea typeface="Microsoft YaHei" panose="020B0503020204020204" pitchFamily="34" charset="-122"/>
              </a:rPr>
              <a:t>的总行数</a:t>
            </a:r>
            <a:r>
              <a:rPr kumimoji="1" lang="en-US" altLang="zh-CN" sz="1600">
                <a:latin typeface="Microsoft YaHei" panose="020B0503020204020204" pitchFamily="34" charset="-122"/>
                <a:ea typeface="Microsoft YaHei" panose="020B0503020204020204" pitchFamily="34" charset="-122"/>
              </a:rPr>
              <a:t>1</a:t>
            </a:r>
            <a:r>
              <a:rPr kumimoji="1" lang="zh-CN" altLang="en-US" sz="1600">
                <a:latin typeface="Microsoft YaHei" panose="020B0503020204020204" pitchFamily="34" charset="-122"/>
                <a:ea typeface="Microsoft YaHei" panose="020B0503020204020204" pitchFamily="34" charset="-122"/>
              </a:rPr>
              <a:t>，而从现在已经聚合的结果来看，目前的</a:t>
            </a:r>
            <a:r>
              <a:rPr kumimoji="1" lang="en-US" altLang="zh-CN" sz="1600">
                <a:latin typeface="Microsoft YaHei" panose="020B0503020204020204" pitchFamily="34" charset="-122"/>
                <a:ea typeface="Microsoft YaHei" panose="020B0503020204020204" pitchFamily="34" charset="-122"/>
              </a:rPr>
              <a:t>top2</a:t>
            </a:r>
            <a:r>
              <a:rPr kumimoji="1" lang="zh-CN" altLang="en-US" sz="1600">
                <a:latin typeface="Microsoft YaHei" panose="020B0503020204020204" pitchFamily="34" charset="-122"/>
                <a:ea typeface="Microsoft YaHei" panose="020B0503020204020204" pitchFamily="34" charset="-122"/>
              </a:rPr>
              <a:t>最小为</a:t>
            </a:r>
            <a:r>
              <a:rPr kumimoji="1" lang="en-US" altLang="zh-CN" sz="1600">
                <a:latin typeface="Microsoft YaHei" panose="020B0503020204020204" pitchFamily="34" charset="-122"/>
                <a:ea typeface="Microsoft YaHei" panose="020B0503020204020204" pitchFamily="34" charset="-122"/>
              </a:rPr>
              <a:t>2</a:t>
            </a:r>
            <a:r>
              <a:rPr kumimoji="1" lang="zh-CN" altLang="en-US" sz="1600">
                <a:latin typeface="Microsoft YaHei" panose="020B0503020204020204" pitchFamily="34" charset="-122"/>
                <a:ea typeface="Microsoft YaHei" panose="020B0503020204020204" pitchFamily="34" charset="-122"/>
              </a:rPr>
              <a:t>，所以没有必要去聚合</a:t>
            </a:r>
            <a:r>
              <a:rPr kumimoji="1" lang="en-US" altLang="zh-CN" sz="1600">
                <a:latin typeface="Microsoft YaHei" panose="020B0503020204020204" pitchFamily="34" charset="-122"/>
                <a:ea typeface="Microsoft YaHei" panose="020B0503020204020204" pitchFamily="34" charset="-122"/>
              </a:rPr>
              <a:t>P1</a:t>
            </a:r>
            <a:endParaRPr kumimoji="1" lang="zh-CN" altLang="en-US" sz="1600">
              <a:latin typeface="Microsoft YaHei" panose="020B0503020204020204" pitchFamily="34" charset="-122"/>
              <a:ea typeface="Microsoft YaHei" panose="020B0503020204020204" pitchFamily="34" charset="-122"/>
            </a:endParaRPr>
          </a:p>
        </p:txBody>
      </p:sp>
      <p:cxnSp>
        <p:nvCxnSpPr>
          <p:cNvPr id="51" name="直线连接符 50">
            <a:extLst>
              <a:ext uri="{FF2B5EF4-FFF2-40B4-BE49-F238E27FC236}">
                <a16:creationId xmlns:a16="http://schemas.microsoft.com/office/drawing/2014/main" id="{F327B03E-1244-DAAB-215D-98ED12FEDBCE}"/>
              </a:ext>
            </a:extLst>
          </p:cNvPr>
          <p:cNvCxnSpPr>
            <a:cxnSpLocks/>
          </p:cNvCxnSpPr>
          <p:nvPr/>
        </p:nvCxnSpPr>
        <p:spPr>
          <a:xfrm flipV="1">
            <a:off x="6394519" y="1970540"/>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B66E4E30-4DFE-FD84-3DA6-840E64D5A7A2}"/>
              </a:ext>
            </a:extLst>
          </p:cNvPr>
          <p:cNvCxnSpPr>
            <a:cxnSpLocks/>
          </p:cNvCxnSpPr>
          <p:nvPr/>
        </p:nvCxnSpPr>
        <p:spPr>
          <a:xfrm flipV="1">
            <a:off x="6394519" y="3131040"/>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552B748-0274-DEC6-7E99-247E8F2C4476}"/>
              </a:ext>
            </a:extLst>
          </p:cNvPr>
          <p:cNvSpPr txBox="1"/>
          <p:nvPr/>
        </p:nvSpPr>
        <p:spPr>
          <a:xfrm>
            <a:off x="6394519" y="4830878"/>
            <a:ext cx="5631689" cy="1569660"/>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由于</a:t>
            </a:r>
            <a:r>
              <a:rPr kumimoji="1" lang="en-US" altLang="zh-CN" sz="1600">
                <a:latin typeface="Microsoft YaHei" panose="020B0503020204020204" pitchFamily="34" charset="-122"/>
                <a:ea typeface="Microsoft YaHei" panose="020B0503020204020204" pitchFamily="34" charset="-122"/>
              </a:rPr>
              <a:t>top2_threshold = 3</a:t>
            </a:r>
            <a:r>
              <a:rPr kumimoji="1" lang="zh-CN" altLang="en-US" sz="1600">
                <a:latin typeface="Microsoft YaHei" panose="020B0503020204020204" pitchFamily="34" charset="-122"/>
                <a:ea typeface="Microsoft YaHei" panose="020B0503020204020204" pitchFamily="34" charset="-122"/>
              </a:rPr>
              <a:t>，而分区</a:t>
            </a:r>
            <a:r>
              <a:rPr kumimoji="1" lang="en-US" altLang="zh-CN" sz="1600">
                <a:latin typeface="Microsoft YaHei" panose="020B0503020204020204" pitchFamily="34" charset="-122"/>
                <a:ea typeface="Microsoft YaHei" panose="020B0503020204020204" pitchFamily="34" charset="-122"/>
              </a:rPr>
              <a:t>P3</a:t>
            </a:r>
            <a:r>
              <a:rPr kumimoji="1" lang="zh-CN" altLang="en-US" sz="1600">
                <a:latin typeface="Microsoft YaHei" panose="020B0503020204020204" pitchFamily="34" charset="-122"/>
                <a:ea typeface="Microsoft YaHei" panose="020B0503020204020204" pitchFamily="34" charset="-122"/>
              </a:rPr>
              <a:t>的总行数</a:t>
            </a:r>
            <a:r>
              <a:rPr kumimoji="1" lang="en-US" altLang="zh-CN" sz="1600">
                <a:latin typeface="Microsoft YaHei" panose="020B0503020204020204" pitchFamily="34" charset="-122"/>
                <a:ea typeface="Microsoft YaHei" panose="020B0503020204020204" pitchFamily="34" charset="-122"/>
              </a:rPr>
              <a:t>count</a:t>
            </a:r>
            <a:r>
              <a:rPr kumimoji="1" lang="zh-CN" altLang="en-US" sz="1600">
                <a:latin typeface="Microsoft YaHei" panose="020B0503020204020204" pitchFamily="34" charset="-122"/>
                <a:ea typeface="Microsoft YaHei" panose="020B0503020204020204" pitchFamily="34" charset="-122"/>
              </a:rPr>
              <a:t>为</a:t>
            </a:r>
            <a:r>
              <a:rPr kumimoji="1" lang="en-US" altLang="zh-CN" sz="1600">
                <a:latin typeface="Microsoft YaHei" panose="020B0503020204020204" pitchFamily="34" charset="-122"/>
                <a:ea typeface="Microsoft YaHei" panose="020B0503020204020204" pitchFamily="34" charset="-122"/>
              </a:rPr>
              <a:t>4</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在不做细粒度聚合前，无法根据粗粒度的统计信息判断</a:t>
            </a:r>
            <a:r>
              <a:rPr kumimoji="1" lang="en-US" altLang="zh-CN" sz="1600">
                <a:latin typeface="Microsoft YaHei" panose="020B0503020204020204" pitchFamily="34" charset="-122"/>
                <a:ea typeface="Microsoft YaHei" panose="020B0503020204020204" pitchFamily="34" charset="-122"/>
              </a:rPr>
              <a:t>P3</a:t>
            </a:r>
            <a:r>
              <a:rPr kumimoji="1" lang="zh-CN" altLang="en-US" sz="1600">
                <a:latin typeface="Microsoft YaHei" panose="020B0503020204020204" pitchFamily="34" charset="-122"/>
                <a:ea typeface="Microsoft YaHei" panose="020B0503020204020204" pitchFamily="34" charset="-122"/>
              </a:rPr>
              <a:t>中是否有字母出现次数超过当前阈值</a:t>
            </a:r>
            <a:r>
              <a:rPr kumimoji="1" lang="en-US" altLang="zh-CN" sz="1600">
                <a:latin typeface="Microsoft YaHei" panose="020B0503020204020204" pitchFamily="34" charset="-122"/>
                <a:ea typeface="Microsoft YaHei" panose="020B0503020204020204" pitchFamily="34" charset="-122"/>
              </a:rPr>
              <a:t>3</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P3</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{h: 1, d: 1, p: 1, t: 1}</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不用更新</a:t>
            </a:r>
            <a:r>
              <a:rPr kumimoji="1" lang="en-US" altLang="zh-CN" sz="1600">
                <a:latin typeface="Microsoft YaHei" panose="020B0503020204020204" pitchFamily="34" charset="-122"/>
                <a:ea typeface="Microsoft YaHei" panose="020B0503020204020204" pitchFamily="34" charset="-122"/>
              </a:rPr>
              <a:t>global_top2_agg = {a: 4, c: 3}</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不用更新</a:t>
            </a:r>
            <a:r>
              <a:rPr kumimoji="1" lang="en-US" altLang="zh-CN" sz="1600">
                <a:latin typeface="Microsoft YaHei" panose="020B0503020204020204" pitchFamily="34" charset="-122"/>
                <a:ea typeface="Microsoft YaHei" panose="020B0503020204020204" pitchFamily="34" charset="-122"/>
              </a:rPr>
              <a:t>top2_threshold</a:t>
            </a:r>
            <a:r>
              <a:rPr kumimoji="1" lang="zh-CN" altLang="en-US" sz="1600">
                <a:latin typeface="Microsoft YaHei" panose="020B0503020204020204" pitchFamily="34" charset="-122"/>
                <a:ea typeface="Microsoft YaHei" panose="020B0503020204020204" pitchFamily="34" charset="-122"/>
              </a:rPr>
              <a:t> </a:t>
            </a:r>
            <a:r>
              <a:rPr kumimoji="1" lang="en-US" altLang="zh-CN" sz="1600">
                <a:latin typeface="Microsoft YaHei" panose="020B0503020204020204" pitchFamily="34" charset="-122"/>
                <a:ea typeface="Microsoft YaHei" panose="020B0503020204020204" pitchFamily="34" charset="-122"/>
              </a:rPr>
              <a:t>=</a:t>
            </a:r>
            <a:r>
              <a:rPr kumimoji="1" lang="zh-CN" altLang="en-US" sz="1600">
                <a:latin typeface="Microsoft YaHei" panose="020B0503020204020204" pitchFamily="34" charset="-122"/>
                <a:ea typeface="Microsoft YaHei" panose="020B0503020204020204" pitchFamily="34" charset="-122"/>
              </a:rPr>
              <a:t> </a:t>
            </a:r>
            <a:r>
              <a:rPr kumimoji="1" lang="en-US" altLang="zh-CN" sz="1600">
                <a:latin typeface="Microsoft YaHei" panose="020B0503020204020204" pitchFamily="34" charset="-122"/>
                <a:ea typeface="Microsoft YaHei" panose="020B0503020204020204" pitchFamily="34" charset="-122"/>
              </a:rPr>
              <a:t>3</a:t>
            </a:r>
          </a:p>
        </p:txBody>
      </p:sp>
      <p:cxnSp>
        <p:nvCxnSpPr>
          <p:cNvPr id="54" name="直线连接符 53">
            <a:extLst>
              <a:ext uri="{FF2B5EF4-FFF2-40B4-BE49-F238E27FC236}">
                <a16:creationId xmlns:a16="http://schemas.microsoft.com/office/drawing/2014/main" id="{A6D35022-FD74-5B32-3A7F-F76E47E1DD46}"/>
              </a:ext>
            </a:extLst>
          </p:cNvPr>
          <p:cNvCxnSpPr>
            <a:cxnSpLocks/>
          </p:cNvCxnSpPr>
          <p:nvPr/>
        </p:nvCxnSpPr>
        <p:spPr>
          <a:xfrm flipV="1">
            <a:off x="6394519" y="4783982"/>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DF16F3C8-E334-B64E-A427-550D94062C2B}"/>
              </a:ext>
            </a:extLst>
          </p:cNvPr>
          <p:cNvSpPr txBox="1"/>
          <p:nvPr/>
        </p:nvSpPr>
        <p:spPr>
          <a:xfrm>
            <a:off x="6394519" y="3177936"/>
            <a:ext cx="5631692" cy="1569660"/>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由于</a:t>
            </a:r>
            <a:r>
              <a:rPr kumimoji="1" lang="en-US" altLang="zh-CN" sz="1600">
                <a:latin typeface="Microsoft YaHei" panose="020B0503020204020204" pitchFamily="34" charset="-122"/>
                <a:ea typeface="Microsoft YaHei" panose="020B0503020204020204" pitchFamily="34" charset="-122"/>
              </a:rPr>
              <a:t>top2_threshold = 2</a:t>
            </a:r>
            <a:r>
              <a:rPr kumimoji="1" lang="zh-CN" altLang="en-US" sz="1600">
                <a:latin typeface="Microsoft YaHei" panose="020B0503020204020204" pitchFamily="34" charset="-122"/>
                <a:ea typeface="Microsoft YaHei" panose="020B0503020204020204" pitchFamily="34" charset="-122"/>
              </a:rPr>
              <a:t>，而分区</a:t>
            </a:r>
            <a:r>
              <a:rPr kumimoji="1" lang="en-US" altLang="zh-CN" sz="1600">
                <a:latin typeface="Microsoft YaHei" panose="020B0503020204020204" pitchFamily="34" charset="-122"/>
                <a:ea typeface="Microsoft YaHei" panose="020B0503020204020204" pitchFamily="34" charset="-122"/>
              </a:rPr>
              <a:t>P2</a:t>
            </a:r>
            <a:r>
              <a:rPr kumimoji="1" lang="zh-CN" altLang="en-US" sz="1600">
                <a:latin typeface="Microsoft YaHei" panose="020B0503020204020204" pitchFamily="34" charset="-122"/>
                <a:ea typeface="Microsoft YaHei" panose="020B0503020204020204" pitchFamily="34" charset="-122"/>
              </a:rPr>
              <a:t>的总行数</a:t>
            </a:r>
            <a:r>
              <a:rPr kumimoji="1" lang="en-US" altLang="zh-CN" sz="1600">
                <a:latin typeface="Microsoft YaHei" panose="020B0503020204020204" pitchFamily="34" charset="-122"/>
                <a:ea typeface="Microsoft YaHei" panose="020B0503020204020204" pitchFamily="34" charset="-122"/>
              </a:rPr>
              <a:t>count</a:t>
            </a:r>
            <a:r>
              <a:rPr kumimoji="1" lang="zh-CN" altLang="en-US" sz="1600">
                <a:latin typeface="Microsoft YaHei" panose="020B0503020204020204" pitchFamily="34" charset="-122"/>
                <a:ea typeface="Microsoft YaHei" panose="020B0503020204020204" pitchFamily="34" charset="-122"/>
              </a:rPr>
              <a:t>为</a:t>
            </a:r>
            <a:r>
              <a:rPr kumimoji="1" lang="en-US" altLang="zh-CN" sz="1600">
                <a:latin typeface="Microsoft YaHei" panose="020B0503020204020204" pitchFamily="34" charset="-122"/>
                <a:ea typeface="Microsoft YaHei" panose="020B0503020204020204" pitchFamily="34" charset="-122"/>
              </a:rPr>
              <a:t>4</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在不做细粒度聚合前，无法根据粗粒度的统计信息判断</a:t>
            </a:r>
            <a:r>
              <a:rPr kumimoji="1" lang="en-US" altLang="zh-CN" sz="1600">
                <a:latin typeface="Microsoft YaHei" panose="020B0503020204020204" pitchFamily="34" charset="-122"/>
                <a:ea typeface="Microsoft YaHei" panose="020B0503020204020204" pitchFamily="34" charset="-122"/>
              </a:rPr>
              <a:t>P2</a:t>
            </a:r>
            <a:r>
              <a:rPr kumimoji="1" lang="zh-CN" altLang="en-US" sz="1600">
                <a:latin typeface="Microsoft YaHei" panose="020B0503020204020204" pitchFamily="34" charset="-122"/>
                <a:ea typeface="Microsoft YaHei" panose="020B0503020204020204" pitchFamily="34" charset="-122"/>
              </a:rPr>
              <a:t>中是否有字母出现次数超过当前阈值</a:t>
            </a:r>
            <a:r>
              <a:rPr kumimoji="1" lang="en-US" altLang="zh-CN" sz="1600">
                <a:latin typeface="Microsoft YaHei" panose="020B0503020204020204" pitchFamily="34" charset="-122"/>
                <a:ea typeface="Microsoft YaHei" panose="020B0503020204020204" pitchFamily="34" charset="-122"/>
              </a:rPr>
              <a:t>2</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P2</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{c: 3, s: 1}</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更新</a:t>
            </a:r>
            <a:r>
              <a:rPr kumimoji="1" lang="en-US" altLang="zh-CN" sz="1600">
                <a:latin typeface="Microsoft YaHei" panose="020B0503020204020204" pitchFamily="34" charset="-122"/>
                <a:ea typeface="Microsoft YaHei" panose="020B0503020204020204" pitchFamily="34" charset="-122"/>
              </a:rPr>
              <a:t>global_top2_agg = {a: 4, c: 3}</a:t>
            </a: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更新</a:t>
            </a:r>
            <a:r>
              <a:rPr kumimoji="1" lang="en-US" altLang="zh-CN" sz="1600">
                <a:latin typeface="Microsoft YaHei" panose="020B0503020204020204" pitchFamily="34" charset="-122"/>
                <a:ea typeface="Microsoft YaHei" panose="020B0503020204020204" pitchFamily="34" charset="-122"/>
              </a:rPr>
              <a:t>top2_threshold = 3</a:t>
            </a:r>
          </a:p>
        </p:txBody>
      </p:sp>
      <p:sp>
        <p:nvSpPr>
          <p:cNvPr id="56" name="文本框 55">
            <a:extLst>
              <a:ext uri="{FF2B5EF4-FFF2-40B4-BE49-F238E27FC236}">
                <a16:creationId xmlns:a16="http://schemas.microsoft.com/office/drawing/2014/main" id="{E10827EC-1696-1A46-3F06-ACE57C8637DE}"/>
              </a:ext>
            </a:extLst>
          </p:cNvPr>
          <p:cNvSpPr txBox="1"/>
          <p:nvPr/>
        </p:nvSpPr>
        <p:spPr>
          <a:xfrm>
            <a:off x="924903" y="625229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s </a:t>
            </a:r>
            <a:endParaRPr kumimoji="1" lang="zh-CN" altLang="en-US" b="1">
              <a:latin typeface="Microsoft YaHei" panose="020B0503020204020204" pitchFamily="34" charset="-122"/>
              <a:ea typeface="Microsoft YaHei" panose="020B0503020204020204" pitchFamily="34" charset="-122"/>
            </a:endParaRPr>
          </a:p>
        </p:txBody>
      </p:sp>
      <p:cxnSp>
        <p:nvCxnSpPr>
          <p:cNvPr id="57" name="直线连接符 56">
            <a:extLst>
              <a:ext uri="{FF2B5EF4-FFF2-40B4-BE49-F238E27FC236}">
                <a16:creationId xmlns:a16="http://schemas.microsoft.com/office/drawing/2014/main" id="{579BC6E8-F2F3-DA52-1C87-169A579A7C0F}"/>
              </a:ext>
            </a:extLst>
          </p:cNvPr>
          <p:cNvCxnSpPr>
            <a:cxnSpLocks/>
          </p:cNvCxnSpPr>
          <p:nvPr/>
        </p:nvCxnSpPr>
        <p:spPr>
          <a:xfrm flipV="1">
            <a:off x="6394519" y="6436924"/>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1D9F670-C8E8-DE61-C5AC-8D6707CAD131}"/>
              </a:ext>
            </a:extLst>
          </p:cNvPr>
          <p:cNvSpPr txBox="1"/>
          <p:nvPr/>
        </p:nvSpPr>
        <p:spPr>
          <a:xfrm>
            <a:off x="6394519" y="6483821"/>
            <a:ext cx="5631689" cy="338554"/>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所有分区均被聚合或剪枝，最终聚合结果 </a:t>
            </a:r>
            <a:r>
              <a:rPr kumimoji="1" lang="en-US" altLang="zh-CN" sz="1600">
                <a:latin typeface="Microsoft YaHei" panose="020B0503020204020204" pitchFamily="34" charset="-122"/>
                <a:ea typeface="Microsoft YaHei" panose="020B0503020204020204" pitchFamily="34" charset="-122"/>
              </a:rPr>
              <a:t>{a: 4, c: 3}</a:t>
            </a:r>
          </a:p>
        </p:txBody>
      </p:sp>
      <p:cxnSp>
        <p:nvCxnSpPr>
          <p:cNvPr id="60" name="直线箭头连接符 59">
            <a:extLst>
              <a:ext uri="{FF2B5EF4-FFF2-40B4-BE49-F238E27FC236}">
                <a16:creationId xmlns:a16="http://schemas.microsoft.com/office/drawing/2014/main" id="{C418D409-74A6-7F8F-06CD-11C0C82A0BCC}"/>
              </a:ext>
            </a:extLst>
          </p:cNvPr>
          <p:cNvCxnSpPr/>
          <p:nvPr/>
        </p:nvCxnSpPr>
        <p:spPr>
          <a:xfrm>
            <a:off x="1330038" y="3496284"/>
            <a:ext cx="2493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E18198C0-8B76-4DD4-6C13-938FEFA950D8}"/>
              </a:ext>
            </a:extLst>
          </p:cNvPr>
          <p:cNvCxnSpPr>
            <a:cxnSpLocks/>
          </p:cNvCxnSpPr>
          <p:nvPr/>
        </p:nvCxnSpPr>
        <p:spPr>
          <a:xfrm flipV="1">
            <a:off x="2754190" y="2017436"/>
            <a:ext cx="482997" cy="1113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61DE31CD-EC14-B5AE-AB5D-4427B2250ED0}"/>
              </a:ext>
            </a:extLst>
          </p:cNvPr>
          <p:cNvCxnSpPr>
            <a:cxnSpLocks/>
          </p:cNvCxnSpPr>
          <p:nvPr/>
        </p:nvCxnSpPr>
        <p:spPr>
          <a:xfrm flipV="1">
            <a:off x="2754190" y="3133192"/>
            <a:ext cx="451944" cy="2958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680A3E05-A218-2D21-8850-E801D7B484C8}"/>
              </a:ext>
            </a:extLst>
          </p:cNvPr>
          <p:cNvCxnSpPr>
            <a:cxnSpLocks/>
          </p:cNvCxnSpPr>
          <p:nvPr/>
        </p:nvCxnSpPr>
        <p:spPr>
          <a:xfrm>
            <a:off x="2754190" y="3950732"/>
            <a:ext cx="482997" cy="369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7CCB0B8C-9F60-7FA2-5EAD-9814CF8DED79}"/>
              </a:ext>
            </a:extLst>
          </p:cNvPr>
          <p:cNvCxnSpPr>
            <a:cxnSpLocks/>
          </p:cNvCxnSpPr>
          <p:nvPr/>
        </p:nvCxnSpPr>
        <p:spPr>
          <a:xfrm>
            <a:off x="2754190" y="4299914"/>
            <a:ext cx="451944" cy="12546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823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2F0087-67E7-5AE4-E4DA-768F9CB815E8}"/>
              </a:ext>
            </a:extLst>
          </p:cNvPr>
          <p:cNvSpPr txBox="1"/>
          <p:nvPr/>
        </p:nvSpPr>
        <p:spPr>
          <a:xfrm>
            <a:off x="0" y="20207"/>
            <a:ext cx="12191997" cy="461665"/>
          </a:xfrm>
          <a:prstGeom prst="rect">
            <a:avLst/>
          </a:prstGeom>
          <a:noFill/>
        </p:spPr>
        <p:txBody>
          <a:bodyPr wrap="square" rtlCol="0">
            <a:spAutoFit/>
          </a:bodyPr>
          <a:lstStyle/>
          <a:p>
            <a:pPr algn="ctr"/>
            <a:r>
              <a:rPr kumimoji="1" lang="zh-CN" altLang="en-US" sz="2400" b="1">
                <a:latin typeface="Microsoft YaHei" panose="020B0503020204020204" pitchFamily="34" charset="-122"/>
                <a:ea typeface="Microsoft YaHei" panose="020B0503020204020204" pitchFamily="34" charset="-122"/>
              </a:rPr>
              <a:t>任务：求出现频率最高的</a:t>
            </a:r>
            <a:r>
              <a:rPr kumimoji="1" lang="en-US" altLang="zh-CN" sz="2400" b="1">
                <a:latin typeface="Microsoft YaHei" panose="020B0503020204020204" pitchFamily="34" charset="-122"/>
                <a:ea typeface="Microsoft YaHei" panose="020B0503020204020204" pitchFamily="34" charset="-122"/>
              </a:rPr>
              <a:t>2</a:t>
            </a:r>
            <a:r>
              <a:rPr kumimoji="1" lang="zh-CN" altLang="en-US" sz="2400" b="1">
                <a:latin typeface="Microsoft YaHei" panose="020B0503020204020204" pitchFamily="34" charset="-122"/>
                <a:ea typeface="Microsoft YaHei" panose="020B0503020204020204" pitchFamily="34" charset="-122"/>
              </a:rPr>
              <a:t>个字母 </a:t>
            </a:r>
            <a:r>
              <a:rPr kumimoji="1" lang="en-US" altLang="zh-CN" sz="2400" b="1">
                <a:latin typeface="Microsoft YaHei" panose="020B0503020204020204" pitchFamily="34" charset="-122"/>
                <a:ea typeface="Microsoft YaHei" panose="020B0503020204020204" pitchFamily="34" charset="-122"/>
              </a:rPr>
              <a:t>–</a:t>
            </a:r>
            <a:r>
              <a:rPr kumimoji="1" lang="zh-CN" altLang="en-US" sz="2400" b="1">
                <a:latin typeface="Microsoft YaHei" panose="020B0503020204020204" pitchFamily="34" charset="-122"/>
                <a:ea typeface="Microsoft YaHei" panose="020B0503020204020204" pitchFamily="34" charset="-122"/>
              </a:rPr>
              <a:t> 分区数量对剪枝率的影响</a:t>
            </a:r>
          </a:p>
        </p:txBody>
      </p:sp>
      <p:sp>
        <p:nvSpPr>
          <p:cNvPr id="5" name="文本框 4">
            <a:extLst>
              <a:ext uri="{FF2B5EF4-FFF2-40B4-BE49-F238E27FC236}">
                <a16:creationId xmlns:a16="http://schemas.microsoft.com/office/drawing/2014/main" id="{21B91B37-0374-9266-9C4C-16A0BCD8EE78}"/>
              </a:ext>
            </a:extLst>
          </p:cNvPr>
          <p:cNvSpPr txBox="1"/>
          <p:nvPr/>
        </p:nvSpPr>
        <p:spPr>
          <a:xfrm>
            <a:off x="924903" y="101964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CB9D6BE-6E27-C2B4-FFC3-626E58A49594}"/>
              </a:ext>
            </a:extLst>
          </p:cNvPr>
          <p:cNvSpPr txBox="1"/>
          <p:nvPr/>
        </p:nvSpPr>
        <p:spPr>
          <a:xfrm>
            <a:off x="924903" y="171732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B688953A-572E-A870-3C46-AEBFFD099FE0}"/>
              </a:ext>
            </a:extLst>
          </p:cNvPr>
          <p:cNvSpPr txBox="1"/>
          <p:nvPr/>
        </p:nvSpPr>
        <p:spPr>
          <a:xfrm>
            <a:off x="924903" y="136848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b </a:t>
            </a:r>
            <a:endParaRPr kumimoji="1" lang="zh-CN" altLang="en-US" b="1">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F38E63D7-A1CB-87C1-157C-E72B9DBF4F32}"/>
              </a:ext>
            </a:extLst>
          </p:cNvPr>
          <p:cNvSpPr txBox="1"/>
          <p:nvPr/>
        </p:nvSpPr>
        <p:spPr>
          <a:xfrm>
            <a:off x="924903" y="206617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h </a:t>
            </a:r>
            <a:endParaRPr kumimoji="1" lang="zh-CN" altLang="en-US" b="1">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C65FBB12-B79B-E479-4A32-F5594774F09A}"/>
              </a:ext>
            </a:extLst>
          </p:cNvPr>
          <p:cNvSpPr txBox="1"/>
          <p:nvPr/>
        </p:nvSpPr>
        <p:spPr>
          <a:xfrm>
            <a:off x="924903" y="241501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EBB855C0-0D1C-3815-6AA8-7CB94948B148}"/>
              </a:ext>
            </a:extLst>
          </p:cNvPr>
          <p:cNvSpPr txBox="1"/>
          <p:nvPr/>
        </p:nvSpPr>
        <p:spPr>
          <a:xfrm>
            <a:off x="924903" y="311270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D0BD8F16-DC46-97EA-2D36-38C41191FA88}"/>
              </a:ext>
            </a:extLst>
          </p:cNvPr>
          <p:cNvSpPr txBox="1"/>
          <p:nvPr/>
        </p:nvSpPr>
        <p:spPr>
          <a:xfrm>
            <a:off x="924903" y="276386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 </a:t>
            </a:r>
            <a:endParaRPr kumimoji="1" lang="zh-CN" altLang="en-US" b="1">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AF9F352A-5351-E5C9-479C-D736EE7DDC92}"/>
              </a:ext>
            </a:extLst>
          </p:cNvPr>
          <p:cNvSpPr txBox="1"/>
          <p:nvPr/>
        </p:nvSpPr>
        <p:spPr>
          <a:xfrm>
            <a:off x="924903" y="346154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t </a:t>
            </a:r>
            <a:endParaRPr kumimoji="1" lang="zh-CN" altLang="en-US" b="1">
              <a:latin typeface="Microsoft YaHei" panose="020B0503020204020204" pitchFamily="34" charset="-122"/>
              <a:ea typeface="Microsoft YaHei" panose="020B0503020204020204" pitchFamily="34" charset="-122"/>
            </a:endParaRPr>
          </a:p>
        </p:txBody>
      </p:sp>
      <p:sp>
        <p:nvSpPr>
          <p:cNvPr id="15" name="文本框 14">
            <a:extLst>
              <a:ext uri="{FF2B5EF4-FFF2-40B4-BE49-F238E27FC236}">
                <a16:creationId xmlns:a16="http://schemas.microsoft.com/office/drawing/2014/main" id="{94F03B88-B4AB-055E-D5BB-960103DD4B3A}"/>
              </a:ext>
            </a:extLst>
          </p:cNvPr>
          <p:cNvSpPr txBox="1"/>
          <p:nvPr/>
        </p:nvSpPr>
        <p:spPr>
          <a:xfrm>
            <a:off x="924903" y="381039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16" name="文本框 15">
            <a:extLst>
              <a:ext uri="{FF2B5EF4-FFF2-40B4-BE49-F238E27FC236}">
                <a16:creationId xmlns:a16="http://schemas.microsoft.com/office/drawing/2014/main" id="{5285E12A-E923-E4DC-33ED-3FBFE3C264AB}"/>
              </a:ext>
            </a:extLst>
          </p:cNvPr>
          <p:cNvSpPr txBox="1"/>
          <p:nvPr/>
        </p:nvSpPr>
        <p:spPr>
          <a:xfrm>
            <a:off x="924903" y="415923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96F1D554-AEAE-4A3C-FA4B-614655838DF7}"/>
              </a:ext>
            </a:extLst>
          </p:cNvPr>
          <p:cNvSpPr txBox="1"/>
          <p:nvPr/>
        </p:nvSpPr>
        <p:spPr>
          <a:xfrm>
            <a:off x="924903" y="450808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8A0D1CFC-CB23-D38C-8F02-355B2B63EB75}"/>
              </a:ext>
            </a:extLst>
          </p:cNvPr>
          <p:cNvSpPr txBox="1"/>
          <p:nvPr/>
        </p:nvSpPr>
        <p:spPr>
          <a:xfrm>
            <a:off x="924903" y="485692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19" name="文本框 18">
            <a:extLst>
              <a:ext uri="{FF2B5EF4-FFF2-40B4-BE49-F238E27FC236}">
                <a16:creationId xmlns:a16="http://schemas.microsoft.com/office/drawing/2014/main" id="{134EB952-E80E-C3E7-945D-345C2B6588A6}"/>
              </a:ext>
            </a:extLst>
          </p:cNvPr>
          <p:cNvSpPr txBox="1"/>
          <p:nvPr/>
        </p:nvSpPr>
        <p:spPr>
          <a:xfrm>
            <a:off x="924903" y="520576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B5EBED42-6836-AD9E-778F-4C67F41083B4}"/>
              </a:ext>
            </a:extLst>
          </p:cNvPr>
          <p:cNvSpPr txBox="1"/>
          <p:nvPr/>
        </p:nvSpPr>
        <p:spPr>
          <a:xfrm>
            <a:off x="924903" y="555461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0E7382F3-E60A-5457-201C-C53DDABE085E}"/>
              </a:ext>
            </a:extLst>
          </p:cNvPr>
          <p:cNvSpPr txBox="1"/>
          <p:nvPr/>
        </p:nvSpPr>
        <p:spPr>
          <a:xfrm>
            <a:off x="557040" y="646524"/>
            <a:ext cx="1271752"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数据集</a:t>
            </a:r>
          </a:p>
        </p:txBody>
      </p:sp>
      <p:sp>
        <p:nvSpPr>
          <p:cNvPr id="25" name="文本框 24">
            <a:extLst>
              <a:ext uri="{FF2B5EF4-FFF2-40B4-BE49-F238E27FC236}">
                <a16:creationId xmlns:a16="http://schemas.microsoft.com/office/drawing/2014/main" id="{2EEB999E-A3D5-FA0D-8B75-99FA38EC66DC}"/>
              </a:ext>
            </a:extLst>
          </p:cNvPr>
          <p:cNvSpPr txBox="1"/>
          <p:nvPr/>
        </p:nvSpPr>
        <p:spPr>
          <a:xfrm>
            <a:off x="1466185" y="3233676"/>
            <a:ext cx="150824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数据分区</a:t>
            </a:r>
          </a:p>
        </p:txBody>
      </p:sp>
      <p:sp>
        <p:nvSpPr>
          <p:cNvPr id="26" name="文本框 25">
            <a:extLst>
              <a:ext uri="{FF2B5EF4-FFF2-40B4-BE49-F238E27FC236}">
                <a16:creationId xmlns:a16="http://schemas.microsoft.com/office/drawing/2014/main" id="{194C6D18-9C00-9ECD-226F-6BA48403425E}"/>
              </a:ext>
            </a:extLst>
          </p:cNvPr>
          <p:cNvSpPr txBox="1"/>
          <p:nvPr/>
        </p:nvSpPr>
        <p:spPr>
          <a:xfrm>
            <a:off x="1203427" y="3556175"/>
            <a:ext cx="2033760" cy="307777"/>
          </a:xfrm>
          <a:prstGeom prst="rect">
            <a:avLst/>
          </a:prstGeom>
          <a:noFill/>
        </p:spPr>
        <p:txBody>
          <a:bodyPr wrap="square" rtlCol="0">
            <a:spAutoFit/>
          </a:bodyPr>
          <a:lstStyle/>
          <a:p>
            <a:pPr algn="ctr"/>
            <a:r>
              <a:rPr kumimoji="1" lang="en-US" altLang="zh-CN" sz="1400" b="1">
                <a:latin typeface="Microsoft YaHei" panose="020B0503020204020204" pitchFamily="34" charset="-122"/>
                <a:ea typeface="Microsoft YaHei" panose="020B0503020204020204" pitchFamily="34" charset="-122"/>
              </a:rPr>
              <a:t>hash(key) % 8</a:t>
            </a:r>
            <a:endParaRPr kumimoji="1" lang="zh-CN" altLang="en-US" sz="1400" b="1">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AD86A13E-E8E2-530D-4077-89CA50A69DDF}"/>
              </a:ext>
            </a:extLst>
          </p:cNvPr>
          <p:cNvSpPr txBox="1"/>
          <p:nvPr/>
        </p:nvSpPr>
        <p:spPr>
          <a:xfrm>
            <a:off x="3337025" y="646524"/>
            <a:ext cx="180253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分区</a:t>
            </a:r>
            <a:r>
              <a:rPr kumimoji="1" lang="en-US" altLang="zh-CN" b="1">
                <a:latin typeface="Microsoft YaHei" panose="020B0503020204020204" pitchFamily="34" charset="-122"/>
                <a:ea typeface="Microsoft YaHei" panose="020B0503020204020204" pitchFamily="34" charset="-122"/>
              </a:rPr>
              <a:t>+</a:t>
            </a:r>
            <a:r>
              <a:rPr kumimoji="1" lang="zh-CN" altLang="en-US" sz="1400" b="1">
                <a:latin typeface="Microsoft YaHei" panose="020B0503020204020204" pitchFamily="34" charset="-122"/>
                <a:ea typeface="Microsoft YaHei" panose="020B0503020204020204" pitchFamily="34" charset="-122"/>
              </a:rPr>
              <a:t>统计信息</a:t>
            </a:r>
            <a:endParaRPr kumimoji="1" lang="zh-CN" altLang="en-US" b="1">
              <a:latin typeface="Microsoft YaHei" panose="020B0503020204020204" pitchFamily="34" charset="-122"/>
              <a:ea typeface="Microsoft YaHei" panose="020B0503020204020204" pitchFamily="34" charset="-122"/>
            </a:endParaRPr>
          </a:p>
        </p:txBody>
      </p:sp>
      <p:grpSp>
        <p:nvGrpSpPr>
          <p:cNvPr id="91" name="组合 90">
            <a:extLst>
              <a:ext uri="{FF2B5EF4-FFF2-40B4-BE49-F238E27FC236}">
                <a16:creationId xmlns:a16="http://schemas.microsoft.com/office/drawing/2014/main" id="{167E1548-7D8D-38E3-8811-6FBFEDDB03C0}"/>
              </a:ext>
            </a:extLst>
          </p:cNvPr>
          <p:cNvGrpSpPr/>
          <p:nvPr/>
        </p:nvGrpSpPr>
        <p:grpSpPr>
          <a:xfrm>
            <a:off x="3008581" y="1133683"/>
            <a:ext cx="2359577" cy="612111"/>
            <a:chOff x="2900622" y="1004587"/>
            <a:chExt cx="2359577" cy="612111"/>
          </a:xfrm>
        </p:grpSpPr>
        <p:sp>
          <p:nvSpPr>
            <p:cNvPr id="28" name="矩形 27">
              <a:extLst>
                <a:ext uri="{FF2B5EF4-FFF2-40B4-BE49-F238E27FC236}">
                  <a16:creationId xmlns:a16="http://schemas.microsoft.com/office/drawing/2014/main" id="{2BE58EEA-6230-4E3C-77FB-39D89313A05E}"/>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0B2376A9-93BC-1F28-B7E9-3AF415E59491}"/>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P0 </a:t>
              </a:r>
              <a:endParaRPr kumimoji="1" lang="zh-CN" altLang="en-US" b="1">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12165E5E-6C49-83E1-5EBA-B351CDA36C42}"/>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a</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a  a  a </a:t>
              </a:r>
              <a:endParaRPr kumimoji="1" lang="zh-CN" altLang="en-US" b="1">
                <a:latin typeface="Microsoft YaHei" panose="020B0503020204020204" pitchFamily="34" charset="-122"/>
                <a:ea typeface="Microsoft YaHei" panose="020B0503020204020204" pitchFamily="34" charset="-122"/>
              </a:endParaRPr>
            </a:p>
          </p:txBody>
        </p:sp>
        <p:sp>
          <p:nvSpPr>
            <p:cNvPr id="40" name="文本框 39">
              <a:extLst>
                <a:ext uri="{FF2B5EF4-FFF2-40B4-BE49-F238E27FC236}">
                  <a16:creationId xmlns:a16="http://schemas.microsoft.com/office/drawing/2014/main" id="{86A698D1-00A9-F24A-162B-0DFFAEA675AF}"/>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count=4 </a:t>
              </a:r>
              <a:endParaRPr kumimoji="1" lang="zh-CN" altLang="en-US" b="1">
                <a:latin typeface="Microsoft YaHei" panose="020B0503020204020204" pitchFamily="34" charset="-122"/>
                <a:ea typeface="Microsoft YaHei" panose="020B0503020204020204" pitchFamily="34" charset="-122"/>
              </a:endParaRPr>
            </a:p>
          </p:txBody>
        </p:sp>
      </p:grpSp>
      <p:sp>
        <p:nvSpPr>
          <p:cNvPr id="48" name="文本框 47">
            <a:extLst>
              <a:ext uri="{FF2B5EF4-FFF2-40B4-BE49-F238E27FC236}">
                <a16:creationId xmlns:a16="http://schemas.microsoft.com/office/drawing/2014/main" id="{A00A0BC5-3059-B8F1-F72F-F357DD55D75D}"/>
              </a:ext>
            </a:extLst>
          </p:cNvPr>
          <p:cNvSpPr txBox="1"/>
          <p:nvPr/>
        </p:nvSpPr>
        <p:spPr>
          <a:xfrm>
            <a:off x="924903" y="590345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m </a:t>
            </a:r>
            <a:endParaRPr kumimoji="1" lang="zh-CN" altLang="en-US" b="1">
              <a:latin typeface="Microsoft YaHei" panose="020B0503020204020204" pitchFamily="34" charset="-122"/>
              <a:ea typeface="Microsoft YaHei" panose="020B0503020204020204" pitchFamily="34" charset="-122"/>
            </a:endParaRPr>
          </a:p>
        </p:txBody>
      </p:sp>
      <p:sp>
        <p:nvSpPr>
          <p:cNvPr id="56" name="文本框 55">
            <a:extLst>
              <a:ext uri="{FF2B5EF4-FFF2-40B4-BE49-F238E27FC236}">
                <a16:creationId xmlns:a16="http://schemas.microsoft.com/office/drawing/2014/main" id="{E10827EC-1696-1A46-3F06-ACE57C8637DE}"/>
              </a:ext>
            </a:extLst>
          </p:cNvPr>
          <p:cNvSpPr txBox="1"/>
          <p:nvPr/>
        </p:nvSpPr>
        <p:spPr>
          <a:xfrm>
            <a:off x="924903" y="6252296"/>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s </a:t>
            </a:r>
            <a:endParaRPr kumimoji="1" lang="zh-CN" altLang="en-US" b="1">
              <a:latin typeface="Microsoft YaHei" panose="020B0503020204020204" pitchFamily="34" charset="-122"/>
              <a:ea typeface="Microsoft YaHei" panose="020B0503020204020204" pitchFamily="34" charset="-122"/>
            </a:endParaRPr>
          </a:p>
        </p:txBody>
      </p:sp>
      <p:cxnSp>
        <p:nvCxnSpPr>
          <p:cNvPr id="60" name="直线箭头连接符 59">
            <a:extLst>
              <a:ext uri="{FF2B5EF4-FFF2-40B4-BE49-F238E27FC236}">
                <a16:creationId xmlns:a16="http://schemas.microsoft.com/office/drawing/2014/main" id="{C418D409-74A6-7F8F-06CD-11C0C82A0BCC}"/>
              </a:ext>
            </a:extLst>
          </p:cNvPr>
          <p:cNvCxnSpPr/>
          <p:nvPr/>
        </p:nvCxnSpPr>
        <p:spPr>
          <a:xfrm>
            <a:off x="1330038" y="3496284"/>
            <a:ext cx="2493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2" name="组合 91">
            <a:extLst>
              <a:ext uri="{FF2B5EF4-FFF2-40B4-BE49-F238E27FC236}">
                <a16:creationId xmlns:a16="http://schemas.microsoft.com/office/drawing/2014/main" id="{9B226BB4-5FE2-CB31-2E15-A556B6255C85}"/>
              </a:ext>
            </a:extLst>
          </p:cNvPr>
          <p:cNvGrpSpPr/>
          <p:nvPr/>
        </p:nvGrpSpPr>
        <p:grpSpPr>
          <a:xfrm>
            <a:off x="3008581" y="1824328"/>
            <a:ext cx="2359577" cy="612111"/>
            <a:chOff x="2900622" y="1004587"/>
            <a:chExt cx="2359577" cy="612111"/>
          </a:xfrm>
        </p:grpSpPr>
        <p:sp>
          <p:nvSpPr>
            <p:cNvPr id="93" name="矩形 92">
              <a:extLst>
                <a:ext uri="{FF2B5EF4-FFF2-40B4-BE49-F238E27FC236}">
                  <a16:creationId xmlns:a16="http://schemas.microsoft.com/office/drawing/2014/main" id="{9F58193D-4FD5-07D4-EF1F-5086C59B25FA}"/>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文本框 93">
              <a:extLst>
                <a:ext uri="{FF2B5EF4-FFF2-40B4-BE49-F238E27FC236}">
                  <a16:creationId xmlns:a16="http://schemas.microsoft.com/office/drawing/2014/main" id="{4C7A715F-8400-CE1D-EB86-D6095F228585}"/>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P1 </a:t>
              </a:r>
              <a:endParaRPr kumimoji="1" lang="zh-CN" altLang="en-US" b="1">
                <a:latin typeface="Microsoft YaHei" panose="020B0503020204020204" pitchFamily="34" charset="-122"/>
                <a:ea typeface="Microsoft YaHei" panose="020B0503020204020204" pitchFamily="34" charset="-122"/>
              </a:endParaRPr>
            </a:p>
          </p:txBody>
        </p:sp>
        <p:sp>
          <p:nvSpPr>
            <p:cNvPr id="95" name="文本框 94">
              <a:extLst>
                <a:ext uri="{FF2B5EF4-FFF2-40B4-BE49-F238E27FC236}">
                  <a16:creationId xmlns:a16="http://schemas.microsoft.com/office/drawing/2014/main" id="{2077DBC9-BF13-78CF-1686-32DEED88D222}"/>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b</a:t>
              </a:r>
              <a:endParaRPr kumimoji="1" lang="zh-CN" altLang="en-US" b="1">
                <a:latin typeface="Microsoft YaHei" panose="020B0503020204020204" pitchFamily="34" charset="-122"/>
                <a:ea typeface="Microsoft YaHei" panose="020B0503020204020204" pitchFamily="34" charset="-122"/>
              </a:endParaRPr>
            </a:p>
          </p:txBody>
        </p:sp>
        <p:sp>
          <p:nvSpPr>
            <p:cNvPr id="96" name="文本框 95">
              <a:extLst>
                <a:ext uri="{FF2B5EF4-FFF2-40B4-BE49-F238E27FC236}">
                  <a16:creationId xmlns:a16="http://schemas.microsoft.com/office/drawing/2014/main" id="{8BB5BA7B-55E9-8026-213B-E9CA6AB93131}"/>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count=1</a:t>
              </a:r>
              <a:endParaRPr kumimoji="1" lang="zh-CN" altLang="en-US" b="1">
                <a:latin typeface="Microsoft YaHei" panose="020B0503020204020204" pitchFamily="34" charset="-122"/>
                <a:ea typeface="Microsoft YaHei" panose="020B0503020204020204" pitchFamily="34" charset="-122"/>
              </a:endParaRPr>
            </a:p>
          </p:txBody>
        </p:sp>
      </p:grpSp>
      <p:grpSp>
        <p:nvGrpSpPr>
          <p:cNvPr id="97" name="组合 96">
            <a:extLst>
              <a:ext uri="{FF2B5EF4-FFF2-40B4-BE49-F238E27FC236}">
                <a16:creationId xmlns:a16="http://schemas.microsoft.com/office/drawing/2014/main" id="{8326DF64-8E46-6971-6752-F59F85829CFD}"/>
              </a:ext>
            </a:extLst>
          </p:cNvPr>
          <p:cNvGrpSpPr/>
          <p:nvPr/>
        </p:nvGrpSpPr>
        <p:grpSpPr>
          <a:xfrm>
            <a:off x="3008581" y="2514973"/>
            <a:ext cx="2359577" cy="612111"/>
            <a:chOff x="2900622" y="1004587"/>
            <a:chExt cx="2359577" cy="612111"/>
          </a:xfrm>
        </p:grpSpPr>
        <p:sp>
          <p:nvSpPr>
            <p:cNvPr id="98" name="矩形 97">
              <a:extLst>
                <a:ext uri="{FF2B5EF4-FFF2-40B4-BE49-F238E27FC236}">
                  <a16:creationId xmlns:a16="http://schemas.microsoft.com/office/drawing/2014/main" id="{318C69FE-9302-9C7D-ED5D-A35666DB5C5A}"/>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文本框 98">
              <a:extLst>
                <a:ext uri="{FF2B5EF4-FFF2-40B4-BE49-F238E27FC236}">
                  <a16:creationId xmlns:a16="http://schemas.microsoft.com/office/drawing/2014/main" id="{FC1E7406-5CD3-2AF2-3264-6B63AB6BF13D}"/>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P2 </a:t>
              </a:r>
              <a:endParaRPr kumimoji="1" lang="zh-CN" altLang="en-US" b="1">
                <a:latin typeface="Microsoft YaHei" panose="020B0503020204020204" pitchFamily="34" charset="-122"/>
                <a:ea typeface="Microsoft YaHei" panose="020B0503020204020204" pitchFamily="34" charset="-122"/>
              </a:endParaRPr>
            </a:p>
          </p:txBody>
        </p:sp>
        <p:sp>
          <p:nvSpPr>
            <p:cNvPr id="100" name="文本框 99">
              <a:extLst>
                <a:ext uri="{FF2B5EF4-FFF2-40B4-BE49-F238E27FC236}">
                  <a16:creationId xmlns:a16="http://schemas.microsoft.com/office/drawing/2014/main" id="{2C878671-DA92-1047-B953-6194015776E9}"/>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c</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c  c  s </a:t>
              </a:r>
              <a:endParaRPr kumimoji="1" lang="zh-CN" altLang="en-US" b="1">
                <a:latin typeface="Microsoft YaHei" panose="020B0503020204020204" pitchFamily="34" charset="-122"/>
                <a:ea typeface="Microsoft YaHei" panose="020B0503020204020204" pitchFamily="34" charset="-122"/>
              </a:endParaRPr>
            </a:p>
          </p:txBody>
        </p:sp>
        <p:sp>
          <p:nvSpPr>
            <p:cNvPr id="101" name="文本框 100">
              <a:extLst>
                <a:ext uri="{FF2B5EF4-FFF2-40B4-BE49-F238E27FC236}">
                  <a16:creationId xmlns:a16="http://schemas.microsoft.com/office/drawing/2014/main" id="{5FA2B1C5-C9BC-4B12-80E6-93A8584ADA9F}"/>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count=4 </a:t>
              </a:r>
              <a:endParaRPr kumimoji="1" lang="zh-CN" altLang="en-US" b="1">
                <a:latin typeface="Microsoft YaHei" panose="020B0503020204020204" pitchFamily="34" charset="-122"/>
                <a:ea typeface="Microsoft YaHei" panose="020B0503020204020204" pitchFamily="34" charset="-122"/>
              </a:endParaRPr>
            </a:p>
          </p:txBody>
        </p:sp>
      </p:grpSp>
      <p:grpSp>
        <p:nvGrpSpPr>
          <p:cNvPr id="102" name="组合 101">
            <a:extLst>
              <a:ext uri="{FF2B5EF4-FFF2-40B4-BE49-F238E27FC236}">
                <a16:creationId xmlns:a16="http://schemas.microsoft.com/office/drawing/2014/main" id="{AD59E69D-DFFE-5DEF-0106-9FBF332979AE}"/>
              </a:ext>
            </a:extLst>
          </p:cNvPr>
          <p:cNvGrpSpPr/>
          <p:nvPr/>
        </p:nvGrpSpPr>
        <p:grpSpPr>
          <a:xfrm>
            <a:off x="3008581" y="3205618"/>
            <a:ext cx="2359577" cy="612111"/>
            <a:chOff x="2900622" y="1004587"/>
            <a:chExt cx="2359577" cy="612111"/>
          </a:xfrm>
        </p:grpSpPr>
        <p:sp>
          <p:nvSpPr>
            <p:cNvPr id="103" name="矩形 102">
              <a:extLst>
                <a:ext uri="{FF2B5EF4-FFF2-40B4-BE49-F238E27FC236}">
                  <a16:creationId xmlns:a16="http://schemas.microsoft.com/office/drawing/2014/main" id="{60517E56-EE67-105E-07D5-F3F3DB678C64}"/>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4" name="文本框 103">
              <a:extLst>
                <a:ext uri="{FF2B5EF4-FFF2-40B4-BE49-F238E27FC236}">
                  <a16:creationId xmlns:a16="http://schemas.microsoft.com/office/drawing/2014/main" id="{60679D01-CC30-4F95-8BDE-E29D3C2F9701}"/>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P3 </a:t>
              </a:r>
              <a:endParaRPr kumimoji="1" lang="zh-CN" altLang="en-US" b="1">
                <a:latin typeface="Microsoft YaHei" panose="020B0503020204020204" pitchFamily="34" charset="-122"/>
                <a:ea typeface="Microsoft YaHei" panose="020B0503020204020204" pitchFamily="34" charset="-122"/>
              </a:endParaRPr>
            </a:p>
          </p:txBody>
        </p:sp>
        <p:sp>
          <p:nvSpPr>
            <p:cNvPr id="105" name="文本框 104">
              <a:extLst>
                <a:ext uri="{FF2B5EF4-FFF2-40B4-BE49-F238E27FC236}">
                  <a16:creationId xmlns:a16="http://schemas.microsoft.com/office/drawing/2014/main" id="{32D25F98-FC9B-CF67-FA0B-12586DAB3340}"/>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d</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t </a:t>
              </a:r>
              <a:endParaRPr kumimoji="1" lang="zh-CN" altLang="en-US" b="1">
                <a:latin typeface="Microsoft YaHei" panose="020B0503020204020204" pitchFamily="34" charset="-122"/>
                <a:ea typeface="Microsoft YaHei" panose="020B0503020204020204" pitchFamily="34" charset="-122"/>
              </a:endParaRPr>
            </a:p>
          </p:txBody>
        </p:sp>
        <p:sp>
          <p:nvSpPr>
            <p:cNvPr id="106" name="文本框 105">
              <a:extLst>
                <a:ext uri="{FF2B5EF4-FFF2-40B4-BE49-F238E27FC236}">
                  <a16:creationId xmlns:a16="http://schemas.microsoft.com/office/drawing/2014/main" id="{4FF9C000-A696-3A9C-2730-B01656FC2898}"/>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count=2 </a:t>
              </a:r>
              <a:endParaRPr kumimoji="1" lang="zh-CN" altLang="en-US" b="1">
                <a:latin typeface="Microsoft YaHei" panose="020B0503020204020204" pitchFamily="34" charset="-122"/>
                <a:ea typeface="Microsoft YaHei" panose="020B0503020204020204" pitchFamily="34" charset="-122"/>
              </a:endParaRPr>
            </a:p>
          </p:txBody>
        </p:sp>
      </p:grpSp>
      <p:grpSp>
        <p:nvGrpSpPr>
          <p:cNvPr id="107" name="组合 106">
            <a:extLst>
              <a:ext uri="{FF2B5EF4-FFF2-40B4-BE49-F238E27FC236}">
                <a16:creationId xmlns:a16="http://schemas.microsoft.com/office/drawing/2014/main" id="{7FFBD838-3830-0ED7-6192-8EB1A3D137AB}"/>
              </a:ext>
            </a:extLst>
          </p:cNvPr>
          <p:cNvGrpSpPr/>
          <p:nvPr/>
        </p:nvGrpSpPr>
        <p:grpSpPr>
          <a:xfrm>
            <a:off x="3008581" y="3896263"/>
            <a:ext cx="2359577" cy="612111"/>
            <a:chOff x="2900622" y="1004587"/>
            <a:chExt cx="2359577" cy="612111"/>
          </a:xfrm>
        </p:grpSpPr>
        <p:sp>
          <p:nvSpPr>
            <p:cNvPr id="108" name="矩形 107">
              <a:extLst>
                <a:ext uri="{FF2B5EF4-FFF2-40B4-BE49-F238E27FC236}">
                  <a16:creationId xmlns:a16="http://schemas.microsoft.com/office/drawing/2014/main" id="{6FDF70C2-14F4-41A8-B33E-8F5546A6835E}"/>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9" name="文本框 108">
              <a:extLst>
                <a:ext uri="{FF2B5EF4-FFF2-40B4-BE49-F238E27FC236}">
                  <a16:creationId xmlns:a16="http://schemas.microsoft.com/office/drawing/2014/main" id="{FDB85FA6-D93F-FA9A-C028-B62FF0E68DB3}"/>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P4 </a:t>
              </a:r>
              <a:endParaRPr kumimoji="1" lang="zh-CN" altLang="en-US" b="1">
                <a:latin typeface="Microsoft YaHei" panose="020B0503020204020204" pitchFamily="34" charset="-122"/>
                <a:ea typeface="Microsoft YaHei" panose="020B0503020204020204" pitchFamily="34" charset="-122"/>
              </a:endParaRPr>
            </a:p>
          </p:txBody>
        </p:sp>
        <p:sp>
          <p:nvSpPr>
            <p:cNvPr id="110" name="文本框 109">
              <a:extLst>
                <a:ext uri="{FF2B5EF4-FFF2-40B4-BE49-F238E27FC236}">
                  <a16:creationId xmlns:a16="http://schemas.microsoft.com/office/drawing/2014/main" id="{83BD2849-B730-E340-88D9-94FD5CDFB92A}"/>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e</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e  m </a:t>
              </a:r>
              <a:endParaRPr kumimoji="1" lang="zh-CN" altLang="en-US" b="1">
                <a:latin typeface="Microsoft YaHei" panose="020B0503020204020204" pitchFamily="34" charset="-122"/>
                <a:ea typeface="Microsoft YaHei" panose="020B0503020204020204" pitchFamily="34" charset="-122"/>
              </a:endParaRPr>
            </a:p>
          </p:txBody>
        </p:sp>
        <p:sp>
          <p:nvSpPr>
            <p:cNvPr id="111" name="文本框 110">
              <a:extLst>
                <a:ext uri="{FF2B5EF4-FFF2-40B4-BE49-F238E27FC236}">
                  <a16:creationId xmlns:a16="http://schemas.microsoft.com/office/drawing/2014/main" id="{643B1A57-4D06-DA79-828E-33A5A9544784}"/>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count=3 </a:t>
              </a:r>
              <a:endParaRPr kumimoji="1" lang="zh-CN" altLang="en-US" b="1">
                <a:latin typeface="Microsoft YaHei" panose="020B0503020204020204" pitchFamily="34" charset="-122"/>
                <a:ea typeface="Microsoft YaHei" panose="020B0503020204020204" pitchFamily="34" charset="-122"/>
              </a:endParaRPr>
            </a:p>
          </p:txBody>
        </p:sp>
      </p:grpSp>
      <p:grpSp>
        <p:nvGrpSpPr>
          <p:cNvPr id="112" name="组合 111">
            <a:extLst>
              <a:ext uri="{FF2B5EF4-FFF2-40B4-BE49-F238E27FC236}">
                <a16:creationId xmlns:a16="http://schemas.microsoft.com/office/drawing/2014/main" id="{9A097F53-89E5-F1D7-2461-DA4552420903}"/>
              </a:ext>
            </a:extLst>
          </p:cNvPr>
          <p:cNvGrpSpPr/>
          <p:nvPr/>
        </p:nvGrpSpPr>
        <p:grpSpPr>
          <a:xfrm>
            <a:off x="3008581" y="4586908"/>
            <a:ext cx="2359577" cy="612111"/>
            <a:chOff x="2900622" y="1004587"/>
            <a:chExt cx="2359577" cy="612111"/>
          </a:xfrm>
        </p:grpSpPr>
        <p:sp>
          <p:nvSpPr>
            <p:cNvPr id="113" name="矩形 112">
              <a:extLst>
                <a:ext uri="{FF2B5EF4-FFF2-40B4-BE49-F238E27FC236}">
                  <a16:creationId xmlns:a16="http://schemas.microsoft.com/office/drawing/2014/main" id="{FCAE1F06-4790-E429-1F94-25A7AD447EA5}"/>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4" name="文本框 113">
              <a:extLst>
                <a:ext uri="{FF2B5EF4-FFF2-40B4-BE49-F238E27FC236}">
                  <a16:creationId xmlns:a16="http://schemas.microsoft.com/office/drawing/2014/main" id="{75E13BF0-BF40-2695-C31A-E98D3BE89AEE}"/>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P5 </a:t>
              </a:r>
              <a:endParaRPr kumimoji="1" lang="zh-CN" altLang="en-US" b="1">
                <a:latin typeface="Microsoft YaHei" panose="020B0503020204020204" pitchFamily="34" charset="-122"/>
                <a:ea typeface="Microsoft YaHei" panose="020B0503020204020204" pitchFamily="34" charset="-122"/>
              </a:endParaRPr>
            </a:p>
          </p:txBody>
        </p:sp>
        <p:sp>
          <p:nvSpPr>
            <p:cNvPr id="115" name="文本框 114">
              <a:extLst>
                <a:ext uri="{FF2B5EF4-FFF2-40B4-BE49-F238E27FC236}">
                  <a16:creationId xmlns:a16="http://schemas.microsoft.com/office/drawing/2014/main" id="{12BE35BE-A391-DD26-73C3-072781F2044E}"/>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 </a:t>
              </a:r>
              <a:endParaRPr kumimoji="1" lang="zh-CN" altLang="en-US" b="1">
                <a:latin typeface="Microsoft YaHei" panose="020B0503020204020204" pitchFamily="34" charset="-122"/>
                <a:ea typeface="Microsoft YaHei" panose="020B0503020204020204" pitchFamily="34" charset="-122"/>
              </a:endParaRPr>
            </a:p>
          </p:txBody>
        </p:sp>
        <p:sp>
          <p:nvSpPr>
            <p:cNvPr id="116" name="文本框 115">
              <a:extLst>
                <a:ext uri="{FF2B5EF4-FFF2-40B4-BE49-F238E27FC236}">
                  <a16:creationId xmlns:a16="http://schemas.microsoft.com/office/drawing/2014/main" id="{C7CD3939-F66F-EA43-C755-EEE5497EAD38}"/>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count=0 </a:t>
              </a:r>
              <a:endParaRPr kumimoji="1" lang="zh-CN" altLang="en-US" b="1">
                <a:latin typeface="Microsoft YaHei" panose="020B0503020204020204" pitchFamily="34" charset="-122"/>
                <a:ea typeface="Microsoft YaHei" panose="020B0503020204020204" pitchFamily="34" charset="-122"/>
              </a:endParaRPr>
            </a:p>
          </p:txBody>
        </p:sp>
      </p:grpSp>
      <p:grpSp>
        <p:nvGrpSpPr>
          <p:cNvPr id="117" name="组合 116">
            <a:extLst>
              <a:ext uri="{FF2B5EF4-FFF2-40B4-BE49-F238E27FC236}">
                <a16:creationId xmlns:a16="http://schemas.microsoft.com/office/drawing/2014/main" id="{2F59A22D-394C-CD4C-1A9D-BA3FE2799873}"/>
              </a:ext>
            </a:extLst>
          </p:cNvPr>
          <p:cNvGrpSpPr/>
          <p:nvPr/>
        </p:nvGrpSpPr>
        <p:grpSpPr>
          <a:xfrm>
            <a:off x="3008581" y="5277553"/>
            <a:ext cx="2359577" cy="612111"/>
            <a:chOff x="2900622" y="1004587"/>
            <a:chExt cx="2359577" cy="612111"/>
          </a:xfrm>
        </p:grpSpPr>
        <p:sp>
          <p:nvSpPr>
            <p:cNvPr id="118" name="矩形 117">
              <a:extLst>
                <a:ext uri="{FF2B5EF4-FFF2-40B4-BE49-F238E27FC236}">
                  <a16:creationId xmlns:a16="http://schemas.microsoft.com/office/drawing/2014/main" id="{5D3C2180-D29B-8107-DD74-CD7B544E34BF}"/>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文本框 118">
              <a:extLst>
                <a:ext uri="{FF2B5EF4-FFF2-40B4-BE49-F238E27FC236}">
                  <a16:creationId xmlns:a16="http://schemas.microsoft.com/office/drawing/2014/main" id="{D4F901AF-B987-F488-4838-F4D6C0C8D8A8}"/>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P6 </a:t>
              </a:r>
              <a:endParaRPr kumimoji="1" lang="zh-CN" altLang="en-US" b="1">
                <a:latin typeface="Microsoft YaHei" panose="020B0503020204020204" pitchFamily="34" charset="-122"/>
                <a:ea typeface="Microsoft YaHei" panose="020B0503020204020204" pitchFamily="34" charset="-122"/>
              </a:endParaRPr>
            </a:p>
          </p:txBody>
        </p:sp>
        <p:sp>
          <p:nvSpPr>
            <p:cNvPr id="120" name="文本框 119">
              <a:extLst>
                <a:ext uri="{FF2B5EF4-FFF2-40B4-BE49-F238E27FC236}">
                  <a16:creationId xmlns:a16="http://schemas.microsoft.com/office/drawing/2014/main" id="{339102B4-3501-9399-4202-8D7DA06F61C3}"/>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 </a:t>
              </a:r>
              <a:endParaRPr kumimoji="1" lang="zh-CN" altLang="en-US" b="1">
                <a:latin typeface="Microsoft YaHei" panose="020B0503020204020204" pitchFamily="34" charset="-122"/>
                <a:ea typeface="Microsoft YaHei" panose="020B0503020204020204" pitchFamily="34" charset="-122"/>
              </a:endParaRPr>
            </a:p>
          </p:txBody>
        </p:sp>
        <p:sp>
          <p:nvSpPr>
            <p:cNvPr id="121" name="文本框 120">
              <a:extLst>
                <a:ext uri="{FF2B5EF4-FFF2-40B4-BE49-F238E27FC236}">
                  <a16:creationId xmlns:a16="http://schemas.microsoft.com/office/drawing/2014/main" id="{D985645B-EC13-8ADA-2C6F-B6BEE9DEC9A6}"/>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count=0 </a:t>
              </a:r>
              <a:endParaRPr kumimoji="1" lang="zh-CN" altLang="en-US" b="1">
                <a:latin typeface="Microsoft YaHei" panose="020B0503020204020204" pitchFamily="34" charset="-122"/>
                <a:ea typeface="Microsoft YaHei" panose="020B0503020204020204" pitchFamily="34" charset="-122"/>
              </a:endParaRPr>
            </a:p>
          </p:txBody>
        </p:sp>
      </p:grpSp>
      <p:grpSp>
        <p:nvGrpSpPr>
          <p:cNvPr id="122" name="组合 121">
            <a:extLst>
              <a:ext uri="{FF2B5EF4-FFF2-40B4-BE49-F238E27FC236}">
                <a16:creationId xmlns:a16="http://schemas.microsoft.com/office/drawing/2014/main" id="{6EDDC0B1-7DC2-B8E1-E8E0-F74DAFA0DB33}"/>
              </a:ext>
            </a:extLst>
          </p:cNvPr>
          <p:cNvGrpSpPr/>
          <p:nvPr/>
        </p:nvGrpSpPr>
        <p:grpSpPr>
          <a:xfrm>
            <a:off x="3008581" y="5968201"/>
            <a:ext cx="2359577" cy="612111"/>
            <a:chOff x="2900622" y="1004587"/>
            <a:chExt cx="2359577" cy="612111"/>
          </a:xfrm>
        </p:grpSpPr>
        <p:sp>
          <p:nvSpPr>
            <p:cNvPr id="123" name="矩形 122">
              <a:extLst>
                <a:ext uri="{FF2B5EF4-FFF2-40B4-BE49-F238E27FC236}">
                  <a16:creationId xmlns:a16="http://schemas.microsoft.com/office/drawing/2014/main" id="{9FE6D5A1-1813-2333-1C0C-2798C659A699}"/>
                </a:ext>
              </a:extLst>
            </p:cNvPr>
            <p:cNvSpPr/>
            <p:nvPr/>
          </p:nvSpPr>
          <p:spPr>
            <a:xfrm>
              <a:off x="3441909" y="1023187"/>
              <a:ext cx="1818290" cy="570328"/>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文本框 123">
              <a:extLst>
                <a:ext uri="{FF2B5EF4-FFF2-40B4-BE49-F238E27FC236}">
                  <a16:creationId xmlns:a16="http://schemas.microsoft.com/office/drawing/2014/main" id="{46E462E9-C760-E976-6797-C2C8CF3F540E}"/>
                </a:ext>
              </a:extLst>
            </p:cNvPr>
            <p:cNvSpPr txBox="1"/>
            <p:nvPr/>
          </p:nvSpPr>
          <p:spPr>
            <a:xfrm>
              <a:off x="2900622" y="102777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P7 </a:t>
              </a:r>
              <a:endParaRPr kumimoji="1" lang="zh-CN" altLang="en-US" b="1">
                <a:latin typeface="Microsoft YaHei" panose="020B0503020204020204" pitchFamily="34" charset="-122"/>
                <a:ea typeface="Microsoft YaHei" panose="020B0503020204020204" pitchFamily="34" charset="-122"/>
              </a:endParaRPr>
            </a:p>
          </p:txBody>
        </p:sp>
        <p:sp>
          <p:nvSpPr>
            <p:cNvPr id="125" name="文本框 124">
              <a:extLst>
                <a:ext uri="{FF2B5EF4-FFF2-40B4-BE49-F238E27FC236}">
                  <a16:creationId xmlns:a16="http://schemas.microsoft.com/office/drawing/2014/main" id="{D65A6D42-D58D-5B76-314E-E9E48CEEB9CA}"/>
                </a:ext>
              </a:extLst>
            </p:cNvPr>
            <p:cNvSpPr txBox="1"/>
            <p:nvPr/>
          </p:nvSpPr>
          <p:spPr>
            <a:xfrm>
              <a:off x="3441909" y="1004587"/>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h</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p </a:t>
              </a:r>
              <a:endParaRPr kumimoji="1" lang="zh-CN" altLang="en-US" b="1">
                <a:latin typeface="Microsoft YaHei" panose="020B0503020204020204" pitchFamily="34" charset="-122"/>
                <a:ea typeface="Microsoft YaHei" panose="020B0503020204020204" pitchFamily="34" charset="-122"/>
              </a:endParaRPr>
            </a:p>
          </p:txBody>
        </p:sp>
        <p:sp>
          <p:nvSpPr>
            <p:cNvPr id="126" name="文本框 125">
              <a:extLst>
                <a:ext uri="{FF2B5EF4-FFF2-40B4-BE49-F238E27FC236}">
                  <a16:creationId xmlns:a16="http://schemas.microsoft.com/office/drawing/2014/main" id="{7783DB02-3DE9-9BD1-7003-50A25CEB7769}"/>
                </a:ext>
              </a:extLst>
            </p:cNvPr>
            <p:cNvSpPr txBox="1"/>
            <p:nvPr/>
          </p:nvSpPr>
          <p:spPr>
            <a:xfrm>
              <a:off x="3441909" y="1247366"/>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count=2 </a:t>
              </a:r>
              <a:endParaRPr kumimoji="1" lang="zh-CN" altLang="en-US" b="1">
                <a:latin typeface="Microsoft YaHei" panose="020B0503020204020204" pitchFamily="34" charset="-122"/>
                <a:ea typeface="Microsoft YaHei" panose="020B0503020204020204" pitchFamily="34" charset="-122"/>
              </a:endParaRPr>
            </a:p>
          </p:txBody>
        </p:sp>
      </p:grpSp>
      <p:cxnSp>
        <p:nvCxnSpPr>
          <p:cNvPr id="127" name="直线箭头连接符 126">
            <a:extLst>
              <a:ext uri="{FF2B5EF4-FFF2-40B4-BE49-F238E27FC236}">
                <a16:creationId xmlns:a16="http://schemas.microsoft.com/office/drawing/2014/main" id="{2FBF5245-A385-D6B0-769B-1F743664E6EF}"/>
              </a:ext>
            </a:extLst>
          </p:cNvPr>
          <p:cNvCxnSpPr/>
          <p:nvPr/>
        </p:nvCxnSpPr>
        <p:spPr>
          <a:xfrm>
            <a:off x="5979838" y="1415069"/>
            <a:ext cx="0" cy="4434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DE0812D3-07B8-53AD-968C-3A51C8E37631}"/>
              </a:ext>
            </a:extLst>
          </p:cNvPr>
          <p:cNvSpPr txBox="1"/>
          <p:nvPr/>
        </p:nvSpPr>
        <p:spPr>
          <a:xfrm>
            <a:off x="6394519" y="1038609"/>
            <a:ext cx="5449611" cy="584775"/>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P0</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{a: 4}</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{a: 4}, top2_threshold = 0</a:t>
            </a:r>
            <a:endParaRPr kumimoji="1" lang="zh-CN" altLang="en-US" sz="1600">
              <a:latin typeface="Microsoft YaHei" panose="020B0503020204020204" pitchFamily="34" charset="-122"/>
              <a:ea typeface="Microsoft YaHei" panose="020B0503020204020204" pitchFamily="34" charset="-122"/>
            </a:endParaRPr>
          </a:p>
        </p:txBody>
      </p:sp>
      <p:cxnSp>
        <p:nvCxnSpPr>
          <p:cNvPr id="129" name="直线连接符 128">
            <a:extLst>
              <a:ext uri="{FF2B5EF4-FFF2-40B4-BE49-F238E27FC236}">
                <a16:creationId xmlns:a16="http://schemas.microsoft.com/office/drawing/2014/main" id="{5C7B3B0B-32B0-E704-3247-17B1B6DE6B89}"/>
              </a:ext>
            </a:extLst>
          </p:cNvPr>
          <p:cNvCxnSpPr>
            <a:cxnSpLocks/>
          </p:cNvCxnSpPr>
          <p:nvPr/>
        </p:nvCxnSpPr>
        <p:spPr>
          <a:xfrm flipV="1">
            <a:off x="6394519" y="1672659"/>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a16="http://schemas.microsoft.com/office/drawing/2014/main" id="{0ACF75C0-9606-593A-A95D-2F95BF595D40}"/>
              </a:ext>
            </a:extLst>
          </p:cNvPr>
          <p:cNvSpPr txBox="1"/>
          <p:nvPr/>
        </p:nvSpPr>
        <p:spPr>
          <a:xfrm>
            <a:off x="6394519" y="1732444"/>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(top2_threshold=0) &gt; (p1.count=1)</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P1</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{d: 1}</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{a: 4, d: 1}, top2_threshold = 1</a:t>
            </a:r>
            <a:endParaRPr kumimoji="1" lang="zh-CN" altLang="en-US" sz="1600">
              <a:latin typeface="Microsoft YaHei" panose="020B0503020204020204" pitchFamily="34" charset="-122"/>
              <a:ea typeface="Microsoft YaHei" panose="020B0503020204020204" pitchFamily="34" charset="-122"/>
            </a:endParaRPr>
          </a:p>
        </p:txBody>
      </p:sp>
      <p:cxnSp>
        <p:nvCxnSpPr>
          <p:cNvPr id="131" name="直线连接符 130">
            <a:extLst>
              <a:ext uri="{FF2B5EF4-FFF2-40B4-BE49-F238E27FC236}">
                <a16:creationId xmlns:a16="http://schemas.microsoft.com/office/drawing/2014/main" id="{69CA9B4F-74C6-68A8-6B6E-F41A559CD376}"/>
              </a:ext>
            </a:extLst>
          </p:cNvPr>
          <p:cNvCxnSpPr>
            <a:cxnSpLocks/>
          </p:cNvCxnSpPr>
          <p:nvPr/>
        </p:nvCxnSpPr>
        <p:spPr>
          <a:xfrm flipV="1">
            <a:off x="6394519" y="2612716"/>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文本框 131">
            <a:extLst>
              <a:ext uri="{FF2B5EF4-FFF2-40B4-BE49-F238E27FC236}">
                <a16:creationId xmlns:a16="http://schemas.microsoft.com/office/drawing/2014/main" id="{A9FC567E-B1CE-382E-8DDD-9B676E90E9D2}"/>
              </a:ext>
            </a:extLst>
          </p:cNvPr>
          <p:cNvSpPr txBox="1"/>
          <p:nvPr/>
        </p:nvSpPr>
        <p:spPr>
          <a:xfrm>
            <a:off x="6394519" y="2672501"/>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(top2_threshold=1) &lt; (p2.count=4)</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P2</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{c: 3, s: 1}</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{a: 4, c: 3}, top2_threshold = 3</a:t>
            </a:r>
            <a:endParaRPr kumimoji="1" lang="zh-CN" altLang="en-US" sz="1600">
              <a:latin typeface="Microsoft YaHei" panose="020B0503020204020204" pitchFamily="34" charset="-122"/>
              <a:ea typeface="Microsoft YaHei" panose="020B0503020204020204" pitchFamily="34" charset="-122"/>
            </a:endParaRPr>
          </a:p>
        </p:txBody>
      </p:sp>
      <p:cxnSp>
        <p:nvCxnSpPr>
          <p:cNvPr id="135" name="直线连接符 134">
            <a:extLst>
              <a:ext uri="{FF2B5EF4-FFF2-40B4-BE49-F238E27FC236}">
                <a16:creationId xmlns:a16="http://schemas.microsoft.com/office/drawing/2014/main" id="{C8E33A2F-9C35-26BD-9285-547C2417E1C5}"/>
              </a:ext>
            </a:extLst>
          </p:cNvPr>
          <p:cNvCxnSpPr>
            <a:cxnSpLocks/>
          </p:cNvCxnSpPr>
          <p:nvPr/>
        </p:nvCxnSpPr>
        <p:spPr>
          <a:xfrm flipV="1">
            <a:off x="6394519" y="3552773"/>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文本框 135">
            <a:extLst>
              <a:ext uri="{FF2B5EF4-FFF2-40B4-BE49-F238E27FC236}">
                <a16:creationId xmlns:a16="http://schemas.microsoft.com/office/drawing/2014/main" id="{87C07A46-EFBA-9070-B817-09B25572ED56}"/>
              </a:ext>
            </a:extLst>
          </p:cNvPr>
          <p:cNvSpPr txBox="1"/>
          <p:nvPr/>
        </p:nvSpPr>
        <p:spPr>
          <a:xfrm>
            <a:off x="6394519" y="3612558"/>
            <a:ext cx="5449611" cy="338554"/>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&gt; (p3.count=2)</a:t>
            </a:r>
            <a:r>
              <a:rPr kumimoji="1" lang="zh-CN" altLang="en-US" sz="1600">
                <a:latin typeface="Microsoft YaHei" panose="020B0503020204020204" pitchFamily="34" charset="-122"/>
                <a:ea typeface="Microsoft YaHei" panose="020B0503020204020204" pitchFamily="34" charset="-122"/>
              </a:rPr>
              <a:t>，剪枝</a:t>
            </a:r>
            <a:r>
              <a:rPr kumimoji="1" lang="en-US" altLang="zh-CN" sz="1600">
                <a:latin typeface="Microsoft YaHei" panose="020B0503020204020204" pitchFamily="34" charset="-122"/>
                <a:ea typeface="Microsoft YaHei" panose="020B0503020204020204" pitchFamily="34" charset="-122"/>
              </a:rPr>
              <a:t>P3</a:t>
            </a:r>
          </a:p>
        </p:txBody>
      </p:sp>
      <p:cxnSp>
        <p:nvCxnSpPr>
          <p:cNvPr id="137" name="直线连接符 136">
            <a:extLst>
              <a:ext uri="{FF2B5EF4-FFF2-40B4-BE49-F238E27FC236}">
                <a16:creationId xmlns:a16="http://schemas.microsoft.com/office/drawing/2014/main" id="{7C01AAD0-BC44-FB2D-7139-4CB7ADF215FE}"/>
              </a:ext>
            </a:extLst>
          </p:cNvPr>
          <p:cNvCxnSpPr>
            <a:cxnSpLocks/>
          </p:cNvCxnSpPr>
          <p:nvPr/>
        </p:nvCxnSpPr>
        <p:spPr>
          <a:xfrm flipV="1">
            <a:off x="6394519" y="4000387"/>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文本框 137">
            <a:extLst>
              <a:ext uri="{FF2B5EF4-FFF2-40B4-BE49-F238E27FC236}">
                <a16:creationId xmlns:a16="http://schemas.microsoft.com/office/drawing/2014/main" id="{EDE4F613-06D8-C77C-75BA-5E384BB7B46A}"/>
              </a:ext>
            </a:extLst>
          </p:cNvPr>
          <p:cNvSpPr txBox="1"/>
          <p:nvPr/>
        </p:nvSpPr>
        <p:spPr>
          <a:xfrm>
            <a:off x="6394519" y="4060172"/>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 (p4.count=3)</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P4</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{e: 2, m: 1}</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{a: 4, c: 3}, top2_threshold = 3</a:t>
            </a:r>
            <a:endParaRPr kumimoji="1" lang="zh-CN" altLang="en-US" sz="1600">
              <a:latin typeface="Microsoft YaHei" panose="020B0503020204020204" pitchFamily="34" charset="-122"/>
              <a:ea typeface="Microsoft YaHei" panose="020B0503020204020204" pitchFamily="34" charset="-122"/>
            </a:endParaRPr>
          </a:p>
        </p:txBody>
      </p:sp>
      <p:cxnSp>
        <p:nvCxnSpPr>
          <p:cNvPr id="139" name="直线连接符 138">
            <a:extLst>
              <a:ext uri="{FF2B5EF4-FFF2-40B4-BE49-F238E27FC236}">
                <a16:creationId xmlns:a16="http://schemas.microsoft.com/office/drawing/2014/main" id="{6FF0AAB6-CEE6-4C3C-4D63-D3E9FE9ACEC2}"/>
              </a:ext>
            </a:extLst>
          </p:cNvPr>
          <p:cNvCxnSpPr>
            <a:cxnSpLocks/>
          </p:cNvCxnSpPr>
          <p:nvPr/>
        </p:nvCxnSpPr>
        <p:spPr>
          <a:xfrm flipV="1">
            <a:off x="6394519" y="4940444"/>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0" name="文本框 139">
            <a:extLst>
              <a:ext uri="{FF2B5EF4-FFF2-40B4-BE49-F238E27FC236}">
                <a16:creationId xmlns:a16="http://schemas.microsoft.com/office/drawing/2014/main" id="{BF2AEBD1-45E3-72F1-C5D9-742F56D9C142}"/>
              </a:ext>
            </a:extLst>
          </p:cNvPr>
          <p:cNvSpPr txBox="1"/>
          <p:nvPr/>
        </p:nvSpPr>
        <p:spPr>
          <a:xfrm>
            <a:off x="6394519" y="5000229"/>
            <a:ext cx="5449611" cy="338554"/>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&gt; (p5.count=0)</a:t>
            </a:r>
            <a:r>
              <a:rPr kumimoji="1" lang="zh-CN" altLang="en-US" sz="1600">
                <a:latin typeface="Microsoft YaHei" panose="020B0503020204020204" pitchFamily="34" charset="-122"/>
                <a:ea typeface="Microsoft YaHei" panose="020B0503020204020204" pitchFamily="34" charset="-122"/>
              </a:rPr>
              <a:t>，剪枝</a:t>
            </a:r>
            <a:r>
              <a:rPr kumimoji="1" lang="en-US" altLang="zh-CN" sz="1600">
                <a:latin typeface="Microsoft YaHei" panose="020B0503020204020204" pitchFamily="34" charset="-122"/>
                <a:ea typeface="Microsoft YaHei" panose="020B0503020204020204" pitchFamily="34" charset="-122"/>
              </a:rPr>
              <a:t>P5</a:t>
            </a:r>
          </a:p>
        </p:txBody>
      </p:sp>
      <p:cxnSp>
        <p:nvCxnSpPr>
          <p:cNvPr id="141" name="直线连接符 140">
            <a:extLst>
              <a:ext uri="{FF2B5EF4-FFF2-40B4-BE49-F238E27FC236}">
                <a16:creationId xmlns:a16="http://schemas.microsoft.com/office/drawing/2014/main" id="{4C4A6FFE-23AB-C168-61F2-FD3FB1AA7B45}"/>
              </a:ext>
            </a:extLst>
          </p:cNvPr>
          <p:cNvCxnSpPr>
            <a:cxnSpLocks/>
          </p:cNvCxnSpPr>
          <p:nvPr/>
        </p:nvCxnSpPr>
        <p:spPr>
          <a:xfrm flipV="1">
            <a:off x="6394519" y="5388058"/>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文本框 141">
            <a:extLst>
              <a:ext uri="{FF2B5EF4-FFF2-40B4-BE49-F238E27FC236}">
                <a16:creationId xmlns:a16="http://schemas.microsoft.com/office/drawing/2014/main" id="{D8938449-75BA-54DF-839A-3032AD934992}"/>
              </a:ext>
            </a:extLst>
          </p:cNvPr>
          <p:cNvSpPr txBox="1"/>
          <p:nvPr/>
        </p:nvSpPr>
        <p:spPr>
          <a:xfrm>
            <a:off x="6394519" y="5447843"/>
            <a:ext cx="5449611" cy="338554"/>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&gt; (p6.count=0)</a:t>
            </a:r>
            <a:r>
              <a:rPr kumimoji="1" lang="zh-CN" altLang="en-US" sz="1600">
                <a:latin typeface="Microsoft YaHei" panose="020B0503020204020204" pitchFamily="34" charset="-122"/>
                <a:ea typeface="Microsoft YaHei" panose="020B0503020204020204" pitchFamily="34" charset="-122"/>
              </a:rPr>
              <a:t>，剪枝</a:t>
            </a:r>
            <a:r>
              <a:rPr kumimoji="1" lang="en-US" altLang="zh-CN" sz="1600">
                <a:latin typeface="Microsoft YaHei" panose="020B0503020204020204" pitchFamily="34" charset="-122"/>
                <a:ea typeface="Microsoft YaHei" panose="020B0503020204020204" pitchFamily="34" charset="-122"/>
              </a:rPr>
              <a:t>P6</a:t>
            </a:r>
          </a:p>
        </p:txBody>
      </p:sp>
      <p:cxnSp>
        <p:nvCxnSpPr>
          <p:cNvPr id="143" name="直线连接符 142">
            <a:extLst>
              <a:ext uri="{FF2B5EF4-FFF2-40B4-BE49-F238E27FC236}">
                <a16:creationId xmlns:a16="http://schemas.microsoft.com/office/drawing/2014/main" id="{6111264F-775E-87E6-79CA-958426C4A4A6}"/>
              </a:ext>
            </a:extLst>
          </p:cNvPr>
          <p:cNvCxnSpPr>
            <a:cxnSpLocks/>
          </p:cNvCxnSpPr>
          <p:nvPr/>
        </p:nvCxnSpPr>
        <p:spPr>
          <a:xfrm flipV="1">
            <a:off x="6394519" y="5835672"/>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29E7135B-6AD4-A46C-3902-11ED046C710B}"/>
              </a:ext>
            </a:extLst>
          </p:cNvPr>
          <p:cNvSpPr txBox="1"/>
          <p:nvPr/>
        </p:nvSpPr>
        <p:spPr>
          <a:xfrm>
            <a:off x="6394519" y="5895457"/>
            <a:ext cx="5449611" cy="338554"/>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&gt; (p7.count=2)</a:t>
            </a:r>
            <a:r>
              <a:rPr kumimoji="1" lang="zh-CN" altLang="en-US" sz="1600">
                <a:latin typeface="Microsoft YaHei" panose="020B0503020204020204" pitchFamily="34" charset="-122"/>
                <a:ea typeface="Microsoft YaHei" panose="020B0503020204020204" pitchFamily="34" charset="-122"/>
              </a:rPr>
              <a:t>，剪枝</a:t>
            </a:r>
            <a:r>
              <a:rPr kumimoji="1" lang="en-US" altLang="zh-CN" sz="1600">
                <a:latin typeface="Microsoft YaHei" panose="020B0503020204020204" pitchFamily="34" charset="-122"/>
                <a:ea typeface="Microsoft YaHei" panose="020B0503020204020204" pitchFamily="34" charset="-122"/>
              </a:rPr>
              <a:t>P7</a:t>
            </a:r>
          </a:p>
        </p:txBody>
      </p:sp>
      <p:cxnSp>
        <p:nvCxnSpPr>
          <p:cNvPr id="145" name="直线连接符 144">
            <a:extLst>
              <a:ext uri="{FF2B5EF4-FFF2-40B4-BE49-F238E27FC236}">
                <a16:creationId xmlns:a16="http://schemas.microsoft.com/office/drawing/2014/main" id="{1322188A-0698-6755-B0BC-FF04CE7F0229}"/>
              </a:ext>
            </a:extLst>
          </p:cNvPr>
          <p:cNvCxnSpPr>
            <a:cxnSpLocks/>
          </p:cNvCxnSpPr>
          <p:nvPr/>
        </p:nvCxnSpPr>
        <p:spPr>
          <a:xfrm flipV="1">
            <a:off x="6394519" y="6283286"/>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6" name="文本框 145">
            <a:extLst>
              <a:ext uri="{FF2B5EF4-FFF2-40B4-BE49-F238E27FC236}">
                <a16:creationId xmlns:a16="http://schemas.microsoft.com/office/drawing/2014/main" id="{69F131F9-634C-F8E0-5648-0D3046776296}"/>
              </a:ext>
            </a:extLst>
          </p:cNvPr>
          <p:cNvSpPr txBox="1"/>
          <p:nvPr/>
        </p:nvSpPr>
        <p:spPr>
          <a:xfrm>
            <a:off x="6394519" y="6343065"/>
            <a:ext cx="5631689" cy="338554"/>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所有分区均被聚合或剪枝，最终聚合结果 </a:t>
            </a:r>
            <a:r>
              <a:rPr kumimoji="1" lang="en-US" altLang="zh-CN" sz="1600">
                <a:latin typeface="Microsoft YaHei" panose="020B0503020204020204" pitchFamily="34" charset="-122"/>
                <a:ea typeface="Microsoft YaHei" panose="020B0503020204020204" pitchFamily="34" charset="-122"/>
              </a:rPr>
              <a:t>{a: 4, c: 3}</a:t>
            </a:r>
          </a:p>
        </p:txBody>
      </p:sp>
      <p:sp>
        <p:nvSpPr>
          <p:cNvPr id="147" name="文本框 146">
            <a:extLst>
              <a:ext uri="{FF2B5EF4-FFF2-40B4-BE49-F238E27FC236}">
                <a16:creationId xmlns:a16="http://schemas.microsoft.com/office/drawing/2014/main" id="{2C96436F-82F0-0F08-7A23-018A02032CBB}"/>
              </a:ext>
            </a:extLst>
          </p:cNvPr>
          <p:cNvSpPr txBox="1"/>
          <p:nvPr/>
        </p:nvSpPr>
        <p:spPr>
          <a:xfrm>
            <a:off x="6521661" y="646524"/>
            <a:ext cx="3009614"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按顺序聚合或剪枝分区</a:t>
            </a:r>
          </a:p>
        </p:txBody>
      </p:sp>
    </p:spTree>
    <p:extLst>
      <p:ext uri="{BB962C8B-B14F-4D97-AF65-F5344CB8AC3E}">
        <p14:creationId xmlns:p14="http://schemas.microsoft.com/office/powerpoint/2010/main" val="2662961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2F0087-67E7-5AE4-E4DA-768F9CB815E8}"/>
              </a:ext>
            </a:extLst>
          </p:cNvPr>
          <p:cNvSpPr txBox="1"/>
          <p:nvPr/>
        </p:nvSpPr>
        <p:spPr>
          <a:xfrm>
            <a:off x="0" y="20207"/>
            <a:ext cx="12191997" cy="461665"/>
          </a:xfrm>
          <a:prstGeom prst="rect">
            <a:avLst/>
          </a:prstGeom>
          <a:noFill/>
        </p:spPr>
        <p:txBody>
          <a:bodyPr wrap="square" rtlCol="0">
            <a:spAutoFit/>
          </a:bodyPr>
          <a:lstStyle/>
          <a:p>
            <a:pPr algn="ctr"/>
            <a:r>
              <a:rPr kumimoji="1" lang="zh-CN" altLang="en-US" sz="2400" b="1">
                <a:latin typeface="Microsoft YaHei" panose="020B0503020204020204" pitchFamily="34" charset="-122"/>
                <a:ea typeface="Microsoft YaHei" panose="020B0503020204020204" pitchFamily="34" charset="-122"/>
              </a:rPr>
              <a:t>任务：求出现频率最高的</a:t>
            </a:r>
            <a:r>
              <a:rPr kumimoji="1" lang="en-US" altLang="zh-CN" sz="2400" b="1">
                <a:latin typeface="Microsoft YaHei" panose="020B0503020204020204" pitchFamily="34" charset="-122"/>
                <a:ea typeface="Microsoft YaHei" panose="020B0503020204020204" pitchFamily="34" charset="-122"/>
              </a:rPr>
              <a:t>2</a:t>
            </a:r>
            <a:r>
              <a:rPr kumimoji="1" lang="zh-CN" altLang="en-US" sz="2400" b="1">
                <a:latin typeface="Microsoft YaHei" panose="020B0503020204020204" pitchFamily="34" charset="-122"/>
                <a:ea typeface="Microsoft YaHei" panose="020B0503020204020204" pitchFamily="34" charset="-122"/>
              </a:rPr>
              <a:t>个字母 </a:t>
            </a:r>
            <a:r>
              <a:rPr kumimoji="1" lang="en-US" altLang="zh-CN" sz="2400" b="1">
                <a:latin typeface="Microsoft YaHei" panose="020B0503020204020204" pitchFamily="34" charset="-122"/>
                <a:ea typeface="Microsoft YaHei" panose="020B0503020204020204" pitchFamily="34" charset="-122"/>
              </a:rPr>
              <a:t>–</a:t>
            </a:r>
            <a:r>
              <a:rPr kumimoji="1" lang="zh-CN" altLang="en-US" sz="2400" b="1">
                <a:latin typeface="Microsoft YaHei" panose="020B0503020204020204" pitchFamily="34" charset="-122"/>
                <a:ea typeface="Microsoft YaHei" panose="020B0503020204020204" pitchFamily="34" charset="-122"/>
              </a:rPr>
              <a:t> 聚合顺序对剪枝率的影响 </a:t>
            </a:r>
          </a:p>
        </p:txBody>
      </p:sp>
      <p:sp>
        <p:nvSpPr>
          <p:cNvPr id="5" name="文本框 4">
            <a:extLst>
              <a:ext uri="{FF2B5EF4-FFF2-40B4-BE49-F238E27FC236}">
                <a16:creationId xmlns:a16="http://schemas.microsoft.com/office/drawing/2014/main" id="{21B91B37-0374-9266-9C4C-16A0BCD8EE78}"/>
              </a:ext>
            </a:extLst>
          </p:cNvPr>
          <p:cNvSpPr txBox="1"/>
          <p:nvPr/>
        </p:nvSpPr>
        <p:spPr>
          <a:xfrm>
            <a:off x="924903" y="101964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CB9D6BE-6E27-C2B4-FFC3-626E58A49594}"/>
              </a:ext>
            </a:extLst>
          </p:cNvPr>
          <p:cNvSpPr txBox="1"/>
          <p:nvPr/>
        </p:nvSpPr>
        <p:spPr>
          <a:xfrm>
            <a:off x="924903" y="183360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B688953A-572E-A870-3C46-AEBFFD099FE0}"/>
              </a:ext>
            </a:extLst>
          </p:cNvPr>
          <p:cNvSpPr txBox="1"/>
          <p:nvPr/>
        </p:nvSpPr>
        <p:spPr>
          <a:xfrm>
            <a:off x="924903" y="136848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b </a:t>
            </a:r>
            <a:endParaRPr kumimoji="1" lang="zh-CN" altLang="en-US" b="1">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F38E63D7-A1CB-87C1-157C-E72B9DBF4F32}"/>
              </a:ext>
            </a:extLst>
          </p:cNvPr>
          <p:cNvSpPr txBox="1"/>
          <p:nvPr/>
        </p:nvSpPr>
        <p:spPr>
          <a:xfrm>
            <a:off x="924903" y="229873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C65FBB12-B79B-E479-4A32-F5594774F09A}"/>
              </a:ext>
            </a:extLst>
          </p:cNvPr>
          <p:cNvSpPr txBox="1"/>
          <p:nvPr/>
        </p:nvSpPr>
        <p:spPr>
          <a:xfrm>
            <a:off x="924903" y="276385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EBB855C0-0D1C-3815-6AA8-7CB94948B148}"/>
              </a:ext>
            </a:extLst>
          </p:cNvPr>
          <p:cNvSpPr txBox="1"/>
          <p:nvPr/>
        </p:nvSpPr>
        <p:spPr>
          <a:xfrm>
            <a:off x="924903" y="369410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D0BD8F16-DC46-97EA-2D36-38C41191FA88}"/>
              </a:ext>
            </a:extLst>
          </p:cNvPr>
          <p:cNvSpPr txBox="1"/>
          <p:nvPr/>
        </p:nvSpPr>
        <p:spPr>
          <a:xfrm>
            <a:off x="924903" y="322898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b </a:t>
            </a:r>
            <a:endParaRPr kumimoji="1" lang="zh-CN" altLang="en-US" b="1">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AF9F352A-5351-E5C9-479C-D736EE7DDC92}"/>
              </a:ext>
            </a:extLst>
          </p:cNvPr>
          <p:cNvSpPr txBox="1"/>
          <p:nvPr/>
        </p:nvSpPr>
        <p:spPr>
          <a:xfrm>
            <a:off x="924903" y="415923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96F1D554-AEAE-4A3C-FA4B-614655838DF7}"/>
              </a:ext>
            </a:extLst>
          </p:cNvPr>
          <p:cNvSpPr txBox="1"/>
          <p:nvPr/>
        </p:nvSpPr>
        <p:spPr>
          <a:xfrm>
            <a:off x="924903" y="462435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8A0D1CFC-CB23-D38C-8F02-355B2B63EB75}"/>
              </a:ext>
            </a:extLst>
          </p:cNvPr>
          <p:cNvSpPr txBox="1"/>
          <p:nvPr/>
        </p:nvSpPr>
        <p:spPr>
          <a:xfrm>
            <a:off x="924903" y="508948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B5EBED42-6836-AD9E-778F-4C67F41083B4}"/>
              </a:ext>
            </a:extLst>
          </p:cNvPr>
          <p:cNvSpPr txBox="1"/>
          <p:nvPr/>
        </p:nvSpPr>
        <p:spPr>
          <a:xfrm>
            <a:off x="924903" y="555461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0E7382F3-E60A-5457-201C-C53DDABE085E}"/>
              </a:ext>
            </a:extLst>
          </p:cNvPr>
          <p:cNvSpPr txBox="1"/>
          <p:nvPr/>
        </p:nvSpPr>
        <p:spPr>
          <a:xfrm>
            <a:off x="557040" y="646524"/>
            <a:ext cx="1271752"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数据集</a:t>
            </a:r>
          </a:p>
        </p:txBody>
      </p:sp>
      <p:sp>
        <p:nvSpPr>
          <p:cNvPr id="25" name="文本框 24">
            <a:extLst>
              <a:ext uri="{FF2B5EF4-FFF2-40B4-BE49-F238E27FC236}">
                <a16:creationId xmlns:a16="http://schemas.microsoft.com/office/drawing/2014/main" id="{2EEB999E-A3D5-FA0D-8B75-99FA38EC66DC}"/>
              </a:ext>
            </a:extLst>
          </p:cNvPr>
          <p:cNvSpPr txBox="1"/>
          <p:nvPr/>
        </p:nvSpPr>
        <p:spPr>
          <a:xfrm>
            <a:off x="1466185" y="3233676"/>
            <a:ext cx="150824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数据分区</a:t>
            </a:r>
          </a:p>
        </p:txBody>
      </p:sp>
      <p:sp>
        <p:nvSpPr>
          <p:cNvPr id="26" name="文本框 25">
            <a:extLst>
              <a:ext uri="{FF2B5EF4-FFF2-40B4-BE49-F238E27FC236}">
                <a16:creationId xmlns:a16="http://schemas.microsoft.com/office/drawing/2014/main" id="{194C6D18-9C00-9ECD-226F-6BA48403425E}"/>
              </a:ext>
            </a:extLst>
          </p:cNvPr>
          <p:cNvSpPr txBox="1"/>
          <p:nvPr/>
        </p:nvSpPr>
        <p:spPr>
          <a:xfrm>
            <a:off x="1203427" y="3556175"/>
            <a:ext cx="2033760" cy="307777"/>
          </a:xfrm>
          <a:prstGeom prst="rect">
            <a:avLst/>
          </a:prstGeom>
          <a:noFill/>
        </p:spPr>
        <p:txBody>
          <a:bodyPr wrap="square" rtlCol="0">
            <a:spAutoFit/>
          </a:bodyPr>
          <a:lstStyle/>
          <a:p>
            <a:pPr algn="ctr"/>
            <a:r>
              <a:rPr kumimoji="1" lang="en-US" altLang="zh-CN" sz="1400" b="1">
                <a:latin typeface="Microsoft YaHei" panose="020B0503020204020204" pitchFamily="34" charset="-122"/>
                <a:ea typeface="Microsoft YaHei" panose="020B0503020204020204" pitchFamily="34" charset="-122"/>
              </a:rPr>
              <a:t>hash(key) % 4</a:t>
            </a:r>
            <a:endParaRPr kumimoji="1" lang="zh-CN" altLang="en-US" sz="1400" b="1">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AD86A13E-E8E2-530D-4077-89CA50A69DDF}"/>
              </a:ext>
            </a:extLst>
          </p:cNvPr>
          <p:cNvSpPr txBox="1"/>
          <p:nvPr/>
        </p:nvSpPr>
        <p:spPr>
          <a:xfrm>
            <a:off x="3337025" y="646524"/>
            <a:ext cx="180253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分区</a:t>
            </a:r>
            <a:r>
              <a:rPr kumimoji="1" lang="en-US" altLang="zh-CN" b="1">
                <a:latin typeface="Microsoft YaHei" panose="020B0503020204020204" pitchFamily="34" charset="-122"/>
                <a:ea typeface="Microsoft YaHei" panose="020B0503020204020204" pitchFamily="34" charset="-122"/>
              </a:rPr>
              <a:t>+</a:t>
            </a:r>
            <a:r>
              <a:rPr kumimoji="1" lang="zh-CN" altLang="en-US" sz="1400" b="1">
                <a:latin typeface="Microsoft YaHei" panose="020B0503020204020204" pitchFamily="34" charset="-122"/>
                <a:ea typeface="Microsoft YaHei" panose="020B0503020204020204" pitchFamily="34" charset="-122"/>
              </a:rPr>
              <a:t>统计信息</a:t>
            </a:r>
            <a:endParaRPr kumimoji="1" lang="zh-CN" altLang="en-US" b="1">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2BE58EEA-6230-4E3C-77FB-39D89313A05E}"/>
              </a:ext>
            </a:extLst>
          </p:cNvPr>
          <p:cNvSpPr/>
          <p:nvPr/>
        </p:nvSpPr>
        <p:spPr>
          <a:xfrm>
            <a:off x="3620814" y="1391320"/>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31C7E17-43EB-AA5E-4AB7-919068042C96}"/>
              </a:ext>
            </a:extLst>
          </p:cNvPr>
          <p:cNvSpPr/>
          <p:nvPr/>
        </p:nvSpPr>
        <p:spPr>
          <a:xfrm>
            <a:off x="3620814" y="2550677"/>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0FE724BE-FCAC-B877-3A85-8BE654A52FF2}"/>
              </a:ext>
            </a:extLst>
          </p:cNvPr>
          <p:cNvSpPr/>
          <p:nvPr/>
        </p:nvSpPr>
        <p:spPr>
          <a:xfrm>
            <a:off x="3620814" y="3710034"/>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8DA369DC-D229-FFA5-5988-0197050FA22E}"/>
              </a:ext>
            </a:extLst>
          </p:cNvPr>
          <p:cNvSpPr/>
          <p:nvPr/>
        </p:nvSpPr>
        <p:spPr>
          <a:xfrm>
            <a:off x="3620814" y="4869391"/>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0B2376A9-93BC-1F28-B7E9-3AF415E59491}"/>
              </a:ext>
            </a:extLst>
          </p:cNvPr>
          <p:cNvSpPr txBox="1"/>
          <p:nvPr/>
        </p:nvSpPr>
        <p:spPr>
          <a:xfrm>
            <a:off x="3079527" y="139590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P0 </a:t>
            </a:r>
            <a:endParaRPr kumimoji="1" lang="zh-CN" altLang="en-US" b="1">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id="{2706B1C5-6D8C-72BE-A870-20E69EF7ED6E}"/>
              </a:ext>
            </a:extLst>
          </p:cNvPr>
          <p:cNvSpPr txBox="1"/>
          <p:nvPr/>
        </p:nvSpPr>
        <p:spPr>
          <a:xfrm>
            <a:off x="3079527" y="252434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P1 </a:t>
            </a:r>
            <a:endParaRPr kumimoji="1" lang="zh-CN" altLang="en-US" b="1">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00FE23E8-10C4-3709-84F6-5A17596E47C0}"/>
              </a:ext>
            </a:extLst>
          </p:cNvPr>
          <p:cNvSpPr txBox="1"/>
          <p:nvPr/>
        </p:nvSpPr>
        <p:spPr>
          <a:xfrm>
            <a:off x="3079527" y="371529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P2 </a:t>
            </a:r>
            <a:endParaRPr kumimoji="1" lang="zh-CN" altLang="en-US" b="1">
              <a:latin typeface="Microsoft YaHei" panose="020B0503020204020204" pitchFamily="34" charset="-122"/>
              <a:ea typeface="Microsoft YaHei" panose="020B0503020204020204" pitchFamily="34" charset="-122"/>
            </a:endParaRPr>
          </a:p>
        </p:txBody>
      </p:sp>
      <p:sp>
        <p:nvSpPr>
          <p:cNvPr id="35" name="文本框 34">
            <a:extLst>
              <a:ext uri="{FF2B5EF4-FFF2-40B4-BE49-F238E27FC236}">
                <a16:creationId xmlns:a16="http://schemas.microsoft.com/office/drawing/2014/main" id="{5E1D0600-FBCB-510D-910E-156ED90DD45E}"/>
              </a:ext>
            </a:extLst>
          </p:cNvPr>
          <p:cNvSpPr txBox="1"/>
          <p:nvPr/>
        </p:nvSpPr>
        <p:spPr>
          <a:xfrm>
            <a:off x="3079527" y="4869391"/>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P3 </a:t>
            </a:r>
            <a:endParaRPr kumimoji="1" lang="zh-CN" altLang="en-US" b="1">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12165E5E-6C49-83E1-5EBA-B351CDA36C42}"/>
              </a:ext>
            </a:extLst>
          </p:cNvPr>
          <p:cNvSpPr txBox="1"/>
          <p:nvPr/>
        </p:nvSpPr>
        <p:spPr>
          <a:xfrm>
            <a:off x="3620814" y="1488120"/>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a </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3382DDDC-5301-594C-424B-A22463263A86}"/>
              </a:ext>
            </a:extLst>
          </p:cNvPr>
          <p:cNvSpPr txBox="1"/>
          <p:nvPr/>
        </p:nvSpPr>
        <p:spPr>
          <a:xfrm>
            <a:off x="3620814" y="2637630"/>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b  b</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a:t>
            </a:r>
            <a:endParaRPr kumimoji="1" lang="zh-CN" altLang="en-US" b="1">
              <a:latin typeface="Microsoft YaHei" panose="020B0503020204020204" pitchFamily="34" charset="-122"/>
              <a:ea typeface="Microsoft YaHei" panose="020B0503020204020204" pitchFamily="34" charset="-122"/>
            </a:endParaRPr>
          </a:p>
        </p:txBody>
      </p:sp>
      <p:sp>
        <p:nvSpPr>
          <p:cNvPr id="38" name="文本框 37">
            <a:extLst>
              <a:ext uri="{FF2B5EF4-FFF2-40B4-BE49-F238E27FC236}">
                <a16:creationId xmlns:a16="http://schemas.microsoft.com/office/drawing/2014/main" id="{4662947B-12C7-649E-9355-D0343EFD394C}"/>
              </a:ext>
            </a:extLst>
          </p:cNvPr>
          <p:cNvSpPr txBox="1"/>
          <p:nvPr/>
        </p:nvSpPr>
        <p:spPr>
          <a:xfrm>
            <a:off x="3620814" y="3808315"/>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c  c  c</a:t>
            </a:r>
            <a:endParaRPr kumimoji="1" lang="zh-CN" altLang="en-US" b="1">
              <a:latin typeface="Microsoft YaHei" panose="020B0503020204020204" pitchFamily="34" charset="-122"/>
              <a:ea typeface="Microsoft YaHei" panose="020B0503020204020204" pitchFamily="34" charset="-122"/>
            </a:endParaRPr>
          </a:p>
        </p:txBody>
      </p:sp>
      <p:sp>
        <p:nvSpPr>
          <p:cNvPr id="39" name="文本框 38">
            <a:extLst>
              <a:ext uri="{FF2B5EF4-FFF2-40B4-BE49-F238E27FC236}">
                <a16:creationId xmlns:a16="http://schemas.microsoft.com/office/drawing/2014/main" id="{1EAC80CF-95F8-7A57-36C4-8E27632E76F7}"/>
              </a:ext>
            </a:extLst>
          </p:cNvPr>
          <p:cNvSpPr txBox="1"/>
          <p:nvPr/>
        </p:nvSpPr>
        <p:spPr>
          <a:xfrm>
            <a:off x="3620814" y="4963409"/>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d  d</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d  d</a:t>
            </a:r>
            <a:endParaRPr kumimoji="1" lang="zh-CN" altLang="en-US" b="1">
              <a:latin typeface="Microsoft YaHei" panose="020B0503020204020204" pitchFamily="34" charset="-122"/>
              <a:ea typeface="Microsoft YaHei" panose="020B0503020204020204" pitchFamily="34" charset="-122"/>
            </a:endParaRPr>
          </a:p>
        </p:txBody>
      </p:sp>
      <p:sp>
        <p:nvSpPr>
          <p:cNvPr id="40" name="文本框 39">
            <a:extLst>
              <a:ext uri="{FF2B5EF4-FFF2-40B4-BE49-F238E27FC236}">
                <a16:creationId xmlns:a16="http://schemas.microsoft.com/office/drawing/2014/main" id="{86A698D1-00A9-F24A-162B-0DFFAEA675AF}"/>
              </a:ext>
            </a:extLst>
          </p:cNvPr>
          <p:cNvSpPr txBox="1"/>
          <p:nvPr/>
        </p:nvSpPr>
        <p:spPr>
          <a:xfrm>
            <a:off x="3620814" y="1986572"/>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count=2 </a:t>
            </a:r>
            <a:endParaRPr kumimoji="1" lang="zh-CN" altLang="en-US" b="1">
              <a:latin typeface="Microsoft YaHei" panose="020B0503020204020204" pitchFamily="34" charset="-122"/>
              <a:ea typeface="Microsoft YaHei" panose="020B0503020204020204" pitchFamily="34" charset="-122"/>
            </a:endParaRPr>
          </a:p>
        </p:txBody>
      </p:sp>
      <p:sp>
        <p:nvSpPr>
          <p:cNvPr id="41" name="文本框 40">
            <a:extLst>
              <a:ext uri="{FF2B5EF4-FFF2-40B4-BE49-F238E27FC236}">
                <a16:creationId xmlns:a16="http://schemas.microsoft.com/office/drawing/2014/main" id="{FD645565-1629-113F-1812-0AB8DEA8AB8F}"/>
              </a:ext>
            </a:extLst>
          </p:cNvPr>
          <p:cNvSpPr txBox="1"/>
          <p:nvPr/>
        </p:nvSpPr>
        <p:spPr>
          <a:xfrm>
            <a:off x="3620814" y="3149209"/>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count=2 </a:t>
            </a:r>
            <a:endParaRPr kumimoji="1" lang="zh-CN" altLang="en-US" b="1">
              <a:latin typeface="Microsoft YaHei" panose="020B0503020204020204" pitchFamily="34" charset="-122"/>
              <a:ea typeface="Microsoft YaHei" panose="020B0503020204020204" pitchFamily="34" charset="-122"/>
            </a:endParaRPr>
          </a:p>
        </p:txBody>
      </p:sp>
      <p:sp>
        <p:nvSpPr>
          <p:cNvPr id="42" name="文本框 41">
            <a:extLst>
              <a:ext uri="{FF2B5EF4-FFF2-40B4-BE49-F238E27FC236}">
                <a16:creationId xmlns:a16="http://schemas.microsoft.com/office/drawing/2014/main" id="{57383C06-C7F0-0BAC-D90E-CCAB155761C4}"/>
              </a:ext>
            </a:extLst>
          </p:cNvPr>
          <p:cNvSpPr txBox="1"/>
          <p:nvPr/>
        </p:nvSpPr>
        <p:spPr>
          <a:xfrm>
            <a:off x="3620814" y="4299914"/>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count=3 </a:t>
            </a:r>
            <a:endParaRPr kumimoji="1" lang="zh-CN" altLang="en-US" b="1">
              <a:latin typeface="Microsoft YaHei" panose="020B0503020204020204" pitchFamily="34" charset="-122"/>
              <a:ea typeface="Microsoft YaHei" panose="020B0503020204020204" pitchFamily="34" charset="-122"/>
            </a:endParaRPr>
          </a:p>
        </p:txBody>
      </p:sp>
      <p:sp>
        <p:nvSpPr>
          <p:cNvPr id="43" name="文本框 42">
            <a:extLst>
              <a:ext uri="{FF2B5EF4-FFF2-40B4-BE49-F238E27FC236}">
                <a16:creationId xmlns:a16="http://schemas.microsoft.com/office/drawing/2014/main" id="{6EA1F97B-1FC8-AD89-EF14-D8A391091878}"/>
              </a:ext>
            </a:extLst>
          </p:cNvPr>
          <p:cNvSpPr txBox="1"/>
          <p:nvPr/>
        </p:nvSpPr>
        <p:spPr>
          <a:xfrm>
            <a:off x="3620814" y="5462388"/>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count=4 </a:t>
            </a:r>
            <a:endParaRPr kumimoji="1" lang="zh-CN" altLang="en-US" b="1">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D0CFBFEF-0F60-94CE-BF5F-DA73A91F5899}"/>
              </a:ext>
            </a:extLst>
          </p:cNvPr>
          <p:cNvSpPr txBox="1"/>
          <p:nvPr/>
        </p:nvSpPr>
        <p:spPr>
          <a:xfrm>
            <a:off x="6521661" y="646524"/>
            <a:ext cx="3009614"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按顺序聚合或剪枝分区</a:t>
            </a:r>
          </a:p>
        </p:txBody>
      </p:sp>
      <p:cxnSp>
        <p:nvCxnSpPr>
          <p:cNvPr id="46" name="直线箭头连接符 45">
            <a:extLst>
              <a:ext uri="{FF2B5EF4-FFF2-40B4-BE49-F238E27FC236}">
                <a16:creationId xmlns:a16="http://schemas.microsoft.com/office/drawing/2014/main" id="{EF98E428-ADA7-5244-EA29-F1FE9F6D5202}"/>
              </a:ext>
            </a:extLst>
          </p:cNvPr>
          <p:cNvCxnSpPr/>
          <p:nvPr/>
        </p:nvCxnSpPr>
        <p:spPr>
          <a:xfrm>
            <a:off x="5979838" y="1415069"/>
            <a:ext cx="0" cy="44345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9E18951-4ACC-25BC-B202-4571A88B96EF}"/>
              </a:ext>
            </a:extLst>
          </p:cNvPr>
          <p:cNvSpPr txBox="1"/>
          <p:nvPr/>
        </p:nvSpPr>
        <p:spPr>
          <a:xfrm>
            <a:off x="6394519" y="1232249"/>
            <a:ext cx="5449611" cy="584775"/>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P0</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{a: 1, e: 1}</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{a: 1, e: 1}, top2_threshold = 1</a:t>
            </a:r>
            <a:endParaRPr kumimoji="1" lang="zh-CN" altLang="en-US" sz="1600">
              <a:latin typeface="Microsoft YaHei" panose="020B0503020204020204" pitchFamily="34" charset="-122"/>
              <a:ea typeface="Microsoft YaHei" panose="020B0503020204020204" pitchFamily="34" charset="-122"/>
            </a:endParaRPr>
          </a:p>
        </p:txBody>
      </p:sp>
      <p:cxnSp>
        <p:nvCxnSpPr>
          <p:cNvPr id="51" name="直线连接符 50">
            <a:extLst>
              <a:ext uri="{FF2B5EF4-FFF2-40B4-BE49-F238E27FC236}">
                <a16:creationId xmlns:a16="http://schemas.microsoft.com/office/drawing/2014/main" id="{F327B03E-1244-DAAB-215D-98ED12FEDBCE}"/>
              </a:ext>
            </a:extLst>
          </p:cNvPr>
          <p:cNvCxnSpPr>
            <a:cxnSpLocks/>
          </p:cNvCxnSpPr>
          <p:nvPr/>
        </p:nvCxnSpPr>
        <p:spPr>
          <a:xfrm flipV="1">
            <a:off x="6394519" y="2029706"/>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B66E4E30-4DFE-FD84-3DA6-840E64D5A7A2}"/>
              </a:ext>
            </a:extLst>
          </p:cNvPr>
          <p:cNvCxnSpPr>
            <a:cxnSpLocks/>
          </p:cNvCxnSpPr>
          <p:nvPr/>
        </p:nvCxnSpPr>
        <p:spPr>
          <a:xfrm flipV="1">
            <a:off x="6394519" y="3296577"/>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A6D35022-FD74-5B32-3A7F-F76E47E1DD46}"/>
              </a:ext>
            </a:extLst>
          </p:cNvPr>
          <p:cNvCxnSpPr>
            <a:cxnSpLocks/>
          </p:cNvCxnSpPr>
          <p:nvPr/>
        </p:nvCxnSpPr>
        <p:spPr>
          <a:xfrm flipV="1">
            <a:off x="6394519" y="4563448"/>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579BC6E8-F2F3-DA52-1C87-169A579A7C0F}"/>
              </a:ext>
            </a:extLst>
          </p:cNvPr>
          <p:cNvCxnSpPr>
            <a:cxnSpLocks/>
          </p:cNvCxnSpPr>
          <p:nvPr/>
        </p:nvCxnSpPr>
        <p:spPr>
          <a:xfrm flipV="1">
            <a:off x="6394519" y="5830319"/>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1D9F670-C8E8-DE61-C5AC-8D6707CAD131}"/>
              </a:ext>
            </a:extLst>
          </p:cNvPr>
          <p:cNvSpPr txBox="1"/>
          <p:nvPr/>
        </p:nvSpPr>
        <p:spPr>
          <a:xfrm>
            <a:off x="8110764" y="6061205"/>
            <a:ext cx="2017120" cy="400110"/>
          </a:xfrm>
          <a:prstGeom prst="rect">
            <a:avLst/>
          </a:prstGeom>
          <a:noFill/>
        </p:spPr>
        <p:txBody>
          <a:bodyPr wrap="square" rtlCol="0">
            <a:spAutoFit/>
          </a:bodyPr>
          <a:lstStyle/>
          <a:p>
            <a:pPr algn="ctr"/>
            <a:r>
              <a:rPr kumimoji="1" lang="zh-CN" altLang="en-US" sz="2000">
                <a:latin typeface="Microsoft YaHei" panose="020B0503020204020204" pitchFamily="34" charset="-122"/>
                <a:ea typeface="Microsoft YaHei" panose="020B0503020204020204" pitchFamily="34" charset="-122"/>
              </a:rPr>
              <a:t>剪枝率</a:t>
            </a:r>
            <a:r>
              <a:rPr kumimoji="1" lang="en-US" altLang="zh-CN" sz="2000">
                <a:latin typeface="Microsoft YaHei" panose="020B0503020204020204" pitchFamily="34" charset="-122"/>
                <a:ea typeface="Microsoft YaHei" panose="020B0503020204020204" pitchFamily="34" charset="-122"/>
              </a:rPr>
              <a:t>0%</a:t>
            </a:r>
          </a:p>
        </p:txBody>
      </p:sp>
      <p:cxnSp>
        <p:nvCxnSpPr>
          <p:cNvPr id="60" name="直线箭头连接符 59">
            <a:extLst>
              <a:ext uri="{FF2B5EF4-FFF2-40B4-BE49-F238E27FC236}">
                <a16:creationId xmlns:a16="http://schemas.microsoft.com/office/drawing/2014/main" id="{C418D409-74A6-7F8F-06CD-11C0C82A0BCC}"/>
              </a:ext>
            </a:extLst>
          </p:cNvPr>
          <p:cNvCxnSpPr/>
          <p:nvPr/>
        </p:nvCxnSpPr>
        <p:spPr>
          <a:xfrm>
            <a:off x="1330038" y="3496284"/>
            <a:ext cx="2493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E18198C0-8B76-4DD4-6C13-938FEFA950D8}"/>
              </a:ext>
            </a:extLst>
          </p:cNvPr>
          <p:cNvCxnSpPr>
            <a:cxnSpLocks/>
          </p:cNvCxnSpPr>
          <p:nvPr/>
        </p:nvCxnSpPr>
        <p:spPr>
          <a:xfrm flipV="1">
            <a:off x="2754190" y="2017436"/>
            <a:ext cx="482997" cy="1113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61DE31CD-EC14-B5AE-AB5D-4427B2250ED0}"/>
              </a:ext>
            </a:extLst>
          </p:cNvPr>
          <p:cNvCxnSpPr>
            <a:cxnSpLocks/>
          </p:cNvCxnSpPr>
          <p:nvPr/>
        </p:nvCxnSpPr>
        <p:spPr>
          <a:xfrm flipV="1">
            <a:off x="2754190" y="3133192"/>
            <a:ext cx="451944" cy="2958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680A3E05-A218-2D21-8850-E801D7B484C8}"/>
              </a:ext>
            </a:extLst>
          </p:cNvPr>
          <p:cNvCxnSpPr>
            <a:cxnSpLocks/>
          </p:cNvCxnSpPr>
          <p:nvPr/>
        </p:nvCxnSpPr>
        <p:spPr>
          <a:xfrm>
            <a:off x="2754190" y="3950732"/>
            <a:ext cx="482997" cy="369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7CCB0B8C-9F60-7FA2-5EAD-9814CF8DED79}"/>
              </a:ext>
            </a:extLst>
          </p:cNvPr>
          <p:cNvCxnSpPr>
            <a:cxnSpLocks/>
          </p:cNvCxnSpPr>
          <p:nvPr/>
        </p:nvCxnSpPr>
        <p:spPr>
          <a:xfrm>
            <a:off x="2754190" y="4299914"/>
            <a:ext cx="451944" cy="12546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3D186DD-2EEC-82B7-7E55-34D023862E65}"/>
              </a:ext>
            </a:extLst>
          </p:cNvPr>
          <p:cNvSpPr txBox="1"/>
          <p:nvPr/>
        </p:nvSpPr>
        <p:spPr>
          <a:xfrm>
            <a:off x="6394519" y="2252898"/>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(top2_threshold=1) &lt; (p1.count=2)</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P1</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{b: 2}</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{b: 2, a: 1}, top2_threshold = 1</a:t>
            </a:r>
            <a:endParaRPr kumimoji="1" lang="zh-CN" altLang="en-US" sz="160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BCCE372A-1F3F-E788-496E-33DFD9286223}"/>
              </a:ext>
            </a:extLst>
          </p:cNvPr>
          <p:cNvSpPr txBox="1"/>
          <p:nvPr/>
        </p:nvSpPr>
        <p:spPr>
          <a:xfrm>
            <a:off x="6394519" y="3519769"/>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(top2_threshold=1) &lt; (p2.count=3)</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P2</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{c: 3}</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{c: 3, b: 2}, top2_threshold = 2</a:t>
            </a:r>
            <a:endParaRPr kumimoji="1" lang="zh-CN" altLang="en-US" sz="160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0C042CB9-DF11-A860-C639-29CDB9C0DD96}"/>
              </a:ext>
            </a:extLst>
          </p:cNvPr>
          <p:cNvSpPr txBox="1"/>
          <p:nvPr/>
        </p:nvSpPr>
        <p:spPr>
          <a:xfrm>
            <a:off x="6394519" y="4786640"/>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(top2_threshold=2) &lt; (p3.count=4)</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P3</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{d: 4}</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{d: 4, c: 3}, top2_threshold = 3</a:t>
            </a:r>
            <a:endParaRPr kumimoji="1" lang="zh-CN" altLang="en-US" sz="160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C31B1AF2-0AEC-68EA-B87D-57B4463F0F15}"/>
              </a:ext>
            </a:extLst>
          </p:cNvPr>
          <p:cNvSpPr txBox="1"/>
          <p:nvPr/>
        </p:nvSpPr>
        <p:spPr>
          <a:xfrm>
            <a:off x="5928864" y="1212571"/>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1️⃣</a:t>
            </a:r>
            <a:endParaRPr kumimoji="1" lang="zh-CN" altLang="en-US">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D6AEF08D-C1ED-1136-ACAE-70A361461AD4}"/>
              </a:ext>
            </a:extLst>
          </p:cNvPr>
          <p:cNvSpPr txBox="1"/>
          <p:nvPr/>
        </p:nvSpPr>
        <p:spPr>
          <a:xfrm>
            <a:off x="5928864" y="2257134"/>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2️⃣</a:t>
            </a:r>
            <a:endParaRPr kumimoji="1" lang="zh-CN" altLang="en-US">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B0756691-9274-9007-57BE-31974D31A484}"/>
              </a:ext>
            </a:extLst>
          </p:cNvPr>
          <p:cNvSpPr txBox="1"/>
          <p:nvPr/>
        </p:nvSpPr>
        <p:spPr>
          <a:xfrm>
            <a:off x="5928864" y="3495335"/>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3️⃣</a:t>
            </a:r>
            <a:endParaRPr kumimoji="1" lang="zh-CN" altLang="en-US">
              <a:latin typeface="Microsoft YaHei" panose="020B0503020204020204" pitchFamily="34" charset="-122"/>
              <a:ea typeface="Microsoft YaHei" panose="020B0503020204020204" pitchFamily="34" charset="-122"/>
            </a:endParaRPr>
          </a:p>
        </p:txBody>
      </p:sp>
      <p:sp>
        <p:nvSpPr>
          <p:cNvPr id="45" name="文本框 44">
            <a:extLst>
              <a:ext uri="{FF2B5EF4-FFF2-40B4-BE49-F238E27FC236}">
                <a16:creationId xmlns:a16="http://schemas.microsoft.com/office/drawing/2014/main" id="{04EC1EA6-4E3B-022B-6A19-A099D3A019BA}"/>
              </a:ext>
            </a:extLst>
          </p:cNvPr>
          <p:cNvSpPr txBox="1"/>
          <p:nvPr/>
        </p:nvSpPr>
        <p:spPr>
          <a:xfrm>
            <a:off x="5928864" y="4776565"/>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4️⃣</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49083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2F0087-67E7-5AE4-E4DA-768F9CB815E8}"/>
              </a:ext>
            </a:extLst>
          </p:cNvPr>
          <p:cNvSpPr txBox="1"/>
          <p:nvPr/>
        </p:nvSpPr>
        <p:spPr>
          <a:xfrm>
            <a:off x="0" y="20207"/>
            <a:ext cx="12191997" cy="461665"/>
          </a:xfrm>
          <a:prstGeom prst="rect">
            <a:avLst/>
          </a:prstGeom>
          <a:noFill/>
        </p:spPr>
        <p:txBody>
          <a:bodyPr wrap="square" rtlCol="0">
            <a:spAutoFit/>
          </a:bodyPr>
          <a:lstStyle/>
          <a:p>
            <a:pPr algn="ctr"/>
            <a:r>
              <a:rPr kumimoji="1" lang="zh-CN" altLang="en-US" sz="2400" b="1">
                <a:latin typeface="Microsoft YaHei" panose="020B0503020204020204" pitchFamily="34" charset="-122"/>
                <a:ea typeface="Microsoft YaHei" panose="020B0503020204020204" pitchFamily="34" charset="-122"/>
              </a:rPr>
              <a:t>任务：求出现频率最高的</a:t>
            </a:r>
            <a:r>
              <a:rPr kumimoji="1" lang="en-US" altLang="zh-CN" sz="2400" b="1">
                <a:latin typeface="Microsoft YaHei" panose="020B0503020204020204" pitchFamily="34" charset="-122"/>
                <a:ea typeface="Microsoft YaHei" panose="020B0503020204020204" pitchFamily="34" charset="-122"/>
              </a:rPr>
              <a:t>2</a:t>
            </a:r>
            <a:r>
              <a:rPr kumimoji="1" lang="zh-CN" altLang="en-US" sz="2400" b="1">
                <a:latin typeface="Microsoft YaHei" panose="020B0503020204020204" pitchFamily="34" charset="-122"/>
                <a:ea typeface="Microsoft YaHei" panose="020B0503020204020204" pitchFamily="34" charset="-122"/>
              </a:rPr>
              <a:t>个字母 </a:t>
            </a:r>
            <a:r>
              <a:rPr kumimoji="1" lang="en-US" altLang="zh-CN" sz="2400" b="1">
                <a:latin typeface="Microsoft YaHei" panose="020B0503020204020204" pitchFamily="34" charset="-122"/>
                <a:ea typeface="Microsoft YaHei" panose="020B0503020204020204" pitchFamily="34" charset="-122"/>
              </a:rPr>
              <a:t>–</a:t>
            </a:r>
            <a:r>
              <a:rPr kumimoji="1" lang="zh-CN" altLang="en-US" sz="2400" b="1">
                <a:latin typeface="Microsoft YaHei" panose="020B0503020204020204" pitchFamily="34" charset="-122"/>
                <a:ea typeface="Microsoft YaHei" panose="020B0503020204020204" pitchFamily="34" charset="-122"/>
              </a:rPr>
              <a:t> 聚合顺序对剪枝率的影响 </a:t>
            </a:r>
          </a:p>
        </p:txBody>
      </p:sp>
      <p:sp>
        <p:nvSpPr>
          <p:cNvPr id="5" name="文本框 4">
            <a:extLst>
              <a:ext uri="{FF2B5EF4-FFF2-40B4-BE49-F238E27FC236}">
                <a16:creationId xmlns:a16="http://schemas.microsoft.com/office/drawing/2014/main" id="{21B91B37-0374-9266-9C4C-16A0BCD8EE78}"/>
              </a:ext>
            </a:extLst>
          </p:cNvPr>
          <p:cNvSpPr txBox="1"/>
          <p:nvPr/>
        </p:nvSpPr>
        <p:spPr>
          <a:xfrm>
            <a:off x="924903" y="1019640"/>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a </a:t>
            </a:r>
            <a:endParaRPr kumimoji="1" lang="zh-CN" altLang="en-US" b="1">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CB9D6BE-6E27-C2B4-FFC3-626E58A49594}"/>
              </a:ext>
            </a:extLst>
          </p:cNvPr>
          <p:cNvSpPr txBox="1"/>
          <p:nvPr/>
        </p:nvSpPr>
        <p:spPr>
          <a:xfrm>
            <a:off x="924903" y="185944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B688953A-572E-A870-3C46-AEBFFD099FE0}"/>
              </a:ext>
            </a:extLst>
          </p:cNvPr>
          <p:cNvSpPr txBox="1"/>
          <p:nvPr/>
        </p:nvSpPr>
        <p:spPr>
          <a:xfrm>
            <a:off x="924903" y="139755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b </a:t>
            </a:r>
            <a:endParaRPr kumimoji="1" lang="zh-CN" altLang="en-US" b="1">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F38E63D7-A1CB-87C1-157C-E72B9DBF4F32}"/>
              </a:ext>
            </a:extLst>
          </p:cNvPr>
          <p:cNvSpPr txBox="1"/>
          <p:nvPr/>
        </p:nvSpPr>
        <p:spPr>
          <a:xfrm>
            <a:off x="924903" y="232134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C65FBB12-B79B-E479-4A32-F5594774F09A}"/>
              </a:ext>
            </a:extLst>
          </p:cNvPr>
          <p:cNvSpPr txBox="1"/>
          <p:nvPr/>
        </p:nvSpPr>
        <p:spPr>
          <a:xfrm>
            <a:off x="924903" y="278323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EBB855C0-0D1C-3815-6AA8-7CB94948B148}"/>
              </a:ext>
            </a:extLst>
          </p:cNvPr>
          <p:cNvSpPr txBox="1"/>
          <p:nvPr/>
        </p:nvSpPr>
        <p:spPr>
          <a:xfrm>
            <a:off x="924903" y="370702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D0BD8F16-DC46-97EA-2D36-38C41191FA88}"/>
              </a:ext>
            </a:extLst>
          </p:cNvPr>
          <p:cNvSpPr txBox="1"/>
          <p:nvPr/>
        </p:nvSpPr>
        <p:spPr>
          <a:xfrm>
            <a:off x="924903" y="324513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b </a:t>
            </a:r>
            <a:endParaRPr kumimoji="1" lang="zh-CN" altLang="en-US" b="1">
              <a:latin typeface="Microsoft YaHei" panose="020B0503020204020204" pitchFamily="34" charset="-122"/>
              <a:ea typeface="Microsoft YaHei" panose="020B0503020204020204" pitchFamily="34" charset="-122"/>
            </a:endParaRPr>
          </a:p>
        </p:txBody>
      </p:sp>
      <p:sp>
        <p:nvSpPr>
          <p:cNvPr id="14" name="文本框 13">
            <a:extLst>
              <a:ext uri="{FF2B5EF4-FFF2-40B4-BE49-F238E27FC236}">
                <a16:creationId xmlns:a16="http://schemas.microsoft.com/office/drawing/2014/main" id="{AF9F352A-5351-E5C9-479C-D736EE7DDC92}"/>
              </a:ext>
            </a:extLst>
          </p:cNvPr>
          <p:cNvSpPr txBox="1"/>
          <p:nvPr/>
        </p:nvSpPr>
        <p:spPr>
          <a:xfrm>
            <a:off x="924903" y="416892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96F1D554-AEAE-4A3C-FA4B-614655838DF7}"/>
              </a:ext>
            </a:extLst>
          </p:cNvPr>
          <p:cNvSpPr txBox="1"/>
          <p:nvPr/>
        </p:nvSpPr>
        <p:spPr>
          <a:xfrm>
            <a:off x="924903" y="463081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 </a:t>
            </a:r>
            <a:endParaRPr kumimoji="1" lang="zh-CN" altLang="en-US" b="1">
              <a:latin typeface="Microsoft YaHei" panose="020B0503020204020204" pitchFamily="34" charset="-122"/>
              <a:ea typeface="Microsoft YaHei" panose="020B0503020204020204" pitchFamily="34" charset="-122"/>
            </a:endParaRPr>
          </a:p>
        </p:txBody>
      </p:sp>
      <p:sp>
        <p:nvSpPr>
          <p:cNvPr id="18" name="文本框 17">
            <a:extLst>
              <a:ext uri="{FF2B5EF4-FFF2-40B4-BE49-F238E27FC236}">
                <a16:creationId xmlns:a16="http://schemas.microsoft.com/office/drawing/2014/main" id="{8A0D1CFC-CB23-D38C-8F02-355B2B63EB75}"/>
              </a:ext>
            </a:extLst>
          </p:cNvPr>
          <p:cNvSpPr txBox="1"/>
          <p:nvPr/>
        </p:nvSpPr>
        <p:spPr>
          <a:xfrm>
            <a:off x="924903" y="509271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B5EBED42-6836-AD9E-778F-4C67F41083B4}"/>
              </a:ext>
            </a:extLst>
          </p:cNvPr>
          <p:cNvSpPr txBox="1"/>
          <p:nvPr/>
        </p:nvSpPr>
        <p:spPr>
          <a:xfrm>
            <a:off x="924903" y="5554612"/>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d </a:t>
            </a:r>
            <a:endParaRPr kumimoji="1" lang="zh-CN" altLang="en-US" b="1">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0E7382F3-E60A-5457-201C-C53DDABE085E}"/>
              </a:ext>
            </a:extLst>
          </p:cNvPr>
          <p:cNvSpPr txBox="1"/>
          <p:nvPr/>
        </p:nvSpPr>
        <p:spPr>
          <a:xfrm>
            <a:off x="557040" y="646524"/>
            <a:ext cx="1271752"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数据集</a:t>
            </a:r>
          </a:p>
        </p:txBody>
      </p:sp>
      <p:sp>
        <p:nvSpPr>
          <p:cNvPr id="25" name="文本框 24">
            <a:extLst>
              <a:ext uri="{FF2B5EF4-FFF2-40B4-BE49-F238E27FC236}">
                <a16:creationId xmlns:a16="http://schemas.microsoft.com/office/drawing/2014/main" id="{2EEB999E-A3D5-FA0D-8B75-99FA38EC66DC}"/>
              </a:ext>
            </a:extLst>
          </p:cNvPr>
          <p:cNvSpPr txBox="1"/>
          <p:nvPr/>
        </p:nvSpPr>
        <p:spPr>
          <a:xfrm>
            <a:off x="1466185" y="3233676"/>
            <a:ext cx="150824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数据分区</a:t>
            </a:r>
          </a:p>
        </p:txBody>
      </p:sp>
      <p:sp>
        <p:nvSpPr>
          <p:cNvPr id="26" name="文本框 25">
            <a:extLst>
              <a:ext uri="{FF2B5EF4-FFF2-40B4-BE49-F238E27FC236}">
                <a16:creationId xmlns:a16="http://schemas.microsoft.com/office/drawing/2014/main" id="{194C6D18-9C00-9ECD-226F-6BA48403425E}"/>
              </a:ext>
            </a:extLst>
          </p:cNvPr>
          <p:cNvSpPr txBox="1"/>
          <p:nvPr/>
        </p:nvSpPr>
        <p:spPr>
          <a:xfrm>
            <a:off x="1203427" y="3556175"/>
            <a:ext cx="2033760" cy="307777"/>
          </a:xfrm>
          <a:prstGeom prst="rect">
            <a:avLst/>
          </a:prstGeom>
          <a:noFill/>
        </p:spPr>
        <p:txBody>
          <a:bodyPr wrap="square" rtlCol="0">
            <a:spAutoFit/>
          </a:bodyPr>
          <a:lstStyle/>
          <a:p>
            <a:pPr algn="ctr"/>
            <a:r>
              <a:rPr kumimoji="1" lang="en-US" altLang="zh-CN" sz="1400" b="1">
                <a:latin typeface="Microsoft YaHei" panose="020B0503020204020204" pitchFamily="34" charset="-122"/>
                <a:ea typeface="Microsoft YaHei" panose="020B0503020204020204" pitchFamily="34" charset="-122"/>
              </a:rPr>
              <a:t>hash(key) % 4</a:t>
            </a:r>
            <a:endParaRPr kumimoji="1" lang="zh-CN" altLang="en-US" sz="1400" b="1">
              <a:latin typeface="Microsoft YaHei" panose="020B0503020204020204" pitchFamily="34" charset="-122"/>
              <a:ea typeface="Microsoft YaHei" panose="020B0503020204020204" pitchFamily="34" charset="-122"/>
            </a:endParaRPr>
          </a:p>
        </p:txBody>
      </p:sp>
      <p:sp>
        <p:nvSpPr>
          <p:cNvPr id="27" name="文本框 26">
            <a:extLst>
              <a:ext uri="{FF2B5EF4-FFF2-40B4-BE49-F238E27FC236}">
                <a16:creationId xmlns:a16="http://schemas.microsoft.com/office/drawing/2014/main" id="{AD86A13E-E8E2-530D-4077-89CA50A69DDF}"/>
              </a:ext>
            </a:extLst>
          </p:cNvPr>
          <p:cNvSpPr txBox="1"/>
          <p:nvPr/>
        </p:nvSpPr>
        <p:spPr>
          <a:xfrm>
            <a:off x="3337025" y="646524"/>
            <a:ext cx="1802533"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分区</a:t>
            </a:r>
            <a:r>
              <a:rPr kumimoji="1" lang="en-US" altLang="zh-CN" b="1">
                <a:latin typeface="Microsoft YaHei" panose="020B0503020204020204" pitchFamily="34" charset="-122"/>
                <a:ea typeface="Microsoft YaHei" panose="020B0503020204020204" pitchFamily="34" charset="-122"/>
              </a:rPr>
              <a:t>+</a:t>
            </a:r>
            <a:r>
              <a:rPr kumimoji="1" lang="zh-CN" altLang="en-US" sz="1400" b="1">
                <a:latin typeface="Microsoft YaHei" panose="020B0503020204020204" pitchFamily="34" charset="-122"/>
                <a:ea typeface="Microsoft YaHei" panose="020B0503020204020204" pitchFamily="34" charset="-122"/>
              </a:rPr>
              <a:t>统计信息</a:t>
            </a:r>
            <a:endParaRPr kumimoji="1" lang="zh-CN" altLang="en-US" b="1">
              <a:latin typeface="Microsoft YaHei" panose="020B0503020204020204" pitchFamily="34" charset="-122"/>
              <a:ea typeface="Microsoft YaHei" panose="020B0503020204020204" pitchFamily="34" charset="-122"/>
            </a:endParaRPr>
          </a:p>
        </p:txBody>
      </p:sp>
      <p:sp>
        <p:nvSpPr>
          <p:cNvPr id="28" name="矩形 27">
            <a:extLst>
              <a:ext uri="{FF2B5EF4-FFF2-40B4-BE49-F238E27FC236}">
                <a16:creationId xmlns:a16="http://schemas.microsoft.com/office/drawing/2014/main" id="{2BE58EEA-6230-4E3C-77FB-39D89313A05E}"/>
              </a:ext>
            </a:extLst>
          </p:cNvPr>
          <p:cNvSpPr/>
          <p:nvPr/>
        </p:nvSpPr>
        <p:spPr>
          <a:xfrm>
            <a:off x="3620814" y="1391320"/>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E31C7E17-43EB-AA5E-4AB7-919068042C96}"/>
              </a:ext>
            </a:extLst>
          </p:cNvPr>
          <p:cNvSpPr/>
          <p:nvPr/>
        </p:nvSpPr>
        <p:spPr>
          <a:xfrm>
            <a:off x="3620814" y="2550677"/>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0FE724BE-FCAC-B877-3A85-8BE654A52FF2}"/>
              </a:ext>
            </a:extLst>
          </p:cNvPr>
          <p:cNvSpPr/>
          <p:nvPr/>
        </p:nvSpPr>
        <p:spPr>
          <a:xfrm>
            <a:off x="3620814" y="3710034"/>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8DA369DC-D229-FFA5-5988-0197050FA22E}"/>
              </a:ext>
            </a:extLst>
          </p:cNvPr>
          <p:cNvSpPr/>
          <p:nvPr/>
        </p:nvSpPr>
        <p:spPr>
          <a:xfrm>
            <a:off x="3620814" y="4869391"/>
            <a:ext cx="1818290" cy="956441"/>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文本框 31">
            <a:extLst>
              <a:ext uri="{FF2B5EF4-FFF2-40B4-BE49-F238E27FC236}">
                <a16:creationId xmlns:a16="http://schemas.microsoft.com/office/drawing/2014/main" id="{0B2376A9-93BC-1F28-B7E9-3AF415E59491}"/>
              </a:ext>
            </a:extLst>
          </p:cNvPr>
          <p:cNvSpPr txBox="1"/>
          <p:nvPr/>
        </p:nvSpPr>
        <p:spPr>
          <a:xfrm>
            <a:off x="3079527" y="1395904"/>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P0 </a:t>
            </a:r>
            <a:endParaRPr kumimoji="1" lang="zh-CN" altLang="en-US" b="1">
              <a:latin typeface="Microsoft YaHei" panose="020B0503020204020204" pitchFamily="34" charset="-122"/>
              <a:ea typeface="Microsoft YaHei" panose="020B0503020204020204" pitchFamily="34" charset="-122"/>
            </a:endParaRPr>
          </a:p>
        </p:txBody>
      </p:sp>
      <p:sp>
        <p:nvSpPr>
          <p:cNvPr id="33" name="文本框 32">
            <a:extLst>
              <a:ext uri="{FF2B5EF4-FFF2-40B4-BE49-F238E27FC236}">
                <a16:creationId xmlns:a16="http://schemas.microsoft.com/office/drawing/2014/main" id="{2706B1C5-6D8C-72BE-A870-20E69EF7ED6E}"/>
              </a:ext>
            </a:extLst>
          </p:cNvPr>
          <p:cNvSpPr txBox="1"/>
          <p:nvPr/>
        </p:nvSpPr>
        <p:spPr>
          <a:xfrm>
            <a:off x="3079527" y="2524349"/>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P1 </a:t>
            </a:r>
            <a:endParaRPr kumimoji="1" lang="zh-CN" altLang="en-US" b="1">
              <a:latin typeface="Microsoft YaHei" panose="020B0503020204020204" pitchFamily="34" charset="-122"/>
              <a:ea typeface="Microsoft YaHei" panose="020B0503020204020204" pitchFamily="34" charset="-122"/>
            </a:endParaRPr>
          </a:p>
        </p:txBody>
      </p:sp>
      <p:sp>
        <p:nvSpPr>
          <p:cNvPr id="34" name="文本框 33">
            <a:extLst>
              <a:ext uri="{FF2B5EF4-FFF2-40B4-BE49-F238E27FC236}">
                <a16:creationId xmlns:a16="http://schemas.microsoft.com/office/drawing/2014/main" id="{00FE23E8-10C4-3709-84F6-5A17596E47C0}"/>
              </a:ext>
            </a:extLst>
          </p:cNvPr>
          <p:cNvSpPr txBox="1"/>
          <p:nvPr/>
        </p:nvSpPr>
        <p:spPr>
          <a:xfrm>
            <a:off x="3079527" y="3715298"/>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P2 </a:t>
            </a:r>
            <a:endParaRPr kumimoji="1" lang="zh-CN" altLang="en-US" b="1">
              <a:latin typeface="Microsoft YaHei" panose="020B0503020204020204" pitchFamily="34" charset="-122"/>
              <a:ea typeface="Microsoft YaHei" panose="020B0503020204020204" pitchFamily="34" charset="-122"/>
            </a:endParaRPr>
          </a:p>
        </p:txBody>
      </p:sp>
      <p:sp>
        <p:nvSpPr>
          <p:cNvPr id="35" name="文本框 34">
            <a:extLst>
              <a:ext uri="{FF2B5EF4-FFF2-40B4-BE49-F238E27FC236}">
                <a16:creationId xmlns:a16="http://schemas.microsoft.com/office/drawing/2014/main" id="{5E1D0600-FBCB-510D-910E-156ED90DD45E}"/>
              </a:ext>
            </a:extLst>
          </p:cNvPr>
          <p:cNvSpPr txBox="1"/>
          <p:nvPr/>
        </p:nvSpPr>
        <p:spPr>
          <a:xfrm>
            <a:off x="3079527" y="4869391"/>
            <a:ext cx="546537"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P3 </a:t>
            </a:r>
            <a:endParaRPr kumimoji="1" lang="zh-CN" altLang="en-US" b="1">
              <a:latin typeface="Microsoft YaHei" panose="020B0503020204020204" pitchFamily="34" charset="-122"/>
              <a:ea typeface="Microsoft YaHei" panose="020B0503020204020204" pitchFamily="34" charset="-122"/>
            </a:endParaRPr>
          </a:p>
        </p:txBody>
      </p:sp>
      <p:sp>
        <p:nvSpPr>
          <p:cNvPr id="36" name="文本框 35">
            <a:extLst>
              <a:ext uri="{FF2B5EF4-FFF2-40B4-BE49-F238E27FC236}">
                <a16:creationId xmlns:a16="http://schemas.microsoft.com/office/drawing/2014/main" id="{12165E5E-6C49-83E1-5EBA-B351CDA36C42}"/>
              </a:ext>
            </a:extLst>
          </p:cNvPr>
          <p:cNvSpPr txBox="1"/>
          <p:nvPr/>
        </p:nvSpPr>
        <p:spPr>
          <a:xfrm>
            <a:off x="3620814" y="1488120"/>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a </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e </a:t>
            </a:r>
            <a:endParaRPr kumimoji="1" lang="zh-CN" altLang="en-US" b="1">
              <a:latin typeface="Microsoft YaHei" panose="020B0503020204020204" pitchFamily="34" charset="-122"/>
              <a:ea typeface="Microsoft YaHei" panose="020B0503020204020204" pitchFamily="34" charset="-122"/>
            </a:endParaRPr>
          </a:p>
        </p:txBody>
      </p:sp>
      <p:sp>
        <p:nvSpPr>
          <p:cNvPr id="37" name="文本框 36">
            <a:extLst>
              <a:ext uri="{FF2B5EF4-FFF2-40B4-BE49-F238E27FC236}">
                <a16:creationId xmlns:a16="http://schemas.microsoft.com/office/drawing/2014/main" id="{3382DDDC-5301-594C-424B-A22463263A86}"/>
              </a:ext>
            </a:extLst>
          </p:cNvPr>
          <p:cNvSpPr txBox="1"/>
          <p:nvPr/>
        </p:nvSpPr>
        <p:spPr>
          <a:xfrm>
            <a:off x="3620814" y="2637630"/>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b  b</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 </a:t>
            </a:r>
            <a:endParaRPr kumimoji="1" lang="zh-CN" altLang="en-US" b="1">
              <a:latin typeface="Microsoft YaHei" panose="020B0503020204020204" pitchFamily="34" charset="-122"/>
              <a:ea typeface="Microsoft YaHei" panose="020B0503020204020204" pitchFamily="34" charset="-122"/>
            </a:endParaRPr>
          </a:p>
        </p:txBody>
      </p:sp>
      <p:sp>
        <p:nvSpPr>
          <p:cNvPr id="38" name="文本框 37">
            <a:extLst>
              <a:ext uri="{FF2B5EF4-FFF2-40B4-BE49-F238E27FC236}">
                <a16:creationId xmlns:a16="http://schemas.microsoft.com/office/drawing/2014/main" id="{4662947B-12C7-649E-9355-D0343EFD394C}"/>
              </a:ext>
            </a:extLst>
          </p:cNvPr>
          <p:cNvSpPr txBox="1"/>
          <p:nvPr/>
        </p:nvSpPr>
        <p:spPr>
          <a:xfrm>
            <a:off x="3620814" y="3808315"/>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c  c  c</a:t>
            </a:r>
            <a:endParaRPr kumimoji="1" lang="zh-CN" altLang="en-US" b="1">
              <a:latin typeface="Microsoft YaHei" panose="020B0503020204020204" pitchFamily="34" charset="-122"/>
              <a:ea typeface="Microsoft YaHei" panose="020B0503020204020204" pitchFamily="34" charset="-122"/>
            </a:endParaRPr>
          </a:p>
        </p:txBody>
      </p:sp>
      <p:sp>
        <p:nvSpPr>
          <p:cNvPr id="39" name="文本框 38">
            <a:extLst>
              <a:ext uri="{FF2B5EF4-FFF2-40B4-BE49-F238E27FC236}">
                <a16:creationId xmlns:a16="http://schemas.microsoft.com/office/drawing/2014/main" id="{1EAC80CF-95F8-7A57-36C4-8E27632E76F7}"/>
              </a:ext>
            </a:extLst>
          </p:cNvPr>
          <p:cNvSpPr txBox="1"/>
          <p:nvPr/>
        </p:nvSpPr>
        <p:spPr>
          <a:xfrm>
            <a:off x="3620814" y="4963409"/>
            <a:ext cx="1818290" cy="369332"/>
          </a:xfrm>
          <a:prstGeom prst="rect">
            <a:avLst/>
          </a:prstGeom>
          <a:noFill/>
        </p:spPr>
        <p:txBody>
          <a:bodyPr wrap="square" rtlCol="0">
            <a:spAutoFit/>
          </a:bodyPr>
          <a:lstStyle/>
          <a:p>
            <a:r>
              <a:rPr kumimoji="1" lang="en-US" altLang="zh-CN" b="1">
                <a:latin typeface="Microsoft YaHei" panose="020B0503020204020204" pitchFamily="34" charset="-122"/>
                <a:ea typeface="Microsoft YaHei" panose="020B0503020204020204" pitchFamily="34" charset="-122"/>
              </a:rPr>
              <a:t>d  d</a:t>
            </a:r>
            <a:r>
              <a:rPr kumimoji="1" lang="zh-CN" altLang="en-US" b="1">
                <a:latin typeface="Microsoft YaHei" panose="020B0503020204020204" pitchFamily="34" charset="-122"/>
                <a:ea typeface="Microsoft YaHei" panose="020B0503020204020204" pitchFamily="34" charset="-122"/>
              </a:rPr>
              <a:t>  </a:t>
            </a:r>
            <a:r>
              <a:rPr kumimoji="1" lang="en-US" altLang="zh-CN" b="1">
                <a:latin typeface="Microsoft YaHei" panose="020B0503020204020204" pitchFamily="34" charset="-122"/>
                <a:ea typeface="Microsoft YaHei" panose="020B0503020204020204" pitchFamily="34" charset="-122"/>
              </a:rPr>
              <a:t>d  d</a:t>
            </a:r>
            <a:endParaRPr kumimoji="1" lang="zh-CN" altLang="en-US" b="1">
              <a:latin typeface="Microsoft YaHei" panose="020B0503020204020204" pitchFamily="34" charset="-122"/>
              <a:ea typeface="Microsoft YaHei" panose="020B0503020204020204" pitchFamily="34" charset="-122"/>
            </a:endParaRPr>
          </a:p>
        </p:txBody>
      </p:sp>
      <p:sp>
        <p:nvSpPr>
          <p:cNvPr id="40" name="文本框 39">
            <a:extLst>
              <a:ext uri="{FF2B5EF4-FFF2-40B4-BE49-F238E27FC236}">
                <a16:creationId xmlns:a16="http://schemas.microsoft.com/office/drawing/2014/main" id="{86A698D1-00A9-F24A-162B-0DFFAEA675AF}"/>
              </a:ext>
            </a:extLst>
          </p:cNvPr>
          <p:cNvSpPr txBox="1"/>
          <p:nvPr/>
        </p:nvSpPr>
        <p:spPr>
          <a:xfrm>
            <a:off x="3620814" y="1986572"/>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count=2 </a:t>
            </a:r>
            <a:endParaRPr kumimoji="1" lang="zh-CN" altLang="en-US" b="1">
              <a:latin typeface="Microsoft YaHei" panose="020B0503020204020204" pitchFamily="34" charset="-122"/>
              <a:ea typeface="Microsoft YaHei" panose="020B0503020204020204" pitchFamily="34" charset="-122"/>
            </a:endParaRPr>
          </a:p>
        </p:txBody>
      </p:sp>
      <p:sp>
        <p:nvSpPr>
          <p:cNvPr id="41" name="文本框 40">
            <a:extLst>
              <a:ext uri="{FF2B5EF4-FFF2-40B4-BE49-F238E27FC236}">
                <a16:creationId xmlns:a16="http://schemas.microsoft.com/office/drawing/2014/main" id="{FD645565-1629-113F-1812-0AB8DEA8AB8F}"/>
              </a:ext>
            </a:extLst>
          </p:cNvPr>
          <p:cNvSpPr txBox="1"/>
          <p:nvPr/>
        </p:nvSpPr>
        <p:spPr>
          <a:xfrm>
            <a:off x="3620814" y="3149209"/>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count=2 </a:t>
            </a:r>
            <a:endParaRPr kumimoji="1" lang="zh-CN" altLang="en-US" b="1">
              <a:latin typeface="Microsoft YaHei" panose="020B0503020204020204" pitchFamily="34" charset="-122"/>
              <a:ea typeface="Microsoft YaHei" panose="020B0503020204020204" pitchFamily="34" charset="-122"/>
            </a:endParaRPr>
          </a:p>
        </p:txBody>
      </p:sp>
      <p:sp>
        <p:nvSpPr>
          <p:cNvPr id="42" name="文本框 41">
            <a:extLst>
              <a:ext uri="{FF2B5EF4-FFF2-40B4-BE49-F238E27FC236}">
                <a16:creationId xmlns:a16="http://schemas.microsoft.com/office/drawing/2014/main" id="{57383C06-C7F0-0BAC-D90E-CCAB155761C4}"/>
              </a:ext>
            </a:extLst>
          </p:cNvPr>
          <p:cNvSpPr txBox="1"/>
          <p:nvPr/>
        </p:nvSpPr>
        <p:spPr>
          <a:xfrm>
            <a:off x="3620814" y="4299914"/>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count=3 </a:t>
            </a:r>
            <a:endParaRPr kumimoji="1" lang="zh-CN" altLang="en-US" b="1">
              <a:latin typeface="Microsoft YaHei" panose="020B0503020204020204" pitchFamily="34" charset="-122"/>
              <a:ea typeface="Microsoft YaHei" panose="020B0503020204020204" pitchFamily="34" charset="-122"/>
            </a:endParaRPr>
          </a:p>
        </p:txBody>
      </p:sp>
      <p:sp>
        <p:nvSpPr>
          <p:cNvPr id="43" name="文本框 42">
            <a:extLst>
              <a:ext uri="{FF2B5EF4-FFF2-40B4-BE49-F238E27FC236}">
                <a16:creationId xmlns:a16="http://schemas.microsoft.com/office/drawing/2014/main" id="{6EA1F97B-1FC8-AD89-EF14-D8A391091878}"/>
              </a:ext>
            </a:extLst>
          </p:cNvPr>
          <p:cNvSpPr txBox="1"/>
          <p:nvPr/>
        </p:nvSpPr>
        <p:spPr>
          <a:xfrm>
            <a:off x="3620814" y="5462388"/>
            <a:ext cx="181829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count=4 </a:t>
            </a:r>
            <a:endParaRPr kumimoji="1" lang="zh-CN" altLang="en-US" b="1">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D0CFBFEF-0F60-94CE-BF5F-DA73A91F5899}"/>
              </a:ext>
            </a:extLst>
          </p:cNvPr>
          <p:cNvSpPr txBox="1"/>
          <p:nvPr/>
        </p:nvSpPr>
        <p:spPr>
          <a:xfrm>
            <a:off x="6521661" y="646524"/>
            <a:ext cx="3009614" cy="369332"/>
          </a:xfrm>
          <a:prstGeom prst="rect">
            <a:avLst/>
          </a:prstGeom>
          <a:noFill/>
        </p:spPr>
        <p:txBody>
          <a:bodyPr wrap="square" rtlCol="0">
            <a:spAutoFit/>
          </a:bodyPr>
          <a:lstStyle/>
          <a:p>
            <a:pPr algn="ctr"/>
            <a:r>
              <a:rPr kumimoji="1" lang="zh-CN" altLang="en-US" b="1">
                <a:latin typeface="Microsoft YaHei" panose="020B0503020204020204" pitchFamily="34" charset="-122"/>
                <a:ea typeface="Microsoft YaHei" panose="020B0503020204020204" pitchFamily="34" charset="-122"/>
              </a:rPr>
              <a:t>按顺序聚合或剪枝分区</a:t>
            </a:r>
          </a:p>
        </p:txBody>
      </p:sp>
      <p:cxnSp>
        <p:nvCxnSpPr>
          <p:cNvPr id="46" name="直线箭头连接符 45">
            <a:extLst>
              <a:ext uri="{FF2B5EF4-FFF2-40B4-BE49-F238E27FC236}">
                <a16:creationId xmlns:a16="http://schemas.microsoft.com/office/drawing/2014/main" id="{EF98E428-ADA7-5244-EA29-F1FE9F6D5202}"/>
              </a:ext>
            </a:extLst>
          </p:cNvPr>
          <p:cNvCxnSpPr/>
          <p:nvPr/>
        </p:nvCxnSpPr>
        <p:spPr>
          <a:xfrm>
            <a:off x="5979838" y="1415069"/>
            <a:ext cx="0" cy="4434512"/>
          </a:xfrm>
          <a:prstGeom prst="straightConnector1">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39E18951-4ACC-25BC-B202-4571A88B96EF}"/>
              </a:ext>
            </a:extLst>
          </p:cNvPr>
          <p:cNvSpPr txBox="1"/>
          <p:nvPr/>
        </p:nvSpPr>
        <p:spPr>
          <a:xfrm>
            <a:off x="6417297" y="4773312"/>
            <a:ext cx="5449611" cy="584775"/>
          </a:xfrm>
          <a:prstGeom prst="rect">
            <a:avLst/>
          </a:prstGeom>
          <a:noFill/>
        </p:spPr>
        <p:txBody>
          <a:bodyPr wrap="square" rtlCol="0">
            <a:spAutoFit/>
          </a:bodyPr>
          <a:lstStyle/>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P3</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{d: 4}</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{d: 4}, top2_threshold = 0</a:t>
            </a:r>
            <a:endParaRPr kumimoji="1" lang="zh-CN" altLang="en-US" sz="1600">
              <a:latin typeface="Microsoft YaHei" panose="020B0503020204020204" pitchFamily="34" charset="-122"/>
              <a:ea typeface="Microsoft YaHei" panose="020B0503020204020204" pitchFamily="34" charset="-122"/>
            </a:endParaRPr>
          </a:p>
        </p:txBody>
      </p:sp>
      <p:cxnSp>
        <p:nvCxnSpPr>
          <p:cNvPr id="51" name="直线连接符 50">
            <a:extLst>
              <a:ext uri="{FF2B5EF4-FFF2-40B4-BE49-F238E27FC236}">
                <a16:creationId xmlns:a16="http://schemas.microsoft.com/office/drawing/2014/main" id="{F327B03E-1244-DAAB-215D-98ED12FEDBCE}"/>
              </a:ext>
            </a:extLst>
          </p:cNvPr>
          <p:cNvCxnSpPr>
            <a:cxnSpLocks/>
          </p:cNvCxnSpPr>
          <p:nvPr/>
        </p:nvCxnSpPr>
        <p:spPr>
          <a:xfrm flipV="1">
            <a:off x="6394519" y="2029706"/>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线连接符 51">
            <a:extLst>
              <a:ext uri="{FF2B5EF4-FFF2-40B4-BE49-F238E27FC236}">
                <a16:creationId xmlns:a16="http://schemas.microsoft.com/office/drawing/2014/main" id="{B66E4E30-4DFE-FD84-3DA6-840E64D5A7A2}"/>
              </a:ext>
            </a:extLst>
          </p:cNvPr>
          <p:cNvCxnSpPr>
            <a:cxnSpLocks/>
          </p:cNvCxnSpPr>
          <p:nvPr/>
        </p:nvCxnSpPr>
        <p:spPr>
          <a:xfrm flipV="1">
            <a:off x="6394519" y="3296577"/>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A6D35022-FD74-5B32-3A7F-F76E47E1DD46}"/>
              </a:ext>
            </a:extLst>
          </p:cNvPr>
          <p:cNvCxnSpPr>
            <a:cxnSpLocks/>
          </p:cNvCxnSpPr>
          <p:nvPr/>
        </p:nvCxnSpPr>
        <p:spPr>
          <a:xfrm flipV="1">
            <a:off x="6394519" y="4563448"/>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直线连接符 56">
            <a:extLst>
              <a:ext uri="{FF2B5EF4-FFF2-40B4-BE49-F238E27FC236}">
                <a16:creationId xmlns:a16="http://schemas.microsoft.com/office/drawing/2014/main" id="{579BC6E8-F2F3-DA52-1C87-169A579A7C0F}"/>
              </a:ext>
            </a:extLst>
          </p:cNvPr>
          <p:cNvCxnSpPr>
            <a:cxnSpLocks/>
          </p:cNvCxnSpPr>
          <p:nvPr/>
        </p:nvCxnSpPr>
        <p:spPr>
          <a:xfrm flipV="1">
            <a:off x="6394519" y="5830319"/>
            <a:ext cx="5302468" cy="1051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1D9F670-C8E8-DE61-C5AC-8D6707CAD131}"/>
              </a:ext>
            </a:extLst>
          </p:cNvPr>
          <p:cNvSpPr txBox="1"/>
          <p:nvPr/>
        </p:nvSpPr>
        <p:spPr>
          <a:xfrm>
            <a:off x="8110764" y="6061205"/>
            <a:ext cx="2017120" cy="400110"/>
          </a:xfrm>
          <a:prstGeom prst="rect">
            <a:avLst/>
          </a:prstGeom>
          <a:noFill/>
        </p:spPr>
        <p:txBody>
          <a:bodyPr wrap="square" rtlCol="0">
            <a:spAutoFit/>
          </a:bodyPr>
          <a:lstStyle/>
          <a:p>
            <a:pPr algn="ctr"/>
            <a:r>
              <a:rPr kumimoji="1" lang="zh-CN" altLang="en-US" sz="2000">
                <a:latin typeface="Microsoft YaHei" panose="020B0503020204020204" pitchFamily="34" charset="-122"/>
                <a:ea typeface="Microsoft YaHei" panose="020B0503020204020204" pitchFamily="34" charset="-122"/>
              </a:rPr>
              <a:t>剪枝率</a:t>
            </a:r>
            <a:r>
              <a:rPr kumimoji="1" lang="en-US" altLang="zh-CN" sz="2000">
                <a:latin typeface="Microsoft YaHei" panose="020B0503020204020204" pitchFamily="34" charset="-122"/>
                <a:ea typeface="Microsoft YaHei" panose="020B0503020204020204" pitchFamily="34" charset="-122"/>
              </a:rPr>
              <a:t>50%</a:t>
            </a:r>
          </a:p>
        </p:txBody>
      </p:sp>
      <p:cxnSp>
        <p:nvCxnSpPr>
          <p:cNvPr id="60" name="直线箭头连接符 59">
            <a:extLst>
              <a:ext uri="{FF2B5EF4-FFF2-40B4-BE49-F238E27FC236}">
                <a16:creationId xmlns:a16="http://schemas.microsoft.com/office/drawing/2014/main" id="{C418D409-74A6-7F8F-06CD-11C0C82A0BCC}"/>
              </a:ext>
            </a:extLst>
          </p:cNvPr>
          <p:cNvCxnSpPr/>
          <p:nvPr/>
        </p:nvCxnSpPr>
        <p:spPr>
          <a:xfrm>
            <a:off x="1330038" y="3496284"/>
            <a:ext cx="2493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线箭头连接符 60">
            <a:extLst>
              <a:ext uri="{FF2B5EF4-FFF2-40B4-BE49-F238E27FC236}">
                <a16:creationId xmlns:a16="http://schemas.microsoft.com/office/drawing/2014/main" id="{E18198C0-8B76-4DD4-6C13-938FEFA950D8}"/>
              </a:ext>
            </a:extLst>
          </p:cNvPr>
          <p:cNvCxnSpPr>
            <a:cxnSpLocks/>
          </p:cNvCxnSpPr>
          <p:nvPr/>
        </p:nvCxnSpPr>
        <p:spPr>
          <a:xfrm flipV="1">
            <a:off x="2754190" y="2017436"/>
            <a:ext cx="482997" cy="11136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线箭头连接符 63">
            <a:extLst>
              <a:ext uri="{FF2B5EF4-FFF2-40B4-BE49-F238E27FC236}">
                <a16:creationId xmlns:a16="http://schemas.microsoft.com/office/drawing/2014/main" id="{61DE31CD-EC14-B5AE-AB5D-4427B2250ED0}"/>
              </a:ext>
            </a:extLst>
          </p:cNvPr>
          <p:cNvCxnSpPr>
            <a:cxnSpLocks/>
          </p:cNvCxnSpPr>
          <p:nvPr/>
        </p:nvCxnSpPr>
        <p:spPr>
          <a:xfrm flipV="1">
            <a:off x="2754190" y="3133192"/>
            <a:ext cx="451944" cy="2958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680A3E05-A218-2D21-8850-E801D7B484C8}"/>
              </a:ext>
            </a:extLst>
          </p:cNvPr>
          <p:cNvCxnSpPr>
            <a:cxnSpLocks/>
          </p:cNvCxnSpPr>
          <p:nvPr/>
        </p:nvCxnSpPr>
        <p:spPr>
          <a:xfrm>
            <a:off x="2754190" y="3950732"/>
            <a:ext cx="482997" cy="369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7CCB0B8C-9F60-7FA2-5EAD-9814CF8DED79}"/>
              </a:ext>
            </a:extLst>
          </p:cNvPr>
          <p:cNvCxnSpPr>
            <a:cxnSpLocks/>
          </p:cNvCxnSpPr>
          <p:nvPr/>
        </p:nvCxnSpPr>
        <p:spPr>
          <a:xfrm>
            <a:off x="2754190" y="4299914"/>
            <a:ext cx="451944" cy="12546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3D186DD-2EEC-82B7-7E55-34D023862E65}"/>
              </a:ext>
            </a:extLst>
          </p:cNvPr>
          <p:cNvSpPr txBox="1"/>
          <p:nvPr/>
        </p:nvSpPr>
        <p:spPr>
          <a:xfrm>
            <a:off x="6417297" y="3512075"/>
            <a:ext cx="5449611" cy="830997"/>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(top2_threshold=0) &lt; (p3.count=3)</a:t>
            </a:r>
            <a:r>
              <a:rPr kumimoji="1" lang="zh-CN" altLang="en-US" sz="1600">
                <a:latin typeface="Microsoft YaHei" panose="020B0503020204020204" pitchFamily="34" charset="-122"/>
                <a:ea typeface="Microsoft YaHei" panose="020B0503020204020204" pitchFamily="34" charset="-122"/>
              </a:rPr>
              <a:t>，无法剪枝</a:t>
            </a:r>
            <a:endParaRPr kumimoji="1" lang="en-US" altLang="zh-CN" sz="1600">
              <a:latin typeface="Microsoft YaHei" panose="020B0503020204020204" pitchFamily="34" charset="-122"/>
              <a:ea typeface="Microsoft YaHei" panose="020B0503020204020204" pitchFamily="34" charset="-122"/>
            </a:endParaRPr>
          </a:p>
          <a:p>
            <a:pPr marL="285750" indent="-285750">
              <a:buFont typeface="Wingdings" pitchFamily="2" charset="2"/>
              <a:buChar char="l"/>
            </a:pPr>
            <a:r>
              <a:rPr kumimoji="1" lang="zh-CN" altLang="en-US" sz="1600">
                <a:latin typeface="Microsoft YaHei" panose="020B0503020204020204" pitchFamily="34" charset="-122"/>
                <a:ea typeface="Microsoft YaHei" panose="020B0503020204020204" pitchFamily="34" charset="-122"/>
              </a:rPr>
              <a:t>聚合</a:t>
            </a:r>
            <a:r>
              <a:rPr kumimoji="1" lang="en-US" altLang="zh-CN" sz="1600">
                <a:latin typeface="Microsoft YaHei" panose="020B0503020204020204" pitchFamily="34" charset="-122"/>
                <a:ea typeface="Microsoft YaHei" panose="020B0503020204020204" pitchFamily="34" charset="-122"/>
              </a:rPr>
              <a:t>P2</a:t>
            </a:r>
            <a:r>
              <a:rPr kumimoji="1" lang="zh-CN" altLang="en-US" sz="1600">
                <a:latin typeface="Microsoft YaHei" panose="020B0503020204020204" pitchFamily="34" charset="-122"/>
                <a:ea typeface="Microsoft YaHei" panose="020B0503020204020204" pitchFamily="34" charset="-122"/>
              </a:rPr>
              <a:t>，得到聚合结果</a:t>
            </a:r>
            <a:r>
              <a:rPr kumimoji="1" lang="en-US" altLang="zh-CN" sz="1600">
                <a:latin typeface="Microsoft YaHei" panose="020B0503020204020204" pitchFamily="34" charset="-122"/>
                <a:ea typeface="Microsoft YaHei" panose="020B0503020204020204" pitchFamily="34" charset="-122"/>
              </a:rPr>
              <a:t> {c: 3}</a:t>
            </a:r>
          </a:p>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global_top2_agg = {d: 4, c: 3}, top2_threshold = 3</a:t>
            </a:r>
            <a:endParaRPr kumimoji="1" lang="zh-CN" altLang="en-US" sz="1600">
              <a:latin typeface="Microsoft YaHei" panose="020B0503020204020204" pitchFamily="34" charset="-122"/>
              <a:ea typeface="Microsoft YaHei" panose="020B0503020204020204" pitchFamily="34" charset="-122"/>
            </a:endParaRPr>
          </a:p>
        </p:txBody>
      </p:sp>
      <p:sp>
        <p:nvSpPr>
          <p:cNvPr id="3" name="文本框 2">
            <a:extLst>
              <a:ext uri="{FF2B5EF4-FFF2-40B4-BE49-F238E27FC236}">
                <a16:creationId xmlns:a16="http://schemas.microsoft.com/office/drawing/2014/main" id="{BCCE372A-1F3F-E788-496E-33DFD9286223}"/>
              </a:ext>
            </a:extLst>
          </p:cNvPr>
          <p:cNvSpPr txBox="1"/>
          <p:nvPr/>
        </p:nvSpPr>
        <p:spPr>
          <a:xfrm>
            <a:off x="6417297" y="2250838"/>
            <a:ext cx="5449611" cy="338554"/>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&gt; (p2.count=2)</a:t>
            </a:r>
            <a:r>
              <a:rPr kumimoji="1" lang="zh-CN" altLang="en-US" sz="1600">
                <a:latin typeface="Microsoft YaHei" panose="020B0503020204020204" pitchFamily="34" charset="-122"/>
                <a:ea typeface="Microsoft YaHei" panose="020B0503020204020204" pitchFamily="34" charset="-122"/>
              </a:rPr>
              <a:t>，剪枝</a:t>
            </a:r>
            <a:r>
              <a:rPr kumimoji="1" lang="en-US" altLang="zh-CN" sz="1600">
                <a:latin typeface="Microsoft YaHei" panose="020B0503020204020204" pitchFamily="34" charset="-122"/>
                <a:ea typeface="Microsoft YaHei" panose="020B0503020204020204" pitchFamily="34" charset="-122"/>
              </a:rPr>
              <a:t>P1</a:t>
            </a:r>
          </a:p>
        </p:txBody>
      </p:sp>
      <p:sp>
        <p:nvSpPr>
          <p:cNvPr id="6" name="文本框 5">
            <a:extLst>
              <a:ext uri="{FF2B5EF4-FFF2-40B4-BE49-F238E27FC236}">
                <a16:creationId xmlns:a16="http://schemas.microsoft.com/office/drawing/2014/main" id="{0C042CB9-DF11-A860-C639-29CDB9C0DD96}"/>
              </a:ext>
            </a:extLst>
          </p:cNvPr>
          <p:cNvSpPr txBox="1"/>
          <p:nvPr/>
        </p:nvSpPr>
        <p:spPr>
          <a:xfrm>
            <a:off x="6417298" y="1201474"/>
            <a:ext cx="5449611" cy="338554"/>
          </a:xfrm>
          <a:prstGeom prst="rect">
            <a:avLst/>
          </a:prstGeom>
          <a:noFill/>
        </p:spPr>
        <p:txBody>
          <a:bodyPr wrap="square" rtlCol="0">
            <a:spAutoFit/>
          </a:bodyPr>
          <a:lstStyle/>
          <a:p>
            <a:pPr marL="285750" indent="-285750">
              <a:buFont typeface="Wingdings" pitchFamily="2" charset="2"/>
              <a:buChar char="l"/>
            </a:pPr>
            <a:r>
              <a:rPr kumimoji="1" lang="en-US" altLang="zh-CN" sz="1600">
                <a:latin typeface="Microsoft YaHei" panose="020B0503020204020204" pitchFamily="34" charset="-122"/>
                <a:ea typeface="Microsoft YaHei" panose="020B0503020204020204" pitchFamily="34" charset="-122"/>
              </a:rPr>
              <a:t>(top2_threshold=3) &gt; (p1.count=2)</a:t>
            </a:r>
            <a:r>
              <a:rPr kumimoji="1" lang="zh-CN" altLang="en-US" sz="1600">
                <a:latin typeface="Microsoft YaHei" panose="020B0503020204020204" pitchFamily="34" charset="-122"/>
                <a:ea typeface="Microsoft YaHei" panose="020B0503020204020204" pitchFamily="34" charset="-122"/>
              </a:rPr>
              <a:t>，剪枝</a:t>
            </a:r>
            <a:r>
              <a:rPr kumimoji="1" lang="en-US" altLang="zh-CN" sz="1600">
                <a:latin typeface="Microsoft YaHei" panose="020B0503020204020204" pitchFamily="34" charset="-122"/>
                <a:ea typeface="Microsoft YaHei" panose="020B0503020204020204" pitchFamily="34" charset="-122"/>
              </a:rPr>
              <a:t>P0</a:t>
            </a:r>
          </a:p>
        </p:txBody>
      </p:sp>
      <p:sp>
        <p:nvSpPr>
          <p:cNvPr id="21" name="文本框 20">
            <a:extLst>
              <a:ext uri="{FF2B5EF4-FFF2-40B4-BE49-F238E27FC236}">
                <a16:creationId xmlns:a16="http://schemas.microsoft.com/office/drawing/2014/main" id="{C31B1AF2-0AEC-68EA-B87D-57B4463F0F15}"/>
              </a:ext>
            </a:extLst>
          </p:cNvPr>
          <p:cNvSpPr txBox="1"/>
          <p:nvPr/>
        </p:nvSpPr>
        <p:spPr>
          <a:xfrm>
            <a:off x="5928864" y="1212571"/>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4️⃣</a:t>
            </a:r>
            <a:endParaRPr kumimoji="1" lang="zh-CN" altLang="en-US">
              <a:latin typeface="Microsoft YaHei" panose="020B0503020204020204" pitchFamily="34" charset="-122"/>
              <a:ea typeface="Microsoft YaHei" panose="020B0503020204020204" pitchFamily="34" charset="-122"/>
            </a:endParaRPr>
          </a:p>
        </p:txBody>
      </p:sp>
      <p:sp>
        <p:nvSpPr>
          <p:cNvPr id="22" name="文本框 21">
            <a:extLst>
              <a:ext uri="{FF2B5EF4-FFF2-40B4-BE49-F238E27FC236}">
                <a16:creationId xmlns:a16="http://schemas.microsoft.com/office/drawing/2014/main" id="{D6AEF08D-C1ED-1136-ACAE-70A361461AD4}"/>
              </a:ext>
            </a:extLst>
          </p:cNvPr>
          <p:cNvSpPr txBox="1"/>
          <p:nvPr/>
        </p:nvSpPr>
        <p:spPr>
          <a:xfrm>
            <a:off x="5928864" y="2257134"/>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3️⃣</a:t>
            </a:r>
            <a:endParaRPr kumimoji="1" lang="zh-CN" altLang="en-US">
              <a:latin typeface="Microsoft YaHei" panose="020B0503020204020204" pitchFamily="34" charset="-122"/>
              <a:ea typeface="Microsoft YaHei" panose="020B0503020204020204" pitchFamily="34" charset="-122"/>
            </a:endParaRPr>
          </a:p>
        </p:txBody>
      </p:sp>
      <p:sp>
        <p:nvSpPr>
          <p:cNvPr id="23" name="文本框 22">
            <a:extLst>
              <a:ext uri="{FF2B5EF4-FFF2-40B4-BE49-F238E27FC236}">
                <a16:creationId xmlns:a16="http://schemas.microsoft.com/office/drawing/2014/main" id="{B0756691-9274-9007-57BE-31974D31A484}"/>
              </a:ext>
            </a:extLst>
          </p:cNvPr>
          <p:cNvSpPr txBox="1"/>
          <p:nvPr/>
        </p:nvSpPr>
        <p:spPr>
          <a:xfrm>
            <a:off x="5928864" y="3495335"/>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2️⃣</a:t>
            </a:r>
            <a:endParaRPr kumimoji="1" lang="zh-CN" altLang="en-US">
              <a:latin typeface="Microsoft YaHei" panose="020B0503020204020204" pitchFamily="34" charset="-122"/>
              <a:ea typeface="Microsoft YaHei" panose="020B0503020204020204" pitchFamily="34" charset="-122"/>
            </a:endParaRPr>
          </a:p>
        </p:txBody>
      </p:sp>
      <p:sp>
        <p:nvSpPr>
          <p:cNvPr id="45" name="文本框 44">
            <a:extLst>
              <a:ext uri="{FF2B5EF4-FFF2-40B4-BE49-F238E27FC236}">
                <a16:creationId xmlns:a16="http://schemas.microsoft.com/office/drawing/2014/main" id="{04EC1EA6-4E3B-022B-6A19-A099D3A019BA}"/>
              </a:ext>
            </a:extLst>
          </p:cNvPr>
          <p:cNvSpPr txBox="1"/>
          <p:nvPr/>
        </p:nvSpPr>
        <p:spPr>
          <a:xfrm>
            <a:off x="5928864" y="4776565"/>
            <a:ext cx="634709" cy="369332"/>
          </a:xfrm>
          <a:prstGeom prst="rect">
            <a:avLst/>
          </a:prstGeom>
          <a:noFill/>
        </p:spPr>
        <p:txBody>
          <a:bodyPr wrap="square" rtlCol="0">
            <a:spAutoFit/>
          </a:bodyPr>
          <a:lstStyle/>
          <a:p>
            <a:pPr algn="ctr"/>
            <a:r>
              <a:rPr kumimoji="1" lang="en-US" altLang="zh-CN">
                <a:latin typeface="Microsoft YaHei" panose="020B0503020204020204" pitchFamily="34" charset="-122"/>
                <a:ea typeface="Microsoft YaHei" panose="020B0503020204020204" pitchFamily="34" charset="-122"/>
              </a:rPr>
              <a:t>1️⃣</a:t>
            </a:r>
            <a:endParaRPr kumimoji="1" lang="zh-CN" alt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17996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A375A25-D02E-4478-8237-FF39EDE2C53F}"/>
              </a:ext>
            </a:extLst>
          </p:cNvPr>
          <p:cNvSpPr txBox="1"/>
          <p:nvPr/>
        </p:nvSpPr>
        <p:spPr>
          <a:xfrm>
            <a:off x="367859" y="172079"/>
            <a:ext cx="7821488"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2 </a:t>
            </a:r>
            <a:r>
              <a:rPr kumimoji="1" lang="zh-CN" altLang="en-US" sz="3200" b="1" dirty="0">
                <a:latin typeface="Microsoft YaHei" panose="020B0503020204020204" pitchFamily="34" charset="-122"/>
                <a:ea typeface="Microsoft YaHei" panose="020B0503020204020204" pitchFamily="34" charset="-122"/>
              </a:rPr>
              <a:t>问题分析</a:t>
            </a:r>
          </a:p>
        </p:txBody>
      </p:sp>
      <p:sp>
        <p:nvSpPr>
          <p:cNvPr id="2" name="文本框 1">
            <a:extLst>
              <a:ext uri="{FF2B5EF4-FFF2-40B4-BE49-F238E27FC236}">
                <a16:creationId xmlns:a16="http://schemas.microsoft.com/office/drawing/2014/main" id="{1E975160-71E3-08EA-5B6D-1DFFAB3A393D}"/>
              </a:ext>
            </a:extLst>
          </p:cNvPr>
          <p:cNvSpPr txBox="1"/>
          <p:nvPr/>
        </p:nvSpPr>
        <p:spPr>
          <a:xfrm>
            <a:off x="1523560" y="2765008"/>
            <a:ext cx="7981945" cy="1596912"/>
          </a:xfrm>
          <a:prstGeom prst="rect">
            <a:avLst/>
          </a:prstGeom>
          <a:noFill/>
        </p:spPr>
        <p:txBody>
          <a:bodyPr wrap="square" rtlCol="0">
            <a:spAutoFit/>
          </a:bodyPr>
          <a:lstStyle/>
          <a:p>
            <a:pPr>
              <a:lnSpc>
                <a:spcPct val="120000"/>
              </a:lnSpc>
            </a:pPr>
            <a:r>
              <a:rPr kumimoji="1" lang="en-US" altLang="zh-CN" sz="2400" b="1" dirty="0">
                <a:latin typeface="Microsoft YaHei" panose="020B0503020204020204" pitchFamily="34" charset="-122"/>
                <a:ea typeface="Microsoft YaHei" panose="020B0503020204020204" pitchFamily="34" charset="-122"/>
              </a:rPr>
              <a:t>TopK</a:t>
            </a:r>
            <a:r>
              <a:rPr kumimoji="1" lang="zh-CN" altLang="en-US" sz="2400" b="1" dirty="0">
                <a:latin typeface="Microsoft YaHei" panose="020B0503020204020204" pitchFamily="34" charset="-122"/>
                <a:ea typeface="Microsoft YaHei" panose="020B0503020204020204" pitchFamily="34" charset="-122"/>
              </a:rPr>
              <a:t>聚合任务的特点：</a:t>
            </a:r>
            <a:endParaRPr kumimoji="1" lang="en-US" altLang="zh-CN" sz="24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endParaRPr kumimoji="1" lang="en-US" altLang="zh-CN" sz="5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数据集高度倾斜</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en-US" altLang="zh-CN" dirty="0">
                <a:latin typeface="Microsoft YaHei" panose="020B0503020204020204" pitchFamily="34" charset="-122"/>
                <a:ea typeface="Microsoft YaHei" panose="020B0503020204020204" pitchFamily="34" charset="-122"/>
              </a:rPr>
              <a:t>TopK</a:t>
            </a:r>
            <a:r>
              <a:rPr kumimoji="1" lang="zh-CN" altLang="en-US" dirty="0">
                <a:latin typeface="Microsoft YaHei" panose="020B0503020204020204" pitchFamily="34" charset="-122"/>
                <a:ea typeface="Microsoft YaHei" panose="020B0503020204020204" pitchFamily="34" charset="-122"/>
              </a:rPr>
              <a:t>取值较小</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聚合的数据规模大，待聚合列的</a:t>
            </a:r>
            <a:r>
              <a:rPr kumimoji="1" lang="en-US" altLang="zh-CN" dirty="0">
                <a:latin typeface="Microsoft YaHei" panose="020B0503020204020204" pitchFamily="34" charset="-122"/>
                <a:ea typeface="Microsoft YaHei" panose="020B0503020204020204" pitchFamily="34" charset="-122"/>
              </a:rPr>
              <a:t>NDV</a:t>
            </a:r>
            <a:r>
              <a:rPr kumimoji="1" lang="zh-CN" altLang="en-US" dirty="0">
                <a:latin typeface="Microsoft YaHei" panose="020B0503020204020204" pitchFamily="34" charset="-122"/>
                <a:ea typeface="Microsoft YaHei" panose="020B0503020204020204" pitchFamily="34" charset="-122"/>
              </a:rPr>
              <a:t>远远超过</a:t>
            </a:r>
            <a:r>
              <a:rPr kumimoji="1" lang="en-US" altLang="zh-CN" dirty="0">
                <a:latin typeface="Microsoft YaHei" panose="020B0503020204020204" pitchFamily="34" charset="-122"/>
                <a:ea typeface="Microsoft YaHei" panose="020B0503020204020204" pitchFamily="34" charset="-122"/>
              </a:rPr>
              <a:t>CPU</a:t>
            </a:r>
            <a:r>
              <a:rPr kumimoji="1" lang="zh-CN" altLang="en-US" dirty="0">
                <a:latin typeface="Microsoft YaHei" panose="020B0503020204020204" pitchFamily="34" charset="-122"/>
                <a:ea typeface="Microsoft YaHei" panose="020B0503020204020204" pitchFamily="34" charset="-122"/>
              </a:rPr>
              <a:t> </a:t>
            </a:r>
            <a:r>
              <a:rPr kumimoji="1" lang="en-US" altLang="zh-CN" dirty="0">
                <a:latin typeface="Microsoft YaHei" panose="020B0503020204020204" pitchFamily="34" charset="-122"/>
                <a:ea typeface="Microsoft YaHei" panose="020B0503020204020204" pitchFamily="34" charset="-122"/>
              </a:rPr>
              <a:t>Cache</a:t>
            </a:r>
          </a:p>
        </p:txBody>
      </p:sp>
      <p:sp>
        <p:nvSpPr>
          <p:cNvPr id="3" name="文本框 2">
            <a:extLst>
              <a:ext uri="{FF2B5EF4-FFF2-40B4-BE49-F238E27FC236}">
                <a16:creationId xmlns:a16="http://schemas.microsoft.com/office/drawing/2014/main" id="{29A23009-4308-C443-9CCB-59F4FA6EDE1C}"/>
              </a:ext>
            </a:extLst>
          </p:cNvPr>
          <p:cNvSpPr txBox="1"/>
          <p:nvPr/>
        </p:nvSpPr>
        <p:spPr>
          <a:xfrm>
            <a:off x="1523560" y="952570"/>
            <a:ext cx="8948908" cy="1504579"/>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目标：</a:t>
            </a:r>
            <a:endParaRPr kumimoji="1" lang="en-US" altLang="zh-CN" sz="24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通用性。支持任意复杂谓词</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低成本。硬件要求与传统方案一致，不需要额外引入</a:t>
            </a:r>
            <a:r>
              <a:rPr kumimoji="1" lang="en-US" altLang="zh-CN" dirty="0">
                <a:latin typeface="Microsoft YaHei" panose="020B0503020204020204" pitchFamily="34" charset="-122"/>
                <a:ea typeface="Microsoft YaHei" panose="020B0503020204020204" pitchFamily="34" charset="-122"/>
              </a:rPr>
              <a:t>GPU</a:t>
            </a:r>
            <a:r>
              <a:rPr kumimoji="1" lang="zh-CN" altLang="en-US" dirty="0">
                <a:latin typeface="Microsoft YaHei" panose="020B0503020204020204" pitchFamily="34" charset="-122"/>
                <a:ea typeface="Microsoft YaHei" panose="020B0503020204020204" pitchFamily="34" charset="-122"/>
              </a:rPr>
              <a:t>等硬件支持，成本可控</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高性能。显著提升</a:t>
            </a:r>
            <a:r>
              <a:rPr kumimoji="1" lang="en-US" altLang="zh-CN" dirty="0">
                <a:latin typeface="Microsoft YaHei" panose="020B0503020204020204" pitchFamily="34" charset="-122"/>
                <a:ea typeface="Microsoft YaHei" panose="020B0503020204020204" pitchFamily="34" charset="-122"/>
              </a:rPr>
              <a:t>TopK</a:t>
            </a:r>
            <a:r>
              <a:rPr kumimoji="1" lang="zh-CN" altLang="en-US" dirty="0">
                <a:latin typeface="Microsoft YaHei" panose="020B0503020204020204" pitchFamily="34" charset="-122"/>
                <a:ea typeface="Microsoft YaHei" panose="020B0503020204020204" pitchFamily="34" charset="-122"/>
              </a:rPr>
              <a:t>任务的聚合速度</a:t>
            </a:r>
            <a:endParaRPr kumimoji="1" lang="en-US" altLang="zh-CN"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E3AFA67B-3EB6-0B6B-5103-70C0D14C8DDE}"/>
              </a:ext>
            </a:extLst>
          </p:cNvPr>
          <p:cNvSpPr txBox="1"/>
          <p:nvPr/>
        </p:nvSpPr>
        <p:spPr>
          <a:xfrm>
            <a:off x="1523560" y="4669779"/>
            <a:ext cx="7981945" cy="1596912"/>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方案思路：</a:t>
            </a:r>
            <a:endParaRPr kumimoji="1" lang="en-US" altLang="zh-CN" sz="24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endParaRPr kumimoji="1" lang="en-US" altLang="zh-CN" sz="5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在对某个</a:t>
            </a:r>
            <a:r>
              <a:rPr kumimoji="1" lang="en-US" altLang="zh-CN" dirty="0">
                <a:latin typeface="Microsoft YaHei" panose="020B0503020204020204" pitchFamily="34" charset="-122"/>
                <a:ea typeface="Microsoft YaHei" panose="020B0503020204020204" pitchFamily="34" charset="-122"/>
              </a:rPr>
              <a:t>group</a:t>
            </a:r>
            <a:r>
              <a:rPr kumimoji="1" lang="zh-CN" altLang="en-US" dirty="0">
                <a:latin typeface="Microsoft YaHei" panose="020B0503020204020204" pitchFamily="34" charset="-122"/>
                <a:ea typeface="Microsoft YaHei" panose="020B0503020204020204" pitchFamily="34" charset="-122"/>
              </a:rPr>
              <a:t>做聚合之前，对其做一些基础统计信息</a:t>
            </a:r>
            <a:endParaRPr kumimoji="1" lang="en-US" altLang="zh-CN"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Ø"/>
            </a:pPr>
            <a:r>
              <a:rPr kumimoji="1" lang="zh-CN" altLang="en-US" dirty="0">
                <a:latin typeface="Microsoft YaHei" panose="020B0503020204020204" pitchFamily="34" charset="-122"/>
                <a:ea typeface="Microsoft YaHei" panose="020B0503020204020204" pitchFamily="34" charset="-122"/>
              </a:rPr>
              <a:t>根据全局实时聚合出的结果来决定是否“剪枝”该</a:t>
            </a:r>
            <a:r>
              <a:rPr kumimoji="1" lang="en-US" altLang="zh-CN" dirty="0">
                <a:latin typeface="Microsoft YaHei" panose="020B0503020204020204" pitchFamily="34" charset="-122"/>
                <a:ea typeface="Microsoft YaHei" panose="020B0503020204020204" pitchFamily="34" charset="-122"/>
              </a:rPr>
              <a:t>group</a:t>
            </a:r>
          </a:p>
          <a:p>
            <a:pPr marL="342900" indent="-342900">
              <a:lnSpc>
                <a:spcPct val="120000"/>
              </a:lnSpc>
              <a:buFont typeface="Wingdings" pitchFamily="2" charset="2"/>
              <a:buChar char="Ø"/>
            </a:pPr>
            <a:endParaRPr kumimoji="1" lang="en-US" altLang="zh-CN"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7677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9" name="文本框 8">
            <a:extLst>
              <a:ext uri="{FF2B5EF4-FFF2-40B4-BE49-F238E27FC236}">
                <a16:creationId xmlns:a16="http://schemas.microsoft.com/office/drawing/2014/main" id="{13E297E5-A145-B26B-8404-CA2B1AFA783B}"/>
              </a:ext>
            </a:extLst>
          </p:cNvPr>
          <p:cNvSpPr txBox="1"/>
          <p:nvPr/>
        </p:nvSpPr>
        <p:spPr>
          <a:xfrm>
            <a:off x="2056062" y="1525647"/>
            <a:ext cx="144109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准确聚合</a:t>
            </a:r>
          </a:p>
        </p:txBody>
      </p:sp>
      <p:sp>
        <p:nvSpPr>
          <p:cNvPr id="12" name="文本框 11">
            <a:extLst>
              <a:ext uri="{FF2B5EF4-FFF2-40B4-BE49-F238E27FC236}">
                <a16:creationId xmlns:a16="http://schemas.microsoft.com/office/drawing/2014/main" id="{C2D132AE-1738-0852-A8B1-25BAC57BCD8D}"/>
              </a:ext>
            </a:extLst>
          </p:cNvPr>
          <p:cNvSpPr txBox="1"/>
          <p:nvPr/>
        </p:nvSpPr>
        <p:spPr>
          <a:xfrm>
            <a:off x="8239662" y="1525646"/>
            <a:ext cx="144109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粗略统计</a:t>
            </a:r>
          </a:p>
        </p:txBody>
      </p:sp>
      <p:sp>
        <p:nvSpPr>
          <p:cNvPr id="15" name="矩形 14">
            <a:extLst>
              <a:ext uri="{FF2B5EF4-FFF2-40B4-BE49-F238E27FC236}">
                <a16:creationId xmlns:a16="http://schemas.microsoft.com/office/drawing/2014/main" id="{68D80560-B26E-40C9-61B5-E17DED26A4CC}"/>
              </a:ext>
            </a:extLst>
          </p:cNvPr>
          <p:cNvSpPr/>
          <p:nvPr/>
        </p:nvSpPr>
        <p:spPr>
          <a:xfrm>
            <a:off x="3036119" y="2763162"/>
            <a:ext cx="1080000" cy="360000"/>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9F9DD6EE-E608-4732-F8C5-89837F40D6C3}"/>
              </a:ext>
            </a:extLst>
          </p:cNvPr>
          <p:cNvSpPr/>
          <p:nvPr/>
        </p:nvSpPr>
        <p:spPr>
          <a:xfrm>
            <a:off x="4116120" y="2764348"/>
            <a:ext cx="888454" cy="36000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BF2DDA29-257F-A212-8411-685EFF1B8AD8}"/>
              </a:ext>
            </a:extLst>
          </p:cNvPr>
          <p:cNvSpPr txBox="1"/>
          <p:nvPr/>
        </p:nvSpPr>
        <p:spPr>
          <a:xfrm>
            <a:off x="3036119" y="2763033"/>
            <a:ext cx="1080000"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Key</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20" name="文本框 19">
            <a:extLst>
              <a:ext uri="{FF2B5EF4-FFF2-40B4-BE49-F238E27FC236}">
                <a16:creationId xmlns:a16="http://schemas.microsoft.com/office/drawing/2014/main" id="{EECF4D80-B3F5-6056-A67A-D25CA101293D}"/>
              </a:ext>
            </a:extLst>
          </p:cNvPr>
          <p:cNvSpPr txBox="1"/>
          <p:nvPr/>
        </p:nvSpPr>
        <p:spPr>
          <a:xfrm>
            <a:off x="4116119" y="2763033"/>
            <a:ext cx="888454"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Count</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D0579B24-19D1-95E3-3833-E67057D166F5}"/>
              </a:ext>
            </a:extLst>
          </p:cNvPr>
          <p:cNvSpPr/>
          <p:nvPr/>
        </p:nvSpPr>
        <p:spPr>
          <a:xfrm>
            <a:off x="3036119" y="3120863"/>
            <a:ext cx="1080000"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矩形 35">
            <a:extLst>
              <a:ext uri="{FF2B5EF4-FFF2-40B4-BE49-F238E27FC236}">
                <a16:creationId xmlns:a16="http://schemas.microsoft.com/office/drawing/2014/main" id="{CFE92EE8-3AAB-F688-939D-8D70A9990456}"/>
              </a:ext>
            </a:extLst>
          </p:cNvPr>
          <p:cNvSpPr/>
          <p:nvPr/>
        </p:nvSpPr>
        <p:spPr>
          <a:xfrm>
            <a:off x="4116120" y="3120863"/>
            <a:ext cx="888453"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a:extLst>
              <a:ext uri="{FF2B5EF4-FFF2-40B4-BE49-F238E27FC236}">
                <a16:creationId xmlns:a16="http://schemas.microsoft.com/office/drawing/2014/main" id="{14E33186-48C8-DAD7-F91F-1FED56BD7C3F}"/>
              </a:ext>
            </a:extLst>
          </p:cNvPr>
          <p:cNvSpPr/>
          <p:nvPr/>
        </p:nvSpPr>
        <p:spPr>
          <a:xfrm>
            <a:off x="3036666" y="3479365"/>
            <a:ext cx="1080000"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矩形 44">
            <a:extLst>
              <a:ext uri="{FF2B5EF4-FFF2-40B4-BE49-F238E27FC236}">
                <a16:creationId xmlns:a16="http://schemas.microsoft.com/office/drawing/2014/main" id="{54806A50-3713-D0C0-BB29-A3803845F405}"/>
              </a:ext>
            </a:extLst>
          </p:cNvPr>
          <p:cNvSpPr/>
          <p:nvPr/>
        </p:nvSpPr>
        <p:spPr>
          <a:xfrm>
            <a:off x="4116667" y="3479365"/>
            <a:ext cx="888453"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矩形 50">
            <a:extLst>
              <a:ext uri="{FF2B5EF4-FFF2-40B4-BE49-F238E27FC236}">
                <a16:creationId xmlns:a16="http://schemas.microsoft.com/office/drawing/2014/main" id="{1E7A9BDC-601C-B7F2-CBB4-4094632E003A}"/>
              </a:ext>
            </a:extLst>
          </p:cNvPr>
          <p:cNvSpPr/>
          <p:nvPr/>
        </p:nvSpPr>
        <p:spPr>
          <a:xfrm>
            <a:off x="3036119" y="3836677"/>
            <a:ext cx="1080000"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矩形 55">
            <a:extLst>
              <a:ext uri="{FF2B5EF4-FFF2-40B4-BE49-F238E27FC236}">
                <a16:creationId xmlns:a16="http://schemas.microsoft.com/office/drawing/2014/main" id="{53F508CD-6530-90DF-9A55-B61EBF49E27C}"/>
              </a:ext>
            </a:extLst>
          </p:cNvPr>
          <p:cNvSpPr/>
          <p:nvPr/>
        </p:nvSpPr>
        <p:spPr>
          <a:xfrm>
            <a:off x="4116120" y="3836677"/>
            <a:ext cx="888453"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矩形 56">
            <a:extLst>
              <a:ext uri="{FF2B5EF4-FFF2-40B4-BE49-F238E27FC236}">
                <a16:creationId xmlns:a16="http://schemas.microsoft.com/office/drawing/2014/main" id="{13DE43FC-1127-7A60-E4A2-CC02FF52EAD9}"/>
              </a:ext>
            </a:extLst>
          </p:cNvPr>
          <p:cNvSpPr/>
          <p:nvPr/>
        </p:nvSpPr>
        <p:spPr>
          <a:xfrm>
            <a:off x="3036666" y="4195179"/>
            <a:ext cx="1080000"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a:extLst>
              <a:ext uri="{FF2B5EF4-FFF2-40B4-BE49-F238E27FC236}">
                <a16:creationId xmlns:a16="http://schemas.microsoft.com/office/drawing/2014/main" id="{407E0152-5C43-32AA-D292-63D04C1F8F75}"/>
              </a:ext>
            </a:extLst>
          </p:cNvPr>
          <p:cNvSpPr/>
          <p:nvPr/>
        </p:nvSpPr>
        <p:spPr>
          <a:xfrm>
            <a:off x="4116667" y="4195179"/>
            <a:ext cx="888453"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a:extLst>
              <a:ext uri="{FF2B5EF4-FFF2-40B4-BE49-F238E27FC236}">
                <a16:creationId xmlns:a16="http://schemas.microsoft.com/office/drawing/2014/main" id="{340080E1-A271-8A36-0F29-F6E0D1A43A06}"/>
              </a:ext>
            </a:extLst>
          </p:cNvPr>
          <p:cNvSpPr/>
          <p:nvPr/>
        </p:nvSpPr>
        <p:spPr>
          <a:xfrm>
            <a:off x="3036119" y="4552491"/>
            <a:ext cx="1080000"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矩形 62">
            <a:extLst>
              <a:ext uri="{FF2B5EF4-FFF2-40B4-BE49-F238E27FC236}">
                <a16:creationId xmlns:a16="http://schemas.microsoft.com/office/drawing/2014/main" id="{0EF163C5-A598-96A0-2255-92C28705A023}"/>
              </a:ext>
            </a:extLst>
          </p:cNvPr>
          <p:cNvSpPr/>
          <p:nvPr/>
        </p:nvSpPr>
        <p:spPr>
          <a:xfrm>
            <a:off x="4116120" y="4552491"/>
            <a:ext cx="888453" cy="3600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文本框 63">
            <a:extLst>
              <a:ext uri="{FF2B5EF4-FFF2-40B4-BE49-F238E27FC236}">
                <a16:creationId xmlns:a16="http://schemas.microsoft.com/office/drawing/2014/main" id="{CEAD21BE-14FC-220A-D8C3-1CB5B0B33FD2}"/>
              </a:ext>
            </a:extLst>
          </p:cNvPr>
          <p:cNvSpPr txBox="1"/>
          <p:nvPr/>
        </p:nvSpPr>
        <p:spPr>
          <a:xfrm>
            <a:off x="3131892" y="3133214"/>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k4</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65" name="文本框 64">
            <a:extLst>
              <a:ext uri="{FF2B5EF4-FFF2-40B4-BE49-F238E27FC236}">
                <a16:creationId xmlns:a16="http://schemas.microsoft.com/office/drawing/2014/main" id="{8C1D708C-B850-B8BD-37E4-444700B1D2BD}"/>
              </a:ext>
            </a:extLst>
          </p:cNvPr>
          <p:cNvSpPr txBox="1"/>
          <p:nvPr/>
        </p:nvSpPr>
        <p:spPr>
          <a:xfrm>
            <a:off x="4116120" y="3135381"/>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1</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66" name="文本框 65">
            <a:extLst>
              <a:ext uri="{FF2B5EF4-FFF2-40B4-BE49-F238E27FC236}">
                <a16:creationId xmlns:a16="http://schemas.microsoft.com/office/drawing/2014/main" id="{2D42F8E8-A3F8-F9C4-7B7D-E2058D1B86FB}"/>
              </a:ext>
            </a:extLst>
          </p:cNvPr>
          <p:cNvSpPr txBox="1"/>
          <p:nvPr/>
        </p:nvSpPr>
        <p:spPr>
          <a:xfrm>
            <a:off x="3131345" y="3495159"/>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k7</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67" name="文本框 66">
            <a:extLst>
              <a:ext uri="{FF2B5EF4-FFF2-40B4-BE49-F238E27FC236}">
                <a16:creationId xmlns:a16="http://schemas.microsoft.com/office/drawing/2014/main" id="{29D7FE3D-9417-5D19-A8F5-0043CEF11C42}"/>
              </a:ext>
            </a:extLst>
          </p:cNvPr>
          <p:cNvSpPr txBox="1"/>
          <p:nvPr/>
        </p:nvSpPr>
        <p:spPr>
          <a:xfrm>
            <a:off x="4115573" y="3497326"/>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5</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68" name="文本框 67">
            <a:extLst>
              <a:ext uri="{FF2B5EF4-FFF2-40B4-BE49-F238E27FC236}">
                <a16:creationId xmlns:a16="http://schemas.microsoft.com/office/drawing/2014/main" id="{3CD01743-8E12-58BE-2B37-EE027F62B9F4}"/>
              </a:ext>
            </a:extLst>
          </p:cNvPr>
          <p:cNvSpPr txBox="1"/>
          <p:nvPr/>
        </p:nvSpPr>
        <p:spPr>
          <a:xfrm>
            <a:off x="3131345" y="3855604"/>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k1</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69" name="文本框 68">
            <a:extLst>
              <a:ext uri="{FF2B5EF4-FFF2-40B4-BE49-F238E27FC236}">
                <a16:creationId xmlns:a16="http://schemas.microsoft.com/office/drawing/2014/main" id="{08270C14-1FCB-25FA-4A49-364912532400}"/>
              </a:ext>
            </a:extLst>
          </p:cNvPr>
          <p:cNvSpPr txBox="1"/>
          <p:nvPr/>
        </p:nvSpPr>
        <p:spPr>
          <a:xfrm>
            <a:off x="4115573" y="3848893"/>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9</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70" name="文本框 69">
            <a:extLst>
              <a:ext uri="{FF2B5EF4-FFF2-40B4-BE49-F238E27FC236}">
                <a16:creationId xmlns:a16="http://schemas.microsoft.com/office/drawing/2014/main" id="{79EB5CEF-D86E-D6E8-7FAE-255C7EF8959F}"/>
              </a:ext>
            </a:extLst>
          </p:cNvPr>
          <p:cNvSpPr txBox="1"/>
          <p:nvPr/>
        </p:nvSpPr>
        <p:spPr>
          <a:xfrm>
            <a:off x="3140054" y="4221794"/>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k2</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71" name="文本框 70">
            <a:extLst>
              <a:ext uri="{FF2B5EF4-FFF2-40B4-BE49-F238E27FC236}">
                <a16:creationId xmlns:a16="http://schemas.microsoft.com/office/drawing/2014/main" id="{FD80BAEB-215C-994A-E564-C9CE3D7DB8AE}"/>
              </a:ext>
            </a:extLst>
          </p:cNvPr>
          <p:cNvSpPr txBox="1"/>
          <p:nvPr/>
        </p:nvSpPr>
        <p:spPr>
          <a:xfrm>
            <a:off x="4115573" y="4206205"/>
            <a:ext cx="888453" cy="338554"/>
          </a:xfrm>
          <a:prstGeom prst="rect">
            <a:avLst/>
          </a:prstGeom>
          <a:noFill/>
        </p:spPr>
        <p:txBody>
          <a:bodyPr wrap="square" rtlCol="0">
            <a:spAutoFit/>
          </a:bodyPr>
          <a:lstStyle/>
          <a:p>
            <a:pPr algn="ctr"/>
            <a:r>
              <a:rPr kumimoji="1" lang="en-US" altLang="zh-CN" sz="1600" b="1" dirty="0">
                <a:latin typeface="Microsoft YaHei Light" panose="020B0503020204020204" pitchFamily="34" charset="-122"/>
                <a:ea typeface="Microsoft YaHei Light" panose="020B0503020204020204" pitchFamily="34" charset="-122"/>
              </a:rPr>
              <a:t>3</a:t>
            </a:r>
            <a:endParaRPr kumimoji="1" lang="zh-CN" altLang="en-US" sz="1600" b="1" dirty="0">
              <a:latin typeface="Microsoft YaHei Light" panose="020B0503020204020204" pitchFamily="34" charset="-122"/>
              <a:ea typeface="Microsoft YaHei Light" panose="020B0503020204020204" pitchFamily="34" charset="-122"/>
            </a:endParaRPr>
          </a:p>
        </p:txBody>
      </p:sp>
      <p:sp>
        <p:nvSpPr>
          <p:cNvPr id="72" name="文本框 71">
            <a:extLst>
              <a:ext uri="{FF2B5EF4-FFF2-40B4-BE49-F238E27FC236}">
                <a16:creationId xmlns:a16="http://schemas.microsoft.com/office/drawing/2014/main" id="{37A15E50-EB88-BF79-96B9-A1BC91352FE2}"/>
              </a:ext>
            </a:extLst>
          </p:cNvPr>
          <p:cNvSpPr txBox="1"/>
          <p:nvPr/>
        </p:nvSpPr>
        <p:spPr>
          <a:xfrm>
            <a:off x="3407798" y="4597931"/>
            <a:ext cx="461665" cy="369332"/>
          </a:xfrm>
          <a:prstGeom prst="rect">
            <a:avLst/>
          </a:prstGeom>
          <a:noFill/>
        </p:spPr>
        <p:txBody>
          <a:bodyPr vert="eaVert" wrap="square">
            <a:spAutoFit/>
          </a:bodyPr>
          <a:lstStyle/>
          <a:p>
            <a:r>
              <a:rPr lang="en-US" altLang="zh-CN" sz="1800" b="1" dirty="0">
                <a:latin typeface="Microsoft YaHei Light" panose="020B0503020204020204" pitchFamily="34" charset="-122"/>
                <a:ea typeface="Microsoft YaHei Light" panose="020B0503020204020204" pitchFamily="34" charset="-122"/>
                <a:cs typeface="Menlo" panose="020B0609030804020204" pitchFamily="49" charset="0"/>
              </a:rPr>
              <a:t>…</a:t>
            </a:r>
            <a:endParaRPr lang="zh-CN" altLang="en-US" b="1" dirty="0">
              <a:latin typeface="Microsoft YaHei Light" panose="020B0503020204020204" pitchFamily="34" charset="-122"/>
              <a:ea typeface="Microsoft YaHei Light" panose="020B0503020204020204" pitchFamily="34" charset="-122"/>
            </a:endParaRPr>
          </a:p>
        </p:txBody>
      </p:sp>
      <p:sp>
        <p:nvSpPr>
          <p:cNvPr id="73" name="文本框 72">
            <a:extLst>
              <a:ext uri="{FF2B5EF4-FFF2-40B4-BE49-F238E27FC236}">
                <a16:creationId xmlns:a16="http://schemas.microsoft.com/office/drawing/2014/main" id="{D438281C-5718-4B6C-B495-A5F288A6BAD7}"/>
              </a:ext>
            </a:extLst>
          </p:cNvPr>
          <p:cNvSpPr txBox="1"/>
          <p:nvPr/>
        </p:nvSpPr>
        <p:spPr>
          <a:xfrm>
            <a:off x="4395038" y="4592483"/>
            <a:ext cx="461665" cy="369332"/>
          </a:xfrm>
          <a:prstGeom prst="rect">
            <a:avLst/>
          </a:prstGeom>
          <a:noFill/>
        </p:spPr>
        <p:txBody>
          <a:bodyPr vert="eaVert" wrap="square">
            <a:spAutoFit/>
          </a:bodyPr>
          <a:lstStyle/>
          <a:p>
            <a:r>
              <a:rPr lang="en-US" altLang="zh-CN" sz="1800" b="1" dirty="0">
                <a:latin typeface="Microsoft YaHei Light" panose="020B0503020204020204" pitchFamily="34" charset="-122"/>
                <a:ea typeface="Microsoft YaHei Light" panose="020B0503020204020204" pitchFamily="34" charset="-122"/>
                <a:cs typeface="Menlo" panose="020B0609030804020204" pitchFamily="49" charset="0"/>
              </a:rPr>
              <a:t>…</a:t>
            </a:r>
            <a:endParaRPr lang="zh-CN" altLang="en-US" b="1" dirty="0">
              <a:latin typeface="Microsoft YaHei Light" panose="020B0503020204020204" pitchFamily="34" charset="-122"/>
              <a:ea typeface="Microsoft YaHei Light" panose="020B0503020204020204" pitchFamily="34" charset="-122"/>
            </a:endParaRPr>
          </a:p>
        </p:txBody>
      </p:sp>
      <p:sp>
        <p:nvSpPr>
          <p:cNvPr id="75" name="矩形 74">
            <a:extLst>
              <a:ext uri="{FF2B5EF4-FFF2-40B4-BE49-F238E27FC236}">
                <a16:creationId xmlns:a16="http://schemas.microsoft.com/office/drawing/2014/main" id="{5487C501-22D3-13D0-A88D-7BCD0B915CD6}"/>
              </a:ext>
            </a:extLst>
          </p:cNvPr>
          <p:cNvSpPr/>
          <p:nvPr/>
        </p:nvSpPr>
        <p:spPr>
          <a:xfrm>
            <a:off x="1071913" y="2774164"/>
            <a:ext cx="888453" cy="2149458"/>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76" name="文本框 75">
            <a:extLst>
              <a:ext uri="{FF2B5EF4-FFF2-40B4-BE49-F238E27FC236}">
                <a16:creationId xmlns:a16="http://schemas.microsoft.com/office/drawing/2014/main" id="{48786E21-4478-B981-EF01-A5C711946EF3}"/>
              </a:ext>
            </a:extLst>
          </p:cNvPr>
          <p:cNvSpPr txBox="1"/>
          <p:nvPr/>
        </p:nvSpPr>
        <p:spPr>
          <a:xfrm>
            <a:off x="3295422" y="2356118"/>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Hash Table</a:t>
            </a:r>
            <a:endParaRPr kumimoji="1" lang="zh-CN" altLang="en-US" b="1" dirty="0">
              <a:latin typeface="Microsoft YaHei" panose="020B0503020204020204" pitchFamily="34" charset="-122"/>
              <a:ea typeface="Microsoft YaHei" panose="020B0503020204020204" pitchFamily="34" charset="-122"/>
            </a:endParaRPr>
          </a:p>
        </p:txBody>
      </p:sp>
      <p:sp>
        <p:nvSpPr>
          <p:cNvPr id="77" name="文本框 76">
            <a:extLst>
              <a:ext uri="{FF2B5EF4-FFF2-40B4-BE49-F238E27FC236}">
                <a16:creationId xmlns:a16="http://schemas.microsoft.com/office/drawing/2014/main" id="{5503E9FA-603E-0C3E-C9C5-5CDF2C76A983}"/>
              </a:ext>
            </a:extLst>
          </p:cNvPr>
          <p:cNvSpPr txBox="1"/>
          <p:nvPr/>
        </p:nvSpPr>
        <p:spPr>
          <a:xfrm>
            <a:off x="695988" y="3435759"/>
            <a:ext cx="1640302" cy="646331"/>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Data</a:t>
            </a:r>
          </a:p>
          <a:p>
            <a:pPr algn="ctr"/>
            <a:r>
              <a:rPr kumimoji="1" lang="en-US" altLang="zh-CN" b="1" dirty="0">
                <a:latin typeface="Microsoft YaHei" panose="020B0503020204020204" pitchFamily="34" charset="-122"/>
                <a:ea typeface="Microsoft YaHei" panose="020B0503020204020204" pitchFamily="34" charset="-122"/>
              </a:rPr>
              <a:t>Chunk</a:t>
            </a:r>
            <a:endParaRPr kumimoji="1" lang="zh-CN" altLang="en-US" b="1" dirty="0">
              <a:latin typeface="Microsoft YaHei" panose="020B0503020204020204" pitchFamily="34" charset="-122"/>
              <a:ea typeface="Microsoft YaHei" panose="020B0503020204020204" pitchFamily="34" charset="-122"/>
            </a:endParaRPr>
          </a:p>
        </p:txBody>
      </p:sp>
      <p:cxnSp>
        <p:nvCxnSpPr>
          <p:cNvPr id="79" name="直线箭头连接符 78">
            <a:extLst>
              <a:ext uri="{FF2B5EF4-FFF2-40B4-BE49-F238E27FC236}">
                <a16:creationId xmlns:a16="http://schemas.microsoft.com/office/drawing/2014/main" id="{75DA7598-FEAB-2420-83AC-0A4A10EA6B3C}"/>
              </a:ext>
            </a:extLst>
          </p:cNvPr>
          <p:cNvCxnSpPr/>
          <p:nvPr/>
        </p:nvCxnSpPr>
        <p:spPr>
          <a:xfrm>
            <a:off x="2056062" y="3790507"/>
            <a:ext cx="86563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93716DB2-0AB2-6E32-5560-AEB8FCB3D4DC}"/>
              </a:ext>
            </a:extLst>
          </p:cNvPr>
          <p:cNvSpPr txBox="1"/>
          <p:nvPr/>
        </p:nvSpPr>
        <p:spPr>
          <a:xfrm>
            <a:off x="695988" y="2354402"/>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Raw Data</a:t>
            </a:r>
            <a:endParaRPr kumimoji="1" lang="zh-CN" altLang="en-US" b="1" dirty="0">
              <a:latin typeface="Microsoft YaHei" panose="020B0503020204020204" pitchFamily="34" charset="-122"/>
              <a:ea typeface="Microsoft YaHei" panose="020B0503020204020204" pitchFamily="34" charset="-122"/>
            </a:endParaRPr>
          </a:p>
        </p:txBody>
      </p:sp>
      <p:sp>
        <p:nvSpPr>
          <p:cNvPr id="81" name="矩形 80">
            <a:extLst>
              <a:ext uri="{FF2B5EF4-FFF2-40B4-BE49-F238E27FC236}">
                <a16:creationId xmlns:a16="http://schemas.microsoft.com/office/drawing/2014/main" id="{43E1136F-9B3D-8536-430E-9C223B984A2A}"/>
              </a:ext>
            </a:extLst>
          </p:cNvPr>
          <p:cNvSpPr/>
          <p:nvPr/>
        </p:nvSpPr>
        <p:spPr>
          <a:xfrm>
            <a:off x="7062730" y="2780875"/>
            <a:ext cx="888453" cy="2149458"/>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82" name="文本框 81">
            <a:extLst>
              <a:ext uri="{FF2B5EF4-FFF2-40B4-BE49-F238E27FC236}">
                <a16:creationId xmlns:a16="http://schemas.microsoft.com/office/drawing/2014/main" id="{A39DF5D2-D9E6-F5CC-AA9B-EB5F89416795}"/>
              </a:ext>
            </a:extLst>
          </p:cNvPr>
          <p:cNvSpPr txBox="1"/>
          <p:nvPr/>
        </p:nvSpPr>
        <p:spPr>
          <a:xfrm>
            <a:off x="6686805" y="3442470"/>
            <a:ext cx="1640302" cy="646331"/>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Data</a:t>
            </a:r>
          </a:p>
          <a:p>
            <a:pPr algn="ctr"/>
            <a:r>
              <a:rPr kumimoji="1" lang="en-US" altLang="zh-CN" b="1" dirty="0">
                <a:latin typeface="Microsoft YaHei" panose="020B0503020204020204" pitchFamily="34" charset="-122"/>
                <a:ea typeface="Microsoft YaHei" panose="020B0503020204020204" pitchFamily="34" charset="-122"/>
              </a:rPr>
              <a:t>Chunk</a:t>
            </a:r>
            <a:endParaRPr kumimoji="1" lang="zh-CN" altLang="en-US" b="1" dirty="0">
              <a:latin typeface="Microsoft YaHei" panose="020B0503020204020204" pitchFamily="34" charset="-122"/>
              <a:ea typeface="Microsoft YaHei" panose="020B0503020204020204" pitchFamily="34" charset="-122"/>
            </a:endParaRPr>
          </a:p>
        </p:txBody>
      </p:sp>
      <p:cxnSp>
        <p:nvCxnSpPr>
          <p:cNvPr id="83" name="直线箭头连接符 82">
            <a:extLst>
              <a:ext uri="{FF2B5EF4-FFF2-40B4-BE49-F238E27FC236}">
                <a16:creationId xmlns:a16="http://schemas.microsoft.com/office/drawing/2014/main" id="{E7C38440-BDD7-86DE-B966-0DA9F82ACFA8}"/>
              </a:ext>
            </a:extLst>
          </p:cNvPr>
          <p:cNvCxnSpPr/>
          <p:nvPr/>
        </p:nvCxnSpPr>
        <p:spPr>
          <a:xfrm>
            <a:off x="8046879" y="3797218"/>
            <a:ext cx="86563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B288F55A-A793-8C01-B9BF-6496E039D4AA}"/>
              </a:ext>
            </a:extLst>
          </p:cNvPr>
          <p:cNvSpPr txBox="1"/>
          <p:nvPr/>
        </p:nvSpPr>
        <p:spPr>
          <a:xfrm>
            <a:off x="6686805" y="2361113"/>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Raw Data</a:t>
            </a:r>
            <a:endParaRPr kumimoji="1" lang="zh-CN" altLang="en-US" b="1" dirty="0">
              <a:latin typeface="Microsoft YaHei" panose="020B0503020204020204" pitchFamily="34" charset="-122"/>
              <a:ea typeface="Microsoft YaHei" panose="020B0503020204020204" pitchFamily="34" charset="-122"/>
            </a:endParaRPr>
          </a:p>
        </p:txBody>
      </p:sp>
      <p:sp>
        <p:nvSpPr>
          <p:cNvPr id="101" name="矩形 100">
            <a:extLst>
              <a:ext uri="{FF2B5EF4-FFF2-40B4-BE49-F238E27FC236}">
                <a16:creationId xmlns:a16="http://schemas.microsoft.com/office/drawing/2014/main" id="{5FFFF22F-F3DF-34D4-6508-0FC610F19F37}"/>
              </a:ext>
            </a:extLst>
          </p:cNvPr>
          <p:cNvSpPr/>
          <p:nvPr/>
        </p:nvSpPr>
        <p:spPr>
          <a:xfrm>
            <a:off x="9349013" y="2921239"/>
            <a:ext cx="1080000" cy="360000"/>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矩形 101">
            <a:extLst>
              <a:ext uri="{FF2B5EF4-FFF2-40B4-BE49-F238E27FC236}">
                <a16:creationId xmlns:a16="http://schemas.microsoft.com/office/drawing/2014/main" id="{B5C0826B-7AFB-6DBA-21EE-AB04B20704D2}"/>
              </a:ext>
            </a:extLst>
          </p:cNvPr>
          <p:cNvSpPr/>
          <p:nvPr/>
        </p:nvSpPr>
        <p:spPr>
          <a:xfrm>
            <a:off x="10429014" y="2922425"/>
            <a:ext cx="888454" cy="36000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3" name="文本框 102">
            <a:extLst>
              <a:ext uri="{FF2B5EF4-FFF2-40B4-BE49-F238E27FC236}">
                <a16:creationId xmlns:a16="http://schemas.microsoft.com/office/drawing/2014/main" id="{7D25CA2D-695F-1D54-D16A-701E2025FF0B}"/>
              </a:ext>
            </a:extLst>
          </p:cNvPr>
          <p:cNvSpPr txBox="1"/>
          <p:nvPr/>
        </p:nvSpPr>
        <p:spPr>
          <a:xfrm>
            <a:off x="9349013" y="2921110"/>
            <a:ext cx="1080000"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COUNT</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04" name="文本框 103">
            <a:extLst>
              <a:ext uri="{FF2B5EF4-FFF2-40B4-BE49-F238E27FC236}">
                <a16:creationId xmlns:a16="http://schemas.microsoft.com/office/drawing/2014/main" id="{2BE1796F-3C10-5148-CC1D-35D46061FF38}"/>
              </a:ext>
            </a:extLst>
          </p:cNvPr>
          <p:cNvSpPr txBox="1"/>
          <p:nvPr/>
        </p:nvSpPr>
        <p:spPr>
          <a:xfrm>
            <a:off x="10429013" y="2921110"/>
            <a:ext cx="888454"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97</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21" name="文本框 120">
            <a:extLst>
              <a:ext uri="{FF2B5EF4-FFF2-40B4-BE49-F238E27FC236}">
                <a16:creationId xmlns:a16="http://schemas.microsoft.com/office/drawing/2014/main" id="{0D494072-D860-E281-C4F5-B41CC43755EB}"/>
              </a:ext>
            </a:extLst>
          </p:cNvPr>
          <p:cNvSpPr txBox="1"/>
          <p:nvPr/>
        </p:nvSpPr>
        <p:spPr>
          <a:xfrm>
            <a:off x="9608316" y="2344071"/>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Statistics</a:t>
            </a:r>
            <a:endParaRPr kumimoji="1" lang="zh-CN" altLang="en-US" b="1" dirty="0">
              <a:latin typeface="Microsoft YaHei" panose="020B0503020204020204" pitchFamily="34" charset="-122"/>
              <a:ea typeface="Microsoft YaHei" panose="020B0503020204020204" pitchFamily="34" charset="-122"/>
            </a:endParaRPr>
          </a:p>
        </p:txBody>
      </p:sp>
      <p:sp>
        <p:nvSpPr>
          <p:cNvPr id="123" name="矩形 122">
            <a:extLst>
              <a:ext uri="{FF2B5EF4-FFF2-40B4-BE49-F238E27FC236}">
                <a16:creationId xmlns:a16="http://schemas.microsoft.com/office/drawing/2014/main" id="{0D56F3E7-817E-5B61-8A4E-F6C8A3425C86}"/>
              </a:ext>
            </a:extLst>
          </p:cNvPr>
          <p:cNvSpPr/>
          <p:nvPr/>
        </p:nvSpPr>
        <p:spPr>
          <a:xfrm>
            <a:off x="9349013" y="3272689"/>
            <a:ext cx="1080000" cy="360000"/>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矩形 123">
            <a:extLst>
              <a:ext uri="{FF2B5EF4-FFF2-40B4-BE49-F238E27FC236}">
                <a16:creationId xmlns:a16="http://schemas.microsoft.com/office/drawing/2014/main" id="{9FE156A2-EECD-C7F2-29DC-9C5C0442CB6F}"/>
              </a:ext>
            </a:extLst>
          </p:cNvPr>
          <p:cNvSpPr/>
          <p:nvPr/>
        </p:nvSpPr>
        <p:spPr>
          <a:xfrm>
            <a:off x="10429014" y="3273875"/>
            <a:ext cx="888454" cy="36000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文本框 124">
            <a:extLst>
              <a:ext uri="{FF2B5EF4-FFF2-40B4-BE49-F238E27FC236}">
                <a16:creationId xmlns:a16="http://schemas.microsoft.com/office/drawing/2014/main" id="{159E3D1D-38B8-2FBD-2034-B56330F666DF}"/>
              </a:ext>
            </a:extLst>
          </p:cNvPr>
          <p:cNvSpPr txBox="1"/>
          <p:nvPr/>
        </p:nvSpPr>
        <p:spPr>
          <a:xfrm>
            <a:off x="9349013" y="3272560"/>
            <a:ext cx="1080000"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MIN</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26" name="文本框 125">
            <a:extLst>
              <a:ext uri="{FF2B5EF4-FFF2-40B4-BE49-F238E27FC236}">
                <a16:creationId xmlns:a16="http://schemas.microsoft.com/office/drawing/2014/main" id="{76076483-AEAA-B763-C1B8-A128D6A490C5}"/>
              </a:ext>
            </a:extLst>
          </p:cNvPr>
          <p:cNvSpPr txBox="1"/>
          <p:nvPr/>
        </p:nvSpPr>
        <p:spPr>
          <a:xfrm>
            <a:off x="10429013" y="3272560"/>
            <a:ext cx="888454"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2</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27" name="矩形 126">
            <a:extLst>
              <a:ext uri="{FF2B5EF4-FFF2-40B4-BE49-F238E27FC236}">
                <a16:creationId xmlns:a16="http://schemas.microsoft.com/office/drawing/2014/main" id="{4812A14C-3EEF-A7D8-C889-467177A2AE11}"/>
              </a:ext>
            </a:extLst>
          </p:cNvPr>
          <p:cNvSpPr/>
          <p:nvPr/>
        </p:nvSpPr>
        <p:spPr>
          <a:xfrm>
            <a:off x="9349013" y="3631503"/>
            <a:ext cx="1080000" cy="360000"/>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a:extLst>
              <a:ext uri="{FF2B5EF4-FFF2-40B4-BE49-F238E27FC236}">
                <a16:creationId xmlns:a16="http://schemas.microsoft.com/office/drawing/2014/main" id="{0A5B1520-150C-7FA7-D3BB-2EE4F8339C78}"/>
              </a:ext>
            </a:extLst>
          </p:cNvPr>
          <p:cNvSpPr/>
          <p:nvPr/>
        </p:nvSpPr>
        <p:spPr>
          <a:xfrm>
            <a:off x="10429014" y="3632689"/>
            <a:ext cx="888454" cy="36000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文本框 128">
            <a:extLst>
              <a:ext uri="{FF2B5EF4-FFF2-40B4-BE49-F238E27FC236}">
                <a16:creationId xmlns:a16="http://schemas.microsoft.com/office/drawing/2014/main" id="{B5FFDE80-EA7C-9DCE-4C18-2B516ABE87A6}"/>
              </a:ext>
            </a:extLst>
          </p:cNvPr>
          <p:cNvSpPr txBox="1"/>
          <p:nvPr/>
        </p:nvSpPr>
        <p:spPr>
          <a:xfrm>
            <a:off x="9349013" y="3631374"/>
            <a:ext cx="1080000"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MAX</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30" name="文本框 129">
            <a:extLst>
              <a:ext uri="{FF2B5EF4-FFF2-40B4-BE49-F238E27FC236}">
                <a16:creationId xmlns:a16="http://schemas.microsoft.com/office/drawing/2014/main" id="{E305AB66-62A2-6D8C-18A1-43BE355DA73C}"/>
              </a:ext>
            </a:extLst>
          </p:cNvPr>
          <p:cNvSpPr txBox="1"/>
          <p:nvPr/>
        </p:nvSpPr>
        <p:spPr>
          <a:xfrm>
            <a:off x="10429013" y="3631374"/>
            <a:ext cx="888454"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57</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31" name="矩形 130">
            <a:extLst>
              <a:ext uri="{FF2B5EF4-FFF2-40B4-BE49-F238E27FC236}">
                <a16:creationId xmlns:a16="http://schemas.microsoft.com/office/drawing/2014/main" id="{4F0C95F0-6980-C956-2618-0B254442E07C}"/>
              </a:ext>
            </a:extLst>
          </p:cNvPr>
          <p:cNvSpPr/>
          <p:nvPr/>
        </p:nvSpPr>
        <p:spPr>
          <a:xfrm>
            <a:off x="9349013" y="3982953"/>
            <a:ext cx="1080000" cy="360000"/>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a:extLst>
              <a:ext uri="{FF2B5EF4-FFF2-40B4-BE49-F238E27FC236}">
                <a16:creationId xmlns:a16="http://schemas.microsoft.com/office/drawing/2014/main" id="{56E240BC-88A2-ED15-B5FB-304DD60A7BAC}"/>
              </a:ext>
            </a:extLst>
          </p:cNvPr>
          <p:cNvSpPr/>
          <p:nvPr/>
        </p:nvSpPr>
        <p:spPr>
          <a:xfrm>
            <a:off x="10429014" y="3984139"/>
            <a:ext cx="888454" cy="36000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3" name="文本框 132">
            <a:extLst>
              <a:ext uri="{FF2B5EF4-FFF2-40B4-BE49-F238E27FC236}">
                <a16:creationId xmlns:a16="http://schemas.microsoft.com/office/drawing/2014/main" id="{A7725655-B260-DB62-2EAB-51FCE215A7D4}"/>
              </a:ext>
            </a:extLst>
          </p:cNvPr>
          <p:cNvSpPr txBox="1"/>
          <p:nvPr/>
        </p:nvSpPr>
        <p:spPr>
          <a:xfrm>
            <a:off x="9349013" y="3982824"/>
            <a:ext cx="1080000"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SUM</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34" name="文本框 133">
            <a:extLst>
              <a:ext uri="{FF2B5EF4-FFF2-40B4-BE49-F238E27FC236}">
                <a16:creationId xmlns:a16="http://schemas.microsoft.com/office/drawing/2014/main" id="{E7E528F4-B1CE-F134-1711-BD42C37EA64C}"/>
              </a:ext>
            </a:extLst>
          </p:cNvPr>
          <p:cNvSpPr txBox="1"/>
          <p:nvPr/>
        </p:nvSpPr>
        <p:spPr>
          <a:xfrm>
            <a:off x="10429013" y="3982824"/>
            <a:ext cx="888454"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1008</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36" name="矩形 135">
            <a:extLst>
              <a:ext uri="{FF2B5EF4-FFF2-40B4-BE49-F238E27FC236}">
                <a16:creationId xmlns:a16="http://schemas.microsoft.com/office/drawing/2014/main" id="{9EEA20B4-D980-BBDE-E547-59DBCEFB35EB}"/>
              </a:ext>
            </a:extLst>
          </p:cNvPr>
          <p:cNvSpPr/>
          <p:nvPr/>
        </p:nvSpPr>
        <p:spPr>
          <a:xfrm>
            <a:off x="9349013" y="4333750"/>
            <a:ext cx="1080000" cy="360000"/>
          </a:xfrm>
          <a:prstGeom prst="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a:extLst>
              <a:ext uri="{FF2B5EF4-FFF2-40B4-BE49-F238E27FC236}">
                <a16:creationId xmlns:a16="http://schemas.microsoft.com/office/drawing/2014/main" id="{98D6926F-E2C0-06CF-BB87-54A972464B7E}"/>
              </a:ext>
            </a:extLst>
          </p:cNvPr>
          <p:cNvSpPr/>
          <p:nvPr/>
        </p:nvSpPr>
        <p:spPr>
          <a:xfrm>
            <a:off x="10429014" y="4334936"/>
            <a:ext cx="888454" cy="36000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a:extLst>
              <a:ext uri="{FF2B5EF4-FFF2-40B4-BE49-F238E27FC236}">
                <a16:creationId xmlns:a16="http://schemas.microsoft.com/office/drawing/2014/main" id="{1ACBAD21-96DA-AB3A-542D-944B47D84246}"/>
              </a:ext>
            </a:extLst>
          </p:cNvPr>
          <p:cNvSpPr txBox="1"/>
          <p:nvPr/>
        </p:nvSpPr>
        <p:spPr>
          <a:xfrm>
            <a:off x="9349013" y="4333621"/>
            <a:ext cx="1080000"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NDV</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39" name="文本框 138">
            <a:extLst>
              <a:ext uri="{FF2B5EF4-FFF2-40B4-BE49-F238E27FC236}">
                <a16:creationId xmlns:a16="http://schemas.microsoft.com/office/drawing/2014/main" id="{0A524AB6-E210-D0C7-63B8-44BEAE6EC2E2}"/>
              </a:ext>
            </a:extLst>
          </p:cNvPr>
          <p:cNvSpPr txBox="1"/>
          <p:nvPr/>
        </p:nvSpPr>
        <p:spPr>
          <a:xfrm>
            <a:off x="10429013" y="4333621"/>
            <a:ext cx="888454" cy="369332"/>
          </a:xfrm>
          <a:prstGeom prst="rect">
            <a:avLst/>
          </a:prstGeom>
          <a:noFill/>
        </p:spPr>
        <p:txBody>
          <a:bodyPr wrap="square" rtlCol="0">
            <a:spAutoFit/>
          </a:bodyPr>
          <a:lstStyle/>
          <a:p>
            <a:pPr algn="ctr"/>
            <a:r>
              <a:rPr kumimoji="1" lang="en-US" altLang="zh-CN" b="1" dirty="0">
                <a:solidFill>
                  <a:schemeClr val="bg1"/>
                </a:solidFill>
                <a:latin typeface="Microsoft YaHei" panose="020B0503020204020204" pitchFamily="34" charset="-122"/>
                <a:ea typeface="Microsoft YaHei" panose="020B0503020204020204" pitchFamily="34" charset="-122"/>
              </a:rPr>
              <a:t>32</a:t>
            </a:r>
            <a:endParaRPr kumimoji="1" lang="zh-CN" altLang="en-US" b="1" dirty="0">
              <a:solidFill>
                <a:schemeClr val="bg1"/>
              </a:solidFill>
              <a:latin typeface="Microsoft YaHei" panose="020B0503020204020204" pitchFamily="34" charset="-122"/>
              <a:ea typeface="Microsoft YaHei" panose="020B0503020204020204" pitchFamily="34" charset="-122"/>
            </a:endParaRPr>
          </a:p>
        </p:txBody>
      </p:sp>
      <p:sp>
        <p:nvSpPr>
          <p:cNvPr id="144" name="文本框 143">
            <a:extLst>
              <a:ext uri="{FF2B5EF4-FFF2-40B4-BE49-F238E27FC236}">
                <a16:creationId xmlns:a16="http://schemas.microsoft.com/office/drawing/2014/main" id="{40E20B48-7C12-A309-03E0-33D04D627672}"/>
              </a:ext>
            </a:extLst>
          </p:cNvPr>
          <p:cNvSpPr txBox="1"/>
          <p:nvPr/>
        </p:nvSpPr>
        <p:spPr>
          <a:xfrm>
            <a:off x="367859" y="5205336"/>
            <a:ext cx="5170667" cy="430311"/>
          </a:xfrm>
          <a:prstGeom prst="rect">
            <a:avLst/>
          </a:prstGeom>
          <a:noFill/>
        </p:spPr>
        <p:txBody>
          <a:bodyPr wrap="square" rtlCol="0">
            <a:spAutoFit/>
          </a:bodyPr>
          <a:lstStyle/>
          <a:p>
            <a:pPr algn="ctr">
              <a:lnSpc>
                <a:spcPct val="120000"/>
              </a:lnSpc>
            </a:pPr>
            <a:r>
              <a:rPr kumimoji="1" lang="zh-CN" altLang="en-US" sz="2000" b="1" dirty="0">
                <a:latin typeface="Microsoft YaHei" panose="020B0503020204020204" pitchFamily="34" charset="-122"/>
                <a:ea typeface="Microsoft YaHei" panose="020B0503020204020204" pitchFamily="34" charset="-122"/>
              </a:rPr>
              <a:t>使用哈希表准确识别出</a:t>
            </a:r>
            <a:r>
              <a:rPr kumimoji="1" lang="en-US" altLang="zh-CN" sz="2000" b="1" dirty="0">
                <a:latin typeface="Microsoft YaHei" panose="020B0503020204020204" pitchFamily="34" charset="-122"/>
                <a:ea typeface="Microsoft YaHei" panose="020B0503020204020204" pitchFamily="34" charset="-122"/>
              </a:rPr>
              <a:t>chunk</a:t>
            </a:r>
            <a:r>
              <a:rPr kumimoji="1" lang="zh-CN" altLang="en-US" sz="2000" b="1" dirty="0">
                <a:latin typeface="Microsoft YaHei" panose="020B0503020204020204" pitchFamily="34" charset="-122"/>
                <a:ea typeface="Microsoft YaHei" panose="020B0503020204020204" pitchFamily="34" charset="-122"/>
              </a:rPr>
              <a:t>中所有</a:t>
            </a:r>
            <a:r>
              <a:rPr kumimoji="1" lang="en-US" altLang="zh-CN" sz="2000" b="1" dirty="0">
                <a:latin typeface="Microsoft YaHei" panose="020B0503020204020204" pitchFamily="34" charset="-122"/>
                <a:ea typeface="Microsoft YaHei" panose="020B0503020204020204" pitchFamily="34" charset="-122"/>
              </a:rPr>
              <a:t>group</a:t>
            </a:r>
            <a:endParaRPr kumimoji="1" lang="zh-CN" altLang="en-US" sz="2000" b="1" dirty="0">
              <a:latin typeface="Microsoft YaHei" panose="020B0503020204020204" pitchFamily="34" charset="-122"/>
              <a:ea typeface="Microsoft YaHei" panose="020B0503020204020204" pitchFamily="34" charset="-122"/>
            </a:endParaRPr>
          </a:p>
        </p:txBody>
      </p:sp>
      <p:sp>
        <p:nvSpPr>
          <p:cNvPr id="145" name="文本框 144">
            <a:extLst>
              <a:ext uri="{FF2B5EF4-FFF2-40B4-BE49-F238E27FC236}">
                <a16:creationId xmlns:a16="http://schemas.microsoft.com/office/drawing/2014/main" id="{CA3B66E7-EDB8-5FBE-3E70-10800D941647}"/>
              </a:ext>
            </a:extLst>
          </p:cNvPr>
          <p:cNvSpPr txBox="1"/>
          <p:nvPr/>
        </p:nvSpPr>
        <p:spPr>
          <a:xfrm>
            <a:off x="5858540" y="5200351"/>
            <a:ext cx="6333460" cy="430311"/>
          </a:xfrm>
          <a:prstGeom prst="rect">
            <a:avLst/>
          </a:prstGeom>
          <a:noFill/>
        </p:spPr>
        <p:txBody>
          <a:bodyPr wrap="square" rtlCol="0">
            <a:spAutoFit/>
          </a:bodyPr>
          <a:lstStyle/>
          <a:p>
            <a:pPr algn="ctr">
              <a:lnSpc>
                <a:spcPct val="120000"/>
              </a:lnSpc>
            </a:pPr>
            <a:r>
              <a:rPr kumimoji="1" lang="zh-CN" altLang="en-US" sz="2000" b="1" dirty="0">
                <a:latin typeface="Microsoft YaHei" panose="020B0503020204020204" pitchFamily="34" charset="-122"/>
                <a:ea typeface="Microsoft YaHei" panose="020B0503020204020204" pitchFamily="34" charset="-122"/>
              </a:rPr>
              <a:t>粗略统计整个</a:t>
            </a:r>
            <a:r>
              <a:rPr kumimoji="1" lang="en-US" altLang="zh-CN" sz="2000" b="1" dirty="0">
                <a:latin typeface="Microsoft YaHei" panose="020B0503020204020204" pitchFamily="34" charset="-122"/>
                <a:ea typeface="Microsoft YaHei" panose="020B0503020204020204" pitchFamily="34" charset="-122"/>
              </a:rPr>
              <a:t>chunk</a:t>
            </a:r>
            <a:r>
              <a:rPr kumimoji="1" lang="zh-CN" altLang="en-US" sz="2000" b="1" dirty="0">
                <a:latin typeface="Microsoft YaHei" panose="020B0503020204020204" pitchFamily="34" charset="-122"/>
                <a:ea typeface="Microsoft YaHei" panose="020B0503020204020204" pitchFamily="34" charset="-122"/>
              </a:rPr>
              <a:t>的统计信息（认为是一个</a:t>
            </a:r>
            <a:r>
              <a:rPr kumimoji="1" lang="en-US" altLang="zh-CN" sz="2000" b="1" dirty="0">
                <a:latin typeface="Microsoft YaHei" panose="020B0503020204020204" pitchFamily="34" charset="-122"/>
                <a:ea typeface="Microsoft YaHei" panose="020B0503020204020204" pitchFamily="34" charset="-122"/>
              </a:rPr>
              <a:t>group</a:t>
            </a:r>
            <a:r>
              <a:rPr kumimoji="1" lang="zh-CN" altLang="en-US" sz="2000" b="1"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22222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3" name="矩形 2">
            <a:extLst>
              <a:ext uri="{FF2B5EF4-FFF2-40B4-BE49-F238E27FC236}">
                <a16:creationId xmlns:a16="http://schemas.microsoft.com/office/drawing/2014/main" id="{48DF0572-2E21-1A9D-AD31-A02A15800B74}"/>
              </a:ext>
            </a:extLst>
          </p:cNvPr>
          <p:cNvSpPr/>
          <p:nvPr/>
        </p:nvSpPr>
        <p:spPr>
          <a:xfrm>
            <a:off x="1018751" y="1719484"/>
            <a:ext cx="888453" cy="496177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4" name="文本框 3">
            <a:extLst>
              <a:ext uri="{FF2B5EF4-FFF2-40B4-BE49-F238E27FC236}">
                <a16:creationId xmlns:a16="http://schemas.microsoft.com/office/drawing/2014/main" id="{741B5A23-F49E-2005-4746-5202BD9DA2E7}"/>
              </a:ext>
            </a:extLst>
          </p:cNvPr>
          <p:cNvSpPr txBox="1"/>
          <p:nvPr/>
        </p:nvSpPr>
        <p:spPr>
          <a:xfrm>
            <a:off x="642826" y="1299722"/>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Table</a:t>
            </a:r>
            <a:endParaRPr kumimoji="1" lang="zh-CN" altLang="en-US" b="1" dirty="0">
              <a:latin typeface="Microsoft YaHei" panose="020B0503020204020204" pitchFamily="34" charset="-122"/>
              <a:ea typeface="Microsoft YaHei" panose="020B0503020204020204" pitchFamily="34" charset="-122"/>
            </a:endParaRPr>
          </a:p>
        </p:txBody>
      </p:sp>
      <p:cxnSp>
        <p:nvCxnSpPr>
          <p:cNvPr id="6" name="直线箭头连接符 5">
            <a:extLst>
              <a:ext uri="{FF2B5EF4-FFF2-40B4-BE49-F238E27FC236}">
                <a16:creationId xmlns:a16="http://schemas.microsoft.com/office/drawing/2014/main" id="{78CE5850-C124-00D8-D3FA-7F1E9780F240}"/>
              </a:ext>
            </a:extLst>
          </p:cNvPr>
          <p:cNvCxnSpPr>
            <a:cxnSpLocks/>
          </p:cNvCxnSpPr>
          <p:nvPr/>
        </p:nvCxnSpPr>
        <p:spPr>
          <a:xfrm>
            <a:off x="2194228" y="4214296"/>
            <a:ext cx="85347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495EB64A-0C73-3CF1-470F-7413A7A6F9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95119" y="3908269"/>
            <a:ext cx="584200" cy="584200"/>
          </a:xfrm>
          <a:prstGeom prst="rect">
            <a:avLst/>
          </a:prstGeom>
        </p:spPr>
      </p:pic>
      <p:sp>
        <p:nvSpPr>
          <p:cNvPr id="10" name="文本框 9">
            <a:extLst>
              <a:ext uri="{FF2B5EF4-FFF2-40B4-BE49-F238E27FC236}">
                <a16:creationId xmlns:a16="http://schemas.microsoft.com/office/drawing/2014/main" id="{722216C9-F9F0-2347-06FE-D4F6AF6875F8}"/>
              </a:ext>
            </a:extLst>
          </p:cNvPr>
          <p:cNvSpPr txBox="1"/>
          <p:nvPr/>
        </p:nvSpPr>
        <p:spPr>
          <a:xfrm>
            <a:off x="2243000" y="3553047"/>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Partitioning</a:t>
            </a:r>
            <a:endParaRPr kumimoji="1" lang="zh-CN" altLang="en-US" b="1" dirty="0">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DA1205CA-84F4-9F0B-0B1D-9BF716B329B0}"/>
              </a:ext>
            </a:extLst>
          </p:cNvPr>
          <p:cNvSpPr/>
          <p:nvPr/>
        </p:nvSpPr>
        <p:spPr>
          <a:xfrm>
            <a:off x="4708531" y="1852004"/>
            <a:ext cx="888453" cy="1028355"/>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2" name="矩形 11">
            <a:extLst>
              <a:ext uri="{FF2B5EF4-FFF2-40B4-BE49-F238E27FC236}">
                <a16:creationId xmlns:a16="http://schemas.microsoft.com/office/drawing/2014/main" id="{5A758671-811D-059A-85BC-E4FAEF4B4209}"/>
              </a:ext>
            </a:extLst>
          </p:cNvPr>
          <p:cNvSpPr/>
          <p:nvPr/>
        </p:nvSpPr>
        <p:spPr>
          <a:xfrm>
            <a:off x="4708531" y="3074796"/>
            <a:ext cx="888453" cy="1028355"/>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3" name="矩形 12">
            <a:extLst>
              <a:ext uri="{FF2B5EF4-FFF2-40B4-BE49-F238E27FC236}">
                <a16:creationId xmlns:a16="http://schemas.microsoft.com/office/drawing/2014/main" id="{644C2A93-20D7-8A8E-3F5C-4EB0444A1E66}"/>
              </a:ext>
            </a:extLst>
          </p:cNvPr>
          <p:cNvSpPr/>
          <p:nvPr/>
        </p:nvSpPr>
        <p:spPr>
          <a:xfrm>
            <a:off x="4708531" y="4297588"/>
            <a:ext cx="888453" cy="1028355"/>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4" name="矩形 13">
            <a:extLst>
              <a:ext uri="{FF2B5EF4-FFF2-40B4-BE49-F238E27FC236}">
                <a16:creationId xmlns:a16="http://schemas.microsoft.com/office/drawing/2014/main" id="{FB760A85-8FB2-9C88-E64A-C04B8660218B}"/>
              </a:ext>
            </a:extLst>
          </p:cNvPr>
          <p:cNvSpPr/>
          <p:nvPr/>
        </p:nvSpPr>
        <p:spPr>
          <a:xfrm>
            <a:off x="4708531" y="5520379"/>
            <a:ext cx="888453" cy="1028355"/>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5" name="直线箭头连接符 14">
            <a:extLst>
              <a:ext uri="{FF2B5EF4-FFF2-40B4-BE49-F238E27FC236}">
                <a16:creationId xmlns:a16="http://schemas.microsoft.com/office/drawing/2014/main" id="{B195F4F7-6CFB-99CC-6827-87E76E92273C}"/>
              </a:ext>
            </a:extLst>
          </p:cNvPr>
          <p:cNvCxnSpPr>
            <a:cxnSpLocks/>
            <a:stCxn id="9" idx="3"/>
            <a:endCxn id="11" idx="1"/>
          </p:cNvCxnSpPr>
          <p:nvPr/>
        </p:nvCxnSpPr>
        <p:spPr>
          <a:xfrm flipV="1">
            <a:off x="3779319" y="2366182"/>
            <a:ext cx="929212" cy="1834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2C7285C3-B5DA-6D0D-046F-E8668500A5A3}"/>
              </a:ext>
            </a:extLst>
          </p:cNvPr>
          <p:cNvCxnSpPr>
            <a:cxnSpLocks/>
            <a:stCxn id="9" idx="3"/>
            <a:endCxn id="12" idx="1"/>
          </p:cNvCxnSpPr>
          <p:nvPr/>
        </p:nvCxnSpPr>
        <p:spPr>
          <a:xfrm flipV="1">
            <a:off x="3779319" y="3588974"/>
            <a:ext cx="929212" cy="6113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线箭头连接符 22">
            <a:extLst>
              <a:ext uri="{FF2B5EF4-FFF2-40B4-BE49-F238E27FC236}">
                <a16:creationId xmlns:a16="http://schemas.microsoft.com/office/drawing/2014/main" id="{1A96D423-FA4F-7683-FE17-05580EB8D80D}"/>
              </a:ext>
            </a:extLst>
          </p:cNvPr>
          <p:cNvCxnSpPr>
            <a:cxnSpLocks/>
            <a:stCxn id="9" idx="3"/>
            <a:endCxn id="13" idx="1"/>
          </p:cNvCxnSpPr>
          <p:nvPr/>
        </p:nvCxnSpPr>
        <p:spPr>
          <a:xfrm>
            <a:off x="3779319" y="4200369"/>
            <a:ext cx="929212" cy="6113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FB4A4D78-2C79-9E07-8C5B-917D0439D2E8}"/>
              </a:ext>
            </a:extLst>
          </p:cNvPr>
          <p:cNvCxnSpPr>
            <a:cxnSpLocks/>
            <a:stCxn id="9" idx="3"/>
            <a:endCxn id="14" idx="1"/>
          </p:cNvCxnSpPr>
          <p:nvPr/>
        </p:nvCxnSpPr>
        <p:spPr>
          <a:xfrm>
            <a:off x="3779319" y="4200369"/>
            <a:ext cx="929212" cy="18341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7D7C71B3-A07E-5C13-DD90-FAC6BE05E780}"/>
              </a:ext>
            </a:extLst>
          </p:cNvPr>
          <p:cNvSpPr txBox="1"/>
          <p:nvPr/>
        </p:nvSpPr>
        <p:spPr>
          <a:xfrm>
            <a:off x="4332606" y="1299722"/>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Partitions</a:t>
            </a:r>
            <a:endParaRPr kumimoji="1" lang="zh-CN" altLang="en-US" b="1" dirty="0">
              <a:latin typeface="Microsoft YaHei" panose="020B0503020204020204" pitchFamily="34" charset="-122"/>
              <a:ea typeface="Microsoft YaHei" panose="020B0503020204020204" pitchFamily="34" charset="-122"/>
            </a:endParaRPr>
          </a:p>
        </p:txBody>
      </p:sp>
      <p:cxnSp>
        <p:nvCxnSpPr>
          <p:cNvPr id="33" name="直线箭头连接符 32">
            <a:extLst>
              <a:ext uri="{FF2B5EF4-FFF2-40B4-BE49-F238E27FC236}">
                <a16:creationId xmlns:a16="http://schemas.microsoft.com/office/drawing/2014/main" id="{F09A1802-DAD3-B14B-EA21-85DDDDE1301B}"/>
              </a:ext>
            </a:extLst>
          </p:cNvPr>
          <p:cNvCxnSpPr>
            <a:cxnSpLocks/>
          </p:cNvCxnSpPr>
          <p:nvPr/>
        </p:nvCxnSpPr>
        <p:spPr>
          <a:xfrm>
            <a:off x="7407968" y="2307645"/>
            <a:ext cx="0" cy="37854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10C98A13-8BBD-48E5-8E75-F1D3EBD7AB86}"/>
              </a:ext>
            </a:extLst>
          </p:cNvPr>
          <p:cNvSpPr/>
          <p:nvPr/>
        </p:nvSpPr>
        <p:spPr>
          <a:xfrm>
            <a:off x="5913921" y="1864403"/>
            <a:ext cx="888453" cy="501779"/>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8" name="文本框 37">
            <a:extLst>
              <a:ext uri="{FF2B5EF4-FFF2-40B4-BE49-F238E27FC236}">
                <a16:creationId xmlns:a16="http://schemas.microsoft.com/office/drawing/2014/main" id="{343D7549-9908-2569-ABBD-5706D86C8BBF}"/>
              </a:ext>
            </a:extLst>
          </p:cNvPr>
          <p:cNvSpPr txBox="1"/>
          <p:nvPr/>
        </p:nvSpPr>
        <p:spPr>
          <a:xfrm>
            <a:off x="5537996" y="1299722"/>
            <a:ext cx="1640302"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Statistics</a:t>
            </a:r>
            <a:endParaRPr kumimoji="1" lang="zh-CN" altLang="en-US" b="1" dirty="0">
              <a:latin typeface="Microsoft YaHei" panose="020B0503020204020204" pitchFamily="34" charset="-122"/>
              <a:ea typeface="Microsoft YaHei" panose="020B0503020204020204" pitchFamily="34" charset="-122"/>
            </a:endParaRPr>
          </a:p>
        </p:txBody>
      </p:sp>
      <p:sp>
        <p:nvSpPr>
          <p:cNvPr id="39" name="矩形 38">
            <a:extLst>
              <a:ext uri="{FF2B5EF4-FFF2-40B4-BE49-F238E27FC236}">
                <a16:creationId xmlns:a16="http://schemas.microsoft.com/office/drawing/2014/main" id="{C8A77E8C-0A3C-AEB5-94AF-1344B2DD653C}"/>
              </a:ext>
            </a:extLst>
          </p:cNvPr>
          <p:cNvSpPr/>
          <p:nvPr/>
        </p:nvSpPr>
        <p:spPr>
          <a:xfrm>
            <a:off x="5913921" y="3074796"/>
            <a:ext cx="888453" cy="501779"/>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40" name="矩形 39">
            <a:extLst>
              <a:ext uri="{FF2B5EF4-FFF2-40B4-BE49-F238E27FC236}">
                <a16:creationId xmlns:a16="http://schemas.microsoft.com/office/drawing/2014/main" id="{6615919C-9DDD-633B-ABD9-81A12B46CF6D}"/>
              </a:ext>
            </a:extLst>
          </p:cNvPr>
          <p:cNvSpPr/>
          <p:nvPr/>
        </p:nvSpPr>
        <p:spPr>
          <a:xfrm>
            <a:off x="5913921" y="4297588"/>
            <a:ext cx="888453" cy="501779"/>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41" name="矩形 40">
            <a:extLst>
              <a:ext uri="{FF2B5EF4-FFF2-40B4-BE49-F238E27FC236}">
                <a16:creationId xmlns:a16="http://schemas.microsoft.com/office/drawing/2014/main" id="{5317C74F-80BE-7E85-9619-F84FC798977C}"/>
              </a:ext>
            </a:extLst>
          </p:cNvPr>
          <p:cNvSpPr/>
          <p:nvPr/>
        </p:nvSpPr>
        <p:spPr>
          <a:xfrm>
            <a:off x="5913921" y="5520379"/>
            <a:ext cx="888453" cy="501779"/>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42" name="文本框 41">
            <a:extLst>
              <a:ext uri="{FF2B5EF4-FFF2-40B4-BE49-F238E27FC236}">
                <a16:creationId xmlns:a16="http://schemas.microsoft.com/office/drawing/2014/main" id="{68C6481E-C3D6-CC59-0BAD-0FF0A618EC2E}"/>
              </a:ext>
            </a:extLst>
          </p:cNvPr>
          <p:cNvSpPr txBox="1"/>
          <p:nvPr/>
        </p:nvSpPr>
        <p:spPr>
          <a:xfrm>
            <a:off x="7509858" y="2511027"/>
            <a:ext cx="4443597" cy="369332"/>
          </a:xfrm>
          <a:prstGeom prst="rect">
            <a:avLst/>
          </a:prstGeom>
          <a:noFill/>
        </p:spPr>
        <p:txBody>
          <a:bodyPr wrap="square" rtlCol="0">
            <a:spAutoFit/>
          </a:bodyPr>
          <a:lstStyle/>
          <a:p>
            <a:pPr marL="285750" indent="-285750">
              <a:buFont typeface="Wingdings" pitchFamily="2" charset="2"/>
              <a:buChar char="l"/>
            </a:pPr>
            <a:r>
              <a:rPr kumimoji="1" lang="en-US" altLang="zh-CN" b="1" dirty="0">
                <a:latin typeface="Microsoft YaHei" panose="020B0503020204020204" pitchFamily="34" charset="-122"/>
                <a:ea typeface="Microsoft YaHei" panose="020B0503020204020204" pitchFamily="34" charset="-122"/>
              </a:rPr>
              <a:t>Aggregate partitions one-by-one</a:t>
            </a:r>
            <a:endParaRPr kumimoji="1" lang="zh-CN" altLang="en-US" b="1" dirty="0">
              <a:latin typeface="Microsoft YaHei" panose="020B0503020204020204" pitchFamily="34" charset="-122"/>
              <a:ea typeface="Microsoft YaHei" panose="020B0503020204020204" pitchFamily="34" charset="-122"/>
            </a:endParaRPr>
          </a:p>
        </p:txBody>
      </p:sp>
      <p:sp>
        <p:nvSpPr>
          <p:cNvPr id="43" name="矩形 42">
            <a:extLst>
              <a:ext uri="{FF2B5EF4-FFF2-40B4-BE49-F238E27FC236}">
                <a16:creationId xmlns:a16="http://schemas.microsoft.com/office/drawing/2014/main" id="{E8FC50C7-DE0E-BEF4-E2E9-13F9E6AA30C4}"/>
              </a:ext>
            </a:extLst>
          </p:cNvPr>
          <p:cNvSpPr/>
          <p:nvPr/>
        </p:nvSpPr>
        <p:spPr>
          <a:xfrm>
            <a:off x="8019118" y="3139692"/>
            <a:ext cx="2965386" cy="630134"/>
          </a:xfrm>
          <a:prstGeom prst="rect">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n>
                  <a:solidFill>
                    <a:schemeClr val="tx1"/>
                  </a:solidFill>
                </a:ln>
                <a:solidFill>
                  <a:schemeClr val="tx1"/>
                </a:solidFill>
                <a:latin typeface="Microsoft YaHei" panose="020B0503020204020204" pitchFamily="34" charset="-122"/>
                <a:ea typeface="Microsoft YaHei" panose="020B0503020204020204" pitchFamily="34" charset="-122"/>
              </a:rPr>
              <a:t>Global TopK Agg Result</a:t>
            </a:r>
            <a:endParaRPr kumimoji="1" lang="zh-CN" altLang="en-US" dirty="0">
              <a:ln>
                <a:solidFill>
                  <a:schemeClr val="tx1"/>
                </a:solidFill>
              </a:ln>
              <a:solidFill>
                <a:schemeClr val="tx1"/>
              </a:solidFill>
              <a:latin typeface="Microsoft YaHei" panose="020B0503020204020204" pitchFamily="34" charset="-122"/>
              <a:ea typeface="Microsoft YaHei" panose="020B0503020204020204" pitchFamily="34" charset="-122"/>
            </a:endParaRPr>
          </a:p>
        </p:txBody>
      </p:sp>
      <p:sp>
        <p:nvSpPr>
          <p:cNvPr id="44" name="文本框 43">
            <a:extLst>
              <a:ext uri="{FF2B5EF4-FFF2-40B4-BE49-F238E27FC236}">
                <a16:creationId xmlns:a16="http://schemas.microsoft.com/office/drawing/2014/main" id="{F09F919B-8CD0-C963-A14D-B714A81AD888}"/>
              </a:ext>
            </a:extLst>
          </p:cNvPr>
          <p:cNvSpPr txBox="1"/>
          <p:nvPr/>
        </p:nvSpPr>
        <p:spPr>
          <a:xfrm>
            <a:off x="7509858" y="3968059"/>
            <a:ext cx="4682139" cy="1497654"/>
          </a:xfrm>
          <a:prstGeom prst="rect">
            <a:avLst/>
          </a:prstGeom>
          <a:noFill/>
        </p:spPr>
        <p:txBody>
          <a:bodyPr wrap="square" rtlCol="0">
            <a:spAutoFit/>
          </a:bodyPr>
          <a:lstStyle/>
          <a:p>
            <a:pPr marL="285750" indent="-285750">
              <a:lnSpc>
                <a:spcPct val="130000"/>
              </a:lnSpc>
              <a:buFont typeface="Wingdings" pitchFamily="2" charset="2"/>
              <a:buChar char="l"/>
            </a:pPr>
            <a:r>
              <a:rPr kumimoji="1" lang="en-US" altLang="zh-CN" b="1" dirty="0">
                <a:solidFill>
                  <a:srgbClr val="C00000"/>
                </a:solidFill>
                <a:latin typeface="Microsoft YaHei" panose="020B0503020204020204" pitchFamily="34" charset="-122"/>
                <a:ea typeface="Microsoft YaHei" panose="020B0503020204020204" pitchFamily="34" charset="-122"/>
              </a:rPr>
              <a:t>IF</a:t>
            </a:r>
            <a:r>
              <a:rPr kumimoji="1" lang="en-US" altLang="zh-CN" b="1" dirty="0">
                <a:latin typeface="Microsoft YaHei" panose="020B0503020204020204" pitchFamily="34" charset="-122"/>
                <a:ea typeface="Microsoft YaHei" panose="020B0503020204020204" pitchFamily="34" charset="-122"/>
              </a:rPr>
              <a:t> part.stat_ &lt; global_topk.threshold</a:t>
            </a:r>
          </a:p>
          <a:p>
            <a:pPr lvl="1">
              <a:lnSpc>
                <a:spcPct val="130000"/>
              </a:lnSpc>
            </a:pPr>
            <a:r>
              <a:rPr kumimoji="1" lang="en-US" altLang="zh-CN" b="1" dirty="0">
                <a:latin typeface="Microsoft YaHei" panose="020B0503020204020204" pitchFamily="34" charset="-122"/>
                <a:ea typeface="Microsoft YaHei" panose="020B0503020204020204" pitchFamily="34" charset="-122"/>
              </a:rPr>
              <a:t>skip</a:t>
            </a:r>
          </a:p>
          <a:p>
            <a:pPr marL="285750" indent="-285750">
              <a:lnSpc>
                <a:spcPct val="130000"/>
              </a:lnSpc>
              <a:buFont typeface="Wingdings" pitchFamily="2" charset="2"/>
              <a:buChar char="l"/>
            </a:pPr>
            <a:r>
              <a:rPr kumimoji="1" lang="en-US" altLang="zh-CN" b="1" dirty="0">
                <a:solidFill>
                  <a:srgbClr val="C00000"/>
                </a:solidFill>
                <a:latin typeface="Microsoft YaHei" panose="020B0503020204020204" pitchFamily="34" charset="-122"/>
                <a:ea typeface="Microsoft YaHei" panose="020B0503020204020204" pitchFamily="34" charset="-122"/>
              </a:rPr>
              <a:t>ElSE</a:t>
            </a:r>
          </a:p>
          <a:p>
            <a:pPr lvl="1">
              <a:lnSpc>
                <a:spcPct val="130000"/>
              </a:lnSpc>
            </a:pPr>
            <a:r>
              <a:rPr kumimoji="1" lang="en-US" altLang="zh-CN" b="1" dirty="0">
                <a:latin typeface="Microsoft YaHei" panose="020B0503020204020204" pitchFamily="34" charset="-122"/>
                <a:ea typeface="Microsoft YaHei" panose="020B0503020204020204" pitchFamily="34" charset="-122"/>
              </a:rPr>
              <a:t>Agg &amp; update global_topk</a:t>
            </a:r>
            <a:endParaRPr kumimoji="1" lang="zh-CN" altLang="en-US" b="1" dirty="0">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9047A8A-1FF5-DB8E-8381-E91956AEB9A7}"/>
              </a:ext>
            </a:extLst>
          </p:cNvPr>
          <p:cNvSpPr txBox="1"/>
          <p:nvPr/>
        </p:nvSpPr>
        <p:spPr>
          <a:xfrm>
            <a:off x="1018751" y="787225"/>
            <a:ext cx="144109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分区剪枝</a:t>
            </a:r>
          </a:p>
        </p:txBody>
      </p:sp>
    </p:spTree>
    <p:extLst>
      <p:ext uri="{BB962C8B-B14F-4D97-AF65-F5344CB8AC3E}">
        <p14:creationId xmlns:p14="http://schemas.microsoft.com/office/powerpoint/2010/main" val="108892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3" name="文本框 2">
            <a:extLst>
              <a:ext uri="{FF2B5EF4-FFF2-40B4-BE49-F238E27FC236}">
                <a16:creationId xmlns:a16="http://schemas.microsoft.com/office/drawing/2014/main" id="{97EDA0BD-553E-B582-C32F-D39B53864D11}"/>
              </a:ext>
            </a:extLst>
          </p:cNvPr>
          <p:cNvSpPr txBox="1"/>
          <p:nvPr/>
        </p:nvSpPr>
        <p:spPr>
          <a:xfrm>
            <a:off x="367859" y="795445"/>
            <a:ext cx="11648737" cy="5804089"/>
          </a:xfrm>
          <a:prstGeom prst="rect">
            <a:avLst/>
          </a:prstGeom>
          <a:noFill/>
        </p:spPr>
        <p:txBody>
          <a:bodyPr wrap="square" rtlCol="0">
            <a:spAutoFit/>
          </a:bodyPr>
          <a:lstStyle/>
          <a:p>
            <a:pPr marL="342900" indent="-342900">
              <a:lnSpc>
                <a:spcPct val="120000"/>
              </a:lnSpc>
              <a:buFont typeface="Wingdings" pitchFamily="2" charset="2"/>
              <a:buChar char="p"/>
            </a:pPr>
            <a:r>
              <a:rPr kumimoji="1" lang="zh-CN" altLang="en-US" sz="2400" b="1" dirty="0">
                <a:latin typeface="Microsoft YaHei" panose="020B0503020204020204" pitchFamily="34" charset="-122"/>
                <a:ea typeface="Microsoft YaHei" panose="020B0503020204020204" pitchFamily="34" charset="-122"/>
              </a:rPr>
              <a:t>如何确定分区聚合顺序？</a:t>
            </a:r>
            <a:endParaRPr kumimoji="1" lang="en-US" altLang="zh-CN" sz="24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endParaRPr kumimoji="1" lang="en-US" altLang="zh-CN" sz="5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若第</a:t>
            </a:r>
            <a:r>
              <a:rPr kumimoji="1" lang="en-US" altLang="zh-CN" sz="2000" b="1" dirty="0">
                <a:latin typeface="Microsoft YaHei" panose="020B0503020204020204" pitchFamily="34" charset="-122"/>
                <a:ea typeface="Microsoft YaHei" panose="020B0503020204020204" pitchFamily="34" charset="-122"/>
              </a:rPr>
              <a:t>topk</a:t>
            </a:r>
            <a:r>
              <a:rPr kumimoji="1" lang="zh-CN" altLang="en-US" sz="2000" b="1" dirty="0">
                <a:latin typeface="Microsoft YaHei" panose="020B0503020204020204" pitchFamily="34" charset="-122"/>
                <a:ea typeface="Microsoft YaHei" panose="020B0503020204020204" pitchFamily="34" charset="-122"/>
              </a:rPr>
              <a:t>个</a:t>
            </a:r>
            <a:r>
              <a:rPr kumimoji="1" lang="en-US" altLang="zh-CN" sz="2000" b="1" dirty="0">
                <a:latin typeface="Microsoft YaHei" panose="020B0503020204020204" pitchFamily="34" charset="-122"/>
                <a:ea typeface="Microsoft YaHei" panose="020B0503020204020204" pitchFamily="34" charset="-122"/>
              </a:rPr>
              <a:t>group</a:t>
            </a:r>
            <a:r>
              <a:rPr kumimoji="1" lang="zh-CN" altLang="en-US" sz="2000" b="1" dirty="0">
                <a:latin typeface="Microsoft YaHei" panose="020B0503020204020204" pitchFamily="34" charset="-122"/>
                <a:ea typeface="Microsoft YaHei" panose="020B0503020204020204" pitchFamily="34" charset="-122"/>
              </a:rPr>
              <a:t>所在的分区恰好在顺序聚合的末尾位置，则无剪枝效果</a:t>
            </a:r>
            <a:endParaRPr kumimoji="1" lang="en-US" altLang="zh-CN" sz="20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调整聚合顺序，使得前</a:t>
            </a:r>
            <a:r>
              <a:rPr kumimoji="1" lang="en-US" altLang="zh-CN" sz="2000" b="1" dirty="0">
                <a:latin typeface="Microsoft YaHei" panose="020B0503020204020204" pitchFamily="34" charset="-122"/>
                <a:ea typeface="Microsoft YaHei" panose="020B0503020204020204" pitchFamily="34" charset="-122"/>
              </a:rPr>
              <a:t>topk</a:t>
            </a:r>
            <a:r>
              <a:rPr kumimoji="1" lang="zh-CN" altLang="en-US" sz="2000" b="1" dirty="0">
                <a:latin typeface="Microsoft YaHei" panose="020B0503020204020204" pitchFamily="34" charset="-122"/>
                <a:ea typeface="Microsoft YaHei" panose="020B0503020204020204" pitchFamily="34" charset="-122"/>
              </a:rPr>
              <a:t>个</a:t>
            </a:r>
            <a:r>
              <a:rPr kumimoji="1" lang="en-US" altLang="zh-CN" sz="2000" b="1" dirty="0">
                <a:latin typeface="Microsoft YaHei" panose="020B0503020204020204" pitchFamily="34" charset="-122"/>
                <a:ea typeface="Microsoft YaHei" panose="020B0503020204020204" pitchFamily="34" charset="-122"/>
              </a:rPr>
              <a:t>group</a:t>
            </a:r>
            <a:r>
              <a:rPr kumimoji="1" lang="zh-CN" altLang="en-US" sz="2000" b="1" dirty="0">
                <a:latin typeface="Microsoft YaHei" panose="020B0503020204020204" pitchFamily="34" charset="-122"/>
                <a:ea typeface="Microsoft YaHei" panose="020B0503020204020204" pitchFamily="34" charset="-122"/>
              </a:rPr>
              <a:t>所在的分区尽量在早起完成聚合，以达到最大的过滤效果</a:t>
            </a:r>
            <a:endParaRPr kumimoji="1" lang="en-US" altLang="zh-CN" sz="20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理想情况下，若聚合的第一个分区恰好包含前</a:t>
            </a:r>
            <a:r>
              <a:rPr kumimoji="1" lang="en-US" altLang="zh-CN" sz="2000" b="1" dirty="0">
                <a:latin typeface="Microsoft YaHei" panose="020B0503020204020204" pitchFamily="34" charset="-122"/>
                <a:ea typeface="Microsoft YaHei" panose="020B0503020204020204" pitchFamily="34" charset="-122"/>
              </a:rPr>
              <a:t>topk</a:t>
            </a:r>
            <a:r>
              <a:rPr kumimoji="1" lang="zh-CN" altLang="en-US" sz="2000" b="1" dirty="0">
                <a:latin typeface="Microsoft YaHei" panose="020B0503020204020204" pitchFamily="34" charset="-122"/>
                <a:ea typeface="Microsoft YaHei" panose="020B0503020204020204" pitchFamily="34" charset="-122"/>
              </a:rPr>
              <a:t>个</a:t>
            </a:r>
            <a:r>
              <a:rPr kumimoji="1" lang="en-US" altLang="zh-CN" sz="2000" b="1" dirty="0">
                <a:latin typeface="Microsoft YaHei" panose="020B0503020204020204" pitchFamily="34" charset="-122"/>
                <a:ea typeface="Microsoft YaHei" panose="020B0503020204020204" pitchFamily="34" charset="-122"/>
              </a:rPr>
              <a:t>group</a:t>
            </a:r>
            <a:r>
              <a:rPr kumimoji="1" lang="zh-CN" altLang="en-US" sz="2000" b="1" dirty="0">
                <a:latin typeface="Microsoft YaHei" panose="020B0503020204020204" pitchFamily="34" charset="-122"/>
                <a:ea typeface="Microsoft YaHei" panose="020B0503020204020204" pitchFamily="34" charset="-122"/>
              </a:rPr>
              <a:t>，则剩余的分区全部会被过滤，极大减少聚合数据量</a:t>
            </a:r>
            <a:endParaRPr kumimoji="1" lang="en-US" altLang="zh-CN" sz="2400" b="1" dirty="0">
              <a:latin typeface="Microsoft YaHei" panose="020B0503020204020204" pitchFamily="34" charset="-122"/>
              <a:ea typeface="Microsoft YaHei" panose="020B0503020204020204" pitchFamily="34" charset="-122"/>
            </a:endParaRPr>
          </a:p>
          <a:p>
            <a:pPr>
              <a:lnSpc>
                <a:spcPct val="120000"/>
              </a:lnSpc>
            </a:pPr>
            <a:endParaRPr kumimoji="1" lang="en-US" altLang="zh-CN" sz="10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p"/>
            </a:pPr>
            <a:r>
              <a:rPr kumimoji="1" lang="zh-CN" altLang="en-US" sz="2400" b="1" dirty="0">
                <a:latin typeface="Microsoft YaHei" panose="020B0503020204020204" pitchFamily="34" charset="-122"/>
                <a:ea typeface="Microsoft YaHei" panose="020B0503020204020204" pitchFamily="34" charset="-122"/>
              </a:rPr>
              <a:t>如何确定分区数量？</a:t>
            </a:r>
            <a:endParaRPr kumimoji="1" lang="en-US" altLang="zh-CN" sz="24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endParaRPr kumimoji="1" lang="en-US" altLang="zh-CN" sz="5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分区数量过少，则分区级别的统计信息不足以用于剪枝，导致剪枝率几乎为</a:t>
            </a:r>
            <a:r>
              <a:rPr kumimoji="1" lang="en-US" altLang="zh-CN" sz="2000" b="1" dirty="0">
                <a:latin typeface="Microsoft YaHei" panose="020B0503020204020204" pitchFamily="34" charset="-122"/>
                <a:ea typeface="Microsoft YaHei" panose="020B0503020204020204" pitchFamily="34" charset="-122"/>
              </a:rPr>
              <a:t>0</a:t>
            </a: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分区数量过多，则分区耗时较长</a:t>
            </a:r>
            <a:endParaRPr kumimoji="1" lang="en-US" altLang="zh-CN" sz="20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p"/>
            </a:pPr>
            <a:endParaRPr kumimoji="1" lang="en-US" altLang="zh-CN" sz="10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p"/>
            </a:pPr>
            <a:r>
              <a:rPr kumimoji="1" lang="zh-CN" altLang="en-US" sz="2400" b="1" dirty="0">
                <a:latin typeface="Microsoft YaHei" panose="020B0503020204020204" pitchFamily="34" charset="-122"/>
                <a:ea typeface="Microsoft YaHei" panose="020B0503020204020204" pitchFamily="34" charset="-122"/>
              </a:rPr>
              <a:t>如何降低分区性能开销？</a:t>
            </a:r>
            <a:endParaRPr kumimoji="1" lang="en-US" altLang="zh-CN" sz="24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p"/>
            </a:pPr>
            <a:endParaRPr kumimoji="1" lang="en-US" altLang="zh-CN" sz="5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采用逻辑分区，不做物理分区（拷贝数据到对应分区），只更新分区的统计信息</a:t>
            </a:r>
            <a:endParaRPr kumimoji="1" lang="en-US" altLang="zh-CN" sz="2000" b="1" dirty="0">
              <a:latin typeface="Microsoft YaHei" panose="020B0503020204020204" pitchFamily="34" charset="-122"/>
              <a:ea typeface="Microsoft YaHei" panose="020B0503020204020204" pitchFamily="34" charset="-122"/>
            </a:endParaRPr>
          </a:p>
          <a:p>
            <a:pPr lvl="1">
              <a:lnSpc>
                <a:spcPct val="120000"/>
              </a:lnSpc>
            </a:pPr>
            <a:endParaRPr kumimoji="1" lang="en-US" altLang="zh-CN" sz="10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p"/>
            </a:pPr>
            <a:r>
              <a:rPr kumimoji="1" lang="zh-CN" altLang="en-US" sz="2400" b="1" dirty="0">
                <a:latin typeface="Microsoft YaHei" panose="020B0503020204020204" pitchFamily="34" charset="-122"/>
                <a:ea typeface="Microsoft YaHei" panose="020B0503020204020204" pitchFamily="34" charset="-122"/>
              </a:rPr>
              <a:t>如何实现高并发？</a:t>
            </a:r>
            <a:endParaRPr kumimoji="1" lang="en-US" altLang="zh-CN" sz="2400" b="1" dirty="0">
              <a:latin typeface="Microsoft YaHei" panose="020B0503020204020204" pitchFamily="34" charset="-122"/>
              <a:ea typeface="Microsoft YaHei" panose="020B0503020204020204" pitchFamily="34" charset="-122"/>
            </a:endParaRPr>
          </a:p>
          <a:p>
            <a:pPr>
              <a:lnSpc>
                <a:spcPct val="120000"/>
              </a:lnSpc>
            </a:pPr>
            <a:endParaRPr kumimoji="1" lang="en-US" altLang="zh-CN" sz="500" b="1" dirty="0">
              <a:latin typeface="Microsoft YaHei" panose="020B0503020204020204" pitchFamily="34" charset="-122"/>
              <a:ea typeface="Microsoft YaHei" panose="020B0503020204020204" pitchFamily="34" charset="-122"/>
            </a:endParaRPr>
          </a:p>
          <a:p>
            <a:pPr marL="342900" indent="-342900">
              <a:lnSpc>
                <a:spcPct val="120000"/>
              </a:lnSpc>
              <a:buFont typeface="Wingdings" pitchFamily="2" charset="2"/>
              <a:buChar char="p"/>
            </a:pPr>
            <a:endParaRPr kumimoji="1" lang="en-US" altLang="zh-CN" sz="500" b="1" dirty="0">
              <a:latin typeface="Microsoft YaHei" panose="020B0503020204020204" pitchFamily="34" charset="-122"/>
              <a:ea typeface="Microsoft YaHei" panose="020B0503020204020204" pitchFamily="34" charset="-122"/>
            </a:endParaRPr>
          </a:p>
          <a:p>
            <a:pPr marL="800100" lvl="1" indent="-342900">
              <a:lnSpc>
                <a:spcPct val="120000"/>
              </a:lnSpc>
              <a:buFont typeface="Wingdings" pitchFamily="2" charset="2"/>
              <a:buChar char="Ø"/>
            </a:pPr>
            <a:r>
              <a:rPr kumimoji="1" lang="zh-CN" altLang="en-US" sz="2000" b="1" dirty="0">
                <a:latin typeface="Microsoft YaHei" panose="020B0503020204020204" pitchFamily="34" charset="-122"/>
                <a:ea typeface="Microsoft YaHei" panose="020B0503020204020204" pitchFamily="34" charset="-122"/>
              </a:rPr>
              <a:t>避免全局共享内存，争取无锁并发</a:t>
            </a:r>
            <a:endParaRPr kumimoji="1" lang="en-US" altLang="zh-CN" sz="2000"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1F36CE85-61AA-9A8D-A359-652912E52A2D}"/>
              </a:ext>
            </a:extLst>
          </p:cNvPr>
          <p:cNvSpPr txBox="1"/>
          <p:nvPr/>
        </p:nvSpPr>
        <p:spPr>
          <a:xfrm>
            <a:off x="2881222" y="181696"/>
            <a:ext cx="2096219" cy="565539"/>
          </a:xfrm>
          <a:prstGeom prst="rect">
            <a:avLst/>
          </a:prstGeom>
          <a:noFill/>
        </p:spPr>
        <p:txBody>
          <a:bodyPr wrap="square" rtlCol="0">
            <a:spAutoFit/>
          </a:bodyPr>
          <a:lstStyle/>
          <a:p>
            <a:pPr>
              <a:lnSpc>
                <a:spcPct val="120000"/>
              </a:lnSpc>
            </a:pPr>
            <a:r>
              <a:rPr kumimoji="1" lang="zh-CN" altLang="en-US" sz="2800" b="1" dirty="0">
                <a:latin typeface="Microsoft YaHei" panose="020B0503020204020204" pitchFamily="34" charset="-122"/>
                <a:ea typeface="Microsoft YaHei" panose="020B0503020204020204" pitchFamily="34" charset="-122"/>
              </a:rPr>
              <a:t>挑战：</a:t>
            </a:r>
          </a:p>
        </p:txBody>
      </p:sp>
    </p:spTree>
    <p:extLst>
      <p:ext uri="{BB962C8B-B14F-4D97-AF65-F5344CB8AC3E}">
        <p14:creationId xmlns:p14="http://schemas.microsoft.com/office/powerpoint/2010/main" val="327833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3" name="文本框 2">
            <a:extLst>
              <a:ext uri="{FF2B5EF4-FFF2-40B4-BE49-F238E27FC236}">
                <a16:creationId xmlns:a16="http://schemas.microsoft.com/office/drawing/2014/main" id="{97EDA0BD-553E-B582-C32F-D39B53864D11}"/>
              </a:ext>
            </a:extLst>
          </p:cNvPr>
          <p:cNvSpPr txBox="1"/>
          <p:nvPr/>
        </p:nvSpPr>
        <p:spPr>
          <a:xfrm>
            <a:off x="1000101" y="993330"/>
            <a:ext cx="453930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挑战</a:t>
            </a:r>
            <a:r>
              <a:rPr kumimoji="1" lang="en-US" altLang="zh-CN" sz="2400" b="1" dirty="0">
                <a:latin typeface="Microsoft YaHei" panose="020B0503020204020204" pitchFamily="34" charset="-122"/>
                <a:ea typeface="Microsoft YaHei" panose="020B0503020204020204" pitchFamily="34" charset="-122"/>
              </a:rPr>
              <a:t>1</a:t>
            </a:r>
            <a:r>
              <a:rPr kumimoji="1" lang="zh-CN" altLang="en-US" sz="2400" b="1" dirty="0">
                <a:latin typeface="Microsoft YaHei" panose="020B0503020204020204" pitchFamily="34" charset="-122"/>
                <a:ea typeface="Microsoft YaHei" panose="020B0503020204020204" pitchFamily="34" charset="-122"/>
              </a:rPr>
              <a:t>：分区聚合顺序</a:t>
            </a:r>
            <a:endParaRPr kumimoji="1" lang="zh-CN" altLang="en-US" sz="2000" b="1" dirty="0">
              <a:latin typeface="Microsoft YaHei" panose="020B0503020204020204" pitchFamily="34" charset="-122"/>
              <a:ea typeface="Microsoft YaHei" panose="020B0503020204020204" pitchFamily="34" charset="-122"/>
            </a:endParaRPr>
          </a:p>
        </p:txBody>
      </p:sp>
      <p:sp>
        <p:nvSpPr>
          <p:cNvPr id="17" name="文本框 16">
            <a:extLst>
              <a:ext uri="{FF2B5EF4-FFF2-40B4-BE49-F238E27FC236}">
                <a16:creationId xmlns:a16="http://schemas.microsoft.com/office/drawing/2014/main" id="{9F143C25-E30B-4EE6-9D20-84C2C0E3D917}"/>
              </a:ext>
            </a:extLst>
          </p:cNvPr>
          <p:cNvSpPr txBox="1"/>
          <p:nvPr/>
        </p:nvSpPr>
        <p:spPr>
          <a:xfrm>
            <a:off x="1229130" y="1702074"/>
            <a:ext cx="1445900"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Partitions</a:t>
            </a:r>
            <a:endParaRPr kumimoji="1" lang="zh-CN" altLang="en-US" b="1" dirty="0">
              <a:latin typeface="Microsoft YaHei" panose="020B0503020204020204" pitchFamily="34" charset="-122"/>
              <a:ea typeface="Microsoft YaHei" panose="020B0503020204020204" pitchFamily="34" charset="-122"/>
            </a:endParaRPr>
          </a:p>
        </p:txBody>
      </p:sp>
      <p:grpSp>
        <p:nvGrpSpPr>
          <p:cNvPr id="24" name="组合 23">
            <a:extLst>
              <a:ext uri="{FF2B5EF4-FFF2-40B4-BE49-F238E27FC236}">
                <a16:creationId xmlns:a16="http://schemas.microsoft.com/office/drawing/2014/main" id="{9F13D7CD-CA7E-1F19-2BD5-8DC66CAF79DD}"/>
              </a:ext>
            </a:extLst>
          </p:cNvPr>
          <p:cNvGrpSpPr/>
          <p:nvPr/>
        </p:nvGrpSpPr>
        <p:grpSpPr>
          <a:xfrm>
            <a:off x="1952080" y="2189832"/>
            <a:ext cx="1236164" cy="661403"/>
            <a:chOff x="4708532" y="1779014"/>
            <a:chExt cx="1236164" cy="661403"/>
          </a:xfrm>
        </p:grpSpPr>
        <p:sp>
          <p:nvSpPr>
            <p:cNvPr id="13" name="矩形 12">
              <a:extLst>
                <a:ext uri="{FF2B5EF4-FFF2-40B4-BE49-F238E27FC236}">
                  <a16:creationId xmlns:a16="http://schemas.microsoft.com/office/drawing/2014/main" id="{0C9FEB5B-F12D-369C-D1BB-BB416F6EA724}"/>
                </a:ext>
              </a:extLst>
            </p:cNvPr>
            <p:cNvSpPr/>
            <p:nvPr/>
          </p:nvSpPr>
          <p:spPr>
            <a:xfrm>
              <a:off x="4708532" y="1779014"/>
              <a:ext cx="566392" cy="66140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8" name="矩形 17">
              <a:extLst>
                <a:ext uri="{FF2B5EF4-FFF2-40B4-BE49-F238E27FC236}">
                  <a16:creationId xmlns:a16="http://schemas.microsoft.com/office/drawing/2014/main" id="{3B39E56B-AC1B-B2B1-EDC2-166995626702}"/>
                </a:ext>
              </a:extLst>
            </p:cNvPr>
            <p:cNvSpPr/>
            <p:nvPr/>
          </p:nvSpPr>
          <p:spPr>
            <a:xfrm>
              <a:off x="5378304" y="1791413"/>
              <a:ext cx="566392" cy="322727"/>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grpSp>
      <p:sp>
        <p:nvSpPr>
          <p:cNvPr id="19" name="文本框 18">
            <a:extLst>
              <a:ext uri="{FF2B5EF4-FFF2-40B4-BE49-F238E27FC236}">
                <a16:creationId xmlns:a16="http://schemas.microsoft.com/office/drawing/2014/main" id="{DB1B2BFC-8A16-CB74-C24E-92B2641FC131}"/>
              </a:ext>
            </a:extLst>
          </p:cNvPr>
          <p:cNvSpPr txBox="1"/>
          <p:nvPr/>
        </p:nvSpPr>
        <p:spPr>
          <a:xfrm>
            <a:off x="2434520" y="1702074"/>
            <a:ext cx="1445900"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Statistics</a:t>
            </a:r>
            <a:endParaRPr kumimoji="1" lang="zh-CN" altLang="en-US" b="1" dirty="0">
              <a:latin typeface="Microsoft YaHei" panose="020B0503020204020204" pitchFamily="34" charset="-122"/>
              <a:ea typeface="Microsoft YaHei" panose="020B0503020204020204" pitchFamily="34" charset="-122"/>
            </a:endParaRPr>
          </a:p>
        </p:txBody>
      </p:sp>
      <p:grpSp>
        <p:nvGrpSpPr>
          <p:cNvPr id="26" name="组合 25">
            <a:extLst>
              <a:ext uri="{FF2B5EF4-FFF2-40B4-BE49-F238E27FC236}">
                <a16:creationId xmlns:a16="http://schemas.microsoft.com/office/drawing/2014/main" id="{79F1C392-47B5-13F0-F5F8-4DB837E1F3B5}"/>
              </a:ext>
            </a:extLst>
          </p:cNvPr>
          <p:cNvGrpSpPr/>
          <p:nvPr/>
        </p:nvGrpSpPr>
        <p:grpSpPr>
          <a:xfrm>
            <a:off x="1952080" y="2997389"/>
            <a:ext cx="1236164" cy="661403"/>
            <a:chOff x="4708532" y="2604242"/>
            <a:chExt cx="1236164" cy="661403"/>
          </a:xfrm>
        </p:grpSpPr>
        <p:sp>
          <p:nvSpPr>
            <p:cNvPr id="14" name="矩形 13">
              <a:extLst>
                <a:ext uri="{FF2B5EF4-FFF2-40B4-BE49-F238E27FC236}">
                  <a16:creationId xmlns:a16="http://schemas.microsoft.com/office/drawing/2014/main" id="{79391546-2493-3B79-08E8-3D75EDC93EB9}"/>
                </a:ext>
              </a:extLst>
            </p:cNvPr>
            <p:cNvSpPr/>
            <p:nvPr/>
          </p:nvSpPr>
          <p:spPr>
            <a:xfrm>
              <a:off x="4708532" y="2604242"/>
              <a:ext cx="566392" cy="66140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20" name="矩形 19">
              <a:extLst>
                <a:ext uri="{FF2B5EF4-FFF2-40B4-BE49-F238E27FC236}">
                  <a16:creationId xmlns:a16="http://schemas.microsoft.com/office/drawing/2014/main" id="{E476F82F-298F-BDD7-0DF3-45E07A9593D3}"/>
                </a:ext>
              </a:extLst>
            </p:cNvPr>
            <p:cNvSpPr/>
            <p:nvPr/>
          </p:nvSpPr>
          <p:spPr>
            <a:xfrm>
              <a:off x="5378304" y="2604242"/>
              <a:ext cx="566392" cy="322727"/>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grpSp>
      <p:grpSp>
        <p:nvGrpSpPr>
          <p:cNvPr id="28" name="组合 27">
            <a:extLst>
              <a:ext uri="{FF2B5EF4-FFF2-40B4-BE49-F238E27FC236}">
                <a16:creationId xmlns:a16="http://schemas.microsoft.com/office/drawing/2014/main" id="{54722DB9-2FC6-42A2-5281-7A9A5808D62E}"/>
              </a:ext>
            </a:extLst>
          </p:cNvPr>
          <p:cNvGrpSpPr/>
          <p:nvPr/>
        </p:nvGrpSpPr>
        <p:grpSpPr>
          <a:xfrm>
            <a:off x="1952080" y="3804946"/>
            <a:ext cx="1236164" cy="661403"/>
            <a:chOff x="4708532" y="3827034"/>
            <a:chExt cx="1236164" cy="661403"/>
          </a:xfrm>
        </p:grpSpPr>
        <p:sp>
          <p:nvSpPr>
            <p:cNvPr id="15" name="矩形 14">
              <a:extLst>
                <a:ext uri="{FF2B5EF4-FFF2-40B4-BE49-F238E27FC236}">
                  <a16:creationId xmlns:a16="http://schemas.microsoft.com/office/drawing/2014/main" id="{6D4F4076-EF90-0253-A4E5-82DE40B28E8D}"/>
                </a:ext>
              </a:extLst>
            </p:cNvPr>
            <p:cNvSpPr/>
            <p:nvPr/>
          </p:nvSpPr>
          <p:spPr>
            <a:xfrm>
              <a:off x="4708532" y="3827034"/>
              <a:ext cx="566392" cy="66140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21" name="矩形 20">
              <a:extLst>
                <a:ext uri="{FF2B5EF4-FFF2-40B4-BE49-F238E27FC236}">
                  <a16:creationId xmlns:a16="http://schemas.microsoft.com/office/drawing/2014/main" id="{E6AE9593-8A2A-9526-652B-46800291CCBF}"/>
                </a:ext>
              </a:extLst>
            </p:cNvPr>
            <p:cNvSpPr/>
            <p:nvPr/>
          </p:nvSpPr>
          <p:spPr>
            <a:xfrm>
              <a:off x="5378304" y="3827034"/>
              <a:ext cx="566392" cy="322727"/>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grpSp>
      <p:grpSp>
        <p:nvGrpSpPr>
          <p:cNvPr id="29" name="组合 28">
            <a:extLst>
              <a:ext uri="{FF2B5EF4-FFF2-40B4-BE49-F238E27FC236}">
                <a16:creationId xmlns:a16="http://schemas.microsoft.com/office/drawing/2014/main" id="{2248E59E-1A5C-6C4A-876E-E328B54D0EAE}"/>
              </a:ext>
            </a:extLst>
          </p:cNvPr>
          <p:cNvGrpSpPr/>
          <p:nvPr/>
        </p:nvGrpSpPr>
        <p:grpSpPr>
          <a:xfrm>
            <a:off x="1952080" y="4612503"/>
            <a:ext cx="1236164" cy="661403"/>
            <a:chOff x="4708532" y="5049825"/>
            <a:chExt cx="1236164" cy="661403"/>
          </a:xfrm>
        </p:grpSpPr>
        <p:sp>
          <p:nvSpPr>
            <p:cNvPr id="16" name="矩形 15">
              <a:extLst>
                <a:ext uri="{FF2B5EF4-FFF2-40B4-BE49-F238E27FC236}">
                  <a16:creationId xmlns:a16="http://schemas.microsoft.com/office/drawing/2014/main" id="{0885F48F-7937-EA0D-64EA-D51F7A4812B1}"/>
                </a:ext>
              </a:extLst>
            </p:cNvPr>
            <p:cNvSpPr/>
            <p:nvPr/>
          </p:nvSpPr>
          <p:spPr>
            <a:xfrm>
              <a:off x="4708532" y="5049825"/>
              <a:ext cx="566392" cy="661403"/>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22" name="矩形 21">
              <a:extLst>
                <a:ext uri="{FF2B5EF4-FFF2-40B4-BE49-F238E27FC236}">
                  <a16:creationId xmlns:a16="http://schemas.microsoft.com/office/drawing/2014/main" id="{8AE4707E-5789-D728-952B-96CB9058F474}"/>
                </a:ext>
              </a:extLst>
            </p:cNvPr>
            <p:cNvSpPr/>
            <p:nvPr/>
          </p:nvSpPr>
          <p:spPr>
            <a:xfrm>
              <a:off x="5378304" y="5049825"/>
              <a:ext cx="566392" cy="322727"/>
            </a:xfrm>
            <a:prstGeom prst="rect">
              <a:avLst/>
            </a:prstGeom>
            <a:solidFill>
              <a:schemeClr val="accent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grpSp>
      <p:sp>
        <p:nvSpPr>
          <p:cNvPr id="30" name="文本框 29">
            <a:extLst>
              <a:ext uri="{FF2B5EF4-FFF2-40B4-BE49-F238E27FC236}">
                <a16:creationId xmlns:a16="http://schemas.microsoft.com/office/drawing/2014/main" id="{B9D46143-47D3-971B-00A7-7410168B0B1F}"/>
              </a:ext>
            </a:extLst>
          </p:cNvPr>
          <p:cNvSpPr txBox="1"/>
          <p:nvPr/>
        </p:nvSpPr>
        <p:spPr>
          <a:xfrm>
            <a:off x="2434520" y="5581900"/>
            <a:ext cx="701731" cy="565539"/>
          </a:xfrm>
          <a:prstGeom prst="rect">
            <a:avLst/>
          </a:prstGeom>
          <a:noFill/>
        </p:spPr>
        <p:txBody>
          <a:bodyPr vert="eaVert" wrap="square" rtlCol="0">
            <a:spAutoFit/>
          </a:bodyPr>
          <a:lstStyle/>
          <a:p>
            <a:pPr>
              <a:lnSpc>
                <a:spcPct val="120000"/>
              </a:lnSpc>
            </a:pPr>
            <a:r>
              <a:rPr kumimoji="1" lang="en-US" altLang="zh-CN" sz="2800" b="1" dirty="0">
                <a:latin typeface="Microsoft YaHei" panose="020B0503020204020204" pitchFamily="34" charset="-122"/>
                <a:ea typeface="Microsoft YaHei" panose="020B0503020204020204" pitchFamily="34" charset="-122"/>
              </a:rPr>
              <a:t>…</a:t>
            </a:r>
            <a:endParaRPr kumimoji="1" lang="zh-CN" altLang="en-US" sz="2800" b="1" dirty="0">
              <a:latin typeface="Microsoft YaHei" panose="020B0503020204020204" pitchFamily="34" charset="-122"/>
              <a:ea typeface="Microsoft YaHei" panose="020B0503020204020204" pitchFamily="34" charset="-122"/>
            </a:endParaRPr>
          </a:p>
        </p:txBody>
      </p:sp>
      <p:sp>
        <p:nvSpPr>
          <p:cNvPr id="4" name="文本框 3">
            <a:extLst>
              <a:ext uri="{FF2B5EF4-FFF2-40B4-BE49-F238E27FC236}">
                <a16:creationId xmlns:a16="http://schemas.microsoft.com/office/drawing/2014/main" id="{F9F03085-9B2A-6664-4D92-742BC92B88EF}"/>
              </a:ext>
            </a:extLst>
          </p:cNvPr>
          <p:cNvSpPr txBox="1"/>
          <p:nvPr/>
        </p:nvSpPr>
        <p:spPr>
          <a:xfrm>
            <a:off x="1862605" y="2349731"/>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P1</a:t>
            </a:r>
            <a:endParaRPr kumimoji="1" lang="zh-CN" altLang="en-US" b="1">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1458D577-4722-772C-DDA5-0A5096648DE3}"/>
              </a:ext>
            </a:extLst>
          </p:cNvPr>
          <p:cNvSpPr txBox="1"/>
          <p:nvPr/>
        </p:nvSpPr>
        <p:spPr>
          <a:xfrm>
            <a:off x="1862605" y="3153024"/>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P2</a:t>
            </a:r>
            <a:endParaRPr kumimoji="1" lang="zh-CN" altLang="en-US" b="1">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C5B38581-EA7D-8115-0372-4F9766E329DD}"/>
              </a:ext>
            </a:extLst>
          </p:cNvPr>
          <p:cNvSpPr txBox="1"/>
          <p:nvPr/>
        </p:nvSpPr>
        <p:spPr>
          <a:xfrm>
            <a:off x="1862605" y="3956317"/>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P3</a:t>
            </a:r>
            <a:endParaRPr kumimoji="1" lang="zh-CN" altLang="en-US" b="1">
              <a:latin typeface="Microsoft YaHei" panose="020B0503020204020204" pitchFamily="34" charset="-122"/>
              <a:ea typeface="Microsoft YaHei" panose="020B0503020204020204" pitchFamily="34" charset="-122"/>
            </a:endParaRPr>
          </a:p>
        </p:txBody>
      </p:sp>
      <p:sp>
        <p:nvSpPr>
          <p:cNvPr id="7" name="文本框 6">
            <a:extLst>
              <a:ext uri="{FF2B5EF4-FFF2-40B4-BE49-F238E27FC236}">
                <a16:creationId xmlns:a16="http://schemas.microsoft.com/office/drawing/2014/main" id="{F9B3B2B3-DEF0-1033-F45E-765DDF310305}"/>
              </a:ext>
            </a:extLst>
          </p:cNvPr>
          <p:cNvSpPr txBox="1"/>
          <p:nvPr/>
        </p:nvSpPr>
        <p:spPr>
          <a:xfrm>
            <a:off x="1862605" y="4759610"/>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P4</a:t>
            </a:r>
            <a:endParaRPr kumimoji="1" lang="zh-CN" altLang="en-US" b="1">
              <a:latin typeface="Microsoft YaHei" panose="020B0503020204020204" pitchFamily="34" charset="-122"/>
              <a:ea typeface="Microsoft YaHei" panose="020B0503020204020204" pitchFamily="34" charset="-122"/>
            </a:endParaRPr>
          </a:p>
        </p:txBody>
      </p:sp>
      <p:sp>
        <p:nvSpPr>
          <p:cNvPr id="8" name="文本框 7">
            <a:extLst>
              <a:ext uri="{FF2B5EF4-FFF2-40B4-BE49-F238E27FC236}">
                <a16:creationId xmlns:a16="http://schemas.microsoft.com/office/drawing/2014/main" id="{4AA34AE2-015D-4BB5-29D8-05F3A24ED9C2}"/>
              </a:ext>
            </a:extLst>
          </p:cNvPr>
          <p:cNvSpPr txBox="1"/>
          <p:nvPr/>
        </p:nvSpPr>
        <p:spPr>
          <a:xfrm>
            <a:off x="2556953" y="2194096"/>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S1</a:t>
            </a:r>
            <a:endParaRPr kumimoji="1" lang="zh-CN" altLang="en-US" b="1">
              <a:latin typeface="Microsoft YaHei" panose="020B0503020204020204" pitchFamily="34" charset="-122"/>
              <a:ea typeface="Microsoft YaHei" panose="020B0503020204020204" pitchFamily="34" charset="-122"/>
            </a:endParaRPr>
          </a:p>
        </p:txBody>
      </p:sp>
      <p:sp>
        <p:nvSpPr>
          <p:cNvPr id="9" name="文本框 8">
            <a:extLst>
              <a:ext uri="{FF2B5EF4-FFF2-40B4-BE49-F238E27FC236}">
                <a16:creationId xmlns:a16="http://schemas.microsoft.com/office/drawing/2014/main" id="{07FAD19E-0E16-0C20-F8D3-86EF0C2DC347}"/>
              </a:ext>
            </a:extLst>
          </p:cNvPr>
          <p:cNvSpPr txBox="1"/>
          <p:nvPr/>
        </p:nvSpPr>
        <p:spPr>
          <a:xfrm>
            <a:off x="2556953" y="2995962"/>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S2</a:t>
            </a:r>
            <a:endParaRPr kumimoji="1" lang="zh-CN" altLang="en-US" b="1">
              <a:latin typeface="Microsoft YaHei" panose="020B0503020204020204" pitchFamily="34" charset="-122"/>
              <a:ea typeface="Microsoft YaHei" panose="020B0503020204020204" pitchFamily="34" charset="-122"/>
            </a:endParaRPr>
          </a:p>
        </p:txBody>
      </p:sp>
      <p:sp>
        <p:nvSpPr>
          <p:cNvPr id="10" name="文本框 9">
            <a:extLst>
              <a:ext uri="{FF2B5EF4-FFF2-40B4-BE49-F238E27FC236}">
                <a16:creationId xmlns:a16="http://schemas.microsoft.com/office/drawing/2014/main" id="{B5DE6E31-FB36-631E-A0E7-545648740B86}"/>
              </a:ext>
            </a:extLst>
          </p:cNvPr>
          <p:cNvSpPr txBox="1"/>
          <p:nvPr/>
        </p:nvSpPr>
        <p:spPr>
          <a:xfrm>
            <a:off x="2556953" y="3797828"/>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S3</a:t>
            </a:r>
            <a:endParaRPr kumimoji="1" lang="zh-CN" altLang="en-US" b="1">
              <a:latin typeface="Microsoft YaHei" panose="020B0503020204020204" pitchFamily="34" charset="-122"/>
              <a:ea typeface="Microsoft YaHei" panose="020B0503020204020204" pitchFamily="34" charset="-122"/>
            </a:endParaRPr>
          </a:p>
        </p:txBody>
      </p:sp>
      <p:sp>
        <p:nvSpPr>
          <p:cNvPr id="11" name="文本框 10">
            <a:extLst>
              <a:ext uri="{FF2B5EF4-FFF2-40B4-BE49-F238E27FC236}">
                <a16:creationId xmlns:a16="http://schemas.microsoft.com/office/drawing/2014/main" id="{49762B5E-D8D3-C7A6-0480-3A7E924681B6}"/>
              </a:ext>
            </a:extLst>
          </p:cNvPr>
          <p:cNvSpPr txBox="1"/>
          <p:nvPr/>
        </p:nvSpPr>
        <p:spPr>
          <a:xfrm>
            <a:off x="2556953" y="4599693"/>
            <a:ext cx="731520" cy="369332"/>
          </a:xfrm>
          <a:prstGeom prst="rect">
            <a:avLst/>
          </a:prstGeom>
          <a:noFill/>
        </p:spPr>
        <p:txBody>
          <a:bodyPr wrap="square" rtlCol="0">
            <a:spAutoFit/>
          </a:bodyPr>
          <a:lstStyle/>
          <a:p>
            <a:pPr algn="ctr"/>
            <a:r>
              <a:rPr kumimoji="1" lang="en-US" altLang="zh-CN" b="1">
                <a:latin typeface="Microsoft YaHei" panose="020B0503020204020204" pitchFamily="34" charset="-122"/>
                <a:ea typeface="Microsoft YaHei" panose="020B0503020204020204" pitchFamily="34" charset="-122"/>
              </a:rPr>
              <a:t>S4</a:t>
            </a:r>
            <a:endParaRPr kumimoji="1" lang="zh-CN" altLang="en-US" b="1">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3C072C6F-AD10-41BE-A2B0-29D8F6647E1F}"/>
              </a:ext>
            </a:extLst>
          </p:cNvPr>
          <p:cNvSpPr txBox="1"/>
          <p:nvPr/>
        </p:nvSpPr>
        <p:spPr>
          <a:xfrm>
            <a:off x="3705714" y="2278377"/>
            <a:ext cx="7718907" cy="1177566"/>
          </a:xfrm>
          <a:prstGeom prst="rect">
            <a:avLst/>
          </a:prstGeom>
          <a:noFill/>
        </p:spPr>
        <p:txBody>
          <a:bodyPr wrap="square" rtlCol="0">
            <a:spAutoFit/>
          </a:bodyPr>
          <a:lstStyle/>
          <a:p>
            <a:pPr>
              <a:lnSpc>
                <a:spcPct val="130000"/>
              </a:lnSpc>
            </a:pPr>
            <a:r>
              <a:rPr kumimoji="1" lang="zh-CN" altLang="en-US" sz="2000" b="1" dirty="0">
                <a:latin typeface="Microsoft YaHei" panose="020B0503020204020204" pitchFamily="34" charset="-122"/>
                <a:ea typeface="Microsoft YaHei" panose="020B0503020204020204" pitchFamily="34" charset="-122"/>
              </a:rPr>
              <a:t>用</a:t>
            </a:r>
            <a:r>
              <a:rPr kumimoji="1" lang="en-US" altLang="zh-CN" sz="2000" b="1" dirty="0">
                <a:latin typeface="Microsoft YaHei" panose="020B0503020204020204" pitchFamily="34" charset="-122"/>
                <a:ea typeface="Microsoft YaHei" panose="020B0503020204020204" pitchFamily="34" charset="-122"/>
              </a:rPr>
              <a:t>heap</a:t>
            </a:r>
            <a:r>
              <a:rPr kumimoji="1" lang="zh-CN" altLang="en-US" sz="2000" b="1" dirty="0">
                <a:latin typeface="Microsoft YaHei" panose="020B0503020204020204" pitchFamily="34" charset="-122"/>
                <a:ea typeface="Microsoft YaHei" panose="020B0503020204020204" pitchFamily="34" charset="-122"/>
              </a:rPr>
              <a:t>挑选</a:t>
            </a:r>
            <a:r>
              <a:rPr kumimoji="1" lang="en-US" altLang="zh-CN" sz="2000" b="1" dirty="0">
                <a:latin typeface="Microsoft YaHei" panose="020B0503020204020204" pitchFamily="34" charset="-122"/>
                <a:ea typeface="Microsoft YaHei" panose="020B0503020204020204" pitchFamily="34" charset="-122"/>
              </a:rPr>
              <a:t>statistic</a:t>
            </a:r>
            <a:r>
              <a:rPr kumimoji="1" lang="zh-CN" altLang="en-US" sz="2000" b="1" dirty="0">
                <a:latin typeface="Microsoft YaHei" panose="020B0503020204020204" pitchFamily="34" charset="-122"/>
                <a:ea typeface="Microsoft YaHei" panose="020B0503020204020204" pitchFamily="34" charset="-122"/>
              </a:rPr>
              <a:t>排名最靠前</a:t>
            </a:r>
            <a:r>
              <a:rPr kumimoji="1" lang="en-US" altLang="zh-CN" sz="2000" b="1" dirty="0">
                <a:latin typeface="Microsoft YaHei" panose="020B0503020204020204" pitchFamily="34" charset="-122"/>
                <a:ea typeface="Microsoft YaHei" panose="020B0503020204020204" pitchFamily="34" charset="-122"/>
              </a:rPr>
              <a:t>2</a:t>
            </a:r>
            <a:r>
              <a:rPr kumimoji="1" lang="zh-CN" altLang="en-US" sz="2000" b="1" dirty="0">
                <a:latin typeface="Microsoft YaHei" panose="020B0503020204020204" pitchFamily="34" charset="-122"/>
                <a:ea typeface="Microsoft YaHei" panose="020B0503020204020204" pitchFamily="34" charset="-122"/>
              </a:rPr>
              <a:t>*</a:t>
            </a:r>
            <a:r>
              <a:rPr kumimoji="1" lang="en-US" altLang="zh-CN" sz="2000" b="1" dirty="0">
                <a:latin typeface="Microsoft YaHei" panose="020B0503020204020204" pitchFamily="34" charset="-122"/>
                <a:ea typeface="Microsoft YaHei" panose="020B0503020204020204" pitchFamily="34" charset="-122"/>
              </a:rPr>
              <a:t>TopK</a:t>
            </a:r>
            <a:r>
              <a:rPr kumimoji="1" lang="zh-CN" altLang="en-US" sz="2000" b="1" dirty="0">
                <a:latin typeface="Microsoft YaHei" panose="020B0503020204020204" pitchFamily="34" charset="-122"/>
                <a:ea typeface="Microsoft YaHei" panose="020B0503020204020204" pitchFamily="34" charset="-122"/>
              </a:rPr>
              <a:t>个分区先做聚合</a:t>
            </a:r>
            <a:endParaRPr kumimoji="1" lang="en-US" altLang="zh-CN" sz="2000"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en-US" altLang="zh-CN" b="1" dirty="0">
                <a:latin typeface="Microsoft YaHei" panose="020B0503020204020204" pitchFamily="34" charset="-122"/>
                <a:ea typeface="Microsoft YaHei" panose="020B0503020204020204" pitchFamily="34" charset="-122"/>
              </a:rPr>
              <a:t>TopK</a:t>
            </a:r>
            <a:r>
              <a:rPr kumimoji="1" lang="zh-CN" altLang="en-US" b="1" dirty="0">
                <a:latin typeface="Microsoft YaHei" panose="020B0503020204020204" pitchFamily="34" charset="-122"/>
                <a:ea typeface="Microsoft YaHei" panose="020B0503020204020204" pitchFamily="34" charset="-122"/>
              </a:rPr>
              <a:t>所在的分区，其</a:t>
            </a:r>
            <a:r>
              <a:rPr kumimoji="1" lang="en-US" altLang="zh-CN" b="1" dirty="0">
                <a:latin typeface="Microsoft YaHei" panose="020B0503020204020204" pitchFamily="34" charset="-122"/>
                <a:ea typeface="Microsoft YaHei" panose="020B0503020204020204" pitchFamily="34" charset="-122"/>
              </a:rPr>
              <a:t>statistic</a:t>
            </a:r>
            <a:r>
              <a:rPr kumimoji="1" lang="zh-CN" altLang="en-US" b="1" dirty="0">
                <a:latin typeface="Microsoft YaHei" panose="020B0503020204020204" pitchFamily="34" charset="-122"/>
                <a:ea typeface="Microsoft YaHei" panose="020B0503020204020204" pitchFamily="34" charset="-122"/>
              </a:rPr>
              <a:t>也高</a:t>
            </a: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zh-CN" altLang="en-US" b="1" dirty="0">
                <a:latin typeface="Microsoft YaHei" panose="020B0503020204020204" pitchFamily="34" charset="-122"/>
                <a:ea typeface="Microsoft YaHei" panose="020B0503020204020204" pitchFamily="34" charset="-122"/>
              </a:rPr>
              <a:t>至少取</a:t>
            </a:r>
            <a:r>
              <a:rPr kumimoji="1" lang="en-US" altLang="zh-CN" b="1" dirty="0">
                <a:latin typeface="Microsoft YaHei" panose="020B0503020204020204" pitchFamily="34" charset="-122"/>
                <a:ea typeface="Microsoft YaHei" panose="020B0503020204020204" pitchFamily="34" charset="-122"/>
              </a:rPr>
              <a:t>TopK</a:t>
            </a:r>
            <a:r>
              <a:rPr kumimoji="1" lang="zh-CN" altLang="en-US" b="1" dirty="0">
                <a:latin typeface="Microsoft YaHei" panose="020B0503020204020204" pitchFamily="34" charset="-122"/>
                <a:ea typeface="Microsoft YaHei" panose="020B0503020204020204" pitchFamily="34" charset="-122"/>
              </a:rPr>
              <a:t>个分区，因为极大可能前</a:t>
            </a:r>
            <a:r>
              <a:rPr kumimoji="1" lang="en-US" altLang="zh-CN" b="1" dirty="0">
                <a:latin typeface="Microsoft YaHei" panose="020B0503020204020204" pitchFamily="34" charset="-122"/>
                <a:ea typeface="Microsoft YaHei" panose="020B0503020204020204" pitchFamily="34" charset="-122"/>
              </a:rPr>
              <a:t>TopK</a:t>
            </a:r>
            <a:r>
              <a:rPr kumimoji="1" lang="zh-CN" altLang="en-US" b="1" dirty="0">
                <a:latin typeface="Microsoft YaHei" panose="020B0503020204020204" pitchFamily="34" charset="-122"/>
                <a:ea typeface="Microsoft YaHei" panose="020B0503020204020204" pitchFamily="34" charset="-122"/>
              </a:rPr>
              <a:t>的</a:t>
            </a:r>
            <a:r>
              <a:rPr kumimoji="1" lang="en-US" altLang="zh-CN" b="1" dirty="0">
                <a:latin typeface="Microsoft YaHei" panose="020B0503020204020204" pitchFamily="34" charset="-122"/>
                <a:ea typeface="Microsoft YaHei" panose="020B0503020204020204" pitchFamily="34" charset="-122"/>
              </a:rPr>
              <a:t>group</a:t>
            </a:r>
            <a:r>
              <a:rPr kumimoji="1" lang="zh-CN" altLang="en-US" b="1" dirty="0">
                <a:latin typeface="Microsoft YaHei" panose="020B0503020204020204" pitchFamily="34" charset="-122"/>
                <a:ea typeface="Microsoft YaHei" panose="020B0503020204020204" pitchFamily="34" charset="-122"/>
              </a:rPr>
              <a:t>分别在不同的分区</a:t>
            </a:r>
            <a:endParaRPr kumimoji="1" lang="en-US" altLang="zh-CN" b="1"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462187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3" name="文本框 2">
            <a:extLst>
              <a:ext uri="{FF2B5EF4-FFF2-40B4-BE49-F238E27FC236}">
                <a16:creationId xmlns:a16="http://schemas.microsoft.com/office/drawing/2014/main" id="{97EDA0BD-553E-B582-C32F-D39B53864D11}"/>
              </a:ext>
            </a:extLst>
          </p:cNvPr>
          <p:cNvSpPr txBox="1"/>
          <p:nvPr/>
        </p:nvSpPr>
        <p:spPr>
          <a:xfrm>
            <a:off x="1000101" y="993330"/>
            <a:ext cx="453930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挑战</a:t>
            </a:r>
            <a:r>
              <a:rPr kumimoji="1" lang="en-US" altLang="zh-CN" sz="2400" b="1" dirty="0">
                <a:latin typeface="Microsoft YaHei" panose="020B0503020204020204" pitchFamily="34" charset="-122"/>
                <a:ea typeface="Microsoft YaHei" panose="020B0503020204020204" pitchFamily="34" charset="-122"/>
              </a:rPr>
              <a:t>2</a:t>
            </a:r>
            <a:r>
              <a:rPr kumimoji="1" lang="zh-CN" altLang="en-US" sz="2400" b="1" dirty="0">
                <a:latin typeface="Microsoft YaHei" panose="020B0503020204020204" pitchFamily="34" charset="-122"/>
                <a:ea typeface="Microsoft YaHei" panose="020B0503020204020204" pitchFamily="34" charset="-122"/>
              </a:rPr>
              <a:t>：分区数量</a:t>
            </a:r>
            <a:endParaRPr kumimoji="1" lang="zh-CN" altLang="en-US" sz="2000" b="1"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3C072C6F-AD10-41BE-A2B0-29D8F6647E1F}"/>
              </a:ext>
            </a:extLst>
          </p:cNvPr>
          <p:cNvSpPr txBox="1"/>
          <p:nvPr/>
        </p:nvSpPr>
        <p:spPr>
          <a:xfrm>
            <a:off x="7403219" y="2461845"/>
            <a:ext cx="4449338" cy="2257862"/>
          </a:xfrm>
          <a:prstGeom prst="rect">
            <a:avLst/>
          </a:prstGeom>
          <a:noFill/>
        </p:spPr>
        <p:txBody>
          <a:bodyPr wrap="square" rtlCol="0">
            <a:spAutoFit/>
          </a:bodyPr>
          <a:lstStyle/>
          <a:p>
            <a:pPr>
              <a:lnSpc>
                <a:spcPct val="130000"/>
              </a:lnSpc>
            </a:pPr>
            <a:r>
              <a:rPr kumimoji="1" lang="zh-CN" altLang="en-US" sz="2000" b="1" dirty="0">
                <a:latin typeface="Microsoft YaHei" panose="020B0503020204020204" pitchFamily="34" charset="-122"/>
                <a:ea typeface="Microsoft YaHei" panose="020B0503020204020204" pitchFamily="34" charset="-122"/>
              </a:rPr>
              <a:t>递归分区</a:t>
            </a:r>
            <a:endParaRPr kumimoji="1" lang="en-US" altLang="zh-CN" sz="2000"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zh-CN" altLang="en-US" b="1" dirty="0">
                <a:latin typeface="Microsoft YaHei" panose="020B0503020204020204" pitchFamily="34" charset="-122"/>
                <a:ea typeface="Microsoft YaHei" panose="020B0503020204020204" pitchFamily="34" charset="-122"/>
              </a:rPr>
              <a:t>每次分区后，挑选</a:t>
            </a:r>
            <a:r>
              <a:rPr kumimoji="1" lang="en-US" altLang="zh-CN" b="1" dirty="0">
                <a:latin typeface="Microsoft YaHei" panose="020B0503020204020204" pitchFamily="34" charset="-122"/>
                <a:ea typeface="Microsoft YaHei" panose="020B0503020204020204" pitchFamily="34" charset="-122"/>
              </a:rPr>
              <a:t>statistics</a:t>
            </a:r>
            <a:r>
              <a:rPr kumimoji="1" lang="zh-CN" altLang="en-US" b="1" dirty="0">
                <a:latin typeface="Microsoft YaHei" panose="020B0503020204020204" pitchFamily="34" charset="-122"/>
                <a:ea typeface="Microsoft YaHei" panose="020B0503020204020204" pitchFamily="34" charset="-122"/>
              </a:rPr>
              <a:t>最高的前</a:t>
            </a:r>
            <a:r>
              <a:rPr kumimoji="1" lang="en-US" altLang="zh-CN" b="1" dirty="0">
                <a:latin typeface="Microsoft YaHei" panose="020B0503020204020204" pitchFamily="34" charset="-122"/>
                <a:ea typeface="Microsoft YaHei" panose="020B0503020204020204" pitchFamily="34" charset="-122"/>
              </a:rPr>
              <a:t>TopK</a:t>
            </a:r>
            <a:r>
              <a:rPr kumimoji="1" lang="zh-CN" altLang="en-US" b="1" dirty="0">
                <a:latin typeface="Microsoft YaHei" panose="020B0503020204020204" pitchFamily="34" charset="-122"/>
                <a:ea typeface="Microsoft YaHei" panose="020B0503020204020204" pitchFamily="34" charset="-122"/>
              </a:rPr>
              <a:t>个分局做聚合</a:t>
            </a: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zh-CN" altLang="en-US" b="1" dirty="0">
                <a:latin typeface="Microsoft YaHei" panose="020B0503020204020204" pitchFamily="34" charset="-122"/>
                <a:ea typeface="Microsoft YaHei" panose="020B0503020204020204" pitchFamily="34" charset="-122"/>
              </a:rPr>
              <a:t>更新全局聚合阈值</a:t>
            </a: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zh-CN" altLang="en-US" b="1" dirty="0">
                <a:latin typeface="Microsoft YaHei" panose="020B0503020204020204" pitchFamily="34" charset="-122"/>
                <a:ea typeface="Microsoft YaHei" panose="020B0503020204020204" pitchFamily="34" charset="-122"/>
              </a:rPr>
              <a:t>根据分区统计信息计算剪枝率，若超过阈值（例如</a:t>
            </a:r>
            <a:r>
              <a:rPr kumimoji="1" lang="en-US" altLang="zh-CN" b="1" dirty="0">
                <a:latin typeface="Microsoft YaHei" panose="020B0503020204020204" pitchFamily="34" charset="-122"/>
                <a:ea typeface="Microsoft YaHei" panose="020B0503020204020204" pitchFamily="34" charset="-122"/>
              </a:rPr>
              <a:t>80%</a:t>
            </a:r>
            <a:r>
              <a:rPr kumimoji="1" lang="zh-CN" altLang="en-US" b="1" dirty="0">
                <a:latin typeface="Microsoft YaHei" panose="020B0503020204020204" pitchFamily="34" charset="-122"/>
                <a:ea typeface="Microsoft YaHei" panose="020B0503020204020204" pitchFamily="34" charset="-122"/>
              </a:rPr>
              <a:t>），则停止递归分区</a:t>
            </a:r>
            <a:endParaRPr kumimoji="1" lang="en-US" altLang="zh-CN" b="1" dirty="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23A42236-5134-4747-4472-365B721A9F3B}"/>
              </a:ext>
            </a:extLst>
          </p:cNvPr>
          <p:cNvSpPr/>
          <p:nvPr/>
        </p:nvSpPr>
        <p:spPr>
          <a:xfrm>
            <a:off x="1018752" y="2047048"/>
            <a:ext cx="425736" cy="4624547"/>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25" name="文本框 24">
            <a:extLst>
              <a:ext uri="{FF2B5EF4-FFF2-40B4-BE49-F238E27FC236}">
                <a16:creationId xmlns:a16="http://schemas.microsoft.com/office/drawing/2014/main" id="{ACD24298-A8A7-FFEC-E2E3-F42CF8CC29F2}"/>
              </a:ext>
            </a:extLst>
          </p:cNvPr>
          <p:cNvSpPr txBox="1"/>
          <p:nvPr/>
        </p:nvSpPr>
        <p:spPr>
          <a:xfrm>
            <a:off x="669331" y="1633096"/>
            <a:ext cx="1093209"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Table</a:t>
            </a:r>
            <a:endParaRPr kumimoji="1" lang="zh-CN" altLang="en-US" b="1" dirty="0">
              <a:latin typeface="Microsoft YaHei" panose="020B0503020204020204" pitchFamily="34" charset="-122"/>
              <a:ea typeface="Microsoft YaHei" panose="020B0503020204020204" pitchFamily="34" charset="-122"/>
            </a:endParaRPr>
          </a:p>
        </p:txBody>
      </p:sp>
      <p:cxnSp>
        <p:nvCxnSpPr>
          <p:cNvPr id="27" name="直线箭头连接符 26">
            <a:extLst>
              <a:ext uri="{FF2B5EF4-FFF2-40B4-BE49-F238E27FC236}">
                <a16:creationId xmlns:a16="http://schemas.microsoft.com/office/drawing/2014/main" id="{6F51674E-8199-613C-A691-752E60071E27}"/>
              </a:ext>
            </a:extLst>
          </p:cNvPr>
          <p:cNvCxnSpPr>
            <a:cxnSpLocks/>
          </p:cNvCxnSpPr>
          <p:nvPr/>
        </p:nvCxnSpPr>
        <p:spPr>
          <a:xfrm>
            <a:off x="1736035" y="4359321"/>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图形 30">
            <a:extLst>
              <a:ext uri="{FF2B5EF4-FFF2-40B4-BE49-F238E27FC236}">
                <a16:creationId xmlns:a16="http://schemas.microsoft.com/office/drawing/2014/main" id="{3F45EAEC-93B8-331C-5F16-2BB1188110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2590" y="4087073"/>
            <a:ext cx="544495" cy="544495"/>
          </a:xfrm>
          <a:prstGeom prst="rect">
            <a:avLst/>
          </a:prstGeom>
        </p:spPr>
      </p:pic>
      <p:sp>
        <p:nvSpPr>
          <p:cNvPr id="32" name="文本框 31">
            <a:extLst>
              <a:ext uri="{FF2B5EF4-FFF2-40B4-BE49-F238E27FC236}">
                <a16:creationId xmlns:a16="http://schemas.microsoft.com/office/drawing/2014/main" id="{B05F7FA4-35A2-DCFD-1D46-D63FA02C3AF8}"/>
              </a:ext>
            </a:extLst>
          </p:cNvPr>
          <p:cNvSpPr txBox="1"/>
          <p:nvPr/>
        </p:nvSpPr>
        <p:spPr>
          <a:xfrm>
            <a:off x="1462498" y="3549376"/>
            <a:ext cx="1667226"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Partitioning</a:t>
            </a:r>
            <a:endParaRPr kumimoji="1" lang="zh-CN" altLang="en-US" b="1" dirty="0">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49A0A859-2DDD-A2EA-5591-30BF1CBA1613}"/>
              </a:ext>
            </a:extLst>
          </p:cNvPr>
          <p:cNvSpPr/>
          <p:nvPr/>
        </p:nvSpPr>
        <p:spPr>
          <a:xfrm>
            <a:off x="3555460" y="2041936"/>
            <a:ext cx="425736" cy="575884"/>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4" name="矩形 33">
            <a:extLst>
              <a:ext uri="{FF2B5EF4-FFF2-40B4-BE49-F238E27FC236}">
                <a16:creationId xmlns:a16="http://schemas.microsoft.com/office/drawing/2014/main" id="{2FE315B2-29A3-C0DA-8FB4-72691954ACEF}"/>
              </a:ext>
            </a:extLst>
          </p:cNvPr>
          <p:cNvSpPr/>
          <p:nvPr/>
        </p:nvSpPr>
        <p:spPr>
          <a:xfrm>
            <a:off x="3555460" y="3374558"/>
            <a:ext cx="425736" cy="575885"/>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5" name="矩形 34">
            <a:extLst>
              <a:ext uri="{FF2B5EF4-FFF2-40B4-BE49-F238E27FC236}">
                <a16:creationId xmlns:a16="http://schemas.microsoft.com/office/drawing/2014/main" id="{8D0E2001-FFB4-40D2-3D44-783682EEC6C0}"/>
              </a:ext>
            </a:extLst>
          </p:cNvPr>
          <p:cNvSpPr/>
          <p:nvPr/>
        </p:nvSpPr>
        <p:spPr>
          <a:xfrm>
            <a:off x="3555460" y="4707181"/>
            <a:ext cx="425736" cy="575886"/>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6" name="矩形 35">
            <a:extLst>
              <a:ext uri="{FF2B5EF4-FFF2-40B4-BE49-F238E27FC236}">
                <a16:creationId xmlns:a16="http://schemas.microsoft.com/office/drawing/2014/main" id="{7B2BFB5E-983D-19C2-B057-275FE8F6E1C2}"/>
              </a:ext>
            </a:extLst>
          </p:cNvPr>
          <p:cNvSpPr/>
          <p:nvPr/>
        </p:nvSpPr>
        <p:spPr>
          <a:xfrm>
            <a:off x="3555460" y="6039805"/>
            <a:ext cx="425736" cy="575886"/>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37" name="直线箭头连接符 36">
            <a:extLst>
              <a:ext uri="{FF2B5EF4-FFF2-40B4-BE49-F238E27FC236}">
                <a16:creationId xmlns:a16="http://schemas.microsoft.com/office/drawing/2014/main" id="{59B2E257-F830-73C4-AE87-0955D4ABBC66}"/>
              </a:ext>
            </a:extLst>
          </p:cNvPr>
          <p:cNvCxnSpPr>
            <a:cxnSpLocks/>
            <a:stCxn id="31" idx="3"/>
            <a:endCxn id="33" idx="1"/>
          </p:cNvCxnSpPr>
          <p:nvPr/>
        </p:nvCxnSpPr>
        <p:spPr>
          <a:xfrm flipV="1">
            <a:off x="2807085" y="2329878"/>
            <a:ext cx="748375" cy="2029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74E224CC-BAEB-DC25-FA14-F7823438B8E4}"/>
              </a:ext>
            </a:extLst>
          </p:cNvPr>
          <p:cNvCxnSpPr>
            <a:cxnSpLocks/>
            <a:stCxn id="31" idx="3"/>
            <a:endCxn id="34" idx="1"/>
          </p:cNvCxnSpPr>
          <p:nvPr/>
        </p:nvCxnSpPr>
        <p:spPr>
          <a:xfrm flipV="1">
            <a:off x="2807085" y="3662501"/>
            <a:ext cx="748375" cy="6968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74F2F809-8F41-6D1E-9A72-8663734BE658}"/>
              </a:ext>
            </a:extLst>
          </p:cNvPr>
          <p:cNvCxnSpPr>
            <a:cxnSpLocks/>
            <a:stCxn id="31" idx="3"/>
            <a:endCxn id="35" idx="1"/>
          </p:cNvCxnSpPr>
          <p:nvPr/>
        </p:nvCxnSpPr>
        <p:spPr>
          <a:xfrm>
            <a:off x="2807085" y="4359321"/>
            <a:ext cx="748375" cy="6358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4AB6E26F-F935-BABA-41EF-55BE57F46BFA}"/>
              </a:ext>
            </a:extLst>
          </p:cNvPr>
          <p:cNvCxnSpPr>
            <a:cxnSpLocks/>
            <a:stCxn id="31" idx="3"/>
            <a:endCxn id="36" idx="1"/>
          </p:cNvCxnSpPr>
          <p:nvPr/>
        </p:nvCxnSpPr>
        <p:spPr>
          <a:xfrm>
            <a:off x="2807085" y="4359321"/>
            <a:ext cx="748375" cy="19684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C05FB9A-CA0E-5D49-1B26-16A005F45D24}"/>
              </a:ext>
            </a:extLst>
          </p:cNvPr>
          <p:cNvSpPr txBox="1"/>
          <p:nvPr/>
        </p:nvSpPr>
        <p:spPr>
          <a:xfrm>
            <a:off x="3002187" y="1633096"/>
            <a:ext cx="1519738"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Partitions</a:t>
            </a:r>
            <a:endParaRPr kumimoji="1" lang="zh-CN" altLang="en-US" b="1" dirty="0">
              <a:latin typeface="Microsoft YaHei" panose="020B0503020204020204" pitchFamily="34" charset="-122"/>
              <a:ea typeface="Microsoft YaHei" panose="020B0503020204020204" pitchFamily="34" charset="-122"/>
            </a:endParaRPr>
          </a:p>
        </p:txBody>
      </p:sp>
      <p:cxnSp>
        <p:nvCxnSpPr>
          <p:cNvPr id="72" name="直线箭头连接符 71">
            <a:extLst>
              <a:ext uri="{FF2B5EF4-FFF2-40B4-BE49-F238E27FC236}">
                <a16:creationId xmlns:a16="http://schemas.microsoft.com/office/drawing/2014/main" id="{2AFA3B72-7748-F58F-ADCB-E8D0C0485829}"/>
              </a:ext>
            </a:extLst>
          </p:cNvPr>
          <p:cNvCxnSpPr>
            <a:cxnSpLocks/>
          </p:cNvCxnSpPr>
          <p:nvPr/>
        </p:nvCxnSpPr>
        <p:spPr>
          <a:xfrm>
            <a:off x="4112181" y="2288826"/>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3" name="图形 72">
            <a:extLst>
              <a:ext uri="{FF2B5EF4-FFF2-40B4-BE49-F238E27FC236}">
                <a16:creationId xmlns:a16="http://schemas.microsoft.com/office/drawing/2014/main" id="{FE2ADF9F-7828-0E2F-5ABC-042DE1932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38736" y="2016578"/>
            <a:ext cx="544495" cy="544495"/>
          </a:xfrm>
          <a:prstGeom prst="rect">
            <a:avLst/>
          </a:prstGeom>
        </p:spPr>
      </p:pic>
      <p:sp>
        <p:nvSpPr>
          <p:cNvPr id="74" name="矩形 73">
            <a:extLst>
              <a:ext uri="{FF2B5EF4-FFF2-40B4-BE49-F238E27FC236}">
                <a16:creationId xmlns:a16="http://schemas.microsoft.com/office/drawing/2014/main" id="{9E543F10-2513-23EF-692D-90470E5DFC7A}"/>
              </a:ext>
            </a:extLst>
          </p:cNvPr>
          <p:cNvSpPr/>
          <p:nvPr/>
        </p:nvSpPr>
        <p:spPr>
          <a:xfrm>
            <a:off x="5931606" y="1815381"/>
            <a:ext cx="425736" cy="40172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75" name="矩形 74">
            <a:extLst>
              <a:ext uri="{FF2B5EF4-FFF2-40B4-BE49-F238E27FC236}">
                <a16:creationId xmlns:a16="http://schemas.microsoft.com/office/drawing/2014/main" id="{52F59A2D-35E6-8682-6DD6-3645CCF69E44}"/>
              </a:ext>
            </a:extLst>
          </p:cNvPr>
          <p:cNvSpPr/>
          <p:nvPr/>
        </p:nvSpPr>
        <p:spPr>
          <a:xfrm>
            <a:off x="5931606" y="2324844"/>
            <a:ext cx="425736" cy="396437"/>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78" name="直线箭头连接符 77">
            <a:extLst>
              <a:ext uri="{FF2B5EF4-FFF2-40B4-BE49-F238E27FC236}">
                <a16:creationId xmlns:a16="http://schemas.microsoft.com/office/drawing/2014/main" id="{C6ADCC1A-42CE-9123-AAA7-CC437442EA1D}"/>
              </a:ext>
            </a:extLst>
          </p:cNvPr>
          <p:cNvCxnSpPr>
            <a:cxnSpLocks/>
            <a:stCxn id="73" idx="3"/>
            <a:endCxn id="74" idx="1"/>
          </p:cNvCxnSpPr>
          <p:nvPr/>
        </p:nvCxnSpPr>
        <p:spPr>
          <a:xfrm flipV="1">
            <a:off x="5183231" y="2016241"/>
            <a:ext cx="748375"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358F0880-3DBB-652E-2C0F-3ECEC7758639}"/>
              </a:ext>
            </a:extLst>
          </p:cNvPr>
          <p:cNvCxnSpPr>
            <a:cxnSpLocks/>
            <a:stCxn id="73" idx="3"/>
            <a:endCxn id="75" idx="1"/>
          </p:cNvCxnSpPr>
          <p:nvPr/>
        </p:nvCxnSpPr>
        <p:spPr>
          <a:xfrm>
            <a:off x="5183231" y="2288826"/>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3F20B4EA-6C8F-D530-14AD-A6353ADEEE3B}"/>
              </a:ext>
            </a:extLst>
          </p:cNvPr>
          <p:cNvCxnSpPr>
            <a:cxnSpLocks/>
          </p:cNvCxnSpPr>
          <p:nvPr/>
        </p:nvCxnSpPr>
        <p:spPr>
          <a:xfrm>
            <a:off x="4119254" y="3662501"/>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7" name="图形 106">
            <a:extLst>
              <a:ext uri="{FF2B5EF4-FFF2-40B4-BE49-F238E27FC236}">
                <a16:creationId xmlns:a16="http://schemas.microsoft.com/office/drawing/2014/main" id="{98B9F4EC-5BB7-D976-8320-3DC078C981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5809" y="3390253"/>
            <a:ext cx="544495" cy="544495"/>
          </a:xfrm>
          <a:prstGeom prst="rect">
            <a:avLst/>
          </a:prstGeom>
        </p:spPr>
      </p:pic>
      <p:sp>
        <p:nvSpPr>
          <p:cNvPr id="108" name="矩形 107">
            <a:extLst>
              <a:ext uri="{FF2B5EF4-FFF2-40B4-BE49-F238E27FC236}">
                <a16:creationId xmlns:a16="http://schemas.microsoft.com/office/drawing/2014/main" id="{89E6F32D-13CF-C2D0-21EF-046FCB38F8FA}"/>
              </a:ext>
            </a:extLst>
          </p:cNvPr>
          <p:cNvSpPr/>
          <p:nvPr/>
        </p:nvSpPr>
        <p:spPr>
          <a:xfrm>
            <a:off x="5938679" y="3189056"/>
            <a:ext cx="425736" cy="40172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09" name="矩形 108">
            <a:extLst>
              <a:ext uri="{FF2B5EF4-FFF2-40B4-BE49-F238E27FC236}">
                <a16:creationId xmlns:a16="http://schemas.microsoft.com/office/drawing/2014/main" id="{CA0E971D-E2B0-BB3A-E1E5-B512BFBC562E}"/>
              </a:ext>
            </a:extLst>
          </p:cNvPr>
          <p:cNvSpPr/>
          <p:nvPr/>
        </p:nvSpPr>
        <p:spPr>
          <a:xfrm>
            <a:off x="5938679" y="3698519"/>
            <a:ext cx="425736" cy="396437"/>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10" name="直线箭头连接符 109">
            <a:extLst>
              <a:ext uri="{FF2B5EF4-FFF2-40B4-BE49-F238E27FC236}">
                <a16:creationId xmlns:a16="http://schemas.microsoft.com/office/drawing/2014/main" id="{26FBEBCE-B5EE-BDD7-CB46-50179C9ADBB0}"/>
              </a:ext>
            </a:extLst>
          </p:cNvPr>
          <p:cNvCxnSpPr>
            <a:cxnSpLocks/>
            <a:stCxn id="107" idx="3"/>
            <a:endCxn id="108" idx="1"/>
          </p:cNvCxnSpPr>
          <p:nvPr/>
        </p:nvCxnSpPr>
        <p:spPr>
          <a:xfrm flipV="1">
            <a:off x="5190304" y="3389916"/>
            <a:ext cx="748375"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a:extLst>
              <a:ext uri="{FF2B5EF4-FFF2-40B4-BE49-F238E27FC236}">
                <a16:creationId xmlns:a16="http://schemas.microsoft.com/office/drawing/2014/main" id="{82522137-5573-A280-41B3-6535AA3F229B}"/>
              </a:ext>
            </a:extLst>
          </p:cNvPr>
          <p:cNvCxnSpPr>
            <a:cxnSpLocks/>
            <a:stCxn id="107" idx="3"/>
            <a:endCxn id="109" idx="1"/>
          </p:cNvCxnSpPr>
          <p:nvPr/>
        </p:nvCxnSpPr>
        <p:spPr>
          <a:xfrm>
            <a:off x="5190304" y="3662501"/>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F23F32D4-5081-334B-9C74-5764BBAE20B9}"/>
              </a:ext>
            </a:extLst>
          </p:cNvPr>
          <p:cNvCxnSpPr>
            <a:cxnSpLocks/>
          </p:cNvCxnSpPr>
          <p:nvPr/>
        </p:nvCxnSpPr>
        <p:spPr>
          <a:xfrm>
            <a:off x="4119254" y="4979429"/>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3" name="图形 112">
            <a:extLst>
              <a:ext uri="{FF2B5EF4-FFF2-40B4-BE49-F238E27FC236}">
                <a16:creationId xmlns:a16="http://schemas.microsoft.com/office/drawing/2014/main" id="{91199622-AD58-CB35-9052-AE8DC2D4A4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5809" y="4707181"/>
            <a:ext cx="544495" cy="544495"/>
          </a:xfrm>
          <a:prstGeom prst="rect">
            <a:avLst/>
          </a:prstGeom>
        </p:spPr>
      </p:pic>
      <p:sp>
        <p:nvSpPr>
          <p:cNvPr id="114" name="矩形 113">
            <a:extLst>
              <a:ext uri="{FF2B5EF4-FFF2-40B4-BE49-F238E27FC236}">
                <a16:creationId xmlns:a16="http://schemas.microsoft.com/office/drawing/2014/main" id="{2611221E-6059-82B8-7A9F-81586B96D153}"/>
              </a:ext>
            </a:extLst>
          </p:cNvPr>
          <p:cNvSpPr/>
          <p:nvPr/>
        </p:nvSpPr>
        <p:spPr>
          <a:xfrm>
            <a:off x="5938679" y="4505984"/>
            <a:ext cx="425736" cy="40172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15" name="矩形 114">
            <a:extLst>
              <a:ext uri="{FF2B5EF4-FFF2-40B4-BE49-F238E27FC236}">
                <a16:creationId xmlns:a16="http://schemas.microsoft.com/office/drawing/2014/main" id="{18C207E4-D0F2-E22E-1C5B-C11FC8F33AF7}"/>
              </a:ext>
            </a:extLst>
          </p:cNvPr>
          <p:cNvSpPr/>
          <p:nvPr/>
        </p:nvSpPr>
        <p:spPr>
          <a:xfrm>
            <a:off x="5938679" y="5015447"/>
            <a:ext cx="425736" cy="396437"/>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16" name="直线箭头连接符 115">
            <a:extLst>
              <a:ext uri="{FF2B5EF4-FFF2-40B4-BE49-F238E27FC236}">
                <a16:creationId xmlns:a16="http://schemas.microsoft.com/office/drawing/2014/main" id="{0A2DAB7A-524E-53D8-2495-516AFD51FACA}"/>
              </a:ext>
            </a:extLst>
          </p:cNvPr>
          <p:cNvCxnSpPr>
            <a:cxnSpLocks/>
            <a:stCxn id="113" idx="3"/>
            <a:endCxn id="114" idx="1"/>
          </p:cNvCxnSpPr>
          <p:nvPr/>
        </p:nvCxnSpPr>
        <p:spPr>
          <a:xfrm flipV="1">
            <a:off x="5190304" y="4706844"/>
            <a:ext cx="748375"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a:extLst>
              <a:ext uri="{FF2B5EF4-FFF2-40B4-BE49-F238E27FC236}">
                <a16:creationId xmlns:a16="http://schemas.microsoft.com/office/drawing/2014/main" id="{DAE2E05C-B22D-0BE3-444A-4CD93081CB6A}"/>
              </a:ext>
            </a:extLst>
          </p:cNvPr>
          <p:cNvCxnSpPr>
            <a:cxnSpLocks/>
            <a:stCxn id="113" idx="3"/>
            <a:endCxn id="115" idx="1"/>
          </p:cNvCxnSpPr>
          <p:nvPr/>
        </p:nvCxnSpPr>
        <p:spPr>
          <a:xfrm>
            <a:off x="5190304" y="4979429"/>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8BBCE895-EB5E-A67F-7E39-199962E360E1}"/>
              </a:ext>
            </a:extLst>
          </p:cNvPr>
          <p:cNvCxnSpPr>
            <a:cxnSpLocks/>
          </p:cNvCxnSpPr>
          <p:nvPr/>
        </p:nvCxnSpPr>
        <p:spPr>
          <a:xfrm>
            <a:off x="4119254" y="6365026"/>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9" name="图形 118">
            <a:extLst>
              <a:ext uri="{FF2B5EF4-FFF2-40B4-BE49-F238E27FC236}">
                <a16:creationId xmlns:a16="http://schemas.microsoft.com/office/drawing/2014/main" id="{023D53AD-B0E9-9E06-F74D-4B9D6C4B48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5809" y="6092778"/>
            <a:ext cx="544495" cy="544495"/>
          </a:xfrm>
          <a:prstGeom prst="rect">
            <a:avLst/>
          </a:prstGeom>
        </p:spPr>
      </p:pic>
      <p:sp>
        <p:nvSpPr>
          <p:cNvPr id="120" name="矩形 119">
            <a:extLst>
              <a:ext uri="{FF2B5EF4-FFF2-40B4-BE49-F238E27FC236}">
                <a16:creationId xmlns:a16="http://schemas.microsoft.com/office/drawing/2014/main" id="{ADFD6B4C-B11B-7E7D-0241-F950BDD94F64}"/>
              </a:ext>
            </a:extLst>
          </p:cNvPr>
          <p:cNvSpPr/>
          <p:nvPr/>
        </p:nvSpPr>
        <p:spPr>
          <a:xfrm>
            <a:off x="5883132" y="5891581"/>
            <a:ext cx="425736" cy="401720"/>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21" name="矩形 120">
            <a:extLst>
              <a:ext uri="{FF2B5EF4-FFF2-40B4-BE49-F238E27FC236}">
                <a16:creationId xmlns:a16="http://schemas.microsoft.com/office/drawing/2014/main" id="{FF2B7DF3-98CC-B3EF-CBB8-8FBA716648DD}"/>
              </a:ext>
            </a:extLst>
          </p:cNvPr>
          <p:cNvSpPr/>
          <p:nvPr/>
        </p:nvSpPr>
        <p:spPr>
          <a:xfrm>
            <a:off x="5938679" y="6401044"/>
            <a:ext cx="425736" cy="396437"/>
          </a:xfrm>
          <a:prstGeom prst="rect">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22" name="直线箭头连接符 121">
            <a:extLst>
              <a:ext uri="{FF2B5EF4-FFF2-40B4-BE49-F238E27FC236}">
                <a16:creationId xmlns:a16="http://schemas.microsoft.com/office/drawing/2014/main" id="{B0AFE606-DA8A-999E-D9B7-609F9033AC37}"/>
              </a:ext>
            </a:extLst>
          </p:cNvPr>
          <p:cNvCxnSpPr>
            <a:cxnSpLocks/>
            <a:stCxn id="119" idx="3"/>
            <a:endCxn id="120" idx="1"/>
          </p:cNvCxnSpPr>
          <p:nvPr/>
        </p:nvCxnSpPr>
        <p:spPr>
          <a:xfrm flipV="1">
            <a:off x="5190304" y="6092441"/>
            <a:ext cx="692828"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6AA3250F-BB66-6CBC-C1FC-92240A2B0971}"/>
              </a:ext>
            </a:extLst>
          </p:cNvPr>
          <p:cNvCxnSpPr>
            <a:cxnSpLocks/>
            <a:stCxn id="119" idx="3"/>
            <a:endCxn id="121" idx="1"/>
          </p:cNvCxnSpPr>
          <p:nvPr/>
        </p:nvCxnSpPr>
        <p:spPr>
          <a:xfrm>
            <a:off x="5190304" y="6365026"/>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1C706B32-87D7-0970-970F-EBD16462F1EA}"/>
              </a:ext>
            </a:extLst>
          </p:cNvPr>
          <p:cNvSpPr txBox="1"/>
          <p:nvPr/>
        </p:nvSpPr>
        <p:spPr>
          <a:xfrm>
            <a:off x="6281407" y="1944279"/>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1" name="文本框 130">
            <a:extLst>
              <a:ext uri="{FF2B5EF4-FFF2-40B4-BE49-F238E27FC236}">
                <a16:creationId xmlns:a16="http://schemas.microsoft.com/office/drawing/2014/main" id="{EE0CB569-11AA-8C8D-F44F-50C0D457B4B7}"/>
              </a:ext>
            </a:extLst>
          </p:cNvPr>
          <p:cNvSpPr txBox="1"/>
          <p:nvPr/>
        </p:nvSpPr>
        <p:spPr>
          <a:xfrm>
            <a:off x="6281407" y="3289994"/>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2" name="文本框 131">
            <a:extLst>
              <a:ext uri="{FF2B5EF4-FFF2-40B4-BE49-F238E27FC236}">
                <a16:creationId xmlns:a16="http://schemas.microsoft.com/office/drawing/2014/main" id="{FEB4125C-5C25-62F1-AFC9-E40FD1A2F6BE}"/>
              </a:ext>
            </a:extLst>
          </p:cNvPr>
          <p:cNvSpPr txBox="1"/>
          <p:nvPr/>
        </p:nvSpPr>
        <p:spPr>
          <a:xfrm>
            <a:off x="6281407" y="4635709"/>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3" name="文本框 132">
            <a:extLst>
              <a:ext uri="{FF2B5EF4-FFF2-40B4-BE49-F238E27FC236}">
                <a16:creationId xmlns:a16="http://schemas.microsoft.com/office/drawing/2014/main" id="{2FFDEA43-E960-9D3D-0814-2FDEF3157402}"/>
              </a:ext>
            </a:extLst>
          </p:cNvPr>
          <p:cNvSpPr txBox="1"/>
          <p:nvPr/>
        </p:nvSpPr>
        <p:spPr>
          <a:xfrm>
            <a:off x="6281407" y="5981424"/>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4" name="矩形 133">
            <a:extLst>
              <a:ext uri="{FF2B5EF4-FFF2-40B4-BE49-F238E27FC236}">
                <a16:creationId xmlns:a16="http://schemas.microsoft.com/office/drawing/2014/main" id="{FA229E09-979A-BA4F-0AF6-E3750049311A}"/>
              </a:ext>
            </a:extLst>
          </p:cNvPr>
          <p:cNvSpPr/>
          <p:nvPr/>
        </p:nvSpPr>
        <p:spPr>
          <a:xfrm>
            <a:off x="7403219" y="1006678"/>
            <a:ext cx="2965386" cy="630134"/>
          </a:xfrm>
          <a:prstGeom prst="rect">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ln>
                  <a:solidFill>
                    <a:schemeClr val="tx1"/>
                  </a:solidFill>
                </a:ln>
                <a:solidFill>
                  <a:schemeClr val="tx1"/>
                </a:solidFill>
                <a:latin typeface="Microsoft YaHei" panose="020B0503020204020204" pitchFamily="34" charset="-122"/>
                <a:ea typeface="Microsoft YaHei" panose="020B0503020204020204" pitchFamily="34" charset="-122"/>
              </a:rPr>
              <a:t>Global TopK Agg Result</a:t>
            </a:r>
            <a:endParaRPr kumimoji="1" lang="zh-CN" altLang="en-US" dirty="0">
              <a:ln>
                <a:solidFill>
                  <a:schemeClr val="tx1"/>
                </a:solidFill>
              </a:ln>
              <a:solidFill>
                <a:schemeClr val="tx1"/>
              </a:solidFill>
              <a:latin typeface="Microsoft YaHei" panose="020B0503020204020204" pitchFamily="34" charset="-122"/>
              <a:ea typeface="Microsoft YaHei" panose="020B0503020204020204" pitchFamily="34" charset="-122"/>
            </a:endParaRPr>
          </a:p>
        </p:txBody>
      </p:sp>
      <p:pic>
        <p:nvPicPr>
          <p:cNvPr id="136" name="图形 135">
            <a:extLst>
              <a:ext uri="{FF2B5EF4-FFF2-40B4-BE49-F238E27FC236}">
                <a16:creationId xmlns:a16="http://schemas.microsoft.com/office/drawing/2014/main" id="{B0E5669D-8693-3ABA-E4E7-E73819772E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8058" y="3635365"/>
            <a:ext cx="575885" cy="575885"/>
          </a:xfrm>
          <a:prstGeom prst="rect">
            <a:avLst/>
          </a:prstGeom>
        </p:spPr>
      </p:pic>
      <p:pic>
        <p:nvPicPr>
          <p:cNvPr id="137" name="图形 136">
            <a:extLst>
              <a:ext uri="{FF2B5EF4-FFF2-40B4-BE49-F238E27FC236}">
                <a16:creationId xmlns:a16="http://schemas.microsoft.com/office/drawing/2014/main" id="{C585148C-1097-4970-A707-560121EAB2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04" y="5772063"/>
            <a:ext cx="575885" cy="575885"/>
          </a:xfrm>
          <a:prstGeom prst="rect">
            <a:avLst/>
          </a:prstGeom>
        </p:spPr>
      </p:pic>
    </p:spTree>
    <p:extLst>
      <p:ext uri="{BB962C8B-B14F-4D97-AF65-F5344CB8AC3E}">
        <p14:creationId xmlns:p14="http://schemas.microsoft.com/office/powerpoint/2010/main" val="13981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A9510E5-BD70-6145-C242-7F73C97AB69F}"/>
              </a:ext>
            </a:extLst>
          </p:cNvPr>
          <p:cNvSpPr txBox="1"/>
          <p:nvPr/>
        </p:nvSpPr>
        <p:spPr>
          <a:xfrm>
            <a:off x="367859" y="172079"/>
            <a:ext cx="3208260" cy="584775"/>
          </a:xfrm>
          <a:prstGeom prst="rect">
            <a:avLst/>
          </a:prstGeom>
          <a:noFill/>
        </p:spPr>
        <p:txBody>
          <a:bodyPr wrap="square" rtlCol="0">
            <a:spAutoFit/>
          </a:bodyPr>
          <a:lstStyle/>
          <a:p>
            <a:r>
              <a:rPr kumimoji="1" lang="en-US" altLang="zh-CN" sz="3200" b="1" dirty="0">
                <a:latin typeface="Microsoft YaHei" panose="020B0503020204020204" pitchFamily="34" charset="-122"/>
                <a:ea typeface="Microsoft YaHei" panose="020B0503020204020204" pitchFamily="34" charset="-122"/>
              </a:rPr>
              <a:t>3 </a:t>
            </a:r>
            <a:r>
              <a:rPr kumimoji="1" lang="zh-CN" altLang="en-US" sz="3200" b="1" dirty="0">
                <a:latin typeface="Microsoft YaHei" panose="020B0503020204020204" pitchFamily="34" charset="-122"/>
                <a:ea typeface="Microsoft YaHei" panose="020B0503020204020204" pitchFamily="34" charset="-122"/>
              </a:rPr>
              <a:t>方案介绍</a:t>
            </a:r>
          </a:p>
        </p:txBody>
      </p:sp>
      <p:sp>
        <p:nvSpPr>
          <p:cNvPr id="3" name="文本框 2">
            <a:extLst>
              <a:ext uri="{FF2B5EF4-FFF2-40B4-BE49-F238E27FC236}">
                <a16:creationId xmlns:a16="http://schemas.microsoft.com/office/drawing/2014/main" id="{97EDA0BD-553E-B582-C32F-D39B53864D11}"/>
              </a:ext>
            </a:extLst>
          </p:cNvPr>
          <p:cNvSpPr txBox="1"/>
          <p:nvPr/>
        </p:nvSpPr>
        <p:spPr>
          <a:xfrm>
            <a:off x="1000101" y="993330"/>
            <a:ext cx="4539308" cy="497957"/>
          </a:xfrm>
          <a:prstGeom prst="rect">
            <a:avLst/>
          </a:prstGeom>
          <a:noFill/>
        </p:spPr>
        <p:txBody>
          <a:bodyPr wrap="square" rtlCol="0">
            <a:spAutoFit/>
          </a:bodyPr>
          <a:lstStyle/>
          <a:p>
            <a:pPr>
              <a:lnSpc>
                <a:spcPct val="120000"/>
              </a:lnSpc>
            </a:pPr>
            <a:r>
              <a:rPr kumimoji="1" lang="zh-CN" altLang="en-US" sz="2400" b="1" dirty="0">
                <a:latin typeface="Microsoft YaHei" panose="020B0503020204020204" pitchFamily="34" charset="-122"/>
                <a:ea typeface="Microsoft YaHei" panose="020B0503020204020204" pitchFamily="34" charset="-122"/>
              </a:rPr>
              <a:t>挑战</a:t>
            </a:r>
            <a:r>
              <a:rPr kumimoji="1" lang="en-US" altLang="zh-CN" sz="2400" b="1" dirty="0">
                <a:latin typeface="Microsoft YaHei" panose="020B0503020204020204" pitchFamily="34" charset="-122"/>
                <a:ea typeface="Microsoft YaHei" panose="020B0503020204020204" pitchFamily="34" charset="-122"/>
              </a:rPr>
              <a:t>3</a:t>
            </a:r>
            <a:r>
              <a:rPr kumimoji="1" lang="zh-CN" altLang="en-US" sz="2400" b="1" dirty="0">
                <a:latin typeface="Microsoft YaHei" panose="020B0503020204020204" pitchFamily="34" charset="-122"/>
                <a:ea typeface="Microsoft YaHei" panose="020B0503020204020204" pitchFamily="34" charset="-122"/>
              </a:rPr>
              <a:t>：逻辑分区</a:t>
            </a:r>
            <a:endParaRPr kumimoji="1" lang="zh-CN" altLang="en-US" sz="2000" b="1" dirty="0">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3C072C6F-AD10-41BE-A2B0-29D8F6647E1F}"/>
              </a:ext>
            </a:extLst>
          </p:cNvPr>
          <p:cNvSpPr txBox="1"/>
          <p:nvPr/>
        </p:nvSpPr>
        <p:spPr>
          <a:xfrm>
            <a:off x="7252957" y="2002428"/>
            <a:ext cx="4729134" cy="3018070"/>
          </a:xfrm>
          <a:prstGeom prst="rect">
            <a:avLst/>
          </a:prstGeom>
          <a:noFill/>
        </p:spPr>
        <p:txBody>
          <a:bodyPr wrap="square" rtlCol="0">
            <a:spAutoFit/>
          </a:bodyPr>
          <a:lstStyle/>
          <a:p>
            <a:pPr>
              <a:lnSpc>
                <a:spcPct val="130000"/>
              </a:lnSpc>
            </a:pPr>
            <a:r>
              <a:rPr kumimoji="1" lang="zh-CN" altLang="en-US" sz="2000" b="1" dirty="0">
                <a:latin typeface="Microsoft YaHei" panose="020B0503020204020204" pitchFamily="34" charset="-122"/>
                <a:ea typeface="Microsoft YaHei" panose="020B0503020204020204" pitchFamily="34" charset="-122"/>
              </a:rPr>
              <a:t>逻辑分区</a:t>
            </a:r>
          </a:p>
          <a:p>
            <a:pPr marL="285750" indent="-285750">
              <a:lnSpc>
                <a:spcPct val="130000"/>
              </a:lnSpc>
              <a:buFont typeface="Wingdings" pitchFamily="2" charset="2"/>
              <a:buChar char="l"/>
            </a:pPr>
            <a:endParaRPr kumimoji="1" lang="en-US" altLang="zh-CN" sz="1000"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zh-CN" altLang="en-US" b="1" dirty="0">
                <a:latin typeface="Microsoft YaHei" panose="020B0503020204020204" pitchFamily="34" charset="-122"/>
                <a:ea typeface="Microsoft YaHei" panose="020B0503020204020204" pitchFamily="34" charset="-122"/>
              </a:rPr>
              <a:t>观察发现，顺序扫描一遍内存中的全量数据的代价远低于将这些数据做物理分区，即将表的所有数据哈希后拷贝到对应分区的代价远高于只扫描一遍数据。</a:t>
            </a:r>
            <a:endParaRPr kumimoji="1" lang="en-US" altLang="zh-CN"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endParaRPr kumimoji="1" lang="en-US" altLang="zh-CN" sz="1000" b="1" dirty="0">
              <a:latin typeface="Microsoft YaHei" panose="020B0503020204020204" pitchFamily="34" charset="-122"/>
              <a:ea typeface="Microsoft YaHei" panose="020B0503020204020204" pitchFamily="34" charset="-122"/>
            </a:endParaRPr>
          </a:p>
          <a:p>
            <a:pPr marL="285750" indent="-285750">
              <a:lnSpc>
                <a:spcPct val="130000"/>
              </a:lnSpc>
              <a:buFont typeface="Wingdings" pitchFamily="2" charset="2"/>
              <a:buChar char="l"/>
            </a:pPr>
            <a:r>
              <a:rPr kumimoji="1" lang="zh-CN" altLang="en-US" b="1" dirty="0">
                <a:latin typeface="Microsoft YaHei" panose="020B0503020204020204" pitchFamily="34" charset="-122"/>
                <a:ea typeface="Microsoft YaHei" panose="020B0503020204020204" pitchFamily="34" charset="-122"/>
              </a:rPr>
              <a:t>遍历一遍数据，只更新每条数据对应的分区的统计信息，不实际拷贝数据到分区</a:t>
            </a:r>
            <a:endParaRPr kumimoji="1" lang="en-US" altLang="zh-CN" b="1" dirty="0">
              <a:latin typeface="Microsoft YaHei" panose="020B0503020204020204" pitchFamily="34" charset="-122"/>
              <a:ea typeface="Microsoft YaHei" panose="020B0503020204020204" pitchFamily="34" charset="-122"/>
            </a:endParaRPr>
          </a:p>
        </p:txBody>
      </p:sp>
      <p:sp>
        <p:nvSpPr>
          <p:cNvPr id="23" name="矩形 22">
            <a:extLst>
              <a:ext uri="{FF2B5EF4-FFF2-40B4-BE49-F238E27FC236}">
                <a16:creationId xmlns:a16="http://schemas.microsoft.com/office/drawing/2014/main" id="{23A42236-5134-4747-4472-365B721A9F3B}"/>
              </a:ext>
            </a:extLst>
          </p:cNvPr>
          <p:cNvSpPr/>
          <p:nvPr/>
        </p:nvSpPr>
        <p:spPr>
          <a:xfrm>
            <a:off x="1018752" y="2047048"/>
            <a:ext cx="425736" cy="4624547"/>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25" name="文本框 24">
            <a:extLst>
              <a:ext uri="{FF2B5EF4-FFF2-40B4-BE49-F238E27FC236}">
                <a16:creationId xmlns:a16="http://schemas.microsoft.com/office/drawing/2014/main" id="{ACD24298-A8A7-FFEC-E2E3-F42CF8CC29F2}"/>
              </a:ext>
            </a:extLst>
          </p:cNvPr>
          <p:cNvSpPr txBox="1"/>
          <p:nvPr/>
        </p:nvSpPr>
        <p:spPr>
          <a:xfrm>
            <a:off x="669331" y="1633096"/>
            <a:ext cx="1093209"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Table</a:t>
            </a:r>
            <a:endParaRPr kumimoji="1" lang="zh-CN" altLang="en-US" b="1" dirty="0">
              <a:latin typeface="Microsoft YaHei" panose="020B0503020204020204" pitchFamily="34" charset="-122"/>
              <a:ea typeface="Microsoft YaHei" panose="020B0503020204020204" pitchFamily="34" charset="-122"/>
            </a:endParaRPr>
          </a:p>
        </p:txBody>
      </p:sp>
      <p:cxnSp>
        <p:nvCxnSpPr>
          <p:cNvPr id="27" name="直线箭头连接符 26">
            <a:extLst>
              <a:ext uri="{FF2B5EF4-FFF2-40B4-BE49-F238E27FC236}">
                <a16:creationId xmlns:a16="http://schemas.microsoft.com/office/drawing/2014/main" id="{6F51674E-8199-613C-A691-752E60071E27}"/>
              </a:ext>
            </a:extLst>
          </p:cNvPr>
          <p:cNvCxnSpPr>
            <a:cxnSpLocks/>
          </p:cNvCxnSpPr>
          <p:nvPr/>
        </p:nvCxnSpPr>
        <p:spPr>
          <a:xfrm>
            <a:off x="1736035" y="4359321"/>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图形 30">
            <a:extLst>
              <a:ext uri="{FF2B5EF4-FFF2-40B4-BE49-F238E27FC236}">
                <a16:creationId xmlns:a16="http://schemas.microsoft.com/office/drawing/2014/main" id="{3F45EAEC-93B8-331C-5F16-2BB1188110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62590" y="4087073"/>
            <a:ext cx="544495" cy="544495"/>
          </a:xfrm>
          <a:prstGeom prst="rect">
            <a:avLst/>
          </a:prstGeom>
        </p:spPr>
      </p:pic>
      <p:sp>
        <p:nvSpPr>
          <p:cNvPr id="32" name="文本框 31">
            <a:extLst>
              <a:ext uri="{FF2B5EF4-FFF2-40B4-BE49-F238E27FC236}">
                <a16:creationId xmlns:a16="http://schemas.microsoft.com/office/drawing/2014/main" id="{B05F7FA4-35A2-DCFD-1D46-D63FA02C3AF8}"/>
              </a:ext>
            </a:extLst>
          </p:cNvPr>
          <p:cNvSpPr txBox="1"/>
          <p:nvPr/>
        </p:nvSpPr>
        <p:spPr>
          <a:xfrm>
            <a:off x="1462498" y="3204320"/>
            <a:ext cx="1667226" cy="646331"/>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Logic</a:t>
            </a:r>
          </a:p>
          <a:p>
            <a:pPr algn="ctr"/>
            <a:r>
              <a:rPr kumimoji="1" lang="en-US" altLang="zh-CN" b="1" dirty="0">
                <a:latin typeface="Microsoft YaHei" panose="020B0503020204020204" pitchFamily="34" charset="-122"/>
                <a:ea typeface="Microsoft YaHei" panose="020B0503020204020204" pitchFamily="34" charset="-122"/>
              </a:rPr>
              <a:t>Partitioning</a:t>
            </a:r>
            <a:endParaRPr kumimoji="1" lang="zh-CN" altLang="en-US" b="1" dirty="0">
              <a:latin typeface="Microsoft YaHei" panose="020B0503020204020204" pitchFamily="34" charset="-122"/>
              <a:ea typeface="Microsoft YaHei" panose="020B0503020204020204" pitchFamily="34" charset="-122"/>
            </a:endParaRPr>
          </a:p>
        </p:txBody>
      </p:sp>
      <p:sp>
        <p:nvSpPr>
          <p:cNvPr id="33" name="矩形 32">
            <a:extLst>
              <a:ext uri="{FF2B5EF4-FFF2-40B4-BE49-F238E27FC236}">
                <a16:creationId xmlns:a16="http://schemas.microsoft.com/office/drawing/2014/main" id="{49A0A859-2DDD-A2EA-5591-30BF1CBA1613}"/>
              </a:ext>
            </a:extLst>
          </p:cNvPr>
          <p:cNvSpPr/>
          <p:nvPr/>
        </p:nvSpPr>
        <p:spPr>
          <a:xfrm>
            <a:off x="3555460" y="2041936"/>
            <a:ext cx="425736" cy="575884"/>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4" name="矩形 33">
            <a:extLst>
              <a:ext uri="{FF2B5EF4-FFF2-40B4-BE49-F238E27FC236}">
                <a16:creationId xmlns:a16="http://schemas.microsoft.com/office/drawing/2014/main" id="{2FE315B2-29A3-C0DA-8FB4-72691954ACEF}"/>
              </a:ext>
            </a:extLst>
          </p:cNvPr>
          <p:cNvSpPr/>
          <p:nvPr/>
        </p:nvSpPr>
        <p:spPr>
          <a:xfrm>
            <a:off x="3555460" y="3374558"/>
            <a:ext cx="425736" cy="575885"/>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5" name="矩形 34">
            <a:extLst>
              <a:ext uri="{FF2B5EF4-FFF2-40B4-BE49-F238E27FC236}">
                <a16:creationId xmlns:a16="http://schemas.microsoft.com/office/drawing/2014/main" id="{8D0E2001-FFB4-40D2-3D44-783682EEC6C0}"/>
              </a:ext>
            </a:extLst>
          </p:cNvPr>
          <p:cNvSpPr/>
          <p:nvPr/>
        </p:nvSpPr>
        <p:spPr>
          <a:xfrm>
            <a:off x="3555460" y="4707181"/>
            <a:ext cx="425736" cy="575886"/>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36" name="矩形 35">
            <a:extLst>
              <a:ext uri="{FF2B5EF4-FFF2-40B4-BE49-F238E27FC236}">
                <a16:creationId xmlns:a16="http://schemas.microsoft.com/office/drawing/2014/main" id="{7B2BFB5E-983D-19C2-B057-275FE8F6E1C2}"/>
              </a:ext>
            </a:extLst>
          </p:cNvPr>
          <p:cNvSpPr/>
          <p:nvPr/>
        </p:nvSpPr>
        <p:spPr>
          <a:xfrm>
            <a:off x="3555460" y="6039805"/>
            <a:ext cx="425736" cy="575886"/>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37" name="直线箭头连接符 36">
            <a:extLst>
              <a:ext uri="{FF2B5EF4-FFF2-40B4-BE49-F238E27FC236}">
                <a16:creationId xmlns:a16="http://schemas.microsoft.com/office/drawing/2014/main" id="{59B2E257-F830-73C4-AE87-0955D4ABBC66}"/>
              </a:ext>
            </a:extLst>
          </p:cNvPr>
          <p:cNvCxnSpPr>
            <a:cxnSpLocks/>
            <a:stCxn id="31" idx="3"/>
            <a:endCxn id="33" idx="1"/>
          </p:cNvCxnSpPr>
          <p:nvPr/>
        </p:nvCxnSpPr>
        <p:spPr>
          <a:xfrm flipV="1">
            <a:off x="2807085" y="2329878"/>
            <a:ext cx="748375" cy="20294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74E224CC-BAEB-DC25-FA14-F7823438B8E4}"/>
              </a:ext>
            </a:extLst>
          </p:cNvPr>
          <p:cNvCxnSpPr>
            <a:cxnSpLocks/>
            <a:stCxn id="31" idx="3"/>
            <a:endCxn id="34" idx="1"/>
          </p:cNvCxnSpPr>
          <p:nvPr/>
        </p:nvCxnSpPr>
        <p:spPr>
          <a:xfrm flipV="1">
            <a:off x="2807085" y="3662501"/>
            <a:ext cx="748375" cy="6968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线箭头连接符 38">
            <a:extLst>
              <a:ext uri="{FF2B5EF4-FFF2-40B4-BE49-F238E27FC236}">
                <a16:creationId xmlns:a16="http://schemas.microsoft.com/office/drawing/2014/main" id="{74F2F809-8F41-6D1E-9A72-8663734BE658}"/>
              </a:ext>
            </a:extLst>
          </p:cNvPr>
          <p:cNvCxnSpPr>
            <a:cxnSpLocks/>
            <a:stCxn id="31" idx="3"/>
            <a:endCxn id="35" idx="1"/>
          </p:cNvCxnSpPr>
          <p:nvPr/>
        </p:nvCxnSpPr>
        <p:spPr>
          <a:xfrm>
            <a:off x="2807085" y="4359321"/>
            <a:ext cx="748375" cy="6358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4AB6E26F-F935-BABA-41EF-55BE57F46BFA}"/>
              </a:ext>
            </a:extLst>
          </p:cNvPr>
          <p:cNvCxnSpPr>
            <a:cxnSpLocks/>
            <a:stCxn id="31" idx="3"/>
            <a:endCxn id="36" idx="1"/>
          </p:cNvCxnSpPr>
          <p:nvPr/>
        </p:nvCxnSpPr>
        <p:spPr>
          <a:xfrm>
            <a:off x="2807085" y="4359321"/>
            <a:ext cx="748375" cy="196842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4C05FB9A-CA0E-5D49-1B26-16A005F45D24}"/>
              </a:ext>
            </a:extLst>
          </p:cNvPr>
          <p:cNvSpPr txBox="1"/>
          <p:nvPr/>
        </p:nvSpPr>
        <p:spPr>
          <a:xfrm>
            <a:off x="3002187" y="1633096"/>
            <a:ext cx="1519738" cy="369332"/>
          </a:xfrm>
          <a:prstGeom prst="rect">
            <a:avLst/>
          </a:prstGeom>
          <a:noFill/>
        </p:spPr>
        <p:txBody>
          <a:bodyPr wrap="square" rtlCol="0">
            <a:spAutoFit/>
          </a:bodyPr>
          <a:lstStyle/>
          <a:p>
            <a:pPr algn="ctr"/>
            <a:r>
              <a:rPr kumimoji="1" lang="en-US" altLang="zh-CN" b="1" dirty="0">
                <a:latin typeface="Microsoft YaHei" panose="020B0503020204020204" pitchFamily="34" charset="-122"/>
                <a:ea typeface="Microsoft YaHei" panose="020B0503020204020204" pitchFamily="34" charset="-122"/>
              </a:rPr>
              <a:t>Statistics</a:t>
            </a:r>
            <a:endParaRPr kumimoji="1" lang="zh-CN" altLang="en-US" b="1" dirty="0">
              <a:latin typeface="Microsoft YaHei" panose="020B0503020204020204" pitchFamily="34" charset="-122"/>
              <a:ea typeface="Microsoft YaHei" panose="020B0503020204020204" pitchFamily="34" charset="-122"/>
            </a:endParaRPr>
          </a:p>
        </p:txBody>
      </p:sp>
      <p:cxnSp>
        <p:nvCxnSpPr>
          <p:cNvPr id="72" name="直线箭头连接符 71">
            <a:extLst>
              <a:ext uri="{FF2B5EF4-FFF2-40B4-BE49-F238E27FC236}">
                <a16:creationId xmlns:a16="http://schemas.microsoft.com/office/drawing/2014/main" id="{2AFA3B72-7748-F58F-ADCB-E8D0C0485829}"/>
              </a:ext>
            </a:extLst>
          </p:cNvPr>
          <p:cNvCxnSpPr>
            <a:cxnSpLocks/>
          </p:cNvCxnSpPr>
          <p:nvPr/>
        </p:nvCxnSpPr>
        <p:spPr>
          <a:xfrm>
            <a:off x="4112181" y="2288826"/>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3" name="图形 72">
            <a:extLst>
              <a:ext uri="{FF2B5EF4-FFF2-40B4-BE49-F238E27FC236}">
                <a16:creationId xmlns:a16="http://schemas.microsoft.com/office/drawing/2014/main" id="{FE2ADF9F-7828-0E2F-5ABC-042DE19322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38736" y="2016578"/>
            <a:ext cx="544495" cy="544495"/>
          </a:xfrm>
          <a:prstGeom prst="rect">
            <a:avLst/>
          </a:prstGeom>
        </p:spPr>
      </p:pic>
      <p:sp>
        <p:nvSpPr>
          <p:cNvPr id="74" name="矩形 73">
            <a:extLst>
              <a:ext uri="{FF2B5EF4-FFF2-40B4-BE49-F238E27FC236}">
                <a16:creationId xmlns:a16="http://schemas.microsoft.com/office/drawing/2014/main" id="{9E543F10-2513-23EF-692D-90470E5DFC7A}"/>
              </a:ext>
            </a:extLst>
          </p:cNvPr>
          <p:cNvSpPr/>
          <p:nvPr/>
        </p:nvSpPr>
        <p:spPr>
          <a:xfrm>
            <a:off x="5931606" y="1815381"/>
            <a:ext cx="425736" cy="401720"/>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75" name="矩形 74">
            <a:extLst>
              <a:ext uri="{FF2B5EF4-FFF2-40B4-BE49-F238E27FC236}">
                <a16:creationId xmlns:a16="http://schemas.microsoft.com/office/drawing/2014/main" id="{52F59A2D-35E6-8682-6DD6-3645CCF69E44}"/>
              </a:ext>
            </a:extLst>
          </p:cNvPr>
          <p:cNvSpPr/>
          <p:nvPr/>
        </p:nvSpPr>
        <p:spPr>
          <a:xfrm>
            <a:off x="5931606" y="2324844"/>
            <a:ext cx="425736" cy="396437"/>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78" name="直线箭头连接符 77">
            <a:extLst>
              <a:ext uri="{FF2B5EF4-FFF2-40B4-BE49-F238E27FC236}">
                <a16:creationId xmlns:a16="http://schemas.microsoft.com/office/drawing/2014/main" id="{C6ADCC1A-42CE-9123-AAA7-CC437442EA1D}"/>
              </a:ext>
            </a:extLst>
          </p:cNvPr>
          <p:cNvCxnSpPr>
            <a:cxnSpLocks/>
            <a:stCxn id="73" idx="3"/>
            <a:endCxn id="74" idx="1"/>
          </p:cNvCxnSpPr>
          <p:nvPr/>
        </p:nvCxnSpPr>
        <p:spPr>
          <a:xfrm flipV="1">
            <a:off x="5183231" y="2016241"/>
            <a:ext cx="748375"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358F0880-3DBB-652E-2C0F-3ECEC7758639}"/>
              </a:ext>
            </a:extLst>
          </p:cNvPr>
          <p:cNvCxnSpPr>
            <a:cxnSpLocks/>
            <a:stCxn id="73" idx="3"/>
            <a:endCxn id="75" idx="1"/>
          </p:cNvCxnSpPr>
          <p:nvPr/>
        </p:nvCxnSpPr>
        <p:spPr>
          <a:xfrm>
            <a:off x="5183231" y="2288826"/>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3F20B4EA-6C8F-D530-14AD-A6353ADEEE3B}"/>
              </a:ext>
            </a:extLst>
          </p:cNvPr>
          <p:cNvCxnSpPr>
            <a:cxnSpLocks/>
          </p:cNvCxnSpPr>
          <p:nvPr/>
        </p:nvCxnSpPr>
        <p:spPr>
          <a:xfrm>
            <a:off x="4119254" y="3662501"/>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7" name="图形 106">
            <a:extLst>
              <a:ext uri="{FF2B5EF4-FFF2-40B4-BE49-F238E27FC236}">
                <a16:creationId xmlns:a16="http://schemas.microsoft.com/office/drawing/2014/main" id="{98B9F4EC-5BB7-D976-8320-3DC078C981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5809" y="3390253"/>
            <a:ext cx="544495" cy="544495"/>
          </a:xfrm>
          <a:prstGeom prst="rect">
            <a:avLst/>
          </a:prstGeom>
        </p:spPr>
      </p:pic>
      <p:sp>
        <p:nvSpPr>
          <p:cNvPr id="108" name="矩形 107">
            <a:extLst>
              <a:ext uri="{FF2B5EF4-FFF2-40B4-BE49-F238E27FC236}">
                <a16:creationId xmlns:a16="http://schemas.microsoft.com/office/drawing/2014/main" id="{89E6F32D-13CF-C2D0-21EF-046FCB38F8FA}"/>
              </a:ext>
            </a:extLst>
          </p:cNvPr>
          <p:cNvSpPr/>
          <p:nvPr/>
        </p:nvSpPr>
        <p:spPr>
          <a:xfrm>
            <a:off x="5938679" y="3189056"/>
            <a:ext cx="425736" cy="401720"/>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09" name="矩形 108">
            <a:extLst>
              <a:ext uri="{FF2B5EF4-FFF2-40B4-BE49-F238E27FC236}">
                <a16:creationId xmlns:a16="http://schemas.microsoft.com/office/drawing/2014/main" id="{CA0E971D-E2B0-BB3A-E1E5-B512BFBC562E}"/>
              </a:ext>
            </a:extLst>
          </p:cNvPr>
          <p:cNvSpPr/>
          <p:nvPr/>
        </p:nvSpPr>
        <p:spPr>
          <a:xfrm>
            <a:off x="5938679" y="3698519"/>
            <a:ext cx="425736" cy="396437"/>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10" name="直线箭头连接符 109">
            <a:extLst>
              <a:ext uri="{FF2B5EF4-FFF2-40B4-BE49-F238E27FC236}">
                <a16:creationId xmlns:a16="http://schemas.microsoft.com/office/drawing/2014/main" id="{26FBEBCE-B5EE-BDD7-CB46-50179C9ADBB0}"/>
              </a:ext>
            </a:extLst>
          </p:cNvPr>
          <p:cNvCxnSpPr>
            <a:cxnSpLocks/>
            <a:stCxn id="107" idx="3"/>
            <a:endCxn id="108" idx="1"/>
          </p:cNvCxnSpPr>
          <p:nvPr/>
        </p:nvCxnSpPr>
        <p:spPr>
          <a:xfrm flipV="1">
            <a:off x="5190304" y="3389916"/>
            <a:ext cx="748375"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线箭头连接符 110">
            <a:extLst>
              <a:ext uri="{FF2B5EF4-FFF2-40B4-BE49-F238E27FC236}">
                <a16:creationId xmlns:a16="http://schemas.microsoft.com/office/drawing/2014/main" id="{82522137-5573-A280-41B3-6535AA3F229B}"/>
              </a:ext>
            </a:extLst>
          </p:cNvPr>
          <p:cNvCxnSpPr>
            <a:cxnSpLocks/>
            <a:stCxn id="107" idx="3"/>
            <a:endCxn id="109" idx="1"/>
          </p:cNvCxnSpPr>
          <p:nvPr/>
        </p:nvCxnSpPr>
        <p:spPr>
          <a:xfrm>
            <a:off x="5190304" y="3662501"/>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F23F32D4-5081-334B-9C74-5764BBAE20B9}"/>
              </a:ext>
            </a:extLst>
          </p:cNvPr>
          <p:cNvCxnSpPr>
            <a:cxnSpLocks/>
          </p:cNvCxnSpPr>
          <p:nvPr/>
        </p:nvCxnSpPr>
        <p:spPr>
          <a:xfrm>
            <a:off x="4119254" y="4979429"/>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3" name="图形 112">
            <a:extLst>
              <a:ext uri="{FF2B5EF4-FFF2-40B4-BE49-F238E27FC236}">
                <a16:creationId xmlns:a16="http://schemas.microsoft.com/office/drawing/2014/main" id="{91199622-AD58-CB35-9052-AE8DC2D4A4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5809" y="4707181"/>
            <a:ext cx="544495" cy="544495"/>
          </a:xfrm>
          <a:prstGeom prst="rect">
            <a:avLst/>
          </a:prstGeom>
        </p:spPr>
      </p:pic>
      <p:sp>
        <p:nvSpPr>
          <p:cNvPr id="114" name="矩形 113">
            <a:extLst>
              <a:ext uri="{FF2B5EF4-FFF2-40B4-BE49-F238E27FC236}">
                <a16:creationId xmlns:a16="http://schemas.microsoft.com/office/drawing/2014/main" id="{2611221E-6059-82B8-7A9F-81586B96D153}"/>
              </a:ext>
            </a:extLst>
          </p:cNvPr>
          <p:cNvSpPr/>
          <p:nvPr/>
        </p:nvSpPr>
        <p:spPr>
          <a:xfrm>
            <a:off x="5938679" y="4505984"/>
            <a:ext cx="425736" cy="401720"/>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15" name="矩形 114">
            <a:extLst>
              <a:ext uri="{FF2B5EF4-FFF2-40B4-BE49-F238E27FC236}">
                <a16:creationId xmlns:a16="http://schemas.microsoft.com/office/drawing/2014/main" id="{18C207E4-D0F2-E22E-1C5B-C11FC8F33AF7}"/>
              </a:ext>
            </a:extLst>
          </p:cNvPr>
          <p:cNvSpPr/>
          <p:nvPr/>
        </p:nvSpPr>
        <p:spPr>
          <a:xfrm>
            <a:off x="5938679" y="5015447"/>
            <a:ext cx="425736" cy="396437"/>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16" name="直线箭头连接符 115">
            <a:extLst>
              <a:ext uri="{FF2B5EF4-FFF2-40B4-BE49-F238E27FC236}">
                <a16:creationId xmlns:a16="http://schemas.microsoft.com/office/drawing/2014/main" id="{0A2DAB7A-524E-53D8-2495-516AFD51FACA}"/>
              </a:ext>
            </a:extLst>
          </p:cNvPr>
          <p:cNvCxnSpPr>
            <a:cxnSpLocks/>
            <a:stCxn id="113" idx="3"/>
            <a:endCxn id="114" idx="1"/>
          </p:cNvCxnSpPr>
          <p:nvPr/>
        </p:nvCxnSpPr>
        <p:spPr>
          <a:xfrm flipV="1">
            <a:off x="5190304" y="4706844"/>
            <a:ext cx="748375"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线箭头连接符 116">
            <a:extLst>
              <a:ext uri="{FF2B5EF4-FFF2-40B4-BE49-F238E27FC236}">
                <a16:creationId xmlns:a16="http://schemas.microsoft.com/office/drawing/2014/main" id="{DAE2E05C-B22D-0BE3-444A-4CD93081CB6A}"/>
              </a:ext>
            </a:extLst>
          </p:cNvPr>
          <p:cNvCxnSpPr>
            <a:cxnSpLocks/>
            <a:stCxn id="113" idx="3"/>
            <a:endCxn id="115" idx="1"/>
          </p:cNvCxnSpPr>
          <p:nvPr/>
        </p:nvCxnSpPr>
        <p:spPr>
          <a:xfrm>
            <a:off x="5190304" y="4979429"/>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8BBCE895-EB5E-A67F-7E39-199962E360E1}"/>
              </a:ext>
            </a:extLst>
          </p:cNvPr>
          <p:cNvCxnSpPr>
            <a:cxnSpLocks/>
          </p:cNvCxnSpPr>
          <p:nvPr/>
        </p:nvCxnSpPr>
        <p:spPr>
          <a:xfrm>
            <a:off x="4119254" y="6365026"/>
            <a:ext cx="4089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19" name="图形 118">
            <a:extLst>
              <a:ext uri="{FF2B5EF4-FFF2-40B4-BE49-F238E27FC236}">
                <a16:creationId xmlns:a16="http://schemas.microsoft.com/office/drawing/2014/main" id="{023D53AD-B0E9-9E06-F74D-4B9D6C4B48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45809" y="6092778"/>
            <a:ext cx="544495" cy="544495"/>
          </a:xfrm>
          <a:prstGeom prst="rect">
            <a:avLst/>
          </a:prstGeom>
        </p:spPr>
      </p:pic>
      <p:sp>
        <p:nvSpPr>
          <p:cNvPr id="120" name="矩形 119">
            <a:extLst>
              <a:ext uri="{FF2B5EF4-FFF2-40B4-BE49-F238E27FC236}">
                <a16:creationId xmlns:a16="http://schemas.microsoft.com/office/drawing/2014/main" id="{ADFD6B4C-B11B-7E7D-0241-F950BDD94F64}"/>
              </a:ext>
            </a:extLst>
          </p:cNvPr>
          <p:cNvSpPr/>
          <p:nvPr/>
        </p:nvSpPr>
        <p:spPr>
          <a:xfrm>
            <a:off x="5883132" y="5891581"/>
            <a:ext cx="425736" cy="401720"/>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sp>
        <p:nvSpPr>
          <p:cNvPr id="121" name="矩形 120">
            <a:extLst>
              <a:ext uri="{FF2B5EF4-FFF2-40B4-BE49-F238E27FC236}">
                <a16:creationId xmlns:a16="http://schemas.microsoft.com/office/drawing/2014/main" id="{FF2B7DF3-98CC-B3EF-CBB8-8FBA716648DD}"/>
              </a:ext>
            </a:extLst>
          </p:cNvPr>
          <p:cNvSpPr/>
          <p:nvPr/>
        </p:nvSpPr>
        <p:spPr>
          <a:xfrm>
            <a:off x="5938679" y="6401044"/>
            <a:ext cx="425736" cy="396437"/>
          </a:xfrm>
          <a:prstGeom prst="rect">
            <a:avLst/>
          </a:prstGeom>
          <a:solidFill>
            <a:srgbClr val="FFC00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endParaRPr>
          </a:p>
        </p:txBody>
      </p:sp>
      <p:cxnSp>
        <p:nvCxnSpPr>
          <p:cNvPr id="122" name="直线箭头连接符 121">
            <a:extLst>
              <a:ext uri="{FF2B5EF4-FFF2-40B4-BE49-F238E27FC236}">
                <a16:creationId xmlns:a16="http://schemas.microsoft.com/office/drawing/2014/main" id="{B0AFE606-DA8A-999E-D9B7-609F9033AC37}"/>
              </a:ext>
            </a:extLst>
          </p:cNvPr>
          <p:cNvCxnSpPr>
            <a:cxnSpLocks/>
            <a:stCxn id="119" idx="3"/>
            <a:endCxn id="120" idx="1"/>
          </p:cNvCxnSpPr>
          <p:nvPr/>
        </p:nvCxnSpPr>
        <p:spPr>
          <a:xfrm flipV="1">
            <a:off x="5190304" y="6092441"/>
            <a:ext cx="692828" cy="2725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6AA3250F-BB66-6CBC-C1FC-92240A2B0971}"/>
              </a:ext>
            </a:extLst>
          </p:cNvPr>
          <p:cNvCxnSpPr>
            <a:cxnSpLocks/>
            <a:stCxn id="119" idx="3"/>
            <a:endCxn id="121" idx="1"/>
          </p:cNvCxnSpPr>
          <p:nvPr/>
        </p:nvCxnSpPr>
        <p:spPr>
          <a:xfrm>
            <a:off x="5190304" y="6365026"/>
            <a:ext cx="748375" cy="2342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本框 123">
            <a:extLst>
              <a:ext uri="{FF2B5EF4-FFF2-40B4-BE49-F238E27FC236}">
                <a16:creationId xmlns:a16="http://schemas.microsoft.com/office/drawing/2014/main" id="{1C706B32-87D7-0970-970F-EBD16462F1EA}"/>
              </a:ext>
            </a:extLst>
          </p:cNvPr>
          <p:cNvSpPr txBox="1"/>
          <p:nvPr/>
        </p:nvSpPr>
        <p:spPr>
          <a:xfrm>
            <a:off x="6281407" y="1944279"/>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1" name="文本框 130">
            <a:extLst>
              <a:ext uri="{FF2B5EF4-FFF2-40B4-BE49-F238E27FC236}">
                <a16:creationId xmlns:a16="http://schemas.microsoft.com/office/drawing/2014/main" id="{EE0CB569-11AA-8C8D-F44F-50C0D457B4B7}"/>
              </a:ext>
            </a:extLst>
          </p:cNvPr>
          <p:cNvSpPr txBox="1"/>
          <p:nvPr/>
        </p:nvSpPr>
        <p:spPr>
          <a:xfrm>
            <a:off x="6281407" y="3289994"/>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2" name="文本框 131">
            <a:extLst>
              <a:ext uri="{FF2B5EF4-FFF2-40B4-BE49-F238E27FC236}">
                <a16:creationId xmlns:a16="http://schemas.microsoft.com/office/drawing/2014/main" id="{FEB4125C-5C25-62F1-AFC9-E40FD1A2F6BE}"/>
              </a:ext>
            </a:extLst>
          </p:cNvPr>
          <p:cNvSpPr txBox="1"/>
          <p:nvPr/>
        </p:nvSpPr>
        <p:spPr>
          <a:xfrm>
            <a:off x="6281407" y="4635709"/>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sp>
        <p:nvSpPr>
          <p:cNvPr id="133" name="文本框 132">
            <a:extLst>
              <a:ext uri="{FF2B5EF4-FFF2-40B4-BE49-F238E27FC236}">
                <a16:creationId xmlns:a16="http://schemas.microsoft.com/office/drawing/2014/main" id="{2FFDEA43-E960-9D3D-0814-2FDEF3157402}"/>
              </a:ext>
            </a:extLst>
          </p:cNvPr>
          <p:cNvSpPr txBox="1"/>
          <p:nvPr/>
        </p:nvSpPr>
        <p:spPr>
          <a:xfrm>
            <a:off x="6281407" y="5981424"/>
            <a:ext cx="971550" cy="461665"/>
          </a:xfrm>
          <a:prstGeom prst="rect">
            <a:avLst/>
          </a:prstGeom>
          <a:noFill/>
        </p:spPr>
        <p:txBody>
          <a:bodyPr wrap="square" rtlCol="0">
            <a:spAutoFit/>
          </a:bodyPr>
          <a:lstStyle/>
          <a:p>
            <a:pPr algn="ctr"/>
            <a:r>
              <a:rPr kumimoji="1" lang="en-US" altLang="zh-CN" sz="2400" b="1">
                <a:latin typeface="Microsoft YaHei" panose="020B0503020204020204" pitchFamily="34" charset="-122"/>
                <a:ea typeface="Microsoft YaHei" panose="020B0503020204020204" pitchFamily="34" charset="-122"/>
              </a:rPr>
              <a:t>…</a:t>
            </a:r>
            <a:endParaRPr kumimoji="1" lang="zh-CN" altLang="en-US" sz="2400" b="1">
              <a:latin typeface="Microsoft YaHei" panose="020B0503020204020204" pitchFamily="34" charset="-122"/>
              <a:ea typeface="Microsoft YaHei" panose="020B0503020204020204" pitchFamily="34" charset="-122"/>
            </a:endParaRPr>
          </a:p>
        </p:txBody>
      </p:sp>
      <p:pic>
        <p:nvPicPr>
          <p:cNvPr id="136" name="图形 135">
            <a:extLst>
              <a:ext uri="{FF2B5EF4-FFF2-40B4-BE49-F238E27FC236}">
                <a16:creationId xmlns:a16="http://schemas.microsoft.com/office/drawing/2014/main" id="{B0E5669D-8693-3ABA-E4E7-E73819772E7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8058" y="3635365"/>
            <a:ext cx="575885" cy="575885"/>
          </a:xfrm>
          <a:prstGeom prst="rect">
            <a:avLst/>
          </a:prstGeom>
        </p:spPr>
      </p:pic>
      <p:pic>
        <p:nvPicPr>
          <p:cNvPr id="137" name="图形 136">
            <a:extLst>
              <a:ext uri="{FF2B5EF4-FFF2-40B4-BE49-F238E27FC236}">
                <a16:creationId xmlns:a16="http://schemas.microsoft.com/office/drawing/2014/main" id="{C585148C-1097-4970-A707-560121EAB2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63604" y="5772063"/>
            <a:ext cx="575885" cy="575885"/>
          </a:xfrm>
          <a:prstGeom prst="rect">
            <a:avLst/>
          </a:prstGeom>
        </p:spPr>
      </p:pic>
    </p:spTree>
    <p:extLst>
      <p:ext uri="{BB962C8B-B14F-4D97-AF65-F5344CB8AC3E}">
        <p14:creationId xmlns:p14="http://schemas.microsoft.com/office/powerpoint/2010/main" val="11008097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471</TotalTime>
  <Words>2611</Words>
  <Application>Microsoft Macintosh PowerPoint</Application>
  <PresentationFormat>宽屏</PresentationFormat>
  <Paragraphs>448</Paragraphs>
  <Slides>24</Slides>
  <Notes>0</Notes>
  <HiddenSlides>4</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-apple-system</vt:lpstr>
      <vt:lpstr>等线</vt:lpstr>
      <vt:lpstr>等线 Light</vt:lpstr>
      <vt:lpstr>Microsoft YaHei</vt:lpstr>
      <vt:lpstr>Microsoft YaHei Light</vt:lpstr>
      <vt:lpstr>Arial</vt:lpstr>
      <vt:lpstr>Arial Rounded MT Bold</vt:lpstr>
      <vt:lpstr>Cambria Math</vt:lpstr>
      <vt:lpstr>Menlo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Huayi Chai</dc:creator>
  <cp:lastModifiedBy>Huayi Chai</cp:lastModifiedBy>
  <cp:revision>525</cp:revision>
  <dcterms:created xsi:type="dcterms:W3CDTF">2024-05-04T11:32:35Z</dcterms:created>
  <dcterms:modified xsi:type="dcterms:W3CDTF">2024-05-24T09:10:02Z</dcterms:modified>
</cp:coreProperties>
</file>