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8" r:id="rId3"/>
    <p:sldId id="258" r:id="rId4"/>
    <p:sldId id="311" r:id="rId5"/>
    <p:sldId id="307" r:id="rId6"/>
    <p:sldId id="324" r:id="rId7"/>
    <p:sldId id="319" r:id="rId8"/>
    <p:sldId id="313" r:id="rId9"/>
    <p:sldId id="325" r:id="rId10"/>
    <p:sldId id="326" r:id="rId11"/>
    <p:sldId id="320" r:id="rId12"/>
    <p:sldId id="315" r:id="rId13"/>
    <p:sldId id="327" r:id="rId14"/>
    <p:sldId id="329" r:id="rId15"/>
    <p:sldId id="328" r:id="rId16"/>
    <p:sldId id="316" r:id="rId17"/>
    <p:sldId id="321" r:id="rId18"/>
    <p:sldId id="317" r:id="rId19"/>
    <p:sldId id="318" r:id="rId20"/>
    <p:sldId id="322" r:id="rId21"/>
    <p:sldId id="323" r:id="rId22"/>
    <p:sldId id="259" r:id="rId23"/>
    <p:sldId id="260" r:id="rId24"/>
    <p:sldId id="303" r:id="rId25"/>
    <p:sldId id="261" r:id="rId26"/>
    <p:sldId id="288" r:id="rId27"/>
    <p:sldId id="262" r:id="rId28"/>
    <p:sldId id="275" r:id="rId29"/>
    <p:sldId id="285" r:id="rId30"/>
    <p:sldId id="286" r:id="rId31"/>
    <p:sldId id="287" r:id="rId32"/>
    <p:sldId id="278" r:id="rId33"/>
    <p:sldId id="279" r:id="rId34"/>
    <p:sldId id="276" r:id="rId35"/>
    <p:sldId id="269" r:id="rId36"/>
    <p:sldId id="263" r:id="rId37"/>
    <p:sldId id="289" r:id="rId38"/>
    <p:sldId id="290" r:id="rId39"/>
    <p:sldId id="292" r:id="rId40"/>
    <p:sldId id="293" r:id="rId41"/>
    <p:sldId id="294" r:id="rId42"/>
    <p:sldId id="299" r:id="rId43"/>
    <p:sldId id="301" r:id="rId44"/>
    <p:sldId id="304" r:id="rId45"/>
    <p:sldId id="305" r:id="rId46"/>
    <p:sldId id="306" r:id="rId47"/>
    <p:sldId id="300" r:id="rId48"/>
    <p:sldId id="302" r:id="rId49"/>
    <p:sldId id="270" r:id="rId50"/>
    <p:sldId id="264" r:id="rId51"/>
    <p:sldId id="271" r:id="rId52"/>
    <p:sldId id="265" r:id="rId53"/>
    <p:sldId id="272" r:id="rId54"/>
    <p:sldId id="266" r:id="rId55"/>
    <p:sldId id="273" r:id="rId56"/>
    <p:sldId id="267" r:id="rId57"/>
    <p:sldId id="274" r:id="rId58"/>
    <p:sldId id="268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4238" autoAdjust="0"/>
  </p:normalViewPr>
  <p:slideViewPr>
    <p:cSldViewPr snapToGrid="0">
      <p:cViewPr>
        <p:scale>
          <a:sx n="66" d="100"/>
          <a:sy n="66" d="100"/>
        </p:scale>
        <p:origin x="-864" y="-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3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50FE4-80B6-46A0-A6BA-1D8B88966D49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C6C78-8304-4E06-A544-7FC4AB40F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0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46182-789B-44E6-A4AB-E1749D74D1F7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2A8F-6A00-4C9D-9298-2D51C499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1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8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dirty="0" smtClean="0"/>
              <a:t>车联网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IP_address:port/Modef_clas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038" y="848300"/>
            <a:ext cx="9144000" cy="2387600"/>
          </a:xfrm>
        </p:spPr>
        <p:txBody>
          <a:bodyPr/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Python+Flexx</a:t>
            </a:r>
            <a:r>
              <a:rPr lang="en-US" altLang="zh-CN" dirty="0" smtClean="0"/>
              <a:t>(GUI)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171" y="3995783"/>
            <a:ext cx="10363200" cy="1508760"/>
          </a:xfrm>
        </p:spPr>
        <p:txBody>
          <a:bodyPr>
            <a:normAutofit fontScale="47500" lnSpcReduction="20000"/>
          </a:bodyPr>
          <a:lstStyle/>
          <a:p>
            <a:endParaRPr lang="en-US" altLang="zh-CN" sz="5900" dirty="0" smtClean="0"/>
          </a:p>
          <a:p>
            <a:pPr algn="ctr"/>
            <a:r>
              <a:rPr lang="zh-CN" altLang="en-US" sz="5900" dirty="0" smtClean="0">
                <a:latin typeface="宋体" pitchFamily="2" charset="-122"/>
                <a:ea typeface="宋体" pitchFamily="2" charset="-122"/>
              </a:rPr>
              <a:t>杨 超   </a:t>
            </a:r>
            <a:endParaRPr lang="en-US" altLang="zh-CN" sz="59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5900" dirty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5900" dirty="0" smtClean="0">
                <a:latin typeface="宋体" pitchFamily="2" charset="-122"/>
                <a:ea typeface="宋体" pitchFamily="2" charset="-122"/>
              </a:rPr>
              <a:t>2018.1</a:t>
            </a:r>
            <a:endParaRPr lang="zh-CN" altLang="en-US" sz="59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1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1800" b="1" dirty="0"/>
              <a:t>import </a:t>
            </a:r>
            <a:r>
              <a:rPr lang="en-US" altLang="zh-CN" sz="1800" b="1" dirty="0" smtClean="0"/>
              <a:t> time</a:t>
            </a:r>
            <a:endParaRPr lang="en-US" altLang="zh-CN" sz="1800" b="1" dirty="0"/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 err="1"/>
              <a:t>def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get_now_time</a:t>
            </a:r>
            <a:r>
              <a:rPr lang="en-US" altLang="zh-CN" sz="1800" b="1" dirty="0"/>
              <a:t>():</a:t>
            </a:r>
          </a:p>
          <a:p>
            <a:pPr marL="68580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now_time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= </a:t>
            </a:r>
            <a:r>
              <a:rPr lang="en-US" altLang="zh-CN" sz="1800" b="1" dirty="0" err="1"/>
              <a:t>time.strftime</a:t>
            </a:r>
            <a:r>
              <a:rPr lang="en-US" altLang="zh-CN" sz="1800" b="1" dirty="0"/>
              <a:t>("%Y/%m/%d/ %H:%M:%S")</a:t>
            </a:r>
          </a:p>
          <a:p>
            <a:pPr marL="68580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smtClean="0"/>
              <a:t> return </a:t>
            </a:r>
            <a:r>
              <a:rPr lang="en-US" altLang="zh-CN" sz="1800" b="1" dirty="0" err="1"/>
              <a:t>now_time</a:t>
            </a:r>
            <a:endParaRPr lang="en-US" altLang="zh-CN" sz="1800" b="1" dirty="0"/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 smtClean="0"/>
              <a:t>If  </a:t>
            </a:r>
            <a:r>
              <a:rPr lang="en-US" altLang="zh-CN" sz="1800" b="1" dirty="0"/>
              <a:t>__name__ == "__main__":</a:t>
            </a:r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smtClean="0"/>
              <a:t>  </a:t>
            </a:r>
            <a:r>
              <a:rPr lang="en-US" altLang="zh-CN" sz="1800" b="1" dirty="0"/>
              <a:t>print(</a:t>
            </a:r>
            <a:r>
              <a:rPr lang="en-US" altLang="zh-CN" sz="1800" b="1" dirty="0" err="1"/>
              <a:t>get_now_time</a:t>
            </a:r>
            <a:r>
              <a:rPr lang="en-US" altLang="zh-CN" sz="1800" b="1" dirty="0"/>
              <a:t>())</a:t>
            </a:r>
            <a:endParaRPr lang="zh-CN" altLang="en-US" sz="1800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443492"/>
            <a:ext cx="56483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5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r>
              <a:rPr lang="zh-CN" altLang="en-US" dirty="0"/>
              <a:t>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基础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高级特性</a:t>
            </a:r>
            <a:endParaRPr lang="en-US" altLang="zh-CN" dirty="0" smtClean="0"/>
          </a:p>
          <a:p>
            <a:r>
              <a:rPr lang="zh-CN" altLang="en-US" dirty="0" smtClean="0"/>
              <a:t>函数式编程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进程和线程</a:t>
            </a:r>
            <a:endParaRPr lang="en-US" altLang="zh-CN" dirty="0" smtClean="0"/>
          </a:p>
          <a:p>
            <a:r>
              <a:rPr lang="zh-CN" altLang="en-US" dirty="0" smtClean="0"/>
              <a:t>错误、调试和测试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数据类型和变量</a:t>
            </a:r>
            <a:endParaRPr lang="en-US" altLang="zh-CN" dirty="0" smtClean="0"/>
          </a:p>
          <a:p>
            <a:r>
              <a:rPr lang="zh-CN" altLang="en-US" dirty="0" smtClean="0"/>
              <a:t>字符串和编码</a:t>
            </a:r>
            <a:endParaRPr lang="en-US" altLang="zh-CN" dirty="0" smtClean="0"/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</a:p>
          <a:p>
            <a:r>
              <a:rPr lang="zh-CN" altLang="en-US" dirty="0" smtClean="0"/>
              <a:t>条件判断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数据类型和变量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30896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+mn-ea"/>
              </a:rPr>
              <a:t>p</a:t>
            </a:r>
            <a:r>
              <a:rPr lang="en-US" altLang="zh-CN" sz="1600" dirty="0" smtClean="0">
                <a:latin typeface="+mn-ea"/>
              </a:rPr>
              <a:t>ython</a:t>
            </a:r>
            <a:r>
              <a:rPr lang="zh-CN" altLang="en-US" sz="1600" dirty="0" smtClean="0">
                <a:latin typeface="+mn-ea"/>
              </a:rPr>
              <a:t>中能直接处理的数据类型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整数（十进制，十六进制）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浮点数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字符串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en-US" altLang="zh-CN" sz="1600" dirty="0" smtClean="0">
                <a:latin typeface="+mn-ea"/>
              </a:rPr>
              <a:t>‘</a:t>
            </a:r>
            <a:r>
              <a:rPr lang="zh-CN" altLang="en-US" sz="1600" dirty="0" smtClean="0">
                <a:latin typeface="+mn-ea"/>
              </a:rPr>
              <a:t>字符串</a:t>
            </a:r>
            <a:r>
              <a:rPr lang="en-US" altLang="zh-CN" sz="1600" dirty="0" smtClean="0">
                <a:latin typeface="+mn-ea"/>
              </a:rPr>
              <a:t>’ </a:t>
            </a:r>
            <a:r>
              <a:rPr lang="zh-CN" altLang="en-US" sz="1600" dirty="0" smtClean="0">
                <a:latin typeface="+mn-ea"/>
              </a:rPr>
              <a:t>或者</a:t>
            </a:r>
            <a:r>
              <a:rPr lang="en-US" altLang="zh-CN" sz="1600" dirty="0" smtClean="0">
                <a:latin typeface="+mn-ea"/>
              </a:rPr>
              <a:t>  “</a:t>
            </a:r>
            <a:r>
              <a:rPr lang="zh-CN" altLang="en-US" sz="1600" dirty="0" smtClean="0">
                <a:latin typeface="+mn-ea"/>
              </a:rPr>
              <a:t>字符串</a:t>
            </a:r>
            <a:r>
              <a:rPr lang="en-US" altLang="zh-CN" sz="1600" dirty="0" smtClean="0">
                <a:latin typeface="+mn-ea"/>
              </a:rPr>
              <a:t>”</a:t>
            </a:r>
          </a:p>
          <a:p>
            <a:pPr lvl="2"/>
            <a:r>
              <a:rPr lang="en-US" altLang="zh-CN" sz="1600" dirty="0" smtClean="0">
                <a:latin typeface="+mn-ea"/>
              </a:rPr>
              <a:t>“</a:t>
            </a:r>
            <a:r>
              <a:rPr lang="en-US" altLang="zh-CN" sz="1600" dirty="0">
                <a:latin typeface="+mn-ea"/>
              </a:rPr>
              <a:t>C:\\Users\\</a:t>
            </a:r>
            <a:r>
              <a:rPr lang="en-US" altLang="zh-CN" sz="1600" dirty="0" err="1">
                <a:latin typeface="+mn-ea"/>
              </a:rPr>
              <a:t>yc</a:t>
            </a:r>
            <a:r>
              <a:rPr lang="en-US" altLang="zh-CN" sz="1600" dirty="0">
                <a:latin typeface="+mn-ea"/>
              </a:rPr>
              <a:t>\\</a:t>
            </a:r>
            <a:r>
              <a:rPr lang="en-US" altLang="zh-CN" sz="1600" dirty="0" err="1">
                <a:latin typeface="+mn-ea"/>
              </a:rPr>
              <a:t>PycharmProjects</a:t>
            </a:r>
            <a:r>
              <a:rPr lang="en-US" altLang="zh-CN" sz="1600" dirty="0" smtClean="0">
                <a:latin typeface="+mn-ea"/>
              </a:rPr>
              <a:t>”  -- &gt; r“ </a:t>
            </a:r>
            <a:r>
              <a:rPr lang="en-US" altLang="zh-CN" sz="1600" dirty="0">
                <a:latin typeface="+mn-ea"/>
              </a:rPr>
              <a:t>C:\Users\yc\PycharmProjects</a:t>
            </a:r>
            <a:r>
              <a:rPr lang="en-US" altLang="zh-CN" sz="1600" dirty="0" smtClean="0">
                <a:latin typeface="+mn-ea"/>
              </a:rPr>
              <a:t>”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布尔</a:t>
            </a:r>
            <a:r>
              <a:rPr lang="zh-CN" altLang="en-US" sz="1600" dirty="0" smtClean="0">
                <a:latin typeface="+mn-ea"/>
              </a:rPr>
              <a:t>值（</a:t>
            </a:r>
            <a:r>
              <a:rPr lang="en-US" altLang="zh-CN" sz="1600" dirty="0" smtClean="0">
                <a:latin typeface="+mn-ea"/>
              </a:rPr>
              <a:t>true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smtClean="0">
                <a:latin typeface="+mn-ea"/>
              </a:rPr>
              <a:t>false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运算 </a:t>
            </a:r>
            <a:r>
              <a:rPr lang="en-US" altLang="zh-CN" sz="1600" dirty="0" smtClean="0">
                <a:latin typeface="+mn-ea"/>
              </a:rPr>
              <a:t>and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or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not</a:t>
            </a:r>
          </a:p>
          <a:p>
            <a:pPr lvl="1"/>
            <a:r>
              <a:rPr lang="zh-CN" altLang="en-US" sz="1600" dirty="0" smtClean="0">
                <a:latin typeface="+mn-ea"/>
              </a:rPr>
              <a:t>空值 </a:t>
            </a:r>
            <a:r>
              <a:rPr lang="en-US" altLang="zh-CN" sz="1600" dirty="0" smtClean="0">
                <a:latin typeface="+mn-ea"/>
              </a:rPr>
              <a:t>None</a:t>
            </a:r>
          </a:p>
          <a:p>
            <a:r>
              <a:rPr lang="zh-CN" altLang="en-US" sz="1600" dirty="0" smtClean="0">
                <a:latin typeface="+mn-ea"/>
              </a:rPr>
              <a:t>变量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命名</a:t>
            </a:r>
            <a:r>
              <a:rPr lang="zh-CN" altLang="en-US" sz="1600" dirty="0" smtClean="0">
                <a:latin typeface="+mn-ea"/>
              </a:rPr>
              <a:t>规则</a:t>
            </a:r>
            <a:r>
              <a:rPr lang="zh-CN" altLang="en-US" sz="1600" dirty="0">
                <a:latin typeface="+mn-ea"/>
              </a:rPr>
              <a:t>：变量名必须是大小写英文、数字和</a:t>
            </a:r>
            <a:r>
              <a:rPr lang="en-US" altLang="zh-CN" sz="1600" dirty="0">
                <a:latin typeface="+mn-ea"/>
              </a:rPr>
              <a:t>_</a:t>
            </a:r>
            <a:r>
              <a:rPr lang="zh-CN" altLang="en-US" sz="1600" dirty="0">
                <a:latin typeface="+mn-ea"/>
              </a:rPr>
              <a:t>的组合，且不能用数字</a:t>
            </a:r>
            <a:r>
              <a:rPr lang="zh-CN" altLang="en-US" sz="1600" dirty="0" smtClean="0">
                <a:latin typeface="+mn-ea"/>
              </a:rPr>
              <a:t>开头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任意</a:t>
            </a:r>
            <a:r>
              <a:rPr lang="zh-CN" altLang="en-US" sz="1600" dirty="0" smtClean="0">
                <a:latin typeface="+mn-ea"/>
              </a:rPr>
              <a:t>数据类型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常量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习惯</a:t>
            </a:r>
            <a:r>
              <a:rPr lang="zh-CN" altLang="en-US" sz="1600" dirty="0">
                <a:latin typeface="+mn-ea"/>
              </a:rPr>
              <a:t>用全部大写的变量名表示</a:t>
            </a:r>
            <a:r>
              <a:rPr lang="zh-CN" altLang="en-US" sz="1600" dirty="0" smtClean="0">
                <a:latin typeface="+mn-ea"/>
              </a:rPr>
              <a:t>常量  </a:t>
            </a:r>
            <a:r>
              <a:rPr lang="en-US" altLang="zh-CN" sz="1600" dirty="0" smtClean="0">
                <a:latin typeface="+mn-ea"/>
              </a:rPr>
              <a:t>PI = 3.1415926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注意：</a:t>
            </a:r>
            <a:endParaRPr lang="en-US" altLang="zh-CN" sz="1600" b="1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10/3   10//3  10%3</a:t>
            </a:r>
          </a:p>
        </p:txBody>
      </p:sp>
    </p:spTree>
    <p:extLst>
      <p:ext uri="{BB962C8B-B14F-4D97-AF65-F5344CB8AC3E}">
        <p14:creationId xmlns:p14="http://schemas.microsoft.com/office/powerpoint/2010/main" val="47330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基础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sz="3200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3200" dirty="0">
                <a:solidFill>
                  <a:srgbClr val="FF0000"/>
                </a:solidFill>
              </a:rPr>
              <a:t>和编码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30896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+mn-ea"/>
              </a:rPr>
              <a:t>ASCII</a:t>
            </a:r>
            <a:r>
              <a:rPr lang="zh-CN" altLang="en-US" sz="1600" dirty="0">
                <a:latin typeface="+mn-ea"/>
              </a:rPr>
              <a:t>编码是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个字节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smtClean="0">
                <a:latin typeface="+mn-ea"/>
              </a:rPr>
              <a:t>Unicode</a:t>
            </a:r>
            <a:r>
              <a:rPr lang="zh-CN" altLang="en-US" sz="1600" dirty="0">
                <a:latin typeface="+mn-ea"/>
              </a:rPr>
              <a:t>编码通常是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个</a:t>
            </a:r>
            <a:r>
              <a:rPr lang="zh-CN" altLang="en-US" sz="1600" dirty="0" smtClean="0">
                <a:latin typeface="+mn-ea"/>
              </a:rPr>
              <a:t>字节</a:t>
            </a:r>
            <a:r>
              <a:rPr lang="en-US" altLang="zh-CN" sz="1600" dirty="0" smtClean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特殊的是</a:t>
            </a:r>
            <a:r>
              <a:rPr lang="en-US" altLang="zh-CN" sz="1600" dirty="0" smtClean="0">
                <a:latin typeface="+mn-ea"/>
              </a:rPr>
              <a:t>4</a:t>
            </a:r>
            <a:r>
              <a:rPr lang="zh-CN" altLang="en-US" sz="1600" dirty="0" smtClean="0">
                <a:latin typeface="+mn-ea"/>
              </a:rPr>
              <a:t>个字节（</a:t>
            </a:r>
            <a:r>
              <a:rPr lang="en-US" altLang="zh-CN" sz="1600" dirty="0"/>
              <a:t>8</a:t>
            </a:r>
            <a:r>
              <a:rPr lang="zh-CN" altLang="en-US" sz="1600" dirty="0"/>
              <a:t>个</a:t>
            </a:r>
            <a:r>
              <a:rPr lang="zh-CN" altLang="en-US" sz="1600" dirty="0" smtClean="0"/>
              <a:t>比特</a:t>
            </a:r>
            <a:r>
              <a:rPr lang="en-US" altLang="zh-CN" sz="1600" dirty="0" smtClean="0"/>
              <a:t>bit</a:t>
            </a:r>
            <a:r>
              <a:rPr lang="zh-CN" altLang="en-US" sz="1600" dirty="0" smtClean="0"/>
              <a:t>作为</a:t>
            </a:r>
            <a:r>
              <a:rPr lang="zh-CN" altLang="en-US" sz="1600" dirty="0"/>
              <a:t>一个</a:t>
            </a:r>
            <a:r>
              <a:rPr lang="zh-CN" altLang="en-US" sz="1600" dirty="0" smtClean="0"/>
              <a:t>字节</a:t>
            </a:r>
            <a:r>
              <a:rPr lang="en-US" altLang="zh-CN" sz="1600" dirty="0" smtClean="0"/>
              <a:t>byte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计算机内存</a:t>
            </a:r>
            <a:r>
              <a:rPr lang="zh-CN" altLang="en-US" sz="1600" dirty="0"/>
              <a:t>中，统一使用</a:t>
            </a:r>
            <a:r>
              <a:rPr lang="en-US" altLang="zh-CN" sz="1600" dirty="0"/>
              <a:t>Unicode</a:t>
            </a:r>
            <a:r>
              <a:rPr lang="zh-CN" altLang="en-US" sz="1600" dirty="0"/>
              <a:t>编码，当需要保存到硬盘或者需要传输</a:t>
            </a:r>
            <a:r>
              <a:rPr lang="zh-CN" altLang="en-US" sz="1600" dirty="0" smtClean="0"/>
              <a:t>的时候</a:t>
            </a:r>
            <a:r>
              <a:rPr lang="zh-CN" altLang="en-US" sz="1600" dirty="0"/>
              <a:t>，就转换为</a:t>
            </a:r>
            <a:r>
              <a:rPr lang="en-US" altLang="zh-CN" sz="1600" dirty="0"/>
              <a:t>UTF-8</a:t>
            </a:r>
            <a:r>
              <a:rPr lang="zh-CN" altLang="en-US" sz="1600" dirty="0" smtClean="0"/>
              <a:t>编码。</a:t>
            </a:r>
            <a:endParaRPr lang="en-US" altLang="zh-CN" sz="1600" dirty="0" smtClean="0"/>
          </a:p>
          <a:p>
            <a:r>
              <a:rPr lang="en-US" altLang="zh-CN" sz="1600" dirty="0">
                <a:latin typeface="+mn-ea"/>
              </a:rPr>
              <a:t>Python 3</a:t>
            </a:r>
            <a:r>
              <a:rPr lang="zh-CN" altLang="en-US" sz="1600" dirty="0">
                <a:latin typeface="+mn-ea"/>
              </a:rPr>
              <a:t>版本</a:t>
            </a:r>
            <a:r>
              <a:rPr lang="zh-CN" altLang="en-US" sz="1600" dirty="0" smtClean="0">
                <a:latin typeface="+mn-ea"/>
              </a:rPr>
              <a:t>中，字符串（</a:t>
            </a:r>
            <a:r>
              <a:rPr lang="en-US" altLang="zh-CN" sz="1600" dirty="0" err="1" smtClean="0">
                <a:latin typeface="+mn-ea"/>
              </a:rPr>
              <a:t>str</a:t>
            </a:r>
            <a:r>
              <a:rPr lang="zh-CN" altLang="en-US" sz="1600" dirty="0" smtClean="0">
                <a:latin typeface="+mn-ea"/>
              </a:rPr>
              <a:t>）是</a:t>
            </a:r>
            <a:r>
              <a:rPr lang="zh-CN" altLang="en-US" sz="1600" dirty="0">
                <a:latin typeface="+mn-ea"/>
              </a:rPr>
              <a:t>以</a:t>
            </a:r>
            <a:r>
              <a:rPr lang="en-US" altLang="zh-CN" sz="1600" dirty="0">
                <a:latin typeface="+mn-ea"/>
              </a:rPr>
              <a:t>Unicode</a:t>
            </a:r>
            <a:r>
              <a:rPr lang="zh-CN" altLang="en-US" sz="1600" dirty="0" smtClean="0">
                <a:latin typeface="+mn-ea"/>
              </a:rPr>
              <a:t>编码，支持多语言。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字符</a:t>
            </a:r>
            <a:r>
              <a:rPr lang="zh-CN" altLang="en-US" sz="1600" dirty="0">
                <a:latin typeface="+mn-ea"/>
              </a:rPr>
              <a:t>转</a:t>
            </a:r>
            <a:r>
              <a:rPr lang="zh-CN" altLang="en-US" sz="1600" dirty="0" smtClean="0">
                <a:latin typeface="+mn-ea"/>
              </a:rPr>
              <a:t>整数： </a:t>
            </a:r>
            <a:r>
              <a:rPr lang="en-US" altLang="zh-CN" sz="1600" dirty="0" err="1" smtClean="0">
                <a:latin typeface="+mn-ea"/>
              </a:rPr>
              <a:t>ord</a:t>
            </a:r>
            <a:r>
              <a:rPr lang="en-US" altLang="zh-CN" sz="1600" dirty="0" smtClean="0">
                <a:latin typeface="+mn-ea"/>
              </a:rPr>
              <a:t>(‘a’)</a:t>
            </a:r>
          </a:p>
          <a:p>
            <a:pPr lvl="1"/>
            <a:r>
              <a:rPr lang="zh-CN" altLang="en-US" sz="1600" dirty="0" smtClean="0">
                <a:latin typeface="+mn-ea"/>
              </a:rPr>
              <a:t>数字转字符：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chr</a:t>
            </a:r>
            <a:r>
              <a:rPr lang="en-US" altLang="zh-CN" sz="1600" dirty="0" smtClean="0">
                <a:latin typeface="+mn-ea"/>
              </a:rPr>
              <a:t>(97) 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字符串要网络上传输，或者保存到</a:t>
            </a:r>
            <a:r>
              <a:rPr lang="zh-CN" altLang="en-US" sz="1600" dirty="0" smtClean="0">
                <a:latin typeface="+mn-ea"/>
              </a:rPr>
              <a:t>磁盘上，需转换为</a:t>
            </a:r>
            <a:r>
              <a:rPr lang="en-US" altLang="zh-CN" sz="1600" dirty="0" smtClean="0">
                <a:latin typeface="+mn-ea"/>
              </a:rPr>
              <a:t>bytes, </a:t>
            </a:r>
            <a:r>
              <a:rPr lang="en-US" altLang="zh-CN" sz="1600" dirty="0" err="1" smtClean="0">
                <a:latin typeface="+mn-ea"/>
              </a:rPr>
              <a:t>b’abc</a:t>
            </a:r>
            <a:r>
              <a:rPr lang="en-US" altLang="zh-CN" sz="1600" dirty="0" smtClean="0">
                <a:latin typeface="+mn-ea"/>
              </a:rPr>
              <a:t>’,</a:t>
            </a:r>
            <a:r>
              <a:rPr lang="zh-CN" altLang="en-US" sz="1600" dirty="0" smtClean="0">
                <a:latin typeface="+mn-ea"/>
              </a:rPr>
              <a:t>指定编码格式 ‘</a:t>
            </a:r>
            <a:r>
              <a:rPr lang="en-US" altLang="zh-CN" sz="1600" dirty="0" err="1" smtClean="0">
                <a:latin typeface="+mn-ea"/>
              </a:rPr>
              <a:t>abc</a:t>
            </a:r>
            <a:r>
              <a:rPr lang="zh-CN" altLang="en-US" sz="1600" dirty="0" smtClean="0">
                <a:latin typeface="+mn-ea"/>
              </a:rPr>
              <a:t>’</a:t>
            </a:r>
            <a:r>
              <a:rPr lang="en-US" altLang="zh-CN" sz="1600" dirty="0" smtClean="0">
                <a:latin typeface="+mn-ea"/>
              </a:rPr>
              <a:t>.encode(‘utf-8’)</a:t>
            </a:r>
            <a:r>
              <a:rPr lang="zh-CN" altLang="en-US" sz="1600" dirty="0" smtClean="0">
                <a:latin typeface="+mn-ea"/>
              </a:rPr>
              <a:t>。反之，读取</a:t>
            </a:r>
            <a:r>
              <a:rPr lang="en-US" altLang="zh-CN" sz="1600" dirty="0" smtClean="0">
                <a:latin typeface="+mn-ea"/>
              </a:rPr>
              <a:t>bytes, b’</a:t>
            </a:r>
            <a:r>
              <a:rPr lang="en-US" altLang="zh-CN" sz="1600" dirty="0" err="1" smtClean="0">
                <a:latin typeface="+mn-ea"/>
              </a:rPr>
              <a:t>abc</a:t>
            </a:r>
            <a:r>
              <a:rPr lang="en-US" altLang="zh-CN" sz="1600" dirty="0" smtClean="0">
                <a:latin typeface="+mn-ea"/>
              </a:rPr>
              <a:t>’.decode(‘utf-8’),</a:t>
            </a:r>
            <a:r>
              <a:rPr lang="zh-CN" altLang="en-US" sz="1600" dirty="0" smtClean="0">
                <a:latin typeface="+mn-ea"/>
              </a:rPr>
              <a:t>解码。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l</a:t>
            </a:r>
            <a:r>
              <a:rPr lang="en-US" altLang="zh-CN" sz="1600" dirty="0" err="1" smtClean="0">
                <a:latin typeface="+mn-ea"/>
              </a:rPr>
              <a:t>en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str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字符数</a:t>
            </a:r>
            <a:r>
              <a:rPr lang="zh-CN" altLang="en-US" sz="1600" dirty="0">
                <a:latin typeface="+mn-ea"/>
              </a:rPr>
              <a:t>长度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l</a:t>
            </a:r>
            <a:r>
              <a:rPr lang="en-US" altLang="zh-CN" sz="1600" dirty="0" err="1" smtClean="0">
                <a:latin typeface="+mn-ea"/>
              </a:rPr>
              <a:t>en</a:t>
            </a:r>
            <a:r>
              <a:rPr lang="en-US" altLang="zh-CN" sz="1600" dirty="0" smtClean="0">
                <a:latin typeface="+mn-ea"/>
              </a:rPr>
              <a:t>(bytes)		</a:t>
            </a:r>
            <a:r>
              <a:rPr lang="zh-CN" altLang="en-US" sz="1600" dirty="0" smtClean="0">
                <a:latin typeface="+mn-ea"/>
              </a:rPr>
              <a:t>字节数长度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设置</a:t>
            </a:r>
            <a:r>
              <a:rPr lang="en-US" altLang="zh-CN" sz="1600" dirty="0" smtClean="0">
                <a:latin typeface="+mn-ea"/>
              </a:rPr>
              <a:t>python</a:t>
            </a:r>
            <a:r>
              <a:rPr lang="zh-CN" altLang="en-US" sz="1600" dirty="0" smtClean="0">
                <a:latin typeface="+mn-ea"/>
              </a:rPr>
              <a:t>文件的编码格式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en-US" altLang="zh-CN" sz="1600" dirty="0"/>
              <a:t>#!/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/bin/</a:t>
            </a:r>
            <a:r>
              <a:rPr lang="en-US" altLang="zh-CN" sz="1600" dirty="0" err="1"/>
              <a:t>env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python3	  </a:t>
            </a:r>
            <a:r>
              <a:rPr lang="en-US" altLang="zh-CN" sz="1600" dirty="0" err="1" smtClean="0"/>
              <a:t>linux</a:t>
            </a:r>
            <a:r>
              <a:rPr lang="en-US" altLang="zh-CN" sz="1600" dirty="0" smtClean="0"/>
              <a:t>  OS x </a:t>
            </a:r>
          </a:p>
          <a:p>
            <a:pPr lvl="2"/>
            <a:r>
              <a:rPr lang="en-US" altLang="zh-CN" sz="1600" dirty="0" smtClean="0"/>
              <a:t> </a:t>
            </a:r>
            <a:r>
              <a:rPr lang="en-US" altLang="zh-CN" sz="1600" dirty="0"/>
              <a:t># -*- coding: utf-8 </a:t>
            </a:r>
            <a:r>
              <a:rPr lang="en-US" altLang="zh-CN" sz="1600" dirty="0" smtClean="0"/>
              <a:t>-*-</a:t>
            </a:r>
          </a:p>
          <a:p>
            <a:pPr lvl="2"/>
            <a:r>
              <a:rPr lang="zh-CN" altLang="en-US" sz="1600" dirty="0" smtClean="0"/>
              <a:t>编写工具设置保存文件编码格式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字符串格式化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占位</a:t>
            </a:r>
            <a:r>
              <a:rPr lang="zh-CN" altLang="en-US" sz="1600" dirty="0" smtClean="0"/>
              <a:t>符     </a:t>
            </a:r>
            <a:r>
              <a:rPr lang="en-US" altLang="zh-CN" sz="1600" dirty="0" smtClean="0"/>
              <a:t>%d 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%f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%x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%s          print(“%s  is good day ”,%today)</a:t>
            </a:r>
          </a:p>
          <a:p>
            <a:pPr lvl="2"/>
            <a:r>
              <a:rPr lang="en-US" altLang="zh-CN" sz="1600" dirty="0"/>
              <a:t>f</a:t>
            </a:r>
            <a:r>
              <a:rPr lang="en-US" altLang="zh-CN" sz="1600" dirty="0" smtClean="0"/>
              <a:t>ormat()	    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{} is good day</a:t>
            </a:r>
            <a:r>
              <a:rPr lang="zh-CN" altLang="en-US" sz="1600" dirty="0" smtClean="0"/>
              <a:t>”</a:t>
            </a:r>
            <a:r>
              <a:rPr lang="en-US" altLang="zh-CN" sz="1600" dirty="0" smtClean="0"/>
              <a:t>.format(today)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3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数据类型和变量</a:t>
            </a:r>
            <a:endParaRPr lang="en-US" altLang="zh-CN" dirty="0" smtClean="0"/>
          </a:p>
          <a:p>
            <a:r>
              <a:rPr lang="zh-CN" altLang="en-US" dirty="0" smtClean="0"/>
              <a:t>字符串和编码</a:t>
            </a:r>
            <a:endParaRPr lang="en-US" altLang="zh-CN" dirty="0" smtClean="0"/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</a:p>
          <a:p>
            <a:r>
              <a:rPr lang="zh-CN" altLang="en-US" dirty="0" smtClean="0"/>
              <a:t>条件判断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4733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r>
              <a:rPr lang="zh-CN" altLang="en-US" dirty="0"/>
              <a:t>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高级特性</a:t>
            </a:r>
            <a:endParaRPr lang="en-US" altLang="zh-CN" dirty="0" smtClean="0"/>
          </a:p>
          <a:p>
            <a:r>
              <a:rPr lang="zh-CN" altLang="en-US" dirty="0" smtClean="0"/>
              <a:t>函数式编程</a:t>
            </a:r>
            <a:endParaRPr lang="en-US" altLang="zh-CN" dirty="0" smtClean="0"/>
          </a:p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进程和线程</a:t>
            </a:r>
            <a:endParaRPr lang="en-US" altLang="zh-CN" dirty="0" smtClean="0"/>
          </a:p>
          <a:p>
            <a:r>
              <a:rPr lang="zh-CN" altLang="en-US" dirty="0" smtClean="0"/>
              <a:t>错误、调试和测试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安装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</a:rPr>
              <a:t>pyCharm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高级特性</a:t>
            </a:r>
            <a:endParaRPr lang="en-US" altLang="zh-CN" dirty="0" smtClean="0"/>
          </a:p>
          <a:p>
            <a:r>
              <a:rPr lang="zh-CN" altLang="en-US" dirty="0" smtClean="0"/>
              <a:t>函数式编程</a:t>
            </a:r>
            <a:endParaRPr lang="en-US" altLang="zh-CN" dirty="0" smtClean="0"/>
          </a:p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进程和线程</a:t>
            </a:r>
            <a:endParaRPr lang="en-US" altLang="zh-CN" dirty="0" smtClean="0"/>
          </a:p>
          <a:p>
            <a:r>
              <a:rPr lang="zh-CN" altLang="en-US" dirty="0" smtClean="0"/>
              <a:t>错误、调试和测试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0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 smtClean="0"/>
              <a:t>FLEXX</a:t>
            </a:r>
            <a:endParaRPr lang="zh-CN" altLang="en-US" sz="8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Gui’s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lexx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5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lexx</a:t>
            </a:r>
            <a:r>
              <a:rPr lang="zh-CN" altLang="en-US" dirty="0" smtClean="0"/>
              <a:t>工作模型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7" y="2003424"/>
            <a:ext cx="8712673" cy="37750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784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 err="1" smtClean="0"/>
              <a:t>flexx.utilities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92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8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699" y="1386108"/>
            <a:ext cx="3704771" cy="466452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布局</a:t>
            </a:r>
            <a:r>
              <a:rPr lang="zh-CN" altLang="en-US" sz="2400" dirty="0"/>
              <a:t>（</a:t>
            </a:r>
            <a:r>
              <a:rPr lang="en-US" altLang="zh-CN" sz="2400" dirty="0"/>
              <a:t>Layouts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BoxLayout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BoxPanel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FormLayout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GridLayout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GridPanel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HBox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HBoxPanel</a:t>
            </a:r>
            <a:endParaRPr lang="en-US" altLang="zh-CN" sz="2400" dirty="0"/>
          </a:p>
          <a:p>
            <a:pPr lvl="1"/>
            <a:r>
              <a:rPr lang="en-US" altLang="zh-CN" sz="2400" dirty="0"/>
              <a:t>Layout</a:t>
            </a:r>
          </a:p>
          <a:p>
            <a:pPr lvl="1"/>
            <a:r>
              <a:rPr lang="en-US" altLang="zh-CN" sz="2400" dirty="0" err="1"/>
              <a:t>VBox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VBoxPanel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…</a:t>
            </a:r>
            <a:endParaRPr lang="en-US" altLang="zh-CN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 txBox="1">
            <a:spLocks/>
          </p:cNvSpPr>
          <p:nvPr/>
        </p:nvSpPr>
        <p:spPr>
          <a:xfrm>
            <a:off x="1594755" y="1542139"/>
            <a:ext cx="3704771" cy="4664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/>
              <a:t>控件（</a:t>
            </a:r>
            <a:r>
              <a:rPr lang="en-US" altLang="zh-CN" sz="2400" dirty="0"/>
              <a:t>widget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Button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Label</a:t>
            </a:r>
          </a:p>
          <a:p>
            <a:pPr lvl="1"/>
            <a:r>
              <a:rPr lang="en-US" altLang="zh-CN" sz="2400" dirty="0" err="1" smtClean="0"/>
              <a:t>LineEdit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ComboBox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…</a:t>
            </a:r>
          </a:p>
          <a:p>
            <a:pPr lvl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161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控件</a:t>
            </a:r>
            <a:r>
              <a:rPr lang="en-US" altLang="zh-CN" dirty="0" smtClean="0">
                <a:solidFill>
                  <a:srgbClr val="FF0000"/>
                </a:solidFill>
              </a:rPr>
              <a:t>(widget)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305968"/>
            <a:ext cx="77597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'.flx-Example {background:#f00; min-width:20px; min-height:20px;}'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5CB31F6-69A2-4EBD-9DEF-9B549C43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76" y="3567312"/>
            <a:ext cx="6219048" cy="16000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C51427A7-739D-4E33-9495-4D74030DC9CE}"/>
              </a:ext>
            </a:extLst>
          </p:cNvPr>
          <p:cNvCxnSpPr/>
          <p:nvPr/>
        </p:nvCxnSpPr>
        <p:spPr>
          <a:xfrm flipH="1" flipV="1">
            <a:off x="2336800" y="2413000"/>
            <a:ext cx="1181100" cy="125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控件</a:t>
            </a:r>
            <a:r>
              <a:rPr lang="en-US" altLang="zh-CN" dirty="0">
                <a:solidFill>
                  <a:srgbClr val="FF0000"/>
                </a:solidFill>
              </a:rPr>
              <a:t>(widget)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225689"/>
            <a:ext cx="9182100" cy="5509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Widget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继承于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Model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init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属性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style			</a:t>
            </a:r>
            <a:r>
              <a:rPr lang="en-US" altLang="zh-CN" sz="1600" dirty="0" err="1">
                <a:latin typeface="Arial" panose="020B0604020202020204" pitchFamily="34" charset="0"/>
              </a:rPr>
              <a:t>css</a:t>
            </a:r>
            <a:r>
              <a:rPr lang="zh-CN" altLang="en-US" sz="1600" dirty="0">
                <a:latin typeface="Arial" panose="020B0604020202020204" pitchFamily="34" charset="0"/>
              </a:rPr>
              <a:t>样式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"background: #f00; color: #0f0;"</a:t>
            </a:r>
            <a:r>
              <a:rPr lang="zh-CN" altLang="en-US" sz="1600" dirty="0">
                <a:latin typeface="Arial" panose="020B0604020202020204" pitchFamily="34" charset="0"/>
              </a:rPr>
              <a:t>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flex			</a:t>
            </a:r>
            <a:r>
              <a:rPr lang="zh-CN" altLang="en-US" sz="1600" dirty="0">
                <a:latin typeface="Arial" panose="020B0604020202020204" pitchFamily="34" charset="0"/>
              </a:rPr>
              <a:t>相对其他控件需要的空间，</a:t>
            </a:r>
            <a:r>
              <a:rPr lang="en-US" altLang="zh-CN" sz="1600" dirty="0">
                <a:latin typeface="Arial" panose="020B0604020202020204" pitchFamily="34" charset="0"/>
              </a:rPr>
              <a:t>0</a:t>
            </a:r>
            <a:r>
              <a:rPr lang="zh-CN" altLang="en-US" sz="1600" dirty="0">
                <a:latin typeface="Arial" panose="020B0604020202020204" pitchFamily="34" charset="0"/>
              </a:rPr>
              <a:t>表示最小空间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Pos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所在位置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base_size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指定大小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title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icon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css_class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tabindex</a:t>
            </a:r>
            <a:r>
              <a:rPr lang="en-US" altLang="zh-CN" sz="1600" dirty="0">
                <a:latin typeface="Arial" panose="020B0604020202020204" pitchFamily="34" charset="0"/>
              </a:rPr>
              <a:t>			tab</a:t>
            </a:r>
            <a:r>
              <a:rPr lang="zh-CN" altLang="en-US" sz="1600" dirty="0">
                <a:latin typeface="Arial" panose="020B0604020202020204" pitchFamily="34" charset="0"/>
              </a:rPr>
              <a:t>键焦点的索引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panose="020B0604020202020204" pitchFamily="34" charset="0"/>
              </a:rPr>
              <a:t>children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子控件，设置属性值将更新父控件的值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事件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ouse_up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ouse_move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ouse_wheel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key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_up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_press</a:t>
            </a:r>
          </a:p>
        </p:txBody>
      </p:sp>
    </p:spTree>
    <p:extLst>
      <p:ext uri="{BB962C8B-B14F-4D97-AF65-F5344CB8AC3E}">
        <p14:creationId xmlns:p14="http://schemas.microsoft.com/office/powerpoint/2010/main" val="37356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r>
              <a:rPr lang="zh-CN" altLang="en-US" dirty="0"/>
              <a:t>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高级特性</a:t>
            </a:r>
            <a:endParaRPr lang="en-US" altLang="zh-CN" dirty="0" smtClean="0"/>
          </a:p>
          <a:p>
            <a:r>
              <a:rPr lang="zh-CN" altLang="en-US" dirty="0" smtClean="0"/>
              <a:t>函数式编程</a:t>
            </a:r>
            <a:endParaRPr lang="en-US" altLang="zh-CN" dirty="0" smtClean="0"/>
          </a:p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进程和线程</a:t>
            </a:r>
            <a:endParaRPr lang="en-US" altLang="zh-CN" dirty="0" smtClean="0"/>
          </a:p>
          <a:p>
            <a:r>
              <a:rPr lang="zh-CN" altLang="en-US" dirty="0" smtClean="0"/>
              <a:t>错误、调试和测试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74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基本控件</a:t>
            </a:r>
            <a:r>
              <a:rPr lang="en-US" altLang="zh-CN" dirty="0" smtClean="0">
                <a:solidFill>
                  <a:srgbClr val="FF0000"/>
                </a:solidFill>
              </a:rPr>
              <a:t>(widgets)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68" y="874905"/>
            <a:ext cx="9852439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Widgets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Button(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Togglebutton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		</a:t>
            </a:r>
            <a:r>
              <a:rPr lang="zh-CN" altLang="en-US" sz="1600" dirty="0">
                <a:latin typeface="Arial" panose="020B0604020202020204" pitchFamily="34" charset="0"/>
              </a:rPr>
              <a:t>切换按钮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RadioButton</a:t>
            </a:r>
            <a:r>
              <a:rPr lang="en-US" altLang="zh-CN" sz="1600" dirty="0">
                <a:latin typeface="Arial" panose="020B0604020202020204" pitchFamily="34" charset="0"/>
              </a:rPr>
              <a:t> 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CheckBox</a:t>
            </a:r>
            <a:r>
              <a:rPr lang="en-US" altLang="zh-CN" sz="1600" dirty="0">
                <a:latin typeface="Arial" panose="020B0604020202020204" pitchFamily="34" charset="0"/>
              </a:rPr>
              <a:t> 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Lable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BaseDropdown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ComboBox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BaseDropdown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DropdownContainer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BaseDropdown</a:t>
            </a:r>
            <a:r>
              <a:rPr lang="en-US" altLang="zh-CN" sz="1600" dirty="0">
                <a:latin typeface="Arial" panose="020B0604020202020204" pitchFamily="34" charset="0"/>
              </a:rPr>
              <a:t>)	</a:t>
            </a:r>
            <a:r>
              <a:rPr lang="zh-CN" altLang="en-US" sz="1600" dirty="0">
                <a:latin typeface="Arial" panose="020B0604020202020204" pitchFamily="34" charset="0"/>
              </a:rPr>
              <a:t>下拉容器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GroupWidget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LineEdit</a:t>
            </a:r>
            <a:r>
              <a:rPr lang="en-US" altLang="zh-CN" sz="1600" dirty="0">
                <a:latin typeface="Arial" panose="020B0604020202020204" pitchFamily="34" charset="0"/>
              </a:rPr>
              <a:t>(Widget</a:t>
            </a:r>
            <a:r>
              <a:rPr lang="en-US" altLang="zh-CN" sz="1600" dirty="0" smtClean="0">
                <a:latin typeface="Arial" panose="020B0604020202020204" pitchFamily="34" charset="0"/>
              </a:rPr>
              <a:t>)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ProgressBar</a:t>
            </a:r>
            <a:r>
              <a:rPr lang="en-US" altLang="zh-CN" sz="1600" dirty="0" smtClean="0">
                <a:latin typeface="Arial" panose="020B0604020202020204" pitchFamily="34" charset="0"/>
              </a:rPr>
              <a:t>(Widget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Slider(Widget)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Tree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TreeWidget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TreeItem</a:t>
            </a:r>
            <a:r>
              <a:rPr lang="en-US" altLang="zh-CN" sz="1600" dirty="0">
                <a:latin typeface="Arial" panose="020B0604020202020204" pitchFamily="34" charset="0"/>
              </a:rPr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34091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基本布局（</a:t>
            </a:r>
            <a:r>
              <a:rPr lang="en-US" altLang="zh-CN" dirty="0" smtClean="0">
                <a:solidFill>
                  <a:srgbClr val="FF0000"/>
                </a:solidFill>
              </a:rPr>
              <a:t>layouts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784" y="899925"/>
            <a:ext cx="9236529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继承于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idget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PlotLayout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情景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BaseBoxLayout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BoxLayout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HBox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VBox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BoxPanel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HBoxPanel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BoxPanel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VBoxPanel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BoxPanel</a:t>
            </a:r>
            <a:r>
              <a:rPr lang="en-US" altLang="zh-CN" sz="1600" dirty="0">
                <a:latin typeface="Arial" panose="020B0604020202020204" pitchFamily="34" charset="0"/>
              </a:rPr>
              <a:t>)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DockPanel</a:t>
            </a:r>
            <a:r>
              <a:rPr lang="en-US" altLang="zh-CN" sz="1600" dirty="0">
                <a:latin typeface="Arial" panose="020B0604020202020204" pitchFamily="34" charset="0"/>
              </a:rPr>
              <a:t>(Layout)				</a:t>
            </a:r>
            <a:r>
              <a:rPr lang="zh-CN" altLang="en-US" sz="1600" dirty="0">
                <a:latin typeface="Arial" panose="020B0604020202020204" pitchFamily="34" charset="0"/>
              </a:rPr>
              <a:t>码头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BaseTableLayout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FormLayout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BaseTableLayout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GridPanel</a:t>
            </a:r>
            <a:r>
              <a:rPr lang="en-US" altLang="zh-CN" sz="1600" dirty="0">
                <a:latin typeface="Arial" panose="020B0604020202020204" pitchFamily="34" charset="0"/>
              </a:rPr>
              <a:t>(Layout</a:t>
            </a:r>
            <a:r>
              <a:rPr lang="en-US" altLang="zh-CN" sz="1600" dirty="0" smtClean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SplitPanel</a:t>
            </a:r>
            <a:r>
              <a:rPr lang="en-US" altLang="zh-CN" sz="1600" dirty="0" smtClean="0">
                <a:latin typeface="Arial" panose="020B0604020202020204" pitchFamily="34" charset="0"/>
              </a:rPr>
              <a:t>(Layout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StackedPanel</a:t>
            </a:r>
            <a:r>
              <a:rPr lang="en-US" altLang="zh-CN" sz="1600" dirty="0">
                <a:latin typeface="Arial" panose="020B0604020202020204" pitchFamily="34" charset="0"/>
              </a:rPr>
              <a:t>(Layout)			</a:t>
            </a:r>
            <a:r>
              <a:rPr lang="en-US" altLang="zh-CN" sz="1600" dirty="0" smtClean="0">
                <a:latin typeface="Arial" panose="020B0604020202020204" pitchFamily="34" charset="0"/>
              </a:rPr>
              <a:t>	</a:t>
            </a:r>
            <a:r>
              <a:rPr lang="zh-CN" altLang="en-US" sz="1600" dirty="0" smtClean="0">
                <a:latin typeface="Arial" panose="020B0604020202020204" pitchFamily="34" charset="0"/>
              </a:rPr>
              <a:t>层叠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</a:rPr>
              <a:t>TabPanel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</a:p>
        </p:txBody>
      </p:sp>
    </p:spTree>
    <p:extLst>
      <p:ext uri="{BB962C8B-B14F-4D97-AF65-F5344CB8AC3E}">
        <p14:creationId xmlns:p14="http://schemas.microsoft.com/office/powerpoint/2010/main" val="183619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457" y="1471909"/>
            <a:ext cx="8610599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Panel(ui.Label):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'.flx-Panel {background: #44aaaa; color: #FFF; padding: 1px;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}‘</a:t>
            </a:r>
            <a:endParaRPr lang="en-US" altLang="zh-CN" sz="1600" dirty="0">
              <a:solidFill>
                <a:srgbClr val="6A87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Boxes(ui.Widget):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'vertical'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'&lt;b&gt;BoxLayout&lt;/b&gt; (aware of natural size)'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'flex: 1, sub-flexes: 0, 0, 0'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'horizontal'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 is a bit longer'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app.launch(Boxes)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F05D6A3-7572-4F8D-B829-749BC14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374" y="43934"/>
            <a:ext cx="5323670" cy="3419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14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368CFD5-874F-47F4-8DEE-F774339B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42" y="1316143"/>
            <a:ext cx="6105071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0 0 0'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1 0 3'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ui.Widget(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'Note the spacer Widget above'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76C0B68-7CB9-466E-9785-814CE857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90" y="733545"/>
            <a:ext cx="6247619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 err="1">
                <a:solidFill>
                  <a:srgbClr val="FF0000"/>
                </a:solidFill>
              </a:rPr>
              <a:t>LineEdit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560" y="1380874"/>
            <a:ext cx="6952669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.line = ui.LineEdit(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placeholder_text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'type here'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'copy:'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 =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@event.connect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'line.text'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_change_label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*events):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.label.text = events[-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].new_value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app.launch(Example)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B1405C9-1D2C-4F00-8F54-628AEE1A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70960E2-B8A0-4727-A58D-647BA500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55" y="1124062"/>
            <a:ext cx="5885714" cy="17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362DBFA-230C-4871-86F2-AFBE6679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555" y="3976859"/>
            <a:ext cx="5885714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flexx.app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App </a:t>
            </a:r>
            <a:r>
              <a:rPr lang="zh-CN" altLang="en-US" dirty="0"/>
              <a:t>模块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实现了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之间的联系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Tornado</a:t>
            </a:r>
            <a:r>
              <a:rPr lang="zh-CN" altLang="en-US" sz="2400" dirty="0"/>
              <a:t>运行</a:t>
            </a:r>
            <a:r>
              <a:rPr lang="en-US" altLang="zh-CN" sz="2400" dirty="0"/>
              <a:t>webserver</a:t>
            </a:r>
            <a:r>
              <a:rPr lang="zh-CN" altLang="en-US" sz="2400" dirty="0"/>
              <a:t>和</a:t>
            </a:r>
            <a:r>
              <a:rPr lang="en-US" altLang="zh-CN" sz="2400" dirty="0"/>
              <a:t>websocket</a:t>
            </a:r>
            <a:r>
              <a:rPr lang="zh-CN" altLang="en-US" sz="2400" dirty="0"/>
              <a:t>服务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提供了资源和数据管理系统、</a:t>
            </a:r>
            <a:r>
              <a:rPr lang="en-US" altLang="zh-CN" sz="2400" dirty="0"/>
              <a:t>Model </a:t>
            </a:r>
            <a:r>
              <a:rPr lang="en-US" altLang="zh-CN" sz="2400" dirty="0" smtClean="0"/>
              <a:t>Class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允许以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定义对象，形成基本的控件</a:t>
            </a:r>
            <a:r>
              <a:rPr lang="en-US" altLang="zh-CN" sz="2400" dirty="0"/>
              <a:t>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28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模型类</a:t>
            </a:r>
            <a:r>
              <a:rPr lang="en-US" altLang="zh-CN" dirty="0" smtClean="0">
                <a:solidFill>
                  <a:srgbClr val="FF0000"/>
                </a:solidFill>
              </a:rPr>
              <a:t>(Model Class)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404711"/>
            <a:ext cx="10515600" cy="10917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自定义</a:t>
            </a:r>
            <a:r>
              <a:rPr lang="en-US" altLang="zh-CN" sz="1800" dirty="0" smtClean="0"/>
              <a:t>model class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widget,</a:t>
            </a:r>
            <a:r>
              <a:rPr lang="zh-CN" altLang="en-US" sz="1800" dirty="0" smtClean="0"/>
              <a:t>可以自定义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行为，</a:t>
            </a:r>
            <a:r>
              <a:rPr lang="en-US" altLang="zh-CN" sz="1800" dirty="0" err="1" smtClean="0"/>
              <a:t>javascript</a:t>
            </a:r>
            <a:r>
              <a:rPr lang="zh-CN" altLang="en-US" sz="1800" dirty="0" smtClean="0"/>
              <a:t>行为，自定义属性。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flexx.event</a:t>
            </a:r>
            <a:r>
              <a:rPr lang="zh-CN" altLang="en-US" sz="1800" dirty="0" smtClean="0"/>
              <a:t>事件模块，监听处理事件。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6202" y="2565478"/>
            <a:ext cx="9564914" cy="42780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import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app,event</a:t>
            </a: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Custom_Model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init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(self):         #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初始化 成员属性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# TODO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@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("foo")   #python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on_foo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#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todo</a:t>
            </a: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event.property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#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开始结束都存在的属性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foo(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self,v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return v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("foo")   #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javascript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on_foo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#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todo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3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多种应用</a:t>
            </a:r>
            <a:r>
              <a:rPr lang="zh-CN" altLang="en-US" dirty="0" smtClean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 (Applications)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596571"/>
            <a:ext cx="10515600" cy="510902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300" b="1" i="1" dirty="0" smtClean="0"/>
              <a:t>Server</a:t>
            </a:r>
          </a:p>
          <a:p>
            <a:pPr lvl="1"/>
            <a:r>
              <a:rPr lang="zh-CN" altLang="en-US" sz="2300" dirty="0" smtClean="0"/>
              <a:t>使用方式</a:t>
            </a:r>
            <a:endParaRPr lang="en-US" altLang="zh-CN" sz="2300" dirty="0" smtClean="0"/>
          </a:p>
          <a:p>
            <a:pPr lvl="2"/>
            <a:r>
              <a:rPr lang="en-US" altLang="zh-CN" sz="2300" dirty="0" err="1" smtClean="0"/>
              <a:t>app.server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Model_class</a:t>
            </a:r>
            <a:r>
              <a:rPr lang="en-US" altLang="zh-CN" sz="2300" dirty="0" smtClean="0"/>
              <a:t>)</a:t>
            </a:r>
          </a:p>
          <a:p>
            <a:pPr lvl="2"/>
            <a:r>
              <a:rPr lang="en-US" altLang="zh-CN" sz="2300" dirty="0" err="1"/>
              <a:t>a</a:t>
            </a:r>
            <a:r>
              <a:rPr lang="en-US" altLang="zh-CN" sz="2300" dirty="0" err="1" smtClean="0"/>
              <a:t>pp.start</a:t>
            </a:r>
            <a:r>
              <a:rPr lang="en-US" altLang="zh-CN" sz="2300" dirty="0" smtClean="0"/>
              <a:t>()</a:t>
            </a:r>
            <a:endParaRPr lang="en-US" altLang="zh-CN" sz="2300" dirty="0"/>
          </a:p>
          <a:p>
            <a:pPr lvl="1"/>
            <a:r>
              <a:rPr lang="zh-CN" altLang="en-US" sz="2300" dirty="0" smtClean="0"/>
              <a:t>同一进程可托管多个</a:t>
            </a:r>
            <a:r>
              <a:rPr lang="en-US" altLang="zh-CN" sz="2300" dirty="0" smtClean="0"/>
              <a:t>server</a:t>
            </a:r>
          </a:p>
          <a:p>
            <a:pPr lvl="1"/>
            <a:r>
              <a:rPr lang="zh-CN" altLang="en-US" sz="2300" dirty="0" smtClean="0"/>
              <a:t>访问</a:t>
            </a:r>
            <a:r>
              <a:rPr lang="zh-CN" altLang="en-US" sz="2300" dirty="0"/>
              <a:t>方式</a:t>
            </a:r>
            <a:r>
              <a:rPr lang="zh-CN" altLang="en-US" sz="2300" dirty="0" smtClean="0"/>
              <a:t>： </a:t>
            </a:r>
            <a:r>
              <a:rPr lang="en-US" altLang="zh-CN" sz="2300" dirty="0" smtClean="0">
                <a:hlinkClick r:id="rId2"/>
              </a:rPr>
              <a:t>http://IP_address:port/Modef_class</a:t>
            </a:r>
            <a:endParaRPr lang="en-US" altLang="zh-CN" sz="2300" dirty="0" smtClean="0"/>
          </a:p>
          <a:p>
            <a:r>
              <a:rPr lang="en-US" altLang="zh-CN" sz="2300" b="1" i="1" dirty="0" smtClean="0"/>
              <a:t>desktop-apps</a:t>
            </a:r>
          </a:p>
          <a:p>
            <a:pPr lvl="1"/>
            <a:r>
              <a:rPr lang="zh-CN" altLang="en-US" sz="2300" dirty="0" smtClean="0"/>
              <a:t>使用方式</a:t>
            </a:r>
            <a:endParaRPr lang="en-US" altLang="zh-CN" sz="2300" dirty="0" smtClean="0"/>
          </a:p>
          <a:p>
            <a:pPr lvl="2"/>
            <a:r>
              <a:rPr lang="en-US" altLang="zh-CN" sz="2300" dirty="0" err="1" smtClean="0"/>
              <a:t>app.luach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Model_Class,runtime</a:t>
            </a:r>
            <a:r>
              <a:rPr lang="en-US" altLang="zh-CN" sz="2300" dirty="0" smtClean="0"/>
              <a:t>)  </a:t>
            </a:r>
            <a:r>
              <a:rPr lang="zh-CN" altLang="en-US" sz="2300" dirty="0" smtClean="0"/>
              <a:t>调用桌面</a:t>
            </a:r>
            <a:r>
              <a:rPr lang="en-US" altLang="zh-CN" sz="2300" dirty="0" err="1" smtClean="0"/>
              <a:t>webruntime</a:t>
            </a:r>
            <a:r>
              <a:rPr lang="zh-CN" altLang="en-US" sz="2300" dirty="0" smtClean="0"/>
              <a:t>连接，返回一个</a:t>
            </a:r>
            <a:r>
              <a:rPr lang="en-US" altLang="zh-CN" sz="2300" dirty="0" smtClean="0"/>
              <a:t>app</a:t>
            </a:r>
            <a:r>
              <a:rPr lang="zh-CN" altLang="en-US" sz="2300" dirty="0" smtClean="0"/>
              <a:t>对象</a:t>
            </a:r>
            <a:endParaRPr lang="en-US" altLang="zh-CN" sz="2300" dirty="0" smtClean="0"/>
          </a:p>
          <a:p>
            <a:pPr lvl="2"/>
            <a:r>
              <a:rPr lang="en-US" altLang="zh-CN" sz="2300" dirty="0" err="1" smtClean="0"/>
              <a:t>app.run</a:t>
            </a:r>
            <a:r>
              <a:rPr lang="en-US" altLang="zh-CN" sz="2300" dirty="0" smtClean="0"/>
              <a:t>()</a:t>
            </a:r>
          </a:p>
          <a:p>
            <a:r>
              <a:rPr lang="en-US" altLang="zh-CN" sz="2300" b="1" i="1" dirty="0"/>
              <a:t>HTML </a:t>
            </a:r>
            <a:endParaRPr lang="en-US" altLang="zh-CN" sz="2300" b="1" i="1" dirty="0" smtClean="0"/>
          </a:p>
          <a:p>
            <a:pPr lvl="1"/>
            <a:r>
              <a:rPr lang="zh-CN" altLang="en-US" sz="2300" dirty="0" smtClean="0"/>
              <a:t>使用方式</a:t>
            </a:r>
            <a:endParaRPr lang="en-US" altLang="zh-CN" sz="2300" dirty="0" smtClean="0"/>
          </a:p>
          <a:p>
            <a:pPr lvl="2"/>
            <a:r>
              <a:rPr lang="en-US" altLang="zh-CN" sz="2300" dirty="0" err="1" smtClean="0"/>
              <a:t>app.export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Mode_Class</a:t>
            </a:r>
            <a:r>
              <a:rPr lang="en-US" altLang="zh-CN" sz="2300" dirty="0" smtClean="0"/>
              <a:t>)</a:t>
            </a:r>
            <a:endParaRPr lang="en-US" altLang="zh-CN" sz="2300" dirty="0"/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Tips</a:t>
            </a:r>
            <a:r>
              <a:rPr lang="zh-CN" altLang="en-US" sz="2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：</a:t>
            </a:r>
            <a:endParaRPr lang="en-US" altLang="zh-CN" sz="2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app.start</a:t>
            </a:r>
            <a:r>
              <a:rPr lang="en-US" altLang="zh-CN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()/</a:t>
            </a:r>
            <a:r>
              <a:rPr lang="en-US" altLang="zh-CN" sz="2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app.run</a:t>
            </a:r>
            <a:r>
              <a:rPr lang="en-US" altLang="zh-CN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调用后，开启主运行循环（</a:t>
            </a:r>
            <a:r>
              <a:rPr lang="en-US" altLang="zh-CN" sz="2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）</a:t>
            </a:r>
            <a:r>
              <a:rPr lang="en-US" altLang="zh-CN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当没有连接时退出</a:t>
            </a:r>
            <a:r>
              <a:rPr lang="en-US" altLang="zh-CN" sz="2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app.stop</a:t>
            </a:r>
            <a:r>
              <a:rPr lang="en-US" altLang="zh-CN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或者关闭窗口时也退出</a:t>
            </a:r>
            <a:r>
              <a:rPr lang="en-US" altLang="zh-CN" sz="2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资源和</a:t>
            </a:r>
            <a:r>
              <a:rPr lang="zh-CN" altLang="en-US" dirty="0" smtClean="0">
                <a:solidFill>
                  <a:srgbClr val="FF0000"/>
                </a:solidFill>
              </a:rPr>
              <a:t>数据管理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asset&amp;Data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70" y="1915885"/>
            <a:ext cx="9604830" cy="56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 smtClean="0"/>
              <a:t>资源管理：</a:t>
            </a:r>
            <a:r>
              <a:rPr lang="en-US" altLang="zh-CN" sz="2200" dirty="0" smtClean="0"/>
              <a:t>Class</a:t>
            </a:r>
            <a:r>
              <a:rPr lang="zh-CN" altLang="en-US" sz="2200" dirty="0" smtClean="0"/>
              <a:t>需要依赖某个静态资源的时候，需加载资源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4685" y="2534142"/>
            <a:ext cx="9165772" cy="38318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name__,"xxx.css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name__,"http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://some/lib/xx.css") #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远程资源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  #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注册资源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Custom_Model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5979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安装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</a:rPr>
              <a:t>pyCharm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高级特性</a:t>
            </a:r>
            <a:endParaRPr lang="en-US" altLang="zh-CN" dirty="0" smtClean="0"/>
          </a:p>
          <a:p>
            <a:r>
              <a:rPr lang="zh-CN" altLang="en-US" dirty="0" smtClean="0"/>
              <a:t>函数式编程</a:t>
            </a:r>
            <a:endParaRPr lang="en-US" altLang="zh-CN" dirty="0" smtClean="0"/>
          </a:p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进程和线程</a:t>
            </a:r>
            <a:endParaRPr lang="en-US" altLang="zh-CN" dirty="0" smtClean="0"/>
          </a:p>
          <a:p>
            <a:r>
              <a:rPr lang="zh-CN" altLang="en-US" dirty="0" smtClean="0"/>
              <a:t>错误、调试和测试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资源和数据管理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asset&amp;Data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1636485"/>
            <a:ext cx="1926772" cy="10432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数据</a:t>
            </a:r>
            <a:r>
              <a:rPr lang="zh-CN" altLang="en-US" sz="2400" dirty="0" smtClean="0"/>
              <a:t>管理：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会话提供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会话共享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43300" y="1408665"/>
            <a:ext cx="8140700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Add session-specific data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your_model.session.add_data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Add shared data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some_method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self.send_data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receive_data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array_buffer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# This gets called when the data arrives.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...  # handle the 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同一个</a:t>
            </a:r>
            <a:r>
              <a:rPr lang="en-US" altLang="zh-CN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</a:t>
            </a:r>
            <a:r>
              <a:rPr lang="zh-CN" altLang="en-US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中，数据从</a:t>
            </a:r>
            <a:r>
              <a:rPr lang="en-US" altLang="zh-CN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python</a:t>
            </a:r>
            <a:r>
              <a:rPr lang="zh-CN" altLang="en-US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传递到</a:t>
            </a:r>
            <a:r>
              <a:rPr lang="en-US" altLang="zh-CN" sz="1600" i="1" dirty="0" err="1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javascript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2038708"/>
            <a:ext cx="10740572" cy="341811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事件循环（</a:t>
            </a:r>
            <a:r>
              <a:rPr lang="en-US" altLang="zh-CN" sz="2400" dirty="0" smtClean="0"/>
              <a:t>event loop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模型类</a:t>
            </a:r>
            <a:r>
              <a:rPr lang="zh-CN" altLang="en-US" sz="2400" dirty="0" smtClean="0"/>
              <a:t>的初始化和生命周期</a:t>
            </a:r>
            <a:r>
              <a:rPr lang="en-US" altLang="zh-CN" sz="2400" dirty="0"/>
              <a:t>(Initialization </a:t>
            </a:r>
            <a:r>
              <a:rPr lang="en-US" altLang="zh-CN" sz="2400" dirty="0" smtClean="0"/>
              <a:t>&amp; life cycle)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模型类作为</a:t>
            </a:r>
            <a:r>
              <a:rPr lang="en-US" altLang="zh-CN" sz="2400" dirty="0" smtClean="0"/>
              <a:t>app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会话和资源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session&amp;assets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5547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019300"/>
            <a:ext cx="11239500" cy="4508499"/>
          </a:xfrm>
        </p:spPr>
        <p:txBody>
          <a:bodyPr>
            <a:noAutofit/>
          </a:bodyPr>
          <a:lstStyle/>
          <a:p>
            <a:r>
              <a:rPr lang="en-US" altLang="zh-CN" sz="1800" dirty="0" err="1" smtClean="0"/>
              <a:t>flexx.app.start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err="1"/>
              <a:t>f</a:t>
            </a:r>
            <a:r>
              <a:rPr lang="en-US" altLang="zh-CN" sz="1800" dirty="0" err="1" smtClean="0"/>
              <a:t>lexx.app.run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err="1"/>
              <a:t>f</a:t>
            </a:r>
            <a:r>
              <a:rPr lang="en-US" altLang="zh-CN" sz="1800" dirty="0" err="1" smtClean="0"/>
              <a:t>lexx.app.stop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err="1"/>
              <a:t>flexx.app.init_interactive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i="1" dirty="0"/>
              <a:t>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runtime=None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err="1"/>
              <a:t>flexx.app.call_later</a:t>
            </a:r>
            <a:r>
              <a:rPr lang="en-US" altLang="zh-CN" sz="1800" dirty="0"/>
              <a:t>(</a:t>
            </a:r>
            <a:r>
              <a:rPr lang="en-US" altLang="zh-CN" sz="1800" i="1" dirty="0"/>
              <a:t>delay</a:t>
            </a:r>
            <a:r>
              <a:rPr lang="en-US" altLang="zh-CN" sz="1800" dirty="0"/>
              <a:t>, </a:t>
            </a:r>
            <a:r>
              <a:rPr lang="en-US" altLang="zh-CN" sz="1800" i="1" dirty="0"/>
              <a:t>callback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*</a:t>
            </a:r>
            <a:r>
              <a:rPr lang="en-US" altLang="zh-CN" sz="1800" i="1" dirty="0" err="1"/>
              <a:t>args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kwargs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err="1"/>
              <a:t>flexx.app.create_server</a:t>
            </a:r>
            <a:r>
              <a:rPr lang="en-US" altLang="zh-CN" sz="1800" dirty="0"/>
              <a:t>(</a:t>
            </a:r>
            <a:r>
              <a:rPr lang="en-US" altLang="zh-CN" sz="1800" i="1" dirty="0"/>
              <a:t>host=None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port=None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new_loop</a:t>
            </a:r>
            <a:r>
              <a:rPr lang="en-US" altLang="zh-CN" sz="1800" i="1" dirty="0"/>
              <a:t>=False</a:t>
            </a:r>
            <a:r>
              <a:rPr lang="en-US" altLang="zh-CN" sz="1800" dirty="0"/>
              <a:t>, </a:t>
            </a:r>
            <a:r>
              <a:rPr lang="en-US" altLang="zh-CN" sz="1800" i="1" dirty="0"/>
              <a:t>backend</a:t>
            </a:r>
            <a:r>
              <a:rPr lang="en-US" altLang="zh-CN" sz="1800" i="1" dirty="0" smtClean="0"/>
              <a:t>=‘tornado’</a:t>
            </a:r>
            <a:r>
              <a:rPr lang="en-US" altLang="zh-CN" sz="1800" dirty="0" smtClean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 smtClean="0"/>
              <a:t>server_kwargs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err="1"/>
              <a:t>flexx.app.current_server</a:t>
            </a:r>
            <a:r>
              <a:rPr lang="en-US" altLang="zh-CN" sz="1800" dirty="0"/>
              <a:t>(</a:t>
            </a:r>
            <a:r>
              <a:rPr lang="en-US" altLang="zh-CN" sz="1800" i="1" dirty="0"/>
              <a:t>create=True</a:t>
            </a:r>
            <a:r>
              <a:rPr lang="en-US" altLang="zh-CN" sz="1800" dirty="0"/>
              <a:t>)   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return:TornadoServer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对象</a:t>
            </a:r>
            <a:endParaRPr lang="en-US" altLang="zh-CN" sz="1800" i="1" dirty="0"/>
          </a:p>
          <a:p>
            <a:pPr lvl="2"/>
            <a:r>
              <a:rPr lang="en-US" altLang="zh-CN" sz="1800" dirty="0"/>
              <a:t>serving: 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个元组</a:t>
            </a:r>
            <a:r>
              <a:rPr lang="en-US" altLang="zh-CN" sz="1800" dirty="0" smtClean="0"/>
              <a:t>tuple 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host,port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app:tornado.web.Application</a:t>
            </a:r>
            <a:r>
              <a:rPr lang="zh-CN" altLang="en-US" sz="1800" dirty="0" smtClean="0"/>
              <a:t>的实例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loop:tornado.ioloop.IOLoop</a:t>
            </a:r>
            <a:r>
              <a:rPr lang="zh-CN" altLang="en-US" sz="1800" dirty="0" smtClean="0"/>
              <a:t>的实例</a:t>
            </a:r>
            <a:endParaRPr lang="en-US" altLang="zh-CN" sz="1800" dirty="0" smtClean="0"/>
          </a:p>
          <a:p>
            <a:pPr lvl="2"/>
            <a:r>
              <a:rPr lang="en-US" altLang="zh-CN" sz="1800" dirty="0" err="1"/>
              <a:t>s</a:t>
            </a:r>
            <a:r>
              <a:rPr lang="en-US" altLang="zh-CN" sz="1800" dirty="0" err="1" smtClean="0"/>
              <a:t>erver:tornado.httpserver.HttpServer</a:t>
            </a:r>
            <a:r>
              <a:rPr lang="zh-CN" altLang="en-US" sz="1800" dirty="0" smtClean="0"/>
              <a:t>的实例</a:t>
            </a:r>
            <a:endParaRPr lang="en-US" altLang="zh-CN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50577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事件循环相关（</a:t>
            </a:r>
            <a:r>
              <a:rPr lang="en-US" altLang="zh-CN" sz="2800" dirty="0">
                <a:solidFill>
                  <a:srgbClr val="FF0000"/>
                </a:solidFill>
              </a:rPr>
              <a:t>event loop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995212" cy="4109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/>
              <a:t>HasEvents</a:t>
            </a:r>
            <a:r>
              <a:rPr lang="zh-CN" altLang="en-US" sz="2000" dirty="0" smtClean="0"/>
              <a:t>表示</a:t>
            </a:r>
            <a:r>
              <a:rPr lang="en-US" altLang="zh-CN" sz="2000" dirty="0" err="1" smtClean="0"/>
              <a:t>pyscript</a:t>
            </a:r>
            <a:r>
              <a:rPr lang="zh-CN" altLang="en-US" sz="2000" dirty="0" smtClean="0"/>
              <a:t>的对象模型（</a:t>
            </a:r>
            <a:r>
              <a:rPr lang="en-US" altLang="zh-CN" sz="2000" dirty="0" smtClean="0"/>
              <a:t>Model class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每个模型类在</a:t>
            </a:r>
            <a:r>
              <a:rPr lang="en-US" altLang="zh-CN" sz="2000" dirty="0" err="1" smtClean="0"/>
              <a:t>javascript</a:t>
            </a:r>
            <a:r>
              <a:rPr lang="zh-CN" altLang="en-US" sz="2000" dirty="0" smtClean="0"/>
              <a:t>中都会对应一个对象，在另一端处理程序的事件同步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Model Class</a:t>
            </a:r>
            <a:r>
              <a:rPr lang="zh-CN" altLang="en-US" sz="2000" dirty="0" smtClean="0"/>
              <a:t>中可以定义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的属性，方法，处理程序（</a:t>
            </a:r>
            <a:r>
              <a:rPr lang="en-US" altLang="zh-CN" sz="2000" dirty="0"/>
              <a:t>handle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自定义的</a:t>
            </a:r>
            <a:r>
              <a:rPr lang="en-US" altLang="zh-CN" sz="2000" dirty="0" smtClean="0"/>
              <a:t>python </a:t>
            </a:r>
            <a:r>
              <a:rPr lang="en-US" altLang="zh-CN" sz="2000" dirty="0" err="1" smtClean="0"/>
              <a:t>class,Javascript</a:t>
            </a:r>
            <a:r>
              <a:rPr lang="en-US" altLang="zh-CN" sz="2000" dirty="0" smtClean="0"/>
              <a:t> class(</a:t>
            </a:r>
            <a:r>
              <a:rPr lang="zh-CN" altLang="en-US" sz="2000" dirty="0" smtClean="0"/>
              <a:t>主要定义属性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，可自动同步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javascript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init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初始化</a:t>
            </a:r>
            <a:r>
              <a:rPr lang="zh-CN" altLang="en-US" sz="2000" dirty="0" smtClean="0"/>
              <a:t>属性，当</a:t>
            </a:r>
            <a:r>
              <a:rPr lang="en-US" altLang="zh-CN" sz="2000" dirty="0" smtClean="0"/>
              <a:t>Model class</a:t>
            </a:r>
            <a:r>
              <a:rPr lang="zh-CN" altLang="en-US" sz="2000" dirty="0" smtClean="0"/>
              <a:t>作为属性在</a:t>
            </a:r>
            <a:r>
              <a:rPr lang="en-US" altLang="zh-CN" sz="2000" dirty="0" err="1" smtClean="0"/>
              <a:t>init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中定义的时候，这个属性也会出现在</a:t>
            </a:r>
            <a:r>
              <a:rPr lang="en-US" altLang="zh-CN" sz="2000" dirty="0" err="1" smtClean="0"/>
              <a:t>javascript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37785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 smtClean="0">
                <a:solidFill>
                  <a:srgbClr val="FF0000"/>
                </a:solidFill>
              </a:rPr>
              <a:t>模型类（</a:t>
            </a:r>
            <a:r>
              <a:rPr lang="en-US" altLang="zh-CN" sz="2800" dirty="0" smtClean="0">
                <a:solidFill>
                  <a:srgbClr val="FF0000"/>
                </a:solidFill>
              </a:rPr>
              <a:t>Model class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515600" cy="39289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模型的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session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在初始化的时候，定义和设置属性的值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当</a:t>
            </a:r>
            <a:r>
              <a:rPr lang="en-US" altLang="zh-CN" sz="2000" dirty="0" err="1" smtClean="0"/>
              <a:t>init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被调用的时候，可以</a:t>
            </a:r>
            <a:r>
              <a:rPr lang="en-US" altLang="zh-CN" sz="2000" dirty="0" smtClean="0"/>
              <a:t>get/set</a:t>
            </a:r>
            <a:r>
              <a:rPr lang="zh-CN" altLang="en-US" sz="2000" dirty="0" smtClean="0"/>
              <a:t>属性的值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处理事件的时候，可以获取到初始化的值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JS</a:t>
            </a:r>
            <a:r>
              <a:rPr lang="zh-CN" altLang="en-US" sz="2000" dirty="0" smtClean="0"/>
              <a:t>中也是相同的顺序，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的值在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后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端没有垃圾回收机制，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端有。处理程序时是对象的引用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Widget</a:t>
            </a:r>
            <a:r>
              <a:rPr lang="zh-CN" altLang="en-US" sz="2000" dirty="0" smtClean="0"/>
              <a:t>没有被引用的时候，它的子属性不会被删除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初始化和生命周期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4400" y="1971019"/>
            <a:ext cx="10515600" cy="911881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支持上下文管理</a:t>
            </a:r>
            <a:r>
              <a:rPr lang="en-US" altLang="zh-CN" sz="1800" dirty="0" smtClean="0"/>
              <a:t>context Manage</a:t>
            </a:r>
          </a:p>
          <a:p>
            <a:r>
              <a:rPr lang="zh-CN" altLang="en-US" sz="1800" dirty="0" smtClean="0"/>
              <a:t>通常定义属性和方法 使用 </a:t>
            </a:r>
            <a:r>
              <a:rPr lang="en-US" altLang="zh-CN" sz="1800" dirty="0" smtClean="0"/>
              <a:t>class Both</a:t>
            </a:r>
            <a:r>
              <a:rPr lang="zh-CN" altLang="en-US" sz="1800" dirty="0" smtClean="0"/>
              <a:t>，通过事件处理属性</a:t>
            </a:r>
            <a:r>
              <a:rPr lang="en-US" altLang="zh-CN" sz="1800" dirty="0" smtClean="0"/>
              <a:t>update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使用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214" y="2773380"/>
            <a:ext cx="6756400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(Model):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@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('foo')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handle_changes_to_foo_in_python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event.prop</a:t>
            </a: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foo(self, v=0):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return float(v)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BAR = [1, 2, 3]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handle_changes_to_foo_in_js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...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1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4400" y="1971019"/>
            <a:ext cx="10515600" cy="392178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smtClean="0"/>
              <a:t>id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session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init</a:t>
            </a:r>
            <a:r>
              <a:rPr lang="en-US" altLang="zh-CN" sz="2400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dispose()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send_data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data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meta=None</a:t>
            </a:r>
            <a:r>
              <a:rPr lang="en-US" altLang="zh-CN" sz="2400" dirty="0" smtClean="0"/>
              <a:t>)  </a:t>
            </a:r>
            <a:r>
              <a:rPr lang="en-US" altLang="zh-CN" sz="2400" dirty="0" err="1" smtClean="0"/>
              <a:t>py</a:t>
            </a:r>
            <a:r>
              <a:rPr lang="en-US" altLang="zh-CN" sz="2400" dirty="0" smtClean="0"/>
              <a:t>---</a:t>
            </a:r>
            <a:r>
              <a:rPr lang="en-US" altLang="zh-CN" sz="2400" dirty="0" smtClean="0">
                <a:sym typeface="Wingdings" pitchFamily="2" charset="2"/>
              </a:rPr>
              <a:t> &gt; </a:t>
            </a:r>
            <a:r>
              <a:rPr lang="en-US" altLang="zh-CN" sz="2400" dirty="0" err="1" smtClean="0">
                <a:sym typeface="Wingdings" pitchFamily="2" charset="2"/>
              </a:rPr>
              <a:t>js</a:t>
            </a:r>
            <a:r>
              <a:rPr lang="zh-CN" altLang="en-US" sz="2400" dirty="0" smtClean="0">
                <a:sym typeface="Wingdings" pitchFamily="2" charset="2"/>
              </a:rPr>
              <a:t>（</a:t>
            </a:r>
            <a:r>
              <a:rPr lang="en-US" altLang="zh-CN" sz="2400" dirty="0" err="1" smtClean="0"/>
              <a:t>retreive_data</a:t>
            </a:r>
            <a:r>
              <a:rPr lang="en-US" altLang="zh-CN" sz="2400" dirty="0" smtClean="0"/>
              <a:t>()</a:t>
            </a:r>
            <a:r>
              <a:rPr lang="zh-CN" altLang="en-US" sz="2400" dirty="0" smtClean="0">
                <a:sym typeface="Wingdings" pitchFamily="2" charset="2"/>
              </a:rPr>
              <a:t>）</a:t>
            </a:r>
            <a:endParaRPr lang="en-US" altLang="zh-CN" sz="2400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sync_props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同步属性</a:t>
            </a:r>
            <a:endParaRPr lang="en-US" altLang="zh-CN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78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515600" cy="39289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flexx.app.App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*</a:t>
            </a:r>
            <a:r>
              <a:rPr lang="en-US" altLang="zh-CN" sz="2000" i="1" dirty="0" err="1"/>
              <a:t>args</a:t>
            </a:r>
            <a:r>
              <a:rPr lang="en-US" altLang="zh-CN" sz="2000" dirty="0"/>
              <a:t>, </a:t>
            </a:r>
            <a:r>
              <a:rPr lang="en-US" altLang="zh-CN" sz="2000" i="1" dirty="0"/>
              <a:t>**</a:t>
            </a:r>
            <a:r>
              <a:rPr lang="en-US" altLang="zh-CN" sz="2000" i="1" dirty="0" err="1"/>
              <a:t>kwargs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flexx.app.serve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name=None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properties=None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flexx.app.launch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runtime=None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properties=None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**</a:t>
            </a:r>
            <a:r>
              <a:rPr lang="en-US" altLang="zh-CN" sz="2000" i="1" dirty="0" err="1"/>
              <a:t>runtime_kwargs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flexx.app.export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filename</a:t>
            </a:r>
            <a:r>
              <a:rPr lang="en-US" altLang="zh-CN" sz="2000" dirty="0"/>
              <a:t>, </a:t>
            </a:r>
            <a:r>
              <a:rPr lang="en-US" altLang="zh-CN" sz="2000" i="1" dirty="0"/>
              <a:t>properties=None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**</a:t>
            </a:r>
            <a:r>
              <a:rPr lang="en-US" altLang="zh-CN" sz="2000" i="1" dirty="0" err="1"/>
              <a:t>kwargs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flexx.app.get_model_classes</a:t>
            </a:r>
            <a:r>
              <a:rPr lang="en-US" altLang="zh-CN" sz="20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flexx.app.get_active_model</a:t>
            </a:r>
            <a:r>
              <a:rPr lang="en-US" altLang="zh-CN" sz="20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flexx.app.get_active_models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70118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 smtClean="0">
                <a:solidFill>
                  <a:srgbClr val="FF0000"/>
                </a:solidFill>
              </a:rPr>
              <a:t>模型类作为</a:t>
            </a:r>
            <a:r>
              <a:rPr lang="en-US" altLang="zh-CN" sz="2800" dirty="0" smtClean="0">
                <a:solidFill>
                  <a:srgbClr val="FF0000"/>
                </a:solidFill>
              </a:rPr>
              <a:t>app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user Model Class as app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14645" y="2121847"/>
            <a:ext cx="5308600" cy="5320353"/>
          </a:xfrm>
        </p:spPr>
        <p:txBody>
          <a:bodyPr>
            <a:noAutofit/>
          </a:bodyPr>
          <a:lstStyle/>
          <a:p>
            <a:r>
              <a:rPr lang="en-US" altLang="zh-CN" sz="1400" i="1" dirty="0"/>
              <a:t>class </a:t>
            </a:r>
            <a:r>
              <a:rPr lang="en-US" altLang="zh-CN" sz="1400" dirty="0" err="1"/>
              <a:t>flexx.app.Asset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source=None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name – </a:t>
            </a:r>
            <a:r>
              <a:rPr lang="zh-CN" altLang="en-US" sz="1400" dirty="0" smtClean="0"/>
              <a:t>文件名</a:t>
            </a:r>
            <a:endParaRPr lang="en-US" altLang="zh-CN" sz="1400" dirty="0" smtClean="0"/>
          </a:p>
          <a:p>
            <a:pPr lvl="1"/>
            <a:r>
              <a:rPr lang="en-US" altLang="zh-CN" sz="1400" dirty="0"/>
              <a:t>r</a:t>
            </a:r>
            <a:r>
              <a:rPr lang="en-US" altLang="zh-CN" sz="1400" dirty="0" smtClean="0"/>
              <a:t>emote  -- </a:t>
            </a:r>
            <a:r>
              <a:rPr lang="zh-CN" altLang="en-US" sz="1400" dirty="0" smtClean="0"/>
              <a:t>远程地址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Source</a:t>
            </a:r>
          </a:p>
          <a:p>
            <a:pPr lvl="1"/>
            <a:r>
              <a:rPr lang="en-US" altLang="zh-CN" sz="1400" dirty="0" err="1" smtClean="0"/>
              <a:t>to_html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to_string</a:t>
            </a:r>
            <a:endParaRPr lang="en-US" altLang="zh-CN" sz="1400" dirty="0" smtClean="0"/>
          </a:p>
          <a:p>
            <a:r>
              <a:rPr lang="en-US" altLang="zh-CN" sz="1400" i="1" dirty="0"/>
              <a:t>class </a:t>
            </a:r>
            <a:r>
              <a:rPr lang="en-US" altLang="zh-CN" sz="1400" dirty="0"/>
              <a:t>flexx.app._</a:t>
            </a:r>
            <a:r>
              <a:rPr lang="en-US" altLang="zh-CN" sz="1400" dirty="0" err="1" smtClean="0"/>
              <a:t>assetstore.AssetStore</a:t>
            </a:r>
            <a:endParaRPr lang="en-US" altLang="zh-CN" sz="1400" dirty="0" smtClean="0"/>
          </a:p>
          <a:p>
            <a:pPr lvl="1"/>
            <a:r>
              <a:rPr lang="en-US" altLang="zh-CN" sz="1400" dirty="0" err="1"/>
              <a:t>add_shared_asset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asset_name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source=None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add_shared_data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data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associate_asset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mod_name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asset_name</a:t>
            </a:r>
            <a:r>
              <a:rPr lang="en-US" altLang="zh-CN" sz="1400" dirty="0"/>
              <a:t>, </a:t>
            </a:r>
            <a:r>
              <a:rPr lang="en-US" altLang="zh-CN" sz="1400" i="1" dirty="0" smtClean="0"/>
              <a:t>source=None</a:t>
            </a:r>
            <a:r>
              <a:rPr lang="zh-CN" altLang="en-US" sz="1400" i="1" dirty="0" smtClean="0"/>
              <a:t>）</a:t>
            </a:r>
            <a:endParaRPr lang="en-US" altLang="zh-CN" sz="1400" i="1" dirty="0" smtClean="0"/>
          </a:p>
          <a:p>
            <a:pPr lvl="1"/>
            <a:r>
              <a:rPr lang="en-US" altLang="zh-CN" sz="1400" dirty="0"/>
              <a:t>export(</a:t>
            </a:r>
            <a:r>
              <a:rPr lang="en-US" altLang="zh-CN" sz="1400" i="1" dirty="0" err="1"/>
              <a:t>dirname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clear=False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get_asset_names</a:t>
            </a:r>
            <a:r>
              <a:rPr lang="en-US" altLang="zh-CN" sz="1400" dirty="0"/>
              <a:t>()</a:t>
            </a:r>
            <a:endParaRPr lang="en-US" altLang="zh-CN" sz="1400" dirty="0" smtClean="0"/>
          </a:p>
          <a:p>
            <a:pPr lvl="1"/>
            <a:r>
              <a:rPr lang="en-US" altLang="zh-CN" sz="1400" dirty="0" err="1"/>
              <a:t>get_asset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get_associated_assets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mod_name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get_data_names</a:t>
            </a:r>
            <a:r>
              <a:rPr lang="en-US" altLang="zh-CN" sz="1400" dirty="0" smtClean="0"/>
              <a:t>()</a:t>
            </a:r>
          </a:p>
          <a:p>
            <a:pPr lvl="1"/>
            <a:r>
              <a:rPr lang="en-US" altLang="zh-CN" sz="1400" dirty="0" smtClean="0"/>
              <a:t>Modules</a:t>
            </a:r>
          </a:p>
          <a:p>
            <a:pPr lvl="1"/>
            <a:r>
              <a:rPr lang="en-US" altLang="zh-CN" sz="1400" dirty="0" err="1"/>
              <a:t>update_modules</a:t>
            </a:r>
            <a:r>
              <a:rPr lang="en-US" altLang="zh-CN" sz="1400" dirty="0" smtClean="0"/>
              <a:t>()</a:t>
            </a:r>
            <a:endParaRPr lang="en-US" altLang="zh-CN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64200" y="2248018"/>
            <a:ext cx="6426200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i="1" dirty="0"/>
              <a:t>class </a:t>
            </a:r>
            <a:r>
              <a:rPr lang="en-US" altLang="zh-CN" sz="1400" dirty="0" err="1"/>
              <a:t>flexx.app.Session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app_name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store=None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request=None</a:t>
            </a:r>
            <a:r>
              <a:rPr lang="en-US" altLang="zh-CN" sz="14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smtClean="0"/>
              <a:t>app</a:t>
            </a:r>
            <a:endParaRPr lang="en-US" altLang="zh-CN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r</a:t>
            </a:r>
            <a:r>
              <a:rPr lang="en-US" altLang="zh-CN" sz="1400" dirty="0" smtClean="0"/>
              <a:t>untime</a:t>
            </a:r>
            <a:endParaRPr lang="en-US" altLang="zh-CN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smtClean="0"/>
              <a:t>status   </a:t>
            </a:r>
            <a:r>
              <a:rPr lang="en-US" altLang="zh-CN" sz="1400" dirty="0"/>
              <a:t>1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pending  </a:t>
            </a:r>
            <a:r>
              <a:rPr lang="en-US" altLang="zh-CN" sz="1400" dirty="0"/>
              <a:t>2</a:t>
            </a:r>
            <a:r>
              <a:rPr lang="zh-CN" altLang="en-US" sz="1400" dirty="0"/>
              <a:t>：</a:t>
            </a:r>
            <a:r>
              <a:rPr lang="en-US" altLang="zh-CN" sz="1400" dirty="0"/>
              <a:t>connected </a:t>
            </a:r>
            <a:r>
              <a:rPr lang="en-US" altLang="zh-CN" sz="1400" dirty="0" smtClean="0"/>
              <a:t> 0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close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set_cookie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value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expires_days</a:t>
            </a:r>
            <a:r>
              <a:rPr lang="en-US" altLang="zh-CN" sz="1400" i="1" dirty="0"/>
              <a:t>=30</a:t>
            </a:r>
            <a:r>
              <a:rPr lang="en-US" altLang="zh-CN" sz="1400" dirty="0"/>
              <a:t>, </a:t>
            </a:r>
            <a:r>
              <a:rPr lang="en-US" altLang="zh-CN" sz="1400" i="1" dirty="0"/>
              <a:t>version=None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domain=None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expires=None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path='/'</a:t>
            </a:r>
            <a:r>
              <a:rPr lang="en-US" altLang="zh-CN" sz="1400" dirty="0"/>
              <a:t>, </a:t>
            </a:r>
            <a:r>
              <a:rPr lang="en-US" altLang="zh-CN" sz="1400" i="1" dirty="0"/>
              <a:t>**</a:t>
            </a:r>
            <a:r>
              <a:rPr lang="en-US" altLang="zh-CN" sz="1400" i="1" dirty="0" err="1" smtClean="0"/>
              <a:t>kwargs</a:t>
            </a:r>
            <a:endParaRPr lang="en-US" altLang="zh-CN" sz="1400" i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r</a:t>
            </a:r>
            <a:r>
              <a:rPr lang="en-US" altLang="zh-CN" sz="1400" dirty="0" smtClean="0"/>
              <a:t>equest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remove_data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 smtClean="0"/>
              <a:t>present_modules</a:t>
            </a:r>
            <a:endParaRPr lang="en-US" altLang="zh-CN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keep_alive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ob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iters</a:t>
            </a:r>
            <a:r>
              <a:rPr lang="en-US" altLang="zh-CN" sz="1400" i="1" dirty="0"/>
              <a:t>=4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add_data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data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call_after_roundtrip</a:t>
            </a:r>
            <a:r>
              <a:rPr lang="en-US" altLang="zh-CN" sz="1400" dirty="0"/>
              <a:t>(</a:t>
            </a:r>
            <a:r>
              <a:rPr lang="en-US" altLang="zh-CN" sz="1400" i="1" dirty="0"/>
              <a:t>callback</a:t>
            </a:r>
            <a:r>
              <a:rPr lang="en-US" altLang="zh-CN" sz="1400" dirty="0"/>
              <a:t>, </a:t>
            </a:r>
            <a:r>
              <a:rPr lang="en-US" altLang="zh-CN" sz="1400" i="1" dirty="0"/>
              <a:t>*</a:t>
            </a:r>
            <a:r>
              <a:rPr lang="en-US" altLang="zh-CN" sz="1400" i="1" dirty="0" err="1"/>
              <a:t>args</a:t>
            </a:r>
            <a:r>
              <a:rPr lang="en-US" altLang="zh-CN" sz="1400" dirty="0"/>
              <a:t>, </a:t>
            </a:r>
            <a:r>
              <a:rPr lang="en-US" altLang="zh-CN" sz="1400" i="1" dirty="0"/>
              <a:t>**</a:t>
            </a:r>
            <a:r>
              <a:rPr lang="en-US" altLang="zh-CN" sz="1400" i="1" dirty="0" err="1"/>
              <a:t>kwargs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close</a:t>
            </a:r>
            <a:r>
              <a:rPr lang="en-US" altLang="zh-CN" sz="1400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eval</a:t>
            </a:r>
            <a:r>
              <a:rPr lang="en-US" altLang="zh-CN" sz="1400" dirty="0"/>
              <a:t>(</a:t>
            </a:r>
            <a:r>
              <a:rPr lang="en-US" altLang="zh-CN" sz="1400" i="1" dirty="0"/>
              <a:t>code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get_data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get_data_names</a:t>
            </a:r>
            <a:r>
              <a:rPr lang="en-US" altLang="zh-CN" sz="1400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smtClean="0"/>
              <a:t>…</a:t>
            </a:r>
            <a:endParaRPr lang="en-US" altLang="zh-C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51090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 smtClean="0">
                <a:solidFill>
                  <a:srgbClr val="FF0000"/>
                </a:solidFill>
              </a:rPr>
              <a:t>会话和资源（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session&amp;assets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+mn-ea"/>
              </a:rPr>
              <a:t>python-3.5.4-amd64.exe</a:t>
            </a:r>
          </a:p>
          <a:p>
            <a:r>
              <a:rPr lang="en-US" altLang="zh-CN" sz="1800" dirty="0" smtClean="0">
                <a:latin typeface="+mn-ea"/>
              </a:rPr>
              <a:t>pycharm-professional-2017.3.2.exe</a:t>
            </a:r>
          </a:p>
          <a:p>
            <a:pPr marL="68580" indent="0">
              <a:buNone/>
            </a:pPr>
            <a:endParaRPr lang="zh-CN" altLang="en-US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83" y="2613478"/>
            <a:ext cx="4151679" cy="255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45" y="2904444"/>
            <a:ext cx="46958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5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83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flexx.webruntime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flexx.pyscript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flexx.dialite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7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flexx.utilities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>
                <a:latin typeface="+mn-ea"/>
              </a:rPr>
              <a:t>设置环境变量</a:t>
            </a:r>
            <a:endParaRPr lang="en-US" altLang="zh-CN" sz="1800" b="1" dirty="0" smtClean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 smtClean="0">
                <a:latin typeface="+mn-ea"/>
              </a:rPr>
              <a:t>Python&amp;pip3: </a:t>
            </a:r>
            <a:r>
              <a:rPr lang="en-US" altLang="zh-CN" sz="1800" dirty="0">
                <a:latin typeface="+mn-ea"/>
              </a:rPr>
              <a:t>~\Python\Python35;~\</a:t>
            </a:r>
            <a:r>
              <a:rPr lang="en-US" altLang="zh-CN" sz="1800" dirty="0" smtClean="0">
                <a:latin typeface="+mn-ea"/>
              </a:rPr>
              <a:t>Python\Python35\Scripts</a:t>
            </a:r>
          </a:p>
          <a:p>
            <a:pPr marL="68580" indent="0">
              <a:buNone/>
            </a:pPr>
            <a:endParaRPr lang="en-US" altLang="zh-CN" sz="1800" dirty="0" smtClean="0">
              <a:latin typeface="+mn-ea"/>
            </a:endParaRPr>
          </a:p>
          <a:p>
            <a:r>
              <a:rPr lang="en-US" altLang="zh-CN" sz="1800" b="1" dirty="0" smtClean="0">
                <a:latin typeface="+mn-ea"/>
              </a:rPr>
              <a:t>pip</a:t>
            </a:r>
            <a:r>
              <a:rPr lang="zh-CN" altLang="en-US" sz="1800" b="1" dirty="0" smtClean="0">
                <a:latin typeface="+mn-ea"/>
              </a:rPr>
              <a:t>操作</a:t>
            </a:r>
            <a:r>
              <a:rPr lang="en-US" altLang="zh-CN" sz="1800" b="1" dirty="0" smtClean="0">
                <a:latin typeface="+mn-ea"/>
              </a:rPr>
              <a:t> </a:t>
            </a:r>
          </a:p>
          <a:p>
            <a:pPr marL="68580" indent="0">
              <a:buNone/>
            </a:pPr>
            <a:r>
              <a:rPr lang="en-US" altLang="zh-CN" sz="1800" dirty="0" smtClean="0">
                <a:latin typeface="+mn-ea"/>
              </a:rPr>
              <a:t>pip3 install </a:t>
            </a:r>
            <a:r>
              <a:rPr lang="en-US" altLang="zh-CN" sz="1800" dirty="0" err="1" smtClean="0">
                <a:latin typeface="+mn-ea"/>
              </a:rPr>
              <a:t>flexx</a:t>
            </a:r>
            <a:r>
              <a:rPr lang="en-US" altLang="zh-CN" sz="1800" dirty="0" smtClean="0">
                <a:latin typeface="+mn-ea"/>
              </a:rPr>
              <a:t>		#</a:t>
            </a:r>
            <a:r>
              <a:rPr lang="zh-CN" altLang="en-US" sz="1800" dirty="0">
                <a:latin typeface="+mn-ea"/>
              </a:rPr>
              <a:t>安装</a:t>
            </a:r>
            <a:r>
              <a:rPr lang="en-US" altLang="zh-CN" sz="1800" dirty="0">
                <a:latin typeface="+mn-ea"/>
              </a:rPr>
              <a:t>python</a:t>
            </a:r>
            <a:r>
              <a:rPr lang="zh-CN" altLang="en-US" sz="1800" dirty="0">
                <a:latin typeface="+mn-ea"/>
              </a:rPr>
              <a:t>第三方</a:t>
            </a:r>
            <a:r>
              <a:rPr lang="zh-CN" altLang="en-US" sz="1800" dirty="0" smtClean="0">
                <a:latin typeface="+mn-ea"/>
              </a:rPr>
              <a:t>包</a:t>
            </a:r>
            <a:endParaRPr lang="en-US" altLang="zh-CN" sz="1800" dirty="0" smtClean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</a:t>
            </a:r>
            <a:r>
              <a:rPr lang="en-US" altLang="zh-CN" sz="1800" dirty="0" smtClean="0">
                <a:latin typeface="+mn-ea"/>
              </a:rPr>
              <a:t>ip3 list			#</a:t>
            </a:r>
            <a:r>
              <a:rPr lang="zh-CN" altLang="en-US" sz="1800" dirty="0" smtClean="0">
                <a:latin typeface="+mn-ea"/>
              </a:rPr>
              <a:t>安装包列表</a:t>
            </a:r>
            <a:endParaRPr lang="en-US" altLang="zh-CN" sz="1800" dirty="0" smtClean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</a:t>
            </a:r>
            <a:r>
              <a:rPr lang="en-US" altLang="zh-CN" sz="1800" dirty="0" smtClean="0">
                <a:latin typeface="+mn-ea"/>
              </a:rPr>
              <a:t>ip3 uninstall </a:t>
            </a:r>
            <a:r>
              <a:rPr lang="en-US" altLang="zh-CN" sz="1800" dirty="0" err="1" smtClean="0">
                <a:latin typeface="+mn-ea"/>
              </a:rPr>
              <a:t>flexx</a:t>
            </a:r>
            <a:r>
              <a:rPr lang="en-US" altLang="zh-CN" sz="1800" dirty="0" smtClean="0">
                <a:latin typeface="+mn-ea"/>
              </a:rPr>
              <a:t>		#</a:t>
            </a:r>
            <a:r>
              <a:rPr lang="zh-CN" altLang="en-US" sz="1800" dirty="0" smtClean="0">
                <a:latin typeface="+mn-ea"/>
              </a:rPr>
              <a:t>卸载已安装的包</a:t>
            </a:r>
            <a:endParaRPr lang="en-US" altLang="zh-CN" sz="1800" dirty="0" smtClean="0">
              <a:latin typeface="+mn-ea"/>
            </a:endParaRP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  <a:p>
            <a:r>
              <a:rPr lang="zh-CN" altLang="en-US" sz="1800" b="1" dirty="0" smtClean="0">
                <a:latin typeface="+mn-ea"/>
              </a:rPr>
              <a:t>安装</a:t>
            </a:r>
            <a:r>
              <a:rPr lang="en-US" altLang="zh-CN" sz="1800" b="1" dirty="0" err="1" smtClean="0">
                <a:latin typeface="+mn-ea"/>
              </a:rPr>
              <a:t>pyCharm</a:t>
            </a:r>
            <a:endParaRPr lang="en-US" altLang="zh-CN" sz="1800" b="1" dirty="0" smtClean="0">
              <a:latin typeface="+mn-ea"/>
            </a:endParaRPr>
          </a:p>
          <a:p>
            <a:pPr marL="68580" indent="0">
              <a:buNone/>
            </a:pPr>
            <a:r>
              <a:rPr lang="zh-CN" altLang="en-US" sz="1800" b="1" dirty="0" smtClean="0">
                <a:latin typeface="+mn-ea"/>
              </a:rPr>
              <a:t>一直下一步即可</a:t>
            </a:r>
            <a:endParaRPr lang="en-US" altLang="zh-CN" sz="1800" b="1" dirty="0" smtClean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983" y="1161710"/>
            <a:ext cx="3324103" cy="40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43" y="2206740"/>
            <a:ext cx="5485771" cy="41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0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程序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高级特性</a:t>
            </a:r>
            <a:endParaRPr lang="en-US" altLang="zh-CN" dirty="0" smtClean="0"/>
          </a:p>
          <a:p>
            <a:r>
              <a:rPr lang="zh-CN" altLang="en-US" dirty="0" smtClean="0"/>
              <a:t>函数式编程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进程和线程</a:t>
            </a:r>
            <a:endParaRPr lang="en-US" altLang="zh-CN" dirty="0" smtClean="0"/>
          </a:p>
          <a:p>
            <a:r>
              <a:rPr lang="zh-CN" altLang="en-US" dirty="0" smtClean="0"/>
              <a:t>错误、调试和测试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自带</a:t>
            </a:r>
            <a:r>
              <a:rPr lang="en-US" altLang="zh-CN" b="1" dirty="0" smtClean="0"/>
              <a:t>IDE</a:t>
            </a:r>
          </a:p>
          <a:p>
            <a:pPr marL="6858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9" y="2531210"/>
            <a:ext cx="1979608" cy="395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07" y="2531210"/>
            <a:ext cx="4143373" cy="395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pyCharm</a:t>
            </a:r>
            <a:endParaRPr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31" y="2490560"/>
            <a:ext cx="4075692" cy="254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86" y="2336197"/>
            <a:ext cx="6414181" cy="400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4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1201</TotalTime>
  <Words>2067</Words>
  <Application>Microsoft Office PowerPoint</Application>
  <PresentationFormat>自定义</PresentationFormat>
  <Paragraphs>503</Paragraphs>
  <Slides>58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穿越</vt:lpstr>
      <vt:lpstr>  Python+Flexx(GUI)</vt:lpstr>
      <vt:lpstr>Python3</vt:lpstr>
      <vt:lpstr>python3</vt:lpstr>
      <vt:lpstr>python3</vt:lpstr>
      <vt:lpstr>Python3-安装python，pyCharm </vt:lpstr>
      <vt:lpstr>Python3-安装python，pyCharm </vt:lpstr>
      <vt:lpstr>python3</vt:lpstr>
      <vt:lpstr>Python3-第一个python程序  </vt:lpstr>
      <vt:lpstr>Python3-第一个python程序  </vt:lpstr>
      <vt:lpstr>Python3-第一个python程序  </vt:lpstr>
      <vt:lpstr>python3</vt:lpstr>
      <vt:lpstr>Python3-Python基础  </vt:lpstr>
      <vt:lpstr>Python3-Python基础 数据类型和变量  </vt:lpstr>
      <vt:lpstr>Python3-Python基础 字符串和编码   </vt:lpstr>
      <vt:lpstr>Python3-Python基础  </vt:lpstr>
      <vt:lpstr>Python3-安装python，pyCharm </vt:lpstr>
      <vt:lpstr>python3</vt:lpstr>
      <vt:lpstr>Python3-安装python，pyCharm </vt:lpstr>
      <vt:lpstr>Python3-安装python，pyCharm </vt:lpstr>
      <vt:lpstr>python3</vt:lpstr>
      <vt:lpstr>Python3-安装python，pyCharm </vt:lpstr>
      <vt:lpstr>FLEXX</vt:lpstr>
      <vt:lpstr>flexx介绍</vt:lpstr>
      <vt:lpstr>flexx工作模型</vt:lpstr>
      <vt:lpstr>flexx</vt:lpstr>
      <vt:lpstr>flexx</vt:lpstr>
      <vt:lpstr>flexx.ui</vt:lpstr>
      <vt:lpstr>flexx.ui –控件(widget)</vt:lpstr>
      <vt:lpstr>flexx.ui -控件(widget)</vt:lpstr>
      <vt:lpstr>flexx.ui –基本控件(widgets)</vt:lpstr>
      <vt:lpstr>flexx.ui –基本布局（layouts）</vt:lpstr>
      <vt:lpstr>flexx.ui –box(1)</vt:lpstr>
      <vt:lpstr>flexx.ui –box(2)</vt:lpstr>
      <vt:lpstr>flexx.ui -LineEdit</vt:lpstr>
      <vt:lpstr>flexx</vt:lpstr>
      <vt:lpstr>flexx.app</vt:lpstr>
      <vt:lpstr>flexx.app-模型类(Model Class)</vt:lpstr>
      <vt:lpstr>flexx.app-多种应用方式 (Applications)</vt:lpstr>
      <vt:lpstr>flexx.app-资源和数据管理 (asset&amp;Data)</vt:lpstr>
      <vt:lpstr>flexx.app-资源和数据管理 (asset&amp;Data)</vt:lpstr>
      <vt:lpstr>flexx.app-API</vt:lpstr>
      <vt:lpstr>flexx.app-API</vt:lpstr>
      <vt:lpstr>flexx.app-API- Model class</vt:lpstr>
      <vt:lpstr>flexx.app-API- Model class</vt:lpstr>
      <vt:lpstr>flexx.app-API- Model class</vt:lpstr>
      <vt:lpstr>flexx.app-API- Model class</vt:lpstr>
      <vt:lpstr>flexx.app-API</vt:lpstr>
      <vt:lpstr>flexx.app-API</vt:lpstr>
      <vt:lpstr>flexx</vt:lpstr>
      <vt:lpstr>flexx.event</vt:lpstr>
      <vt:lpstr>flexx</vt:lpstr>
      <vt:lpstr>flexx.webruntime</vt:lpstr>
      <vt:lpstr>flexx</vt:lpstr>
      <vt:lpstr>flexx.pyscript</vt:lpstr>
      <vt:lpstr>flexx</vt:lpstr>
      <vt:lpstr>flexx.dialite</vt:lpstr>
      <vt:lpstr>flexx</vt:lpstr>
      <vt:lpstr>flexx.utilities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Python3+</dc:title>
  <dc:creator>YC</dc:creator>
  <cp:lastModifiedBy>yc</cp:lastModifiedBy>
  <cp:revision>96</cp:revision>
  <dcterms:created xsi:type="dcterms:W3CDTF">2018-01-04T02:43:42Z</dcterms:created>
  <dcterms:modified xsi:type="dcterms:W3CDTF">2018-01-07T15:40:16Z</dcterms:modified>
</cp:coreProperties>
</file>