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256" r:id="rId2"/>
    <p:sldId id="311" r:id="rId3"/>
    <p:sldId id="307" r:id="rId4"/>
    <p:sldId id="324" r:id="rId5"/>
    <p:sldId id="370" r:id="rId6"/>
    <p:sldId id="313" r:id="rId7"/>
    <p:sldId id="325" r:id="rId8"/>
    <p:sldId id="326" r:id="rId9"/>
    <p:sldId id="327" r:id="rId10"/>
    <p:sldId id="329" r:id="rId11"/>
    <p:sldId id="330" r:id="rId12"/>
    <p:sldId id="331" r:id="rId13"/>
    <p:sldId id="332" r:id="rId14"/>
    <p:sldId id="333" r:id="rId15"/>
    <p:sldId id="321" r:id="rId16"/>
    <p:sldId id="334" r:id="rId17"/>
    <p:sldId id="335" r:id="rId18"/>
    <p:sldId id="336" r:id="rId19"/>
    <p:sldId id="337" r:id="rId20"/>
    <p:sldId id="339" r:id="rId21"/>
    <p:sldId id="340" r:id="rId22"/>
    <p:sldId id="341" r:id="rId23"/>
    <p:sldId id="342" r:id="rId24"/>
    <p:sldId id="322" r:id="rId25"/>
    <p:sldId id="343" r:id="rId26"/>
    <p:sldId id="344" r:id="rId27"/>
    <p:sldId id="346" r:id="rId28"/>
    <p:sldId id="347" r:id="rId29"/>
    <p:sldId id="345" r:id="rId30"/>
    <p:sldId id="350" r:id="rId31"/>
    <p:sldId id="351" r:id="rId32"/>
    <p:sldId id="352" r:id="rId33"/>
    <p:sldId id="353" r:id="rId34"/>
    <p:sldId id="355" r:id="rId35"/>
    <p:sldId id="356" r:id="rId36"/>
    <p:sldId id="357" r:id="rId37"/>
    <p:sldId id="361" r:id="rId38"/>
    <p:sldId id="362" r:id="rId39"/>
    <p:sldId id="363" r:id="rId40"/>
    <p:sldId id="371" r:id="rId41"/>
    <p:sldId id="359" r:id="rId42"/>
    <p:sldId id="360" r:id="rId43"/>
    <p:sldId id="260" r:id="rId44"/>
    <p:sldId id="303" r:id="rId45"/>
    <p:sldId id="288" r:id="rId46"/>
    <p:sldId id="262" r:id="rId47"/>
    <p:sldId id="275" r:id="rId48"/>
    <p:sldId id="285" r:id="rId49"/>
    <p:sldId id="286" r:id="rId50"/>
    <p:sldId id="287" r:id="rId51"/>
    <p:sldId id="278" r:id="rId52"/>
    <p:sldId id="279" r:id="rId53"/>
    <p:sldId id="276" r:id="rId54"/>
    <p:sldId id="364" r:id="rId55"/>
    <p:sldId id="263" r:id="rId56"/>
    <p:sldId id="289" r:id="rId57"/>
    <p:sldId id="290" r:id="rId58"/>
    <p:sldId id="292" r:id="rId59"/>
    <p:sldId id="293" r:id="rId60"/>
    <p:sldId id="299" r:id="rId61"/>
    <p:sldId id="306" r:id="rId62"/>
    <p:sldId id="300" r:id="rId63"/>
    <p:sldId id="302" r:id="rId64"/>
    <p:sldId id="365" r:id="rId65"/>
    <p:sldId id="264" r:id="rId66"/>
    <p:sldId id="372" r:id="rId67"/>
    <p:sldId id="366" r:id="rId68"/>
    <p:sldId id="265" r:id="rId69"/>
    <p:sldId id="367" r:id="rId70"/>
    <p:sldId id="266" r:id="rId71"/>
    <p:sldId id="368" r:id="rId72"/>
    <p:sldId id="267" r:id="rId73"/>
    <p:sldId id="369" r:id="rId74"/>
    <p:sldId id="268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" lastIdx="1" clrIdx="0">
    <p:extLst>
      <p:ext uri="{19B8F6BF-5375-455C-9EA6-DF929625EA0E}">
        <p15:presenceInfo xmlns:p15="http://schemas.microsoft.com/office/powerpoint/2012/main" userId="Y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89" autoAdjust="0"/>
  </p:normalViewPr>
  <p:slideViewPr>
    <p:cSldViewPr snapToGrid="0">
      <p:cViewPr varScale="1">
        <p:scale>
          <a:sx n="94" d="100"/>
          <a:sy n="94" d="100"/>
        </p:scale>
        <p:origin x="61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3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0T10:36:00.92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0FE4-80B6-46A0-A6BA-1D8B88966D49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C6C78-8304-4E06-A544-7FC4AB40F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6182-789B-44E6-A4AB-E1749D74D1F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A8F-6A00-4C9D-9298-2D51C49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&#38656;&#35201;&#21152;@functools.wraps(fn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7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[1,2,3,4,5,6]</a:t>
            </a:r>
          </a:p>
          <a:p>
            <a:r>
              <a:rPr lang="en-US" altLang="zh-CN" dirty="0">
                <a:latin typeface="+mn-ea"/>
              </a:rPr>
              <a:t>def </a:t>
            </a:r>
            <a:r>
              <a:rPr lang="en-US" altLang="zh-CN" dirty="0" err="1">
                <a:latin typeface="+mn-ea"/>
              </a:rPr>
              <a:t>fn</a:t>
            </a:r>
            <a:r>
              <a:rPr lang="en-US" altLang="zh-CN" dirty="0">
                <a:latin typeface="+mn-ea"/>
              </a:rPr>
              <a:t>(n):</a:t>
            </a:r>
          </a:p>
          <a:p>
            <a:r>
              <a:rPr lang="en-US" altLang="zh-CN" dirty="0">
                <a:latin typeface="+mn-ea"/>
              </a:rPr>
              <a:t>    return [n+1,n+n]</a:t>
            </a:r>
          </a:p>
          <a:p>
            <a:r>
              <a:rPr lang="en-US" altLang="zh-CN" dirty="0" err="1">
                <a:latin typeface="+mn-ea"/>
              </a:rPr>
              <a:t>new_list</a:t>
            </a:r>
            <a:r>
              <a:rPr lang="en-US" altLang="zh-CN" dirty="0">
                <a:latin typeface="+mn-ea"/>
              </a:rPr>
              <a:t> = list(map(</a:t>
            </a:r>
            <a:r>
              <a:rPr lang="en-US" altLang="zh-CN" dirty="0" err="1">
                <a:latin typeface="+mn-ea"/>
              </a:rPr>
              <a:t>fn,lst</a:t>
            </a:r>
            <a:r>
              <a:rPr lang="en-US" altLang="zh-CN" dirty="0">
                <a:latin typeface="+mn-ea"/>
              </a:rPr>
              <a:t>))</a:t>
            </a:r>
          </a:p>
          <a:p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new_list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[[2, 2], [3, 4], [4, 6], [5, 8], [6, 10], [7, 12]]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/>
          </a:p>
          <a:p>
            <a:r>
              <a:rPr lang="en-US" altLang="zh-CN" dirty="0" err="1"/>
              <a:t>lst</a:t>
            </a:r>
            <a:r>
              <a:rPr lang="en-US" altLang="zh-CN" dirty="0"/>
              <a:t> = [1,2,3,4,5,6]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fn</a:t>
            </a:r>
            <a:r>
              <a:rPr lang="en-US" altLang="zh-CN" dirty="0"/>
              <a:t>(n):</a:t>
            </a:r>
          </a:p>
          <a:p>
            <a:r>
              <a:rPr lang="en-US" altLang="zh-CN" dirty="0"/>
              <a:t>    return n&lt;3</a:t>
            </a:r>
          </a:p>
          <a:p>
            <a:r>
              <a:rPr lang="en-US" altLang="zh-CN" dirty="0" err="1"/>
              <a:t>new_list</a:t>
            </a:r>
            <a:r>
              <a:rPr lang="en-US" altLang="zh-CN" dirty="0"/>
              <a:t> = list(filter(</a:t>
            </a:r>
            <a:r>
              <a:rPr lang="en-US" altLang="zh-CN" dirty="0" err="1"/>
              <a:t>fn,lst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new_list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[1, 2]</a:t>
            </a:r>
          </a:p>
          <a:p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[1,2,3,-4,5,-6]</a:t>
            </a:r>
          </a:p>
          <a:p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 = sorted(</a:t>
            </a:r>
            <a:r>
              <a:rPr lang="en-US" altLang="zh-CN" dirty="0" err="1">
                <a:latin typeface="+mn-ea"/>
              </a:rPr>
              <a:t>lst,reverse</a:t>
            </a:r>
            <a:r>
              <a:rPr lang="en-US" altLang="zh-CN" dirty="0">
                <a:latin typeface="+mn-ea"/>
              </a:rPr>
              <a:t>=False)</a:t>
            </a:r>
          </a:p>
          <a:p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latin typeface="+mn-ea"/>
              </a:rPr>
              <a:t>[-6, -4, 1, 2, 3, 5]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[1,2,3,-4,5,-6]</a:t>
            </a:r>
          </a:p>
          <a:p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 = sorted(</a:t>
            </a:r>
            <a:r>
              <a:rPr lang="en-US" altLang="zh-CN" dirty="0" err="1">
                <a:latin typeface="+mn-ea"/>
              </a:rPr>
              <a:t>lst,key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abs,reverse</a:t>
            </a:r>
            <a:r>
              <a:rPr lang="en-US" altLang="zh-CN" dirty="0">
                <a:latin typeface="+mn-ea"/>
              </a:rPr>
              <a:t>=False)</a:t>
            </a:r>
          </a:p>
          <a:p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latin typeface="+mn-ea"/>
              </a:rPr>
              <a:t>[1, 2, 3, -4, 5, -6]</a:t>
            </a:r>
            <a:endParaRPr lang="zh-CN" altLang="en-US" dirty="0">
              <a:latin typeface="+mn-ea"/>
            </a:endParaRPr>
          </a:p>
          <a:p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3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lazy_sum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ax = ax + 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lazy_sum(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</a:rPr>
              <a:t>&lt;function </a:t>
            </a:r>
            <a:r>
              <a:rPr lang="en-US" altLang="zh-CN" sz="1200" dirty="0" err="1">
                <a:latin typeface="Arial" panose="020B0604020202020204" pitchFamily="34" charset="0"/>
              </a:rPr>
              <a:t>lazy_sum</a:t>
            </a:r>
            <a:r>
              <a:rPr lang="en-US" altLang="zh-CN" sz="1200" dirty="0">
                <a:latin typeface="Arial" panose="020B0604020202020204" pitchFamily="34" charset="0"/>
              </a:rPr>
              <a:t>.&lt;locals&gt;.sum at 0x016F3D20&gt;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f()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 方法被调用"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@add_fun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get_now_time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time.strftime(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"%Y/%m/%d/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(get_now_time())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 方法被调用"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get_now_time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time.strftime(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"%Y/%m/%d/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add_fun(get_now_time)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(f)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&lt;function </a:t>
            </a: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add_fun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.&lt;locals&gt;.function at 0x01763DB0&gt;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print(f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())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8888C6"/>
                </a:solidFill>
                <a:latin typeface="宋体" panose="02010600030101010101" pitchFamily="2" charset="-122"/>
              </a:rPr>
              <a:t>get_now_time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8888C6"/>
                </a:solidFill>
                <a:latin typeface="宋体" panose="02010600030101010101" pitchFamily="2" charset="-122"/>
              </a:rPr>
              <a:t>方法被调用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2018/01/09/ 13:17:33</a:t>
            </a:r>
            <a:endParaRPr lang="zh-CN" altLang="zh-CN" sz="1200" dirty="0">
              <a:solidFill>
                <a:srgbClr val="8888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(value):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 方法被调用"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"传入的参数是：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2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get_now_time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time.strftime(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"%Y/%m/%d/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(get_now_time())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get_now_time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A9B7C6"/>
                </a:solidFill>
                <a:latin typeface="宋体" panose="02010600030101010101" pitchFamily="2" charset="-122"/>
              </a:rPr>
              <a:t>方法被调用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A9B7C6"/>
                </a:solidFill>
                <a:latin typeface="宋体" panose="02010600030101010101" pitchFamily="2" charset="-122"/>
              </a:rPr>
              <a:t>传入的参数是：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hello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2018/01/09/ 13:26:21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(value):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@functools.wraps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%s 方法被调用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传入的参数是：%s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有的依赖方法名的会有错乱，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需要加</a:t>
            </a:r>
            <a:r>
              <a:rPr lang="zh-CN" altLang="zh-CN" dirty="0">
                <a:solidFill>
                  <a:srgbClr val="BBB529"/>
                </a:solidFill>
                <a:latin typeface="宋体" panose="02010600030101010101" pitchFamily="2" charset="-122"/>
                <a:hlinkClick r:id="rId3"/>
              </a:rPr>
              <a:t>@functools.wraps</a:t>
            </a: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  <a:hlinkClick r:id="rId3"/>
              </a:rPr>
              <a:t>(fn)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import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functools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56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sex = None  # </a:t>
            </a:r>
            <a:r>
              <a:rPr lang="zh-CN" altLang="en-US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.name = name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.age = age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.age)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= 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p.person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p.phone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6A8759"/>
                </a:solidFill>
                <a:latin typeface="宋体" panose="02010600030101010101" pitchFamily="2" charset="-122"/>
              </a:rPr>
              <a:t>‘</a:t>
            </a:r>
            <a:r>
              <a:rPr lang="en-US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1888888888888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'</a:t>
            </a: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jack 59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5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</a:t>
            </a:r>
            <a:r>
              <a:rPr lang="en-US" altLang="zh-CN" dirty="0">
                <a:solidFill>
                  <a:srgbClr val="FFC66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_info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#可校验外部传入数据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 = name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set_age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 = age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__get_test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"这是私有方法"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public_fun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.__get_test())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= Person()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p.person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p.set_name(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"jack"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p.set_age(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p.person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p.public_fun()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None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None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jack 89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9B7C6"/>
                </a:solidFill>
                <a:latin typeface="宋体" panose="02010600030101010101" pitchFamily="2" charset="-122"/>
              </a:rPr>
              <a:t>这是私有方法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6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BaseClassName1(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"BaseClassName1"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BaseClassName2(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def </a:t>
            </a:r>
            <a:r>
              <a:rPr lang="zh-CN" altLang="zh-CN" sz="1200" dirty="0">
                <a:solidFill>
                  <a:srgbClr val="FFC66D"/>
                </a:solidFill>
                <a:latin typeface="宋体" panose="02010600030101010101" pitchFamily="2" charset="-122"/>
              </a:rPr>
              <a:t>fn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94558D"/>
                </a:solidFill>
                <a:latin typeface="宋体" panose="02010600030101010101" pitchFamily="2" charset="-122"/>
              </a:rPr>
              <a:t>self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"BaseClassName</a:t>
            </a:r>
            <a:r>
              <a:rPr lang="en-US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"BaseClassName2</a:t>
            </a:r>
            <a:r>
              <a:rPr lang="en-US" altLang="zh-CN" sz="1200" dirty="0">
                <a:solidFill>
                  <a:srgbClr val="6A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_fn2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ClassName(BaseClassName1):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"ClassName"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ClassNameMore(BaseClassName1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BaseClassName2):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"ClassNameMore"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 = ClassName()</a:t>
            </a:r>
            <a:b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c.fn()</a:t>
            </a:r>
            <a:b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c_more = ClassNameMore()</a:t>
            </a:r>
            <a:b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c_more.fn()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BaseClassName1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Arial" panose="020B0604020202020204" pitchFamily="34" charset="0"/>
              </a:rPr>
              <a:t>ClassNameMore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03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write_text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dir_path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r'C:\Users\YC\Desktop'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'test_file.txt'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file_path = os.path.join(dir_path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'utf-8'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'ignore'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f.write(write_text)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f.close()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dir_path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r'C:\Users\YC\Desktop'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'test_file.txt'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file_path = os.path.join(dir_path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'utf-8'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'ignore'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text = f.read()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f.close()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(text)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'this is string !'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StringIO()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f.write(s)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(f.getvalue())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'this is string !'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StringIO(s)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(f.read())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'测试内容'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BytesIO()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f.write(s.encode(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'utf-8'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(f.getvalue())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b'\xe6\xb5\x8b\xe8\</a:t>
            </a:r>
            <a:r>
              <a:rPr lang="en-US" altLang="zh-CN" sz="1200" dirty="0" err="1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xaf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\x95\xe5\x86\x85\xe5\</a:t>
            </a:r>
            <a:r>
              <a:rPr lang="en-US" altLang="zh-CN" sz="1200" dirty="0" err="1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xae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\xb9’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8888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StringIO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\xe6\xb5\x8b\xe8\xaf\x95\xe5\x86\x85\xe5\xae\xb9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BytesIO(s)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(f.read()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b'\xe6\xb5\x8b\xe8\</a:t>
            </a: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xaf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\x95\xe5\x86\x85\xe5\</a:t>
            </a: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xae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\xb9'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solidFill>
                <a:srgbClr val="8888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3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run_process</a:t>
            </a:r>
            <a:r>
              <a:rPr lang="en-US" altLang="zh-CN" dirty="0"/>
              <a:t>(name):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运行子进程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(%s)",</a:t>
            </a:r>
            <a:r>
              <a:rPr lang="en-US" altLang="zh-CN" dirty="0"/>
              <a:t>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os.getpid</a:t>
            </a:r>
            <a:r>
              <a:rPr lang="en-US" altLang="zh-CN" dirty="0"/>
              <a:t>()))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__name__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"__main__"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父进程：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%s",</a:t>
            </a:r>
            <a:r>
              <a:rPr lang="en-US" altLang="zh-CN" dirty="0" err="1"/>
              <a:t>os.getpid</a:t>
            </a:r>
            <a:r>
              <a:rPr lang="en-US" altLang="zh-CN" dirty="0"/>
              <a:t>())</a:t>
            </a:r>
            <a:br>
              <a:rPr lang="en-US" altLang="zh-CN" dirty="0"/>
            </a:br>
            <a:r>
              <a:rPr lang="en-US" altLang="zh-CN" dirty="0"/>
              <a:t>    p = Process(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run_process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childProcessName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end"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线程池</a:t>
            </a:r>
            <a:endParaRPr lang="en-US" altLang="zh-CN" dirty="0"/>
          </a:p>
          <a:p>
            <a:r>
              <a:rPr lang="en-US" altLang="zh-CN" dirty="0"/>
              <a:t>p = Pool()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dirty="0"/>
              <a:t>):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方法名列表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p.apply_async</a:t>
            </a:r>
            <a:r>
              <a:rPr lang="en-US" altLang="zh-CN" dirty="0"/>
              <a:t>(</a:t>
            </a:r>
            <a:r>
              <a:rPr lang="en-US" altLang="zh-CN" dirty="0" err="1"/>
              <a:t>long_time_task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/>
              <a:t>))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非阻塞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阻塞式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done"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p.close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p.join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subprocrss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done"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"parent process end"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进程间的通讯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/>
              <a:t>multiprocessing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Process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Queue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os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time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random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1" </a:t>
            </a:r>
            <a:r>
              <a:rPr lang="en-US" altLang="zh-CN" dirty="0"/>
              <a:t>\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2" </a:t>
            </a:r>
            <a:r>
              <a:rPr lang="en-US" altLang="zh-CN" dirty="0"/>
              <a:t>\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3" </a:t>
            </a:r>
            <a:r>
              <a:rPr lang="en-US" altLang="zh-CN" dirty="0"/>
              <a:t>\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readQ</a:t>
            </a:r>
            <a:r>
              <a:rPr lang="en-US" altLang="zh-CN" dirty="0"/>
              <a:t>(q):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value = </a:t>
            </a:r>
            <a:r>
              <a:rPr lang="en-US" altLang="zh-CN" dirty="0" err="1"/>
              <a:t>q.get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读取到的值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:%s (%s)" </a:t>
            </a:r>
            <a:r>
              <a:rPr lang="en-US" altLang="zh-CN" dirty="0"/>
              <a:t>%(</a:t>
            </a:r>
            <a:r>
              <a:rPr lang="en-US" altLang="zh-CN" dirty="0" err="1"/>
              <a:t>value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q</a:t>
            </a:r>
            <a:r>
              <a:rPr lang="en-US" altLang="zh-CN" dirty="0"/>
              <a:t>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writeQ</a:t>
            </a:r>
            <a:r>
              <a:rPr lang="en-US" altLang="zh-CN" dirty="0"/>
              <a:t>(q):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value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s: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写入数据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:%s  (%s)" </a:t>
            </a:r>
            <a:r>
              <a:rPr lang="en-US" altLang="zh-CN" dirty="0"/>
              <a:t>%(</a:t>
            </a:r>
            <a:r>
              <a:rPr lang="en-US" altLang="zh-CN" dirty="0" err="1"/>
              <a:t>value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q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q.put</a:t>
            </a:r>
            <a:r>
              <a:rPr lang="en-US" altLang="zh-CN" dirty="0"/>
              <a:t>(value)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random.random</a:t>
            </a:r>
            <a:r>
              <a:rPr lang="en-US" altLang="zh-CN" dirty="0"/>
              <a:t>())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__name__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"__main__"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q = Queue()</a:t>
            </a:r>
            <a:br>
              <a:rPr lang="en-US" altLang="zh-CN" dirty="0"/>
            </a:br>
            <a:r>
              <a:rPr lang="en-US" altLang="zh-CN" dirty="0"/>
              <a:t>    pw = Process(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writeQ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=(q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</a:t>
            </a:r>
            <a:r>
              <a:rPr lang="en-US" altLang="zh-CN" dirty="0"/>
              <a:t> = Process(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readQ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=(q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pw.start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pw.join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pr.terminate</a:t>
            </a:r>
            <a:r>
              <a:rPr lang="en-US" altLang="zh-CN" dirty="0"/>
              <a:t>()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读取完毕后强行终止退出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97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loop</a:t>
            </a:r>
            <a:r>
              <a:rPr lang="en-US" altLang="zh-CN" dirty="0"/>
              <a:t>():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循环线程开始：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  <a:br>
              <a:rPr lang="en-US" altLang="zh-CN" dirty="0"/>
            </a:br>
            <a:r>
              <a:rPr lang="en-US" altLang="zh-CN" dirty="0"/>
              <a:t>    n 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while </a:t>
            </a:r>
            <a:r>
              <a:rPr lang="en-US" altLang="zh-CN" dirty="0"/>
              <a:t>n &lt;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n +=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&gt;&gt;&gt;&gt; %s" </a:t>
            </a:r>
            <a:r>
              <a:rPr lang="en-US" altLang="zh-CN" dirty="0"/>
              <a:t>%(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n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循环线程结束：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主线程开始：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  <a:br>
              <a:rPr lang="en-US" altLang="zh-CN" dirty="0"/>
            </a:br>
            <a:r>
              <a:rPr lang="en-US" altLang="zh-CN" dirty="0"/>
              <a:t>t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 </a:t>
            </a:r>
            <a:r>
              <a:rPr lang="en-US" altLang="zh-CN" dirty="0" err="1"/>
              <a:t>loop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t.start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t.join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主线程结束：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/>
              <a:t>threading</a:t>
            </a:r>
            <a:br>
              <a:rPr lang="en-US" altLang="zh-CN" dirty="0"/>
            </a:br>
            <a:r>
              <a:rPr lang="en-US" altLang="zh-CN" dirty="0"/>
              <a:t>lock = </a:t>
            </a:r>
            <a:r>
              <a:rPr lang="en-US" altLang="zh-CN" dirty="0" err="1"/>
              <a:t>threading.Lock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moeny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10000000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change_moeny</a:t>
            </a:r>
            <a:r>
              <a:rPr lang="en-US" altLang="zh-CN" dirty="0"/>
              <a:t>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en-US" altLang="zh-CN" dirty="0" err="1"/>
              <a:t>moeny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moeny</a:t>
            </a:r>
            <a:r>
              <a:rPr lang="en-US" altLang="zh-CN" dirty="0"/>
              <a:t> += n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moeny</a:t>
            </a:r>
            <a:r>
              <a:rPr lang="en-US" altLang="zh-CN" dirty="0"/>
              <a:t> -= 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run_thread</a:t>
            </a:r>
            <a:r>
              <a:rPr lang="en-US" altLang="zh-CN" dirty="0"/>
              <a:t>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lock.acquire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change_moeny</a:t>
            </a:r>
            <a:r>
              <a:rPr lang="en-US" altLang="zh-CN" dirty="0"/>
              <a:t>(n)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Exception as </a:t>
            </a:r>
            <a:r>
              <a:rPr lang="en-US" altLang="zh-CN" dirty="0"/>
              <a:t>e: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(e)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lock.release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t1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run_thread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t2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run_thread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333,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t1.start()</a:t>
            </a:r>
            <a:br>
              <a:rPr lang="en-US" altLang="zh-CN" dirty="0"/>
            </a:br>
            <a:r>
              <a:rPr lang="en-US" altLang="zh-CN" dirty="0"/>
              <a:t>t2.start()</a:t>
            </a:r>
            <a:br>
              <a:rPr lang="en-US" altLang="zh-CN" dirty="0"/>
            </a:br>
            <a:r>
              <a:rPr lang="en-US" altLang="zh-CN" dirty="0"/>
              <a:t>t1.join()</a:t>
            </a:r>
            <a:br>
              <a:rPr lang="en-US" altLang="zh-CN" dirty="0"/>
            </a:br>
            <a:r>
              <a:rPr lang="en-US" altLang="zh-CN" dirty="0"/>
              <a:t>t2.join()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dirty="0" err="1"/>
              <a:t>moeny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4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(12,87,[34,54,45],56)</a:t>
            </a:r>
          </a:p>
          <a:p>
            <a:pPr lvl="1"/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[2][2] = 99    </a:t>
            </a:r>
          </a:p>
          <a:p>
            <a:pPr lvl="1"/>
            <a:r>
              <a:rPr lang="en-US" altLang="zh-CN" sz="1300" dirty="0">
                <a:latin typeface="+mn-ea"/>
              </a:rPr>
              <a:t>--- &gt; </a:t>
            </a:r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(12,87,[34,</a:t>
            </a:r>
            <a:r>
              <a:rPr lang="en-US" altLang="zh-CN" sz="1300" b="1" dirty="0">
                <a:solidFill>
                  <a:srgbClr val="FF0000"/>
                </a:solidFill>
                <a:latin typeface="+mn-ea"/>
              </a:rPr>
              <a:t>99</a:t>
            </a:r>
            <a:r>
              <a:rPr lang="en-US" altLang="zh-CN" sz="1300" dirty="0">
                <a:latin typeface="+mn-ea"/>
              </a:rPr>
              <a:t>,45],56)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8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/>
              <a:t>threading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local_person</a:t>
            </a:r>
            <a:r>
              <a:rPr lang="en-US" altLang="zh-CN" dirty="0"/>
              <a:t> = </a:t>
            </a:r>
            <a:r>
              <a:rPr lang="en-US" altLang="zh-CN" dirty="0" err="1"/>
              <a:t>threading.local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process_thread</a:t>
            </a:r>
            <a:r>
              <a:rPr lang="en-US" altLang="zh-CN" dirty="0"/>
              <a:t>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local_person.name = name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local_person.age</a:t>
            </a:r>
            <a:r>
              <a:rPr lang="en-US" altLang="zh-CN" dirty="0"/>
              <a:t> = 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process_person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process_person</a:t>
            </a:r>
            <a:r>
              <a:rPr lang="en-US" altLang="zh-CN" dirty="0"/>
              <a:t>():</a:t>
            </a:r>
            <a:br>
              <a:rPr lang="en-US" altLang="zh-CN" dirty="0"/>
            </a:br>
            <a:r>
              <a:rPr lang="en-US" altLang="zh-CN" dirty="0"/>
              <a:t>    name = local_person.name</a:t>
            </a:r>
            <a:br>
              <a:rPr lang="en-US" altLang="zh-CN" dirty="0"/>
            </a:br>
            <a:r>
              <a:rPr lang="en-US" altLang="zh-CN" dirty="0"/>
              <a:t>    age = </a:t>
            </a:r>
            <a:r>
              <a:rPr lang="en-US" altLang="zh-CN" dirty="0" err="1"/>
              <a:t>local_person.age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"name:%s  age:%s (in %s)" </a:t>
            </a:r>
            <a:r>
              <a:rPr lang="en-US" altLang="zh-CN" dirty="0"/>
              <a:t>%(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t1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"jack","33"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t2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"tom","55"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t1.start()</a:t>
            </a:r>
            <a:br>
              <a:rPr lang="en-US" altLang="zh-CN" dirty="0"/>
            </a:br>
            <a:r>
              <a:rPr lang="en-US" altLang="zh-CN" dirty="0"/>
              <a:t>t2.start()</a:t>
            </a:r>
            <a:br>
              <a:rPr lang="en-US" altLang="zh-CN" dirty="0"/>
            </a:br>
            <a:r>
              <a:rPr lang="en-US" altLang="zh-CN" dirty="0"/>
              <a:t>t1.join()</a:t>
            </a:r>
            <a:br>
              <a:rPr lang="en-US" altLang="zh-CN" dirty="0"/>
            </a:br>
            <a:r>
              <a:rPr lang="en-US" altLang="zh-CN" dirty="0"/>
              <a:t>t2.join()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36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/>
              <a:t>threading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local_person</a:t>
            </a:r>
            <a:r>
              <a:rPr lang="en-US" altLang="zh-CN" dirty="0"/>
              <a:t> = </a:t>
            </a:r>
            <a:r>
              <a:rPr lang="en-US" altLang="zh-CN" dirty="0" err="1"/>
              <a:t>threading.local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process_thread</a:t>
            </a:r>
            <a:r>
              <a:rPr lang="en-US" altLang="zh-CN" dirty="0"/>
              <a:t>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local_person.name = name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local_person.age</a:t>
            </a:r>
            <a:r>
              <a:rPr lang="en-US" altLang="zh-CN" dirty="0"/>
              <a:t> = 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process_person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process_person</a:t>
            </a:r>
            <a:r>
              <a:rPr lang="en-US" altLang="zh-CN" dirty="0"/>
              <a:t>():</a:t>
            </a:r>
            <a:br>
              <a:rPr lang="en-US" altLang="zh-CN" dirty="0"/>
            </a:br>
            <a:r>
              <a:rPr lang="en-US" altLang="zh-CN" dirty="0"/>
              <a:t>    name = local_person.name</a:t>
            </a:r>
            <a:br>
              <a:rPr lang="en-US" altLang="zh-CN" dirty="0"/>
            </a:br>
            <a:r>
              <a:rPr lang="en-US" altLang="zh-CN" dirty="0"/>
              <a:t>    age = </a:t>
            </a:r>
            <a:r>
              <a:rPr lang="en-US" altLang="zh-CN" dirty="0" err="1"/>
              <a:t>local_person.age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"name:%s  age:%s (in %s)" </a:t>
            </a:r>
            <a:r>
              <a:rPr lang="en-US" altLang="zh-CN" dirty="0"/>
              <a:t>%(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t1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"jack","33"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t2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"tom","55"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t1.start()</a:t>
            </a:r>
            <a:br>
              <a:rPr lang="en-US" altLang="zh-CN" dirty="0"/>
            </a:br>
            <a:r>
              <a:rPr lang="en-US" altLang="zh-CN" dirty="0"/>
              <a:t>t2.start()</a:t>
            </a:r>
            <a:br>
              <a:rPr lang="en-US" altLang="zh-CN" dirty="0"/>
            </a:br>
            <a:r>
              <a:rPr lang="en-US" altLang="zh-CN" dirty="0"/>
              <a:t>t1.join()</a:t>
            </a:r>
            <a:br>
              <a:rPr lang="en-US" altLang="zh-CN" dirty="0"/>
            </a:br>
            <a:r>
              <a:rPr lang="en-US" altLang="zh-CN" dirty="0"/>
              <a:t>t2.join()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74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模型类（</a:t>
            </a:r>
            <a:r>
              <a:rPr lang="en-US" altLang="zh-CN" sz="1200" dirty="0">
                <a:solidFill>
                  <a:srgbClr val="FF0000"/>
                </a:solidFill>
              </a:rPr>
              <a:t>Model class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HasEvents</a:t>
            </a:r>
            <a:r>
              <a:rPr lang="zh-CN" altLang="en-US" sz="1200" dirty="0"/>
              <a:t>表示</a:t>
            </a:r>
            <a:r>
              <a:rPr lang="en-US" altLang="zh-CN" sz="1200" dirty="0" err="1"/>
              <a:t>pyscript</a:t>
            </a:r>
            <a:r>
              <a:rPr lang="zh-CN" altLang="en-US" sz="1200" dirty="0"/>
              <a:t>的对象模型（</a:t>
            </a:r>
            <a:r>
              <a:rPr lang="en-US" altLang="zh-CN" sz="1200" dirty="0"/>
              <a:t>Model class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每个模型类在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中都会对应一个对象，在另一端处理程序的事件同步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在</a:t>
            </a:r>
            <a:r>
              <a:rPr lang="en-US" altLang="zh-CN" sz="1200" dirty="0"/>
              <a:t>Model Class</a:t>
            </a:r>
            <a:r>
              <a:rPr lang="zh-CN" altLang="en-US" sz="1200" dirty="0"/>
              <a:t>中可以定义</a:t>
            </a:r>
            <a:r>
              <a:rPr lang="en-US" altLang="zh-CN" sz="1200" dirty="0"/>
              <a:t>JS</a:t>
            </a:r>
            <a:r>
              <a:rPr lang="zh-CN" altLang="en-US" sz="1200" dirty="0"/>
              <a:t>的属性，方法，处理程序（</a:t>
            </a:r>
            <a:r>
              <a:rPr lang="en-US" altLang="zh-CN" sz="1200" dirty="0"/>
              <a:t>handle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自定义的</a:t>
            </a:r>
            <a:r>
              <a:rPr lang="en-US" altLang="zh-CN" sz="1200" dirty="0"/>
              <a:t>python </a:t>
            </a:r>
            <a:r>
              <a:rPr lang="en-US" altLang="zh-CN" sz="1200" dirty="0" err="1"/>
              <a:t>class,Javascript</a:t>
            </a:r>
            <a:r>
              <a:rPr lang="en-US" altLang="zh-CN" sz="1200" dirty="0"/>
              <a:t> class(</a:t>
            </a:r>
            <a:r>
              <a:rPr lang="zh-CN" altLang="en-US" sz="1200" dirty="0"/>
              <a:t>主要定义属性</a:t>
            </a:r>
            <a:r>
              <a:rPr lang="en-US" altLang="zh-CN" sz="1200" dirty="0"/>
              <a:t>)</a:t>
            </a:r>
            <a:r>
              <a:rPr lang="zh-CN" altLang="en-US" sz="1200" dirty="0"/>
              <a:t>，可自动同步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Python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</a:t>
            </a:r>
            <a:r>
              <a:rPr lang="zh-CN" altLang="en-US" sz="1200" dirty="0"/>
              <a:t>方法初始化属性，当</a:t>
            </a:r>
            <a:r>
              <a:rPr lang="en-US" altLang="zh-CN" sz="1200" dirty="0"/>
              <a:t>Model class</a:t>
            </a:r>
            <a:r>
              <a:rPr lang="zh-CN" altLang="en-US" sz="1200" dirty="0"/>
              <a:t>作为属性在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</a:t>
            </a:r>
            <a:r>
              <a:rPr lang="zh-CN" altLang="en-US" sz="1200" dirty="0"/>
              <a:t>中定义的时候，这个属性也会出现在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中</a:t>
            </a:r>
            <a:r>
              <a:rPr lang="en-US" altLang="zh-CN" sz="1200" dirty="0"/>
              <a:t> </a:t>
            </a:r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初始化和生命周期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模型的</a:t>
            </a:r>
            <a:r>
              <a:rPr lang="en-US" altLang="zh-CN" sz="1200" dirty="0"/>
              <a:t>id</a:t>
            </a:r>
            <a:r>
              <a:rPr lang="zh-CN" altLang="en-US" sz="1200" dirty="0"/>
              <a:t>和</a:t>
            </a:r>
            <a:r>
              <a:rPr lang="en-US" altLang="zh-CN" sz="1200" dirty="0"/>
              <a:t>session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在初始化的时候，定义和设置属性的值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当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</a:t>
            </a:r>
            <a:r>
              <a:rPr lang="zh-CN" altLang="en-US" sz="1200" dirty="0"/>
              <a:t>被调用的时候，可以</a:t>
            </a:r>
            <a:r>
              <a:rPr lang="en-US" altLang="zh-CN" sz="1200" dirty="0"/>
              <a:t>get/set</a:t>
            </a:r>
            <a:r>
              <a:rPr lang="zh-CN" altLang="en-US" sz="1200" dirty="0"/>
              <a:t>属性的值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处理事件的时候，可以获取到初始化的值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JS</a:t>
            </a:r>
            <a:r>
              <a:rPr lang="zh-CN" altLang="en-US" sz="1200" dirty="0"/>
              <a:t>中也是相同的顺序，</a:t>
            </a:r>
            <a:r>
              <a:rPr lang="en-US" altLang="zh-CN" sz="1200" dirty="0" err="1"/>
              <a:t>js</a:t>
            </a:r>
            <a:r>
              <a:rPr lang="zh-CN" altLang="en-US" sz="1200" dirty="0"/>
              <a:t>的值在</a:t>
            </a:r>
            <a:r>
              <a:rPr lang="en-US" altLang="zh-CN" sz="1200" dirty="0"/>
              <a:t>python</a:t>
            </a:r>
            <a:r>
              <a:rPr lang="zh-CN" altLang="en-US" sz="1200" dirty="0"/>
              <a:t>后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js</a:t>
            </a:r>
            <a:r>
              <a:rPr lang="zh-CN" altLang="en-US" sz="1200" dirty="0"/>
              <a:t>端没有垃圾回收机制，</a:t>
            </a:r>
            <a:r>
              <a:rPr lang="en-US" altLang="zh-CN" sz="1200" dirty="0"/>
              <a:t>python</a:t>
            </a:r>
            <a:r>
              <a:rPr lang="zh-CN" altLang="en-US" sz="1200" dirty="0"/>
              <a:t>端有。处理程序时是对象的引用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Widget</a:t>
            </a:r>
            <a:r>
              <a:rPr lang="zh-CN" altLang="en-US" sz="1200" dirty="0"/>
              <a:t>没有被引用的时候，它的子属性不会被删除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r>
              <a:rPr lang="zh-CN" altLang="en-US" sz="1200" dirty="0"/>
              <a:t>支持上下文管理</a:t>
            </a:r>
            <a:r>
              <a:rPr lang="en-US" altLang="zh-CN" sz="1200" dirty="0"/>
              <a:t>context Manage</a:t>
            </a:r>
          </a:p>
          <a:p>
            <a:r>
              <a:rPr lang="zh-CN" altLang="en-US" sz="1200" dirty="0"/>
              <a:t>通常定义属性和方法 使用 </a:t>
            </a:r>
            <a:r>
              <a:rPr lang="en-US" altLang="zh-CN" sz="1200" dirty="0"/>
              <a:t>class Both</a:t>
            </a:r>
            <a:r>
              <a:rPr lang="zh-CN" altLang="en-US" sz="1200" dirty="0"/>
              <a:t>，通过事件处理属性</a:t>
            </a:r>
            <a:r>
              <a:rPr lang="en-US" altLang="zh-CN" sz="1200" dirty="0"/>
              <a:t>update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(Model):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@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('foo')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def 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handle_changes_to_foo_in_python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event.prop</a:t>
            </a: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def foo(self, v=0):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return float(v)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BAR = [1, 2, 3]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def 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handle_changes_to_foo_in_js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...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5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hasEvent</a:t>
            </a:r>
            <a:r>
              <a:rPr lang="en-US" altLang="zh-CN" dirty="0"/>
              <a:t> </a:t>
            </a:r>
            <a:r>
              <a:rPr lang="zh-CN" altLang="en-US" dirty="0"/>
              <a:t>添加</a:t>
            </a:r>
            <a:r>
              <a:rPr lang="en-US" altLang="zh-CN" dirty="0"/>
              <a:t>2</a:t>
            </a:r>
            <a:r>
              <a:rPr lang="zh-CN" altLang="en-US" dirty="0"/>
              <a:t>个属性到事件 </a:t>
            </a:r>
            <a:r>
              <a:rPr lang="en-US" altLang="zh-CN" dirty="0"/>
              <a:t>1.source </a:t>
            </a:r>
            <a:r>
              <a:rPr lang="en-US" altLang="zh-CN" dirty="0" err="1"/>
              <a:t>hasEvent</a:t>
            </a:r>
            <a:r>
              <a:rPr lang="zh-CN" altLang="en-US" dirty="0"/>
              <a:t>本身参考 </a:t>
            </a:r>
            <a:r>
              <a:rPr lang="en-US" altLang="zh-CN" dirty="0"/>
              <a:t>2.</a:t>
            </a:r>
            <a:r>
              <a:rPr lang="zh-CN" altLang="en-US" dirty="0"/>
              <a:t>字符串指示事件类型 </a:t>
            </a:r>
            <a:endParaRPr lang="en-US" altLang="zh-CN" dirty="0"/>
          </a:p>
          <a:p>
            <a:r>
              <a:rPr lang="zh-CN" altLang="en-US" dirty="0"/>
              <a:t>事件会自动发送，事件列表，取最后一个事件，有必要可迭代事件</a:t>
            </a:r>
            <a:endParaRPr lang="en-US" altLang="zh-CN" dirty="0"/>
          </a:p>
          <a:p>
            <a:r>
              <a:rPr lang="en-US" altLang="zh-CN" dirty="0"/>
              <a:t>Handle </a:t>
            </a:r>
            <a:r>
              <a:rPr lang="zh-CN" altLang="en-US" dirty="0"/>
              <a:t>处理程序一次可以连接多个事件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event.prop</a:t>
            </a:r>
            <a:r>
              <a:rPr lang="en-US" altLang="zh-CN" dirty="0"/>
              <a:t>   </a:t>
            </a:r>
            <a:r>
              <a:rPr lang="zh-CN" altLang="en-US" dirty="0"/>
              <a:t>相当于</a:t>
            </a:r>
            <a:r>
              <a:rPr lang="en-US" altLang="zh-CN" dirty="0"/>
              <a:t>set</a:t>
            </a:r>
            <a:r>
              <a:rPr lang="zh-CN" altLang="en-US" dirty="0"/>
              <a:t>属性方法 验证，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ea"/>
              </a:rPr>
              <a:t>@</a:t>
            </a:r>
            <a:r>
              <a:rPr lang="en-US" altLang="zh-CN" sz="1200" dirty="0" err="1">
                <a:latin typeface="+mn-ea"/>
              </a:rPr>
              <a:t>event.readonly</a:t>
            </a:r>
            <a:r>
              <a:rPr lang="en-US" altLang="zh-CN" sz="1200" dirty="0">
                <a:latin typeface="+mn-ea"/>
              </a:rPr>
              <a:t>   </a:t>
            </a:r>
            <a:r>
              <a:rPr lang="en-US" altLang="zh-CN" dirty="0"/>
              <a:t>self._</a:t>
            </a:r>
            <a:r>
              <a:rPr lang="en-US" altLang="zh-CN" dirty="0" err="1"/>
              <a:t>set_prop</a:t>
            </a:r>
            <a:r>
              <a:rPr lang="en-US" altLang="zh-CN" dirty="0"/>
              <a:t> </a:t>
            </a:r>
            <a:r>
              <a:rPr lang="zh-CN" altLang="en-US" dirty="0"/>
              <a:t>私有方法设置值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event.emitter</a:t>
            </a:r>
            <a:r>
              <a:rPr lang="en-US" altLang="zh-CN" dirty="0"/>
              <a:t> </a:t>
            </a:r>
            <a:r>
              <a:rPr lang="zh-CN" altLang="en-US" dirty="0"/>
              <a:t>方法名，参数任意  返回的是</a:t>
            </a:r>
            <a:r>
              <a:rPr lang="en-US" altLang="zh-CN" dirty="0" err="1"/>
              <a:t>dict</a:t>
            </a:r>
            <a:r>
              <a:rPr lang="en-US" altLang="zh-CN" dirty="0"/>
              <a:t>  </a:t>
            </a:r>
            <a:r>
              <a:rPr lang="zh-CN" altLang="en-US" dirty="0"/>
              <a:t>携带属性  处理事件时与方法名相同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ea"/>
              </a:rPr>
              <a:t>@</a:t>
            </a:r>
            <a:r>
              <a:rPr lang="en-US" altLang="zh-CN" sz="1200" dirty="0" err="1">
                <a:latin typeface="+mn-ea"/>
              </a:rPr>
              <a:t>event.connect</a:t>
            </a:r>
            <a:endParaRPr lang="en-US" altLang="zh-CN" sz="1200" dirty="0">
              <a:latin typeface="+mn-ea"/>
            </a:endParaRPr>
          </a:p>
          <a:p>
            <a:r>
              <a:rPr lang="zh-CN" altLang="en-US" dirty="0"/>
              <a:t>连接字符串规则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点语法</a:t>
            </a:r>
            <a:r>
              <a:rPr lang="en-US" altLang="zh-CN" dirty="0"/>
              <a:t>  </a:t>
            </a:r>
            <a:r>
              <a:rPr lang="zh-CN" altLang="en-US" dirty="0"/>
              <a:t>形成</a:t>
            </a:r>
            <a:r>
              <a:rPr lang="en-US" altLang="zh-CN" dirty="0"/>
              <a:t>path   </a:t>
            </a:r>
            <a:r>
              <a:rPr lang="en-US" altLang="zh-CN" dirty="0" err="1"/>
              <a:t>path</a:t>
            </a:r>
            <a:r>
              <a:rPr lang="zh-CN" altLang="en-US" dirty="0"/>
              <a:t>是属性的时候，值改变，</a:t>
            </a:r>
            <a:r>
              <a:rPr lang="en-US" altLang="zh-CN" dirty="0"/>
              <a:t>path</a:t>
            </a:r>
            <a:r>
              <a:rPr lang="zh-CN" altLang="en-US" dirty="0"/>
              <a:t>自动重置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关联可以使用*</a:t>
            </a:r>
            <a:r>
              <a:rPr lang="en-US" altLang="zh-CN" dirty="0"/>
              <a:t> </a:t>
            </a:r>
            <a:r>
              <a:rPr lang="zh-CN" altLang="en-US" dirty="0"/>
              <a:t>，表明是一个</a:t>
            </a:r>
            <a:r>
              <a:rPr lang="en-US" altLang="zh-CN" dirty="0"/>
              <a:t>list</a:t>
            </a:r>
          </a:p>
          <a:p>
            <a:r>
              <a:rPr lang="en-US" altLang="zh-CN" dirty="0"/>
              <a:t>3.** children**   </a:t>
            </a:r>
            <a:r>
              <a:rPr lang="zh-CN" altLang="en-US" dirty="0"/>
              <a:t>关联</a:t>
            </a:r>
            <a:r>
              <a:rPr lang="en-US" altLang="zh-CN" dirty="0"/>
              <a:t>children,</a:t>
            </a:r>
            <a:r>
              <a:rPr lang="zh-CN" altLang="en-US" dirty="0"/>
              <a:t>和</a:t>
            </a:r>
            <a:r>
              <a:rPr lang="en-US" altLang="zh-CN" dirty="0"/>
              <a:t>children</a:t>
            </a:r>
            <a:r>
              <a:rPr lang="zh-CN" altLang="en-US" dirty="0"/>
              <a:t>的</a:t>
            </a:r>
            <a:r>
              <a:rPr lang="en-US" altLang="zh-CN" dirty="0"/>
              <a:t>children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*之外的必须是唯一的标记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：可选冒号后面的</a:t>
            </a:r>
            <a:endParaRPr lang="en-US" altLang="zh-CN" dirty="0"/>
          </a:p>
          <a:p>
            <a:r>
              <a:rPr lang="zh-CN" altLang="en-US" dirty="0"/>
              <a:t>动态的概念</a:t>
            </a:r>
            <a:r>
              <a:rPr lang="en-US" altLang="zh-CN" dirty="0"/>
              <a:t> </a:t>
            </a:r>
            <a:r>
              <a:rPr lang="zh-CN" altLang="en-US" dirty="0"/>
              <a:t>动态改变</a:t>
            </a:r>
            <a:r>
              <a:rPr lang="en-US" altLang="zh-CN" dirty="0"/>
              <a:t>source</a:t>
            </a:r>
          </a:p>
          <a:p>
            <a:r>
              <a:rPr lang="zh-CN" altLang="en-US" dirty="0"/>
              <a:t>模式：</a:t>
            </a:r>
            <a:r>
              <a:rPr lang="en-US" altLang="zh-CN" dirty="0"/>
              <a:t>1.</a:t>
            </a:r>
            <a:r>
              <a:rPr lang="zh-CN" altLang="en-US" dirty="0"/>
              <a:t>观察者模式</a:t>
            </a:r>
            <a:r>
              <a:rPr lang="en-US" altLang="zh-CN" dirty="0"/>
              <a:t> 2.</a:t>
            </a:r>
            <a:r>
              <a:rPr lang="zh-CN" altLang="en-US" dirty="0"/>
              <a:t>信号与槽 </a:t>
            </a:r>
            <a:r>
              <a:rPr lang="en-US" altLang="zh-CN" dirty="0"/>
              <a:t>3</a:t>
            </a:r>
            <a:r>
              <a:rPr lang="zh-CN" altLang="en-US" dirty="0"/>
              <a:t> 重载事件处置 </a:t>
            </a:r>
            <a:r>
              <a:rPr lang="en-US" altLang="zh-CN" dirty="0"/>
              <a:t>4.</a:t>
            </a:r>
            <a:r>
              <a:rPr lang="zh-CN" altLang="en-US" dirty="0"/>
              <a:t>发布订阅模式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hasEvent</a:t>
            </a:r>
            <a:r>
              <a:rPr lang="en-US" altLang="zh-CN" dirty="0"/>
              <a:t> </a:t>
            </a:r>
            <a:r>
              <a:rPr lang="zh-CN" altLang="en-US" dirty="0"/>
              <a:t>添加</a:t>
            </a:r>
            <a:r>
              <a:rPr lang="en-US" altLang="zh-CN" dirty="0"/>
              <a:t>2</a:t>
            </a:r>
            <a:r>
              <a:rPr lang="zh-CN" altLang="en-US" dirty="0"/>
              <a:t>个属性到事件 </a:t>
            </a:r>
            <a:r>
              <a:rPr lang="en-US" altLang="zh-CN" dirty="0"/>
              <a:t>1.source </a:t>
            </a:r>
            <a:r>
              <a:rPr lang="en-US" altLang="zh-CN" dirty="0" err="1"/>
              <a:t>hasEvent</a:t>
            </a:r>
            <a:r>
              <a:rPr lang="zh-CN" altLang="en-US" dirty="0"/>
              <a:t>本身参考 </a:t>
            </a:r>
            <a:r>
              <a:rPr lang="en-US" altLang="zh-CN" dirty="0"/>
              <a:t>2.</a:t>
            </a:r>
            <a:r>
              <a:rPr lang="zh-CN" altLang="en-US" dirty="0"/>
              <a:t>字符串指示事件类型 </a:t>
            </a:r>
            <a:endParaRPr lang="en-US" altLang="zh-CN" dirty="0"/>
          </a:p>
          <a:p>
            <a:r>
              <a:rPr lang="zh-CN" altLang="en-US" dirty="0"/>
              <a:t>事件会自动发送，事件列表，取最后一个事件，有必要可迭代事件</a:t>
            </a:r>
            <a:endParaRPr lang="en-US" altLang="zh-CN" dirty="0"/>
          </a:p>
          <a:p>
            <a:r>
              <a:rPr lang="en-US" altLang="zh-CN" dirty="0"/>
              <a:t>Handle </a:t>
            </a:r>
            <a:r>
              <a:rPr lang="zh-CN" altLang="en-US" dirty="0"/>
              <a:t>处理程序一次可以连接多个事件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event.prop</a:t>
            </a:r>
            <a:r>
              <a:rPr lang="en-US" altLang="zh-CN" dirty="0"/>
              <a:t>   </a:t>
            </a:r>
            <a:r>
              <a:rPr lang="zh-CN" altLang="en-US" dirty="0"/>
              <a:t>相当于</a:t>
            </a:r>
            <a:r>
              <a:rPr lang="en-US" altLang="zh-CN" dirty="0"/>
              <a:t>set</a:t>
            </a:r>
            <a:r>
              <a:rPr lang="zh-CN" altLang="en-US" dirty="0"/>
              <a:t>属性方法 验证，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ea"/>
              </a:rPr>
              <a:t>@</a:t>
            </a:r>
            <a:r>
              <a:rPr lang="en-US" altLang="zh-CN" sz="1200" dirty="0" err="1">
                <a:latin typeface="+mn-ea"/>
              </a:rPr>
              <a:t>event.readonly</a:t>
            </a:r>
            <a:r>
              <a:rPr lang="en-US" altLang="zh-CN" sz="1200" dirty="0">
                <a:latin typeface="+mn-ea"/>
              </a:rPr>
              <a:t>   </a:t>
            </a:r>
            <a:r>
              <a:rPr lang="en-US" altLang="zh-CN" dirty="0"/>
              <a:t>self._</a:t>
            </a:r>
            <a:r>
              <a:rPr lang="en-US" altLang="zh-CN" dirty="0" err="1"/>
              <a:t>set_prop</a:t>
            </a:r>
            <a:r>
              <a:rPr lang="en-US" altLang="zh-CN" dirty="0"/>
              <a:t> </a:t>
            </a:r>
            <a:r>
              <a:rPr lang="zh-CN" altLang="en-US" dirty="0"/>
              <a:t>私有方法设置值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event.emitter</a:t>
            </a:r>
            <a:r>
              <a:rPr lang="en-US" altLang="zh-CN" dirty="0"/>
              <a:t> </a:t>
            </a:r>
            <a:r>
              <a:rPr lang="zh-CN" altLang="en-US" dirty="0"/>
              <a:t>方法名，参数任意  返回的是</a:t>
            </a:r>
            <a:r>
              <a:rPr lang="en-US" altLang="zh-CN" dirty="0" err="1"/>
              <a:t>dict</a:t>
            </a:r>
            <a:r>
              <a:rPr lang="en-US" altLang="zh-CN" dirty="0"/>
              <a:t>  </a:t>
            </a:r>
            <a:r>
              <a:rPr lang="zh-CN" altLang="en-US" dirty="0"/>
              <a:t>携带属性  处理事件时与方法名相同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ea"/>
              </a:rPr>
              <a:t>@</a:t>
            </a:r>
            <a:r>
              <a:rPr lang="en-US" altLang="zh-CN" sz="1200" dirty="0" err="1">
                <a:latin typeface="+mn-ea"/>
              </a:rPr>
              <a:t>event.connect</a:t>
            </a:r>
            <a:endParaRPr lang="en-US" altLang="zh-CN" sz="1200" dirty="0">
              <a:latin typeface="+mn-ea"/>
            </a:endParaRPr>
          </a:p>
          <a:p>
            <a:r>
              <a:rPr lang="zh-CN" altLang="en-US" dirty="0"/>
              <a:t>连接字符串规则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点语法</a:t>
            </a:r>
            <a:r>
              <a:rPr lang="en-US" altLang="zh-CN" dirty="0"/>
              <a:t>  </a:t>
            </a:r>
            <a:r>
              <a:rPr lang="zh-CN" altLang="en-US" dirty="0"/>
              <a:t>形成</a:t>
            </a:r>
            <a:r>
              <a:rPr lang="en-US" altLang="zh-CN" dirty="0"/>
              <a:t>path   </a:t>
            </a:r>
            <a:r>
              <a:rPr lang="en-US" altLang="zh-CN" dirty="0" err="1"/>
              <a:t>path</a:t>
            </a:r>
            <a:r>
              <a:rPr lang="zh-CN" altLang="en-US" dirty="0"/>
              <a:t>是属性的时候，值改变，</a:t>
            </a:r>
            <a:r>
              <a:rPr lang="en-US" altLang="zh-CN" dirty="0"/>
              <a:t>path</a:t>
            </a:r>
            <a:r>
              <a:rPr lang="zh-CN" altLang="en-US" dirty="0"/>
              <a:t>自动重置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关联可以使用*</a:t>
            </a:r>
            <a:r>
              <a:rPr lang="en-US" altLang="zh-CN" dirty="0"/>
              <a:t> </a:t>
            </a:r>
            <a:r>
              <a:rPr lang="zh-CN" altLang="en-US" dirty="0"/>
              <a:t>，表明是一个</a:t>
            </a:r>
            <a:r>
              <a:rPr lang="en-US" altLang="zh-CN" dirty="0"/>
              <a:t>list</a:t>
            </a:r>
          </a:p>
          <a:p>
            <a:r>
              <a:rPr lang="en-US" altLang="zh-CN" dirty="0"/>
              <a:t>3.** children**   </a:t>
            </a:r>
            <a:r>
              <a:rPr lang="zh-CN" altLang="en-US" dirty="0"/>
              <a:t>关联</a:t>
            </a:r>
            <a:r>
              <a:rPr lang="en-US" altLang="zh-CN" dirty="0"/>
              <a:t>children,</a:t>
            </a:r>
            <a:r>
              <a:rPr lang="zh-CN" altLang="en-US" dirty="0"/>
              <a:t>和</a:t>
            </a:r>
            <a:r>
              <a:rPr lang="en-US" altLang="zh-CN" dirty="0"/>
              <a:t>children</a:t>
            </a:r>
            <a:r>
              <a:rPr lang="zh-CN" altLang="en-US" dirty="0"/>
              <a:t>的</a:t>
            </a:r>
            <a:r>
              <a:rPr lang="en-US" altLang="zh-CN" dirty="0"/>
              <a:t>children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*之外的必须是唯一的标记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：可选冒号后面的</a:t>
            </a:r>
            <a:endParaRPr lang="en-US" altLang="zh-CN" dirty="0"/>
          </a:p>
          <a:p>
            <a:r>
              <a:rPr lang="zh-CN" altLang="en-US" dirty="0"/>
              <a:t>动态的概念</a:t>
            </a:r>
            <a:r>
              <a:rPr lang="en-US" altLang="zh-CN" dirty="0"/>
              <a:t> </a:t>
            </a:r>
            <a:r>
              <a:rPr lang="zh-CN" altLang="en-US" dirty="0"/>
              <a:t>动态改变</a:t>
            </a:r>
            <a:r>
              <a:rPr lang="en-US" altLang="zh-CN" dirty="0"/>
              <a:t>source</a:t>
            </a:r>
          </a:p>
          <a:p>
            <a:r>
              <a:rPr lang="zh-CN" altLang="en-US" dirty="0"/>
              <a:t>模式：</a:t>
            </a:r>
            <a:r>
              <a:rPr lang="en-US" altLang="zh-CN" dirty="0"/>
              <a:t>1.</a:t>
            </a:r>
            <a:r>
              <a:rPr lang="zh-CN" altLang="en-US" dirty="0"/>
              <a:t>观察者模式</a:t>
            </a:r>
            <a:r>
              <a:rPr lang="en-US" altLang="zh-CN" dirty="0"/>
              <a:t> 2.</a:t>
            </a:r>
            <a:r>
              <a:rPr lang="zh-CN" altLang="en-US" dirty="0"/>
              <a:t>信号与槽 </a:t>
            </a:r>
            <a:r>
              <a:rPr lang="en-US" altLang="zh-CN" dirty="0"/>
              <a:t>3</a:t>
            </a:r>
            <a:r>
              <a:rPr lang="zh-CN" altLang="en-US" dirty="0"/>
              <a:t> 重载事件处置 </a:t>
            </a:r>
            <a:r>
              <a:rPr lang="en-US" altLang="zh-CN" dirty="0"/>
              <a:t>4.</a:t>
            </a:r>
            <a:r>
              <a:rPr lang="zh-CN" altLang="en-US" dirty="0"/>
              <a:t>发布订阅模式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index 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while True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index &gt;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5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break</a:t>
            </a:r>
            <a:endParaRPr lang="en-US" altLang="zh-CN" sz="1200" dirty="0">
              <a:solidFill>
                <a:srgbClr val="CC7832"/>
              </a:solidFill>
              <a:latin typeface="宋体" panose="02010600030101010101" pitchFamily="2" charset="-122"/>
            </a:endParaRPr>
          </a:p>
          <a:p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age =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input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'age:'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 &lt;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"nothing~"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age&gt;=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 &lt;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18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"too young too simple"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age&gt;=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18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 &lt;=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30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"happy~"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age&gt;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30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age&lt;=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40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"------------"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else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"other"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index +=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6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 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+= x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55</a:t>
            </a: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+= 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4950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 = n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lst.append(n)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(lst)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</a:rPr>
              <a:t>[1, 3, 5, 7, 9]</a:t>
            </a:r>
            <a:endParaRPr kumimoji="0" lang="zh-CN" altLang="zh-CN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6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"方法体内容"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 = function_name()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(test)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方法体内容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&lt;class 'object'&gt;</a:t>
            </a:r>
            <a:endParaRPr kumimoji="0" lang="zh-CN" altLang="zh-CN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9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sum += n * 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= calc(*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165</a:t>
            </a:r>
            <a:endParaRPr kumimoji="0" lang="zh-CN" altLang="zh-CN" sz="12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* fn(n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fib(n-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)+fib(n-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get_fib_list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lst = 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temp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lst.append(fib(temp))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temp 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(get_fib_list(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0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new_lst = [n*n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(new_lst)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[1, 4, 9, 16, 25, 36, 49, 64, 81, 100]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lst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= [1,2,3,4,5,6,7,8,9,10]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g = (n*n for n in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lst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print(g)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&lt;generator object &lt;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genexpr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&gt; at 0x0165AE70&gt;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next(g)  </a:t>
            </a:r>
            <a:r>
              <a:rPr lang="zh-CN" altLang="en-US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将元素一个个打印出来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def </a:t>
            </a:r>
            <a:r>
              <a:rPr lang="zh-CN" altLang="zh-CN" sz="1200" dirty="0">
                <a:solidFill>
                  <a:srgbClr val="FFC66D"/>
                </a:solidFill>
                <a:latin typeface="宋体" panose="02010600030101010101" pitchFamily="2" charset="-122"/>
              </a:rPr>
              <a:t>fib_test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(n):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m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 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while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m &lt; n: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yield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a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 = b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 + b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m +=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return </a:t>
            </a:r>
            <a:r>
              <a:rPr lang="zh-CN" altLang="en-US" sz="1200" dirty="0">
                <a:solidFill>
                  <a:srgbClr val="6A8759"/>
                </a:solidFill>
                <a:latin typeface="宋体" panose="02010600030101010101" pitchFamily="2" charset="-122"/>
              </a:rPr>
              <a:t>‘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ok</a:t>
            </a:r>
            <a:r>
              <a:rPr lang="zh-CN" altLang="en-US" sz="1200" dirty="0">
                <a:solidFill>
                  <a:srgbClr val="6A8759"/>
                </a:solidFill>
                <a:latin typeface="宋体" panose="02010600030101010101" pitchFamily="2" charset="-122"/>
              </a:rPr>
              <a:t>’</a:t>
            </a: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fib_test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While True: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try: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x = next(g)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print(x)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except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StopIteration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break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杨辉三角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fun</a:t>
            </a:r>
            <a:r>
              <a:rPr lang="en-US" altLang="zh-CN" dirty="0"/>
              <a:t>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lst</a:t>
            </a:r>
            <a:r>
              <a:rPr lang="en-US" altLang="zh-CN" dirty="0"/>
              <a:t> =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)&lt;n: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 </a:t>
            </a:r>
            <a:r>
              <a:rPr lang="en-US" altLang="zh-CN" dirty="0" err="1"/>
              <a:t>lst</a:t>
            </a:r>
            <a:br>
              <a:rPr lang="en-US" altLang="zh-CN" dirty="0"/>
            </a:br>
            <a:r>
              <a:rPr lang="en-US" altLang="zh-CN" dirty="0"/>
              <a:t>        index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lst</a:t>
            </a:r>
            <a:r>
              <a:rPr lang="en-US" altLang="zh-CN" dirty="0"/>
              <a:t> = [</a:t>
            </a:r>
            <a:r>
              <a:rPr lang="en-US" altLang="zh-CN" dirty="0" err="1"/>
              <a:t>lst</a:t>
            </a:r>
            <a:r>
              <a:rPr lang="en-US" altLang="zh-CN" dirty="0"/>
              <a:t>[x] + </a:t>
            </a:r>
            <a:r>
              <a:rPr lang="en-US" altLang="zh-CN" dirty="0" err="1"/>
              <a:t>lst</a:t>
            </a:r>
            <a:r>
              <a:rPr lang="en-US" altLang="zh-CN" dirty="0"/>
              <a:t>[x+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x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zh-CN" dirty="0"/>
              <a:t>(index)]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lst.insert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lst.append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fun(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(n)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0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for  x  in  [3,4,5,6,7,8]:</a:t>
            </a:r>
          </a:p>
          <a:p>
            <a:r>
              <a:rPr lang="en-US" altLang="zh-CN" dirty="0">
                <a:latin typeface="+mn-ea"/>
              </a:rPr>
              <a:t>     print(x)</a:t>
            </a:r>
            <a:endParaRPr lang="zh-CN" altLang="en-US" dirty="0">
              <a:latin typeface="+mn-ea"/>
            </a:endParaRPr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it  = </a:t>
            </a:r>
            <a:r>
              <a:rPr lang="en-US" altLang="zh-CN" dirty="0" err="1">
                <a:latin typeface="+mn-ea"/>
              </a:rPr>
              <a:t>iter</a:t>
            </a:r>
            <a:r>
              <a:rPr lang="en-US" altLang="zh-CN" dirty="0">
                <a:latin typeface="+mn-ea"/>
              </a:rPr>
              <a:t>([3,4,5,6,7,8])</a:t>
            </a:r>
          </a:p>
          <a:p>
            <a:r>
              <a:rPr lang="en-US" altLang="zh-CN" dirty="0">
                <a:latin typeface="+mn-ea"/>
              </a:rPr>
              <a:t>while True:</a:t>
            </a:r>
          </a:p>
          <a:p>
            <a:r>
              <a:rPr lang="en-US" altLang="zh-CN" dirty="0">
                <a:latin typeface="+mn-ea"/>
              </a:rPr>
              <a:t>    try:</a:t>
            </a:r>
          </a:p>
          <a:p>
            <a:r>
              <a:rPr lang="en-US" altLang="zh-CN" dirty="0">
                <a:latin typeface="+mn-ea"/>
              </a:rPr>
              <a:t>	x = next(it)</a:t>
            </a:r>
          </a:p>
          <a:p>
            <a:r>
              <a:rPr lang="en-US" altLang="zh-CN" dirty="0">
                <a:latin typeface="+mn-ea"/>
              </a:rPr>
              <a:t>    except </a:t>
            </a:r>
            <a:r>
              <a:rPr lang="en-US" altLang="zh-CN" dirty="0" err="1">
                <a:latin typeface="+mn-ea"/>
              </a:rPr>
              <a:t>StopIteration</a:t>
            </a:r>
            <a:r>
              <a:rPr lang="en-US" altLang="zh-CN" dirty="0">
                <a:latin typeface="+mn-ea"/>
              </a:rPr>
              <a:t>:</a:t>
            </a:r>
          </a:p>
          <a:p>
            <a:r>
              <a:rPr lang="en-US" altLang="zh-CN" dirty="0">
                <a:latin typeface="+mn-ea"/>
              </a:rPr>
              <a:t>	break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9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DA27D8-9B3D-4210-950E-B4FD65709983}" type="datetimeFigureOut">
              <a:rPr lang="zh-CN" altLang="en-US" smtClean="0"/>
              <a:t>2018/1/11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dirty="0"/>
              <a:t>车联网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IP_address:port/Modef_clas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038" y="848300"/>
            <a:ext cx="9144000" cy="2387600"/>
          </a:xfrm>
        </p:spPr>
        <p:txBody>
          <a:bodyPr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cap="none" dirty="0" err="1"/>
              <a:t>Python&amp;Flexx</a:t>
            </a:r>
            <a:r>
              <a:rPr lang="en-US" altLang="zh-CN" cap="none" dirty="0"/>
              <a:t>(GUI)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438" y="4110083"/>
            <a:ext cx="10363200" cy="1508760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US" altLang="zh-CN" sz="5900" dirty="0"/>
          </a:p>
          <a:p>
            <a:pPr algn="ctr"/>
            <a:r>
              <a:rPr lang="zh-CN" altLang="en-US" sz="5900" dirty="0">
                <a:latin typeface="宋体" pitchFamily="2" charset="-122"/>
                <a:ea typeface="宋体" pitchFamily="2" charset="-122"/>
              </a:rPr>
              <a:t>杨 超</a:t>
            </a:r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5900" dirty="0">
                <a:latin typeface="宋体" pitchFamily="2" charset="-122"/>
                <a:ea typeface="宋体" pitchFamily="2" charset="-122"/>
              </a:rPr>
              <a:t>2018.1</a:t>
            </a:r>
            <a:endParaRPr lang="zh-CN" altLang="en-US" sz="59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19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字符串和编码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47934"/>
          </a:xfrm>
        </p:spPr>
        <p:txBody>
          <a:bodyPr>
            <a:noAutofit/>
          </a:bodyPr>
          <a:lstStyle/>
          <a:p>
            <a:r>
              <a:rPr lang="en-US" altLang="zh-CN" sz="1300" dirty="0">
                <a:latin typeface="+mn-ea"/>
              </a:rPr>
              <a:t>ASCII</a:t>
            </a:r>
            <a:r>
              <a:rPr lang="zh-CN" altLang="en-US" sz="1300" dirty="0">
                <a:latin typeface="+mn-ea"/>
              </a:rPr>
              <a:t>编码是</a:t>
            </a:r>
            <a:r>
              <a:rPr lang="en-US" altLang="zh-CN" sz="1300" dirty="0">
                <a:latin typeface="+mn-ea"/>
              </a:rPr>
              <a:t>1</a:t>
            </a:r>
            <a:r>
              <a:rPr lang="zh-CN" altLang="en-US" sz="1300" dirty="0">
                <a:latin typeface="+mn-ea"/>
              </a:rPr>
              <a:t>个字节，</a:t>
            </a:r>
            <a:r>
              <a:rPr lang="en-US" altLang="zh-CN" sz="1300" dirty="0">
                <a:latin typeface="+mn-ea"/>
              </a:rPr>
              <a:t>Unicode</a:t>
            </a:r>
            <a:r>
              <a:rPr lang="zh-CN" altLang="en-US" sz="1300" dirty="0">
                <a:latin typeface="+mn-ea"/>
              </a:rPr>
              <a:t>编码通常是</a:t>
            </a:r>
            <a:r>
              <a:rPr lang="en-US" altLang="zh-CN" sz="1300" dirty="0">
                <a:latin typeface="+mn-ea"/>
              </a:rPr>
              <a:t>2</a:t>
            </a:r>
            <a:r>
              <a:rPr lang="zh-CN" altLang="en-US" sz="1300" dirty="0">
                <a:latin typeface="+mn-ea"/>
              </a:rPr>
              <a:t>个字节</a:t>
            </a:r>
            <a:r>
              <a:rPr lang="en-US" altLang="zh-CN" sz="1300" dirty="0">
                <a:latin typeface="+mn-ea"/>
              </a:rPr>
              <a:t>,</a:t>
            </a:r>
            <a:r>
              <a:rPr lang="zh-CN" altLang="en-US" sz="1300" dirty="0">
                <a:latin typeface="+mn-ea"/>
              </a:rPr>
              <a:t>特殊的是</a:t>
            </a:r>
            <a:r>
              <a:rPr lang="en-US" altLang="zh-CN" sz="1300" dirty="0">
                <a:latin typeface="+mn-ea"/>
              </a:rPr>
              <a:t>4</a:t>
            </a:r>
            <a:r>
              <a:rPr lang="zh-CN" altLang="en-US" sz="1300" dirty="0">
                <a:latin typeface="+mn-ea"/>
              </a:rPr>
              <a:t>个字节（</a:t>
            </a:r>
            <a:r>
              <a:rPr lang="en-US" altLang="zh-CN" sz="1300" dirty="0"/>
              <a:t>8</a:t>
            </a:r>
            <a:r>
              <a:rPr lang="zh-CN" altLang="en-US" sz="1300" dirty="0"/>
              <a:t>个比特</a:t>
            </a:r>
            <a:r>
              <a:rPr lang="en-US" altLang="zh-CN" sz="1300" dirty="0"/>
              <a:t>bit</a:t>
            </a:r>
            <a:r>
              <a:rPr lang="zh-CN" altLang="en-US" sz="1300" dirty="0"/>
              <a:t>作为一个字节</a:t>
            </a:r>
            <a:r>
              <a:rPr lang="en-US" altLang="zh-CN" sz="1300" dirty="0"/>
              <a:t>byte</a:t>
            </a:r>
            <a:r>
              <a:rPr lang="zh-CN" altLang="en-US" sz="1300" dirty="0">
                <a:latin typeface="+mn-ea"/>
              </a:rPr>
              <a:t>）</a:t>
            </a:r>
            <a:endParaRPr lang="en-US" altLang="zh-CN" sz="1300" dirty="0">
              <a:latin typeface="+mn-ea"/>
            </a:endParaRPr>
          </a:p>
          <a:p>
            <a:r>
              <a:rPr lang="zh-CN" altLang="en-US" sz="1300" dirty="0">
                <a:latin typeface="+mn-ea"/>
              </a:rPr>
              <a:t>计算机内存</a:t>
            </a:r>
            <a:r>
              <a:rPr lang="zh-CN" altLang="en-US" sz="1300" dirty="0"/>
              <a:t>中，统一使用</a:t>
            </a:r>
            <a:r>
              <a:rPr lang="en-US" altLang="zh-CN" sz="1300" dirty="0"/>
              <a:t>Unicode</a:t>
            </a:r>
            <a:r>
              <a:rPr lang="zh-CN" altLang="en-US" sz="1300" dirty="0"/>
              <a:t>编码，当需要保存到硬盘或者需要传输的时候，就转换为</a:t>
            </a:r>
            <a:r>
              <a:rPr lang="en-US" altLang="zh-CN" sz="1300" dirty="0"/>
              <a:t>UTF-8</a:t>
            </a:r>
            <a:r>
              <a:rPr lang="zh-CN" altLang="en-US" sz="1300" dirty="0"/>
              <a:t>编码。</a:t>
            </a:r>
            <a:endParaRPr lang="en-US" altLang="zh-CN" sz="1300" dirty="0"/>
          </a:p>
          <a:p>
            <a:r>
              <a:rPr lang="en-US" altLang="zh-CN" sz="1300" dirty="0">
                <a:latin typeface="+mn-ea"/>
              </a:rPr>
              <a:t>Python 3</a:t>
            </a:r>
            <a:r>
              <a:rPr lang="zh-CN" altLang="en-US" sz="1300" dirty="0">
                <a:latin typeface="+mn-ea"/>
              </a:rPr>
              <a:t>版本中，字符串（</a:t>
            </a:r>
            <a:r>
              <a:rPr lang="en-US" altLang="zh-CN" sz="1300" dirty="0" err="1">
                <a:latin typeface="+mn-ea"/>
              </a:rPr>
              <a:t>str</a:t>
            </a:r>
            <a:r>
              <a:rPr lang="zh-CN" altLang="en-US" sz="1300" dirty="0">
                <a:latin typeface="+mn-ea"/>
              </a:rPr>
              <a:t>）是以</a:t>
            </a:r>
            <a:r>
              <a:rPr lang="en-US" altLang="zh-CN" sz="1300" dirty="0">
                <a:latin typeface="+mn-ea"/>
              </a:rPr>
              <a:t>Unicode</a:t>
            </a:r>
            <a:r>
              <a:rPr lang="zh-CN" altLang="en-US" sz="1300" dirty="0">
                <a:latin typeface="+mn-ea"/>
              </a:rPr>
              <a:t>编码，支持多语言。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字符转整数： </a:t>
            </a:r>
            <a:r>
              <a:rPr lang="en-US" altLang="zh-CN" sz="1300" dirty="0" err="1">
                <a:latin typeface="+mn-ea"/>
              </a:rPr>
              <a:t>ord</a:t>
            </a:r>
            <a:r>
              <a:rPr lang="en-US" altLang="zh-CN" sz="1300" dirty="0">
                <a:latin typeface="+mn-ea"/>
              </a:rPr>
              <a:t>(‘a’)</a:t>
            </a:r>
          </a:p>
          <a:p>
            <a:pPr lvl="1"/>
            <a:r>
              <a:rPr lang="zh-CN" altLang="en-US" sz="1300" dirty="0">
                <a:latin typeface="+mn-ea"/>
              </a:rPr>
              <a:t>数字转字符：</a:t>
            </a:r>
            <a:r>
              <a:rPr lang="en-US" altLang="zh-CN" sz="1300" dirty="0">
                <a:latin typeface="+mn-ea"/>
              </a:rPr>
              <a:t> </a:t>
            </a:r>
            <a:r>
              <a:rPr lang="en-US" altLang="zh-CN" sz="1300" dirty="0" err="1">
                <a:latin typeface="+mn-ea"/>
              </a:rPr>
              <a:t>chr</a:t>
            </a:r>
            <a:r>
              <a:rPr lang="en-US" altLang="zh-CN" sz="1300" dirty="0">
                <a:latin typeface="+mn-ea"/>
              </a:rPr>
              <a:t>(97) </a:t>
            </a:r>
          </a:p>
          <a:p>
            <a:pPr lvl="1"/>
            <a:r>
              <a:rPr lang="zh-CN" altLang="en-US" sz="1300" dirty="0">
                <a:latin typeface="+mn-ea"/>
              </a:rPr>
              <a:t>字符串要网络上传输，或者保存到磁盘上，需转换为</a:t>
            </a:r>
            <a:r>
              <a:rPr lang="en-US" altLang="zh-CN" sz="1300" dirty="0">
                <a:latin typeface="+mn-ea"/>
              </a:rPr>
              <a:t>bytes, </a:t>
            </a:r>
            <a:r>
              <a:rPr lang="en-US" altLang="zh-CN" sz="1300" dirty="0" err="1">
                <a:latin typeface="+mn-ea"/>
              </a:rPr>
              <a:t>b’abc</a:t>
            </a:r>
            <a:r>
              <a:rPr lang="en-US" altLang="zh-CN" sz="1300" dirty="0">
                <a:latin typeface="+mn-ea"/>
              </a:rPr>
              <a:t>’,</a:t>
            </a:r>
            <a:r>
              <a:rPr lang="zh-CN" altLang="en-US" sz="1300" dirty="0">
                <a:latin typeface="+mn-ea"/>
              </a:rPr>
              <a:t>指定编码格式 ‘</a:t>
            </a:r>
            <a:r>
              <a:rPr lang="en-US" altLang="zh-CN" sz="1300" dirty="0" err="1">
                <a:latin typeface="+mn-ea"/>
              </a:rPr>
              <a:t>abc</a:t>
            </a:r>
            <a:r>
              <a:rPr lang="zh-CN" altLang="en-US" sz="1300" dirty="0">
                <a:latin typeface="+mn-ea"/>
              </a:rPr>
              <a:t>’</a:t>
            </a:r>
            <a:r>
              <a:rPr lang="en-US" altLang="zh-CN" sz="1300" dirty="0">
                <a:latin typeface="+mn-ea"/>
              </a:rPr>
              <a:t>.encode(‘utf-8’)</a:t>
            </a:r>
            <a:r>
              <a:rPr lang="zh-CN" altLang="en-US" sz="1300" dirty="0">
                <a:latin typeface="+mn-ea"/>
              </a:rPr>
              <a:t>。反之，读取</a:t>
            </a:r>
            <a:r>
              <a:rPr lang="en-US" altLang="zh-CN" sz="1300" dirty="0">
                <a:latin typeface="+mn-ea"/>
              </a:rPr>
              <a:t>bytes, b’</a:t>
            </a:r>
            <a:r>
              <a:rPr lang="en-US" altLang="zh-CN" sz="1300" dirty="0" err="1">
                <a:latin typeface="+mn-ea"/>
              </a:rPr>
              <a:t>abc</a:t>
            </a:r>
            <a:r>
              <a:rPr lang="en-US" altLang="zh-CN" sz="1300" dirty="0">
                <a:latin typeface="+mn-ea"/>
              </a:rPr>
              <a:t>’.decode(‘utf-8’),</a:t>
            </a:r>
            <a:r>
              <a:rPr lang="zh-CN" altLang="en-US" sz="1300" dirty="0">
                <a:latin typeface="+mn-ea"/>
              </a:rPr>
              <a:t>解码。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</a:t>
            </a:r>
            <a:r>
              <a:rPr lang="en-US" altLang="zh-CN" sz="1300" dirty="0" err="1">
                <a:latin typeface="+mn-ea"/>
              </a:rPr>
              <a:t>str</a:t>
            </a:r>
            <a:r>
              <a:rPr lang="en-US" altLang="zh-CN" sz="1300" dirty="0">
                <a:latin typeface="+mn-ea"/>
              </a:rPr>
              <a:t>)		</a:t>
            </a:r>
            <a:r>
              <a:rPr lang="zh-CN" altLang="en-US" sz="1300" dirty="0">
                <a:latin typeface="+mn-ea"/>
              </a:rPr>
              <a:t>字符数长度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(bytes)		</a:t>
            </a:r>
            <a:r>
              <a:rPr lang="zh-CN" altLang="en-US" sz="1300" dirty="0">
                <a:latin typeface="+mn-ea"/>
              </a:rPr>
              <a:t>字节数长度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设置</a:t>
            </a:r>
            <a:r>
              <a:rPr lang="en-US" altLang="zh-CN" sz="1300" dirty="0">
                <a:latin typeface="+mn-ea"/>
              </a:rPr>
              <a:t>python</a:t>
            </a:r>
            <a:r>
              <a:rPr lang="zh-CN" altLang="en-US" sz="1300" dirty="0">
                <a:latin typeface="+mn-ea"/>
              </a:rPr>
              <a:t>文件的编码格式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/>
              <a:t>#!/</a:t>
            </a:r>
            <a:r>
              <a:rPr lang="en-US" altLang="zh-CN" sz="1300" dirty="0" err="1"/>
              <a:t>usr</a:t>
            </a:r>
            <a:r>
              <a:rPr lang="en-US" altLang="zh-CN" sz="1300" dirty="0"/>
              <a:t>/bin/</a:t>
            </a:r>
            <a:r>
              <a:rPr lang="en-US" altLang="zh-CN" sz="1300" dirty="0" err="1"/>
              <a:t>env</a:t>
            </a:r>
            <a:r>
              <a:rPr lang="en-US" altLang="zh-CN" sz="1300" dirty="0"/>
              <a:t> python3	  </a:t>
            </a:r>
            <a:r>
              <a:rPr lang="en-US" altLang="zh-CN" sz="1300" dirty="0" err="1"/>
              <a:t>linux</a:t>
            </a:r>
            <a:r>
              <a:rPr lang="en-US" altLang="zh-CN" sz="1300" dirty="0"/>
              <a:t>  OS x </a:t>
            </a:r>
          </a:p>
          <a:p>
            <a:pPr lvl="2"/>
            <a:r>
              <a:rPr lang="en-US" altLang="zh-CN" sz="1300" dirty="0"/>
              <a:t> # -*- coding: utf-8 -*-</a:t>
            </a:r>
          </a:p>
          <a:p>
            <a:pPr lvl="2"/>
            <a:r>
              <a:rPr lang="zh-CN" altLang="en-US" sz="1300" dirty="0"/>
              <a:t>编写工具设置保存文件编码格式</a:t>
            </a:r>
            <a:endParaRPr lang="en-US" altLang="zh-CN" sz="1300" dirty="0"/>
          </a:p>
          <a:p>
            <a:pPr lvl="1"/>
            <a:r>
              <a:rPr lang="zh-CN" altLang="en-US" sz="1300" dirty="0"/>
              <a:t>字符串格式化</a:t>
            </a:r>
            <a:endParaRPr lang="en-US" altLang="zh-CN" sz="1300" dirty="0"/>
          </a:p>
          <a:p>
            <a:pPr lvl="2"/>
            <a:r>
              <a:rPr lang="zh-CN" altLang="en-US" sz="1300" dirty="0"/>
              <a:t>占位符     </a:t>
            </a:r>
            <a:r>
              <a:rPr lang="en-US" altLang="zh-CN" sz="1300" dirty="0"/>
              <a:t>%d </a:t>
            </a:r>
            <a:r>
              <a:rPr lang="zh-CN" altLang="en-US" sz="1300" dirty="0"/>
              <a:t> 、</a:t>
            </a:r>
            <a:r>
              <a:rPr lang="en-US" altLang="zh-CN" sz="1300" dirty="0"/>
              <a:t>%f</a:t>
            </a:r>
            <a:r>
              <a:rPr lang="zh-CN" altLang="en-US" sz="1300" dirty="0"/>
              <a:t>、</a:t>
            </a:r>
            <a:r>
              <a:rPr lang="en-US" altLang="zh-CN" sz="1300" dirty="0"/>
              <a:t>%x</a:t>
            </a:r>
            <a:r>
              <a:rPr lang="zh-CN" altLang="en-US" sz="1300" dirty="0"/>
              <a:t>、</a:t>
            </a:r>
            <a:r>
              <a:rPr lang="en-US" altLang="zh-CN" sz="1300" dirty="0"/>
              <a:t>%s          print(“%s  is good day ”,%today)</a:t>
            </a:r>
          </a:p>
          <a:p>
            <a:pPr lvl="2"/>
            <a:r>
              <a:rPr lang="en-US" altLang="zh-CN" sz="1300" dirty="0"/>
              <a:t>format()	    </a:t>
            </a:r>
            <a:r>
              <a:rPr lang="zh-CN" altLang="en-US" sz="1300" dirty="0"/>
              <a:t>“</a:t>
            </a:r>
            <a:r>
              <a:rPr lang="en-US" altLang="zh-CN" sz="1300" dirty="0"/>
              <a:t>{} is good day</a:t>
            </a:r>
            <a:r>
              <a:rPr lang="zh-CN" altLang="en-US" sz="1300" dirty="0"/>
              <a:t>”</a:t>
            </a:r>
            <a:r>
              <a:rPr lang="en-US" altLang="zh-CN" sz="1300" dirty="0"/>
              <a:t>.format(today)</a:t>
            </a:r>
          </a:p>
          <a:p>
            <a:pPr lvl="1"/>
            <a:r>
              <a:rPr lang="zh-CN" altLang="en-US" sz="1300" dirty="0">
                <a:latin typeface="+mn-ea"/>
              </a:rPr>
              <a:t>字符串常用方法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>
                <a:latin typeface="+mn-ea"/>
              </a:rPr>
              <a:t>index(self, sub, start=None, end=None)</a:t>
            </a:r>
          </a:p>
          <a:p>
            <a:pPr lvl="2"/>
            <a:r>
              <a:rPr lang="en-US" altLang="zh-CN" sz="1300" dirty="0">
                <a:latin typeface="+mn-ea"/>
              </a:rPr>
              <a:t>replace(self, old, new, count=None)</a:t>
            </a:r>
          </a:p>
          <a:p>
            <a:pPr lvl="2"/>
            <a:r>
              <a:rPr lang="en-US" altLang="zh-CN" sz="1300" dirty="0">
                <a:latin typeface="+mn-ea"/>
              </a:rPr>
              <a:t>lower()</a:t>
            </a:r>
          </a:p>
          <a:p>
            <a:pPr lvl="2"/>
            <a:r>
              <a:rPr lang="en-US" altLang="zh-CN" sz="1300" dirty="0">
                <a:latin typeface="+mn-ea"/>
              </a:rPr>
              <a:t>upper()</a:t>
            </a:r>
          </a:p>
          <a:p>
            <a:pPr lvl="2"/>
            <a:endParaRPr lang="en-US" altLang="zh-CN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37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list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tuple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300" dirty="0">
                <a:latin typeface="+mn-ea"/>
              </a:rPr>
              <a:t>list:</a:t>
            </a:r>
            <a:r>
              <a:rPr lang="zh-CN" altLang="en-US" sz="1300" dirty="0">
                <a:latin typeface="+mn-ea"/>
              </a:rPr>
              <a:t>有序列表   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 = [78,’good’,98.7]</a:t>
            </a: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(list)	</a:t>
            </a:r>
            <a:r>
              <a:rPr lang="zh-CN" altLang="en-US" sz="1300" dirty="0">
                <a:latin typeface="+mn-ea"/>
              </a:rPr>
              <a:t>获取长度</a:t>
            </a:r>
            <a:r>
              <a:rPr lang="en-US" altLang="zh-CN" sz="1300" dirty="0">
                <a:latin typeface="+mn-ea"/>
              </a:rPr>
              <a:t> </a:t>
            </a:r>
          </a:p>
          <a:p>
            <a:pPr lvl="1"/>
            <a:r>
              <a:rPr lang="zh-CN" altLang="en-US" sz="1300" dirty="0">
                <a:latin typeface="+mn-ea"/>
              </a:rPr>
              <a:t>访问元素：索引</a:t>
            </a:r>
            <a:r>
              <a:rPr lang="en-US" altLang="zh-CN" sz="1300" dirty="0">
                <a:latin typeface="+mn-ea"/>
              </a:rPr>
              <a:t>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[0]   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[-1]    </a:t>
            </a:r>
            <a:r>
              <a:rPr lang="en-US" altLang="zh-CN" sz="1300" dirty="0" err="1">
                <a:latin typeface="+mn-ea"/>
              </a:rPr>
              <a:t>IndexError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添加元素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lst.apped</a:t>
            </a:r>
            <a:r>
              <a:rPr lang="en-US" altLang="zh-CN" sz="1300" dirty="0">
                <a:latin typeface="+mn-ea"/>
              </a:rPr>
              <a:t>(value)	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zh-CN" altLang="en-US" sz="1300" dirty="0">
                <a:latin typeface="+mn-ea"/>
              </a:rPr>
              <a:t>最后追加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lst.insert</a:t>
            </a:r>
            <a:r>
              <a:rPr lang="en-US" altLang="zh-CN" sz="1300" dirty="0">
                <a:latin typeface="+mn-ea"/>
              </a:rPr>
              <a:t>(</a:t>
            </a:r>
            <a:r>
              <a:rPr lang="en-US" altLang="zh-CN" sz="1300" dirty="0" err="1">
                <a:latin typeface="+mn-ea"/>
              </a:rPr>
              <a:t>index,value</a:t>
            </a:r>
            <a:r>
              <a:rPr lang="en-US" altLang="zh-CN" sz="1300" dirty="0">
                <a:latin typeface="+mn-ea"/>
              </a:rPr>
              <a:t>)	index</a:t>
            </a:r>
            <a:r>
              <a:rPr lang="zh-CN" altLang="en-US" sz="1300" dirty="0">
                <a:latin typeface="+mn-ea"/>
              </a:rPr>
              <a:t>索引位置插入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删除元素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lst.pop</a:t>
            </a:r>
            <a:r>
              <a:rPr lang="en-US" altLang="zh-CN" sz="1300" dirty="0">
                <a:latin typeface="+mn-ea"/>
              </a:rPr>
              <a:t>()			</a:t>
            </a:r>
            <a:r>
              <a:rPr lang="zh-CN" altLang="en-US" sz="1300" dirty="0">
                <a:latin typeface="+mn-ea"/>
              </a:rPr>
              <a:t>删除末尾元素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lst.pop</a:t>
            </a:r>
            <a:r>
              <a:rPr lang="en-US" altLang="zh-CN" sz="1300" dirty="0">
                <a:latin typeface="+mn-ea"/>
              </a:rPr>
              <a:t>(index)		</a:t>
            </a:r>
            <a:r>
              <a:rPr lang="zh-CN" altLang="en-US" sz="1300" dirty="0">
                <a:latin typeface="+mn-ea"/>
              </a:rPr>
              <a:t>删除</a:t>
            </a:r>
            <a:r>
              <a:rPr lang="en-US" altLang="zh-CN" sz="1300" dirty="0">
                <a:latin typeface="+mn-ea"/>
              </a:rPr>
              <a:t>index</a:t>
            </a:r>
            <a:r>
              <a:rPr lang="zh-CN" altLang="en-US" sz="1300" dirty="0">
                <a:latin typeface="+mn-ea"/>
              </a:rPr>
              <a:t>位置元素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替换元素内容</a:t>
            </a:r>
            <a:r>
              <a:rPr lang="en-US" altLang="zh-CN" sz="1300" dirty="0">
                <a:latin typeface="+mn-ea"/>
              </a:rPr>
              <a:t>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[0] = ‘yes’</a:t>
            </a:r>
          </a:p>
          <a:p>
            <a:pPr lvl="1"/>
            <a:r>
              <a:rPr lang="en-US" altLang="zh-CN" sz="1300" dirty="0">
                <a:latin typeface="+mn-ea"/>
              </a:rPr>
              <a:t>list</a:t>
            </a:r>
            <a:r>
              <a:rPr lang="zh-CN" altLang="en-US" sz="1300" dirty="0">
                <a:latin typeface="+mn-ea"/>
              </a:rPr>
              <a:t>的嵌套</a:t>
            </a:r>
            <a:r>
              <a:rPr lang="en-US" altLang="zh-CN" sz="1300" dirty="0">
                <a:latin typeface="+mn-ea"/>
              </a:rPr>
              <a:t>	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 = [43,56,23,</a:t>
            </a:r>
            <a:r>
              <a:rPr lang="en-US" altLang="zh-CN" sz="1300" dirty="0">
                <a:solidFill>
                  <a:srgbClr val="FF0000"/>
                </a:solidFill>
                <a:latin typeface="+mn-ea"/>
              </a:rPr>
              <a:t>[23,54]</a:t>
            </a:r>
            <a:r>
              <a:rPr lang="en-US" altLang="zh-CN" sz="1300" dirty="0">
                <a:latin typeface="+mn-ea"/>
              </a:rPr>
              <a:t>,65]	</a:t>
            </a:r>
            <a:r>
              <a:rPr lang="zh-CN" altLang="en-US" sz="1300" dirty="0">
                <a:latin typeface="+mn-ea"/>
              </a:rPr>
              <a:t>二维、三维、</a:t>
            </a:r>
            <a:r>
              <a:rPr lang="en-US" altLang="zh-CN" sz="1300" dirty="0">
                <a:latin typeface="+mn-ea"/>
              </a:rPr>
              <a:t>…</a:t>
            </a:r>
          </a:p>
          <a:p>
            <a:pPr lvl="1"/>
            <a:r>
              <a:rPr lang="zh-CN" altLang="en-US" sz="1300" dirty="0">
                <a:latin typeface="+mn-ea"/>
              </a:rPr>
              <a:t>方法：</a:t>
            </a:r>
            <a:r>
              <a:rPr lang="en-US" altLang="zh-CN" sz="1300" dirty="0" err="1">
                <a:latin typeface="+mn-ea"/>
              </a:rPr>
              <a:t>lst+lst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*3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>
                <a:latin typeface="+mn-ea"/>
              </a:rPr>
              <a:t>max(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)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>
                <a:latin typeface="+mn-ea"/>
              </a:rPr>
              <a:t>min(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) </a:t>
            </a:r>
          </a:p>
          <a:p>
            <a:r>
              <a:rPr lang="en-US" altLang="zh-CN" sz="1300" dirty="0">
                <a:latin typeface="+mn-ea"/>
              </a:rPr>
              <a:t>tuple:</a:t>
            </a:r>
            <a:r>
              <a:rPr lang="zh-CN" altLang="en-US" sz="1300" dirty="0">
                <a:latin typeface="+mn-ea"/>
              </a:rPr>
              <a:t>元组   </a:t>
            </a:r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(23,’bob’,89)  tup1 = (45,)</a:t>
            </a:r>
          </a:p>
          <a:p>
            <a:pPr lvl="1"/>
            <a:r>
              <a:rPr lang="zh-CN" altLang="en-US" sz="1300" dirty="0">
                <a:latin typeface="+mn-ea"/>
              </a:rPr>
              <a:t>初始化后不可变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索引方位</a:t>
            </a:r>
            <a:endParaRPr lang="en-US" altLang="zh-CN" sz="1300" dirty="0">
              <a:latin typeface="+mn-ea"/>
            </a:endParaRPr>
          </a:p>
          <a:p>
            <a:r>
              <a:rPr lang="en-US" altLang="zh-CN" sz="1300" b="1" dirty="0">
                <a:solidFill>
                  <a:srgbClr val="FF0000"/>
                </a:solidFill>
                <a:latin typeface="+mn-ea"/>
              </a:rPr>
              <a:t>tuple</a:t>
            </a:r>
            <a:r>
              <a:rPr lang="zh-CN" altLang="en-US" sz="1300" b="1" dirty="0">
                <a:solidFill>
                  <a:srgbClr val="FF0000"/>
                </a:solidFill>
                <a:latin typeface="+mn-ea"/>
              </a:rPr>
              <a:t>真的不可变吗？</a:t>
            </a:r>
            <a:endParaRPr lang="en-US" altLang="zh-CN" sz="13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不变的是元素的指向</a:t>
            </a:r>
            <a:endParaRPr lang="en-US" altLang="zh-CN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3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list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tuple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90301"/>
            <a:ext cx="9161827" cy="5030896"/>
          </a:xfrm>
        </p:spPr>
        <p:txBody>
          <a:bodyPr>
            <a:noAutofit/>
          </a:bodyPr>
          <a:lstStyle/>
          <a:p>
            <a:r>
              <a:rPr lang="en-US" altLang="zh-CN" sz="1600" dirty="0" err="1">
                <a:latin typeface="+mn-ea"/>
              </a:rPr>
              <a:t>dict</a:t>
            </a:r>
            <a:r>
              <a:rPr lang="en-US" altLang="zh-CN" sz="1600" dirty="0">
                <a:latin typeface="+mn-ea"/>
              </a:rPr>
              <a:t>: </a:t>
            </a:r>
            <a:r>
              <a:rPr lang="zh-CN" altLang="en-US" sz="1600" dirty="0">
                <a:latin typeface="+mn-ea"/>
              </a:rPr>
              <a:t>字典（</a:t>
            </a:r>
            <a:r>
              <a:rPr lang="en-US" altLang="zh-CN" sz="1600" dirty="0">
                <a:latin typeface="+mn-ea"/>
              </a:rPr>
              <a:t>dictionary</a:t>
            </a:r>
            <a:r>
              <a:rPr lang="zh-CN" altLang="en-US" sz="1600" dirty="0">
                <a:latin typeface="+mn-ea"/>
              </a:rPr>
              <a:t>） 键值对（</a:t>
            </a:r>
            <a:r>
              <a:rPr lang="en-US" altLang="zh-CN" sz="1600" dirty="0">
                <a:latin typeface="+mn-ea"/>
              </a:rPr>
              <a:t>key-value</a:t>
            </a:r>
            <a:r>
              <a:rPr lang="zh-CN" altLang="en-US" sz="1600" dirty="0">
                <a:latin typeface="+mn-ea"/>
              </a:rPr>
              <a:t>） </a:t>
            </a:r>
            <a:endParaRPr lang="en-US" altLang="zh-CN" sz="16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d = {‘name’:’jack’,’age’:18,’address’:’beijing’}</a:t>
            </a:r>
          </a:p>
          <a:p>
            <a:pPr lvl="1"/>
            <a:r>
              <a:rPr lang="zh-CN" altLang="en-US" sz="1600" dirty="0">
                <a:latin typeface="+mn-ea"/>
              </a:rPr>
              <a:t>获取值：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d[key]   d[‘name’]  	 -- &gt; ‘jack’</a:t>
            </a:r>
          </a:p>
          <a:p>
            <a:pPr lvl="2"/>
            <a:r>
              <a:rPr lang="en-US" altLang="zh-CN" sz="1600" dirty="0" err="1">
                <a:latin typeface="+mn-ea"/>
              </a:rPr>
              <a:t>d.get</a:t>
            </a:r>
            <a:r>
              <a:rPr lang="en-US" altLang="zh-CN" sz="1600" dirty="0">
                <a:latin typeface="+mn-ea"/>
              </a:rPr>
              <a:t>(‘name’)    	</a:t>
            </a:r>
            <a:r>
              <a:rPr lang="en-US" altLang="zh-CN" sz="1600" dirty="0" err="1">
                <a:latin typeface="+mn-ea"/>
              </a:rPr>
              <a:t>d.get</a:t>
            </a:r>
            <a:r>
              <a:rPr lang="en-US" altLang="zh-CN" sz="1600" dirty="0">
                <a:latin typeface="+mn-ea"/>
              </a:rPr>
              <a:t>(‘</a:t>
            </a:r>
            <a:r>
              <a:rPr lang="en-US" altLang="zh-CN" sz="1600" dirty="0" err="1">
                <a:latin typeface="+mn-ea"/>
              </a:rPr>
              <a:t>kown</a:t>
            </a:r>
            <a:r>
              <a:rPr lang="en-US" altLang="zh-CN" sz="1600" dirty="0">
                <a:latin typeface="+mn-ea"/>
              </a:rPr>
              <a:t>’)  -- &gt;None	</a:t>
            </a:r>
          </a:p>
          <a:p>
            <a:pPr lvl="2"/>
            <a:r>
              <a:rPr lang="en-US" altLang="zh-CN" sz="1600" dirty="0">
                <a:latin typeface="+mn-ea"/>
              </a:rPr>
              <a:t>Key</a:t>
            </a:r>
            <a:r>
              <a:rPr lang="zh-CN" altLang="en-US" sz="1600" dirty="0">
                <a:latin typeface="+mn-ea"/>
              </a:rPr>
              <a:t>不存在</a:t>
            </a:r>
            <a:r>
              <a:rPr lang="en-US" altLang="zh-CN" sz="1600" dirty="0">
                <a:latin typeface="+mn-ea"/>
              </a:rPr>
              <a:t>		</a:t>
            </a:r>
            <a:r>
              <a:rPr lang="en-US" altLang="zh-CN" sz="1600" dirty="0" err="1">
                <a:latin typeface="+mn-ea"/>
              </a:rPr>
              <a:t>KeyError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Key in </a:t>
            </a:r>
            <a:r>
              <a:rPr lang="en-US" altLang="zh-CN" sz="1600" dirty="0" err="1">
                <a:latin typeface="+mn-ea"/>
              </a:rPr>
              <a:t>dict</a:t>
            </a:r>
            <a:r>
              <a:rPr lang="en-US" altLang="zh-CN" sz="1600" dirty="0">
                <a:latin typeface="+mn-ea"/>
              </a:rPr>
              <a:t>		</a:t>
            </a:r>
            <a:r>
              <a:rPr lang="zh-CN" altLang="en-US" sz="1600" dirty="0">
                <a:latin typeface="+mn-ea"/>
              </a:rPr>
              <a:t>‘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’</a:t>
            </a:r>
            <a:r>
              <a:rPr lang="en-US" altLang="zh-CN" sz="1600" dirty="0">
                <a:latin typeface="+mn-ea"/>
              </a:rPr>
              <a:t>in d   -- &gt; True/False	</a:t>
            </a:r>
          </a:p>
          <a:p>
            <a:pPr lvl="1"/>
            <a:r>
              <a:rPr lang="zh-CN" altLang="en-US" sz="1600" dirty="0">
                <a:latin typeface="+mn-ea"/>
              </a:rPr>
              <a:t>添加元素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d[‘phone’] = ‘18888888888’</a:t>
            </a:r>
          </a:p>
          <a:p>
            <a:pPr lvl="1"/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删除元素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d.pop</a:t>
            </a:r>
            <a:r>
              <a:rPr lang="en-US" altLang="zh-CN" sz="1600" dirty="0">
                <a:latin typeface="+mn-ea"/>
              </a:rPr>
              <a:t>(key)		</a:t>
            </a:r>
            <a:r>
              <a:rPr lang="zh-CN" altLang="en-US" sz="1600" dirty="0">
                <a:latin typeface="+mn-ea"/>
              </a:rPr>
              <a:t>删除</a:t>
            </a:r>
            <a:r>
              <a:rPr lang="en-US" altLang="zh-CN" sz="1600" dirty="0">
                <a:latin typeface="+mn-ea"/>
              </a:rPr>
              <a:t>key</a:t>
            </a:r>
            <a:r>
              <a:rPr lang="zh-CN" altLang="en-US" sz="1600" dirty="0">
                <a:latin typeface="+mn-ea"/>
              </a:rPr>
              <a:t>，对应的</a:t>
            </a:r>
            <a:r>
              <a:rPr lang="en-US" altLang="zh-CN" sz="1600" dirty="0">
                <a:latin typeface="+mn-ea"/>
              </a:rPr>
              <a:t>value</a:t>
            </a:r>
            <a:r>
              <a:rPr lang="zh-CN" altLang="en-US" sz="1600" dirty="0">
                <a:latin typeface="+mn-ea"/>
              </a:rPr>
              <a:t>也会删除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替换元素内容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</a:t>
            </a:r>
            <a:r>
              <a:rPr lang="zh-CN" altLang="en-US" sz="1600" dirty="0">
                <a:latin typeface="+mn-ea"/>
              </a:rPr>
              <a:t>‘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’</a:t>
            </a:r>
            <a:r>
              <a:rPr lang="en-US" altLang="zh-CN" sz="1600" dirty="0">
                <a:latin typeface="+mn-ea"/>
              </a:rPr>
              <a:t>] = ‘</a:t>
            </a:r>
            <a:r>
              <a:rPr lang="en-US" altLang="zh-CN" sz="1600" dirty="0" err="1">
                <a:latin typeface="+mn-ea"/>
              </a:rPr>
              <a:t>lilei</a:t>
            </a:r>
            <a:r>
              <a:rPr lang="en-US" altLang="zh-CN" sz="1600" dirty="0">
                <a:latin typeface="+mn-ea"/>
              </a:rPr>
              <a:t>’		key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‘name’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value</a:t>
            </a:r>
            <a:r>
              <a:rPr lang="zh-CN" altLang="en-US" sz="1600" dirty="0">
                <a:latin typeface="+mn-ea"/>
              </a:rPr>
              <a:t>会更新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常用方法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dict.items</a:t>
            </a:r>
            <a:r>
              <a:rPr lang="en-US" altLang="zh-CN" sz="1600" dirty="0">
                <a:latin typeface="+mn-ea"/>
              </a:rPr>
              <a:t>  </a:t>
            </a:r>
            <a:r>
              <a:rPr lang="zh-CN" altLang="en-US" sz="1600" dirty="0">
                <a:latin typeface="+mn-ea"/>
              </a:rPr>
              <a:t>迭代 返回 </a:t>
            </a:r>
            <a:r>
              <a:rPr lang="en-US" altLang="zh-CN" sz="1600" dirty="0" err="1">
                <a:latin typeface="+mn-ea"/>
              </a:rPr>
              <a:t>k,v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dict.keys</a:t>
            </a:r>
            <a:r>
              <a:rPr lang="en-US" altLang="zh-CN" sz="1600" dirty="0">
                <a:latin typeface="+mn-ea"/>
              </a:rPr>
              <a:t>  </a:t>
            </a:r>
          </a:p>
          <a:p>
            <a:pPr lvl="2"/>
            <a:r>
              <a:rPr lang="en-US" altLang="zh-CN" sz="1600" dirty="0" err="1">
                <a:latin typeface="+mn-ea"/>
              </a:rPr>
              <a:t>dict.values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43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条件判断</a:t>
            </a:r>
            <a:br>
              <a:rPr lang="zh-CN" altLang="en-US" sz="3200" dirty="0">
                <a:solidFill>
                  <a:srgbClr val="FF0000"/>
                </a:solidFill>
              </a:rPr>
            </a:b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02295"/>
            <a:ext cx="2968487" cy="1755914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ea"/>
              </a:rPr>
              <a:t>if</a:t>
            </a:r>
          </a:p>
          <a:p>
            <a:r>
              <a:rPr lang="en-US" altLang="zh-CN" sz="2000" dirty="0">
                <a:latin typeface="+mn-ea"/>
              </a:rPr>
              <a:t>if-else</a:t>
            </a:r>
          </a:p>
          <a:p>
            <a:r>
              <a:rPr lang="en-US" altLang="zh-CN" sz="2000" dirty="0">
                <a:latin typeface="+mn-ea"/>
              </a:rPr>
              <a:t>if-</a:t>
            </a:r>
            <a:r>
              <a:rPr lang="en-US" altLang="zh-CN" sz="2000" dirty="0" err="1">
                <a:latin typeface="+mn-ea"/>
              </a:rPr>
              <a:t>elif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if-</a:t>
            </a:r>
            <a:r>
              <a:rPr lang="en-US" altLang="zh-CN" sz="2000" dirty="0" err="1">
                <a:latin typeface="+mn-ea"/>
              </a:rPr>
              <a:t>elif</a:t>
            </a:r>
            <a:r>
              <a:rPr lang="en-US" altLang="zh-CN" sz="2000" dirty="0">
                <a:latin typeface="+mn-ea"/>
              </a:rPr>
              <a:t>-else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D2A32-F750-47DD-81C7-363888A4010A}"/>
              </a:ext>
            </a:extLst>
          </p:cNvPr>
          <p:cNvSpPr txBox="1"/>
          <p:nvPr/>
        </p:nvSpPr>
        <p:spPr>
          <a:xfrm>
            <a:off x="5577509" y="1951672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r>
              <a:rPr lang="en-US" altLang="zh-CN" dirty="0"/>
              <a:t>If &lt;</a:t>
            </a:r>
            <a:r>
              <a:rPr lang="zh-CN" altLang="en-US" dirty="0"/>
              <a:t>条件判断</a:t>
            </a:r>
            <a:r>
              <a:rPr lang="en-US" altLang="zh-CN" dirty="0"/>
              <a:t>&gt;:</a:t>
            </a:r>
          </a:p>
          <a:p>
            <a:r>
              <a:rPr lang="en-US" altLang="zh-CN" dirty="0"/>
              <a:t>	&lt;</a:t>
            </a:r>
            <a:r>
              <a:rPr lang="zh-CN" altLang="en-US" dirty="0"/>
              <a:t>执行</a:t>
            </a:r>
            <a:r>
              <a:rPr lang="en-US" altLang="zh-CN" dirty="0"/>
              <a:t>1&gt;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&lt;</a:t>
            </a:r>
            <a:r>
              <a:rPr lang="zh-CN" altLang="en-US" dirty="0"/>
              <a:t>执行</a:t>
            </a:r>
            <a:r>
              <a:rPr lang="en-US" altLang="zh-CN" dirty="0"/>
              <a:t>2&gt;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51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条件循环</a:t>
            </a:r>
            <a:br>
              <a:rPr lang="zh-CN" altLang="en-US" sz="3200" dirty="0">
                <a:solidFill>
                  <a:srgbClr val="FF0000"/>
                </a:solidFill>
              </a:rPr>
            </a:b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FB377C-606E-423B-A183-4459B67B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9927140" cy="1496351"/>
          </a:xfrm>
        </p:spPr>
        <p:txBody>
          <a:bodyPr>
            <a:noAutofit/>
          </a:bodyPr>
          <a:lstStyle/>
          <a:p>
            <a:r>
              <a:rPr lang="en-US" altLang="zh-CN" sz="1700" dirty="0">
                <a:latin typeface="+mn-ea"/>
              </a:rPr>
              <a:t>for … in	</a:t>
            </a:r>
            <a:r>
              <a:rPr lang="zh-CN" altLang="en-US" sz="1700" dirty="0">
                <a:latin typeface="+mn-ea"/>
              </a:rPr>
              <a:t>元素迭代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while	</a:t>
            </a:r>
            <a:r>
              <a:rPr lang="zh-CN" altLang="en-US" sz="1700" dirty="0">
                <a:latin typeface="+mn-ea"/>
              </a:rPr>
              <a:t>条件满足，就不断循环，条件不满足时退出循环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break	</a:t>
            </a:r>
            <a:r>
              <a:rPr lang="zh-CN" altLang="en-US" sz="1700" dirty="0">
                <a:latin typeface="+mn-ea"/>
              </a:rPr>
              <a:t>提前退出循环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continue	</a:t>
            </a:r>
            <a:r>
              <a:rPr lang="zh-CN" altLang="en-US" sz="1700" dirty="0">
                <a:latin typeface="+mn-ea"/>
              </a:rPr>
              <a:t>跳过当前的这次循环，直接开始下一次循环</a:t>
            </a:r>
            <a:endParaRPr lang="en-US" altLang="zh-CN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49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定义函数、函数调用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定义函数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en-US" altLang="zh-CN" b="1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函数调用</a:t>
            </a:r>
            <a:endParaRPr lang="en-US" altLang="zh-CN" dirty="0"/>
          </a:p>
          <a:p>
            <a:pPr lvl="1"/>
            <a:r>
              <a:rPr lang="en-US" altLang="zh-CN" dirty="0" err="1"/>
              <a:t>function_name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空函数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454914" lvl="1" indent="0">
              <a:buNone/>
            </a:pPr>
            <a:r>
              <a:rPr lang="en-US" altLang="zh-CN" dirty="0"/>
              <a:t>	      pass</a:t>
            </a:r>
          </a:p>
          <a:p>
            <a:r>
              <a:rPr lang="zh-CN" altLang="en-US" dirty="0"/>
              <a:t>返回多个值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454914" lvl="1" indent="0">
              <a:buNone/>
            </a:pPr>
            <a:r>
              <a:rPr lang="en-US" altLang="zh-CN" dirty="0"/>
              <a:t>	      return </a:t>
            </a:r>
            <a:r>
              <a:rPr lang="en-US" altLang="zh-CN" dirty="0" err="1"/>
              <a:t>x,y,z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640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函数的参数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+mn-ea"/>
              </a:rPr>
              <a:t>位置参数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a,b,c</a:t>
            </a:r>
            <a:r>
              <a:rPr lang="en-US" altLang="zh-CN" dirty="0">
                <a:latin typeface="+mn-ea"/>
              </a:rPr>
              <a:t>):</a:t>
            </a:r>
          </a:p>
          <a:p>
            <a:r>
              <a:rPr lang="zh-CN" altLang="en-US" dirty="0">
                <a:latin typeface="+mn-ea"/>
              </a:rPr>
              <a:t>默认参数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 = 3,c = 0)</a:t>
            </a:r>
          </a:p>
          <a:p>
            <a:pPr lvl="1"/>
            <a:r>
              <a:rPr lang="zh-CN" altLang="en-US" dirty="0">
                <a:latin typeface="+mn-ea"/>
              </a:rPr>
              <a:t>参数变化大的放在前面，变化小的放在后面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默认参数必须指向不变的对象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可变参数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):</a:t>
            </a:r>
          </a:p>
          <a:p>
            <a:pPr lvl="1"/>
            <a:r>
              <a:rPr lang="zh-CN" altLang="en-US" dirty="0">
                <a:latin typeface="+mn-ea"/>
              </a:rPr>
              <a:t>把参数组装成</a:t>
            </a:r>
            <a:r>
              <a:rPr lang="en-US" altLang="zh-CN" dirty="0">
                <a:latin typeface="+mn-ea"/>
              </a:rPr>
              <a:t>tuple</a:t>
            </a:r>
          </a:p>
          <a:p>
            <a:r>
              <a:rPr lang="zh-CN" altLang="en-US" dirty="0">
                <a:latin typeface="+mn-ea"/>
              </a:rPr>
              <a:t>关键字参数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/>
              <a:t>关键字参数允许你传入</a:t>
            </a:r>
            <a:r>
              <a:rPr lang="en-US" altLang="zh-CN" dirty="0"/>
              <a:t>0</a:t>
            </a:r>
            <a:r>
              <a:rPr lang="zh-CN" altLang="en-US" dirty="0"/>
              <a:t>个或任意个含参数名的参数，这些关键字参数在函数内部自动组装为一个</a:t>
            </a:r>
            <a:r>
              <a:rPr lang="en-US" altLang="zh-CN" dirty="0" err="1"/>
              <a:t>dict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**</a:t>
            </a:r>
            <a:r>
              <a:rPr lang="en-US" altLang="zh-CN" dirty="0" err="1">
                <a:latin typeface="+mn-ea"/>
              </a:rPr>
              <a:t>kwargs</a:t>
            </a:r>
            <a:r>
              <a:rPr lang="en-US" altLang="zh-CN" dirty="0">
                <a:latin typeface="+mn-ea"/>
              </a:rPr>
              <a:t>):</a:t>
            </a:r>
          </a:p>
          <a:p>
            <a:r>
              <a:rPr lang="zh-CN" altLang="en-US" dirty="0">
                <a:latin typeface="+mn-ea"/>
              </a:rPr>
              <a:t>参数组合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参数定义的顺序必须是：必选参数、默认参数、可变参数、命名关键字参数和关键字参数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对于任意函数，都可以通过类似</a:t>
            </a: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(*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, **</a:t>
            </a:r>
            <a:r>
              <a:rPr lang="en-US" altLang="zh-CN" dirty="0" err="1">
                <a:latin typeface="+mn-ea"/>
              </a:rPr>
              <a:t>kwargs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的形式调用它，无论它的参数是如何定义的。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547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递归函数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21655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+mn-ea"/>
              </a:rPr>
              <a:t>阶乘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斐波拉契数列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数列：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13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lvl="1"/>
            <a:r>
              <a:rPr lang="zh-CN" altLang="en-US" sz="2000" dirty="0">
                <a:latin typeface="+mn-ea"/>
              </a:rPr>
              <a:t>从第三项起，每一项都等于前两项的和，即</a:t>
            </a:r>
            <a:r>
              <a:rPr lang="en-US" altLang="zh-CN" sz="2000" dirty="0">
                <a:latin typeface="+mn-ea"/>
              </a:rPr>
              <a:t>F(N) = F(N - 1) + F(N - 2) (N &gt;= 2)</a:t>
            </a:r>
          </a:p>
          <a:p>
            <a:pPr lvl="1"/>
            <a:r>
              <a:rPr lang="zh-CN" altLang="en-US" sz="2000" dirty="0">
                <a:latin typeface="+mn-ea"/>
              </a:rPr>
              <a:t>并且规定</a:t>
            </a:r>
            <a:r>
              <a:rPr lang="en-US" altLang="zh-CN" sz="2000" dirty="0">
                <a:latin typeface="+mn-ea"/>
              </a:rPr>
              <a:t>F(0) = 0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F(1) = 1</a:t>
            </a:r>
          </a:p>
          <a:p>
            <a:pPr marL="68580" indent="0">
              <a:buNone/>
            </a:pPr>
            <a:r>
              <a:rPr lang="en-US" altLang="zh-CN" dirty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9482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37592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34069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切片（</a:t>
            </a:r>
            <a:r>
              <a:rPr lang="en-US" altLang="zh-CN" sz="3200" dirty="0">
                <a:solidFill>
                  <a:srgbClr val="FF0000"/>
                </a:solidFill>
              </a:rPr>
              <a:t>slice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383536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tuple,str</a:t>
            </a:r>
            <a:r>
              <a:rPr lang="zh-CN" altLang="en-US" dirty="0">
                <a:latin typeface="+mn-ea"/>
              </a:rPr>
              <a:t>操作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[1,2,3,4,5,6,7,8,9,10]</a:t>
            </a:r>
          </a:p>
          <a:p>
            <a:pPr lvl="1"/>
            <a:r>
              <a:rPr lang="zh-CN" altLang="en-US" dirty="0">
                <a:latin typeface="+mn-ea"/>
              </a:rPr>
              <a:t>取前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[0:5]   </a:t>
            </a:r>
            <a:r>
              <a:rPr lang="zh-CN" altLang="en-US" dirty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取，索引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不取   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[:5]</a:t>
            </a:r>
          </a:p>
          <a:p>
            <a:pPr lvl="2"/>
            <a:r>
              <a:rPr lang="en-US" altLang="zh-CN" dirty="0">
                <a:latin typeface="+mn-ea"/>
              </a:rPr>
              <a:t>[1, 2, 3, 4, 5]</a:t>
            </a:r>
          </a:p>
          <a:p>
            <a:pPr lvl="1"/>
            <a:r>
              <a:rPr lang="zh-CN" altLang="en-US" dirty="0">
                <a:latin typeface="+mn-ea"/>
              </a:rPr>
              <a:t>取后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[-5:-1]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[-5:]</a:t>
            </a:r>
          </a:p>
          <a:p>
            <a:pPr lvl="2"/>
            <a:r>
              <a:rPr lang="en-US" altLang="zh-CN" dirty="0">
                <a:latin typeface="+mn-ea"/>
              </a:rPr>
              <a:t>[6, 7, 8, 9, 10]</a:t>
            </a:r>
          </a:p>
          <a:p>
            <a:pPr lvl="1"/>
            <a:r>
              <a:rPr lang="zh-CN" altLang="en-US" dirty="0">
                <a:latin typeface="+mn-ea"/>
              </a:rPr>
              <a:t>中间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[3,8]</a:t>
            </a:r>
          </a:p>
          <a:p>
            <a:pPr lvl="2"/>
            <a:r>
              <a:rPr lang="en-US" altLang="zh-CN" dirty="0">
                <a:latin typeface="+mn-ea"/>
              </a:rPr>
              <a:t>[4, 5, 6, 7, 8]</a:t>
            </a:r>
          </a:p>
          <a:p>
            <a:pPr lvl="1"/>
            <a:r>
              <a:rPr lang="zh-CN" altLang="en-US" dirty="0">
                <a:latin typeface="+mn-ea"/>
              </a:rPr>
              <a:t>字符串也可以截取 截取后还是字符串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s = “this is test string</a:t>
            </a:r>
            <a:r>
              <a:rPr lang="zh-CN" altLang="en-US" dirty="0">
                <a:latin typeface="+mn-ea"/>
              </a:rPr>
              <a:t>” </a:t>
            </a:r>
            <a:r>
              <a:rPr lang="en-US" altLang="zh-CN" dirty="0">
                <a:latin typeface="+mn-ea"/>
              </a:rPr>
              <a:t>s[8:]</a:t>
            </a:r>
          </a:p>
          <a:p>
            <a:pPr lvl="2"/>
            <a:r>
              <a:rPr lang="en-US" altLang="zh-CN" dirty="0">
                <a:latin typeface="+mn-ea"/>
              </a:rPr>
              <a:t>test string</a:t>
            </a:r>
          </a:p>
          <a:p>
            <a:pPr lvl="1"/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[0:8:2]  </a:t>
            </a:r>
            <a:r>
              <a:rPr lang="zh-CN" altLang="en-US" dirty="0">
                <a:latin typeface="+mn-ea"/>
              </a:rPr>
              <a:t>从索引</a:t>
            </a:r>
            <a:r>
              <a:rPr lang="en-US" altLang="zh-CN" dirty="0">
                <a:latin typeface="+mn-ea"/>
              </a:rPr>
              <a:t>0~8</a:t>
            </a:r>
            <a:r>
              <a:rPr lang="zh-CN" altLang="en-US" dirty="0">
                <a:latin typeface="+mn-ea"/>
              </a:rPr>
              <a:t>取值，每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个取一个（后面个值）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[1, 3, 5, 7]</a:t>
            </a:r>
          </a:p>
        </p:txBody>
      </p:sp>
    </p:spTree>
    <p:extLst>
      <p:ext uri="{BB962C8B-B14F-4D97-AF65-F5344CB8AC3E}">
        <p14:creationId xmlns:p14="http://schemas.microsoft.com/office/powerpoint/2010/main" val="231107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迭代（</a:t>
            </a:r>
            <a:r>
              <a:rPr lang="en-US" altLang="zh-CN" sz="3200" dirty="0">
                <a:solidFill>
                  <a:srgbClr val="FF0000"/>
                </a:solidFill>
              </a:rPr>
              <a:t>Iteration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19270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具有可迭代的对象均可迭代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list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 err="1">
                <a:latin typeface="+mn-ea"/>
              </a:rPr>
              <a:t>tuple,dict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判断对象是否可迭代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2000" dirty="0">
                <a:latin typeface="+mn-ea"/>
              </a:rPr>
              <a:t>from collections import </a:t>
            </a:r>
            <a:r>
              <a:rPr lang="en-US" altLang="zh-CN" sz="2000" dirty="0" err="1">
                <a:latin typeface="+mn-ea"/>
              </a:rPr>
              <a:t>Iterable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2000" dirty="0" err="1">
                <a:latin typeface="+mn-ea"/>
              </a:rPr>
              <a:t>isinstance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需要验证的对象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err="1">
                <a:latin typeface="+mn-ea"/>
              </a:rPr>
              <a:t>Iterable</a:t>
            </a:r>
            <a:r>
              <a:rPr lang="en-US" altLang="zh-CN" sz="2000" dirty="0">
                <a:latin typeface="+mn-ea"/>
              </a:rPr>
              <a:t>)   </a:t>
            </a:r>
            <a:r>
              <a:rPr lang="zh-CN" altLang="en-US" sz="2000" dirty="0">
                <a:latin typeface="+mn-ea"/>
              </a:rPr>
              <a:t>返回布尔值</a:t>
            </a:r>
            <a:endParaRPr lang="en-US" altLang="zh-CN" sz="2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D84ECC-D9FF-4EF0-A0AD-623ADCCBD676}"/>
              </a:ext>
            </a:extLst>
          </p:cNvPr>
          <p:cNvSpPr txBox="1"/>
          <p:nvPr/>
        </p:nvSpPr>
        <p:spPr>
          <a:xfrm>
            <a:off x="2095500" y="3620489"/>
            <a:ext cx="4876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dict</a:t>
            </a:r>
            <a:r>
              <a:rPr lang="zh-CN" altLang="en-US" dirty="0"/>
              <a:t>迭代：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for key in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print(key)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value in </a:t>
            </a:r>
            <a:r>
              <a:rPr lang="en-US" altLang="zh-CN" dirty="0" err="1"/>
              <a:t>dict.values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print(value)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</a:t>
            </a:r>
            <a:r>
              <a:rPr lang="en-US" altLang="zh-CN" dirty="0" err="1"/>
              <a:t>key,value</a:t>
            </a:r>
            <a:r>
              <a:rPr lang="en-US" altLang="zh-CN" dirty="0"/>
              <a:t> in </a:t>
            </a:r>
            <a:r>
              <a:rPr lang="en-US" altLang="zh-CN" dirty="0" err="1"/>
              <a:t>dict.items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</a:t>
            </a:r>
            <a:r>
              <a:rPr lang="en-US" altLang="zh-CN" dirty="0" err="1"/>
              <a:t>key,value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ED73B2-3354-4DAC-9383-8A46193335BF}"/>
              </a:ext>
            </a:extLst>
          </p:cNvPr>
          <p:cNvSpPr txBox="1"/>
          <p:nvPr/>
        </p:nvSpPr>
        <p:spPr>
          <a:xfrm>
            <a:off x="6557065" y="4797734"/>
            <a:ext cx="2920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</a:t>
            </a:r>
            <a:r>
              <a:rPr lang="zh-CN" altLang="en-US" dirty="0"/>
              <a:t>变成索引</a:t>
            </a:r>
            <a:r>
              <a:rPr lang="en-US" altLang="zh-CN" dirty="0"/>
              <a:t>-</a:t>
            </a:r>
            <a:r>
              <a:rPr lang="zh-CN" altLang="en-US" dirty="0"/>
              <a:t>元素对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i,value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FF0000"/>
                </a:solidFill>
              </a:rPr>
              <a:t>enumerate</a:t>
            </a:r>
            <a:r>
              <a:rPr lang="en-US" altLang="zh-CN" dirty="0"/>
              <a:t>(list):</a:t>
            </a:r>
          </a:p>
          <a:p>
            <a:r>
              <a:rPr lang="en-US" altLang="zh-CN" dirty="0"/>
              <a:t>	print(</a:t>
            </a:r>
            <a:r>
              <a:rPr lang="en-US" altLang="zh-CN" dirty="0" err="1"/>
              <a:t>i,value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6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生成器（</a:t>
            </a:r>
            <a:r>
              <a:rPr lang="en-US" altLang="zh-CN" sz="3200" dirty="0">
                <a:solidFill>
                  <a:srgbClr val="FF0000"/>
                </a:solidFill>
              </a:rPr>
              <a:t>generator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300433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900" dirty="0">
                <a:latin typeface="+mn-ea"/>
              </a:rPr>
              <a:t>列表生成器</a:t>
            </a:r>
            <a:endParaRPr lang="en-US" altLang="zh-CN" sz="1900" dirty="0">
              <a:latin typeface="+mn-ea"/>
            </a:endParaRPr>
          </a:p>
          <a:p>
            <a:r>
              <a:rPr lang="en-US" altLang="zh-CN" sz="1900" dirty="0">
                <a:latin typeface="+mn-ea"/>
              </a:rPr>
              <a:t>yield </a:t>
            </a:r>
            <a:r>
              <a:rPr lang="zh-CN" altLang="en-US" sz="1900" dirty="0">
                <a:latin typeface="+mn-ea"/>
              </a:rPr>
              <a:t>生成器 （推算结果）</a:t>
            </a:r>
            <a:endParaRPr lang="en-US" altLang="zh-CN" sz="1900" dirty="0">
              <a:latin typeface="+mn-ea"/>
            </a:endParaRPr>
          </a:p>
          <a:p>
            <a:pPr lvl="1"/>
            <a:r>
              <a:rPr lang="zh-CN" altLang="en-US" sz="1900" dirty="0">
                <a:latin typeface="+mn-ea"/>
              </a:rPr>
              <a:t>如果一个函数定义中包含</a:t>
            </a:r>
            <a:r>
              <a:rPr lang="en-US" altLang="zh-CN" sz="1900" dirty="0">
                <a:latin typeface="+mn-ea"/>
              </a:rPr>
              <a:t>yield</a:t>
            </a:r>
            <a:r>
              <a:rPr lang="zh-CN" altLang="en-US" sz="1900" dirty="0">
                <a:latin typeface="+mn-ea"/>
              </a:rPr>
              <a:t>关键字，那么这个函数就不再是一个普通函数，而是一个</a:t>
            </a:r>
            <a:r>
              <a:rPr lang="en-US" altLang="zh-CN" sz="1900" dirty="0">
                <a:latin typeface="+mn-ea"/>
              </a:rPr>
              <a:t>generator</a:t>
            </a:r>
            <a:r>
              <a:rPr lang="zh-CN" altLang="en-US" sz="1900" dirty="0">
                <a:latin typeface="+mn-ea"/>
              </a:rPr>
              <a:t>。</a:t>
            </a:r>
            <a:endParaRPr lang="en-US" altLang="zh-CN" sz="1900" dirty="0">
              <a:latin typeface="+mn-ea"/>
            </a:endParaRPr>
          </a:p>
          <a:p>
            <a:pPr lvl="1"/>
            <a:r>
              <a:rPr lang="en-US" altLang="zh-CN" sz="1900" dirty="0">
                <a:latin typeface="+mn-ea"/>
              </a:rPr>
              <a:t>Generator</a:t>
            </a:r>
            <a:r>
              <a:rPr lang="zh-CN" altLang="en-US" sz="1900" dirty="0">
                <a:latin typeface="+mn-ea"/>
              </a:rPr>
              <a:t>保存的是算法，在每次调用</a:t>
            </a:r>
            <a:r>
              <a:rPr lang="en-US" altLang="zh-CN" sz="1900" dirty="0">
                <a:latin typeface="+mn-ea"/>
              </a:rPr>
              <a:t>next()</a:t>
            </a:r>
            <a:r>
              <a:rPr lang="zh-CN" altLang="en-US" sz="1900" dirty="0">
                <a:latin typeface="+mn-ea"/>
              </a:rPr>
              <a:t>的时候执行，遇到</a:t>
            </a:r>
            <a:r>
              <a:rPr lang="en-US" altLang="zh-CN" sz="1900" dirty="0">
                <a:latin typeface="+mn-ea"/>
              </a:rPr>
              <a:t>yield</a:t>
            </a:r>
            <a:r>
              <a:rPr lang="zh-CN" altLang="en-US" sz="1900" dirty="0">
                <a:latin typeface="+mn-ea"/>
              </a:rPr>
              <a:t>语句返回，再次执行时从上次返回的</a:t>
            </a:r>
            <a:r>
              <a:rPr lang="en-US" altLang="zh-CN" sz="1900" dirty="0">
                <a:latin typeface="+mn-ea"/>
              </a:rPr>
              <a:t>yield</a:t>
            </a:r>
            <a:r>
              <a:rPr lang="zh-CN" altLang="en-US" sz="1900" dirty="0">
                <a:latin typeface="+mn-ea"/>
              </a:rPr>
              <a:t>语句处继续执行</a:t>
            </a:r>
            <a:endParaRPr lang="en-US" altLang="zh-CN" sz="1900" dirty="0">
              <a:latin typeface="+mn-ea"/>
            </a:endParaRPr>
          </a:p>
          <a:p>
            <a:pPr lvl="1"/>
            <a:r>
              <a:rPr lang="zh-CN" altLang="en-US" sz="1900" b="1" dirty="0">
                <a:solidFill>
                  <a:srgbClr val="FF0000"/>
                </a:solidFill>
                <a:latin typeface="+mn-ea"/>
              </a:rPr>
              <a:t>杨辉三角</a:t>
            </a:r>
            <a:endParaRPr lang="en-US" altLang="zh-CN" sz="1900" b="1" dirty="0">
              <a:solidFill>
                <a:srgbClr val="FF0000"/>
              </a:solidFill>
              <a:latin typeface="+mn-ea"/>
            </a:endParaRP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2,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3, 3,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4, 6, 4,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…</a:t>
            </a:r>
          </a:p>
          <a:p>
            <a:pPr lvl="1"/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613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迭代器（</a:t>
            </a:r>
            <a:r>
              <a:rPr lang="en-US" altLang="zh-CN" sz="3200" dirty="0">
                <a:solidFill>
                  <a:srgbClr val="FF0000"/>
                </a:solidFill>
              </a:rPr>
              <a:t>Iterator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2655917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latin typeface="+mn-ea"/>
              </a:rPr>
              <a:t>可迭代对象（</a:t>
            </a:r>
            <a:r>
              <a:rPr lang="en-US" altLang="zh-CN" sz="1400" dirty="0" err="1">
                <a:latin typeface="+mn-ea"/>
              </a:rPr>
              <a:t>Iterable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 err="1">
                <a:latin typeface="+mn-ea"/>
              </a:rPr>
              <a:t>tuple,dict,set,str</a:t>
            </a:r>
            <a:r>
              <a:rPr lang="en-US" altLang="zh-CN" sz="1400" dirty="0">
                <a:latin typeface="+mn-ea"/>
              </a:rPr>
              <a:t>, generator   </a:t>
            </a:r>
            <a:r>
              <a:rPr lang="zh-CN" altLang="en-US" sz="1400" dirty="0">
                <a:latin typeface="+mn-ea"/>
              </a:rPr>
              <a:t>可以用</a:t>
            </a:r>
            <a:r>
              <a:rPr lang="en-US" altLang="zh-CN" sz="1400" dirty="0">
                <a:latin typeface="+mn-ea"/>
              </a:rPr>
              <a:t>for </a:t>
            </a:r>
            <a:r>
              <a:rPr lang="zh-CN" altLang="en-US" sz="1400" dirty="0">
                <a:latin typeface="+mn-ea"/>
              </a:rPr>
              <a:t>循环迭代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迭代器（</a:t>
            </a:r>
            <a:r>
              <a:rPr lang="en-US" altLang="zh-CN" sz="1400" dirty="0">
                <a:latin typeface="+mn-ea"/>
              </a:rPr>
              <a:t>Iterator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可以被</a:t>
            </a:r>
            <a:r>
              <a:rPr lang="en-US" altLang="zh-CN" sz="1400" dirty="0">
                <a:latin typeface="+mn-ea"/>
              </a:rPr>
              <a:t>next()</a:t>
            </a:r>
            <a:r>
              <a:rPr lang="zh-CN" altLang="en-US" sz="1400" dirty="0">
                <a:latin typeface="+mn-ea"/>
              </a:rPr>
              <a:t>函数调用并不断返回下一个值的对象称为迭代器：</a:t>
            </a:r>
            <a:r>
              <a:rPr lang="en-US" altLang="zh-CN" sz="1400" dirty="0">
                <a:latin typeface="+mn-ea"/>
              </a:rPr>
              <a:t>Iterator</a:t>
            </a:r>
          </a:p>
          <a:p>
            <a:pPr lvl="1"/>
            <a:r>
              <a:rPr lang="zh-CN" altLang="en-US" sz="1400" dirty="0">
                <a:latin typeface="+mn-ea"/>
              </a:rPr>
              <a:t>可以使用</a:t>
            </a:r>
            <a:r>
              <a:rPr lang="en-US" altLang="zh-CN" sz="1400" dirty="0" err="1">
                <a:latin typeface="+mn-ea"/>
              </a:rPr>
              <a:t>isinstance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判断一个对象是否是</a:t>
            </a:r>
            <a:r>
              <a:rPr lang="en-US" altLang="zh-CN" sz="1400" dirty="0">
                <a:latin typeface="+mn-ea"/>
              </a:rPr>
              <a:t>Iterator</a:t>
            </a:r>
            <a:r>
              <a:rPr lang="zh-CN" altLang="en-US" sz="1400" dirty="0">
                <a:latin typeface="+mn-ea"/>
              </a:rPr>
              <a:t>对象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en-US" altLang="zh-CN" sz="1400" dirty="0">
                <a:latin typeface="+mn-ea"/>
              </a:rPr>
              <a:t>from collections import Iterator</a:t>
            </a:r>
          </a:p>
          <a:p>
            <a:pPr lvl="2"/>
            <a:r>
              <a:rPr lang="en-US" altLang="zh-CN" sz="1400" dirty="0" err="1">
                <a:latin typeface="+mn-ea"/>
              </a:rPr>
              <a:t>isinstance</a:t>
            </a:r>
            <a:r>
              <a:rPr lang="en-US" altLang="zh-CN" sz="1400" dirty="0">
                <a:latin typeface="+mn-ea"/>
              </a:rPr>
              <a:t>((</a:t>
            </a:r>
            <a:r>
              <a:rPr lang="zh-CN" altLang="en-US" sz="1400" dirty="0">
                <a:latin typeface="+mn-ea"/>
              </a:rPr>
              <a:t>需判断对象</a:t>
            </a:r>
            <a:r>
              <a:rPr lang="en-US" altLang="zh-CN" sz="1400" dirty="0">
                <a:latin typeface="+mn-ea"/>
              </a:rPr>
              <a:t>, Iterator)</a:t>
            </a:r>
          </a:p>
          <a:p>
            <a:pPr lvl="2"/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dict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str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不是迭代器  </a:t>
            </a:r>
            <a:r>
              <a:rPr lang="en-US" altLang="zh-CN" sz="1400" dirty="0" err="1">
                <a:latin typeface="+mn-ea"/>
              </a:rPr>
              <a:t>iter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函数转换   </a:t>
            </a:r>
            <a:r>
              <a:rPr lang="en-US" altLang="zh-CN" sz="1400" dirty="0" err="1">
                <a:latin typeface="+mn-ea"/>
              </a:rPr>
              <a:t>iter</a:t>
            </a:r>
            <a:r>
              <a:rPr lang="en-US" altLang="zh-CN" sz="1400" dirty="0">
                <a:latin typeface="+mn-ea"/>
              </a:rPr>
              <a:t>(list)</a:t>
            </a:r>
          </a:p>
          <a:p>
            <a:pPr lvl="1"/>
            <a:r>
              <a:rPr lang="zh-CN" altLang="en-US" sz="1400" dirty="0">
                <a:latin typeface="+mn-ea"/>
              </a:rPr>
              <a:t>迭代器对象表示的是一个数据流，有序序列，长度未知，需要返回</a:t>
            </a:r>
            <a:r>
              <a:rPr lang="en-US" altLang="zh-CN" sz="1400" dirty="0">
                <a:latin typeface="+mn-ea"/>
              </a:rPr>
              <a:t>next</a:t>
            </a:r>
            <a:r>
              <a:rPr lang="zh-CN" altLang="en-US" sz="1400" dirty="0">
                <a:latin typeface="+mn-ea"/>
              </a:rPr>
              <a:t>（）才能计算下一个。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00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高阶函数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4696752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n-ea"/>
              </a:rPr>
              <a:t>map</a:t>
            </a:r>
          </a:p>
          <a:p>
            <a:pPr lvl="1"/>
            <a:r>
              <a:rPr lang="zh-CN" altLang="en-US" sz="1600" dirty="0">
                <a:latin typeface="+mn-ea"/>
              </a:rPr>
              <a:t>使用方式</a:t>
            </a:r>
            <a:r>
              <a:rPr lang="en-US" altLang="zh-CN" sz="1600" dirty="0">
                <a:latin typeface="+mn-ea"/>
              </a:rPr>
              <a:t>   map(function, </a:t>
            </a:r>
            <a:r>
              <a:rPr lang="en-US" altLang="zh-CN" sz="1600" dirty="0" err="1">
                <a:latin typeface="+mn-ea"/>
              </a:rPr>
              <a:t>Iterable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zh-CN" altLang="en-US" sz="1600" dirty="0">
                <a:latin typeface="+mn-ea"/>
              </a:rPr>
              <a:t>返回为</a:t>
            </a:r>
            <a:r>
              <a:rPr lang="en-US" altLang="zh-CN" sz="1600" dirty="0" err="1">
                <a:latin typeface="+mn-ea"/>
              </a:rPr>
              <a:t>itearator,list</a:t>
            </a:r>
            <a:r>
              <a:rPr lang="en-US" altLang="zh-CN" sz="1600" dirty="0">
                <a:latin typeface="+mn-ea"/>
              </a:rPr>
              <a:t>(map(function, </a:t>
            </a:r>
            <a:r>
              <a:rPr lang="en-US" altLang="zh-CN" sz="1600" dirty="0" err="1">
                <a:latin typeface="+mn-ea"/>
              </a:rPr>
              <a:t>Iterable</a:t>
            </a:r>
            <a:r>
              <a:rPr lang="en-US" altLang="zh-CN" sz="1600" dirty="0">
                <a:latin typeface="+mn-ea"/>
              </a:rPr>
              <a:t>)) </a:t>
            </a:r>
            <a:r>
              <a:rPr lang="zh-CN" altLang="en-US" sz="1600" dirty="0">
                <a:latin typeface="+mn-ea"/>
              </a:rPr>
              <a:t>返回序列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map()</a:t>
            </a:r>
            <a:r>
              <a:rPr lang="zh-CN" altLang="en-US" sz="1600" dirty="0">
                <a:latin typeface="+mn-ea"/>
              </a:rPr>
              <a:t>高阶函数，运算规则抽象化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filter(</a:t>
            </a:r>
            <a:r>
              <a:rPr lang="zh-CN" altLang="en-US" sz="1600" dirty="0">
                <a:latin typeface="+mn-ea"/>
              </a:rPr>
              <a:t>过滤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filter(</a:t>
            </a:r>
            <a:r>
              <a:rPr lang="en-US" altLang="zh-CN" sz="1600" dirty="0" err="1">
                <a:latin typeface="+mn-ea"/>
              </a:rPr>
              <a:t>function,Iterable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zh-CN" altLang="en-US" sz="1600" dirty="0">
                <a:latin typeface="+mn-ea"/>
              </a:rPr>
              <a:t>根据</a:t>
            </a:r>
            <a:r>
              <a:rPr lang="en-US" altLang="zh-CN" sz="1600" dirty="0">
                <a:latin typeface="+mn-ea"/>
              </a:rPr>
              <a:t>function</a:t>
            </a:r>
            <a:r>
              <a:rPr lang="zh-CN" altLang="en-US" sz="1600" dirty="0">
                <a:latin typeface="+mn-ea"/>
              </a:rPr>
              <a:t>返回的</a:t>
            </a:r>
            <a:r>
              <a:rPr lang="en-US" altLang="zh-CN" sz="1600" dirty="0">
                <a:latin typeface="+mn-ea"/>
              </a:rPr>
              <a:t>True/False</a:t>
            </a:r>
            <a:r>
              <a:rPr lang="zh-CN" altLang="en-US" sz="1600" dirty="0">
                <a:latin typeface="+mn-ea"/>
              </a:rPr>
              <a:t> ，决定保留还是丢弃。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sorted</a:t>
            </a:r>
          </a:p>
          <a:p>
            <a:pPr lvl="1"/>
            <a:r>
              <a:rPr lang="en-US" altLang="zh-CN" sz="1600" dirty="0">
                <a:latin typeface="+mn-ea"/>
              </a:rPr>
              <a:t>sorted(</a:t>
            </a:r>
            <a:r>
              <a:rPr lang="en-US" altLang="zh-CN" sz="1600" dirty="0" err="1">
                <a:latin typeface="+mn-ea"/>
              </a:rPr>
              <a:t>iterable,key</a:t>
            </a:r>
            <a:r>
              <a:rPr lang="en-US" altLang="zh-CN" sz="1600" dirty="0">
                <a:latin typeface="+mn-ea"/>
              </a:rPr>
              <a:t>, reverse)</a:t>
            </a:r>
          </a:p>
          <a:p>
            <a:pPr lvl="2"/>
            <a:r>
              <a:rPr lang="en-US" altLang="zh-CN" sz="1600" dirty="0" err="1">
                <a:latin typeface="+mn-ea"/>
              </a:rPr>
              <a:t>iterable</a:t>
            </a:r>
            <a:r>
              <a:rPr lang="en-US" altLang="zh-CN" sz="1600" dirty="0">
                <a:latin typeface="+mn-ea"/>
              </a:rPr>
              <a:t>		</a:t>
            </a:r>
            <a:r>
              <a:rPr lang="zh-CN" altLang="en-US" sz="1600" dirty="0">
                <a:latin typeface="+mn-ea"/>
              </a:rPr>
              <a:t>需要排序的可迭代对象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key 		</a:t>
            </a:r>
            <a:r>
              <a:rPr lang="zh-CN" altLang="en-US" sz="1600" dirty="0">
                <a:latin typeface="+mn-ea"/>
              </a:rPr>
              <a:t>以什么方式进行排序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reverse 	</a:t>
            </a:r>
            <a:r>
              <a:rPr lang="zh-CN" altLang="en-US" sz="1600" dirty="0">
                <a:latin typeface="+mn-ea"/>
              </a:rPr>
              <a:t>是否反向  默认从小到大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25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返回函数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1848639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</a:rPr>
              <a:t>函数里返回函数，闭包概念（</a:t>
            </a:r>
            <a:r>
              <a:rPr lang="en-US" altLang="zh-CN" sz="1600" dirty="0">
                <a:latin typeface="+mn-ea"/>
              </a:rPr>
              <a:t>closure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返回函数不要引用任何循环变量，或者后续会发生变化的变量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09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匿名函数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469675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定义：</a:t>
            </a:r>
            <a:r>
              <a:rPr lang="en-US" altLang="zh-CN" sz="2000" dirty="0">
                <a:latin typeface="+mn-ea"/>
              </a:rPr>
              <a:t>lambda 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表达式</a:t>
            </a:r>
            <a:endParaRPr lang="en-US" altLang="zh-CN" sz="20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932931-1339-4F81-8F32-CD673B26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5" y="2259881"/>
            <a:ext cx="543339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x:x*x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lst)))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" panose="020B0604020202020204" pitchFamily="34" charset="0"/>
              </a:rPr>
              <a:t>[1, 4, 9, 16, 25, 36]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装饰器（</a:t>
            </a:r>
            <a:r>
              <a:rPr lang="en-US" altLang="zh-CN" sz="3200" dirty="0">
                <a:solidFill>
                  <a:srgbClr val="FF0000"/>
                </a:solidFill>
              </a:rPr>
              <a:t>decorator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861339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+mn-ea"/>
              </a:rPr>
              <a:t>实质就是返回函数的高阶函数</a:t>
            </a:r>
            <a:r>
              <a:rPr lang="en-US" altLang="zh-CN" sz="1800" dirty="0">
                <a:latin typeface="+mn-ea"/>
              </a:rPr>
              <a:t>,</a:t>
            </a:r>
            <a:r>
              <a:rPr lang="zh-CN" altLang="en-US" sz="1800" dirty="0">
                <a:latin typeface="+mn-ea"/>
              </a:rPr>
              <a:t>增加函数功能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无参装饰器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带参装饰器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decorator</a:t>
            </a:r>
            <a:r>
              <a:rPr lang="zh-CN" altLang="en-US" sz="1800" dirty="0">
                <a:latin typeface="+mn-ea"/>
              </a:rPr>
              <a:t>本身需要传入参数，那就需要编写一个返回</a:t>
            </a:r>
            <a:r>
              <a:rPr lang="en-US" altLang="zh-CN" sz="1800" dirty="0">
                <a:latin typeface="+mn-ea"/>
              </a:rPr>
              <a:t>decorator</a:t>
            </a:r>
            <a:r>
              <a:rPr lang="zh-CN" altLang="en-US" sz="1800" dirty="0">
                <a:latin typeface="+mn-ea"/>
              </a:rPr>
              <a:t>的高阶函数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314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2819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python-3.5.4-amd64.exe  		</a:t>
            </a:r>
            <a:r>
              <a:rPr lang="en-US" altLang="zh-CN" sz="1800" dirty="0">
                <a:latin typeface="+mn-ea"/>
                <a:hlinkClick r:id="rId2"/>
              </a:rPr>
              <a:t>https://www.python.org/</a:t>
            </a:r>
            <a:r>
              <a:rPr lang="en-US" altLang="zh-CN" sz="1800" dirty="0">
                <a:latin typeface="+mn-ea"/>
              </a:rPr>
              <a:t> </a:t>
            </a:r>
          </a:p>
          <a:p>
            <a:r>
              <a:rPr lang="en-US" altLang="zh-CN" sz="1800" dirty="0">
                <a:latin typeface="+mn-ea"/>
              </a:rPr>
              <a:t>pycharm-professional-2017.3.2.exe	</a:t>
            </a:r>
            <a:r>
              <a:rPr lang="en-US" altLang="zh-CN" sz="1800" dirty="0">
                <a:latin typeface="+mn-ea"/>
                <a:hlinkClick r:id="rId3"/>
              </a:rPr>
              <a:t>http://www.jetbrains.com/pycharm/</a:t>
            </a:r>
            <a:r>
              <a:rPr lang="en-US" altLang="zh-CN" sz="1800" dirty="0">
                <a:latin typeface="+mn-ea"/>
              </a:rPr>
              <a:t>   </a:t>
            </a:r>
          </a:p>
          <a:p>
            <a:pPr marL="68580" indent="0">
              <a:buNone/>
            </a:pPr>
            <a:endParaRPr lang="zh-CN" altLang="en-US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83" y="3159578"/>
            <a:ext cx="4151679" cy="255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45" y="3336244"/>
            <a:ext cx="46958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51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类和实例（</a:t>
            </a:r>
            <a:r>
              <a:rPr lang="en-US" altLang="zh-CN" sz="3200" dirty="0">
                <a:solidFill>
                  <a:srgbClr val="FF0000"/>
                </a:solidFill>
              </a:rPr>
              <a:t>Class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212583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定义类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属性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方法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获取实例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类属性：类的所有实例都可以访问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901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访问限制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277691"/>
          </a:xfrm>
        </p:spPr>
        <p:txBody>
          <a:bodyPr>
            <a:noAutofit/>
          </a:bodyPr>
          <a:lstStyle/>
          <a:p>
            <a:r>
              <a:rPr lang="zh-CN" altLang="en-US" sz="1600" dirty="0">
                <a:latin typeface="+mn-ea"/>
              </a:rPr>
              <a:t>属性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加</a:t>
            </a:r>
            <a:r>
              <a:rPr lang="en-US" altLang="zh-CN" sz="1600" dirty="0">
                <a:latin typeface="+mn-ea"/>
              </a:rPr>
              <a:t>__</a:t>
            </a:r>
            <a:r>
              <a:rPr lang="zh-CN" altLang="en-US" sz="1600" dirty="0">
                <a:latin typeface="+mn-ea"/>
              </a:rPr>
              <a:t>下划线的是私有变量，外部不可访问，</a:t>
            </a:r>
            <a:r>
              <a:rPr lang="en-US" altLang="zh-CN" sz="1600" dirty="0">
                <a:latin typeface="+mn-ea"/>
              </a:rPr>
              <a:t>class</a:t>
            </a:r>
            <a:r>
              <a:rPr lang="zh-CN" altLang="en-US" sz="1600" dirty="0">
                <a:latin typeface="+mn-ea"/>
              </a:rPr>
              <a:t>本身可以访问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__</a:t>
            </a:r>
            <a:r>
              <a:rPr lang="en-US" altLang="zh-CN" sz="1600" dirty="0" err="1">
                <a:latin typeface="+mn-ea"/>
              </a:rPr>
              <a:t>name,__age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_name</a:t>
            </a:r>
          </a:p>
          <a:p>
            <a:pPr lvl="1"/>
            <a:r>
              <a:rPr lang="zh-CN" altLang="en-US" sz="1600" dirty="0">
                <a:latin typeface="+mn-ea"/>
              </a:rPr>
              <a:t>需要访问可以写</a:t>
            </a:r>
            <a:r>
              <a:rPr lang="en-US" altLang="zh-CN" sz="1600" dirty="0">
                <a:latin typeface="+mn-ea"/>
              </a:rPr>
              <a:t>get/set</a:t>
            </a:r>
            <a:r>
              <a:rPr lang="zh-CN" altLang="en-US" sz="1600" dirty="0">
                <a:latin typeface="+mn-ea"/>
              </a:rPr>
              <a:t>方法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方法类似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self</a:t>
            </a:r>
            <a:r>
              <a:rPr lang="zh-CN" altLang="en-US" sz="1600" dirty="0">
                <a:latin typeface="+mn-ea"/>
              </a:rPr>
              <a:t>是类的实例，而非类本身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81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继承和多态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277691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</a:rPr>
              <a:t>子类可继承父类的属性和方法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子类可修改继承的父类方法，可新增属性和方法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支持多继承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506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16832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文件读写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2"/>
            <a:ext cx="10270435" cy="2536648"/>
          </a:xfrm>
          <a:noFill/>
        </p:spPr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</a:rPr>
              <a:t>文本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二进制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1600" dirty="0">
                <a:solidFill>
                  <a:srgbClr val="FFC66D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1600" dirty="0">
                <a:solidFill>
                  <a:srgbClr val="FFC66D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open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(file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mode=</a:t>
            </a:r>
            <a:r>
              <a:rPr lang="zh-CN" altLang="en-US" sz="1600" dirty="0">
                <a:solidFill>
                  <a:srgbClr val="6A8759"/>
                </a:solidFill>
                <a:latin typeface="宋体" panose="02010600030101010101" pitchFamily="2" charset="-122"/>
              </a:rPr>
              <a:t>‘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solidFill>
                  <a:srgbClr val="6A8759"/>
                </a:solidFill>
                <a:latin typeface="宋体" panose="02010600030101010101" pitchFamily="2" charset="-122"/>
              </a:rPr>
              <a:t>rb</a:t>
            </a:r>
            <a:r>
              <a:rPr lang="en-US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/w/</a:t>
            </a:r>
            <a:r>
              <a:rPr lang="en-US" altLang="zh-CN" sz="1600" dirty="0" err="1">
                <a:solidFill>
                  <a:srgbClr val="6A8759"/>
                </a:solidFill>
                <a:latin typeface="宋体" panose="02010600030101010101" pitchFamily="2" charset="-122"/>
              </a:rPr>
              <a:t>wb</a:t>
            </a:r>
            <a:r>
              <a:rPr lang="en-US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/a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'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buffering=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None,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encoding=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None,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errors=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None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  <a:p>
            <a:r>
              <a:rPr lang="en-US" altLang="zh-CN" sz="1600" dirty="0" err="1">
                <a:latin typeface="+mn-ea"/>
              </a:rPr>
              <a:t>f.read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f.readline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f.write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f.close</a:t>
            </a:r>
            <a:r>
              <a:rPr lang="en-US" altLang="zh-CN" sz="16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64543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 err="1">
                <a:solidFill>
                  <a:srgbClr val="FF0000"/>
                </a:solidFill>
              </a:rPr>
              <a:t>StringIO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BytesIO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86133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内存中读写数据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 err="1">
                <a:latin typeface="+mn-ea"/>
              </a:rPr>
              <a:t>StringIO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处理字符串（</a:t>
            </a:r>
            <a:r>
              <a:rPr lang="en-US" altLang="zh-CN" sz="1800" dirty="0" err="1">
                <a:latin typeface="+mn-ea"/>
              </a:rPr>
              <a:t>str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 err="1">
                <a:latin typeface="+mn-ea"/>
              </a:rPr>
              <a:t>BytesIO</a:t>
            </a:r>
            <a:r>
              <a:rPr lang="en-US" altLang="zh-CN" sz="1800" dirty="0">
                <a:latin typeface="+mn-ea"/>
              </a:rPr>
              <a:t>  </a:t>
            </a:r>
            <a:r>
              <a:rPr lang="zh-CN" altLang="en-US" sz="1800" dirty="0">
                <a:latin typeface="+mn-ea"/>
              </a:rPr>
              <a:t>处理字节流 （</a:t>
            </a:r>
            <a:r>
              <a:rPr lang="en-US" altLang="zh-CN" sz="1800" dirty="0">
                <a:latin typeface="+mn-ea"/>
              </a:rPr>
              <a:t>bytes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842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43371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多进程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latin typeface="+mn-ea"/>
              </a:rPr>
              <a:t>fock</a:t>
            </a:r>
            <a:r>
              <a:rPr lang="zh-CN" altLang="en-US" sz="1800" dirty="0">
                <a:latin typeface="+mn-ea"/>
              </a:rPr>
              <a:t>（）函数  </a:t>
            </a:r>
            <a:r>
              <a:rPr lang="en-US" altLang="zh-CN" sz="1800" dirty="0" err="1">
                <a:latin typeface="+mn-ea"/>
              </a:rPr>
              <a:t>linux</a:t>
            </a:r>
            <a:r>
              <a:rPr lang="en-US" altLang="zh-CN" sz="1800" dirty="0">
                <a:latin typeface="+mn-ea"/>
              </a:rPr>
              <a:t> </a:t>
            </a:r>
          </a:p>
          <a:p>
            <a:r>
              <a:rPr lang="zh-CN" altLang="en-US" sz="1800" dirty="0">
                <a:latin typeface="+mn-ea"/>
              </a:rPr>
              <a:t>多进程（</a:t>
            </a:r>
            <a:r>
              <a:rPr lang="en-US" altLang="zh-CN" sz="1800" dirty="0">
                <a:latin typeface="+mn-ea"/>
              </a:rPr>
              <a:t>multiprocessing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Process</a:t>
            </a:r>
          </a:p>
          <a:p>
            <a:pPr lvl="2"/>
            <a:r>
              <a:rPr lang="en-US" altLang="zh-CN" sz="1800" dirty="0" err="1">
                <a:latin typeface="+mn-ea"/>
              </a:rPr>
              <a:t>P.start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2"/>
            <a:r>
              <a:rPr lang="en-US" altLang="zh-CN" sz="1800" dirty="0" err="1">
                <a:latin typeface="+mn-ea"/>
              </a:rPr>
              <a:t>P.join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2"/>
            <a:r>
              <a:rPr lang="en-US" altLang="zh-CN" sz="1800" dirty="0" err="1">
                <a:latin typeface="+mn-ea"/>
              </a:rPr>
              <a:t>P.close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Pool</a:t>
            </a:r>
          </a:p>
          <a:p>
            <a:pPr lvl="1"/>
            <a:r>
              <a:rPr lang="zh-CN" altLang="en-US" sz="1800" dirty="0">
                <a:latin typeface="+mn-ea"/>
              </a:rPr>
              <a:t>子进程（</a:t>
            </a:r>
            <a:r>
              <a:rPr lang="en-US" altLang="zh-CN" sz="1800" dirty="0" err="1">
                <a:latin typeface="+mn-ea"/>
              </a:rPr>
              <a:t>subprocess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进程间通信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Pipes</a:t>
            </a:r>
          </a:p>
          <a:p>
            <a:pPr lvl="1"/>
            <a:r>
              <a:rPr lang="en-US" altLang="zh-CN" sz="1800" dirty="0">
                <a:latin typeface="+mn-ea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214745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多线程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线程模块（</a:t>
            </a:r>
            <a:r>
              <a:rPr lang="en-US" altLang="zh-CN" sz="1800" dirty="0">
                <a:latin typeface="+mn-ea"/>
              </a:rPr>
              <a:t>threading)</a:t>
            </a:r>
          </a:p>
          <a:p>
            <a:r>
              <a:rPr lang="zh-CN" altLang="en-US" sz="1800" dirty="0">
                <a:latin typeface="+mn-ea"/>
              </a:rPr>
              <a:t>锁（</a:t>
            </a:r>
            <a:r>
              <a:rPr lang="en-US" altLang="zh-CN" sz="1800" dirty="0">
                <a:latin typeface="+mn-ea"/>
              </a:rPr>
              <a:t>Lock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lock = </a:t>
            </a:r>
            <a:r>
              <a:rPr lang="en-US" altLang="zh-CN" sz="1800" dirty="0" err="1">
                <a:latin typeface="+mn-ea"/>
              </a:rPr>
              <a:t>threading.Lock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1"/>
            <a:r>
              <a:rPr lang="en-US" altLang="zh-CN" sz="1800" dirty="0" err="1">
                <a:latin typeface="+mn-ea"/>
              </a:rPr>
              <a:t>lock.acquire</a:t>
            </a:r>
            <a:r>
              <a:rPr lang="en-US" altLang="zh-CN" sz="1800" dirty="0">
                <a:latin typeface="+mn-ea"/>
              </a:rPr>
              <a:t>()	</a:t>
            </a:r>
            <a:r>
              <a:rPr lang="zh-CN" altLang="en-US" sz="1800" dirty="0">
                <a:latin typeface="+mn-ea"/>
              </a:rPr>
              <a:t>加锁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err="1">
                <a:latin typeface="+mn-ea"/>
              </a:rPr>
              <a:t>lock.release</a:t>
            </a:r>
            <a:r>
              <a:rPr lang="en-US" altLang="zh-CN" sz="1800" dirty="0">
                <a:latin typeface="+mn-ea"/>
              </a:rPr>
              <a:t>()	</a:t>
            </a:r>
            <a:r>
              <a:rPr lang="zh-CN" altLang="en-US" sz="1800" dirty="0">
                <a:latin typeface="+mn-ea"/>
              </a:rPr>
              <a:t>缩放锁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GIL</a:t>
            </a:r>
            <a:r>
              <a:rPr lang="zh-CN" altLang="en-US" sz="1800" dirty="0">
                <a:latin typeface="+mn-ea"/>
              </a:rPr>
              <a:t>全局锁</a:t>
            </a:r>
            <a:r>
              <a:rPr lang="en-US" altLang="zh-CN" sz="1800" dirty="0">
                <a:latin typeface="+mn-ea"/>
              </a:rPr>
              <a:t>(Global Interpreter Lock)</a:t>
            </a:r>
            <a:r>
              <a:rPr lang="zh-CN" altLang="en-US" sz="1800" dirty="0">
                <a:latin typeface="+mn-ea"/>
              </a:rPr>
              <a:t>，解释器会自动加锁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Python</a:t>
            </a:r>
            <a:r>
              <a:rPr lang="zh-CN" altLang="en-US" sz="1800" dirty="0">
                <a:latin typeface="+mn-ea"/>
              </a:rPr>
              <a:t>不能支持多线程利用多核</a:t>
            </a:r>
            <a:r>
              <a:rPr lang="en-US" altLang="zh-CN" sz="1800" dirty="0">
                <a:latin typeface="+mn-ea"/>
              </a:rPr>
              <a:t>CPU</a:t>
            </a: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269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 err="1">
                <a:solidFill>
                  <a:srgbClr val="FF0000"/>
                </a:solidFill>
              </a:rPr>
              <a:t>ThreadLocal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多线程局部变量函数间调用传值问题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err="1">
                <a:latin typeface="+mn-ea"/>
              </a:rPr>
              <a:t>dict</a:t>
            </a:r>
            <a:r>
              <a:rPr lang="zh-CN" altLang="en-US" sz="1800" dirty="0">
                <a:latin typeface="+mn-ea"/>
              </a:rPr>
              <a:t>存放对象，当前线程作为</a:t>
            </a:r>
            <a:r>
              <a:rPr lang="en-US" altLang="zh-CN" sz="1800" dirty="0">
                <a:latin typeface="+mn-ea"/>
              </a:rPr>
              <a:t>key</a:t>
            </a:r>
          </a:p>
          <a:p>
            <a:pPr lvl="1"/>
            <a:r>
              <a:rPr lang="en-US" altLang="zh-CN" sz="1800" dirty="0" err="1">
                <a:latin typeface="+mn-ea"/>
              </a:rPr>
              <a:t>ThreadLocal</a:t>
            </a:r>
            <a:r>
              <a:rPr lang="en-US" altLang="zh-CN" sz="1800" dirty="0">
                <a:latin typeface="+mn-ea"/>
              </a:rPr>
              <a:t> </a:t>
            </a:r>
          </a:p>
          <a:p>
            <a:r>
              <a:rPr lang="en-US" altLang="zh-CN" sz="1800" dirty="0" err="1">
                <a:latin typeface="+mn-ea"/>
              </a:rPr>
              <a:t>ThreadLocal</a:t>
            </a:r>
            <a:r>
              <a:rPr lang="zh-CN" altLang="en-US" sz="1800" dirty="0">
                <a:latin typeface="+mn-ea"/>
              </a:rPr>
              <a:t>应用：</a:t>
            </a:r>
            <a:r>
              <a:rPr lang="zh-CN" altLang="en-US" sz="1800" dirty="0"/>
              <a:t>每个线程绑定一个数据库连接，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请求，用户身份信息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1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>
                <a:latin typeface="+mn-ea"/>
              </a:rPr>
              <a:t>设置环境变量</a:t>
            </a:r>
            <a:endParaRPr lang="en-US" altLang="zh-CN" sz="1800" b="1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Python&amp;pip3: ~\Python\Python35;~\Python\Python35\Scripts</a:t>
            </a: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pip</a:t>
            </a:r>
            <a:r>
              <a:rPr lang="zh-CN" altLang="en-US" sz="1800" b="1" dirty="0">
                <a:latin typeface="+mn-ea"/>
              </a:rPr>
              <a:t>操作</a:t>
            </a:r>
            <a:r>
              <a:rPr lang="en-US" altLang="zh-CN" sz="1800" b="1" dirty="0">
                <a:latin typeface="+mn-ea"/>
              </a:rPr>
              <a:t> </a:t>
            </a: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install </a:t>
            </a:r>
            <a:r>
              <a:rPr lang="en-US" altLang="zh-CN" sz="1800" dirty="0" err="1">
                <a:latin typeface="+mn-ea"/>
              </a:rPr>
              <a:t>flexx</a:t>
            </a:r>
            <a:r>
              <a:rPr lang="en-US" altLang="zh-CN" sz="1800" dirty="0">
                <a:latin typeface="+mn-ea"/>
              </a:rPr>
              <a:t>		#</a:t>
            </a:r>
            <a:r>
              <a:rPr lang="zh-CN" altLang="en-US" sz="1800" dirty="0">
                <a:latin typeface="+mn-ea"/>
              </a:rPr>
              <a:t>安装</a:t>
            </a:r>
            <a:r>
              <a:rPr lang="en-US" altLang="zh-CN" sz="1800" dirty="0">
                <a:latin typeface="+mn-ea"/>
              </a:rPr>
              <a:t>python</a:t>
            </a:r>
            <a:r>
              <a:rPr lang="zh-CN" altLang="en-US" sz="1800" dirty="0">
                <a:latin typeface="+mn-ea"/>
              </a:rPr>
              <a:t>第三方包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list			#</a:t>
            </a:r>
            <a:r>
              <a:rPr lang="zh-CN" altLang="en-US" sz="1800" dirty="0">
                <a:latin typeface="+mn-ea"/>
              </a:rPr>
              <a:t>安装包列表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uninstall </a:t>
            </a:r>
            <a:r>
              <a:rPr lang="en-US" altLang="zh-CN" sz="1800" dirty="0" err="1">
                <a:latin typeface="+mn-ea"/>
              </a:rPr>
              <a:t>flexx</a:t>
            </a:r>
            <a:r>
              <a:rPr lang="en-US" altLang="zh-CN" sz="1800" dirty="0">
                <a:latin typeface="+mn-ea"/>
              </a:rPr>
              <a:t>		#</a:t>
            </a:r>
            <a:r>
              <a:rPr lang="zh-CN" altLang="en-US" sz="1800" dirty="0">
                <a:latin typeface="+mn-ea"/>
              </a:rPr>
              <a:t>卸载已安装的包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zh-CN" altLang="en-US" sz="1800" b="1" dirty="0">
                <a:latin typeface="+mn-ea"/>
              </a:rPr>
              <a:t>安装</a:t>
            </a:r>
            <a:r>
              <a:rPr lang="en-US" altLang="zh-CN" sz="1800" b="1" dirty="0" err="1">
                <a:latin typeface="+mn-ea"/>
              </a:rPr>
              <a:t>pyCharm</a:t>
            </a:r>
            <a:endParaRPr lang="en-US" altLang="zh-CN" sz="1800" b="1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一直下一步即可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License server: http://idea.imsxm.com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083" y="2076110"/>
            <a:ext cx="3324103" cy="40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17" y="2076110"/>
            <a:ext cx="4890983" cy="447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0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分布式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Master-Worker</a:t>
            </a:r>
            <a:r>
              <a:rPr lang="zh-CN" altLang="en-US" sz="1800" dirty="0">
                <a:latin typeface="+mn-ea"/>
              </a:rPr>
              <a:t>模式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Master </a:t>
            </a:r>
            <a:r>
              <a:rPr lang="zh-CN" altLang="en-US" sz="1800" dirty="0">
                <a:latin typeface="+mn-ea"/>
              </a:rPr>
              <a:t>分配任务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Worker </a:t>
            </a:r>
            <a:r>
              <a:rPr lang="zh-CN" altLang="en-US" sz="1800" dirty="0">
                <a:latin typeface="+mn-ea"/>
              </a:rPr>
              <a:t>执行任务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服务进程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任务进程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Queue</a:t>
            </a:r>
            <a:r>
              <a:rPr lang="zh-CN" altLang="en-US" sz="1800" dirty="0">
                <a:latin typeface="+mn-ea"/>
              </a:rPr>
              <a:t>注册到网络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65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9876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错误、调试和测试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349964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错误</a:t>
            </a:r>
            <a:endParaRPr lang="en-US" altLang="zh-CN" sz="1800" dirty="0"/>
          </a:p>
          <a:p>
            <a:pPr lvl="1"/>
            <a:r>
              <a:rPr lang="en-US" altLang="zh-CN" sz="1800" dirty="0"/>
              <a:t>try…except…finally    Exception</a:t>
            </a:r>
          </a:p>
          <a:p>
            <a:pPr lvl="1"/>
            <a:r>
              <a:rPr lang="en-US" altLang="zh-CN" sz="1800" dirty="0"/>
              <a:t>raise</a:t>
            </a:r>
            <a:r>
              <a:rPr lang="zh-CN" altLang="en-US" sz="1800" dirty="0"/>
              <a:t>主动抛出错误  自定义错误类</a:t>
            </a:r>
            <a:endParaRPr lang="en-US" altLang="zh-CN" sz="1800" dirty="0"/>
          </a:p>
          <a:p>
            <a:r>
              <a:rPr lang="en-US" altLang="zh-CN" sz="1800" dirty="0" err="1"/>
              <a:t>pyCharm</a:t>
            </a:r>
            <a:r>
              <a:rPr lang="zh-CN" altLang="en-US" sz="1800" dirty="0"/>
              <a:t>工具调试</a:t>
            </a:r>
            <a:endParaRPr lang="en-US" altLang="zh-CN" sz="1800" dirty="0"/>
          </a:p>
          <a:p>
            <a:r>
              <a:rPr lang="en-US" altLang="zh-CN" sz="1800" dirty="0" err="1"/>
              <a:t>Unittest</a:t>
            </a:r>
            <a:endParaRPr lang="en-US" altLang="zh-CN" sz="1800" dirty="0"/>
          </a:p>
          <a:p>
            <a:pPr lvl="1"/>
            <a:r>
              <a:rPr lang="zh-CN" altLang="en-US" sz="1800" dirty="0"/>
              <a:t>测试类继承</a:t>
            </a:r>
            <a:r>
              <a:rPr lang="en-US" altLang="zh-CN" sz="1800" dirty="0" err="1"/>
              <a:t>unittest.TestCase</a:t>
            </a:r>
            <a:endParaRPr lang="en-US" altLang="zh-CN" sz="1800" dirty="0"/>
          </a:p>
          <a:p>
            <a:pPr lvl="1"/>
            <a:r>
              <a:rPr lang="zh-CN" altLang="en-US" sz="1800" dirty="0"/>
              <a:t>测试用例 方法以</a:t>
            </a:r>
            <a:r>
              <a:rPr lang="en-US" altLang="zh-CN" sz="1800" dirty="0"/>
              <a:t>test_</a:t>
            </a:r>
            <a:r>
              <a:rPr lang="zh-CN" altLang="en-US" sz="1800" dirty="0"/>
              <a:t>开头</a:t>
            </a:r>
            <a:endParaRPr lang="en-US" altLang="zh-CN" sz="1800" dirty="0"/>
          </a:p>
          <a:p>
            <a:pPr lvl="1"/>
            <a:r>
              <a:rPr lang="zh-CN" altLang="en-US" sz="1800" dirty="0"/>
              <a:t>断言</a:t>
            </a:r>
            <a:endParaRPr lang="en-US" altLang="zh-CN" sz="1800" dirty="0"/>
          </a:p>
          <a:p>
            <a:pPr lvl="1"/>
            <a:r>
              <a:rPr lang="en-US" altLang="zh-CN" sz="1800" dirty="0"/>
              <a:t>Setup</a:t>
            </a:r>
          </a:p>
          <a:p>
            <a:pPr lvl="1"/>
            <a:r>
              <a:rPr lang="en-US" altLang="zh-CN" sz="1800" dirty="0" err="1"/>
              <a:t>tearDown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15966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61456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</a:t>
            </a:r>
            <a:r>
              <a:rPr lang="zh-CN" altLang="en-US" dirty="0"/>
              <a:t>工作模型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7" y="2003424"/>
            <a:ext cx="8712673" cy="37750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78403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699" y="1386108"/>
            <a:ext cx="3704771" cy="466452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布局（</a:t>
            </a:r>
            <a:r>
              <a:rPr lang="en-US" altLang="zh-CN" sz="2400" dirty="0"/>
              <a:t>Layouts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FormLayout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HBoxPanel</a:t>
            </a:r>
            <a:endParaRPr lang="en-US" altLang="zh-CN" sz="2400" dirty="0"/>
          </a:p>
          <a:p>
            <a:pPr lvl="1"/>
            <a:r>
              <a:rPr lang="en-US" altLang="zh-CN" sz="2400" dirty="0"/>
              <a:t>Layout</a:t>
            </a:r>
          </a:p>
          <a:p>
            <a:pPr lvl="1"/>
            <a:r>
              <a:rPr lang="en-US" altLang="zh-CN" sz="2400" dirty="0" err="1"/>
              <a:t>VBox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VBoxPanel</a:t>
            </a:r>
            <a:endParaRPr lang="en-US" altLang="zh-CN" sz="2400" dirty="0"/>
          </a:p>
          <a:p>
            <a:pPr lvl="1"/>
            <a:r>
              <a:rPr lang="en-US" altLang="zh-CN" sz="2400" dirty="0"/>
              <a:t>…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 txBox="1">
            <a:spLocks/>
          </p:cNvSpPr>
          <p:nvPr/>
        </p:nvSpPr>
        <p:spPr>
          <a:xfrm>
            <a:off x="1594755" y="1542139"/>
            <a:ext cx="3704771" cy="4664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/>
              <a:t>控件（</a:t>
            </a:r>
            <a:r>
              <a:rPr lang="en-US" altLang="zh-CN" sz="2400" dirty="0"/>
              <a:t>widget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Button</a:t>
            </a:r>
          </a:p>
          <a:p>
            <a:pPr lvl="1"/>
            <a:r>
              <a:rPr lang="en-US" altLang="zh-CN" sz="2400" dirty="0"/>
              <a:t>Label</a:t>
            </a:r>
          </a:p>
          <a:p>
            <a:pPr lvl="1"/>
            <a:r>
              <a:rPr lang="en-US" altLang="zh-CN" sz="2400" dirty="0" err="1"/>
              <a:t>LineEdit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ComboBox</a:t>
            </a:r>
            <a:endParaRPr lang="en-US" altLang="zh-CN" sz="2400" dirty="0"/>
          </a:p>
          <a:p>
            <a:pPr lvl="1"/>
            <a:r>
              <a:rPr lang="en-US" altLang="zh-CN" sz="2400" dirty="0"/>
              <a:t>…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6121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98026"/>
            <a:ext cx="77597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'.flx-Example {background:#f00; min-width:20px; min-height:20px;}'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CB31F6-69A2-4EBD-9DEF-9B549C43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6" y="3567312"/>
            <a:ext cx="621904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9783"/>
            <a:ext cx="66421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init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属性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style	</a:t>
            </a:r>
            <a:r>
              <a:rPr lang="en-US" altLang="zh-CN" dirty="0" err="1">
                <a:latin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</a:rPr>
              <a:t>样式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"background: #f00; color: #0f0;"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flex	</a:t>
            </a:r>
            <a:r>
              <a:rPr lang="zh-CN" altLang="en-US" dirty="0">
                <a:latin typeface="Arial" panose="020B0604020202020204" pitchFamily="34" charset="0"/>
              </a:rPr>
              <a:t>相对其他控件需要的空间，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表示最小空间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Pos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所在位置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base_size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指定大小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title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icon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css_class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tabindex</a:t>
            </a:r>
            <a:r>
              <a:rPr lang="en-US" altLang="zh-CN" dirty="0">
                <a:latin typeface="Arial" panose="020B0604020202020204" pitchFamily="34" charset="0"/>
              </a:rPr>
              <a:t>	tab</a:t>
            </a:r>
            <a:r>
              <a:rPr lang="zh-CN" altLang="en-US" dirty="0">
                <a:latin typeface="Arial" panose="020B0604020202020204" pitchFamily="34" charset="0"/>
              </a:rPr>
              <a:t>键焦点的索引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children	</a:t>
            </a:r>
            <a:r>
              <a:rPr lang="zh-CN" altLang="en-US" dirty="0">
                <a:latin typeface="Arial" panose="020B0604020202020204" pitchFamily="34" charset="0"/>
              </a:rPr>
              <a:t>子控件，设置属性值将更新父控件的值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C17138-3EC7-4310-B13D-971269A298BB}"/>
              </a:ext>
            </a:extLst>
          </p:cNvPr>
          <p:cNvSpPr/>
          <p:nvPr/>
        </p:nvSpPr>
        <p:spPr>
          <a:xfrm>
            <a:off x="7861300" y="1909783"/>
            <a:ext cx="4864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事件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mouse_down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mouse_up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mouse_move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mouse_wheel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key_down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key _up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key _press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606F73-7693-4161-A5D9-D02CDB8CFF69}"/>
              </a:ext>
            </a:extLst>
          </p:cNvPr>
          <p:cNvSpPr/>
          <p:nvPr/>
        </p:nvSpPr>
        <p:spPr>
          <a:xfrm>
            <a:off x="1219200" y="1261002"/>
            <a:ext cx="2295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控件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(widget)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657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87118"/>
            <a:ext cx="6125032" cy="38318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Button(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Togglebutton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	</a:t>
            </a:r>
            <a:r>
              <a:rPr lang="zh-CN" altLang="en-US" dirty="0">
                <a:latin typeface="Arial" panose="020B0604020202020204" pitchFamily="34" charset="0"/>
              </a:rPr>
              <a:t>切换按钮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RadioButton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CheckBox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Lable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ComboBox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DropdownContainer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下拉容器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281CAC-0F08-4A1A-B33D-F6081811639E}"/>
              </a:ext>
            </a:extLst>
          </p:cNvPr>
          <p:cNvSpPr/>
          <p:nvPr/>
        </p:nvSpPr>
        <p:spPr>
          <a:xfrm>
            <a:off x="6959600" y="1887118"/>
            <a:ext cx="4622800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GroupWidget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LineEdit</a:t>
            </a:r>
            <a:r>
              <a:rPr lang="en-US" altLang="zh-CN" dirty="0">
                <a:latin typeface="Arial" panose="020B0604020202020204" pitchFamily="34" charset="0"/>
              </a:rPr>
              <a:t>(Widget) </a:t>
            </a:r>
            <a:r>
              <a:rPr lang="en-US" altLang="zh-CN" dirty="0" err="1">
                <a:latin typeface="Arial" panose="020B0604020202020204" pitchFamily="34" charset="0"/>
              </a:rPr>
              <a:t>ProgressBar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Slider(Widget)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Tree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TreeItem</a:t>
            </a:r>
            <a:r>
              <a:rPr lang="en-US" altLang="zh-CN" dirty="0">
                <a:latin typeface="Arial" panose="020B0604020202020204" pitchFamily="34" charset="0"/>
              </a:rPr>
              <a:t>(Model)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9F44C9-41B8-410F-838E-E9CDFF0691B1}"/>
              </a:ext>
            </a:extLst>
          </p:cNvPr>
          <p:cNvSpPr/>
          <p:nvPr/>
        </p:nvSpPr>
        <p:spPr>
          <a:xfrm>
            <a:off x="1219200" y="1261002"/>
            <a:ext cx="3265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基本控件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(widgets)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1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061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45777"/>
            <a:ext cx="4660900" cy="37805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继承于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idget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情景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C26C20-4B11-4A7B-958E-9EBC575622AB}"/>
              </a:ext>
            </a:extLst>
          </p:cNvPr>
          <p:cNvSpPr/>
          <p:nvPr/>
        </p:nvSpPr>
        <p:spPr>
          <a:xfrm>
            <a:off x="6096000" y="2261275"/>
            <a:ext cx="520700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DockPanel</a:t>
            </a:r>
            <a:r>
              <a:rPr lang="en-US" altLang="zh-CN" dirty="0">
                <a:latin typeface="Arial" panose="020B0604020202020204" pitchFamily="34" charset="0"/>
              </a:rPr>
              <a:t>(Layout)		</a:t>
            </a:r>
            <a:r>
              <a:rPr lang="zh-CN" altLang="en-US" dirty="0">
                <a:latin typeface="Arial" panose="020B0604020202020204" pitchFamily="34" charset="0"/>
              </a:rPr>
              <a:t>码头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FormLayout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GridPanel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SplitPanel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StackedPanel</a:t>
            </a:r>
            <a:r>
              <a:rPr lang="en-US" altLang="zh-CN" dirty="0">
                <a:latin typeface="Arial" panose="020B0604020202020204" pitchFamily="34" charset="0"/>
              </a:rPr>
              <a:t>(Layout)		</a:t>
            </a:r>
            <a:r>
              <a:rPr lang="zh-CN" altLang="en-US" dirty="0">
                <a:latin typeface="Arial" panose="020B0604020202020204" pitchFamily="34" charset="0"/>
              </a:rPr>
              <a:t>层叠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TabPanel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772123-7614-4038-B8EB-2886E1B971EA}"/>
              </a:ext>
            </a:extLst>
          </p:cNvPr>
          <p:cNvSpPr/>
          <p:nvPr/>
        </p:nvSpPr>
        <p:spPr>
          <a:xfrm>
            <a:off x="1219200" y="1261002"/>
            <a:ext cx="3179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基本布局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(layouts)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193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box(1)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457" y="1471909"/>
            <a:ext cx="8610599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Panel(ui.Label):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'.flx-Panel {background: #44aaaa; color: #FFF; padding: 1px;}</a:t>
            </a:r>
            <a:endParaRPr lang="en-US" altLang="zh-CN" sz="16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Boxes(ui.Widget):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'vertical'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'&lt;b&gt;BoxLayout&lt;/b&gt; (aware of natural size)'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'flex: 1, sub-flexes: 0, 0, 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'horizontal'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 is a bit longer'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app.launch(Boxes)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05D6A3-7572-4F8D-B829-749BC14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74" y="969265"/>
            <a:ext cx="3939926" cy="2459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14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box(2)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68CFD5-874F-47F4-8DEE-F774339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42" y="1316143"/>
            <a:ext cx="610507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0 0 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1 0 3'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ui.Widget(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'Note the spacer Widget above'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6C0B68-7CB9-466E-9785-814CE85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3" y="1950677"/>
            <a:ext cx="540980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LineEdit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560" y="1380874"/>
            <a:ext cx="6952669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.line = ui.LineEdit(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placeholder_text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 here'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'copy:'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 =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'line.text'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_change_label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*events):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.label.text = events[-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].new_value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app.launch(Example)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1405C9-1D2C-4F00-8F54-628AEE1A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960E2-B8A0-4727-A58D-647BA500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229" y="1124062"/>
            <a:ext cx="4536040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62DBFA-230C-4871-86F2-AFBE667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27" y="3976859"/>
            <a:ext cx="453604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App </a:t>
            </a:r>
            <a:r>
              <a:rPr lang="zh-CN" altLang="en-US" dirty="0"/>
              <a:t>模块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实现了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之间的联系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Tornado</a:t>
            </a:r>
            <a:r>
              <a:rPr lang="zh-CN" altLang="en-US" sz="2400" dirty="0"/>
              <a:t>运行</a:t>
            </a:r>
            <a:r>
              <a:rPr lang="en-US" altLang="zh-CN" sz="2400" dirty="0"/>
              <a:t>webserver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服务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提供了资源和数据管理系统、</a:t>
            </a:r>
            <a:r>
              <a:rPr lang="en-US" altLang="zh-CN" sz="2400" dirty="0"/>
              <a:t>Model Class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允许以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定义对象，形成基本的控件</a:t>
            </a:r>
            <a:r>
              <a:rPr lang="en-US" altLang="zh-CN" sz="2400" dirty="0"/>
              <a:t>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2850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08" y="1866859"/>
            <a:ext cx="9949070" cy="1091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自定义</a:t>
            </a:r>
            <a:r>
              <a:rPr lang="en-US" altLang="zh-CN" sz="1800" dirty="0"/>
              <a:t>model class</a:t>
            </a:r>
            <a:r>
              <a:rPr lang="zh-CN" altLang="en-US" sz="1800" dirty="0"/>
              <a:t>或者</a:t>
            </a:r>
            <a:r>
              <a:rPr lang="en-US" altLang="zh-CN" sz="1800" dirty="0"/>
              <a:t>widget,</a:t>
            </a:r>
            <a:r>
              <a:rPr lang="zh-CN" altLang="en-US" sz="1800" dirty="0"/>
              <a:t>可以自定义</a:t>
            </a:r>
            <a:r>
              <a:rPr lang="en-US" altLang="zh-CN" sz="1800" dirty="0"/>
              <a:t>python</a:t>
            </a:r>
            <a:r>
              <a:rPr lang="zh-CN" altLang="en-US" sz="1800" dirty="0"/>
              <a:t>行为，</a:t>
            </a:r>
            <a:r>
              <a:rPr lang="en-US" altLang="zh-CN" sz="1800" dirty="0" err="1"/>
              <a:t>javascript</a:t>
            </a:r>
            <a:r>
              <a:rPr lang="zh-CN" altLang="en-US" sz="1800" dirty="0"/>
              <a:t>行为，自定义属性。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flexx.event</a:t>
            </a:r>
            <a:r>
              <a:rPr lang="zh-CN" altLang="en-US" sz="1800" dirty="0"/>
              <a:t>事件模块，监听处理事件。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9200" y="2928390"/>
            <a:ext cx="8040914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from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flexx</a:t>
            </a:r>
            <a:r>
              <a:rPr lang="en-US" altLang="zh-CN" sz="1400" dirty="0">
                <a:latin typeface="+mn-ea"/>
                <a:cs typeface="宋体" pitchFamily="2" charset="-122"/>
              </a:rPr>
              <a:t> import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app,event</a:t>
            </a:r>
            <a:endParaRPr lang="en-US" altLang="zh-CN" sz="1400" dirty="0">
              <a:latin typeface="+mn-ea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+mn-ea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class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Custom_Model</a:t>
            </a:r>
            <a:r>
              <a:rPr lang="en-US" altLang="zh-CN" sz="1400" dirty="0">
                <a:latin typeface="+mn-ea"/>
                <a:cs typeface="宋体" pitchFamily="2" charset="-122"/>
              </a:rPr>
              <a:t>(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app.Model</a:t>
            </a:r>
            <a:r>
              <a:rPr lang="en-US" altLang="zh-CN" sz="1400" dirty="0">
                <a:latin typeface="+mn-ea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+mn-ea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init</a:t>
            </a:r>
            <a:r>
              <a:rPr lang="en-US" altLang="zh-CN" sz="1400" dirty="0">
                <a:latin typeface="+mn-ea"/>
                <a:cs typeface="宋体" pitchFamily="2" charset="-122"/>
              </a:rPr>
              <a:t>(self):         #</a:t>
            </a:r>
            <a:r>
              <a:rPr lang="zh-CN" altLang="en-US" sz="1400" dirty="0">
                <a:latin typeface="+mn-ea"/>
                <a:cs typeface="宋体" pitchFamily="2" charset="-122"/>
              </a:rPr>
              <a:t>初始化 成员属性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     </a:t>
            </a:r>
            <a:r>
              <a:rPr lang="en-US" altLang="zh-CN" sz="1400" dirty="0">
                <a:latin typeface="+mn-ea"/>
                <a:cs typeface="宋体" pitchFamily="2" charset="-122"/>
              </a:rPr>
              <a:t># 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@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event.connect</a:t>
            </a:r>
            <a:r>
              <a:rPr lang="en-US" altLang="zh-CN" sz="1400" dirty="0">
                <a:latin typeface="+mn-ea"/>
                <a:cs typeface="宋体" pitchFamily="2" charset="-122"/>
              </a:rPr>
              <a:t>("foo")   #python</a:t>
            </a:r>
            <a:r>
              <a:rPr lang="zh-CN" altLang="en-US" sz="1400" dirty="0">
                <a:latin typeface="+mn-ea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on_foo</a:t>
            </a:r>
            <a:r>
              <a:rPr lang="en-US" altLang="zh-CN" sz="1400" dirty="0">
                <a:latin typeface="+mn-ea"/>
                <a:cs typeface="宋体" pitchFamily="2" charset="-122"/>
              </a:rPr>
              <a:t>(self,*events):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# 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@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event.property</a:t>
            </a:r>
            <a:r>
              <a:rPr lang="en-US" altLang="zh-CN" sz="1400" dirty="0">
                <a:latin typeface="+mn-ea"/>
                <a:cs typeface="宋体" pitchFamily="2" charset="-122"/>
              </a:rPr>
              <a:t>     #</a:t>
            </a:r>
            <a:r>
              <a:rPr lang="zh-CN" altLang="en-US" sz="1400" dirty="0">
                <a:latin typeface="+mn-ea"/>
                <a:cs typeface="宋体" pitchFamily="2" charset="-122"/>
              </a:rPr>
              <a:t>开始结束都存在的属性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foo(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self,v</a:t>
            </a:r>
            <a:r>
              <a:rPr lang="en-US" altLang="zh-CN" sz="1400" dirty="0">
                <a:latin typeface="+mn-ea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    return v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@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event.connect</a:t>
            </a:r>
            <a:r>
              <a:rPr lang="en-US" altLang="zh-CN" sz="1400" dirty="0">
                <a:latin typeface="+mn-ea"/>
                <a:cs typeface="宋体" pitchFamily="2" charset="-122"/>
              </a:rPr>
              <a:t>("foo")   #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javascript</a:t>
            </a:r>
            <a:r>
              <a:rPr lang="zh-CN" altLang="en-US" sz="1400" dirty="0">
                <a:latin typeface="+mn-ea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on_foo</a:t>
            </a:r>
            <a:r>
              <a:rPr lang="en-US" altLang="zh-CN" sz="1400" dirty="0">
                <a:latin typeface="+mn-ea"/>
                <a:cs typeface="宋体" pitchFamily="2" charset="-122"/>
              </a:rPr>
              <a:t>(self,*events):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    # TODO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63C40-10B2-44AF-B00D-B9E40B829347}"/>
              </a:ext>
            </a:extLst>
          </p:cNvPr>
          <p:cNvSpPr/>
          <p:nvPr/>
        </p:nvSpPr>
        <p:spPr>
          <a:xfrm>
            <a:off x="1219200" y="1261002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模型类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(Model Class)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6333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27754"/>
            <a:ext cx="9064487" cy="5109029"/>
          </a:xfrm>
        </p:spPr>
        <p:txBody>
          <a:bodyPr>
            <a:normAutofit/>
          </a:bodyPr>
          <a:lstStyle/>
          <a:p>
            <a:r>
              <a:rPr lang="en-US" altLang="zh-CN" sz="1600" b="1" i="1" dirty="0"/>
              <a:t>Server</a:t>
            </a:r>
          </a:p>
          <a:p>
            <a:pPr lvl="1"/>
            <a:r>
              <a:rPr lang="zh-CN" altLang="en-US" sz="1600" dirty="0"/>
              <a:t>使用方式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Model_class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 err="1"/>
              <a:t>app.start</a:t>
            </a:r>
            <a:r>
              <a:rPr lang="en-US" altLang="zh-CN" sz="1600" dirty="0"/>
              <a:t>()</a:t>
            </a:r>
          </a:p>
          <a:p>
            <a:pPr lvl="1"/>
            <a:r>
              <a:rPr lang="zh-CN" altLang="en-US" sz="1600" dirty="0"/>
              <a:t>同一进程可托管多个</a:t>
            </a:r>
            <a:r>
              <a:rPr lang="en-US" altLang="zh-CN" sz="1600" dirty="0"/>
              <a:t>server</a:t>
            </a:r>
          </a:p>
          <a:p>
            <a:pPr lvl="1"/>
            <a:r>
              <a:rPr lang="zh-CN" altLang="en-US" sz="1600" dirty="0"/>
              <a:t>访问方式： </a:t>
            </a:r>
            <a:r>
              <a:rPr lang="en-US" altLang="zh-CN" sz="1600" dirty="0">
                <a:hlinkClick r:id="rId2"/>
              </a:rPr>
              <a:t>http://IP_address:port/Modef_class</a:t>
            </a:r>
            <a:endParaRPr lang="en-US" altLang="zh-CN" sz="1600" dirty="0"/>
          </a:p>
          <a:p>
            <a:r>
              <a:rPr lang="en-US" altLang="zh-CN" sz="1600" b="1" i="1" dirty="0"/>
              <a:t>desktop-apps</a:t>
            </a:r>
          </a:p>
          <a:p>
            <a:pPr lvl="1"/>
            <a:r>
              <a:rPr lang="zh-CN" altLang="en-US" sz="1600" dirty="0"/>
              <a:t>使用方式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app.luach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Model_Class,runtime</a:t>
            </a:r>
            <a:r>
              <a:rPr lang="en-US" altLang="zh-CN" sz="1600" dirty="0"/>
              <a:t>)  </a:t>
            </a:r>
            <a:r>
              <a:rPr lang="zh-CN" altLang="en-US" sz="1600" dirty="0"/>
              <a:t>调用桌面</a:t>
            </a:r>
            <a:r>
              <a:rPr lang="en-US" altLang="zh-CN" sz="1600" dirty="0" err="1"/>
              <a:t>webruntime</a:t>
            </a:r>
            <a:r>
              <a:rPr lang="zh-CN" altLang="en-US" sz="1600" dirty="0"/>
              <a:t>连接，返回一个</a:t>
            </a:r>
            <a:r>
              <a:rPr lang="en-US" altLang="zh-CN" sz="1600" dirty="0"/>
              <a:t>app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app.run</a:t>
            </a:r>
            <a:r>
              <a:rPr lang="en-US" altLang="zh-CN" sz="1600" dirty="0"/>
              <a:t>()</a:t>
            </a:r>
          </a:p>
          <a:p>
            <a:r>
              <a:rPr lang="en-US" altLang="zh-CN" sz="1600" b="1" i="1" dirty="0"/>
              <a:t>HTML </a:t>
            </a:r>
          </a:p>
          <a:p>
            <a:pPr lvl="1"/>
            <a:r>
              <a:rPr lang="zh-CN" altLang="en-US" sz="1600" dirty="0"/>
              <a:t>使用方式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app.export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Mode_Class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Tips</a:t>
            </a:r>
            <a:r>
              <a: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：</a:t>
            </a:r>
            <a:endParaRPr lang="en-US" altLang="zh-CN" sz="1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app.start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()/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app.run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调用后，开启主运行循环（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）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当没有连接时退出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app.stop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或者关闭窗口时也退出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71E811-30B3-4E18-9BC1-040037F375DF}"/>
              </a:ext>
            </a:extLst>
          </p:cNvPr>
          <p:cNvSpPr/>
          <p:nvPr/>
        </p:nvSpPr>
        <p:spPr>
          <a:xfrm>
            <a:off x="1219200" y="1261002"/>
            <a:ext cx="4998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多种应用方式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(Applications)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8190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04260"/>
            <a:ext cx="8193473" cy="56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资源管理：</a:t>
            </a:r>
            <a:r>
              <a:rPr lang="en-US" altLang="zh-CN" sz="1800" dirty="0"/>
              <a:t>Class</a:t>
            </a:r>
            <a:r>
              <a:rPr lang="zh-CN" altLang="en-US" sz="1800" dirty="0"/>
              <a:t>需要依赖某个静态资源的时候，需加载资源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200" y="2570317"/>
            <a:ext cx="9165772" cy="3358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name__,"xxx.css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name__,"http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://some/lib/xx.css") #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远程资源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  #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注册资源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Custom_Model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pass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EF3388-1161-4006-930B-F513709036BC}"/>
              </a:ext>
            </a:extLst>
          </p:cNvPr>
          <p:cNvSpPr/>
          <p:nvPr/>
        </p:nvSpPr>
        <p:spPr>
          <a:xfrm>
            <a:off x="1219200" y="1261002"/>
            <a:ext cx="5226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资源和数据管理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+mj-ea"/>
                <a:ea typeface="+mj-ea"/>
              </a:rPr>
              <a:t>asset&amp;Data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938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854258"/>
            <a:ext cx="6003235" cy="5847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数据管理：会话提供、会话共享</a:t>
            </a:r>
            <a:endParaRPr lang="en-US" altLang="zh-C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9199" y="2447514"/>
            <a:ext cx="7190960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添加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session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数据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your_model.session.add_data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添加共享数据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some_method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self.send_data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receive_data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array_buffer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数据到达的时候回调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...  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处理收到的数据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同一个</a:t>
            </a:r>
            <a:r>
              <a:rPr lang="en-US" altLang="zh-CN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en-US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中，数据从</a:t>
            </a:r>
            <a:r>
              <a:rPr lang="en-US" altLang="zh-CN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lang="zh-CN" altLang="en-US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传递到</a:t>
            </a:r>
            <a:r>
              <a:rPr lang="en-US" altLang="zh-CN" sz="1400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javascript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EBF7F2-15E5-42E0-A974-2F14115CD58F}"/>
              </a:ext>
            </a:extLst>
          </p:cNvPr>
          <p:cNvSpPr/>
          <p:nvPr/>
        </p:nvSpPr>
        <p:spPr>
          <a:xfrm>
            <a:off x="1219200" y="1261002"/>
            <a:ext cx="5226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资源和数据管理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+mj-ea"/>
                <a:ea typeface="+mj-ea"/>
              </a:rPr>
              <a:t>asset&amp;Data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269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自带</a:t>
            </a:r>
            <a:r>
              <a:rPr lang="en-US" altLang="zh-CN" b="1" dirty="0"/>
              <a:t>IDE</a:t>
            </a:r>
          </a:p>
          <a:p>
            <a:pPr marL="6858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9" y="2531210"/>
            <a:ext cx="1979608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7" y="2531210"/>
            <a:ext cx="4143373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200" y="2034449"/>
            <a:ext cx="9912626" cy="4099651"/>
          </a:xfrm>
        </p:spPr>
        <p:txBody>
          <a:bodyPr>
            <a:noAutofit/>
          </a:bodyPr>
          <a:lstStyle/>
          <a:p>
            <a:r>
              <a:rPr lang="en-US" altLang="zh-CN" sz="1600" dirty="0" err="1">
                <a:latin typeface="+mn-ea"/>
              </a:rPr>
              <a:t>flexx.app.start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flexx.app.run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flexx.app.stop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flexx.app.init_interactive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cls</a:t>
            </a:r>
            <a:r>
              <a:rPr lang="en-US" altLang="zh-CN" sz="1600" i="1" dirty="0">
                <a:latin typeface="+mn-ea"/>
              </a:rPr>
              <a:t>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runtime=None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 err="1">
                <a:latin typeface="+mn-ea"/>
              </a:rPr>
              <a:t>flexx.app.call_later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delay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callback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*</a:t>
            </a:r>
            <a:r>
              <a:rPr lang="en-US" altLang="zh-CN" sz="1600" i="1" dirty="0" err="1">
                <a:latin typeface="+mn-ea"/>
              </a:rPr>
              <a:t>args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**</a:t>
            </a:r>
            <a:r>
              <a:rPr lang="en-US" altLang="zh-CN" sz="1600" i="1" dirty="0" err="1">
                <a:latin typeface="+mn-ea"/>
              </a:rPr>
              <a:t>kwargs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 err="1">
                <a:latin typeface="+mn-ea"/>
              </a:rPr>
              <a:t>flexx.app.create_server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host=None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port=None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 err="1">
                <a:latin typeface="+mn-ea"/>
              </a:rPr>
              <a:t>new_loop</a:t>
            </a:r>
            <a:r>
              <a:rPr lang="en-US" altLang="zh-CN" sz="1600" i="1" dirty="0">
                <a:latin typeface="+mn-ea"/>
              </a:rPr>
              <a:t>=False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backend=‘tornado’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**</a:t>
            </a:r>
            <a:r>
              <a:rPr lang="en-US" altLang="zh-CN" sz="1600" i="1" dirty="0" err="1">
                <a:latin typeface="+mn-ea"/>
              </a:rPr>
              <a:t>server_kwargs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 err="1">
                <a:latin typeface="+mn-ea"/>
              </a:rPr>
              <a:t>flexx.app.current_server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create=True</a:t>
            </a:r>
            <a:r>
              <a:rPr lang="en-US" altLang="zh-CN" sz="1600" dirty="0">
                <a:latin typeface="+mn-ea"/>
              </a:rPr>
              <a:t>)   </a:t>
            </a:r>
          </a:p>
          <a:p>
            <a:pPr lvl="1"/>
            <a:r>
              <a:rPr lang="en-US" altLang="zh-CN" sz="1600" dirty="0" err="1">
                <a:latin typeface="+mn-ea"/>
              </a:rPr>
              <a:t>return:TornadoServer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对象</a:t>
            </a:r>
            <a:endParaRPr lang="en-US" altLang="zh-CN" sz="1600" i="1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serving: </a:t>
            </a:r>
            <a:r>
              <a:rPr lang="zh-CN" altLang="en-US" sz="1600" dirty="0">
                <a:latin typeface="+mn-ea"/>
              </a:rPr>
              <a:t>一个元组</a:t>
            </a:r>
            <a:r>
              <a:rPr lang="en-US" altLang="zh-CN" sz="1600" dirty="0">
                <a:latin typeface="+mn-ea"/>
              </a:rPr>
              <a:t>tuple 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 err="1">
                <a:latin typeface="+mn-ea"/>
              </a:rPr>
              <a:t>host,port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app:tornado.web.Application</a:t>
            </a:r>
            <a:r>
              <a:rPr lang="zh-CN" altLang="en-US" sz="1600" dirty="0">
                <a:latin typeface="+mn-ea"/>
              </a:rPr>
              <a:t>的实例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loop:tornado.ioloop.IOLoop</a:t>
            </a:r>
            <a:r>
              <a:rPr lang="zh-CN" altLang="en-US" sz="1600" dirty="0">
                <a:latin typeface="+mn-ea"/>
              </a:rPr>
              <a:t>的实例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server:tornado.httpserver.HttpServer</a:t>
            </a:r>
            <a:r>
              <a:rPr lang="zh-CN" altLang="en-US" sz="1600" dirty="0">
                <a:latin typeface="+mn-ea"/>
              </a:rPr>
              <a:t>的实例</a:t>
            </a:r>
            <a:endParaRPr lang="en-US" altLang="zh-CN" sz="16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8B979-4462-49F4-8C6E-CA09A9099AA8}"/>
              </a:ext>
            </a:extLst>
          </p:cNvPr>
          <p:cNvSpPr/>
          <p:nvPr/>
        </p:nvSpPr>
        <p:spPr>
          <a:xfrm>
            <a:off x="1219200" y="1261002"/>
            <a:ext cx="5854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事件循环相关</a:t>
            </a:r>
            <a:r>
              <a:rPr lang="en-US" altLang="zh-CN" sz="3200" dirty="0">
                <a:solidFill>
                  <a:srgbClr val="FF0000"/>
                </a:solidFill>
                <a:latin typeface="+mj-ea"/>
              </a:rPr>
              <a:t>API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event loop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3331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200" y="1875241"/>
            <a:ext cx="9131300" cy="229463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id</a:t>
            </a:r>
          </a:p>
          <a:p>
            <a:r>
              <a:rPr lang="en-US" altLang="zh-CN" sz="1800" dirty="0">
                <a:latin typeface="+mn-ea"/>
              </a:rPr>
              <a:t>session</a:t>
            </a:r>
          </a:p>
          <a:p>
            <a:r>
              <a:rPr lang="en-US" altLang="zh-CN" sz="1800" dirty="0" err="1">
                <a:latin typeface="+mn-ea"/>
              </a:rPr>
              <a:t>init</a:t>
            </a:r>
            <a:r>
              <a:rPr lang="en-US" altLang="zh-CN" sz="1800" dirty="0">
                <a:latin typeface="+mn-ea"/>
              </a:rPr>
              <a:t>()</a:t>
            </a:r>
          </a:p>
          <a:p>
            <a:r>
              <a:rPr lang="en-US" altLang="zh-CN" sz="1800" dirty="0">
                <a:latin typeface="+mn-ea"/>
              </a:rPr>
              <a:t>dispose()</a:t>
            </a:r>
          </a:p>
          <a:p>
            <a:r>
              <a:rPr lang="en-US" altLang="zh-CN" sz="1800" dirty="0" err="1">
                <a:latin typeface="+mn-ea"/>
              </a:rPr>
              <a:t>send_data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i="1" dirty="0">
                <a:latin typeface="+mn-ea"/>
              </a:rPr>
              <a:t>data</a:t>
            </a:r>
            <a:r>
              <a:rPr lang="en-US" altLang="zh-CN" sz="1800" dirty="0">
                <a:latin typeface="+mn-ea"/>
              </a:rPr>
              <a:t>, </a:t>
            </a:r>
            <a:r>
              <a:rPr lang="en-US" altLang="zh-CN" sz="1800" i="1" dirty="0">
                <a:latin typeface="+mn-ea"/>
              </a:rPr>
              <a:t>meta=None</a:t>
            </a:r>
            <a:r>
              <a:rPr lang="en-US" altLang="zh-CN" sz="1800" dirty="0">
                <a:latin typeface="+mn-ea"/>
              </a:rPr>
              <a:t>)  </a:t>
            </a:r>
            <a:r>
              <a:rPr lang="en-US" altLang="zh-CN" sz="1800" dirty="0" err="1">
                <a:latin typeface="+mn-ea"/>
              </a:rPr>
              <a:t>py</a:t>
            </a:r>
            <a:r>
              <a:rPr lang="en-US" altLang="zh-CN" sz="1800" dirty="0">
                <a:latin typeface="+mn-ea"/>
              </a:rPr>
              <a:t>---</a:t>
            </a:r>
            <a:r>
              <a:rPr lang="en-US" altLang="zh-CN" sz="1800" dirty="0">
                <a:latin typeface="+mn-ea"/>
                <a:sym typeface="Wingdings" pitchFamily="2" charset="2"/>
              </a:rPr>
              <a:t> &gt; </a:t>
            </a:r>
            <a:r>
              <a:rPr lang="en-US" altLang="zh-CN" sz="1800" dirty="0" err="1">
                <a:latin typeface="+mn-ea"/>
                <a:sym typeface="Wingdings" pitchFamily="2" charset="2"/>
              </a:rPr>
              <a:t>js</a:t>
            </a:r>
            <a:r>
              <a:rPr lang="zh-CN" altLang="en-US" sz="1800" dirty="0">
                <a:latin typeface="+mn-ea"/>
                <a:sym typeface="Wingdings" pitchFamily="2" charset="2"/>
              </a:rPr>
              <a:t>（</a:t>
            </a:r>
            <a:r>
              <a:rPr lang="en-US" altLang="zh-CN" sz="1800" dirty="0" err="1">
                <a:latin typeface="+mn-ea"/>
              </a:rPr>
              <a:t>retreive_data</a:t>
            </a:r>
            <a:r>
              <a:rPr lang="en-US" altLang="zh-CN" sz="1800" dirty="0">
                <a:latin typeface="+mn-ea"/>
              </a:rPr>
              <a:t>()</a:t>
            </a:r>
            <a:r>
              <a:rPr lang="zh-CN" altLang="en-US" sz="1800" dirty="0">
                <a:latin typeface="+mn-ea"/>
                <a:sym typeface="Wingdings" pitchFamily="2" charset="2"/>
              </a:rPr>
              <a:t>）</a:t>
            </a:r>
            <a:endParaRPr lang="en-US" altLang="zh-CN" sz="1800" dirty="0">
              <a:latin typeface="+mn-ea"/>
              <a:sym typeface="Wingdings" pitchFamily="2" charset="2"/>
            </a:endParaRPr>
          </a:p>
          <a:p>
            <a:r>
              <a:rPr lang="en-US" altLang="zh-CN" sz="1800" dirty="0" err="1">
                <a:latin typeface="+mn-ea"/>
              </a:rPr>
              <a:t>sync_props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同步属性</a:t>
            </a:r>
            <a:endParaRPr lang="en-US" altLang="zh-CN" sz="1800" dirty="0">
              <a:latin typeface="+mn-ea"/>
              <a:sym typeface="Wingdings" pitchFamily="2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3911-24DC-4F08-997C-E0364CC7362D}"/>
              </a:ext>
            </a:extLst>
          </p:cNvPr>
          <p:cNvSpPr/>
          <p:nvPr/>
        </p:nvSpPr>
        <p:spPr>
          <a:xfrm>
            <a:off x="1219200" y="1261002"/>
            <a:ext cx="5854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Model class API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866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200" y="2175402"/>
            <a:ext cx="9791700" cy="2764207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flexx.app.App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args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flexx.app.serve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name=None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properties=None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flexx.app.launch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runtime=None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properties=None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runtime_kwargs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flexx.app.export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filename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properties=None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flexx.app.get_model_classes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flexx.app.get_active_model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flexx.app.get_active_models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CD974E-55C3-4FAD-9874-0B93B950635A}"/>
              </a:ext>
            </a:extLst>
          </p:cNvPr>
          <p:cNvSpPr/>
          <p:nvPr/>
        </p:nvSpPr>
        <p:spPr>
          <a:xfrm>
            <a:off x="1219200" y="1261002"/>
            <a:ext cx="89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模型类作为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app API(user Model Class as app)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197600" y="2002603"/>
            <a:ext cx="6426200" cy="4500159"/>
          </a:xfrm>
        </p:spPr>
        <p:txBody>
          <a:bodyPr>
            <a:noAutofit/>
          </a:bodyPr>
          <a:lstStyle/>
          <a:p>
            <a:r>
              <a:rPr lang="en-US" altLang="zh-CN" sz="1600" i="1" dirty="0">
                <a:latin typeface="+mn-ea"/>
              </a:rPr>
              <a:t>class </a:t>
            </a:r>
            <a:r>
              <a:rPr lang="en-US" altLang="zh-CN" sz="1600" dirty="0">
                <a:latin typeface="+mn-ea"/>
              </a:rPr>
              <a:t>flexx.app._</a:t>
            </a:r>
            <a:r>
              <a:rPr lang="en-US" altLang="zh-CN" sz="1600" dirty="0" err="1">
                <a:latin typeface="+mn-ea"/>
              </a:rPr>
              <a:t>assetstore.AssetStore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add_shared_asset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asset_name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source=None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add_shared_data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data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associate_asset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mod_name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 err="1">
                <a:latin typeface="+mn-ea"/>
              </a:rPr>
              <a:t>asset_name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source=None</a:t>
            </a:r>
            <a:r>
              <a:rPr lang="zh-CN" altLang="en-US" sz="1600" i="1" dirty="0">
                <a:latin typeface="+mn-ea"/>
              </a:rPr>
              <a:t>）</a:t>
            </a:r>
            <a:endParaRPr lang="en-US" altLang="zh-CN" sz="1600" i="1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export(</a:t>
            </a:r>
            <a:r>
              <a:rPr lang="en-US" altLang="zh-CN" sz="1600" i="1" dirty="0" err="1">
                <a:latin typeface="+mn-ea"/>
              </a:rPr>
              <a:t>dirname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clear=False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get_asset_names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 err="1">
                <a:latin typeface="+mn-ea"/>
              </a:rPr>
              <a:t>get_asset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get_associated_assets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mod_name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get_data_names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>
                <a:latin typeface="+mn-ea"/>
              </a:rPr>
              <a:t>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1350" y="2002603"/>
            <a:ext cx="545465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>
                <a:latin typeface="+mn-ea"/>
              </a:rPr>
              <a:t>class </a:t>
            </a:r>
            <a:r>
              <a:rPr lang="en-US" altLang="zh-CN" sz="1600" dirty="0" err="1">
                <a:latin typeface="+mn-ea"/>
              </a:rPr>
              <a:t>flexx.app.Session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app_name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store=None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request=None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app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runtime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status   1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pending  2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connected  0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close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remove_data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 </a:t>
            </a:r>
            <a:r>
              <a:rPr lang="en-US" altLang="zh-CN" sz="1600" dirty="0" err="1">
                <a:latin typeface="+mn-ea"/>
              </a:rPr>
              <a:t>keep_alive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ob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 err="1">
                <a:latin typeface="+mn-ea"/>
              </a:rPr>
              <a:t>iters</a:t>
            </a:r>
            <a:r>
              <a:rPr lang="en-US" altLang="zh-CN" sz="1600" i="1" dirty="0">
                <a:latin typeface="+mn-ea"/>
              </a:rPr>
              <a:t>=4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add_data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data</a:t>
            </a:r>
            <a:r>
              <a:rPr lang="en-US" altLang="zh-CN" sz="1600" dirty="0">
                <a:latin typeface="+mn-ea"/>
              </a:rPr>
              <a:t>) close()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eval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code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get_data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get_data_names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latin typeface="+mn-ea"/>
              </a:rPr>
              <a:t>class </a:t>
            </a:r>
            <a:r>
              <a:rPr lang="en-US" altLang="zh-CN" sz="1600" dirty="0" err="1">
                <a:latin typeface="+mn-ea"/>
              </a:rPr>
              <a:t>flexx.app.Asset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source=None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name 	</a:t>
            </a:r>
            <a:r>
              <a:rPr lang="zh-CN" altLang="en-US" sz="1600" dirty="0">
                <a:latin typeface="+mn-ea"/>
              </a:rPr>
              <a:t>文件名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remote	</a:t>
            </a:r>
            <a:r>
              <a:rPr lang="zh-CN" altLang="en-US" sz="1600" dirty="0">
                <a:latin typeface="+mn-ea"/>
              </a:rPr>
              <a:t>远程地址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ea"/>
              </a:rPr>
              <a:t>to_html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ea"/>
              </a:rPr>
              <a:t>to_string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CF5EE8-1B75-4017-A697-EBE0BBFAD16E}"/>
              </a:ext>
            </a:extLst>
          </p:cNvPr>
          <p:cNvSpPr/>
          <p:nvPr/>
        </p:nvSpPr>
        <p:spPr>
          <a:xfrm>
            <a:off x="1219200" y="1261002"/>
            <a:ext cx="89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相关会话和资源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3200" dirty="0" err="1">
                <a:solidFill>
                  <a:srgbClr val="FF0000"/>
                </a:solidFill>
                <a:latin typeface="+mj-ea"/>
                <a:ea typeface="+mj-ea"/>
              </a:rPr>
              <a:t>session&amp;assets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4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9281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sz="1400" b="1" i="1" dirty="0">
                <a:solidFill>
                  <a:srgbClr val="FFFF00"/>
                </a:solidFill>
                <a:latin typeface="+mn-ea"/>
              </a:rPr>
              <a:t>事件模块为属性和事件提供了一个简单的系统，让应用程序的不同组件对相互作用、用户输入作出反应。</a:t>
            </a:r>
            <a:endParaRPr lang="en-US" altLang="zh-CN" sz="1400" b="1" i="1" dirty="0">
              <a:solidFill>
                <a:srgbClr val="FFFF00"/>
              </a:solidFill>
              <a:latin typeface="+mn-ea"/>
            </a:endParaRPr>
          </a:p>
          <a:p>
            <a:r>
              <a:rPr lang="en-US" altLang="zh-CN" sz="1400" dirty="0" err="1">
                <a:latin typeface="+mn-ea"/>
              </a:rPr>
              <a:t>hasEvent</a:t>
            </a:r>
            <a:r>
              <a:rPr lang="en-US" altLang="zh-CN" sz="1400" dirty="0">
                <a:latin typeface="+mn-ea"/>
              </a:rPr>
              <a:t> class</a:t>
            </a:r>
          </a:p>
          <a:p>
            <a:pPr lvl="1"/>
            <a:r>
              <a:rPr lang="zh-CN" altLang="en-US" sz="1400" dirty="0">
                <a:latin typeface="+mn-ea"/>
              </a:rPr>
              <a:t>属性、发生事件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properties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readonlies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emitters </a:t>
            </a:r>
            <a:r>
              <a:rPr lang="zh-CN" altLang="en-US" sz="1400" dirty="0">
                <a:latin typeface="+mn-ea"/>
              </a:rPr>
              <a:t>装饰器（</a:t>
            </a:r>
            <a:r>
              <a:rPr lang="en-US" altLang="zh-CN" sz="1400" dirty="0">
                <a:latin typeface="+mn-ea"/>
              </a:rPr>
              <a:t>decorators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@</a:t>
            </a:r>
            <a:r>
              <a:rPr lang="en-US" altLang="zh-CN" sz="1400" dirty="0" err="1">
                <a:latin typeface="+mn-ea"/>
              </a:rPr>
              <a:t>event.prop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@</a:t>
            </a:r>
            <a:r>
              <a:rPr lang="en-US" altLang="zh-CN" sz="1400" dirty="0" err="1">
                <a:latin typeface="+mn-ea"/>
              </a:rPr>
              <a:t>event.readonly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@</a:t>
            </a:r>
            <a:r>
              <a:rPr lang="en-US" altLang="zh-CN" sz="1400" dirty="0" err="1">
                <a:latin typeface="+mn-ea"/>
              </a:rPr>
              <a:t>event.emitter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connect</a:t>
            </a:r>
            <a:r>
              <a:rPr lang="zh-CN" altLang="en-US" sz="1400" dirty="0">
                <a:latin typeface="+mn-ea"/>
              </a:rPr>
              <a:t>装饰器 连接一个方法和事件，事件发生后执行什么方法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@</a:t>
            </a:r>
            <a:r>
              <a:rPr lang="en-US" altLang="zh-CN" sz="1400" dirty="0" err="1">
                <a:latin typeface="+mn-ea"/>
              </a:rPr>
              <a:t>event.connect</a:t>
            </a:r>
            <a:r>
              <a:rPr lang="en-US" altLang="zh-CN" sz="1400" dirty="0">
                <a:latin typeface="+mn-ea"/>
              </a:rPr>
              <a:t>(</a:t>
            </a:r>
            <a:r>
              <a:rPr lang="zh-CN" altLang="en-US" sz="1400" dirty="0">
                <a:latin typeface="+mn-ea"/>
              </a:rPr>
              <a:t>‘连接字符’</a:t>
            </a:r>
            <a:r>
              <a:rPr lang="en-US" altLang="zh-CN" sz="1400" dirty="0">
                <a:latin typeface="+mn-ea"/>
              </a:rPr>
              <a:t>)</a:t>
            </a:r>
          </a:p>
          <a:p>
            <a:pPr lvl="1"/>
            <a:r>
              <a:rPr lang="zh-CN" altLang="en-US" sz="1400" dirty="0">
                <a:latin typeface="+mn-ea"/>
              </a:rPr>
              <a:t>连接字符规则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zh-CN" altLang="en-US" sz="1400" dirty="0"/>
              <a:t>点语法</a:t>
            </a:r>
            <a:r>
              <a:rPr lang="en-US" altLang="zh-CN" sz="1400" dirty="0"/>
              <a:t>  </a:t>
            </a:r>
            <a:r>
              <a:rPr lang="zh-CN" altLang="en-US" sz="1400" dirty="0"/>
              <a:t>形成</a:t>
            </a:r>
            <a:r>
              <a:rPr lang="en-US" altLang="zh-CN" sz="1400" dirty="0"/>
              <a:t>path</a:t>
            </a:r>
          </a:p>
          <a:p>
            <a:pPr lvl="2"/>
            <a:r>
              <a:rPr lang="zh-CN" altLang="en-US" sz="1400" dirty="0"/>
              <a:t>关联*</a:t>
            </a:r>
            <a:r>
              <a:rPr lang="en-US" altLang="zh-CN" sz="1400" dirty="0"/>
              <a:t> </a:t>
            </a:r>
            <a:r>
              <a:rPr lang="zh-CN" altLang="en-US" sz="1400" dirty="0"/>
              <a:t>，表明是一个</a:t>
            </a:r>
            <a:r>
              <a:rPr lang="en-US" altLang="zh-CN" sz="1400" dirty="0"/>
              <a:t>list</a:t>
            </a:r>
          </a:p>
          <a:p>
            <a:pPr lvl="2"/>
            <a:r>
              <a:rPr lang="en-US" altLang="zh-CN" sz="1400" dirty="0"/>
              <a:t>**  </a:t>
            </a:r>
            <a:r>
              <a:rPr lang="zh-CN" altLang="en-US" sz="1400" dirty="0"/>
              <a:t>子子</a:t>
            </a:r>
            <a:endParaRPr lang="en-US" altLang="zh-CN" sz="1400" dirty="0"/>
          </a:p>
          <a:p>
            <a:pPr lvl="2"/>
            <a:r>
              <a:rPr lang="zh-CN" altLang="en-US" sz="1400" dirty="0"/>
              <a:t>*之外的必须是唯一的标记</a:t>
            </a:r>
            <a:endParaRPr lang="en-US" altLang="zh-CN" sz="1400" dirty="0"/>
          </a:p>
          <a:p>
            <a:r>
              <a:rPr lang="zh-CN" altLang="en-US" sz="1400" dirty="0">
                <a:latin typeface="+mn-ea"/>
              </a:rPr>
              <a:t>模式 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/>
              <a:t>观察者模式</a:t>
            </a:r>
            <a:r>
              <a:rPr lang="en-US" altLang="zh-CN" sz="1400" dirty="0"/>
              <a:t> 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/>
              <a:t>重载事件处置 </a:t>
            </a:r>
            <a:endParaRPr lang="en-US" altLang="zh-CN" sz="1400" dirty="0"/>
          </a:p>
          <a:p>
            <a:pPr lvl="1"/>
            <a:r>
              <a:rPr lang="zh-CN" altLang="en-US" sz="1400" dirty="0"/>
              <a:t>发布订阅模式</a:t>
            </a:r>
            <a:endParaRPr lang="en-US" altLang="zh-CN" sz="14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BD5488-620E-4EA4-B9D3-F72764A5FC4A}"/>
              </a:ext>
            </a:extLst>
          </p:cNvPr>
          <p:cNvSpPr/>
          <p:nvPr/>
        </p:nvSpPr>
        <p:spPr>
          <a:xfrm>
            <a:off x="1219200" y="1261002"/>
            <a:ext cx="7167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事件系统介绍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(event system introduction)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01622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4064000" cy="187404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1400" b="1" dirty="0"/>
              <a:t>Decorators</a:t>
            </a:r>
          </a:p>
          <a:p>
            <a:r>
              <a:rPr lang="en-US" altLang="zh-CN" sz="1400" dirty="0" err="1">
                <a:latin typeface="+mn-ea"/>
              </a:rPr>
              <a:t>flexx.event.connect</a:t>
            </a:r>
            <a:r>
              <a:rPr lang="en-US" altLang="zh-CN" sz="1400" dirty="0">
                <a:latin typeface="+mn-ea"/>
              </a:rPr>
              <a:t>(*</a:t>
            </a:r>
            <a:r>
              <a:rPr lang="en-US" altLang="zh-CN" sz="1400" dirty="0" err="1">
                <a:latin typeface="+mn-ea"/>
              </a:rPr>
              <a:t>connection_strings</a:t>
            </a:r>
            <a:r>
              <a:rPr lang="en-US" altLang="zh-CN" sz="1400" dirty="0">
                <a:latin typeface="+mn-ea"/>
              </a:rPr>
              <a:t>)</a:t>
            </a:r>
          </a:p>
          <a:p>
            <a:r>
              <a:rPr lang="en-US" altLang="zh-CN" sz="1400" dirty="0" err="1">
                <a:latin typeface="+mn-ea"/>
              </a:rPr>
              <a:t>flexx.event.prop</a:t>
            </a:r>
            <a:r>
              <a:rPr lang="en-US" altLang="zh-CN" sz="1400" dirty="0">
                <a:latin typeface="+mn-ea"/>
              </a:rPr>
              <a:t>(</a:t>
            </a:r>
            <a:r>
              <a:rPr lang="en-US" altLang="zh-CN" sz="1400" dirty="0" err="1">
                <a:latin typeface="+mn-ea"/>
              </a:rPr>
              <a:t>func</a:t>
            </a:r>
            <a:r>
              <a:rPr lang="en-US" altLang="zh-CN" sz="1400" dirty="0">
                <a:latin typeface="+mn-ea"/>
              </a:rPr>
              <a:t>)</a:t>
            </a:r>
          </a:p>
          <a:p>
            <a:r>
              <a:rPr lang="en-US" altLang="zh-CN" sz="1400" dirty="0" err="1">
                <a:latin typeface="+mn-ea"/>
              </a:rPr>
              <a:t>flexx.event.readonly</a:t>
            </a:r>
            <a:r>
              <a:rPr lang="en-US" altLang="zh-CN" sz="1400" dirty="0">
                <a:latin typeface="+mn-ea"/>
              </a:rPr>
              <a:t>(</a:t>
            </a:r>
            <a:r>
              <a:rPr lang="en-US" altLang="zh-CN" sz="1400" dirty="0" err="1">
                <a:latin typeface="+mn-ea"/>
              </a:rPr>
              <a:t>func</a:t>
            </a:r>
            <a:r>
              <a:rPr lang="en-US" altLang="zh-CN" sz="1400" dirty="0">
                <a:latin typeface="+mn-ea"/>
              </a:rPr>
              <a:t>)</a:t>
            </a:r>
          </a:p>
          <a:p>
            <a:r>
              <a:rPr lang="en-US" altLang="zh-CN" sz="1400" dirty="0" err="1">
                <a:latin typeface="+mn-ea"/>
              </a:rPr>
              <a:t>flexx.event.emitter</a:t>
            </a:r>
            <a:r>
              <a:rPr lang="en-US" altLang="zh-CN" sz="1400" dirty="0">
                <a:latin typeface="+mn-ea"/>
              </a:rPr>
              <a:t>(</a:t>
            </a:r>
            <a:r>
              <a:rPr lang="en-US" altLang="zh-CN" sz="1400" dirty="0" err="1">
                <a:latin typeface="+mn-ea"/>
              </a:rPr>
              <a:t>func</a:t>
            </a:r>
            <a:r>
              <a:rPr lang="en-US" altLang="zh-CN" sz="1400" dirty="0">
                <a:latin typeface="+mn-ea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BD5488-620E-4EA4-B9D3-F72764A5FC4A}"/>
              </a:ext>
            </a:extLst>
          </p:cNvPr>
          <p:cNvSpPr/>
          <p:nvPr/>
        </p:nvSpPr>
        <p:spPr>
          <a:xfrm>
            <a:off x="1219200" y="1261002"/>
            <a:ext cx="838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168484-8145-4D5B-B872-F09048824CD6}"/>
              </a:ext>
            </a:extLst>
          </p:cNvPr>
          <p:cNvSpPr txBox="1">
            <a:spLocks/>
          </p:cNvSpPr>
          <p:nvPr/>
        </p:nvSpPr>
        <p:spPr>
          <a:xfrm>
            <a:off x="1219200" y="3824558"/>
            <a:ext cx="5476240" cy="2393362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altLang="zh-CN" sz="1400" b="1" dirty="0" err="1"/>
              <a:t>HasEvents</a:t>
            </a:r>
            <a:endParaRPr lang="en-US" altLang="zh-CN" sz="1400" b="1" dirty="0"/>
          </a:p>
          <a:p>
            <a:r>
              <a:rPr lang="en-US" altLang="zh-CN" sz="1400" dirty="0">
                <a:latin typeface="+mn-ea"/>
              </a:rPr>
              <a:t>class </a:t>
            </a:r>
            <a:r>
              <a:rPr lang="en-US" altLang="zh-CN" sz="1400" dirty="0" err="1">
                <a:latin typeface="+mn-ea"/>
              </a:rPr>
              <a:t>flexx.event.HasEvents</a:t>
            </a:r>
            <a:r>
              <a:rPr lang="en-US" altLang="zh-CN" sz="1400" dirty="0">
                <a:latin typeface="+mn-ea"/>
              </a:rPr>
              <a:t>(**</a:t>
            </a:r>
            <a:r>
              <a:rPr lang="en-US" altLang="zh-CN" sz="1400" dirty="0" err="1">
                <a:latin typeface="+mn-ea"/>
              </a:rPr>
              <a:t>property_values</a:t>
            </a:r>
            <a:r>
              <a:rPr lang="en-US" altLang="zh-CN" sz="1400" dirty="0">
                <a:latin typeface="+mn-ea"/>
              </a:rPr>
              <a:t>)</a:t>
            </a:r>
          </a:p>
          <a:p>
            <a:pPr lvl="1"/>
            <a:r>
              <a:rPr lang="en-US" altLang="zh-CN" sz="1400" dirty="0">
                <a:latin typeface="+mn-ea"/>
              </a:rPr>
              <a:t>connect(*</a:t>
            </a:r>
            <a:r>
              <a:rPr lang="en-US" altLang="zh-CN" sz="1400" dirty="0" err="1">
                <a:latin typeface="+mn-ea"/>
              </a:rPr>
              <a:t>connection_strings</a:t>
            </a:r>
            <a:r>
              <a:rPr lang="en-US" altLang="zh-CN" sz="1400" dirty="0">
                <a:latin typeface="+mn-ea"/>
              </a:rPr>
              <a:t>)</a:t>
            </a:r>
          </a:p>
          <a:p>
            <a:pPr lvl="1"/>
            <a:r>
              <a:rPr lang="en-US" altLang="zh-CN" sz="1400" dirty="0">
                <a:latin typeface="+mn-ea"/>
              </a:rPr>
              <a:t>disconnect(type, handler=None)</a:t>
            </a:r>
          </a:p>
          <a:p>
            <a:pPr lvl="1"/>
            <a:r>
              <a:rPr lang="en-US" altLang="zh-CN" sz="1400" dirty="0">
                <a:latin typeface="+mn-ea"/>
              </a:rPr>
              <a:t>dispose()</a:t>
            </a:r>
          </a:p>
          <a:p>
            <a:pPr lvl="1"/>
            <a:r>
              <a:rPr lang="en-US" altLang="zh-CN" sz="1400" dirty="0">
                <a:latin typeface="+mn-ea"/>
              </a:rPr>
              <a:t>emit(type, info=None)</a:t>
            </a:r>
          </a:p>
          <a:p>
            <a:pPr lvl="1"/>
            <a:r>
              <a:rPr lang="en-US" altLang="zh-CN" sz="1400" dirty="0" err="1">
                <a:latin typeface="+mn-ea"/>
              </a:rPr>
              <a:t>get_event_handlers</a:t>
            </a:r>
            <a:r>
              <a:rPr lang="en-US" altLang="zh-CN" sz="1400" dirty="0">
                <a:latin typeface="+mn-ea"/>
              </a:rPr>
              <a:t>(type)</a:t>
            </a:r>
          </a:p>
          <a:p>
            <a:pPr lvl="1"/>
            <a:r>
              <a:rPr lang="en-US" altLang="zh-CN" sz="1400" dirty="0" err="1">
                <a:latin typeface="+mn-ea"/>
              </a:rPr>
              <a:t>get_event_types</a:t>
            </a:r>
            <a:r>
              <a:rPr lang="en-US" altLang="zh-CN" sz="14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6493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8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webruntime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6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pyCharm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31" y="2490560"/>
            <a:ext cx="4075692" cy="254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86" y="2336197"/>
            <a:ext cx="6414181" cy="400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flexx.pyscript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4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0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flexx.dialite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329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7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utilities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7" y="1773936"/>
            <a:ext cx="7865806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1800" b="1" dirty="0"/>
              <a:t>import  time</a:t>
            </a:r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 err="1"/>
              <a:t>def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get_now_time</a:t>
            </a:r>
            <a:r>
              <a:rPr lang="en-US" altLang="zh-CN" sz="1800" b="1" dirty="0"/>
              <a:t>():</a:t>
            </a:r>
          </a:p>
          <a:p>
            <a:pPr marL="6858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now_time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time.strftime</a:t>
            </a:r>
            <a:r>
              <a:rPr lang="en-US" altLang="zh-CN" sz="1800" b="1" dirty="0"/>
              <a:t>("%Y/%m/%d/ %H:%M:%S")</a:t>
            </a:r>
          </a:p>
          <a:p>
            <a:pPr marL="68580" indent="0">
              <a:buNone/>
            </a:pPr>
            <a:r>
              <a:rPr lang="en-US" altLang="zh-CN" sz="1800" b="1" dirty="0"/>
              <a:t>     return </a:t>
            </a:r>
            <a:r>
              <a:rPr lang="en-US" altLang="zh-CN" sz="1800" b="1" dirty="0" err="1"/>
              <a:t>now_time</a:t>
            </a:r>
            <a:endParaRPr lang="en-US" altLang="zh-CN" sz="1800" b="1" dirty="0"/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/>
              <a:t>If  __name__ == "__main__":</a:t>
            </a:r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/>
              <a:t>     print(</a:t>
            </a:r>
            <a:r>
              <a:rPr lang="en-US" altLang="zh-CN" sz="1800" b="1" dirty="0" err="1"/>
              <a:t>get_now_time</a:t>
            </a:r>
            <a:r>
              <a:rPr lang="en-US" altLang="zh-CN" sz="1800" b="1" dirty="0"/>
              <a:t>())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4556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数据类型和变量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中能直接处理的数据类型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整数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浮点数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字符串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‘</a:t>
            </a:r>
            <a:r>
              <a:rPr lang="zh-CN" altLang="en-US" sz="1600" dirty="0">
                <a:latin typeface="+mn-ea"/>
              </a:rPr>
              <a:t>字符串</a:t>
            </a:r>
            <a:r>
              <a:rPr lang="en-US" altLang="zh-CN" sz="1600" dirty="0">
                <a:latin typeface="+mn-ea"/>
              </a:rPr>
              <a:t>’ </a:t>
            </a:r>
            <a:r>
              <a:rPr lang="zh-CN" altLang="en-US" sz="1600" dirty="0">
                <a:latin typeface="+mn-ea"/>
              </a:rPr>
              <a:t>或者</a:t>
            </a:r>
            <a:r>
              <a:rPr lang="en-US" altLang="zh-CN" sz="1600" dirty="0">
                <a:latin typeface="+mn-ea"/>
              </a:rPr>
              <a:t>  “</a:t>
            </a:r>
            <a:r>
              <a:rPr lang="zh-CN" altLang="en-US" sz="1600" dirty="0">
                <a:latin typeface="+mn-ea"/>
              </a:rPr>
              <a:t>字符串</a:t>
            </a:r>
            <a:r>
              <a:rPr lang="en-US" altLang="zh-CN" sz="1600" dirty="0">
                <a:latin typeface="+mn-ea"/>
              </a:rPr>
              <a:t>”</a:t>
            </a:r>
          </a:p>
          <a:p>
            <a:pPr lvl="2"/>
            <a:r>
              <a:rPr lang="en-US" altLang="zh-CN" sz="1600" dirty="0">
                <a:latin typeface="+mn-ea"/>
              </a:rPr>
              <a:t>“C:\\Users\\</a:t>
            </a:r>
            <a:r>
              <a:rPr lang="en-US" altLang="zh-CN" sz="1600" dirty="0" err="1">
                <a:latin typeface="+mn-ea"/>
              </a:rPr>
              <a:t>yc</a:t>
            </a:r>
            <a:r>
              <a:rPr lang="en-US" altLang="zh-CN" sz="1600" dirty="0">
                <a:latin typeface="+mn-ea"/>
              </a:rPr>
              <a:t>\\</a:t>
            </a:r>
            <a:r>
              <a:rPr lang="en-US" altLang="zh-CN" sz="1600" dirty="0" err="1">
                <a:latin typeface="+mn-ea"/>
              </a:rPr>
              <a:t>PycharmProjects</a:t>
            </a:r>
            <a:r>
              <a:rPr lang="en-US" altLang="zh-CN" sz="1600" dirty="0">
                <a:latin typeface="+mn-ea"/>
              </a:rPr>
              <a:t>”  -- &gt; r“ C:\Users\yc\PycharmProjects”</a:t>
            </a:r>
          </a:p>
          <a:p>
            <a:pPr lvl="1"/>
            <a:r>
              <a:rPr lang="zh-CN" altLang="en-US" sz="1600" dirty="0">
                <a:latin typeface="+mn-ea"/>
              </a:rPr>
              <a:t>布尔值（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false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>
                <a:latin typeface="+mn-ea"/>
              </a:rPr>
              <a:t>运算 </a:t>
            </a:r>
            <a:r>
              <a:rPr lang="en-US" altLang="zh-CN" sz="1600" dirty="0">
                <a:latin typeface="+mn-ea"/>
              </a:rPr>
              <a:t>and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or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not</a:t>
            </a:r>
          </a:p>
          <a:p>
            <a:pPr lvl="1"/>
            <a:r>
              <a:rPr lang="zh-CN" altLang="en-US" sz="1600" dirty="0">
                <a:latin typeface="+mn-ea"/>
              </a:rPr>
              <a:t>空值 </a:t>
            </a:r>
            <a:r>
              <a:rPr lang="en-US" altLang="zh-CN" sz="1600" dirty="0">
                <a:latin typeface="+mn-ea"/>
              </a:rPr>
              <a:t>None</a:t>
            </a:r>
          </a:p>
          <a:p>
            <a:r>
              <a:rPr lang="zh-CN" altLang="en-US" sz="1600" dirty="0">
                <a:latin typeface="+mn-ea"/>
              </a:rPr>
              <a:t>变量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命名规则：变量名必须是大小写英文、数字和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en-US" sz="1600" dirty="0">
                <a:latin typeface="+mn-ea"/>
              </a:rPr>
              <a:t>的组合，且不能用数字开头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任意数据类型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常量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习惯用全部大写的变量名表示常量  </a:t>
            </a:r>
            <a:r>
              <a:rPr lang="en-US" altLang="zh-CN" sz="1600" dirty="0">
                <a:latin typeface="+mn-ea"/>
              </a:rPr>
              <a:t>PI = 3.1415926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10/3   10//3  10%3</a:t>
            </a:r>
          </a:p>
        </p:txBody>
      </p:sp>
    </p:spTree>
    <p:extLst>
      <p:ext uri="{BB962C8B-B14F-4D97-AF65-F5344CB8AC3E}">
        <p14:creationId xmlns:p14="http://schemas.microsoft.com/office/powerpoint/2010/main" val="473300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2776</TotalTime>
  <Words>4735</Words>
  <Application>Microsoft Office PowerPoint</Application>
  <PresentationFormat>宽屏</PresentationFormat>
  <Paragraphs>984</Paragraphs>
  <Slides>74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5" baseType="lpstr">
      <vt:lpstr>等线</vt:lpstr>
      <vt:lpstr>华文楷体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穿越</vt:lpstr>
      <vt:lpstr>  Python&amp;Flexx(GUI)</vt:lpstr>
      <vt:lpstr>python3</vt:lpstr>
      <vt:lpstr>Python3-安装python，pyCharm </vt:lpstr>
      <vt:lpstr>Python3-安装python，pyCharm </vt:lpstr>
      <vt:lpstr>python3</vt:lpstr>
      <vt:lpstr>Python3-第一个python程序  </vt:lpstr>
      <vt:lpstr>Python3-第一个python程序  </vt:lpstr>
      <vt:lpstr>Python3-第一个python程序  </vt:lpstr>
      <vt:lpstr>Python3-Python基础 数据类型和变量  </vt:lpstr>
      <vt:lpstr>Python3-Python基础 字符串和编码   </vt:lpstr>
      <vt:lpstr>Python3-Python基础 list、tuple、dict    </vt:lpstr>
      <vt:lpstr>Python3-Python基础 list、tuple、dict    </vt:lpstr>
      <vt:lpstr>Python3-Python基础 条件判断     </vt:lpstr>
      <vt:lpstr>Python3-Python基础 条件循环     </vt:lpstr>
      <vt:lpstr>python3</vt:lpstr>
      <vt:lpstr>Python3-函数 定义函数、函数调用  </vt:lpstr>
      <vt:lpstr>Python3-函数 函数的参数  </vt:lpstr>
      <vt:lpstr>Python3-函数 递归函数  </vt:lpstr>
      <vt:lpstr>python3</vt:lpstr>
      <vt:lpstr>Python3-高级特性 切片（slice）  </vt:lpstr>
      <vt:lpstr>Python3-高级特性 迭代（Iteration）  </vt:lpstr>
      <vt:lpstr>Python3-高级特性 生成器（generator）  </vt:lpstr>
      <vt:lpstr>Python3-高级特性 迭代器（Iterator）  </vt:lpstr>
      <vt:lpstr>python3</vt:lpstr>
      <vt:lpstr>Python3-函数式编程 高阶函数  </vt:lpstr>
      <vt:lpstr>Python3-函数式编程 返回函数  </vt:lpstr>
      <vt:lpstr>Python3-函数式编程 匿名函数  </vt:lpstr>
      <vt:lpstr>Python3-函数式编程 装饰器（decorator）  </vt:lpstr>
      <vt:lpstr>python3</vt:lpstr>
      <vt:lpstr>Python3-面向对象编程 类和实例（Class）  </vt:lpstr>
      <vt:lpstr>Python3-面向对象编程 访问限制  </vt:lpstr>
      <vt:lpstr>Python3-面向对象编程 继承和多态  </vt:lpstr>
      <vt:lpstr>python3</vt:lpstr>
      <vt:lpstr>Python3-IO编程 文件读写  </vt:lpstr>
      <vt:lpstr>Python3-IO编程 StringIO、BytesIO   </vt:lpstr>
      <vt:lpstr>python3</vt:lpstr>
      <vt:lpstr>Python3-进程和线程 多进程   </vt:lpstr>
      <vt:lpstr>Python3-进程和线程 多线程   </vt:lpstr>
      <vt:lpstr>Python3-进程和线程 ThreadLocal   </vt:lpstr>
      <vt:lpstr>Python3-进程和线程 分布式   </vt:lpstr>
      <vt:lpstr>python3</vt:lpstr>
      <vt:lpstr>Python3-错误、调试和测试  </vt:lpstr>
      <vt:lpstr>flexx介绍</vt:lpstr>
      <vt:lpstr>flexx工作模型</vt:lpstr>
      <vt:lpstr>flexx</vt:lpstr>
      <vt:lpstr>flexx.ui</vt:lpstr>
      <vt:lpstr>flexx.ui</vt:lpstr>
      <vt:lpstr>flexx.ui</vt:lpstr>
      <vt:lpstr>flexx.ui</vt:lpstr>
      <vt:lpstr>flexx.ui</vt:lpstr>
      <vt:lpstr>flexx.ui box(1)</vt:lpstr>
      <vt:lpstr>flexx.ui box(2)</vt:lpstr>
      <vt:lpstr>flexx.ui LineEdit</vt:lpstr>
      <vt:lpstr>flexx</vt:lpstr>
      <vt:lpstr>flexx.app</vt:lpstr>
      <vt:lpstr>flexx.app</vt:lpstr>
      <vt:lpstr>flexx.app</vt:lpstr>
      <vt:lpstr>flexx.app</vt:lpstr>
      <vt:lpstr>flexx.app</vt:lpstr>
      <vt:lpstr>flexx.app</vt:lpstr>
      <vt:lpstr>flexx.app</vt:lpstr>
      <vt:lpstr>flexx.app</vt:lpstr>
      <vt:lpstr>flexx.app</vt:lpstr>
      <vt:lpstr>flexx</vt:lpstr>
      <vt:lpstr>flexx.event</vt:lpstr>
      <vt:lpstr>flexx.event</vt:lpstr>
      <vt:lpstr>flexx</vt:lpstr>
      <vt:lpstr>flexx.webruntime</vt:lpstr>
      <vt:lpstr>flexx</vt:lpstr>
      <vt:lpstr>flexx.pyscript</vt:lpstr>
      <vt:lpstr>flexx</vt:lpstr>
      <vt:lpstr>flexx.dialite</vt:lpstr>
      <vt:lpstr>flexx</vt:lpstr>
      <vt:lpstr>flexx.utilities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Python3+</dc:title>
  <dc:creator>YC</dc:creator>
  <cp:lastModifiedBy>YC</cp:lastModifiedBy>
  <cp:revision>204</cp:revision>
  <dcterms:created xsi:type="dcterms:W3CDTF">2018-01-04T02:43:42Z</dcterms:created>
  <dcterms:modified xsi:type="dcterms:W3CDTF">2018-01-11T09:20:45Z</dcterms:modified>
</cp:coreProperties>
</file>