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88" r:id="rId7"/>
    <p:sldId id="262" r:id="rId8"/>
    <p:sldId id="275" r:id="rId9"/>
    <p:sldId id="285" r:id="rId10"/>
    <p:sldId id="286" r:id="rId11"/>
    <p:sldId id="287" r:id="rId12"/>
    <p:sldId id="278" r:id="rId13"/>
    <p:sldId id="279" r:id="rId14"/>
    <p:sldId id="276" r:id="rId15"/>
    <p:sldId id="269" r:id="rId16"/>
    <p:sldId id="263" r:id="rId17"/>
    <p:sldId id="270" r:id="rId18"/>
    <p:sldId id="264" r:id="rId19"/>
    <p:sldId id="271" r:id="rId20"/>
    <p:sldId id="265" r:id="rId21"/>
    <p:sldId id="272" r:id="rId22"/>
    <p:sldId id="266" r:id="rId23"/>
    <p:sldId id="273" r:id="rId24"/>
    <p:sldId id="267" r:id="rId25"/>
    <p:sldId id="274" r:id="rId26"/>
    <p:sldId id="26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38" autoAdjust="0"/>
  </p:normalViewPr>
  <p:slideViewPr>
    <p:cSldViewPr snapToGrid="0">
      <p:cViewPr varScale="1">
        <p:scale>
          <a:sx n="72" d="100"/>
          <a:sy n="72" d="100"/>
        </p:scale>
        <p:origin x="63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46182-789B-44E6-A4AB-E1749D74D1F7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A2A8F-6A00-4C9D-9298-2D51C499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1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上面的图像轮廓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的结构。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webruntime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模块的唯一目的是启动一个运行时执行的应用程序。这可能是一个浏览器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应用程序看起来像一个桌面应用程序。事件模块提供了一个强大的属性和事件系统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便于连接应用程序的不同部分。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模块提供了一个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系统翻译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代码。在应用程序模块定义了应用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mainloop,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运行服务器的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运行时连接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。此外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它结合了事件和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功能模型类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一个类的实例有一个相应的表示的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。属性是同步两种方式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它允许子类定义方法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版本对象的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精确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。这是所有小部件的基类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但也可以在原则上是有用的在其他情况下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之间的紧密连接是必需的。在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模块实现所有小部件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7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8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8B652-C71A-4356-9846-DB72DD094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4E1159-5AAC-4F8A-BCC5-067086E58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0FE11-9581-4990-A784-21ABC094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A0C66-B6D1-4329-B2EB-4E834FFB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F727B-6271-49A4-8D96-85158EDE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64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4F632-5A40-4EA5-9C7C-F58E3821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D1ED10-2AD8-4537-9E94-8CF3A03AA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69BDB-9DBA-447E-9FAD-040BDED9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C6E9D6-4F4B-4165-B3FA-FC9BD259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D3238F-11BA-42EC-96D5-18B83E20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96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7849A3-4A33-4AC7-A2A4-D276184A1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A3BD10-3235-4DD0-A3CF-9FB59D2F0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0435D-F1B5-4E93-87F9-73E6383F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7AF3F-152F-4234-825B-D8B7AF36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492AD-0428-40DC-AA55-5AD7A125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1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78251-6051-4B92-BBD4-FAF9441F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772A8-6E94-404E-A417-BA9D9CA3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541E2C-6B1F-4079-BB88-B92B6EBD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AB375-B945-46D1-A1B9-B175A452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07C0C-F652-41D7-974C-8B26A2B5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30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3DA67-7DDA-4B4A-B425-7BEDCF36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A0D6B6-1505-4F80-8ECD-DC6DC7E2C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89516-14B3-47FF-B6CD-0B70DE48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F3B87-EBE6-4E0E-8FF2-892212F9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C9934-B160-4651-A496-4C1287C4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4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2AD1C-E2ED-4E02-8CFD-F0815AC1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670A1-76CC-4307-8DB5-71C46C39A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7363E5-35E4-4731-975C-72D17EA7C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21758F-36E2-4BB3-8B6E-5B06EF9C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DA07C6-8C8C-4D49-BAFB-E3E28B35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6FE06E-517D-4792-8CA0-C9B462B9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06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C79FF-7EBF-4E2E-AD54-18F8AA06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E5EEEA-F9E5-4C37-9E1F-61B7946F0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825D41-E009-41EE-A309-9493367F5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40508C-56EB-4094-9C37-D0C5164C4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B8ED4D-0599-47C8-A494-14BEF2127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A2A6DD-67A5-4C8E-8D8F-094F1722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5748AC-39F3-4254-9F60-0EEF7995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72FA62-CBC7-4854-AAB0-21FDC307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13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BCBE7-CDB8-4D29-A150-FF74EA82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CFB406-4412-4BFF-B355-DD6FF2F0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CB942A-9BBB-426B-A0B1-9CCAEF17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219534-3CF4-41B0-846E-DAA56C05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1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C7858E-FF02-40D2-B38F-44724785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E2FE88-8538-49E9-B3D2-8E6FA06A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BF3E0E-366B-4890-BE91-FB04838F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5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B8FE0-892E-4008-B4EA-B283CF42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E8E0E-703D-4C71-B32E-CB38BC5C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225652-A98E-43FF-BB39-C4FED7B3B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9DFA75-80CB-4AE2-A490-FFC6EDC7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AEC442-125A-4CCC-BD2E-7ECF5C38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1464BF-7120-4AD3-AEA4-3A3B7AD3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36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F07DC-3897-4A22-AA5D-45E76F90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B2E10B-C3E3-469D-908C-0804C406C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F49A9C-7804-4FB8-A515-45B3D9E57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65D4CD-5E51-421A-93E6-48312D18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9ED3BE-4A38-4F9B-92A0-A24F14A8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F0F3EA-83B1-46FF-8275-B77052D6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3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1E5D40-7C83-4B8D-96C4-F0B44D929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866E31-1C2D-42B8-BF9B-5F681A8C9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CA6C3-0A71-4D78-BEC8-61ADD50D1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A27D8-9B3D-4210-950E-B4FD65709983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993865-2BD8-4D3B-AC18-BC024C36C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1A49D-BDDF-4F08-9071-05D8138E3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50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078F8-CEF3-49F9-B3B0-46ABA13A8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Python3+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60396A-B619-433B-9083-5418F7048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9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 -</a:t>
            </a:r>
            <a:r>
              <a:rPr lang="en-US" altLang="zh-CN" dirty="0">
                <a:solidFill>
                  <a:srgbClr val="FF0000"/>
                </a:solidFill>
              </a:rPr>
              <a:t>widgets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299" y="1519982"/>
            <a:ext cx="9852439" cy="5078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Widgets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BaseButton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Button(</a:t>
            </a:r>
            <a:r>
              <a:rPr lang="en-US" altLang="zh-CN" dirty="0" err="1">
                <a:latin typeface="Arial" panose="020B0604020202020204" pitchFamily="34" charset="0"/>
              </a:rPr>
              <a:t>BaseButton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Togglebutton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BaseButton</a:t>
            </a:r>
            <a:r>
              <a:rPr lang="en-US" altLang="zh-CN" dirty="0">
                <a:latin typeface="Arial" panose="020B0604020202020204" pitchFamily="34" charset="0"/>
              </a:rPr>
              <a:t>)		</a:t>
            </a:r>
            <a:r>
              <a:rPr lang="zh-CN" altLang="en-US" dirty="0">
                <a:latin typeface="Arial" panose="020B0604020202020204" pitchFamily="34" charset="0"/>
              </a:rPr>
              <a:t>切换按钮</a:t>
            </a:r>
            <a:endParaRPr lang="en-US" altLang="zh-CN" dirty="0">
              <a:latin typeface="Arial" panose="020B0604020202020204" pitchFamily="34" charset="0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RadioButton</a:t>
            </a:r>
            <a:r>
              <a:rPr lang="en-US" altLang="zh-CN" dirty="0">
                <a:latin typeface="Arial" panose="020B0604020202020204" pitchFamily="34" charset="0"/>
              </a:rPr>
              <a:t> (</a:t>
            </a:r>
            <a:r>
              <a:rPr lang="en-US" altLang="zh-CN" dirty="0" err="1">
                <a:latin typeface="Arial" panose="020B0604020202020204" pitchFamily="34" charset="0"/>
              </a:rPr>
              <a:t>BaseButton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CheckBox</a:t>
            </a:r>
            <a:r>
              <a:rPr lang="en-US" altLang="zh-CN" dirty="0">
                <a:latin typeface="Arial" panose="020B0604020202020204" pitchFamily="34" charset="0"/>
              </a:rPr>
              <a:t> (</a:t>
            </a:r>
            <a:r>
              <a:rPr lang="en-US" altLang="zh-CN" dirty="0" err="1">
                <a:latin typeface="Arial" panose="020B0604020202020204" pitchFamily="34" charset="0"/>
              </a:rPr>
              <a:t>BaseButton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Lable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BaseDropdown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ComboBox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BaseDropdown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DropdownContainer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BaseDropdown</a:t>
            </a:r>
            <a:r>
              <a:rPr lang="en-US" altLang="zh-CN" dirty="0">
                <a:latin typeface="Arial" panose="020B0604020202020204" pitchFamily="34" charset="0"/>
              </a:rPr>
              <a:t>)	</a:t>
            </a:r>
            <a:r>
              <a:rPr lang="zh-CN" altLang="en-US" dirty="0">
                <a:latin typeface="Arial" panose="020B0604020202020204" pitchFamily="34" charset="0"/>
              </a:rPr>
              <a:t>下拉容器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GroupWidget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LineEdit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PlotWidget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CanvasWidget</a:t>
            </a:r>
            <a:r>
              <a:rPr lang="en-US" altLang="zh-CN" dirty="0">
                <a:latin typeface="Arial" panose="020B0604020202020204" pitchFamily="34" charset="0"/>
              </a:rPr>
              <a:t>)			</a:t>
            </a:r>
            <a:r>
              <a:rPr lang="zh-CN" altLang="en-US" dirty="0">
                <a:latin typeface="Arial" panose="020B0604020202020204" pitchFamily="34" charset="0"/>
              </a:rPr>
              <a:t>情景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ProgressBar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Slider(Widget)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Tree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TreeWidget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TreeItem</a:t>
            </a:r>
            <a:r>
              <a:rPr lang="en-US" altLang="zh-CN" dirty="0">
                <a:latin typeface="Arial" panose="020B0604020202020204" pitchFamily="34" charset="0"/>
              </a:rPr>
              <a:t>(Model)</a:t>
            </a:r>
          </a:p>
        </p:txBody>
      </p:sp>
    </p:spTree>
    <p:extLst>
      <p:ext uri="{BB962C8B-B14F-4D97-AF65-F5344CB8AC3E}">
        <p14:creationId xmlns:p14="http://schemas.microsoft.com/office/powerpoint/2010/main" val="340912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 -</a:t>
            </a:r>
            <a:r>
              <a:rPr lang="en-US" altLang="zh-CN" dirty="0">
                <a:solidFill>
                  <a:srgbClr val="FF0000"/>
                </a:solidFill>
              </a:rPr>
              <a:t>layouts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1473820"/>
            <a:ext cx="8204200" cy="51706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继承于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idget</a:t>
            </a:r>
          </a:p>
          <a:p>
            <a:pPr lvl="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PlotLayout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		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情景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marL="285750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BaseBoxLayout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</a:p>
          <a:p>
            <a:pPr marL="742950" lvl="1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BoxLayout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BaseBoxLayout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HBox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BoxLayout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VBox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BoxLayout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BoxPanel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BaseBoxLayout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HBoxPanel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BoxPanel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VBoxPanel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BoxPanel</a:t>
            </a:r>
            <a:r>
              <a:rPr lang="en-US" altLang="zh-CN" dirty="0">
                <a:latin typeface="Arial" panose="020B0604020202020204" pitchFamily="34" charset="0"/>
              </a:rPr>
              <a:t>) </a:t>
            </a:r>
          </a:p>
          <a:p>
            <a:pPr marL="285750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DockPanel</a:t>
            </a:r>
            <a:r>
              <a:rPr lang="en-US" altLang="zh-CN" dirty="0">
                <a:latin typeface="Arial" panose="020B0604020202020204" pitchFamily="34" charset="0"/>
              </a:rPr>
              <a:t>(Layout)				</a:t>
            </a:r>
            <a:r>
              <a:rPr lang="zh-CN" altLang="en-US" dirty="0">
                <a:latin typeface="Arial" panose="020B0604020202020204" pitchFamily="34" charset="0"/>
              </a:rPr>
              <a:t>码头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BaseTableLayout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</a:p>
          <a:p>
            <a:pPr marL="742950" lvl="1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FormLayout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BaseTableLayout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285750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GridPanel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</a:p>
          <a:p>
            <a:pPr marL="285750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PinboardLayout</a:t>
            </a:r>
            <a:r>
              <a:rPr lang="en-US" altLang="zh-CN" dirty="0">
                <a:latin typeface="Arial" panose="020B0604020202020204" pitchFamily="34" charset="0"/>
              </a:rPr>
              <a:t>(Layout)				</a:t>
            </a:r>
            <a:r>
              <a:rPr lang="zh-CN" altLang="en-US" dirty="0">
                <a:latin typeface="Arial" panose="020B0604020202020204" pitchFamily="34" charset="0"/>
              </a:rPr>
              <a:t>插接板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SplitPanel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</a:p>
          <a:p>
            <a:pPr marL="285750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StackedPanel</a:t>
            </a:r>
            <a:r>
              <a:rPr lang="en-US" altLang="zh-CN" dirty="0">
                <a:latin typeface="Arial" panose="020B0604020202020204" pitchFamily="34" charset="0"/>
              </a:rPr>
              <a:t>(Layout)				</a:t>
            </a:r>
            <a:r>
              <a:rPr lang="zh-CN" altLang="en-US" dirty="0">
                <a:latin typeface="Arial" panose="020B0604020202020204" pitchFamily="34" charset="0"/>
              </a:rPr>
              <a:t>层叠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</a:rPr>
              <a:t>TabPanel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</a:p>
        </p:txBody>
      </p:sp>
    </p:spTree>
    <p:extLst>
      <p:ext uri="{BB962C8B-B14F-4D97-AF65-F5344CB8AC3E}">
        <p14:creationId xmlns:p14="http://schemas.microsoft.com/office/powerpoint/2010/main" val="183619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 –</a:t>
            </a:r>
            <a:r>
              <a:rPr lang="en-US" altLang="zh-CN" dirty="0">
                <a:solidFill>
                  <a:srgbClr val="FF0000"/>
                </a:solidFill>
              </a:rPr>
              <a:t>box(1)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05D6A3-7572-4F8D-B829-749BC146C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739" y="2267164"/>
            <a:ext cx="5323670" cy="3419048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7BEE30C1-37D6-4EA5-BC8E-E74A336CA3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42737"/>
            <a:ext cx="5473539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Panel(ui.Label):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CSS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'.flx-Panel {background: #44aaaa; color: #FFF; padding: 1px;}'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Boxes(ui.Widget):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ui.HBox():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ui.VBox(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orientation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'vertical'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ui.Label(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'&lt;b&gt;BoxLayout&lt;/b&gt; (aware of natural size)'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ui.Label(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'flex: 1, sub-flexes: 0, 0, 0'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ui.BoxLayout(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orientation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'horizontal'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Panel(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Panel(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Panel(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 is a bit longer'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</a:t>
            </a:r>
            <a:r>
              <a:rPr kumimoji="0" lang="zh-CN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app.launch(Boxes)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40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 –</a:t>
            </a:r>
            <a:r>
              <a:rPr lang="en-US" altLang="zh-CN" dirty="0">
                <a:solidFill>
                  <a:srgbClr val="FF0000"/>
                </a:solidFill>
              </a:rPr>
              <a:t>box(2)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368CFD5-874F-47F4-8DEE-F774339B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1690688"/>
            <a:ext cx="5765800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Example(ui.Widget):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ui.BoxLayout(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orientation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'v'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'Flex 0 0 0'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ui.HBox(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.b1 = ui.Button(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'Hola'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.b2 = ui.Button(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world'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.b3 = ui.Button(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'Foo bar'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'Flex 1 0 3'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ui.HBox(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.b1 = ui.Button(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'Hola'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.b2 = ui.Button(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world'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.b3 = ui.Button(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'Foo bar'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ui.Widget(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'Note the spacer Widget above'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"__main__"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app.launch(Example)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6C0B68-7CB9-466E-9785-814CE8570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590" y="733545"/>
            <a:ext cx="6247619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2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7BEE30C1-37D6-4EA5-BC8E-E74A336CA3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7500" y="1914756"/>
            <a:ext cx="6591300" cy="4124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event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Example(ui.Widget):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ui.VBox():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.line = ui.LineEdit(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placeholder_text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'type here'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autocomp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'foo'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'bar'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'copy:'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.label = ui.Label(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@event.connect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'line.text'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_change_label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*events):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.label.text = events[-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].new_value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</a:t>
            </a:r>
            <a:r>
              <a:rPr kumimoji="0" lang="zh-CN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3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app.launch(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Example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 -</a:t>
            </a:r>
            <a:r>
              <a:rPr lang="en-US" altLang="zh-CN" dirty="0" err="1">
                <a:solidFill>
                  <a:srgbClr val="FF0000"/>
                </a:solidFill>
              </a:rPr>
              <a:t>LineEdit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B1405C9-1D2C-4F00-8F54-628AEE1AB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0960E2-B8A0-4727-A58D-647BA500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555" y="1124062"/>
            <a:ext cx="5885714" cy="17904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62DBFA-230C-4871-86F2-AFBE66798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555" y="3976859"/>
            <a:ext cx="5885714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5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flexx.app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App </a:t>
            </a:r>
            <a:r>
              <a:rPr lang="zh-CN" altLang="en-US" dirty="0"/>
              <a:t>模块</a:t>
            </a:r>
            <a:endParaRPr lang="en-US" altLang="zh-CN" dirty="0"/>
          </a:p>
          <a:p>
            <a:r>
              <a:rPr lang="zh-CN" altLang="en-US" sz="2000" dirty="0"/>
              <a:t>实现了</a:t>
            </a:r>
            <a:r>
              <a:rPr lang="en-US" altLang="zh-CN" sz="2000" dirty="0"/>
              <a:t>python</a:t>
            </a:r>
            <a:r>
              <a:rPr lang="zh-CN" altLang="en-US" sz="2000" dirty="0"/>
              <a:t>和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之间的联系</a:t>
            </a:r>
            <a:endParaRPr lang="en-US" altLang="zh-CN" sz="2000" dirty="0"/>
          </a:p>
          <a:p>
            <a:r>
              <a:rPr lang="zh-CN" altLang="en-US" sz="2000" dirty="0"/>
              <a:t>基于</a:t>
            </a:r>
            <a:r>
              <a:rPr lang="en-US" altLang="zh-CN" sz="2000" dirty="0"/>
              <a:t>Tornado</a:t>
            </a:r>
            <a:r>
              <a:rPr lang="zh-CN" altLang="en-US" sz="2000" dirty="0"/>
              <a:t>运行</a:t>
            </a:r>
            <a:r>
              <a:rPr lang="en-US" altLang="zh-CN" sz="2000" dirty="0"/>
              <a:t>webserver</a:t>
            </a:r>
            <a:r>
              <a:rPr lang="zh-CN" altLang="en-US" sz="2000" dirty="0"/>
              <a:t>和</a:t>
            </a:r>
            <a:r>
              <a:rPr lang="en-US" altLang="zh-CN" sz="2000" dirty="0"/>
              <a:t>websocket</a:t>
            </a:r>
            <a:r>
              <a:rPr lang="zh-CN" altLang="en-US" sz="2000" dirty="0"/>
              <a:t>服务</a:t>
            </a:r>
            <a:endParaRPr lang="en-US" altLang="zh-CN" sz="2000" dirty="0"/>
          </a:p>
          <a:p>
            <a:r>
              <a:rPr lang="zh-CN" altLang="en-US" sz="2000" dirty="0"/>
              <a:t>提供了资源和数据管理系统、</a:t>
            </a:r>
            <a:r>
              <a:rPr lang="en-US" altLang="zh-CN" sz="2000" dirty="0"/>
              <a:t>Model Class,</a:t>
            </a:r>
          </a:p>
          <a:p>
            <a:r>
              <a:rPr lang="zh-CN" altLang="en-US" sz="2000" dirty="0"/>
              <a:t>允许以</a:t>
            </a:r>
            <a:r>
              <a:rPr lang="en-US" altLang="zh-CN" sz="2000" dirty="0"/>
              <a:t>Python</a:t>
            </a:r>
            <a:r>
              <a:rPr lang="zh-CN" altLang="en-US" sz="2000" dirty="0"/>
              <a:t>和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定义对象，形成基本的控件</a:t>
            </a:r>
            <a:r>
              <a:rPr lang="en-US" altLang="zh-CN" dirty="0"/>
              <a:t>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85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7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flexx.event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62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83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41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flexx.webruntime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82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9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flexx.pyscript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54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0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flexx.dialite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432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74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flexx.utilities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78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078F8-CEF3-49F9-B3B0-46ABA13A8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800" dirty="0"/>
              <a:t>flexx</a:t>
            </a:r>
            <a:endParaRPr lang="zh-CN" altLang="en-US" sz="8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60396A-B619-433B-9083-5418F7048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Gui’s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44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DCDE839-41ED-449C-B997-6E967E3F7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382" y="1690688"/>
            <a:ext cx="8410627" cy="377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6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23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8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27160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900" dirty="0"/>
              <a:t>基类控件（</a:t>
            </a:r>
            <a:r>
              <a:rPr lang="en-US" altLang="zh-CN" sz="1900" dirty="0"/>
              <a:t> Base widget </a:t>
            </a:r>
            <a:r>
              <a:rPr lang="zh-CN" altLang="en-US" sz="1900" dirty="0"/>
              <a:t>）</a:t>
            </a:r>
            <a:endParaRPr lang="en-US" altLang="zh-CN" sz="1900" dirty="0"/>
          </a:p>
          <a:p>
            <a:pPr lvl="1"/>
            <a:r>
              <a:rPr lang="en-US" altLang="zh-CN" sz="1900" dirty="0"/>
              <a:t>Widget</a:t>
            </a:r>
          </a:p>
          <a:p>
            <a:pPr lvl="1"/>
            <a:r>
              <a:rPr lang="zh-CN" altLang="en-US" sz="1900" dirty="0"/>
              <a:t>布局（</a:t>
            </a:r>
            <a:r>
              <a:rPr lang="en-US" altLang="zh-CN" sz="1900" dirty="0"/>
              <a:t>Layouts</a:t>
            </a:r>
            <a:r>
              <a:rPr lang="zh-CN" altLang="en-US" sz="1900" dirty="0"/>
              <a:t>）</a:t>
            </a:r>
            <a:endParaRPr lang="en-US" altLang="zh-CN" sz="1900" dirty="0"/>
          </a:p>
          <a:p>
            <a:pPr lvl="2"/>
            <a:r>
              <a:rPr lang="en-US" altLang="zh-CN" sz="1900" dirty="0" err="1"/>
              <a:t>BoxLayout</a:t>
            </a:r>
            <a:endParaRPr lang="en-US" altLang="zh-CN" sz="1900" dirty="0"/>
          </a:p>
          <a:p>
            <a:pPr lvl="2"/>
            <a:r>
              <a:rPr lang="en-US" altLang="zh-CN" sz="1900" dirty="0" err="1"/>
              <a:t>BoxPanel</a:t>
            </a:r>
            <a:endParaRPr lang="en-US" altLang="zh-CN" sz="1900" dirty="0"/>
          </a:p>
          <a:p>
            <a:pPr lvl="2"/>
            <a:r>
              <a:rPr lang="en-US" altLang="zh-CN" sz="1900" dirty="0" err="1"/>
              <a:t>FormLayout</a:t>
            </a:r>
            <a:endParaRPr lang="en-US" altLang="zh-CN" sz="1900" dirty="0"/>
          </a:p>
          <a:p>
            <a:pPr lvl="2"/>
            <a:r>
              <a:rPr lang="en-US" altLang="zh-CN" sz="1900" dirty="0" err="1"/>
              <a:t>GridLayout</a:t>
            </a:r>
            <a:endParaRPr lang="en-US" altLang="zh-CN" sz="1900" dirty="0"/>
          </a:p>
          <a:p>
            <a:pPr lvl="2"/>
            <a:r>
              <a:rPr lang="en-US" altLang="zh-CN" sz="1900" dirty="0" err="1"/>
              <a:t>GridPanel</a:t>
            </a:r>
            <a:endParaRPr lang="en-US" altLang="zh-CN" sz="1900" dirty="0"/>
          </a:p>
          <a:p>
            <a:pPr lvl="2"/>
            <a:r>
              <a:rPr lang="en-US" altLang="zh-CN" sz="1900" dirty="0" err="1"/>
              <a:t>HBox</a:t>
            </a:r>
            <a:endParaRPr lang="en-US" altLang="zh-CN" sz="1900" dirty="0"/>
          </a:p>
          <a:p>
            <a:pPr lvl="2"/>
            <a:r>
              <a:rPr lang="en-US" altLang="zh-CN" sz="1900" dirty="0" err="1"/>
              <a:t>HBoxPanel</a:t>
            </a:r>
            <a:endParaRPr lang="en-US" altLang="zh-CN" sz="1900" dirty="0"/>
          </a:p>
          <a:p>
            <a:pPr lvl="2"/>
            <a:r>
              <a:rPr lang="en-US" altLang="zh-CN" sz="1900" dirty="0"/>
              <a:t>Layout</a:t>
            </a:r>
          </a:p>
          <a:p>
            <a:pPr lvl="2"/>
            <a:r>
              <a:rPr lang="en-US" altLang="zh-CN" sz="1900" dirty="0" err="1"/>
              <a:t>VBox</a:t>
            </a:r>
            <a:endParaRPr lang="en-US" altLang="zh-CN" sz="1900" dirty="0"/>
          </a:p>
          <a:p>
            <a:pPr lvl="2"/>
            <a:r>
              <a:rPr lang="en-US" altLang="zh-CN" sz="1900" dirty="0" err="1"/>
              <a:t>VBoxPanel</a:t>
            </a:r>
            <a:endParaRPr lang="en-US" altLang="zh-CN" sz="1900" dirty="0"/>
          </a:p>
          <a:p>
            <a:pPr lvl="2"/>
            <a:r>
              <a:rPr lang="en-US" altLang="zh-CN" sz="1900" dirty="0"/>
              <a:t>…</a:t>
            </a:r>
          </a:p>
          <a:p>
            <a:pPr lvl="1"/>
            <a:r>
              <a:rPr lang="zh-CN" altLang="en-US" sz="1900" dirty="0"/>
              <a:t>控件（</a:t>
            </a:r>
            <a:r>
              <a:rPr lang="en-US" altLang="zh-CN" sz="1900" dirty="0"/>
              <a:t>widget</a:t>
            </a:r>
            <a:r>
              <a:rPr lang="zh-CN" altLang="en-US" sz="1900" dirty="0"/>
              <a:t>）</a:t>
            </a:r>
            <a:endParaRPr lang="en-US" altLang="zh-CN" sz="1900" dirty="0"/>
          </a:p>
          <a:p>
            <a:pPr lvl="2"/>
            <a:r>
              <a:rPr lang="en-US" altLang="zh-CN" sz="1900" dirty="0"/>
              <a:t>Button</a:t>
            </a:r>
          </a:p>
          <a:p>
            <a:pPr lvl="2"/>
            <a:r>
              <a:rPr lang="en-US" altLang="zh-CN" sz="1900" dirty="0"/>
              <a:t>Label</a:t>
            </a:r>
          </a:p>
          <a:p>
            <a:pPr lvl="2"/>
            <a:r>
              <a:rPr lang="en-US" altLang="zh-CN" sz="1900" dirty="0" err="1"/>
              <a:t>LineEdit</a:t>
            </a:r>
            <a:endParaRPr lang="en-US" altLang="zh-CN" sz="1900" dirty="0"/>
          </a:p>
          <a:p>
            <a:pPr lvl="2"/>
            <a:r>
              <a:rPr lang="en-US" altLang="zh-CN" sz="1900" dirty="0" err="1"/>
              <a:t>ComboBox</a:t>
            </a:r>
            <a:endParaRPr lang="en-US" altLang="zh-CN" sz="1900" dirty="0"/>
          </a:p>
          <a:p>
            <a:pPr lvl="2"/>
            <a:r>
              <a:rPr lang="en-US" altLang="zh-CN" sz="1900" dirty="0"/>
              <a:t>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612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 -</a:t>
            </a:r>
            <a:r>
              <a:rPr lang="en-US" altLang="zh-CN" dirty="0">
                <a:solidFill>
                  <a:srgbClr val="FF0000"/>
                </a:solidFill>
              </a:rPr>
              <a:t>widget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1690688"/>
            <a:ext cx="7759700" cy="18158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Example(ui.Widget):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CSS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'.flx-Example {background:#f00; min-width:20px; min-height:20px;}'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app.launch(Example)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5CB31F6-69A2-4EBD-9DEF-9B549C431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076" y="3567312"/>
            <a:ext cx="6219048" cy="160000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51427A7-739D-4E33-9495-4D74030DC9CE}"/>
              </a:ext>
            </a:extLst>
          </p:cNvPr>
          <p:cNvCxnSpPr/>
          <p:nvPr/>
        </p:nvCxnSpPr>
        <p:spPr>
          <a:xfrm flipH="1" flipV="1">
            <a:off x="2336800" y="2413000"/>
            <a:ext cx="1181100" cy="1257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 -</a:t>
            </a:r>
            <a:r>
              <a:rPr lang="en-US" altLang="zh-CN" dirty="0">
                <a:solidFill>
                  <a:srgbClr val="FF0000"/>
                </a:solidFill>
              </a:rPr>
              <a:t>widget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1304533"/>
            <a:ext cx="9182100" cy="550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Widget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继承于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Model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方法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init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属性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style			</a:t>
            </a:r>
            <a:r>
              <a:rPr lang="en-US" altLang="zh-CN" sz="1600" dirty="0" err="1">
                <a:latin typeface="Arial" panose="020B0604020202020204" pitchFamily="34" charset="0"/>
              </a:rPr>
              <a:t>css</a:t>
            </a:r>
            <a:r>
              <a:rPr lang="zh-CN" altLang="en-US" sz="1600" dirty="0">
                <a:latin typeface="Arial" panose="020B0604020202020204" pitchFamily="34" charset="0"/>
              </a:rPr>
              <a:t>样式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"background: #f00; color: #0f0;"</a:t>
            </a:r>
            <a:r>
              <a:rPr lang="zh-CN" altLang="en-US" sz="1600" dirty="0">
                <a:latin typeface="Arial" panose="020B0604020202020204" pitchFamily="34" charset="0"/>
              </a:rPr>
              <a:t> 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flex			</a:t>
            </a:r>
            <a:r>
              <a:rPr lang="zh-CN" altLang="en-US" sz="1600" dirty="0">
                <a:latin typeface="Arial" panose="020B0604020202020204" pitchFamily="34" charset="0"/>
              </a:rPr>
              <a:t>相对其他控件需要的空间，</a:t>
            </a:r>
            <a:r>
              <a:rPr lang="en-US" altLang="zh-CN" sz="1600" dirty="0">
                <a:latin typeface="Arial" panose="020B0604020202020204" pitchFamily="34" charset="0"/>
              </a:rPr>
              <a:t>0</a:t>
            </a:r>
            <a:r>
              <a:rPr lang="zh-CN" altLang="en-US" sz="1600" dirty="0">
                <a:latin typeface="Arial" panose="020B0604020202020204" pitchFamily="34" charset="0"/>
              </a:rPr>
              <a:t>表示最小空间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Pos</a:t>
            </a:r>
            <a:r>
              <a:rPr lang="en-US" altLang="zh-CN" sz="1600" dirty="0">
                <a:latin typeface="Arial" panose="020B0604020202020204" pitchFamily="34" charset="0"/>
              </a:rPr>
              <a:t>			</a:t>
            </a:r>
            <a:r>
              <a:rPr lang="zh-CN" altLang="en-US" sz="1600" dirty="0">
                <a:latin typeface="Arial" panose="020B0604020202020204" pitchFamily="34" charset="0"/>
              </a:rPr>
              <a:t>所在位置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base_size</a:t>
            </a:r>
            <a:r>
              <a:rPr lang="en-US" altLang="zh-CN" sz="1600" dirty="0">
                <a:latin typeface="Arial" panose="020B0604020202020204" pitchFamily="34" charset="0"/>
              </a:rPr>
              <a:t>			</a:t>
            </a:r>
            <a:r>
              <a:rPr lang="zh-CN" altLang="en-US" sz="1600" dirty="0">
                <a:latin typeface="Arial" panose="020B0604020202020204" pitchFamily="34" charset="0"/>
              </a:rPr>
              <a:t>指定大小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title	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icon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css_class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tabindex</a:t>
            </a:r>
            <a:r>
              <a:rPr lang="en-US" altLang="zh-CN" sz="1600" dirty="0">
                <a:latin typeface="Arial" panose="020B0604020202020204" pitchFamily="34" charset="0"/>
              </a:rPr>
              <a:t>			tab</a:t>
            </a:r>
            <a:r>
              <a:rPr lang="zh-CN" altLang="en-US" sz="1600" dirty="0">
                <a:latin typeface="Arial" panose="020B0604020202020204" pitchFamily="34" charset="0"/>
              </a:rPr>
              <a:t>键焦点的索引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container	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children			</a:t>
            </a:r>
            <a:r>
              <a:rPr lang="zh-CN" altLang="en-US" sz="1600" dirty="0">
                <a:latin typeface="Arial" panose="020B0604020202020204" pitchFamily="34" charset="0"/>
              </a:rPr>
              <a:t>子控件，设置属性值将更新父控件的值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600" dirty="0">
                <a:latin typeface="Arial" panose="020B0604020202020204" pitchFamily="34" charset="0"/>
              </a:rPr>
              <a:t>事件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m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ouse_down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m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ouse_up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m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ouse_move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m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ouse_wheel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key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_down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key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_up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key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_press</a:t>
            </a:r>
          </a:p>
        </p:txBody>
      </p:sp>
    </p:spTree>
    <p:extLst>
      <p:ext uri="{BB962C8B-B14F-4D97-AF65-F5344CB8AC3E}">
        <p14:creationId xmlns:p14="http://schemas.microsoft.com/office/powerpoint/2010/main" val="373565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554</Words>
  <Application>Microsoft Office PowerPoint</Application>
  <PresentationFormat>宽屏</PresentationFormat>
  <Paragraphs>174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宋体</vt:lpstr>
      <vt:lpstr>Arial</vt:lpstr>
      <vt:lpstr>Office 主题​​</vt:lpstr>
      <vt:lpstr>Python3+</vt:lpstr>
      <vt:lpstr>PowerPoint 演示文稿</vt:lpstr>
      <vt:lpstr>flexx</vt:lpstr>
      <vt:lpstr>flexx</vt:lpstr>
      <vt:lpstr>flexx</vt:lpstr>
      <vt:lpstr>flexx</vt:lpstr>
      <vt:lpstr>flexx.ui</vt:lpstr>
      <vt:lpstr>flexx.ui -widget</vt:lpstr>
      <vt:lpstr>flexx.ui -widget</vt:lpstr>
      <vt:lpstr>flexx.ui -widgets</vt:lpstr>
      <vt:lpstr>flexx.ui -layouts</vt:lpstr>
      <vt:lpstr>flexx.ui –box(1)</vt:lpstr>
      <vt:lpstr>flexx.ui –box(2)</vt:lpstr>
      <vt:lpstr>flexx.ui -LineEdit</vt:lpstr>
      <vt:lpstr>flexx</vt:lpstr>
      <vt:lpstr>flexx.app</vt:lpstr>
      <vt:lpstr>flexx</vt:lpstr>
      <vt:lpstr>flexx.event</vt:lpstr>
      <vt:lpstr>flexx</vt:lpstr>
      <vt:lpstr>flexx.webruntime</vt:lpstr>
      <vt:lpstr>flexx</vt:lpstr>
      <vt:lpstr>flexx.pyscript</vt:lpstr>
      <vt:lpstr>flexx</vt:lpstr>
      <vt:lpstr>flexx.dialite</vt:lpstr>
      <vt:lpstr>flexx</vt:lpstr>
      <vt:lpstr>flexx.utilities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Python3+</dc:title>
  <dc:creator>YC</dc:creator>
  <cp:lastModifiedBy>YC</cp:lastModifiedBy>
  <cp:revision>30</cp:revision>
  <dcterms:created xsi:type="dcterms:W3CDTF">2018-01-04T02:43:42Z</dcterms:created>
  <dcterms:modified xsi:type="dcterms:W3CDTF">2018-01-04T09:33:21Z</dcterms:modified>
</cp:coreProperties>
</file>