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56" r:id="rId2"/>
    <p:sldId id="298" r:id="rId3"/>
    <p:sldId id="258" r:id="rId4"/>
    <p:sldId id="311" r:id="rId5"/>
    <p:sldId id="307" r:id="rId6"/>
    <p:sldId id="324" r:id="rId7"/>
    <p:sldId id="319" r:id="rId8"/>
    <p:sldId id="313" r:id="rId9"/>
    <p:sldId id="325" r:id="rId10"/>
    <p:sldId id="326" r:id="rId11"/>
    <p:sldId id="320" r:id="rId12"/>
    <p:sldId id="315" r:id="rId13"/>
    <p:sldId id="327" r:id="rId14"/>
    <p:sldId id="329" r:id="rId15"/>
    <p:sldId id="330" r:id="rId16"/>
    <p:sldId id="331" r:id="rId17"/>
    <p:sldId id="332" r:id="rId18"/>
    <p:sldId id="333" r:id="rId19"/>
    <p:sldId id="321" r:id="rId20"/>
    <p:sldId id="317" r:id="rId21"/>
    <p:sldId id="334" r:id="rId22"/>
    <p:sldId id="335" r:id="rId23"/>
    <p:sldId id="336" r:id="rId24"/>
    <p:sldId id="337" r:id="rId25"/>
    <p:sldId id="318" r:id="rId26"/>
    <p:sldId id="339" r:id="rId27"/>
    <p:sldId id="340" r:id="rId28"/>
    <p:sldId id="341" r:id="rId29"/>
    <p:sldId id="342" r:id="rId30"/>
    <p:sldId id="322" r:id="rId31"/>
    <p:sldId id="323" r:id="rId32"/>
    <p:sldId id="259" r:id="rId33"/>
    <p:sldId id="260" r:id="rId34"/>
    <p:sldId id="303" r:id="rId35"/>
    <p:sldId id="261" r:id="rId36"/>
    <p:sldId id="288" r:id="rId37"/>
    <p:sldId id="262" r:id="rId38"/>
    <p:sldId id="275" r:id="rId39"/>
    <p:sldId id="285" r:id="rId40"/>
    <p:sldId id="286" r:id="rId41"/>
    <p:sldId id="287" r:id="rId42"/>
    <p:sldId id="278" r:id="rId43"/>
    <p:sldId id="279" r:id="rId44"/>
    <p:sldId id="276" r:id="rId45"/>
    <p:sldId id="269" r:id="rId46"/>
    <p:sldId id="263" r:id="rId47"/>
    <p:sldId id="289" r:id="rId48"/>
    <p:sldId id="290" r:id="rId49"/>
    <p:sldId id="292" r:id="rId50"/>
    <p:sldId id="293" r:id="rId51"/>
    <p:sldId id="294" r:id="rId52"/>
    <p:sldId id="299" r:id="rId53"/>
    <p:sldId id="301" r:id="rId54"/>
    <p:sldId id="304" r:id="rId55"/>
    <p:sldId id="305" r:id="rId56"/>
    <p:sldId id="306" r:id="rId57"/>
    <p:sldId id="300" r:id="rId58"/>
    <p:sldId id="302" r:id="rId59"/>
    <p:sldId id="270" r:id="rId60"/>
    <p:sldId id="264" r:id="rId61"/>
    <p:sldId id="271" r:id="rId62"/>
    <p:sldId id="265" r:id="rId63"/>
    <p:sldId id="272" r:id="rId64"/>
    <p:sldId id="266" r:id="rId65"/>
    <p:sldId id="273" r:id="rId66"/>
    <p:sldId id="267" r:id="rId67"/>
    <p:sldId id="274" r:id="rId68"/>
    <p:sldId id="268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63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3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50FE4-80B6-46A0-A6BA-1D8B88966D49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C6C78-8304-4E06-A544-7FC4AB40F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0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46182-789B-44E6-A4AB-E1749D74D1F7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2A8F-6A00-4C9D-9298-2D51C499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1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8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DA27D8-9B3D-4210-950E-B4FD65709983}" type="datetimeFigureOut">
              <a:rPr lang="zh-CN" altLang="en-US" smtClean="0"/>
              <a:t>2018/1/8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dirty="0"/>
              <a:t>车联网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IP_address:port/Modef_clas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038" y="848300"/>
            <a:ext cx="9144000" cy="2387600"/>
          </a:xfrm>
        </p:spPr>
        <p:txBody>
          <a:bodyPr/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Python+Flexx</a:t>
            </a:r>
            <a:r>
              <a:rPr lang="en-US" altLang="zh-CN" dirty="0"/>
              <a:t>(GUI)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171" y="3995783"/>
            <a:ext cx="10363200" cy="1508760"/>
          </a:xfrm>
        </p:spPr>
        <p:txBody>
          <a:bodyPr>
            <a:normAutofit fontScale="47500" lnSpcReduction="20000"/>
          </a:bodyPr>
          <a:lstStyle/>
          <a:p>
            <a:endParaRPr lang="en-US" altLang="zh-CN" sz="5900" dirty="0"/>
          </a:p>
          <a:p>
            <a:pPr algn="ctr"/>
            <a:r>
              <a:rPr lang="zh-CN" altLang="en-US" sz="5900" dirty="0">
                <a:latin typeface="宋体" pitchFamily="2" charset="-122"/>
                <a:ea typeface="宋体" pitchFamily="2" charset="-122"/>
              </a:rPr>
              <a:t>杨 超   </a:t>
            </a:r>
            <a:endParaRPr lang="en-US" altLang="zh-CN" sz="5900" dirty="0"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5900" dirty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5900" dirty="0">
                <a:latin typeface="宋体" pitchFamily="2" charset="-122"/>
                <a:ea typeface="宋体" pitchFamily="2" charset="-122"/>
              </a:rPr>
              <a:t>2018.1</a:t>
            </a:r>
            <a:endParaRPr lang="zh-CN" altLang="en-US" sz="59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19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1800" b="1" dirty="0"/>
              <a:t>import  time</a:t>
            </a:r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 err="1"/>
              <a:t>def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get_now_time</a:t>
            </a:r>
            <a:r>
              <a:rPr lang="en-US" altLang="zh-CN" sz="1800" b="1" dirty="0"/>
              <a:t>():</a:t>
            </a:r>
          </a:p>
          <a:p>
            <a:pPr marL="6858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now_time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time.strftime</a:t>
            </a:r>
            <a:r>
              <a:rPr lang="en-US" altLang="zh-CN" sz="1800" b="1" dirty="0"/>
              <a:t>("%Y/%m/%d/ %H:%M:%S")</a:t>
            </a:r>
          </a:p>
          <a:p>
            <a:pPr marL="68580" indent="0">
              <a:buNone/>
            </a:pPr>
            <a:r>
              <a:rPr lang="en-US" altLang="zh-CN" sz="1800" b="1" dirty="0"/>
              <a:t>     return </a:t>
            </a:r>
            <a:r>
              <a:rPr lang="en-US" altLang="zh-CN" sz="1800" b="1" dirty="0" err="1"/>
              <a:t>now_time</a:t>
            </a:r>
            <a:endParaRPr lang="en-US" altLang="zh-CN" sz="1800" b="1" dirty="0"/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/>
              <a:t>If  __name__ == "__main__":</a:t>
            </a:r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/>
              <a:t>     print(</a:t>
            </a:r>
            <a:r>
              <a:rPr lang="en-US" altLang="zh-CN" sz="1800" b="1" dirty="0" err="1"/>
              <a:t>get_now_time</a:t>
            </a:r>
            <a:r>
              <a:rPr lang="en-US" altLang="zh-CN" sz="1800" b="1" dirty="0"/>
              <a:t>())</a:t>
            </a:r>
            <a:endParaRPr lang="zh-CN" altLang="en-US" sz="1800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443492"/>
            <a:ext cx="56483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5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数据类型和变量</a:t>
            </a:r>
            <a:endParaRPr lang="en-US" altLang="zh-CN" dirty="0"/>
          </a:p>
          <a:p>
            <a:r>
              <a:rPr lang="zh-CN" altLang="en-US" dirty="0"/>
              <a:t>字符串和编码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tuple</a:t>
            </a:r>
            <a:r>
              <a:rPr lang="zh-CN" altLang="en-US" dirty="0"/>
              <a:t>、</a:t>
            </a:r>
            <a:r>
              <a:rPr lang="en-US" altLang="zh-CN" dirty="0" err="1"/>
              <a:t>dict</a:t>
            </a:r>
            <a:endParaRPr lang="en-US" altLang="zh-CN" dirty="0"/>
          </a:p>
          <a:p>
            <a:r>
              <a:rPr lang="zh-CN" altLang="en-US" dirty="0"/>
              <a:t>条件判断</a:t>
            </a:r>
            <a:endParaRPr lang="en-US" altLang="zh-CN" dirty="0"/>
          </a:p>
          <a:p>
            <a:r>
              <a:rPr lang="zh-CN" altLang="en-US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数据类型和变量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30896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中能直接处理的数据类型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整数（十进制，十六进制）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浮点数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字符串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‘</a:t>
            </a:r>
            <a:r>
              <a:rPr lang="zh-CN" altLang="en-US" sz="1600" dirty="0">
                <a:latin typeface="+mn-ea"/>
              </a:rPr>
              <a:t>字符串</a:t>
            </a:r>
            <a:r>
              <a:rPr lang="en-US" altLang="zh-CN" sz="1600" dirty="0">
                <a:latin typeface="+mn-ea"/>
              </a:rPr>
              <a:t>’ </a:t>
            </a:r>
            <a:r>
              <a:rPr lang="zh-CN" altLang="en-US" sz="1600" dirty="0">
                <a:latin typeface="+mn-ea"/>
              </a:rPr>
              <a:t>或者</a:t>
            </a:r>
            <a:r>
              <a:rPr lang="en-US" altLang="zh-CN" sz="1600" dirty="0">
                <a:latin typeface="+mn-ea"/>
              </a:rPr>
              <a:t>  “</a:t>
            </a:r>
            <a:r>
              <a:rPr lang="zh-CN" altLang="en-US" sz="1600" dirty="0">
                <a:latin typeface="+mn-ea"/>
              </a:rPr>
              <a:t>字符串</a:t>
            </a:r>
            <a:r>
              <a:rPr lang="en-US" altLang="zh-CN" sz="1600" dirty="0">
                <a:latin typeface="+mn-ea"/>
              </a:rPr>
              <a:t>”</a:t>
            </a:r>
          </a:p>
          <a:p>
            <a:pPr lvl="2"/>
            <a:r>
              <a:rPr lang="en-US" altLang="zh-CN" sz="1600" dirty="0">
                <a:latin typeface="+mn-ea"/>
              </a:rPr>
              <a:t>“C:\\Users\\</a:t>
            </a:r>
            <a:r>
              <a:rPr lang="en-US" altLang="zh-CN" sz="1600" dirty="0" err="1">
                <a:latin typeface="+mn-ea"/>
              </a:rPr>
              <a:t>yc</a:t>
            </a:r>
            <a:r>
              <a:rPr lang="en-US" altLang="zh-CN" sz="1600" dirty="0">
                <a:latin typeface="+mn-ea"/>
              </a:rPr>
              <a:t>\\</a:t>
            </a:r>
            <a:r>
              <a:rPr lang="en-US" altLang="zh-CN" sz="1600" dirty="0" err="1">
                <a:latin typeface="+mn-ea"/>
              </a:rPr>
              <a:t>PycharmProjects</a:t>
            </a:r>
            <a:r>
              <a:rPr lang="en-US" altLang="zh-CN" sz="1600" dirty="0">
                <a:latin typeface="+mn-ea"/>
              </a:rPr>
              <a:t>”  -- &gt; r“ C:\Users\yc\PycharmProjects”</a:t>
            </a:r>
          </a:p>
          <a:p>
            <a:pPr lvl="1"/>
            <a:r>
              <a:rPr lang="zh-CN" altLang="en-US" sz="1600" dirty="0">
                <a:latin typeface="+mn-ea"/>
              </a:rPr>
              <a:t>布尔值（</a:t>
            </a:r>
            <a:r>
              <a:rPr lang="en-US" altLang="zh-CN" sz="1600" dirty="0">
                <a:latin typeface="+mn-ea"/>
              </a:rPr>
              <a:t>true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false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600" dirty="0">
                <a:latin typeface="+mn-ea"/>
              </a:rPr>
              <a:t>运算 </a:t>
            </a:r>
            <a:r>
              <a:rPr lang="en-US" altLang="zh-CN" sz="1600" dirty="0">
                <a:latin typeface="+mn-ea"/>
              </a:rPr>
              <a:t>and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or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not</a:t>
            </a:r>
          </a:p>
          <a:p>
            <a:pPr lvl="1"/>
            <a:r>
              <a:rPr lang="zh-CN" altLang="en-US" sz="1600" dirty="0">
                <a:latin typeface="+mn-ea"/>
              </a:rPr>
              <a:t>空值 </a:t>
            </a:r>
            <a:r>
              <a:rPr lang="en-US" altLang="zh-CN" sz="1600" dirty="0">
                <a:latin typeface="+mn-ea"/>
              </a:rPr>
              <a:t>None</a:t>
            </a:r>
          </a:p>
          <a:p>
            <a:r>
              <a:rPr lang="zh-CN" altLang="en-US" sz="1600" dirty="0">
                <a:latin typeface="+mn-ea"/>
              </a:rPr>
              <a:t>变量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命名规则：变量名必须是大小写英文、数字和</a:t>
            </a:r>
            <a:r>
              <a:rPr lang="en-US" altLang="zh-CN" sz="1600" dirty="0">
                <a:latin typeface="+mn-ea"/>
              </a:rPr>
              <a:t>_</a:t>
            </a:r>
            <a:r>
              <a:rPr lang="zh-CN" altLang="en-US" sz="1600" dirty="0">
                <a:latin typeface="+mn-ea"/>
              </a:rPr>
              <a:t>的组合，且不能用数字开头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任意数据类型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常量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习惯用全部大写的变量名表示常量  </a:t>
            </a:r>
            <a:r>
              <a:rPr lang="en-US" altLang="zh-CN" sz="1600" dirty="0">
                <a:latin typeface="+mn-ea"/>
              </a:rPr>
              <a:t>PI = 3.1415926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10/3   10//3  10%3</a:t>
            </a:r>
          </a:p>
        </p:txBody>
      </p:sp>
    </p:spTree>
    <p:extLst>
      <p:ext uri="{BB962C8B-B14F-4D97-AF65-F5344CB8AC3E}">
        <p14:creationId xmlns:p14="http://schemas.microsoft.com/office/powerpoint/2010/main" val="47330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字符串和编码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47934"/>
          </a:xfrm>
        </p:spPr>
        <p:txBody>
          <a:bodyPr>
            <a:noAutofit/>
          </a:bodyPr>
          <a:lstStyle/>
          <a:p>
            <a:r>
              <a:rPr lang="en-US" altLang="zh-CN" sz="1300" dirty="0">
                <a:latin typeface="+mn-ea"/>
              </a:rPr>
              <a:t>ASCII</a:t>
            </a:r>
            <a:r>
              <a:rPr lang="zh-CN" altLang="en-US" sz="1300" dirty="0">
                <a:latin typeface="+mn-ea"/>
              </a:rPr>
              <a:t>编码是</a:t>
            </a:r>
            <a:r>
              <a:rPr lang="en-US" altLang="zh-CN" sz="1300" dirty="0">
                <a:latin typeface="+mn-ea"/>
              </a:rPr>
              <a:t>1</a:t>
            </a:r>
            <a:r>
              <a:rPr lang="zh-CN" altLang="en-US" sz="1300" dirty="0">
                <a:latin typeface="+mn-ea"/>
              </a:rPr>
              <a:t>个字节，</a:t>
            </a:r>
            <a:r>
              <a:rPr lang="en-US" altLang="zh-CN" sz="1300" dirty="0">
                <a:latin typeface="+mn-ea"/>
              </a:rPr>
              <a:t>Unicode</a:t>
            </a:r>
            <a:r>
              <a:rPr lang="zh-CN" altLang="en-US" sz="1300" dirty="0">
                <a:latin typeface="+mn-ea"/>
              </a:rPr>
              <a:t>编码通常是</a:t>
            </a:r>
            <a:r>
              <a:rPr lang="en-US" altLang="zh-CN" sz="1300" dirty="0">
                <a:latin typeface="+mn-ea"/>
              </a:rPr>
              <a:t>2</a:t>
            </a:r>
            <a:r>
              <a:rPr lang="zh-CN" altLang="en-US" sz="1300" dirty="0">
                <a:latin typeface="+mn-ea"/>
              </a:rPr>
              <a:t>个字节</a:t>
            </a:r>
            <a:r>
              <a:rPr lang="en-US" altLang="zh-CN" sz="1300" dirty="0">
                <a:latin typeface="+mn-ea"/>
              </a:rPr>
              <a:t>,</a:t>
            </a:r>
            <a:r>
              <a:rPr lang="zh-CN" altLang="en-US" sz="1300" dirty="0">
                <a:latin typeface="+mn-ea"/>
              </a:rPr>
              <a:t>特殊的是</a:t>
            </a:r>
            <a:r>
              <a:rPr lang="en-US" altLang="zh-CN" sz="1300" dirty="0">
                <a:latin typeface="+mn-ea"/>
              </a:rPr>
              <a:t>4</a:t>
            </a:r>
            <a:r>
              <a:rPr lang="zh-CN" altLang="en-US" sz="1300" dirty="0">
                <a:latin typeface="+mn-ea"/>
              </a:rPr>
              <a:t>个字节（</a:t>
            </a:r>
            <a:r>
              <a:rPr lang="en-US" altLang="zh-CN" sz="1300" dirty="0"/>
              <a:t>8</a:t>
            </a:r>
            <a:r>
              <a:rPr lang="zh-CN" altLang="en-US" sz="1300" dirty="0"/>
              <a:t>个比特</a:t>
            </a:r>
            <a:r>
              <a:rPr lang="en-US" altLang="zh-CN" sz="1300" dirty="0"/>
              <a:t>bit</a:t>
            </a:r>
            <a:r>
              <a:rPr lang="zh-CN" altLang="en-US" sz="1300" dirty="0"/>
              <a:t>作为一个字节</a:t>
            </a:r>
            <a:r>
              <a:rPr lang="en-US" altLang="zh-CN" sz="1300" dirty="0"/>
              <a:t>byte</a:t>
            </a:r>
            <a:r>
              <a:rPr lang="zh-CN" altLang="en-US" sz="1300" dirty="0">
                <a:latin typeface="+mn-ea"/>
              </a:rPr>
              <a:t>）</a:t>
            </a:r>
            <a:endParaRPr lang="en-US" altLang="zh-CN" sz="1300" dirty="0">
              <a:latin typeface="+mn-ea"/>
            </a:endParaRPr>
          </a:p>
          <a:p>
            <a:r>
              <a:rPr lang="zh-CN" altLang="en-US" sz="1300" dirty="0">
                <a:latin typeface="+mn-ea"/>
              </a:rPr>
              <a:t>计算机内存</a:t>
            </a:r>
            <a:r>
              <a:rPr lang="zh-CN" altLang="en-US" sz="1300" dirty="0"/>
              <a:t>中，统一使用</a:t>
            </a:r>
            <a:r>
              <a:rPr lang="en-US" altLang="zh-CN" sz="1300" dirty="0"/>
              <a:t>Unicode</a:t>
            </a:r>
            <a:r>
              <a:rPr lang="zh-CN" altLang="en-US" sz="1300" dirty="0"/>
              <a:t>编码，当需要保存到硬盘或者需要传输的时候，就转换为</a:t>
            </a:r>
            <a:r>
              <a:rPr lang="en-US" altLang="zh-CN" sz="1300" dirty="0"/>
              <a:t>UTF-8</a:t>
            </a:r>
            <a:r>
              <a:rPr lang="zh-CN" altLang="en-US" sz="1300" dirty="0"/>
              <a:t>编码。</a:t>
            </a:r>
            <a:endParaRPr lang="en-US" altLang="zh-CN" sz="1300" dirty="0"/>
          </a:p>
          <a:p>
            <a:r>
              <a:rPr lang="en-US" altLang="zh-CN" sz="1300" dirty="0">
                <a:latin typeface="+mn-ea"/>
              </a:rPr>
              <a:t>Python 3</a:t>
            </a:r>
            <a:r>
              <a:rPr lang="zh-CN" altLang="en-US" sz="1300" dirty="0">
                <a:latin typeface="+mn-ea"/>
              </a:rPr>
              <a:t>版本中，字符串（</a:t>
            </a:r>
            <a:r>
              <a:rPr lang="en-US" altLang="zh-CN" sz="1300" dirty="0" err="1">
                <a:latin typeface="+mn-ea"/>
              </a:rPr>
              <a:t>str</a:t>
            </a:r>
            <a:r>
              <a:rPr lang="zh-CN" altLang="en-US" sz="1300" dirty="0">
                <a:latin typeface="+mn-ea"/>
              </a:rPr>
              <a:t>）是以</a:t>
            </a:r>
            <a:r>
              <a:rPr lang="en-US" altLang="zh-CN" sz="1300" dirty="0">
                <a:latin typeface="+mn-ea"/>
              </a:rPr>
              <a:t>Unicode</a:t>
            </a:r>
            <a:r>
              <a:rPr lang="zh-CN" altLang="en-US" sz="1300" dirty="0">
                <a:latin typeface="+mn-ea"/>
              </a:rPr>
              <a:t>编码，支持多语言。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字符转整数： </a:t>
            </a:r>
            <a:r>
              <a:rPr lang="en-US" altLang="zh-CN" sz="1300" dirty="0" err="1">
                <a:latin typeface="+mn-ea"/>
              </a:rPr>
              <a:t>ord</a:t>
            </a:r>
            <a:r>
              <a:rPr lang="en-US" altLang="zh-CN" sz="1300" dirty="0">
                <a:latin typeface="+mn-ea"/>
              </a:rPr>
              <a:t>(‘a’)</a:t>
            </a:r>
          </a:p>
          <a:p>
            <a:pPr lvl="1"/>
            <a:r>
              <a:rPr lang="zh-CN" altLang="en-US" sz="1300" dirty="0">
                <a:latin typeface="+mn-ea"/>
              </a:rPr>
              <a:t>数字转字符：</a:t>
            </a:r>
            <a:r>
              <a:rPr lang="en-US" altLang="zh-CN" sz="1300" dirty="0">
                <a:latin typeface="+mn-ea"/>
              </a:rPr>
              <a:t> </a:t>
            </a:r>
            <a:r>
              <a:rPr lang="en-US" altLang="zh-CN" sz="1300" dirty="0" err="1">
                <a:latin typeface="+mn-ea"/>
              </a:rPr>
              <a:t>chr</a:t>
            </a:r>
            <a:r>
              <a:rPr lang="en-US" altLang="zh-CN" sz="1300" dirty="0">
                <a:latin typeface="+mn-ea"/>
              </a:rPr>
              <a:t>(97) </a:t>
            </a:r>
          </a:p>
          <a:p>
            <a:pPr lvl="1"/>
            <a:r>
              <a:rPr lang="zh-CN" altLang="en-US" sz="1300" dirty="0">
                <a:latin typeface="+mn-ea"/>
              </a:rPr>
              <a:t>字符串要网络上传输，或者保存到磁盘上，需转换为</a:t>
            </a:r>
            <a:r>
              <a:rPr lang="en-US" altLang="zh-CN" sz="1300" dirty="0">
                <a:latin typeface="+mn-ea"/>
              </a:rPr>
              <a:t>bytes, </a:t>
            </a:r>
            <a:r>
              <a:rPr lang="en-US" altLang="zh-CN" sz="1300" dirty="0" err="1">
                <a:latin typeface="+mn-ea"/>
              </a:rPr>
              <a:t>b’abc</a:t>
            </a:r>
            <a:r>
              <a:rPr lang="en-US" altLang="zh-CN" sz="1300" dirty="0">
                <a:latin typeface="+mn-ea"/>
              </a:rPr>
              <a:t>’,</a:t>
            </a:r>
            <a:r>
              <a:rPr lang="zh-CN" altLang="en-US" sz="1300" dirty="0">
                <a:latin typeface="+mn-ea"/>
              </a:rPr>
              <a:t>指定编码格式 ‘</a:t>
            </a:r>
            <a:r>
              <a:rPr lang="en-US" altLang="zh-CN" sz="1300" dirty="0" err="1">
                <a:latin typeface="+mn-ea"/>
              </a:rPr>
              <a:t>abc</a:t>
            </a:r>
            <a:r>
              <a:rPr lang="zh-CN" altLang="en-US" sz="1300" dirty="0">
                <a:latin typeface="+mn-ea"/>
              </a:rPr>
              <a:t>’</a:t>
            </a:r>
            <a:r>
              <a:rPr lang="en-US" altLang="zh-CN" sz="1300" dirty="0">
                <a:latin typeface="+mn-ea"/>
              </a:rPr>
              <a:t>.encode(‘utf-8’)</a:t>
            </a:r>
            <a:r>
              <a:rPr lang="zh-CN" altLang="en-US" sz="1300" dirty="0">
                <a:latin typeface="+mn-ea"/>
              </a:rPr>
              <a:t>。反之，读取</a:t>
            </a:r>
            <a:r>
              <a:rPr lang="en-US" altLang="zh-CN" sz="1300" dirty="0">
                <a:latin typeface="+mn-ea"/>
              </a:rPr>
              <a:t>bytes, b’</a:t>
            </a:r>
            <a:r>
              <a:rPr lang="en-US" altLang="zh-CN" sz="1300" dirty="0" err="1">
                <a:latin typeface="+mn-ea"/>
              </a:rPr>
              <a:t>abc</a:t>
            </a:r>
            <a:r>
              <a:rPr lang="en-US" altLang="zh-CN" sz="1300" dirty="0">
                <a:latin typeface="+mn-ea"/>
              </a:rPr>
              <a:t>’.decode(‘utf-8’),</a:t>
            </a:r>
            <a:r>
              <a:rPr lang="zh-CN" altLang="en-US" sz="1300" dirty="0">
                <a:latin typeface="+mn-ea"/>
              </a:rPr>
              <a:t>解码。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</a:t>
            </a:r>
            <a:r>
              <a:rPr lang="en-US" altLang="zh-CN" sz="1300" dirty="0" err="1">
                <a:latin typeface="+mn-ea"/>
              </a:rPr>
              <a:t>str</a:t>
            </a:r>
            <a:r>
              <a:rPr lang="en-US" altLang="zh-CN" sz="1300" dirty="0">
                <a:latin typeface="+mn-ea"/>
              </a:rPr>
              <a:t>)		</a:t>
            </a:r>
            <a:r>
              <a:rPr lang="zh-CN" altLang="en-US" sz="1300" dirty="0">
                <a:latin typeface="+mn-ea"/>
              </a:rPr>
              <a:t>字符数长度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(bytes)		</a:t>
            </a:r>
            <a:r>
              <a:rPr lang="zh-CN" altLang="en-US" sz="1300" dirty="0">
                <a:latin typeface="+mn-ea"/>
              </a:rPr>
              <a:t>字节数长度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设置</a:t>
            </a:r>
            <a:r>
              <a:rPr lang="en-US" altLang="zh-CN" sz="1300" dirty="0">
                <a:latin typeface="+mn-ea"/>
              </a:rPr>
              <a:t>python</a:t>
            </a:r>
            <a:r>
              <a:rPr lang="zh-CN" altLang="en-US" sz="1300" dirty="0">
                <a:latin typeface="+mn-ea"/>
              </a:rPr>
              <a:t>文件的编码格式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/>
              <a:t>#!/</a:t>
            </a:r>
            <a:r>
              <a:rPr lang="en-US" altLang="zh-CN" sz="1300" dirty="0" err="1"/>
              <a:t>usr</a:t>
            </a:r>
            <a:r>
              <a:rPr lang="en-US" altLang="zh-CN" sz="1300" dirty="0"/>
              <a:t>/bin/</a:t>
            </a:r>
            <a:r>
              <a:rPr lang="en-US" altLang="zh-CN" sz="1300" dirty="0" err="1"/>
              <a:t>env</a:t>
            </a:r>
            <a:r>
              <a:rPr lang="en-US" altLang="zh-CN" sz="1300" dirty="0"/>
              <a:t> python3	  </a:t>
            </a:r>
            <a:r>
              <a:rPr lang="en-US" altLang="zh-CN" sz="1300" dirty="0" err="1"/>
              <a:t>linux</a:t>
            </a:r>
            <a:r>
              <a:rPr lang="en-US" altLang="zh-CN" sz="1300" dirty="0"/>
              <a:t>  OS x </a:t>
            </a:r>
          </a:p>
          <a:p>
            <a:pPr lvl="2"/>
            <a:r>
              <a:rPr lang="en-US" altLang="zh-CN" sz="1300" dirty="0"/>
              <a:t> # -*- coding: utf-8 -*-</a:t>
            </a:r>
          </a:p>
          <a:p>
            <a:pPr lvl="2"/>
            <a:r>
              <a:rPr lang="zh-CN" altLang="en-US" sz="1300" dirty="0"/>
              <a:t>编写工具设置保存文件编码格式</a:t>
            </a:r>
            <a:endParaRPr lang="en-US" altLang="zh-CN" sz="1300" dirty="0"/>
          </a:p>
          <a:p>
            <a:pPr lvl="1"/>
            <a:r>
              <a:rPr lang="zh-CN" altLang="en-US" sz="1300" dirty="0"/>
              <a:t>字符串格式化</a:t>
            </a:r>
            <a:endParaRPr lang="en-US" altLang="zh-CN" sz="1300" dirty="0"/>
          </a:p>
          <a:p>
            <a:pPr lvl="2"/>
            <a:r>
              <a:rPr lang="zh-CN" altLang="en-US" sz="1300" dirty="0"/>
              <a:t>占位符     </a:t>
            </a:r>
            <a:r>
              <a:rPr lang="en-US" altLang="zh-CN" sz="1300" dirty="0"/>
              <a:t>%d </a:t>
            </a:r>
            <a:r>
              <a:rPr lang="zh-CN" altLang="en-US" sz="1300" dirty="0"/>
              <a:t> 、</a:t>
            </a:r>
            <a:r>
              <a:rPr lang="en-US" altLang="zh-CN" sz="1300" dirty="0"/>
              <a:t>%f</a:t>
            </a:r>
            <a:r>
              <a:rPr lang="zh-CN" altLang="en-US" sz="1300" dirty="0"/>
              <a:t>、</a:t>
            </a:r>
            <a:r>
              <a:rPr lang="en-US" altLang="zh-CN" sz="1300" dirty="0"/>
              <a:t>%x</a:t>
            </a:r>
            <a:r>
              <a:rPr lang="zh-CN" altLang="en-US" sz="1300" dirty="0"/>
              <a:t>、</a:t>
            </a:r>
            <a:r>
              <a:rPr lang="en-US" altLang="zh-CN" sz="1300" dirty="0"/>
              <a:t>%s          print(“%s  is good day ”,%today)</a:t>
            </a:r>
          </a:p>
          <a:p>
            <a:pPr lvl="2"/>
            <a:r>
              <a:rPr lang="en-US" altLang="zh-CN" sz="1300" dirty="0"/>
              <a:t>format()	    </a:t>
            </a:r>
            <a:r>
              <a:rPr lang="zh-CN" altLang="en-US" sz="1300" dirty="0"/>
              <a:t>“</a:t>
            </a:r>
            <a:r>
              <a:rPr lang="en-US" altLang="zh-CN" sz="1300" dirty="0"/>
              <a:t>{} is good day</a:t>
            </a:r>
            <a:r>
              <a:rPr lang="zh-CN" altLang="en-US" sz="1300" dirty="0"/>
              <a:t>”</a:t>
            </a:r>
            <a:r>
              <a:rPr lang="en-US" altLang="zh-CN" sz="1300" dirty="0"/>
              <a:t>.format(today)</a:t>
            </a:r>
          </a:p>
          <a:p>
            <a:pPr lvl="1"/>
            <a:r>
              <a:rPr lang="zh-CN" altLang="en-US" sz="1300" dirty="0">
                <a:latin typeface="+mn-ea"/>
              </a:rPr>
              <a:t>字符串常用方法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>
                <a:latin typeface="+mn-ea"/>
              </a:rPr>
              <a:t>index(self, sub, start=None, end=None)</a:t>
            </a:r>
          </a:p>
          <a:p>
            <a:pPr lvl="2"/>
            <a:r>
              <a:rPr lang="en-US" altLang="zh-CN" sz="1300" dirty="0">
                <a:latin typeface="+mn-ea"/>
              </a:rPr>
              <a:t>replace(self, old, new, count=None)</a:t>
            </a:r>
          </a:p>
          <a:p>
            <a:pPr lvl="2"/>
            <a:r>
              <a:rPr lang="en-US" altLang="zh-CN" sz="1300" dirty="0">
                <a:latin typeface="+mn-ea"/>
              </a:rPr>
              <a:t>lower()</a:t>
            </a:r>
          </a:p>
          <a:p>
            <a:pPr lvl="2"/>
            <a:r>
              <a:rPr lang="en-US" altLang="zh-CN" sz="1300" dirty="0">
                <a:latin typeface="+mn-ea"/>
              </a:rPr>
              <a:t>upper()</a:t>
            </a:r>
          </a:p>
          <a:p>
            <a:pPr lvl="2"/>
            <a:endParaRPr lang="en-US" altLang="zh-CN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3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76" end="6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charRg st="576" end="6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charRg st="576" end="6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charRg st="576" end="6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12" end="6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charRg st="612" end="6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charRg st="612" end="6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charRg st="612" end="6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20" end="6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charRg st="620" end="6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charRg st="620" end="6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charRg st="620" end="6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list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tuple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err="1">
                <a:solidFill>
                  <a:srgbClr val="FF0000"/>
                </a:solidFill>
              </a:rPr>
              <a:t>dict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30896"/>
          </a:xfrm>
        </p:spPr>
        <p:txBody>
          <a:bodyPr>
            <a:noAutofit/>
          </a:bodyPr>
          <a:lstStyle/>
          <a:p>
            <a:r>
              <a:rPr lang="en-US" altLang="zh-CN" sz="1300" dirty="0">
                <a:latin typeface="+mn-ea"/>
              </a:rPr>
              <a:t>list:</a:t>
            </a:r>
            <a:r>
              <a:rPr lang="zh-CN" altLang="en-US" sz="1300" dirty="0">
                <a:latin typeface="+mn-ea"/>
              </a:rPr>
              <a:t>有序列表   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 = [78,’good’,98.7]</a:t>
            </a: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(list)	</a:t>
            </a:r>
            <a:r>
              <a:rPr lang="zh-CN" altLang="en-US" sz="1300" dirty="0">
                <a:latin typeface="+mn-ea"/>
              </a:rPr>
              <a:t>获取长度</a:t>
            </a:r>
            <a:r>
              <a:rPr lang="en-US" altLang="zh-CN" sz="1300" dirty="0">
                <a:latin typeface="+mn-ea"/>
              </a:rPr>
              <a:t> </a:t>
            </a:r>
          </a:p>
          <a:p>
            <a:pPr lvl="1"/>
            <a:r>
              <a:rPr lang="zh-CN" altLang="en-US" sz="1300" dirty="0">
                <a:latin typeface="+mn-ea"/>
              </a:rPr>
              <a:t>访问元素：索引</a:t>
            </a:r>
            <a:r>
              <a:rPr lang="en-US" altLang="zh-CN" sz="1300" dirty="0">
                <a:latin typeface="+mn-ea"/>
              </a:rPr>
              <a:t>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[0]   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[-1]    </a:t>
            </a:r>
            <a:r>
              <a:rPr lang="en-US" altLang="zh-CN" sz="1300" dirty="0" err="1">
                <a:latin typeface="+mn-ea"/>
              </a:rPr>
              <a:t>IndexError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添加元素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lst.apped</a:t>
            </a:r>
            <a:r>
              <a:rPr lang="en-US" altLang="zh-CN" sz="1300" dirty="0">
                <a:latin typeface="+mn-ea"/>
              </a:rPr>
              <a:t>(value)	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zh-CN" altLang="en-US" sz="1300" dirty="0">
                <a:latin typeface="+mn-ea"/>
              </a:rPr>
              <a:t>最后追加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lst.insert</a:t>
            </a:r>
            <a:r>
              <a:rPr lang="en-US" altLang="zh-CN" sz="1300" dirty="0">
                <a:latin typeface="+mn-ea"/>
              </a:rPr>
              <a:t>(</a:t>
            </a:r>
            <a:r>
              <a:rPr lang="en-US" altLang="zh-CN" sz="1300" dirty="0" err="1">
                <a:latin typeface="+mn-ea"/>
              </a:rPr>
              <a:t>index,value</a:t>
            </a:r>
            <a:r>
              <a:rPr lang="en-US" altLang="zh-CN" sz="1300" dirty="0">
                <a:latin typeface="+mn-ea"/>
              </a:rPr>
              <a:t>)	index</a:t>
            </a:r>
            <a:r>
              <a:rPr lang="zh-CN" altLang="en-US" sz="1300" dirty="0">
                <a:latin typeface="+mn-ea"/>
              </a:rPr>
              <a:t>索引位置插入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删除元素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lst.pop</a:t>
            </a:r>
            <a:r>
              <a:rPr lang="en-US" altLang="zh-CN" sz="1300" dirty="0">
                <a:latin typeface="+mn-ea"/>
              </a:rPr>
              <a:t>()			</a:t>
            </a:r>
            <a:r>
              <a:rPr lang="zh-CN" altLang="en-US" sz="1300" dirty="0">
                <a:latin typeface="+mn-ea"/>
              </a:rPr>
              <a:t>删除末尾元素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lst.pop</a:t>
            </a:r>
            <a:r>
              <a:rPr lang="en-US" altLang="zh-CN" sz="1300" dirty="0">
                <a:latin typeface="+mn-ea"/>
              </a:rPr>
              <a:t>(index)		</a:t>
            </a:r>
            <a:r>
              <a:rPr lang="zh-CN" altLang="en-US" sz="1300" dirty="0">
                <a:latin typeface="+mn-ea"/>
              </a:rPr>
              <a:t>删除</a:t>
            </a:r>
            <a:r>
              <a:rPr lang="en-US" altLang="zh-CN" sz="1300" dirty="0">
                <a:latin typeface="+mn-ea"/>
              </a:rPr>
              <a:t>index</a:t>
            </a:r>
            <a:r>
              <a:rPr lang="zh-CN" altLang="en-US" sz="1300" dirty="0">
                <a:latin typeface="+mn-ea"/>
              </a:rPr>
              <a:t>位置元素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替换元素内容</a:t>
            </a:r>
            <a:r>
              <a:rPr lang="en-US" altLang="zh-CN" sz="1300" dirty="0">
                <a:latin typeface="+mn-ea"/>
              </a:rPr>
              <a:t>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[0] = ‘yes’</a:t>
            </a:r>
          </a:p>
          <a:p>
            <a:pPr lvl="1"/>
            <a:r>
              <a:rPr lang="en-US" altLang="zh-CN" sz="1300" dirty="0">
                <a:latin typeface="+mn-ea"/>
              </a:rPr>
              <a:t>list</a:t>
            </a:r>
            <a:r>
              <a:rPr lang="zh-CN" altLang="en-US" sz="1300" dirty="0">
                <a:latin typeface="+mn-ea"/>
              </a:rPr>
              <a:t>的嵌套</a:t>
            </a:r>
            <a:r>
              <a:rPr lang="en-US" altLang="zh-CN" sz="1300" dirty="0">
                <a:latin typeface="+mn-ea"/>
              </a:rPr>
              <a:t>	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 = [43,56,23,</a:t>
            </a:r>
            <a:r>
              <a:rPr lang="en-US" altLang="zh-CN" sz="1300" dirty="0">
                <a:solidFill>
                  <a:srgbClr val="FF0000"/>
                </a:solidFill>
                <a:latin typeface="+mn-ea"/>
              </a:rPr>
              <a:t>[23,54]</a:t>
            </a:r>
            <a:r>
              <a:rPr lang="en-US" altLang="zh-CN" sz="1300" dirty="0">
                <a:latin typeface="+mn-ea"/>
              </a:rPr>
              <a:t>,65]	</a:t>
            </a:r>
            <a:r>
              <a:rPr lang="zh-CN" altLang="en-US" sz="1300" dirty="0">
                <a:latin typeface="+mn-ea"/>
              </a:rPr>
              <a:t>二维、三维、</a:t>
            </a:r>
            <a:r>
              <a:rPr lang="en-US" altLang="zh-CN" sz="1300" dirty="0">
                <a:latin typeface="+mn-ea"/>
              </a:rPr>
              <a:t>…</a:t>
            </a:r>
          </a:p>
          <a:p>
            <a:pPr lvl="1"/>
            <a:r>
              <a:rPr lang="zh-CN" altLang="en-US" sz="1300" dirty="0">
                <a:latin typeface="+mn-ea"/>
              </a:rPr>
              <a:t>方法：</a:t>
            </a:r>
            <a:r>
              <a:rPr lang="en-US" altLang="zh-CN" sz="1300" dirty="0" err="1">
                <a:latin typeface="+mn-ea"/>
              </a:rPr>
              <a:t>lst+lst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*3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>
                <a:latin typeface="+mn-ea"/>
              </a:rPr>
              <a:t>max(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)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>
                <a:latin typeface="+mn-ea"/>
              </a:rPr>
              <a:t>min(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) </a:t>
            </a:r>
          </a:p>
          <a:p>
            <a:r>
              <a:rPr lang="en-US" altLang="zh-CN" sz="1300" dirty="0">
                <a:latin typeface="+mn-ea"/>
              </a:rPr>
              <a:t>tuple:</a:t>
            </a:r>
            <a:r>
              <a:rPr lang="zh-CN" altLang="en-US" sz="1300" dirty="0">
                <a:latin typeface="+mn-ea"/>
              </a:rPr>
              <a:t>元组   </a:t>
            </a:r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(23,’bob’,89)  tup1 = (45,)</a:t>
            </a:r>
          </a:p>
          <a:p>
            <a:pPr lvl="1"/>
            <a:r>
              <a:rPr lang="zh-CN" altLang="en-US" sz="1300" dirty="0">
                <a:latin typeface="+mn-ea"/>
              </a:rPr>
              <a:t>初始化后不可变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索引方位</a:t>
            </a:r>
            <a:endParaRPr lang="en-US" altLang="zh-CN" sz="1300" dirty="0">
              <a:latin typeface="+mn-ea"/>
            </a:endParaRPr>
          </a:p>
          <a:p>
            <a:r>
              <a:rPr lang="en-US" altLang="zh-CN" sz="1300" b="1" dirty="0">
                <a:solidFill>
                  <a:srgbClr val="FF0000"/>
                </a:solidFill>
                <a:latin typeface="+mn-ea"/>
              </a:rPr>
              <a:t>tuple</a:t>
            </a:r>
            <a:r>
              <a:rPr lang="zh-CN" altLang="en-US" sz="1300" b="1" dirty="0">
                <a:solidFill>
                  <a:srgbClr val="FF0000"/>
                </a:solidFill>
                <a:latin typeface="+mn-ea"/>
              </a:rPr>
              <a:t>真的不可变吗？</a:t>
            </a:r>
            <a:endParaRPr lang="en-US" altLang="zh-CN" sz="13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(12,87,[34,54,45],56)</a:t>
            </a:r>
          </a:p>
          <a:p>
            <a:pPr lvl="1"/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[2][2] = 99    --- &gt; </a:t>
            </a:r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(12,87,[34,</a:t>
            </a:r>
            <a:r>
              <a:rPr lang="en-US" altLang="zh-CN" sz="1300" b="1" dirty="0">
                <a:solidFill>
                  <a:srgbClr val="FF0000"/>
                </a:solidFill>
                <a:latin typeface="+mn-ea"/>
              </a:rPr>
              <a:t>99</a:t>
            </a:r>
            <a:r>
              <a:rPr lang="en-US" altLang="zh-CN" sz="1300" dirty="0">
                <a:latin typeface="+mn-ea"/>
              </a:rPr>
              <a:t>,45],56)</a:t>
            </a:r>
          </a:p>
          <a:p>
            <a:pPr lvl="1"/>
            <a:r>
              <a:rPr lang="zh-CN" altLang="en-US" sz="1300" dirty="0">
                <a:latin typeface="+mn-ea"/>
              </a:rPr>
              <a:t>不变的是元素的指向</a:t>
            </a:r>
            <a:endParaRPr lang="en-US" altLang="zh-CN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list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tuple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err="1">
                <a:solidFill>
                  <a:srgbClr val="FF0000"/>
                </a:solidFill>
              </a:rPr>
              <a:t>dict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73" y="1564901"/>
            <a:ext cx="11583662" cy="5030896"/>
          </a:xfrm>
        </p:spPr>
        <p:txBody>
          <a:bodyPr>
            <a:noAutofit/>
          </a:bodyPr>
          <a:lstStyle/>
          <a:p>
            <a:r>
              <a:rPr lang="en-US" altLang="zh-CN" sz="1600" dirty="0" err="1">
                <a:latin typeface="+mn-ea"/>
              </a:rPr>
              <a:t>dict</a:t>
            </a:r>
            <a:r>
              <a:rPr lang="en-US" altLang="zh-CN" sz="1600" dirty="0">
                <a:latin typeface="+mn-ea"/>
              </a:rPr>
              <a:t>: </a:t>
            </a:r>
            <a:r>
              <a:rPr lang="zh-CN" altLang="en-US" sz="1600" dirty="0">
                <a:latin typeface="+mn-ea"/>
              </a:rPr>
              <a:t>字典（</a:t>
            </a:r>
            <a:r>
              <a:rPr lang="en-US" altLang="zh-CN" sz="1600" dirty="0">
                <a:latin typeface="+mn-ea"/>
              </a:rPr>
              <a:t>dictionary</a:t>
            </a:r>
            <a:r>
              <a:rPr lang="zh-CN" altLang="en-US" sz="1600" dirty="0">
                <a:latin typeface="+mn-ea"/>
              </a:rPr>
              <a:t>） 键值对（</a:t>
            </a:r>
            <a:r>
              <a:rPr lang="en-US" altLang="zh-CN" sz="1600" dirty="0">
                <a:latin typeface="+mn-ea"/>
              </a:rPr>
              <a:t>key-value</a:t>
            </a:r>
            <a:r>
              <a:rPr lang="zh-CN" altLang="en-US" sz="1600" dirty="0">
                <a:latin typeface="+mn-ea"/>
              </a:rPr>
              <a:t>）  </a:t>
            </a:r>
            <a:r>
              <a:rPr lang="en-US" altLang="zh-CN" sz="1600" dirty="0">
                <a:latin typeface="+mn-ea"/>
              </a:rPr>
              <a:t>d = {‘name’:’jack’,’age’:18,’address’:’beijing’}</a:t>
            </a:r>
          </a:p>
          <a:p>
            <a:pPr lvl="1"/>
            <a:r>
              <a:rPr lang="zh-CN" altLang="en-US" sz="1600" dirty="0">
                <a:latin typeface="+mn-ea"/>
              </a:rPr>
              <a:t>获取值：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d[key]   d[‘name’]  	 -- &gt; ‘jack’</a:t>
            </a:r>
          </a:p>
          <a:p>
            <a:pPr lvl="2"/>
            <a:r>
              <a:rPr lang="en-US" altLang="zh-CN" sz="1600" dirty="0" err="1">
                <a:latin typeface="+mn-ea"/>
              </a:rPr>
              <a:t>d.get</a:t>
            </a:r>
            <a:r>
              <a:rPr lang="en-US" altLang="zh-CN" sz="1600" dirty="0">
                <a:latin typeface="+mn-ea"/>
              </a:rPr>
              <a:t>(‘name’)    	</a:t>
            </a:r>
            <a:r>
              <a:rPr lang="en-US" altLang="zh-CN" sz="1600" dirty="0" err="1">
                <a:latin typeface="+mn-ea"/>
              </a:rPr>
              <a:t>d.get</a:t>
            </a:r>
            <a:r>
              <a:rPr lang="en-US" altLang="zh-CN" sz="1600" dirty="0">
                <a:latin typeface="+mn-ea"/>
              </a:rPr>
              <a:t>(‘</a:t>
            </a:r>
            <a:r>
              <a:rPr lang="en-US" altLang="zh-CN" sz="1600" dirty="0" err="1">
                <a:latin typeface="+mn-ea"/>
              </a:rPr>
              <a:t>kown</a:t>
            </a:r>
            <a:r>
              <a:rPr lang="en-US" altLang="zh-CN" sz="1600" dirty="0">
                <a:latin typeface="+mn-ea"/>
              </a:rPr>
              <a:t>’)  -- &gt;None	</a:t>
            </a:r>
          </a:p>
          <a:p>
            <a:pPr lvl="2"/>
            <a:r>
              <a:rPr lang="en-US" altLang="zh-CN" sz="1600" dirty="0">
                <a:latin typeface="+mn-ea"/>
              </a:rPr>
              <a:t>Key</a:t>
            </a:r>
            <a:r>
              <a:rPr lang="zh-CN" altLang="en-US" sz="1600" dirty="0">
                <a:latin typeface="+mn-ea"/>
              </a:rPr>
              <a:t>不存在</a:t>
            </a:r>
            <a:r>
              <a:rPr lang="en-US" altLang="zh-CN" sz="1600" dirty="0">
                <a:latin typeface="+mn-ea"/>
              </a:rPr>
              <a:t>		</a:t>
            </a:r>
            <a:r>
              <a:rPr lang="en-US" altLang="zh-CN" sz="1600" dirty="0" err="1">
                <a:latin typeface="+mn-ea"/>
              </a:rPr>
              <a:t>KeyError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Key in </a:t>
            </a:r>
            <a:r>
              <a:rPr lang="en-US" altLang="zh-CN" sz="1600" dirty="0" err="1">
                <a:latin typeface="+mn-ea"/>
              </a:rPr>
              <a:t>dict</a:t>
            </a:r>
            <a:r>
              <a:rPr lang="en-US" altLang="zh-CN" sz="1600" dirty="0">
                <a:latin typeface="+mn-ea"/>
              </a:rPr>
              <a:t>		</a:t>
            </a:r>
            <a:r>
              <a:rPr lang="zh-CN" altLang="en-US" sz="1600" dirty="0">
                <a:latin typeface="+mn-ea"/>
              </a:rPr>
              <a:t>‘</a:t>
            </a:r>
            <a:r>
              <a:rPr lang="en-US" altLang="zh-CN" sz="1600" dirty="0">
                <a:latin typeface="+mn-ea"/>
              </a:rPr>
              <a:t>name</a:t>
            </a:r>
            <a:r>
              <a:rPr lang="zh-CN" altLang="en-US" sz="1600" dirty="0">
                <a:latin typeface="+mn-ea"/>
              </a:rPr>
              <a:t>’</a:t>
            </a:r>
            <a:r>
              <a:rPr lang="en-US" altLang="zh-CN" sz="1600" dirty="0">
                <a:latin typeface="+mn-ea"/>
              </a:rPr>
              <a:t>in d   -- &gt; True/False	</a:t>
            </a:r>
          </a:p>
          <a:p>
            <a:pPr lvl="1"/>
            <a:r>
              <a:rPr lang="zh-CN" altLang="en-US" sz="1600" dirty="0">
                <a:latin typeface="+mn-ea"/>
              </a:rPr>
              <a:t>添加元素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d[‘phone’] = ‘18888888888’</a:t>
            </a:r>
          </a:p>
          <a:p>
            <a:pPr lvl="1"/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删除元素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d.pop</a:t>
            </a:r>
            <a:r>
              <a:rPr lang="en-US" altLang="zh-CN" sz="1600" dirty="0">
                <a:latin typeface="+mn-ea"/>
              </a:rPr>
              <a:t>(key)		</a:t>
            </a:r>
            <a:r>
              <a:rPr lang="zh-CN" altLang="en-US" sz="1600" dirty="0">
                <a:latin typeface="+mn-ea"/>
              </a:rPr>
              <a:t>删除</a:t>
            </a:r>
            <a:r>
              <a:rPr lang="en-US" altLang="zh-CN" sz="1600" dirty="0">
                <a:latin typeface="+mn-ea"/>
              </a:rPr>
              <a:t>key</a:t>
            </a:r>
            <a:r>
              <a:rPr lang="zh-CN" altLang="en-US" sz="1600" dirty="0">
                <a:latin typeface="+mn-ea"/>
              </a:rPr>
              <a:t>，对应的</a:t>
            </a:r>
            <a:r>
              <a:rPr lang="en-US" altLang="zh-CN" sz="1600" dirty="0">
                <a:latin typeface="+mn-ea"/>
              </a:rPr>
              <a:t>value</a:t>
            </a:r>
            <a:r>
              <a:rPr lang="zh-CN" altLang="en-US" sz="1600" dirty="0">
                <a:latin typeface="+mn-ea"/>
              </a:rPr>
              <a:t>也会删除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替换元素内容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</a:t>
            </a:r>
            <a:r>
              <a:rPr lang="zh-CN" altLang="en-US" sz="1600" dirty="0">
                <a:latin typeface="+mn-ea"/>
              </a:rPr>
              <a:t>‘</a:t>
            </a:r>
            <a:r>
              <a:rPr lang="en-US" altLang="zh-CN" sz="1600" dirty="0">
                <a:latin typeface="+mn-ea"/>
              </a:rPr>
              <a:t>name</a:t>
            </a:r>
            <a:r>
              <a:rPr lang="zh-CN" altLang="en-US" sz="1600" dirty="0">
                <a:latin typeface="+mn-ea"/>
              </a:rPr>
              <a:t>’</a:t>
            </a:r>
            <a:r>
              <a:rPr lang="en-US" altLang="zh-CN" sz="1600" dirty="0">
                <a:latin typeface="+mn-ea"/>
              </a:rPr>
              <a:t>] = ‘</a:t>
            </a:r>
            <a:r>
              <a:rPr lang="en-US" altLang="zh-CN" sz="1600" dirty="0" err="1">
                <a:latin typeface="+mn-ea"/>
              </a:rPr>
              <a:t>lilei</a:t>
            </a:r>
            <a:r>
              <a:rPr lang="en-US" altLang="zh-CN" sz="1600" dirty="0">
                <a:latin typeface="+mn-ea"/>
              </a:rPr>
              <a:t>’		key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‘name’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value</a:t>
            </a:r>
            <a:r>
              <a:rPr lang="zh-CN" altLang="en-US" sz="1600" dirty="0">
                <a:latin typeface="+mn-ea"/>
              </a:rPr>
              <a:t>会更新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常用方法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dict.items</a:t>
            </a:r>
            <a:r>
              <a:rPr lang="en-US" altLang="zh-CN" sz="1600" dirty="0">
                <a:latin typeface="+mn-ea"/>
              </a:rPr>
              <a:t>  </a:t>
            </a:r>
            <a:r>
              <a:rPr lang="zh-CN" altLang="en-US" sz="1600" dirty="0">
                <a:latin typeface="+mn-ea"/>
              </a:rPr>
              <a:t>迭代 返回 </a:t>
            </a:r>
            <a:r>
              <a:rPr lang="en-US" altLang="zh-CN" sz="1600" dirty="0" err="1">
                <a:latin typeface="+mn-ea"/>
              </a:rPr>
              <a:t>k,v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dict.keys</a:t>
            </a:r>
            <a:r>
              <a:rPr lang="en-US" altLang="zh-CN" sz="1600" dirty="0">
                <a:latin typeface="+mn-ea"/>
              </a:rPr>
              <a:t>  </a:t>
            </a:r>
          </a:p>
          <a:p>
            <a:pPr lvl="2"/>
            <a:r>
              <a:rPr lang="en-US" altLang="zh-CN" sz="1600" dirty="0" err="1">
                <a:latin typeface="+mn-ea"/>
              </a:rPr>
              <a:t>dict.values</a:t>
            </a:r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43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条件判断</a:t>
            </a:r>
            <a:br>
              <a:rPr lang="zh-CN" altLang="en-US" sz="3200" dirty="0">
                <a:solidFill>
                  <a:srgbClr val="FF0000"/>
                </a:solidFill>
              </a:rPr>
            </a:b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02295"/>
            <a:ext cx="2968487" cy="1755914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ea"/>
              </a:rPr>
              <a:t>if</a:t>
            </a:r>
          </a:p>
          <a:p>
            <a:r>
              <a:rPr lang="en-US" altLang="zh-CN" sz="2000" dirty="0">
                <a:latin typeface="+mn-ea"/>
              </a:rPr>
              <a:t>if-else</a:t>
            </a:r>
          </a:p>
          <a:p>
            <a:r>
              <a:rPr lang="en-US" altLang="zh-CN" sz="2000" dirty="0">
                <a:latin typeface="+mn-ea"/>
              </a:rPr>
              <a:t>if-</a:t>
            </a:r>
            <a:r>
              <a:rPr lang="en-US" altLang="zh-CN" sz="2000" dirty="0" err="1">
                <a:latin typeface="+mn-ea"/>
              </a:rPr>
              <a:t>elif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if-</a:t>
            </a:r>
            <a:r>
              <a:rPr lang="en-US" altLang="zh-CN" sz="2000" dirty="0" err="1">
                <a:latin typeface="+mn-ea"/>
              </a:rPr>
              <a:t>elif</a:t>
            </a:r>
            <a:r>
              <a:rPr lang="en-US" altLang="zh-CN" sz="2000" dirty="0">
                <a:latin typeface="+mn-ea"/>
              </a:rPr>
              <a:t>-else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D2A32-F750-47DD-81C7-363888A4010A}"/>
              </a:ext>
            </a:extLst>
          </p:cNvPr>
          <p:cNvSpPr txBox="1"/>
          <p:nvPr/>
        </p:nvSpPr>
        <p:spPr>
          <a:xfrm>
            <a:off x="1272209" y="3690731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r>
              <a:rPr lang="en-US" altLang="zh-CN" dirty="0"/>
              <a:t>If &lt;</a:t>
            </a:r>
            <a:r>
              <a:rPr lang="zh-CN" altLang="en-US" dirty="0"/>
              <a:t>条件判断</a:t>
            </a:r>
            <a:r>
              <a:rPr lang="en-US" altLang="zh-CN" dirty="0"/>
              <a:t>&gt;:</a:t>
            </a:r>
          </a:p>
          <a:p>
            <a:r>
              <a:rPr lang="en-US" altLang="zh-CN" dirty="0"/>
              <a:t>	&lt;</a:t>
            </a:r>
            <a:r>
              <a:rPr lang="zh-CN" altLang="en-US" dirty="0"/>
              <a:t>执行</a:t>
            </a:r>
            <a:r>
              <a:rPr lang="en-US" altLang="zh-CN" dirty="0"/>
              <a:t>1&gt;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&lt;</a:t>
            </a:r>
            <a:r>
              <a:rPr lang="zh-CN" altLang="en-US" dirty="0"/>
              <a:t>执行</a:t>
            </a:r>
            <a:r>
              <a:rPr lang="en-US" altLang="zh-CN" dirty="0"/>
              <a:t>2&gt;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5080FC-1ED3-4A4A-AC9F-B99500832BBA}"/>
              </a:ext>
            </a:extLst>
          </p:cNvPr>
          <p:cNvSpPr txBox="1"/>
          <p:nvPr/>
        </p:nvSpPr>
        <p:spPr>
          <a:xfrm>
            <a:off x="5234609" y="1413184"/>
            <a:ext cx="5380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index =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while True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index &gt;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5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break</a:t>
            </a:r>
            <a:endParaRPr lang="en-US" altLang="zh-CN" sz="1600" dirty="0">
              <a:solidFill>
                <a:srgbClr val="CC7832"/>
              </a:solidFill>
              <a:latin typeface="宋体" panose="02010600030101010101" pitchFamily="2" charset="-122"/>
            </a:endParaRPr>
          </a:p>
          <a:p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age = </a:t>
            </a:r>
            <a:r>
              <a:rPr lang="zh-CN" altLang="zh-CN" sz="1600" dirty="0">
                <a:solidFill>
                  <a:srgbClr val="8888C6"/>
                </a:solidFill>
                <a:latin typeface="宋体" panose="02010600030101010101" pitchFamily="2" charset="-122"/>
              </a:rPr>
              <a:t>int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600" dirty="0">
                <a:solidFill>
                  <a:srgbClr val="8888C6"/>
                </a:solidFill>
                <a:latin typeface="宋体" panose="02010600030101010101" pitchFamily="2" charset="-122"/>
              </a:rPr>
              <a:t>input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'age:'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age &lt;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"nothing~"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age&gt;=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0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age &lt;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18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"too young too simple"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age&gt;=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18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age &lt;=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30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"happy~"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age&gt;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30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age&lt;=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40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"------------"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else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"other"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endParaRPr lang="en-US" altLang="zh-CN" sz="16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endParaRPr lang="en-US" altLang="zh-CN" sz="16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index +=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endParaRPr lang="en-US" altLang="zh-CN" sz="1600" dirty="0">
              <a:solidFill>
                <a:srgbClr val="A9B7C6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51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条件循环</a:t>
            </a:r>
            <a:br>
              <a:rPr lang="zh-CN" altLang="en-US" sz="3200" dirty="0">
                <a:solidFill>
                  <a:srgbClr val="FF0000"/>
                </a:solidFill>
              </a:rPr>
            </a:b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2FB377C-606E-423B-A183-4459B67B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9927140" cy="1496351"/>
          </a:xfrm>
        </p:spPr>
        <p:txBody>
          <a:bodyPr>
            <a:noAutofit/>
          </a:bodyPr>
          <a:lstStyle/>
          <a:p>
            <a:r>
              <a:rPr lang="en-US" altLang="zh-CN" sz="1700" dirty="0">
                <a:latin typeface="+mn-ea"/>
              </a:rPr>
              <a:t>for … in	</a:t>
            </a:r>
            <a:r>
              <a:rPr lang="zh-CN" altLang="en-US" sz="1700" dirty="0">
                <a:latin typeface="+mn-ea"/>
              </a:rPr>
              <a:t>元素迭代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while	</a:t>
            </a:r>
            <a:r>
              <a:rPr lang="zh-CN" altLang="en-US" sz="1700" dirty="0">
                <a:latin typeface="+mn-ea"/>
              </a:rPr>
              <a:t>条件满足，就不断循环，条件不满足时退出循环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break	</a:t>
            </a:r>
            <a:r>
              <a:rPr lang="zh-CN" altLang="en-US" sz="1700" dirty="0">
                <a:latin typeface="+mn-ea"/>
              </a:rPr>
              <a:t>提前退出循环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continue	</a:t>
            </a:r>
            <a:r>
              <a:rPr lang="zh-CN" altLang="en-US" sz="1700" dirty="0">
                <a:latin typeface="+mn-ea"/>
              </a:rPr>
              <a:t>跳过当前的这次循环，直接开始下一次循环</a:t>
            </a:r>
            <a:endParaRPr lang="en-US" altLang="zh-CN" sz="1700" dirty="0">
              <a:latin typeface="+mn-ea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726DA75-1395-4F28-96E0-6496CA4F9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989014"/>
            <a:ext cx="4585252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 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+= x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79BA4D6-C6D1-4122-BB3C-C7559F81F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713" y="3004403"/>
            <a:ext cx="4147931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+= x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4950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649888D-284B-49E1-88F7-85223594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096" y="2881293"/>
            <a:ext cx="3750365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= []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 = n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n%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lst.append(n)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(lst)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[1, 3, 5, 7, 9]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82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定义函数</a:t>
            </a:r>
            <a:endParaRPr lang="en-US" altLang="zh-CN" dirty="0"/>
          </a:p>
          <a:p>
            <a:r>
              <a:rPr lang="zh-CN" altLang="en-US" dirty="0"/>
              <a:t>函数调用</a:t>
            </a:r>
            <a:endParaRPr lang="en-US" altLang="zh-CN" dirty="0"/>
          </a:p>
          <a:p>
            <a:r>
              <a:rPr lang="zh-CN" altLang="en-US" dirty="0"/>
              <a:t>函数的参数</a:t>
            </a:r>
            <a:endParaRPr lang="en-US" altLang="zh-CN" dirty="0"/>
          </a:p>
          <a:p>
            <a:r>
              <a:rPr lang="zh-CN" altLang="en-US" dirty="0"/>
              <a:t>递归函数</a:t>
            </a:r>
          </a:p>
        </p:txBody>
      </p:sp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定义函数、函数调用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定义函数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zh-CN" altLang="en-US" dirty="0"/>
              <a:t>函数体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en-US" altLang="zh-CN" b="1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函数调用</a:t>
            </a:r>
            <a:endParaRPr lang="en-US" altLang="zh-CN" dirty="0"/>
          </a:p>
          <a:p>
            <a:pPr lvl="1"/>
            <a:r>
              <a:rPr lang="en-US" altLang="zh-CN" dirty="0" err="1"/>
              <a:t>function_name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空函数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454914" lvl="1" indent="0">
              <a:buNone/>
            </a:pPr>
            <a:r>
              <a:rPr lang="en-US" altLang="zh-CN" dirty="0"/>
              <a:t>	      pass</a:t>
            </a:r>
          </a:p>
          <a:p>
            <a:r>
              <a:rPr lang="zh-CN" altLang="en-US" dirty="0"/>
              <a:t>返回多个值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zh-CN" altLang="en-US" dirty="0"/>
              <a:t>函数体</a:t>
            </a:r>
            <a:endParaRPr lang="en-US" altLang="zh-CN" dirty="0"/>
          </a:p>
          <a:p>
            <a:pPr marL="454914" lvl="1" indent="0">
              <a:buNone/>
            </a:pPr>
            <a:r>
              <a:rPr lang="en-US" altLang="zh-CN" dirty="0"/>
              <a:t>	      return </a:t>
            </a:r>
            <a:r>
              <a:rPr lang="en-US" altLang="zh-CN" dirty="0" err="1"/>
              <a:t>x,y,z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5AD7AA-D442-4C33-9D3E-2405F200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887" y="2136338"/>
            <a:ext cx="4651513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"方法体内容"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 = function_name()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(test)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方法体内容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&lt;class 'object'&gt;</a:t>
            </a:r>
            <a:endParaRPr kumimoji="0" lang="zh-CN" altLang="zh-CN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函数的参数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+mn-ea"/>
              </a:rPr>
              <a:t>位置参数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a,b,c</a:t>
            </a:r>
            <a:r>
              <a:rPr lang="en-US" altLang="zh-CN" dirty="0">
                <a:latin typeface="+mn-ea"/>
              </a:rPr>
              <a:t>):</a:t>
            </a:r>
          </a:p>
          <a:p>
            <a:r>
              <a:rPr lang="zh-CN" altLang="en-US" dirty="0">
                <a:latin typeface="+mn-ea"/>
              </a:rPr>
              <a:t>默认参数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a,b</a:t>
            </a:r>
            <a:r>
              <a:rPr lang="en-US" altLang="zh-CN" dirty="0">
                <a:latin typeface="+mn-ea"/>
              </a:rPr>
              <a:t> = 3,c = 0)</a:t>
            </a:r>
          </a:p>
          <a:p>
            <a:pPr lvl="1"/>
            <a:r>
              <a:rPr lang="zh-CN" altLang="en-US" dirty="0">
                <a:latin typeface="+mn-ea"/>
              </a:rPr>
              <a:t>参数变化大的放在前面，变化小的放在后面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默认参数必须指向不变的对象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可变参数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 err="1">
                <a:latin typeface="+mn-ea"/>
              </a:rPr>
              <a:t>args</a:t>
            </a:r>
            <a:r>
              <a:rPr lang="en-US" altLang="zh-CN" dirty="0">
                <a:latin typeface="+mn-ea"/>
              </a:rPr>
              <a:t>):</a:t>
            </a:r>
          </a:p>
          <a:p>
            <a:pPr lvl="1"/>
            <a:r>
              <a:rPr lang="zh-CN" altLang="en-US" dirty="0">
                <a:latin typeface="+mn-ea"/>
              </a:rPr>
              <a:t>把参数组装成</a:t>
            </a:r>
            <a:r>
              <a:rPr lang="en-US" altLang="zh-CN" dirty="0">
                <a:latin typeface="+mn-ea"/>
              </a:rPr>
              <a:t>tuple</a:t>
            </a:r>
          </a:p>
          <a:p>
            <a:r>
              <a:rPr lang="zh-CN" altLang="en-US" dirty="0">
                <a:latin typeface="+mn-ea"/>
              </a:rPr>
              <a:t>关键字参数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/>
              <a:t>关键字参数允许你传入</a:t>
            </a:r>
            <a:r>
              <a:rPr lang="en-US" altLang="zh-CN" dirty="0"/>
              <a:t>0</a:t>
            </a:r>
            <a:r>
              <a:rPr lang="zh-CN" altLang="en-US" dirty="0"/>
              <a:t>个或任意个含参数名的参数，这些关键字参数在函数内部自动组装为一个</a:t>
            </a:r>
            <a:r>
              <a:rPr lang="en-US" altLang="zh-CN" dirty="0" err="1"/>
              <a:t>dict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**</a:t>
            </a:r>
            <a:r>
              <a:rPr lang="en-US" altLang="zh-CN" dirty="0" err="1">
                <a:latin typeface="+mn-ea"/>
              </a:rPr>
              <a:t>kwargs</a:t>
            </a:r>
            <a:r>
              <a:rPr lang="en-US" altLang="zh-CN" dirty="0">
                <a:latin typeface="+mn-ea"/>
              </a:rPr>
              <a:t>):</a:t>
            </a:r>
          </a:p>
          <a:p>
            <a:r>
              <a:rPr lang="zh-CN" altLang="en-US" dirty="0">
                <a:latin typeface="+mn-ea"/>
              </a:rPr>
              <a:t>参数组合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参数定义的顺序必须是：必选参数、默认参数、可变参数、命名关键字参数和关键字参数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对于任意函数，都可以通过类似</a:t>
            </a: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(*</a:t>
            </a:r>
            <a:r>
              <a:rPr lang="en-US" altLang="zh-CN" dirty="0" err="1">
                <a:latin typeface="+mn-ea"/>
              </a:rPr>
              <a:t>args</a:t>
            </a:r>
            <a:r>
              <a:rPr lang="en-US" altLang="zh-CN" dirty="0">
                <a:latin typeface="+mn-ea"/>
              </a:rPr>
              <a:t>, **</a:t>
            </a:r>
            <a:r>
              <a:rPr lang="en-US" altLang="zh-CN" dirty="0" err="1">
                <a:latin typeface="+mn-ea"/>
              </a:rPr>
              <a:t>kwargs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的形式调用它，无论它的参数是如何定义的。</a:t>
            </a:r>
            <a:endParaRPr lang="en-US" altLang="zh-CN" dirty="0">
              <a:latin typeface="+mn-e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9587B8-76F8-4D52-8029-26FF34FD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971119"/>
            <a:ext cx="3962400" cy="2800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sum += n * n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= calc(*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i="1" dirty="0">
                <a:solidFill>
                  <a:srgbClr val="FF0000"/>
                </a:solidFill>
                <a:latin typeface="Arial" panose="020B0604020202020204" pitchFamily="34" charset="0"/>
              </a:rPr>
              <a:t>165</a:t>
            </a:r>
            <a:endParaRPr kumimoji="0" lang="zh-CN" altLang="zh-CN" sz="16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递归函数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21655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latin typeface="+mn-ea"/>
              </a:rPr>
              <a:t>阶乘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斐波拉契数列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数列：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13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lvl="1"/>
            <a:r>
              <a:rPr lang="zh-CN" altLang="en-US" sz="2000" dirty="0">
                <a:latin typeface="+mn-ea"/>
              </a:rPr>
              <a:t>从第三项起，每一项都等于前两项的和，即</a:t>
            </a:r>
            <a:r>
              <a:rPr lang="en-US" altLang="zh-CN" sz="2000" dirty="0">
                <a:latin typeface="+mn-ea"/>
              </a:rPr>
              <a:t>F(N) = F(N - 1) + F(N - 2) (N &gt;= 2)</a:t>
            </a:r>
          </a:p>
          <a:p>
            <a:pPr lvl="1"/>
            <a:r>
              <a:rPr lang="zh-CN" altLang="en-US" sz="2000" dirty="0">
                <a:latin typeface="+mn-ea"/>
              </a:rPr>
              <a:t>并且规定</a:t>
            </a:r>
            <a:r>
              <a:rPr lang="en-US" altLang="zh-CN" sz="2000" dirty="0">
                <a:latin typeface="+mn-ea"/>
              </a:rPr>
              <a:t>F(0) = 0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F(1) = 1</a:t>
            </a:r>
          </a:p>
          <a:p>
            <a:pPr marL="68580" indent="0">
              <a:buNone/>
            </a:pPr>
            <a:r>
              <a:rPr lang="en-US" altLang="zh-CN" dirty="0">
                <a:latin typeface="+mn-ea"/>
              </a:rPr>
              <a:t>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4A43CD-AB3F-4995-85FE-61B586C9F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252" y="3837836"/>
            <a:ext cx="4055165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* fn(n -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5297C0-9084-4C72-9E5E-768253B3B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469" y="3183796"/>
            <a:ext cx="504907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fib(n-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)+fib(n-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get_fib_list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lst =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temp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lst.append(fib(temp))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temp +=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(get_fib_list(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37592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切片</a:t>
            </a:r>
            <a:endParaRPr lang="en-US" altLang="zh-CN" dirty="0"/>
          </a:p>
          <a:p>
            <a:r>
              <a:rPr lang="zh-CN" altLang="en-US" dirty="0"/>
              <a:t>迭代</a:t>
            </a:r>
            <a:endParaRPr lang="en-US" altLang="zh-CN" dirty="0"/>
          </a:p>
          <a:p>
            <a:r>
              <a:rPr lang="zh-CN" altLang="en-US" dirty="0"/>
              <a:t>生成器</a:t>
            </a:r>
            <a:endParaRPr lang="en-US" altLang="zh-CN" dirty="0"/>
          </a:p>
          <a:p>
            <a:r>
              <a:rPr lang="zh-CN" altLang="en-US" dirty="0"/>
              <a:t>迭代器</a:t>
            </a:r>
          </a:p>
        </p:txBody>
      </p:sp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切片（</a:t>
            </a:r>
            <a:r>
              <a:rPr lang="en-US" altLang="zh-CN" sz="3200" dirty="0">
                <a:solidFill>
                  <a:srgbClr val="FF0000"/>
                </a:solidFill>
              </a:rPr>
              <a:t>slice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383536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 err="1">
                <a:latin typeface="+mn-ea"/>
              </a:rPr>
              <a:t>tuple,str</a:t>
            </a:r>
            <a:r>
              <a:rPr lang="zh-CN" altLang="en-US" dirty="0">
                <a:latin typeface="+mn-ea"/>
              </a:rPr>
              <a:t>操作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[1,2,3,4,5,6,7,8,9,10]</a:t>
            </a:r>
          </a:p>
          <a:p>
            <a:pPr lvl="1"/>
            <a:r>
              <a:rPr lang="zh-CN" altLang="en-US" dirty="0">
                <a:latin typeface="+mn-ea"/>
              </a:rPr>
              <a:t>取前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[0:5]   </a:t>
            </a:r>
            <a:r>
              <a:rPr lang="zh-CN" altLang="en-US" dirty="0">
                <a:latin typeface="+mn-ea"/>
              </a:rPr>
              <a:t>索引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取，索引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不取   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[:5]</a:t>
            </a:r>
          </a:p>
          <a:p>
            <a:pPr lvl="2"/>
            <a:r>
              <a:rPr lang="en-US" altLang="zh-CN" dirty="0">
                <a:latin typeface="+mn-ea"/>
              </a:rPr>
              <a:t>[1, 2, 3, 4, 5]</a:t>
            </a:r>
          </a:p>
          <a:p>
            <a:pPr lvl="1"/>
            <a:r>
              <a:rPr lang="zh-CN" altLang="en-US" dirty="0">
                <a:latin typeface="+mn-ea"/>
              </a:rPr>
              <a:t>取后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[-5:-1]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[-5:]</a:t>
            </a:r>
          </a:p>
          <a:p>
            <a:pPr lvl="2"/>
            <a:r>
              <a:rPr lang="en-US" altLang="zh-CN" dirty="0">
                <a:latin typeface="+mn-ea"/>
              </a:rPr>
              <a:t>[6, 7, 8, 9, 10]</a:t>
            </a:r>
          </a:p>
          <a:p>
            <a:pPr lvl="1"/>
            <a:r>
              <a:rPr lang="zh-CN" altLang="en-US" dirty="0">
                <a:latin typeface="+mn-ea"/>
              </a:rPr>
              <a:t>中间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[3,8]</a:t>
            </a:r>
          </a:p>
          <a:p>
            <a:pPr lvl="2"/>
            <a:r>
              <a:rPr lang="en-US" altLang="zh-CN" dirty="0">
                <a:latin typeface="+mn-ea"/>
              </a:rPr>
              <a:t>[4, 5, 6, 7, 8]</a:t>
            </a:r>
          </a:p>
          <a:p>
            <a:pPr lvl="1"/>
            <a:r>
              <a:rPr lang="zh-CN" altLang="en-US" dirty="0">
                <a:latin typeface="+mn-ea"/>
              </a:rPr>
              <a:t>字符串也可以截取 截取后还是字符串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s = “this is test string</a:t>
            </a:r>
            <a:r>
              <a:rPr lang="zh-CN" altLang="en-US" dirty="0">
                <a:latin typeface="+mn-ea"/>
              </a:rPr>
              <a:t>” </a:t>
            </a:r>
            <a:r>
              <a:rPr lang="en-US" altLang="zh-CN" dirty="0">
                <a:latin typeface="+mn-ea"/>
              </a:rPr>
              <a:t>s[8:]</a:t>
            </a:r>
          </a:p>
          <a:p>
            <a:pPr lvl="2"/>
            <a:r>
              <a:rPr lang="en-US" altLang="zh-CN" dirty="0">
                <a:latin typeface="+mn-ea"/>
              </a:rPr>
              <a:t>test string</a:t>
            </a:r>
          </a:p>
          <a:p>
            <a:pPr lvl="1"/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[0:8:2]  </a:t>
            </a:r>
            <a:r>
              <a:rPr lang="zh-CN" altLang="en-US" dirty="0">
                <a:latin typeface="+mn-ea"/>
              </a:rPr>
              <a:t>从索引</a:t>
            </a:r>
            <a:r>
              <a:rPr lang="en-US" altLang="zh-CN" dirty="0">
                <a:latin typeface="+mn-ea"/>
              </a:rPr>
              <a:t>0~8</a:t>
            </a:r>
            <a:r>
              <a:rPr lang="zh-CN" altLang="en-US" dirty="0">
                <a:latin typeface="+mn-ea"/>
              </a:rPr>
              <a:t>取值，每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个取一个（后面个值）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[1, 3, 5, 7]</a:t>
            </a:r>
          </a:p>
        </p:txBody>
      </p:sp>
    </p:spTree>
    <p:extLst>
      <p:ext uri="{BB962C8B-B14F-4D97-AF65-F5344CB8AC3E}">
        <p14:creationId xmlns:p14="http://schemas.microsoft.com/office/powerpoint/2010/main" val="23110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迭代（</a:t>
            </a:r>
            <a:r>
              <a:rPr lang="en-US" altLang="zh-CN" sz="3200" dirty="0">
                <a:solidFill>
                  <a:srgbClr val="FF0000"/>
                </a:solidFill>
              </a:rPr>
              <a:t>Iteration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19270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具有可迭代的对象均可迭代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list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 err="1">
                <a:latin typeface="+mn-ea"/>
              </a:rPr>
              <a:t>tuple,dict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判断对象是否可迭代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2000" dirty="0">
                <a:latin typeface="+mn-ea"/>
              </a:rPr>
              <a:t>from collections import </a:t>
            </a:r>
            <a:r>
              <a:rPr lang="en-US" altLang="zh-CN" sz="2000" dirty="0" err="1">
                <a:latin typeface="+mn-ea"/>
              </a:rPr>
              <a:t>Iterable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2000" dirty="0" err="1">
                <a:latin typeface="+mn-ea"/>
              </a:rPr>
              <a:t>isinstance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需要验证的对象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err="1">
                <a:latin typeface="+mn-ea"/>
              </a:rPr>
              <a:t>Iterable</a:t>
            </a:r>
            <a:r>
              <a:rPr lang="en-US" altLang="zh-CN" sz="2000" dirty="0">
                <a:latin typeface="+mn-ea"/>
              </a:rPr>
              <a:t>)   </a:t>
            </a:r>
            <a:r>
              <a:rPr lang="zh-CN" altLang="en-US" sz="2000" dirty="0">
                <a:latin typeface="+mn-ea"/>
              </a:rPr>
              <a:t>返回布尔值</a:t>
            </a:r>
            <a:endParaRPr lang="en-US" altLang="zh-CN" sz="20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D84ECC-D9FF-4EF0-A0AD-623ADCCBD676}"/>
              </a:ext>
            </a:extLst>
          </p:cNvPr>
          <p:cNvSpPr txBox="1"/>
          <p:nvPr/>
        </p:nvSpPr>
        <p:spPr>
          <a:xfrm>
            <a:off x="1219200" y="3710609"/>
            <a:ext cx="4876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dict</a:t>
            </a:r>
            <a:r>
              <a:rPr lang="zh-CN" altLang="en-US" dirty="0"/>
              <a:t>迭代：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for key in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print(key)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value in </a:t>
            </a:r>
            <a:r>
              <a:rPr lang="en-US" altLang="zh-CN" dirty="0" err="1"/>
              <a:t>dict.values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print(value)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</a:t>
            </a:r>
            <a:r>
              <a:rPr lang="en-US" altLang="zh-CN" dirty="0" err="1"/>
              <a:t>key,value</a:t>
            </a:r>
            <a:r>
              <a:rPr lang="en-US" altLang="zh-CN" dirty="0"/>
              <a:t> in </a:t>
            </a:r>
            <a:r>
              <a:rPr lang="en-US" altLang="zh-CN" dirty="0" err="1"/>
              <a:t>dict.items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</a:t>
            </a:r>
            <a:r>
              <a:rPr lang="en-US" altLang="zh-CN" dirty="0" err="1"/>
              <a:t>key,value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ED73B2-3354-4DAC-9383-8A46193335BF}"/>
              </a:ext>
            </a:extLst>
          </p:cNvPr>
          <p:cNvSpPr txBox="1"/>
          <p:nvPr/>
        </p:nvSpPr>
        <p:spPr>
          <a:xfrm>
            <a:off x="5883965" y="4108174"/>
            <a:ext cx="2920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list</a:t>
            </a:r>
            <a:r>
              <a:rPr lang="zh-CN" altLang="en-US" dirty="0"/>
              <a:t>变成索引</a:t>
            </a:r>
            <a:r>
              <a:rPr lang="en-US" altLang="zh-CN" dirty="0"/>
              <a:t>-</a:t>
            </a:r>
            <a:r>
              <a:rPr lang="zh-CN" altLang="en-US" dirty="0"/>
              <a:t>元素对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i,value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FF0000"/>
                </a:solidFill>
              </a:rPr>
              <a:t>enumerate</a:t>
            </a:r>
            <a:r>
              <a:rPr lang="en-US" altLang="zh-CN" dirty="0"/>
              <a:t>(list):</a:t>
            </a:r>
          </a:p>
          <a:p>
            <a:r>
              <a:rPr lang="en-US" altLang="zh-CN" dirty="0"/>
              <a:t>	print(</a:t>
            </a:r>
            <a:r>
              <a:rPr lang="en-US" altLang="zh-CN" dirty="0" err="1"/>
              <a:t>i,value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262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生成器（</a:t>
            </a:r>
            <a:r>
              <a:rPr lang="en-US" altLang="zh-CN" sz="3200" dirty="0">
                <a:solidFill>
                  <a:srgbClr val="FF0000"/>
                </a:solidFill>
              </a:rPr>
              <a:t>generator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1340411"/>
          </a:xfrm>
        </p:spPr>
        <p:txBody>
          <a:bodyPr>
            <a:normAutofit fontScale="92500"/>
          </a:bodyPr>
          <a:lstStyle/>
          <a:p>
            <a:r>
              <a:rPr lang="zh-CN" altLang="en-US" sz="1400" dirty="0">
                <a:latin typeface="+mn-ea"/>
              </a:rPr>
              <a:t>列表生成器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yield </a:t>
            </a:r>
            <a:r>
              <a:rPr lang="zh-CN" altLang="en-US" sz="1400" dirty="0">
                <a:latin typeface="+mn-ea"/>
              </a:rPr>
              <a:t>生成器 （推算结果）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如果一个函数定义中包含</a:t>
            </a:r>
            <a:r>
              <a:rPr lang="en-US" altLang="zh-CN" sz="1400" dirty="0">
                <a:latin typeface="+mn-ea"/>
              </a:rPr>
              <a:t>yield</a:t>
            </a:r>
            <a:r>
              <a:rPr lang="zh-CN" altLang="en-US" sz="1400" dirty="0">
                <a:latin typeface="+mn-ea"/>
              </a:rPr>
              <a:t>关键字，那么这个函数就不再是一个普通函数，而是一个</a:t>
            </a:r>
            <a:r>
              <a:rPr lang="en-US" altLang="zh-CN" sz="1400" dirty="0">
                <a:latin typeface="+mn-ea"/>
              </a:rPr>
              <a:t>generator</a:t>
            </a:r>
            <a:r>
              <a:rPr lang="zh-CN" altLang="en-US" sz="1400" dirty="0">
                <a:latin typeface="+mn-ea"/>
              </a:rPr>
              <a:t>。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Generator</a:t>
            </a:r>
            <a:r>
              <a:rPr lang="zh-CN" altLang="en-US" sz="1400" dirty="0">
                <a:latin typeface="+mn-ea"/>
              </a:rPr>
              <a:t>保存的是算法，在每次调用</a:t>
            </a:r>
            <a:r>
              <a:rPr lang="en-US" altLang="zh-CN" sz="1400" dirty="0">
                <a:latin typeface="+mn-ea"/>
              </a:rPr>
              <a:t>next()</a:t>
            </a:r>
            <a:r>
              <a:rPr lang="zh-CN" altLang="en-US" sz="1400" dirty="0">
                <a:latin typeface="+mn-ea"/>
              </a:rPr>
              <a:t>的时候执行，遇到</a:t>
            </a:r>
            <a:r>
              <a:rPr lang="en-US" altLang="zh-CN" sz="1400" dirty="0">
                <a:latin typeface="+mn-ea"/>
              </a:rPr>
              <a:t>yield</a:t>
            </a:r>
            <a:r>
              <a:rPr lang="zh-CN" altLang="en-US" sz="1400" dirty="0">
                <a:latin typeface="+mn-ea"/>
              </a:rPr>
              <a:t>语句返回，再次执行时从上次返回的</a:t>
            </a:r>
            <a:r>
              <a:rPr lang="en-US" altLang="zh-CN" sz="1400" dirty="0">
                <a:latin typeface="+mn-ea"/>
              </a:rPr>
              <a:t>yield</a:t>
            </a:r>
            <a:r>
              <a:rPr lang="zh-CN" altLang="en-US" sz="1400" dirty="0">
                <a:latin typeface="+mn-ea"/>
              </a:rPr>
              <a:t>语句处继续执行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杨辉三角</a:t>
            </a:r>
            <a:endParaRPr lang="en-US" altLang="zh-CN" sz="1400" b="1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CN" sz="1400" dirty="0">
              <a:latin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DC9DF4-CEBD-4D62-8EC6-3C3ACE27A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56" y="3123972"/>
            <a:ext cx="5532783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new_lst = [n*n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(new_lst)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[1, 4, 9, 16, 25, 36, 49, 64, 81, 100]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lst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 = [1,2,3,4,5,6,7,8,9,10]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g = (n*n for n in 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lst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print(g)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&lt;generator object &lt;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genexpr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&gt; at 0x0165AE70&gt;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next(g)  </a:t>
            </a:r>
            <a:r>
              <a:rPr lang="zh-CN" altLang="en-US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将元素一个个打印出来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0D64FD-3A86-43EB-8AC5-9F85CCDF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174" y="3062417"/>
            <a:ext cx="2557669" cy="40318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fib_test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&lt; n: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b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+ b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 +=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'ok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6A87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def </a:t>
            </a:r>
            <a:r>
              <a:rPr lang="zh-CN" altLang="zh-CN" sz="1600" dirty="0">
                <a:solidFill>
                  <a:srgbClr val="FFC66D"/>
                </a:solidFill>
                <a:latin typeface="宋体" panose="02010600030101010101" pitchFamily="2" charset="-122"/>
              </a:rPr>
              <a:t>fib_test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(n):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m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a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b =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while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m &lt; n: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yield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b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    a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b = b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a + b</a:t>
            </a:r>
            <a:b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        m += </a:t>
            </a: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return 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'ok</a:t>
            </a:r>
            <a:r>
              <a:rPr lang="zh-CN" altLang="en-US" sz="1600" dirty="0">
                <a:solidFill>
                  <a:srgbClr val="6A8759"/>
                </a:solidFill>
                <a:latin typeface="宋体" panose="02010600030101010101" pitchFamily="2" charset="-122"/>
              </a:rPr>
              <a:t>’</a:t>
            </a:r>
            <a:endParaRPr lang="en-US" altLang="zh-CN" sz="1600" dirty="0">
              <a:solidFill>
                <a:srgbClr val="6A8759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27E59D7-6B0C-4982-A5ED-08BB75BB2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626" y="3586567"/>
            <a:ext cx="3697357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 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fib_test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While True: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try: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x = next(g)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print(x)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except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StopIteration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as 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break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1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迭代器（</a:t>
            </a:r>
            <a:r>
              <a:rPr lang="en-US" altLang="zh-CN" sz="3200" dirty="0">
                <a:solidFill>
                  <a:srgbClr val="FF0000"/>
                </a:solidFill>
              </a:rPr>
              <a:t>Iterator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2655917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latin typeface="+mn-ea"/>
              </a:rPr>
              <a:t>可迭代对象（</a:t>
            </a:r>
            <a:r>
              <a:rPr lang="en-US" altLang="zh-CN" sz="1400" dirty="0" err="1">
                <a:latin typeface="+mn-ea"/>
              </a:rPr>
              <a:t>Iterable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list</a:t>
            </a:r>
            <a:r>
              <a:rPr lang="zh-CN" altLang="en-US" sz="1400" dirty="0">
                <a:latin typeface="+mn-ea"/>
              </a:rPr>
              <a:t>，</a:t>
            </a:r>
            <a:r>
              <a:rPr lang="en-US" altLang="zh-CN" sz="1400" dirty="0" err="1">
                <a:latin typeface="+mn-ea"/>
              </a:rPr>
              <a:t>tuple,dict,set,str</a:t>
            </a:r>
            <a:r>
              <a:rPr lang="en-US" altLang="zh-CN" sz="1400" dirty="0">
                <a:latin typeface="+mn-ea"/>
              </a:rPr>
              <a:t>, generator   </a:t>
            </a:r>
            <a:r>
              <a:rPr lang="zh-CN" altLang="en-US" sz="1400" dirty="0">
                <a:latin typeface="+mn-ea"/>
              </a:rPr>
              <a:t>可以用</a:t>
            </a:r>
            <a:r>
              <a:rPr lang="en-US" altLang="zh-CN" sz="1400" dirty="0">
                <a:latin typeface="+mn-ea"/>
              </a:rPr>
              <a:t>for </a:t>
            </a:r>
            <a:r>
              <a:rPr lang="zh-CN" altLang="en-US" sz="1400" dirty="0">
                <a:latin typeface="+mn-ea"/>
              </a:rPr>
              <a:t>循环迭代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迭代器（</a:t>
            </a:r>
            <a:r>
              <a:rPr lang="en-US" altLang="zh-CN" sz="1400" dirty="0">
                <a:latin typeface="+mn-ea"/>
              </a:rPr>
              <a:t>Iterator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可以被</a:t>
            </a:r>
            <a:r>
              <a:rPr lang="en-US" altLang="zh-CN" sz="1400" dirty="0">
                <a:latin typeface="+mn-ea"/>
              </a:rPr>
              <a:t>next()</a:t>
            </a:r>
            <a:r>
              <a:rPr lang="zh-CN" altLang="en-US" sz="1400" dirty="0">
                <a:latin typeface="+mn-ea"/>
              </a:rPr>
              <a:t>函数调用并不断返回下一个值的对象称为迭代器：</a:t>
            </a:r>
            <a:r>
              <a:rPr lang="en-US" altLang="zh-CN" sz="1400" dirty="0">
                <a:latin typeface="+mn-ea"/>
              </a:rPr>
              <a:t>Iterator</a:t>
            </a:r>
          </a:p>
          <a:p>
            <a:pPr lvl="1"/>
            <a:r>
              <a:rPr lang="zh-CN" altLang="en-US" sz="1400" dirty="0">
                <a:latin typeface="+mn-ea"/>
              </a:rPr>
              <a:t>可以使用</a:t>
            </a:r>
            <a:r>
              <a:rPr lang="en-US" altLang="zh-CN" sz="1400" dirty="0" err="1">
                <a:latin typeface="+mn-ea"/>
              </a:rPr>
              <a:t>isinstance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判断一个对象是否是</a:t>
            </a:r>
            <a:r>
              <a:rPr lang="en-US" altLang="zh-CN" sz="1400" dirty="0">
                <a:latin typeface="+mn-ea"/>
              </a:rPr>
              <a:t>Iterator</a:t>
            </a:r>
            <a:r>
              <a:rPr lang="zh-CN" altLang="en-US" sz="1400" dirty="0">
                <a:latin typeface="+mn-ea"/>
              </a:rPr>
              <a:t>对象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en-US" altLang="zh-CN" sz="1400" dirty="0">
                <a:latin typeface="+mn-ea"/>
              </a:rPr>
              <a:t>from collections import Iterator</a:t>
            </a:r>
          </a:p>
          <a:p>
            <a:pPr lvl="2"/>
            <a:r>
              <a:rPr lang="en-US" altLang="zh-CN" sz="1400" dirty="0" err="1">
                <a:latin typeface="+mn-ea"/>
              </a:rPr>
              <a:t>isinstance</a:t>
            </a:r>
            <a:r>
              <a:rPr lang="en-US" altLang="zh-CN" sz="1400" dirty="0">
                <a:latin typeface="+mn-ea"/>
              </a:rPr>
              <a:t>((</a:t>
            </a:r>
            <a:r>
              <a:rPr lang="zh-CN" altLang="en-US" sz="1400" dirty="0">
                <a:latin typeface="+mn-ea"/>
              </a:rPr>
              <a:t>需判断对象</a:t>
            </a:r>
            <a:r>
              <a:rPr lang="en-US" altLang="zh-CN" sz="1400" dirty="0">
                <a:latin typeface="+mn-ea"/>
              </a:rPr>
              <a:t>, Iterator)</a:t>
            </a:r>
          </a:p>
          <a:p>
            <a:pPr lvl="2"/>
            <a:r>
              <a:rPr lang="en-US" altLang="zh-CN" sz="1400" dirty="0">
                <a:latin typeface="+mn-ea"/>
              </a:rPr>
              <a:t>list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dict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str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不是迭代器  </a:t>
            </a:r>
            <a:r>
              <a:rPr lang="en-US" altLang="zh-CN" sz="1400" dirty="0" err="1">
                <a:latin typeface="+mn-ea"/>
              </a:rPr>
              <a:t>iter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函数转换   </a:t>
            </a:r>
            <a:r>
              <a:rPr lang="en-US" altLang="zh-CN" sz="1400" dirty="0" err="1">
                <a:latin typeface="+mn-ea"/>
              </a:rPr>
              <a:t>iter</a:t>
            </a:r>
            <a:r>
              <a:rPr lang="en-US" altLang="zh-CN" sz="1400" dirty="0">
                <a:latin typeface="+mn-ea"/>
              </a:rPr>
              <a:t>(list)</a:t>
            </a:r>
          </a:p>
          <a:p>
            <a:pPr lvl="1"/>
            <a:r>
              <a:rPr lang="zh-CN" altLang="en-US" sz="1400" dirty="0">
                <a:latin typeface="+mn-ea"/>
              </a:rPr>
              <a:t>迭代器对象表示的是一个数据流，有序序列，长度未知，需要返回</a:t>
            </a:r>
            <a:r>
              <a:rPr lang="en-US" altLang="zh-CN" sz="1400" dirty="0">
                <a:latin typeface="+mn-ea"/>
              </a:rPr>
              <a:t>next</a:t>
            </a:r>
            <a:r>
              <a:rPr lang="zh-CN" altLang="en-US" sz="1400" dirty="0">
                <a:latin typeface="+mn-ea"/>
              </a:rPr>
              <a:t>（）才能计算下一个。</a:t>
            </a:r>
            <a:endParaRPr lang="en-US" altLang="zh-CN" sz="1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F432D1-CF6A-4A69-8903-788CE67F4C40}"/>
              </a:ext>
            </a:extLst>
          </p:cNvPr>
          <p:cNvSpPr txBox="1"/>
          <p:nvPr/>
        </p:nvSpPr>
        <p:spPr>
          <a:xfrm>
            <a:off x="1351722" y="4810539"/>
            <a:ext cx="396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for  x  in  [3,4,5,6,7,8]:</a:t>
            </a:r>
          </a:p>
          <a:p>
            <a:r>
              <a:rPr lang="en-US" altLang="zh-CN" dirty="0">
                <a:latin typeface="+mn-ea"/>
              </a:rPr>
              <a:t>     print(x)</a:t>
            </a:r>
            <a:endParaRPr lang="zh-CN" altLang="en-US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5F13FB-7136-4990-AEAE-01824C434B0F}"/>
              </a:ext>
            </a:extLst>
          </p:cNvPr>
          <p:cNvSpPr txBox="1"/>
          <p:nvPr/>
        </p:nvSpPr>
        <p:spPr>
          <a:xfrm>
            <a:off x="5936973" y="4591610"/>
            <a:ext cx="4903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it  = </a:t>
            </a:r>
            <a:r>
              <a:rPr lang="en-US" altLang="zh-CN" dirty="0" err="1">
                <a:latin typeface="+mn-ea"/>
              </a:rPr>
              <a:t>iter</a:t>
            </a:r>
            <a:r>
              <a:rPr lang="en-US" altLang="zh-CN" dirty="0">
                <a:latin typeface="+mn-ea"/>
              </a:rPr>
              <a:t>([3,4,5,6,7,8])</a:t>
            </a:r>
          </a:p>
          <a:p>
            <a:r>
              <a:rPr lang="en-US" altLang="zh-CN" dirty="0">
                <a:latin typeface="+mn-ea"/>
              </a:rPr>
              <a:t>while True:</a:t>
            </a:r>
          </a:p>
          <a:p>
            <a:r>
              <a:rPr lang="en-US" altLang="zh-CN" dirty="0">
                <a:latin typeface="+mn-ea"/>
              </a:rPr>
              <a:t>    try:</a:t>
            </a:r>
          </a:p>
          <a:p>
            <a:r>
              <a:rPr lang="en-US" altLang="zh-CN" dirty="0">
                <a:latin typeface="+mn-ea"/>
              </a:rPr>
              <a:t>	x = next(it)</a:t>
            </a:r>
          </a:p>
          <a:p>
            <a:r>
              <a:rPr lang="en-US" altLang="zh-CN" dirty="0">
                <a:latin typeface="+mn-ea"/>
              </a:rPr>
              <a:t>    except </a:t>
            </a:r>
            <a:r>
              <a:rPr lang="en-US" altLang="zh-CN" dirty="0" err="1">
                <a:latin typeface="+mn-ea"/>
              </a:rPr>
              <a:t>StopIteration</a:t>
            </a:r>
            <a:r>
              <a:rPr lang="en-US" altLang="zh-CN" dirty="0">
                <a:latin typeface="+mn-ea"/>
              </a:rPr>
              <a:t>:</a:t>
            </a:r>
          </a:p>
          <a:p>
            <a:r>
              <a:rPr lang="en-US" altLang="zh-CN" dirty="0">
                <a:latin typeface="+mn-ea"/>
              </a:rPr>
              <a:t>	break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00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334974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069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/>
              <a:t>FLEXX</a:t>
            </a:r>
            <a:endParaRPr lang="zh-CN" altLang="en-US" sz="8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Gui’s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47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614565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</a:t>
            </a:r>
            <a:r>
              <a:rPr lang="zh-CN" altLang="en-US" dirty="0"/>
              <a:t>工作模型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7" y="2003424"/>
            <a:ext cx="8712673" cy="37750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78403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 err="1"/>
              <a:t>flexx.utilities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92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8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699" y="1386108"/>
            <a:ext cx="3704771" cy="466452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布局（</a:t>
            </a:r>
            <a:r>
              <a:rPr lang="en-US" altLang="zh-CN" sz="2400" dirty="0"/>
              <a:t>Layouts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BoxLayout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BoxPanel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FormLayout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GridLayout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GridPanel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HBox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HBoxPanel</a:t>
            </a:r>
            <a:endParaRPr lang="en-US" altLang="zh-CN" sz="2400" dirty="0"/>
          </a:p>
          <a:p>
            <a:pPr lvl="1"/>
            <a:r>
              <a:rPr lang="en-US" altLang="zh-CN" sz="2400" dirty="0"/>
              <a:t>Layout</a:t>
            </a:r>
          </a:p>
          <a:p>
            <a:pPr lvl="1"/>
            <a:r>
              <a:rPr lang="en-US" altLang="zh-CN" sz="2400" dirty="0" err="1"/>
              <a:t>VBox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VBoxPanel</a:t>
            </a:r>
            <a:endParaRPr lang="en-US" altLang="zh-CN" sz="2400" dirty="0"/>
          </a:p>
          <a:p>
            <a:pPr lvl="1"/>
            <a:r>
              <a:rPr lang="en-US" altLang="zh-CN" sz="2400" dirty="0"/>
              <a:t>…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 txBox="1">
            <a:spLocks/>
          </p:cNvSpPr>
          <p:nvPr/>
        </p:nvSpPr>
        <p:spPr>
          <a:xfrm>
            <a:off x="1594755" y="1542139"/>
            <a:ext cx="3704771" cy="4664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/>
              <a:t>控件（</a:t>
            </a:r>
            <a:r>
              <a:rPr lang="en-US" altLang="zh-CN" sz="2400" dirty="0"/>
              <a:t>widget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Button</a:t>
            </a:r>
          </a:p>
          <a:p>
            <a:pPr lvl="1"/>
            <a:r>
              <a:rPr lang="en-US" altLang="zh-CN" sz="2400" dirty="0"/>
              <a:t>Label</a:t>
            </a:r>
          </a:p>
          <a:p>
            <a:pPr lvl="1"/>
            <a:r>
              <a:rPr lang="en-US" altLang="zh-CN" sz="2400" dirty="0" err="1"/>
              <a:t>LineEdit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ComboBox</a:t>
            </a:r>
            <a:endParaRPr lang="en-US" altLang="zh-CN" sz="2400" dirty="0"/>
          </a:p>
          <a:p>
            <a:pPr lvl="1"/>
            <a:r>
              <a:rPr lang="en-US" altLang="zh-CN" sz="2400" dirty="0"/>
              <a:t>…</a:t>
            </a: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161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–</a:t>
            </a:r>
            <a:r>
              <a:rPr lang="zh-CN" altLang="en-US" dirty="0">
                <a:solidFill>
                  <a:srgbClr val="FF0000"/>
                </a:solidFill>
              </a:rPr>
              <a:t>控件</a:t>
            </a:r>
            <a:r>
              <a:rPr lang="en-US" altLang="zh-CN" dirty="0">
                <a:solidFill>
                  <a:srgbClr val="FF0000"/>
                </a:solidFill>
              </a:rPr>
              <a:t>(widget)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305968"/>
            <a:ext cx="77597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'.flx-Example {background:#f00; min-width:20px; min-height:20px;}'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CB31F6-69A2-4EBD-9DEF-9B549C43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76" y="3567312"/>
            <a:ext cx="6219048" cy="16000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1427A7-739D-4E33-9495-4D74030DC9CE}"/>
              </a:ext>
            </a:extLst>
          </p:cNvPr>
          <p:cNvCxnSpPr/>
          <p:nvPr/>
        </p:nvCxnSpPr>
        <p:spPr>
          <a:xfrm flipH="1" flipV="1">
            <a:off x="2336800" y="2413000"/>
            <a:ext cx="1181100" cy="125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-</a:t>
            </a:r>
            <a:r>
              <a:rPr lang="zh-CN" altLang="en-US" dirty="0">
                <a:solidFill>
                  <a:srgbClr val="FF0000"/>
                </a:solidFill>
              </a:rPr>
              <a:t>控件</a:t>
            </a:r>
            <a:r>
              <a:rPr lang="en-US" altLang="zh-CN" dirty="0">
                <a:solidFill>
                  <a:srgbClr val="FF0000"/>
                </a:solidFill>
              </a:rPr>
              <a:t>(widget)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225689"/>
            <a:ext cx="9182100" cy="5509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Widget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继承于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Model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init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属性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style			</a:t>
            </a:r>
            <a:r>
              <a:rPr lang="en-US" altLang="zh-CN" sz="1600" dirty="0" err="1">
                <a:latin typeface="Arial" panose="020B0604020202020204" pitchFamily="34" charset="0"/>
              </a:rPr>
              <a:t>css</a:t>
            </a:r>
            <a:r>
              <a:rPr lang="zh-CN" altLang="en-US" sz="1600" dirty="0">
                <a:latin typeface="Arial" panose="020B0604020202020204" pitchFamily="34" charset="0"/>
              </a:rPr>
              <a:t>样式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"background: #f00; color: #0f0;"</a:t>
            </a:r>
            <a:r>
              <a:rPr lang="zh-CN" altLang="en-US" sz="1600" dirty="0">
                <a:latin typeface="Arial" panose="020B0604020202020204" pitchFamily="34" charset="0"/>
              </a:rPr>
              <a:t>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flex			</a:t>
            </a:r>
            <a:r>
              <a:rPr lang="zh-CN" altLang="en-US" sz="1600" dirty="0">
                <a:latin typeface="Arial" panose="020B0604020202020204" pitchFamily="34" charset="0"/>
              </a:rPr>
              <a:t>相对其他控件需要的空间，</a:t>
            </a:r>
            <a:r>
              <a:rPr lang="en-US" altLang="zh-CN" sz="1600" dirty="0">
                <a:latin typeface="Arial" panose="020B0604020202020204" pitchFamily="34" charset="0"/>
              </a:rPr>
              <a:t>0</a:t>
            </a:r>
            <a:r>
              <a:rPr lang="zh-CN" altLang="en-US" sz="1600" dirty="0">
                <a:latin typeface="Arial" panose="020B0604020202020204" pitchFamily="34" charset="0"/>
              </a:rPr>
              <a:t>表示最小空间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Pos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所在位置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base_size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指定大小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title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icon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css_class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tabindex</a:t>
            </a:r>
            <a:r>
              <a:rPr lang="en-US" altLang="zh-CN" sz="1600" dirty="0">
                <a:latin typeface="Arial" panose="020B0604020202020204" pitchFamily="34" charset="0"/>
              </a:rPr>
              <a:t>			tab</a:t>
            </a:r>
            <a:r>
              <a:rPr lang="zh-CN" altLang="en-US" sz="1600" dirty="0">
                <a:latin typeface="Arial" panose="020B0604020202020204" pitchFamily="34" charset="0"/>
              </a:rPr>
              <a:t>键焦点的索引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children			</a:t>
            </a:r>
            <a:r>
              <a:rPr lang="zh-CN" altLang="en-US" sz="1600" dirty="0">
                <a:latin typeface="Arial" panose="020B0604020202020204" pitchFamily="34" charset="0"/>
              </a:rPr>
              <a:t>子控件，设置属性值将更新父控件的值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事件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ouse_up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ouse_move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ouse_wheel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key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_up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_press</a:t>
            </a:r>
          </a:p>
        </p:txBody>
      </p:sp>
    </p:spTree>
    <p:extLst>
      <p:ext uri="{BB962C8B-B14F-4D97-AF65-F5344CB8AC3E}">
        <p14:creationId xmlns:p14="http://schemas.microsoft.com/office/powerpoint/2010/main" val="37356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34069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–</a:t>
            </a:r>
            <a:r>
              <a:rPr lang="zh-CN" altLang="en-US" dirty="0">
                <a:solidFill>
                  <a:srgbClr val="FF0000"/>
                </a:solidFill>
              </a:rPr>
              <a:t>基本控件</a:t>
            </a:r>
            <a:r>
              <a:rPr lang="en-US" altLang="zh-CN" dirty="0">
                <a:solidFill>
                  <a:srgbClr val="FF0000"/>
                </a:solidFill>
              </a:rPr>
              <a:t>(widgets)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68" y="874905"/>
            <a:ext cx="9852439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Widgets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Button(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Togglebutton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		</a:t>
            </a:r>
            <a:r>
              <a:rPr lang="zh-CN" altLang="en-US" sz="1600" dirty="0">
                <a:latin typeface="Arial" panose="020B0604020202020204" pitchFamily="34" charset="0"/>
              </a:rPr>
              <a:t>切换按钮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RadioButton</a:t>
            </a:r>
            <a:r>
              <a:rPr lang="en-US" altLang="zh-CN" sz="1600" dirty="0">
                <a:latin typeface="Arial" panose="020B0604020202020204" pitchFamily="34" charset="0"/>
              </a:rPr>
              <a:t> 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CheckBox</a:t>
            </a:r>
            <a:r>
              <a:rPr lang="en-US" altLang="zh-CN" sz="1600" dirty="0">
                <a:latin typeface="Arial" panose="020B0604020202020204" pitchFamily="34" charset="0"/>
              </a:rPr>
              <a:t> (</a:t>
            </a:r>
            <a:r>
              <a:rPr lang="en-US" altLang="zh-CN" sz="1600" dirty="0" err="1">
                <a:latin typeface="Arial" panose="020B0604020202020204" pitchFamily="34" charset="0"/>
              </a:rPr>
              <a:t>BaseButton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Lable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BaseDropdown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ComboBox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BaseDropdown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DropdownContainer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BaseDropdown</a:t>
            </a:r>
            <a:r>
              <a:rPr lang="en-US" altLang="zh-CN" sz="1600" dirty="0">
                <a:latin typeface="Arial" panose="020B0604020202020204" pitchFamily="34" charset="0"/>
              </a:rPr>
              <a:t>)	</a:t>
            </a:r>
            <a:r>
              <a:rPr lang="zh-CN" altLang="en-US" sz="1600" dirty="0">
                <a:latin typeface="Arial" panose="020B0604020202020204" pitchFamily="34" charset="0"/>
              </a:rPr>
              <a:t>下拉容器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GroupWidget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LineEdit</a:t>
            </a:r>
            <a:r>
              <a:rPr lang="en-US" altLang="zh-CN" sz="1600" dirty="0">
                <a:latin typeface="Arial" panose="020B0604020202020204" pitchFamily="34" charset="0"/>
              </a:rPr>
              <a:t>(Widget) </a:t>
            </a:r>
            <a:r>
              <a:rPr lang="en-US" altLang="zh-CN" sz="1600" dirty="0" err="1">
                <a:latin typeface="Arial" panose="020B0604020202020204" pitchFamily="34" charset="0"/>
              </a:rPr>
              <a:t>ProgressBar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Slider(Widget)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Tree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TreeWidget</a:t>
            </a:r>
            <a:r>
              <a:rPr lang="en-US" altLang="zh-CN" sz="1600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TreeItem</a:t>
            </a:r>
            <a:r>
              <a:rPr lang="en-US" altLang="zh-CN" sz="1600" dirty="0">
                <a:latin typeface="Arial" panose="020B0604020202020204" pitchFamily="34" charset="0"/>
              </a:rPr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34091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–</a:t>
            </a:r>
            <a:r>
              <a:rPr lang="zh-CN" altLang="en-US" dirty="0">
                <a:solidFill>
                  <a:srgbClr val="FF0000"/>
                </a:solidFill>
              </a:rPr>
              <a:t>基本布局（</a:t>
            </a:r>
            <a:r>
              <a:rPr lang="en-US" altLang="zh-CN" dirty="0">
                <a:solidFill>
                  <a:srgbClr val="FF0000"/>
                </a:solidFill>
              </a:rPr>
              <a:t>layouts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784" y="899925"/>
            <a:ext cx="9236529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继承于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idget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PlotLayout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情景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BaseBoxLayout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BoxLayout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HBox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VBox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BoxPanel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BaseBoxLayout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HBoxPanel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BoxPanel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VBoxPanel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BoxPanel</a:t>
            </a:r>
            <a:r>
              <a:rPr lang="en-US" altLang="zh-CN" sz="1600" dirty="0">
                <a:latin typeface="Arial" panose="020B0604020202020204" pitchFamily="34" charset="0"/>
              </a:rPr>
              <a:t>)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DockPanel</a:t>
            </a:r>
            <a:r>
              <a:rPr lang="en-US" altLang="zh-CN" sz="1600" dirty="0">
                <a:latin typeface="Arial" panose="020B0604020202020204" pitchFamily="34" charset="0"/>
              </a:rPr>
              <a:t>(Layout)				</a:t>
            </a:r>
            <a:r>
              <a:rPr lang="zh-CN" altLang="en-US" sz="1600" dirty="0">
                <a:latin typeface="Arial" panose="020B0604020202020204" pitchFamily="34" charset="0"/>
              </a:rPr>
              <a:t>码头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BaseTableLayout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FormLayout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BaseTableLayout</a:t>
            </a:r>
            <a:r>
              <a:rPr lang="en-US" altLang="zh-CN" sz="1600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GridPanel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</a:rPr>
              <a:t>SplitPanel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StackedPanel</a:t>
            </a:r>
            <a:r>
              <a:rPr lang="en-US" altLang="zh-CN" sz="1600" dirty="0">
                <a:latin typeface="Arial" panose="020B0604020202020204" pitchFamily="34" charset="0"/>
              </a:rPr>
              <a:t>(Layout)				</a:t>
            </a:r>
            <a:r>
              <a:rPr lang="zh-CN" altLang="en-US" sz="1600" dirty="0">
                <a:latin typeface="Arial" panose="020B0604020202020204" pitchFamily="34" charset="0"/>
              </a:rPr>
              <a:t>层叠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</a:rPr>
              <a:t>TabPanel</a:t>
            </a:r>
            <a:r>
              <a:rPr lang="en-US" altLang="zh-CN" sz="1600" dirty="0">
                <a:latin typeface="Arial" panose="020B0604020202020204" pitchFamily="34" charset="0"/>
              </a:rPr>
              <a:t>(Layout)</a:t>
            </a:r>
          </a:p>
        </p:txBody>
      </p:sp>
    </p:spTree>
    <p:extLst>
      <p:ext uri="{BB962C8B-B14F-4D97-AF65-F5344CB8AC3E}">
        <p14:creationId xmlns:p14="http://schemas.microsoft.com/office/powerpoint/2010/main" val="183619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457" y="1471909"/>
            <a:ext cx="8610599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Panel(ui.Label):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'.flx-Panel {background: #44aaaa; color: #FFF; padding: 1px;}‘</a:t>
            </a:r>
            <a:endParaRPr lang="en-US" altLang="zh-CN" sz="1600" dirty="0">
              <a:solidFill>
                <a:srgbClr val="6A87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Boxes(ui.Widget):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'vertical'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'&lt;b&gt;BoxLayout&lt;/b&gt; (aware of natural size)'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'flex: 1, sub-flexes: 0, 0, 0'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'horizontal'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 is a bit longer'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app.launch(Boxes)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05D6A3-7572-4F8D-B829-749BC14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374" y="43934"/>
            <a:ext cx="5323670" cy="3419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14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68CFD5-874F-47F4-8DEE-F774339B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42" y="1316143"/>
            <a:ext cx="6105071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0 0 0'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1 0 3'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ui.Widget(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'Note the spacer Widget above'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6C0B68-7CB9-466E-9785-814CE857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90" y="733545"/>
            <a:ext cx="6247619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 err="1">
                <a:solidFill>
                  <a:srgbClr val="FF0000"/>
                </a:solidFill>
              </a:rPr>
              <a:t>LineEdit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560" y="1380874"/>
            <a:ext cx="6952669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.line = ui.LineEdit(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placeholder_text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'type here'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'copy:'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 =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@event.connect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'line.text'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_change_label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*events):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.label.text = events[-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].new_value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app.launch(Example)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1405C9-1D2C-4F00-8F54-628AEE1A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960E2-B8A0-4727-A58D-647BA500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55" y="1124062"/>
            <a:ext cx="5885714" cy="17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62DBFA-230C-4871-86F2-AFBE6679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555" y="3976859"/>
            <a:ext cx="5885714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flexx.app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App </a:t>
            </a:r>
            <a:r>
              <a:rPr lang="zh-CN" altLang="en-US" dirty="0"/>
              <a:t>模块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实现了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之间的联系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Tornado</a:t>
            </a:r>
            <a:r>
              <a:rPr lang="zh-CN" altLang="en-US" sz="2400" dirty="0"/>
              <a:t>运行</a:t>
            </a:r>
            <a:r>
              <a:rPr lang="en-US" altLang="zh-CN" sz="2400" dirty="0"/>
              <a:t>webserver</a:t>
            </a:r>
            <a:r>
              <a:rPr lang="zh-CN" altLang="en-US" sz="2400" dirty="0"/>
              <a:t>和</a:t>
            </a:r>
            <a:r>
              <a:rPr lang="en-US" altLang="zh-CN" sz="2400" dirty="0"/>
              <a:t>websocket</a:t>
            </a:r>
            <a:r>
              <a:rPr lang="zh-CN" altLang="en-US" sz="2400" dirty="0"/>
              <a:t>服务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提供了资源和数据管理系统、</a:t>
            </a:r>
            <a:r>
              <a:rPr lang="en-US" altLang="zh-CN" sz="2400" dirty="0"/>
              <a:t>Model Class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允许以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定义对象，形成基本的控件</a:t>
            </a:r>
            <a:r>
              <a:rPr lang="en-US" altLang="zh-CN" sz="2400" dirty="0"/>
              <a:t>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28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模型类</a:t>
            </a:r>
            <a:r>
              <a:rPr lang="en-US" altLang="zh-CN" dirty="0">
                <a:solidFill>
                  <a:srgbClr val="FF0000"/>
                </a:solidFill>
              </a:rPr>
              <a:t>(Model Class)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404711"/>
            <a:ext cx="10515600" cy="10917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自定义</a:t>
            </a:r>
            <a:r>
              <a:rPr lang="en-US" altLang="zh-CN" sz="1800" dirty="0"/>
              <a:t>model class</a:t>
            </a:r>
            <a:r>
              <a:rPr lang="zh-CN" altLang="en-US" sz="1800" dirty="0"/>
              <a:t>或者</a:t>
            </a:r>
            <a:r>
              <a:rPr lang="en-US" altLang="zh-CN" sz="1800" dirty="0"/>
              <a:t>widget,</a:t>
            </a:r>
            <a:r>
              <a:rPr lang="zh-CN" altLang="en-US" sz="1800" dirty="0"/>
              <a:t>可以自定义</a:t>
            </a:r>
            <a:r>
              <a:rPr lang="en-US" altLang="zh-CN" sz="1800" dirty="0"/>
              <a:t>python</a:t>
            </a:r>
            <a:r>
              <a:rPr lang="zh-CN" altLang="en-US" sz="1800" dirty="0"/>
              <a:t>行为，</a:t>
            </a:r>
            <a:r>
              <a:rPr lang="en-US" altLang="zh-CN" sz="1800" dirty="0" err="1"/>
              <a:t>javascript</a:t>
            </a:r>
            <a:r>
              <a:rPr lang="zh-CN" altLang="en-US" sz="1800" dirty="0"/>
              <a:t>行为，自定义属性。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使用</a:t>
            </a:r>
            <a:r>
              <a:rPr lang="en-US" altLang="zh-CN" sz="1800" dirty="0" err="1"/>
              <a:t>flexx.event</a:t>
            </a:r>
            <a:r>
              <a:rPr lang="zh-CN" altLang="en-US" sz="1800" dirty="0"/>
              <a:t>事件模块，监听处理事件。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6202" y="2565478"/>
            <a:ext cx="9564914" cy="42780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import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app,event</a:t>
            </a: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Custom_Model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init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(self):         #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初始化 成员属性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# TODO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@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("foo")   #python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on_foo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#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todo</a:t>
            </a:r>
            <a:endParaRPr lang="en-US" altLang="zh-CN" sz="1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event.property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#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开始结束都存在的属性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foo(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self,v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return v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("foo")   #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javascript</a:t>
            </a: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on_foo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#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todo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333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多种应用方式</a:t>
            </a:r>
            <a:r>
              <a:rPr lang="en-US" altLang="zh-CN" dirty="0">
                <a:solidFill>
                  <a:srgbClr val="FF0000"/>
                </a:solidFill>
              </a:rPr>
              <a:t> (Applications)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596571"/>
            <a:ext cx="10515600" cy="510902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300" b="1" i="1" dirty="0"/>
              <a:t>Server</a:t>
            </a:r>
          </a:p>
          <a:p>
            <a:pPr lvl="1"/>
            <a:r>
              <a:rPr lang="zh-CN" altLang="en-US" sz="2300" dirty="0"/>
              <a:t>使用方式</a:t>
            </a:r>
            <a:endParaRPr lang="en-US" altLang="zh-CN" sz="2300" dirty="0"/>
          </a:p>
          <a:p>
            <a:pPr lvl="2"/>
            <a:r>
              <a:rPr lang="en-US" altLang="zh-CN" sz="2300" dirty="0" err="1"/>
              <a:t>app.server</a:t>
            </a:r>
            <a:r>
              <a:rPr lang="en-US" altLang="zh-CN" sz="2300" dirty="0"/>
              <a:t>(</a:t>
            </a:r>
            <a:r>
              <a:rPr lang="en-US" altLang="zh-CN" sz="2300" dirty="0" err="1"/>
              <a:t>Model_class</a:t>
            </a:r>
            <a:r>
              <a:rPr lang="en-US" altLang="zh-CN" sz="2300" dirty="0"/>
              <a:t>)</a:t>
            </a:r>
          </a:p>
          <a:p>
            <a:pPr lvl="2"/>
            <a:r>
              <a:rPr lang="en-US" altLang="zh-CN" sz="2300" dirty="0" err="1"/>
              <a:t>app.start</a:t>
            </a:r>
            <a:r>
              <a:rPr lang="en-US" altLang="zh-CN" sz="2300" dirty="0"/>
              <a:t>()</a:t>
            </a:r>
          </a:p>
          <a:p>
            <a:pPr lvl="1"/>
            <a:r>
              <a:rPr lang="zh-CN" altLang="en-US" sz="2300" dirty="0"/>
              <a:t>同一进程可托管多个</a:t>
            </a:r>
            <a:r>
              <a:rPr lang="en-US" altLang="zh-CN" sz="2300" dirty="0"/>
              <a:t>server</a:t>
            </a:r>
          </a:p>
          <a:p>
            <a:pPr lvl="1"/>
            <a:r>
              <a:rPr lang="zh-CN" altLang="en-US" sz="2300" dirty="0"/>
              <a:t>访问方式： </a:t>
            </a:r>
            <a:r>
              <a:rPr lang="en-US" altLang="zh-CN" sz="2300" dirty="0">
                <a:hlinkClick r:id="rId2"/>
              </a:rPr>
              <a:t>http://IP_address:port/Modef_class</a:t>
            </a:r>
            <a:endParaRPr lang="en-US" altLang="zh-CN" sz="2300" dirty="0"/>
          </a:p>
          <a:p>
            <a:r>
              <a:rPr lang="en-US" altLang="zh-CN" sz="2300" b="1" i="1" dirty="0"/>
              <a:t>desktop-apps</a:t>
            </a:r>
          </a:p>
          <a:p>
            <a:pPr lvl="1"/>
            <a:r>
              <a:rPr lang="zh-CN" altLang="en-US" sz="2300" dirty="0"/>
              <a:t>使用方式</a:t>
            </a:r>
            <a:endParaRPr lang="en-US" altLang="zh-CN" sz="2300" dirty="0"/>
          </a:p>
          <a:p>
            <a:pPr lvl="2"/>
            <a:r>
              <a:rPr lang="en-US" altLang="zh-CN" sz="2300" dirty="0" err="1"/>
              <a:t>app.luach</a:t>
            </a:r>
            <a:r>
              <a:rPr lang="en-US" altLang="zh-CN" sz="2300" dirty="0"/>
              <a:t>(</a:t>
            </a:r>
            <a:r>
              <a:rPr lang="en-US" altLang="zh-CN" sz="2300" dirty="0" err="1"/>
              <a:t>Model_Class,runtime</a:t>
            </a:r>
            <a:r>
              <a:rPr lang="en-US" altLang="zh-CN" sz="2300" dirty="0"/>
              <a:t>)  </a:t>
            </a:r>
            <a:r>
              <a:rPr lang="zh-CN" altLang="en-US" sz="2300" dirty="0"/>
              <a:t>调用桌面</a:t>
            </a:r>
            <a:r>
              <a:rPr lang="en-US" altLang="zh-CN" sz="2300" dirty="0" err="1"/>
              <a:t>webruntime</a:t>
            </a:r>
            <a:r>
              <a:rPr lang="zh-CN" altLang="en-US" sz="2300" dirty="0"/>
              <a:t>连接，返回一个</a:t>
            </a:r>
            <a:r>
              <a:rPr lang="en-US" altLang="zh-CN" sz="2300" dirty="0"/>
              <a:t>app</a:t>
            </a:r>
            <a:r>
              <a:rPr lang="zh-CN" altLang="en-US" sz="2300" dirty="0"/>
              <a:t>对象</a:t>
            </a:r>
            <a:endParaRPr lang="en-US" altLang="zh-CN" sz="2300" dirty="0"/>
          </a:p>
          <a:p>
            <a:pPr lvl="2"/>
            <a:r>
              <a:rPr lang="en-US" altLang="zh-CN" sz="2300" dirty="0" err="1"/>
              <a:t>app.run</a:t>
            </a:r>
            <a:r>
              <a:rPr lang="en-US" altLang="zh-CN" sz="2300" dirty="0"/>
              <a:t>()</a:t>
            </a:r>
          </a:p>
          <a:p>
            <a:r>
              <a:rPr lang="en-US" altLang="zh-CN" sz="2300" b="1" i="1" dirty="0"/>
              <a:t>HTML </a:t>
            </a:r>
          </a:p>
          <a:p>
            <a:pPr lvl="1"/>
            <a:r>
              <a:rPr lang="zh-CN" altLang="en-US" sz="2300" dirty="0"/>
              <a:t>使用方式</a:t>
            </a:r>
            <a:endParaRPr lang="en-US" altLang="zh-CN" sz="2300" dirty="0"/>
          </a:p>
          <a:p>
            <a:pPr lvl="2"/>
            <a:r>
              <a:rPr lang="en-US" altLang="zh-CN" sz="2300" dirty="0" err="1"/>
              <a:t>app.export</a:t>
            </a:r>
            <a:r>
              <a:rPr lang="en-US" altLang="zh-CN" sz="2300" dirty="0"/>
              <a:t>(</a:t>
            </a:r>
            <a:r>
              <a:rPr lang="en-US" altLang="zh-CN" sz="2300" dirty="0" err="1"/>
              <a:t>Mode_Class</a:t>
            </a:r>
            <a:r>
              <a:rPr lang="en-US" altLang="zh-CN" sz="2300" dirty="0"/>
              <a:t>)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Tips</a:t>
            </a:r>
            <a:r>
              <a:rPr lang="zh-CN" altLang="en-US" sz="2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：</a:t>
            </a:r>
            <a:endParaRPr lang="en-US" altLang="zh-CN" sz="2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app.start</a:t>
            </a:r>
            <a:r>
              <a:rPr lang="en-US" altLang="zh-CN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()/</a:t>
            </a:r>
            <a:r>
              <a:rPr lang="en-US" altLang="zh-CN" sz="2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app.run</a:t>
            </a:r>
            <a:r>
              <a:rPr lang="en-US" altLang="zh-CN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调用后，开启主运行循环（</a:t>
            </a:r>
            <a:r>
              <a:rPr lang="en-US" altLang="zh-CN" sz="2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）</a:t>
            </a:r>
            <a:r>
              <a:rPr lang="en-US" altLang="zh-CN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当没有连接时退出</a:t>
            </a:r>
            <a:r>
              <a:rPr lang="en-US" altLang="zh-CN" sz="2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app.stop</a:t>
            </a:r>
            <a:r>
              <a:rPr lang="en-US" altLang="zh-CN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或者关闭窗口时也退出</a:t>
            </a:r>
            <a:r>
              <a:rPr lang="en-US" altLang="zh-CN" sz="2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90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资源和数据管理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asset&amp;Data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70" y="1915885"/>
            <a:ext cx="9604830" cy="56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资源管理：</a:t>
            </a:r>
            <a:r>
              <a:rPr lang="en-US" altLang="zh-CN" sz="2200" dirty="0"/>
              <a:t>Class</a:t>
            </a:r>
            <a:r>
              <a:rPr lang="zh-CN" altLang="en-US" sz="2200" dirty="0"/>
              <a:t>需要依赖某个静态资源的时候，需加载资源</a:t>
            </a:r>
            <a:endParaRPr lang="en-US" altLang="zh-CN" sz="22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4685" y="2534142"/>
            <a:ext cx="9165772" cy="38318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name__,"xxx.css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name__,"http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://some/lib/xx.css") #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远程资源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app.assets.add_shared_asset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  #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注册资源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Custom_Model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59793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python-3.5.4-amd64.exe</a:t>
            </a:r>
          </a:p>
          <a:p>
            <a:r>
              <a:rPr lang="en-US" altLang="zh-CN" sz="1800" dirty="0">
                <a:latin typeface="+mn-ea"/>
              </a:rPr>
              <a:t>pycharm-professional-2017.3.2.exe</a:t>
            </a:r>
          </a:p>
          <a:p>
            <a:pPr marL="68580" indent="0">
              <a:buNone/>
            </a:pPr>
            <a:endParaRPr lang="zh-CN" altLang="en-US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83" y="2613478"/>
            <a:ext cx="4151679" cy="255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45" y="2904444"/>
            <a:ext cx="46958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5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资源和数据管理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asset&amp;Data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1636485"/>
            <a:ext cx="1926772" cy="10432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数据管理：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会话提供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会话共享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43300" y="1408665"/>
            <a:ext cx="8140700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Add session-specific data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your_model.session.add_data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Add shared data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some_method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self.send_data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receive_data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array_buffer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6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# This gets called when the data arrives.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...  # handle the 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i="1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600" i="1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同一个</a:t>
            </a:r>
            <a:r>
              <a:rPr lang="en-US" altLang="zh-CN" sz="1600" i="1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</a:t>
            </a:r>
            <a:r>
              <a:rPr lang="zh-CN" altLang="en-US" sz="1600" i="1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中，数据从</a:t>
            </a:r>
            <a:r>
              <a:rPr lang="en-US" altLang="zh-CN" sz="1600" i="1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python</a:t>
            </a:r>
            <a:r>
              <a:rPr lang="zh-CN" altLang="en-US" sz="1600" i="1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传递到</a:t>
            </a:r>
            <a:r>
              <a:rPr lang="en-US" altLang="zh-CN" sz="1600" i="1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javascript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96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2038708"/>
            <a:ext cx="10740572" cy="341811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/>
              <a:t>事件循环（</a:t>
            </a:r>
            <a:r>
              <a:rPr lang="en-US" altLang="zh-CN" sz="2400" dirty="0"/>
              <a:t>event loop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模型类的初始化和生命周期</a:t>
            </a:r>
            <a:r>
              <a:rPr lang="en-US" altLang="zh-CN" sz="2400" dirty="0"/>
              <a:t>(Initialization &amp; life cycle)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模型类作为</a:t>
            </a:r>
            <a:r>
              <a:rPr lang="en-US" altLang="zh-CN" sz="2400" dirty="0"/>
              <a:t>app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会话和资源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session&amp;assets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5474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019300"/>
            <a:ext cx="11239500" cy="4508499"/>
          </a:xfrm>
        </p:spPr>
        <p:txBody>
          <a:bodyPr>
            <a:noAutofit/>
          </a:bodyPr>
          <a:lstStyle/>
          <a:p>
            <a:r>
              <a:rPr lang="en-US" altLang="zh-CN" sz="1800" dirty="0" err="1"/>
              <a:t>flexx.app.start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 err="1"/>
              <a:t>flexx.app.run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 err="1"/>
              <a:t>flexx.app.stop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 err="1"/>
              <a:t>flexx.app.init_interactive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i="1" dirty="0"/>
              <a:t>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runtime=None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flexx.app.call_later</a:t>
            </a:r>
            <a:r>
              <a:rPr lang="en-US" altLang="zh-CN" sz="1800" dirty="0"/>
              <a:t>(</a:t>
            </a:r>
            <a:r>
              <a:rPr lang="en-US" altLang="zh-CN" sz="1800" i="1" dirty="0"/>
              <a:t>delay</a:t>
            </a:r>
            <a:r>
              <a:rPr lang="en-US" altLang="zh-CN" sz="1800" dirty="0"/>
              <a:t>, </a:t>
            </a:r>
            <a:r>
              <a:rPr lang="en-US" altLang="zh-CN" sz="1800" i="1" dirty="0"/>
              <a:t>callback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*</a:t>
            </a:r>
            <a:r>
              <a:rPr lang="en-US" altLang="zh-CN" sz="1800" i="1" dirty="0" err="1"/>
              <a:t>args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kwargs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flexx.app.create_server</a:t>
            </a:r>
            <a:r>
              <a:rPr lang="en-US" altLang="zh-CN" sz="1800" dirty="0"/>
              <a:t>(</a:t>
            </a:r>
            <a:r>
              <a:rPr lang="en-US" altLang="zh-CN" sz="1800" i="1" dirty="0"/>
              <a:t>host=None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port=None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new_loop</a:t>
            </a:r>
            <a:r>
              <a:rPr lang="en-US" altLang="zh-CN" sz="1800" i="1" dirty="0"/>
              <a:t>=False</a:t>
            </a:r>
            <a:r>
              <a:rPr lang="en-US" altLang="zh-CN" sz="1800" dirty="0"/>
              <a:t>, </a:t>
            </a:r>
            <a:r>
              <a:rPr lang="en-US" altLang="zh-CN" sz="1800" i="1" dirty="0"/>
              <a:t>backend=‘tornado’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server_kwargs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 err="1"/>
              <a:t>flexx.app.current_server</a:t>
            </a:r>
            <a:r>
              <a:rPr lang="en-US" altLang="zh-CN" sz="1800" dirty="0"/>
              <a:t>(</a:t>
            </a:r>
            <a:r>
              <a:rPr lang="en-US" altLang="zh-CN" sz="1800" i="1" dirty="0"/>
              <a:t>create=True</a:t>
            </a:r>
            <a:r>
              <a:rPr lang="en-US" altLang="zh-CN" sz="1800" dirty="0"/>
              <a:t>)   </a:t>
            </a:r>
          </a:p>
          <a:p>
            <a:pPr lvl="1"/>
            <a:r>
              <a:rPr lang="en-US" altLang="zh-CN" sz="1800" dirty="0" err="1"/>
              <a:t>return:TornadoServer</a:t>
            </a:r>
            <a:r>
              <a:rPr lang="en-US" altLang="zh-CN" sz="1800" dirty="0"/>
              <a:t> </a:t>
            </a:r>
            <a:r>
              <a:rPr lang="zh-CN" altLang="en-US" sz="1800" dirty="0"/>
              <a:t>对象</a:t>
            </a:r>
            <a:endParaRPr lang="en-US" altLang="zh-CN" sz="1800" i="1" dirty="0"/>
          </a:p>
          <a:p>
            <a:pPr lvl="2"/>
            <a:r>
              <a:rPr lang="en-US" altLang="zh-CN" sz="1800" dirty="0"/>
              <a:t>serving: </a:t>
            </a:r>
            <a:r>
              <a:rPr lang="zh-CN" altLang="en-US" sz="1800" dirty="0"/>
              <a:t>一个元组</a:t>
            </a:r>
            <a:r>
              <a:rPr lang="en-US" altLang="zh-CN" sz="1800" dirty="0"/>
              <a:t>tuple 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host,port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app:tornado.web.Application</a:t>
            </a:r>
            <a:r>
              <a:rPr lang="zh-CN" altLang="en-US" sz="1800" dirty="0"/>
              <a:t>的实例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loop:tornado.ioloop.IOLoop</a:t>
            </a:r>
            <a:r>
              <a:rPr lang="zh-CN" altLang="en-US" sz="1800" dirty="0"/>
              <a:t>的实例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server:tornado.httpserver.HttpServer</a:t>
            </a:r>
            <a:r>
              <a:rPr lang="zh-CN" altLang="en-US" sz="1800" dirty="0"/>
              <a:t>的实例</a:t>
            </a:r>
            <a:endParaRPr lang="en-US" altLang="zh-CN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50577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rgbClr val="FF0000"/>
                </a:solidFill>
              </a:rPr>
              <a:t>和事件循环相关（</a:t>
            </a:r>
            <a:r>
              <a:rPr lang="en-US" altLang="zh-CN" sz="2800" dirty="0">
                <a:solidFill>
                  <a:srgbClr val="FF0000"/>
                </a:solidFill>
              </a:rPr>
              <a:t>event loop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31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995212" cy="4109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HasEvents</a:t>
            </a:r>
            <a:r>
              <a:rPr lang="zh-CN" altLang="en-US" sz="2000" dirty="0"/>
              <a:t>表示</a:t>
            </a:r>
            <a:r>
              <a:rPr lang="en-US" altLang="zh-CN" sz="2000" dirty="0" err="1"/>
              <a:t>pyscript</a:t>
            </a:r>
            <a:r>
              <a:rPr lang="zh-CN" altLang="en-US" sz="2000" dirty="0"/>
              <a:t>的对象模型（</a:t>
            </a:r>
            <a:r>
              <a:rPr lang="en-US" altLang="zh-CN" sz="2000" dirty="0"/>
              <a:t>Model class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每个模型类在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中都会对应一个对象，在另一端处理程序的事件同步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Model Class</a:t>
            </a:r>
            <a:r>
              <a:rPr lang="zh-CN" altLang="en-US" sz="2000" dirty="0"/>
              <a:t>中可以定义</a:t>
            </a:r>
            <a:r>
              <a:rPr lang="en-US" altLang="zh-CN" sz="2000" dirty="0"/>
              <a:t>JS</a:t>
            </a:r>
            <a:r>
              <a:rPr lang="zh-CN" altLang="en-US" sz="2000" dirty="0"/>
              <a:t>的属性，方法，处理程序（</a:t>
            </a:r>
            <a:r>
              <a:rPr lang="en-US" altLang="zh-CN" sz="2000" dirty="0"/>
              <a:t>handle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自定义的</a:t>
            </a:r>
            <a:r>
              <a:rPr lang="en-US" altLang="zh-CN" sz="2000" dirty="0"/>
              <a:t>python </a:t>
            </a:r>
            <a:r>
              <a:rPr lang="en-US" altLang="zh-CN" sz="2000" dirty="0" err="1"/>
              <a:t>class,Javascript</a:t>
            </a:r>
            <a:r>
              <a:rPr lang="en-US" altLang="zh-CN" sz="2000" dirty="0"/>
              <a:t> class(</a:t>
            </a:r>
            <a:r>
              <a:rPr lang="zh-CN" altLang="en-US" sz="2000" dirty="0"/>
              <a:t>主要定义属性</a:t>
            </a:r>
            <a:r>
              <a:rPr lang="en-US" altLang="zh-CN" sz="2000" dirty="0"/>
              <a:t>)</a:t>
            </a:r>
            <a:r>
              <a:rPr lang="zh-CN" altLang="en-US" sz="2000" dirty="0"/>
              <a:t>，可自动同步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Python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()</a:t>
            </a:r>
            <a:r>
              <a:rPr lang="zh-CN" altLang="en-US" sz="2000" dirty="0"/>
              <a:t>方法初始化属性，当</a:t>
            </a:r>
            <a:r>
              <a:rPr lang="en-US" altLang="zh-CN" sz="2000" dirty="0"/>
              <a:t>Model class</a:t>
            </a:r>
            <a:r>
              <a:rPr lang="zh-CN" altLang="en-US" sz="2000" dirty="0"/>
              <a:t>作为属性在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()</a:t>
            </a:r>
            <a:r>
              <a:rPr lang="zh-CN" altLang="en-US" sz="2000" dirty="0"/>
              <a:t>中定义的时候，这个属性也会出现在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中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37785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rgbClr val="FF0000"/>
                </a:solidFill>
              </a:rPr>
              <a:t>模型类（</a:t>
            </a:r>
            <a:r>
              <a:rPr lang="en-US" altLang="zh-CN" sz="2800" dirty="0">
                <a:solidFill>
                  <a:srgbClr val="FF0000"/>
                </a:solidFill>
              </a:rPr>
              <a:t>Model class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515600" cy="39289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模型的</a:t>
            </a:r>
            <a:r>
              <a:rPr lang="en-US" altLang="zh-CN" sz="2000" dirty="0"/>
              <a:t>id</a:t>
            </a:r>
            <a:r>
              <a:rPr lang="zh-CN" altLang="en-US" sz="2000" dirty="0"/>
              <a:t>和</a:t>
            </a:r>
            <a:r>
              <a:rPr lang="en-US" altLang="zh-CN" sz="2000" dirty="0"/>
              <a:t>session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在初始化的时候，定义和设置属性的值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当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()</a:t>
            </a:r>
            <a:r>
              <a:rPr lang="zh-CN" altLang="en-US" sz="2000" dirty="0"/>
              <a:t>被调用的时候，可以</a:t>
            </a:r>
            <a:r>
              <a:rPr lang="en-US" altLang="zh-CN" sz="2000" dirty="0"/>
              <a:t>get/set</a:t>
            </a:r>
            <a:r>
              <a:rPr lang="zh-CN" altLang="en-US" sz="2000" dirty="0"/>
              <a:t>属性的值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处理事件的时候，可以获取到初始化的值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JS</a:t>
            </a:r>
            <a:r>
              <a:rPr lang="zh-CN" altLang="en-US" sz="2000" dirty="0"/>
              <a:t>中也是相同的顺序，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的值在</a:t>
            </a:r>
            <a:r>
              <a:rPr lang="en-US" altLang="zh-CN" sz="2000" dirty="0"/>
              <a:t>python</a:t>
            </a:r>
            <a:r>
              <a:rPr lang="zh-CN" altLang="en-US" sz="2000" dirty="0"/>
              <a:t>后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js</a:t>
            </a:r>
            <a:r>
              <a:rPr lang="zh-CN" altLang="en-US" sz="2000" dirty="0"/>
              <a:t>端没有垃圾回收机制，</a:t>
            </a:r>
            <a:r>
              <a:rPr lang="en-US" altLang="zh-CN" sz="2000" dirty="0"/>
              <a:t>python</a:t>
            </a:r>
            <a:r>
              <a:rPr lang="zh-CN" altLang="en-US" sz="2000" dirty="0"/>
              <a:t>端有。处理程序时是对象的引用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Widget</a:t>
            </a:r>
            <a:r>
              <a:rPr lang="zh-CN" altLang="en-US" sz="2000" dirty="0"/>
              <a:t>没有被引用的时候，它的子属性不会被删除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初始化和生命周期</a:t>
            </a:r>
          </a:p>
        </p:txBody>
      </p:sp>
    </p:spTree>
    <p:extLst>
      <p:ext uri="{BB962C8B-B14F-4D97-AF65-F5344CB8AC3E}">
        <p14:creationId xmlns:p14="http://schemas.microsoft.com/office/powerpoint/2010/main" val="295869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4400" y="1971019"/>
            <a:ext cx="10515600" cy="91188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支持上下文管理</a:t>
            </a:r>
            <a:r>
              <a:rPr lang="en-US" altLang="zh-CN" sz="1800" dirty="0"/>
              <a:t>context Manage</a:t>
            </a:r>
          </a:p>
          <a:p>
            <a:r>
              <a:rPr lang="zh-CN" altLang="en-US" sz="1800" dirty="0"/>
              <a:t>通常定义属性和方法 使用 </a:t>
            </a:r>
            <a:r>
              <a:rPr lang="en-US" altLang="zh-CN" sz="1800" dirty="0"/>
              <a:t>class Both</a:t>
            </a:r>
            <a:r>
              <a:rPr lang="zh-CN" altLang="en-US" sz="1800" dirty="0"/>
              <a:t>，通过事件处理属性</a:t>
            </a:r>
            <a:r>
              <a:rPr lang="en-US" altLang="zh-CN" sz="1800" dirty="0"/>
              <a:t>update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使用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214" y="2773380"/>
            <a:ext cx="6756400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(Model):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@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('foo')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handle_changes_to_foo_in_python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event.prop</a:t>
            </a: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foo(self, v=0):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return float(v)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BAR = [1, 2, 3]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handle_changes_to_foo_in_js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...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175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API- Model class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4400" y="1971019"/>
            <a:ext cx="10515600" cy="392178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/>
              <a:t>id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session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init</a:t>
            </a:r>
            <a:r>
              <a:rPr lang="en-US" altLang="zh-CN" sz="24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dispose()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send_data</a:t>
            </a:r>
            <a:r>
              <a:rPr lang="en-US" altLang="zh-CN" sz="2400" dirty="0"/>
              <a:t>(</a:t>
            </a:r>
            <a:r>
              <a:rPr lang="en-US" altLang="zh-CN" sz="2400" i="1" dirty="0"/>
              <a:t>data</a:t>
            </a:r>
            <a:r>
              <a:rPr lang="en-US" altLang="zh-CN" sz="2400" dirty="0"/>
              <a:t>, </a:t>
            </a:r>
            <a:r>
              <a:rPr lang="en-US" altLang="zh-CN" sz="2400" i="1" dirty="0"/>
              <a:t>meta=None</a:t>
            </a:r>
            <a:r>
              <a:rPr lang="en-US" altLang="zh-CN" sz="2400" dirty="0"/>
              <a:t>)  </a:t>
            </a:r>
            <a:r>
              <a:rPr lang="en-US" altLang="zh-CN" sz="2400" dirty="0" err="1"/>
              <a:t>py</a:t>
            </a:r>
            <a:r>
              <a:rPr lang="en-US" altLang="zh-CN" sz="2400" dirty="0"/>
              <a:t>---</a:t>
            </a:r>
            <a:r>
              <a:rPr lang="en-US" altLang="zh-CN" sz="2400" dirty="0">
                <a:sym typeface="Wingdings" pitchFamily="2" charset="2"/>
              </a:rPr>
              <a:t> &gt; </a:t>
            </a:r>
            <a:r>
              <a:rPr lang="en-US" altLang="zh-CN" sz="2400" dirty="0" err="1">
                <a:sym typeface="Wingdings" pitchFamily="2" charset="2"/>
              </a:rPr>
              <a:t>js</a:t>
            </a:r>
            <a:r>
              <a:rPr lang="zh-CN" altLang="en-US" sz="2400" dirty="0">
                <a:sym typeface="Wingdings" pitchFamily="2" charset="2"/>
              </a:rPr>
              <a:t>（</a:t>
            </a:r>
            <a:r>
              <a:rPr lang="en-US" altLang="zh-CN" sz="2400" dirty="0" err="1"/>
              <a:t>retreive_data</a:t>
            </a:r>
            <a:r>
              <a:rPr lang="en-US" altLang="zh-CN" sz="2400" dirty="0"/>
              <a:t>()</a:t>
            </a:r>
            <a:r>
              <a:rPr lang="zh-CN" altLang="en-US" sz="2400" dirty="0">
                <a:sym typeface="Wingdings" pitchFamily="2" charset="2"/>
              </a:rPr>
              <a:t>）</a:t>
            </a:r>
            <a:endParaRPr lang="en-US" altLang="zh-CN" sz="2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sync_props</a:t>
            </a:r>
            <a:r>
              <a:rPr lang="en-US" altLang="zh-CN" sz="2400" dirty="0"/>
              <a:t> </a:t>
            </a:r>
            <a:r>
              <a:rPr lang="zh-CN" altLang="en-US" sz="2400" dirty="0"/>
              <a:t>同步属性</a:t>
            </a:r>
            <a:endParaRPr lang="en-US" altLang="zh-CN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7866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2248017"/>
            <a:ext cx="10515600" cy="39289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flexx.app.App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*</a:t>
            </a:r>
            <a:r>
              <a:rPr lang="en-US" altLang="zh-CN" sz="2000" i="1" dirty="0" err="1"/>
              <a:t>args</a:t>
            </a:r>
            <a:r>
              <a:rPr lang="en-US" altLang="zh-CN" sz="2000" dirty="0"/>
              <a:t>, </a:t>
            </a:r>
            <a:r>
              <a:rPr lang="en-US" altLang="zh-CN" sz="2000" i="1" dirty="0"/>
              <a:t>**</a:t>
            </a:r>
            <a:r>
              <a:rPr lang="en-US" altLang="zh-CN" sz="2000" i="1" dirty="0" err="1"/>
              <a:t>kwargs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flexx.app.serve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name=None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properties=None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flexx.app.launch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runtime=None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properties=None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**</a:t>
            </a:r>
            <a:r>
              <a:rPr lang="en-US" altLang="zh-CN" sz="2000" i="1" dirty="0" err="1"/>
              <a:t>runtime_kwargs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flexx.app.export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cls</a:t>
            </a:r>
            <a:r>
              <a:rPr lang="en-US" altLang="zh-CN" sz="2000" dirty="0"/>
              <a:t>, </a:t>
            </a:r>
            <a:r>
              <a:rPr lang="en-US" altLang="zh-CN" sz="2000" i="1" dirty="0"/>
              <a:t>filename</a:t>
            </a:r>
            <a:r>
              <a:rPr lang="en-US" altLang="zh-CN" sz="2000" dirty="0"/>
              <a:t>, </a:t>
            </a:r>
            <a:r>
              <a:rPr lang="en-US" altLang="zh-CN" sz="2000" i="1" dirty="0"/>
              <a:t>properties=None</a:t>
            </a:r>
            <a:r>
              <a:rPr lang="en-US" altLang="zh-CN" sz="2000" dirty="0"/>
              <a:t>, </a:t>
            </a:r>
            <a:r>
              <a:rPr lang="en-US" altLang="zh-CN" sz="2000" i="1" dirty="0"/>
              <a:t>**</a:t>
            </a:r>
            <a:r>
              <a:rPr lang="en-US" altLang="zh-CN" sz="2000" i="1" dirty="0" err="1"/>
              <a:t>kwargs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flexx.app.get_model_classes</a:t>
            </a:r>
            <a:r>
              <a:rPr lang="en-US" altLang="zh-CN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flexx.app.get_active_model</a:t>
            </a:r>
            <a:r>
              <a:rPr lang="en-US" altLang="zh-CN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flexx.app.get_active_models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70118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rgbClr val="FF0000"/>
                </a:solidFill>
              </a:rPr>
              <a:t>模型类作为</a:t>
            </a:r>
            <a:r>
              <a:rPr lang="en-US" altLang="zh-CN" sz="2800" dirty="0">
                <a:solidFill>
                  <a:srgbClr val="FF0000"/>
                </a:solidFill>
              </a:rPr>
              <a:t>app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user Model Class as app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flexx.app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14645" y="2121847"/>
            <a:ext cx="5308600" cy="5320353"/>
          </a:xfrm>
        </p:spPr>
        <p:txBody>
          <a:bodyPr>
            <a:noAutofit/>
          </a:bodyPr>
          <a:lstStyle/>
          <a:p>
            <a:r>
              <a:rPr lang="en-US" altLang="zh-CN" sz="1400" i="1" dirty="0"/>
              <a:t>class </a:t>
            </a:r>
            <a:r>
              <a:rPr lang="en-US" altLang="zh-CN" sz="1400" dirty="0" err="1"/>
              <a:t>flexx.app.Asset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source=None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/>
              <a:t>name – </a:t>
            </a:r>
            <a:r>
              <a:rPr lang="zh-CN" altLang="en-US" sz="1400" dirty="0"/>
              <a:t>文件名</a:t>
            </a:r>
            <a:endParaRPr lang="en-US" altLang="zh-CN" sz="1400" dirty="0"/>
          </a:p>
          <a:p>
            <a:pPr lvl="1"/>
            <a:r>
              <a:rPr lang="en-US" altLang="zh-CN" sz="1400" dirty="0"/>
              <a:t>remote  -- </a:t>
            </a:r>
            <a:r>
              <a:rPr lang="zh-CN" altLang="en-US" sz="1400" dirty="0"/>
              <a:t>远程地址</a:t>
            </a:r>
            <a:endParaRPr lang="en-US" altLang="zh-CN" sz="1400" dirty="0"/>
          </a:p>
          <a:p>
            <a:pPr lvl="1"/>
            <a:r>
              <a:rPr lang="en-US" altLang="zh-CN" sz="1400" dirty="0"/>
              <a:t>Source</a:t>
            </a:r>
          </a:p>
          <a:p>
            <a:pPr lvl="1"/>
            <a:r>
              <a:rPr lang="en-US" altLang="zh-CN" sz="1400" dirty="0" err="1"/>
              <a:t>to_html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to_string</a:t>
            </a:r>
            <a:endParaRPr lang="en-US" altLang="zh-CN" sz="1400" dirty="0"/>
          </a:p>
          <a:p>
            <a:r>
              <a:rPr lang="en-US" altLang="zh-CN" sz="1400" i="1" dirty="0"/>
              <a:t>class </a:t>
            </a:r>
            <a:r>
              <a:rPr lang="en-US" altLang="zh-CN" sz="1400" dirty="0"/>
              <a:t>flexx.app._</a:t>
            </a:r>
            <a:r>
              <a:rPr lang="en-US" altLang="zh-CN" sz="1400" dirty="0" err="1"/>
              <a:t>assetstore.AssetStore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add_shared_asset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asset_name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source=None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 err="1"/>
              <a:t>add_shared_data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data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 err="1"/>
              <a:t>associate_asset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mod_name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asset_name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source=None</a:t>
            </a:r>
            <a:r>
              <a:rPr lang="zh-CN" altLang="en-US" sz="1400" i="1" dirty="0"/>
              <a:t>）</a:t>
            </a:r>
            <a:endParaRPr lang="en-US" altLang="zh-CN" sz="1400" i="1" dirty="0"/>
          </a:p>
          <a:p>
            <a:pPr lvl="1"/>
            <a:r>
              <a:rPr lang="en-US" altLang="zh-CN" sz="1400" dirty="0"/>
              <a:t>export(</a:t>
            </a:r>
            <a:r>
              <a:rPr lang="en-US" altLang="zh-CN" sz="1400" i="1" dirty="0" err="1"/>
              <a:t>dirname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clear=False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 err="1"/>
              <a:t>get_asset_names</a:t>
            </a:r>
            <a:r>
              <a:rPr lang="en-US" altLang="zh-CN" sz="1400" dirty="0"/>
              <a:t>()</a:t>
            </a:r>
          </a:p>
          <a:p>
            <a:pPr lvl="1"/>
            <a:r>
              <a:rPr lang="en-US" altLang="zh-CN" sz="1400" dirty="0" err="1"/>
              <a:t>get_asset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 err="1"/>
              <a:t>get_associated_assets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mod_name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 err="1"/>
              <a:t>get_data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 err="1"/>
              <a:t>get_data_names</a:t>
            </a:r>
            <a:r>
              <a:rPr lang="en-US" altLang="zh-CN" sz="1400" dirty="0"/>
              <a:t>()</a:t>
            </a:r>
          </a:p>
          <a:p>
            <a:pPr lvl="1"/>
            <a:r>
              <a:rPr lang="en-US" altLang="zh-CN" sz="1400" dirty="0"/>
              <a:t>Modules</a:t>
            </a:r>
          </a:p>
          <a:p>
            <a:pPr lvl="1"/>
            <a:r>
              <a:rPr lang="en-US" altLang="zh-CN" sz="1400" dirty="0" err="1"/>
              <a:t>update_modules</a:t>
            </a:r>
            <a:r>
              <a:rPr lang="en-US" altLang="zh-CN" sz="1400" dirty="0"/>
              <a:t>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64200" y="2248018"/>
            <a:ext cx="6426200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i="1" dirty="0"/>
              <a:t>class </a:t>
            </a:r>
            <a:r>
              <a:rPr lang="en-US" altLang="zh-CN" sz="1400" dirty="0" err="1"/>
              <a:t>flexx.app.Session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app_name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store=None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request=None</a:t>
            </a:r>
            <a:r>
              <a:rPr lang="en-US" altLang="zh-CN" sz="14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app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runtime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status   1</a:t>
            </a:r>
            <a:r>
              <a:rPr lang="zh-CN" altLang="en-US" sz="1400" dirty="0"/>
              <a:t>：</a:t>
            </a:r>
            <a:r>
              <a:rPr lang="en-US" altLang="zh-CN" sz="1400" dirty="0"/>
              <a:t>pending  2</a:t>
            </a:r>
            <a:r>
              <a:rPr lang="zh-CN" altLang="en-US" sz="1400" dirty="0"/>
              <a:t>：</a:t>
            </a:r>
            <a:r>
              <a:rPr lang="en-US" altLang="zh-CN" sz="1400" dirty="0"/>
              <a:t>connected  0</a:t>
            </a:r>
            <a:r>
              <a:rPr lang="zh-CN" altLang="en-US" sz="1400" dirty="0"/>
              <a:t>：</a:t>
            </a:r>
            <a:r>
              <a:rPr lang="en-US" altLang="zh-CN" sz="1400" dirty="0"/>
              <a:t>close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set_cookie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value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expires_days</a:t>
            </a:r>
            <a:r>
              <a:rPr lang="en-US" altLang="zh-CN" sz="1400" i="1" dirty="0"/>
              <a:t>=30</a:t>
            </a:r>
            <a:r>
              <a:rPr lang="en-US" altLang="zh-CN" sz="1400" dirty="0"/>
              <a:t>, </a:t>
            </a:r>
            <a:r>
              <a:rPr lang="en-US" altLang="zh-CN" sz="1400" i="1" dirty="0"/>
              <a:t>version=None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domain=None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expires=None</a:t>
            </a:r>
            <a:r>
              <a:rPr lang="en-US" altLang="zh-CN" sz="1400" dirty="0"/>
              <a:t>, </a:t>
            </a:r>
            <a:r>
              <a:rPr lang="en-US" altLang="zh-CN" sz="1400" i="1" dirty="0"/>
              <a:t>path='/'</a:t>
            </a:r>
            <a:r>
              <a:rPr lang="en-US" altLang="zh-CN" sz="1400" dirty="0"/>
              <a:t>, </a:t>
            </a:r>
            <a:r>
              <a:rPr lang="en-US" altLang="zh-CN" sz="1400" i="1" dirty="0"/>
              <a:t>**</a:t>
            </a:r>
            <a:r>
              <a:rPr lang="en-US" altLang="zh-CN" sz="1400" i="1" dirty="0" err="1"/>
              <a:t>kwargs</a:t>
            </a:r>
            <a:endParaRPr lang="en-US" altLang="zh-CN" sz="1400" i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request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remove_data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present_modules</a:t>
            </a:r>
            <a:endParaRPr lang="en-US" altLang="zh-CN" sz="1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keep_alive</a:t>
            </a:r>
            <a:r>
              <a:rPr lang="en-US" altLang="zh-CN" sz="1400" dirty="0"/>
              <a:t>(</a:t>
            </a:r>
            <a:r>
              <a:rPr lang="en-US" altLang="zh-CN" sz="1400" i="1" dirty="0" err="1"/>
              <a:t>ob</a:t>
            </a:r>
            <a:r>
              <a:rPr lang="en-US" altLang="zh-CN" sz="1400" dirty="0"/>
              <a:t>, </a:t>
            </a:r>
            <a:r>
              <a:rPr lang="en-US" altLang="zh-CN" sz="1400" i="1" dirty="0" err="1"/>
              <a:t>iters</a:t>
            </a:r>
            <a:r>
              <a:rPr lang="en-US" altLang="zh-CN" sz="1400" i="1" dirty="0"/>
              <a:t>=4</a:t>
            </a:r>
            <a:r>
              <a:rPr lang="en-US" altLang="zh-CN" sz="14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add_data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, </a:t>
            </a:r>
            <a:r>
              <a:rPr lang="en-US" altLang="zh-CN" sz="1400" i="1" dirty="0"/>
              <a:t>data</a:t>
            </a:r>
            <a:r>
              <a:rPr lang="en-US" altLang="zh-CN" sz="14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call_after_roundtrip</a:t>
            </a:r>
            <a:r>
              <a:rPr lang="en-US" altLang="zh-CN" sz="1400" dirty="0"/>
              <a:t>(</a:t>
            </a:r>
            <a:r>
              <a:rPr lang="en-US" altLang="zh-CN" sz="1400" i="1" dirty="0"/>
              <a:t>callback</a:t>
            </a:r>
            <a:r>
              <a:rPr lang="en-US" altLang="zh-CN" sz="1400" dirty="0"/>
              <a:t>, </a:t>
            </a:r>
            <a:r>
              <a:rPr lang="en-US" altLang="zh-CN" sz="1400" i="1" dirty="0"/>
              <a:t>*</a:t>
            </a:r>
            <a:r>
              <a:rPr lang="en-US" altLang="zh-CN" sz="1400" i="1" dirty="0" err="1"/>
              <a:t>args</a:t>
            </a:r>
            <a:r>
              <a:rPr lang="en-US" altLang="zh-CN" sz="1400" dirty="0"/>
              <a:t>, </a:t>
            </a:r>
            <a:r>
              <a:rPr lang="en-US" altLang="zh-CN" sz="1400" i="1" dirty="0"/>
              <a:t>**</a:t>
            </a:r>
            <a:r>
              <a:rPr lang="en-US" altLang="zh-CN" sz="1400" i="1" dirty="0" err="1"/>
              <a:t>kwargs</a:t>
            </a:r>
            <a:r>
              <a:rPr lang="en-US" altLang="zh-CN" sz="14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close()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eval</a:t>
            </a:r>
            <a:r>
              <a:rPr lang="en-US" altLang="zh-CN" sz="1400" dirty="0"/>
              <a:t>(</a:t>
            </a:r>
            <a:r>
              <a:rPr lang="en-US" altLang="zh-CN" sz="1400" i="1" dirty="0"/>
              <a:t>code</a:t>
            </a:r>
            <a:r>
              <a:rPr lang="en-US" altLang="zh-CN" sz="14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get_data</a:t>
            </a:r>
            <a:r>
              <a:rPr lang="en-US" altLang="zh-CN" sz="1400" dirty="0"/>
              <a:t>(</a:t>
            </a:r>
            <a:r>
              <a:rPr lang="en-US" altLang="zh-CN" sz="1400" i="1" dirty="0"/>
              <a:t>name</a:t>
            </a:r>
            <a:r>
              <a:rPr lang="en-US" altLang="zh-CN" sz="14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err="1"/>
              <a:t>get_data_names</a:t>
            </a:r>
            <a:r>
              <a:rPr lang="en-US" altLang="zh-CN" sz="1400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447799"/>
            <a:ext cx="51090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rgbClr val="FF0000"/>
                </a:solidFill>
              </a:rPr>
              <a:t>会话和资源（</a:t>
            </a:r>
            <a:r>
              <a:rPr lang="en-US" altLang="zh-CN" sz="2800" dirty="0" err="1">
                <a:solidFill>
                  <a:srgbClr val="FF0000"/>
                </a:solidFill>
              </a:rPr>
              <a:t>session&amp;assets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>
                <a:latin typeface="+mn-ea"/>
              </a:rPr>
              <a:t>设置环境变量</a:t>
            </a:r>
            <a:endParaRPr lang="en-US" altLang="zh-CN" sz="1800" b="1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Python&amp;pip3: ~\Python\Python35;~\Python\Python35\Scripts</a:t>
            </a: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pip</a:t>
            </a:r>
            <a:r>
              <a:rPr lang="zh-CN" altLang="en-US" sz="1800" b="1" dirty="0">
                <a:latin typeface="+mn-ea"/>
              </a:rPr>
              <a:t>操作</a:t>
            </a:r>
            <a:r>
              <a:rPr lang="en-US" altLang="zh-CN" sz="1800" b="1" dirty="0">
                <a:latin typeface="+mn-ea"/>
              </a:rPr>
              <a:t> </a:t>
            </a: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install </a:t>
            </a:r>
            <a:r>
              <a:rPr lang="en-US" altLang="zh-CN" sz="1800" dirty="0" err="1">
                <a:latin typeface="+mn-ea"/>
              </a:rPr>
              <a:t>flexx</a:t>
            </a:r>
            <a:r>
              <a:rPr lang="en-US" altLang="zh-CN" sz="1800" dirty="0">
                <a:latin typeface="+mn-ea"/>
              </a:rPr>
              <a:t>		#</a:t>
            </a:r>
            <a:r>
              <a:rPr lang="zh-CN" altLang="en-US" sz="1800" dirty="0">
                <a:latin typeface="+mn-ea"/>
              </a:rPr>
              <a:t>安装</a:t>
            </a:r>
            <a:r>
              <a:rPr lang="en-US" altLang="zh-CN" sz="1800" dirty="0">
                <a:latin typeface="+mn-ea"/>
              </a:rPr>
              <a:t>python</a:t>
            </a:r>
            <a:r>
              <a:rPr lang="zh-CN" altLang="en-US" sz="1800" dirty="0">
                <a:latin typeface="+mn-ea"/>
              </a:rPr>
              <a:t>第三方包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list			#</a:t>
            </a:r>
            <a:r>
              <a:rPr lang="zh-CN" altLang="en-US" sz="1800" dirty="0">
                <a:latin typeface="+mn-ea"/>
              </a:rPr>
              <a:t>安装包列表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uninstall </a:t>
            </a:r>
            <a:r>
              <a:rPr lang="en-US" altLang="zh-CN" sz="1800" dirty="0" err="1">
                <a:latin typeface="+mn-ea"/>
              </a:rPr>
              <a:t>flexx</a:t>
            </a:r>
            <a:r>
              <a:rPr lang="en-US" altLang="zh-CN" sz="1800" dirty="0">
                <a:latin typeface="+mn-ea"/>
              </a:rPr>
              <a:t>		#</a:t>
            </a:r>
            <a:r>
              <a:rPr lang="zh-CN" altLang="en-US" sz="1800" dirty="0">
                <a:latin typeface="+mn-ea"/>
              </a:rPr>
              <a:t>卸载已安装的包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  <a:p>
            <a:r>
              <a:rPr lang="zh-CN" altLang="en-US" sz="1800" b="1" dirty="0">
                <a:latin typeface="+mn-ea"/>
              </a:rPr>
              <a:t>安装</a:t>
            </a:r>
            <a:r>
              <a:rPr lang="en-US" altLang="zh-CN" sz="1800" b="1" dirty="0" err="1">
                <a:latin typeface="+mn-ea"/>
              </a:rPr>
              <a:t>pyCharm</a:t>
            </a:r>
            <a:endParaRPr lang="en-US" altLang="zh-CN" sz="1800" b="1" dirty="0">
              <a:latin typeface="+mn-ea"/>
            </a:endParaRPr>
          </a:p>
          <a:p>
            <a:pPr marL="68580" indent="0">
              <a:buNone/>
            </a:pPr>
            <a:r>
              <a:rPr lang="zh-CN" altLang="en-US" sz="1800" b="1" dirty="0">
                <a:latin typeface="+mn-ea"/>
              </a:rPr>
              <a:t>一直下一步即可</a:t>
            </a:r>
            <a:endParaRPr lang="en-US" altLang="zh-CN" sz="1800" b="1" dirty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983" y="1161710"/>
            <a:ext cx="3324103" cy="40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43" y="2206740"/>
            <a:ext cx="5485771" cy="41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0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22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83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flexx.webruntime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flexx.pyscript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545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flexx.dialite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32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7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flexx.utilities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自带</a:t>
            </a:r>
            <a:r>
              <a:rPr lang="en-US" altLang="zh-CN" b="1" dirty="0"/>
              <a:t>IDE</a:t>
            </a:r>
          </a:p>
          <a:p>
            <a:pPr marL="6858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9" y="2531210"/>
            <a:ext cx="1979608" cy="395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07" y="2531210"/>
            <a:ext cx="4143373" cy="395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pyCharm</a:t>
            </a:r>
            <a:endParaRPr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31" y="2490560"/>
            <a:ext cx="4075692" cy="254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86" y="2336197"/>
            <a:ext cx="6414181" cy="400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4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1637</TotalTime>
  <Words>3663</Words>
  <Application>Microsoft Office PowerPoint</Application>
  <PresentationFormat>宽屏</PresentationFormat>
  <Paragraphs>706</Paragraphs>
  <Slides>68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等线</vt:lpstr>
      <vt:lpstr>华文楷体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穿越</vt:lpstr>
      <vt:lpstr>  Python+Flexx(GUI)</vt:lpstr>
      <vt:lpstr>Python3</vt:lpstr>
      <vt:lpstr>python3</vt:lpstr>
      <vt:lpstr>python3</vt:lpstr>
      <vt:lpstr>Python3-安装python，pyCharm </vt:lpstr>
      <vt:lpstr>Python3-安装python，pyCharm </vt:lpstr>
      <vt:lpstr>python3</vt:lpstr>
      <vt:lpstr>Python3-第一个python程序  </vt:lpstr>
      <vt:lpstr>Python3-第一个python程序  </vt:lpstr>
      <vt:lpstr>Python3-第一个python程序  </vt:lpstr>
      <vt:lpstr>python3</vt:lpstr>
      <vt:lpstr>Python3-Python基础  </vt:lpstr>
      <vt:lpstr>Python3-Python基础 数据类型和变量  </vt:lpstr>
      <vt:lpstr>Python3-Python基础 字符串和编码   </vt:lpstr>
      <vt:lpstr>Python3-Python基础 list、tuple、dict    </vt:lpstr>
      <vt:lpstr>Python3-Python基础 list、tuple、dict    </vt:lpstr>
      <vt:lpstr>Python3-Python基础 条件判断     </vt:lpstr>
      <vt:lpstr>Python3-Python基础 条件循环     </vt:lpstr>
      <vt:lpstr>python3</vt:lpstr>
      <vt:lpstr>Python3-函数  </vt:lpstr>
      <vt:lpstr>Python3-函数 定义函数、函数调用  </vt:lpstr>
      <vt:lpstr>Python3-函数 函数的参数  </vt:lpstr>
      <vt:lpstr>Python3-函数 递归函数  </vt:lpstr>
      <vt:lpstr>python3</vt:lpstr>
      <vt:lpstr>Python3-高级特性  </vt:lpstr>
      <vt:lpstr>Python3-函数 切片（slice）  </vt:lpstr>
      <vt:lpstr>Python3-函数 迭代（Iteration）  </vt:lpstr>
      <vt:lpstr>Python3-函数 生成器（generator）  </vt:lpstr>
      <vt:lpstr>Python3-函数 迭代器（Iterator）  </vt:lpstr>
      <vt:lpstr>python3</vt:lpstr>
      <vt:lpstr>Python3-安装python，pyCharm </vt:lpstr>
      <vt:lpstr>FLEXX</vt:lpstr>
      <vt:lpstr>flexx介绍</vt:lpstr>
      <vt:lpstr>flexx工作模型</vt:lpstr>
      <vt:lpstr>flexx</vt:lpstr>
      <vt:lpstr>flexx</vt:lpstr>
      <vt:lpstr>flexx.ui</vt:lpstr>
      <vt:lpstr>flexx.ui –控件(widget)</vt:lpstr>
      <vt:lpstr>flexx.ui -控件(widget)</vt:lpstr>
      <vt:lpstr>flexx.ui –基本控件(widgets)</vt:lpstr>
      <vt:lpstr>flexx.ui –基本布局（layouts）</vt:lpstr>
      <vt:lpstr>flexx.ui –box(1)</vt:lpstr>
      <vt:lpstr>flexx.ui –box(2)</vt:lpstr>
      <vt:lpstr>flexx.ui -LineEdit</vt:lpstr>
      <vt:lpstr>flexx</vt:lpstr>
      <vt:lpstr>flexx.app</vt:lpstr>
      <vt:lpstr>flexx.app-模型类(Model Class)</vt:lpstr>
      <vt:lpstr>flexx.app-多种应用方式 (Applications)</vt:lpstr>
      <vt:lpstr>flexx.app-资源和数据管理 (asset&amp;Data)</vt:lpstr>
      <vt:lpstr>flexx.app-资源和数据管理 (asset&amp;Data)</vt:lpstr>
      <vt:lpstr>flexx.app-API</vt:lpstr>
      <vt:lpstr>flexx.app-API</vt:lpstr>
      <vt:lpstr>flexx.app-API- Model class</vt:lpstr>
      <vt:lpstr>flexx.app-API- Model class</vt:lpstr>
      <vt:lpstr>flexx.app-API- Model class</vt:lpstr>
      <vt:lpstr>flexx.app-API- Model class</vt:lpstr>
      <vt:lpstr>flexx.app-API</vt:lpstr>
      <vt:lpstr>flexx.app-API</vt:lpstr>
      <vt:lpstr>flexx</vt:lpstr>
      <vt:lpstr>flexx.event</vt:lpstr>
      <vt:lpstr>flexx</vt:lpstr>
      <vt:lpstr>flexx.webruntime</vt:lpstr>
      <vt:lpstr>flexx</vt:lpstr>
      <vt:lpstr>flexx.pyscript</vt:lpstr>
      <vt:lpstr>flexx</vt:lpstr>
      <vt:lpstr>flexx.dialite</vt:lpstr>
      <vt:lpstr>flexx</vt:lpstr>
      <vt:lpstr>flexx.utilities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Python3+</dc:title>
  <dc:creator>YC</dc:creator>
  <cp:lastModifiedBy>YC</cp:lastModifiedBy>
  <cp:revision>134</cp:revision>
  <dcterms:created xsi:type="dcterms:W3CDTF">2018-01-04T02:43:42Z</dcterms:created>
  <dcterms:modified xsi:type="dcterms:W3CDTF">2018-01-08T09:08:24Z</dcterms:modified>
</cp:coreProperties>
</file>