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简介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373039"/>
            <a:ext cx="7024744" cy="207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BOM-</a:t>
            </a:r>
            <a:r>
              <a:rPr kumimoji="1" lang="zh-CN" altLang="en-US">
                <a:solidFill>
                  <a:srgbClr val="FF0000"/>
                </a:solidFill>
              </a:rPr>
              <a:t>浏览器对象模型</a:t>
            </a:r>
            <a:r>
              <a:rPr kumimoji="1" lang="zh-CN" altLang="en-US"/>
              <a:t>，使用</a:t>
            </a:r>
            <a:r>
              <a:rPr kumimoji="1" lang="en-US" altLang="zh-CN"/>
              <a:t>BOM</a:t>
            </a:r>
            <a:r>
              <a:rPr kumimoji="1" lang="zh-CN" altLang="en-US"/>
              <a:t>，我们可以移动窗口、改变状态栏里的文字、以及任何与页面内容不相关的操作，而</a:t>
            </a:r>
            <a:r>
              <a:rPr kumimoji="1" lang="en-US" altLang="zh-CN"/>
              <a:t>BOM</a:t>
            </a:r>
            <a:r>
              <a:rPr kumimoji="1" lang="zh-CN" altLang="en-US"/>
              <a:t>主要依赖于特定的浏览器，所以</a:t>
            </a:r>
            <a:r>
              <a:rPr kumimoji="1" lang="en-US" altLang="zh-CN"/>
              <a:t>BOM</a:t>
            </a:r>
            <a:r>
              <a:rPr kumimoji="1" lang="zh-CN" altLang="en-US"/>
              <a:t>并没有什么标准，每个浏览器都有自己的</a:t>
            </a:r>
            <a:r>
              <a:rPr kumimoji="1" lang="en-US" altLang="zh-CN"/>
              <a:t>BOM</a:t>
            </a:r>
            <a:r>
              <a:rPr kumimoji="1" lang="zh-CN" altLang="en-US"/>
              <a:t>实现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我们可以简单的区分</a:t>
            </a:r>
            <a:r>
              <a:rPr kumimoji="1" lang="en-US" altLang="zh-CN"/>
              <a:t>DOM</a:t>
            </a:r>
            <a:r>
              <a:rPr kumimoji="1" lang="zh-CN" altLang="en-US"/>
              <a:t>和</a:t>
            </a:r>
            <a:r>
              <a:rPr kumimoji="1" lang="en-US" altLang="zh-CN"/>
              <a:t>BOM</a:t>
            </a:r>
            <a:r>
              <a:rPr kumimoji="1" lang="zh-CN" altLang="en-US"/>
              <a:t>：</a:t>
            </a:r>
            <a:r>
              <a:rPr kumimoji="1" lang="zh-CN" altLang="en-US">
                <a:solidFill>
                  <a:srgbClr val="FF0000"/>
                </a:solidFill>
              </a:rPr>
              <a:t>浏览器显示一个网页，页面边框里的部分为</a:t>
            </a:r>
            <a:r>
              <a:rPr kumimoji="1" lang="en-US" altLang="zh-CN">
                <a:solidFill>
                  <a:srgbClr val="FF0000"/>
                </a:solidFill>
              </a:rPr>
              <a:t>DOM</a:t>
            </a:r>
            <a:r>
              <a:rPr kumimoji="1" lang="zh-CN" altLang="en-US">
                <a:solidFill>
                  <a:srgbClr val="FF0000"/>
                </a:solidFill>
              </a:rPr>
              <a:t>，而页面边框以外的所有部分为</a:t>
            </a:r>
            <a:r>
              <a:rPr kumimoji="1" lang="en-US" altLang="zh-CN">
                <a:solidFill>
                  <a:srgbClr val="FF0000"/>
                </a:solidFill>
              </a:rPr>
              <a:t>BOM</a:t>
            </a:r>
            <a:r>
              <a:rPr kumimoji="1" lang="zh-CN" altLang="zh-CN">
                <a:solidFill>
                  <a:srgbClr val="FF0000"/>
                </a:solidFill>
              </a:rPr>
              <a:t>。</a:t>
            </a:r>
            <a:endParaRPr kumimoji="1" lang="zh-CN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引擎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就像</a:t>
            </a:r>
            <a:r>
              <a:rPr kumimoji="1" lang="en-US" altLang="zh-CN"/>
              <a:t>PHP</a:t>
            </a:r>
            <a:r>
              <a:rPr kumimoji="1" lang="zh-CN" altLang="en-US"/>
              <a:t>语言需要</a:t>
            </a:r>
            <a:r>
              <a:rPr kumimoji="1" lang="en-US" altLang="zh-CN"/>
              <a:t>PHP</a:t>
            </a:r>
            <a:r>
              <a:rPr kumimoji="1" lang="zh-CN" altLang="en-US"/>
              <a:t>解析器来解析一个道理</a:t>
            </a:r>
            <a:r>
              <a:rPr kumimoji="1" lang="zh-CN" altLang="zh-CN"/>
              <a:t>，</a:t>
            </a:r>
            <a:r>
              <a:rPr kumimoji="1" lang="zh-CN" altLang="en-US"/>
              <a:t>不同的浏览器，解析</a:t>
            </a:r>
            <a:r>
              <a:rPr kumimoji="1" lang="en-US" altLang="zh-CN"/>
              <a:t>JavaScript</a:t>
            </a:r>
            <a:r>
              <a:rPr kumimoji="1" lang="zh-CN" altLang="en-US"/>
              <a:t>语言的引擎各不相同，这些引擎都是个浏览器独立开发的，所以能力也有强有弱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I</a:t>
            </a:r>
            <a:r>
              <a:rPr kumimoji="1" lang="en-US" altLang="zh-CN"/>
              <a:t>E</a:t>
            </a:r>
            <a:r>
              <a:rPr kumimoji="1" lang="zh-CN" altLang="en-US"/>
              <a:t>系列，最早的</a:t>
            </a:r>
            <a:r>
              <a:rPr kumimoji="1" lang="en-US" altLang="zh-CN"/>
              <a:t>JS</a:t>
            </a:r>
            <a:r>
              <a:rPr kumimoji="1" lang="zh-CN" altLang="en-US"/>
              <a:t>引擎就叫</a:t>
            </a:r>
            <a:r>
              <a:rPr kumimoji="1" lang="en-US" altLang="zh-CN"/>
              <a:t>JScript</a:t>
            </a:r>
            <a:r>
              <a:rPr kumimoji="1" lang="zh-CN" altLang="en-US"/>
              <a:t>，从</a:t>
            </a:r>
            <a:r>
              <a:rPr kumimoji="1" lang="en-US" altLang="zh-CN"/>
              <a:t>IE9</a:t>
            </a:r>
            <a:r>
              <a:rPr kumimoji="1" lang="zh-CN" altLang="en-US"/>
              <a:t>开始使用</a:t>
            </a:r>
            <a:r>
              <a:rPr kumimoji="1" lang="en-US" altLang="zh-CN"/>
              <a:t>Chakra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火狐，早期使用</a:t>
            </a:r>
            <a:r>
              <a:rPr kumimoji="1" lang="en-US" altLang="zh-CN"/>
              <a:t>SpiderMonkey</a:t>
            </a:r>
            <a:r>
              <a:rPr kumimoji="1" lang="zh-CN" altLang="en-US"/>
              <a:t>，中间使用</a:t>
            </a:r>
            <a:r>
              <a:rPr kumimoji="1" lang="en-US" altLang="zh-CN"/>
              <a:t>TraceMonkey</a:t>
            </a:r>
            <a:r>
              <a:rPr kumimoji="1" lang="zh-CN" altLang="en-US"/>
              <a:t>，从</a:t>
            </a:r>
            <a:r>
              <a:rPr kumimoji="1" lang="en-US" altLang="zh-CN"/>
              <a:t>4.0</a:t>
            </a:r>
            <a:r>
              <a:rPr kumimoji="1" lang="zh-CN" altLang="en-US"/>
              <a:t>开始使用</a:t>
            </a:r>
            <a:r>
              <a:rPr kumimoji="1" lang="en-US" altLang="zh-CN"/>
              <a:t>JagerMonkey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zh-CN"/>
              <a:t>O</a:t>
            </a:r>
            <a:r>
              <a:rPr kumimoji="1" lang="en-US" altLang="zh-CN"/>
              <a:t>pera</a:t>
            </a:r>
            <a:r>
              <a:rPr kumimoji="1" lang="zh-CN" altLang="en-US"/>
              <a:t>，</a:t>
            </a:r>
            <a:r>
              <a:rPr kumimoji="1" lang="en-US" altLang="zh-CN"/>
              <a:t>Linear</a:t>
            </a:r>
            <a:r>
              <a:rPr kumimoji="1" lang="zh-CN" altLang="en-US"/>
              <a:t> </a:t>
            </a:r>
            <a:r>
              <a:rPr kumimoji="1" lang="en-US" altLang="zh-CN"/>
              <a:t>A</a:t>
            </a:r>
            <a:r>
              <a:rPr kumimoji="1" lang="zh-CN" altLang="en-US"/>
              <a:t> -</a:t>
            </a:r>
            <a:r>
              <a:rPr kumimoji="1" lang="zh-CN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Linear</a:t>
            </a:r>
            <a:r>
              <a:rPr kumimoji="1" lang="zh-CN" altLang="en-US"/>
              <a:t> </a:t>
            </a:r>
            <a:r>
              <a:rPr kumimoji="1" lang="en-US" altLang="zh-CN"/>
              <a:t>B</a:t>
            </a:r>
            <a:r>
              <a:rPr kumimoji="1" lang="zh-CN" altLang="en-US"/>
              <a:t> </a:t>
            </a:r>
            <a:r>
              <a:rPr kumimoji="1" lang="en-US" altLang="zh-CN"/>
              <a:t>-&gt;</a:t>
            </a:r>
            <a:r>
              <a:rPr kumimoji="1" lang="zh-CN" altLang="en-US"/>
              <a:t> </a:t>
            </a:r>
            <a:r>
              <a:rPr kumimoji="1" lang="en-US" altLang="zh-CN"/>
              <a:t>Futhrak</a:t>
            </a:r>
            <a:r>
              <a:rPr kumimoji="1" lang="zh-CN" altLang="en-US"/>
              <a:t> </a:t>
            </a:r>
            <a:r>
              <a:rPr kumimoji="1" lang="en-US" altLang="zh-CN"/>
              <a:t>-&gt;</a:t>
            </a:r>
            <a:r>
              <a:rPr kumimoji="1" lang="zh-CN" altLang="en-US"/>
              <a:t> </a:t>
            </a:r>
            <a:r>
              <a:rPr kumimoji="1" lang="en-US" altLang="zh-CN"/>
              <a:t>carakan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谷歌，</a:t>
            </a:r>
            <a:r>
              <a:rPr kumimoji="1" lang="en-US" altLang="zh-CN"/>
              <a:t>KJS</a:t>
            </a:r>
            <a:r>
              <a:rPr kumimoji="1" lang="zh-CN" altLang="en-US"/>
              <a:t> -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JavaScriptCore</a:t>
            </a:r>
            <a:r>
              <a:rPr kumimoji="1" lang="zh-CN" altLang="en-US"/>
              <a:t> -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Nitro</a:t>
            </a:r>
            <a:r>
              <a:rPr kumimoji="1" lang="zh-CN" altLang="en-US"/>
              <a:t> -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V8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实际上，有了这些</a:t>
            </a:r>
            <a:r>
              <a:rPr kumimoji="1" lang="en-US" altLang="zh-CN"/>
              <a:t>JS</a:t>
            </a:r>
            <a:r>
              <a:rPr kumimoji="1" lang="zh-CN" altLang="en-US"/>
              <a:t>引擎的存在，大家很少再去参照</a:t>
            </a:r>
            <a:r>
              <a:rPr kumimoji="1" lang="en-US" altLang="zh-CN"/>
              <a:t>ECMAScript</a:t>
            </a:r>
            <a:r>
              <a:rPr kumimoji="1" lang="zh-CN" altLang="en-US"/>
              <a:t>标准去研发新的语言了，使用</a:t>
            </a:r>
            <a:r>
              <a:rPr kumimoji="1" lang="en-US" altLang="zh-CN"/>
              <a:t>JavaScript</a:t>
            </a:r>
            <a:r>
              <a:rPr kumimoji="1" lang="zh-CN" altLang="en-US"/>
              <a:t>语言，搭配一个靠谱的引擎就可以实现任何需求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V8</a:t>
            </a:r>
            <a:r>
              <a:rPr kumimoji="1" lang="zh-CN" altLang="en-US"/>
              <a:t>引擎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3443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Google</a:t>
            </a:r>
            <a:r>
              <a:rPr kumimoji="1" lang="zh-CN" altLang="en-US"/>
              <a:t>的</a:t>
            </a:r>
            <a:r>
              <a:rPr kumimoji="1" lang="en-US" altLang="zh-CN"/>
              <a:t>JS</a:t>
            </a:r>
            <a:r>
              <a:rPr kumimoji="1" lang="zh-CN" altLang="en-US"/>
              <a:t>引擎可以说是一直不显山不漏水，但是</a:t>
            </a:r>
            <a:r>
              <a:rPr kumimoji="1" lang="en-US" altLang="zh-CN"/>
              <a:t>V8</a:t>
            </a:r>
            <a:r>
              <a:rPr kumimoji="1" lang="zh-CN" altLang="en-US"/>
              <a:t>却是一朵奇葩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V8</a:t>
            </a:r>
            <a:r>
              <a:rPr kumimoji="1" lang="zh-CN" altLang="en-US"/>
              <a:t>是</a:t>
            </a:r>
            <a:r>
              <a:rPr kumimoji="1" lang="en-US" altLang="zh-CN"/>
              <a:t>Google</a:t>
            </a:r>
            <a:r>
              <a:rPr kumimoji="1" lang="zh-CN" altLang="en-US"/>
              <a:t>的一个开源项目，它是一个非常高效的</a:t>
            </a:r>
            <a:r>
              <a:rPr kumimoji="1" lang="zh-CN" altLang="zh-CN"/>
              <a:t>J</a:t>
            </a:r>
            <a:r>
              <a:rPr kumimoji="1" lang="en-US" altLang="zh-CN"/>
              <a:t>avaScript</a:t>
            </a:r>
            <a:r>
              <a:rPr kumimoji="1" lang="zh-CN" altLang="en-US"/>
              <a:t>引擎，它甚至可以作为一个独立的库被嵌入到其他程序中，具有非常好的灵活性和扩展性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MongoDB</a:t>
            </a:r>
            <a:r>
              <a:rPr kumimoji="1" lang="zh-CN" altLang="en-US"/>
              <a:t>的实际上就是用了</a:t>
            </a:r>
            <a:r>
              <a:rPr kumimoji="1" lang="en-US" altLang="zh-CN"/>
              <a:t>JavaScript</a:t>
            </a:r>
            <a:r>
              <a:rPr kumimoji="1" lang="zh-CN" altLang="en-US"/>
              <a:t>来实现各种查询功能，它最早使用了</a:t>
            </a:r>
            <a:r>
              <a:rPr kumimoji="1" lang="en-US" altLang="zh-CN"/>
              <a:t>Mozzila</a:t>
            </a:r>
            <a:r>
              <a:rPr kumimoji="1" lang="zh-CN" altLang="en-US"/>
              <a:t>的</a:t>
            </a:r>
            <a:r>
              <a:rPr kumimoji="1" lang="en-US" altLang="zh-CN"/>
              <a:t>SpiderMonkey</a:t>
            </a:r>
            <a:r>
              <a:rPr kumimoji="1" lang="zh-CN" altLang="en-US"/>
              <a:t>引擎，从</a:t>
            </a:r>
            <a:r>
              <a:rPr kumimoji="1" lang="en-US" altLang="zh-CN"/>
              <a:t>2.4</a:t>
            </a:r>
            <a:r>
              <a:rPr kumimoji="1" lang="zh-CN" altLang="en-US"/>
              <a:t>版本开始，更换为</a:t>
            </a:r>
            <a:r>
              <a:rPr kumimoji="1" lang="en-US" altLang="zh-CN"/>
              <a:t>V8</a:t>
            </a:r>
            <a:r>
              <a:rPr kumimoji="1" lang="zh-CN" altLang="en-US"/>
              <a:t>引擎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而著名的</a:t>
            </a:r>
            <a:r>
              <a:rPr kumimoji="1" lang="en-US" altLang="zh-CN"/>
              <a:t>NodeJs</a:t>
            </a:r>
            <a:r>
              <a:rPr kumimoji="1" lang="zh-CN" altLang="en-US"/>
              <a:t>，也是基于</a:t>
            </a:r>
            <a:r>
              <a:rPr kumimoji="1" lang="en-US" altLang="zh-CN"/>
              <a:t>V8</a:t>
            </a:r>
            <a:r>
              <a:rPr kumimoji="1" lang="zh-CN" altLang="en-US"/>
              <a:t>引擎，它可以在服务器端使用</a:t>
            </a:r>
            <a:r>
              <a:rPr kumimoji="1" lang="en-US" altLang="zh-CN"/>
              <a:t>JavaScript</a:t>
            </a:r>
            <a:r>
              <a:rPr kumimoji="1" lang="zh-CN" altLang="en-US"/>
              <a:t>配置</a:t>
            </a:r>
            <a:r>
              <a:rPr kumimoji="1" lang="en-US" altLang="zh-CN"/>
              <a:t>web</a:t>
            </a:r>
            <a:r>
              <a:rPr kumimoji="1" lang="zh-CN" altLang="en-US"/>
              <a:t>服务器、读取数据库</a:t>
            </a:r>
            <a:r>
              <a:rPr kumimoji="1" lang="en-US" altLang="zh-CN"/>
              <a:t>……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出现之前，用户输入的数据只能提交到服务器端进行验证，这些验证包括：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表单项是否必填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数据格式是否正确</a:t>
            </a:r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/>
              <a:t>数据是否超出范围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服务器端的数据验证虽然不可或缺，但是问题也很突出</a:t>
            </a:r>
            <a:r>
              <a:rPr kumimoji="1" lang="en-US" altLang="zh-CN"/>
              <a:t>：</a:t>
            </a:r>
            <a:r>
              <a:rPr kumimoji="1" lang="zh-CN" altLang="en-US"/>
              <a:t>由于当时网络数据传输速度比较慢，用户提交表单后等待几十秒，结果得到的却是一个错误提示，这会给用户带来很大的挫折感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如果能够在用户将数据提交到服务器之前就能进行数据的验证，就可以很好的解决这个问题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诞生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7330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诞生于</a:t>
            </a:r>
            <a:r>
              <a:rPr kumimoji="1" lang="en-US" altLang="zh-CN"/>
              <a:t>1995</a:t>
            </a:r>
            <a:r>
              <a:rPr kumimoji="1" lang="zh-CN" altLang="en-US"/>
              <a:t>年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当时世界上最知名的浏览器厂商</a:t>
            </a:r>
            <a:r>
              <a:rPr kumimoji="1" lang="en-US" altLang="zh-CN"/>
              <a:t>Netscape</a:t>
            </a:r>
            <a:r>
              <a:rPr kumimoji="1" lang="zh-CN" altLang="en-US"/>
              <a:t>和</a:t>
            </a:r>
            <a:r>
              <a:rPr kumimoji="1" lang="en-US" altLang="zh-CN"/>
              <a:t>Sun</a:t>
            </a:r>
            <a:r>
              <a:rPr kumimoji="1" lang="zh-CN" altLang="en-US"/>
              <a:t>公司共同研发了</a:t>
            </a:r>
            <a:r>
              <a:rPr kumimoji="1" lang="en-US" altLang="zh-CN"/>
              <a:t>LiveScript</a:t>
            </a:r>
            <a:r>
              <a:rPr kumimoji="1" lang="zh-CN" altLang="en-US"/>
              <a:t>，目的就是为了开发一种简易的脚本语言，用来实现一些基于浏览器端的简单验证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Netscape</a:t>
            </a:r>
            <a:r>
              <a:rPr kumimoji="1" lang="zh-CN" altLang="en-US"/>
              <a:t>最终将</a:t>
            </a:r>
            <a:r>
              <a:rPr kumimoji="1" lang="en-US" altLang="zh-CN"/>
              <a:t>LiveScript</a:t>
            </a:r>
            <a:r>
              <a:rPr kumimoji="1" lang="zh-CN" altLang="en-US"/>
              <a:t>更名为</a:t>
            </a:r>
            <a:r>
              <a:rPr kumimoji="1" lang="en-US" altLang="zh-CN"/>
              <a:t>JavaScript</a:t>
            </a:r>
            <a:r>
              <a:rPr kumimoji="1" lang="zh-CN" altLang="en-US"/>
              <a:t> </a:t>
            </a:r>
            <a:r>
              <a:rPr kumimoji="1" lang="en-US" altLang="zh-CN"/>
              <a:t>1.0</a:t>
            </a:r>
            <a:r>
              <a:rPr kumimoji="1" lang="zh-CN" altLang="en-US"/>
              <a:t>并正式发布，之所以更名，是因为</a:t>
            </a:r>
            <a:r>
              <a:rPr kumimoji="1" lang="en-US" altLang="zh-CN"/>
              <a:t>Java</a:t>
            </a:r>
            <a:r>
              <a:rPr kumimoji="1" lang="zh-CN" altLang="en-US"/>
              <a:t>这个词当时在互联网非常时髦（有炒作嫌疑）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JScript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673848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眼睁睁的看着</a:t>
            </a:r>
            <a:r>
              <a:rPr kumimoji="1" lang="en-US" altLang="zh-CN"/>
              <a:t>Netscape</a:t>
            </a:r>
            <a:r>
              <a:rPr kumimoji="1" lang="zh-CN" altLang="en-US"/>
              <a:t>获得成功，微软也不甘心，于是开始研发自己的浏览器，也就是</a:t>
            </a:r>
            <a:r>
              <a:rPr kumimoji="1" lang="en-US" altLang="zh-CN"/>
              <a:t>IE</a:t>
            </a:r>
            <a:r>
              <a:rPr kumimoji="1" lang="zh-CN" altLang="en-US"/>
              <a:t>的最早版本</a:t>
            </a:r>
            <a:r>
              <a:rPr kumimoji="1" lang="en-US" altLang="zh-CN"/>
              <a:t>IE3.0</a:t>
            </a:r>
            <a:r>
              <a:rPr kumimoji="1" lang="zh-CN" altLang="en-US"/>
              <a:t>，并且克隆了</a:t>
            </a:r>
            <a:r>
              <a:rPr kumimoji="1" lang="en-US" altLang="zh-CN"/>
              <a:t>JavaScript</a:t>
            </a:r>
            <a:r>
              <a:rPr kumimoji="1" lang="zh-CN" altLang="en-US"/>
              <a:t>语言，重新命名为</a:t>
            </a:r>
            <a:r>
              <a:rPr kumimoji="1" lang="en-US" altLang="zh-CN"/>
              <a:t>JScript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由于</a:t>
            </a:r>
            <a:r>
              <a:rPr kumimoji="1" lang="en-US" altLang="zh-CN"/>
              <a:t>JavaScript</a:t>
            </a:r>
            <a:r>
              <a:rPr kumimoji="1" lang="zh-CN" altLang="en-US"/>
              <a:t>和</a:t>
            </a:r>
            <a:r>
              <a:rPr kumimoji="1" lang="en-US" altLang="zh-CN"/>
              <a:t>JScript</a:t>
            </a:r>
            <a:r>
              <a:rPr kumimoji="1" lang="zh-CN" altLang="en-US"/>
              <a:t>两者的存在，导致两种语言虽然非常相似，但是又没有共同的标准。另外</a:t>
            </a:r>
            <a:r>
              <a:rPr kumimoji="1" lang="en-US" altLang="zh-CN"/>
              <a:t>Sun</a:t>
            </a:r>
            <a:r>
              <a:rPr kumimoji="1" lang="zh-CN" altLang="en-US"/>
              <a:t>和</a:t>
            </a:r>
            <a:r>
              <a:rPr kumimoji="1" lang="en-US" altLang="zh-CN"/>
              <a:t>Borland</a:t>
            </a:r>
            <a:r>
              <a:rPr kumimoji="1" lang="zh-CN" altLang="en-US"/>
              <a:t>公司对</a:t>
            </a:r>
            <a:r>
              <a:rPr kumimoji="1" lang="en-US" altLang="zh-CN"/>
              <a:t>JavaScript</a:t>
            </a:r>
            <a:r>
              <a:rPr kumimoji="1" lang="zh-CN" altLang="en-US"/>
              <a:t>语言也非常感兴趣。因此，</a:t>
            </a:r>
            <a:r>
              <a:rPr kumimoji="1" lang="en-US" altLang="zh-CN"/>
              <a:t>NetScape</a:t>
            </a:r>
            <a:r>
              <a:rPr kumimoji="1" lang="zh-CN" altLang="en-US"/>
              <a:t>、微软、</a:t>
            </a:r>
            <a:r>
              <a:rPr kumimoji="1" lang="en-US" altLang="zh-CN"/>
              <a:t>Sun</a:t>
            </a:r>
            <a:r>
              <a:rPr kumimoji="1" lang="zh-CN" altLang="en-US"/>
              <a:t>和</a:t>
            </a:r>
            <a:r>
              <a:rPr kumimoji="1" lang="en-US" altLang="zh-CN"/>
              <a:t>Borland</a:t>
            </a:r>
            <a:r>
              <a:rPr kumimoji="1" lang="zh-CN" altLang="en-US"/>
              <a:t>这些</a:t>
            </a:r>
            <a:r>
              <a:rPr kumimoji="1" lang="en-US" altLang="zh-CN"/>
              <a:t>IT</a:t>
            </a:r>
            <a:r>
              <a:rPr kumimoji="1" lang="zh-CN" altLang="en-US"/>
              <a:t>巨头们最终的目标就是统一</a:t>
            </a:r>
            <a:r>
              <a:rPr kumimoji="1" lang="en-US" altLang="zh-CN"/>
              <a:t>JavaScript</a:t>
            </a:r>
            <a:r>
              <a:rPr kumimoji="1" lang="zh-CN" altLang="en-US"/>
              <a:t>语言。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73309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1996</a:t>
            </a:r>
            <a:r>
              <a:rPr kumimoji="1" lang="zh-CN" altLang="en-US"/>
              <a:t>年，</a:t>
            </a:r>
            <a:r>
              <a:rPr kumimoji="1" lang="en-US" altLang="zh-CN"/>
              <a:t>JavaScript</a:t>
            </a:r>
            <a:r>
              <a:rPr kumimoji="1" lang="zh-CN" altLang="en-US"/>
              <a:t>的创造者</a:t>
            </a:r>
            <a:r>
              <a:rPr kumimoji="1" lang="en-US" altLang="zh-CN"/>
              <a:t>Netscape</a:t>
            </a:r>
            <a:r>
              <a:rPr kumimoji="1" lang="zh-CN" altLang="en-US"/>
              <a:t>公司决定将</a:t>
            </a:r>
            <a:r>
              <a:rPr kumimoji="1" lang="zh-CN" altLang="zh-CN"/>
              <a:t>J</a:t>
            </a:r>
            <a:r>
              <a:rPr kumimoji="1" lang="en-US" altLang="zh-CN"/>
              <a:t>avaScript</a:t>
            </a:r>
            <a:r>
              <a:rPr kumimoji="1" lang="zh-CN" altLang="en-US"/>
              <a:t>提交给国际标准化组织</a:t>
            </a:r>
            <a:r>
              <a:rPr kumimoji="1" lang="en-US" altLang="zh-CN"/>
              <a:t>ECMA</a:t>
            </a:r>
            <a:r>
              <a:rPr kumimoji="1" lang="zh-CN" altLang="en-US"/>
              <a:t>，希望这种语言能够称为国际标准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1</a:t>
            </a:r>
            <a:r>
              <a:rPr kumimoji="1" lang="en-US" altLang="zh-CN"/>
              <a:t>997</a:t>
            </a:r>
            <a:r>
              <a:rPr kumimoji="1" lang="zh-CN" altLang="en-US"/>
              <a:t>年</a:t>
            </a:r>
            <a:r>
              <a:rPr kumimoji="1" lang="en-US" altLang="zh-CN"/>
              <a:t>ECMA</a:t>
            </a:r>
            <a:r>
              <a:rPr kumimoji="1" lang="zh-CN" altLang="en-US"/>
              <a:t>发布了</a:t>
            </a:r>
            <a:r>
              <a:rPr kumimoji="1" lang="en-US" altLang="zh-CN"/>
              <a:t>262</a:t>
            </a:r>
            <a:r>
              <a:rPr kumimoji="1" lang="zh-CN" altLang="en-US"/>
              <a:t>号标准文件确认了</a:t>
            </a:r>
            <a:r>
              <a:rPr kumimoji="1" lang="en-US" altLang="zh-CN"/>
              <a:t>JavaScript</a:t>
            </a:r>
            <a:r>
              <a:rPr kumimoji="1" lang="zh-CN" altLang="en-US"/>
              <a:t>的国际标准地位，因此我们称之为</a:t>
            </a:r>
            <a:r>
              <a:rPr kumimoji="1" lang="en-US" altLang="zh-CN"/>
              <a:t>ECMA-262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但是，</a:t>
            </a:r>
            <a:r>
              <a:rPr kumimoji="1" lang="en-US" altLang="zh-CN"/>
              <a:t>JavaScript</a:t>
            </a:r>
            <a:r>
              <a:rPr kumimoji="1" lang="zh-CN" altLang="en-US"/>
              <a:t>虽然成为了国际标准，但是在国际标准组织里，不能使用</a:t>
            </a:r>
            <a:r>
              <a:rPr kumimoji="1" lang="en-US" altLang="zh-CN"/>
              <a:t>JavaScript</a:t>
            </a:r>
            <a:r>
              <a:rPr kumimoji="1" lang="zh-CN" altLang="en-US"/>
              <a:t>这个名字，因为</a:t>
            </a:r>
            <a:r>
              <a:rPr kumimoji="1" lang="en-US" altLang="zh-CN"/>
              <a:t>Java</a:t>
            </a:r>
            <a:r>
              <a:rPr kumimoji="1" lang="zh-CN" altLang="en-US"/>
              <a:t>这个名字是</a:t>
            </a:r>
            <a:r>
              <a:rPr kumimoji="1" lang="en-US" altLang="zh-CN"/>
              <a:t>Sun</a:t>
            </a:r>
            <a:r>
              <a:rPr kumimoji="1" lang="zh-CN" altLang="en-US"/>
              <a:t>公司授权给</a:t>
            </a:r>
            <a:r>
              <a:rPr kumimoji="1" lang="en-US" altLang="zh-CN"/>
              <a:t>Netscape</a:t>
            </a:r>
            <a:r>
              <a:rPr kumimoji="1" lang="zh-CN" altLang="en-US"/>
              <a:t>公司使用的，而且</a:t>
            </a:r>
            <a:r>
              <a:rPr kumimoji="1" lang="en-US" altLang="zh-CN"/>
              <a:t>JavaScript</a:t>
            </a:r>
            <a:r>
              <a:rPr kumimoji="1" lang="zh-CN" altLang="en-US"/>
              <a:t>已经被注册成了商标，所以只能改名叫</a:t>
            </a:r>
            <a:r>
              <a:rPr kumimoji="1" lang="en-US" altLang="zh-CN"/>
              <a:t>ECMAScript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因此，</a:t>
            </a:r>
            <a:r>
              <a:rPr kumimoji="1" lang="en-US" altLang="zh-CN"/>
              <a:t>ECMAScript</a:t>
            </a:r>
            <a:r>
              <a:rPr kumimoji="1" lang="zh-CN" altLang="en-US"/>
              <a:t>可以看做是规范标准，而</a:t>
            </a:r>
            <a:r>
              <a:rPr kumimoji="1" lang="en-US" altLang="zh-CN"/>
              <a:t>JavaScript</a:t>
            </a:r>
            <a:r>
              <a:rPr kumimoji="1" lang="zh-CN" altLang="en-US"/>
              <a:t>和</a:t>
            </a:r>
            <a:r>
              <a:rPr kumimoji="1" lang="en-US" altLang="zh-CN"/>
              <a:t>JScript</a:t>
            </a:r>
            <a:r>
              <a:rPr kumimoji="1" lang="zh-CN" altLang="en-US"/>
              <a:t>则是它的实现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 </a:t>
            </a:r>
            <a:r>
              <a:rPr kumimoji="1" lang="en-US" altLang="zh-CN"/>
              <a:t>≠</a:t>
            </a:r>
            <a:r>
              <a:rPr kumimoji="1" lang="zh-CN" altLang="en-US"/>
              <a:t> </a:t>
            </a:r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020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事实上，</a:t>
            </a:r>
            <a:r>
              <a:rPr kumimoji="1" lang="en-US" altLang="zh-CN"/>
              <a:t>ECMA</a:t>
            </a:r>
            <a:r>
              <a:rPr kumimoji="1" lang="zh-CN" altLang="en-US"/>
              <a:t>只是定义了</a:t>
            </a:r>
            <a:r>
              <a:rPr kumimoji="1" lang="en-US" altLang="zh-CN"/>
              <a:t>JavaScript</a:t>
            </a:r>
            <a:r>
              <a:rPr kumimoji="1" lang="zh-CN" altLang="en-US"/>
              <a:t>的一部分标准</a:t>
            </a:r>
            <a:r>
              <a:rPr kumimoji="1" lang="zh-CN" altLang="zh-CN"/>
              <a:t>，</a:t>
            </a:r>
            <a:r>
              <a:rPr kumimoji="1" lang="zh-CN" altLang="en-US"/>
              <a:t>完整的</a:t>
            </a:r>
            <a:r>
              <a:rPr kumimoji="1" lang="en-US" altLang="zh-CN"/>
              <a:t>JavaScript</a:t>
            </a:r>
            <a:r>
              <a:rPr kumimoji="1" lang="zh-CN" altLang="en-US"/>
              <a:t>是由三个部分组成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>
                <a:solidFill>
                  <a:srgbClr val="FF0000"/>
                </a:solidFill>
              </a:rPr>
              <a:t>核心（</a:t>
            </a:r>
            <a:r>
              <a:rPr kumimoji="1" lang="en-US" altLang="zh-CN">
                <a:solidFill>
                  <a:srgbClr val="FF0000"/>
                </a:solidFill>
              </a:rPr>
              <a:t>ECMAScript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>
                <a:solidFill>
                  <a:srgbClr val="FF0000"/>
                </a:solidFill>
              </a:rPr>
              <a:t>文档对象模型（</a:t>
            </a:r>
            <a:r>
              <a:rPr kumimoji="1" lang="zh-CN" altLang="zh-CN">
                <a:solidFill>
                  <a:srgbClr val="FF0000"/>
                </a:solidFill>
              </a:rPr>
              <a:t>D</a:t>
            </a:r>
            <a:r>
              <a:rPr kumimoji="1" lang="en-US" altLang="zh-CN">
                <a:solidFill>
                  <a:srgbClr val="FF0000"/>
                </a:solidFill>
              </a:rPr>
              <a:t>OM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>
                <a:solidFill>
                  <a:srgbClr val="FF0000"/>
                </a:solidFill>
              </a:rPr>
              <a:t>浏览器对象模型（</a:t>
            </a:r>
            <a:r>
              <a:rPr kumimoji="1" lang="en-US" altLang="zh-CN">
                <a:solidFill>
                  <a:srgbClr val="FF0000"/>
                </a:solidFill>
              </a:rPr>
              <a:t>BOM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490" y="4370071"/>
            <a:ext cx="7024743" cy="1888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20773" y="5071956"/>
            <a:ext cx="1771154" cy="8857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1417" y="5071956"/>
            <a:ext cx="1771154" cy="8857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D</a:t>
            </a:r>
            <a:r>
              <a:rPr kumimoji="1" lang="en-US" altLang="zh-CN"/>
              <a:t>OM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18770" y="5071956"/>
            <a:ext cx="1771154" cy="8857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BOM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ECMAScript</a:t>
            </a:r>
            <a:r>
              <a:rPr kumimoji="1" lang="zh-CN" altLang="en-US"/>
              <a:t>用途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56597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可以看出，</a:t>
            </a:r>
            <a:r>
              <a:rPr kumimoji="1" lang="en-US" altLang="zh-CN"/>
              <a:t>ECMAScript</a:t>
            </a:r>
            <a:r>
              <a:rPr kumimoji="1" lang="zh-CN" altLang="en-US"/>
              <a:t>标准所定义的部分是不与任何浏览器相关的，是独立与各种开发环境的语言标准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因此它可以用于各种用途，譬如用来开发</a:t>
            </a:r>
            <a:r>
              <a:rPr kumimoji="1" lang="zh-CN" altLang="zh-CN"/>
              <a:t>F</a:t>
            </a:r>
            <a:r>
              <a:rPr kumimoji="1" lang="en-US" altLang="zh-CN"/>
              <a:t>lash</a:t>
            </a:r>
            <a:r>
              <a:rPr kumimoji="1" lang="zh-CN" altLang="en-US"/>
              <a:t>脚本的</a:t>
            </a:r>
            <a:r>
              <a:rPr kumimoji="1" lang="en-US" altLang="zh-CN"/>
              <a:t>ActionScript</a:t>
            </a:r>
            <a:r>
              <a:rPr kumimoji="1" lang="zh-CN" altLang="en-US"/>
              <a:t>也是</a:t>
            </a:r>
            <a:r>
              <a:rPr kumimoji="1" lang="en-US" altLang="zh-CN"/>
              <a:t>ECMAScript</a:t>
            </a:r>
            <a:r>
              <a:rPr kumimoji="1" lang="zh-CN" altLang="en-US"/>
              <a:t>标准的某个实现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575727" y="4060066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ECMAScript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6592" y="5315428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5727" y="5315428"/>
            <a:ext cx="157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ActionScript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49662" y="5315428"/>
            <a:ext cx="108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JScript</a:t>
            </a:r>
            <a:endParaRPr kumimoji="1" lang="zh-CN" altLang="en-US"/>
          </a:p>
        </p:txBody>
      </p:sp>
      <p:cxnSp>
        <p:nvCxnSpPr>
          <p:cNvPr id="10" name="直线连接符 9"/>
          <p:cNvCxnSpPr>
            <a:stCxn id="5" idx="2"/>
            <a:endCxn id="6" idx="0"/>
          </p:cNvCxnSpPr>
          <p:nvPr/>
        </p:nvCxnSpPr>
        <p:spPr>
          <a:xfrm flipH="1">
            <a:off x="2591915" y="4429398"/>
            <a:ext cx="1769135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5" idx="2"/>
            <a:endCxn id="7" idx="0"/>
          </p:cNvCxnSpPr>
          <p:nvPr/>
        </p:nvCxnSpPr>
        <p:spPr>
          <a:xfrm>
            <a:off x="4361050" y="4429398"/>
            <a:ext cx="0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" idx="2"/>
            <a:endCxn id="8" idx="0"/>
          </p:cNvCxnSpPr>
          <p:nvPr/>
        </p:nvCxnSpPr>
        <p:spPr>
          <a:xfrm>
            <a:off x="4361050" y="4429398"/>
            <a:ext cx="1830645" cy="88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39886"/>
            <a:ext cx="702474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DOM-</a:t>
            </a:r>
            <a:r>
              <a:rPr kumimoji="1" lang="zh-CN" altLang="en-US">
                <a:solidFill>
                  <a:srgbClr val="FF0000"/>
                </a:solidFill>
              </a:rPr>
              <a:t>文档对象模型</a:t>
            </a:r>
            <a:r>
              <a:rPr kumimoji="1" lang="zh-CN" altLang="en-US"/>
              <a:t>，使用树形结构来表示一个</a:t>
            </a:r>
            <a:r>
              <a:rPr kumimoji="1" lang="en-US" altLang="zh-CN"/>
              <a:t>HTML</a:t>
            </a:r>
            <a:r>
              <a:rPr kumimoji="1" lang="zh-CN" altLang="en-US"/>
              <a:t>文档，每个</a:t>
            </a:r>
            <a:r>
              <a:rPr kumimoji="1" lang="en-US" altLang="zh-CN"/>
              <a:t>HTML</a:t>
            </a:r>
            <a:r>
              <a:rPr kumimoji="1" lang="zh-CN" altLang="en-US"/>
              <a:t>标签就是一个文档的节点，节点与节点之间具有层次关系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由于有了树形的结构，开发者对文档的控制能力得到空前的提升，可以轻松的删除、添加和替换节点</a:t>
            </a:r>
            <a:r>
              <a:rPr kumimoji="1" lang="zh-CN" altLang="zh-CN"/>
              <a:t>，</a:t>
            </a:r>
            <a:r>
              <a:rPr kumimoji="1" lang="zh-CN" altLang="en-US"/>
              <a:t>譬如下面的代码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 sz="1600" i="1"/>
              <a:t>&lt;h</a:t>
            </a:r>
            <a:r>
              <a:rPr kumimoji="1" lang="en-US" altLang="zh-CN" sz="1600" i="1"/>
              <a:t>tml&gt;</a:t>
            </a:r>
            <a:endParaRPr kumimoji="1" lang="en-US" altLang="zh-CN" sz="1600" i="1"/>
          </a:p>
          <a:p>
            <a:r>
              <a:rPr kumimoji="1" lang="zh-CN" altLang="zh-CN" sz="1600" i="1"/>
              <a:t>&lt;</a:t>
            </a:r>
            <a:r>
              <a:rPr kumimoji="1" lang="en-US" altLang="zh-CN" sz="1600" i="1"/>
              <a:t>head&gt;</a:t>
            </a:r>
            <a:endParaRPr kumimoji="1" lang="en-US" altLang="zh-CN" sz="1600" i="1"/>
          </a:p>
          <a:p>
            <a:r>
              <a:rPr kumimoji="1" lang="en-US" altLang="zh-CN" sz="1600" i="1"/>
              <a:t>&lt;title&gt;hello&lt;/title&gt;</a:t>
            </a:r>
            <a:endParaRPr kumimoji="1" lang="en-US" altLang="zh-CN" sz="1600" i="1"/>
          </a:p>
          <a:p>
            <a:r>
              <a:rPr kumimoji="1" lang="en-US" altLang="zh-CN" sz="1600" i="1"/>
              <a:t>&lt;/head&gt;</a:t>
            </a:r>
            <a:endParaRPr kumimoji="1" lang="en-US" altLang="zh-CN" sz="1600" i="1"/>
          </a:p>
          <a:p>
            <a:r>
              <a:rPr kumimoji="1" lang="zh-CN" altLang="zh-CN" sz="1600" i="1"/>
              <a:t>&lt;</a:t>
            </a:r>
            <a:r>
              <a:rPr kumimoji="1" lang="en-US" altLang="zh-CN" sz="1600" i="1"/>
              <a:t>body&gt;</a:t>
            </a:r>
            <a:endParaRPr kumimoji="1" lang="en-US" altLang="zh-CN" sz="1600" i="1"/>
          </a:p>
          <a:p>
            <a:r>
              <a:rPr kumimoji="1" lang="zh-CN" altLang="zh-CN" sz="1600" i="1"/>
              <a:t>&lt;</a:t>
            </a:r>
            <a:r>
              <a:rPr kumimoji="1" lang="en-US" altLang="zh-CN" sz="1600" i="1"/>
              <a:t>p&gt;dom&lt;/p&gt;</a:t>
            </a:r>
            <a:endParaRPr kumimoji="1" lang="en-US" altLang="zh-CN" sz="1600" i="1"/>
          </a:p>
          <a:p>
            <a:r>
              <a:rPr kumimoji="1" lang="zh-CN" altLang="zh-CN" sz="1600" i="1"/>
              <a:t>&lt;</a:t>
            </a:r>
            <a:r>
              <a:rPr kumimoji="1" lang="en-US" altLang="zh-CN" sz="1600" i="1"/>
              <a:t>/body&gt;</a:t>
            </a:r>
            <a:endParaRPr kumimoji="1" lang="en-US" altLang="zh-CN" sz="1600" i="1"/>
          </a:p>
          <a:p>
            <a:r>
              <a:rPr kumimoji="1" lang="zh-CN" altLang="zh-CN" sz="1600" i="1"/>
              <a:t>&lt;</a:t>
            </a:r>
            <a:r>
              <a:rPr kumimoji="1" lang="en-US" altLang="zh-CN" sz="1600" i="1"/>
              <a:t>/html</a:t>
            </a:r>
            <a:endParaRPr kumimoji="1" lang="en-US" altLang="zh-CN" sz="16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5141" y="2556492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html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3235" y="3211855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h</a:t>
            </a:r>
            <a:r>
              <a:rPr kumimoji="1" lang="en-US" altLang="zh-CN"/>
              <a:t>ead</a:t>
            </a:r>
            <a:endParaRPr kumimoji="1"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960914" y="3899511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title</a:t>
            </a:r>
            <a:endParaRPr kumimoji="1"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732068" y="4600267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h</a:t>
            </a:r>
            <a:r>
              <a:rPr kumimoji="1" lang="en-US" altLang="zh-CN"/>
              <a:t>ello</a:t>
            </a:r>
            <a:endParaRPr kumimoji="1"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163235" y="4842584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b</a:t>
            </a:r>
            <a:r>
              <a:rPr kumimoji="1" lang="en-US" altLang="zh-CN"/>
              <a:t>ody</a:t>
            </a:r>
            <a:endParaRPr kumimoji="1"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942547" y="5327218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</a:t>
            </a:r>
            <a:endParaRPr kumimoji="1"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732069" y="5821036"/>
            <a:ext cx="852159" cy="484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dom</a:t>
            </a:r>
            <a:endParaRPr kumimoji="1" lang="en-US" altLang="zh-CN"/>
          </a:p>
        </p:txBody>
      </p:sp>
      <p:cxnSp>
        <p:nvCxnSpPr>
          <p:cNvPr id="12" name="肘形连接符 11"/>
          <p:cNvCxnSpPr>
            <a:stCxn id="8" idx="2"/>
            <a:endCxn id="9" idx="1"/>
          </p:cNvCxnSpPr>
          <p:nvPr/>
        </p:nvCxnSpPr>
        <p:spPr>
          <a:xfrm rot="16200000" flipH="1">
            <a:off x="4144773" y="4771760"/>
            <a:ext cx="242317" cy="13532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6" idx="1"/>
          </p:cNvCxnSpPr>
          <p:nvPr/>
        </p:nvCxnSpPr>
        <p:spPr>
          <a:xfrm rot="16200000" flipH="1">
            <a:off x="4052445" y="3233358"/>
            <a:ext cx="445339" cy="13715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8" idx="1"/>
          </p:cNvCxnSpPr>
          <p:nvPr/>
        </p:nvCxnSpPr>
        <p:spPr>
          <a:xfrm rot="16200000" flipH="1">
            <a:off x="1620341" y="3542006"/>
            <a:ext cx="2043775" cy="10420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5" idx="1"/>
          </p:cNvCxnSpPr>
          <p:nvPr/>
        </p:nvCxnSpPr>
        <p:spPr>
          <a:xfrm rot="16200000" flipH="1">
            <a:off x="2435705" y="2726642"/>
            <a:ext cx="413046" cy="10420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7" idx="1"/>
          </p:cNvCxnSpPr>
          <p:nvPr/>
        </p:nvCxnSpPr>
        <p:spPr>
          <a:xfrm rot="16200000" flipH="1">
            <a:off x="5830312" y="3940827"/>
            <a:ext cx="458439" cy="13450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0" idx="1"/>
          </p:cNvCxnSpPr>
          <p:nvPr/>
        </p:nvCxnSpPr>
        <p:spPr>
          <a:xfrm rot="16200000" flipH="1">
            <a:off x="5924598" y="5255881"/>
            <a:ext cx="251501" cy="13634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2180</Words>
  <Application>WPS 演示</Application>
  <PresentationFormat>全屏显示(4:3)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Arial</vt:lpstr>
      <vt:lpstr>Century Gothic</vt:lpstr>
      <vt:lpstr>Segoe Print</vt:lpstr>
      <vt:lpstr>微软雅黑</vt:lpstr>
      <vt:lpstr>Wingdings</vt:lpstr>
      <vt:lpstr>Calibri</vt:lpstr>
      <vt:lpstr>奥斯汀</vt:lpstr>
      <vt:lpstr>JavaScript简介</vt:lpstr>
      <vt:lpstr>背景</vt:lpstr>
      <vt:lpstr>JavaScript诞生</vt:lpstr>
      <vt:lpstr>JScript</vt:lpstr>
      <vt:lpstr>ECMAScript</vt:lpstr>
      <vt:lpstr>JavaScript ≠ ECMAScript</vt:lpstr>
      <vt:lpstr>ECMAScript用途</vt:lpstr>
      <vt:lpstr>DOM</vt:lpstr>
      <vt:lpstr>DOM</vt:lpstr>
      <vt:lpstr>BOM</vt:lpstr>
      <vt:lpstr>JS引擎</vt:lpstr>
      <vt:lpstr>V8引擎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JavaScript简介</dc:title>
  <dc:creator>Andy Lui</dc:creator>
  <cp:lastModifiedBy>Administrator</cp:lastModifiedBy>
  <cp:revision>274</cp:revision>
  <dcterms:created xsi:type="dcterms:W3CDTF">2015-06-06T03:02:00Z</dcterms:created>
  <dcterms:modified xsi:type="dcterms:W3CDTF">2016-10-25T01:11:33Z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