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311" r:id="rId4"/>
    <p:sldId id="294" r:id="rId5"/>
    <p:sldId id="295" r:id="rId6"/>
    <p:sldId id="312" r:id="rId7"/>
    <p:sldId id="297" r:id="rId8"/>
    <p:sldId id="298" r:id="rId9"/>
    <p:sldId id="313" r:id="rId10"/>
    <p:sldId id="300" r:id="rId11"/>
    <p:sldId id="301" r:id="rId12"/>
    <p:sldId id="302" r:id="rId13"/>
    <p:sldId id="303" r:id="rId14"/>
    <p:sldId id="304" r:id="rId15"/>
    <p:sldId id="305" r:id="rId17"/>
    <p:sldId id="306" r:id="rId18"/>
    <p:sldId id="307" r:id="rId19"/>
    <p:sldId id="31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390" y="60"/>
      </p:cViewPr>
      <p:guideLst>
        <p:guide orient="horz" pos="2130"/>
        <p:guide pos="2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672D-50D3-4184-B45F-008C47C1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24BAF-71D5-4951-B238-A21112C720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1" name="备注占位符 2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ICMP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是发送</a:t>
            </a:r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ICMP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包探测服务器，以判断服务器是否正常，最常用。</a:t>
            </a:r>
            <a:endParaRPr lang="en-US" altLang="zh-CN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SNMP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是基于网络和硬件，检查服务器硬件是否正常运行，如</a:t>
            </a:r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CPU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、内存等情况。</a:t>
            </a:r>
            <a:endParaRPr lang="en-US" altLang="zh-CN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CONNECT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是自定义基于应用类型的方式，发送</a:t>
            </a:r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TCP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或者</a:t>
            </a:r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UDP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包进行检测。</a:t>
            </a:r>
            <a:endParaRPr lang="zh-CN" altLang="en-US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DNS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与</a:t>
            </a:r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Radius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是根据这些服务器本身的特性提供的应用检查方法，例如可以发送域名解析请求探测</a:t>
            </a:r>
            <a:r>
              <a:rPr lang="en-US" altLang="zh-CN">
                <a:latin typeface="Times New Roman" panose="02020603050405020304" pitchFamily="2" charset="0"/>
                <a:ea typeface="微软雅黑" panose="020B0503020204020204" pitchFamily="34" charset="-122"/>
              </a:rPr>
              <a:t>DNS</a:t>
            </a:r>
            <a:r>
              <a:rPr lang="zh-CN" altLang="en-US">
                <a:latin typeface="Times New Roman" panose="02020603050405020304" pitchFamily="2" charset="0"/>
                <a:ea typeface="微软雅黑" panose="020B0503020204020204" pitchFamily="34" charset="-122"/>
              </a:rPr>
              <a:t>服务器的服务是否可用等。后续版本会增加更多针对应用服务器的检测方式。</a:t>
            </a:r>
            <a:endParaRPr lang="zh-CN" altLang="en-US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endParaRPr lang="zh-CN" altLang="en-US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FC506DE1-1B18-43B8-9129-DA8721AA4778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4ABA-D94E-45C7-A533-E5F81D810B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1A87-181B-4848-9885-AF1A622A48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D9C8-963F-468C-998E-FE1467747F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0F42-FBDB-4ECC-9B7D-771AC8587C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0" Type="http://schemas.openxmlformats.org/officeDocument/2006/relationships/vmlDrawing" Target="../drawings/vmlDrawing2.v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oleObject" Target="../embeddings/oleObject6.bin"/><Relationship Id="rId3" Type="http://schemas.openxmlformats.org/officeDocument/2006/relationships/oleObject" Target="../embeddings/oleObject5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323528" y="6213309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/>
          <p:cNvSpPr txBox="1"/>
          <p:nvPr/>
        </p:nvSpPr>
        <p:spPr>
          <a:xfrm>
            <a:off x="237803" y="6177162"/>
            <a:ext cx="60144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2017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209254" y="4920679"/>
            <a:ext cx="6594995" cy="166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4200"/>
              </a:lnSpc>
            </a:pPr>
            <a:r>
              <a:rPr lang="en-US" altLang="zh-CN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SANGFOR AD</a:t>
            </a:r>
            <a:endParaRPr lang="en-US" altLang="zh-CN" sz="3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4200"/>
              </a:lnSpc>
            </a:pPr>
            <a:r>
              <a:rPr lang="zh-CN" altLang="en-US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基础知识培训</a:t>
            </a:r>
            <a:endParaRPr lang="zh-CN" altLang="en-US" sz="3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Picture 3" descr="C:\Users\hdy\Desktop\未标题-1-01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08045">
            <a:off x="1622678" y="1403953"/>
            <a:ext cx="10205590" cy="3259703"/>
          </a:xfrm>
          <a:prstGeom prst="rect">
            <a:avLst/>
          </a:prstGeom>
          <a:noFill/>
        </p:spPr>
      </p:pic>
      <p:pic>
        <p:nvPicPr>
          <p:cNvPr id="12" name="Picture 2" descr="F:\公司的\logo\子品牌\深信服横式组合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92" y="5301208"/>
            <a:ext cx="2529796" cy="933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8"/>
          <p:cNvSpPr>
            <a:spLocks noChangeArrowheads="1"/>
          </p:cNvSpPr>
          <p:nvPr/>
        </p:nvSpPr>
        <p:spPr bwMode="auto">
          <a:xfrm>
            <a:off x="523998" y="1982606"/>
            <a:ext cx="82438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设备充当DNS服务器，客户端请求外网域名时，设备通过调度算法计算出最优链路并将IP返回给客户端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（适用于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C/S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B/S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应用，需要域名）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14338" name="Line 14"/>
          <p:cNvSpPr>
            <a:spLocks noChangeShapeType="1"/>
          </p:cNvSpPr>
          <p:nvPr/>
        </p:nvSpPr>
        <p:spPr bwMode="auto">
          <a:xfrm flipH="1" flipV="1">
            <a:off x="5850061" y="5424289"/>
            <a:ext cx="1084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未知"/>
          <p:cNvSpPr>
            <a:spLocks noChangeArrowheads="1"/>
          </p:cNvSpPr>
          <p:nvPr/>
        </p:nvSpPr>
        <p:spPr bwMode="auto">
          <a:xfrm rot="16200000">
            <a:off x="2241673" y="5251251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" name="未知"/>
          <p:cNvSpPr>
            <a:spLocks noChangeArrowheads="1"/>
          </p:cNvSpPr>
          <p:nvPr/>
        </p:nvSpPr>
        <p:spPr bwMode="auto">
          <a:xfrm rot="17570490">
            <a:off x="4654673" y="4532114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1" name="未知"/>
          <p:cNvSpPr>
            <a:spLocks noChangeArrowheads="1"/>
          </p:cNvSpPr>
          <p:nvPr/>
        </p:nvSpPr>
        <p:spPr bwMode="auto">
          <a:xfrm rot="16200000">
            <a:off x="4443536" y="5011539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342" name="图片 126" descr="未标题-1 拷贝.pn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998" y="5186164"/>
            <a:ext cx="12985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4" name="Group 4"/>
          <p:cNvGrpSpPr/>
          <p:nvPr/>
        </p:nvGrpSpPr>
        <p:grpSpPr bwMode="auto">
          <a:xfrm>
            <a:off x="2381373" y="4438451"/>
            <a:ext cx="2143125" cy="1530350"/>
            <a:chOff x="0" y="0"/>
            <a:chExt cx="1074" cy="885"/>
          </a:xfrm>
        </p:grpSpPr>
        <p:pic>
          <p:nvPicPr>
            <p:cNvPr id="14345" name="Picture 5" descr="Big_Cloud"/>
            <p:cNvPicPr>
              <a:picLocks noChangeAspect="1" noChangeArrowheads="1"/>
            </p:cNvPicPr>
            <p:nvPr/>
          </p:nvPicPr>
          <p:blipFill>
            <a:blip r:embed="rId2" cstate="print">
              <a:lum bright="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" cy="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6" name="Text Box 6"/>
            <p:cNvSpPr txBox="1">
              <a:spLocks noChangeArrowheads="1"/>
            </p:cNvSpPr>
            <p:nvPr/>
          </p:nvSpPr>
          <p:spPr bwMode="auto">
            <a:xfrm>
              <a:off x="534" y="285"/>
              <a:ext cx="9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spcAft>
                  <a:spcPct val="3000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1400" b="1">
                <a:latin typeface="Dax-Bold" pitchFamily="2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  <p:pic>
        <p:nvPicPr>
          <p:cNvPr id="14347" name="Picture 7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848" y="6221214"/>
            <a:ext cx="3508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9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23" y="6221214"/>
            <a:ext cx="3508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0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173" y="6221214"/>
            <a:ext cx="3508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1" descr="显示屏-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298" y="3982839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2" descr="显示屏-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748" y="4005064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3" descr="显示屏-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036" y="4005064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6342186" y="4503539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Line 16"/>
          <p:cNvSpPr>
            <a:spLocks noChangeShapeType="1"/>
          </p:cNvSpPr>
          <p:nvPr/>
        </p:nvSpPr>
        <p:spPr bwMode="auto">
          <a:xfrm>
            <a:off x="7780461" y="4503539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>
            <a:off x="7080373" y="4503539"/>
            <a:ext cx="0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 flipH="1" flipV="1">
            <a:off x="6339011" y="4779764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Line 19"/>
          <p:cNvSpPr>
            <a:spLocks noChangeShapeType="1"/>
          </p:cNvSpPr>
          <p:nvPr/>
        </p:nvSpPr>
        <p:spPr bwMode="auto">
          <a:xfrm flipH="1" flipV="1">
            <a:off x="6369173" y="5944989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6345361" y="5944989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7785223" y="5944989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7066086" y="5541764"/>
            <a:ext cx="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61" name="Object 23"/>
          <p:cNvGraphicFramePr>
            <a:graphicFrameLocks noChangeAspect="1"/>
          </p:cNvGraphicFramePr>
          <p:nvPr/>
        </p:nvGraphicFramePr>
        <p:xfrm>
          <a:off x="6748586" y="5208389"/>
          <a:ext cx="574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5" imgW="3134995" imgH="1366520" progId="">
                  <p:embed/>
                </p:oleObj>
              </mc:Choice>
              <mc:Fallback>
                <p:oleObj name="" r:id="rId5" imgW="3134995" imgH="1366520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586" y="5208389"/>
                        <a:ext cx="574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2" name="Group 24"/>
          <p:cNvGrpSpPr/>
          <p:nvPr/>
        </p:nvGrpSpPr>
        <p:grpSpPr bwMode="auto">
          <a:xfrm>
            <a:off x="1238373" y="5840214"/>
            <a:ext cx="642938" cy="842962"/>
            <a:chOff x="0" y="0"/>
            <a:chExt cx="176" cy="230"/>
          </a:xfrm>
        </p:grpSpPr>
        <p:pic>
          <p:nvPicPr>
            <p:cNvPr id="14363" name="Picture 25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"/>
              <a:ext cx="1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64" name="Picture 26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65" name="TextBox 7175"/>
          <p:cNvSpPr txBox="1">
            <a:spLocks noChangeArrowheads="1"/>
          </p:cNvSpPr>
          <p:nvPr/>
        </p:nvSpPr>
        <p:spPr bwMode="auto">
          <a:xfrm>
            <a:off x="452561" y="5411589"/>
            <a:ext cx="1187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联通用户</a:t>
            </a:r>
            <a:endParaRPr lang="zh-CN" altLang="en-US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6" name="标题 44"/>
          <p:cNvSpPr>
            <a:spLocks noGrp="1" noChangeArrowheads="1"/>
          </p:cNvSpPr>
          <p:nvPr>
            <p:ph type="title" idx="4294967295"/>
          </p:nvPr>
        </p:nvSpPr>
        <p:spPr>
          <a:xfrm>
            <a:off x="523998" y="971368"/>
            <a:ext cx="6702425" cy="874713"/>
          </a:xfrm>
        </p:spPr>
        <p:txBody>
          <a:bodyPr/>
          <a:lstStyle/>
          <a:p>
            <a:r>
              <a:rPr lang="zh-CN" altLang="en-US" dirty="0"/>
              <a:t>入站链路负载（智能</a:t>
            </a:r>
            <a:r>
              <a:rPr lang="en-US" altLang="zh-CN" dirty="0"/>
              <a:t>DNS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pSp>
        <p:nvGrpSpPr>
          <p:cNvPr id="14367" name="Group 24"/>
          <p:cNvGrpSpPr/>
          <p:nvPr/>
        </p:nvGrpSpPr>
        <p:grpSpPr bwMode="auto">
          <a:xfrm>
            <a:off x="1309811" y="3768526"/>
            <a:ext cx="642937" cy="842963"/>
            <a:chOff x="0" y="0"/>
            <a:chExt cx="176" cy="230"/>
          </a:xfrm>
        </p:grpSpPr>
        <p:pic>
          <p:nvPicPr>
            <p:cNvPr id="14368" name="Picture 25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"/>
              <a:ext cx="1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69" name="Picture 26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70" name="未知"/>
          <p:cNvSpPr>
            <a:spLocks noChangeArrowheads="1"/>
          </p:cNvSpPr>
          <p:nvPr/>
        </p:nvSpPr>
        <p:spPr bwMode="auto">
          <a:xfrm rot="18007612">
            <a:off x="2244848" y="3757414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1" name="TextBox 49"/>
          <p:cNvSpPr txBox="1">
            <a:spLocks noChangeArrowheads="1"/>
          </p:cNvSpPr>
          <p:nvPr/>
        </p:nvSpPr>
        <p:spPr bwMode="auto">
          <a:xfrm>
            <a:off x="523998" y="3268464"/>
            <a:ext cx="1187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电信用户</a:t>
            </a:r>
            <a:endParaRPr lang="zh-CN" altLang="en-US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2" name="TextBox 50"/>
          <p:cNvSpPr txBox="1">
            <a:spLocks noChangeArrowheads="1"/>
          </p:cNvSpPr>
          <p:nvPr/>
        </p:nvSpPr>
        <p:spPr bwMode="auto">
          <a:xfrm>
            <a:off x="4953123" y="4625776"/>
            <a:ext cx="1187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en-US" altLang="zh-CN" sz="1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1.1.1.1</a:t>
            </a:r>
            <a:endParaRPr lang="zh-CN" altLang="en-US" sz="14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3" name="TextBox 51"/>
          <p:cNvSpPr txBox="1">
            <a:spLocks noChangeArrowheads="1"/>
          </p:cNvSpPr>
          <p:nvPr/>
        </p:nvSpPr>
        <p:spPr bwMode="auto">
          <a:xfrm>
            <a:off x="4953123" y="5697339"/>
            <a:ext cx="11874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en-US" altLang="zh-CN" sz="15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2.2.2.2</a:t>
            </a:r>
            <a:endParaRPr lang="zh-CN" altLang="en-US" sz="15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1" name="Line 36"/>
          <p:cNvSpPr>
            <a:spLocks noChangeShapeType="1"/>
          </p:cNvSpPr>
          <p:nvPr/>
        </p:nvSpPr>
        <p:spPr bwMode="auto">
          <a:xfrm>
            <a:off x="1952748" y="4197151"/>
            <a:ext cx="2857500" cy="1214438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2" name="TextBox 54"/>
          <p:cNvSpPr txBox="1">
            <a:spLocks noChangeArrowheads="1"/>
          </p:cNvSpPr>
          <p:nvPr/>
        </p:nvSpPr>
        <p:spPr bwMode="auto">
          <a:xfrm rot="1333671">
            <a:off x="2365498" y="4401939"/>
            <a:ext cx="2286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www.abc.com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3" name="Line 36"/>
          <p:cNvSpPr>
            <a:spLocks noChangeShapeType="1"/>
          </p:cNvSpPr>
          <p:nvPr/>
        </p:nvSpPr>
        <p:spPr bwMode="auto">
          <a:xfrm flipH="1" flipV="1">
            <a:off x="2024186" y="4268589"/>
            <a:ext cx="2857500" cy="1071562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4" name="TextBox 56"/>
          <p:cNvSpPr txBox="1">
            <a:spLocks noChangeArrowheads="1"/>
          </p:cNvSpPr>
          <p:nvPr/>
        </p:nvSpPr>
        <p:spPr bwMode="auto">
          <a:xfrm rot="1226905">
            <a:off x="2132136" y="4462264"/>
            <a:ext cx="280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www.abc.com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1.1.1.1</a:t>
            </a:r>
            <a:endParaRPr lang="zh-CN" altLang="en-US" sz="14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5" name="TextBox 57"/>
          <p:cNvSpPr txBox="1">
            <a:spLocks noChangeArrowheads="1"/>
          </p:cNvSpPr>
          <p:nvPr/>
        </p:nvSpPr>
        <p:spPr bwMode="auto">
          <a:xfrm rot="20984919">
            <a:off x="2319461" y="5913239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www.abc.com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6" name="Line 36"/>
          <p:cNvSpPr>
            <a:spLocks noChangeShapeType="1"/>
          </p:cNvSpPr>
          <p:nvPr/>
        </p:nvSpPr>
        <p:spPr bwMode="auto">
          <a:xfrm flipV="1">
            <a:off x="1952748" y="5625901"/>
            <a:ext cx="2857500" cy="5715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7" name="Line 36"/>
          <p:cNvSpPr>
            <a:spLocks noChangeShapeType="1"/>
          </p:cNvSpPr>
          <p:nvPr/>
        </p:nvSpPr>
        <p:spPr bwMode="auto">
          <a:xfrm flipH="1">
            <a:off x="2024186" y="5697339"/>
            <a:ext cx="2786062" cy="428625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8" name="TextBox 60"/>
          <p:cNvSpPr txBox="1">
            <a:spLocks noChangeArrowheads="1"/>
          </p:cNvSpPr>
          <p:nvPr/>
        </p:nvSpPr>
        <p:spPr bwMode="auto">
          <a:xfrm rot="21131889">
            <a:off x="1960686" y="5473501"/>
            <a:ext cx="3606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5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www.abc.com</a:t>
            </a:r>
            <a:r>
              <a:rPr lang="zh-CN" altLang="en-US" sz="15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5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5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5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2.2.2.2</a:t>
            </a:r>
            <a:endParaRPr lang="zh-CN" altLang="en-US" sz="15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59" name="TextBox 61"/>
          <p:cNvSpPr txBox="1">
            <a:spLocks noChangeArrowheads="1"/>
          </p:cNvSpPr>
          <p:nvPr/>
        </p:nvSpPr>
        <p:spPr bwMode="auto">
          <a:xfrm>
            <a:off x="2452811" y="3411339"/>
            <a:ext cx="3500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客户端电脑的</a:t>
            </a:r>
            <a:r>
              <a:rPr lang="en-US" altLang="zh-CN" sz="1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请求为什么会跑到</a:t>
            </a:r>
            <a:r>
              <a:rPr lang="en-US" altLang="zh-CN" sz="1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上来？后面的章节会介绍</a:t>
            </a:r>
            <a:endParaRPr lang="zh-CN" altLang="en-US" sz="16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2" grpId="0"/>
      <p:bldP spid="13352" grpId="1"/>
      <p:bldP spid="13354" grpId="0"/>
      <p:bldP spid="13354" grpId="1"/>
      <p:bldP spid="13355" grpId="0"/>
      <p:bldP spid="13355" grpId="1"/>
      <p:bldP spid="13358" grpId="0"/>
      <p:bldP spid="133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138" y="1099881"/>
            <a:ext cx="5545138" cy="850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/>
              <a:t>服务器负载（虚拟服务）</a:t>
            </a:r>
            <a:endParaRPr lang="zh-CN" alt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7026" y="2403469"/>
            <a:ext cx="7866063" cy="8048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/>
              <a:t>外网用户访问内网服务器时，数据先到达</a:t>
            </a:r>
            <a:r>
              <a:rPr lang="en-US" altLang="zh-CN" sz="1800" dirty="0"/>
              <a:t>AD</a:t>
            </a:r>
            <a:r>
              <a:rPr lang="zh-CN" altLang="en-US" sz="1800" dirty="0"/>
              <a:t>设备，设备根据调度算法为用户</a:t>
            </a:r>
            <a:endParaRPr lang="en-US" altLang="zh-CN" sz="18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/>
              <a:t>选择最优的服务器接入。</a:t>
            </a:r>
            <a:endParaRPr lang="zh-CN" altLang="en-US" sz="1800" dirty="0"/>
          </a:p>
        </p:txBody>
      </p:sp>
      <p:sp>
        <p:nvSpPr>
          <p:cNvPr id="15363" name="未知"/>
          <p:cNvSpPr>
            <a:spLocks noChangeArrowheads="1"/>
          </p:cNvSpPr>
          <p:nvPr/>
        </p:nvSpPr>
        <p:spPr bwMode="auto">
          <a:xfrm rot="16200000">
            <a:off x="4648894" y="4524871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未知"/>
          <p:cNvSpPr>
            <a:spLocks noChangeArrowheads="1"/>
          </p:cNvSpPr>
          <p:nvPr/>
        </p:nvSpPr>
        <p:spPr bwMode="auto">
          <a:xfrm rot="17570490">
            <a:off x="4739382" y="4008933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365" name="图片 126" descr="未标题-1 拷贝.pn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219" y="4650283"/>
            <a:ext cx="12985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6" name="Group 4"/>
          <p:cNvGrpSpPr/>
          <p:nvPr/>
        </p:nvGrpSpPr>
        <p:grpSpPr bwMode="auto">
          <a:xfrm>
            <a:off x="2831207" y="4113708"/>
            <a:ext cx="1704975" cy="1404938"/>
            <a:chOff x="0" y="0"/>
            <a:chExt cx="1074" cy="885"/>
          </a:xfrm>
        </p:grpSpPr>
        <p:pic>
          <p:nvPicPr>
            <p:cNvPr id="15367" name="Picture 5" descr="Big_Cloud"/>
            <p:cNvPicPr>
              <a:picLocks noChangeAspect="1" noChangeArrowheads="1"/>
            </p:cNvPicPr>
            <p:nvPr/>
          </p:nvPicPr>
          <p:blipFill>
            <a:blip r:embed="rId2" cstate="print">
              <a:lum bright="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" cy="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8" name="Text Box 6"/>
            <p:cNvSpPr txBox="1">
              <a:spLocks noChangeArrowheads="1"/>
            </p:cNvSpPr>
            <p:nvPr/>
          </p:nvSpPr>
          <p:spPr bwMode="auto">
            <a:xfrm>
              <a:off x="522" y="285"/>
              <a:ext cx="1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spcAft>
                  <a:spcPct val="3000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1400" b="1">
                <a:latin typeface="Dax-Bold" pitchFamily="2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  <p:pic>
        <p:nvPicPr>
          <p:cNvPr id="15369" name="Picture 7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944" y="5739308"/>
            <a:ext cx="3508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8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19" y="5739308"/>
            <a:ext cx="3508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9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69" y="5739308"/>
            <a:ext cx="3508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Line 13"/>
          <p:cNvSpPr>
            <a:spLocks noChangeShapeType="1"/>
          </p:cNvSpPr>
          <p:nvPr/>
        </p:nvSpPr>
        <p:spPr bwMode="auto">
          <a:xfrm flipH="1" flipV="1">
            <a:off x="6514207" y="4942383"/>
            <a:ext cx="977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18"/>
          <p:cNvSpPr>
            <a:spLocks noChangeShapeType="1"/>
          </p:cNvSpPr>
          <p:nvPr/>
        </p:nvSpPr>
        <p:spPr bwMode="auto">
          <a:xfrm flipH="1" flipV="1">
            <a:off x="6633269" y="5464671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19"/>
          <p:cNvSpPr>
            <a:spLocks noChangeShapeType="1"/>
          </p:cNvSpPr>
          <p:nvPr/>
        </p:nvSpPr>
        <p:spPr bwMode="auto">
          <a:xfrm>
            <a:off x="6609457" y="5464671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20"/>
          <p:cNvSpPr>
            <a:spLocks noChangeShapeType="1"/>
          </p:cNvSpPr>
          <p:nvPr/>
        </p:nvSpPr>
        <p:spPr bwMode="auto">
          <a:xfrm>
            <a:off x="8049319" y="5464671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21"/>
          <p:cNvSpPr>
            <a:spLocks noChangeShapeType="1"/>
          </p:cNvSpPr>
          <p:nvPr/>
        </p:nvSpPr>
        <p:spPr bwMode="auto">
          <a:xfrm>
            <a:off x="7330182" y="5061446"/>
            <a:ext cx="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77" name="Object 22"/>
          <p:cNvGraphicFramePr>
            <a:graphicFrameLocks noChangeAspect="1"/>
          </p:cNvGraphicFramePr>
          <p:nvPr/>
        </p:nvGraphicFramePr>
        <p:xfrm>
          <a:off x="7012682" y="4726483"/>
          <a:ext cx="574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3134995" imgH="1366520" progId="">
                  <p:embed/>
                </p:oleObj>
              </mc:Choice>
              <mc:Fallback>
                <p:oleObj name="" r:id="rId4" imgW="3134995" imgH="1366520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682" y="4726483"/>
                        <a:ext cx="574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8" name="Group 23"/>
          <p:cNvGrpSpPr/>
          <p:nvPr/>
        </p:nvGrpSpPr>
        <p:grpSpPr bwMode="auto">
          <a:xfrm>
            <a:off x="859532" y="4216896"/>
            <a:ext cx="1066800" cy="1390650"/>
            <a:chOff x="0" y="0"/>
            <a:chExt cx="176" cy="230"/>
          </a:xfrm>
        </p:grpSpPr>
        <p:pic>
          <p:nvPicPr>
            <p:cNvPr id="15379" name="Picture 24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"/>
              <a:ext cx="1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0" name="Picture 25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81" name="未知"/>
          <p:cNvSpPr>
            <a:spLocks noChangeArrowheads="1"/>
          </p:cNvSpPr>
          <p:nvPr/>
        </p:nvSpPr>
        <p:spPr bwMode="auto">
          <a:xfrm rot="17198000">
            <a:off x="2037457" y="4493121"/>
            <a:ext cx="336550" cy="1073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9" name="Text Box 31"/>
          <p:cNvSpPr txBox="1">
            <a:spLocks noChangeArrowheads="1"/>
          </p:cNvSpPr>
          <p:nvPr/>
        </p:nvSpPr>
        <p:spPr bwMode="auto">
          <a:xfrm>
            <a:off x="6369744" y="5072558"/>
            <a:ext cx="2030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SzPct val="150000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访问哪台服务器？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0" name="Text Box 32"/>
          <p:cNvSpPr txBox="1">
            <a:spLocks noChangeArrowheads="1"/>
          </p:cNvSpPr>
          <p:nvPr/>
        </p:nvSpPr>
        <p:spPr bwMode="auto">
          <a:xfrm>
            <a:off x="4860032" y="4293096"/>
            <a:ext cx="2028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SzPct val="150000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负载算法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flipV="1">
            <a:off x="2431157" y="4864596"/>
            <a:ext cx="2932112" cy="142875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6442769" y="4997946"/>
            <a:ext cx="288925" cy="722312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4363" name="AutoShape 36"/>
          <p:cNvCxnSpPr>
            <a:cxnSpLocks noChangeShapeType="1"/>
            <a:stCxn id="14361" idx="0"/>
            <a:endCxn id="15374" idx="1"/>
          </p:cNvCxnSpPr>
          <p:nvPr/>
        </p:nvCxnSpPr>
        <p:spPr bwMode="auto">
          <a:xfrm rot="16200000" flipH="1">
            <a:off x="4145657" y="3292971"/>
            <a:ext cx="749300" cy="4178300"/>
          </a:xfrm>
          <a:prstGeom prst="curvedConnector3">
            <a:avLst>
              <a:gd name="adj1" fmla="val -61019"/>
            </a:avLst>
          </a:prstGeom>
          <a:noFill/>
          <a:ln w="349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4" name="Line 40"/>
          <p:cNvSpPr>
            <a:spLocks noChangeShapeType="1"/>
          </p:cNvSpPr>
          <p:nvPr/>
        </p:nvSpPr>
        <p:spPr bwMode="auto">
          <a:xfrm>
            <a:off x="6514207" y="5001121"/>
            <a:ext cx="720725" cy="720725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5" name="Line 41"/>
          <p:cNvSpPr>
            <a:spLocks noChangeShapeType="1"/>
          </p:cNvSpPr>
          <p:nvPr/>
        </p:nvSpPr>
        <p:spPr bwMode="auto">
          <a:xfrm>
            <a:off x="6514207" y="4928096"/>
            <a:ext cx="1368425" cy="720725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6" name="矩形 29"/>
          <p:cNvSpPr>
            <a:spLocks noChangeArrowheads="1"/>
          </p:cNvSpPr>
          <p:nvPr/>
        </p:nvSpPr>
        <p:spPr bwMode="auto">
          <a:xfrm>
            <a:off x="613469" y="5899646"/>
            <a:ext cx="59293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Times New Roman" panose="02020603050405020304" pitchFamily="2" charset="0"/>
                <a:ea typeface="微软雅黑" panose="020B0503020204020204" pitchFamily="34" charset="-122"/>
              </a:rPr>
              <a:t>通常服务器负载和入站负载是结合起来使用的</a:t>
            </a:r>
            <a:endParaRPr lang="en-US" altLang="zh-CN" sz="200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/>
      <p:bldP spid="14359" grpId="1"/>
      <p:bldP spid="14360" grpId="0" bldLvl="0"/>
      <p:bldP spid="14360" grpId="1" bldLvl="0"/>
      <p:bldP spid="143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Object 4"/>
          <p:cNvGraphicFramePr>
            <a:graphicFrameLocks noChangeAspect="1"/>
          </p:cNvGraphicFramePr>
          <p:nvPr/>
        </p:nvGraphicFramePr>
        <p:xfrm>
          <a:off x="4259263" y="5202238"/>
          <a:ext cx="9144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1" imgW="2280920" imgH="3084830" progId="">
                  <p:embed/>
                </p:oleObj>
              </mc:Choice>
              <mc:Fallback>
                <p:oleObj name="" r:id="rId1" imgW="2280920" imgH="308483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5202238"/>
                        <a:ext cx="91440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7229475" y="5202238"/>
          <a:ext cx="9144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" r:id="rId3" imgW="2280920" imgH="3084830" progId="">
                  <p:embed/>
                </p:oleObj>
              </mc:Choice>
              <mc:Fallback>
                <p:oleObj name="" r:id="rId3" imgW="2280920" imgH="308483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75" y="5202238"/>
                        <a:ext cx="91440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7"/>
          <p:cNvGraphicFramePr>
            <a:graphicFrameLocks noChangeAspect="1"/>
          </p:cNvGraphicFramePr>
          <p:nvPr/>
        </p:nvGraphicFramePr>
        <p:xfrm>
          <a:off x="5811838" y="5391150"/>
          <a:ext cx="906462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" r:id="rId4" imgW="2280920" imgH="3084830" progId="">
                  <p:embed/>
                </p:oleObj>
              </mc:Choice>
              <mc:Fallback>
                <p:oleObj name="" r:id="rId4" imgW="2280920" imgH="308483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5391150"/>
                        <a:ext cx="906462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6704013" y="3981450"/>
            <a:ext cx="1008062" cy="1209675"/>
          </a:xfrm>
          <a:prstGeom prst="line">
            <a:avLst/>
          </a:prstGeom>
          <a:noFill/>
          <a:ln w="38100">
            <a:solidFill>
              <a:srgbClr val="FFCC00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Line 9"/>
          <p:cNvSpPr>
            <a:spLocks noChangeShapeType="1"/>
          </p:cNvSpPr>
          <p:nvPr/>
        </p:nvSpPr>
        <p:spPr bwMode="auto">
          <a:xfrm>
            <a:off x="6129338" y="3981450"/>
            <a:ext cx="228600" cy="1362075"/>
          </a:xfrm>
          <a:prstGeom prst="line">
            <a:avLst/>
          </a:prstGeom>
          <a:noFill/>
          <a:ln w="38100">
            <a:solidFill>
              <a:srgbClr val="FFCC00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H="1">
            <a:off x="4903788" y="3981450"/>
            <a:ext cx="649287" cy="1209675"/>
          </a:xfrm>
          <a:prstGeom prst="line">
            <a:avLst/>
          </a:prstGeom>
          <a:noFill/>
          <a:ln w="38100">
            <a:solidFill>
              <a:srgbClr val="FFCC00"/>
            </a:solidFill>
            <a:prstDash val="lg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Oval 11"/>
          <p:cNvSpPr>
            <a:spLocks noChangeArrowheads="1"/>
          </p:cNvSpPr>
          <p:nvPr/>
        </p:nvSpPr>
        <p:spPr bwMode="auto">
          <a:xfrm>
            <a:off x="7164388" y="4470400"/>
            <a:ext cx="482600" cy="3016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</a:ln>
        </p:spPr>
        <p:txBody>
          <a:bodyPr wrap="none" lIns="93601" tIns="46801" rIns="93601" bIns="46801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NO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5369" name="Oval 12"/>
          <p:cNvSpPr>
            <a:spLocks noChangeArrowheads="1"/>
          </p:cNvSpPr>
          <p:nvPr/>
        </p:nvSpPr>
        <p:spPr bwMode="auto">
          <a:xfrm>
            <a:off x="4903788" y="4457700"/>
            <a:ext cx="482600" cy="301625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  <a:round/>
          </a:ln>
        </p:spPr>
        <p:txBody>
          <a:bodyPr wrap="none" lIns="93601" tIns="46801" rIns="93601" bIns="46801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YES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5370" name="Oval 13"/>
          <p:cNvSpPr>
            <a:spLocks noChangeArrowheads="1"/>
          </p:cNvSpPr>
          <p:nvPr/>
        </p:nvSpPr>
        <p:spPr bwMode="auto">
          <a:xfrm>
            <a:off x="6030913" y="4470400"/>
            <a:ext cx="482600" cy="301625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  <a:round/>
          </a:ln>
        </p:spPr>
        <p:txBody>
          <a:bodyPr wrap="none" lIns="93601" tIns="46801" rIns="93601" bIns="46801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YES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5045075" y="2344738"/>
            <a:ext cx="790575" cy="865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 flipH="1">
            <a:off x="6513513" y="2344738"/>
            <a:ext cx="650875" cy="865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Oval 17"/>
          <p:cNvSpPr>
            <a:spLocks noChangeArrowheads="1"/>
          </p:cNvSpPr>
          <p:nvPr/>
        </p:nvSpPr>
        <p:spPr bwMode="auto">
          <a:xfrm>
            <a:off x="5294313" y="2579688"/>
            <a:ext cx="258762" cy="250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</a:ln>
        </p:spPr>
        <p:txBody>
          <a:bodyPr wrap="none" lIns="93601" tIns="46801" rIns="93601" bIns="46801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5374" name="Line 18"/>
          <p:cNvSpPr>
            <a:spLocks noChangeShapeType="1"/>
          </p:cNvSpPr>
          <p:nvPr/>
        </p:nvSpPr>
        <p:spPr bwMode="auto">
          <a:xfrm>
            <a:off x="6129338" y="2057400"/>
            <a:ext cx="0" cy="1152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Oval 19"/>
          <p:cNvSpPr>
            <a:spLocks noChangeArrowheads="1"/>
          </p:cNvSpPr>
          <p:nvPr/>
        </p:nvSpPr>
        <p:spPr bwMode="auto">
          <a:xfrm>
            <a:off x="6013450" y="2560638"/>
            <a:ext cx="258763" cy="250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</a:ln>
        </p:spPr>
        <p:txBody>
          <a:bodyPr wrap="none" lIns="93601" tIns="46801" rIns="93601" bIns="46801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5376" name="Oval 20"/>
          <p:cNvSpPr>
            <a:spLocks noChangeArrowheads="1"/>
          </p:cNvSpPr>
          <p:nvPr/>
        </p:nvSpPr>
        <p:spPr bwMode="auto">
          <a:xfrm>
            <a:off x="6734175" y="2560638"/>
            <a:ext cx="258763" cy="250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</a:ln>
        </p:spPr>
        <p:txBody>
          <a:bodyPr wrap="none" lIns="93601" tIns="46801" rIns="93601" bIns="46801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5377" name="Line 21"/>
          <p:cNvSpPr>
            <a:spLocks noChangeShapeType="1"/>
          </p:cNvSpPr>
          <p:nvPr/>
        </p:nvSpPr>
        <p:spPr bwMode="auto">
          <a:xfrm flipH="1">
            <a:off x="4832350" y="3981450"/>
            <a:ext cx="649288" cy="1209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Line 22"/>
          <p:cNvSpPr>
            <a:spLocks noChangeShapeType="1"/>
          </p:cNvSpPr>
          <p:nvPr/>
        </p:nvSpPr>
        <p:spPr bwMode="auto">
          <a:xfrm>
            <a:off x="6030913" y="3981450"/>
            <a:ext cx="184150" cy="1362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Oval 23"/>
          <p:cNvSpPr>
            <a:spLocks noChangeArrowheads="1"/>
          </p:cNvSpPr>
          <p:nvPr/>
        </p:nvSpPr>
        <p:spPr bwMode="auto">
          <a:xfrm>
            <a:off x="4573588" y="5387975"/>
            <a:ext cx="258762" cy="250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</a:ln>
        </p:spPr>
        <p:txBody>
          <a:bodyPr wrap="none" lIns="93601" tIns="46801" rIns="93601" bIns="46801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5380" name="Oval 24"/>
          <p:cNvSpPr>
            <a:spLocks noChangeArrowheads="1"/>
          </p:cNvSpPr>
          <p:nvPr/>
        </p:nvSpPr>
        <p:spPr bwMode="auto">
          <a:xfrm>
            <a:off x="6127750" y="5407025"/>
            <a:ext cx="258763" cy="250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</a:ln>
        </p:spPr>
        <p:txBody>
          <a:bodyPr wrap="none" lIns="93601" tIns="46801" rIns="93601" bIns="46801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5381" name="Oval 25"/>
          <p:cNvSpPr>
            <a:spLocks noChangeArrowheads="1"/>
          </p:cNvSpPr>
          <p:nvPr/>
        </p:nvSpPr>
        <p:spPr bwMode="auto">
          <a:xfrm>
            <a:off x="6129338" y="5694363"/>
            <a:ext cx="258762" cy="250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</a:ln>
        </p:spPr>
        <p:txBody>
          <a:bodyPr wrap="none" lIns="93601" tIns="46801" rIns="93601" bIns="46801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16405" name="图片 126" descr="未标题-1 拷贝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3200400"/>
            <a:ext cx="2057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6" name="Rectangle 2"/>
          <p:cNvSpPr txBox="1">
            <a:spLocks noChangeArrowheads="1"/>
          </p:cNvSpPr>
          <p:nvPr/>
        </p:nvSpPr>
        <p:spPr bwMode="auto">
          <a:xfrm>
            <a:off x="395288" y="403225"/>
            <a:ext cx="474821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服务器负载（虚拟服务）</a:t>
            </a:r>
            <a:endParaRPr lang="zh-CN" altLang="en-US" sz="3200" b="1">
              <a:solidFill>
                <a:schemeClr val="hlink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16407" name="Rectangle 3"/>
          <p:cNvSpPr txBox="1">
            <a:spLocks noChangeArrowheads="1"/>
          </p:cNvSpPr>
          <p:nvPr/>
        </p:nvSpPr>
        <p:spPr bwMode="auto">
          <a:xfrm>
            <a:off x="428625" y="1143000"/>
            <a:ext cx="850106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服务器健康检查</a:t>
            </a:r>
            <a:endParaRPr lang="en-US" altLang="zh-CN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设备可主动向服务器发送指定内容的数据，根据服务器返回的数据来判断服务器是否正常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5" name="Rectangle 3"/>
          <p:cNvSpPr txBox="1">
            <a:spLocks noChangeArrowheads="1"/>
          </p:cNvSpPr>
          <p:nvPr/>
        </p:nvSpPr>
        <p:spPr bwMode="auto">
          <a:xfrm>
            <a:off x="428625" y="2500313"/>
            <a:ext cx="37147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b="1">
                <a:latin typeface="Times New Roman" panose="02020603050405020304" pitchFamily="2" charset="0"/>
                <a:ea typeface="微软雅黑" panose="020B0503020204020204" pitchFamily="34" charset="-122"/>
              </a:rPr>
              <a:t>若判断出服务器状态异常，则不会将用户的请求调度到该服务器。</a:t>
            </a:r>
            <a:endParaRPr lang="zh-CN" altLang="en-US" sz="1600" b="1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bldLvl="0" animBg="1"/>
      <p:bldP spid="15369" grpId="0" bldLvl="0" animBg="1"/>
      <p:bldP spid="15369" grpId="1" bldLvl="0" animBg="1"/>
      <p:bldP spid="15370" grpId="0" bldLvl="0" animBg="1"/>
      <p:bldP spid="15370" grpId="1" bldLvl="0" animBg="1"/>
      <p:bldP spid="15373" grpId="0" bldLvl="0" animBg="1"/>
      <p:bldP spid="15375" grpId="0" bldLvl="0" animBg="1"/>
      <p:bldP spid="15376" grpId="0" bldLvl="0" animBg="1"/>
      <p:bldP spid="15379" grpId="0" bldLvl="0" animBg="1"/>
      <p:bldP spid="15380" grpId="0" bldLvl="0" animBg="1"/>
      <p:bldP spid="15381" grpId="0" bldLvl="0" animBg="1"/>
      <p:bldP spid="153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1997" y="976685"/>
            <a:ext cx="6477000" cy="850900"/>
          </a:xfrm>
        </p:spPr>
        <p:txBody>
          <a:bodyPr/>
          <a:lstStyle/>
          <a:p>
            <a:pPr eaLnBrk="1" hangingPunct="1"/>
            <a:r>
              <a:rPr lang="zh-CN" altLang="en-US" dirty="0"/>
              <a:t>服务器负载（虚拟服务）</a:t>
            </a:r>
            <a:endParaRPr lang="zh-CN" altLang="en-US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7247" y="1916832"/>
            <a:ext cx="8569325" cy="1447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600" b="1">
                <a:solidFill>
                  <a:srgbClr val="FF0000"/>
                </a:solidFill>
              </a:rPr>
              <a:t>会话保持：</a:t>
            </a:r>
            <a:r>
              <a:rPr lang="zh-CN" altLang="en-US" sz="1600"/>
              <a:t>一种援引之前的命中情况来选择命中服务器的方式。</a:t>
            </a:r>
            <a:endParaRPr lang="en-US" altLang="zh-CN" sz="160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/>
              <a:t>1.</a:t>
            </a:r>
            <a:r>
              <a:rPr lang="zh-CN" altLang="en-US" sz="1600" b="1"/>
              <a:t> </a:t>
            </a:r>
            <a:r>
              <a:rPr lang="zh-CN" altLang="en-US" sz="1600" b="1">
                <a:solidFill>
                  <a:srgbClr val="FF0000"/>
                </a:solidFill>
              </a:rPr>
              <a:t>同一个访问，调度到相同的节点</a:t>
            </a:r>
            <a:r>
              <a:rPr lang="zh-CN" altLang="en-US" sz="1600" b="1"/>
              <a:t>。</a:t>
            </a:r>
            <a:r>
              <a:rPr lang="zh-CN" altLang="en-US" sz="1600"/>
              <a:t>例如用户登录到某应用系统调度到服务器</a:t>
            </a:r>
            <a:r>
              <a:rPr lang="en-US" altLang="zh-CN" sz="1600"/>
              <a:t>A</a:t>
            </a:r>
            <a:r>
              <a:rPr lang="zh-CN" altLang="en-US" sz="1600"/>
              <a:t>，</a:t>
            </a:r>
            <a:endParaRPr lang="en-US" altLang="zh-CN" sz="160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1600"/>
              <a:t>然后点击另外一个链接，此时如果又调度到服务器</a:t>
            </a:r>
            <a:r>
              <a:rPr lang="en-US" altLang="zh-CN" sz="1600"/>
              <a:t>B</a:t>
            </a:r>
            <a:r>
              <a:rPr lang="zh-CN" altLang="en-US" sz="1600"/>
              <a:t>，那么</a:t>
            </a:r>
            <a:r>
              <a:rPr lang="en-US" altLang="zh-CN" sz="1600"/>
              <a:t>B</a:t>
            </a:r>
            <a:r>
              <a:rPr lang="zh-CN" altLang="en-US" sz="1600"/>
              <a:t>服务器会要求重新登录。</a:t>
            </a:r>
            <a:endParaRPr lang="en-US" altLang="zh-CN" sz="160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b="1"/>
              <a:t>2.</a:t>
            </a:r>
            <a:r>
              <a:rPr lang="zh-CN" altLang="en-US" sz="1600" b="1">
                <a:solidFill>
                  <a:srgbClr val="FF0000"/>
                </a:solidFill>
              </a:rPr>
              <a:t>减少</a:t>
            </a:r>
            <a:r>
              <a:rPr lang="en-US" altLang="zh-CN" sz="1600" b="1">
                <a:solidFill>
                  <a:srgbClr val="FF0000"/>
                </a:solidFill>
              </a:rPr>
              <a:t>AD</a:t>
            </a:r>
            <a:r>
              <a:rPr lang="zh-CN" altLang="en-US" sz="1600" b="1">
                <a:solidFill>
                  <a:srgbClr val="FF0000"/>
                </a:solidFill>
              </a:rPr>
              <a:t>的重复运算，提高性能</a:t>
            </a:r>
            <a:r>
              <a:rPr lang="zh-CN" altLang="en-US" sz="1600" b="1"/>
              <a:t>。</a:t>
            </a:r>
            <a:endParaRPr lang="zh-CN" altLang="en-US" sz="1600" b="1"/>
          </a:p>
        </p:txBody>
      </p:sp>
      <p:sp>
        <p:nvSpPr>
          <p:cNvPr id="18435" name="未知"/>
          <p:cNvSpPr>
            <a:spLocks noChangeArrowheads="1"/>
          </p:cNvSpPr>
          <p:nvPr/>
        </p:nvSpPr>
        <p:spPr bwMode="auto">
          <a:xfrm rot="17570490">
            <a:off x="4405660" y="4077419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6" name="未知"/>
          <p:cNvSpPr>
            <a:spLocks noChangeArrowheads="1"/>
          </p:cNvSpPr>
          <p:nvPr/>
        </p:nvSpPr>
        <p:spPr bwMode="auto">
          <a:xfrm rot="16200000">
            <a:off x="4194522" y="4555257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13"/>
          <p:cNvSpPr>
            <a:spLocks noChangeShapeType="1"/>
          </p:cNvSpPr>
          <p:nvPr/>
        </p:nvSpPr>
        <p:spPr bwMode="auto">
          <a:xfrm flipH="1" flipV="1">
            <a:off x="5601047" y="4968007"/>
            <a:ext cx="1084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8" name="图片 126" descr="未标题-1 拷贝.pn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22" y="4736232"/>
            <a:ext cx="12985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40" name="Group 4"/>
          <p:cNvGrpSpPr/>
          <p:nvPr/>
        </p:nvGrpSpPr>
        <p:grpSpPr bwMode="auto">
          <a:xfrm>
            <a:off x="2318097" y="4139332"/>
            <a:ext cx="1955800" cy="1404937"/>
            <a:chOff x="0" y="0"/>
            <a:chExt cx="1074" cy="885"/>
          </a:xfrm>
        </p:grpSpPr>
        <p:pic>
          <p:nvPicPr>
            <p:cNvPr id="18441" name="Picture 5" descr="Big_Cloud"/>
            <p:cNvPicPr>
              <a:picLocks noChangeAspect="1" noChangeArrowheads="1"/>
            </p:cNvPicPr>
            <p:nvPr/>
          </p:nvPicPr>
          <p:blipFill>
            <a:blip r:embed="rId2" cstate="print">
              <a:lum bright="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" cy="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" name="Text Box 6"/>
            <p:cNvSpPr txBox="1">
              <a:spLocks noChangeArrowheads="1"/>
            </p:cNvSpPr>
            <p:nvPr/>
          </p:nvSpPr>
          <p:spPr bwMode="auto">
            <a:xfrm>
              <a:off x="529" y="285"/>
              <a:ext cx="10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spcAft>
                  <a:spcPct val="3000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1400" b="1">
                <a:latin typeface="Dax-Bold" pitchFamily="2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  <p:pic>
        <p:nvPicPr>
          <p:cNvPr id="18443" name="Picture 7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835" y="5764932"/>
            <a:ext cx="35083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8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310" y="5764932"/>
            <a:ext cx="35083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9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60" y="5764932"/>
            <a:ext cx="35083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Line 18"/>
          <p:cNvSpPr>
            <a:spLocks noChangeShapeType="1"/>
          </p:cNvSpPr>
          <p:nvPr/>
        </p:nvSpPr>
        <p:spPr bwMode="auto">
          <a:xfrm flipH="1" flipV="1">
            <a:off x="6120160" y="5490294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6096347" y="5490294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7536210" y="5490294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21"/>
          <p:cNvSpPr>
            <a:spLocks noChangeShapeType="1"/>
          </p:cNvSpPr>
          <p:nvPr/>
        </p:nvSpPr>
        <p:spPr bwMode="auto">
          <a:xfrm>
            <a:off x="6817072" y="5087069"/>
            <a:ext cx="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0" name="Object 22"/>
          <p:cNvGraphicFramePr>
            <a:graphicFrameLocks noChangeAspect="1"/>
          </p:cNvGraphicFramePr>
          <p:nvPr/>
        </p:nvGraphicFramePr>
        <p:xfrm>
          <a:off x="6499572" y="4752107"/>
          <a:ext cx="574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4" imgW="3134995" imgH="1366520" progId="">
                  <p:embed/>
                </p:oleObj>
              </mc:Choice>
              <mc:Fallback>
                <p:oleObj name="" r:id="rId4" imgW="3134995" imgH="1366520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572" y="4752107"/>
                        <a:ext cx="574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51" name="Group 23"/>
          <p:cNvGrpSpPr/>
          <p:nvPr/>
        </p:nvGrpSpPr>
        <p:grpSpPr bwMode="auto">
          <a:xfrm>
            <a:off x="960785" y="4591769"/>
            <a:ext cx="1066800" cy="1390650"/>
            <a:chOff x="0" y="0"/>
            <a:chExt cx="176" cy="230"/>
          </a:xfrm>
        </p:grpSpPr>
        <p:pic>
          <p:nvPicPr>
            <p:cNvPr id="18452" name="Picture 24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"/>
              <a:ext cx="1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3" name="Picture 25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54" name="未知"/>
          <p:cNvSpPr>
            <a:spLocks noChangeArrowheads="1"/>
          </p:cNvSpPr>
          <p:nvPr/>
        </p:nvSpPr>
        <p:spPr bwMode="auto">
          <a:xfrm rot="16200000">
            <a:off x="2149822" y="4775919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7432" name="曲线连接符 15"/>
          <p:cNvCxnSpPr>
            <a:cxnSpLocks noChangeShapeType="1"/>
          </p:cNvCxnSpPr>
          <p:nvPr/>
        </p:nvCxnSpPr>
        <p:spPr bwMode="auto">
          <a:xfrm flipV="1">
            <a:off x="1791047" y="5002932"/>
            <a:ext cx="2911475" cy="28416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6" name="TextBox 22"/>
          <p:cNvSpPr txBox="1">
            <a:spLocks noChangeArrowheads="1"/>
          </p:cNvSpPr>
          <p:nvPr/>
        </p:nvSpPr>
        <p:spPr bwMode="auto">
          <a:xfrm>
            <a:off x="5939185" y="6322144"/>
            <a:ext cx="38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 panose="02020603050405020304" pitchFamily="2" charset="0"/>
              </a:rPr>
              <a:t>A</a:t>
            </a:r>
            <a:endParaRPr lang="zh-CN" altLang="en-US" sz="2000" b="1">
              <a:latin typeface="Times New Roman" panose="02020603050405020304" pitchFamily="2" charset="0"/>
            </a:endParaRPr>
          </a:p>
        </p:txBody>
      </p:sp>
      <p:sp>
        <p:nvSpPr>
          <p:cNvPr id="18457" name="TextBox 61"/>
          <p:cNvSpPr txBox="1">
            <a:spLocks noChangeArrowheads="1"/>
          </p:cNvSpPr>
          <p:nvPr/>
        </p:nvSpPr>
        <p:spPr bwMode="auto">
          <a:xfrm>
            <a:off x="6623397" y="6322144"/>
            <a:ext cx="38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 panose="02020603050405020304" pitchFamily="2" charset="0"/>
              </a:rPr>
              <a:t>B</a:t>
            </a:r>
            <a:endParaRPr lang="zh-CN" altLang="en-US" sz="2000" b="1">
              <a:latin typeface="Times New Roman" panose="02020603050405020304" pitchFamily="2" charset="0"/>
            </a:endParaRPr>
          </a:p>
        </p:txBody>
      </p:sp>
      <p:sp>
        <p:nvSpPr>
          <p:cNvPr id="18458" name="TextBox 62"/>
          <p:cNvSpPr txBox="1">
            <a:spLocks noChangeArrowheads="1"/>
          </p:cNvSpPr>
          <p:nvPr/>
        </p:nvSpPr>
        <p:spPr bwMode="auto">
          <a:xfrm>
            <a:off x="7350472" y="6317382"/>
            <a:ext cx="38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 panose="02020603050405020304" pitchFamily="2" charset="0"/>
              </a:rPr>
              <a:t>C</a:t>
            </a:r>
            <a:endParaRPr lang="zh-CN" altLang="en-US" sz="2000" b="1">
              <a:latin typeface="Times New Roman" panose="02020603050405020304" pitchFamily="2" charset="0"/>
            </a:endParaRPr>
          </a:p>
        </p:txBody>
      </p:sp>
      <p:cxnSp>
        <p:nvCxnSpPr>
          <p:cNvPr id="17436" name="直接箭头连接符 26"/>
          <p:cNvCxnSpPr>
            <a:cxnSpLocks noChangeShapeType="1"/>
          </p:cNvCxnSpPr>
          <p:nvPr/>
        </p:nvCxnSpPr>
        <p:spPr bwMode="auto">
          <a:xfrm>
            <a:off x="5601047" y="5155332"/>
            <a:ext cx="400050" cy="6143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7" name="TextBox 27"/>
          <p:cNvSpPr txBox="1">
            <a:spLocks noChangeArrowheads="1"/>
          </p:cNvSpPr>
          <p:nvPr/>
        </p:nvSpPr>
        <p:spPr bwMode="auto">
          <a:xfrm>
            <a:off x="1895822" y="5458544"/>
            <a:ext cx="208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第一次发起连接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8" name="矩形 28"/>
          <p:cNvSpPr>
            <a:spLocks noChangeArrowheads="1"/>
          </p:cNvSpPr>
          <p:nvPr/>
        </p:nvSpPr>
        <p:spPr bwMode="auto">
          <a:xfrm>
            <a:off x="2183160" y="5463307"/>
            <a:ext cx="178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第二次发起连接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439" name="曲线连接符 30"/>
          <p:cNvCxnSpPr>
            <a:cxnSpLocks noChangeShapeType="1"/>
          </p:cNvCxnSpPr>
          <p:nvPr/>
        </p:nvCxnSpPr>
        <p:spPr bwMode="auto">
          <a:xfrm flipV="1">
            <a:off x="1791047" y="5155332"/>
            <a:ext cx="2911475" cy="2730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直接箭头连接符 14336"/>
          <p:cNvCxnSpPr>
            <a:cxnSpLocks noChangeShapeType="1"/>
          </p:cNvCxnSpPr>
          <p:nvPr/>
        </p:nvCxnSpPr>
        <p:spPr bwMode="auto">
          <a:xfrm>
            <a:off x="5801072" y="5123582"/>
            <a:ext cx="296863" cy="6413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441" name="组合 1"/>
          <p:cNvGrpSpPr/>
          <p:nvPr/>
        </p:nvGrpSpPr>
        <p:grpSpPr bwMode="auto">
          <a:xfrm>
            <a:off x="4018310" y="3364632"/>
            <a:ext cx="1838325" cy="1146175"/>
            <a:chOff x="0" y="0"/>
            <a:chExt cx="1838325" cy="1146175"/>
          </a:xfrm>
        </p:grpSpPr>
        <p:sp>
          <p:nvSpPr>
            <p:cNvPr id="18465" name="TextBox 21"/>
            <p:cNvSpPr txBox="1">
              <a:spLocks noChangeArrowheads="1"/>
            </p:cNvSpPr>
            <p:nvPr/>
          </p:nvSpPr>
          <p:spPr bwMode="auto">
            <a:xfrm>
              <a:off x="38100" y="254620"/>
              <a:ext cx="18002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1600">
                  <a:latin typeface="Times New Roman" panose="02020603050405020304" pitchFamily="2" charset="0"/>
                  <a:ea typeface="微软雅黑" panose="020B0503020204020204" pitchFamily="34" charset="-122"/>
                </a:rPr>
                <a:t>根据服务器负载调度算法分发给服务器</a:t>
              </a:r>
              <a:r>
                <a:rPr lang="en-US" altLang="zh-CN" sz="1600">
                  <a:latin typeface="Times New Roman" panose="02020603050405020304" pitchFamily="2" charset="0"/>
                  <a:ea typeface="微软雅黑" panose="020B0503020204020204" pitchFamily="34" charset="-122"/>
                </a:rPr>
                <a:t>A</a:t>
              </a:r>
              <a:endParaRPr lang="zh-CN" altLang="en-US" sz="1600">
                <a:latin typeface="Times New Roman" panose="02020603050405020304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8466" name="椭圆形标注 2"/>
            <p:cNvSpPr>
              <a:spLocks noChangeArrowheads="1"/>
            </p:cNvSpPr>
            <p:nvPr/>
          </p:nvSpPr>
          <p:spPr bwMode="auto">
            <a:xfrm>
              <a:off x="0" y="0"/>
              <a:ext cx="1838325" cy="1146175"/>
            </a:xfrm>
            <a:prstGeom prst="wedgeEllipseCallout">
              <a:avLst>
                <a:gd name="adj1" fmla="val 14704"/>
                <a:gd name="adj2" fmla="val 62097"/>
              </a:avLst>
            </a:prstGeom>
            <a:noFill/>
            <a:ln w="254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 panose="02020603050405020304" pitchFamily="2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44" name="组合 3"/>
          <p:cNvGrpSpPr/>
          <p:nvPr/>
        </p:nvGrpSpPr>
        <p:grpSpPr bwMode="auto">
          <a:xfrm>
            <a:off x="3480147" y="5644282"/>
            <a:ext cx="2379663" cy="817562"/>
            <a:chOff x="0" y="0"/>
            <a:chExt cx="2379662" cy="817562"/>
          </a:xfrm>
        </p:grpSpPr>
        <p:sp>
          <p:nvSpPr>
            <p:cNvPr id="18468" name="TextBox 74"/>
            <p:cNvSpPr txBox="1">
              <a:spLocks noChangeArrowheads="1"/>
            </p:cNvSpPr>
            <p:nvPr/>
          </p:nvSpPr>
          <p:spPr bwMode="auto">
            <a:xfrm>
              <a:off x="283766" y="97482"/>
              <a:ext cx="1798637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>
                  <a:latin typeface="Times New Roman" panose="02020603050405020304" pitchFamily="2" charset="0"/>
                  <a:ea typeface="微软雅黑" panose="020B0503020204020204" pitchFamily="34" charset="-122"/>
                </a:rPr>
                <a:t>根据</a:t>
              </a:r>
              <a:r>
                <a:rPr lang="zh-CN" altLang="en-US" b="1">
                  <a:solidFill>
                    <a:srgbClr val="FF0000"/>
                  </a:solidFill>
                  <a:latin typeface="Times New Roman" panose="02020603050405020304" pitchFamily="2" charset="0"/>
                  <a:ea typeface="微软雅黑" panose="020B0503020204020204" pitchFamily="34" charset="-122"/>
                </a:rPr>
                <a:t>会话保持</a:t>
              </a:r>
              <a:r>
                <a:rPr lang="zh-CN" altLang="en-US">
                  <a:latin typeface="Times New Roman" panose="02020603050405020304" pitchFamily="2" charset="0"/>
                  <a:ea typeface="微软雅黑" panose="020B0503020204020204" pitchFamily="34" charset="-122"/>
                </a:rPr>
                <a:t>分发给服务器</a:t>
              </a:r>
              <a:r>
                <a:rPr lang="en-US" altLang="zh-CN">
                  <a:latin typeface="Times New Roman" panose="02020603050405020304" pitchFamily="2" charset="0"/>
                  <a:ea typeface="微软雅黑" panose="020B0503020204020204" pitchFamily="34" charset="-122"/>
                </a:rPr>
                <a:t>A</a:t>
              </a:r>
              <a:endParaRPr lang="zh-CN" altLang="en-US">
                <a:latin typeface="Times New Roman" panose="02020603050405020304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8469" name="椭圆形标注 44"/>
            <p:cNvSpPr>
              <a:spLocks noChangeArrowheads="1"/>
            </p:cNvSpPr>
            <p:nvPr/>
          </p:nvSpPr>
          <p:spPr bwMode="auto">
            <a:xfrm>
              <a:off x="0" y="0"/>
              <a:ext cx="2379662" cy="817562"/>
            </a:xfrm>
            <a:prstGeom prst="wedgeEllipseCallout">
              <a:avLst>
                <a:gd name="adj1" fmla="val 16602"/>
                <a:gd name="adj2" fmla="val -74440"/>
              </a:avLst>
            </a:prstGeom>
            <a:noFill/>
            <a:ln w="254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Times New Roman" panose="02020603050405020304" pitchFamily="2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10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10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10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7" grpId="0"/>
      <p:bldP spid="17437" grpId="1"/>
      <p:bldP spid="174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1"/>
          <p:cNvSpPr txBox="1">
            <a:spLocks noChangeArrowheads="1"/>
          </p:cNvSpPr>
          <p:nvPr/>
        </p:nvSpPr>
        <p:spPr bwMode="auto">
          <a:xfrm>
            <a:off x="2268711" y="1780357"/>
            <a:ext cx="2879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问题思考</a:t>
            </a:r>
            <a:endParaRPr lang="zh-CN" altLang="en-US" sz="3600" b="1">
              <a:solidFill>
                <a:schemeClr val="hlink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4" y="1413644"/>
            <a:ext cx="12192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1187624" y="2924944"/>
            <a:ext cx="71294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Times New Roman" panose="02020603050405020304" pitchFamily="2" charset="0"/>
              <a:buAutoNum type="arabicPeriod"/>
            </a:pP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请说出智能路由的作用以及智能路由的实现方法？</a:t>
            </a:r>
            <a:endParaRPr lang="en-US" altLang="zh-CN" sz="2000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会话保持有什么作用？</a:t>
            </a:r>
            <a:endParaRPr lang="zh-CN" altLang="en-US" sz="2000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4" descr="ThankYou_Graphic_Whit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264275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ext Box 7"/>
          <p:cNvSpPr txBox="1">
            <a:spLocks noChangeArrowheads="1"/>
          </p:cNvSpPr>
          <p:nvPr/>
        </p:nvSpPr>
        <p:spPr bwMode="auto">
          <a:xfrm>
            <a:off x="3132138" y="4868863"/>
            <a:ext cx="3327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35" tIns="39167" rIns="78335" bIns="39167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784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784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784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784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800" b="1">
                <a:latin typeface="Times New Roman" panose="02020603050405020304" pitchFamily="2" charset="0"/>
                <a:ea typeface="微软雅黑" panose="020B0503020204020204" pitchFamily="34" charset="-122"/>
              </a:rPr>
              <a:t>www.sangfor.com.cn</a:t>
            </a:r>
            <a:endParaRPr lang="en-US" altLang="zh-CN" sz="2800" b="1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467544" y="6497587"/>
            <a:ext cx="49466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深圳市南山区学苑大道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号南山智园</a:t>
            </a: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栋</a:t>
            </a: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6454196"/>
            <a:ext cx="9144000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7"/>
          <p:cNvSpPr txBox="1"/>
          <p:nvPr/>
        </p:nvSpPr>
        <p:spPr>
          <a:xfrm>
            <a:off x="4067945" y="6532376"/>
            <a:ext cx="1766019" cy="23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market@sangfor.com.cn</a:t>
            </a:r>
            <a:endParaRPr lang="zh-CN" altLang="en-US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0"/>
          <p:cNvSpPr txBox="1"/>
          <p:nvPr/>
        </p:nvSpPr>
        <p:spPr>
          <a:xfrm>
            <a:off x="6516216" y="6497587"/>
            <a:ext cx="22823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www.sangfor.com.cn</a:t>
            </a:r>
            <a:endParaRPr lang="en-US" altLang="zh-CN" sz="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F:\公司的\logo\子品牌\未标题-1-0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69" y="1407755"/>
            <a:ext cx="3248678" cy="3033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表格 5122"/>
          <p:cNvGraphicFramePr/>
          <p:nvPr/>
        </p:nvGraphicFramePr>
        <p:xfrm>
          <a:off x="579438" y="2071688"/>
          <a:ext cx="7993062" cy="1912937"/>
        </p:xfrm>
        <a:graphic>
          <a:graphicData uri="http://schemas.openxmlformats.org/drawingml/2006/table">
            <a:tbl>
              <a:tblPr/>
              <a:tblGrid>
                <a:gridCol w="2160588"/>
                <a:gridCol w="5832474"/>
              </a:tblGrid>
              <a:tr h="40154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培训内容</a:t>
                      </a:r>
                      <a:endParaRPr lang="zh-CN" altLang="en-US" sz="2000" b="1">
                        <a:solidFill>
                          <a:srgbClr val="FFFFFF"/>
                        </a:solidFill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L="91449" marR="91449" marT="46270" marB="4627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培训目标</a:t>
                      </a:r>
                      <a:endParaRPr lang="zh-CN" altLang="en-US" sz="2000" b="1">
                        <a:solidFill>
                          <a:srgbClr val="FFFFFF"/>
                        </a:solidFill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L="91449" marR="91449" marT="46270" marB="4627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100000"/>
                      </a:srgbClr>
                    </a:solidFill>
                  </a:tcPr>
                </a:tc>
              </a:tr>
              <a:tr h="81432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1800" b="1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AD</a:t>
                      </a:r>
                      <a:r>
                        <a:rPr lang="zh-CN" altLang="en-US" sz="1800" b="1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设备应用场景</a:t>
                      </a:r>
                      <a:endParaRPr lang="zh-CN" altLang="en-US" sz="2000" b="1" dirty="0"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L="91449" marR="91449" marT="46270" marB="4627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533400" lvl="0" indent="-533400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了解</a:t>
                      </a:r>
                      <a:r>
                        <a:rPr lang="en-US" altLang="x-none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SANGFOR AD</a:t>
                      </a:r>
                      <a:r>
                        <a:rPr lang="zh-CN" altLang="en-US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的应用场景</a:t>
                      </a:r>
                      <a:endParaRPr lang="en-US" altLang="zh-CN" sz="1800" dirty="0"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  <a:p>
                      <a:pPr marL="533400" lvl="0" indent="-533400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x-none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SANGFOR AD</a:t>
                      </a:r>
                      <a:r>
                        <a:rPr lang="zh-CN" altLang="en-US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能解决客户什么问题</a:t>
                      </a:r>
                      <a:endParaRPr lang="zh-CN" altLang="en-US" sz="2000" dirty="0"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L="91449" marR="91449" marT="46270" marB="4627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3E0">
                        <a:alpha val="100000"/>
                      </a:srgbClr>
                    </a:solidFill>
                  </a:tcPr>
                </a:tc>
              </a:tr>
              <a:tr h="69707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1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AD</a:t>
                      </a:r>
                      <a:r>
                        <a:rPr lang="zh-CN" altLang="en-US" sz="1800" b="1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设备基本功能</a:t>
                      </a:r>
                      <a:endParaRPr lang="zh-CN" altLang="en-US" sz="1800" b="1" dirty="0"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000" dirty="0"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L="91449" marR="91449" marT="46270" marB="4627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x-none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SANGFOR AD</a:t>
                      </a:r>
                      <a:r>
                        <a:rPr lang="zh-CN" altLang="en-US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产品有哪些基本功能</a:t>
                      </a:r>
                      <a:endParaRPr lang="zh-CN" altLang="en-US" sz="2000" dirty="0"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L="91449" marR="91449" marT="46270" marB="4627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Line 4"/>
          <p:cNvSpPr>
            <a:spLocks noChangeShapeType="1"/>
          </p:cNvSpPr>
          <p:nvPr/>
        </p:nvSpPr>
        <p:spPr bwMode="auto">
          <a:xfrm flipV="1">
            <a:off x="2727325" y="4071938"/>
            <a:ext cx="60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0" name="AutoShape 12"/>
          <p:cNvSpPr>
            <a:spLocks noChangeArrowheads="1"/>
          </p:cNvSpPr>
          <p:nvPr/>
        </p:nvSpPr>
        <p:spPr bwMode="auto">
          <a:xfrm>
            <a:off x="3351213" y="3786188"/>
            <a:ext cx="4749800" cy="5762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EAEAEA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AutoShape 13"/>
          <p:cNvSpPr>
            <a:spLocks noChangeArrowheads="1"/>
          </p:cNvSpPr>
          <p:nvPr/>
        </p:nvSpPr>
        <p:spPr bwMode="auto">
          <a:xfrm>
            <a:off x="3330575" y="2495550"/>
            <a:ext cx="4410075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EAEAEA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Rectangle 14"/>
          <p:cNvSpPr>
            <a:spLocks noChangeArrowheads="1"/>
          </p:cNvSpPr>
          <p:nvPr/>
        </p:nvSpPr>
        <p:spPr bwMode="auto">
          <a:xfrm>
            <a:off x="3786188" y="2603500"/>
            <a:ext cx="340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>
                <a:latin typeface="Times New Roman" panose="02020603050405020304" pitchFamily="2" charset="0"/>
                <a:ea typeface="微软雅黑" panose="020B0503020204020204" pitchFamily="34" charset="-122"/>
              </a:rPr>
              <a:t>SANGFOR AD</a:t>
            </a:r>
            <a:r>
              <a:rPr lang="zh-CN" altLang="en-US" sz="2000" b="1">
                <a:latin typeface="Times New Roman" panose="02020603050405020304" pitchFamily="2" charset="0"/>
                <a:ea typeface="微软雅黑" panose="020B0503020204020204" pitchFamily="34" charset="-122"/>
              </a:rPr>
              <a:t>产品应用场景</a:t>
            </a:r>
            <a:endParaRPr lang="zh-CN" altLang="en-US" sz="2000" b="1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7173" name="Oval 15"/>
          <p:cNvSpPr>
            <a:spLocks noChangeArrowheads="1"/>
          </p:cNvSpPr>
          <p:nvPr/>
        </p:nvSpPr>
        <p:spPr bwMode="auto">
          <a:xfrm>
            <a:off x="3225800" y="2651125"/>
            <a:ext cx="203200" cy="2016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Rectangle 16"/>
          <p:cNvSpPr>
            <a:spLocks noChangeArrowheads="1"/>
          </p:cNvSpPr>
          <p:nvPr/>
        </p:nvSpPr>
        <p:spPr bwMode="auto">
          <a:xfrm>
            <a:off x="3786188" y="3889375"/>
            <a:ext cx="3382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2" charset="0"/>
                <a:ea typeface="微软雅黑" panose="020B0503020204020204" pitchFamily="34" charset="-122"/>
              </a:rPr>
              <a:t>SANGFOR AD</a:t>
            </a:r>
            <a:r>
              <a:rPr lang="zh-CN" altLang="en-US" sz="2000" b="1">
                <a:latin typeface="Times New Roman" panose="02020603050405020304" pitchFamily="2" charset="0"/>
                <a:ea typeface="微软雅黑" panose="020B0503020204020204" pitchFamily="34" charset="-122"/>
              </a:rPr>
              <a:t>基本功能介绍</a:t>
            </a:r>
            <a:endParaRPr lang="zh-CN" altLang="en-US" sz="2000" b="1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7175" name="Oval 17"/>
          <p:cNvSpPr>
            <a:spLocks noChangeArrowheads="1"/>
          </p:cNvSpPr>
          <p:nvPr/>
        </p:nvSpPr>
        <p:spPr bwMode="auto">
          <a:xfrm>
            <a:off x="3236913" y="3944938"/>
            <a:ext cx="203200" cy="203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Oval 25"/>
          <p:cNvSpPr>
            <a:spLocks noChangeArrowheads="1"/>
          </p:cNvSpPr>
          <p:nvPr/>
        </p:nvSpPr>
        <p:spPr bwMode="auto">
          <a:xfrm>
            <a:off x="611188" y="2198688"/>
            <a:ext cx="2373312" cy="23717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chemeClr val="hlink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7" name="Oval 26"/>
          <p:cNvSpPr>
            <a:spLocks noChangeArrowheads="1"/>
          </p:cNvSpPr>
          <p:nvPr/>
        </p:nvSpPr>
        <p:spPr bwMode="auto">
          <a:xfrm>
            <a:off x="768350" y="2374900"/>
            <a:ext cx="2058988" cy="2060575"/>
          </a:xfrm>
          <a:prstGeom prst="ellipse">
            <a:avLst/>
          </a:prstGeom>
          <a:gradFill rotWithShape="1">
            <a:gsLst>
              <a:gs pos="0">
                <a:srgbClr val="005353"/>
              </a:gs>
              <a:gs pos="50000">
                <a:schemeClr val="hlink"/>
              </a:gs>
              <a:gs pos="100000">
                <a:srgbClr val="005353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78" name="Oval 27"/>
          <p:cNvSpPr>
            <a:spLocks noChangeArrowheads="1"/>
          </p:cNvSpPr>
          <p:nvPr/>
        </p:nvSpPr>
        <p:spPr bwMode="auto">
          <a:xfrm>
            <a:off x="682625" y="2420938"/>
            <a:ext cx="2058988" cy="2060575"/>
          </a:xfrm>
          <a:prstGeom prst="ellipse">
            <a:avLst/>
          </a:prstGeom>
          <a:gradFill rotWithShape="1">
            <a:gsLst>
              <a:gs pos="0">
                <a:srgbClr val="006161"/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79" name="Oval 28"/>
          <p:cNvSpPr>
            <a:spLocks noChangeArrowheads="1"/>
          </p:cNvSpPr>
          <p:nvPr/>
        </p:nvSpPr>
        <p:spPr bwMode="auto">
          <a:xfrm>
            <a:off x="855663" y="2479675"/>
            <a:ext cx="1857375" cy="18557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80" name="Oval 29"/>
          <p:cNvSpPr>
            <a:spLocks noChangeArrowheads="1"/>
          </p:cNvSpPr>
          <p:nvPr/>
        </p:nvSpPr>
        <p:spPr bwMode="auto">
          <a:xfrm>
            <a:off x="884238" y="2493963"/>
            <a:ext cx="1798637" cy="1800225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181" name="Oval 30"/>
          <p:cNvSpPr>
            <a:spLocks noChangeArrowheads="1"/>
          </p:cNvSpPr>
          <p:nvPr/>
        </p:nvSpPr>
        <p:spPr bwMode="auto">
          <a:xfrm>
            <a:off x="912813" y="2522538"/>
            <a:ext cx="1755775" cy="175577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182" name="Oval 31"/>
          <p:cNvSpPr>
            <a:spLocks noChangeArrowheads="1"/>
          </p:cNvSpPr>
          <p:nvPr/>
        </p:nvSpPr>
        <p:spPr bwMode="auto">
          <a:xfrm>
            <a:off x="957263" y="2608263"/>
            <a:ext cx="1668462" cy="1639887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183" name="Oval 32"/>
          <p:cNvSpPr>
            <a:spLocks noChangeArrowheads="1"/>
          </p:cNvSpPr>
          <p:nvPr/>
        </p:nvSpPr>
        <p:spPr bwMode="auto">
          <a:xfrm>
            <a:off x="1054100" y="2652713"/>
            <a:ext cx="1482725" cy="13319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184" name="Text Box 33"/>
          <p:cNvSpPr txBox="1">
            <a:spLocks noChangeArrowheads="1"/>
          </p:cNvSpPr>
          <p:nvPr/>
        </p:nvSpPr>
        <p:spPr bwMode="auto">
          <a:xfrm>
            <a:off x="755650" y="2997200"/>
            <a:ext cx="2063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SANGFOR </a:t>
            </a:r>
            <a:endParaRPr lang="en-US" altLang="zh-CN" sz="2800" b="1">
              <a:solidFill>
                <a:srgbClr val="6600CC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endParaRPr lang="en-US" altLang="zh-CN" sz="2800" b="1">
              <a:solidFill>
                <a:srgbClr val="6600CC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7185" name="Line 4"/>
          <p:cNvSpPr>
            <a:spLocks noChangeShapeType="1"/>
          </p:cNvSpPr>
          <p:nvPr/>
        </p:nvSpPr>
        <p:spPr bwMode="auto">
          <a:xfrm flipV="1">
            <a:off x="2714625" y="2786063"/>
            <a:ext cx="60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467544" y="1796819"/>
            <a:ext cx="7747000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SANGFOR AD </a:t>
            </a: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产品应用场景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263" y="565646"/>
            <a:ext cx="4368800" cy="850900"/>
          </a:xfrm>
        </p:spPr>
        <p:txBody>
          <a:bodyPr/>
          <a:lstStyle/>
          <a:p>
            <a:pPr eaLnBrk="1" hangingPunct="1"/>
            <a:r>
              <a:rPr lang="en-US" altLang="zh-CN" dirty="0"/>
              <a:t>AD</a:t>
            </a:r>
            <a:r>
              <a:rPr lang="zh-CN" altLang="en-US" dirty="0"/>
              <a:t>产品应用场景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5079" y="1783259"/>
            <a:ext cx="7853560" cy="1244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zh-CN" altLang="en-US" dirty="0"/>
              <a:t>企业背景：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>
                <a:sym typeface="Arial" panose="020B0604020202020204" pitchFamily="34" charset="0"/>
              </a:rPr>
              <a:t>企业客户有多条外网链路，同时内网有服务器（群）需要供外网访问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27584" y="3211215"/>
            <a:ext cx="71628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ym typeface="Arial" panose="020B0604020202020204" pitchFamily="34" charset="0"/>
              </a:rPr>
              <a:t>存在的问题：</a:t>
            </a:r>
            <a:endParaRPr lang="zh-CN" altLang="en-US" dirty="0"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1. 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服务器分担不均衡，造成部分服务器压力过大</a:t>
            </a:r>
            <a:endParaRPr lang="zh-CN" altLang="en-US" dirty="0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27584" y="4355803"/>
            <a:ext cx="7448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sym typeface="Arial" panose="020B0604020202020204" pitchFamily="34" charset="0"/>
              </a:rPr>
              <a:t>2. </a:t>
            </a:r>
            <a:r>
              <a:rPr lang="zh-CN" altLang="en-US">
                <a:solidFill>
                  <a:srgbClr val="FF0000"/>
                </a:solidFill>
                <a:sym typeface="Arial" panose="020B0604020202020204" pitchFamily="34" charset="0"/>
              </a:rPr>
              <a:t>链路使用不合理，数据流量过度集中，造成部分链路负荷过大</a:t>
            </a: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27584" y="5138440"/>
            <a:ext cx="6118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3. 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无法实时得知服务器和链路的使用情况和健康状态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252" y="854097"/>
            <a:ext cx="5938838" cy="850900"/>
          </a:xfrm>
        </p:spPr>
        <p:txBody>
          <a:bodyPr/>
          <a:lstStyle/>
          <a:p>
            <a:pPr eaLnBrk="1" hangingPunct="1"/>
            <a:r>
              <a:rPr lang="en-US" altLang="zh-CN" dirty="0"/>
              <a:t>SANGFOR AD </a:t>
            </a:r>
            <a:r>
              <a:rPr lang="zh-CN" altLang="en-US" dirty="0"/>
              <a:t>解决方案</a:t>
            </a:r>
            <a:endParaRPr lang="zh-CN" altLang="en-US" dirty="0"/>
          </a:p>
        </p:txBody>
      </p:sp>
      <p:sp>
        <p:nvSpPr>
          <p:cNvPr id="10242" name="TextBox 7"/>
          <p:cNvSpPr txBox="1">
            <a:spLocks noChangeArrowheads="1"/>
          </p:cNvSpPr>
          <p:nvPr/>
        </p:nvSpPr>
        <p:spPr bwMode="auto">
          <a:xfrm>
            <a:off x="6077396" y="3793306"/>
            <a:ext cx="6715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3" name="Picture 4" descr="圆角底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24944"/>
            <a:ext cx="4489450" cy="2543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4" name="Group 7"/>
          <p:cNvGrpSpPr/>
          <p:nvPr/>
        </p:nvGrpSpPr>
        <p:grpSpPr bwMode="auto">
          <a:xfrm>
            <a:off x="2218184" y="3537719"/>
            <a:ext cx="1704975" cy="1404937"/>
            <a:chOff x="0" y="0"/>
            <a:chExt cx="1074" cy="885"/>
          </a:xfrm>
        </p:grpSpPr>
        <p:pic>
          <p:nvPicPr>
            <p:cNvPr id="10245" name="Picture 9" descr="Big_Cloud"/>
            <p:cNvPicPr>
              <a:picLocks noChangeAspect="1" noChangeArrowheads="1"/>
            </p:cNvPicPr>
            <p:nvPr/>
          </p:nvPicPr>
          <p:blipFill>
            <a:blip r:embed="rId2" cstate="print">
              <a:lum bright="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" cy="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6" name="Text Box 10"/>
            <p:cNvSpPr txBox="1">
              <a:spLocks noChangeArrowheads="1"/>
            </p:cNvSpPr>
            <p:nvPr/>
          </p:nvSpPr>
          <p:spPr bwMode="auto">
            <a:xfrm>
              <a:off x="522" y="285"/>
              <a:ext cx="1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ct val="3000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endParaRPr>
            </a:p>
          </p:txBody>
        </p:sp>
      </p:grpSp>
      <p:sp>
        <p:nvSpPr>
          <p:cNvPr id="10247" name="Freeform 33"/>
          <p:cNvSpPr>
            <a:spLocks noChangeArrowheads="1"/>
          </p:cNvSpPr>
          <p:nvPr/>
        </p:nvSpPr>
        <p:spPr bwMode="auto">
          <a:xfrm rot="18591178">
            <a:off x="1762571" y="2947169"/>
            <a:ext cx="336550" cy="93980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8" name="Freeform 34"/>
          <p:cNvSpPr>
            <a:spLocks noChangeArrowheads="1"/>
          </p:cNvSpPr>
          <p:nvPr/>
        </p:nvSpPr>
        <p:spPr bwMode="auto">
          <a:xfrm rot="16200000">
            <a:off x="1621284" y="4042544"/>
            <a:ext cx="336550" cy="93980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40"/>
          <p:cNvSpPr>
            <a:spLocks noChangeShapeType="1"/>
          </p:cNvSpPr>
          <p:nvPr/>
        </p:nvSpPr>
        <p:spPr bwMode="auto">
          <a:xfrm flipV="1">
            <a:off x="5436046" y="4150494"/>
            <a:ext cx="1349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41"/>
          <p:cNvSpPr>
            <a:spLocks noChangeShapeType="1"/>
          </p:cNvSpPr>
          <p:nvPr/>
        </p:nvSpPr>
        <p:spPr bwMode="auto">
          <a:xfrm>
            <a:off x="6785421" y="3212281"/>
            <a:ext cx="9525" cy="20113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42"/>
          <p:cNvSpPr>
            <a:spLocks noChangeShapeType="1"/>
          </p:cNvSpPr>
          <p:nvPr/>
        </p:nvSpPr>
        <p:spPr bwMode="auto">
          <a:xfrm>
            <a:off x="6794946" y="3215456"/>
            <a:ext cx="2952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Line 43"/>
          <p:cNvSpPr>
            <a:spLocks noChangeShapeType="1"/>
          </p:cNvSpPr>
          <p:nvPr/>
        </p:nvSpPr>
        <p:spPr bwMode="auto">
          <a:xfrm>
            <a:off x="6801296" y="3712344"/>
            <a:ext cx="2952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44"/>
          <p:cNvSpPr>
            <a:spLocks noChangeShapeType="1"/>
          </p:cNvSpPr>
          <p:nvPr/>
        </p:nvSpPr>
        <p:spPr bwMode="auto">
          <a:xfrm>
            <a:off x="6817171" y="4720406"/>
            <a:ext cx="2952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45"/>
          <p:cNvSpPr>
            <a:spLocks noChangeShapeType="1"/>
          </p:cNvSpPr>
          <p:nvPr/>
        </p:nvSpPr>
        <p:spPr bwMode="auto">
          <a:xfrm>
            <a:off x="6801296" y="4145731"/>
            <a:ext cx="2952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46"/>
          <p:cNvSpPr>
            <a:spLocks noChangeShapeType="1"/>
          </p:cNvSpPr>
          <p:nvPr/>
        </p:nvSpPr>
        <p:spPr bwMode="auto">
          <a:xfrm>
            <a:off x="6801296" y="5225231"/>
            <a:ext cx="2952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56" name="Picture 47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21" y="2924944"/>
            <a:ext cx="35083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48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21" y="3425006"/>
            <a:ext cx="3508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Picture 49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21" y="3933006"/>
            <a:ext cx="3508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Picture 50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21" y="4433069"/>
            <a:ext cx="35083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Picture 51" descr="fuwuq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659" y="4964881"/>
            <a:ext cx="3508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1" name="Line 52"/>
          <p:cNvSpPr>
            <a:spLocks noChangeShapeType="1"/>
          </p:cNvSpPr>
          <p:nvPr/>
        </p:nvSpPr>
        <p:spPr bwMode="auto">
          <a:xfrm>
            <a:off x="7377559" y="4217169"/>
            <a:ext cx="566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2" name="Line 53"/>
          <p:cNvSpPr>
            <a:spLocks noChangeShapeType="1"/>
          </p:cNvSpPr>
          <p:nvPr/>
        </p:nvSpPr>
        <p:spPr bwMode="auto">
          <a:xfrm>
            <a:off x="7952234" y="3558356"/>
            <a:ext cx="9525" cy="15224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Line 54"/>
          <p:cNvSpPr>
            <a:spLocks noChangeShapeType="1"/>
          </p:cNvSpPr>
          <p:nvPr/>
        </p:nvSpPr>
        <p:spPr bwMode="auto">
          <a:xfrm>
            <a:off x="7961759" y="3558356"/>
            <a:ext cx="2952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55"/>
          <p:cNvSpPr>
            <a:spLocks noChangeShapeType="1"/>
          </p:cNvSpPr>
          <p:nvPr/>
        </p:nvSpPr>
        <p:spPr bwMode="auto">
          <a:xfrm>
            <a:off x="7968109" y="4058419"/>
            <a:ext cx="2952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Line 56"/>
          <p:cNvSpPr>
            <a:spLocks noChangeShapeType="1"/>
          </p:cNvSpPr>
          <p:nvPr/>
        </p:nvSpPr>
        <p:spPr bwMode="auto">
          <a:xfrm>
            <a:off x="7983984" y="5066481"/>
            <a:ext cx="2952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6" name="Line 57"/>
          <p:cNvSpPr>
            <a:spLocks noChangeShapeType="1"/>
          </p:cNvSpPr>
          <p:nvPr/>
        </p:nvSpPr>
        <p:spPr bwMode="auto">
          <a:xfrm>
            <a:off x="7968109" y="4539431"/>
            <a:ext cx="2952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7" name="AutoShape 58"/>
          <p:cNvSpPr>
            <a:spLocks noChangeArrowheads="1"/>
          </p:cNvSpPr>
          <p:nvPr/>
        </p:nvSpPr>
        <p:spPr bwMode="auto">
          <a:xfrm>
            <a:off x="8230046" y="3369444"/>
            <a:ext cx="469900" cy="442912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9525">
            <a:solidFill>
              <a:srgbClr val="666699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8" name="AutoShape 59"/>
          <p:cNvSpPr>
            <a:spLocks noChangeArrowheads="1"/>
          </p:cNvSpPr>
          <p:nvPr/>
        </p:nvSpPr>
        <p:spPr bwMode="auto">
          <a:xfrm>
            <a:off x="8257034" y="3839344"/>
            <a:ext cx="469900" cy="442912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9525">
            <a:solidFill>
              <a:srgbClr val="666699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9" name="AutoShape 60"/>
          <p:cNvSpPr>
            <a:spLocks noChangeArrowheads="1"/>
          </p:cNvSpPr>
          <p:nvPr/>
        </p:nvSpPr>
        <p:spPr bwMode="auto">
          <a:xfrm>
            <a:off x="8257034" y="4317181"/>
            <a:ext cx="469900" cy="442913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9525">
            <a:solidFill>
              <a:srgbClr val="666699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0" name="AutoShape 61"/>
          <p:cNvSpPr>
            <a:spLocks noChangeArrowheads="1"/>
          </p:cNvSpPr>
          <p:nvPr/>
        </p:nvSpPr>
        <p:spPr bwMode="auto">
          <a:xfrm>
            <a:off x="8268146" y="4814069"/>
            <a:ext cx="469900" cy="442912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9525">
            <a:solidFill>
              <a:srgbClr val="666699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1" name="Freeform 67"/>
          <p:cNvSpPr>
            <a:spLocks noChangeArrowheads="1"/>
          </p:cNvSpPr>
          <p:nvPr/>
        </p:nvSpPr>
        <p:spPr bwMode="auto">
          <a:xfrm rot="16392892">
            <a:off x="3859659" y="4055244"/>
            <a:ext cx="336550" cy="93980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2" name="Freeform 68"/>
          <p:cNvSpPr>
            <a:spLocks noChangeArrowheads="1"/>
          </p:cNvSpPr>
          <p:nvPr/>
        </p:nvSpPr>
        <p:spPr bwMode="auto">
          <a:xfrm rot="16392892">
            <a:off x="3859659" y="3440881"/>
            <a:ext cx="336550" cy="93980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3" name="Text Box 92"/>
          <p:cNvSpPr txBox="1">
            <a:spLocks noChangeArrowheads="1"/>
          </p:cNvSpPr>
          <p:nvPr/>
        </p:nvSpPr>
        <p:spPr bwMode="auto">
          <a:xfrm>
            <a:off x="5713859" y="4223519"/>
            <a:ext cx="74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1" name="Oval 110"/>
          <p:cNvSpPr>
            <a:spLocks noChangeArrowheads="1"/>
          </p:cNvSpPr>
          <p:nvPr/>
        </p:nvSpPr>
        <p:spPr bwMode="auto">
          <a:xfrm rot="21261445">
            <a:off x="3985071" y="3718694"/>
            <a:ext cx="349250" cy="8794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2" name="Oval 111"/>
          <p:cNvSpPr>
            <a:spLocks noChangeArrowheads="1"/>
          </p:cNvSpPr>
          <p:nvPr/>
        </p:nvSpPr>
        <p:spPr bwMode="auto">
          <a:xfrm rot="21261445">
            <a:off x="6642546" y="3745681"/>
            <a:ext cx="349250" cy="8794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3" name="Text Box 112"/>
          <p:cNvSpPr txBox="1">
            <a:spLocks noChangeArrowheads="1"/>
          </p:cNvSpPr>
          <p:nvPr/>
        </p:nvSpPr>
        <p:spPr bwMode="auto">
          <a:xfrm>
            <a:off x="2962721" y="3091631"/>
            <a:ext cx="235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实现多条链路的冗余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4" name="Text Box 113"/>
          <p:cNvSpPr txBox="1">
            <a:spLocks noChangeArrowheads="1"/>
          </p:cNvSpPr>
          <p:nvPr/>
        </p:nvSpPr>
        <p:spPr bwMode="auto">
          <a:xfrm>
            <a:off x="4605784" y="4991869"/>
            <a:ext cx="2357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实现服务器间的冗余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5" name="Line 115"/>
          <p:cNvSpPr>
            <a:spLocks noChangeShapeType="1"/>
          </p:cNvSpPr>
          <p:nvPr/>
        </p:nvSpPr>
        <p:spPr bwMode="auto">
          <a:xfrm>
            <a:off x="1462534" y="3272606"/>
            <a:ext cx="2522537" cy="873125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6" name="Text Box 116"/>
          <p:cNvSpPr txBox="1">
            <a:spLocks noChangeArrowheads="1"/>
          </p:cNvSpPr>
          <p:nvPr/>
        </p:nvSpPr>
        <p:spPr bwMode="auto">
          <a:xfrm>
            <a:off x="2519809" y="4698181"/>
            <a:ext cx="330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为用户选择最优的链路进入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7" name="Text Box 118"/>
          <p:cNvSpPr txBox="1">
            <a:spLocks noChangeArrowheads="1"/>
          </p:cNvSpPr>
          <p:nvPr/>
        </p:nvSpPr>
        <p:spPr bwMode="auto">
          <a:xfrm>
            <a:off x="3677096" y="3415481"/>
            <a:ext cx="3157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为用户选择最佳的服务器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58" name="Line 119"/>
          <p:cNvSpPr>
            <a:spLocks noChangeShapeType="1"/>
          </p:cNvSpPr>
          <p:nvPr/>
        </p:nvSpPr>
        <p:spPr bwMode="auto">
          <a:xfrm flipV="1">
            <a:off x="5713859" y="3251969"/>
            <a:ext cx="1320800" cy="898525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82" name="Group 65"/>
          <p:cNvGrpSpPr/>
          <p:nvPr/>
        </p:nvGrpSpPr>
        <p:grpSpPr bwMode="auto">
          <a:xfrm>
            <a:off x="390971" y="1953394"/>
            <a:ext cx="857250" cy="962025"/>
            <a:chOff x="0" y="0"/>
            <a:chExt cx="176" cy="230"/>
          </a:xfrm>
        </p:grpSpPr>
        <p:pic>
          <p:nvPicPr>
            <p:cNvPr id="10283" name="Picture 12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"/>
              <a:ext cx="1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4" name="Picture 125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5" name="图片 76" descr="2U设备小图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284" y="3915544"/>
            <a:ext cx="17145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63" name="直接箭头连接符 2"/>
          <p:cNvCxnSpPr>
            <a:cxnSpLocks noChangeShapeType="1"/>
          </p:cNvCxnSpPr>
          <p:nvPr/>
        </p:nvCxnSpPr>
        <p:spPr bwMode="auto">
          <a:xfrm flipH="1" flipV="1">
            <a:off x="5891659" y="4282256"/>
            <a:ext cx="1143000" cy="9334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4" name="Text Box 116"/>
          <p:cNvSpPr txBox="1">
            <a:spLocks noChangeArrowheads="1"/>
          </p:cNvSpPr>
          <p:nvPr/>
        </p:nvSpPr>
        <p:spPr bwMode="auto">
          <a:xfrm>
            <a:off x="2748409" y="4415606"/>
            <a:ext cx="344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为用户选择最优的链路上网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88" name="Group 65"/>
          <p:cNvGrpSpPr/>
          <p:nvPr/>
        </p:nvGrpSpPr>
        <p:grpSpPr bwMode="auto">
          <a:xfrm>
            <a:off x="390971" y="3382144"/>
            <a:ext cx="857250" cy="962025"/>
            <a:chOff x="0" y="0"/>
            <a:chExt cx="176" cy="230"/>
          </a:xfrm>
        </p:grpSpPr>
        <p:pic>
          <p:nvPicPr>
            <p:cNvPr id="10289" name="Picture 12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"/>
              <a:ext cx="1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0" name="Picture 125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91" name="Group 65"/>
          <p:cNvGrpSpPr/>
          <p:nvPr/>
        </p:nvGrpSpPr>
        <p:grpSpPr bwMode="auto">
          <a:xfrm>
            <a:off x="390971" y="4810894"/>
            <a:ext cx="857250" cy="962025"/>
            <a:chOff x="0" y="0"/>
            <a:chExt cx="176" cy="230"/>
          </a:xfrm>
        </p:grpSpPr>
        <p:pic>
          <p:nvPicPr>
            <p:cNvPr id="10292" name="Picture 12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" y="1"/>
              <a:ext cx="1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3" name="Picture 125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71" name="箭头 631"/>
          <p:cNvSpPr>
            <a:spLocks noChangeShapeType="1"/>
          </p:cNvSpPr>
          <p:nvPr/>
        </p:nvSpPr>
        <p:spPr bwMode="auto">
          <a:xfrm flipV="1">
            <a:off x="5820221" y="3772669"/>
            <a:ext cx="1000125" cy="142875"/>
          </a:xfrm>
          <a:prstGeom prst="line">
            <a:avLst/>
          </a:prstGeom>
          <a:noFill/>
          <a:ln w="50800">
            <a:solidFill>
              <a:srgbClr val="0000CC"/>
            </a:solidFill>
            <a:prstDash val="sysDot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72" name="箭头 631"/>
          <p:cNvSpPr>
            <a:spLocks noChangeShapeType="1"/>
          </p:cNvSpPr>
          <p:nvPr/>
        </p:nvSpPr>
        <p:spPr bwMode="auto">
          <a:xfrm>
            <a:off x="5891659" y="4415606"/>
            <a:ext cx="785812" cy="214313"/>
          </a:xfrm>
          <a:prstGeom prst="line">
            <a:avLst/>
          </a:prstGeom>
          <a:noFill/>
          <a:ln w="50800">
            <a:solidFill>
              <a:srgbClr val="0000CC"/>
            </a:solidFill>
            <a:prstDash val="sysDot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73" name="Text Box 113"/>
          <p:cNvSpPr txBox="1">
            <a:spLocks noChangeArrowheads="1"/>
          </p:cNvSpPr>
          <p:nvPr/>
        </p:nvSpPr>
        <p:spPr bwMode="auto">
          <a:xfrm>
            <a:off x="5891659" y="4629919"/>
            <a:ext cx="1071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  <a:endParaRPr lang="zh-CN" altLang="en-US" sz="16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箭头连接符 2"/>
          <p:cNvCxnSpPr>
            <a:cxnSpLocks noChangeShapeType="1"/>
          </p:cNvCxnSpPr>
          <p:nvPr/>
        </p:nvCxnSpPr>
        <p:spPr bwMode="auto">
          <a:xfrm flipH="1">
            <a:off x="1691640" y="4248150"/>
            <a:ext cx="2171065" cy="83756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1" grpId="0" animBg="1"/>
      <p:bldP spid="9251" grpId="1" animBg="1"/>
      <p:bldP spid="9252" grpId="0" animBg="1"/>
      <p:bldP spid="9252" grpId="1" animBg="1"/>
      <p:bldP spid="9253" grpId="0"/>
      <p:bldP spid="9253" grpId="1"/>
      <p:bldP spid="9254" grpId="0"/>
      <p:bldP spid="9254" grpId="1"/>
      <p:bldP spid="9256" grpId="0"/>
      <p:bldP spid="9257" grpId="0"/>
      <p:bldP spid="9264" grpId="0"/>
      <p:bldP spid="92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67544" y="1050620"/>
            <a:ext cx="8280920" cy="2116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7"/>
          <p:cNvSpPr txBox="1">
            <a:spLocks noChangeArrowheads="1"/>
          </p:cNvSpPr>
          <p:nvPr/>
        </p:nvSpPr>
        <p:spPr bwMode="auto">
          <a:xfrm>
            <a:off x="467544" y="1796819"/>
            <a:ext cx="7747000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en-US" altLang="zh-CN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SANGFOR AD </a:t>
            </a: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基本功能介绍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8"/>
          <p:cNvSpPr txBox="1">
            <a:spLocks noChangeArrowheads="1"/>
          </p:cNvSpPr>
          <p:nvPr/>
        </p:nvSpPr>
        <p:spPr bwMode="auto">
          <a:xfrm>
            <a:off x="395536" y="3645024"/>
            <a:ext cx="83915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12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入站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链路负载：访问时必须用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域名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设备可根据客户端所属的运营商把域名解析成对应运营商的</a:t>
            </a:r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地址。</a:t>
            </a:r>
            <a:endParaRPr lang="en-US" altLang="zh-CN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出站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链路负载：一般根据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目的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来选择线路，如目的</a:t>
            </a:r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是电信</a:t>
            </a:r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，则使用</a:t>
            </a:r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的电信线路进行访问。</a:t>
            </a:r>
            <a:endParaRPr lang="en-US" altLang="zh-CN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服务器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负载：内网有多台提供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相同服务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的服务器，用户通过</a:t>
            </a:r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设备访问时，可将用户的请求智能调度（多种可选调度算法）到不同服务器。</a:t>
            </a:r>
            <a:endParaRPr lang="zh-CN" altLang="en-US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12290" name="Rectangle 2"/>
          <p:cNvSpPr txBox="1">
            <a:spLocks noChangeArrowheads="1"/>
          </p:cNvSpPr>
          <p:nvPr/>
        </p:nvSpPr>
        <p:spPr bwMode="auto">
          <a:xfrm>
            <a:off x="484436" y="949449"/>
            <a:ext cx="66452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基本功能介绍</a:t>
            </a:r>
            <a:endParaRPr lang="zh-CN" altLang="en-US" sz="3200" b="1">
              <a:solidFill>
                <a:schemeClr val="hlink"/>
              </a:solidFill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11268" name="文本框 11267"/>
          <p:cNvSpPr txBox="1">
            <a:spLocks noChangeArrowheads="1"/>
          </p:cNvSpPr>
          <p:nvPr/>
        </p:nvSpPr>
        <p:spPr bwMode="auto">
          <a:xfrm>
            <a:off x="433636" y="2000374"/>
            <a:ext cx="8351837" cy="12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AD设备网关部署，接有多条公网链路。外网用户访问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内网的服务器时，可通过最优的链路接入（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入站链路负载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），同时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设备把外网访问的连接智能调度到服务器群中最优的服务器（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服务器负载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设备内网的用户上网时，也可根据策略实现智能选路（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出站链路负载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/>
      <p:bldP spid="11268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ChangeArrowheads="1"/>
          </p:cNvSpPr>
          <p:nvPr/>
        </p:nvSpPr>
        <p:spPr bwMode="auto">
          <a:xfrm>
            <a:off x="535112" y="1716980"/>
            <a:ext cx="8032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内网用户访问外网时，</a:t>
            </a:r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设备通过策略设置的条件（一般是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目的地址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）来判断走哪条公网链路出去。</a:t>
            </a:r>
            <a:endParaRPr lang="zh-CN" altLang="en-US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9287" y="824805"/>
            <a:ext cx="6645275" cy="850900"/>
          </a:xfrm>
        </p:spPr>
        <p:txBody>
          <a:bodyPr/>
          <a:lstStyle/>
          <a:p>
            <a:pPr eaLnBrk="1" hangingPunct="1"/>
            <a:r>
              <a:rPr lang="zh-CN" altLang="en-US" dirty="0"/>
              <a:t>出站链路负载（智能路由）</a:t>
            </a:r>
            <a:endParaRPr lang="zh-CN" altLang="en-US" dirty="0"/>
          </a:p>
        </p:txBody>
      </p:sp>
      <p:sp>
        <p:nvSpPr>
          <p:cNvPr id="13315" name="Line 13"/>
          <p:cNvSpPr>
            <a:spLocks noChangeShapeType="1"/>
          </p:cNvSpPr>
          <p:nvPr/>
        </p:nvSpPr>
        <p:spPr bwMode="auto">
          <a:xfrm flipH="1" flipV="1">
            <a:off x="5983462" y="4803080"/>
            <a:ext cx="1084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未知"/>
          <p:cNvSpPr>
            <a:spLocks noChangeArrowheads="1"/>
          </p:cNvSpPr>
          <p:nvPr/>
        </p:nvSpPr>
        <p:spPr bwMode="auto">
          <a:xfrm rot="7395488">
            <a:off x="1754362" y="3088580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6485112" y="4431605"/>
            <a:ext cx="6715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8" name="Group 4"/>
          <p:cNvGrpSpPr/>
          <p:nvPr/>
        </p:nvGrpSpPr>
        <p:grpSpPr bwMode="auto">
          <a:xfrm>
            <a:off x="2043287" y="3575943"/>
            <a:ext cx="2362200" cy="2017712"/>
            <a:chOff x="0" y="0"/>
            <a:chExt cx="1074" cy="885"/>
          </a:xfrm>
        </p:grpSpPr>
        <p:pic>
          <p:nvPicPr>
            <p:cNvPr id="13319" name="Picture 5" descr="Big_Cloud"/>
            <p:cNvPicPr>
              <a:picLocks noChangeAspect="1" noChangeArrowheads="1"/>
            </p:cNvPicPr>
            <p:nvPr/>
          </p:nvPicPr>
          <p:blipFill>
            <a:blip r:embed="rId1" cstate="print">
              <a:lum bright="20000" contrast="-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74" cy="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0" name="Text Box 6"/>
            <p:cNvSpPr txBox="1">
              <a:spLocks noChangeArrowheads="1"/>
            </p:cNvSpPr>
            <p:nvPr/>
          </p:nvSpPr>
          <p:spPr bwMode="auto">
            <a:xfrm>
              <a:off x="527" y="285"/>
              <a:ext cx="105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spcAft>
                  <a:spcPct val="3000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sz="1400" b="1">
                <a:latin typeface="Dax-Bold" pitchFamily="2" charset="0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  <p:pic>
        <p:nvPicPr>
          <p:cNvPr id="13321" name="Picture 7" descr="fuwuq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249" y="5600005"/>
            <a:ext cx="3508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8" descr="fuwuq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724" y="5600005"/>
            <a:ext cx="3508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9" descr="fuwuq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74" y="5600005"/>
            <a:ext cx="3508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0" descr="显示屏-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99" y="3363218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1" descr="显示屏-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49" y="3383855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2" descr="显示屏-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FFF"/>
              </a:clrFrom>
              <a:clrTo>
                <a:srgbClr val="FD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37" y="3383855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6475587" y="3883918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7913862" y="3883918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7213774" y="3883918"/>
            <a:ext cx="0" cy="827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 flipH="1" flipV="1">
            <a:off x="6472412" y="4158555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 flipH="1" flipV="1">
            <a:off x="6502574" y="5325368"/>
            <a:ext cx="1416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6478762" y="5325368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Line 20"/>
          <p:cNvSpPr>
            <a:spLocks noChangeShapeType="1"/>
          </p:cNvSpPr>
          <p:nvPr/>
        </p:nvSpPr>
        <p:spPr bwMode="auto">
          <a:xfrm>
            <a:off x="7918624" y="5325368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21"/>
          <p:cNvSpPr>
            <a:spLocks noChangeShapeType="1"/>
          </p:cNvSpPr>
          <p:nvPr/>
        </p:nvSpPr>
        <p:spPr bwMode="auto">
          <a:xfrm>
            <a:off x="7199487" y="4922143"/>
            <a:ext cx="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35" name="Object 22"/>
          <p:cNvGraphicFramePr>
            <a:graphicFrameLocks noChangeAspect="1"/>
          </p:cNvGraphicFramePr>
          <p:nvPr/>
        </p:nvGraphicFramePr>
        <p:xfrm>
          <a:off x="6881987" y="4587180"/>
          <a:ext cx="574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4" imgW="3134995" imgH="1366520" progId="">
                  <p:embed/>
                </p:oleObj>
              </mc:Choice>
              <mc:Fallback>
                <p:oleObj name="" r:id="rId4" imgW="3134995" imgH="1366520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987" y="4587180"/>
                        <a:ext cx="574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6" name="Picture 26" descr="fuwuq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87" y="3004443"/>
            <a:ext cx="493712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7" name="未知"/>
          <p:cNvSpPr>
            <a:spLocks noChangeArrowheads="1"/>
          </p:cNvSpPr>
          <p:nvPr/>
        </p:nvSpPr>
        <p:spPr bwMode="auto">
          <a:xfrm rot="18700919">
            <a:off x="4638056" y="3618011"/>
            <a:ext cx="336550" cy="1230313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8" name="未知"/>
          <p:cNvSpPr>
            <a:spLocks noChangeArrowheads="1"/>
          </p:cNvSpPr>
          <p:nvPr/>
        </p:nvSpPr>
        <p:spPr bwMode="auto">
          <a:xfrm rot="15367888">
            <a:off x="4475337" y="4644330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339" name="图片 126" descr="未标题-1 拷贝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37" y="4528443"/>
            <a:ext cx="12985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0" name="Picture 26" descr="fuwuq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49" y="5576193"/>
            <a:ext cx="493713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1" name="未知"/>
          <p:cNvSpPr>
            <a:spLocks noChangeArrowheads="1"/>
          </p:cNvSpPr>
          <p:nvPr/>
        </p:nvSpPr>
        <p:spPr bwMode="auto">
          <a:xfrm rot="4142514">
            <a:off x="1781349" y="4990405"/>
            <a:ext cx="336550" cy="1200150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42" name="TextBox 45"/>
          <p:cNvSpPr txBox="1">
            <a:spLocks noChangeArrowheads="1"/>
          </p:cNvSpPr>
          <p:nvPr/>
        </p:nvSpPr>
        <p:spPr bwMode="auto">
          <a:xfrm>
            <a:off x="400224" y="6290568"/>
            <a:ext cx="157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www.abc.com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电信服务器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3" name="TextBox 46"/>
          <p:cNvSpPr txBox="1">
            <a:spLocks noChangeArrowheads="1"/>
          </p:cNvSpPr>
          <p:nvPr/>
        </p:nvSpPr>
        <p:spPr bwMode="auto">
          <a:xfrm>
            <a:off x="400224" y="3790255"/>
            <a:ext cx="1571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www.test.com</a:t>
            </a:r>
            <a:r>
              <a: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联通服务器</a:t>
            </a:r>
            <a:endParaRPr lang="zh-CN" altLang="en-US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4" name="TextBox 47"/>
          <p:cNvSpPr txBox="1">
            <a:spLocks noChangeArrowheads="1"/>
          </p:cNvSpPr>
          <p:nvPr/>
        </p:nvSpPr>
        <p:spPr bwMode="auto">
          <a:xfrm>
            <a:off x="4972224" y="5076130"/>
            <a:ext cx="1071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电信线路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45" name="TextBox 48"/>
          <p:cNvSpPr txBox="1">
            <a:spLocks noChangeArrowheads="1"/>
          </p:cNvSpPr>
          <p:nvPr/>
        </p:nvSpPr>
        <p:spPr bwMode="auto">
          <a:xfrm>
            <a:off x="5115099" y="4147443"/>
            <a:ext cx="1571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联通线路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3" name="TextBox 49"/>
          <p:cNvSpPr txBox="1">
            <a:spLocks noChangeArrowheads="1"/>
          </p:cNvSpPr>
          <p:nvPr/>
        </p:nvSpPr>
        <p:spPr bwMode="auto">
          <a:xfrm>
            <a:off x="5543724" y="2952055"/>
            <a:ext cx="2143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www.test.com</a:t>
            </a:r>
            <a:endParaRPr lang="zh-CN" altLang="en-US" sz="16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4" name="Line 115"/>
          <p:cNvSpPr>
            <a:spLocks noChangeShapeType="1"/>
          </p:cNvSpPr>
          <p:nvPr/>
        </p:nvSpPr>
        <p:spPr bwMode="auto">
          <a:xfrm flipH="1" flipV="1">
            <a:off x="1543224" y="3361630"/>
            <a:ext cx="3571875" cy="1071563"/>
          </a:xfrm>
          <a:prstGeom prst="line">
            <a:avLst/>
          </a:prstGeom>
          <a:noFill/>
          <a:ln w="34925">
            <a:solidFill>
              <a:srgbClr val="00B05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25" name="TextBox 51"/>
          <p:cNvSpPr txBox="1">
            <a:spLocks noChangeArrowheads="1"/>
          </p:cNvSpPr>
          <p:nvPr/>
        </p:nvSpPr>
        <p:spPr bwMode="auto">
          <a:xfrm>
            <a:off x="5543724" y="2737743"/>
            <a:ext cx="2143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www.abc.com</a:t>
            </a:r>
            <a:endParaRPr lang="zh-CN" altLang="en-US" sz="16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6" name="Line 115"/>
          <p:cNvSpPr>
            <a:spLocks noChangeShapeType="1"/>
          </p:cNvSpPr>
          <p:nvPr/>
        </p:nvSpPr>
        <p:spPr bwMode="auto">
          <a:xfrm flipH="1">
            <a:off x="1543224" y="5076130"/>
            <a:ext cx="3571875" cy="1000125"/>
          </a:xfrm>
          <a:prstGeom prst="line">
            <a:avLst/>
          </a:prstGeom>
          <a:noFill/>
          <a:ln w="34925">
            <a:solidFill>
              <a:srgbClr val="00B0F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3" grpId="0"/>
      <p:bldP spid="12323" grpId="1"/>
      <p:bldP spid="12325" grpId="0"/>
    </p:bldLst>
  </p:timing>
</p:sld>
</file>

<file path=ppt/theme/theme1.xml><?xml version="1.0" encoding="utf-8"?>
<a:theme xmlns:a="http://schemas.openxmlformats.org/drawingml/2006/main" name="4：3 云IT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4：3 云ITPPT模板</Template>
  <TotalTime>0</TotalTime>
  <Words>1523</Words>
  <Application>WPS 演示</Application>
  <PresentationFormat>全屏显示(4:3)</PresentationFormat>
  <Paragraphs>182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Times New Roman</vt:lpstr>
      <vt:lpstr>Calibri</vt:lpstr>
      <vt:lpstr>Dax-Bold</vt:lpstr>
      <vt:lpstr>等线</vt:lpstr>
      <vt:lpstr>Segoe Print</vt:lpstr>
      <vt:lpstr>等线</vt:lpstr>
      <vt:lpstr>4：3 云ITPPT模板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AD产品应用场景</vt:lpstr>
      <vt:lpstr>SANGFOR AD 解决方案</vt:lpstr>
      <vt:lpstr>PowerPoint 演示文稿</vt:lpstr>
      <vt:lpstr>PowerPoint 演示文稿</vt:lpstr>
      <vt:lpstr>出站链路负载（智能路由）</vt:lpstr>
      <vt:lpstr>入站链路负载（智能DNS）</vt:lpstr>
      <vt:lpstr>服务器负载（虚拟服务）</vt:lpstr>
      <vt:lpstr>PowerPoint 演示文稿</vt:lpstr>
      <vt:lpstr>服务器负载（虚拟服务）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hdy</dc:creator>
  <cp:lastModifiedBy>Administrator</cp:lastModifiedBy>
  <cp:revision>25</cp:revision>
  <dcterms:created xsi:type="dcterms:W3CDTF">2016-12-12T03:29:00Z</dcterms:created>
  <dcterms:modified xsi:type="dcterms:W3CDTF">2017-03-24T03:48:57Z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