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313" r:id="rId4"/>
    <p:sldId id="294" r:id="rId5"/>
    <p:sldId id="295" r:id="rId6"/>
    <p:sldId id="314" r:id="rId7"/>
    <p:sldId id="297" r:id="rId8"/>
    <p:sldId id="298" r:id="rId9"/>
    <p:sldId id="299" r:id="rId10"/>
    <p:sldId id="315" r:id="rId11"/>
    <p:sldId id="301" r:id="rId12"/>
    <p:sldId id="302" r:id="rId13"/>
    <p:sldId id="303" r:id="rId14"/>
    <p:sldId id="304" r:id="rId15"/>
    <p:sldId id="305" r:id="rId16"/>
    <p:sldId id="306" r:id="rId17"/>
    <p:sldId id="307" r:id="rId18"/>
    <p:sldId id="308" r:id="rId19"/>
    <p:sldId id="309" r:id="rId20"/>
    <p:sldId id="310" r:id="rId21"/>
    <p:sldId id="316"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5" d="100"/>
          <a:sy n="75" d="100"/>
        </p:scale>
        <p:origin x="39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A69C4ABA-D94E-45C7-A533-E5F81D810B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DF1A87-181B-4848-9885-AF1A622A48F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69C4ABA-D94E-45C7-A533-E5F81D810B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DF1A87-181B-4848-9885-AF1A622A48F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457200" y="274638"/>
            <a:ext cx="6019800" cy="5851525"/>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69C4ABA-D94E-45C7-A533-E5F81D810B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DF1A87-181B-4848-9885-AF1A622A48F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D3AD9C8-963F-468C-998E-FE1467747F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60F42-FBDB-4ECC-9B7D-771AC8587CA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3AD9C8-963F-468C-998E-FE1467747F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60F42-FBDB-4ECC-9B7D-771AC8587CA1}"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D3AD9C8-963F-468C-998E-FE1467747F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60F42-FBDB-4ECC-9B7D-771AC8587CA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D3AD9C8-963F-468C-998E-FE1467747F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E60F42-FBDB-4ECC-9B7D-771AC8587CA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D3AD9C8-963F-468C-998E-FE1467747F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E60F42-FBDB-4ECC-9B7D-771AC8587CA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D3AD9C8-963F-468C-998E-FE1467747F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E60F42-FBDB-4ECC-9B7D-771AC8587CA1}"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3AD9C8-963F-468C-998E-FE1467747F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E60F42-FBDB-4ECC-9B7D-771AC8587CA1}"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D3AD9C8-963F-468C-998E-FE1467747F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E60F42-FBDB-4ECC-9B7D-771AC8587CA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69C4ABA-D94E-45C7-A533-E5F81D810B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DF1A87-181B-4848-9885-AF1A622A48F5}"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D3AD9C8-963F-468C-998E-FE1467747F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E60F42-FBDB-4ECC-9B7D-771AC8587CA1}"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3AD9C8-963F-468C-998E-FE1467747F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60F42-FBDB-4ECC-9B7D-771AC8587CA1}"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3AD9C8-963F-468C-998E-FE1467747F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60F42-FBDB-4ECC-9B7D-771AC8587CA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A69C4ABA-D94E-45C7-A533-E5F81D810B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DF1A87-181B-4848-9885-AF1A622A48F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69C4ABA-D94E-45C7-A533-E5F81D810B5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DF1A87-181B-4848-9885-AF1A622A48F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69C4ABA-D94E-45C7-A533-E5F81D810B5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1DF1A87-181B-4848-9885-AF1A622A48F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69C4ABA-D94E-45C7-A533-E5F81D810B5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1DF1A87-181B-4848-9885-AF1A622A48F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9C4ABA-D94E-45C7-A533-E5F81D810B5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1DF1A87-181B-4848-9885-AF1A622A48F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69C4ABA-D94E-45C7-A533-E5F81D810B5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DF1A87-181B-4848-9885-AF1A622A48F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69C4ABA-D94E-45C7-A533-E5F81D810B5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DF1A87-181B-4848-9885-AF1A622A48F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C4ABA-D94E-45C7-A533-E5F81D810B5B}"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F1A87-181B-4848-9885-AF1A622A48F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AD9C8-963F-468C-998E-FE1467747F64}"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60F42-FBDB-4ECC-9B7D-771AC8587CA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cxnSp>
        <p:nvCxnSpPr>
          <p:cNvPr id="5" name="直接连接符 4"/>
          <p:cNvCxnSpPr/>
          <p:nvPr/>
        </p:nvCxnSpPr>
        <p:spPr bwMode="auto">
          <a:xfrm>
            <a:off x="323528" y="6213309"/>
            <a:ext cx="8496944" cy="0"/>
          </a:xfrm>
          <a:prstGeom prst="line">
            <a:avLst/>
          </a:prstGeom>
          <a:solidFill>
            <a:schemeClr val="accent1"/>
          </a:solidFill>
          <a:ln w="19050" cap="flat" cmpd="sng" algn="ctr">
            <a:solidFill>
              <a:schemeClr val="bg2">
                <a:lumMod val="75000"/>
              </a:schemeClr>
            </a:solidFill>
            <a:prstDash val="solid"/>
            <a:round/>
            <a:headEnd type="none" w="med" len="med"/>
            <a:tailEnd type="none" w="med" len="med"/>
          </a:ln>
        </p:spPr>
      </p:cxnSp>
      <p:sp>
        <p:nvSpPr>
          <p:cNvPr id="6" name="TextBox 5"/>
          <p:cNvSpPr txBox="1"/>
          <p:nvPr/>
        </p:nvSpPr>
        <p:spPr>
          <a:xfrm>
            <a:off x="237803" y="6177162"/>
            <a:ext cx="601447" cy="338554"/>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rgbClr val="EEECE1">
                    <a:lumMod val="50000"/>
                  </a:srgbClr>
                </a:solidFill>
                <a:effectLst/>
                <a:uLnTx/>
                <a:uFillTx/>
                <a:latin typeface="Calibri" panose="020F0502020204030204"/>
                <a:ea typeface="宋体" panose="02010600030101010101" pitchFamily="2" charset="-122"/>
                <a:cs typeface="+mn-cs"/>
              </a:rPr>
              <a:t>2017</a:t>
            </a:r>
            <a:endParaRPr kumimoji="0" lang="zh-CN" altLang="en-US" sz="1600" b="0" i="0" u="none" strike="noStrike" kern="1200" cap="none" spc="0" normalizeH="0" baseline="0" noProof="0" dirty="0">
              <a:ln>
                <a:noFill/>
              </a:ln>
              <a:solidFill>
                <a:srgbClr val="EEECE1">
                  <a:lumMod val="50000"/>
                </a:srgbClr>
              </a:solidFill>
              <a:effectLst/>
              <a:uLnTx/>
              <a:uFillTx/>
              <a:latin typeface="Calibri" panose="020F0502020204030204"/>
              <a:ea typeface="宋体" panose="02010600030101010101" pitchFamily="2" charset="-122"/>
              <a:cs typeface="+mn-cs"/>
            </a:endParaRPr>
          </a:p>
        </p:txBody>
      </p:sp>
      <p:sp>
        <p:nvSpPr>
          <p:cNvPr id="10" name="TextBox 6"/>
          <p:cNvSpPr txBox="1"/>
          <p:nvPr/>
        </p:nvSpPr>
        <p:spPr>
          <a:xfrm>
            <a:off x="209254" y="4920679"/>
            <a:ext cx="6594995" cy="1169551"/>
          </a:xfrm>
          <a:prstGeom prst="rect">
            <a:avLst/>
          </a:prstGeom>
          <a:noFill/>
        </p:spPr>
        <p:txBody>
          <a:bodyPr wrap="square" rtlCol="0">
            <a:spAutoFit/>
          </a:bodyPr>
          <a:lstStyle/>
          <a:p>
            <a:pPr lvl="0">
              <a:lnSpc>
                <a:spcPts val="4200"/>
              </a:lnSpc>
            </a:pPr>
            <a:r>
              <a:rPr lang="en-US" altLang="zh-CN" sz="3000" dirty="0">
                <a:solidFill>
                  <a:prstClr val="black"/>
                </a:solidFill>
                <a:latin typeface="微软雅黑" panose="020B0503020204020204" pitchFamily="34" charset="-122"/>
                <a:ea typeface="微软雅黑" panose="020B0503020204020204" pitchFamily="34" charset="-122"/>
              </a:rPr>
              <a:t>SANGFOR AD</a:t>
            </a:r>
            <a:endParaRPr lang="en-US" altLang="zh-CN" sz="3000" dirty="0">
              <a:solidFill>
                <a:prstClr val="black"/>
              </a:solidFill>
              <a:latin typeface="微软雅黑" panose="020B0503020204020204" pitchFamily="34" charset="-122"/>
              <a:ea typeface="微软雅黑" panose="020B0503020204020204" pitchFamily="34" charset="-122"/>
            </a:endParaRPr>
          </a:p>
          <a:p>
            <a:pPr lvl="0">
              <a:lnSpc>
                <a:spcPts val="4200"/>
              </a:lnSpc>
            </a:pPr>
            <a:r>
              <a:rPr lang="zh-CN" altLang="en-US" sz="3000" dirty="0">
                <a:solidFill>
                  <a:prstClr val="black"/>
                </a:solidFill>
                <a:latin typeface="微软雅黑" panose="020B0503020204020204" pitchFamily="34" charset="-122"/>
                <a:ea typeface="微软雅黑" panose="020B0503020204020204" pitchFamily="34" charset="-122"/>
              </a:rPr>
              <a:t>设备典型网络的部署</a:t>
            </a:r>
            <a:endParaRPr lang="zh-CN" altLang="en-US" sz="3000" dirty="0">
              <a:solidFill>
                <a:prstClr val="black"/>
              </a:solidFill>
              <a:latin typeface="微软雅黑" panose="020B0503020204020204" pitchFamily="34" charset="-122"/>
              <a:ea typeface="微软雅黑" panose="020B0503020204020204" pitchFamily="34" charset="-122"/>
            </a:endParaRPr>
          </a:p>
        </p:txBody>
      </p:sp>
      <p:pic>
        <p:nvPicPr>
          <p:cNvPr id="11" name="Picture 3" descr="C:\Users\hdy\Desktop\未标题-1-0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608045">
            <a:off x="1622678" y="1403953"/>
            <a:ext cx="10205590" cy="3259703"/>
          </a:xfrm>
          <a:prstGeom prst="rect">
            <a:avLst/>
          </a:prstGeom>
          <a:noFill/>
        </p:spPr>
      </p:pic>
      <p:pic>
        <p:nvPicPr>
          <p:cNvPr id="12" name="Picture 2" descr="F:\公司的\logo\子品牌\深信服横式组合-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4692" y="5301208"/>
            <a:ext cx="2529796" cy="93303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sz="half" idx="4294967295"/>
          </p:nvPr>
        </p:nvSpPr>
        <p:spPr>
          <a:xfrm>
            <a:off x="503238" y="3000375"/>
            <a:ext cx="8640762" cy="2808288"/>
          </a:xfrm>
        </p:spPr>
        <p:txBody>
          <a:bodyPr/>
          <a:lstStyle/>
          <a:p>
            <a:pPr eaLnBrk="1" hangingPunct="1">
              <a:lnSpc>
                <a:spcPct val="150000"/>
              </a:lnSpc>
              <a:buFont typeface="Times New Roman" panose="02020603050405020304" pitchFamily="2" charset="0"/>
              <a:buAutoNum type="arabicPeriod"/>
            </a:pPr>
            <a:r>
              <a:rPr lang="zh-CN" altLang="en-US" sz="1800"/>
              <a:t>配置设备外网口（WAN口）和内网口（LAN口）地址。</a:t>
            </a:r>
            <a:endParaRPr lang="zh-CN" altLang="en-US" sz="1800"/>
          </a:p>
          <a:p>
            <a:pPr eaLnBrk="1" hangingPunct="1">
              <a:lnSpc>
                <a:spcPct val="150000"/>
              </a:lnSpc>
              <a:buFont typeface="Times New Roman" panose="02020603050405020304" pitchFamily="2" charset="0"/>
              <a:buAutoNum type="arabicPeriod"/>
            </a:pPr>
            <a:r>
              <a:rPr lang="zh-CN" altLang="en-US" sz="1800"/>
              <a:t>内网若有多网段环境，添加静态路由回指给设备下接的核心交换机。</a:t>
            </a:r>
            <a:endParaRPr lang="zh-CN" altLang="en-US" sz="1800"/>
          </a:p>
          <a:p>
            <a:pPr eaLnBrk="1" hangingPunct="1">
              <a:lnSpc>
                <a:spcPct val="150000"/>
              </a:lnSpc>
              <a:buFont typeface="Times New Roman" panose="02020603050405020304" pitchFamily="2" charset="0"/>
              <a:buAutoNum type="arabicPeriod"/>
            </a:pPr>
            <a:r>
              <a:rPr lang="zh-CN" altLang="en-US" sz="1800"/>
              <a:t>配置代理上网。</a:t>
            </a:r>
            <a:endParaRPr lang="zh-CN" altLang="en-US" sz="1800"/>
          </a:p>
          <a:p>
            <a:pPr eaLnBrk="1" hangingPunct="1">
              <a:lnSpc>
                <a:spcPct val="150000"/>
              </a:lnSpc>
              <a:buFont typeface="Times New Roman" panose="02020603050405020304" pitchFamily="2" charset="0"/>
              <a:buAutoNum type="arabicPeriod"/>
            </a:pPr>
            <a:r>
              <a:rPr lang="zh-CN" altLang="en-US" sz="1800"/>
              <a:t>配置智能路由。</a:t>
            </a:r>
            <a:endParaRPr lang="en-US" altLang="zh-CN" sz="1800"/>
          </a:p>
        </p:txBody>
      </p:sp>
      <p:sp>
        <p:nvSpPr>
          <p:cNvPr id="2" name="Rectangle 24"/>
          <p:cNvSpPr txBox="1">
            <a:spLocks noChangeArrowheads="1"/>
          </p:cNvSpPr>
          <p:nvPr/>
        </p:nvSpPr>
        <p:spPr bwMode="auto">
          <a:xfrm>
            <a:off x="323850" y="549275"/>
            <a:ext cx="6985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3200" b="1">
                <a:solidFill>
                  <a:schemeClr val="hlink"/>
                </a:solidFill>
                <a:latin typeface="Times New Roman" panose="02020603050405020304" pitchFamily="2" charset="0"/>
                <a:ea typeface="微软雅黑" panose="020B0503020204020204" pitchFamily="34" charset="-122"/>
              </a:rPr>
              <a:t>路由模式部署案例与配置</a:t>
            </a:r>
            <a:endParaRPr lang="zh-CN" altLang="en-US" sz="3200" b="1">
              <a:solidFill>
                <a:schemeClr val="hlink"/>
              </a:solidFill>
              <a:latin typeface="Times New Roman" panose="02020603050405020304" pitchFamily="2" charset="0"/>
              <a:ea typeface="微软雅黑" panose="020B0503020204020204" pitchFamily="34" charset="-122"/>
            </a:endParaRPr>
          </a:p>
        </p:txBody>
      </p:sp>
      <p:sp>
        <p:nvSpPr>
          <p:cNvPr id="13315" name="Rectangle 6"/>
          <p:cNvSpPr>
            <a:spLocks noChangeArrowheads="1"/>
          </p:cNvSpPr>
          <p:nvPr/>
        </p:nvSpPr>
        <p:spPr bwMode="auto">
          <a:xfrm>
            <a:off x="322263" y="1268413"/>
            <a:ext cx="88217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rgbClr val="0000CC"/>
                </a:solidFill>
                <a:latin typeface="Times New Roman" panose="02020603050405020304" pitchFamily="2" charset="0"/>
                <a:ea typeface="微软雅黑" panose="020B0503020204020204" pitchFamily="34" charset="-122"/>
              </a:rPr>
              <a:t>配置思路：</a:t>
            </a:r>
            <a:endParaRPr lang="zh-CN" altLang="en-US" sz="2000" b="1">
              <a:solidFill>
                <a:srgbClr val="0000CC"/>
              </a:solidFill>
              <a:latin typeface="Times New Roman" panose="02020603050405020304" pitchFamily="2" charset="0"/>
              <a:ea typeface="微软雅黑" panose="020B0503020204020204" pitchFamily="34" charset="-122"/>
            </a:endParaRPr>
          </a:p>
          <a:p>
            <a:pPr>
              <a:lnSpc>
                <a:spcPct val="150000"/>
              </a:lnSpc>
            </a:pPr>
            <a:r>
              <a:rPr lang="zh-CN" altLang="en-US">
                <a:latin typeface="Times New Roman" panose="02020603050405020304" pitchFamily="2" charset="0"/>
                <a:ea typeface="微软雅黑" panose="020B0503020204020204" pitchFamily="34" charset="-122"/>
              </a:rPr>
              <a:t>通过</a:t>
            </a:r>
            <a:r>
              <a:rPr lang="en-US" altLang="zh-CN">
                <a:latin typeface="Times New Roman" panose="02020603050405020304" pitchFamily="2" charset="0"/>
                <a:ea typeface="微软雅黑" panose="020B0503020204020204" pitchFamily="34" charset="-122"/>
              </a:rPr>
              <a:t>manage</a:t>
            </a:r>
            <a:r>
              <a:rPr lang="zh-CN" altLang="en-US">
                <a:latin typeface="Times New Roman" panose="02020603050405020304" pitchFamily="2" charset="0"/>
                <a:ea typeface="微软雅黑" panose="020B0503020204020204" pitchFamily="34" charset="-122"/>
              </a:rPr>
              <a:t>口（</a:t>
            </a:r>
            <a:r>
              <a:rPr lang="en-US" altLang="zh-CN">
                <a:latin typeface="Times New Roman" panose="02020603050405020304" pitchFamily="2" charset="0"/>
                <a:ea typeface="微软雅黑" panose="020B0503020204020204" pitchFamily="34" charset="-122"/>
              </a:rPr>
              <a:t>https://10.252.252.252 </a:t>
            </a:r>
            <a:r>
              <a:rPr lang="zh-CN" altLang="en-US">
                <a:latin typeface="Times New Roman" panose="02020603050405020304" pitchFamily="2" charset="0"/>
                <a:ea typeface="微软雅黑" panose="020B0503020204020204" pitchFamily="34" charset="-122"/>
              </a:rPr>
              <a:t>或者</a:t>
            </a:r>
            <a:r>
              <a:rPr lang="en-US" altLang="zh-CN">
                <a:latin typeface="Times New Roman" panose="02020603050405020304" pitchFamily="2" charset="0"/>
                <a:ea typeface="微软雅黑" panose="020B0503020204020204" pitchFamily="34" charset="-122"/>
              </a:rPr>
              <a:t>https://10.254.254.254</a:t>
            </a:r>
            <a:r>
              <a:rPr lang="zh-CN" altLang="en-US">
                <a:latin typeface="Times New Roman" panose="02020603050405020304" pitchFamily="2" charset="0"/>
                <a:ea typeface="微软雅黑" panose="020B0503020204020204" pitchFamily="34" charset="-122"/>
              </a:rPr>
              <a:t>）登录设备（</a:t>
            </a:r>
            <a:r>
              <a:rPr lang="en-US" altLang="zh-CN">
                <a:latin typeface="Times New Roman" panose="02020603050405020304" pitchFamily="2" charset="0"/>
                <a:ea typeface="微软雅黑" panose="020B0503020204020204" pitchFamily="34" charset="-122"/>
              </a:rPr>
              <a:t> admin/admin </a:t>
            </a:r>
            <a:r>
              <a:rPr lang="zh-CN" altLang="en-US">
                <a:latin typeface="Times New Roman" panose="02020603050405020304" pitchFamily="2" charset="0"/>
                <a:ea typeface="微软雅黑" panose="020B0503020204020204" pitchFamily="34" charset="-122"/>
              </a:rPr>
              <a:t>），做基本网口配置，再把设备架入网络中。</a:t>
            </a:r>
            <a:endParaRPr lang="en-US" altLang="zh-CN">
              <a:latin typeface="Times New Roman" panose="02020603050405020304" pitchFamily="2"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fade">
                                      <p:cBhvr>
                                        <p:cTn id="7" dur="1000"/>
                                        <p:tgtEl>
                                          <p:spTgt spid="13314">
                                            <p:txEl>
                                              <p:pRg st="0" end="0"/>
                                            </p:txEl>
                                          </p:spTgt>
                                        </p:tgtEl>
                                      </p:cBhvr>
                                    </p:animEffect>
                                    <p:anim calcmode="lin" valueType="num">
                                      <p:cBhvr>
                                        <p:cTn id="8" dur="1000" fill="hold"/>
                                        <p:tgtEl>
                                          <p:spTgt spid="133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4">
                                            <p:txEl>
                                              <p:pRg st="1" end="1"/>
                                            </p:txEl>
                                          </p:spTgt>
                                        </p:tgtEl>
                                        <p:attrNameLst>
                                          <p:attrName>style.visibility</p:attrName>
                                        </p:attrNameLst>
                                      </p:cBhvr>
                                      <p:to>
                                        <p:strVal val="visible"/>
                                      </p:to>
                                    </p:set>
                                    <p:animEffect transition="in" filter="fade">
                                      <p:cBhvr>
                                        <p:cTn id="14" dur="1000"/>
                                        <p:tgtEl>
                                          <p:spTgt spid="13314">
                                            <p:txEl>
                                              <p:pRg st="1" end="1"/>
                                            </p:txEl>
                                          </p:spTgt>
                                        </p:tgtEl>
                                      </p:cBhvr>
                                    </p:animEffect>
                                    <p:anim calcmode="lin" valueType="num">
                                      <p:cBhvr>
                                        <p:cTn id="15" dur="1000" fill="hold"/>
                                        <p:tgtEl>
                                          <p:spTgt spid="1331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4">
                                            <p:txEl>
                                              <p:pRg st="2" end="2"/>
                                            </p:txEl>
                                          </p:spTgt>
                                        </p:tgtEl>
                                        <p:attrNameLst>
                                          <p:attrName>style.visibility</p:attrName>
                                        </p:attrNameLst>
                                      </p:cBhvr>
                                      <p:to>
                                        <p:strVal val="visible"/>
                                      </p:to>
                                    </p:set>
                                    <p:animEffect transition="in" filter="fade">
                                      <p:cBhvr>
                                        <p:cTn id="21" dur="1000"/>
                                        <p:tgtEl>
                                          <p:spTgt spid="13314">
                                            <p:txEl>
                                              <p:pRg st="2" end="2"/>
                                            </p:txEl>
                                          </p:spTgt>
                                        </p:tgtEl>
                                      </p:cBhvr>
                                    </p:animEffect>
                                    <p:anim calcmode="lin" valueType="num">
                                      <p:cBhvr>
                                        <p:cTn id="22" dur="1000" fill="hold"/>
                                        <p:tgtEl>
                                          <p:spTgt spid="1331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3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314">
                                            <p:txEl>
                                              <p:pRg st="3" end="3"/>
                                            </p:txEl>
                                          </p:spTgt>
                                        </p:tgtEl>
                                        <p:attrNameLst>
                                          <p:attrName>style.visibility</p:attrName>
                                        </p:attrNameLst>
                                      </p:cBhvr>
                                      <p:to>
                                        <p:strVal val="visible"/>
                                      </p:to>
                                    </p:set>
                                    <p:animEffect transition="in" filter="fade">
                                      <p:cBhvr>
                                        <p:cTn id="28" dur="1000"/>
                                        <p:tgtEl>
                                          <p:spTgt spid="13314">
                                            <p:txEl>
                                              <p:pRg st="3" end="3"/>
                                            </p:txEl>
                                          </p:spTgt>
                                        </p:tgtEl>
                                      </p:cBhvr>
                                    </p:animEffect>
                                    <p:anim calcmode="lin" valueType="num">
                                      <p:cBhvr>
                                        <p:cTn id="29" dur="1000" fill="hold"/>
                                        <p:tgtEl>
                                          <p:spTgt spid="1331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31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Grp="1" noChangeArrowheads="1"/>
          </p:cNvSpPr>
          <p:nvPr>
            <p:ph type="body" sz="half" idx="4294967295"/>
          </p:nvPr>
        </p:nvSpPr>
        <p:spPr>
          <a:xfrm>
            <a:off x="0" y="765175"/>
            <a:ext cx="1235075" cy="503238"/>
          </a:xfrm>
        </p:spPr>
        <p:txBody>
          <a:bodyPr>
            <a:normAutofit fontScale="92500" lnSpcReduction="10000"/>
          </a:bodyPr>
          <a:lstStyle/>
          <a:p>
            <a:pPr marL="0" indent="0" eaLnBrk="1" hangingPunct="1">
              <a:lnSpc>
                <a:spcPct val="150000"/>
              </a:lnSpc>
              <a:buFontTx/>
              <a:buNone/>
            </a:pPr>
            <a:r>
              <a:rPr lang="zh-CN" altLang="en-US" sz="2000" b="1">
                <a:solidFill>
                  <a:srgbClr val="0000FF"/>
                </a:solidFill>
              </a:rPr>
              <a:t>配置截图：</a:t>
            </a:r>
            <a:endParaRPr lang="zh-CN" altLang="en-US" sz="2000" b="1">
              <a:solidFill>
                <a:srgbClr val="0000FF"/>
              </a:solidFill>
            </a:endParaRPr>
          </a:p>
        </p:txBody>
      </p:sp>
      <p:sp>
        <p:nvSpPr>
          <p:cNvPr id="14339" name="Rectangle 13"/>
          <p:cNvSpPr>
            <a:spLocks noChangeArrowheads="1"/>
          </p:cNvSpPr>
          <p:nvPr/>
        </p:nvSpPr>
        <p:spPr bwMode="auto">
          <a:xfrm>
            <a:off x="323850" y="5157788"/>
            <a:ext cx="421163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spcBef>
                <a:spcPct val="20000"/>
              </a:spcBef>
            </a:pPr>
            <a:r>
              <a:rPr lang="en-US" altLang="zh-CN" b="1">
                <a:solidFill>
                  <a:srgbClr val="CC0066"/>
                </a:solidFill>
                <a:latin typeface="Times New Roman" panose="02020603050405020304" pitchFamily="2" charset="0"/>
                <a:ea typeface="微软雅黑" panose="020B0503020204020204" pitchFamily="34" charset="-122"/>
              </a:rPr>
              <a:t>1.配置LAN口地址</a:t>
            </a:r>
            <a:endParaRPr lang="zh-CN" altLang="en-US" b="1">
              <a:solidFill>
                <a:srgbClr val="CC0066"/>
              </a:solidFill>
              <a:latin typeface="Times New Roman" panose="02020603050405020304" pitchFamily="2" charset="0"/>
              <a:ea typeface="微软雅黑" panose="020B0503020204020204" pitchFamily="34" charset="-122"/>
            </a:endParaRPr>
          </a:p>
        </p:txBody>
      </p:sp>
      <p:sp>
        <p:nvSpPr>
          <p:cNvPr id="14340" name="Rectangle 14"/>
          <p:cNvSpPr>
            <a:spLocks noChangeArrowheads="1"/>
          </p:cNvSpPr>
          <p:nvPr/>
        </p:nvSpPr>
        <p:spPr bwMode="auto">
          <a:xfrm>
            <a:off x="323850" y="5588000"/>
            <a:ext cx="889317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 typeface="Wingdings" panose="05000000000000000000" pitchFamily="2" charset="2"/>
              <a:buNone/>
            </a:pPr>
            <a:r>
              <a:rPr lang="en-US" altLang="zh-CN" b="1">
                <a:solidFill>
                  <a:srgbClr val="CC0066"/>
                </a:solidFill>
                <a:latin typeface="Times New Roman" panose="02020603050405020304" pitchFamily="2" charset="0"/>
                <a:ea typeface="微软雅黑" panose="020B0503020204020204" pitchFamily="34" charset="-122"/>
              </a:rPr>
              <a:t>2.配置WAN</a:t>
            </a:r>
            <a:r>
              <a:rPr lang="zh-CN" altLang="en-US" b="1">
                <a:solidFill>
                  <a:srgbClr val="CC0066"/>
                </a:solidFill>
                <a:latin typeface="Times New Roman" panose="02020603050405020304" pitchFamily="2" charset="0"/>
                <a:ea typeface="微软雅黑" panose="020B0503020204020204" pitchFamily="34" charset="-122"/>
              </a:rPr>
              <a:t>口</a:t>
            </a:r>
            <a:r>
              <a:rPr lang="en-US" altLang="zh-CN" b="1">
                <a:solidFill>
                  <a:srgbClr val="CC0066"/>
                </a:solidFill>
                <a:latin typeface="Times New Roman" panose="02020603050405020304" pitchFamily="2" charset="0"/>
                <a:ea typeface="微软雅黑" panose="020B0503020204020204" pitchFamily="34" charset="-122"/>
              </a:rPr>
              <a:t>接口地址和网关（</a:t>
            </a:r>
            <a:r>
              <a:rPr lang="zh-CN" altLang="en-US" b="1">
                <a:solidFill>
                  <a:srgbClr val="CC0066"/>
                </a:solidFill>
                <a:latin typeface="Times New Roman" panose="02020603050405020304" pitchFamily="2" charset="0"/>
                <a:ea typeface="微软雅黑" panose="020B0503020204020204" pitchFamily="34" charset="-122"/>
              </a:rPr>
              <a:t>配置链路带宽，健康检查机制等</a:t>
            </a:r>
            <a:r>
              <a:rPr lang="en-US" altLang="zh-CN" b="1">
                <a:solidFill>
                  <a:srgbClr val="CC0066"/>
                </a:solidFill>
                <a:latin typeface="Times New Roman" panose="02020603050405020304" pitchFamily="2" charset="0"/>
                <a:ea typeface="微软雅黑" panose="020B0503020204020204" pitchFamily="34" charset="-122"/>
              </a:rPr>
              <a:t>）</a:t>
            </a:r>
            <a:endParaRPr lang="zh-CN" altLang="en-US" b="1">
              <a:solidFill>
                <a:srgbClr val="CC0066"/>
              </a:solidFill>
              <a:latin typeface="Times New Roman" panose="02020603050405020304" pitchFamily="2" charset="0"/>
              <a:ea typeface="微软雅黑" panose="020B0503020204020204" pitchFamily="34" charset="-122"/>
            </a:endParaRPr>
          </a:p>
        </p:txBody>
      </p:sp>
      <p:sp>
        <p:nvSpPr>
          <p:cNvPr id="14341" name="Rectangle 15"/>
          <p:cNvSpPr>
            <a:spLocks noChangeArrowheads="1"/>
          </p:cNvSpPr>
          <p:nvPr/>
        </p:nvSpPr>
        <p:spPr bwMode="auto">
          <a:xfrm>
            <a:off x="323850" y="5803900"/>
            <a:ext cx="50768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spcBef>
                <a:spcPct val="20000"/>
              </a:spcBef>
              <a:buFont typeface="Wingdings" panose="05000000000000000000" pitchFamily="2" charset="2"/>
              <a:buNone/>
            </a:pPr>
            <a:r>
              <a:rPr lang="en-US" altLang="zh-CN" b="1">
                <a:solidFill>
                  <a:srgbClr val="CC0066"/>
                </a:solidFill>
                <a:latin typeface="Times New Roman" panose="02020603050405020304" pitchFamily="2" charset="0"/>
                <a:ea typeface="微软雅黑" panose="020B0503020204020204" pitchFamily="34" charset="-122"/>
              </a:rPr>
              <a:t>3.配置静态路由（保证AD能够和用户网段通信）</a:t>
            </a:r>
            <a:endParaRPr lang="zh-CN" altLang="en-US" b="1">
              <a:solidFill>
                <a:srgbClr val="CC0066"/>
              </a:solidFill>
              <a:latin typeface="Times New Roman" panose="02020603050405020304" pitchFamily="2" charset="0"/>
              <a:ea typeface="微软雅黑" panose="020B0503020204020204" pitchFamily="34" charset="-122"/>
            </a:endParaRPr>
          </a:p>
        </p:txBody>
      </p:sp>
      <p:sp>
        <p:nvSpPr>
          <p:cNvPr id="14342" name="Rectangle 16"/>
          <p:cNvSpPr>
            <a:spLocks noChangeArrowheads="1"/>
          </p:cNvSpPr>
          <p:nvPr/>
        </p:nvSpPr>
        <p:spPr bwMode="auto">
          <a:xfrm>
            <a:off x="5183188" y="5803900"/>
            <a:ext cx="20891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spcBef>
                <a:spcPct val="20000"/>
              </a:spcBef>
              <a:buFont typeface="Wingdings" panose="05000000000000000000" pitchFamily="2" charset="2"/>
              <a:buNone/>
            </a:pPr>
            <a:r>
              <a:rPr lang="en-US" altLang="zh-CN" b="1">
                <a:solidFill>
                  <a:srgbClr val="CC0066"/>
                </a:solidFill>
                <a:latin typeface="Times New Roman" panose="02020603050405020304" pitchFamily="2" charset="0"/>
                <a:ea typeface="微软雅黑" panose="020B0503020204020204" pitchFamily="34" charset="-122"/>
              </a:rPr>
              <a:t>4.</a:t>
            </a:r>
            <a:r>
              <a:rPr lang="zh-CN" altLang="en-US" b="1">
                <a:solidFill>
                  <a:srgbClr val="CC0066"/>
                </a:solidFill>
                <a:latin typeface="Times New Roman" panose="02020603050405020304" pitchFamily="2" charset="0"/>
                <a:ea typeface="微软雅黑" panose="020B0503020204020204" pitchFamily="34" charset="-122"/>
              </a:rPr>
              <a:t>配置代理上网</a:t>
            </a:r>
            <a:endParaRPr lang="zh-CN" altLang="en-US" b="1">
              <a:solidFill>
                <a:srgbClr val="CC0066"/>
              </a:solidFill>
              <a:latin typeface="Times New Roman" panose="02020603050405020304" pitchFamily="2" charset="0"/>
              <a:ea typeface="微软雅黑" panose="020B0503020204020204" pitchFamily="34" charset="-122"/>
            </a:endParaRPr>
          </a:p>
        </p:txBody>
      </p:sp>
      <p:sp>
        <p:nvSpPr>
          <p:cNvPr id="2" name="Rectangle 24"/>
          <p:cNvSpPr txBox="1">
            <a:spLocks noChangeArrowheads="1"/>
          </p:cNvSpPr>
          <p:nvPr/>
        </p:nvSpPr>
        <p:spPr bwMode="auto">
          <a:xfrm>
            <a:off x="323850" y="188913"/>
            <a:ext cx="69850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3200" b="1">
                <a:solidFill>
                  <a:schemeClr val="hlink"/>
                </a:solidFill>
                <a:latin typeface="Times New Roman" panose="02020603050405020304" pitchFamily="2" charset="0"/>
                <a:ea typeface="微软雅黑" panose="020B0503020204020204" pitchFamily="34" charset="-122"/>
              </a:rPr>
              <a:t>路由模式部署案例与配置</a:t>
            </a:r>
            <a:endParaRPr lang="zh-CN" altLang="en-US" sz="3200" b="1">
              <a:solidFill>
                <a:schemeClr val="hlink"/>
              </a:solidFill>
              <a:latin typeface="Times New Roman" panose="02020603050405020304" pitchFamily="2" charset="0"/>
              <a:ea typeface="微软雅黑" panose="020B0503020204020204" pitchFamily="34" charset="-122"/>
            </a:endParaRPr>
          </a:p>
        </p:txBody>
      </p:sp>
      <p:sp>
        <p:nvSpPr>
          <p:cNvPr id="14344" name="Rectangle 16"/>
          <p:cNvSpPr>
            <a:spLocks noChangeArrowheads="1"/>
          </p:cNvSpPr>
          <p:nvPr/>
        </p:nvSpPr>
        <p:spPr bwMode="auto">
          <a:xfrm>
            <a:off x="6911975" y="5803900"/>
            <a:ext cx="20891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spcBef>
                <a:spcPct val="20000"/>
              </a:spcBef>
              <a:buFont typeface="Wingdings" panose="05000000000000000000" pitchFamily="2" charset="2"/>
              <a:buNone/>
            </a:pPr>
            <a:r>
              <a:rPr lang="en-US" altLang="zh-CN" b="1">
                <a:solidFill>
                  <a:srgbClr val="CC0066"/>
                </a:solidFill>
                <a:latin typeface="Times New Roman" panose="02020603050405020304" pitchFamily="2" charset="0"/>
                <a:ea typeface="微软雅黑" panose="020B0503020204020204" pitchFamily="34" charset="-122"/>
              </a:rPr>
              <a:t>5.</a:t>
            </a:r>
            <a:r>
              <a:rPr lang="zh-CN" altLang="en-US" b="1">
                <a:solidFill>
                  <a:srgbClr val="CC0066"/>
                </a:solidFill>
                <a:latin typeface="Times New Roman" panose="02020603050405020304" pitchFamily="2" charset="0"/>
                <a:ea typeface="微软雅黑" panose="020B0503020204020204" pitchFamily="34" charset="-122"/>
              </a:rPr>
              <a:t>智能路由</a:t>
            </a:r>
            <a:endParaRPr lang="zh-CN" altLang="en-US" b="1">
              <a:solidFill>
                <a:srgbClr val="CC0066"/>
              </a:solidFill>
              <a:latin typeface="Times New Roman" panose="02020603050405020304" pitchFamily="2" charset="0"/>
              <a:ea typeface="微软雅黑" panose="020B0503020204020204" pitchFamily="34" charset="-122"/>
            </a:endParaRPr>
          </a:p>
        </p:txBody>
      </p:sp>
      <p:grpSp>
        <p:nvGrpSpPr>
          <p:cNvPr id="14345" name="组合 14"/>
          <p:cNvGrpSpPr/>
          <p:nvPr/>
        </p:nvGrpSpPr>
        <p:grpSpPr bwMode="auto">
          <a:xfrm>
            <a:off x="447675" y="1268413"/>
            <a:ext cx="7077075" cy="3948112"/>
            <a:chOff x="0" y="0"/>
            <a:chExt cx="7077073" cy="3947658"/>
          </a:xfrm>
        </p:grpSpPr>
        <p:pic>
          <p:nvPicPr>
            <p:cNvPr id="3" name="Picture 5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7077073" cy="3947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圆角矩形 11"/>
            <p:cNvSpPr>
              <a:spLocks noChangeArrowheads="1"/>
            </p:cNvSpPr>
            <p:nvPr/>
          </p:nvSpPr>
          <p:spPr bwMode="auto">
            <a:xfrm>
              <a:off x="236314" y="1512168"/>
              <a:ext cx="576064" cy="216024"/>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
          <p:nvSpPr>
            <p:cNvPr id="14347" name="圆角矩形 12"/>
            <p:cNvSpPr>
              <a:spLocks noChangeArrowheads="1"/>
            </p:cNvSpPr>
            <p:nvPr/>
          </p:nvSpPr>
          <p:spPr bwMode="auto">
            <a:xfrm>
              <a:off x="2684586" y="2304256"/>
              <a:ext cx="1008112" cy="216024"/>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
          <p:nvSpPr>
            <p:cNvPr id="14348" name="圆角矩形 13"/>
            <p:cNvSpPr>
              <a:spLocks noChangeArrowheads="1"/>
            </p:cNvSpPr>
            <p:nvPr/>
          </p:nvSpPr>
          <p:spPr bwMode="auto">
            <a:xfrm>
              <a:off x="2684586" y="1080120"/>
              <a:ext cx="360040" cy="216024"/>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grpSp>
      <p:grpSp>
        <p:nvGrpSpPr>
          <p:cNvPr id="14350" name="组合 27"/>
          <p:cNvGrpSpPr/>
          <p:nvPr/>
        </p:nvGrpSpPr>
        <p:grpSpPr bwMode="auto">
          <a:xfrm>
            <a:off x="539750" y="1268413"/>
            <a:ext cx="7475538" cy="3889375"/>
            <a:chOff x="0" y="0"/>
            <a:chExt cx="7475247" cy="3889251"/>
          </a:xfrm>
        </p:grpSpPr>
        <p:pic>
          <p:nvPicPr>
            <p:cNvPr id="4" name="Picture 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475247" cy="388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1" name="圆角矩形 18"/>
            <p:cNvSpPr>
              <a:spLocks noChangeArrowheads="1"/>
            </p:cNvSpPr>
            <p:nvPr/>
          </p:nvSpPr>
          <p:spPr bwMode="auto">
            <a:xfrm>
              <a:off x="144017" y="1620181"/>
              <a:ext cx="792088" cy="180020"/>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
          <p:nvSpPr>
            <p:cNvPr id="14352" name="圆角矩形 19"/>
            <p:cNvSpPr>
              <a:spLocks noChangeArrowheads="1"/>
            </p:cNvSpPr>
            <p:nvPr/>
          </p:nvSpPr>
          <p:spPr bwMode="auto">
            <a:xfrm>
              <a:off x="2772309" y="1188133"/>
              <a:ext cx="540060" cy="180020"/>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
          <p:nvSpPr>
            <p:cNvPr id="14353" name="圆角矩形 23"/>
            <p:cNvSpPr>
              <a:spLocks noChangeArrowheads="1"/>
            </p:cNvSpPr>
            <p:nvPr/>
          </p:nvSpPr>
          <p:spPr bwMode="auto">
            <a:xfrm>
              <a:off x="2952329" y="2448273"/>
              <a:ext cx="785294" cy="266899"/>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
          <p:nvSpPr>
            <p:cNvPr id="14354" name="圆角矩形 26"/>
            <p:cNvSpPr>
              <a:spLocks noChangeArrowheads="1"/>
            </p:cNvSpPr>
            <p:nvPr/>
          </p:nvSpPr>
          <p:spPr bwMode="auto">
            <a:xfrm>
              <a:off x="2952329" y="3672409"/>
              <a:ext cx="648072" cy="216842"/>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grpSp>
      <p:grpSp>
        <p:nvGrpSpPr>
          <p:cNvPr id="14356" name="组合 32"/>
          <p:cNvGrpSpPr/>
          <p:nvPr/>
        </p:nvGrpSpPr>
        <p:grpSpPr bwMode="auto">
          <a:xfrm>
            <a:off x="2124075" y="1268413"/>
            <a:ext cx="6091238" cy="3960812"/>
            <a:chOff x="0" y="0"/>
            <a:chExt cx="6091513" cy="3960440"/>
          </a:xfrm>
        </p:grpSpPr>
        <p:pic>
          <p:nvPicPr>
            <p:cNvPr id="5"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091513"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7" name="圆角矩形 30"/>
            <p:cNvSpPr>
              <a:spLocks noChangeArrowheads="1"/>
            </p:cNvSpPr>
            <p:nvPr/>
          </p:nvSpPr>
          <p:spPr bwMode="auto">
            <a:xfrm>
              <a:off x="1188133" y="2520279"/>
              <a:ext cx="504056" cy="194891"/>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
          <p:nvSpPr>
            <p:cNvPr id="14358" name="圆角矩形 31"/>
            <p:cNvSpPr>
              <a:spLocks noChangeArrowheads="1"/>
            </p:cNvSpPr>
            <p:nvPr/>
          </p:nvSpPr>
          <p:spPr bwMode="auto">
            <a:xfrm>
              <a:off x="1152129" y="2880319"/>
              <a:ext cx="431465" cy="302940"/>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grpSp>
      <p:grpSp>
        <p:nvGrpSpPr>
          <p:cNvPr id="14360" name="组合 35"/>
          <p:cNvGrpSpPr/>
          <p:nvPr/>
        </p:nvGrpSpPr>
        <p:grpSpPr bwMode="auto">
          <a:xfrm>
            <a:off x="2124075" y="1268413"/>
            <a:ext cx="6126163" cy="3960812"/>
            <a:chOff x="0" y="0"/>
            <a:chExt cx="6126162" cy="3960441"/>
          </a:xfrm>
        </p:grpSpPr>
        <p:pic>
          <p:nvPicPr>
            <p:cNvPr id="6"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126162" cy="3960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1" name="圆角矩形 33"/>
            <p:cNvSpPr>
              <a:spLocks noChangeArrowheads="1"/>
            </p:cNvSpPr>
            <p:nvPr/>
          </p:nvSpPr>
          <p:spPr bwMode="auto">
            <a:xfrm>
              <a:off x="1152128" y="1973829"/>
              <a:ext cx="864096" cy="186411"/>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
          <p:nvSpPr>
            <p:cNvPr id="14362" name="圆角矩形 34"/>
            <p:cNvSpPr>
              <a:spLocks noChangeArrowheads="1"/>
            </p:cNvSpPr>
            <p:nvPr/>
          </p:nvSpPr>
          <p:spPr bwMode="auto">
            <a:xfrm>
              <a:off x="1188132" y="864096"/>
              <a:ext cx="396044" cy="216024"/>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grpSp>
      <p:grpSp>
        <p:nvGrpSpPr>
          <p:cNvPr id="14364" name="组合 39"/>
          <p:cNvGrpSpPr/>
          <p:nvPr/>
        </p:nvGrpSpPr>
        <p:grpSpPr bwMode="auto">
          <a:xfrm>
            <a:off x="684213" y="1268413"/>
            <a:ext cx="7531100" cy="3960812"/>
            <a:chOff x="0" y="0"/>
            <a:chExt cx="7531672" cy="3960023"/>
          </a:xfrm>
        </p:grpSpPr>
        <p:pic>
          <p:nvPicPr>
            <p:cNvPr id="7" name="Picture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531672" cy="3960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5" name="圆角矩形 37"/>
            <p:cNvSpPr>
              <a:spLocks noChangeArrowheads="1"/>
            </p:cNvSpPr>
            <p:nvPr/>
          </p:nvSpPr>
          <p:spPr bwMode="auto">
            <a:xfrm>
              <a:off x="216024" y="1512061"/>
              <a:ext cx="504056" cy="108012"/>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
          <p:nvSpPr>
            <p:cNvPr id="14366" name="圆角矩形 38"/>
            <p:cNvSpPr>
              <a:spLocks noChangeArrowheads="1"/>
            </p:cNvSpPr>
            <p:nvPr/>
          </p:nvSpPr>
          <p:spPr bwMode="auto">
            <a:xfrm>
              <a:off x="1656184" y="1512061"/>
              <a:ext cx="3672111" cy="360448"/>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grpSp>
      <p:grpSp>
        <p:nvGrpSpPr>
          <p:cNvPr id="14368" name="组合 42"/>
          <p:cNvGrpSpPr/>
          <p:nvPr/>
        </p:nvGrpSpPr>
        <p:grpSpPr bwMode="auto">
          <a:xfrm>
            <a:off x="792163" y="1263650"/>
            <a:ext cx="7486650" cy="3946525"/>
            <a:chOff x="0" y="0"/>
            <a:chExt cx="7486938" cy="3947658"/>
          </a:xfrm>
        </p:grpSpPr>
        <p:pic>
          <p:nvPicPr>
            <p:cNvPr id="8" name="Picture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86938" cy="3947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9" name="圆角矩形 40"/>
            <p:cNvSpPr>
              <a:spLocks noChangeArrowheads="1"/>
            </p:cNvSpPr>
            <p:nvPr/>
          </p:nvSpPr>
          <p:spPr bwMode="auto">
            <a:xfrm>
              <a:off x="252028" y="1566174"/>
              <a:ext cx="540060" cy="162018"/>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
          <p:nvSpPr>
            <p:cNvPr id="14370" name="圆角矩形 41"/>
            <p:cNvSpPr>
              <a:spLocks noChangeArrowheads="1"/>
            </p:cNvSpPr>
            <p:nvPr/>
          </p:nvSpPr>
          <p:spPr bwMode="auto">
            <a:xfrm>
              <a:off x="2664004" y="720080"/>
              <a:ext cx="1944508" cy="576064"/>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grpSp>
      <p:grpSp>
        <p:nvGrpSpPr>
          <p:cNvPr id="14372" name="组合 45"/>
          <p:cNvGrpSpPr/>
          <p:nvPr/>
        </p:nvGrpSpPr>
        <p:grpSpPr bwMode="auto">
          <a:xfrm>
            <a:off x="900113" y="1268413"/>
            <a:ext cx="7291387" cy="3960812"/>
            <a:chOff x="0" y="0"/>
            <a:chExt cx="7291785" cy="3960440"/>
          </a:xfrm>
        </p:grpSpPr>
        <p:pic>
          <p:nvPicPr>
            <p:cNvPr id="9" name="Picture 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7291785"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73" name="圆角矩形 43"/>
            <p:cNvSpPr>
              <a:spLocks noChangeArrowheads="1"/>
            </p:cNvSpPr>
            <p:nvPr/>
          </p:nvSpPr>
          <p:spPr bwMode="auto">
            <a:xfrm>
              <a:off x="180020" y="1944624"/>
              <a:ext cx="612068" cy="215614"/>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
          <p:nvSpPr>
            <p:cNvPr id="14374" name="圆角矩形 44"/>
            <p:cNvSpPr>
              <a:spLocks noChangeArrowheads="1"/>
            </p:cNvSpPr>
            <p:nvPr/>
          </p:nvSpPr>
          <p:spPr bwMode="auto">
            <a:xfrm>
              <a:off x="2735721" y="1368152"/>
              <a:ext cx="1368735" cy="324132"/>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grpSp>
      <p:grpSp>
        <p:nvGrpSpPr>
          <p:cNvPr id="14376" name="组合 50"/>
          <p:cNvGrpSpPr/>
          <p:nvPr/>
        </p:nvGrpSpPr>
        <p:grpSpPr bwMode="auto">
          <a:xfrm>
            <a:off x="1042988" y="1303338"/>
            <a:ext cx="7267575" cy="3925887"/>
            <a:chOff x="0" y="0"/>
            <a:chExt cx="7267686" cy="3925975"/>
          </a:xfrm>
        </p:grpSpPr>
        <p:pic>
          <p:nvPicPr>
            <p:cNvPr id="10" name="Picture 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7267686" cy="39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77" name="圆角矩形 46"/>
            <p:cNvSpPr>
              <a:spLocks noChangeArrowheads="1"/>
            </p:cNvSpPr>
            <p:nvPr/>
          </p:nvSpPr>
          <p:spPr bwMode="auto">
            <a:xfrm>
              <a:off x="216024" y="1910160"/>
              <a:ext cx="576064" cy="215614"/>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
          <p:nvSpPr>
            <p:cNvPr id="14378" name="圆角矩形 49"/>
            <p:cNvSpPr>
              <a:spLocks noChangeArrowheads="1"/>
            </p:cNvSpPr>
            <p:nvPr/>
          </p:nvSpPr>
          <p:spPr bwMode="auto">
            <a:xfrm>
              <a:off x="1512168" y="541599"/>
              <a:ext cx="2844577" cy="365504"/>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grpSp>
      <p:sp>
        <p:nvSpPr>
          <p:cNvPr id="14380" name="圆角矩形标注 51"/>
          <p:cNvSpPr>
            <a:spLocks noChangeArrowheads="1"/>
          </p:cNvSpPr>
          <p:nvPr/>
        </p:nvSpPr>
        <p:spPr bwMode="auto">
          <a:xfrm>
            <a:off x="6911975" y="5086350"/>
            <a:ext cx="2197100" cy="646113"/>
          </a:xfrm>
          <a:prstGeom prst="wedgeRoundRectCallout">
            <a:avLst>
              <a:gd name="adj1" fmla="val -31889"/>
              <a:gd name="adj2" fmla="val 77949"/>
              <a:gd name="adj3" fmla="val 16667"/>
            </a:avLst>
          </a:prstGeom>
          <a:solidFill>
            <a:schemeClr val="accent1">
              <a:alpha val="0"/>
            </a:schemeClr>
          </a:solidFill>
          <a:ln w="25400">
            <a:solidFill>
              <a:srgbClr val="FF0000"/>
            </a:solidFill>
            <a:miter lim="800000"/>
          </a:ln>
        </p:spPr>
        <p:txBody>
          <a:bodyPr/>
          <a:lstStyle/>
          <a:p>
            <a:r>
              <a:rPr lang="zh-CN" altLang="en-US" sz="1600" b="1">
                <a:solidFill>
                  <a:srgbClr val="FF0000"/>
                </a:solidFill>
                <a:latin typeface="Times New Roman" panose="02020603050405020304" pitchFamily="2" charset="0"/>
                <a:ea typeface="微软雅黑" panose="020B0503020204020204" pitchFamily="34" charset="-122"/>
              </a:rPr>
              <a:t>智能路由下一个</a:t>
            </a:r>
            <a:r>
              <a:rPr lang="en-US" altLang="zh-CN" sz="1600" b="1">
                <a:solidFill>
                  <a:srgbClr val="FF0000"/>
                </a:solidFill>
                <a:latin typeface="Times New Roman" panose="02020603050405020304" pitchFamily="2" charset="0"/>
                <a:ea typeface="微软雅黑" panose="020B0503020204020204" pitchFamily="34" charset="-122"/>
              </a:rPr>
              <a:t>PPT</a:t>
            </a:r>
            <a:r>
              <a:rPr lang="zh-CN" altLang="en-US" sz="1600" b="1">
                <a:solidFill>
                  <a:srgbClr val="FF0000"/>
                </a:solidFill>
                <a:latin typeface="Times New Roman" panose="02020603050405020304" pitchFamily="2" charset="0"/>
                <a:ea typeface="微软雅黑" panose="020B0503020204020204" pitchFamily="34" charset="-122"/>
              </a:rPr>
              <a:t>讲解此处不要求掌握</a:t>
            </a:r>
            <a:endParaRPr lang="zh-CN" altLang="en-US" sz="1600" b="1">
              <a:solidFill>
                <a:srgbClr val="FF0000"/>
              </a:solidFill>
              <a:latin typeface="Times New Roman" panose="02020603050405020304" pitchFamily="2"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blinds(horizontal)">
                                      <p:cBhvr>
                                        <p:cTn id="7" dur="500"/>
                                        <p:tgtEl>
                                          <p:spTgt spid="1433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345"/>
                                        </p:tgtEl>
                                        <p:attrNameLst>
                                          <p:attrName>style.visibility</p:attrName>
                                        </p:attrNameLst>
                                      </p:cBhvr>
                                      <p:to>
                                        <p:strVal val="visible"/>
                                      </p:to>
                                    </p:set>
                                    <p:animEffect transition="in" filter="fade">
                                      <p:cBhvr>
                                        <p:cTn id="12" dur="1000"/>
                                        <p:tgtEl>
                                          <p:spTgt spid="14345"/>
                                        </p:tgtEl>
                                      </p:cBhvr>
                                    </p:animEffect>
                                    <p:anim calcmode="lin" valueType="num">
                                      <p:cBhvr>
                                        <p:cTn id="13" dur="1000" fill="hold"/>
                                        <p:tgtEl>
                                          <p:spTgt spid="14345"/>
                                        </p:tgtEl>
                                        <p:attrNameLst>
                                          <p:attrName>ppt_x</p:attrName>
                                        </p:attrNameLst>
                                      </p:cBhvr>
                                      <p:tavLst>
                                        <p:tav tm="0">
                                          <p:val>
                                            <p:strVal val="#ppt_x"/>
                                          </p:val>
                                        </p:tav>
                                        <p:tav tm="100000">
                                          <p:val>
                                            <p:strVal val="#ppt_x"/>
                                          </p:val>
                                        </p:tav>
                                      </p:tavLst>
                                    </p:anim>
                                    <p:anim calcmode="lin" valueType="num">
                                      <p:cBhvr>
                                        <p:cTn id="14" dur="1000" fill="hold"/>
                                        <p:tgtEl>
                                          <p:spTgt spid="1434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4340"/>
                                        </p:tgtEl>
                                        <p:attrNameLst>
                                          <p:attrName>style.visibility</p:attrName>
                                        </p:attrNameLst>
                                      </p:cBhvr>
                                      <p:to>
                                        <p:strVal val="visible"/>
                                      </p:to>
                                    </p:set>
                                    <p:animEffect transition="in" filter="blinds(horizontal)">
                                      <p:cBhvr>
                                        <p:cTn id="19" dur="500"/>
                                        <p:tgtEl>
                                          <p:spTgt spid="1434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4350"/>
                                        </p:tgtEl>
                                        <p:attrNameLst>
                                          <p:attrName>style.visibility</p:attrName>
                                        </p:attrNameLst>
                                      </p:cBhvr>
                                      <p:to>
                                        <p:strVal val="visible"/>
                                      </p:to>
                                    </p:set>
                                    <p:animEffect transition="in" filter="barn(inVertical)">
                                      <p:cBhvr>
                                        <p:cTn id="24" dur="500"/>
                                        <p:tgtEl>
                                          <p:spTgt spid="1435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4356"/>
                                        </p:tgtEl>
                                        <p:attrNameLst>
                                          <p:attrName>style.visibility</p:attrName>
                                        </p:attrNameLst>
                                      </p:cBhvr>
                                      <p:to>
                                        <p:strVal val="visible"/>
                                      </p:to>
                                    </p:set>
                                    <p:animEffect transition="in" filter="wipe(up)">
                                      <p:cBhvr>
                                        <p:cTn id="29" dur="500"/>
                                        <p:tgtEl>
                                          <p:spTgt spid="1435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4360"/>
                                        </p:tgtEl>
                                        <p:attrNameLst>
                                          <p:attrName>style.visibility</p:attrName>
                                        </p:attrNameLst>
                                      </p:cBhvr>
                                      <p:to>
                                        <p:strVal val="visible"/>
                                      </p:to>
                                    </p:set>
                                    <p:animEffect transition="in" filter="wipe(up)">
                                      <p:cBhvr>
                                        <p:cTn id="34" dur="500"/>
                                        <p:tgtEl>
                                          <p:spTgt spid="14360"/>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4364"/>
                                        </p:tgtEl>
                                        <p:attrNameLst>
                                          <p:attrName>style.visibility</p:attrName>
                                        </p:attrNameLst>
                                      </p:cBhvr>
                                      <p:to>
                                        <p:strVal val="visible"/>
                                      </p:to>
                                    </p:set>
                                    <p:animEffect transition="in" filter="barn(inVertical)">
                                      <p:cBhvr>
                                        <p:cTn id="39" dur="500"/>
                                        <p:tgtEl>
                                          <p:spTgt spid="14364"/>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4341"/>
                                        </p:tgtEl>
                                        <p:attrNameLst>
                                          <p:attrName>style.visibility</p:attrName>
                                        </p:attrNameLst>
                                      </p:cBhvr>
                                      <p:to>
                                        <p:strVal val="visible"/>
                                      </p:to>
                                    </p:set>
                                    <p:animEffect transition="in" filter="blinds(horizontal)">
                                      <p:cBhvr>
                                        <p:cTn id="44" dur="500"/>
                                        <p:tgtEl>
                                          <p:spTgt spid="14341"/>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14368"/>
                                        </p:tgtEl>
                                        <p:attrNameLst>
                                          <p:attrName>style.visibility</p:attrName>
                                        </p:attrNameLst>
                                      </p:cBhvr>
                                      <p:to>
                                        <p:strVal val="visible"/>
                                      </p:to>
                                    </p:set>
                                    <p:animEffect transition="in" filter="barn(inVertical)">
                                      <p:cBhvr>
                                        <p:cTn id="49" dur="500"/>
                                        <p:tgtEl>
                                          <p:spTgt spid="14368"/>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4342"/>
                                        </p:tgtEl>
                                        <p:attrNameLst>
                                          <p:attrName>style.visibility</p:attrName>
                                        </p:attrNameLst>
                                      </p:cBhvr>
                                      <p:to>
                                        <p:strVal val="visible"/>
                                      </p:to>
                                    </p:set>
                                    <p:animEffect transition="in" filter="blinds(horizontal)">
                                      <p:cBhvr>
                                        <p:cTn id="54" dur="500"/>
                                        <p:tgtEl>
                                          <p:spTgt spid="14342"/>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14372"/>
                                        </p:tgtEl>
                                        <p:attrNameLst>
                                          <p:attrName>style.visibility</p:attrName>
                                        </p:attrNameLst>
                                      </p:cBhvr>
                                      <p:to>
                                        <p:strVal val="visible"/>
                                      </p:to>
                                    </p:set>
                                    <p:animEffect transition="in" filter="barn(inVertical)">
                                      <p:cBhvr>
                                        <p:cTn id="59" dur="500"/>
                                        <p:tgtEl>
                                          <p:spTgt spid="14372"/>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14376"/>
                                        </p:tgtEl>
                                        <p:attrNameLst>
                                          <p:attrName>style.visibility</p:attrName>
                                        </p:attrNameLst>
                                      </p:cBhvr>
                                      <p:to>
                                        <p:strVal val="visible"/>
                                      </p:to>
                                    </p:set>
                                    <p:animEffect transition="in" filter="barn(inVertical)">
                                      <p:cBhvr>
                                        <p:cTn id="64" dur="500"/>
                                        <p:tgtEl>
                                          <p:spTgt spid="14376"/>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4344"/>
                                        </p:tgtEl>
                                        <p:attrNameLst>
                                          <p:attrName>style.visibility</p:attrName>
                                        </p:attrNameLst>
                                      </p:cBhvr>
                                      <p:to>
                                        <p:strVal val="visible"/>
                                      </p:to>
                                    </p:set>
                                    <p:animEffect transition="in" filter="blinds(horizontal)">
                                      <p:cBhvr>
                                        <p:cTn id="69" dur="500"/>
                                        <p:tgtEl>
                                          <p:spTgt spid="1434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14380"/>
                                        </p:tgtEl>
                                        <p:attrNameLst>
                                          <p:attrName>style.visibility</p:attrName>
                                        </p:attrNameLst>
                                      </p:cBhvr>
                                      <p:to>
                                        <p:strVal val="visible"/>
                                      </p:to>
                                    </p:set>
                                    <p:animEffect transition="in" filter="wipe(down)">
                                      <p:cBhvr>
                                        <p:cTn id="74" dur="500"/>
                                        <p:tgtEl>
                                          <p:spTgt spid="14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0" grpId="0"/>
      <p:bldP spid="14341" grpId="0"/>
      <p:bldP spid="14342" grpId="0"/>
      <p:bldP spid="14344" grpId="0"/>
      <p:bldP spid="1438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9"/>
          <p:cNvSpPr>
            <a:spLocks noChangeArrowheads="1"/>
          </p:cNvSpPr>
          <p:nvPr/>
        </p:nvSpPr>
        <p:spPr bwMode="auto">
          <a:xfrm>
            <a:off x="395288" y="1843088"/>
            <a:ext cx="4248150" cy="42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spcBef>
                <a:spcPct val="20000"/>
              </a:spcBef>
            </a:pPr>
            <a:r>
              <a:rPr lang="zh-CN" altLang="en-US" sz="2000" b="1">
                <a:solidFill>
                  <a:srgbClr val="0000FF"/>
                </a:solidFill>
                <a:latin typeface="Times New Roman" panose="02020603050405020304" pitchFamily="2" charset="0"/>
                <a:ea typeface="微软雅黑" panose="020B0503020204020204" pitchFamily="34" charset="-122"/>
              </a:rPr>
              <a:t>用户需求：</a:t>
            </a:r>
            <a:endParaRPr lang="zh-CN" altLang="en-US" sz="2000" b="1">
              <a:solidFill>
                <a:srgbClr val="0000FF"/>
              </a:solidFill>
              <a:latin typeface="Times New Roman" panose="02020603050405020304" pitchFamily="2" charset="0"/>
              <a:ea typeface="微软雅黑" panose="020B0503020204020204" pitchFamily="34" charset="-122"/>
            </a:endParaRPr>
          </a:p>
          <a:p>
            <a:pPr>
              <a:lnSpc>
                <a:spcPct val="130000"/>
              </a:lnSpc>
              <a:spcBef>
                <a:spcPct val="20000"/>
              </a:spcBef>
            </a:pPr>
            <a:r>
              <a:rPr lang="zh-CN" altLang="en-US" sz="2000">
                <a:latin typeface="Times New Roman" panose="02020603050405020304" pitchFamily="2" charset="0"/>
                <a:ea typeface="微软雅黑" panose="020B0503020204020204" pitchFamily="34" charset="-122"/>
              </a:rPr>
              <a:t>不希望改变原来的网络拓扑结构</a:t>
            </a:r>
            <a:r>
              <a:rPr lang="en-US" altLang="zh-CN" sz="2000">
                <a:latin typeface="Times New Roman" panose="02020603050405020304" pitchFamily="2" charset="0"/>
                <a:ea typeface="微软雅黑" panose="020B0503020204020204" pitchFamily="34" charset="-122"/>
              </a:rPr>
              <a:t>,</a:t>
            </a:r>
            <a:r>
              <a:rPr lang="zh-CN" altLang="en-US" sz="2000">
                <a:latin typeface="Times New Roman" panose="02020603050405020304" pitchFamily="2" charset="0"/>
                <a:ea typeface="微软雅黑" panose="020B0503020204020204" pitchFamily="34" charset="-122"/>
              </a:rPr>
              <a:t>内网多台服务器要做服务器负载。此需求可以选择旁路部署。</a:t>
            </a:r>
            <a:endParaRPr lang="zh-CN" altLang="en-US" sz="2000">
              <a:latin typeface="Times New Roman" panose="02020603050405020304" pitchFamily="2" charset="0"/>
              <a:ea typeface="微软雅黑" panose="020B0503020204020204" pitchFamily="34" charset="-122"/>
            </a:endParaRPr>
          </a:p>
          <a:p>
            <a:pPr>
              <a:lnSpc>
                <a:spcPct val="120000"/>
              </a:lnSpc>
              <a:spcBef>
                <a:spcPct val="20000"/>
              </a:spcBef>
            </a:pPr>
            <a:endParaRPr lang="zh-CN" altLang="en-US" sz="2000">
              <a:latin typeface="Times New Roman" panose="02020603050405020304" pitchFamily="2" charset="0"/>
              <a:ea typeface="微软雅黑" panose="020B0503020204020204" pitchFamily="34" charset="-122"/>
            </a:endParaRPr>
          </a:p>
          <a:p>
            <a:pPr>
              <a:lnSpc>
                <a:spcPct val="120000"/>
              </a:lnSpc>
              <a:spcBef>
                <a:spcPct val="20000"/>
              </a:spcBef>
            </a:pPr>
            <a:r>
              <a:rPr lang="zh-CN" altLang="en-US" sz="2000" b="1">
                <a:solidFill>
                  <a:srgbClr val="0000FF"/>
                </a:solidFill>
                <a:latin typeface="Times New Roman" panose="02020603050405020304" pitchFamily="2" charset="0"/>
                <a:ea typeface="微软雅黑" panose="020B0503020204020204" pitchFamily="34" charset="-122"/>
              </a:rPr>
              <a:t>网络环境：</a:t>
            </a:r>
            <a:endParaRPr lang="zh-CN" altLang="en-US" sz="2000" b="1">
              <a:solidFill>
                <a:srgbClr val="0000FF"/>
              </a:solidFill>
              <a:latin typeface="Times New Roman" panose="02020603050405020304" pitchFamily="2" charset="0"/>
              <a:ea typeface="微软雅黑" panose="020B0503020204020204" pitchFamily="34" charset="-122"/>
            </a:endParaRPr>
          </a:p>
          <a:p>
            <a:pPr>
              <a:lnSpc>
                <a:spcPct val="130000"/>
              </a:lnSpc>
              <a:spcBef>
                <a:spcPct val="20000"/>
              </a:spcBef>
            </a:pPr>
            <a:r>
              <a:rPr lang="zh-CN" altLang="en-US" sz="2000">
                <a:latin typeface="Times New Roman" panose="02020603050405020304" pitchFamily="2" charset="0"/>
                <a:ea typeface="微软雅黑" panose="020B0503020204020204" pitchFamily="34" charset="-122"/>
              </a:rPr>
              <a:t>网络出口是防火墙设备，外网只有一条公网线路。</a:t>
            </a:r>
            <a:endParaRPr lang="zh-CN" altLang="en-US" sz="2000">
              <a:latin typeface="Times New Roman" panose="02020603050405020304" pitchFamily="2" charset="0"/>
              <a:ea typeface="微软雅黑" panose="020B0503020204020204" pitchFamily="34" charset="-122"/>
            </a:endParaRPr>
          </a:p>
          <a:p>
            <a:pPr>
              <a:spcBef>
                <a:spcPct val="20000"/>
              </a:spcBef>
            </a:pPr>
            <a:r>
              <a:rPr lang="zh-CN" altLang="en-US" sz="2000">
                <a:latin typeface="Times New Roman" panose="02020603050405020304" pitchFamily="2" charset="0"/>
                <a:ea typeface="微软雅黑" panose="020B0503020204020204" pitchFamily="34" charset="-122"/>
              </a:rPr>
              <a:t>     </a:t>
            </a:r>
            <a:endParaRPr lang="zh-CN" altLang="en-US" sz="2000">
              <a:latin typeface="Times New Roman" panose="02020603050405020304" pitchFamily="2" charset="0"/>
              <a:ea typeface="微软雅黑" panose="020B0503020204020204" pitchFamily="34" charset="-122"/>
            </a:endParaRPr>
          </a:p>
        </p:txBody>
      </p:sp>
      <p:sp>
        <p:nvSpPr>
          <p:cNvPr id="15362" name="TextBox 7"/>
          <p:cNvSpPr txBox="1">
            <a:spLocks noChangeArrowheads="1"/>
          </p:cNvSpPr>
          <p:nvPr/>
        </p:nvSpPr>
        <p:spPr bwMode="auto">
          <a:xfrm>
            <a:off x="250825" y="1243013"/>
            <a:ext cx="2881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a:latin typeface="微软雅黑" panose="020B0503020204020204" pitchFamily="34" charset="-122"/>
                <a:ea typeface="微软雅黑" panose="020B0503020204020204" pitchFamily="34" charset="-122"/>
              </a:rPr>
              <a:t>旁路模式部署案例 </a:t>
            </a:r>
            <a:endParaRPr lang="zh-CN" altLang="en-US" sz="2400" b="1">
              <a:latin typeface="微软雅黑" panose="020B0503020204020204" pitchFamily="34" charset="-122"/>
              <a:ea typeface="微软雅黑" panose="020B0503020204020204" pitchFamily="34" charset="-122"/>
            </a:endParaRPr>
          </a:p>
        </p:txBody>
      </p:sp>
      <p:sp>
        <p:nvSpPr>
          <p:cNvPr id="15363" name="Rectangle 24"/>
          <p:cNvSpPr txBox="1">
            <a:spLocks noChangeArrowheads="1"/>
          </p:cNvSpPr>
          <p:nvPr/>
        </p:nvSpPr>
        <p:spPr bwMode="auto">
          <a:xfrm>
            <a:off x="395288" y="404813"/>
            <a:ext cx="69850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3200" b="1">
                <a:solidFill>
                  <a:schemeClr val="hlink"/>
                </a:solidFill>
                <a:latin typeface="Times New Roman" panose="02020603050405020304" pitchFamily="2" charset="0"/>
                <a:ea typeface="微软雅黑" panose="020B0503020204020204" pitchFamily="34" charset="-122"/>
              </a:rPr>
              <a:t>旁路模式部署案例与配置</a:t>
            </a:r>
            <a:endParaRPr lang="zh-CN" altLang="en-US" sz="3200" b="1">
              <a:solidFill>
                <a:schemeClr val="hlink"/>
              </a:solidFill>
              <a:latin typeface="Times New Roman" panose="02020603050405020304" pitchFamily="2" charset="0"/>
              <a:ea typeface="微软雅黑" panose="020B0503020204020204" pitchFamily="34" charset="-122"/>
            </a:endParaRPr>
          </a:p>
        </p:txBody>
      </p:sp>
      <p:pic>
        <p:nvPicPr>
          <p:cNvPr id="15364"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02200" y="1428750"/>
            <a:ext cx="4027488" cy="474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20"/>
          <p:cNvSpPr>
            <a:spLocks noGrp="1" noChangeArrowheads="1"/>
          </p:cNvSpPr>
          <p:nvPr>
            <p:ph type="body" idx="4294967295"/>
          </p:nvPr>
        </p:nvSpPr>
        <p:spPr>
          <a:xfrm>
            <a:off x="755576" y="2132856"/>
            <a:ext cx="7848600" cy="4465637"/>
          </a:xfrm>
        </p:spPr>
        <p:txBody>
          <a:bodyPr/>
          <a:lstStyle/>
          <a:p>
            <a:pPr eaLnBrk="1" hangingPunct="1">
              <a:lnSpc>
                <a:spcPct val="150000"/>
              </a:lnSpc>
              <a:spcBef>
                <a:spcPts val="475"/>
              </a:spcBef>
              <a:buFont typeface="Times New Roman" panose="02020603050405020304" pitchFamily="2" charset="0"/>
              <a:buAutoNum type="arabicPeriod"/>
            </a:pPr>
            <a:r>
              <a:rPr lang="zh-CN" altLang="en-US" sz="1800" dirty="0"/>
              <a:t>配置</a:t>
            </a:r>
            <a:r>
              <a:rPr lang="en-US" altLang="zh-CN" sz="1800" dirty="0"/>
              <a:t>AD WAN</a:t>
            </a:r>
            <a:r>
              <a:rPr lang="zh-CN" altLang="en-US" sz="1800" dirty="0"/>
              <a:t>口信息</a:t>
            </a:r>
            <a:endParaRPr lang="zh-CN" altLang="en-US" sz="1800" dirty="0"/>
          </a:p>
          <a:p>
            <a:pPr eaLnBrk="1" hangingPunct="1">
              <a:lnSpc>
                <a:spcPct val="150000"/>
              </a:lnSpc>
              <a:spcBef>
                <a:spcPts val="475"/>
              </a:spcBef>
              <a:buFont typeface="Times New Roman" panose="02020603050405020304" pitchFamily="2" charset="0"/>
              <a:buAutoNum type="arabicPeriod"/>
            </a:pPr>
            <a:r>
              <a:rPr lang="zh-CN" altLang="en-US" sz="1800" dirty="0"/>
              <a:t> </a:t>
            </a:r>
            <a:r>
              <a:rPr lang="en-US" altLang="zh-CN" sz="1800" dirty="0"/>
              <a:t>AD</a:t>
            </a:r>
            <a:r>
              <a:rPr lang="zh-CN" altLang="en-US" sz="1800" dirty="0"/>
              <a:t>上启用</a:t>
            </a:r>
            <a:r>
              <a:rPr lang="zh-CN" altLang="en-US" sz="1800" dirty="0">
                <a:solidFill>
                  <a:srgbClr val="FF0000"/>
                </a:solidFill>
              </a:rPr>
              <a:t>代理上网</a:t>
            </a:r>
            <a:r>
              <a:rPr lang="zh-CN" altLang="en-US" sz="1800" dirty="0"/>
              <a:t>功能（使服务器看到的源IP是</a:t>
            </a:r>
            <a:r>
              <a:rPr lang="en-US" altLang="zh-CN" sz="1800" dirty="0"/>
              <a:t>AD</a:t>
            </a:r>
            <a:r>
              <a:rPr lang="zh-CN" altLang="en-US" sz="1800" dirty="0"/>
              <a:t>，服务器回包会回给</a:t>
            </a:r>
            <a:r>
              <a:rPr lang="en-US" altLang="zh-CN" sz="1800" dirty="0"/>
              <a:t>AD</a:t>
            </a:r>
            <a:r>
              <a:rPr lang="zh-CN" altLang="en-US" sz="1800" dirty="0"/>
              <a:t>，保证来回数据都经过AD）</a:t>
            </a:r>
            <a:endParaRPr lang="en-US" altLang="zh-CN" sz="1800" dirty="0"/>
          </a:p>
          <a:p>
            <a:pPr eaLnBrk="1" hangingPunct="1">
              <a:lnSpc>
                <a:spcPct val="150000"/>
              </a:lnSpc>
              <a:spcBef>
                <a:spcPts val="475"/>
              </a:spcBef>
              <a:buFont typeface="Times New Roman" panose="02020603050405020304" pitchFamily="2" charset="0"/>
              <a:buAutoNum type="arabicPeriod"/>
            </a:pPr>
            <a:r>
              <a:rPr lang="zh-CN" altLang="en-US" sz="1800" dirty="0"/>
              <a:t>启用</a:t>
            </a:r>
            <a:r>
              <a:rPr lang="zh-CN" altLang="en-US" sz="1800" dirty="0">
                <a:solidFill>
                  <a:srgbClr val="FF0000"/>
                </a:solidFill>
              </a:rPr>
              <a:t>远程维护</a:t>
            </a:r>
            <a:r>
              <a:rPr lang="zh-CN" altLang="en-US" sz="1800" dirty="0"/>
              <a:t>，</a:t>
            </a:r>
            <a:r>
              <a:rPr lang="en-US" altLang="zh-CN" sz="1800" dirty="0"/>
              <a:t>【</a:t>
            </a:r>
            <a:r>
              <a:rPr lang="zh-CN" altLang="en-US" sz="1800" dirty="0"/>
              <a:t>系统配置</a:t>
            </a:r>
            <a:r>
              <a:rPr lang="en-US" altLang="zh-CN" sz="1800" dirty="0"/>
              <a:t>】-【</a:t>
            </a:r>
            <a:r>
              <a:rPr lang="zh-CN" altLang="en-US" sz="1800" dirty="0"/>
              <a:t>设备管理</a:t>
            </a:r>
            <a:r>
              <a:rPr lang="en-US" altLang="zh-CN" sz="1800" dirty="0"/>
              <a:t>】-【</a:t>
            </a:r>
            <a:r>
              <a:rPr lang="zh-CN" altLang="en-US" sz="1800" dirty="0"/>
              <a:t>管理网口</a:t>
            </a:r>
            <a:r>
              <a:rPr lang="en-US" altLang="zh-CN" sz="1800" dirty="0"/>
              <a:t>】-</a:t>
            </a:r>
            <a:r>
              <a:rPr lang="zh-CN" altLang="en-US" sz="1800" dirty="0"/>
              <a:t>启用远程维护。启用后内网用户才可以从</a:t>
            </a:r>
            <a:r>
              <a:rPr lang="en-US" altLang="zh-CN" sz="1800" dirty="0"/>
              <a:t>WAN</a:t>
            </a:r>
            <a:r>
              <a:rPr lang="zh-CN" altLang="en-US" sz="1800" dirty="0"/>
              <a:t>口管理到</a:t>
            </a:r>
            <a:r>
              <a:rPr lang="en-US" altLang="zh-CN" sz="1800" dirty="0"/>
              <a:t>AD</a:t>
            </a:r>
            <a:r>
              <a:rPr lang="zh-CN" altLang="en-US" sz="1800" dirty="0"/>
              <a:t>设备</a:t>
            </a:r>
            <a:endParaRPr lang="en-US" altLang="zh-CN" sz="1800" dirty="0"/>
          </a:p>
          <a:p>
            <a:pPr eaLnBrk="1" hangingPunct="1">
              <a:lnSpc>
                <a:spcPct val="150000"/>
              </a:lnSpc>
              <a:spcBef>
                <a:spcPts val="475"/>
              </a:spcBef>
              <a:buFont typeface="Times New Roman" panose="02020603050405020304" pitchFamily="2" charset="0"/>
              <a:buAutoNum type="arabicPeriod"/>
            </a:pPr>
            <a:r>
              <a:rPr lang="zh-CN" altLang="en-US" sz="1800" dirty="0"/>
              <a:t>配置</a:t>
            </a:r>
            <a:r>
              <a:rPr lang="zh-CN" altLang="en-US" sz="1800" dirty="0">
                <a:solidFill>
                  <a:srgbClr val="FF0000"/>
                </a:solidFill>
              </a:rPr>
              <a:t>默认路由</a:t>
            </a:r>
            <a:endParaRPr lang="zh-CN" altLang="en-US" sz="1800" dirty="0"/>
          </a:p>
          <a:p>
            <a:pPr eaLnBrk="1" hangingPunct="1">
              <a:lnSpc>
                <a:spcPct val="150000"/>
              </a:lnSpc>
              <a:spcBef>
                <a:spcPts val="475"/>
              </a:spcBef>
              <a:buFont typeface="Times New Roman" panose="02020603050405020304" pitchFamily="2" charset="0"/>
              <a:buAutoNum type="arabicPeriod"/>
            </a:pPr>
            <a:r>
              <a:rPr lang="zh-CN" altLang="en-US" sz="1800" dirty="0"/>
              <a:t>前置防火墙上做端口映射（映射内网服务器的服务端口或者全</a:t>
            </a:r>
            <a:r>
              <a:rPr lang="zh-CN" altLang="en-US" sz="1800" dirty="0">
                <a:solidFill>
                  <a:srgbClr val="FF0000"/>
                </a:solidFill>
              </a:rPr>
              <a:t>映射到</a:t>
            </a:r>
            <a:r>
              <a:rPr lang="en-US" altLang="zh-CN" sz="1800" dirty="0">
                <a:solidFill>
                  <a:srgbClr val="FF0000"/>
                </a:solidFill>
              </a:rPr>
              <a:t>AD </a:t>
            </a:r>
            <a:r>
              <a:rPr lang="en-US" altLang="zh-CN" sz="1800" dirty="0"/>
              <a:t>WAN</a:t>
            </a:r>
            <a:r>
              <a:rPr lang="zh-CN" altLang="en-US" sz="1800" dirty="0"/>
              <a:t>口</a:t>
            </a:r>
            <a:r>
              <a:rPr lang="en-US" altLang="zh-CN" sz="1800" dirty="0"/>
              <a:t>IP</a:t>
            </a:r>
            <a:r>
              <a:rPr lang="zh-CN" altLang="en-US" sz="1800" dirty="0"/>
              <a:t>地址）</a:t>
            </a:r>
            <a:endParaRPr lang="zh-CN" altLang="en-US" sz="1800" dirty="0"/>
          </a:p>
          <a:p>
            <a:pPr eaLnBrk="1" hangingPunct="1">
              <a:lnSpc>
                <a:spcPct val="120000"/>
              </a:lnSpc>
              <a:buFontTx/>
              <a:buNone/>
            </a:pPr>
            <a:endParaRPr lang="zh-CN" altLang="en-US" sz="1800" dirty="0"/>
          </a:p>
        </p:txBody>
      </p:sp>
      <p:sp>
        <p:nvSpPr>
          <p:cNvPr id="16386" name="Rectangle 24"/>
          <p:cNvSpPr txBox="1">
            <a:spLocks noChangeArrowheads="1"/>
          </p:cNvSpPr>
          <p:nvPr/>
        </p:nvSpPr>
        <p:spPr bwMode="auto">
          <a:xfrm>
            <a:off x="539552" y="618381"/>
            <a:ext cx="6985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3200" b="1" dirty="0">
                <a:solidFill>
                  <a:schemeClr val="hlink"/>
                </a:solidFill>
                <a:latin typeface="Times New Roman" panose="02020603050405020304" pitchFamily="2" charset="0"/>
                <a:ea typeface="微软雅黑" panose="020B0503020204020204" pitchFamily="34" charset="-122"/>
              </a:rPr>
              <a:t>旁路模式部署案例与配置</a:t>
            </a:r>
            <a:endParaRPr lang="zh-CN" altLang="en-US" sz="3200" b="1" dirty="0">
              <a:solidFill>
                <a:schemeClr val="hlink"/>
              </a:solidFill>
              <a:latin typeface="Times New Roman" panose="02020603050405020304" pitchFamily="2" charset="0"/>
              <a:ea typeface="微软雅黑" panose="020B0503020204020204" pitchFamily="34" charset="-122"/>
            </a:endParaRPr>
          </a:p>
        </p:txBody>
      </p:sp>
      <p:sp>
        <p:nvSpPr>
          <p:cNvPr id="16387" name="Rectangle 7"/>
          <p:cNvSpPr>
            <a:spLocks noChangeArrowheads="1"/>
          </p:cNvSpPr>
          <p:nvPr/>
        </p:nvSpPr>
        <p:spPr bwMode="auto">
          <a:xfrm>
            <a:off x="755576" y="1602631"/>
            <a:ext cx="353536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spcBef>
                <a:spcPct val="20000"/>
              </a:spcBef>
            </a:pPr>
            <a:r>
              <a:rPr lang="zh-CN" altLang="en-US" sz="2400">
                <a:solidFill>
                  <a:srgbClr val="0000FF"/>
                </a:solidFill>
                <a:ea typeface="微软雅黑" panose="020B0503020204020204" pitchFamily="34" charset="-122"/>
              </a:rPr>
              <a:t>旁路模式部署配置思路：</a:t>
            </a:r>
            <a:endParaRPr lang="zh-CN" altLang="en-US" sz="2400">
              <a:solidFill>
                <a:srgbClr val="0000FF"/>
              </a:solidFill>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5"/>
          <p:cNvSpPr>
            <a:spLocks noGrp="1" noChangeArrowheads="1"/>
          </p:cNvSpPr>
          <p:nvPr>
            <p:ph type="body" sz="half" idx="4294967295"/>
          </p:nvPr>
        </p:nvSpPr>
        <p:spPr>
          <a:xfrm>
            <a:off x="466725" y="1059657"/>
            <a:ext cx="3671888" cy="433388"/>
          </a:xfrm>
        </p:spPr>
        <p:txBody>
          <a:bodyPr>
            <a:normAutofit fontScale="85000" lnSpcReduction="20000"/>
          </a:bodyPr>
          <a:lstStyle/>
          <a:p>
            <a:pPr marL="0" indent="0" eaLnBrk="1" hangingPunct="1">
              <a:lnSpc>
                <a:spcPct val="150000"/>
              </a:lnSpc>
              <a:buFontTx/>
              <a:buNone/>
            </a:pPr>
            <a:r>
              <a:rPr lang="zh-CN" altLang="en-US" sz="2000" dirty="0">
                <a:solidFill>
                  <a:srgbClr val="0000FF"/>
                </a:solidFill>
                <a:latin typeface="微软雅黑" panose="020B0503020204020204" pitchFamily="34" charset="-122"/>
              </a:rPr>
              <a:t>旁路模式部署案例配置截图：</a:t>
            </a:r>
            <a:endParaRPr lang="zh-CN" altLang="en-US" sz="2000" dirty="0">
              <a:solidFill>
                <a:srgbClr val="0000FF"/>
              </a:solidFill>
              <a:latin typeface="微软雅黑" panose="020B0503020204020204" pitchFamily="34" charset="-122"/>
            </a:endParaRPr>
          </a:p>
        </p:txBody>
      </p:sp>
      <p:sp>
        <p:nvSpPr>
          <p:cNvPr id="17411" name="Rectangle 15"/>
          <p:cNvSpPr>
            <a:spLocks noChangeArrowheads="1"/>
          </p:cNvSpPr>
          <p:nvPr/>
        </p:nvSpPr>
        <p:spPr bwMode="auto">
          <a:xfrm>
            <a:off x="441325" y="5662613"/>
            <a:ext cx="18351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 typeface="Wingdings" panose="05000000000000000000" pitchFamily="2" charset="2"/>
              <a:buNone/>
            </a:pPr>
            <a:r>
              <a:rPr lang="en-US" altLang="zh-CN" b="1">
                <a:solidFill>
                  <a:srgbClr val="CC0066"/>
                </a:solidFill>
                <a:latin typeface="Times New Roman" panose="02020603050405020304" pitchFamily="2" charset="0"/>
                <a:ea typeface="微软雅黑" panose="020B0503020204020204" pitchFamily="34" charset="-122"/>
              </a:rPr>
              <a:t>1. </a:t>
            </a:r>
            <a:r>
              <a:rPr lang="zh-CN" altLang="en-US" b="1">
                <a:solidFill>
                  <a:srgbClr val="CC0066"/>
                </a:solidFill>
                <a:latin typeface="Times New Roman" panose="02020603050405020304" pitchFamily="2" charset="0"/>
                <a:ea typeface="微软雅黑" panose="020B0503020204020204" pitchFamily="34" charset="-122"/>
              </a:rPr>
              <a:t>配置</a:t>
            </a:r>
            <a:r>
              <a:rPr lang="en-US" altLang="zh-CN" b="1">
                <a:solidFill>
                  <a:srgbClr val="CC0066"/>
                </a:solidFill>
                <a:latin typeface="Times New Roman" panose="02020603050405020304" pitchFamily="2" charset="0"/>
                <a:ea typeface="微软雅黑" panose="020B0503020204020204" pitchFamily="34" charset="-122"/>
              </a:rPr>
              <a:t>WAN</a:t>
            </a:r>
            <a:r>
              <a:rPr lang="zh-CN" altLang="en-US" b="1">
                <a:solidFill>
                  <a:srgbClr val="CC0066"/>
                </a:solidFill>
                <a:latin typeface="Times New Roman" panose="02020603050405020304" pitchFamily="2" charset="0"/>
                <a:ea typeface="微软雅黑" panose="020B0503020204020204" pitchFamily="34" charset="-122"/>
              </a:rPr>
              <a:t>口</a:t>
            </a:r>
            <a:endParaRPr lang="zh-CN" altLang="en-US" b="1">
              <a:solidFill>
                <a:srgbClr val="CC0066"/>
              </a:solidFill>
              <a:latin typeface="Times New Roman" panose="02020603050405020304" pitchFamily="2" charset="0"/>
              <a:ea typeface="微软雅黑" panose="020B0503020204020204" pitchFamily="34" charset="-122"/>
            </a:endParaRPr>
          </a:p>
        </p:txBody>
      </p:sp>
      <p:sp>
        <p:nvSpPr>
          <p:cNvPr id="17412" name="Rectangle 18"/>
          <p:cNvSpPr>
            <a:spLocks noChangeArrowheads="1"/>
          </p:cNvSpPr>
          <p:nvPr/>
        </p:nvSpPr>
        <p:spPr bwMode="auto">
          <a:xfrm>
            <a:off x="2051050" y="5662613"/>
            <a:ext cx="18351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 typeface="Wingdings" panose="05000000000000000000" pitchFamily="2" charset="2"/>
              <a:buNone/>
            </a:pPr>
            <a:r>
              <a:rPr lang="en-US" altLang="zh-CN" b="1">
                <a:solidFill>
                  <a:srgbClr val="CC0066"/>
                </a:solidFill>
                <a:latin typeface="Times New Roman" panose="02020603050405020304" pitchFamily="2" charset="0"/>
                <a:ea typeface="微软雅黑" panose="020B0503020204020204" pitchFamily="34" charset="-122"/>
              </a:rPr>
              <a:t>2. </a:t>
            </a:r>
            <a:r>
              <a:rPr lang="zh-CN" altLang="en-US" b="1">
                <a:solidFill>
                  <a:srgbClr val="CC0066"/>
                </a:solidFill>
                <a:latin typeface="Times New Roman" panose="02020603050405020304" pitchFamily="2" charset="0"/>
                <a:ea typeface="微软雅黑" panose="020B0503020204020204" pitchFamily="34" charset="-122"/>
              </a:rPr>
              <a:t>代理上网配置</a:t>
            </a:r>
            <a:endParaRPr lang="zh-CN" altLang="en-US" b="1">
              <a:solidFill>
                <a:srgbClr val="CC0066"/>
              </a:solidFill>
              <a:latin typeface="Times New Roman" panose="02020603050405020304" pitchFamily="2" charset="0"/>
              <a:ea typeface="微软雅黑" panose="020B0503020204020204" pitchFamily="34" charset="-122"/>
            </a:endParaRPr>
          </a:p>
        </p:txBody>
      </p:sp>
      <p:sp>
        <p:nvSpPr>
          <p:cNvPr id="17413" name="Rectangle 14"/>
          <p:cNvSpPr>
            <a:spLocks noChangeArrowheads="1"/>
          </p:cNvSpPr>
          <p:nvPr/>
        </p:nvSpPr>
        <p:spPr bwMode="auto">
          <a:xfrm>
            <a:off x="3889375" y="5661025"/>
            <a:ext cx="23383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altLang="zh-CN" b="1">
                <a:solidFill>
                  <a:srgbClr val="CC0066"/>
                </a:solidFill>
                <a:latin typeface="Times New Roman" panose="02020603050405020304" pitchFamily="2" charset="0"/>
                <a:ea typeface="微软雅黑" panose="020B0503020204020204" pitchFamily="34" charset="-122"/>
              </a:rPr>
              <a:t>3.</a:t>
            </a:r>
            <a:r>
              <a:rPr lang="zh-CN" altLang="en-US" b="1">
                <a:solidFill>
                  <a:srgbClr val="CC0066"/>
                </a:solidFill>
                <a:latin typeface="Times New Roman" panose="02020603050405020304" pitchFamily="2" charset="0"/>
                <a:ea typeface="微软雅黑" panose="020B0503020204020204" pitchFamily="34" charset="-122"/>
              </a:rPr>
              <a:t>启用远程维护</a:t>
            </a:r>
            <a:endParaRPr lang="zh-CN" altLang="en-US" b="1">
              <a:solidFill>
                <a:srgbClr val="CC0066"/>
              </a:solidFill>
              <a:latin typeface="Times New Roman" panose="02020603050405020304" pitchFamily="2" charset="0"/>
              <a:ea typeface="微软雅黑" panose="020B0503020204020204" pitchFamily="34" charset="-122"/>
            </a:endParaRPr>
          </a:p>
        </p:txBody>
      </p:sp>
      <p:sp>
        <p:nvSpPr>
          <p:cNvPr id="2" name="Rectangle 24"/>
          <p:cNvSpPr txBox="1">
            <a:spLocks noChangeArrowheads="1"/>
          </p:cNvSpPr>
          <p:nvPr/>
        </p:nvSpPr>
        <p:spPr bwMode="auto">
          <a:xfrm>
            <a:off x="466725" y="260350"/>
            <a:ext cx="6985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3200" b="1">
                <a:solidFill>
                  <a:schemeClr val="hlink"/>
                </a:solidFill>
                <a:latin typeface="Times New Roman" panose="02020603050405020304" pitchFamily="2" charset="0"/>
                <a:ea typeface="微软雅黑" panose="020B0503020204020204" pitchFamily="34" charset="-122"/>
              </a:rPr>
              <a:t>旁路模式部署案例与配置</a:t>
            </a:r>
            <a:endParaRPr lang="zh-CN" altLang="en-US" sz="3200" b="1">
              <a:solidFill>
                <a:schemeClr val="hlink"/>
              </a:solidFill>
              <a:latin typeface="Times New Roman" panose="02020603050405020304" pitchFamily="2" charset="0"/>
              <a:ea typeface="微软雅黑" panose="020B0503020204020204" pitchFamily="34" charset="-122"/>
            </a:endParaRPr>
          </a:p>
        </p:txBody>
      </p:sp>
      <p:grpSp>
        <p:nvGrpSpPr>
          <p:cNvPr id="17415" name="组合 17"/>
          <p:cNvGrpSpPr/>
          <p:nvPr/>
        </p:nvGrpSpPr>
        <p:grpSpPr bwMode="auto">
          <a:xfrm>
            <a:off x="539750" y="1554163"/>
            <a:ext cx="6781800" cy="3813175"/>
            <a:chOff x="0" y="0"/>
            <a:chExt cx="6781568" cy="3812902"/>
          </a:xfrm>
        </p:grpSpPr>
        <p:pic>
          <p:nvPicPr>
            <p:cNvPr id="3" name="Picture 4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6781568" cy="381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圆角矩形 7"/>
            <p:cNvSpPr>
              <a:spLocks noChangeArrowheads="1"/>
            </p:cNvSpPr>
            <p:nvPr/>
          </p:nvSpPr>
          <p:spPr bwMode="auto">
            <a:xfrm>
              <a:off x="216024" y="1436638"/>
              <a:ext cx="504056" cy="216024"/>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
          <p:nvSpPr>
            <p:cNvPr id="17417" name="圆角矩形 16"/>
            <p:cNvSpPr>
              <a:spLocks noChangeArrowheads="1"/>
            </p:cNvSpPr>
            <p:nvPr/>
          </p:nvSpPr>
          <p:spPr bwMode="auto">
            <a:xfrm>
              <a:off x="1440160" y="788566"/>
              <a:ext cx="432147" cy="288032"/>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grpSp>
      <p:sp>
        <p:nvSpPr>
          <p:cNvPr id="17419" name="圆角矩形标注 10"/>
          <p:cNvSpPr>
            <a:spLocks noChangeArrowheads="1"/>
          </p:cNvSpPr>
          <p:nvPr/>
        </p:nvSpPr>
        <p:spPr bwMode="auto">
          <a:xfrm>
            <a:off x="2784475" y="1868488"/>
            <a:ext cx="1584325" cy="619125"/>
          </a:xfrm>
          <a:prstGeom prst="wedgeRoundRectCallout">
            <a:avLst>
              <a:gd name="adj1" fmla="val -63009"/>
              <a:gd name="adj2" fmla="val 32463"/>
              <a:gd name="adj3" fmla="val 16667"/>
            </a:avLst>
          </a:prstGeom>
          <a:solidFill>
            <a:schemeClr val="accent1">
              <a:alpha val="0"/>
            </a:schemeClr>
          </a:solidFill>
          <a:ln w="25400">
            <a:solidFill>
              <a:srgbClr val="FF0000"/>
            </a:solidFill>
            <a:miter lim="800000"/>
          </a:ln>
        </p:spPr>
        <p:txBody>
          <a:bodyPr/>
          <a:lstStyle/>
          <a:p>
            <a:r>
              <a:rPr lang="zh-CN" altLang="en-US" sz="1600">
                <a:latin typeface="Times New Roman" panose="02020603050405020304" pitchFamily="2" charset="0"/>
                <a:ea typeface="微软雅黑" panose="020B0503020204020204" pitchFamily="34" charset="-122"/>
              </a:rPr>
              <a:t>必须选择</a:t>
            </a:r>
            <a:r>
              <a:rPr lang="en-US" altLang="zh-CN" sz="1600">
                <a:latin typeface="Times New Roman" panose="02020603050405020304" pitchFamily="2" charset="0"/>
                <a:ea typeface="微软雅黑" panose="020B0503020204020204" pitchFamily="34" charset="-122"/>
              </a:rPr>
              <a:t>WAN</a:t>
            </a:r>
            <a:r>
              <a:rPr lang="zh-CN" altLang="en-US" sz="1600">
                <a:latin typeface="Times New Roman" panose="02020603050405020304" pitchFamily="2" charset="0"/>
                <a:ea typeface="微软雅黑" panose="020B0503020204020204" pitchFamily="34" charset="-122"/>
              </a:rPr>
              <a:t>接口类型</a:t>
            </a:r>
            <a:endParaRPr lang="zh-CN" altLang="en-US" sz="1600">
              <a:latin typeface="Times New Roman" panose="02020603050405020304" pitchFamily="2" charset="0"/>
              <a:ea typeface="微软雅黑" panose="020B0503020204020204" pitchFamily="34" charset="-122"/>
            </a:endParaRPr>
          </a:p>
        </p:txBody>
      </p:sp>
      <p:grpSp>
        <p:nvGrpSpPr>
          <p:cNvPr id="17420" name="组合 21"/>
          <p:cNvGrpSpPr/>
          <p:nvPr/>
        </p:nvGrpSpPr>
        <p:grpSpPr bwMode="auto">
          <a:xfrm>
            <a:off x="696913" y="1550988"/>
            <a:ext cx="7405687" cy="3816350"/>
            <a:chOff x="0" y="0"/>
            <a:chExt cx="7406977" cy="3816424"/>
          </a:xfrm>
        </p:grpSpPr>
        <p:pic>
          <p:nvPicPr>
            <p:cNvPr id="4" name="Picture 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406977"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1" name="圆角矩形 19"/>
            <p:cNvSpPr>
              <a:spLocks noChangeArrowheads="1"/>
            </p:cNvSpPr>
            <p:nvPr/>
          </p:nvSpPr>
          <p:spPr bwMode="auto">
            <a:xfrm>
              <a:off x="216024" y="1656184"/>
              <a:ext cx="648072" cy="252028"/>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
          <p:nvSpPr>
            <p:cNvPr id="17422" name="圆角矩形 20"/>
            <p:cNvSpPr>
              <a:spLocks noChangeArrowheads="1"/>
            </p:cNvSpPr>
            <p:nvPr/>
          </p:nvSpPr>
          <p:spPr bwMode="auto">
            <a:xfrm>
              <a:off x="2952328" y="2520280"/>
              <a:ext cx="936104" cy="216024"/>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grpSp>
      <p:grpSp>
        <p:nvGrpSpPr>
          <p:cNvPr id="17424" name="组合 24"/>
          <p:cNvGrpSpPr/>
          <p:nvPr/>
        </p:nvGrpSpPr>
        <p:grpSpPr bwMode="auto">
          <a:xfrm>
            <a:off x="2312988" y="1550988"/>
            <a:ext cx="5859462" cy="3813175"/>
            <a:chOff x="0" y="0"/>
            <a:chExt cx="5859731" cy="3812902"/>
          </a:xfrm>
        </p:grpSpPr>
        <p:pic>
          <p:nvPicPr>
            <p:cNvPr id="5"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859731" cy="381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5" name="圆角矩形 22"/>
            <p:cNvSpPr>
              <a:spLocks noChangeArrowheads="1"/>
            </p:cNvSpPr>
            <p:nvPr/>
          </p:nvSpPr>
          <p:spPr bwMode="auto">
            <a:xfrm>
              <a:off x="1335357" y="212502"/>
              <a:ext cx="751160" cy="216024"/>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grpSp>
      <p:grpSp>
        <p:nvGrpSpPr>
          <p:cNvPr id="17427" name="组合 30"/>
          <p:cNvGrpSpPr/>
          <p:nvPr/>
        </p:nvGrpSpPr>
        <p:grpSpPr bwMode="auto">
          <a:xfrm>
            <a:off x="857250" y="1541463"/>
            <a:ext cx="7356475" cy="3816350"/>
            <a:chOff x="0" y="0"/>
            <a:chExt cx="7356499" cy="3816424"/>
          </a:xfrm>
        </p:grpSpPr>
        <p:pic>
          <p:nvPicPr>
            <p:cNvPr id="6"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356499"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8" name="圆角矩形 25"/>
            <p:cNvSpPr>
              <a:spLocks noChangeArrowheads="1"/>
            </p:cNvSpPr>
            <p:nvPr/>
          </p:nvSpPr>
          <p:spPr bwMode="auto">
            <a:xfrm>
              <a:off x="180020" y="2088232"/>
              <a:ext cx="684076" cy="288032"/>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
          <p:nvSpPr>
            <p:cNvPr id="17429" name="圆角矩形 27"/>
            <p:cNvSpPr>
              <a:spLocks noChangeArrowheads="1"/>
            </p:cNvSpPr>
            <p:nvPr/>
          </p:nvSpPr>
          <p:spPr bwMode="auto">
            <a:xfrm>
              <a:off x="2808313" y="1548172"/>
              <a:ext cx="1594508" cy="234026"/>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grpSp>
      <p:grpSp>
        <p:nvGrpSpPr>
          <p:cNvPr id="17431" name="组合 57349"/>
          <p:cNvGrpSpPr/>
          <p:nvPr/>
        </p:nvGrpSpPr>
        <p:grpSpPr bwMode="auto">
          <a:xfrm>
            <a:off x="1000125" y="1500188"/>
            <a:ext cx="7232650" cy="3822700"/>
            <a:chOff x="0" y="0"/>
            <a:chExt cx="7232715" cy="3821919"/>
          </a:xfrm>
        </p:grpSpPr>
        <p:pic>
          <p:nvPicPr>
            <p:cNvPr id="7"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232715" cy="382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2" name="圆角矩形 57345"/>
            <p:cNvSpPr>
              <a:spLocks noChangeArrowheads="1"/>
            </p:cNvSpPr>
            <p:nvPr/>
          </p:nvSpPr>
          <p:spPr bwMode="auto">
            <a:xfrm>
              <a:off x="231337" y="1782199"/>
              <a:ext cx="620117" cy="305567"/>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
          <p:nvSpPr>
            <p:cNvPr id="17433" name="圆角矩形 57348"/>
            <p:cNvSpPr>
              <a:spLocks noChangeArrowheads="1"/>
            </p:cNvSpPr>
            <p:nvPr/>
          </p:nvSpPr>
          <p:spPr bwMode="auto">
            <a:xfrm>
              <a:off x="2843733" y="2808312"/>
              <a:ext cx="571723" cy="216024"/>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grpSp>
      <p:sp>
        <p:nvSpPr>
          <p:cNvPr id="17435" name="Rectangle 14"/>
          <p:cNvSpPr>
            <a:spLocks noChangeArrowheads="1"/>
          </p:cNvSpPr>
          <p:nvPr/>
        </p:nvSpPr>
        <p:spPr bwMode="auto">
          <a:xfrm>
            <a:off x="5651500" y="5635625"/>
            <a:ext cx="23383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altLang="zh-CN" b="1">
                <a:solidFill>
                  <a:srgbClr val="CC0066"/>
                </a:solidFill>
                <a:latin typeface="Times New Roman" panose="02020603050405020304" pitchFamily="2" charset="0"/>
                <a:ea typeface="微软雅黑" panose="020B0503020204020204" pitchFamily="34" charset="-122"/>
              </a:rPr>
              <a:t>4.</a:t>
            </a:r>
            <a:r>
              <a:rPr lang="zh-CN" altLang="en-US" b="1">
                <a:solidFill>
                  <a:srgbClr val="CC0066"/>
                </a:solidFill>
                <a:latin typeface="Times New Roman" panose="02020603050405020304" pitchFamily="2" charset="0"/>
                <a:ea typeface="微软雅黑" panose="020B0503020204020204" pitchFamily="34" charset="-122"/>
              </a:rPr>
              <a:t>添加默认路由</a:t>
            </a:r>
            <a:endParaRPr lang="zh-CN" altLang="en-US" b="1">
              <a:solidFill>
                <a:srgbClr val="CC0066"/>
              </a:solidFill>
              <a:latin typeface="Times New Roman" panose="02020603050405020304" pitchFamily="2" charset="0"/>
              <a:ea typeface="微软雅黑" panose="020B0503020204020204" pitchFamily="34" charset="-122"/>
            </a:endParaRPr>
          </a:p>
        </p:txBody>
      </p:sp>
      <p:grpSp>
        <p:nvGrpSpPr>
          <p:cNvPr id="17436" name="组合 2"/>
          <p:cNvGrpSpPr/>
          <p:nvPr/>
        </p:nvGrpSpPr>
        <p:grpSpPr bwMode="auto">
          <a:xfrm>
            <a:off x="1214438" y="1547813"/>
            <a:ext cx="7327900" cy="3810000"/>
            <a:chOff x="0" y="0"/>
            <a:chExt cx="7328149" cy="3809785"/>
          </a:xfrm>
        </p:grpSpPr>
        <p:pic>
          <p:nvPicPr>
            <p:cNvPr id="8"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328149" cy="3809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7" name="圆角矩形 1"/>
            <p:cNvSpPr>
              <a:spLocks noChangeArrowheads="1"/>
            </p:cNvSpPr>
            <p:nvPr/>
          </p:nvSpPr>
          <p:spPr bwMode="auto">
            <a:xfrm>
              <a:off x="169137" y="1514582"/>
              <a:ext cx="618115" cy="234228"/>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grpSp>
      <p:sp>
        <p:nvSpPr>
          <p:cNvPr id="17439" name="圆角矩形 3"/>
          <p:cNvSpPr>
            <a:spLocks noChangeArrowheads="1"/>
          </p:cNvSpPr>
          <p:nvPr/>
        </p:nvSpPr>
        <p:spPr bwMode="auto">
          <a:xfrm>
            <a:off x="2784475" y="2178050"/>
            <a:ext cx="3033713" cy="812800"/>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
        <p:nvSpPr>
          <p:cNvPr id="17440" name="圆角矩形 4"/>
          <p:cNvSpPr>
            <a:spLocks noChangeArrowheads="1"/>
          </p:cNvSpPr>
          <p:nvPr/>
        </p:nvSpPr>
        <p:spPr bwMode="auto">
          <a:xfrm>
            <a:off x="3419475" y="3098800"/>
            <a:ext cx="693738" cy="234950"/>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pic>
        <p:nvPicPr>
          <p:cNvPr id="17441"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4813" y="3143250"/>
            <a:ext cx="35718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42" name="Rectangle 14"/>
          <p:cNvSpPr>
            <a:spLocks noChangeArrowheads="1"/>
          </p:cNvSpPr>
          <p:nvPr/>
        </p:nvSpPr>
        <p:spPr bwMode="auto">
          <a:xfrm>
            <a:off x="7418388" y="5635625"/>
            <a:ext cx="147478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altLang="zh-CN" b="1">
                <a:solidFill>
                  <a:srgbClr val="CC0066"/>
                </a:solidFill>
                <a:latin typeface="Times New Roman" panose="02020603050405020304" pitchFamily="2" charset="0"/>
                <a:ea typeface="微软雅黑" panose="020B0503020204020204" pitchFamily="34" charset="-122"/>
              </a:rPr>
              <a:t>5.</a:t>
            </a:r>
            <a:r>
              <a:rPr lang="zh-CN" altLang="en-US" b="1">
                <a:solidFill>
                  <a:srgbClr val="CC0066"/>
                </a:solidFill>
                <a:latin typeface="Times New Roman" panose="02020603050405020304" pitchFamily="2" charset="0"/>
                <a:ea typeface="微软雅黑" panose="020B0503020204020204" pitchFamily="34" charset="-122"/>
              </a:rPr>
              <a:t>端口映射</a:t>
            </a:r>
            <a:endParaRPr lang="zh-CN" altLang="en-US" b="1">
              <a:solidFill>
                <a:srgbClr val="CC0066"/>
              </a:solidFill>
              <a:latin typeface="Times New Roman" panose="02020603050405020304" pitchFamily="2" charset="0"/>
              <a:ea typeface="微软雅黑" panose="020B0503020204020204" pitchFamily="34" charset="-122"/>
            </a:endParaRPr>
          </a:p>
        </p:txBody>
      </p:sp>
      <p:sp>
        <p:nvSpPr>
          <p:cNvPr id="17443" name="TextBox 6"/>
          <p:cNvSpPr txBox="1">
            <a:spLocks noChangeArrowheads="1"/>
          </p:cNvSpPr>
          <p:nvPr/>
        </p:nvSpPr>
        <p:spPr bwMode="auto">
          <a:xfrm>
            <a:off x="5000625" y="4143375"/>
            <a:ext cx="1127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FF0000"/>
                </a:solidFill>
                <a:latin typeface="微软雅黑" panose="020B0503020204020204" pitchFamily="34" charset="-122"/>
                <a:ea typeface="微软雅黑" panose="020B0503020204020204" pitchFamily="34" charset="-122"/>
              </a:rPr>
              <a:t>点击确定</a:t>
            </a:r>
            <a:endParaRPr lang="zh-CN" altLang="en-US">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415"/>
                                        </p:tgtEl>
                                        <p:attrNameLst>
                                          <p:attrName>style.visibility</p:attrName>
                                        </p:attrNameLst>
                                      </p:cBhvr>
                                      <p:to>
                                        <p:strVal val="visible"/>
                                      </p:to>
                                    </p:set>
                                    <p:animEffect transition="in" filter="barn(inVertical)">
                                      <p:cBhvr>
                                        <p:cTn id="12" dur="500"/>
                                        <p:tgtEl>
                                          <p:spTgt spid="174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7419"/>
                                        </p:tgtEl>
                                        <p:attrNameLst>
                                          <p:attrName>style.visibility</p:attrName>
                                        </p:attrNameLst>
                                      </p:cBhvr>
                                      <p:to>
                                        <p:strVal val="visible"/>
                                      </p:to>
                                    </p:set>
                                    <p:animEffect transition="in" filter="barn(inVertical)">
                                      <p:cBhvr>
                                        <p:cTn id="17" dur="500"/>
                                        <p:tgtEl>
                                          <p:spTgt spid="1741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7420"/>
                                        </p:tgtEl>
                                        <p:attrNameLst>
                                          <p:attrName>style.visibility</p:attrName>
                                        </p:attrNameLst>
                                      </p:cBhvr>
                                      <p:to>
                                        <p:strVal val="visible"/>
                                      </p:to>
                                    </p:set>
                                    <p:animEffect transition="in" filter="barn(inVertical)">
                                      <p:cBhvr>
                                        <p:cTn id="22" dur="500"/>
                                        <p:tgtEl>
                                          <p:spTgt spid="174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7424"/>
                                        </p:tgtEl>
                                        <p:attrNameLst>
                                          <p:attrName>style.visibility</p:attrName>
                                        </p:attrNameLst>
                                      </p:cBhvr>
                                      <p:to>
                                        <p:strVal val="visible"/>
                                      </p:to>
                                    </p:set>
                                    <p:animEffect transition="in" filter="wipe(up)">
                                      <p:cBhvr>
                                        <p:cTn id="27" dur="500"/>
                                        <p:tgtEl>
                                          <p:spTgt spid="174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412"/>
                                        </p:tgtEl>
                                        <p:attrNameLst>
                                          <p:attrName>style.visibility</p:attrName>
                                        </p:attrNameLst>
                                      </p:cBhvr>
                                      <p:to>
                                        <p:strVal val="visible"/>
                                      </p:to>
                                    </p:set>
                                    <p:animEffect transition="in" filter="blinds(horizontal)">
                                      <p:cBhvr>
                                        <p:cTn id="32" dur="500"/>
                                        <p:tgtEl>
                                          <p:spTgt spid="1741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7427"/>
                                        </p:tgtEl>
                                        <p:attrNameLst>
                                          <p:attrName>style.visibility</p:attrName>
                                        </p:attrNameLst>
                                      </p:cBhvr>
                                      <p:to>
                                        <p:strVal val="visible"/>
                                      </p:to>
                                    </p:set>
                                    <p:animEffect transition="in" filter="barn(inVertical)">
                                      <p:cBhvr>
                                        <p:cTn id="37" dur="500"/>
                                        <p:tgtEl>
                                          <p:spTgt spid="1742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413"/>
                                        </p:tgtEl>
                                        <p:attrNameLst>
                                          <p:attrName>style.visibility</p:attrName>
                                        </p:attrNameLst>
                                      </p:cBhvr>
                                      <p:to>
                                        <p:strVal val="visible"/>
                                      </p:to>
                                    </p:set>
                                    <p:animEffect transition="in" filter="blinds(horizontal)">
                                      <p:cBhvr>
                                        <p:cTn id="42" dur="500"/>
                                        <p:tgtEl>
                                          <p:spTgt spid="1741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7431"/>
                                        </p:tgtEl>
                                        <p:attrNameLst>
                                          <p:attrName>style.visibility</p:attrName>
                                        </p:attrNameLst>
                                      </p:cBhvr>
                                      <p:to>
                                        <p:strVal val="visible"/>
                                      </p:to>
                                    </p:set>
                                    <p:animEffect transition="in" filter="barn(inVertical)">
                                      <p:cBhvr>
                                        <p:cTn id="47" dur="500"/>
                                        <p:tgtEl>
                                          <p:spTgt spid="1743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435"/>
                                        </p:tgtEl>
                                        <p:attrNameLst>
                                          <p:attrName>style.visibility</p:attrName>
                                        </p:attrNameLst>
                                      </p:cBhvr>
                                      <p:to>
                                        <p:strVal val="visible"/>
                                      </p:to>
                                    </p:set>
                                    <p:animEffect transition="in" filter="blinds(horizontal)">
                                      <p:cBhvr>
                                        <p:cTn id="52" dur="500"/>
                                        <p:tgtEl>
                                          <p:spTgt spid="17435"/>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7436"/>
                                        </p:tgtEl>
                                        <p:attrNameLst>
                                          <p:attrName>style.visibility</p:attrName>
                                        </p:attrNameLst>
                                      </p:cBhvr>
                                      <p:to>
                                        <p:strVal val="visible"/>
                                      </p:to>
                                    </p:set>
                                    <p:animEffect transition="in" filter="barn(inVertical)">
                                      <p:cBhvr>
                                        <p:cTn id="57" dur="500"/>
                                        <p:tgtEl>
                                          <p:spTgt spid="17436"/>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7439"/>
                                        </p:tgtEl>
                                        <p:attrNameLst>
                                          <p:attrName>style.visibility</p:attrName>
                                        </p:attrNameLst>
                                      </p:cBhvr>
                                      <p:to>
                                        <p:strVal val="visible"/>
                                      </p:to>
                                    </p:set>
                                    <p:animEffect transition="in" filter="barn(inVertical)">
                                      <p:cBhvr>
                                        <p:cTn id="62" dur="500"/>
                                        <p:tgtEl>
                                          <p:spTgt spid="17439"/>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17440"/>
                                        </p:tgtEl>
                                        <p:attrNameLst>
                                          <p:attrName>style.visibility</p:attrName>
                                        </p:attrNameLst>
                                      </p:cBhvr>
                                      <p:to>
                                        <p:strVal val="visible"/>
                                      </p:to>
                                    </p:set>
                                    <p:animEffect transition="in" filter="barn(inVertical)">
                                      <p:cBhvr>
                                        <p:cTn id="67" dur="500"/>
                                        <p:tgtEl>
                                          <p:spTgt spid="17440"/>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17441"/>
                                        </p:tgtEl>
                                        <p:attrNameLst>
                                          <p:attrName>style.visibility</p:attrName>
                                        </p:attrNameLst>
                                      </p:cBhvr>
                                      <p:to>
                                        <p:strVal val="visible"/>
                                      </p:to>
                                    </p:set>
                                    <p:animEffect transition="in" filter="barn(inVertical)">
                                      <p:cBhvr>
                                        <p:cTn id="72" dur="500"/>
                                        <p:tgtEl>
                                          <p:spTgt spid="17441"/>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17443"/>
                                        </p:tgtEl>
                                        <p:attrNameLst>
                                          <p:attrName>style.visibility</p:attrName>
                                        </p:attrNameLst>
                                      </p:cBhvr>
                                      <p:to>
                                        <p:strVal val="visible"/>
                                      </p:to>
                                    </p:set>
                                    <p:animEffect transition="in" filter="barn(inVertical)">
                                      <p:cBhvr>
                                        <p:cTn id="77" dur="500"/>
                                        <p:tgtEl>
                                          <p:spTgt spid="1744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7442"/>
                                        </p:tgtEl>
                                        <p:attrNameLst>
                                          <p:attrName>style.visibility</p:attrName>
                                        </p:attrNameLst>
                                      </p:cBhvr>
                                      <p:to>
                                        <p:strVal val="visible"/>
                                      </p:to>
                                    </p:set>
                                    <p:animEffect transition="in" filter="blinds(horizontal)">
                                      <p:cBhvr>
                                        <p:cTn id="82" dur="500"/>
                                        <p:tgtEl>
                                          <p:spTgt spid="17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13" grpId="0"/>
      <p:bldP spid="17419" grpId="0" animBg="1"/>
      <p:bldP spid="17435" grpId="0"/>
      <p:bldP spid="17439" grpId="0" animBg="1"/>
      <p:bldP spid="17440" grpId="0" animBg="1"/>
      <p:bldP spid="17442" grpId="0"/>
      <p:bldP spid="174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4"/>
          <p:cNvSpPr txBox="1">
            <a:spLocks noChangeArrowheads="1"/>
          </p:cNvSpPr>
          <p:nvPr/>
        </p:nvSpPr>
        <p:spPr bwMode="auto">
          <a:xfrm>
            <a:off x="250825" y="260350"/>
            <a:ext cx="6985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3200" b="1">
                <a:solidFill>
                  <a:srgbClr val="009999"/>
                </a:solidFill>
                <a:latin typeface="Times New Roman" panose="02020603050405020304" pitchFamily="2" charset="0"/>
                <a:ea typeface="微软雅黑" panose="020B0503020204020204" pitchFamily="34" charset="-122"/>
              </a:rPr>
              <a:t>旁路模式部署案例与配置</a:t>
            </a:r>
            <a:endParaRPr lang="zh-CN" altLang="en-US" sz="3200" b="1">
              <a:solidFill>
                <a:srgbClr val="009999"/>
              </a:solidFill>
              <a:latin typeface="Times New Roman" panose="02020603050405020304" pitchFamily="2" charset="0"/>
              <a:ea typeface="微软雅黑" panose="020B0503020204020204" pitchFamily="34" charset="-122"/>
            </a:endParaRPr>
          </a:p>
        </p:txBody>
      </p:sp>
      <p:sp>
        <p:nvSpPr>
          <p:cNvPr id="18434" name="Rectangle 5"/>
          <p:cNvSpPr>
            <a:spLocks noChangeArrowheads="1"/>
          </p:cNvSpPr>
          <p:nvPr/>
        </p:nvSpPr>
        <p:spPr bwMode="auto">
          <a:xfrm>
            <a:off x="285750" y="854075"/>
            <a:ext cx="367188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150000"/>
              </a:lnSpc>
              <a:spcBef>
                <a:spcPct val="20000"/>
              </a:spcBef>
            </a:pPr>
            <a:r>
              <a:rPr lang="en-US" altLang="zh-CN" sz="2000">
                <a:solidFill>
                  <a:srgbClr val="0000FF"/>
                </a:solidFill>
                <a:latin typeface="Times New Roman" panose="02020603050405020304" pitchFamily="2" charset="0"/>
                <a:ea typeface="微软雅黑" panose="020B0503020204020204" pitchFamily="34" charset="-122"/>
              </a:rPr>
              <a:t>WAN</a:t>
            </a:r>
            <a:r>
              <a:rPr lang="zh-CN" altLang="en-US" sz="2000">
                <a:solidFill>
                  <a:srgbClr val="0000FF"/>
                </a:solidFill>
                <a:latin typeface="Times New Roman" panose="02020603050405020304" pitchFamily="2" charset="0"/>
                <a:ea typeface="微软雅黑" panose="020B0503020204020204" pitchFamily="34" charset="-122"/>
              </a:rPr>
              <a:t>口开启</a:t>
            </a:r>
            <a:r>
              <a:rPr lang="en-US" altLang="zh-CN" sz="2000">
                <a:solidFill>
                  <a:srgbClr val="0000FF"/>
                </a:solidFill>
                <a:latin typeface="Times New Roman" panose="02020603050405020304" pitchFamily="2" charset="0"/>
                <a:ea typeface="微软雅黑" panose="020B0503020204020204" pitchFamily="34" charset="-122"/>
              </a:rPr>
              <a:t>PING</a:t>
            </a:r>
            <a:r>
              <a:rPr lang="zh-CN" altLang="en-US" sz="2000">
                <a:solidFill>
                  <a:srgbClr val="0000FF"/>
                </a:solidFill>
                <a:latin typeface="Times New Roman" panose="02020603050405020304" pitchFamily="2" charset="0"/>
                <a:ea typeface="微软雅黑" panose="020B0503020204020204" pitchFamily="34" charset="-122"/>
              </a:rPr>
              <a:t>的方法：</a:t>
            </a:r>
            <a:endParaRPr lang="zh-CN" altLang="en-US" sz="2000">
              <a:solidFill>
                <a:srgbClr val="0000FF"/>
              </a:solidFill>
              <a:latin typeface="Times New Roman" panose="02020603050405020304" pitchFamily="2" charset="0"/>
              <a:ea typeface="微软雅黑" panose="020B0503020204020204" pitchFamily="34" charset="-122"/>
            </a:endParaRPr>
          </a:p>
        </p:txBody>
      </p:sp>
      <p:sp>
        <p:nvSpPr>
          <p:cNvPr id="18435" name="TextBox 7"/>
          <p:cNvSpPr txBox="1">
            <a:spLocks noChangeArrowheads="1"/>
          </p:cNvSpPr>
          <p:nvPr/>
        </p:nvSpPr>
        <p:spPr bwMode="auto">
          <a:xfrm>
            <a:off x="250825" y="1341438"/>
            <a:ext cx="8715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a:solidFill>
                  <a:srgbClr val="000000"/>
                </a:solidFill>
                <a:latin typeface="Times New Roman" panose="02020603050405020304" pitchFamily="2" charset="0"/>
                <a:ea typeface="微软雅黑" panose="020B0503020204020204" pitchFamily="34" charset="-122"/>
              </a:rPr>
              <a:t>AD</a:t>
            </a:r>
            <a:r>
              <a:rPr lang="zh-CN" altLang="en-US">
                <a:solidFill>
                  <a:srgbClr val="000000"/>
                </a:solidFill>
                <a:latin typeface="Times New Roman" panose="02020603050405020304" pitchFamily="2" charset="0"/>
                <a:ea typeface="微软雅黑" panose="020B0503020204020204" pitchFamily="34" charset="-122"/>
              </a:rPr>
              <a:t>设备默认情况下新建的</a:t>
            </a:r>
            <a:r>
              <a:rPr lang="en-US" altLang="zh-CN">
                <a:solidFill>
                  <a:srgbClr val="000000"/>
                </a:solidFill>
                <a:latin typeface="Times New Roman" panose="02020603050405020304" pitchFamily="2" charset="0"/>
                <a:ea typeface="微软雅黑" panose="020B0503020204020204" pitchFamily="34" charset="-122"/>
              </a:rPr>
              <a:t>WAN</a:t>
            </a:r>
            <a:r>
              <a:rPr lang="zh-CN" altLang="en-US">
                <a:solidFill>
                  <a:srgbClr val="000000"/>
                </a:solidFill>
                <a:latin typeface="Times New Roman" panose="02020603050405020304" pitchFamily="2" charset="0"/>
                <a:ea typeface="微软雅黑" panose="020B0503020204020204" pitchFamily="34" charset="-122"/>
              </a:rPr>
              <a:t>口（旁路模式也一样）是无法</a:t>
            </a:r>
            <a:r>
              <a:rPr lang="en-US" altLang="zh-CN">
                <a:solidFill>
                  <a:srgbClr val="000000"/>
                </a:solidFill>
                <a:latin typeface="Times New Roman" panose="02020603050405020304" pitchFamily="2" charset="0"/>
                <a:ea typeface="微软雅黑" panose="020B0503020204020204" pitchFamily="34" charset="-122"/>
              </a:rPr>
              <a:t>PING</a:t>
            </a:r>
            <a:r>
              <a:rPr lang="zh-CN" altLang="en-US">
                <a:solidFill>
                  <a:srgbClr val="000000"/>
                </a:solidFill>
                <a:latin typeface="Times New Roman" panose="02020603050405020304" pitchFamily="2" charset="0"/>
                <a:ea typeface="微软雅黑" panose="020B0503020204020204" pitchFamily="34" charset="-122"/>
              </a:rPr>
              <a:t>通的，如果要让用户能</a:t>
            </a:r>
            <a:r>
              <a:rPr lang="en-US" altLang="zh-CN">
                <a:solidFill>
                  <a:srgbClr val="000000"/>
                </a:solidFill>
                <a:latin typeface="Times New Roman" panose="02020603050405020304" pitchFamily="2" charset="0"/>
                <a:ea typeface="微软雅黑" panose="020B0503020204020204" pitchFamily="34" charset="-122"/>
              </a:rPr>
              <a:t>PING</a:t>
            </a:r>
            <a:r>
              <a:rPr lang="zh-CN" altLang="en-US">
                <a:solidFill>
                  <a:srgbClr val="000000"/>
                </a:solidFill>
                <a:latin typeface="Times New Roman" panose="02020603050405020304" pitchFamily="2" charset="0"/>
                <a:ea typeface="微软雅黑" panose="020B0503020204020204" pitchFamily="34" charset="-122"/>
              </a:rPr>
              <a:t>通</a:t>
            </a:r>
            <a:r>
              <a:rPr lang="en-US" altLang="zh-CN">
                <a:solidFill>
                  <a:srgbClr val="000000"/>
                </a:solidFill>
                <a:latin typeface="Times New Roman" panose="02020603050405020304" pitchFamily="2" charset="0"/>
                <a:ea typeface="微软雅黑" panose="020B0503020204020204" pitchFamily="34" charset="-122"/>
              </a:rPr>
              <a:t>WAN</a:t>
            </a:r>
            <a:r>
              <a:rPr lang="zh-CN" altLang="en-US">
                <a:solidFill>
                  <a:srgbClr val="000000"/>
                </a:solidFill>
                <a:latin typeface="Times New Roman" panose="02020603050405020304" pitchFamily="2" charset="0"/>
                <a:ea typeface="微软雅黑" panose="020B0503020204020204" pitchFamily="34" charset="-122"/>
              </a:rPr>
              <a:t>口，则需要在网络安全处勾选“</a:t>
            </a:r>
            <a:r>
              <a:rPr lang="en-US" altLang="zh-CN">
                <a:solidFill>
                  <a:srgbClr val="000000"/>
                </a:solidFill>
                <a:latin typeface="Times New Roman" panose="02020603050405020304" pitchFamily="2" charset="0"/>
                <a:ea typeface="微软雅黑" panose="020B0503020204020204" pitchFamily="34" charset="-122"/>
              </a:rPr>
              <a:t>WAN</a:t>
            </a:r>
            <a:r>
              <a:rPr lang="zh-CN" altLang="en-US">
                <a:solidFill>
                  <a:srgbClr val="000000"/>
                </a:solidFill>
                <a:latin typeface="Times New Roman" panose="02020603050405020304" pitchFamily="2" charset="0"/>
                <a:ea typeface="微软雅黑" panose="020B0503020204020204" pitchFamily="34" charset="-122"/>
              </a:rPr>
              <a:t>口入站路由转发”。</a:t>
            </a:r>
            <a:endParaRPr lang="zh-CN" altLang="en-US">
              <a:solidFill>
                <a:srgbClr val="000000"/>
              </a:solidFill>
              <a:latin typeface="Times New Roman" panose="02020603050405020304" pitchFamily="2" charset="0"/>
              <a:ea typeface="微软雅黑" panose="020B0503020204020204" pitchFamily="34" charset="-122"/>
            </a:endParaRPr>
          </a:p>
        </p:txBody>
      </p:sp>
      <p:pic>
        <p:nvPicPr>
          <p:cNvPr id="1843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43063" y="2714625"/>
            <a:ext cx="53816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txBox="1">
            <a:spLocks noChangeArrowheads="1"/>
          </p:cNvSpPr>
          <p:nvPr/>
        </p:nvSpPr>
        <p:spPr bwMode="auto">
          <a:xfrm>
            <a:off x="467544" y="692696"/>
            <a:ext cx="2088232"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zh-CN" altLang="en-US" sz="3600" b="1" dirty="0">
                <a:solidFill>
                  <a:schemeClr val="hlink"/>
                </a:solidFill>
                <a:latin typeface="Times New Roman" panose="02020603050405020304" pitchFamily="2" charset="0"/>
                <a:ea typeface="微软雅黑" panose="020B0503020204020204" pitchFamily="34" charset="-122"/>
              </a:rPr>
              <a:t>练练手</a:t>
            </a:r>
            <a:endParaRPr lang="zh-CN" altLang="en-US" sz="3600" b="1" dirty="0">
              <a:solidFill>
                <a:schemeClr val="hlink"/>
              </a:solidFill>
              <a:latin typeface="Times New Roman" panose="02020603050405020304" pitchFamily="2" charset="0"/>
              <a:ea typeface="微软雅黑" panose="020B0503020204020204" pitchFamily="34" charset="-122"/>
            </a:endParaRPr>
          </a:p>
        </p:txBody>
      </p:sp>
      <p:pic>
        <p:nvPicPr>
          <p:cNvPr id="19458"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16252" y="1412776"/>
            <a:ext cx="4049712"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Box 4"/>
          <p:cNvSpPr txBox="1">
            <a:spLocks noChangeArrowheads="1"/>
          </p:cNvSpPr>
          <p:nvPr/>
        </p:nvSpPr>
        <p:spPr bwMode="auto">
          <a:xfrm>
            <a:off x="352202" y="2741191"/>
            <a:ext cx="44640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Times New Roman" panose="02020603050405020304" pitchFamily="2" charset="0"/>
                <a:ea typeface="微软雅黑" panose="020B0503020204020204" pitchFamily="34" charset="-122"/>
              </a:rPr>
              <a:t>某用户网络拓扑如图所示，用户需要使用</a:t>
            </a:r>
            <a:r>
              <a:rPr lang="en-US" altLang="zh-CN" sz="2000" dirty="0">
                <a:latin typeface="Times New Roman" panose="02020603050405020304" pitchFamily="2" charset="0"/>
                <a:ea typeface="微软雅黑" panose="020B0503020204020204" pitchFamily="34" charset="-122"/>
              </a:rPr>
              <a:t>AD</a:t>
            </a:r>
            <a:r>
              <a:rPr lang="zh-CN" altLang="en-US" sz="2000" dirty="0">
                <a:latin typeface="Times New Roman" panose="02020603050405020304" pitchFamily="2" charset="0"/>
                <a:ea typeface="微软雅黑" panose="020B0503020204020204" pitchFamily="34" charset="-122"/>
              </a:rPr>
              <a:t>来实现入站链路负载和服务器负载，请参考旁路模式部署章节配置好并且上架（负载部分不需要配置）</a:t>
            </a:r>
            <a:endParaRPr lang="zh-CN" altLang="en-US" sz="2000" dirty="0">
              <a:latin typeface="Times New Roman" panose="02020603050405020304" pitchFamily="2" charset="0"/>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Box 1"/>
          <p:cNvSpPr txBox="1">
            <a:spLocks noChangeArrowheads="1"/>
          </p:cNvSpPr>
          <p:nvPr/>
        </p:nvSpPr>
        <p:spPr bwMode="auto">
          <a:xfrm>
            <a:off x="1908175" y="700088"/>
            <a:ext cx="2879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600" b="1">
                <a:solidFill>
                  <a:schemeClr val="hlink"/>
                </a:solidFill>
                <a:latin typeface="Times New Roman" panose="02020603050405020304" pitchFamily="2" charset="0"/>
                <a:ea typeface="微软雅黑" panose="020B0503020204020204" pitchFamily="34" charset="-122"/>
              </a:rPr>
              <a:t>问题思考</a:t>
            </a:r>
            <a:endParaRPr lang="zh-CN" altLang="en-US" sz="3600" b="1">
              <a:solidFill>
                <a:schemeClr val="hlink"/>
              </a:solidFill>
              <a:latin typeface="Times New Roman" panose="02020603050405020304" pitchFamily="2" charset="0"/>
              <a:ea typeface="微软雅黑" panose="020B0503020204020204" pitchFamily="34" charset="-122"/>
            </a:endParaRPr>
          </a:p>
        </p:txBody>
      </p:sp>
      <p:sp>
        <p:nvSpPr>
          <p:cNvPr id="20483" name="TextBox 2"/>
          <p:cNvSpPr txBox="1">
            <a:spLocks noChangeArrowheads="1"/>
          </p:cNvSpPr>
          <p:nvPr/>
        </p:nvSpPr>
        <p:spPr bwMode="auto">
          <a:xfrm>
            <a:off x="468313" y="2282825"/>
            <a:ext cx="81359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000" dirty="0">
                <a:latin typeface="Times New Roman" panose="02020603050405020304" pitchFamily="2" charset="0"/>
                <a:ea typeface="微软雅黑" panose="020B0503020204020204" pitchFamily="34" charset="-122"/>
              </a:rPr>
              <a:t>1.</a:t>
            </a:r>
            <a:r>
              <a:rPr lang="zh-CN" altLang="en-US" sz="2000" dirty="0">
                <a:latin typeface="Times New Roman" panose="02020603050405020304" pitchFamily="2" charset="0"/>
                <a:ea typeface="微软雅黑" panose="020B0503020204020204" pitchFamily="34" charset="-122"/>
              </a:rPr>
              <a:t>请说出</a:t>
            </a:r>
            <a:r>
              <a:rPr lang="en-US" altLang="zh-CN" sz="2000" dirty="0">
                <a:latin typeface="Times New Roman" panose="02020603050405020304" pitchFamily="2" charset="0"/>
                <a:ea typeface="微软雅黑" panose="020B0503020204020204" pitchFamily="34" charset="-122"/>
              </a:rPr>
              <a:t>AD</a:t>
            </a:r>
            <a:r>
              <a:rPr lang="zh-CN" altLang="en-US" sz="2000" dirty="0">
                <a:latin typeface="Times New Roman" panose="02020603050405020304" pitchFamily="2" charset="0"/>
                <a:ea typeface="微软雅黑" panose="020B0503020204020204" pitchFamily="34" charset="-122"/>
              </a:rPr>
              <a:t>有哪几种部署模式？几种部署模式之间有什么区别？</a:t>
            </a:r>
            <a:endParaRPr lang="en-US" altLang="zh-CN" sz="2000" dirty="0">
              <a:latin typeface="Times New Roman" panose="02020603050405020304" pitchFamily="2" charset="0"/>
              <a:ea typeface="微软雅黑" panose="020B0503020204020204" pitchFamily="34" charset="-122"/>
            </a:endParaRPr>
          </a:p>
        </p:txBody>
      </p:sp>
      <p:pic>
        <p:nvPicPr>
          <p:cNvPr id="2"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288" y="333375"/>
            <a:ext cx="12192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randombar(horizontal)">
                                      <p:cBhvr>
                                        <p:cTn id="7" dur="500"/>
                                        <p:tgtEl>
                                          <p:spTgt spid="204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4" descr="ThankYou_Graphic_Whit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6375" y="1268413"/>
            <a:ext cx="6264275" cy="344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6" name="Text Box 7"/>
          <p:cNvSpPr txBox="1">
            <a:spLocks noChangeArrowheads="1"/>
          </p:cNvSpPr>
          <p:nvPr/>
        </p:nvSpPr>
        <p:spPr bwMode="auto">
          <a:xfrm>
            <a:off x="3132138" y="4868863"/>
            <a:ext cx="33083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8335" tIns="39167" rIns="78335" bIns="39167">
            <a:spAutoFit/>
          </a:bodyPr>
          <a:lstStyle>
            <a:lvl1pPr defTabSz="784225">
              <a:defRPr>
                <a:solidFill>
                  <a:schemeClr val="tx1"/>
                </a:solidFill>
                <a:latin typeface="Arial" panose="020B0604020202020204" pitchFamily="34" charset="0"/>
                <a:ea typeface="宋体" panose="02010600030101010101" pitchFamily="2" charset="-122"/>
              </a:defRPr>
            </a:lvl1pPr>
            <a:lvl2pPr defTabSz="784225">
              <a:defRPr>
                <a:solidFill>
                  <a:schemeClr val="tx1"/>
                </a:solidFill>
                <a:latin typeface="Arial" panose="020B0604020202020204" pitchFamily="34" charset="0"/>
                <a:ea typeface="宋体" panose="02010600030101010101" pitchFamily="2" charset="-122"/>
              </a:defRPr>
            </a:lvl2pPr>
            <a:lvl3pPr defTabSz="784225">
              <a:defRPr>
                <a:solidFill>
                  <a:schemeClr val="tx1"/>
                </a:solidFill>
                <a:latin typeface="Arial" panose="020B0604020202020204" pitchFamily="34" charset="0"/>
                <a:ea typeface="宋体" panose="02010600030101010101" pitchFamily="2" charset="-122"/>
              </a:defRPr>
            </a:lvl3pPr>
            <a:lvl4pPr defTabSz="784225">
              <a:defRPr>
                <a:solidFill>
                  <a:schemeClr val="tx1"/>
                </a:solidFill>
                <a:latin typeface="Arial" panose="020B0604020202020204" pitchFamily="34" charset="0"/>
                <a:ea typeface="宋体" panose="02010600030101010101" pitchFamily="2" charset="-122"/>
              </a:defRPr>
            </a:lvl4pPr>
            <a:lvl5pPr defTabSz="784225">
              <a:defRPr>
                <a:solidFill>
                  <a:schemeClr val="tx1"/>
                </a:solidFill>
                <a:latin typeface="Arial" panose="020B0604020202020204" pitchFamily="34" charset="0"/>
                <a:ea typeface="宋体" panose="02010600030101010101" pitchFamily="2" charset="-122"/>
              </a:defRPr>
            </a:lvl5pPr>
            <a:lvl6pPr defTabSz="7842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defTabSz="7842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defTabSz="7842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defTabSz="7842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sz="2800" b="1">
                <a:latin typeface="Times New Roman" panose="02020603050405020304" pitchFamily="2" charset="0"/>
                <a:ea typeface="微软雅黑" panose="020B0503020204020204" pitchFamily="34" charset="-122"/>
              </a:rPr>
              <a:t>www.sangfor.com</a:t>
            </a:r>
            <a:r>
              <a:rPr lang="en-US" altLang="zh-CN" sz="2800" b="1">
                <a:latin typeface="Times New Roman" panose="02020603050405020304" pitchFamily="2" charset="0"/>
                <a:ea typeface="微软雅黑" panose="020B0503020204020204" pitchFamily="34" charset="-122"/>
              </a:rPr>
              <a:t>.cn</a:t>
            </a:r>
            <a:endParaRPr lang="zh-CN" altLang="en-US" sz="2800" b="1">
              <a:latin typeface="Times New Roman" panose="02020603050405020304" pitchFamily="2" charset="0"/>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0"/>
          <p:cNvSpPr txBox="1"/>
          <p:nvPr/>
        </p:nvSpPr>
        <p:spPr>
          <a:xfrm>
            <a:off x="467544" y="6497587"/>
            <a:ext cx="4946650" cy="276999"/>
          </a:xfrm>
          <a:prstGeom prst="rect">
            <a:avLst/>
          </a:prstGeom>
          <a:noFill/>
        </p:spPr>
        <p:txBody>
          <a:bodyPr>
            <a:spAutoFit/>
          </a:bodyPr>
          <a:lstStyle/>
          <a:p>
            <a:pPr>
              <a:lnSpc>
                <a:spcPct val="150000"/>
              </a:lnSpc>
              <a:defRPr/>
            </a:pPr>
            <a:r>
              <a:rPr lang="zh-CN" altLang="en-US" sz="800" dirty="0">
                <a:solidFill>
                  <a:schemeClr val="bg2">
                    <a:lumMod val="25000"/>
                  </a:schemeClr>
                </a:solidFill>
                <a:latin typeface="微软雅黑" panose="020B0503020204020204" pitchFamily="34" charset="-122"/>
                <a:ea typeface="微软雅黑" panose="020B0503020204020204" pitchFamily="34" charset="-122"/>
              </a:rPr>
              <a:t>深圳市南山区学苑大道</a:t>
            </a:r>
            <a:r>
              <a:rPr lang="en-US" altLang="zh-CN" sz="800" dirty="0">
                <a:solidFill>
                  <a:schemeClr val="bg2">
                    <a:lumMod val="25000"/>
                  </a:schemeClr>
                </a:solidFill>
                <a:latin typeface="微软雅黑" panose="020B0503020204020204" pitchFamily="34" charset="-122"/>
                <a:ea typeface="微软雅黑" panose="020B0503020204020204" pitchFamily="34" charset="-122"/>
              </a:rPr>
              <a:t>1001</a:t>
            </a:r>
            <a:r>
              <a:rPr lang="zh-CN" altLang="en-US" sz="800" dirty="0">
                <a:solidFill>
                  <a:schemeClr val="bg2">
                    <a:lumMod val="25000"/>
                  </a:schemeClr>
                </a:solidFill>
                <a:latin typeface="微软雅黑" panose="020B0503020204020204" pitchFamily="34" charset="-122"/>
                <a:ea typeface="微软雅黑" panose="020B0503020204020204" pitchFamily="34" charset="-122"/>
              </a:rPr>
              <a:t>号南山智园</a:t>
            </a:r>
            <a:r>
              <a:rPr lang="en-US" altLang="zh-CN" sz="800" dirty="0">
                <a:solidFill>
                  <a:schemeClr val="bg2">
                    <a:lumMod val="25000"/>
                  </a:schemeClr>
                </a:solidFill>
                <a:latin typeface="微软雅黑" panose="020B0503020204020204" pitchFamily="34" charset="-122"/>
                <a:ea typeface="微软雅黑" panose="020B0503020204020204" pitchFamily="34" charset="-122"/>
              </a:rPr>
              <a:t>A1</a:t>
            </a:r>
            <a:r>
              <a:rPr lang="zh-CN" altLang="en-US" sz="800" dirty="0">
                <a:solidFill>
                  <a:schemeClr val="bg2">
                    <a:lumMod val="25000"/>
                  </a:schemeClr>
                </a:solidFill>
                <a:latin typeface="微软雅黑" panose="020B0503020204020204" pitchFamily="34" charset="-122"/>
                <a:ea typeface="微软雅黑" panose="020B0503020204020204" pitchFamily="34" charset="-122"/>
              </a:rPr>
              <a:t>栋</a:t>
            </a:r>
            <a:endParaRPr lang="en-US" altLang="zh-CN" sz="800" dirty="0">
              <a:solidFill>
                <a:schemeClr val="bg2">
                  <a:lumMod val="25000"/>
                </a:schemeClr>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0" y="6454196"/>
            <a:ext cx="9144000" cy="0"/>
          </a:xfrm>
          <a:prstGeom prst="line">
            <a:avLst/>
          </a:prstGeom>
          <a:ln w="12700" cmpd="sng">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sp>
        <p:nvSpPr>
          <p:cNvPr id="4" name="文本框 17"/>
          <p:cNvSpPr txBox="1"/>
          <p:nvPr/>
        </p:nvSpPr>
        <p:spPr>
          <a:xfrm>
            <a:off x="4067945" y="6532376"/>
            <a:ext cx="1766019" cy="235962"/>
          </a:xfrm>
          <a:prstGeom prst="rect">
            <a:avLst/>
          </a:prstGeom>
          <a:noFill/>
        </p:spPr>
        <p:txBody>
          <a:bodyPr wrap="square">
            <a:spAutoFit/>
          </a:bodyPr>
          <a:lstStyle/>
          <a:p>
            <a:pPr>
              <a:lnSpc>
                <a:spcPct val="120000"/>
              </a:lnSpc>
              <a:spcBef>
                <a:spcPts val="0"/>
              </a:spcBef>
              <a:spcAft>
                <a:spcPts val="0"/>
              </a:spcAft>
              <a:defRPr/>
            </a:pPr>
            <a:r>
              <a:rPr lang="en-US" sz="800" dirty="0" err="1">
                <a:solidFill>
                  <a:schemeClr val="bg2">
                    <a:lumMod val="25000"/>
                  </a:schemeClr>
                </a:solidFill>
                <a:latin typeface="微软雅黑" panose="020B0503020204020204" pitchFamily="34" charset="-122"/>
                <a:ea typeface="微软雅黑" panose="020B0503020204020204" pitchFamily="34" charset="-122"/>
              </a:rPr>
              <a:t>market@sangfor.com.cn</a:t>
            </a:r>
            <a:endParaRPr lang="zh-CN" altLang="en-US" sz="8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8" name="文本框 20"/>
          <p:cNvSpPr txBox="1"/>
          <p:nvPr/>
        </p:nvSpPr>
        <p:spPr>
          <a:xfrm>
            <a:off x="6516216" y="6497587"/>
            <a:ext cx="2282354" cy="276999"/>
          </a:xfrm>
          <a:prstGeom prst="rect">
            <a:avLst/>
          </a:prstGeom>
          <a:noFill/>
        </p:spPr>
        <p:txBody>
          <a:bodyPr wrap="square">
            <a:spAutoFit/>
          </a:bodyPr>
          <a:lstStyle/>
          <a:p>
            <a:pPr algn="r">
              <a:lnSpc>
                <a:spcPct val="150000"/>
              </a:lnSpc>
              <a:defRPr/>
            </a:pPr>
            <a:r>
              <a:rPr lang="en-US" altLang="zh-CN" sz="800" dirty="0">
                <a:solidFill>
                  <a:schemeClr val="bg2">
                    <a:lumMod val="25000"/>
                  </a:schemeClr>
                </a:solidFill>
                <a:latin typeface="微软雅黑" panose="020B0503020204020204" pitchFamily="34" charset="-122"/>
                <a:ea typeface="微软雅黑" panose="020B0503020204020204" pitchFamily="34" charset="-122"/>
              </a:rPr>
              <a:t>www.sangfor.com.cn</a:t>
            </a:r>
            <a:endParaRPr lang="en-US" altLang="zh-CN" sz="8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7" name="Picture 3" descr="F:\公司的\logo\子品牌\未标题-1-01.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40869" y="1407755"/>
            <a:ext cx="3248678" cy="303322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3" name="表格 5122"/>
          <p:cNvGraphicFramePr/>
          <p:nvPr/>
        </p:nvGraphicFramePr>
        <p:xfrm>
          <a:off x="539552" y="2924944"/>
          <a:ext cx="8064500" cy="2268538"/>
        </p:xfrm>
        <a:graphic>
          <a:graphicData uri="http://schemas.openxmlformats.org/drawingml/2006/table">
            <a:tbl>
              <a:tblPr/>
              <a:tblGrid>
                <a:gridCol w="4032250"/>
                <a:gridCol w="4032250"/>
              </a:tblGrid>
              <a:tr h="7556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微软雅黑" panose="020B0503020204020204" pitchFamily="34" charset="-122"/>
                        </a:defRPr>
                      </a:lvl1pPr>
                      <a:lvl2pPr marL="742950" lvl="1" indent="-285750" algn="l">
                        <a:defRPr sz="2400" kern="1200">
                          <a:latin typeface="Arial" panose="020B0604020202020204" pitchFamily="34" charset="0"/>
                          <a:ea typeface="宋体" panose="02010600030101010101" pitchFamily="2" charset="-122"/>
                        </a:defRPr>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20000"/>
                        </a:lnSpc>
                        <a:spcBef>
                          <a:spcPct val="20000"/>
                        </a:spcBef>
                        <a:buNone/>
                      </a:pPr>
                      <a:r>
                        <a:rPr lang="zh-CN" altLang="en-US" sz="2000" b="1" dirty="0">
                          <a:solidFill>
                            <a:srgbClr val="FFFFFF"/>
                          </a:solidFill>
                          <a:latin typeface="Times New Roman" panose="02020603050405020304" pitchFamily="2" charset="0"/>
                          <a:ea typeface="微软雅黑" panose="020B0503020204020204" pitchFamily="34" charset="-122"/>
                        </a:rPr>
                        <a:t>培训内容</a:t>
                      </a:r>
                      <a:endParaRPr lang="zh-CN" altLang="en-US" sz="2000" b="1" dirty="0">
                        <a:solidFill>
                          <a:srgbClr val="FFFFFF"/>
                        </a:solidFill>
                        <a:latin typeface="Times New Roman" panose="02020603050405020304" pitchFamily="2" charset="0"/>
                        <a:ea typeface="微软雅黑" panose="020B0503020204020204" pitchFamily="34" charset="-122"/>
                      </a:endParaRPr>
                    </a:p>
                  </a:txBody>
                  <a:tcPr marT="45730" marB="4573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8064A2">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微软雅黑" panose="020B0503020204020204" pitchFamily="34" charset="-122"/>
                        </a:defRPr>
                      </a:lvl1pPr>
                      <a:lvl2pPr marL="742950" lvl="1" indent="-285750" algn="l">
                        <a:defRPr sz="2400" kern="1200">
                          <a:latin typeface="Arial" panose="020B0604020202020204" pitchFamily="34" charset="0"/>
                          <a:ea typeface="宋体" panose="02010600030101010101" pitchFamily="2" charset="-122"/>
                        </a:defRPr>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20000"/>
                        </a:lnSpc>
                        <a:spcBef>
                          <a:spcPct val="20000"/>
                        </a:spcBef>
                        <a:buNone/>
                      </a:pPr>
                      <a:r>
                        <a:rPr lang="zh-CN" altLang="en-US" sz="2000" b="1">
                          <a:solidFill>
                            <a:srgbClr val="FFFFFF"/>
                          </a:solidFill>
                          <a:latin typeface="Times New Roman" panose="02020603050405020304" pitchFamily="2" charset="0"/>
                          <a:ea typeface="微软雅黑" panose="020B0503020204020204" pitchFamily="34" charset="-122"/>
                        </a:rPr>
                        <a:t>培训目标</a:t>
                      </a:r>
                      <a:endParaRPr lang="zh-CN" altLang="en-US" sz="2000" b="1">
                        <a:solidFill>
                          <a:srgbClr val="FFFFFF"/>
                        </a:solidFill>
                        <a:latin typeface="Times New Roman" panose="02020603050405020304" pitchFamily="2" charset="0"/>
                        <a:ea typeface="微软雅黑" panose="020B0503020204020204" pitchFamily="34" charset="-122"/>
                      </a:endParaRPr>
                    </a:p>
                  </a:txBody>
                  <a:tcPr marT="45730" marB="4573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8064A2">
                        <a:alpha val="100000"/>
                      </a:srgbClr>
                    </a:solidFill>
                  </a:tcPr>
                </a:tc>
              </a:tr>
              <a:tr h="7556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微软雅黑" panose="020B0503020204020204" pitchFamily="34" charset="-122"/>
                        </a:defRPr>
                      </a:lvl1pPr>
                      <a:lvl2pPr marL="742950" lvl="1" indent="-285750" algn="l">
                        <a:defRPr sz="2400" kern="1200">
                          <a:latin typeface="Arial" panose="020B0604020202020204" pitchFamily="34" charset="0"/>
                          <a:ea typeface="宋体" panose="02010600030101010101" pitchFamily="2" charset="-122"/>
                        </a:defRPr>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20000"/>
                        </a:lnSpc>
                        <a:spcBef>
                          <a:spcPct val="20000"/>
                        </a:spcBef>
                        <a:buNone/>
                      </a:pPr>
                      <a:r>
                        <a:rPr lang="en-US" altLang="x-none" sz="1800" b="1" dirty="0">
                          <a:solidFill>
                            <a:srgbClr val="0000CC"/>
                          </a:solidFill>
                          <a:latin typeface="Times New Roman" panose="02020603050405020304" pitchFamily="2" charset="0"/>
                          <a:ea typeface="微软雅黑" panose="020B0503020204020204" pitchFamily="34" charset="-122"/>
                        </a:rPr>
                        <a:t>AD</a:t>
                      </a:r>
                      <a:r>
                        <a:rPr lang="zh-CN" altLang="en-US" sz="1800" b="1" dirty="0">
                          <a:solidFill>
                            <a:srgbClr val="0000CC"/>
                          </a:solidFill>
                          <a:latin typeface="Times New Roman" panose="02020603050405020304" pitchFamily="2" charset="0"/>
                          <a:ea typeface="微软雅黑" panose="020B0503020204020204" pitchFamily="34" charset="-122"/>
                        </a:rPr>
                        <a:t>部署模式介绍</a:t>
                      </a:r>
                      <a:endParaRPr lang="zh-CN" altLang="en-US" b="1" dirty="0">
                        <a:solidFill>
                          <a:srgbClr val="0000CC"/>
                        </a:solidFill>
                        <a:latin typeface="Times New Roman" panose="02020603050405020304" pitchFamily="2" charset="0"/>
                        <a:ea typeface="微软雅黑" panose="020B0503020204020204" pitchFamily="34" charset="-122"/>
                      </a:endParaRPr>
                    </a:p>
                  </a:txBody>
                  <a:tcPr marT="45730" marB="4573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EDEAF0">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微软雅黑" panose="020B0503020204020204" pitchFamily="34" charset="-122"/>
                        </a:defRPr>
                      </a:lvl1pPr>
                      <a:lvl2pPr marL="742950" lvl="1" indent="-285750" algn="l">
                        <a:defRPr sz="2400" kern="1200">
                          <a:latin typeface="Arial" panose="020B0604020202020204" pitchFamily="34" charset="0"/>
                          <a:ea typeface="宋体" panose="02010600030101010101" pitchFamily="2" charset="-122"/>
                        </a:defRPr>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20000"/>
                        </a:lnSpc>
                        <a:spcBef>
                          <a:spcPct val="20000"/>
                        </a:spcBef>
                        <a:buNone/>
                      </a:pPr>
                      <a:r>
                        <a:rPr lang="zh-CN" altLang="en-US" sz="1800" dirty="0">
                          <a:latin typeface="Times New Roman" panose="02020603050405020304" pitchFamily="2" charset="0"/>
                          <a:ea typeface="微软雅黑" panose="020B0503020204020204" pitchFamily="34" charset="-122"/>
                        </a:rPr>
                        <a:t>了解</a:t>
                      </a:r>
                      <a:r>
                        <a:rPr lang="en-US" altLang="x-none" sz="1800" dirty="0">
                          <a:latin typeface="Times New Roman" panose="02020603050405020304" pitchFamily="2" charset="0"/>
                          <a:ea typeface="微软雅黑" panose="020B0503020204020204" pitchFamily="34" charset="-122"/>
                        </a:rPr>
                        <a:t>AD</a:t>
                      </a:r>
                      <a:r>
                        <a:rPr lang="zh-CN" altLang="en-US" sz="1800" dirty="0">
                          <a:latin typeface="Times New Roman" panose="02020603050405020304" pitchFamily="2" charset="0"/>
                          <a:ea typeface="微软雅黑" panose="020B0503020204020204" pitchFamily="34" charset="-122"/>
                        </a:rPr>
                        <a:t>各种部署模式的应用场景</a:t>
                      </a:r>
                      <a:endParaRPr lang="zh-CN" altLang="en-US" dirty="0">
                        <a:latin typeface="Times New Roman" panose="02020603050405020304" pitchFamily="2" charset="0"/>
                        <a:ea typeface="微软雅黑" panose="020B0503020204020204" pitchFamily="34" charset="-122"/>
                      </a:endParaRPr>
                    </a:p>
                  </a:txBody>
                  <a:tcPr marT="45730" marB="4573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EDEAF0">
                        <a:alpha val="100000"/>
                      </a:srgbClr>
                    </a:solidFill>
                  </a:tcPr>
                </a:tc>
              </a:tr>
              <a:tr h="757238">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微软雅黑" panose="020B0503020204020204" pitchFamily="34" charset="-122"/>
                        </a:defRPr>
                      </a:lvl1pPr>
                      <a:lvl2pPr marL="742950" lvl="1" indent="-285750" algn="l">
                        <a:defRPr sz="2400" kern="1200">
                          <a:latin typeface="Arial" panose="020B0604020202020204" pitchFamily="34" charset="0"/>
                          <a:ea typeface="宋体" panose="02010600030101010101" pitchFamily="2" charset="-122"/>
                        </a:defRPr>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20000"/>
                        </a:lnSpc>
                        <a:spcBef>
                          <a:spcPct val="20000"/>
                        </a:spcBef>
                        <a:buNone/>
                      </a:pPr>
                      <a:r>
                        <a:rPr lang="en-US" altLang="x-none" sz="1800" b="1" dirty="0">
                          <a:solidFill>
                            <a:srgbClr val="0000CC"/>
                          </a:solidFill>
                          <a:latin typeface="Times New Roman" panose="02020603050405020304" pitchFamily="2" charset="0"/>
                          <a:ea typeface="微软雅黑" panose="020B0503020204020204" pitchFamily="34" charset="-122"/>
                        </a:rPr>
                        <a:t>AD</a:t>
                      </a:r>
                      <a:r>
                        <a:rPr lang="zh-CN" altLang="en-US" sz="1800" b="1" dirty="0">
                          <a:solidFill>
                            <a:srgbClr val="0000CC"/>
                          </a:solidFill>
                          <a:latin typeface="Times New Roman" panose="02020603050405020304" pitchFamily="2" charset="0"/>
                          <a:ea typeface="微软雅黑" panose="020B0503020204020204" pitchFamily="34" charset="-122"/>
                        </a:rPr>
                        <a:t>典型部署及配置</a:t>
                      </a:r>
                      <a:endParaRPr lang="zh-CN" altLang="en-US" b="1" dirty="0">
                        <a:solidFill>
                          <a:srgbClr val="0000CC"/>
                        </a:solidFill>
                        <a:latin typeface="Times New Roman" panose="02020603050405020304" pitchFamily="2" charset="0"/>
                        <a:ea typeface="微软雅黑" panose="020B0503020204020204" pitchFamily="34" charset="-122"/>
                      </a:endParaRPr>
                    </a:p>
                  </a:txBody>
                  <a:tcPr marT="45730" marB="4573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EDEAF0">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微软雅黑" panose="020B0503020204020204" pitchFamily="34" charset="-122"/>
                        </a:defRPr>
                      </a:lvl1pPr>
                      <a:lvl2pPr marL="742950" lvl="1" indent="-285750" algn="l">
                        <a:defRPr sz="2400" kern="1200">
                          <a:latin typeface="Arial" panose="020B0604020202020204" pitchFamily="34" charset="0"/>
                          <a:ea typeface="宋体" panose="02010600030101010101" pitchFamily="2" charset="-122"/>
                        </a:defRPr>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20000"/>
                        </a:lnSpc>
                        <a:spcBef>
                          <a:spcPct val="20000"/>
                        </a:spcBef>
                        <a:buNone/>
                      </a:pPr>
                      <a:r>
                        <a:rPr lang="zh-CN" altLang="en-US" sz="1800" dirty="0">
                          <a:latin typeface="Times New Roman" panose="02020603050405020304" pitchFamily="2" charset="0"/>
                          <a:ea typeface="微软雅黑" panose="020B0503020204020204" pitchFamily="34" charset="-122"/>
                        </a:rPr>
                        <a:t>了解</a:t>
                      </a:r>
                      <a:r>
                        <a:rPr lang="en-US" altLang="x-none" sz="1800" dirty="0">
                          <a:latin typeface="Times New Roman" panose="02020603050405020304" pitchFamily="2" charset="0"/>
                          <a:ea typeface="微软雅黑" panose="020B0503020204020204" pitchFamily="34" charset="-122"/>
                        </a:rPr>
                        <a:t>AD</a:t>
                      </a:r>
                      <a:r>
                        <a:rPr lang="zh-CN" altLang="en-US" sz="1800" dirty="0">
                          <a:latin typeface="Times New Roman" panose="02020603050405020304" pitchFamily="2" charset="0"/>
                          <a:ea typeface="微软雅黑" panose="020B0503020204020204" pitchFamily="34" charset="-122"/>
                        </a:rPr>
                        <a:t>各种部署模式的配置方法</a:t>
                      </a:r>
                      <a:endParaRPr lang="zh-CN" altLang="en-US" dirty="0">
                        <a:latin typeface="Times New Roman" panose="02020603050405020304" pitchFamily="2" charset="0"/>
                        <a:ea typeface="微软雅黑" panose="020B0503020204020204" pitchFamily="34" charset="-122"/>
                      </a:endParaRPr>
                    </a:p>
                  </a:txBody>
                  <a:tcPr marT="45730" marB="4573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EDEAF0">
                        <a:alpha val="100000"/>
                      </a:srgbClr>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 name="Group 6"/>
          <p:cNvGrpSpPr/>
          <p:nvPr/>
        </p:nvGrpSpPr>
        <p:grpSpPr bwMode="auto">
          <a:xfrm rot="13166756">
            <a:off x="3286423" y="3918397"/>
            <a:ext cx="982663" cy="338137"/>
            <a:chOff x="0" y="0"/>
            <a:chExt cx="624" cy="240"/>
          </a:xfrm>
        </p:grpSpPr>
        <p:sp>
          <p:nvSpPr>
            <p:cNvPr id="6146" name="Line 7"/>
            <p:cNvSpPr>
              <a:spLocks noChangeShapeType="1"/>
            </p:cNvSpPr>
            <p:nvPr/>
          </p:nvSpPr>
          <p:spPr bwMode="auto">
            <a:xfrm>
              <a:off x="240" y="0"/>
              <a:ext cx="38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47" name="Line 8"/>
            <p:cNvSpPr>
              <a:spLocks noChangeShapeType="1"/>
            </p:cNvSpPr>
            <p:nvPr/>
          </p:nvSpPr>
          <p:spPr bwMode="auto">
            <a:xfrm flipV="1">
              <a:off x="0" y="0"/>
              <a:ext cx="240" cy="24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148" name="Group 6"/>
          <p:cNvGrpSpPr/>
          <p:nvPr/>
        </p:nvGrpSpPr>
        <p:grpSpPr bwMode="auto">
          <a:xfrm>
            <a:off x="3275311" y="2564259"/>
            <a:ext cx="879475" cy="338138"/>
            <a:chOff x="0" y="0"/>
            <a:chExt cx="624" cy="240"/>
          </a:xfrm>
        </p:grpSpPr>
        <p:sp>
          <p:nvSpPr>
            <p:cNvPr id="6149" name="Line 7"/>
            <p:cNvSpPr>
              <a:spLocks noChangeShapeType="1"/>
            </p:cNvSpPr>
            <p:nvPr/>
          </p:nvSpPr>
          <p:spPr bwMode="auto">
            <a:xfrm>
              <a:off x="240" y="0"/>
              <a:ext cx="38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0" name="Line 8"/>
            <p:cNvSpPr>
              <a:spLocks noChangeShapeType="1"/>
            </p:cNvSpPr>
            <p:nvPr/>
          </p:nvSpPr>
          <p:spPr bwMode="auto">
            <a:xfrm flipV="1">
              <a:off x="0" y="0"/>
              <a:ext cx="240" cy="24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151" name="AutoShape 13"/>
          <p:cNvSpPr>
            <a:spLocks noChangeArrowheads="1"/>
          </p:cNvSpPr>
          <p:nvPr/>
        </p:nvSpPr>
        <p:spPr bwMode="auto">
          <a:xfrm>
            <a:off x="4150023" y="2276922"/>
            <a:ext cx="2641600" cy="576262"/>
          </a:xfrm>
          <a:prstGeom prst="roundRect">
            <a:avLst>
              <a:gd name="adj" fmla="val 50000"/>
            </a:avLst>
          </a:prstGeom>
          <a:gradFill rotWithShape="1">
            <a:gsLst>
              <a:gs pos="0">
                <a:srgbClr val="F8F8F8"/>
              </a:gs>
              <a:gs pos="100000">
                <a:srgbClr val="BEBEBE"/>
              </a:gs>
            </a:gsLst>
            <a:lin ang="5400000" scaled="1"/>
          </a:gradFill>
          <a:ln w="19050">
            <a:solidFill>
              <a:srgbClr val="EAEAEA"/>
            </a:solidFill>
            <a:round/>
          </a:ln>
          <a:effectLst>
            <a:outerShdw dist="53882" dir="2700000" algn="ctr" rotWithShape="0">
              <a:srgbClr val="292929">
                <a:alpha val="50000"/>
              </a:srgbClr>
            </a:outerShdw>
          </a:effectLst>
        </p:spPr>
        <p:txBody>
          <a:bodyPr wrap="none" anchor="ctr"/>
          <a:lstStyle/>
          <a:p>
            <a:endParaRPr lang="zh-CN" altLang="en-US"/>
          </a:p>
        </p:txBody>
      </p:sp>
      <p:sp>
        <p:nvSpPr>
          <p:cNvPr id="6152" name="Rectangle 14"/>
          <p:cNvSpPr>
            <a:spLocks noChangeArrowheads="1"/>
          </p:cNvSpPr>
          <p:nvPr/>
        </p:nvSpPr>
        <p:spPr bwMode="auto">
          <a:xfrm>
            <a:off x="4434186" y="2359472"/>
            <a:ext cx="2076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800"/>
              </a:spcBef>
            </a:pPr>
            <a:r>
              <a:rPr lang="en-US" altLang="zh-CN" sz="2000" b="1" dirty="0">
                <a:latin typeface="Times New Roman" panose="02020603050405020304" pitchFamily="2" charset="0"/>
                <a:ea typeface="微软雅黑" panose="020B0503020204020204" pitchFamily="34" charset="-122"/>
              </a:rPr>
              <a:t>AD</a:t>
            </a:r>
            <a:r>
              <a:rPr lang="zh-CN" altLang="en-US" sz="2000" b="1" dirty="0">
                <a:latin typeface="Times New Roman" panose="02020603050405020304" pitchFamily="2" charset="0"/>
                <a:ea typeface="微软雅黑" panose="020B0503020204020204" pitchFamily="34" charset="-122"/>
              </a:rPr>
              <a:t>部署模式介绍</a:t>
            </a:r>
            <a:endParaRPr lang="en-US" altLang="zh-CN" sz="2000" b="1" dirty="0">
              <a:latin typeface="Times New Roman" panose="02020603050405020304" pitchFamily="2" charset="0"/>
              <a:ea typeface="微软雅黑" panose="020B0503020204020204" pitchFamily="34" charset="-122"/>
            </a:endParaRPr>
          </a:p>
        </p:txBody>
      </p:sp>
      <p:sp>
        <p:nvSpPr>
          <p:cNvPr id="6153" name="Oval 15"/>
          <p:cNvSpPr>
            <a:spLocks noChangeArrowheads="1"/>
          </p:cNvSpPr>
          <p:nvPr/>
        </p:nvSpPr>
        <p:spPr bwMode="auto">
          <a:xfrm>
            <a:off x="4045248" y="2432497"/>
            <a:ext cx="203200" cy="201612"/>
          </a:xfrm>
          <a:prstGeom prst="ellipse">
            <a:avLst/>
          </a:prstGeom>
          <a:solidFill>
            <a:srgbClr val="FF0000"/>
          </a:solidFill>
          <a:ln w="19050">
            <a:solidFill>
              <a:srgbClr val="FFFFFF"/>
            </a:solidFill>
            <a:round/>
          </a:ln>
          <a:effectLst>
            <a:outerShdw dist="63500" dir="2212194" algn="ctr" rotWithShape="0">
              <a:schemeClr val="bg2">
                <a:alpha val="50000"/>
              </a:schemeClr>
            </a:outerShdw>
          </a:effectLst>
        </p:spPr>
        <p:txBody>
          <a:bodyPr wrap="none" anchor="ctr"/>
          <a:lstStyle/>
          <a:p>
            <a:endParaRPr lang="zh-CN" altLang="en-US"/>
          </a:p>
        </p:txBody>
      </p:sp>
      <p:sp>
        <p:nvSpPr>
          <p:cNvPr id="6154" name="Oval 25"/>
          <p:cNvSpPr>
            <a:spLocks noChangeArrowheads="1"/>
          </p:cNvSpPr>
          <p:nvPr/>
        </p:nvSpPr>
        <p:spPr bwMode="auto">
          <a:xfrm>
            <a:off x="1259186" y="2486472"/>
            <a:ext cx="2373312" cy="2371725"/>
          </a:xfrm>
          <a:prstGeom prst="ellipse">
            <a:avLst/>
          </a:prstGeom>
          <a:gradFill rotWithShape="1">
            <a:gsLst>
              <a:gs pos="0">
                <a:schemeClr val="hlink"/>
              </a:gs>
              <a:gs pos="50000">
                <a:srgbClr val="FFFFFF"/>
              </a:gs>
              <a:gs pos="100000">
                <a:schemeClr val="hlink"/>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spAutoFit/>
          </a:bodyPr>
          <a:lstStyle/>
          <a:p>
            <a:endParaRPr lang="zh-CN" altLang="en-US"/>
          </a:p>
        </p:txBody>
      </p:sp>
      <p:sp>
        <p:nvSpPr>
          <p:cNvPr id="6155" name="Oval 26"/>
          <p:cNvSpPr>
            <a:spLocks noChangeArrowheads="1"/>
          </p:cNvSpPr>
          <p:nvPr/>
        </p:nvSpPr>
        <p:spPr bwMode="auto">
          <a:xfrm>
            <a:off x="1416348" y="2662684"/>
            <a:ext cx="2058988" cy="2060575"/>
          </a:xfrm>
          <a:prstGeom prst="ellipse">
            <a:avLst/>
          </a:prstGeom>
          <a:gradFill rotWithShape="1">
            <a:gsLst>
              <a:gs pos="0">
                <a:schemeClr val="hlink"/>
              </a:gs>
              <a:gs pos="50000">
                <a:srgbClr val="005353"/>
              </a:gs>
              <a:gs pos="100000">
                <a:schemeClr val="hlink"/>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p>
            <a:endParaRPr lang="zh-CN" altLang="en-US"/>
          </a:p>
        </p:txBody>
      </p:sp>
      <p:sp>
        <p:nvSpPr>
          <p:cNvPr id="6156" name="Oval 27"/>
          <p:cNvSpPr>
            <a:spLocks noChangeArrowheads="1"/>
          </p:cNvSpPr>
          <p:nvPr/>
        </p:nvSpPr>
        <p:spPr bwMode="auto">
          <a:xfrm>
            <a:off x="1330623" y="2708722"/>
            <a:ext cx="2058988" cy="2060575"/>
          </a:xfrm>
          <a:prstGeom prst="ellipse">
            <a:avLst/>
          </a:prstGeom>
          <a:gradFill rotWithShape="1">
            <a:gsLst>
              <a:gs pos="0">
                <a:srgbClr val="006161"/>
              </a:gs>
              <a:gs pos="100000">
                <a:schemeClr val="hlink">
                  <a:alpha val="0"/>
                </a:scheme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p>
            <a:endParaRPr lang="zh-CN" altLang="en-US"/>
          </a:p>
        </p:txBody>
      </p:sp>
      <p:sp>
        <p:nvSpPr>
          <p:cNvPr id="6157" name="Oval 28"/>
          <p:cNvSpPr>
            <a:spLocks noChangeArrowheads="1"/>
          </p:cNvSpPr>
          <p:nvPr/>
        </p:nvSpPr>
        <p:spPr bwMode="auto">
          <a:xfrm>
            <a:off x="1503661" y="2767459"/>
            <a:ext cx="1857375" cy="185578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p>
            <a:endParaRPr lang="zh-CN" altLang="en-US"/>
          </a:p>
        </p:txBody>
      </p:sp>
      <p:sp>
        <p:nvSpPr>
          <p:cNvPr id="6158" name="Oval 29"/>
          <p:cNvSpPr>
            <a:spLocks noChangeArrowheads="1"/>
          </p:cNvSpPr>
          <p:nvPr/>
        </p:nvSpPr>
        <p:spPr bwMode="auto">
          <a:xfrm>
            <a:off x="1532236" y="2781747"/>
            <a:ext cx="1798637" cy="180022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endParaRPr lang="zh-CN" altLang="en-US"/>
          </a:p>
        </p:txBody>
      </p:sp>
      <p:sp>
        <p:nvSpPr>
          <p:cNvPr id="6159" name="Oval 30"/>
          <p:cNvSpPr>
            <a:spLocks noChangeArrowheads="1"/>
          </p:cNvSpPr>
          <p:nvPr/>
        </p:nvSpPr>
        <p:spPr bwMode="auto">
          <a:xfrm>
            <a:off x="1560811" y="2810322"/>
            <a:ext cx="1755775" cy="175577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endParaRPr lang="zh-CN" altLang="en-US"/>
          </a:p>
        </p:txBody>
      </p:sp>
      <p:sp>
        <p:nvSpPr>
          <p:cNvPr id="6160" name="Oval 31"/>
          <p:cNvSpPr>
            <a:spLocks noChangeArrowheads="1"/>
          </p:cNvSpPr>
          <p:nvPr/>
        </p:nvSpPr>
        <p:spPr bwMode="auto">
          <a:xfrm>
            <a:off x="1605261" y="2896047"/>
            <a:ext cx="1668462" cy="163988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endParaRPr lang="zh-CN" altLang="en-US"/>
          </a:p>
        </p:txBody>
      </p:sp>
      <p:sp>
        <p:nvSpPr>
          <p:cNvPr id="6161" name="Oval 32"/>
          <p:cNvSpPr>
            <a:spLocks noChangeArrowheads="1"/>
          </p:cNvSpPr>
          <p:nvPr/>
        </p:nvSpPr>
        <p:spPr bwMode="auto">
          <a:xfrm>
            <a:off x="1702098" y="2940497"/>
            <a:ext cx="1482725" cy="1331912"/>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endParaRPr lang="zh-CN" altLang="en-US"/>
          </a:p>
        </p:txBody>
      </p:sp>
      <p:sp>
        <p:nvSpPr>
          <p:cNvPr id="6162" name="Text Box 33"/>
          <p:cNvSpPr txBox="1">
            <a:spLocks noChangeArrowheads="1"/>
          </p:cNvSpPr>
          <p:nvPr/>
        </p:nvSpPr>
        <p:spPr bwMode="auto">
          <a:xfrm>
            <a:off x="1403648" y="3284984"/>
            <a:ext cx="20637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solidFill>
                  <a:srgbClr val="6600CC"/>
                </a:solidFill>
                <a:latin typeface="Times New Roman" panose="02020603050405020304" pitchFamily="2" charset="0"/>
                <a:ea typeface="微软雅黑" panose="020B0503020204020204" pitchFamily="34" charset="-122"/>
              </a:rPr>
              <a:t>SANGFOR </a:t>
            </a:r>
            <a:endParaRPr lang="en-US" altLang="zh-CN" sz="2800" b="1">
              <a:solidFill>
                <a:srgbClr val="6600CC"/>
              </a:solidFill>
              <a:latin typeface="Times New Roman" panose="02020603050405020304" pitchFamily="2" charset="0"/>
              <a:ea typeface="微软雅黑" panose="020B0503020204020204" pitchFamily="34" charset="-122"/>
            </a:endParaRPr>
          </a:p>
          <a:p>
            <a:pPr algn="ctr"/>
            <a:r>
              <a:rPr lang="en-US" altLang="zh-CN" sz="2800" b="1">
                <a:solidFill>
                  <a:srgbClr val="6600CC"/>
                </a:solidFill>
                <a:latin typeface="Times New Roman" panose="02020603050405020304" pitchFamily="2" charset="0"/>
                <a:ea typeface="微软雅黑" panose="020B0503020204020204" pitchFamily="34" charset="-122"/>
              </a:rPr>
              <a:t>AD</a:t>
            </a:r>
            <a:endParaRPr lang="en-US" altLang="zh-CN" sz="2800" b="1">
              <a:solidFill>
                <a:srgbClr val="6600CC"/>
              </a:solidFill>
              <a:latin typeface="Times New Roman" panose="02020603050405020304" pitchFamily="2" charset="0"/>
              <a:ea typeface="微软雅黑" panose="020B0503020204020204" pitchFamily="34" charset="-122"/>
            </a:endParaRPr>
          </a:p>
        </p:txBody>
      </p:sp>
      <p:sp>
        <p:nvSpPr>
          <p:cNvPr id="6163" name="AutoShape 12"/>
          <p:cNvSpPr>
            <a:spLocks noChangeArrowheads="1"/>
          </p:cNvSpPr>
          <p:nvPr/>
        </p:nvSpPr>
        <p:spPr bwMode="auto">
          <a:xfrm>
            <a:off x="4005561" y="4002534"/>
            <a:ext cx="2786062" cy="576263"/>
          </a:xfrm>
          <a:prstGeom prst="roundRect">
            <a:avLst>
              <a:gd name="adj" fmla="val 50000"/>
            </a:avLst>
          </a:prstGeom>
          <a:gradFill rotWithShape="1">
            <a:gsLst>
              <a:gs pos="0">
                <a:srgbClr val="F8F8F8"/>
              </a:gs>
              <a:gs pos="100000">
                <a:srgbClr val="BEBEBE"/>
              </a:gs>
            </a:gsLst>
            <a:lin ang="5400000" scaled="1"/>
          </a:gradFill>
          <a:ln w="19050">
            <a:solidFill>
              <a:srgbClr val="EAEAEA"/>
            </a:solidFill>
            <a:round/>
          </a:ln>
          <a:effectLst>
            <a:outerShdw dist="53882" dir="2700000" algn="ctr" rotWithShape="0">
              <a:srgbClr val="292929">
                <a:alpha val="50000"/>
              </a:srgbClr>
            </a:outerShdw>
          </a:effectLst>
        </p:spPr>
        <p:txBody>
          <a:bodyPr wrap="none" anchor="ctr"/>
          <a:lstStyle/>
          <a:p>
            <a:endParaRPr lang="zh-CN" altLang="en-US"/>
          </a:p>
        </p:txBody>
      </p:sp>
      <p:sp>
        <p:nvSpPr>
          <p:cNvPr id="6164" name="Rectangle 16"/>
          <p:cNvSpPr>
            <a:spLocks noChangeArrowheads="1"/>
          </p:cNvSpPr>
          <p:nvPr/>
        </p:nvSpPr>
        <p:spPr bwMode="auto">
          <a:xfrm>
            <a:off x="4246861" y="4105722"/>
            <a:ext cx="2330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000" b="1">
                <a:latin typeface="Times New Roman" panose="02020603050405020304" pitchFamily="2" charset="0"/>
                <a:ea typeface="微软雅黑" panose="020B0503020204020204" pitchFamily="34" charset="-122"/>
              </a:rPr>
              <a:t>AD</a:t>
            </a:r>
            <a:r>
              <a:rPr lang="zh-CN" altLang="en-US" sz="2000" b="1">
                <a:latin typeface="Times New Roman" panose="02020603050405020304" pitchFamily="2" charset="0"/>
                <a:ea typeface="微软雅黑" panose="020B0503020204020204" pitchFamily="34" charset="-122"/>
              </a:rPr>
              <a:t>典型部署及配置</a:t>
            </a:r>
            <a:endParaRPr lang="zh-CN" altLang="en-US" sz="2000" b="1">
              <a:latin typeface="Times New Roman" panose="02020603050405020304" pitchFamily="2" charset="0"/>
              <a:ea typeface="微软雅黑" panose="020B0503020204020204" pitchFamily="34" charset="-122"/>
            </a:endParaRPr>
          </a:p>
        </p:txBody>
      </p:sp>
      <p:sp>
        <p:nvSpPr>
          <p:cNvPr id="6165" name="Oval 17"/>
          <p:cNvSpPr>
            <a:spLocks noChangeArrowheads="1"/>
          </p:cNvSpPr>
          <p:nvPr/>
        </p:nvSpPr>
        <p:spPr bwMode="auto">
          <a:xfrm>
            <a:off x="3862686" y="4216847"/>
            <a:ext cx="203200" cy="203200"/>
          </a:xfrm>
          <a:prstGeom prst="ellipse">
            <a:avLst/>
          </a:prstGeom>
          <a:solidFill>
            <a:srgbClr val="FFFF00"/>
          </a:solidFill>
          <a:ln w="19050">
            <a:solidFill>
              <a:srgbClr val="FFFFFF"/>
            </a:solidFill>
            <a:round/>
          </a:ln>
          <a:effectLst>
            <a:outerShdw dist="63500" dir="2212194" algn="ctr" rotWithShape="0">
              <a:schemeClr val="bg2">
                <a:alpha val="50000"/>
              </a:schemeClr>
            </a:outerShdw>
          </a:effectLst>
        </p:spPr>
        <p:txBody>
          <a:bodyPr wrap="none" anchor="ct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a:off x="467544" y="1050620"/>
            <a:ext cx="8280920" cy="2116"/>
          </a:xfrm>
          <a:prstGeom prst="line">
            <a:avLst/>
          </a:prstGeom>
          <a:ln w="127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8" name="文本框 7"/>
          <p:cNvSpPr txBox="1">
            <a:spLocks noChangeArrowheads="1"/>
          </p:cNvSpPr>
          <p:nvPr/>
        </p:nvSpPr>
        <p:spPr bwMode="auto">
          <a:xfrm>
            <a:off x="684610" y="1796522"/>
            <a:ext cx="5810250" cy="623248"/>
          </a:xfrm>
          <a:prstGeom prst="rect">
            <a:avLst/>
          </a:prstGeom>
          <a:noFill/>
          <a:ln>
            <a:noFill/>
          </a:ln>
        </p:spPr>
        <p:txBody>
          <a:bodyPr lIns="68580" tIns="34290" rIns="68580" bIns="34290">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eaLnBrk="1" hangingPunct="1"/>
            <a:r>
              <a:rPr lang="en-US" altLang="zh-CN" sz="3600" dirty="0">
                <a:solidFill>
                  <a:prstClr val="white"/>
                </a:solidFill>
                <a:latin typeface="微软雅黑" panose="020B0503020204020204" pitchFamily="34" charset="-122"/>
                <a:ea typeface="微软雅黑" panose="020B0503020204020204" pitchFamily="34" charset="-122"/>
              </a:rPr>
              <a:t>AD</a:t>
            </a:r>
            <a:r>
              <a:rPr lang="zh-CN" altLang="en-US" sz="3600" dirty="0">
                <a:solidFill>
                  <a:prstClr val="white"/>
                </a:solidFill>
                <a:latin typeface="微软雅黑" panose="020B0503020204020204" pitchFamily="34" charset="-122"/>
                <a:ea typeface="微软雅黑" panose="020B0503020204020204" pitchFamily="34" charset="-122"/>
              </a:rPr>
              <a:t>部署模式介绍</a:t>
            </a:r>
            <a:endParaRPr lang="zh-CN" altLang="en-US" sz="360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683568" y="3284984"/>
            <a:ext cx="4572000" cy="1846659"/>
          </a:xfrm>
          <a:prstGeom prst="rect">
            <a:avLst/>
          </a:prstGeom>
        </p:spPr>
        <p:txBody>
          <a:bodyPr>
            <a:spAutoFit/>
          </a:bodyPr>
          <a:lstStyle/>
          <a:p>
            <a:pPr>
              <a:spcBef>
                <a:spcPts val="1800"/>
              </a:spcBef>
            </a:pPr>
            <a:r>
              <a:rPr lang="en-US" altLang="zh-CN" sz="2800" b="1" dirty="0">
                <a:solidFill>
                  <a:schemeClr val="bg1"/>
                </a:solidFill>
                <a:latin typeface="Times New Roman" panose="02020603050405020304" pitchFamily="2" charset="0"/>
                <a:ea typeface="微软雅黑" panose="020B0503020204020204" pitchFamily="34" charset="-122"/>
              </a:rPr>
              <a:t> </a:t>
            </a:r>
            <a:r>
              <a:rPr lang="en-US" altLang="zh-CN" sz="2800" dirty="0">
                <a:solidFill>
                  <a:schemeClr val="bg1"/>
                </a:solidFill>
                <a:latin typeface="Times New Roman" panose="02020603050405020304" pitchFamily="2" charset="0"/>
                <a:ea typeface="微软雅黑" panose="020B0503020204020204" pitchFamily="34" charset="-122"/>
              </a:rPr>
              <a:t>1.</a:t>
            </a:r>
            <a:r>
              <a:rPr lang="zh-CN" altLang="en-US" sz="2800" dirty="0">
                <a:solidFill>
                  <a:schemeClr val="bg1"/>
                </a:solidFill>
                <a:latin typeface="Times New Roman" panose="02020603050405020304" pitchFamily="2" charset="0"/>
                <a:ea typeface="微软雅黑" panose="020B0503020204020204" pitchFamily="34" charset="-122"/>
              </a:rPr>
              <a:t>什么是部署模式</a:t>
            </a:r>
            <a:endParaRPr lang="en-US" altLang="zh-CN" sz="2800" dirty="0">
              <a:solidFill>
                <a:schemeClr val="bg1"/>
              </a:solidFill>
              <a:latin typeface="Times New Roman" panose="02020603050405020304" pitchFamily="2" charset="0"/>
              <a:ea typeface="微软雅黑" panose="020B0503020204020204" pitchFamily="34" charset="-122"/>
            </a:endParaRPr>
          </a:p>
          <a:p>
            <a:pPr>
              <a:spcBef>
                <a:spcPts val="1800"/>
              </a:spcBef>
            </a:pPr>
            <a:r>
              <a:rPr lang="en-US" altLang="zh-CN" sz="2800" dirty="0">
                <a:solidFill>
                  <a:schemeClr val="bg1"/>
                </a:solidFill>
                <a:latin typeface="Times New Roman" panose="02020603050405020304" pitchFamily="2" charset="0"/>
                <a:ea typeface="微软雅黑" panose="020B0503020204020204" pitchFamily="34" charset="-122"/>
              </a:rPr>
              <a:t> 2.</a:t>
            </a:r>
            <a:r>
              <a:rPr lang="zh-CN" altLang="en-US" sz="2800" dirty="0">
                <a:solidFill>
                  <a:schemeClr val="bg1"/>
                </a:solidFill>
                <a:latin typeface="Times New Roman" panose="02020603050405020304" pitchFamily="2" charset="0"/>
                <a:ea typeface="微软雅黑" panose="020B0503020204020204" pitchFamily="34" charset="-122"/>
              </a:rPr>
              <a:t>路由模式介绍</a:t>
            </a:r>
            <a:endParaRPr lang="en-US" altLang="zh-CN" sz="2800" dirty="0">
              <a:solidFill>
                <a:schemeClr val="bg1"/>
              </a:solidFill>
              <a:latin typeface="Times New Roman" panose="02020603050405020304" pitchFamily="2" charset="0"/>
              <a:ea typeface="微软雅黑" panose="020B0503020204020204" pitchFamily="34" charset="-122"/>
            </a:endParaRPr>
          </a:p>
          <a:p>
            <a:pPr>
              <a:spcBef>
                <a:spcPts val="1800"/>
              </a:spcBef>
            </a:pPr>
            <a:r>
              <a:rPr lang="en-US" altLang="zh-CN" sz="2800" dirty="0">
                <a:solidFill>
                  <a:schemeClr val="bg1"/>
                </a:solidFill>
                <a:latin typeface="Times New Roman" panose="02020603050405020304" pitchFamily="2" charset="0"/>
                <a:ea typeface="微软雅黑" panose="020B0503020204020204" pitchFamily="34" charset="-122"/>
              </a:rPr>
              <a:t> 3.</a:t>
            </a:r>
            <a:r>
              <a:rPr lang="zh-CN" altLang="en-US" sz="2800" dirty="0">
                <a:solidFill>
                  <a:schemeClr val="bg1"/>
                </a:solidFill>
                <a:latin typeface="Times New Roman" panose="02020603050405020304" pitchFamily="2" charset="0"/>
                <a:ea typeface="微软雅黑" panose="020B0503020204020204" pitchFamily="34" charset="-122"/>
              </a:rPr>
              <a:t>旁路模式介绍</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idx="4294967295"/>
          </p:nvPr>
        </p:nvSpPr>
        <p:spPr>
          <a:xfrm>
            <a:off x="0" y="393700"/>
            <a:ext cx="3311525" cy="850900"/>
          </a:xfrm>
        </p:spPr>
        <p:txBody>
          <a:bodyPr/>
          <a:lstStyle/>
          <a:p>
            <a:pPr eaLnBrk="1" hangingPunct="1"/>
            <a:r>
              <a:rPr lang="en-US" altLang="zh-CN" sz="3200" b="1" dirty="0">
                <a:solidFill>
                  <a:schemeClr val="hlink"/>
                </a:solidFill>
              </a:rPr>
              <a:t>AD</a:t>
            </a:r>
            <a:r>
              <a:rPr lang="zh-CN" altLang="en-US" sz="3200" b="1" dirty="0">
                <a:solidFill>
                  <a:schemeClr val="hlink"/>
                </a:solidFill>
              </a:rPr>
              <a:t>部署模式介绍</a:t>
            </a:r>
            <a:endParaRPr lang="zh-CN" altLang="en-US" sz="3200" b="1" dirty="0">
              <a:solidFill>
                <a:schemeClr val="hlink"/>
              </a:solidFill>
            </a:endParaRPr>
          </a:p>
        </p:txBody>
      </p:sp>
      <p:sp>
        <p:nvSpPr>
          <p:cNvPr id="8195" name="Rectangle 3"/>
          <p:cNvSpPr>
            <a:spLocks noGrp="1" noChangeArrowheads="1"/>
          </p:cNvSpPr>
          <p:nvPr>
            <p:ph type="body" idx="4294967295"/>
          </p:nvPr>
        </p:nvSpPr>
        <p:spPr>
          <a:xfrm>
            <a:off x="1008063" y="2324100"/>
            <a:ext cx="8135937" cy="3194050"/>
          </a:xfrm>
        </p:spPr>
        <p:txBody>
          <a:bodyPr wrap="none" lIns="90170" tIns="46990" rIns="90170" bIns="46990"/>
          <a:lstStyle/>
          <a:p>
            <a:pPr eaLnBrk="1" hangingPunct="1">
              <a:lnSpc>
                <a:spcPct val="150000"/>
              </a:lnSpc>
              <a:spcBef>
                <a:spcPts val="475"/>
              </a:spcBef>
              <a:buFontTx/>
              <a:buNone/>
            </a:pPr>
            <a:r>
              <a:rPr lang="zh-CN" altLang="en-US" sz="1800"/>
              <a:t>部署模式是指设备以什么样的工作方式部署到用户网络中去，不同的部</a:t>
            </a:r>
            <a:endParaRPr lang="en-US" altLang="zh-CN" sz="1800"/>
          </a:p>
          <a:p>
            <a:pPr eaLnBrk="1" hangingPunct="1">
              <a:lnSpc>
                <a:spcPct val="150000"/>
              </a:lnSpc>
              <a:spcBef>
                <a:spcPts val="475"/>
              </a:spcBef>
              <a:buFontTx/>
              <a:buNone/>
            </a:pPr>
            <a:r>
              <a:rPr lang="zh-CN" altLang="en-US" sz="1800"/>
              <a:t>署方式对用户的网络影响各有不同，具体以何种部署方式需要综合用户</a:t>
            </a:r>
            <a:endParaRPr lang="en-US" altLang="zh-CN" sz="1800"/>
          </a:p>
          <a:p>
            <a:pPr eaLnBrk="1" hangingPunct="1">
              <a:lnSpc>
                <a:spcPct val="150000"/>
              </a:lnSpc>
              <a:spcBef>
                <a:spcPts val="475"/>
              </a:spcBef>
              <a:buFontTx/>
              <a:buNone/>
            </a:pPr>
            <a:r>
              <a:rPr lang="zh-CN" altLang="en-US" sz="1800"/>
              <a:t>具体的网络环境和用户的功能需求而定。</a:t>
            </a:r>
            <a:endParaRPr lang="zh-CN" altLang="en-US" sz="1800"/>
          </a:p>
          <a:p>
            <a:pPr eaLnBrk="1" hangingPunct="1">
              <a:lnSpc>
                <a:spcPct val="120000"/>
              </a:lnSpc>
              <a:spcBef>
                <a:spcPct val="0"/>
              </a:spcBef>
              <a:buFontTx/>
              <a:buNone/>
            </a:pPr>
            <a:endParaRPr lang="en-US" altLang="zh-CN" sz="1800"/>
          </a:p>
          <a:p>
            <a:pPr eaLnBrk="1" hangingPunct="1">
              <a:lnSpc>
                <a:spcPct val="120000"/>
              </a:lnSpc>
              <a:spcBef>
                <a:spcPct val="0"/>
              </a:spcBef>
              <a:buFontTx/>
              <a:buNone/>
            </a:pPr>
            <a:r>
              <a:rPr lang="en-US" altLang="zh-CN" sz="1800"/>
              <a:t>SANGFOR </a:t>
            </a:r>
            <a:r>
              <a:rPr lang="zh-CN" altLang="en-US" sz="1800"/>
              <a:t>A</a:t>
            </a:r>
            <a:r>
              <a:rPr lang="en-US" altLang="zh-CN" sz="1800"/>
              <a:t>D</a:t>
            </a:r>
            <a:r>
              <a:rPr lang="zh-CN" altLang="en-US" sz="1800"/>
              <a:t>支持</a:t>
            </a:r>
            <a:r>
              <a:rPr lang="zh-CN" altLang="en-US" sz="1800" b="1">
                <a:solidFill>
                  <a:srgbClr val="FF6600"/>
                </a:solidFill>
              </a:rPr>
              <a:t>路由模式、旁路模式</a:t>
            </a:r>
            <a:r>
              <a:rPr lang="zh-CN" altLang="en-US" sz="1800"/>
              <a:t>两种部署方式。</a:t>
            </a:r>
            <a:endParaRPr lang="zh-CN" altLang="en-US" sz="1800"/>
          </a:p>
          <a:p>
            <a:pPr eaLnBrk="1" hangingPunct="1">
              <a:lnSpc>
                <a:spcPct val="120000"/>
              </a:lnSpc>
              <a:spcBef>
                <a:spcPct val="0"/>
              </a:spcBef>
              <a:buFontTx/>
              <a:buNone/>
            </a:pPr>
            <a:endParaRPr lang="zh-CN" altLang="en-US" sz="1800"/>
          </a:p>
          <a:p>
            <a:pPr eaLnBrk="1" hangingPunct="1">
              <a:lnSpc>
                <a:spcPct val="120000"/>
              </a:lnSpc>
              <a:spcBef>
                <a:spcPct val="0"/>
              </a:spcBef>
              <a:buFontTx/>
              <a:buNone/>
            </a:pPr>
            <a:r>
              <a:rPr lang="zh-CN" altLang="en-US" sz="1800"/>
              <a:t>注意：配置AD设备时不需在界面上选择部署模式，以什么方式接入</a:t>
            </a:r>
            <a:endParaRPr lang="zh-CN" altLang="en-US" sz="1800"/>
          </a:p>
          <a:p>
            <a:pPr eaLnBrk="1" hangingPunct="1">
              <a:lnSpc>
                <a:spcPct val="120000"/>
              </a:lnSpc>
              <a:spcBef>
                <a:spcPct val="0"/>
              </a:spcBef>
              <a:buFontTx/>
              <a:buNone/>
            </a:pPr>
            <a:r>
              <a:rPr lang="zh-CN" altLang="en-US" sz="1800"/>
              <a:t>客户的网络就是什么部署模式</a:t>
            </a:r>
            <a:endParaRPr lang="zh-CN" altLang="en-US" sz="1800"/>
          </a:p>
          <a:p>
            <a:pPr eaLnBrk="1" hangingPunct="1">
              <a:lnSpc>
                <a:spcPct val="120000"/>
              </a:lnSpc>
              <a:spcBef>
                <a:spcPct val="0"/>
              </a:spcBef>
              <a:buFontTx/>
              <a:buNone/>
            </a:pPr>
            <a:endParaRPr lang="zh-CN" altLang="en-US" sz="1800"/>
          </a:p>
          <a:p>
            <a:pPr eaLnBrk="1" hangingPunct="1">
              <a:lnSpc>
                <a:spcPct val="120000"/>
              </a:lnSpc>
              <a:spcBef>
                <a:spcPct val="0"/>
              </a:spcBef>
              <a:buFontTx/>
              <a:buNone/>
            </a:pPr>
            <a:endParaRPr lang="zh-CN" altLang="en-US" sz="1800"/>
          </a:p>
          <a:p>
            <a:pPr eaLnBrk="1" hangingPunct="1">
              <a:lnSpc>
                <a:spcPct val="120000"/>
              </a:lnSpc>
              <a:spcBef>
                <a:spcPct val="0"/>
              </a:spcBef>
              <a:buFontTx/>
              <a:buNone/>
            </a:pPr>
            <a:endParaRPr lang="zh-CN" altLang="en-US" sz="1800"/>
          </a:p>
          <a:p>
            <a:pPr eaLnBrk="1" hangingPunct="1">
              <a:buFontTx/>
              <a:buNone/>
            </a:pPr>
            <a:endParaRPr lang="zh-CN" altLang="en-US" sz="1800"/>
          </a:p>
        </p:txBody>
      </p:sp>
      <p:sp>
        <p:nvSpPr>
          <p:cNvPr id="2" name="Rectangle 20"/>
          <p:cNvSpPr>
            <a:spLocks noChangeArrowheads="1"/>
          </p:cNvSpPr>
          <p:nvPr/>
        </p:nvSpPr>
        <p:spPr bwMode="auto">
          <a:xfrm>
            <a:off x="539750" y="1411288"/>
            <a:ext cx="36353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en-US" altLang="zh-CN" sz="2400" b="1">
                <a:latin typeface="Times New Roman" panose="02020603050405020304" pitchFamily="2" charset="0"/>
                <a:ea typeface="微软雅黑" panose="020B0503020204020204" pitchFamily="34" charset="-122"/>
              </a:rPr>
              <a:t>1.</a:t>
            </a:r>
            <a:r>
              <a:rPr lang="zh-CN" altLang="en-US" sz="2400" b="1">
                <a:latin typeface="Times New Roman" panose="02020603050405020304" pitchFamily="2" charset="0"/>
                <a:ea typeface="微软雅黑" panose="020B0503020204020204" pitchFamily="34" charset="-122"/>
              </a:rPr>
              <a:t>什么叫部署模式</a:t>
            </a:r>
            <a:endParaRPr lang="en-US" altLang="zh-CN" sz="2400" b="1">
              <a:latin typeface="Times New Roman" panose="02020603050405020304" pitchFamily="2"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195">
                                            <p:txEl>
                                              <p:pRg st="6" end="6"/>
                                            </p:txEl>
                                          </p:spTgt>
                                        </p:tgtEl>
                                        <p:attrNameLst>
                                          <p:attrName>style.visibility</p:attrName>
                                        </p:attrNameLst>
                                      </p:cBhvr>
                                      <p:to>
                                        <p:strVal val="visible"/>
                                      </p:to>
                                    </p:set>
                                    <p:animEffect transition="in" filter="diamond(in)">
                                      <p:cBhvr>
                                        <p:cTn id="7" dur="1000"/>
                                        <p:tgtEl>
                                          <p:spTgt spid="8195">
                                            <p:txEl>
                                              <p:pRg st="6" end="6"/>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8195">
                                            <p:txEl>
                                              <p:pRg st="7" end="7"/>
                                            </p:txEl>
                                          </p:spTgt>
                                        </p:tgtEl>
                                        <p:attrNameLst>
                                          <p:attrName>style.visibility</p:attrName>
                                        </p:attrNameLst>
                                      </p:cBhvr>
                                      <p:to>
                                        <p:strVal val="visible"/>
                                      </p:to>
                                    </p:set>
                                    <p:animEffect transition="in" filter="diamond(in)">
                                      <p:cBhvr>
                                        <p:cTn id="10" dur="1000"/>
                                        <p:tgtEl>
                                          <p:spTgt spid="8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921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9220" name="Rectangle 20"/>
          <p:cNvSpPr>
            <a:spLocks noChangeArrowheads="1"/>
          </p:cNvSpPr>
          <p:nvPr/>
        </p:nvSpPr>
        <p:spPr bwMode="auto">
          <a:xfrm>
            <a:off x="179388" y="1195388"/>
            <a:ext cx="3455987"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spcBef>
                <a:spcPct val="20000"/>
              </a:spcBef>
            </a:pPr>
            <a:r>
              <a:rPr lang="en-US" altLang="zh-CN" sz="2400" b="1">
                <a:latin typeface="Times New Roman" panose="02020603050405020304" pitchFamily="2" charset="0"/>
                <a:ea typeface="微软雅黑" panose="020B0503020204020204" pitchFamily="34" charset="-122"/>
              </a:rPr>
              <a:t>2.</a:t>
            </a:r>
            <a:r>
              <a:rPr lang="zh-CN" altLang="en-US" sz="2400" b="1">
                <a:latin typeface="Times New Roman" panose="02020603050405020304" pitchFamily="2" charset="0"/>
                <a:ea typeface="微软雅黑" panose="020B0503020204020204" pitchFamily="34" charset="-122"/>
              </a:rPr>
              <a:t>路由模式介绍</a:t>
            </a:r>
            <a:endParaRPr lang="zh-CN" altLang="en-US" sz="2400" b="1">
              <a:latin typeface="Times New Roman" panose="02020603050405020304" pitchFamily="2" charset="0"/>
              <a:ea typeface="微软雅黑" panose="020B0503020204020204" pitchFamily="34" charset="-122"/>
            </a:endParaRPr>
          </a:p>
        </p:txBody>
      </p:sp>
      <p:sp>
        <p:nvSpPr>
          <p:cNvPr id="9221" name="Rectangle 3"/>
          <p:cNvSpPr>
            <a:spLocks noChangeArrowheads="1"/>
          </p:cNvSpPr>
          <p:nvPr/>
        </p:nvSpPr>
        <p:spPr bwMode="auto">
          <a:xfrm>
            <a:off x="250825" y="1917700"/>
            <a:ext cx="4897438"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a:lstStyle>
            <a:lvl1pPr marL="609600" indent="-609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0000"/>
              </a:lnSpc>
              <a:spcBef>
                <a:spcPts val="475"/>
              </a:spcBef>
            </a:pPr>
            <a:r>
              <a:rPr lang="zh-CN" altLang="en-US" sz="2000">
                <a:latin typeface="Times New Roman" panose="02020603050405020304" pitchFamily="2" charset="0"/>
                <a:ea typeface="微软雅黑" panose="020B0503020204020204" pitchFamily="34" charset="-122"/>
              </a:rPr>
              <a:t>常见的部署方式，可以同时实现服务器负</a:t>
            </a:r>
            <a:endParaRPr lang="en-US" altLang="zh-CN" sz="2000">
              <a:latin typeface="Times New Roman" panose="02020603050405020304" pitchFamily="2" charset="0"/>
              <a:ea typeface="微软雅黑" panose="020B0503020204020204" pitchFamily="34" charset="-122"/>
            </a:endParaRPr>
          </a:p>
          <a:p>
            <a:pPr>
              <a:lnSpc>
                <a:spcPct val="130000"/>
              </a:lnSpc>
              <a:spcBef>
                <a:spcPts val="475"/>
              </a:spcBef>
            </a:pPr>
            <a:r>
              <a:rPr lang="zh-CN" altLang="en-US" sz="2000">
                <a:latin typeface="Times New Roman" panose="02020603050405020304" pitchFamily="2" charset="0"/>
                <a:ea typeface="微软雅黑" panose="020B0503020204020204" pitchFamily="34" charset="-122"/>
              </a:rPr>
              <a:t>载和多链路负载，设备直接接入网络边界，</a:t>
            </a:r>
            <a:endParaRPr lang="en-US" altLang="zh-CN" sz="2000">
              <a:latin typeface="Times New Roman" panose="02020603050405020304" pitchFamily="2" charset="0"/>
              <a:ea typeface="微软雅黑" panose="020B0503020204020204" pitchFamily="34" charset="-122"/>
            </a:endParaRPr>
          </a:p>
          <a:p>
            <a:pPr>
              <a:lnSpc>
                <a:spcPct val="130000"/>
              </a:lnSpc>
              <a:spcBef>
                <a:spcPts val="475"/>
              </a:spcBef>
            </a:pPr>
            <a:r>
              <a:rPr lang="zh-CN" altLang="en-US" sz="2000">
                <a:latin typeface="Times New Roman" panose="02020603050405020304" pitchFamily="2" charset="0"/>
                <a:ea typeface="微软雅黑" panose="020B0503020204020204" pitchFamily="34" charset="-122"/>
              </a:rPr>
              <a:t>启用</a:t>
            </a:r>
            <a:r>
              <a:rPr lang="en-US" altLang="zh-CN" sz="2000">
                <a:latin typeface="Times New Roman" panose="02020603050405020304" pitchFamily="2" charset="0"/>
                <a:ea typeface="微软雅黑" panose="020B0503020204020204" pitchFamily="34" charset="-122"/>
              </a:rPr>
              <a:t>NAT</a:t>
            </a:r>
            <a:r>
              <a:rPr lang="zh-CN" altLang="en-US" sz="2000">
                <a:latin typeface="Times New Roman" panose="02020603050405020304" pitchFamily="2" charset="0"/>
                <a:ea typeface="微软雅黑" panose="020B0503020204020204" pitchFamily="34" charset="-122"/>
              </a:rPr>
              <a:t>代理上网，防火墙做透明模式，</a:t>
            </a:r>
            <a:endParaRPr lang="en-US" altLang="zh-CN" sz="2000">
              <a:latin typeface="Times New Roman" panose="02020603050405020304" pitchFamily="2" charset="0"/>
              <a:ea typeface="微软雅黑" panose="020B0503020204020204" pitchFamily="34" charset="-122"/>
            </a:endParaRPr>
          </a:p>
          <a:p>
            <a:pPr>
              <a:lnSpc>
                <a:spcPct val="130000"/>
              </a:lnSpc>
              <a:spcBef>
                <a:spcPts val="475"/>
              </a:spcBef>
            </a:pPr>
            <a:r>
              <a:rPr lang="zh-CN" altLang="en-US" sz="2000">
                <a:latin typeface="Times New Roman" panose="02020603050405020304" pitchFamily="2" charset="0"/>
                <a:ea typeface="微软雅黑" panose="020B0503020204020204" pitchFamily="34" charset="-122"/>
              </a:rPr>
              <a:t>适合新建网络或者替代原有出口路由器或</a:t>
            </a:r>
            <a:endParaRPr lang="en-US" altLang="zh-CN" sz="2000">
              <a:latin typeface="Times New Roman" panose="02020603050405020304" pitchFamily="2" charset="0"/>
              <a:ea typeface="微软雅黑" panose="020B0503020204020204" pitchFamily="34" charset="-122"/>
            </a:endParaRPr>
          </a:p>
          <a:p>
            <a:pPr>
              <a:lnSpc>
                <a:spcPct val="130000"/>
              </a:lnSpc>
              <a:spcBef>
                <a:spcPts val="475"/>
              </a:spcBef>
            </a:pPr>
            <a:r>
              <a:rPr lang="zh-CN" altLang="en-US" sz="2000">
                <a:latin typeface="Times New Roman" panose="02020603050405020304" pitchFamily="2" charset="0"/>
                <a:ea typeface="微软雅黑" panose="020B0503020204020204" pitchFamily="34" charset="-122"/>
              </a:rPr>
              <a:t>者防火墙。部署时改动较大，需内网规划</a:t>
            </a:r>
            <a:endParaRPr lang="en-US" altLang="zh-CN" sz="2000">
              <a:latin typeface="Times New Roman" panose="02020603050405020304" pitchFamily="2" charset="0"/>
              <a:ea typeface="微软雅黑" panose="020B0503020204020204" pitchFamily="34" charset="-122"/>
            </a:endParaRPr>
          </a:p>
          <a:p>
            <a:pPr>
              <a:lnSpc>
                <a:spcPct val="130000"/>
              </a:lnSpc>
              <a:spcBef>
                <a:spcPts val="475"/>
              </a:spcBef>
            </a:pPr>
            <a:r>
              <a:rPr lang="en-US" altLang="zh-CN" sz="2000">
                <a:latin typeface="Times New Roman" panose="02020603050405020304" pitchFamily="2" charset="0"/>
                <a:ea typeface="微软雅黑" panose="020B0503020204020204" pitchFamily="34" charset="-122"/>
              </a:rPr>
              <a:t>IP</a:t>
            </a:r>
            <a:r>
              <a:rPr lang="zh-CN" altLang="en-US" sz="2000">
                <a:latin typeface="Times New Roman" panose="02020603050405020304" pitchFamily="2" charset="0"/>
                <a:ea typeface="微软雅黑" panose="020B0503020204020204" pitchFamily="34" charset="-122"/>
              </a:rPr>
              <a:t>段和添加相应的路由。</a:t>
            </a:r>
            <a:endParaRPr lang="en-US" altLang="zh-CN" sz="2000">
              <a:latin typeface="Times New Roman" panose="02020603050405020304" pitchFamily="2" charset="0"/>
              <a:ea typeface="微软雅黑" panose="020B0503020204020204" pitchFamily="34" charset="-122"/>
            </a:endParaRPr>
          </a:p>
          <a:p>
            <a:pPr>
              <a:lnSpc>
                <a:spcPct val="130000"/>
              </a:lnSpc>
              <a:spcBef>
                <a:spcPts val="475"/>
              </a:spcBef>
            </a:pPr>
            <a:endParaRPr lang="en-US" altLang="zh-CN" sz="2000">
              <a:latin typeface="Times New Roman" panose="02020603050405020304" pitchFamily="2" charset="0"/>
              <a:ea typeface="微软雅黑" panose="020B0503020204020204" pitchFamily="34" charset="-122"/>
            </a:endParaRPr>
          </a:p>
          <a:p>
            <a:pPr>
              <a:lnSpc>
                <a:spcPct val="130000"/>
              </a:lnSpc>
              <a:spcBef>
                <a:spcPts val="475"/>
              </a:spcBef>
            </a:pPr>
            <a:r>
              <a:rPr lang="zh-CN" altLang="en-US" sz="2000">
                <a:solidFill>
                  <a:srgbClr val="FF0000"/>
                </a:solidFill>
                <a:latin typeface="Times New Roman" panose="02020603050405020304" pitchFamily="2" charset="0"/>
                <a:ea typeface="微软雅黑" panose="020B0503020204020204" pitchFamily="34" charset="-122"/>
              </a:rPr>
              <a:t>路由模式下</a:t>
            </a:r>
            <a:r>
              <a:rPr lang="zh-CN" altLang="en-US" sz="2000">
                <a:latin typeface="Times New Roman" panose="02020603050405020304" pitchFamily="2" charset="0"/>
                <a:ea typeface="微软雅黑" panose="020B0503020204020204" pitchFamily="34" charset="-122"/>
              </a:rPr>
              <a:t>可实现</a:t>
            </a:r>
            <a:r>
              <a:rPr lang="zh-CN" altLang="en-US" sz="2000">
                <a:solidFill>
                  <a:srgbClr val="FF0000"/>
                </a:solidFill>
                <a:latin typeface="Times New Roman" panose="02020603050405020304" pitchFamily="2" charset="0"/>
                <a:ea typeface="微软雅黑" panose="020B0503020204020204" pitchFamily="34" charset="-122"/>
              </a:rPr>
              <a:t>入站链路负载、出站链</a:t>
            </a:r>
            <a:endParaRPr lang="en-US" altLang="zh-CN" sz="2000">
              <a:solidFill>
                <a:srgbClr val="FF0000"/>
              </a:solidFill>
              <a:latin typeface="Times New Roman" panose="02020603050405020304" pitchFamily="2" charset="0"/>
              <a:ea typeface="微软雅黑" panose="020B0503020204020204" pitchFamily="34" charset="-122"/>
            </a:endParaRPr>
          </a:p>
          <a:p>
            <a:pPr>
              <a:lnSpc>
                <a:spcPct val="130000"/>
              </a:lnSpc>
              <a:spcBef>
                <a:spcPts val="475"/>
              </a:spcBef>
            </a:pPr>
            <a:r>
              <a:rPr lang="zh-CN" altLang="en-US" sz="2000">
                <a:solidFill>
                  <a:srgbClr val="FF0000"/>
                </a:solidFill>
                <a:latin typeface="Times New Roman" panose="02020603050405020304" pitchFamily="2" charset="0"/>
                <a:ea typeface="微软雅黑" panose="020B0503020204020204" pitchFamily="34" charset="-122"/>
              </a:rPr>
              <a:t>路负载、服务器负载。</a:t>
            </a:r>
            <a:endParaRPr lang="zh-CN" altLang="en-US" sz="2000">
              <a:latin typeface="Times New Roman" panose="02020603050405020304" pitchFamily="2" charset="0"/>
              <a:ea typeface="微软雅黑" panose="020B0503020204020204" pitchFamily="34" charset="-122"/>
            </a:endParaRPr>
          </a:p>
        </p:txBody>
      </p:sp>
      <p:pic>
        <p:nvPicPr>
          <p:cNvPr id="9222"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72380" y="883920"/>
            <a:ext cx="288607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a:xfrm>
            <a:off x="539750" y="392907"/>
            <a:ext cx="3312170" cy="8509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b="1">
                <a:solidFill>
                  <a:schemeClr val="hlink"/>
                </a:solidFill>
              </a:rPr>
              <a:t>AD</a:t>
            </a:r>
            <a:r>
              <a:rPr lang="zh-CN" altLang="en-US" sz="3200" b="1">
                <a:solidFill>
                  <a:schemeClr val="hlink"/>
                </a:solidFill>
              </a:rPr>
              <a:t>部署模式介绍</a:t>
            </a:r>
            <a:endParaRPr lang="zh-CN" altLang="en-US" sz="3200" b="1" dirty="0">
              <a:solidFill>
                <a:schemeClr val="hlink"/>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024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0244" name="Rectangle 20"/>
          <p:cNvSpPr>
            <a:spLocks noChangeArrowheads="1"/>
          </p:cNvSpPr>
          <p:nvPr/>
        </p:nvSpPr>
        <p:spPr bwMode="auto">
          <a:xfrm>
            <a:off x="179388" y="1333500"/>
            <a:ext cx="349408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spcBef>
                <a:spcPct val="20000"/>
              </a:spcBef>
            </a:pPr>
            <a:r>
              <a:rPr lang="en-US" altLang="zh-CN" sz="2400" b="1" dirty="0">
                <a:latin typeface="Times New Roman" panose="02020603050405020304" pitchFamily="2" charset="0"/>
                <a:ea typeface="微软雅黑" panose="020B0503020204020204" pitchFamily="34" charset="-122"/>
              </a:rPr>
              <a:t>3.</a:t>
            </a:r>
            <a:r>
              <a:rPr lang="zh-CN" altLang="en-US" sz="2400" b="1" dirty="0">
                <a:latin typeface="Times New Roman" panose="02020603050405020304" pitchFamily="2" charset="0"/>
                <a:ea typeface="微软雅黑" panose="020B0503020204020204" pitchFamily="34" charset="-122"/>
              </a:rPr>
              <a:t>旁路模式介绍</a:t>
            </a:r>
            <a:endParaRPr lang="zh-CN" altLang="en-US" sz="2400" b="1" dirty="0">
              <a:latin typeface="Times New Roman" panose="02020603050405020304" pitchFamily="2" charset="0"/>
              <a:ea typeface="微软雅黑" panose="020B0503020204020204" pitchFamily="34" charset="-122"/>
            </a:endParaRPr>
          </a:p>
        </p:txBody>
      </p:sp>
      <p:sp>
        <p:nvSpPr>
          <p:cNvPr id="10245" name="Rectangle 3"/>
          <p:cNvSpPr>
            <a:spLocks noChangeArrowheads="1"/>
          </p:cNvSpPr>
          <p:nvPr/>
        </p:nvSpPr>
        <p:spPr bwMode="auto">
          <a:xfrm>
            <a:off x="179388" y="2001043"/>
            <a:ext cx="5186362" cy="4307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ct val="20000"/>
              </a:spcBef>
            </a:pPr>
            <a:r>
              <a:rPr lang="zh-CN" altLang="en-US" sz="2000" dirty="0">
                <a:latin typeface="Times New Roman" panose="02020603050405020304" pitchFamily="2" charset="0"/>
                <a:ea typeface="微软雅黑" panose="020B0503020204020204" pitchFamily="34" charset="-122"/>
              </a:rPr>
              <a:t>旁路部署不需要改动原有网络结构。旁路环境下</a:t>
            </a:r>
            <a:r>
              <a:rPr lang="en-US" altLang="zh-CN" sz="2000" dirty="0">
                <a:latin typeface="Times New Roman" panose="02020603050405020304" pitchFamily="2" charset="0"/>
                <a:ea typeface="微软雅黑" panose="020B0503020204020204" pitchFamily="34" charset="-122"/>
              </a:rPr>
              <a:t>AD</a:t>
            </a:r>
            <a:r>
              <a:rPr lang="zh-CN" altLang="en-US" sz="2000" dirty="0">
                <a:latin typeface="Times New Roman" panose="02020603050405020304" pitchFamily="2" charset="0"/>
                <a:ea typeface="微软雅黑" panose="020B0503020204020204" pitchFamily="34" charset="-122"/>
              </a:rPr>
              <a:t>设备可实现</a:t>
            </a:r>
            <a:r>
              <a:rPr lang="zh-CN" altLang="en-US" sz="2000" dirty="0">
                <a:solidFill>
                  <a:srgbClr val="FF0000"/>
                </a:solidFill>
                <a:latin typeface="Times New Roman" panose="02020603050405020304" pitchFamily="2" charset="0"/>
                <a:ea typeface="微软雅黑" panose="020B0503020204020204" pitchFamily="34" charset="-122"/>
              </a:rPr>
              <a:t>服务器负载</a:t>
            </a:r>
            <a:r>
              <a:rPr lang="zh-CN" altLang="en-US" sz="2000" dirty="0">
                <a:latin typeface="Times New Roman" panose="02020603050405020304" pitchFamily="2" charset="0"/>
                <a:ea typeface="微软雅黑" panose="020B0503020204020204" pitchFamily="34" charset="-122"/>
              </a:rPr>
              <a:t>和</a:t>
            </a:r>
            <a:r>
              <a:rPr lang="zh-CN" altLang="en-US" sz="2000" dirty="0">
                <a:solidFill>
                  <a:srgbClr val="FF0000"/>
                </a:solidFill>
                <a:latin typeface="Times New Roman" panose="02020603050405020304" pitchFamily="2" charset="0"/>
                <a:ea typeface="微软雅黑" panose="020B0503020204020204" pitchFamily="34" charset="-122"/>
              </a:rPr>
              <a:t>入站链路负载</a:t>
            </a:r>
            <a:r>
              <a:rPr lang="zh-CN" altLang="en-US" sz="2000" dirty="0">
                <a:latin typeface="Times New Roman" panose="02020603050405020304" pitchFamily="2" charset="0"/>
                <a:ea typeface="微软雅黑" panose="020B0503020204020204" pitchFamily="34" charset="-122"/>
              </a:rPr>
              <a:t>，</a:t>
            </a:r>
            <a:r>
              <a:rPr lang="zh-CN" altLang="en-US" sz="2000" dirty="0">
                <a:solidFill>
                  <a:srgbClr val="0070C0"/>
                </a:solidFill>
                <a:latin typeface="Times New Roman" panose="02020603050405020304" pitchFamily="2" charset="0"/>
                <a:ea typeface="微软雅黑" panose="020B0503020204020204" pitchFamily="34" charset="-122"/>
              </a:rPr>
              <a:t>不</a:t>
            </a:r>
            <a:r>
              <a:rPr lang="zh-CN" altLang="en-US" sz="2000" dirty="0">
                <a:solidFill>
                  <a:srgbClr val="0070C0"/>
                </a:solidFill>
                <a:latin typeface="Times New Roman" panose="02020603050405020304" pitchFamily="2" charset="0"/>
                <a:ea typeface="微软雅黑" panose="020B0503020204020204" pitchFamily="34" charset="-122"/>
                <a:sym typeface="Arial" panose="020B0604020202020204" pitchFamily="34" charset="0"/>
              </a:rPr>
              <a:t>支持出站链路负载</a:t>
            </a:r>
            <a:r>
              <a:rPr lang="zh-CN" altLang="en-US" sz="2000" dirty="0">
                <a:latin typeface="Times New Roman" panose="02020603050405020304" pitchFamily="2" charset="0"/>
                <a:ea typeface="微软雅黑" panose="020B0503020204020204" pitchFamily="34" charset="-122"/>
              </a:rPr>
              <a:t>。</a:t>
            </a:r>
            <a:endParaRPr lang="en-US" altLang="zh-CN" sz="2000" dirty="0">
              <a:latin typeface="Times New Roman" panose="02020603050405020304" pitchFamily="2" charset="0"/>
              <a:ea typeface="微软雅黑" panose="020B0503020204020204" pitchFamily="34" charset="-122"/>
            </a:endParaRPr>
          </a:p>
          <a:p>
            <a:pPr>
              <a:lnSpc>
                <a:spcPct val="130000"/>
              </a:lnSpc>
              <a:spcBef>
                <a:spcPct val="20000"/>
              </a:spcBef>
            </a:pPr>
            <a:r>
              <a:rPr lang="en-US" altLang="zh-CN" sz="2000" dirty="0">
                <a:latin typeface="Times New Roman" panose="02020603050405020304" pitchFamily="2" charset="0"/>
                <a:ea typeface="微软雅黑" panose="020B0503020204020204" pitchFamily="34" charset="-122"/>
              </a:rPr>
              <a:t>AD</a:t>
            </a:r>
            <a:r>
              <a:rPr lang="zh-CN" altLang="en-US" sz="2000" dirty="0">
                <a:latin typeface="Times New Roman" panose="02020603050405020304" pitchFamily="2" charset="0"/>
                <a:ea typeface="微软雅黑" panose="020B0503020204020204" pitchFamily="34" charset="-122"/>
              </a:rPr>
              <a:t>设备旁路部署时，必须连接</a:t>
            </a:r>
            <a:r>
              <a:rPr lang="en-US" altLang="zh-CN" sz="2000" dirty="0">
                <a:solidFill>
                  <a:srgbClr val="FF0000"/>
                </a:solidFill>
                <a:latin typeface="Times New Roman" panose="02020603050405020304" pitchFamily="2" charset="0"/>
                <a:ea typeface="微软雅黑" panose="020B0503020204020204" pitchFamily="34" charset="-122"/>
              </a:rPr>
              <a:t>WAN</a:t>
            </a:r>
            <a:r>
              <a:rPr lang="zh-CN" altLang="en-US" sz="2000" dirty="0">
                <a:solidFill>
                  <a:srgbClr val="FF0000"/>
                </a:solidFill>
                <a:latin typeface="Times New Roman" panose="02020603050405020304" pitchFamily="2" charset="0"/>
                <a:ea typeface="微软雅黑" panose="020B0503020204020204" pitchFamily="34" charset="-122"/>
              </a:rPr>
              <a:t>口</a:t>
            </a:r>
            <a:r>
              <a:rPr lang="zh-CN" altLang="en-US" sz="2000" dirty="0">
                <a:latin typeface="Times New Roman" panose="02020603050405020304" pitchFamily="2" charset="0"/>
                <a:ea typeface="微软雅黑" panose="020B0503020204020204" pitchFamily="34" charset="-122"/>
              </a:rPr>
              <a:t>到交换机。</a:t>
            </a:r>
            <a:r>
              <a:rPr lang="en-US" altLang="zh-CN" sz="2000" dirty="0">
                <a:latin typeface="Times New Roman" panose="02020603050405020304" pitchFamily="2" charset="0"/>
                <a:ea typeface="微软雅黑" panose="020B0503020204020204" pitchFamily="34" charset="-122"/>
              </a:rPr>
              <a:t>WAN</a:t>
            </a:r>
            <a:r>
              <a:rPr lang="zh-CN" altLang="en-US" sz="2000" dirty="0">
                <a:latin typeface="Times New Roman" panose="02020603050405020304" pitchFamily="2" charset="0"/>
                <a:ea typeface="微软雅黑" panose="020B0503020204020204" pitchFamily="34" charset="-122"/>
              </a:rPr>
              <a:t>口可以和服务器在同一网段，如果不在同网段，则需要保证</a:t>
            </a:r>
            <a:r>
              <a:rPr lang="en-US" altLang="zh-CN" sz="2000" dirty="0">
                <a:latin typeface="Times New Roman" panose="02020603050405020304" pitchFamily="2" charset="0"/>
                <a:ea typeface="微软雅黑" panose="020B0503020204020204" pitchFamily="34" charset="-122"/>
              </a:rPr>
              <a:t>AD</a:t>
            </a:r>
            <a:r>
              <a:rPr lang="zh-CN" altLang="en-US" sz="2000" dirty="0">
                <a:latin typeface="Times New Roman" panose="02020603050405020304" pitchFamily="2" charset="0"/>
                <a:ea typeface="微软雅黑" panose="020B0503020204020204" pitchFamily="34" charset="-122"/>
              </a:rPr>
              <a:t>和服务器路由可达。</a:t>
            </a:r>
            <a:endParaRPr lang="zh-CN" altLang="en-US" sz="2000" dirty="0">
              <a:latin typeface="Times New Roman" panose="02020603050405020304" pitchFamily="2" charset="0"/>
              <a:ea typeface="微软雅黑" panose="020B0503020204020204" pitchFamily="34" charset="-122"/>
            </a:endParaRPr>
          </a:p>
          <a:p>
            <a:pPr>
              <a:lnSpc>
                <a:spcPct val="130000"/>
              </a:lnSpc>
              <a:spcBef>
                <a:spcPct val="20000"/>
              </a:spcBef>
            </a:pPr>
            <a:r>
              <a:rPr lang="zh-CN" altLang="en-US" sz="2000" dirty="0">
                <a:latin typeface="Times New Roman" panose="02020603050405020304" pitchFamily="2" charset="0"/>
                <a:ea typeface="微软雅黑" panose="020B0503020204020204" pitchFamily="34" charset="-122"/>
              </a:rPr>
              <a:t>若服务需要发布到公网，需要在边界出口设备上做</a:t>
            </a:r>
            <a:r>
              <a:rPr lang="zh-CN" altLang="en-US" sz="2000" dirty="0">
                <a:solidFill>
                  <a:srgbClr val="FF0000"/>
                </a:solidFill>
                <a:latin typeface="Times New Roman" panose="02020603050405020304" pitchFamily="2" charset="0"/>
                <a:ea typeface="微软雅黑" panose="020B0503020204020204" pitchFamily="34" charset="-122"/>
              </a:rPr>
              <a:t>端口映射给</a:t>
            </a:r>
            <a:r>
              <a:rPr lang="en-US" altLang="zh-CN" sz="2000" dirty="0">
                <a:solidFill>
                  <a:srgbClr val="FF0000"/>
                </a:solidFill>
                <a:latin typeface="Times New Roman" panose="02020603050405020304" pitchFamily="2" charset="0"/>
                <a:ea typeface="微软雅黑" panose="020B0503020204020204" pitchFamily="34" charset="-122"/>
              </a:rPr>
              <a:t>AD</a:t>
            </a:r>
            <a:r>
              <a:rPr lang="zh-CN" altLang="en-US" sz="2000" dirty="0">
                <a:solidFill>
                  <a:srgbClr val="FF0000"/>
                </a:solidFill>
                <a:latin typeface="Times New Roman" panose="02020603050405020304" pitchFamily="2" charset="0"/>
                <a:ea typeface="微软雅黑" panose="020B0503020204020204" pitchFamily="34" charset="-122"/>
              </a:rPr>
              <a:t>设备</a:t>
            </a:r>
            <a:r>
              <a:rPr lang="zh-CN" altLang="en-US" sz="2000" dirty="0">
                <a:latin typeface="Times New Roman" panose="02020603050405020304" pitchFamily="2" charset="0"/>
                <a:ea typeface="微软雅黑" panose="020B0503020204020204" pitchFamily="34" charset="-122"/>
              </a:rPr>
              <a:t>（全映射或者服务器相关应用端口）  </a:t>
            </a:r>
            <a:endParaRPr lang="zh-CN" altLang="en-US" sz="2000" dirty="0">
              <a:latin typeface="Times New Roman" panose="02020603050405020304" pitchFamily="2" charset="0"/>
              <a:ea typeface="微软雅黑" panose="020B0503020204020204" pitchFamily="34" charset="-122"/>
            </a:endParaRPr>
          </a:p>
        </p:txBody>
      </p:sp>
      <p:pic>
        <p:nvPicPr>
          <p:cNvPr id="1024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65750" y="1243807"/>
            <a:ext cx="3317875"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a:xfrm>
            <a:off x="539750" y="392907"/>
            <a:ext cx="3312170" cy="8509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b="1">
                <a:solidFill>
                  <a:schemeClr val="hlink"/>
                </a:solidFill>
              </a:rPr>
              <a:t>AD</a:t>
            </a:r>
            <a:r>
              <a:rPr lang="zh-CN" altLang="en-US" sz="3200" b="1">
                <a:solidFill>
                  <a:schemeClr val="hlink"/>
                </a:solidFill>
              </a:rPr>
              <a:t>部署模式介绍</a:t>
            </a:r>
            <a:endParaRPr lang="zh-CN" altLang="en-US" sz="3200" b="1" dirty="0">
              <a:solidFill>
                <a:schemeClr val="hlink"/>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a:off x="467544" y="1050620"/>
            <a:ext cx="8280920" cy="2116"/>
          </a:xfrm>
          <a:prstGeom prst="line">
            <a:avLst/>
          </a:prstGeom>
          <a:ln w="127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5" name="文本框 7"/>
          <p:cNvSpPr txBox="1">
            <a:spLocks noChangeArrowheads="1"/>
          </p:cNvSpPr>
          <p:nvPr/>
        </p:nvSpPr>
        <p:spPr bwMode="auto">
          <a:xfrm>
            <a:off x="678632" y="1268760"/>
            <a:ext cx="5810250" cy="2408352"/>
          </a:xfrm>
          <a:prstGeom prst="rect">
            <a:avLst/>
          </a:prstGeom>
          <a:noFill/>
          <a:ln>
            <a:noFill/>
          </a:ln>
        </p:spPr>
        <p:txBody>
          <a:bodyPr lIns="68580" tIns="34290" rIns="68580" bIns="34290">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eaLnBrk="1" hangingPunct="1">
              <a:lnSpc>
                <a:spcPct val="200000"/>
              </a:lnSpc>
            </a:pPr>
            <a:r>
              <a:rPr lang="en-US" altLang="zh-CN" sz="3600" dirty="0">
                <a:solidFill>
                  <a:prstClr val="white"/>
                </a:solidFill>
                <a:latin typeface="微软雅黑" panose="020B0503020204020204" pitchFamily="34" charset="-122"/>
                <a:ea typeface="微软雅黑" panose="020B0503020204020204" pitchFamily="34" charset="-122"/>
              </a:rPr>
              <a:t>AD</a:t>
            </a:r>
            <a:r>
              <a:rPr lang="zh-CN" altLang="en-US" sz="3600" dirty="0">
                <a:solidFill>
                  <a:prstClr val="white"/>
                </a:solidFill>
                <a:latin typeface="微软雅黑" panose="020B0503020204020204" pitchFamily="34" charset="-122"/>
                <a:ea typeface="微软雅黑" panose="020B0503020204020204" pitchFamily="34" charset="-122"/>
              </a:rPr>
              <a:t>典型部署案例及配置</a:t>
            </a:r>
            <a:endParaRPr lang="zh-CN" altLang="en-US" sz="3600" dirty="0">
              <a:solidFill>
                <a:prstClr val="white"/>
              </a:solidFill>
              <a:latin typeface="微软雅黑" panose="020B0503020204020204" pitchFamily="34" charset="-122"/>
              <a:ea typeface="微软雅黑" panose="020B0503020204020204" pitchFamily="34" charset="-122"/>
            </a:endParaRPr>
          </a:p>
          <a:p>
            <a:pPr lvl="0" eaLnBrk="1" hangingPunct="1">
              <a:lnSpc>
                <a:spcPct val="200000"/>
              </a:lnSpc>
            </a:pPr>
            <a:r>
              <a:rPr lang="zh-CN" altLang="en-US" sz="2000" dirty="0">
                <a:solidFill>
                  <a:prstClr val="white"/>
                </a:solidFill>
                <a:latin typeface="微软雅黑" panose="020B0503020204020204" pitchFamily="34" charset="-122"/>
                <a:ea typeface="微软雅黑" panose="020B0503020204020204" pitchFamily="34" charset="-122"/>
              </a:rPr>
              <a:t>   </a:t>
            </a:r>
            <a:r>
              <a:rPr lang="en-US" altLang="zh-CN" sz="2000" dirty="0">
                <a:solidFill>
                  <a:prstClr val="white"/>
                </a:solidFill>
                <a:latin typeface="微软雅黑" panose="020B0503020204020204" pitchFamily="34" charset="-122"/>
                <a:ea typeface="微软雅黑" panose="020B0503020204020204" pitchFamily="34" charset="-122"/>
              </a:rPr>
              <a:t>1.</a:t>
            </a:r>
            <a:r>
              <a:rPr lang="zh-CN" altLang="en-US" sz="2000" dirty="0">
                <a:solidFill>
                  <a:prstClr val="white"/>
                </a:solidFill>
                <a:latin typeface="微软雅黑" panose="020B0503020204020204" pitchFamily="34" charset="-122"/>
                <a:ea typeface="微软雅黑" panose="020B0503020204020204" pitchFamily="34" charset="-122"/>
              </a:rPr>
              <a:t>路由模式部署案例</a:t>
            </a:r>
            <a:endParaRPr lang="zh-CN" altLang="en-US" sz="2000" dirty="0">
              <a:solidFill>
                <a:prstClr val="white"/>
              </a:solidFill>
              <a:latin typeface="微软雅黑" panose="020B0503020204020204" pitchFamily="34" charset="-122"/>
              <a:ea typeface="微软雅黑" panose="020B0503020204020204" pitchFamily="34" charset="-122"/>
            </a:endParaRPr>
          </a:p>
          <a:p>
            <a:pPr lvl="0" eaLnBrk="1" hangingPunct="1">
              <a:lnSpc>
                <a:spcPct val="200000"/>
              </a:lnSpc>
            </a:pPr>
            <a:r>
              <a:rPr lang="zh-CN" altLang="en-US" sz="2000" dirty="0">
                <a:solidFill>
                  <a:prstClr val="white"/>
                </a:solidFill>
                <a:latin typeface="微软雅黑" panose="020B0503020204020204" pitchFamily="34" charset="-122"/>
                <a:ea typeface="微软雅黑" panose="020B0503020204020204" pitchFamily="34" charset="-122"/>
              </a:rPr>
              <a:t>   </a:t>
            </a:r>
            <a:r>
              <a:rPr lang="en-US" altLang="zh-CN" sz="2000" dirty="0">
                <a:solidFill>
                  <a:prstClr val="white"/>
                </a:solidFill>
                <a:latin typeface="微软雅黑" panose="020B0503020204020204" pitchFamily="34" charset="-122"/>
                <a:ea typeface="微软雅黑" panose="020B0503020204020204" pitchFamily="34" charset="-122"/>
              </a:rPr>
              <a:t>2.</a:t>
            </a:r>
            <a:r>
              <a:rPr lang="zh-CN" altLang="en-US" sz="2000" dirty="0">
                <a:solidFill>
                  <a:prstClr val="white"/>
                </a:solidFill>
                <a:latin typeface="微软雅黑" panose="020B0503020204020204" pitchFamily="34" charset="-122"/>
                <a:ea typeface="微软雅黑" panose="020B0503020204020204" pitchFamily="34" charset="-122"/>
              </a:rPr>
              <a:t>旁路模式部署案例</a:t>
            </a:r>
            <a:endParaRPr lang="zh-CN" altLang="en-US" sz="20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9"/>
          <p:cNvSpPr>
            <a:spLocks noChangeArrowheads="1"/>
          </p:cNvSpPr>
          <p:nvPr/>
        </p:nvSpPr>
        <p:spPr bwMode="auto">
          <a:xfrm>
            <a:off x="252413" y="1341438"/>
            <a:ext cx="4606925"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spcBef>
                <a:spcPct val="20000"/>
              </a:spcBef>
            </a:pPr>
            <a:r>
              <a:rPr lang="zh-CN" altLang="en-US" sz="2000" b="1">
                <a:solidFill>
                  <a:srgbClr val="0000FF"/>
                </a:solidFill>
                <a:latin typeface="Times New Roman" panose="02020603050405020304" pitchFamily="2" charset="0"/>
                <a:ea typeface="微软雅黑" panose="020B0503020204020204" pitchFamily="34" charset="-122"/>
              </a:rPr>
              <a:t>用户需求：</a:t>
            </a:r>
            <a:endParaRPr lang="en-US" altLang="zh-CN" sz="2000" b="1">
              <a:solidFill>
                <a:srgbClr val="0000FF"/>
              </a:solidFill>
              <a:latin typeface="Times New Roman" panose="02020603050405020304" pitchFamily="2" charset="0"/>
              <a:ea typeface="微软雅黑" panose="020B0503020204020204" pitchFamily="34" charset="-122"/>
            </a:endParaRPr>
          </a:p>
          <a:p>
            <a:pPr>
              <a:lnSpc>
                <a:spcPct val="130000"/>
              </a:lnSpc>
              <a:spcBef>
                <a:spcPct val="20000"/>
              </a:spcBef>
            </a:pPr>
            <a:r>
              <a:rPr lang="zh-CN" altLang="en-US" sz="2000">
                <a:latin typeface="Times New Roman" panose="02020603050405020304" pitchFamily="2" charset="0"/>
                <a:ea typeface="微软雅黑" panose="020B0503020204020204" pitchFamily="34" charset="-122"/>
              </a:rPr>
              <a:t>希望实现代理内网上网和智能选路，内网访问网通服务器走网通线路，访问电信服务器走电信线路。同时要实现外网用户访问内部服务器的时候能够做到自动选路快速访问。</a:t>
            </a:r>
            <a:endParaRPr lang="zh-CN" altLang="en-US" sz="2000">
              <a:latin typeface="Times New Roman" panose="02020603050405020304" pitchFamily="2" charset="0"/>
              <a:ea typeface="微软雅黑" panose="020B0503020204020204" pitchFamily="34" charset="-122"/>
            </a:endParaRPr>
          </a:p>
          <a:p>
            <a:pPr>
              <a:lnSpc>
                <a:spcPct val="120000"/>
              </a:lnSpc>
              <a:spcBef>
                <a:spcPct val="20000"/>
              </a:spcBef>
            </a:pPr>
            <a:endParaRPr lang="zh-CN" altLang="en-US" sz="2000">
              <a:latin typeface="Times New Roman" panose="02020603050405020304" pitchFamily="2" charset="0"/>
              <a:ea typeface="微软雅黑" panose="020B0503020204020204" pitchFamily="34" charset="-122"/>
            </a:endParaRPr>
          </a:p>
          <a:p>
            <a:pPr>
              <a:lnSpc>
                <a:spcPct val="120000"/>
              </a:lnSpc>
              <a:spcBef>
                <a:spcPct val="20000"/>
              </a:spcBef>
            </a:pPr>
            <a:r>
              <a:rPr lang="zh-CN" altLang="en-US" sz="2000" b="1">
                <a:solidFill>
                  <a:srgbClr val="0000FF"/>
                </a:solidFill>
                <a:latin typeface="Times New Roman" panose="02020603050405020304" pitchFamily="2" charset="0"/>
                <a:ea typeface="微软雅黑" panose="020B0503020204020204" pitchFamily="34" charset="-122"/>
              </a:rPr>
              <a:t>网络环境：</a:t>
            </a:r>
            <a:endParaRPr lang="zh-CN" altLang="en-US" sz="2000" b="1">
              <a:solidFill>
                <a:srgbClr val="0000FF"/>
              </a:solidFill>
              <a:latin typeface="Times New Roman" panose="02020603050405020304" pitchFamily="2" charset="0"/>
              <a:ea typeface="微软雅黑" panose="020B0503020204020204" pitchFamily="34" charset="-122"/>
            </a:endParaRPr>
          </a:p>
          <a:p>
            <a:pPr>
              <a:lnSpc>
                <a:spcPct val="130000"/>
              </a:lnSpc>
              <a:spcBef>
                <a:spcPct val="20000"/>
              </a:spcBef>
            </a:pPr>
            <a:r>
              <a:rPr lang="zh-CN" altLang="en-US" sz="2000">
                <a:latin typeface="Times New Roman" panose="02020603050405020304" pitchFamily="2" charset="0"/>
                <a:ea typeface="微软雅黑" panose="020B0503020204020204" pitchFamily="34" charset="-122"/>
              </a:rPr>
              <a:t>两条外网线路，内网有服务器群，防火墙透明部署</a:t>
            </a:r>
            <a:endParaRPr lang="zh-CN" altLang="en-US" sz="2000">
              <a:latin typeface="Times New Roman" panose="02020603050405020304" pitchFamily="2" charset="0"/>
              <a:ea typeface="微软雅黑" panose="020B0503020204020204" pitchFamily="34" charset="-122"/>
            </a:endParaRPr>
          </a:p>
        </p:txBody>
      </p:sp>
      <p:sp>
        <p:nvSpPr>
          <p:cNvPr id="12290" name="Rectangle 24"/>
          <p:cNvSpPr txBox="1">
            <a:spLocks noChangeArrowheads="1"/>
          </p:cNvSpPr>
          <p:nvPr/>
        </p:nvSpPr>
        <p:spPr bwMode="auto">
          <a:xfrm>
            <a:off x="250825" y="404813"/>
            <a:ext cx="69850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3200" b="1">
                <a:solidFill>
                  <a:schemeClr val="hlink"/>
                </a:solidFill>
                <a:latin typeface="Times New Roman" panose="02020603050405020304" pitchFamily="2" charset="0"/>
                <a:ea typeface="微软雅黑" panose="020B0503020204020204" pitchFamily="34" charset="-122"/>
              </a:rPr>
              <a:t>路由模式部署案例与配置</a:t>
            </a:r>
            <a:endParaRPr lang="zh-CN" altLang="en-US" sz="3200" b="1">
              <a:solidFill>
                <a:schemeClr val="hlink"/>
              </a:solidFill>
              <a:latin typeface="Times New Roman" panose="02020603050405020304" pitchFamily="2" charset="0"/>
              <a:ea typeface="微软雅黑" panose="020B0503020204020204" pitchFamily="34" charset="-122"/>
            </a:endParaRPr>
          </a:p>
        </p:txBody>
      </p:sp>
      <p:pic>
        <p:nvPicPr>
          <p:cNvPr id="12291"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14938" y="1357313"/>
            <a:ext cx="3476625" cy="490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4：3 云IT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4：3 云ITPPT模板</Template>
  <TotalTime>0</TotalTime>
  <Words>1735</Words>
  <Application>WPS 演示</Application>
  <PresentationFormat>全屏显示(4:3)</PresentationFormat>
  <Paragraphs>169</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19</vt:i4>
      </vt:variant>
    </vt:vector>
  </HeadingPairs>
  <TitlesOfParts>
    <vt:vector size="28" baseType="lpstr">
      <vt:lpstr>Arial</vt:lpstr>
      <vt:lpstr>宋体</vt:lpstr>
      <vt:lpstr>Wingdings</vt:lpstr>
      <vt:lpstr>Calibri</vt:lpstr>
      <vt:lpstr>微软雅黑</vt:lpstr>
      <vt:lpstr>Times New Roman</vt:lpstr>
      <vt:lpstr>Calibri</vt:lpstr>
      <vt:lpstr>4：3 云ITPPT模板</vt:lpstr>
      <vt:lpstr>Office 主题​​</vt:lpstr>
      <vt:lpstr>PowerPoint 演示文稿</vt:lpstr>
      <vt:lpstr>PowerPoint 演示文稿</vt:lpstr>
      <vt:lpstr>PowerPoint 演示文稿</vt:lpstr>
      <vt:lpstr>PowerPoint 演示文稿</vt:lpstr>
      <vt:lpstr>AD部署模式介绍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hdy</dc:creator>
  <cp:lastModifiedBy>Administrator</cp:lastModifiedBy>
  <cp:revision>21</cp:revision>
  <dcterms:created xsi:type="dcterms:W3CDTF">2016-12-12T03:29:00Z</dcterms:created>
  <dcterms:modified xsi:type="dcterms:W3CDTF">2017-03-24T03:58:51Z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