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10" r:id="rId4"/>
    <p:sldId id="294" r:id="rId5"/>
    <p:sldId id="295" r:id="rId6"/>
    <p:sldId id="311" r:id="rId7"/>
    <p:sldId id="297" r:id="rId8"/>
    <p:sldId id="298" r:id="rId9"/>
    <p:sldId id="299" r:id="rId10"/>
    <p:sldId id="312" r:id="rId11"/>
    <p:sldId id="301" r:id="rId12"/>
    <p:sldId id="302" r:id="rId13"/>
    <p:sldId id="303" r:id="rId14"/>
    <p:sldId id="304" r:id="rId15"/>
    <p:sldId id="305" r:id="rId16"/>
    <p:sldId id="306" r:id="rId17"/>
    <p:sldId id="30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390" y="60"/>
      </p:cViewPr>
      <p:guideLst>
        <p:guide orient="horz" pos="2183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0" Type="http://schemas.openxmlformats.org/officeDocument/2006/relationships/vmlDrawing" Target="../drawings/vmlDrawing3.v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6014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2017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09254" y="4920679"/>
            <a:ext cx="6594995" cy="112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AD </a:t>
            </a:r>
            <a:endParaRPr lang="en-US" altLang="zh-CN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4200"/>
              </a:lnSpc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622678" y="1403953"/>
            <a:ext cx="10205590" cy="3259703"/>
          </a:xfrm>
          <a:prstGeom prst="rect">
            <a:avLst/>
          </a:prstGeom>
          <a:noFill/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 txBox="1">
            <a:spLocks noChangeArrowheads="1"/>
          </p:cNvSpPr>
          <p:nvPr/>
        </p:nvSpPr>
        <p:spPr bwMode="auto">
          <a:xfrm>
            <a:off x="251520" y="2315270"/>
            <a:ext cx="4713288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1.AD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设备单臂模式部署，不会影响客户原来的网络结构</a:t>
            </a: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通过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设备做服务器负载，调度策略选择轮询，并配置节点监视器来监控服务器状态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 txBox="1">
            <a:spLocks noChangeArrowheads="1"/>
          </p:cNvSpPr>
          <p:nvPr/>
        </p:nvSpPr>
        <p:spPr bwMode="auto">
          <a:xfrm>
            <a:off x="210245" y="1596132"/>
            <a:ext cx="51530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AD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解决方案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2291" name="内容占位符 2"/>
          <p:cNvSpPr txBox="1">
            <a:spLocks noChangeArrowheads="1"/>
          </p:cNvSpPr>
          <p:nvPr/>
        </p:nvSpPr>
        <p:spPr bwMode="auto">
          <a:xfrm>
            <a:off x="178495" y="875407"/>
            <a:ext cx="80629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ea typeface="微软雅黑" panose="020B0503020204020204" pitchFamily="34" charset="-122"/>
              </a:rPr>
              <a:t>虚拟服务典型案例及配置</a:t>
            </a:r>
            <a:endParaRPr lang="zh-CN" altLang="en-US" sz="32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12292" name="圆角矩形 11"/>
          <p:cNvSpPr>
            <a:spLocks noChangeArrowheads="1"/>
          </p:cNvSpPr>
          <p:nvPr/>
        </p:nvSpPr>
        <p:spPr bwMode="auto">
          <a:xfrm>
            <a:off x="6012558" y="6487220"/>
            <a:ext cx="1582737" cy="3413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部署后网络拓扑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58" y="1685032"/>
            <a:ext cx="41544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33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8" y="3646586"/>
            <a:ext cx="12192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内容占位符 2"/>
          <p:cNvSpPr txBox="1">
            <a:spLocks noChangeArrowheads="1"/>
          </p:cNvSpPr>
          <p:nvPr/>
        </p:nvSpPr>
        <p:spPr bwMode="auto">
          <a:xfrm>
            <a:off x="283865" y="1919386"/>
            <a:ext cx="8893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33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基础网络配置</a:t>
            </a:r>
            <a:endParaRPr lang="en-US" altLang="zh-CN" b="1">
              <a:solidFill>
                <a:srgbClr val="3333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此处不赘述。（</a:t>
            </a:r>
            <a:r>
              <a:rPr lang="zh-CN" altLang="en-US">
                <a:solidFill>
                  <a:srgbClr val="F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由于旁路部署，需配置</a:t>
            </a:r>
            <a:r>
              <a:rPr lang="en-US" altLang="zh-CN">
                <a:solidFill>
                  <a:srgbClr val="F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</a:t>
            </a:r>
            <a:r>
              <a:rPr lang="zh-CN" altLang="en-US">
                <a:solidFill>
                  <a:srgbClr val="F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和默认路由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）</a:t>
            </a: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3333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虚拟服务配置思路如下：</a:t>
            </a:r>
            <a:endParaRPr lang="zh-CN" altLang="en-US" b="1">
              <a:solidFill>
                <a:srgbClr val="3333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7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 txBox="1">
            <a:spLocks noChangeArrowheads="1"/>
          </p:cNvSpPr>
          <p:nvPr/>
        </p:nvSpPr>
        <p:spPr bwMode="auto">
          <a:xfrm>
            <a:off x="245765" y="909736"/>
            <a:ext cx="7216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ea typeface="微软雅黑" panose="020B0503020204020204" pitchFamily="34" charset="-122"/>
              </a:rPr>
              <a:t>虚拟服务典型案例及配置</a:t>
            </a:r>
            <a:endParaRPr lang="zh-CN" altLang="en-US" sz="32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13316" name="内容占位符 2"/>
          <p:cNvSpPr txBox="1">
            <a:spLocks noChangeArrowheads="1"/>
          </p:cNvSpPr>
          <p:nvPr/>
        </p:nvSpPr>
        <p:spPr bwMode="auto">
          <a:xfrm>
            <a:off x="245765" y="1519336"/>
            <a:ext cx="58324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AD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配置思路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3318" name="文本框 13317"/>
          <p:cNvSpPr txBox="1">
            <a:spLocks noChangeArrowheads="1"/>
          </p:cNvSpPr>
          <p:nvPr/>
        </p:nvSpPr>
        <p:spPr bwMode="auto">
          <a:xfrm>
            <a:off x="2014240" y="3357661"/>
            <a:ext cx="6983413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1、新建服务，此处的配置一般情况与WEB服务器提供服务的端口一致，该案例中用的是80端口，AD设备默认已经内置了http80端口服务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3318"/>
          <p:cNvSpPr txBox="1">
            <a:spLocks noChangeArrowheads="1"/>
          </p:cNvSpPr>
          <p:nvPr/>
        </p:nvSpPr>
        <p:spPr bwMode="auto">
          <a:xfrm>
            <a:off x="2012653" y="4365724"/>
            <a:ext cx="44307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3、新建会话保持，本案例使用Cookie会话保持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文本框 13319"/>
          <p:cNvSpPr txBox="1">
            <a:spLocks noChangeArrowheads="1"/>
          </p:cNvSpPr>
          <p:nvPr/>
        </p:nvSpPr>
        <p:spPr bwMode="auto">
          <a:xfrm>
            <a:off x="2012653" y="3986311"/>
            <a:ext cx="4232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2、新建一个IP组，加入设备WAN口的IP地址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文本框 13320"/>
          <p:cNvSpPr txBox="1">
            <a:spLocks noChangeArrowheads="1"/>
          </p:cNvSpPr>
          <p:nvPr/>
        </p:nvSpPr>
        <p:spPr bwMode="auto">
          <a:xfrm>
            <a:off x="2014240" y="4799111"/>
            <a:ext cx="69119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4、新建用于检查服务器健康状态的监视器，AD设备默认已经新建好ping和connect监视器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文本框 13321"/>
          <p:cNvSpPr txBox="1">
            <a:spLocks noChangeArrowheads="1"/>
          </p:cNvSpPr>
          <p:nvPr/>
        </p:nvSpPr>
        <p:spPr bwMode="auto">
          <a:xfrm>
            <a:off x="1999953" y="5445224"/>
            <a:ext cx="5788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5、新建节点池，添加两个服务器192.168.2.10和192.168.2.11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文本框 13322"/>
          <p:cNvSpPr txBox="1">
            <a:spLocks noChangeArrowheads="1"/>
          </p:cNvSpPr>
          <p:nvPr/>
        </p:nvSpPr>
        <p:spPr bwMode="auto">
          <a:xfrm>
            <a:off x="2012653" y="5865911"/>
            <a:ext cx="69294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6、新建虚拟服务，将服务、IP组、节点池关联起来即可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1315740" y="4521299"/>
            <a:ext cx="790575" cy="68262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9"/>
          <p:cNvSpPr>
            <a:spLocks noChangeShapeType="1"/>
          </p:cNvSpPr>
          <p:nvPr/>
        </p:nvSpPr>
        <p:spPr bwMode="auto">
          <a:xfrm flipH="1">
            <a:off x="1076028" y="3503711"/>
            <a:ext cx="1009650" cy="498475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9"/>
          <p:cNvSpPr>
            <a:spLocks noChangeShapeType="1"/>
          </p:cNvSpPr>
          <p:nvPr/>
        </p:nvSpPr>
        <p:spPr bwMode="auto">
          <a:xfrm flipH="1" flipV="1">
            <a:off x="1293515" y="6018311"/>
            <a:ext cx="792163" cy="4763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H="1">
            <a:off x="1149053" y="4151411"/>
            <a:ext cx="936625" cy="13970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9"/>
          <p:cNvSpPr>
            <a:spLocks noChangeShapeType="1"/>
          </p:cNvSpPr>
          <p:nvPr/>
        </p:nvSpPr>
        <p:spPr bwMode="auto">
          <a:xfrm flipH="1" flipV="1">
            <a:off x="1436390" y="4870549"/>
            <a:ext cx="647700" cy="71437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9"/>
          <p:cNvSpPr>
            <a:spLocks noChangeShapeType="1"/>
          </p:cNvSpPr>
          <p:nvPr/>
        </p:nvSpPr>
        <p:spPr bwMode="auto">
          <a:xfrm flipH="1" flipV="1">
            <a:off x="1199853" y="5194399"/>
            <a:ext cx="863600" cy="365125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ldLvl="0"/>
      <p:bldP spid="13319" grpId="0" bldLvl="0"/>
      <p:bldP spid="13320" grpId="0" bldLvl="0"/>
      <p:bldP spid="13321" grpId="0" bldLvl="0"/>
      <p:bldP spid="13322" grpId="0" bldLvl="0"/>
      <p:bldP spid="13323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 txBox="1">
            <a:spLocks noChangeArrowheads="1"/>
          </p:cNvSpPr>
          <p:nvPr/>
        </p:nvSpPr>
        <p:spPr bwMode="auto">
          <a:xfrm>
            <a:off x="359892" y="1750393"/>
            <a:ext cx="735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服务器负载配置</a:t>
            </a:r>
            <a:endParaRPr lang="en-US" altLang="zh-CN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 txBox="1">
            <a:spLocks noChangeArrowheads="1"/>
          </p:cNvSpPr>
          <p:nvPr/>
        </p:nvSpPr>
        <p:spPr bwMode="auto">
          <a:xfrm>
            <a:off x="301154" y="1039193"/>
            <a:ext cx="64817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AD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配置方法与截图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4339" name="组合 7"/>
          <p:cNvGrpSpPr/>
          <p:nvPr/>
        </p:nvGrpSpPr>
        <p:grpSpPr bwMode="auto">
          <a:xfrm>
            <a:off x="301154" y="2334593"/>
            <a:ext cx="7924800" cy="4033837"/>
            <a:chOff x="0" y="0"/>
            <a:chExt cx="7923797" cy="4032448"/>
          </a:xfrm>
        </p:grpSpPr>
        <p:pic>
          <p:nvPicPr>
            <p:cNvPr id="14340" name="Picture 2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23797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圆角矩形 55"/>
            <p:cNvSpPr>
              <a:spLocks noChangeArrowheads="1"/>
            </p:cNvSpPr>
            <p:nvPr/>
          </p:nvSpPr>
          <p:spPr bwMode="auto">
            <a:xfrm>
              <a:off x="203174" y="1007715"/>
              <a:ext cx="431745" cy="21582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43" name="圆角矩形 57"/>
          <p:cNvSpPr>
            <a:spLocks noChangeArrowheads="1"/>
          </p:cNvSpPr>
          <p:nvPr/>
        </p:nvSpPr>
        <p:spPr bwMode="auto">
          <a:xfrm>
            <a:off x="5408142" y="3063255"/>
            <a:ext cx="2520950" cy="93503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首先定义服务，本案例中使用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HTTP80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端口，默认已经有该服务，不需要重复添加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4344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9" y="2348880"/>
            <a:ext cx="809466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圆角矩形 60"/>
          <p:cNvSpPr>
            <a:spLocks noChangeArrowheads="1"/>
          </p:cNvSpPr>
          <p:nvPr/>
        </p:nvSpPr>
        <p:spPr bwMode="auto">
          <a:xfrm>
            <a:off x="4550892" y="3349005"/>
            <a:ext cx="2079625" cy="5762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新建一个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组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4346" name="组合 23"/>
          <p:cNvGrpSpPr/>
          <p:nvPr/>
        </p:nvGrpSpPr>
        <p:grpSpPr bwMode="auto">
          <a:xfrm>
            <a:off x="693267" y="2348880"/>
            <a:ext cx="7915275" cy="4032250"/>
            <a:chOff x="0" y="0"/>
            <a:chExt cx="7915047" cy="4031634"/>
          </a:xfrm>
        </p:grpSpPr>
        <p:pic>
          <p:nvPicPr>
            <p:cNvPr id="2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15047" cy="403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7" name="圆角矩形 66"/>
            <p:cNvSpPr>
              <a:spLocks noChangeArrowheads="1"/>
            </p:cNvSpPr>
            <p:nvPr/>
          </p:nvSpPr>
          <p:spPr bwMode="auto">
            <a:xfrm>
              <a:off x="246055" y="1439643"/>
              <a:ext cx="539734" cy="21586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65" y="2766060"/>
            <a:ext cx="6343015" cy="3714115"/>
          </a:xfrm>
          <a:prstGeom prst="rect">
            <a:avLst/>
          </a:prstGeom>
        </p:spPr>
      </p:pic>
      <p:sp>
        <p:nvSpPr>
          <p:cNvPr id="14350" name="圆角矩形 67"/>
          <p:cNvSpPr>
            <a:spLocks noChangeArrowheads="1"/>
          </p:cNvSpPr>
          <p:nvPr/>
        </p:nvSpPr>
        <p:spPr bwMode="auto">
          <a:xfrm>
            <a:off x="1836267" y="2920380"/>
            <a:ext cx="2376487" cy="7921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新建会话保持方式，本案例中选择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会话保持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2493010"/>
            <a:ext cx="7704455" cy="4304665"/>
          </a:xfrm>
          <a:prstGeom prst="rect">
            <a:avLst/>
          </a:prstGeom>
        </p:spPr>
      </p:pic>
      <p:pic>
        <p:nvPicPr>
          <p:cNvPr id="14352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92" y="2881010"/>
            <a:ext cx="639445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3" name="组合 34"/>
          <p:cNvGrpSpPr/>
          <p:nvPr/>
        </p:nvGrpSpPr>
        <p:grpSpPr bwMode="auto">
          <a:xfrm>
            <a:off x="978382" y="2676540"/>
            <a:ext cx="7894637" cy="4010025"/>
            <a:chOff x="0" y="0"/>
            <a:chExt cx="7894605" cy="4010193"/>
          </a:xfrm>
        </p:grpSpPr>
        <p:pic>
          <p:nvPicPr>
            <p:cNvPr id="3" name="Picture 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894605" cy="401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圆角矩形 73"/>
            <p:cNvSpPr>
              <a:spLocks noChangeArrowheads="1"/>
            </p:cNvSpPr>
            <p:nvPr/>
          </p:nvSpPr>
          <p:spPr bwMode="auto">
            <a:xfrm>
              <a:off x="253999" y="1619318"/>
              <a:ext cx="576260" cy="25242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56" name="圆角矩形 74"/>
          <p:cNvSpPr>
            <a:spLocks noChangeArrowheads="1"/>
          </p:cNvSpPr>
          <p:nvPr/>
        </p:nvSpPr>
        <p:spPr bwMode="auto">
          <a:xfrm>
            <a:off x="4050829" y="3777630"/>
            <a:ext cx="2697163" cy="93503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设置节点监视器，默认已经有常用的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PING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CONNECT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监视器，本案例不需要重复新建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4357" name="组合 39"/>
          <p:cNvGrpSpPr/>
          <p:nvPr/>
        </p:nvGrpSpPr>
        <p:grpSpPr bwMode="auto">
          <a:xfrm>
            <a:off x="810107" y="2665110"/>
            <a:ext cx="7910512" cy="4021138"/>
            <a:chOff x="0" y="0"/>
            <a:chExt cx="7909114" cy="4021207"/>
          </a:xfrm>
        </p:grpSpPr>
        <p:pic>
          <p:nvPicPr>
            <p:cNvPr id="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09114" cy="402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8" name="圆角矩形 77"/>
            <p:cNvSpPr>
              <a:spLocks noChangeArrowheads="1"/>
            </p:cNvSpPr>
            <p:nvPr/>
          </p:nvSpPr>
          <p:spPr bwMode="auto">
            <a:xfrm>
              <a:off x="269827" y="1871695"/>
              <a:ext cx="414264" cy="21590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360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4" y="2881010"/>
            <a:ext cx="639603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61" name="组合 47"/>
          <p:cNvGrpSpPr/>
          <p:nvPr/>
        </p:nvGrpSpPr>
        <p:grpSpPr bwMode="auto">
          <a:xfrm>
            <a:off x="2836392" y="4063380"/>
            <a:ext cx="1349375" cy="917575"/>
            <a:chOff x="0" y="0"/>
            <a:chExt cx="1348364" cy="918102"/>
          </a:xfrm>
        </p:grpSpPr>
        <p:sp>
          <p:nvSpPr>
            <p:cNvPr id="5" name="圆角矩形 80"/>
            <p:cNvSpPr>
              <a:spLocks noChangeArrowheads="1"/>
            </p:cNvSpPr>
            <p:nvPr/>
          </p:nvSpPr>
          <p:spPr bwMode="auto">
            <a:xfrm>
              <a:off x="0" y="0"/>
              <a:ext cx="899438" cy="19855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4362" name="圆角矩形 81"/>
            <p:cNvSpPr>
              <a:spLocks noChangeArrowheads="1"/>
            </p:cNvSpPr>
            <p:nvPr/>
          </p:nvSpPr>
          <p:spPr bwMode="auto">
            <a:xfrm>
              <a:off x="0" y="306564"/>
              <a:ext cx="1348364" cy="61153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400">
                  <a:latin typeface="Times New Roman" panose="02020603050405020304" pitchFamily="2" charset="0"/>
                  <a:ea typeface="微软雅黑" panose="020B0503020204020204" pitchFamily="34" charset="-122"/>
                </a:rPr>
                <a:t>本案例选择</a:t>
              </a:r>
              <a:r>
                <a:rPr lang="en-US" altLang="zh-CN" sz="1400">
                  <a:latin typeface="Times New Roman" panose="02020603050405020304" pitchFamily="2" charset="0"/>
                  <a:ea typeface="微软雅黑" panose="020B0503020204020204" pitchFamily="34" charset="-122"/>
                </a:rPr>
                <a:t>connect_tcp</a:t>
              </a:r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64" name="圆角矩形标注 82"/>
          <p:cNvSpPr>
            <a:spLocks noChangeArrowheads="1"/>
          </p:cNvSpPr>
          <p:nvPr/>
        </p:nvSpPr>
        <p:spPr bwMode="auto">
          <a:xfrm>
            <a:off x="4622329" y="3277568"/>
            <a:ext cx="2736850" cy="736600"/>
          </a:xfrm>
          <a:prstGeom prst="wedgeRoundRectCallout">
            <a:avLst>
              <a:gd name="adj1" fmla="val -57333"/>
              <a:gd name="adj2" fmla="val 24380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备用会话保持仅仅针对非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SourceIP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类型的会话保持可选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4365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94" y="2470165"/>
            <a:ext cx="637381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6" name="圆角矩形 84"/>
          <p:cNvSpPr>
            <a:spLocks noChangeArrowheads="1"/>
          </p:cNvSpPr>
          <p:nvPr/>
        </p:nvSpPr>
        <p:spPr bwMode="auto">
          <a:xfrm>
            <a:off x="3161829" y="4804743"/>
            <a:ext cx="1117600" cy="3238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4367" name="圆角矩形 85"/>
          <p:cNvSpPr>
            <a:spLocks noChangeArrowheads="1"/>
          </p:cNvSpPr>
          <p:nvPr/>
        </p:nvSpPr>
        <p:spPr bwMode="auto">
          <a:xfrm>
            <a:off x="3122142" y="5201618"/>
            <a:ext cx="1506537" cy="5762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添加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服务的节点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地址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4368" name="组合 57"/>
          <p:cNvGrpSpPr/>
          <p:nvPr/>
        </p:nvGrpSpPr>
        <p:grpSpPr bwMode="auto">
          <a:xfrm>
            <a:off x="504354" y="2119010"/>
            <a:ext cx="7940675" cy="4044950"/>
            <a:chOff x="0" y="0"/>
            <a:chExt cx="7941102" cy="4045045"/>
          </a:xfrm>
        </p:grpSpPr>
        <p:pic>
          <p:nvPicPr>
            <p:cNvPr id="6" name="Picture 3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41102" cy="404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9" name="圆角矩形 88"/>
            <p:cNvSpPr>
              <a:spLocks noChangeArrowheads="1"/>
            </p:cNvSpPr>
            <p:nvPr/>
          </p:nvSpPr>
          <p:spPr bwMode="auto">
            <a:xfrm>
              <a:off x="227025" y="2555935"/>
              <a:ext cx="517553" cy="21590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371" name="Picture 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79" y="2580655"/>
            <a:ext cx="648017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圆角矩形 90"/>
          <p:cNvSpPr>
            <a:spLocks noChangeArrowheads="1"/>
          </p:cNvSpPr>
          <p:nvPr/>
        </p:nvSpPr>
        <p:spPr bwMode="auto">
          <a:xfrm>
            <a:off x="4622329" y="3849068"/>
            <a:ext cx="2857500" cy="596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600">
                <a:latin typeface="Times New Roman" panose="02020603050405020304" pitchFamily="2" charset="0"/>
                <a:ea typeface="微软雅黑" panose="020B0503020204020204" pitchFamily="34" charset="-122"/>
              </a:rPr>
              <a:t>选择服务，</a:t>
            </a:r>
            <a:r>
              <a:rPr lang="en-US" altLang="zh-CN" sz="160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latin typeface="Times New Roman" panose="02020603050405020304" pitchFamily="2" charset="0"/>
                <a:ea typeface="微软雅黑" panose="020B0503020204020204" pitchFamily="34" charset="-122"/>
              </a:rPr>
              <a:t>组，节点池等</a:t>
            </a:r>
            <a:endParaRPr lang="zh-CN" altLang="en-US" sz="16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4373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24" y="2734960"/>
            <a:ext cx="64801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圆角矩形 92"/>
          <p:cNvSpPr>
            <a:spLocks noChangeArrowheads="1"/>
          </p:cNvSpPr>
          <p:nvPr/>
        </p:nvSpPr>
        <p:spPr bwMode="auto">
          <a:xfrm>
            <a:off x="5122392" y="3466480"/>
            <a:ext cx="1357312" cy="8112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600">
                <a:latin typeface="Times New Roman" panose="02020603050405020304" pitchFamily="2" charset="0"/>
                <a:ea typeface="微软雅黑" panose="020B0503020204020204" pitchFamily="34" charset="-122"/>
              </a:rPr>
              <a:t>配置完成</a:t>
            </a:r>
            <a:endParaRPr lang="zh-CN" altLang="en-US" sz="16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5" grpId="0" animBg="1"/>
      <p:bldP spid="14350" grpId="0" animBg="1"/>
      <p:bldP spid="14356" grpId="0" animBg="1"/>
      <p:bldP spid="14364" grpId="0" animBg="1"/>
      <p:bldP spid="14366" grpId="0" animBg="1"/>
      <p:bldP spid="14367" grpId="0" animBg="1"/>
      <p:bldP spid="14372" grpId="0" animBg="1"/>
      <p:bldP spid="143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323850" y="1989138"/>
            <a:ext cx="8177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2" charset="0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Times New Roman" panose="02020603050405020304" pitchFamily="2" charset="0"/>
                <a:ea typeface="微软雅黑" panose="020B0503020204020204" pitchFamily="34" charset="-122"/>
              </a:rPr>
              <a:t>旁路模式部署做服务器负载为什么要配置</a:t>
            </a:r>
            <a:r>
              <a:rPr lang="en-US" altLang="zh-CN" sz="2000">
                <a:latin typeface="Times New Roman" panose="02020603050405020304" pitchFamily="2" charset="0"/>
                <a:ea typeface="微软雅黑" panose="020B0503020204020204" pitchFamily="34" charset="-122"/>
              </a:rPr>
              <a:t>SNAT</a:t>
            </a:r>
            <a:r>
              <a:rPr lang="zh-CN" altLang="en-US" sz="2000">
                <a:latin typeface="Times New Roman" panose="02020603050405020304" pitchFamily="2" charset="0"/>
                <a:ea typeface="微软雅黑" panose="020B0503020204020204" pitchFamily="34" charset="-122"/>
              </a:rPr>
              <a:t>？</a:t>
            </a:r>
            <a:endParaRPr lang="en-US" altLang="zh-CN" sz="20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8175" y="700088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问题思考</a:t>
            </a:r>
            <a:endParaRPr lang="zh-CN" altLang="en-US" sz="36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219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ThankYou_Graphic_Whi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2642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3132138" y="4868863"/>
            <a:ext cx="3327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35" tIns="39167" rIns="78335" bIns="3916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latin typeface="Times New Roman" panose="02020603050405020304" pitchFamily="2" charset="0"/>
                <a:ea typeface="微软雅黑" panose="020B0503020204020204" pitchFamily="34" charset="-122"/>
              </a:rPr>
              <a:t>www.sangfor.com.cn</a:t>
            </a:r>
            <a:endParaRPr lang="en-US" altLang="zh-CN" sz="28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www.sangfor.com.cn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表格 4098"/>
          <p:cNvGraphicFramePr/>
          <p:nvPr/>
        </p:nvGraphicFramePr>
        <p:xfrm>
          <a:off x="539552" y="2780928"/>
          <a:ext cx="8064500" cy="2316163"/>
        </p:xfrm>
        <a:graphic>
          <a:graphicData uri="http://schemas.openxmlformats.org/drawingml/2006/table">
            <a:tbl>
              <a:tblPr/>
              <a:tblGrid>
                <a:gridCol w="4032250"/>
                <a:gridCol w="4032250"/>
              </a:tblGrid>
              <a:tr h="7556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培训目标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</a:tr>
              <a:tr h="7556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虚拟服务工作原理</a:t>
                      </a:r>
                      <a:endParaRPr lang="zh-CN" altLang="en-US" b="1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、了解虚拟服务的工作原理</a:t>
                      </a:r>
                      <a:endParaRPr lang="zh-CN" altLang="en-US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  <a:tr h="8048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虚拟服务典型案例及配置</a:t>
                      </a:r>
                      <a:endParaRPr lang="en-US" altLang="x-none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、熟悉虚拟服务解决方案及配置思路</a:t>
                      </a:r>
                      <a:endParaRPr lang="en-US" altLang="x-none" sz="1800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、能熟练配置虚拟服务</a:t>
                      </a:r>
                      <a:endParaRPr lang="zh-CN" altLang="en-US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4"/>
          <p:cNvSpPr>
            <a:spLocks noChangeShapeType="1"/>
          </p:cNvSpPr>
          <p:nvPr/>
        </p:nvSpPr>
        <p:spPr bwMode="auto">
          <a:xfrm flipV="1">
            <a:off x="2786063" y="2565400"/>
            <a:ext cx="633412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2844800" y="3644900"/>
            <a:ext cx="574675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AutoShape 12"/>
          <p:cNvSpPr>
            <a:spLocks noChangeArrowheads="1"/>
          </p:cNvSpPr>
          <p:nvPr/>
        </p:nvSpPr>
        <p:spPr bwMode="auto">
          <a:xfrm>
            <a:off x="3351213" y="3781425"/>
            <a:ext cx="4749800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16"/>
          <p:cNvSpPr>
            <a:spLocks noChangeArrowheads="1"/>
          </p:cNvSpPr>
          <p:nvPr/>
        </p:nvSpPr>
        <p:spPr bwMode="auto">
          <a:xfrm>
            <a:off x="3851275" y="3857625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虚拟服务典型案例及配置</a:t>
            </a:r>
            <a:endParaRPr lang="zh-CN" altLang="en-US" sz="20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5125" name="Oval 17"/>
          <p:cNvSpPr>
            <a:spLocks noChangeArrowheads="1"/>
          </p:cNvSpPr>
          <p:nvPr/>
        </p:nvSpPr>
        <p:spPr bwMode="auto">
          <a:xfrm>
            <a:off x="3236913" y="3940175"/>
            <a:ext cx="203200" cy="203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Oval 25"/>
          <p:cNvSpPr>
            <a:spLocks noChangeArrowheads="1"/>
          </p:cNvSpPr>
          <p:nvPr/>
        </p:nvSpPr>
        <p:spPr bwMode="auto">
          <a:xfrm>
            <a:off x="611188" y="2198688"/>
            <a:ext cx="2373312" cy="23717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Oval 26"/>
          <p:cNvSpPr>
            <a:spLocks noChangeArrowheads="1"/>
          </p:cNvSpPr>
          <p:nvPr/>
        </p:nvSpPr>
        <p:spPr bwMode="auto">
          <a:xfrm>
            <a:off x="768350" y="2374900"/>
            <a:ext cx="2058988" cy="20605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005353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Oval 27"/>
          <p:cNvSpPr>
            <a:spLocks noChangeArrowheads="1"/>
          </p:cNvSpPr>
          <p:nvPr/>
        </p:nvSpPr>
        <p:spPr bwMode="auto">
          <a:xfrm>
            <a:off x="682625" y="2420938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9" name="Oval 28"/>
          <p:cNvSpPr>
            <a:spLocks noChangeArrowheads="1"/>
          </p:cNvSpPr>
          <p:nvPr/>
        </p:nvSpPr>
        <p:spPr bwMode="auto">
          <a:xfrm>
            <a:off x="855663" y="2479675"/>
            <a:ext cx="1857375" cy="1855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0" name="Oval 29"/>
          <p:cNvSpPr>
            <a:spLocks noChangeArrowheads="1"/>
          </p:cNvSpPr>
          <p:nvPr/>
        </p:nvSpPr>
        <p:spPr bwMode="auto">
          <a:xfrm>
            <a:off x="884238" y="2493963"/>
            <a:ext cx="1798637" cy="18002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31" name="Oval 30"/>
          <p:cNvSpPr>
            <a:spLocks noChangeArrowheads="1"/>
          </p:cNvSpPr>
          <p:nvPr/>
        </p:nvSpPr>
        <p:spPr bwMode="auto">
          <a:xfrm>
            <a:off x="912813" y="2522538"/>
            <a:ext cx="1755775" cy="175577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32" name="Oval 31"/>
          <p:cNvSpPr>
            <a:spLocks noChangeArrowheads="1"/>
          </p:cNvSpPr>
          <p:nvPr/>
        </p:nvSpPr>
        <p:spPr bwMode="auto">
          <a:xfrm>
            <a:off x="957263" y="2608263"/>
            <a:ext cx="1668462" cy="163988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33" name="Oval 32"/>
          <p:cNvSpPr>
            <a:spLocks noChangeArrowheads="1"/>
          </p:cNvSpPr>
          <p:nvPr/>
        </p:nvSpPr>
        <p:spPr bwMode="auto">
          <a:xfrm>
            <a:off x="1054100" y="2652713"/>
            <a:ext cx="1482725" cy="13319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34" name="Text Box 33"/>
          <p:cNvSpPr txBox="1">
            <a:spLocks noChangeArrowheads="1"/>
          </p:cNvSpPr>
          <p:nvPr/>
        </p:nvSpPr>
        <p:spPr bwMode="auto">
          <a:xfrm>
            <a:off x="755650" y="2997200"/>
            <a:ext cx="2063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5135" name="AutoShape 12"/>
          <p:cNvSpPr>
            <a:spLocks noChangeArrowheads="1"/>
          </p:cNvSpPr>
          <p:nvPr/>
        </p:nvSpPr>
        <p:spPr bwMode="auto">
          <a:xfrm>
            <a:off x="3429000" y="2284413"/>
            <a:ext cx="4749800" cy="5762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929063" y="2355850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虚拟服务工作原理</a:t>
            </a:r>
            <a:endParaRPr lang="zh-CN" altLang="en-US" sz="20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3314700" y="2443163"/>
            <a:ext cx="203200" cy="203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84610" y="1796522"/>
            <a:ext cx="5810250" cy="62324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虚拟服务工作原理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911342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虚拟服务原理演示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什么是会话保持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什么是节点监视器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1"/>
          <p:cNvSpPr>
            <a:spLocks noChangeArrowheads="1"/>
          </p:cNvSpPr>
          <p:nvPr/>
        </p:nvSpPr>
        <p:spPr bwMode="auto">
          <a:xfrm>
            <a:off x="230188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ea typeface="微软雅黑" panose="020B0503020204020204" pitchFamily="34" charset="-122"/>
              </a:rPr>
              <a:t>虚拟服务工作原理</a:t>
            </a:r>
            <a:endParaRPr lang="zh-CN" altLang="en-US" sz="32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7170" name="未知"/>
          <p:cNvSpPr>
            <a:spLocks noChangeArrowheads="1"/>
          </p:cNvSpPr>
          <p:nvPr/>
        </p:nvSpPr>
        <p:spPr bwMode="auto">
          <a:xfrm rot="-5400000">
            <a:off x="1900238" y="4024313"/>
            <a:ext cx="336550" cy="14033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71" name="未知"/>
          <p:cNvSpPr>
            <a:spLocks noChangeArrowheads="1"/>
          </p:cNvSpPr>
          <p:nvPr/>
        </p:nvSpPr>
        <p:spPr bwMode="auto">
          <a:xfrm rot="-4029510">
            <a:off x="4387850" y="3846513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72" name="未知"/>
          <p:cNvSpPr>
            <a:spLocks noChangeArrowheads="1"/>
          </p:cNvSpPr>
          <p:nvPr/>
        </p:nvSpPr>
        <p:spPr bwMode="auto">
          <a:xfrm rot="-5603375">
            <a:off x="4173538" y="4321175"/>
            <a:ext cx="336550" cy="1193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7173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365625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6229350" y="3994150"/>
            <a:ext cx="671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5" name="Group 9"/>
          <p:cNvGrpSpPr/>
          <p:nvPr/>
        </p:nvGrpSpPr>
        <p:grpSpPr bwMode="auto">
          <a:xfrm>
            <a:off x="2555875" y="4033838"/>
            <a:ext cx="1630363" cy="1108075"/>
            <a:chOff x="0" y="0"/>
            <a:chExt cx="1074" cy="885"/>
          </a:xfrm>
        </p:grpSpPr>
        <p:pic>
          <p:nvPicPr>
            <p:cNvPr id="7176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534" y="285"/>
              <a:ext cx="9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7178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0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1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192463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2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3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6075363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7513638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6799263" y="3644900"/>
            <a:ext cx="142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 flipV="1">
            <a:off x="6072188" y="3989388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H="1" flipV="1">
            <a:off x="6102350" y="4959350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6078538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7518400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6799263" y="4556125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92" name="Object 23"/>
          <p:cNvGraphicFramePr>
            <a:graphicFrameLocks noChangeAspect="1"/>
          </p:cNvGraphicFramePr>
          <p:nvPr/>
        </p:nvGraphicFramePr>
        <p:xfrm>
          <a:off x="6518275" y="4365625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3134995" imgH="1366520" progId="">
                  <p:embed/>
                </p:oleObj>
              </mc:Choice>
              <mc:Fallback>
                <p:oleObj name="" r:id="rId5" imgW="3134995" imgH="136652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365625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3" name="Group 27"/>
          <p:cNvGrpSpPr/>
          <p:nvPr/>
        </p:nvGrpSpPr>
        <p:grpSpPr bwMode="auto">
          <a:xfrm>
            <a:off x="844550" y="4310063"/>
            <a:ext cx="642938" cy="944562"/>
            <a:chOff x="0" y="0"/>
            <a:chExt cx="176" cy="230"/>
          </a:xfrm>
        </p:grpSpPr>
        <p:pic>
          <p:nvPicPr>
            <p:cNvPr id="7194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Picture 2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96" name="TextBox 35"/>
          <p:cNvSpPr txBox="1">
            <a:spLocks noChangeArrowheads="1"/>
          </p:cNvSpPr>
          <p:nvPr/>
        </p:nvSpPr>
        <p:spPr bwMode="auto">
          <a:xfrm>
            <a:off x="590550" y="5394325"/>
            <a:ext cx="142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某网通用户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8" name="椭圆 2"/>
          <p:cNvSpPr>
            <a:spLocks noChangeArrowheads="1"/>
          </p:cNvSpPr>
          <p:nvPr/>
        </p:nvSpPr>
        <p:spPr bwMode="auto">
          <a:xfrm>
            <a:off x="420688" y="3213100"/>
            <a:ext cx="1892300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访问</a:t>
            </a:r>
            <a:r>
              <a:rPr lang="en-US" altLang="zh-CN" sz="1400">
                <a:latin typeface="Times New Roman" panose="02020603050405020304" pitchFamily="2" charset="0"/>
                <a:ea typeface="微软雅黑" panose="020B0503020204020204" pitchFamily="34" charset="-122"/>
              </a:rPr>
              <a:t>www.abc.com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199" name="椭圆 3"/>
          <p:cNvSpPr>
            <a:spLocks noChangeArrowheads="1"/>
          </p:cNvSpPr>
          <p:nvPr/>
        </p:nvSpPr>
        <p:spPr bwMode="auto">
          <a:xfrm>
            <a:off x="1082675" y="3743325"/>
            <a:ext cx="393700" cy="1905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200" name="椭圆 45"/>
          <p:cNvSpPr>
            <a:spLocks noChangeArrowheads="1"/>
          </p:cNvSpPr>
          <p:nvPr/>
        </p:nvSpPr>
        <p:spPr bwMode="auto">
          <a:xfrm>
            <a:off x="1135063" y="4094163"/>
            <a:ext cx="196850" cy="101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201" name="曲线连接符 47"/>
          <p:cNvCxnSpPr>
            <a:cxnSpLocks noChangeShapeType="1"/>
          </p:cNvCxnSpPr>
          <p:nvPr/>
        </p:nvCxnSpPr>
        <p:spPr bwMode="auto">
          <a:xfrm flipV="1">
            <a:off x="1476375" y="4646613"/>
            <a:ext cx="3352800" cy="2794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2" name="椭圆形标注 48"/>
          <p:cNvSpPr>
            <a:spLocks noChangeArrowheads="1"/>
          </p:cNvSpPr>
          <p:nvPr/>
        </p:nvSpPr>
        <p:spPr bwMode="auto">
          <a:xfrm>
            <a:off x="1174750" y="3171825"/>
            <a:ext cx="1789113" cy="431800"/>
          </a:xfrm>
          <a:prstGeom prst="wedgeEllipseCallout">
            <a:avLst>
              <a:gd name="adj1" fmla="val -35884"/>
              <a:gd name="adj2" fmla="val 210750"/>
            </a:avLst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入站负载：略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2" name="TextBox 50"/>
          <p:cNvSpPr txBox="1">
            <a:spLocks noChangeArrowheads="1"/>
          </p:cNvSpPr>
          <p:nvPr/>
        </p:nvSpPr>
        <p:spPr bwMode="auto">
          <a:xfrm>
            <a:off x="5654675" y="5732463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A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203" name="TextBox 53"/>
          <p:cNvSpPr txBox="1">
            <a:spLocks noChangeArrowheads="1"/>
          </p:cNvSpPr>
          <p:nvPr/>
        </p:nvSpPr>
        <p:spPr bwMode="auto">
          <a:xfrm>
            <a:off x="6437313" y="5732463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204" name="TextBox 54"/>
          <p:cNvSpPr txBox="1">
            <a:spLocks noChangeArrowheads="1"/>
          </p:cNvSpPr>
          <p:nvPr/>
        </p:nvSpPr>
        <p:spPr bwMode="auto">
          <a:xfrm>
            <a:off x="7229475" y="5732463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205" name="Line 17"/>
          <p:cNvSpPr>
            <a:spLocks noChangeShapeType="1"/>
          </p:cNvSpPr>
          <p:nvPr/>
        </p:nvSpPr>
        <p:spPr bwMode="auto">
          <a:xfrm>
            <a:off x="6113463" y="4619625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7" name="圆角矩形标注 8192"/>
          <p:cNvSpPr>
            <a:spLocks noChangeArrowheads="1"/>
          </p:cNvSpPr>
          <p:nvPr/>
        </p:nvSpPr>
        <p:spPr bwMode="auto">
          <a:xfrm>
            <a:off x="3673475" y="2565400"/>
            <a:ext cx="2068513" cy="1181100"/>
          </a:xfrm>
          <a:prstGeom prst="wedgeRoundRectCallout">
            <a:avLst>
              <a:gd name="adj1" fmla="val 40671"/>
              <a:gd name="adj2" fmla="val 117329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根据配置的</a:t>
            </a:r>
            <a:r>
              <a:rPr lang="zh-CN" altLang="en-US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调度算法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，选择合适的服务器，将会话调度到服务器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208" name="直接箭头连接符 8196"/>
          <p:cNvCxnSpPr>
            <a:cxnSpLocks noChangeShapeType="1"/>
          </p:cNvCxnSpPr>
          <p:nvPr/>
        </p:nvCxnSpPr>
        <p:spPr bwMode="auto">
          <a:xfrm>
            <a:off x="6127750" y="4632325"/>
            <a:ext cx="1252538" cy="5349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44"/>
          <p:cNvSpPr>
            <a:spLocks noGrp="1" noChangeArrowheads="1"/>
          </p:cNvSpPr>
          <p:nvPr/>
        </p:nvSpPr>
        <p:spPr bwMode="auto">
          <a:xfrm>
            <a:off x="142875" y="1214438"/>
            <a:ext cx="82296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某用户内部有三台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服务器提供同一个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应用，三台服务器在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上设置的权值为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，出口两条链路，服务器负载的数据流走向如下：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" grpId="0" animBg="1"/>
      <p:bldP spid="7198" grpId="1" animBg="1"/>
      <p:bldP spid="7199" grpId="0" animBg="1"/>
      <p:bldP spid="7199" grpId="1" animBg="1"/>
      <p:bldP spid="7200" grpId="0" animBg="1"/>
      <p:bldP spid="7200" grpId="1" animBg="1"/>
      <p:bldP spid="7202" grpId="0" animBg="1"/>
      <p:bldP spid="7202" grpId="1" animBg="1"/>
      <p:bldP spid="720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1"/>
          <p:cNvSpPr>
            <a:spLocks noChangeArrowheads="1"/>
          </p:cNvSpPr>
          <p:nvPr/>
        </p:nvSpPr>
        <p:spPr bwMode="auto">
          <a:xfrm>
            <a:off x="230188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ea typeface="微软雅黑" panose="020B0503020204020204" pitchFamily="34" charset="-122"/>
              </a:rPr>
              <a:t>虚拟服务工作原理</a:t>
            </a:r>
            <a:endParaRPr lang="zh-CN" altLang="en-US" sz="32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8194" name="Text Box 18"/>
          <p:cNvSpPr txBox="1">
            <a:spLocks noChangeArrowheads="1"/>
          </p:cNvSpPr>
          <p:nvPr/>
        </p:nvSpPr>
        <p:spPr bwMode="auto">
          <a:xfrm>
            <a:off x="250825" y="1052513"/>
            <a:ext cx="5184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会话保持</a:t>
            </a:r>
            <a:endParaRPr lang="zh-CN" altLang="en-US" sz="20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zh-CN" altLang="en-US" sz="2000" b="1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7"/>
          <p:cNvSpPr txBox="1">
            <a:spLocks noChangeArrowheads="1"/>
          </p:cNvSpPr>
          <p:nvPr/>
        </p:nvSpPr>
        <p:spPr bwMode="auto">
          <a:xfrm>
            <a:off x="6229350" y="3994150"/>
            <a:ext cx="671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/>
        </p:nvSpPr>
        <p:spPr bwMode="auto">
          <a:xfrm>
            <a:off x="214313" y="1484313"/>
            <a:ext cx="82296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150"/>
              </a:spcBef>
            </a:pP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作用：用户的一个业务流程包含多个请求，而通常情况下这些请求需要被分配到同一个服务器来处理。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marL="0" lvl="1">
              <a:spcBef>
                <a:spcPts val="150"/>
              </a:spcBef>
            </a:pP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marL="0" lvl="1">
              <a:spcBef>
                <a:spcPts val="150"/>
              </a:spcBef>
            </a:pP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常用会话保持方法： 源IP、cookie等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8197" name="未知"/>
          <p:cNvSpPr>
            <a:spLocks noChangeArrowheads="1"/>
          </p:cNvSpPr>
          <p:nvPr/>
        </p:nvSpPr>
        <p:spPr bwMode="auto">
          <a:xfrm rot="-5400000">
            <a:off x="1900238" y="4024313"/>
            <a:ext cx="336550" cy="14033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198" name="未知"/>
          <p:cNvSpPr>
            <a:spLocks noChangeArrowheads="1"/>
          </p:cNvSpPr>
          <p:nvPr/>
        </p:nvSpPr>
        <p:spPr bwMode="auto">
          <a:xfrm rot="-4029510">
            <a:off x="4387850" y="3846513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199" name="未知"/>
          <p:cNvSpPr>
            <a:spLocks noChangeArrowheads="1"/>
          </p:cNvSpPr>
          <p:nvPr/>
        </p:nvSpPr>
        <p:spPr bwMode="auto">
          <a:xfrm rot="-5603375">
            <a:off x="4173538" y="4321175"/>
            <a:ext cx="336550" cy="1193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8200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365625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7"/>
          <p:cNvSpPr txBox="1">
            <a:spLocks noChangeArrowheads="1"/>
          </p:cNvSpPr>
          <p:nvPr/>
        </p:nvSpPr>
        <p:spPr bwMode="auto">
          <a:xfrm>
            <a:off x="6356350" y="4121150"/>
            <a:ext cx="671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2" name="Group 11"/>
          <p:cNvGrpSpPr/>
          <p:nvPr/>
        </p:nvGrpSpPr>
        <p:grpSpPr bwMode="auto">
          <a:xfrm>
            <a:off x="2555875" y="4033838"/>
            <a:ext cx="1630363" cy="1108075"/>
            <a:chOff x="0" y="0"/>
            <a:chExt cx="1074" cy="885"/>
          </a:xfrm>
        </p:grpSpPr>
        <p:pic>
          <p:nvPicPr>
            <p:cNvPr id="8203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534" y="285"/>
              <a:ext cx="9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8205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0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1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192463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2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13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Line 15"/>
          <p:cNvSpPr>
            <a:spLocks noChangeShapeType="1"/>
          </p:cNvSpPr>
          <p:nvPr/>
        </p:nvSpPr>
        <p:spPr bwMode="auto">
          <a:xfrm>
            <a:off x="6075363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16"/>
          <p:cNvSpPr>
            <a:spLocks noChangeShapeType="1"/>
          </p:cNvSpPr>
          <p:nvPr/>
        </p:nvSpPr>
        <p:spPr bwMode="auto">
          <a:xfrm>
            <a:off x="7513638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17"/>
          <p:cNvSpPr>
            <a:spLocks noChangeShapeType="1"/>
          </p:cNvSpPr>
          <p:nvPr/>
        </p:nvSpPr>
        <p:spPr bwMode="auto">
          <a:xfrm>
            <a:off x="6799263" y="3644900"/>
            <a:ext cx="14287" cy="7921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18"/>
          <p:cNvSpPr>
            <a:spLocks noChangeShapeType="1"/>
          </p:cNvSpPr>
          <p:nvPr/>
        </p:nvSpPr>
        <p:spPr bwMode="auto">
          <a:xfrm flipH="1" flipV="1">
            <a:off x="6072188" y="3989388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19"/>
          <p:cNvSpPr>
            <a:spLocks noChangeShapeType="1"/>
          </p:cNvSpPr>
          <p:nvPr/>
        </p:nvSpPr>
        <p:spPr bwMode="auto">
          <a:xfrm flipH="1" flipV="1">
            <a:off x="6102350" y="4959350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0"/>
          <p:cNvSpPr>
            <a:spLocks noChangeShapeType="1"/>
          </p:cNvSpPr>
          <p:nvPr/>
        </p:nvSpPr>
        <p:spPr bwMode="auto">
          <a:xfrm>
            <a:off x="6078538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1"/>
          <p:cNvSpPr>
            <a:spLocks noChangeShapeType="1"/>
          </p:cNvSpPr>
          <p:nvPr/>
        </p:nvSpPr>
        <p:spPr bwMode="auto">
          <a:xfrm>
            <a:off x="7518400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2"/>
          <p:cNvSpPr>
            <a:spLocks noChangeShapeType="1"/>
          </p:cNvSpPr>
          <p:nvPr/>
        </p:nvSpPr>
        <p:spPr bwMode="auto">
          <a:xfrm>
            <a:off x="6799263" y="4556125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19" name="Object 23"/>
          <p:cNvGraphicFramePr>
            <a:graphicFrameLocks noChangeAspect="1"/>
          </p:cNvGraphicFramePr>
          <p:nvPr/>
        </p:nvGraphicFramePr>
        <p:xfrm>
          <a:off x="6518275" y="4365625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3134995" imgH="1366520" progId="">
                  <p:embed/>
                </p:oleObj>
              </mc:Choice>
              <mc:Fallback>
                <p:oleObj name="" r:id="rId5" imgW="3134995" imgH="136652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365625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0" name="Group 29"/>
          <p:cNvGrpSpPr/>
          <p:nvPr/>
        </p:nvGrpSpPr>
        <p:grpSpPr bwMode="auto">
          <a:xfrm>
            <a:off x="844550" y="4310063"/>
            <a:ext cx="642938" cy="944562"/>
            <a:chOff x="0" y="0"/>
            <a:chExt cx="176" cy="230"/>
          </a:xfrm>
        </p:grpSpPr>
        <p:pic>
          <p:nvPicPr>
            <p:cNvPr id="8221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Picture 2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23" name="TextBox 35"/>
          <p:cNvSpPr txBox="1">
            <a:spLocks noChangeArrowheads="1"/>
          </p:cNvSpPr>
          <p:nvPr/>
        </p:nvSpPr>
        <p:spPr bwMode="auto">
          <a:xfrm>
            <a:off x="590550" y="5394325"/>
            <a:ext cx="1422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25" name="曲线连接符 47"/>
          <p:cNvCxnSpPr>
            <a:cxnSpLocks noChangeShapeType="1"/>
          </p:cNvCxnSpPr>
          <p:nvPr/>
        </p:nvCxnSpPr>
        <p:spPr bwMode="auto">
          <a:xfrm flipV="1">
            <a:off x="1476375" y="4646613"/>
            <a:ext cx="3352800" cy="2794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tailEnd type="arrow" w="med" len="med"/>
          </a:ln>
          <a:effectLst>
            <a:outerShdw dist="20000" dir="5400000" algn="ctr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50"/>
          <p:cNvSpPr txBox="1">
            <a:spLocks noChangeArrowheads="1"/>
          </p:cNvSpPr>
          <p:nvPr/>
        </p:nvSpPr>
        <p:spPr bwMode="auto">
          <a:xfrm>
            <a:off x="5654675" y="5732463"/>
            <a:ext cx="94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A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8226" name="TextBox 53"/>
          <p:cNvSpPr txBox="1">
            <a:spLocks noChangeArrowheads="1"/>
          </p:cNvSpPr>
          <p:nvPr/>
        </p:nvSpPr>
        <p:spPr bwMode="auto">
          <a:xfrm>
            <a:off x="6437313" y="5732463"/>
            <a:ext cx="94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8227" name="TextBox 54"/>
          <p:cNvSpPr txBox="1">
            <a:spLocks noChangeArrowheads="1"/>
          </p:cNvSpPr>
          <p:nvPr/>
        </p:nvSpPr>
        <p:spPr bwMode="auto">
          <a:xfrm>
            <a:off x="7229475" y="5732463"/>
            <a:ext cx="94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en-US" altLang="zh-CN" sz="1400" b="1">
                <a:latin typeface="Times New Roman" panose="02020603050405020304" pitchFamily="2" charset="0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8228" name="Line 17"/>
          <p:cNvSpPr>
            <a:spLocks noChangeShapeType="1"/>
          </p:cNvSpPr>
          <p:nvPr/>
        </p:nvSpPr>
        <p:spPr bwMode="auto">
          <a:xfrm>
            <a:off x="6113463" y="4619625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圆角矩形标注 8192"/>
          <p:cNvSpPr>
            <a:spLocks noChangeArrowheads="1"/>
          </p:cNvSpPr>
          <p:nvPr/>
        </p:nvSpPr>
        <p:spPr bwMode="auto">
          <a:xfrm>
            <a:off x="3276600" y="2997200"/>
            <a:ext cx="2068513" cy="1108075"/>
          </a:xfrm>
          <a:prstGeom prst="wedgeRoundRectCallout">
            <a:avLst>
              <a:gd name="adj1" fmla="val 42755"/>
              <a:gd name="adj2" fmla="val 75718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zh-CN" altLang="en-US">
                <a:ea typeface="微软雅黑" panose="020B0503020204020204" pitchFamily="34" charset="-122"/>
              </a:rPr>
              <a:t>一个用户的多次访问请求，需要由同一台服务器来处理</a:t>
            </a: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8231" name="直接箭头连接符 8196"/>
          <p:cNvCxnSpPr>
            <a:cxnSpLocks noChangeShapeType="1"/>
          </p:cNvCxnSpPr>
          <p:nvPr/>
        </p:nvCxnSpPr>
        <p:spPr bwMode="auto">
          <a:xfrm>
            <a:off x="6516688" y="4667250"/>
            <a:ext cx="720725" cy="4905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>
                <a:latin typeface="Times New Roman" panose="02020603050405020304" pitchFamily="2" charset="0"/>
                <a:cs typeface="Times New Roman" panose="02020603050405020304" pitchFamily="2" charset="0"/>
              </a:rPr>
              <a:t> icmp、http、connect、sql、ftp、snmp、radius、dns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未知"/>
          <p:cNvSpPr>
            <a:spLocks noChangeArrowheads="1"/>
          </p:cNvSpPr>
          <p:nvPr/>
        </p:nvSpPr>
        <p:spPr bwMode="auto">
          <a:xfrm rot="-5400000">
            <a:off x="1900238" y="4024313"/>
            <a:ext cx="336550" cy="14033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19" name="未知"/>
          <p:cNvSpPr>
            <a:spLocks noChangeArrowheads="1"/>
          </p:cNvSpPr>
          <p:nvPr/>
        </p:nvSpPr>
        <p:spPr bwMode="auto">
          <a:xfrm rot="-4029510">
            <a:off x="4387850" y="3846513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20" name="未知"/>
          <p:cNvSpPr>
            <a:spLocks noChangeArrowheads="1"/>
          </p:cNvSpPr>
          <p:nvPr/>
        </p:nvSpPr>
        <p:spPr bwMode="auto">
          <a:xfrm rot="-5603375">
            <a:off x="4173538" y="4321175"/>
            <a:ext cx="336550" cy="1193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9221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365625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6229350" y="3994150"/>
            <a:ext cx="671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3" name="Group 8"/>
          <p:cNvGrpSpPr/>
          <p:nvPr/>
        </p:nvGrpSpPr>
        <p:grpSpPr bwMode="auto">
          <a:xfrm>
            <a:off x="2555875" y="4033838"/>
            <a:ext cx="1630363" cy="1108075"/>
            <a:chOff x="0" y="0"/>
            <a:chExt cx="1074" cy="885"/>
          </a:xfrm>
        </p:grpSpPr>
        <p:pic>
          <p:nvPicPr>
            <p:cNvPr id="9224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534" y="285"/>
              <a:ext cx="9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9226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0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235575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1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192463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3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321468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075363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7513638" y="37131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6799263" y="3644900"/>
            <a:ext cx="142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 flipV="1">
            <a:off x="6072188" y="3989388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H="1" flipV="1">
            <a:off x="6102350" y="4959350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6078538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7518400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6799263" y="4556125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0" name="Object 23"/>
          <p:cNvGraphicFramePr>
            <a:graphicFrameLocks noChangeAspect="1"/>
          </p:cNvGraphicFramePr>
          <p:nvPr/>
        </p:nvGraphicFramePr>
        <p:xfrm>
          <a:off x="6518275" y="4365625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3134995" imgH="1366520" progId="">
                  <p:embed/>
                </p:oleObj>
              </mc:Choice>
              <mc:Fallback>
                <p:oleObj name="" r:id="rId5" imgW="3134995" imgH="136652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365625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26"/>
          <p:cNvGrpSpPr/>
          <p:nvPr/>
        </p:nvGrpSpPr>
        <p:grpSpPr bwMode="auto">
          <a:xfrm>
            <a:off x="844550" y="4310063"/>
            <a:ext cx="642938" cy="944562"/>
            <a:chOff x="0" y="0"/>
            <a:chExt cx="176" cy="230"/>
          </a:xfrm>
        </p:grpSpPr>
        <p:pic>
          <p:nvPicPr>
            <p:cNvPr id="9242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2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44" name="TextBox 33"/>
          <p:cNvSpPr txBox="1">
            <a:spLocks noChangeArrowheads="1"/>
          </p:cNvSpPr>
          <p:nvPr/>
        </p:nvSpPr>
        <p:spPr bwMode="auto">
          <a:xfrm>
            <a:off x="3451225" y="4025900"/>
            <a:ext cx="19605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2" charset="0"/>
                <a:ea typeface="微软雅黑" panose="020B0503020204020204" pitchFamily="34" charset="-122"/>
              </a:rPr>
              <a:t>电信：</a:t>
            </a:r>
            <a:r>
              <a:rPr lang="en-US" altLang="zh-CN" sz="1600" b="1">
                <a:latin typeface="Times New Roman" panose="02020603050405020304" pitchFamily="2" charset="0"/>
              </a:rPr>
              <a:t>212.10.204.26</a:t>
            </a:r>
            <a:endParaRPr lang="zh-CN" altLang="en-US" sz="1600" b="1">
              <a:latin typeface="Times New Roman" panose="02020603050405020304" pitchFamily="2" charset="0"/>
            </a:endParaRPr>
          </a:p>
        </p:txBody>
      </p:sp>
      <p:sp>
        <p:nvSpPr>
          <p:cNvPr id="9245" name="矩形 34"/>
          <p:cNvSpPr>
            <a:spLocks noChangeArrowheads="1"/>
          </p:cNvSpPr>
          <p:nvPr/>
        </p:nvSpPr>
        <p:spPr bwMode="auto">
          <a:xfrm>
            <a:off x="3416300" y="4997450"/>
            <a:ext cx="1757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latin typeface="Times New Roman" panose="02020603050405020304" pitchFamily="2" charset="0"/>
                <a:ea typeface="微软雅黑" panose="020B0503020204020204" pitchFamily="34" charset="-122"/>
              </a:rPr>
              <a:t>网通：</a:t>
            </a:r>
            <a:r>
              <a:rPr lang="en-US" altLang="zh-CN" sz="1600" b="1">
                <a:latin typeface="Times New Roman" panose="02020603050405020304" pitchFamily="2" charset="0"/>
              </a:rPr>
              <a:t>61.139.2.34</a:t>
            </a:r>
            <a:endParaRPr lang="zh-CN" altLang="en-US" sz="1600" b="1">
              <a:latin typeface="Times New Roman" panose="02020603050405020304" pitchFamily="2" charset="0"/>
            </a:endParaRPr>
          </a:p>
        </p:txBody>
      </p:sp>
      <p:sp>
        <p:nvSpPr>
          <p:cNvPr id="9246" name="TextBox 35"/>
          <p:cNvSpPr txBox="1">
            <a:spLocks noChangeArrowheads="1"/>
          </p:cNvSpPr>
          <p:nvPr/>
        </p:nvSpPr>
        <p:spPr bwMode="auto">
          <a:xfrm>
            <a:off x="590550" y="5394325"/>
            <a:ext cx="142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某网通用户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Line 17"/>
          <p:cNvSpPr>
            <a:spLocks noChangeShapeType="1"/>
          </p:cNvSpPr>
          <p:nvPr/>
        </p:nvSpPr>
        <p:spPr bwMode="auto">
          <a:xfrm>
            <a:off x="6113463" y="4619625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圆角矩形标注 8192"/>
          <p:cNvSpPr>
            <a:spLocks noChangeArrowheads="1"/>
          </p:cNvSpPr>
          <p:nvPr/>
        </p:nvSpPr>
        <p:spPr bwMode="auto">
          <a:xfrm>
            <a:off x="3673475" y="2849563"/>
            <a:ext cx="2068513" cy="895350"/>
          </a:xfrm>
          <a:prstGeom prst="wedgeRoundRectCallout">
            <a:avLst>
              <a:gd name="adj1" fmla="val 40671"/>
              <a:gd name="adj2" fmla="val 117329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zh-CN" altLang="en-US" sz="1400">
                <a:latin typeface="Times New Roman" panose="02020603050405020304" pitchFamily="2" charset="0"/>
                <a:ea typeface="微软雅黑" panose="020B0503020204020204" pitchFamily="34" charset="-122"/>
              </a:rPr>
              <a:t>AD会周期性的使用监视器来检测服务器是否正常，离线的节点将不会被调度</a:t>
            </a:r>
            <a:endParaRPr lang="zh-CN" altLang="en-US" sz="14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9250" name="箭头 631"/>
          <p:cNvSpPr>
            <a:spLocks noChangeShapeType="1"/>
          </p:cNvSpPr>
          <p:nvPr/>
        </p:nvSpPr>
        <p:spPr bwMode="auto">
          <a:xfrm>
            <a:off x="5437188" y="4795838"/>
            <a:ext cx="647700" cy="360362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箭头 631"/>
          <p:cNvSpPr>
            <a:spLocks noChangeShapeType="1"/>
          </p:cNvSpPr>
          <p:nvPr/>
        </p:nvSpPr>
        <p:spPr bwMode="auto">
          <a:xfrm>
            <a:off x="5984875" y="4738688"/>
            <a:ext cx="646113" cy="360362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2" name="箭头 631"/>
          <p:cNvSpPr>
            <a:spLocks noChangeShapeType="1"/>
          </p:cNvSpPr>
          <p:nvPr/>
        </p:nvSpPr>
        <p:spPr bwMode="auto">
          <a:xfrm>
            <a:off x="6630988" y="4695825"/>
            <a:ext cx="647700" cy="360363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30188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ea typeface="微软雅黑" panose="020B0503020204020204" pitchFamily="34" charset="-122"/>
              </a:rPr>
              <a:t>虚拟服务典型案例及配置</a:t>
            </a:r>
            <a:endParaRPr lang="zh-CN" altLang="en-US" sz="32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9253" name="Text Box 18"/>
          <p:cNvSpPr txBox="1">
            <a:spLocks noChangeArrowheads="1"/>
          </p:cNvSpPr>
          <p:nvPr/>
        </p:nvSpPr>
        <p:spPr bwMode="auto">
          <a:xfrm>
            <a:off x="250825" y="1052513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节点监视器</a:t>
            </a:r>
            <a:endParaRPr lang="zh-CN" altLang="en-US" sz="20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ntr" presetSubtype="6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ntr" presetSubtype="6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84610" y="1796522"/>
            <a:ext cx="5810250" cy="62324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虚拟服务典型案例及配置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029463"/>
            <a:ext cx="4572000" cy="18273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用户网络环境与需求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2. SANGFOR AD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解决方案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3. SANGFOR AD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配置思路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4. SANGFOR AD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配置方法与截图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2"/>
          <p:cNvSpPr txBox="1">
            <a:spLocks noChangeArrowheads="1"/>
          </p:cNvSpPr>
          <p:nvPr/>
        </p:nvSpPr>
        <p:spPr bwMode="auto">
          <a:xfrm>
            <a:off x="253678" y="870223"/>
            <a:ext cx="80629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虚拟服务典型案例及配置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1266" name="内容占位符 2"/>
          <p:cNvSpPr txBox="1">
            <a:spLocks noChangeArrowheads="1"/>
          </p:cNvSpPr>
          <p:nvPr/>
        </p:nvSpPr>
        <p:spPr bwMode="auto">
          <a:xfrm>
            <a:off x="282253" y="1446486"/>
            <a:ext cx="51530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用户网络环境与需求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1267" name="内容占位符 2"/>
          <p:cNvSpPr txBox="1">
            <a:spLocks noChangeArrowheads="1"/>
          </p:cNvSpPr>
          <p:nvPr/>
        </p:nvSpPr>
        <p:spPr bwMode="auto">
          <a:xfrm>
            <a:off x="323528" y="2060848"/>
            <a:ext cx="47529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latin typeface="Times New Roman" panose="02020603050405020304" pitchFamily="2" charset="0"/>
                <a:ea typeface="微软雅黑" panose="020B0503020204020204" pitchFamily="34" charset="-122"/>
              </a:rPr>
              <a:t>用户环境：</a:t>
            </a:r>
            <a:endParaRPr lang="en-US" altLang="zh-CN" sz="1600" b="1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某用户线路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电信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100M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，线路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联通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100M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，内网</a:t>
            </a:r>
            <a:endParaRPr lang="en-US" altLang="zh-CN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有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台服务器提供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端口的同一</a:t>
            </a: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服务，目前通</a:t>
            </a:r>
            <a:endParaRPr lang="en-US" altLang="zh-CN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过防火墙做映射进去访问。</a:t>
            </a:r>
            <a:endParaRPr lang="en-US" altLang="zh-CN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latin typeface="Times New Roman" panose="02020603050405020304" pitchFamily="2" charset="0"/>
                <a:ea typeface="微软雅黑" panose="020B0503020204020204" pitchFamily="34" charset="-122"/>
              </a:rPr>
              <a:t>用户需求：</a:t>
            </a:r>
            <a:endParaRPr lang="en-US" altLang="zh-CN" sz="1600" b="1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尽量不改变网络结构</a:t>
            </a:r>
            <a:endParaRPr lang="zh-CN" altLang="en-US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实现服务器负载，两台服务器可以均匀调度。如</a:t>
            </a:r>
            <a:endParaRPr lang="zh-CN" altLang="en-US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2" charset="0"/>
                <a:ea typeface="微软雅黑" panose="020B0503020204020204" pitchFamily="34" charset="-122"/>
              </a:rPr>
              <a:t>果某台服务器异常，自动切换到其他正常的服务器</a:t>
            </a:r>
            <a:endParaRPr lang="en-US" altLang="zh-CN" sz="16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1268" name="圆角矩形 11"/>
          <p:cNvSpPr>
            <a:spLocks noChangeArrowheads="1"/>
          </p:cNvSpPr>
          <p:nvPr/>
        </p:nvSpPr>
        <p:spPr bwMode="auto">
          <a:xfrm>
            <a:off x="6154416" y="6329636"/>
            <a:ext cx="1584325" cy="3413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1400" b="1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部署前网络环境</a:t>
            </a:r>
            <a:endParaRPr lang="zh-CN" altLang="en-US" sz="1400" b="1">
              <a:solidFill>
                <a:srgbClr val="FF00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3" y="1360761"/>
            <a:ext cx="3900488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：3 云IT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4：3 云ITPPT模板</Template>
  <TotalTime>0</TotalTime>
  <Words>1502</Words>
  <Application>WPS 演示</Application>
  <PresentationFormat>全屏显示(4:3)</PresentationFormat>
  <Paragraphs>180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Times New Roman</vt:lpstr>
      <vt:lpstr>Calibri</vt:lpstr>
      <vt:lpstr>Dax-Bold</vt:lpstr>
      <vt:lpstr>Segoe Print</vt:lpstr>
      <vt:lpstr>4：3 云ITPPT模板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Administrator</cp:lastModifiedBy>
  <cp:revision>26</cp:revision>
  <dcterms:created xsi:type="dcterms:W3CDTF">2016-12-12T03:29:00Z</dcterms:created>
  <dcterms:modified xsi:type="dcterms:W3CDTF">2017-03-24T06:20:33Z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