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305" r:id="rId4"/>
    <p:sldId id="294" r:id="rId5"/>
    <p:sldId id="295" r:id="rId6"/>
    <p:sldId id="304" r:id="rId7"/>
    <p:sldId id="297" r:id="rId8"/>
    <p:sldId id="298" r:id="rId10"/>
    <p:sldId id="299" r:id="rId11"/>
    <p:sldId id="300" r:id="rId12"/>
    <p:sldId id="301" r:id="rId13"/>
    <p:sldId id="302" r:id="rId14"/>
    <p:sldId id="30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EDFA9-ED1F-4C5A-94F8-1CA6C67A51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8159C-201F-4FAC-B4E0-6F53B00497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2E6D479-3F16-487E-A6F8-1EBCE79BF491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23528" y="6213309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237803" y="6177162"/>
            <a:ext cx="6014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2017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09254" y="4920679"/>
            <a:ext cx="6594995" cy="112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200"/>
              </a:lnSpc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SANGFOR  AD</a:t>
            </a:r>
            <a:endParaRPr lang="en-US" altLang="zh-CN" sz="3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4200"/>
              </a:lnSpc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 descr="C:\Users\hdy\Desktop\未标题-1-01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8045">
            <a:off x="1622678" y="1403953"/>
            <a:ext cx="10205590" cy="3259703"/>
          </a:xfrm>
          <a:prstGeom prst="rect">
            <a:avLst/>
          </a:prstGeom>
          <a:noFill/>
        </p:spPr>
      </p:pic>
      <p:pic>
        <p:nvPicPr>
          <p:cNvPr id="12" name="Picture 2" descr="F:\公司的\logo\子品牌\深信服横式组合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92" y="5301208"/>
            <a:ext cx="2529796" cy="933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ThankYou_Graphic_Whit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264275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3132138" y="4868863"/>
            <a:ext cx="3327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35" tIns="39167" rIns="78335" bIns="3916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</a:rPr>
              <a:t>www.sangfor.com.cn</a:t>
            </a:r>
            <a:endParaRPr lang="en-US" altLang="zh-CN" sz="28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467544" y="6497587"/>
            <a:ext cx="49466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深圳市南山区学苑大道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号南山智园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54196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7"/>
          <p:cNvSpPr txBox="1"/>
          <p:nvPr/>
        </p:nvSpPr>
        <p:spPr>
          <a:xfrm>
            <a:off x="4067945" y="6532376"/>
            <a:ext cx="1766019" cy="23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market@sangfor.com.cn</a:t>
            </a:r>
            <a:endParaRPr lang="zh-CN" altLang="en-US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6516216" y="6497587"/>
            <a:ext cx="22823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www.sangfor.com.cn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F:\公司的\logo\子品牌\未标题-1-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9" y="1407755"/>
            <a:ext cx="3248678" cy="3033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Group 3"/>
          <p:cNvGraphicFramePr>
            <a:graphicFrameLocks noGrp="1"/>
          </p:cNvGraphicFramePr>
          <p:nvPr/>
        </p:nvGraphicFramePr>
        <p:xfrm>
          <a:off x="755576" y="3140968"/>
          <a:ext cx="7632848" cy="1179513"/>
        </p:xfrm>
        <a:graphic>
          <a:graphicData uri="http://schemas.openxmlformats.org/drawingml/2006/table">
            <a:tbl>
              <a:tblPr/>
              <a:tblGrid>
                <a:gridCol w="1817687"/>
                <a:gridCol w="5815161"/>
              </a:tblGrid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培训内容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5753" marB="4575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培训目标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5753" marB="4575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报表功能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5753" marB="4575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报表功能可以查询到哪些模块报表。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5753" marB="4575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916238" y="3335338"/>
            <a:ext cx="1081087" cy="1587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AutoShape 13"/>
          <p:cNvSpPr>
            <a:spLocks noChangeArrowheads="1"/>
          </p:cNvSpPr>
          <p:nvPr/>
        </p:nvSpPr>
        <p:spPr bwMode="auto">
          <a:xfrm>
            <a:off x="3984625" y="3073400"/>
            <a:ext cx="3230563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 cmpd="sng">
            <a:solidFill>
              <a:srgbClr val="EAEAEA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4911725" y="3144838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报表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125" name="Oval 15"/>
          <p:cNvSpPr>
            <a:spLocks noChangeArrowheads="1"/>
          </p:cNvSpPr>
          <p:nvPr/>
        </p:nvSpPr>
        <p:spPr bwMode="auto">
          <a:xfrm>
            <a:off x="3879850" y="3228975"/>
            <a:ext cx="203200" cy="201613"/>
          </a:xfrm>
          <a:prstGeom prst="ellipse">
            <a:avLst/>
          </a:prstGeom>
          <a:solidFill>
            <a:srgbClr val="FF0000"/>
          </a:solidFill>
          <a:ln w="19050" cmpd="sng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Oval 25"/>
          <p:cNvSpPr>
            <a:spLocks noChangeArrowheads="1"/>
          </p:cNvSpPr>
          <p:nvPr/>
        </p:nvSpPr>
        <p:spPr bwMode="auto">
          <a:xfrm>
            <a:off x="611188" y="2198688"/>
            <a:ext cx="2373312" cy="2371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hlink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Oval 26"/>
          <p:cNvSpPr>
            <a:spLocks noChangeArrowheads="1"/>
          </p:cNvSpPr>
          <p:nvPr/>
        </p:nvSpPr>
        <p:spPr bwMode="auto">
          <a:xfrm>
            <a:off x="768350" y="2374900"/>
            <a:ext cx="2058988" cy="2060575"/>
          </a:xfrm>
          <a:prstGeom prst="ellipse">
            <a:avLst/>
          </a:prstGeom>
          <a:gradFill rotWithShape="1">
            <a:gsLst>
              <a:gs pos="0">
                <a:srgbClr val="005353"/>
              </a:gs>
              <a:gs pos="50000">
                <a:schemeClr val="hlink"/>
              </a:gs>
              <a:gs pos="100000">
                <a:srgbClr val="005353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Oval 27"/>
          <p:cNvSpPr>
            <a:spLocks noChangeArrowheads="1"/>
          </p:cNvSpPr>
          <p:nvPr/>
        </p:nvSpPr>
        <p:spPr bwMode="auto">
          <a:xfrm>
            <a:off x="682625" y="2420938"/>
            <a:ext cx="2058988" cy="2060575"/>
          </a:xfrm>
          <a:prstGeom prst="ellipse">
            <a:avLst/>
          </a:prstGeom>
          <a:gradFill rotWithShape="1">
            <a:gsLst>
              <a:gs pos="0">
                <a:srgbClr val="006161"/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Oval 28"/>
          <p:cNvSpPr>
            <a:spLocks noChangeArrowheads="1"/>
          </p:cNvSpPr>
          <p:nvPr/>
        </p:nvSpPr>
        <p:spPr bwMode="auto">
          <a:xfrm>
            <a:off x="855663" y="2479675"/>
            <a:ext cx="1857375" cy="18557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Oval 29"/>
          <p:cNvSpPr>
            <a:spLocks noChangeArrowheads="1"/>
          </p:cNvSpPr>
          <p:nvPr/>
        </p:nvSpPr>
        <p:spPr bwMode="auto">
          <a:xfrm>
            <a:off x="884238" y="2493963"/>
            <a:ext cx="1798637" cy="1800225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Oval 30"/>
          <p:cNvSpPr>
            <a:spLocks noChangeArrowheads="1"/>
          </p:cNvSpPr>
          <p:nvPr/>
        </p:nvSpPr>
        <p:spPr bwMode="auto">
          <a:xfrm>
            <a:off x="912813" y="2522538"/>
            <a:ext cx="1755775" cy="175577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2" name="Oval 31"/>
          <p:cNvSpPr>
            <a:spLocks noChangeArrowheads="1"/>
          </p:cNvSpPr>
          <p:nvPr/>
        </p:nvSpPr>
        <p:spPr bwMode="auto">
          <a:xfrm>
            <a:off x="957263" y="2608263"/>
            <a:ext cx="1668462" cy="1639887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Oval 32"/>
          <p:cNvSpPr>
            <a:spLocks noChangeArrowheads="1"/>
          </p:cNvSpPr>
          <p:nvPr/>
        </p:nvSpPr>
        <p:spPr bwMode="auto">
          <a:xfrm>
            <a:off x="1054100" y="2652713"/>
            <a:ext cx="1482725" cy="13319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Text Box 33"/>
          <p:cNvSpPr txBox="1">
            <a:spLocks noChangeArrowheads="1"/>
          </p:cNvSpPr>
          <p:nvPr/>
        </p:nvSpPr>
        <p:spPr bwMode="auto">
          <a:xfrm>
            <a:off x="755650" y="2997200"/>
            <a:ext cx="2063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SANGFOR </a:t>
            </a:r>
            <a:endParaRPr lang="en-US" altLang="zh-CN" sz="2800" b="1">
              <a:solidFill>
                <a:srgbClr val="6600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endParaRPr lang="en-US" altLang="zh-CN" sz="2800" b="1">
              <a:solidFill>
                <a:srgbClr val="6600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84610" y="1796522"/>
            <a:ext cx="5810250" cy="623248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报表功能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0221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报表功能配置介绍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报表使用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0141" y="443162"/>
            <a:ext cx="2627784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hlink"/>
                </a:solidFill>
              </a:rPr>
              <a:t>AD</a:t>
            </a:r>
            <a:r>
              <a:rPr lang="zh-CN" altLang="en-US" sz="3200" b="1" dirty="0">
                <a:solidFill>
                  <a:schemeClr val="hlink"/>
                </a:solidFill>
              </a:rPr>
              <a:t>报表功能</a:t>
            </a:r>
            <a:endParaRPr lang="zh-CN" altLang="en-US" sz="3200" b="1" dirty="0">
              <a:solidFill>
                <a:schemeClr val="hlink"/>
              </a:solidFill>
            </a:endParaRPr>
          </a:p>
        </p:txBody>
      </p:sp>
      <p:sp>
        <p:nvSpPr>
          <p:cNvPr id="7171" name="Rectangle 20"/>
          <p:cNvSpPr>
            <a:spLocks noChangeArrowheads="1"/>
          </p:cNvSpPr>
          <p:nvPr/>
        </p:nvSpPr>
        <p:spPr bwMode="auto">
          <a:xfrm>
            <a:off x="449363" y="1401590"/>
            <a:ext cx="38512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报表功能配置介绍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172" name="矩形 6"/>
          <p:cNvSpPr>
            <a:spLocks noChangeArrowheads="1"/>
          </p:cNvSpPr>
          <p:nvPr/>
        </p:nvSpPr>
        <p:spPr bwMode="auto">
          <a:xfrm>
            <a:off x="202456" y="2204864"/>
            <a:ext cx="85725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</a:rPr>
              <a:t>深信服应用交付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</a:rPr>
              <a:t>报表中心支持自定义报表样式，用户可根据自身特点，定义生成与企业贴合的报表以便更好的支持科学的决策。设备默认配置没有开启报表功能，需要手动开启。界面设置如下：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173" name="Picture 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9" y="2204864"/>
            <a:ext cx="843597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圆角矩形 2"/>
          <p:cNvSpPr>
            <a:spLocks noChangeArrowheads="1"/>
          </p:cNvSpPr>
          <p:nvPr/>
        </p:nvSpPr>
        <p:spPr bwMode="auto">
          <a:xfrm>
            <a:off x="526306" y="3125614"/>
            <a:ext cx="504825" cy="16192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圆角矩形 3"/>
          <p:cNvSpPr>
            <a:spLocks noChangeArrowheads="1"/>
          </p:cNvSpPr>
          <p:nvPr/>
        </p:nvSpPr>
        <p:spPr bwMode="auto">
          <a:xfrm>
            <a:off x="3334594" y="3052589"/>
            <a:ext cx="504825" cy="23495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7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31" y="2204864"/>
            <a:ext cx="6761163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圆角矩形 4"/>
          <p:cNvSpPr>
            <a:spLocks noChangeArrowheads="1"/>
          </p:cNvSpPr>
          <p:nvPr/>
        </p:nvSpPr>
        <p:spPr bwMode="auto">
          <a:xfrm>
            <a:off x="2056656" y="3543127"/>
            <a:ext cx="2646363" cy="59055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圆角矩形 5"/>
          <p:cNvSpPr>
            <a:spLocks noChangeArrowheads="1"/>
          </p:cNvSpPr>
          <p:nvPr/>
        </p:nvSpPr>
        <p:spPr bwMode="auto">
          <a:xfrm>
            <a:off x="2902794" y="2266777"/>
            <a:ext cx="863600" cy="21113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79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9" y="2204864"/>
            <a:ext cx="8437562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圆角矩形 25"/>
          <p:cNvSpPr>
            <a:spLocks noChangeArrowheads="1"/>
          </p:cNvSpPr>
          <p:nvPr/>
        </p:nvSpPr>
        <p:spPr bwMode="auto">
          <a:xfrm>
            <a:off x="3839419" y="3800302"/>
            <a:ext cx="2428875" cy="42862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可以设定自动生成报表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圆角矩形 7"/>
          <p:cNvSpPr>
            <a:spLocks noChangeArrowheads="1"/>
          </p:cNvSpPr>
          <p:nvPr/>
        </p:nvSpPr>
        <p:spPr bwMode="auto">
          <a:xfrm>
            <a:off x="778719" y="2873202"/>
            <a:ext cx="539750" cy="17938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82" name="Group 14"/>
          <p:cNvGrpSpPr/>
          <p:nvPr/>
        </p:nvGrpSpPr>
        <p:grpSpPr bwMode="auto">
          <a:xfrm>
            <a:off x="5276106" y="2768427"/>
            <a:ext cx="2435225" cy="774700"/>
            <a:chOff x="0" y="0"/>
            <a:chExt cx="2435789" cy="774180"/>
          </a:xfrm>
        </p:grpSpPr>
        <p:sp>
          <p:nvSpPr>
            <p:cNvPr id="7183" name="圆角矩形 12"/>
            <p:cNvSpPr>
              <a:spLocks noChangeArrowheads="1"/>
            </p:cNvSpPr>
            <p:nvPr/>
          </p:nvSpPr>
          <p:spPr bwMode="auto">
            <a:xfrm>
              <a:off x="435076" y="0"/>
              <a:ext cx="2000713" cy="71389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5400" cmpd="sng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要生成报表，首先需要定义报表样式</a:t>
              </a:r>
              <a:endPara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84" name="直接箭头连接符 9"/>
            <p:cNvCxnSpPr>
              <a:cxnSpLocks noChangeShapeType="1"/>
            </p:cNvCxnSpPr>
            <p:nvPr/>
          </p:nvCxnSpPr>
          <p:spPr bwMode="auto">
            <a:xfrm flipV="1">
              <a:off x="0" y="604512"/>
              <a:ext cx="435539" cy="169668"/>
            </a:xfrm>
            <a:prstGeom prst="straightConnector1">
              <a:avLst/>
            </a:prstGeom>
            <a:noFill/>
            <a:ln w="25400" cmpd="sng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185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31" y="2204864"/>
            <a:ext cx="67452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6" name="Group 18"/>
          <p:cNvGrpSpPr/>
          <p:nvPr/>
        </p:nvGrpSpPr>
        <p:grpSpPr bwMode="auto">
          <a:xfrm>
            <a:off x="3574306" y="2693814"/>
            <a:ext cx="4932363" cy="849313"/>
            <a:chOff x="0" y="0"/>
            <a:chExt cx="4932548" cy="849040"/>
          </a:xfrm>
        </p:grpSpPr>
        <p:sp>
          <p:nvSpPr>
            <p:cNvPr id="7187" name="圆角矩形 24"/>
            <p:cNvSpPr>
              <a:spLocks noChangeArrowheads="1"/>
            </p:cNvSpPr>
            <p:nvPr/>
          </p:nvSpPr>
          <p:spPr bwMode="auto">
            <a:xfrm>
              <a:off x="0" y="512415"/>
              <a:ext cx="3708412" cy="33662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5400" cmpd="sng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8" name="圆角矩形 26"/>
            <p:cNvSpPr>
              <a:spLocks noChangeArrowheads="1"/>
            </p:cNvSpPr>
            <p:nvPr/>
          </p:nvSpPr>
          <p:spPr bwMode="auto">
            <a:xfrm>
              <a:off x="2124155" y="0"/>
              <a:ext cx="2808393" cy="39992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5400" cmpd="sng">
              <a:solidFill>
                <a:srgbClr val="FF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选择需要统计的功能模块</a:t>
              </a:r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89" name="圆角矩形标注 31"/>
          <p:cNvSpPr>
            <a:spLocks noChangeArrowheads="1"/>
          </p:cNvSpPr>
          <p:nvPr/>
        </p:nvSpPr>
        <p:spPr bwMode="auto">
          <a:xfrm>
            <a:off x="5725369" y="4638502"/>
            <a:ext cx="2879725" cy="658812"/>
          </a:xfrm>
          <a:prstGeom prst="wedgeRoundRectCallout">
            <a:avLst>
              <a:gd name="adj1" fmla="val -33593"/>
              <a:gd name="adj2" fmla="val 97880"/>
              <a:gd name="adj3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设置相关的数据项，如统计某个虚拟服务，某条链路等。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 autoUpdateAnimBg="0"/>
      <p:bldP spid="7175" grpId="0" animBg="1" autoUpdateAnimBg="0"/>
      <p:bldP spid="7177" grpId="0" animBg="1" autoUpdateAnimBg="0"/>
      <p:bldP spid="7178" grpId="0" animBg="1" autoUpdateAnimBg="0"/>
      <p:bldP spid="7180" grpId="0" animBg="1" autoUpdateAnimBg="0"/>
      <p:bldP spid="7181" grpId="0" animBg="1" autoUpdateAnimBg="0"/>
      <p:bldP spid="7189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370" y="409031"/>
            <a:ext cx="2414935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hlink"/>
                </a:solidFill>
              </a:rPr>
              <a:t>AD</a:t>
            </a:r>
            <a:r>
              <a:rPr lang="zh-CN" altLang="en-US" sz="3200" b="1" dirty="0">
                <a:solidFill>
                  <a:schemeClr val="hlink"/>
                </a:solidFill>
              </a:rPr>
              <a:t>报表功能</a:t>
            </a:r>
            <a:endParaRPr lang="zh-CN" altLang="en-US" sz="3200" b="1" dirty="0">
              <a:solidFill>
                <a:schemeClr val="hlink"/>
              </a:solidFill>
            </a:endParaRPr>
          </a:p>
        </p:txBody>
      </p:sp>
      <p:sp>
        <p:nvSpPr>
          <p:cNvPr id="9219" name="Rectangle 20"/>
          <p:cNvSpPr>
            <a:spLocks noChangeArrowheads="1"/>
          </p:cNvSpPr>
          <p:nvPr/>
        </p:nvSpPr>
        <p:spPr bwMode="auto">
          <a:xfrm>
            <a:off x="-3175" y="1161877"/>
            <a:ext cx="38512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报表使用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20" name="Rectangle 20"/>
          <p:cNvSpPr>
            <a:spLocks noChangeArrowheads="1"/>
          </p:cNvSpPr>
          <p:nvPr/>
        </p:nvSpPr>
        <p:spPr bwMode="auto">
          <a:xfrm>
            <a:off x="-3175" y="1711152"/>
            <a:ext cx="38512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链路负载统计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221" name="Picture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2204864"/>
            <a:ext cx="82359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圆角矩形 12"/>
          <p:cNvSpPr>
            <a:spLocks noChangeArrowheads="1"/>
          </p:cNvSpPr>
          <p:nvPr/>
        </p:nvSpPr>
        <p:spPr bwMode="auto">
          <a:xfrm>
            <a:off x="5129213" y="2709689"/>
            <a:ext cx="1857375" cy="64293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根据设定的条件统计线路的流量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204864"/>
            <a:ext cx="662305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圆角矩形 2"/>
          <p:cNvSpPr>
            <a:spLocks noChangeArrowheads="1"/>
          </p:cNvSpPr>
          <p:nvPr/>
        </p:nvSpPr>
        <p:spPr bwMode="auto">
          <a:xfrm>
            <a:off x="376238" y="2682702"/>
            <a:ext cx="647700" cy="5715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225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204864"/>
            <a:ext cx="82391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圆角矩形 3"/>
          <p:cNvSpPr>
            <a:spLocks noChangeArrowheads="1"/>
          </p:cNvSpPr>
          <p:nvPr/>
        </p:nvSpPr>
        <p:spPr bwMode="auto">
          <a:xfrm>
            <a:off x="520700" y="2922414"/>
            <a:ext cx="935038" cy="57943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圆角矩形标注 17"/>
          <p:cNvSpPr>
            <a:spLocks noChangeArrowheads="1"/>
          </p:cNvSpPr>
          <p:nvPr/>
        </p:nvSpPr>
        <p:spPr bwMode="auto">
          <a:xfrm>
            <a:off x="2247900" y="3217689"/>
            <a:ext cx="1214438" cy="571500"/>
          </a:xfrm>
          <a:prstGeom prst="wedgeRoundRectCallout">
            <a:avLst>
              <a:gd name="adj1" fmla="val -18319"/>
              <a:gd name="adj2" fmla="val -181606"/>
              <a:gd name="adj3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根据链路统计访问次数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圆角矩形标注 18"/>
          <p:cNvSpPr>
            <a:spLocks noChangeArrowheads="1"/>
          </p:cNvSpPr>
          <p:nvPr/>
        </p:nvSpPr>
        <p:spPr bwMode="auto">
          <a:xfrm>
            <a:off x="3903663" y="3289127"/>
            <a:ext cx="1528762" cy="571500"/>
          </a:xfrm>
          <a:prstGeom prst="wedgeRoundRectCallout">
            <a:avLst>
              <a:gd name="adj1" fmla="val -69296"/>
              <a:gd name="adj2" fmla="val -212282"/>
              <a:gd name="adj3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根据入站出站统计访问次数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9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2204864"/>
            <a:ext cx="82454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0" name="圆角矩形 5"/>
          <p:cNvSpPr>
            <a:spLocks noChangeArrowheads="1"/>
          </p:cNvSpPr>
          <p:nvPr/>
        </p:nvSpPr>
        <p:spPr bwMode="auto">
          <a:xfrm>
            <a:off x="771525" y="3030364"/>
            <a:ext cx="900113" cy="72231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1" name="圆角矩形 21"/>
          <p:cNvSpPr>
            <a:spLocks noChangeArrowheads="1"/>
          </p:cNvSpPr>
          <p:nvPr/>
        </p:nvSpPr>
        <p:spPr bwMode="auto">
          <a:xfrm>
            <a:off x="5129213" y="3860627"/>
            <a:ext cx="1928812" cy="85725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统计链路的带宽使用率，以作为带宽是否充足的依据。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32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204864"/>
            <a:ext cx="8228012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3" name="圆角矩形 6"/>
          <p:cNvSpPr>
            <a:spLocks noChangeArrowheads="1"/>
          </p:cNvSpPr>
          <p:nvPr/>
        </p:nvSpPr>
        <p:spPr bwMode="auto">
          <a:xfrm>
            <a:off x="952500" y="3392314"/>
            <a:ext cx="684213" cy="61277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4" name="圆角矩形 24"/>
          <p:cNvSpPr>
            <a:spLocks noChangeArrowheads="1"/>
          </p:cNvSpPr>
          <p:nvPr/>
        </p:nvSpPr>
        <p:spPr bwMode="auto">
          <a:xfrm>
            <a:off x="6784975" y="4581352"/>
            <a:ext cx="1714500" cy="5715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统计各个虚拟服务的流量使用情况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35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204864"/>
            <a:ext cx="82454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6" name="圆角矩形 27"/>
          <p:cNvSpPr>
            <a:spLocks noChangeArrowheads="1"/>
          </p:cNvSpPr>
          <p:nvPr/>
        </p:nvSpPr>
        <p:spPr bwMode="auto">
          <a:xfrm>
            <a:off x="6856413" y="4468639"/>
            <a:ext cx="1857375" cy="68421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统计各个虚拟服务的总访问次数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圆角矩形 7"/>
          <p:cNvSpPr>
            <a:spLocks noChangeArrowheads="1"/>
          </p:cNvSpPr>
          <p:nvPr/>
        </p:nvSpPr>
        <p:spPr bwMode="auto">
          <a:xfrm>
            <a:off x="1023938" y="3352627"/>
            <a:ext cx="792162" cy="652462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 autoUpdateAnimBg="0"/>
      <p:bldP spid="9224" grpId="0" animBg="1" autoUpdateAnimBg="0"/>
      <p:bldP spid="9226" grpId="0" animBg="1" autoUpdateAnimBg="0"/>
      <p:bldP spid="9227" grpId="0" animBg="1" autoUpdateAnimBg="0"/>
      <p:bldP spid="9228" grpId="0" bldLvl="0" animBg="1" autoUpdateAnimBg="0"/>
      <p:bldP spid="9230" grpId="0" animBg="1" autoUpdateAnimBg="0"/>
      <p:bldP spid="9231" grpId="0" animBg="1" autoUpdateAnimBg="0"/>
      <p:bldP spid="9233" grpId="0" animBg="1" autoUpdateAnimBg="0"/>
      <p:bldP spid="9234" grpId="0" animBg="1" autoUpdateAnimBg="0"/>
      <p:bldP spid="9236" grpId="0" animBg="1" autoUpdateAnimBg="0"/>
      <p:bldP spid="923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9831" y="339329"/>
            <a:ext cx="2398167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hlink"/>
                </a:solidFill>
              </a:rPr>
              <a:t>AD</a:t>
            </a:r>
            <a:r>
              <a:rPr lang="zh-CN" altLang="en-US" sz="3200" b="1" dirty="0">
                <a:solidFill>
                  <a:schemeClr val="hlink"/>
                </a:solidFill>
              </a:rPr>
              <a:t>报表功能</a:t>
            </a:r>
            <a:endParaRPr lang="zh-CN" altLang="en-US" sz="3200" b="1" dirty="0">
              <a:solidFill>
                <a:schemeClr val="hlink"/>
              </a:solidFill>
            </a:endParaRPr>
          </a:p>
        </p:txBody>
      </p:sp>
      <p:sp>
        <p:nvSpPr>
          <p:cNvPr id="10243" name="Rectangle 20"/>
          <p:cNvSpPr>
            <a:spLocks noChangeArrowheads="1"/>
          </p:cNvSpPr>
          <p:nvPr/>
        </p:nvSpPr>
        <p:spPr bwMode="auto">
          <a:xfrm>
            <a:off x="-21332" y="1249760"/>
            <a:ext cx="38512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报表使用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244" name="Rectangle 20"/>
          <p:cNvSpPr>
            <a:spLocks noChangeArrowheads="1"/>
          </p:cNvSpPr>
          <p:nvPr/>
        </p:nvSpPr>
        <p:spPr bwMode="auto">
          <a:xfrm>
            <a:off x="-21332" y="1749822"/>
            <a:ext cx="38512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服务器负载统计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245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" y="2276872"/>
            <a:ext cx="8234363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圆角矩形 1"/>
          <p:cNvSpPr>
            <a:spLocks noChangeArrowheads="1"/>
          </p:cNvSpPr>
          <p:nvPr/>
        </p:nvSpPr>
        <p:spPr bwMode="auto">
          <a:xfrm>
            <a:off x="266006" y="2884885"/>
            <a:ext cx="792162" cy="8636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7" name="圆角矩形 9"/>
          <p:cNvSpPr>
            <a:spLocks noChangeArrowheads="1"/>
          </p:cNvSpPr>
          <p:nvPr/>
        </p:nvSpPr>
        <p:spPr bwMode="auto">
          <a:xfrm>
            <a:off x="5882581" y="4824810"/>
            <a:ext cx="2214562" cy="92868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可以统计出虚拟服务总流量、节点的流量以及节点池的流量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1" y="2276872"/>
            <a:ext cx="8247062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圆角矩形 2"/>
          <p:cNvSpPr>
            <a:spLocks noChangeArrowheads="1"/>
          </p:cNvSpPr>
          <p:nvPr/>
        </p:nvSpPr>
        <p:spPr bwMode="auto">
          <a:xfrm>
            <a:off x="599381" y="3321447"/>
            <a:ext cx="612775" cy="20955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圆角矩形标注 3"/>
          <p:cNvSpPr>
            <a:spLocks noChangeArrowheads="1"/>
          </p:cNvSpPr>
          <p:nvPr/>
        </p:nvSpPr>
        <p:spPr bwMode="auto">
          <a:xfrm>
            <a:off x="6350893" y="5116910"/>
            <a:ext cx="1277938" cy="792162"/>
          </a:xfrm>
          <a:prstGeom prst="wedgeRoundRectCallout">
            <a:avLst>
              <a:gd name="adj1" fmla="val -70898"/>
              <a:gd name="adj2" fmla="val 31718"/>
              <a:gd name="adj3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各个节点的流量图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1" y="2276872"/>
            <a:ext cx="823277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圆角矩形 4"/>
          <p:cNvSpPr>
            <a:spLocks noChangeArrowheads="1"/>
          </p:cNvSpPr>
          <p:nvPr/>
        </p:nvSpPr>
        <p:spPr bwMode="auto">
          <a:xfrm>
            <a:off x="769243" y="3530997"/>
            <a:ext cx="512763" cy="21748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圆角矩形标注 5"/>
          <p:cNvSpPr>
            <a:spLocks noChangeArrowheads="1"/>
          </p:cNvSpPr>
          <p:nvPr/>
        </p:nvSpPr>
        <p:spPr bwMode="auto">
          <a:xfrm>
            <a:off x="6466781" y="4966097"/>
            <a:ext cx="1785937" cy="792163"/>
          </a:xfrm>
          <a:prstGeom prst="wedgeRoundRectCallout">
            <a:avLst>
              <a:gd name="adj1" fmla="val -60102"/>
              <a:gd name="adj2" fmla="val -18310"/>
              <a:gd name="adj3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具体节点的上下行流量图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81" y="2276872"/>
            <a:ext cx="6626225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5" name="圆角矩形 6"/>
          <p:cNvSpPr>
            <a:spLocks noChangeArrowheads="1"/>
          </p:cNvSpPr>
          <p:nvPr/>
        </p:nvSpPr>
        <p:spPr bwMode="auto">
          <a:xfrm>
            <a:off x="4336356" y="3530997"/>
            <a:ext cx="1690687" cy="43338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时间段统计表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6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8" y="2286397"/>
            <a:ext cx="8231188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圆角矩形 7"/>
          <p:cNvSpPr>
            <a:spLocks noChangeArrowheads="1"/>
          </p:cNvSpPr>
          <p:nvPr/>
        </p:nvSpPr>
        <p:spPr bwMode="auto">
          <a:xfrm>
            <a:off x="827981" y="3202385"/>
            <a:ext cx="968375" cy="762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8" name="圆角矩形 13"/>
          <p:cNvSpPr>
            <a:spLocks noChangeArrowheads="1"/>
          </p:cNvSpPr>
          <p:nvPr/>
        </p:nvSpPr>
        <p:spPr bwMode="auto">
          <a:xfrm>
            <a:off x="6415981" y="4824810"/>
            <a:ext cx="2071687" cy="100012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可以统计出虚拟服务的总访问次数、节点的访问次数和节点池的访问次数。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9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6" y="2276872"/>
            <a:ext cx="8216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0" name="圆角矩形 10"/>
          <p:cNvSpPr>
            <a:spLocks noChangeArrowheads="1"/>
          </p:cNvSpPr>
          <p:nvPr/>
        </p:nvSpPr>
        <p:spPr bwMode="auto">
          <a:xfrm>
            <a:off x="1062931" y="3388122"/>
            <a:ext cx="1081087" cy="82708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1" name="圆角矩形 17"/>
          <p:cNvSpPr>
            <a:spLocks noChangeArrowheads="1"/>
          </p:cNvSpPr>
          <p:nvPr/>
        </p:nvSpPr>
        <p:spPr bwMode="auto">
          <a:xfrm>
            <a:off x="6520756" y="4656535"/>
            <a:ext cx="2286000" cy="85725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统计虚拟服务并发连接数、节点池并发连接数以及节点并发连接数。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 autoUpdateAnimBg="0"/>
      <p:bldP spid="10247" grpId="0" animBg="1" autoUpdateAnimBg="0"/>
      <p:bldP spid="10249" grpId="0" animBg="1" autoUpdateAnimBg="0"/>
      <p:bldP spid="10250" grpId="0" animBg="1" autoUpdateAnimBg="0"/>
      <p:bldP spid="10252" grpId="0" animBg="1" autoUpdateAnimBg="0"/>
      <p:bldP spid="10253" grpId="0" animBg="1" autoUpdateAnimBg="0"/>
      <p:bldP spid="10255" grpId="0" animBg="1" autoUpdateAnimBg="0"/>
      <p:bldP spid="10257" grpId="0" animBg="1" autoUpdateAnimBg="0"/>
      <p:bldP spid="10258" grpId="0" animBg="1" autoUpdateAnimBg="0"/>
      <p:bldP spid="10260" grpId="0" animBg="1" autoUpdateAnimBg="0"/>
      <p:bldP spid="1026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7110" y="326629"/>
            <a:ext cx="2441079" cy="8509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hlink"/>
                </a:solidFill>
              </a:rPr>
              <a:t>AD</a:t>
            </a:r>
            <a:r>
              <a:rPr lang="zh-CN" altLang="en-US" sz="3200" b="1" dirty="0">
                <a:solidFill>
                  <a:schemeClr val="hlink"/>
                </a:solidFill>
              </a:rPr>
              <a:t>报表功能</a:t>
            </a:r>
            <a:endParaRPr lang="zh-CN" altLang="en-US" sz="3200" b="1" dirty="0">
              <a:solidFill>
                <a:schemeClr val="hlink"/>
              </a:solidFill>
            </a:endParaRPr>
          </a:p>
        </p:txBody>
      </p:sp>
      <p:sp>
        <p:nvSpPr>
          <p:cNvPr id="11267" name="Rectangle 20"/>
          <p:cNvSpPr>
            <a:spLocks noChangeArrowheads="1"/>
          </p:cNvSpPr>
          <p:nvPr/>
        </p:nvSpPr>
        <p:spPr bwMode="auto">
          <a:xfrm>
            <a:off x="214511" y="1251347"/>
            <a:ext cx="38512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AD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报表使用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268" name="Rectangle 20"/>
          <p:cNvSpPr>
            <a:spLocks noChangeArrowheads="1"/>
          </p:cNvSpPr>
          <p:nvPr/>
        </p:nvSpPr>
        <p:spPr bwMode="auto">
          <a:xfrm>
            <a:off x="214511" y="1751410"/>
            <a:ext cx="38512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稳定性统计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269" name="Picture 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" y="2276872"/>
            <a:ext cx="7872413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圆角矩形 1"/>
          <p:cNvSpPr>
            <a:spLocks noChangeArrowheads="1"/>
          </p:cNvSpPr>
          <p:nvPr/>
        </p:nvSpPr>
        <p:spPr bwMode="auto">
          <a:xfrm>
            <a:off x="439936" y="3265885"/>
            <a:ext cx="720725" cy="21113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圆角矩形 10"/>
          <p:cNvSpPr>
            <a:spLocks noChangeArrowheads="1"/>
          </p:cNvSpPr>
          <p:nvPr/>
        </p:nvSpPr>
        <p:spPr bwMode="auto">
          <a:xfrm>
            <a:off x="5913636" y="5469335"/>
            <a:ext cx="1500188" cy="64293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统计所有链路的状态信息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72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4" y="2276872"/>
            <a:ext cx="7870825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圆角矩形 2"/>
          <p:cNvSpPr>
            <a:spLocks noChangeArrowheads="1"/>
          </p:cNvSpPr>
          <p:nvPr/>
        </p:nvSpPr>
        <p:spPr bwMode="auto">
          <a:xfrm>
            <a:off x="655836" y="3477022"/>
            <a:ext cx="649288" cy="22066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圆角矩形 16"/>
          <p:cNvSpPr>
            <a:spLocks noChangeArrowheads="1"/>
          </p:cNvSpPr>
          <p:nvPr/>
        </p:nvSpPr>
        <p:spPr bwMode="auto">
          <a:xfrm>
            <a:off x="3832424" y="3372247"/>
            <a:ext cx="1500187" cy="64293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分别统计单条链路的状态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75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6" y="2276872"/>
            <a:ext cx="7826375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圆角矩形 3"/>
          <p:cNvSpPr>
            <a:spLocks noChangeArrowheads="1"/>
          </p:cNvSpPr>
          <p:nvPr/>
        </p:nvSpPr>
        <p:spPr bwMode="auto">
          <a:xfrm>
            <a:off x="800299" y="3692922"/>
            <a:ext cx="720725" cy="14446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27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11" y="2276872"/>
            <a:ext cx="7862888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8" name="圆角矩形 5"/>
          <p:cNvSpPr>
            <a:spLocks noChangeArrowheads="1"/>
          </p:cNvSpPr>
          <p:nvPr/>
        </p:nvSpPr>
        <p:spPr bwMode="auto">
          <a:xfrm>
            <a:off x="981274" y="3881835"/>
            <a:ext cx="755650" cy="176212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9" name="圆角矩形 6"/>
          <p:cNvSpPr>
            <a:spLocks noChangeArrowheads="1"/>
          </p:cNvSpPr>
          <p:nvPr/>
        </p:nvSpPr>
        <p:spPr bwMode="auto">
          <a:xfrm>
            <a:off x="2960886" y="2978547"/>
            <a:ext cx="1492250" cy="14287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28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4" y="2276872"/>
            <a:ext cx="7983537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1" name="圆角矩形 7"/>
          <p:cNvSpPr>
            <a:spLocks noChangeArrowheads="1"/>
          </p:cNvSpPr>
          <p:nvPr/>
        </p:nvSpPr>
        <p:spPr bwMode="auto">
          <a:xfrm>
            <a:off x="1305124" y="3692922"/>
            <a:ext cx="615950" cy="18891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2" name="圆角矩形 8"/>
          <p:cNvSpPr>
            <a:spLocks noChangeArrowheads="1"/>
          </p:cNvSpPr>
          <p:nvPr/>
        </p:nvSpPr>
        <p:spPr bwMode="auto">
          <a:xfrm>
            <a:off x="3392686" y="3049985"/>
            <a:ext cx="1655763" cy="2159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3" name="圆角矩形 22"/>
          <p:cNvSpPr>
            <a:spLocks noChangeArrowheads="1"/>
          </p:cNvSpPr>
          <p:nvPr/>
        </p:nvSpPr>
        <p:spPr bwMode="auto">
          <a:xfrm>
            <a:off x="4767461" y="3640535"/>
            <a:ext cx="1357313" cy="64293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统计各个节点池的状态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84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49" y="2276872"/>
            <a:ext cx="7999412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圆角矩形 14"/>
          <p:cNvSpPr>
            <a:spLocks noChangeArrowheads="1"/>
          </p:cNvSpPr>
          <p:nvPr/>
        </p:nvSpPr>
        <p:spPr bwMode="auto">
          <a:xfrm>
            <a:off x="1359099" y="3697685"/>
            <a:ext cx="766762" cy="198437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圆角矩形 25"/>
          <p:cNvSpPr>
            <a:spLocks noChangeArrowheads="1"/>
          </p:cNvSpPr>
          <p:nvPr/>
        </p:nvSpPr>
        <p:spPr bwMode="auto">
          <a:xfrm>
            <a:off x="3678436" y="4104085"/>
            <a:ext cx="2143125" cy="428625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统计各个节点的状态。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87" name="Picture 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36" y="2276872"/>
            <a:ext cx="8016875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圆角矩形 17"/>
          <p:cNvSpPr>
            <a:spLocks noChangeArrowheads="1"/>
          </p:cNvSpPr>
          <p:nvPr/>
        </p:nvSpPr>
        <p:spPr bwMode="auto">
          <a:xfrm>
            <a:off x="1548011" y="3881835"/>
            <a:ext cx="687388" cy="22225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 autoUpdateAnimBg="0"/>
      <p:bldP spid="11271" grpId="0" animBg="1" autoUpdateAnimBg="0"/>
      <p:bldP spid="11273" grpId="0" animBg="1" autoUpdateAnimBg="0"/>
      <p:bldP spid="11274" grpId="0" animBg="1" autoUpdateAnimBg="0"/>
      <p:bldP spid="11276" grpId="0" animBg="1" autoUpdateAnimBg="0"/>
      <p:bldP spid="11278" grpId="0" animBg="1" autoUpdateAnimBg="0"/>
      <p:bldP spid="11279" grpId="0" animBg="1" autoUpdateAnimBg="0"/>
      <p:bldP spid="11281" grpId="0" animBg="1" autoUpdateAnimBg="0"/>
      <p:bldP spid="11282" grpId="0" animBg="1" autoUpdateAnimBg="0"/>
      <p:bldP spid="11283" grpId="0" animBg="1" autoUpdateAnimBg="0"/>
      <p:bldP spid="11285" grpId="0" animBg="1" autoUpdateAnimBg="0"/>
      <p:bldP spid="11286" grpId="0" animBg="1" autoUpdateAnimBg="0"/>
      <p:bldP spid="1128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2011渠道支撑工作\PPT相关\cartoon\wenhao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1381125" y="500063"/>
            <a:ext cx="24765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问题思考？</a:t>
            </a:r>
            <a:endParaRPr lang="zh-CN" altLang="en-US" sz="3200" b="1">
              <a:solidFill>
                <a:schemeClr val="hlin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539552" y="2564904"/>
            <a:ext cx="82867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1.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报表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是否可以统计出某台服务器当天出现多少次故障？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23042" y="3194189"/>
            <a:ext cx="82867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报表是否可以查询到某应用节点池的历史健康状态？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：3 云IT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4：3 云ITPPT模板</Template>
  <TotalTime>0</TotalTime>
  <Words>688</Words>
  <Application>WPS 演示</Application>
  <PresentationFormat>全屏显示(4:3)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Times New Roman</vt:lpstr>
      <vt:lpstr>Calibri</vt:lpstr>
      <vt:lpstr>等线</vt:lpstr>
      <vt:lpstr>Segoe Print</vt:lpstr>
      <vt:lpstr>等线</vt:lpstr>
      <vt:lpstr>4：3 云ITPPT模板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AD报表功能</vt:lpstr>
      <vt:lpstr>AD报表功能</vt:lpstr>
      <vt:lpstr>AD报表功能</vt:lpstr>
      <vt:lpstr>AD报表功能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hdy</dc:creator>
  <cp:lastModifiedBy>Administrator</cp:lastModifiedBy>
  <cp:revision>21</cp:revision>
  <dcterms:created xsi:type="dcterms:W3CDTF">2016-12-12T03:29:00Z</dcterms:created>
  <dcterms:modified xsi:type="dcterms:W3CDTF">2017-03-24T06:26:20Z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