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26" r:id="rId4"/>
    <p:sldId id="294" r:id="rId6"/>
    <p:sldId id="295" r:id="rId7"/>
    <p:sldId id="327"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5"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5" d="100"/>
          <a:sy n="75" d="100"/>
        </p:scale>
        <p:origin x="102" y="60"/>
      </p:cViewPr>
      <p:guideLst>
        <p:guide orient="horz" pos="219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274638"/>
            <a:ext cx="6019800" cy="585152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69C4ABA-D94E-45C7-A533-E5F81D810B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DF1A87-181B-4848-9885-AF1A622A48F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C4ABA-D94E-45C7-A533-E5F81D810B5B}"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F1A87-181B-4848-9885-AF1A622A48F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AD9C8-963F-468C-998E-FE1467747F64}"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60F42-FBDB-4ECC-9B7D-771AC8587CA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7.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7.png"/><Relationship Id="rId1"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6.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cxnSp>
        <p:nvCxnSpPr>
          <p:cNvPr id="5" name="直接连接符 4"/>
          <p:cNvCxnSpPr/>
          <p:nvPr/>
        </p:nvCxnSpPr>
        <p:spPr bwMode="auto">
          <a:xfrm>
            <a:off x="323528" y="6213309"/>
            <a:ext cx="8496944" cy="0"/>
          </a:xfrm>
          <a:prstGeom prst="line">
            <a:avLst/>
          </a:prstGeom>
          <a:solidFill>
            <a:schemeClr val="accent1"/>
          </a:solidFill>
          <a:ln w="19050" cap="flat" cmpd="sng" algn="ctr">
            <a:solidFill>
              <a:schemeClr val="bg2">
                <a:lumMod val="75000"/>
              </a:schemeClr>
            </a:solidFill>
            <a:prstDash val="solid"/>
            <a:round/>
            <a:headEnd type="none" w="med" len="med"/>
            <a:tailEnd type="none" w="med" len="med"/>
          </a:ln>
        </p:spPr>
      </p:cxnSp>
      <p:sp>
        <p:nvSpPr>
          <p:cNvPr id="6" name="TextBox 5"/>
          <p:cNvSpPr txBox="1"/>
          <p:nvPr/>
        </p:nvSpPr>
        <p:spPr>
          <a:xfrm>
            <a:off x="237803" y="6177162"/>
            <a:ext cx="601447" cy="338554"/>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rgbClr val="EEECE1">
                    <a:lumMod val="50000"/>
                  </a:srgbClr>
                </a:solidFill>
                <a:effectLst/>
                <a:uLnTx/>
                <a:uFillTx/>
                <a:latin typeface="Calibri" panose="020F0502020204030204"/>
                <a:ea typeface="宋体" panose="02010600030101010101" pitchFamily="2" charset="-122"/>
                <a:cs typeface="+mn-cs"/>
              </a:rPr>
              <a:t>2017</a:t>
            </a:r>
            <a:endParaRPr kumimoji="0" lang="zh-CN" altLang="en-US" sz="1600" b="0" i="0" u="none" strike="noStrike" kern="1200" cap="none" spc="0" normalizeH="0" baseline="0" noProof="0" dirty="0">
              <a:ln>
                <a:noFill/>
              </a:ln>
              <a:solidFill>
                <a:srgbClr val="EEECE1">
                  <a:lumMod val="50000"/>
                </a:srgbClr>
              </a:solidFill>
              <a:effectLst/>
              <a:uLnTx/>
              <a:uFillTx/>
              <a:latin typeface="Calibri" panose="020F0502020204030204"/>
              <a:ea typeface="宋体" panose="02010600030101010101" pitchFamily="2" charset="-122"/>
              <a:cs typeface="+mn-cs"/>
            </a:endParaRPr>
          </a:p>
        </p:txBody>
      </p:sp>
      <p:sp>
        <p:nvSpPr>
          <p:cNvPr id="10" name="TextBox 6"/>
          <p:cNvSpPr txBox="1"/>
          <p:nvPr/>
        </p:nvSpPr>
        <p:spPr>
          <a:xfrm>
            <a:off x="209254" y="4920679"/>
            <a:ext cx="6594995" cy="1126399"/>
          </a:xfrm>
          <a:prstGeom prst="rect">
            <a:avLst/>
          </a:prstGeom>
          <a:noFill/>
        </p:spPr>
        <p:txBody>
          <a:bodyPr wrap="square" rtlCol="0">
            <a:spAutoFit/>
          </a:bodyPr>
          <a:lstStyle/>
          <a:p>
            <a:pPr lvl="0">
              <a:lnSpc>
                <a:spcPts val="4200"/>
              </a:lnSpc>
            </a:pPr>
            <a:r>
              <a:rPr lang="da-DK" altLang="zh-CN" sz="3000" dirty="0">
                <a:solidFill>
                  <a:prstClr val="black"/>
                </a:solidFill>
                <a:latin typeface="微软雅黑" panose="020B0503020204020204" pitchFamily="34" charset="-122"/>
                <a:ea typeface="微软雅黑" panose="020B0503020204020204" pitchFamily="34" charset="-122"/>
              </a:rPr>
              <a:t>SANGFOR  AD</a:t>
            </a:r>
            <a:endParaRPr lang="da-DK" altLang="zh-CN" sz="3000" dirty="0">
              <a:solidFill>
                <a:prstClr val="black"/>
              </a:solidFill>
              <a:latin typeface="微软雅黑" panose="020B0503020204020204" pitchFamily="34" charset="-122"/>
              <a:ea typeface="微软雅黑" panose="020B0503020204020204" pitchFamily="34" charset="-122"/>
            </a:endParaRPr>
          </a:p>
          <a:p>
            <a:pPr lvl="0">
              <a:lnSpc>
                <a:spcPts val="4200"/>
              </a:lnSpc>
            </a:pPr>
            <a:r>
              <a:rPr lang="zh-CN" altLang="da-DK" sz="3000" dirty="0">
                <a:solidFill>
                  <a:prstClr val="black"/>
                </a:solidFill>
                <a:latin typeface="微软雅黑" panose="020B0503020204020204" pitchFamily="34" charset="-122"/>
                <a:ea typeface="微软雅黑" panose="020B0503020204020204" pitchFamily="34" charset="-122"/>
              </a:rPr>
              <a:t>其他常用功能</a:t>
            </a:r>
            <a:endParaRPr lang="zh-CN" altLang="da-DK" sz="3000" dirty="0">
              <a:solidFill>
                <a:prstClr val="black"/>
              </a:solidFill>
              <a:latin typeface="微软雅黑" panose="020B0503020204020204" pitchFamily="34" charset="-122"/>
              <a:ea typeface="微软雅黑" panose="020B0503020204020204" pitchFamily="34" charset="-122"/>
            </a:endParaRPr>
          </a:p>
        </p:txBody>
      </p:sp>
      <p:pic>
        <p:nvPicPr>
          <p:cNvPr id="11" name="Picture 3" descr="C:\Users\hdy\Desktop\未标题-1-0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608045">
            <a:off x="1622678" y="1403953"/>
            <a:ext cx="10205590" cy="3259703"/>
          </a:xfrm>
          <a:prstGeom prst="rect">
            <a:avLst/>
          </a:prstGeom>
          <a:noFill/>
        </p:spPr>
      </p:pic>
      <p:pic>
        <p:nvPicPr>
          <p:cNvPr id="12" name="Picture 2" descr="F:\公司的\logo\子品牌\深信服横式组合-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4692" y="5301208"/>
            <a:ext cx="2529796" cy="93303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0"/>
          <p:cNvSpPr>
            <a:spLocks noChangeArrowheads="1"/>
          </p:cNvSpPr>
          <p:nvPr/>
        </p:nvSpPr>
        <p:spPr bwMode="auto">
          <a:xfrm>
            <a:off x="323850" y="547688"/>
            <a:ext cx="54117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sz="2400" b="1">
                <a:latin typeface="Times New Roman" panose="02020603050405020304" pitchFamily="2" charset="0"/>
                <a:ea typeface="微软雅黑" panose="020B0503020204020204" pitchFamily="34" charset="-122"/>
              </a:rPr>
              <a:t>ACL</a:t>
            </a:r>
            <a:endParaRPr lang="en-US" altLang="zh-CN" sz="2400" b="1">
              <a:latin typeface="Times New Roman" panose="02020603050405020304" pitchFamily="2" charset="0"/>
              <a:ea typeface="微软雅黑" panose="020B0503020204020204" pitchFamily="34" charset="-122"/>
            </a:endParaRPr>
          </a:p>
        </p:txBody>
      </p:sp>
      <p:sp>
        <p:nvSpPr>
          <p:cNvPr id="12291" name="TextBox 5"/>
          <p:cNvSpPr txBox="1">
            <a:spLocks noChangeArrowheads="1"/>
          </p:cNvSpPr>
          <p:nvPr/>
        </p:nvSpPr>
        <p:spPr bwMode="auto">
          <a:xfrm>
            <a:off x="323850" y="1196975"/>
            <a:ext cx="87153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hangingPunct="0">
              <a:lnSpc>
                <a:spcPct val="150000"/>
              </a:lnSpc>
            </a:pPr>
            <a:r>
              <a:rPr lang="zh-CN" altLang="en-US" b="1">
                <a:latin typeface="Times New Roman" panose="02020603050405020304" pitchFamily="2" charset="0"/>
                <a:ea typeface="微软雅黑" panose="020B0503020204020204" pitchFamily="34" charset="-122"/>
              </a:rPr>
              <a:t>基本</a:t>
            </a:r>
            <a:r>
              <a:rPr lang="en-US" altLang="zh-CN" b="1">
                <a:latin typeface="Times New Roman" panose="02020603050405020304" pitchFamily="2" charset="0"/>
                <a:ea typeface="微软雅黑" panose="020B0503020204020204" pitchFamily="34" charset="-122"/>
              </a:rPr>
              <a:t>ACL</a:t>
            </a:r>
            <a:r>
              <a:rPr lang="zh-CN" altLang="en-US" b="1">
                <a:latin typeface="Times New Roman" panose="02020603050405020304" pitchFamily="2" charset="0"/>
                <a:ea typeface="微软雅黑" panose="020B0503020204020204" pitchFamily="34" charset="-122"/>
              </a:rPr>
              <a:t>：</a:t>
            </a:r>
            <a:r>
              <a:rPr lang="zh-CN" altLang="en-US">
                <a:latin typeface="Times New Roman" panose="02020603050405020304" pitchFamily="2" charset="0"/>
                <a:ea typeface="微软雅黑" panose="020B0503020204020204" pitchFamily="34" charset="-122"/>
              </a:rPr>
              <a:t>用于对外网用户访问进行控制，根据五元组（源</a:t>
            </a:r>
            <a:r>
              <a:rPr lang="en-US" altLang="zh-CN">
                <a:latin typeface="Times New Roman" panose="02020603050405020304" pitchFamily="2" charset="0"/>
                <a:ea typeface="微软雅黑" panose="020B0503020204020204" pitchFamily="34" charset="-122"/>
              </a:rPr>
              <a:t>IP</a:t>
            </a:r>
            <a:r>
              <a:rPr lang="zh-CN" altLang="en-US">
                <a:latin typeface="Times New Roman" panose="02020603050405020304" pitchFamily="2" charset="0"/>
                <a:ea typeface="微软雅黑" panose="020B0503020204020204" pitchFamily="34" charset="-122"/>
              </a:rPr>
              <a:t>、源端口、协议、目标</a:t>
            </a:r>
            <a:r>
              <a:rPr lang="en-US" altLang="zh-CN">
                <a:latin typeface="Times New Roman" panose="02020603050405020304" pitchFamily="2" charset="0"/>
                <a:ea typeface="微软雅黑" panose="020B0503020204020204" pitchFamily="34" charset="-122"/>
              </a:rPr>
              <a:t>IP</a:t>
            </a:r>
            <a:r>
              <a:rPr lang="zh-CN" altLang="en-US">
                <a:latin typeface="Times New Roman" panose="02020603050405020304" pitchFamily="2" charset="0"/>
                <a:ea typeface="微软雅黑" panose="020B0503020204020204" pitchFamily="34" charset="-122"/>
              </a:rPr>
              <a:t>、目标端口）进行过滤。不配置任何规则的情况下默认允许所有。</a:t>
            </a:r>
            <a:endParaRPr lang="en-US" altLang="zh-CN">
              <a:latin typeface="Times New Roman" panose="02020603050405020304" pitchFamily="2" charset="0"/>
              <a:ea typeface="微软雅黑" panose="020B0503020204020204" pitchFamily="34" charset="-122"/>
            </a:endParaRPr>
          </a:p>
          <a:p>
            <a:pPr hangingPunct="0">
              <a:lnSpc>
                <a:spcPct val="150000"/>
              </a:lnSpc>
            </a:pPr>
            <a:r>
              <a:rPr lang="zh-CN" altLang="en-US" b="1">
                <a:latin typeface="Times New Roman" panose="02020603050405020304" pitchFamily="2" charset="0"/>
                <a:ea typeface="微软雅黑" panose="020B0503020204020204" pitchFamily="34" charset="-122"/>
              </a:rPr>
              <a:t>高级</a:t>
            </a:r>
            <a:r>
              <a:rPr lang="en-US" altLang="zh-CN" b="1">
                <a:latin typeface="Times New Roman" panose="02020603050405020304" pitchFamily="2" charset="0"/>
                <a:ea typeface="微软雅黑" panose="020B0503020204020204" pitchFamily="34" charset="-122"/>
              </a:rPr>
              <a:t>ACL</a:t>
            </a:r>
            <a:r>
              <a:rPr lang="zh-CN" altLang="en-US" b="1">
                <a:latin typeface="Times New Roman" panose="02020603050405020304" pitchFamily="2" charset="0"/>
                <a:ea typeface="微软雅黑" panose="020B0503020204020204" pitchFamily="34" charset="-122"/>
              </a:rPr>
              <a:t>：</a:t>
            </a:r>
            <a:r>
              <a:rPr lang="zh-CN" altLang="en-US">
                <a:latin typeface="Times New Roman" panose="02020603050405020304" pitchFamily="2" charset="0"/>
                <a:ea typeface="微软雅黑" panose="020B0503020204020204" pitchFamily="34" charset="-122"/>
              </a:rPr>
              <a:t>虚拟服务的附属属性，对外部访问</a:t>
            </a:r>
            <a:r>
              <a:rPr lang="en-US" altLang="zh-CN">
                <a:latin typeface="Times New Roman" panose="02020603050405020304" pitchFamily="2" charset="0"/>
                <a:ea typeface="微软雅黑" panose="020B0503020204020204" pitchFamily="34" charset="-122"/>
              </a:rPr>
              <a:t>AD</a:t>
            </a:r>
            <a:r>
              <a:rPr lang="zh-CN" altLang="en-US">
                <a:latin typeface="Times New Roman" panose="02020603050405020304" pitchFamily="2" charset="0"/>
                <a:ea typeface="微软雅黑" panose="020B0503020204020204" pitchFamily="34" charset="-122"/>
              </a:rPr>
              <a:t>上发布的虚拟服务进行负载均衡控制。可以控制外网每个</a:t>
            </a:r>
            <a:r>
              <a:rPr lang="en-US" altLang="zh-CN">
                <a:latin typeface="Times New Roman" panose="02020603050405020304" pitchFamily="2" charset="0"/>
                <a:ea typeface="微软雅黑" panose="020B0503020204020204" pitchFamily="34" charset="-122"/>
              </a:rPr>
              <a:t>IP</a:t>
            </a:r>
            <a:r>
              <a:rPr lang="zh-CN" altLang="en-US">
                <a:latin typeface="Times New Roman" panose="02020603050405020304" pitchFamily="2" charset="0"/>
                <a:ea typeface="微软雅黑" panose="020B0503020204020204" pitchFamily="34" charset="-122"/>
              </a:rPr>
              <a:t>地址访问虚拟服务的并发连接数。不配置任何规则的情况下默认不限制。</a:t>
            </a:r>
            <a:endParaRPr lang="zh-CN" altLang="en-US">
              <a:latin typeface="Times New Roman" panose="02020603050405020304" pitchFamily="2" charset="0"/>
              <a:ea typeface="微软雅黑" panose="020B0503020204020204" pitchFamily="34" charset="-122"/>
            </a:endParaRPr>
          </a:p>
        </p:txBody>
      </p:sp>
      <p:pic>
        <p:nvPicPr>
          <p:cNvPr id="1229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1343025"/>
            <a:ext cx="880427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圆角矩形 6"/>
          <p:cNvSpPr>
            <a:spLocks noChangeArrowheads="1"/>
          </p:cNvSpPr>
          <p:nvPr/>
        </p:nvSpPr>
        <p:spPr bwMode="auto">
          <a:xfrm>
            <a:off x="468313" y="4724400"/>
            <a:ext cx="574675" cy="144463"/>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2294" name="圆角矩形 7"/>
          <p:cNvSpPr>
            <a:spLocks noChangeArrowheads="1"/>
          </p:cNvSpPr>
          <p:nvPr/>
        </p:nvSpPr>
        <p:spPr bwMode="auto">
          <a:xfrm>
            <a:off x="2124075" y="1446213"/>
            <a:ext cx="719138" cy="142875"/>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2295" name="圆角矩形 8"/>
          <p:cNvSpPr>
            <a:spLocks noChangeArrowheads="1"/>
          </p:cNvSpPr>
          <p:nvPr/>
        </p:nvSpPr>
        <p:spPr bwMode="auto">
          <a:xfrm>
            <a:off x="5580063" y="3344863"/>
            <a:ext cx="3254375" cy="731837"/>
          </a:xfrm>
          <a:prstGeom prst="roundRect">
            <a:avLst>
              <a:gd name="adj" fmla="val 16667"/>
            </a:avLst>
          </a:prstGeom>
          <a:solidFill>
            <a:schemeClr val="accent1">
              <a:alpha val="0"/>
            </a:schemeClr>
          </a:solidFill>
          <a:ln w="25400">
            <a:solidFill>
              <a:srgbClr val="FF0000"/>
            </a:solidFill>
            <a:round/>
          </a:ln>
        </p:spPr>
        <p:txBody>
          <a:bodyPr/>
          <a:lstStyle/>
          <a:p>
            <a:r>
              <a:rPr lang="zh-CN" altLang="en-US">
                <a:solidFill>
                  <a:srgbClr val="FF0000"/>
                </a:solidFill>
                <a:latin typeface="Times New Roman" panose="02020603050405020304" pitchFamily="2" charset="0"/>
                <a:ea typeface="微软雅黑" panose="020B0503020204020204" pitchFamily="34" charset="-122"/>
              </a:rPr>
              <a:t>定义规则。基本</a:t>
            </a:r>
            <a:r>
              <a:rPr lang="en-US" altLang="zh-CN">
                <a:solidFill>
                  <a:srgbClr val="FF0000"/>
                </a:solidFill>
                <a:latin typeface="Times New Roman" panose="02020603050405020304" pitchFamily="2" charset="0"/>
                <a:ea typeface="微软雅黑" panose="020B0503020204020204" pitchFamily="34" charset="-122"/>
              </a:rPr>
              <a:t>ACL</a:t>
            </a:r>
            <a:r>
              <a:rPr lang="zh-CN" altLang="en-US">
                <a:solidFill>
                  <a:srgbClr val="FF0000"/>
                </a:solidFill>
                <a:latin typeface="Times New Roman" panose="02020603050405020304" pitchFamily="2" charset="0"/>
                <a:ea typeface="微软雅黑" panose="020B0503020204020204" pitchFamily="34" charset="-122"/>
              </a:rPr>
              <a:t>与交换机的</a:t>
            </a:r>
            <a:r>
              <a:rPr lang="en-US" altLang="zh-CN">
                <a:solidFill>
                  <a:srgbClr val="FF0000"/>
                </a:solidFill>
                <a:latin typeface="Times New Roman" panose="02020603050405020304" pitchFamily="2" charset="0"/>
                <a:ea typeface="微软雅黑" panose="020B0503020204020204" pitchFamily="34" charset="-122"/>
              </a:rPr>
              <a:t>ACL</a:t>
            </a:r>
            <a:r>
              <a:rPr lang="zh-CN" altLang="en-US">
                <a:solidFill>
                  <a:srgbClr val="FF0000"/>
                </a:solidFill>
                <a:latin typeface="Times New Roman" panose="02020603050405020304" pitchFamily="2" charset="0"/>
                <a:ea typeface="微软雅黑" panose="020B0503020204020204" pitchFamily="34" charset="-122"/>
              </a:rPr>
              <a:t>控制类似。</a:t>
            </a:r>
            <a:endParaRPr lang="zh-CN" altLang="en-US">
              <a:solidFill>
                <a:srgbClr val="FF0000"/>
              </a:solidFill>
              <a:latin typeface="Times New Roman" panose="02020603050405020304" pitchFamily="2" charset="0"/>
              <a:ea typeface="微软雅黑" panose="020B0503020204020204" pitchFamily="34" charset="-122"/>
            </a:endParaRPr>
          </a:p>
        </p:txBody>
      </p:sp>
      <p:pic>
        <p:nvPicPr>
          <p:cNvPr id="122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343025"/>
            <a:ext cx="70612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圆角矩形 9"/>
          <p:cNvSpPr>
            <a:spLocks noChangeArrowheads="1"/>
          </p:cNvSpPr>
          <p:nvPr/>
        </p:nvSpPr>
        <p:spPr bwMode="auto">
          <a:xfrm>
            <a:off x="3028950" y="1446213"/>
            <a:ext cx="822325" cy="142875"/>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2298" name="圆角矩形 10"/>
          <p:cNvSpPr>
            <a:spLocks noChangeArrowheads="1"/>
          </p:cNvSpPr>
          <p:nvPr/>
        </p:nvSpPr>
        <p:spPr bwMode="auto">
          <a:xfrm>
            <a:off x="2124075" y="3213100"/>
            <a:ext cx="3455988" cy="720725"/>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1000"/>
                                        <p:tgtEl>
                                          <p:spTgt spid="12291">
                                            <p:txEl>
                                              <p:pRg st="0" end="0"/>
                                            </p:txEl>
                                          </p:spTgt>
                                        </p:tgtEl>
                                      </p:cBhvr>
                                    </p:animEffect>
                                    <p:anim calcmode="lin" valueType="num">
                                      <p:cBhvr>
                                        <p:cTn id="8" dur="1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291">
                                            <p:txEl>
                                              <p:pRg st="1" end="1"/>
                                            </p:txEl>
                                          </p:spTgt>
                                        </p:tgtEl>
                                        <p:attrNameLst>
                                          <p:attrName>style.visibility</p:attrName>
                                        </p:attrNameLst>
                                      </p:cBhvr>
                                      <p:to>
                                        <p:strVal val="visible"/>
                                      </p:to>
                                    </p:set>
                                    <p:animEffect transition="in" filter="fade">
                                      <p:cBhvr>
                                        <p:cTn id="14" dur="1000"/>
                                        <p:tgtEl>
                                          <p:spTgt spid="12291">
                                            <p:txEl>
                                              <p:pRg st="1" end="1"/>
                                            </p:txEl>
                                          </p:spTgt>
                                        </p:tgtEl>
                                      </p:cBhvr>
                                    </p:animEffect>
                                    <p:anim calcmode="lin" valueType="num">
                                      <p:cBhvr>
                                        <p:cTn id="15"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292"/>
                                        </p:tgtEl>
                                        <p:attrNameLst>
                                          <p:attrName>style.visibility</p:attrName>
                                        </p:attrNameLst>
                                      </p:cBhvr>
                                      <p:to>
                                        <p:strVal val="visible"/>
                                      </p:to>
                                    </p:set>
                                    <p:anim calcmode="lin" valueType="num">
                                      <p:cBhvr additive="base">
                                        <p:cTn id="21" dur="500" fill="hold"/>
                                        <p:tgtEl>
                                          <p:spTgt spid="12292"/>
                                        </p:tgtEl>
                                        <p:attrNameLst>
                                          <p:attrName>ppt_x</p:attrName>
                                        </p:attrNameLst>
                                      </p:cBhvr>
                                      <p:tavLst>
                                        <p:tav tm="0">
                                          <p:val>
                                            <p:strVal val="#ppt_x"/>
                                          </p:val>
                                        </p:tav>
                                        <p:tav tm="100000">
                                          <p:val>
                                            <p:strVal val="#ppt_x"/>
                                          </p:val>
                                        </p:tav>
                                      </p:tavLst>
                                    </p:anim>
                                    <p:anim calcmode="lin" valueType="num">
                                      <p:cBhvr additive="base">
                                        <p:cTn id="22"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294"/>
                                        </p:tgtEl>
                                        <p:attrNameLst>
                                          <p:attrName>style.visibility</p:attrName>
                                        </p:attrNameLst>
                                      </p:cBhvr>
                                      <p:to>
                                        <p:strVal val="visible"/>
                                      </p:to>
                                    </p:set>
                                    <p:animEffect transition="in" filter="barn(inVertical)">
                                      <p:cBhvr>
                                        <p:cTn id="27" dur="500"/>
                                        <p:tgtEl>
                                          <p:spTgt spid="1229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2293"/>
                                        </p:tgtEl>
                                        <p:attrNameLst>
                                          <p:attrName>style.visibility</p:attrName>
                                        </p:attrNameLst>
                                      </p:cBhvr>
                                      <p:to>
                                        <p:strVal val="visible"/>
                                      </p:to>
                                    </p:set>
                                    <p:animEffect transition="in" filter="barn(inVertical)">
                                      <p:cBhvr>
                                        <p:cTn id="30" dur="500"/>
                                        <p:tgtEl>
                                          <p:spTgt spid="1229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295"/>
                                        </p:tgtEl>
                                        <p:attrNameLst>
                                          <p:attrName>style.visibility</p:attrName>
                                        </p:attrNameLst>
                                      </p:cBhvr>
                                      <p:to>
                                        <p:strVal val="visible"/>
                                      </p:to>
                                    </p:set>
                                    <p:animEffect transition="in" filter="fade">
                                      <p:cBhvr>
                                        <p:cTn id="35" dur="1000"/>
                                        <p:tgtEl>
                                          <p:spTgt spid="12295"/>
                                        </p:tgtEl>
                                      </p:cBhvr>
                                    </p:animEffect>
                                    <p:anim calcmode="lin" valueType="num">
                                      <p:cBhvr>
                                        <p:cTn id="36" dur="1000" fill="hold"/>
                                        <p:tgtEl>
                                          <p:spTgt spid="12295"/>
                                        </p:tgtEl>
                                        <p:attrNameLst>
                                          <p:attrName>ppt_x</p:attrName>
                                        </p:attrNameLst>
                                      </p:cBhvr>
                                      <p:tavLst>
                                        <p:tav tm="0">
                                          <p:val>
                                            <p:strVal val="#ppt_x"/>
                                          </p:val>
                                        </p:tav>
                                        <p:tav tm="100000">
                                          <p:val>
                                            <p:strVal val="#ppt_x"/>
                                          </p:val>
                                        </p:tav>
                                      </p:tavLst>
                                    </p:anim>
                                    <p:anim calcmode="lin" valueType="num">
                                      <p:cBhvr>
                                        <p:cTn id="37" dur="1000" fill="hold"/>
                                        <p:tgtEl>
                                          <p:spTgt spid="1229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2296"/>
                                        </p:tgtEl>
                                        <p:attrNameLst>
                                          <p:attrName>style.visibility</p:attrName>
                                        </p:attrNameLst>
                                      </p:cBhvr>
                                      <p:to>
                                        <p:strVal val="visible"/>
                                      </p:to>
                                    </p:set>
                                    <p:animEffect transition="in" filter="wipe(up)">
                                      <p:cBhvr>
                                        <p:cTn id="42" dur="500"/>
                                        <p:tgtEl>
                                          <p:spTgt spid="1229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2297"/>
                                        </p:tgtEl>
                                        <p:attrNameLst>
                                          <p:attrName>style.visibility</p:attrName>
                                        </p:attrNameLst>
                                      </p:cBhvr>
                                      <p:to>
                                        <p:strVal val="visible"/>
                                      </p:to>
                                    </p:set>
                                    <p:animEffect transition="in" filter="barn(inVertical)">
                                      <p:cBhvr>
                                        <p:cTn id="47" dur="500"/>
                                        <p:tgtEl>
                                          <p:spTgt spid="1229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2298"/>
                                        </p:tgtEl>
                                        <p:attrNameLst>
                                          <p:attrName>style.visibility</p:attrName>
                                        </p:attrNameLst>
                                      </p:cBhvr>
                                      <p:to>
                                        <p:strVal val="visible"/>
                                      </p:to>
                                    </p:set>
                                    <p:animEffect transition="in" filter="barn(inVertical)">
                                      <p:cBhvr>
                                        <p:cTn id="52"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12294" grpId="0" animBg="1"/>
      <p:bldP spid="12295" grpId="0" animBg="1"/>
      <p:bldP spid="12297" grpId="0" animBg="1"/>
      <p:bldP spid="1229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0"/>
          <p:cNvSpPr>
            <a:spLocks noChangeArrowheads="1"/>
          </p:cNvSpPr>
          <p:nvPr/>
        </p:nvSpPr>
        <p:spPr bwMode="auto">
          <a:xfrm>
            <a:off x="168275" y="404813"/>
            <a:ext cx="54117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sz="2400" b="1">
                <a:latin typeface="Times New Roman" panose="02020603050405020304" pitchFamily="2" charset="0"/>
                <a:ea typeface="微软雅黑" panose="020B0503020204020204" pitchFamily="34" charset="-122"/>
              </a:rPr>
              <a:t>Syslog</a:t>
            </a:r>
            <a:endParaRPr lang="en-US" altLang="zh-CN" sz="2400" b="1">
              <a:latin typeface="Times New Roman" panose="02020603050405020304" pitchFamily="2" charset="0"/>
              <a:ea typeface="微软雅黑" panose="020B0503020204020204" pitchFamily="34" charset="-122"/>
            </a:endParaRPr>
          </a:p>
        </p:txBody>
      </p:sp>
      <p:sp>
        <p:nvSpPr>
          <p:cNvPr id="13314" name="TextBox 5"/>
          <p:cNvSpPr txBox="1">
            <a:spLocks noChangeArrowheads="1"/>
          </p:cNvSpPr>
          <p:nvPr/>
        </p:nvSpPr>
        <p:spPr bwMode="auto">
          <a:xfrm>
            <a:off x="179388" y="1052513"/>
            <a:ext cx="89646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hangingPunct="0">
              <a:lnSpc>
                <a:spcPct val="150000"/>
              </a:lnSpc>
            </a:pPr>
            <a:r>
              <a:rPr lang="en-US" altLang="zh-CN">
                <a:latin typeface="Times New Roman" panose="02020603050405020304" pitchFamily="2" charset="0"/>
                <a:ea typeface="微软雅黑" panose="020B0503020204020204" pitchFamily="34" charset="-122"/>
              </a:rPr>
              <a:t>AD</a:t>
            </a:r>
            <a:r>
              <a:rPr lang="zh-CN" altLang="en-US">
                <a:latin typeface="Times New Roman" panose="02020603050405020304" pitchFamily="2" charset="0"/>
                <a:ea typeface="微软雅黑" panose="020B0503020204020204" pitchFamily="34" charset="-122"/>
              </a:rPr>
              <a:t>设备可以支持将本机的服务日志和管理日志发送到</a:t>
            </a:r>
            <a:r>
              <a:rPr lang="en-US" altLang="zh-CN">
                <a:latin typeface="Times New Roman" panose="02020603050405020304" pitchFamily="2" charset="0"/>
                <a:ea typeface="微软雅黑" panose="020B0503020204020204" pitchFamily="34" charset="-122"/>
              </a:rPr>
              <a:t>SYSLOG</a:t>
            </a:r>
            <a:r>
              <a:rPr lang="zh-CN" altLang="en-US">
                <a:latin typeface="Times New Roman" panose="02020603050405020304" pitchFamily="2" charset="0"/>
                <a:ea typeface="微软雅黑" panose="020B0503020204020204" pitchFamily="34" charset="-122"/>
              </a:rPr>
              <a:t>服务器。设置方法如下：</a:t>
            </a:r>
            <a:endParaRPr lang="zh-CN" altLang="en-US">
              <a:latin typeface="Times New Roman" panose="02020603050405020304" pitchFamily="2" charset="0"/>
              <a:ea typeface="微软雅黑" panose="020B0503020204020204" pitchFamily="34" charset="-122"/>
            </a:endParaRPr>
          </a:p>
        </p:txBody>
      </p:sp>
      <p:pic>
        <p:nvPicPr>
          <p:cNvPr id="133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1747838"/>
            <a:ext cx="8174038"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圆角矩形 7"/>
          <p:cNvSpPr>
            <a:spLocks noChangeArrowheads="1"/>
          </p:cNvSpPr>
          <p:nvPr/>
        </p:nvSpPr>
        <p:spPr bwMode="auto">
          <a:xfrm>
            <a:off x="468313" y="3644900"/>
            <a:ext cx="647700" cy="144463"/>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3318" name="圆角矩形标注 8"/>
          <p:cNvSpPr>
            <a:spLocks noChangeArrowheads="1"/>
          </p:cNvSpPr>
          <p:nvPr/>
        </p:nvSpPr>
        <p:spPr bwMode="auto">
          <a:xfrm>
            <a:off x="5148263" y="2708275"/>
            <a:ext cx="2447925" cy="1008063"/>
          </a:xfrm>
          <a:prstGeom prst="wedgeRoundRectCallout">
            <a:avLst>
              <a:gd name="adj1" fmla="val -58796"/>
              <a:gd name="adj2" fmla="val -25769"/>
              <a:gd name="adj3" fmla="val 16667"/>
            </a:avLst>
          </a:prstGeom>
          <a:solidFill>
            <a:schemeClr val="accent1">
              <a:alpha val="0"/>
            </a:schemeClr>
          </a:solidFill>
          <a:ln w="25400">
            <a:solidFill>
              <a:srgbClr val="FF0000"/>
            </a:solidFill>
            <a:miter lim="800000"/>
          </a:ln>
        </p:spPr>
        <p:txBody>
          <a:bodyPr/>
          <a:lstStyle/>
          <a:p>
            <a:r>
              <a:rPr lang="zh-CN" altLang="en-US">
                <a:solidFill>
                  <a:srgbClr val="FF0000"/>
                </a:solidFill>
                <a:latin typeface="Times New Roman" panose="02020603050405020304" pitchFamily="2" charset="0"/>
                <a:ea typeface="微软雅黑" panose="020B0503020204020204" pitchFamily="34" charset="-122"/>
              </a:rPr>
              <a:t>设置</a:t>
            </a:r>
            <a:r>
              <a:rPr lang="en-US" altLang="zh-CN">
                <a:solidFill>
                  <a:srgbClr val="FF0000"/>
                </a:solidFill>
                <a:latin typeface="Times New Roman" panose="02020603050405020304" pitchFamily="2" charset="0"/>
                <a:ea typeface="微软雅黑" panose="020B0503020204020204" pitchFamily="34" charset="-122"/>
              </a:rPr>
              <a:t>SYSLOG</a:t>
            </a:r>
            <a:r>
              <a:rPr lang="zh-CN" altLang="en-US">
                <a:solidFill>
                  <a:srgbClr val="FF0000"/>
                </a:solidFill>
                <a:latin typeface="Times New Roman" panose="02020603050405020304" pitchFamily="2" charset="0"/>
                <a:ea typeface="微软雅黑" panose="020B0503020204020204" pitchFamily="34" charset="-122"/>
              </a:rPr>
              <a:t>服务器的</a:t>
            </a:r>
            <a:r>
              <a:rPr lang="en-US" altLang="zh-CN">
                <a:solidFill>
                  <a:srgbClr val="FF0000"/>
                </a:solidFill>
                <a:latin typeface="Times New Roman" panose="02020603050405020304" pitchFamily="2" charset="0"/>
                <a:ea typeface="微软雅黑" panose="020B0503020204020204" pitchFamily="34" charset="-122"/>
              </a:rPr>
              <a:t>IP</a:t>
            </a:r>
            <a:r>
              <a:rPr lang="zh-CN" altLang="en-US">
                <a:solidFill>
                  <a:srgbClr val="FF0000"/>
                </a:solidFill>
                <a:latin typeface="Times New Roman" panose="02020603050405020304" pitchFamily="2" charset="0"/>
                <a:ea typeface="微软雅黑" panose="020B0503020204020204" pitchFamily="34" charset="-122"/>
              </a:rPr>
              <a:t>地址和监听端口，默认端口为</a:t>
            </a:r>
            <a:r>
              <a:rPr lang="en-US" altLang="zh-CN">
                <a:solidFill>
                  <a:srgbClr val="FF0000"/>
                </a:solidFill>
                <a:latin typeface="Times New Roman" panose="02020603050405020304" pitchFamily="2" charset="0"/>
                <a:ea typeface="微软雅黑" panose="020B0503020204020204" pitchFamily="34" charset="-122"/>
              </a:rPr>
              <a:t>514</a:t>
            </a:r>
            <a:endParaRPr lang="zh-CN" altLang="en-US">
              <a:solidFill>
                <a:srgbClr val="FF0000"/>
              </a:solidFill>
              <a:latin typeface="Times New Roman" panose="02020603050405020304" pitchFamily="2" charset="0"/>
              <a:ea typeface="微软雅黑" panose="020B0503020204020204" pitchFamily="34" charset="-122"/>
            </a:endParaRPr>
          </a:p>
        </p:txBody>
      </p:sp>
      <p:grpSp>
        <p:nvGrpSpPr>
          <p:cNvPr id="13319" name="Group 7"/>
          <p:cNvGrpSpPr/>
          <p:nvPr/>
        </p:nvGrpSpPr>
        <p:grpSpPr bwMode="auto">
          <a:xfrm>
            <a:off x="252413" y="1989138"/>
            <a:ext cx="8172450" cy="3857625"/>
            <a:chOff x="0" y="0"/>
            <a:chExt cx="8172400" cy="3858037"/>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172400" cy="385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Box 1"/>
            <p:cNvSpPr txBox="1">
              <a:spLocks noChangeArrowheads="1"/>
            </p:cNvSpPr>
            <p:nvPr/>
          </p:nvSpPr>
          <p:spPr bwMode="auto">
            <a:xfrm>
              <a:off x="5183155" y="71445"/>
              <a:ext cx="2376473" cy="36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FF0000"/>
                  </a:solidFill>
                  <a:latin typeface="Times New Roman" panose="02020603050405020304" pitchFamily="2" charset="0"/>
                  <a:ea typeface="微软雅黑" panose="020B0503020204020204" pitchFamily="34" charset="-122"/>
                </a:rPr>
                <a:t>SYSLOG</a:t>
              </a:r>
              <a:r>
                <a:rPr lang="zh-CN" altLang="en-US" b="1">
                  <a:solidFill>
                    <a:srgbClr val="FF0000"/>
                  </a:solidFill>
                  <a:latin typeface="Times New Roman" panose="02020603050405020304" pitchFamily="2" charset="0"/>
                  <a:ea typeface="微软雅黑" panose="020B0503020204020204" pitchFamily="34" charset="-122"/>
                </a:rPr>
                <a:t>服务器日志</a:t>
              </a:r>
              <a:endParaRPr lang="zh-CN" altLang="en-US" b="1">
                <a:solidFill>
                  <a:srgbClr val="FF0000"/>
                </a:solidFill>
                <a:latin typeface="Times New Roman" panose="02020603050405020304" pitchFamily="2"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3317"/>
                                        </p:tgtEl>
                                        <p:attrNameLst>
                                          <p:attrName>style.visibility</p:attrName>
                                        </p:attrNameLst>
                                      </p:cBhvr>
                                      <p:to>
                                        <p:strVal val="visible"/>
                                      </p:to>
                                    </p:set>
                                    <p:animEffect transition="in" filter="barn(inVertical)">
                                      <p:cBhvr>
                                        <p:cTn id="13" dur="500"/>
                                        <p:tgtEl>
                                          <p:spTgt spid="1331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318"/>
                                        </p:tgtEl>
                                        <p:attrNameLst>
                                          <p:attrName>style.visibility</p:attrName>
                                        </p:attrNameLst>
                                      </p:cBhvr>
                                      <p:to>
                                        <p:strVal val="visible"/>
                                      </p:to>
                                    </p:set>
                                    <p:animEffect transition="in" filter="barn(inVertical)">
                                      <p:cBhvr>
                                        <p:cTn id="18" dur="500"/>
                                        <p:tgtEl>
                                          <p:spTgt spid="133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319"/>
                                        </p:tgtEl>
                                        <p:attrNameLst>
                                          <p:attrName>style.visibility</p:attrName>
                                        </p:attrNameLst>
                                      </p:cBhvr>
                                      <p:to>
                                        <p:strVal val="visible"/>
                                      </p:to>
                                    </p:set>
                                    <p:anim calcmode="lin" valueType="num">
                                      <p:cBhvr additive="base">
                                        <p:cTn id="23" dur="500" fill="hold"/>
                                        <p:tgtEl>
                                          <p:spTgt spid="13319"/>
                                        </p:tgtEl>
                                        <p:attrNameLst>
                                          <p:attrName>ppt_x</p:attrName>
                                        </p:attrNameLst>
                                      </p:cBhvr>
                                      <p:tavLst>
                                        <p:tav tm="0">
                                          <p:val>
                                            <p:strVal val="#ppt_x"/>
                                          </p:val>
                                        </p:tav>
                                        <p:tav tm="100000">
                                          <p:val>
                                            <p:strVal val="#ppt_x"/>
                                          </p:val>
                                        </p:tav>
                                      </p:tavLst>
                                    </p:anim>
                                    <p:anim calcmode="lin" valueType="num">
                                      <p:cBhvr additive="base">
                                        <p:cTn id="24"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P spid="133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短信告警</a:t>
            </a:r>
            <a:endParaRPr lang="en-US" altLang="zh-CN" sz="2400" b="1">
              <a:latin typeface="Times New Roman" panose="02020603050405020304" pitchFamily="2" charset="0"/>
              <a:ea typeface="微软雅黑" panose="020B0503020204020204" pitchFamily="34" charset="-122"/>
            </a:endParaRPr>
          </a:p>
        </p:txBody>
      </p:sp>
      <p:pic>
        <p:nvPicPr>
          <p:cNvPr id="14338"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7500" y="857250"/>
            <a:ext cx="5738813" cy="557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内容占位符 2"/>
          <p:cNvSpPr txBox="1">
            <a:spLocks noChangeArrowheads="1"/>
          </p:cNvSpPr>
          <p:nvPr/>
        </p:nvSpPr>
        <p:spPr bwMode="auto">
          <a:xfrm>
            <a:off x="500063" y="1643063"/>
            <a:ext cx="200025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lvl="1" eaLnBrk="0" hangingPunct="0"/>
            <a:r>
              <a:rPr lang="zh-CN" altLang="en-US" sz="1600" b="1">
                <a:latin typeface="微软雅黑" panose="020B0503020204020204" pitchFamily="34" charset="-122"/>
                <a:ea typeface="微软雅黑" panose="020B0503020204020204" pitchFamily="34" charset="-122"/>
              </a:rPr>
              <a:t>接收方号码需包括国家代码，如</a:t>
            </a:r>
            <a:r>
              <a:rPr lang="en-US" altLang="zh-CN" sz="1600" b="1">
                <a:latin typeface="微软雅黑" panose="020B0503020204020204" pitchFamily="34" charset="-122"/>
                <a:ea typeface="微软雅黑" panose="020B0503020204020204" pitchFamily="34" charset="-122"/>
              </a:rPr>
              <a:t>86138XXXX1234</a:t>
            </a:r>
            <a:endParaRPr lang="en-US" altLang="zh-CN" sz="1600" b="1">
              <a:latin typeface="微软雅黑" panose="020B0503020204020204" pitchFamily="34" charset="-122"/>
              <a:ea typeface="微软雅黑" panose="020B0503020204020204" pitchFamily="34" charset="-122"/>
            </a:endParaRPr>
          </a:p>
          <a:p>
            <a:pPr marL="0" lvl="1" eaLnBrk="0" hangingPunct="0"/>
            <a:endParaRPr lang="en-US" altLang="zh-CN" sz="1600" b="1">
              <a:latin typeface="微软雅黑" panose="020B0503020204020204" pitchFamily="34" charset="-122"/>
              <a:ea typeface="微软雅黑" panose="020B0503020204020204" pitchFamily="34" charset="-122"/>
            </a:endParaRPr>
          </a:p>
          <a:p>
            <a:pPr marL="0" lvl="1" eaLnBrk="0" hangingPunct="0"/>
            <a:r>
              <a:rPr lang="zh-CN" altLang="en-US" sz="1600" b="1">
                <a:latin typeface="微软雅黑" panose="020B0503020204020204" pitchFamily="34" charset="-122"/>
                <a:ea typeface="微软雅黑" panose="020B0503020204020204" pitchFamily="34" charset="-122"/>
              </a:rPr>
              <a:t>支持范围</a:t>
            </a:r>
            <a:r>
              <a:rPr lang="en-US" altLang="zh-CN" sz="1600" b="1">
                <a:latin typeface="微软雅黑" panose="020B0503020204020204" pitchFamily="34" charset="-122"/>
                <a:ea typeface="微软雅黑" panose="020B0503020204020204" pitchFamily="34" charset="-122"/>
              </a:rPr>
              <a:t>:</a:t>
            </a:r>
            <a:endParaRPr lang="en-US" altLang="zh-CN" sz="1600" b="1">
              <a:latin typeface="微软雅黑" panose="020B0503020204020204" pitchFamily="34" charset="-122"/>
              <a:ea typeface="微软雅黑" panose="020B0503020204020204" pitchFamily="34" charset="-122"/>
            </a:endParaRPr>
          </a:p>
          <a:p>
            <a:pPr marL="0" lvl="1" eaLnBrk="0" hangingPunct="0"/>
            <a:endParaRPr lang="en-US" altLang="zh-CN" sz="1600" b="1">
              <a:latin typeface="微软雅黑" panose="020B0503020204020204" pitchFamily="34" charset="-122"/>
              <a:ea typeface="微软雅黑" panose="020B0503020204020204" pitchFamily="34" charset="-122"/>
            </a:endParaRPr>
          </a:p>
          <a:p>
            <a:pPr marL="0" lvl="1" eaLnBrk="0" hangingPunct="0"/>
            <a:r>
              <a:rPr lang="en-US" altLang="zh-CN" sz="1600" b="1">
                <a:latin typeface="微软雅黑" panose="020B0503020204020204" pitchFamily="34" charset="-122"/>
                <a:ea typeface="微软雅黑" panose="020B0503020204020204" pitchFamily="34" charset="-122"/>
              </a:rPr>
              <a:t>GSM</a:t>
            </a:r>
            <a:r>
              <a:rPr lang="zh-CN" altLang="en-US" sz="1600" b="1">
                <a:latin typeface="微软雅黑" panose="020B0503020204020204" pitchFamily="34" charset="-122"/>
                <a:ea typeface="微软雅黑" panose="020B0503020204020204" pitchFamily="34" charset="-122"/>
              </a:rPr>
              <a:t>短信猫</a:t>
            </a:r>
            <a:endParaRPr lang="en-US" altLang="zh-CN" sz="1600" b="1">
              <a:latin typeface="微软雅黑" panose="020B0503020204020204" pitchFamily="34" charset="-122"/>
              <a:ea typeface="微软雅黑" panose="020B0503020204020204" pitchFamily="34" charset="-122"/>
            </a:endParaRPr>
          </a:p>
          <a:p>
            <a:pPr marL="0" lvl="1" eaLnBrk="0" hangingPunct="0"/>
            <a:r>
              <a:rPr lang="zh-CN" altLang="en-US" sz="1600" b="1">
                <a:latin typeface="微软雅黑" panose="020B0503020204020204" pitchFamily="34" charset="-122"/>
                <a:ea typeface="微软雅黑" panose="020B0503020204020204" pitchFamily="34" charset="-122"/>
              </a:rPr>
              <a:t>移动</a:t>
            </a:r>
            <a:r>
              <a:rPr lang="en-US" altLang="zh-CN" sz="1600" b="1">
                <a:latin typeface="微软雅黑" panose="020B0503020204020204" pitchFamily="34" charset="-122"/>
                <a:ea typeface="微软雅黑" panose="020B0503020204020204" pitchFamily="34" charset="-122"/>
              </a:rPr>
              <a:t>V2</a:t>
            </a:r>
            <a:r>
              <a:rPr lang="zh-CN" altLang="en-US" sz="1600" b="1">
                <a:latin typeface="微软雅黑" panose="020B0503020204020204" pitchFamily="34" charset="-122"/>
                <a:ea typeface="微软雅黑" panose="020B0503020204020204" pitchFamily="34" charset="-122"/>
              </a:rPr>
              <a:t>短信网关</a:t>
            </a:r>
            <a:endParaRPr lang="en-US" altLang="zh-CN" sz="1600" b="1">
              <a:latin typeface="微软雅黑" panose="020B0503020204020204" pitchFamily="34" charset="-122"/>
              <a:ea typeface="微软雅黑" panose="020B0503020204020204" pitchFamily="34" charset="-122"/>
            </a:endParaRPr>
          </a:p>
          <a:p>
            <a:pPr marL="0" lvl="1" eaLnBrk="0" hangingPunct="0"/>
            <a:r>
              <a:rPr lang="zh-CN" altLang="en-US" sz="1600" b="1">
                <a:latin typeface="微软雅黑" panose="020B0503020204020204" pitchFamily="34" charset="-122"/>
                <a:ea typeface="微软雅黑" panose="020B0503020204020204" pitchFamily="34" charset="-122"/>
              </a:rPr>
              <a:t>移动</a:t>
            </a:r>
            <a:r>
              <a:rPr lang="en-US" altLang="zh-CN" sz="1600" b="1">
                <a:latin typeface="微软雅黑" panose="020B0503020204020204" pitchFamily="34" charset="-122"/>
                <a:ea typeface="微软雅黑" panose="020B0503020204020204" pitchFamily="34" charset="-122"/>
              </a:rPr>
              <a:t>V3</a:t>
            </a:r>
            <a:r>
              <a:rPr lang="zh-CN" altLang="en-US" sz="1600" b="1">
                <a:latin typeface="微软雅黑" panose="020B0503020204020204" pitchFamily="34" charset="-122"/>
                <a:ea typeface="微软雅黑" panose="020B0503020204020204" pitchFamily="34" charset="-122"/>
              </a:rPr>
              <a:t>短信网关</a:t>
            </a:r>
            <a:endParaRPr lang="en-US" altLang="zh-CN" sz="1600" b="1">
              <a:latin typeface="微软雅黑" panose="020B0503020204020204" pitchFamily="34" charset="-122"/>
              <a:ea typeface="微软雅黑" panose="020B0503020204020204" pitchFamily="34" charset="-122"/>
            </a:endParaRPr>
          </a:p>
          <a:p>
            <a:pPr marL="0" lvl="1" eaLnBrk="0" hangingPunct="0"/>
            <a:r>
              <a:rPr lang="zh-CN" altLang="en-US" sz="1600" b="1">
                <a:latin typeface="微软雅黑" panose="020B0503020204020204" pitchFamily="34" charset="-122"/>
                <a:ea typeface="微软雅黑" panose="020B0503020204020204" pitchFamily="34" charset="-122"/>
              </a:rPr>
              <a:t>联通短信网关</a:t>
            </a:r>
            <a:endParaRPr lang="zh-CN" altLang="en-US" sz="1600" b="1">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a:p>
        </p:txBody>
      </p:sp>
      <p:sp>
        <p:nvSpPr>
          <p:cNvPr id="15362" name="内容占位符 4"/>
          <p:cNvSpPr>
            <a:spLocks noGrp="1"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Font typeface="Arial" panose="020B0604020202020204" pitchFamily="34" charset="0"/>
              <a:buChar char="•"/>
            </a:pPr>
            <a:r>
              <a:rPr lang="zh-CN" altLang="en-US" sz="3200">
                <a:latin typeface="微软雅黑" panose="020B0503020204020204" pitchFamily="34" charset="-122"/>
                <a:ea typeface="微软雅黑" panose="020B0503020204020204" pitchFamily="34" charset="-122"/>
              </a:rPr>
              <a:t>服务器负载</a:t>
            </a:r>
            <a:r>
              <a:rPr lang="en-US" altLang="zh-CN" sz="3200">
                <a:latin typeface="微软雅黑" panose="020B0503020204020204" pitchFamily="34" charset="-122"/>
                <a:ea typeface="微软雅黑" panose="020B0503020204020204" pitchFamily="34" charset="-122"/>
              </a:rPr>
              <a:t>IPV4/IPV6</a:t>
            </a:r>
            <a:r>
              <a:rPr lang="zh-CN" altLang="en-US" sz="3200">
                <a:latin typeface="微软雅黑" panose="020B0503020204020204" pitchFamily="34" charset="-122"/>
                <a:ea typeface="微软雅黑" panose="020B0503020204020204" pitchFamily="34" charset="-122"/>
              </a:rPr>
              <a:t>混合部署</a:t>
            </a:r>
            <a:endParaRPr lang="en-US" altLang="zh-CN" sz="3200">
              <a:latin typeface="微软雅黑" panose="020B0503020204020204" pitchFamily="34" charset="-122"/>
              <a:ea typeface="微软雅黑" panose="020B0503020204020204" pitchFamily="34" charset="-122"/>
            </a:endParaRPr>
          </a:p>
          <a:p>
            <a:pPr lvl="1" eaLnBrk="0" hangingPunct="0">
              <a:spcBef>
                <a:spcPct val="20000"/>
              </a:spcBef>
              <a:buFont typeface="Arial" panose="020B0604020202020204" pitchFamily="34" charset="0"/>
              <a:buChar char="–"/>
            </a:pPr>
            <a:r>
              <a:rPr lang="zh-CN" altLang="en-US" sz="2800" b="1" i="1">
                <a:latin typeface="微软雅黑" panose="020B0503020204020204" pitchFamily="34" charset="-122"/>
                <a:ea typeface="微软雅黑" panose="020B0503020204020204" pitchFamily="34" charset="-122"/>
              </a:rPr>
              <a:t>支持</a:t>
            </a:r>
            <a:r>
              <a:rPr lang="en-US" altLang="zh-CN" sz="2800" b="1" i="1">
                <a:latin typeface="微软雅黑" panose="020B0503020204020204" pitchFamily="34" charset="-122"/>
                <a:ea typeface="微软雅黑" panose="020B0503020204020204" pitchFamily="34" charset="-122"/>
              </a:rPr>
              <a:t>NAT46/NAT64</a:t>
            </a:r>
            <a:endParaRPr lang="en-US" altLang="zh-CN" sz="2800" b="1" i="1">
              <a:latin typeface="微软雅黑" panose="020B0503020204020204" pitchFamily="34" charset="-122"/>
              <a:ea typeface="微软雅黑" panose="020B0503020204020204" pitchFamily="34" charset="-122"/>
            </a:endParaRPr>
          </a:p>
          <a:p>
            <a:pPr lvl="1" eaLnBrk="0" hangingPunct="0">
              <a:spcBef>
                <a:spcPct val="20000"/>
              </a:spcBef>
              <a:buFont typeface="Arial" panose="020B0604020202020204" pitchFamily="34" charset="0"/>
              <a:buChar char="–"/>
            </a:pPr>
            <a:r>
              <a:rPr lang="zh-CN" altLang="en-US" sz="2800" b="1" i="1">
                <a:latin typeface="微软雅黑" panose="020B0503020204020204" pitchFamily="34" charset="-122"/>
                <a:ea typeface="微软雅黑" panose="020B0503020204020204" pitchFamily="34" charset="-122"/>
              </a:rPr>
              <a:t>网络接口混配</a:t>
            </a:r>
            <a:endParaRPr lang="en-US" altLang="zh-CN" sz="2800" b="1" i="1">
              <a:latin typeface="微软雅黑" panose="020B0503020204020204" pitchFamily="34" charset="-122"/>
              <a:ea typeface="微软雅黑" panose="020B0503020204020204" pitchFamily="34" charset="-122"/>
            </a:endParaRPr>
          </a:p>
          <a:p>
            <a:pPr lvl="1" eaLnBrk="0" hangingPunct="0">
              <a:spcBef>
                <a:spcPct val="20000"/>
              </a:spcBef>
              <a:buFont typeface="Arial" panose="020B0604020202020204" pitchFamily="34" charset="0"/>
              <a:buChar char="–"/>
            </a:pPr>
            <a:r>
              <a:rPr lang="en-US" altLang="zh-CN" sz="2800" b="1" i="1">
                <a:latin typeface="微软雅黑" panose="020B0503020204020204" pitchFamily="34" charset="-122"/>
                <a:ea typeface="微软雅黑" panose="020B0503020204020204" pitchFamily="34" charset="-122"/>
              </a:rPr>
              <a:t>IP</a:t>
            </a:r>
            <a:r>
              <a:rPr lang="zh-CN" altLang="en-US" sz="2800" b="1" i="1">
                <a:latin typeface="微软雅黑" panose="020B0503020204020204" pitchFamily="34" charset="-122"/>
                <a:ea typeface="微软雅黑" panose="020B0503020204020204" pitchFamily="34" charset="-122"/>
              </a:rPr>
              <a:t>组混配</a:t>
            </a:r>
            <a:endParaRPr lang="en-US" altLang="zh-CN" sz="2800" b="1" i="1">
              <a:latin typeface="微软雅黑" panose="020B0503020204020204" pitchFamily="34" charset="-122"/>
              <a:ea typeface="微软雅黑" panose="020B0503020204020204" pitchFamily="34" charset="-122"/>
            </a:endParaRPr>
          </a:p>
          <a:p>
            <a:pPr lvl="1" eaLnBrk="0" hangingPunct="0">
              <a:spcBef>
                <a:spcPct val="20000"/>
              </a:spcBef>
              <a:buFont typeface="Arial" panose="020B0604020202020204" pitchFamily="34" charset="0"/>
              <a:buChar char="–"/>
            </a:pPr>
            <a:r>
              <a:rPr lang="zh-CN" altLang="en-US" sz="2800" b="1" i="1">
                <a:latin typeface="微软雅黑" panose="020B0503020204020204" pitchFamily="34" charset="-122"/>
                <a:ea typeface="微软雅黑" panose="020B0503020204020204" pitchFamily="34" charset="-122"/>
              </a:rPr>
              <a:t>节点池混配</a:t>
            </a:r>
            <a:endParaRPr lang="en-US" altLang="zh-CN" sz="2800" b="1" i="1">
              <a:latin typeface="微软雅黑" panose="020B0503020204020204" pitchFamily="34" charset="-122"/>
              <a:ea typeface="微软雅黑" panose="020B0503020204020204" pitchFamily="34" charset="-122"/>
            </a:endParaRPr>
          </a:p>
          <a:p>
            <a:pPr lvl="1" eaLnBrk="0" hangingPunct="0">
              <a:spcBef>
                <a:spcPct val="20000"/>
              </a:spcBef>
              <a:buFont typeface="Arial" panose="020B0604020202020204" pitchFamily="34" charset="0"/>
              <a:buChar char="–"/>
            </a:pPr>
            <a:r>
              <a:rPr lang="zh-CN" altLang="en-US" sz="2800" b="1" i="1">
                <a:latin typeface="微软雅黑" panose="020B0503020204020204" pitchFamily="34" charset="-122"/>
                <a:ea typeface="微软雅黑" panose="020B0503020204020204" pitchFamily="34" charset="-122"/>
              </a:rPr>
              <a:t>会话保持混配</a:t>
            </a:r>
            <a:endParaRPr lang="en-US" altLang="zh-CN" sz="2800" b="1" i="1">
              <a:latin typeface="微软雅黑" panose="020B0503020204020204" pitchFamily="34" charset="-122"/>
              <a:ea typeface="微软雅黑" panose="020B0503020204020204" pitchFamily="34" charset="-122"/>
            </a:endParaRPr>
          </a:p>
          <a:p>
            <a:pPr lvl="1" eaLnBrk="0" hangingPunct="0">
              <a:spcBef>
                <a:spcPct val="20000"/>
              </a:spcBef>
              <a:buFont typeface="Arial" panose="020B0604020202020204" pitchFamily="34" charset="0"/>
              <a:buChar char="–"/>
            </a:pPr>
            <a:r>
              <a:rPr lang="en-US" altLang="zh-CN" sz="2800" b="1" i="1">
                <a:latin typeface="微软雅黑" panose="020B0503020204020204" pitchFamily="34" charset="-122"/>
                <a:ea typeface="微软雅黑" panose="020B0503020204020204" pitchFamily="34" charset="-122"/>
              </a:rPr>
              <a:t>SNAT</a:t>
            </a:r>
            <a:r>
              <a:rPr lang="zh-CN" altLang="en-US" sz="2800" b="1" i="1">
                <a:latin typeface="微软雅黑" panose="020B0503020204020204" pitchFamily="34" charset="-122"/>
                <a:ea typeface="微软雅黑" panose="020B0503020204020204" pitchFamily="34" charset="-122"/>
              </a:rPr>
              <a:t>混配</a:t>
            </a:r>
            <a:endParaRPr lang="en-US" altLang="zh-CN" sz="2800" b="1" i="1">
              <a:latin typeface="微软雅黑" panose="020B0503020204020204" pitchFamily="34" charset="-122"/>
              <a:ea typeface="微软雅黑" panose="020B0503020204020204" pitchFamily="34" charset="-122"/>
            </a:endParaRPr>
          </a:p>
        </p:txBody>
      </p:sp>
      <p:pic>
        <p:nvPicPr>
          <p:cNvPr id="15364" name="Picture 5" descr="E:\Users\Sangfor\Desktop\培训PPT等待修改\修改图片\ad培训PPT修改\NAT64.pngNAT6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03663" y="3141663"/>
            <a:ext cx="45847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6" descr="E:\Users\Sangfor\Desktop\培训PPT等待修改\修改图片\ad培训PPT修改\nat46.pngnat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138" y="4581525"/>
            <a:ext cx="50577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365"/>
                                        </p:tgtEl>
                                        <p:attrNameLst>
                                          <p:attrName>style.visibility</p:attrName>
                                        </p:attrNameLst>
                                      </p:cBhvr>
                                      <p:to>
                                        <p:strVal val="visible"/>
                                      </p:to>
                                    </p:set>
                                    <p:animEffect transition="in" filter="fade">
                                      <p:cBhvr>
                                        <p:cTn id="14" dur="1000"/>
                                        <p:tgtEl>
                                          <p:spTgt spid="15365"/>
                                        </p:tgtEl>
                                      </p:cBhvr>
                                    </p:animEffect>
                                    <p:anim calcmode="lin" valueType="num">
                                      <p:cBhvr>
                                        <p:cTn id="15" dur="1000" fill="hold"/>
                                        <p:tgtEl>
                                          <p:spTgt spid="15365"/>
                                        </p:tgtEl>
                                        <p:attrNameLst>
                                          <p:attrName>ppt_x</p:attrName>
                                        </p:attrNameLst>
                                      </p:cBhvr>
                                      <p:tavLst>
                                        <p:tav tm="0">
                                          <p:val>
                                            <p:strVal val="#ppt_x"/>
                                          </p:val>
                                        </p:tav>
                                        <p:tav tm="100000">
                                          <p:val>
                                            <p:strVal val="#ppt_x"/>
                                          </p:val>
                                        </p:tav>
                                      </p:tavLst>
                                    </p:anim>
                                    <p:anim calcmode="lin" valueType="num">
                                      <p:cBhvr>
                                        <p:cTn id="16" dur="1000" fill="hold"/>
                                        <p:tgtEl>
                                          <p:spTgt spid="153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sz="2400" b="1">
              <a:latin typeface="Times New Roman" panose="02020603050405020304" pitchFamily="2" charset="0"/>
              <a:ea typeface="微软雅黑" panose="020B0503020204020204" pitchFamily="34" charset="-122"/>
            </a:endParaRPr>
          </a:p>
        </p:txBody>
      </p:sp>
      <p:sp>
        <p:nvSpPr>
          <p:cNvPr id="16386" name="内容占位符 4"/>
          <p:cNvSpPr>
            <a:spLocks noGrp="1"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Font typeface="Arial" panose="020B0604020202020204" pitchFamily="34" charset="0"/>
              <a:buChar char="•"/>
            </a:pPr>
            <a:r>
              <a:rPr lang="zh-CN" altLang="en-US" sz="3200">
                <a:latin typeface="微软雅黑" panose="020B0503020204020204" pitchFamily="34" charset="-122"/>
                <a:ea typeface="微软雅黑" panose="020B0503020204020204" pitchFamily="34" charset="-122"/>
              </a:rPr>
              <a:t>接口地址混配</a:t>
            </a:r>
            <a:endParaRPr lang="en-US" altLang="zh-CN" sz="3200">
              <a:latin typeface="微软雅黑" panose="020B0503020204020204" pitchFamily="34" charset="-122"/>
              <a:ea typeface="微软雅黑" panose="020B0503020204020204" pitchFamily="34" charset="-122"/>
            </a:endParaRPr>
          </a:p>
          <a:p>
            <a:pPr lvl="1" eaLnBrk="0" hangingPunct="0">
              <a:spcBef>
                <a:spcPct val="20000"/>
              </a:spcBef>
              <a:buFont typeface="Arial" panose="020B0604020202020204" pitchFamily="34" charset="0"/>
              <a:buChar char="–"/>
            </a:pPr>
            <a:r>
              <a:rPr lang="zh-CN" altLang="en-US" sz="2800" b="1" i="1">
                <a:latin typeface="微软雅黑" panose="020B0503020204020204" pitchFamily="34" charset="-122"/>
                <a:ea typeface="微软雅黑" panose="020B0503020204020204" pitchFamily="34" charset="-122"/>
              </a:rPr>
              <a:t>支持</a:t>
            </a:r>
            <a:r>
              <a:rPr lang="en-US" altLang="zh-CN" sz="2800" b="1" i="1">
                <a:latin typeface="微软雅黑" panose="020B0503020204020204" pitchFamily="34" charset="-122"/>
                <a:ea typeface="微软雅黑" panose="020B0503020204020204" pitchFamily="34" charset="-122"/>
              </a:rPr>
              <a:t>IPV4/IPV6</a:t>
            </a:r>
            <a:r>
              <a:rPr lang="zh-CN" altLang="en-US" sz="2800" b="1" i="1">
                <a:latin typeface="微软雅黑" panose="020B0503020204020204" pitchFamily="34" charset="-122"/>
                <a:ea typeface="微软雅黑" panose="020B0503020204020204" pitchFamily="34" charset="-122"/>
              </a:rPr>
              <a:t>地址混配</a:t>
            </a:r>
            <a:endParaRPr lang="en-US" altLang="zh-CN" sz="2800" b="1" i="1">
              <a:latin typeface="微软雅黑" panose="020B0503020204020204" pitchFamily="34" charset="-122"/>
              <a:ea typeface="微软雅黑" panose="020B0503020204020204" pitchFamily="34" charset="-122"/>
            </a:endParaRPr>
          </a:p>
          <a:p>
            <a:pPr lvl="1" eaLnBrk="0" hangingPunct="0">
              <a:spcBef>
                <a:spcPct val="20000"/>
              </a:spcBef>
              <a:buFont typeface="Arial" panose="020B0604020202020204" pitchFamily="34" charset="0"/>
              <a:buChar char="–"/>
            </a:pPr>
            <a:r>
              <a:rPr lang="zh-CN" altLang="en-US" sz="2800" b="1" i="1">
                <a:latin typeface="微软雅黑" panose="020B0503020204020204" pitchFamily="34" charset="-122"/>
                <a:ea typeface="微软雅黑" panose="020B0503020204020204" pitchFamily="34" charset="-122"/>
              </a:rPr>
              <a:t>混配时网关只支持</a:t>
            </a:r>
            <a:r>
              <a:rPr lang="en-US" altLang="zh-CN" sz="2800" b="1" i="1">
                <a:latin typeface="微软雅黑" panose="020B0503020204020204" pitchFamily="34" charset="-122"/>
                <a:ea typeface="微软雅黑" panose="020B0503020204020204" pitchFamily="34" charset="-122"/>
              </a:rPr>
              <a:t>IPV4</a:t>
            </a:r>
            <a:r>
              <a:rPr lang="zh-CN" altLang="en-US" sz="2800" b="1" i="1">
                <a:latin typeface="微软雅黑" panose="020B0503020204020204" pitchFamily="34" charset="-122"/>
                <a:ea typeface="微软雅黑" panose="020B0503020204020204" pitchFamily="34" charset="-122"/>
              </a:rPr>
              <a:t>地址</a:t>
            </a:r>
            <a:endParaRPr lang="zh-CN" altLang="en-US" sz="2800" b="1" i="1">
              <a:latin typeface="微软雅黑" panose="020B0503020204020204" pitchFamily="34" charset="-122"/>
              <a:ea typeface="微软雅黑" panose="020B0503020204020204" pitchFamily="34" charset="-122"/>
            </a:endParaRPr>
          </a:p>
        </p:txBody>
      </p:sp>
      <p:pic>
        <p:nvPicPr>
          <p:cNvPr id="16388"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3213100"/>
            <a:ext cx="7143750" cy="391477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565525"/>
            <a:ext cx="5972175" cy="273367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 calcmode="lin" valueType="num">
                                      <p:cBhvr additive="base">
                                        <p:cTn id="12" dur="500" fill="hold"/>
                                        <p:tgtEl>
                                          <p:spTgt spid="16389"/>
                                        </p:tgtEl>
                                        <p:attrNameLst>
                                          <p:attrName>ppt_x</p:attrName>
                                        </p:attrNameLst>
                                      </p:cBhvr>
                                      <p:tavLst>
                                        <p:tav tm="0">
                                          <p:val>
                                            <p:strVal val="#ppt_x"/>
                                          </p:val>
                                        </p:tav>
                                        <p:tav tm="100000">
                                          <p:val>
                                            <p:strVal val="#ppt_x"/>
                                          </p:val>
                                        </p:tav>
                                      </p:tavLst>
                                    </p:anim>
                                    <p:anim calcmode="lin" valueType="num">
                                      <p:cBhvr additive="base">
                                        <p:cTn id="13"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sz="2400" b="1">
              <a:latin typeface="Times New Roman" panose="02020603050405020304" pitchFamily="2" charset="0"/>
              <a:ea typeface="微软雅黑" panose="020B0503020204020204" pitchFamily="34" charset="-122"/>
            </a:endParaRPr>
          </a:p>
        </p:txBody>
      </p:sp>
      <p:sp>
        <p:nvSpPr>
          <p:cNvPr id="17410" name="内容占位符 4"/>
          <p:cNvSpPr>
            <a:spLocks noGrp="1"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Font typeface="Arial" panose="020B0604020202020204" pitchFamily="34" charset="0"/>
              <a:buChar char="•"/>
            </a:pPr>
            <a:r>
              <a:rPr lang="zh-CN" altLang="en-US" sz="3200">
                <a:latin typeface="微软雅黑" panose="020B0503020204020204" pitchFamily="34" charset="-122"/>
                <a:ea typeface="微软雅黑" panose="020B0503020204020204" pitchFamily="34" charset="-122"/>
              </a:rPr>
              <a:t>虚拟服务</a:t>
            </a:r>
            <a:r>
              <a:rPr lang="en-US" altLang="zh-CN" sz="3200">
                <a:latin typeface="微软雅黑" panose="020B0503020204020204" pitchFamily="34" charset="-122"/>
              </a:rPr>
              <a:t>IP</a:t>
            </a:r>
            <a:r>
              <a:rPr lang="zh-CN" altLang="en-US" sz="3200">
                <a:latin typeface="微软雅黑" panose="020B0503020204020204" pitchFamily="34" charset="-122"/>
                <a:ea typeface="微软雅黑" panose="020B0503020204020204" pitchFamily="34" charset="-122"/>
              </a:rPr>
              <a:t>组混配</a:t>
            </a:r>
            <a:endParaRPr lang="zh-CN" altLang="en-US" sz="3200">
              <a:latin typeface="微软雅黑" panose="020B0503020204020204" pitchFamily="34" charset="-122"/>
              <a:ea typeface="微软雅黑" panose="020B0503020204020204" pitchFamily="34" charset="-122"/>
            </a:endParaRPr>
          </a:p>
        </p:txBody>
      </p:sp>
      <p:pic>
        <p:nvPicPr>
          <p:cNvPr id="17412"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038" y="2790825"/>
            <a:ext cx="7334250" cy="387667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2301875"/>
            <a:ext cx="6981825" cy="389572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fade">
                                      <p:cBhvr>
                                        <p:cTn id="12" dur="1000"/>
                                        <p:tgtEl>
                                          <p:spTgt spid="17413"/>
                                        </p:tgtEl>
                                      </p:cBhvr>
                                    </p:animEffect>
                                    <p:anim calcmode="lin" valueType="num">
                                      <p:cBhvr>
                                        <p:cTn id="13" dur="1000" fill="hold"/>
                                        <p:tgtEl>
                                          <p:spTgt spid="17413"/>
                                        </p:tgtEl>
                                        <p:attrNameLst>
                                          <p:attrName>ppt_x</p:attrName>
                                        </p:attrNameLst>
                                      </p:cBhvr>
                                      <p:tavLst>
                                        <p:tav tm="0">
                                          <p:val>
                                            <p:strVal val="#ppt_x"/>
                                          </p:val>
                                        </p:tav>
                                        <p:tav tm="100000">
                                          <p:val>
                                            <p:strVal val="#ppt_x"/>
                                          </p:val>
                                        </p:tav>
                                      </p:tavLst>
                                    </p:anim>
                                    <p:anim calcmode="lin" valueType="num">
                                      <p:cBhvr>
                                        <p:cTn id="14" dur="1000" fill="hold"/>
                                        <p:tgtEl>
                                          <p:spTgt spid="174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3"/>
          <p:cNvSpPr txBox="1">
            <a:spLocks noChangeArrowheads="1"/>
          </p:cNvSpPr>
          <p:nvPr/>
        </p:nvSpPr>
        <p:spPr bwMode="auto">
          <a:xfrm>
            <a:off x="900113" y="1773238"/>
            <a:ext cx="77041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latin typeface="微软雅黑" panose="020B0503020204020204" pitchFamily="34" charset="-122"/>
            </a:endParaRPr>
          </a:p>
          <a:p>
            <a:endParaRPr lang="en-US" altLang="zh-CN">
              <a:latin typeface="微软雅黑" panose="020B0503020204020204" pitchFamily="34" charset="-122"/>
            </a:endParaRPr>
          </a:p>
        </p:txBody>
      </p:sp>
      <p:sp>
        <p:nvSpPr>
          <p:cNvPr id="18435" name="内容占位符 4"/>
          <p:cNvSpPr>
            <a:spLocks noGrp="1" noChangeArrowheads="1"/>
          </p:cNvSpPr>
          <p:nvPr>
            <p:ph idx="4294967295"/>
          </p:nvPr>
        </p:nvSpPr>
        <p:spPr>
          <a:xfrm>
            <a:off x="0" y="1600200"/>
            <a:ext cx="8229600" cy="4525963"/>
          </a:xfrm>
        </p:spPr>
        <p:txBody>
          <a:bodyPr/>
          <a:lstStyle/>
          <a:p>
            <a:r>
              <a:rPr lang="zh-CN" altLang="en-US">
                <a:latin typeface="微软雅黑" panose="020B0503020204020204" pitchFamily="34" charset="-122"/>
                <a:ea typeface="微软雅黑" panose="020B0503020204020204" pitchFamily="34" charset="-122"/>
              </a:rPr>
              <a:t>虚拟服务节点池混配</a:t>
            </a:r>
            <a:endParaRPr lang="en-US" altLang="zh-CN">
              <a:latin typeface="微软雅黑" panose="020B0503020204020204" pitchFamily="34" charset="-122"/>
              <a:ea typeface="微软雅黑" panose="020B0503020204020204" pitchFamily="34" charset="-122"/>
            </a:endParaRPr>
          </a:p>
          <a:p>
            <a:pPr lvl="1"/>
            <a:r>
              <a:rPr lang="zh-CN" altLang="en-US">
                <a:latin typeface="微软雅黑" panose="020B0503020204020204" pitchFamily="34" charset="-122"/>
                <a:ea typeface="微软雅黑" panose="020B0503020204020204" pitchFamily="34" charset="-122"/>
              </a:rPr>
              <a:t>问题：节点监视器怎么选择？</a:t>
            </a:r>
            <a:endParaRPr lang="en-US" altLang="zh-CN">
              <a:latin typeface="微软雅黑" panose="020B0503020204020204" pitchFamily="34" charset="-122"/>
              <a:ea typeface="微软雅黑" panose="020B0503020204020204" pitchFamily="34" charset="-122"/>
            </a:endParaRPr>
          </a:p>
          <a:p>
            <a:pPr lvl="2"/>
            <a:r>
              <a:rPr lang="en-US" altLang="zh-CN">
                <a:latin typeface="微软雅黑" panose="020B0503020204020204" pitchFamily="34" charset="-122"/>
                <a:ea typeface="微软雅黑" panose="020B0503020204020204" pitchFamily="34" charset="-122"/>
              </a:rPr>
              <a:t>PING+PING6</a:t>
            </a:r>
            <a:endParaRPr lang="zh-CN" altLang="en-US">
              <a:latin typeface="微软雅黑" panose="020B0503020204020204" pitchFamily="34" charset="-122"/>
              <a:ea typeface="微软雅黑" panose="020B0503020204020204" pitchFamily="34" charset="-122"/>
            </a:endParaRPr>
          </a:p>
        </p:txBody>
      </p:sp>
      <p:pic>
        <p:nvPicPr>
          <p:cNvPr id="1843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025" y="3862388"/>
            <a:ext cx="7019925" cy="4381500"/>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3360738"/>
            <a:ext cx="5353050" cy="252412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346575"/>
            <a:ext cx="4962525" cy="195262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08275"/>
            <a:ext cx="6781800" cy="397192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88" y="3270250"/>
            <a:ext cx="5867400" cy="220027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图片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8488" y="3608388"/>
            <a:ext cx="6543675" cy="372427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sz="2400" b="1">
              <a:latin typeface="Times New Roman" panose="02020603050405020304"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fade">
                                      <p:cBhvr>
                                        <p:cTn id="7" dur="500"/>
                                        <p:tgtEl>
                                          <p:spTgt spid="18436"/>
                                        </p:tgtEl>
                                      </p:cBhvr>
                                    </p:animEffect>
                                  </p:childTnLst>
                                </p:cTn>
                              </p:par>
                              <p:par>
                                <p:cTn id="8" presetID="64" presetClass="path" presetSubtype="0" accel="50000" decel="50000" fill="hold" nodeType="withEffect">
                                  <p:stCondLst>
                                    <p:cond delay="0"/>
                                  </p:stCondLst>
                                  <p:childTnLst>
                                    <p:animMotion origin="layout" path="M -2.77778E-7 1.11111E-6 L -2.77778E-7 -0.25 " pathEditMode="relative" rAng="0" ptsTypes="AA">
                                      <p:cBhvr>
                                        <p:cTn id="9" dur="2000" fill="hold"/>
                                        <p:tgtEl>
                                          <p:spTgt spid="18436"/>
                                        </p:tgtEl>
                                        <p:attrNameLst>
                                          <p:attrName>ppt_x</p:attrName>
                                          <p:attrName>ppt_y</p:attrName>
                                        </p:attrNameLst>
                                      </p:cBhvr>
                                      <p:rCtr x="0" y="-12200"/>
                                    </p:animMotion>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8436"/>
                                        </p:tgtEl>
                                        <p:attrNameLst>
                                          <p:attrName>style.visibility</p:attrName>
                                        </p:attrNameLst>
                                      </p:cBhvr>
                                      <p:to>
                                        <p:strVal val="hidden"/>
                                      </p:to>
                                    </p:se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fade">
                                      <p:cBhvr>
                                        <p:cTn id="17" dur="500"/>
                                        <p:tgtEl>
                                          <p:spTgt spid="184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38"/>
                                        </p:tgtEl>
                                        <p:attrNameLst>
                                          <p:attrName>style.visibility</p:attrName>
                                        </p:attrNameLst>
                                      </p:cBhvr>
                                      <p:to>
                                        <p:strVal val="visible"/>
                                      </p:to>
                                    </p:set>
                                    <p:animEffect transition="in" filter="fade">
                                      <p:cBhvr>
                                        <p:cTn id="22" dur="500"/>
                                        <p:tgtEl>
                                          <p:spTgt spid="1843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8439"/>
                                        </p:tgtEl>
                                        <p:attrNameLst>
                                          <p:attrName>style.visibility</p:attrName>
                                        </p:attrNameLst>
                                      </p:cBhvr>
                                      <p:to>
                                        <p:strVal val="visible"/>
                                      </p:to>
                                    </p:set>
                                    <p:animEffect transition="in" filter="fade">
                                      <p:cBhvr>
                                        <p:cTn id="27" dur="1000"/>
                                        <p:tgtEl>
                                          <p:spTgt spid="18439"/>
                                        </p:tgtEl>
                                      </p:cBhvr>
                                    </p:animEffect>
                                    <p:anim calcmode="lin" valueType="num">
                                      <p:cBhvr>
                                        <p:cTn id="28" dur="1000" fill="hold"/>
                                        <p:tgtEl>
                                          <p:spTgt spid="18439"/>
                                        </p:tgtEl>
                                        <p:attrNameLst>
                                          <p:attrName>ppt_x</p:attrName>
                                        </p:attrNameLst>
                                      </p:cBhvr>
                                      <p:tavLst>
                                        <p:tav tm="0">
                                          <p:val>
                                            <p:strVal val="#ppt_x"/>
                                          </p:val>
                                        </p:tav>
                                        <p:tav tm="100000">
                                          <p:val>
                                            <p:strVal val="#ppt_x"/>
                                          </p:val>
                                        </p:tav>
                                      </p:tavLst>
                                    </p:anim>
                                    <p:anim calcmode="lin" valueType="num">
                                      <p:cBhvr>
                                        <p:cTn id="29" dur="1000" fill="hold"/>
                                        <p:tgtEl>
                                          <p:spTgt spid="1843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435">
                                            <p:txEl>
                                              <p:pRg st="1" end="1"/>
                                            </p:txEl>
                                          </p:spTgt>
                                        </p:tgtEl>
                                        <p:attrNameLst>
                                          <p:attrName>style.visibility</p:attrName>
                                        </p:attrNameLst>
                                      </p:cBhvr>
                                      <p:to>
                                        <p:strVal val="visible"/>
                                      </p:to>
                                    </p:set>
                                    <p:animEffect transition="in" filter="fade">
                                      <p:cBhvr>
                                        <p:cTn id="34" dur="500"/>
                                        <p:tgtEl>
                                          <p:spTgt spid="18435">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8435">
                                            <p:txEl>
                                              <p:pRg st="2" end="2"/>
                                            </p:txEl>
                                          </p:spTgt>
                                        </p:tgtEl>
                                        <p:attrNameLst>
                                          <p:attrName>style.visibility</p:attrName>
                                        </p:attrNameLst>
                                      </p:cBhvr>
                                      <p:to>
                                        <p:strVal val="visible"/>
                                      </p:to>
                                    </p:set>
                                    <p:animEffect transition="in" filter="fade">
                                      <p:cBhvr>
                                        <p:cTn id="37" dur="500"/>
                                        <p:tgtEl>
                                          <p:spTgt spid="1843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nodeType="clickEffect">
                                  <p:stCondLst>
                                    <p:cond delay="0"/>
                                  </p:stCondLst>
                                  <p:childTnLst>
                                    <p:animEffect transition="out" filter="fade">
                                      <p:cBhvr>
                                        <p:cTn id="41" dur="1000"/>
                                        <p:tgtEl>
                                          <p:spTgt spid="18439"/>
                                        </p:tgtEl>
                                      </p:cBhvr>
                                    </p:animEffect>
                                    <p:anim calcmode="lin" valueType="num">
                                      <p:cBhvr>
                                        <p:cTn id="42" dur="1000"/>
                                        <p:tgtEl>
                                          <p:spTgt spid="18439"/>
                                        </p:tgtEl>
                                        <p:attrNameLst>
                                          <p:attrName>ppt_x</p:attrName>
                                        </p:attrNameLst>
                                      </p:cBhvr>
                                      <p:tavLst>
                                        <p:tav tm="0">
                                          <p:val>
                                            <p:strVal val="ppt_x"/>
                                          </p:val>
                                        </p:tav>
                                        <p:tav tm="100000">
                                          <p:val>
                                            <p:strVal val="ppt_x"/>
                                          </p:val>
                                        </p:tav>
                                      </p:tavLst>
                                    </p:anim>
                                    <p:anim calcmode="lin" valueType="num">
                                      <p:cBhvr>
                                        <p:cTn id="43" dur="1000"/>
                                        <p:tgtEl>
                                          <p:spTgt spid="18439"/>
                                        </p:tgtEl>
                                        <p:attrNameLst>
                                          <p:attrName>ppt_y</p:attrName>
                                        </p:attrNameLst>
                                      </p:cBhvr>
                                      <p:tavLst>
                                        <p:tav tm="0">
                                          <p:val>
                                            <p:strVal val="ppt_y"/>
                                          </p:val>
                                        </p:tav>
                                        <p:tav tm="100000">
                                          <p:val>
                                            <p:strVal val="ppt_y+.1"/>
                                          </p:val>
                                        </p:tav>
                                      </p:tavLst>
                                    </p:anim>
                                    <p:set>
                                      <p:cBhvr>
                                        <p:cTn id="44" dur="1" fill="hold">
                                          <p:stCondLst>
                                            <p:cond delay="999"/>
                                          </p:stCondLst>
                                        </p:cTn>
                                        <p:tgtEl>
                                          <p:spTgt spid="1843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8440"/>
                                        </p:tgtEl>
                                        <p:attrNameLst>
                                          <p:attrName>style.visibility</p:attrName>
                                        </p:attrNameLst>
                                      </p:cBhvr>
                                      <p:to>
                                        <p:strVal val="visible"/>
                                      </p:to>
                                    </p:set>
                                    <p:animEffect transition="in" filter="fade">
                                      <p:cBhvr>
                                        <p:cTn id="49" dur="500"/>
                                        <p:tgtEl>
                                          <p:spTgt spid="1844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8441"/>
                                        </p:tgtEl>
                                        <p:attrNameLst>
                                          <p:attrName>style.visibility</p:attrName>
                                        </p:attrNameLst>
                                      </p:cBhvr>
                                      <p:to>
                                        <p:strVal val="visible"/>
                                      </p:to>
                                    </p:set>
                                    <p:animEffect transition="in" filter="fade">
                                      <p:cBhvr>
                                        <p:cTn id="54"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3"/>
          <p:cNvSpPr txBox="1">
            <a:spLocks noChangeArrowheads="1"/>
          </p:cNvSpPr>
          <p:nvPr/>
        </p:nvSpPr>
        <p:spPr bwMode="auto">
          <a:xfrm>
            <a:off x="900113" y="1773238"/>
            <a:ext cx="77041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latin typeface="微软雅黑" panose="020B0503020204020204" pitchFamily="34" charset="-122"/>
            </a:endParaRPr>
          </a:p>
          <a:p>
            <a:endParaRPr lang="en-US" altLang="zh-CN">
              <a:latin typeface="微软雅黑" panose="020B0503020204020204" pitchFamily="34" charset="-122"/>
            </a:endParaRPr>
          </a:p>
        </p:txBody>
      </p:sp>
      <p:sp>
        <p:nvSpPr>
          <p:cNvPr id="19458" name="内容占位符 4"/>
          <p:cNvSpPr>
            <a:spLocks noGrp="1" noChangeArrowheads="1"/>
          </p:cNvSpPr>
          <p:nvPr>
            <p:ph idx="4294967295"/>
          </p:nvPr>
        </p:nvSpPr>
        <p:spPr>
          <a:xfrm>
            <a:off x="0" y="1600200"/>
            <a:ext cx="8229600" cy="4525963"/>
          </a:xfrm>
        </p:spPr>
        <p:txBody>
          <a:bodyPr/>
          <a:lstStyle/>
          <a:p>
            <a:r>
              <a:rPr lang="zh-CN" altLang="en-US">
                <a:latin typeface="微软雅黑" panose="020B0503020204020204" pitchFamily="34" charset="-122"/>
                <a:ea typeface="微软雅黑" panose="020B0503020204020204" pitchFamily="34" charset="-122"/>
              </a:rPr>
              <a:t>源</a:t>
            </a:r>
            <a:r>
              <a:rPr lang="en-US" altLang="zh-CN">
                <a:latin typeface="微软雅黑" panose="020B0503020204020204" pitchFamily="34" charset="-122"/>
                <a:ea typeface="微软雅黑" panose="020B0503020204020204" pitchFamily="34" charset="-122"/>
              </a:rPr>
              <a:t>IP</a:t>
            </a:r>
            <a:r>
              <a:rPr lang="zh-CN" altLang="en-US">
                <a:latin typeface="微软雅黑" panose="020B0503020204020204" pitchFamily="34" charset="-122"/>
                <a:ea typeface="微软雅黑" panose="020B0503020204020204" pitchFamily="34" charset="-122"/>
              </a:rPr>
              <a:t>会话保持混配</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IPV4+IPV6</a:t>
            </a:r>
            <a:r>
              <a:rPr lang="zh-CN" altLang="en-US">
                <a:latin typeface="微软雅黑" panose="020B0503020204020204" pitchFamily="34" charset="-122"/>
                <a:ea typeface="微软雅黑" panose="020B0503020204020204" pitchFamily="34" charset="-122"/>
              </a:rPr>
              <a:t>掩码</a:t>
            </a:r>
            <a:endParaRPr lang="zh-CN" altLang="en-US">
              <a:latin typeface="微软雅黑" panose="020B0503020204020204" pitchFamily="34" charset="-122"/>
              <a:ea typeface="微软雅黑" panose="020B0503020204020204" pitchFamily="34" charset="-122"/>
            </a:endParaRPr>
          </a:p>
        </p:txBody>
      </p:sp>
      <p:pic>
        <p:nvPicPr>
          <p:cNvPr id="1946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1125" y="2763838"/>
            <a:ext cx="638175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sz="2400" b="1">
              <a:latin typeface="Times New Roman" panose="02020603050405020304"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1000"/>
                                        <p:tgtEl>
                                          <p:spTgt spid="19460"/>
                                        </p:tgtEl>
                                      </p:cBhvr>
                                    </p:animEffect>
                                    <p:anim calcmode="lin" valueType="num">
                                      <p:cBhvr>
                                        <p:cTn id="8" dur="1000" fill="hold"/>
                                        <p:tgtEl>
                                          <p:spTgt spid="19460"/>
                                        </p:tgtEl>
                                        <p:attrNameLst>
                                          <p:attrName>ppt_x</p:attrName>
                                        </p:attrNameLst>
                                      </p:cBhvr>
                                      <p:tavLst>
                                        <p:tav tm="0">
                                          <p:val>
                                            <p:strVal val="#ppt_x"/>
                                          </p:val>
                                        </p:tav>
                                        <p:tav tm="100000">
                                          <p:val>
                                            <p:strVal val="#ppt_x"/>
                                          </p:val>
                                        </p:tav>
                                      </p:tavLst>
                                    </p:anim>
                                    <p:anim calcmode="lin" valueType="num">
                                      <p:cBhvr>
                                        <p:cTn id="9" dur="1000" fill="hold"/>
                                        <p:tgtEl>
                                          <p:spTgt spid="194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3"/>
          <p:cNvSpPr txBox="1">
            <a:spLocks noChangeArrowheads="1"/>
          </p:cNvSpPr>
          <p:nvPr/>
        </p:nvSpPr>
        <p:spPr bwMode="auto">
          <a:xfrm>
            <a:off x="900113" y="1773238"/>
            <a:ext cx="77041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latin typeface="微软雅黑" panose="020B0503020204020204" pitchFamily="34" charset="-122"/>
            </a:endParaRPr>
          </a:p>
          <a:p>
            <a:endParaRPr lang="en-US" altLang="zh-CN">
              <a:latin typeface="微软雅黑" panose="020B0503020204020204" pitchFamily="34" charset="-122"/>
            </a:endParaRPr>
          </a:p>
        </p:txBody>
      </p:sp>
      <p:sp>
        <p:nvSpPr>
          <p:cNvPr id="20483" name="内容占位符 4"/>
          <p:cNvSpPr>
            <a:spLocks noGrp="1" noChangeArrowheads="1"/>
          </p:cNvSpPr>
          <p:nvPr>
            <p:ph idx="4294967295"/>
          </p:nvPr>
        </p:nvSpPr>
        <p:spPr>
          <a:xfrm>
            <a:off x="0" y="1600200"/>
            <a:ext cx="8229600" cy="4525963"/>
          </a:xfrm>
        </p:spPr>
        <p:txBody>
          <a:bodyPr/>
          <a:lstStyle/>
          <a:p>
            <a:r>
              <a:rPr lang="en-US" altLang="zh-CN">
                <a:latin typeface="微软雅黑" panose="020B0503020204020204" pitchFamily="34" charset="-122"/>
                <a:ea typeface="微软雅黑" panose="020B0503020204020204" pitchFamily="34" charset="-122"/>
              </a:rPr>
              <a:t>SNAT</a:t>
            </a:r>
            <a:r>
              <a:rPr lang="zh-CN" altLang="en-US">
                <a:latin typeface="微软雅黑" panose="020B0503020204020204" pitchFamily="34" charset="-122"/>
                <a:ea typeface="微软雅黑" panose="020B0503020204020204" pitchFamily="34" charset="-122"/>
              </a:rPr>
              <a:t>地址集</a:t>
            </a:r>
            <a:endParaRPr lang="en-US" altLang="zh-CN">
              <a:latin typeface="微软雅黑" panose="020B0503020204020204" pitchFamily="34" charset="-122"/>
              <a:ea typeface="微软雅黑" panose="020B0503020204020204" pitchFamily="34" charset="-122"/>
            </a:endParaRPr>
          </a:p>
          <a:p>
            <a:pPr lvl="1"/>
            <a:r>
              <a:rPr lang="zh-CN" altLang="en-US">
                <a:latin typeface="微软雅黑" panose="020B0503020204020204" pitchFamily="34" charset="-122"/>
                <a:ea typeface="微软雅黑" panose="020B0503020204020204" pitchFamily="34" charset="-122"/>
              </a:rPr>
              <a:t>需求：</a:t>
            </a:r>
            <a:endParaRPr lang="en-US" altLang="zh-CN">
              <a:latin typeface="微软雅黑" panose="020B0503020204020204" pitchFamily="34" charset="-122"/>
              <a:ea typeface="微软雅黑" panose="020B0503020204020204" pitchFamily="34" charset="-122"/>
            </a:endParaRPr>
          </a:p>
          <a:p>
            <a:pPr lvl="2"/>
            <a:r>
              <a:rPr lang="zh-CN" altLang="en-US">
                <a:latin typeface="微软雅黑" panose="020B0503020204020204" pitchFamily="34" charset="-122"/>
                <a:ea typeface="微软雅黑" panose="020B0503020204020204" pitchFamily="34" charset="-122"/>
              </a:rPr>
              <a:t>不同虚拟服务</a:t>
            </a:r>
            <a:r>
              <a:rPr lang="en-US" altLang="zh-CN">
                <a:latin typeface="微软雅黑" panose="020B0503020204020204" pitchFamily="34" charset="-122"/>
                <a:ea typeface="微软雅黑" panose="020B0503020204020204" pitchFamily="34" charset="-122"/>
              </a:rPr>
              <a:t>SNAT</a:t>
            </a:r>
            <a:r>
              <a:rPr lang="zh-CN" altLang="en-US">
                <a:latin typeface="微软雅黑" panose="020B0503020204020204" pitchFamily="34" charset="-122"/>
                <a:ea typeface="微软雅黑" panose="020B0503020204020204" pitchFamily="34" charset="-122"/>
              </a:rPr>
              <a:t>为不同的</a:t>
            </a:r>
            <a:r>
              <a:rPr lang="en-US" altLang="zh-CN">
                <a:latin typeface="微软雅黑" panose="020B0503020204020204" pitchFamily="34" charset="-122"/>
                <a:ea typeface="微软雅黑" panose="020B0503020204020204" pitchFamily="34" charset="-122"/>
              </a:rPr>
              <a:t>IP</a:t>
            </a:r>
            <a:endParaRPr lang="en-US" altLang="zh-CN">
              <a:latin typeface="微软雅黑" panose="020B0503020204020204" pitchFamily="34" charset="-122"/>
              <a:ea typeface="微软雅黑" panose="020B0503020204020204" pitchFamily="34" charset="-122"/>
            </a:endParaRPr>
          </a:p>
          <a:p>
            <a:pPr lvl="1"/>
            <a:r>
              <a:rPr lang="zh-CN" altLang="en-US">
                <a:latin typeface="微软雅黑" panose="020B0503020204020204" pitchFamily="34" charset="-122"/>
                <a:ea typeface="微软雅黑" panose="020B0503020204020204" pitchFamily="34" charset="-122"/>
              </a:rPr>
              <a:t>定义</a:t>
            </a:r>
            <a:r>
              <a:rPr lang="en-US" altLang="zh-CN">
                <a:latin typeface="微软雅黑" panose="020B0503020204020204" pitchFamily="34" charset="-122"/>
                <a:ea typeface="微软雅黑" panose="020B0503020204020204" pitchFamily="34" charset="-122"/>
              </a:rPr>
              <a:t>SNAT</a:t>
            </a:r>
            <a:r>
              <a:rPr lang="zh-CN" altLang="en-US">
                <a:latin typeface="微软雅黑" panose="020B0503020204020204" pitchFamily="34" charset="-122"/>
                <a:ea typeface="微软雅黑" panose="020B0503020204020204" pitchFamily="34" charset="-122"/>
              </a:rPr>
              <a:t>地址集</a:t>
            </a:r>
            <a:endParaRPr lang="en-US" altLang="zh-CN">
              <a:latin typeface="微软雅黑" panose="020B0503020204020204" pitchFamily="34" charset="-122"/>
              <a:ea typeface="微软雅黑" panose="020B0503020204020204" pitchFamily="34" charset="-122"/>
            </a:endParaRPr>
          </a:p>
          <a:p>
            <a:pPr lvl="2"/>
            <a:r>
              <a:rPr lang="zh-CN" altLang="en-US">
                <a:latin typeface="微软雅黑" panose="020B0503020204020204" pitchFamily="34" charset="-122"/>
                <a:ea typeface="微软雅黑" panose="020B0503020204020204" pitchFamily="34" charset="-122"/>
              </a:rPr>
              <a:t>支持</a:t>
            </a:r>
            <a:r>
              <a:rPr lang="en-US" altLang="zh-CN">
                <a:latin typeface="微软雅黑" panose="020B0503020204020204" pitchFamily="34" charset="-122"/>
                <a:ea typeface="微软雅黑" panose="020B0503020204020204" pitchFamily="34" charset="-122"/>
              </a:rPr>
              <a:t>IPV4/IPV6</a:t>
            </a:r>
            <a:r>
              <a:rPr lang="zh-CN" altLang="en-US">
                <a:latin typeface="微软雅黑" panose="020B0503020204020204" pitchFamily="34" charset="-122"/>
                <a:ea typeface="微软雅黑" panose="020B0503020204020204" pitchFamily="34" charset="-122"/>
              </a:rPr>
              <a:t>混配</a:t>
            </a:r>
            <a:endParaRPr lang="en-US" altLang="zh-CN">
              <a:latin typeface="微软雅黑" panose="020B0503020204020204" pitchFamily="34" charset="-122"/>
              <a:ea typeface="微软雅黑" panose="020B0503020204020204" pitchFamily="34" charset="-122"/>
            </a:endParaRPr>
          </a:p>
          <a:p>
            <a:pPr lvl="1"/>
            <a:r>
              <a:rPr lang="zh-CN" altLang="en-US">
                <a:latin typeface="微软雅黑" panose="020B0503020204020204" pitchFamily="34" charset="-122"/>
                <a:ea typeface="微软雅黑" panose="020B0503020204020204" pitchFamily="34" charset="-122"/>
              </a:rPr>
              <a:t>使用</a:t>
            </a:r>
            <a:r>
              <a:rPr lang="en-US" altLang="zh-CN">
                <a:latin typeface="微软雅黑" panose="020B0503020204020204" pitchFamily="34" charset="-122"/>
                <a:ea typeface="微软雅黑" panose="020B0503020204020204" pitchFamily="34" charset="-122"/>
              </a:rPr>
              <a:t>SNAT</a:t>
            </a:r>
            <a:r>
              <a:rPr lang="zh-CN" altLang="en-US">
                <a:latin typeface="微软雅黑" panose="020B0503020204020204" pitchFamily="34" charset="-122"/>
                <a:ea typeface="微软雅黑" panose="020B0503020204020204" pitchFamily="34" charset="-122"/>
              </a:rPr>
              <a:t>地址集</a:t>
            </a:r>
            <a:endParaRPr lang="en-US" altLang="zh-CN">
              <a:latin typeface="微软雅黑" panose="020B0503020204020204" pitchFamily="34" charset="-122"/>
              <a:ea typeface="微软雅黑" panose="020B0503020204020204" pitchFamily="34" charset="-122"/>
            </a:endParaRPr>
          </a:p>
          <a:p>
            <a:pPr lvl="2"/>
            <a:r>
              <a:rPr lang="zh-CN" altLang="en-US">
                <a:latin typeface="微软雅黑" panose="020B0503020204020204" pitchFamily="34" charset="-122"/>
                <a:ea typeface="微软雅黑" panose="020B0503020204020204" pitchFamily="34" charset="-122"/>
              </a:rPr>
              <a:t>虚拟服务</a:t>
            </a:r>
            <a:r>
              <a:rPr lang="en-US" altLang="zh-CN">
                <a:latin typeface="微软雅黑" panose="020B0503020204020204" pitchFamily="34" charset="-122"/>
                <a:ea typeface="微软雅黑" panose="020B0503020204020204" pitchFamily="34" charset="-122"/>
              </a:rPr>
              <a:t>IP</a:t>
            </a:r>
            <a:r>
              <a:rPr lang="zh-CN" altLang="en-US">
                <a:latin typeface="微软雅黑" panose="020B0503020204020204" pitchFamily="34" charset="-122"/>
                <a:ea typeface="微软雅黑" panose="020B0503020204020204" pitchFamily="34" charset="-122"/>
              </a:rPr>
              <a:t>混配时，必须启用</a:t>
            </a:r>
            <a:r>
              <a:rPr lang="en-US" altLang="zh-CN">
                <a:latin typeface="微软雅黑" panose="020B0503020204020204" pitchFamily="34" charset="-122"/>
                <a:ea typeface="微软雅黑" panose="020B0503020204020204" pitchFamily="34" charset="-122"/>
              </a:rPr>
              <a:t>SNAT</a:t>
            </a:r>
            <a:r>
              <a:rPr lang="zh-CN" altLang="en-US">
                <a:latin typeface="微软雅黑" panose="020B0503020204020204" pitchFamily="34" charset="-122"/>
                <a:ea typeface="微软雅黑" panose="020B0503020204020204" pitchFamily="34" charset="-122"/>
              </a:rPr>
              <a:t>地址集</a:t>
            </a:r>
            <a:endParaRPr lang="zh-CN" alt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4620" y="2179955"/>
            <a:ext cx="7412355" cy="4467225"/>
          </a:xfrm>
          <a:prstGeom prst="rect">
            <a:avLst/>
          </a:prstGeom>
        </p:spPr>
      </p:pic>
      <p:pic>
        <p:nvPicPr>
          <p:cNvPr id="20485"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396615"/>
            <a:ext cx="6686550" cy="315277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sz="2400" b="1">
              <a:latin typeface="Times New Roman" panose="02020603050405020304"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fade">
                                      <p:cBhvr>
                                        <p:cTn id="7" dur="1000"/>
                                        <p:tgtEl>
                                          <p:spTgt spid="20483">
                                            <p:txEl>
                                              <p:pRg st="3" end="3"/>
                                            </p:txEl>
                                          </p:spTgt>
                                        </p:tgtEl>
                                      </p:cBhvr>
                                    </p:animEffect>
                                    <p:anim calcmode="lin" valueType="num">
                                      <p:cBhvr>
                                        <p:cTn id="8" dur="1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483">
                                            <p:txEl>
                                              <p:pRg st="4" end="4"/>
                                            </p:txEl>
                                          </p:spTgt>
                                        </p:tgtEl>
                                        <p:attrNameLst>
                                          <p:attrName>style.visibility</p:attrName>
                                        </p:attrNameLst>
                                      </p:cBhvr>
                                      <p:to>
                                        <p:strVal val="visible"/>
                                      </p:to>
                                    </p:set>
                                    <p:animEffect transition="in" filter="fade">
                                      <p:cBhvr>
                                        <p:cTn id="12" dur="1000"/>
                                        <p:tgtEl>
                                          <p:spTgt spid="20483">
                                            <p:txEl>
                                              <p:pRg st="4" end="4"/>
                                            </p:txEl>
                                          </p:spTgt>
                                        </p:tgtEl>
                                      </p:cBhvr>
                                    </p:animEffect>
                                    <p:anim calcmode="lin" valueType="num">
                                      <p:cBhvr>
                                        <p:cTn id="13"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0483">
                                            <p:txEl>
                                              <p:pRg st="4" end="4"/>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0483">
                                            <p:txEl>
                                              <p:pRg st="5" end="5"/>
                                            </p:txEl>
                                          </p:spTgt>
                                        </p:tgtEl>
                                        <p:attrNameLst>
                                          <p:attrName>style.visibility</p:attrName>
                                        </p:attrNameLst>
                                      </p:cBhvr>
                                      <p:to>
                                        <p:strVal val="visible"/>
                                      </p:to>
                                    </p:set>
                                    <p:animEffect transition="in" filter="fade">
                                      <p:cBhvr>
                                        <p:cTn id="18" dur="1000"/>
                                        <p:tgtEl>
                                          <p:spTgt spid="20483">
                                            <p:txEl>
                                              <p:pRg st="5" end="5"/>
                                            </p:txEl>
                                          </p:spTgt>
                                        </p:tgtEl>
                                      </p:cBhvr>
                                    </p:animEffect>
                                    <p:anim calcmode="lin" valueType="num">
                                      <p:cBhvr>
                                        <p:cTn id="19"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20483">
                                            <p:txEl>
                                              <p:pRg st="5" end="5"/>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20483">
                                            <p:txEl>
                                              <p:pRg st="6" end="6"/>
                                            </p:txEl>
                                          </p:spTgt>
                                        </p:tgtEl>
                                        <p:attrNameLst>
                                          <p:attrName>style.visibility</p:attrName>
                                        </p:attrNameLst>
                                      </p:cBhvr>
                                      <p:to>
                                        <p:strVal val="visible"/>
                                      </p:to>
                                    </p:set>
                                    <p:animEffect transition="in" filter="fade">
                                      <p:cBhvr>
                                        <p:cTn id="24" dur="1000"/>
                                        <p:tgtEl>
                                          <p:spTgt spid="20483">
                                            <p:txEl>
                                              <p:pRg st="6" end="6"/>
                                            </p:txEl>
                                          </p:spTgt>
                                        </p:tgtEl>
                                      </p:cBhvr>
                                    </p:animEffect>
                                    <p:anim calcmode="lin" valueType="num">
                                      <p:cBhvr>
                                        <p:cTn id="25" dur="1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048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0485"/>
                                        </p:tgtEl>
                                        <p:attrNameLst>
                                          <p:attrName>style.visibility</p:attrName>
                                        </p:attrNameLst>
                                      </p:cBhvr>
                                      <p:to>
                                        <p:strVal val="visible"/>
                                      </p:to>
                                    </p:set>
                                    <p:animEffect transition="in" filter="fade">
                                      <p:cBhvr>
                                        <p:cTn id="37" dur="1000"/>
                                        <p:tgtEl>
                                          <p:spTgt spid="20485"/>
                                        </p:tgtEl>
                                      </p:cBhvr>
                                    </p:animEffect>
                                    <p:anim calcmode="lin" valueType="num">
                                      <p:cBhvr>
                                        <p:cTn id="38" dur="1000" fill="hold"/>
                                        <p:tgtEl>
                                          <p:spTgt spid="20485"/>
                                        </p:tgtEl>
                                        <p:attrNameLst>
                                          <p:attrName>ppt_x</p:attrName>
                                        </p:attrNameLst>
                                      </p:cBhvr>
                                      <p:tavLst>
                                        <p:tav tm="0">
                                          <p:val>
                                            <p:strVal val="#ppt_x"/>
                                          </p:val>
                                        </p:tav>
                                        <p:tav tm="100000">
                                          <p:val>
                                            <p:strVal val="#ppt_x"/>
                                          </p:val>
                                        </p:tav>
                                      </p:tavLst>
                                    </p:anim>
                                    <p:anim calcmode="lin" valueType="num">
                                      <p:cBhvr>
                                        <p:cTn id="39" dur="1000" fill="hold"/>
                                        <p:tgtEl>
                                          <p:spTgt spid="204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3"/>
          <p:cNvSpPr txBox="1">
            <a:spLocks noChangeArrowheads="1"/>
          </p:cNvSpPr>
          <p:nvPr/>
        </p:nvSpPr>
        <p:spPr bwMode="auto">
          <a:xfrm>
            <a:off x="1220614" y="1808188"/>
            <a:ext cx="77041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latin typeface="微软雅黑" panose="020B0503020204020204" pitchFamily="34" charset="-122"/>
            </a:endParaRPr>
          </a:p>
          <a:p>
            <a:endParaRPr lang="en-US" altLang="zh-CN">
              <a:latin typeface="微软雅黑" panose="020B0503020204020204" pitchFamily="34" charset="-122"/>
            </a:endParaRPr>
          </a:p>
        </p:txBody>
      </p:sp>
      <p:sp>
        <p:nvSpPr>
          <p:cNvPr id="21506" name="内容占位符 4"/>
          <p:cNvSpPr>
            <a:spLocks noGrp="1" noChangeArrowheads="1"/>
          </p:cNvSpPr>
          <p:nvPr>
            <p:ph idx="4294967295"/>
          </p:nvPr>
        </p:nvSpPr>
        <p:spPr>
          <a:xfrm>
            <a:off x="320501" y="1635150"/>
            <a:ext cx="8229600" cy="4525963"/>
          </a:xfrm>
        </p:spPr>
        <p:txBody>
          <a:bodyPr/>
          <a:lstStyle/>
          <a:p>
            <a:pPr marL="342900" lvl="1" indent="-342900">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端口映射</a:t>
            </a:r>
            <a:r>
              <a:rPr lang="en-US" altLang="zh-CN">
                <a:latin typeface="微软雅黑" panose="020B0503020204020204" pitchFamily="34" charset="-122"/>
                <a:ea typeface="微软雅黑" panose="020B0503020204020204" pitchFamily="34" charset="-122"/>
              </a:rPr>
              <a:t>(DNAT)</a:t>
            </a:r>
            <a:endParaRPr lang="en-US" altLang="zh-CN">
              <a:latin typeface="微软雅黑" panose="020B0503020204020204" pitchFamily="34" charset="-122"/>
              <a:ea typeface="微软雅黑" panose="020B0503020204020204" pitchFamily="34" charset="-122"/>
            </a:endParaRPr>
          </a:p>
          <a:p>
            <a:pPr marL="342900" lvl="1" indent="-342900"/>
            <a:r>
              <a:rPr lang="zh-CN" altLang="en-US">
                <a:latin typeface="微软雅黑" panose="020B0503020204020204" pitchFamily="34" charset="-122"/>
                <a:ea typeface="微软雅黑" panose="020B0503020204020204" pitchFamily="34" charset="-122"/>
              </a:rPr>
              <a:t>支持</a:t>
            </a:r>
            <a:r>
              <a:rPr lang="en-US" altLang="zh-CN">
                <a:latin typeface="微软雅黑" panose="020B0503020204020204" pitchFamily="34" charset="-122"/>
                <a:ea typeface="微软雅黑" panose="020B0503020204020204" pitchFamily="34" charset="-122"/>
              </a:rPr>
              <a:t>IPV6</a:t>
            </a:r>
            <a:r>
              <a:rPr lang="zh-CN" altLang="en-US">
                <a:latin typeface="微软雅黑" panose="020B0503020204020204" pitchFamily="34" charset="-122"/>
                <a:ea typeface="微软雅黑" panose="020B0503020204020204" pitchFamily="34" charset="-122"/>
              </a:rPr>
              <a:t>映射</a:t>
            </a:r>
            <a:endParaRPr lang="en-US" altLang="zh-CN">
              <a:latin typeface="微软雅黑" panose="020B0503020204020204" pitchFamily="34" charset="-122"/>
              <a:ea typeface="微软雅黑" panose="020B0503020204020204" pitchFamily="34" charset="-122"/>
            </a:endParaRPr>
          </a:p>
          <a:p>
            <a:pPr lvl="2"/>
            <a:r>
              <a:rPr lang="zh-CN" altLang="en-US">
                <a:latin typeface="微软雅黑" panose="020B0503020204020204" pitchFamily="34" charset="-122"/>
                <a:ea typeface="微软雅黑" panose="020B0503020204020204" pitchFamily="34" charset="-122"/>
              </a:rPr>
              <a:t>不支持混配（</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转</a:t>
            </a:r>
            <a:r>
              <a:rPr lang="en-US" altLang="zh-CN">
                <a:latin typeface="微软雅黑" panose="020B0503020204020204" pitchFamily="34" charset="-122"/>
                <a:ea typeface="微软雅黑" panose="020B0503020204020204" pitchFamily="34" charset="-122"/>
              </a:rPr>
              <a:t>6</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6</a:t>
            </a:r>
            <a:r>
              <a:rPr lang="zh-CN" altLang="en-US">
                <a:latin typeface="微软雅黑" panose="020B0503020204020204" pitchFamily="34" charset="-122"/>
                <a:ea typeface="微软雅黑" panose="020B0503020204020204" pitchFamily="34" charset="-122"/>
              </a:rPr>
              <a:t>转</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marL="342900" lvl="1" indent="-342900"/>
            <a:r>
              <a:rPr lang="zh-CN" altLang="en-US">
                <a:latin typeface="微软雅黑" panose="020B0503020204020204" pitchFamily="34" charset="-122"/>
                <a:ea typeface="微软雅黑" panose="020B0503020204020204" pitchFamily="34" charset="-122"/>
              </a:rPr>
              <a:t>支持映射</a:t>
            </a:r>
            <a:r>
              <a:rPr lang="en-US" altLang="zh-CN">
                <a:latin typeface="微软雅黑" panose="020B0503020204020204" pitchFamily="34" charset="-122"/>
                <a:ea typeface="微软雅黑" panose="020B0503020204020204" pitchFamily="34" charset="-122"/>
              </a:rPr>
              <a:t>MANAGE</a:t>
            </a:r>
            <a:r>
              <a:rPr lang="zh-CN" altLang="en-US">
                <a:latin typeface="微软雅黑" panose="020B0503020204020204" pitchFamily="34" charset="-122"/>
                <a:ea typeface="微软雅黑" panose="020B0503020204020204" pitchFamily="34" charset="-122"/>
              </a:rPr>
              <a:t>口</a:t>
            </a:r>
            <a:endParaRPr lang="en-US" altLang="zh-CN">
              <a:latin typeface="微软雅黑" panose="020B0503020204020204" pitchFamily="34" charset="-122"/>
              <a:ea typeface="微软雅黑" panose="020B0503020204020204" pitchFamily="34" charset="-122"/>
            </a:endParaRPr>
          </a:p>
          <a:p>
            <a:pPr lvl="2"/>
            <a:r>
              <a:rPr lang="zh-CN" altLang="en-US">
                <a:latin typeface="微软雅黑" panose="020B0503020204020204" pitchFamily="34" charset="-122"/>
                <a:ea typeface="微软雅黑" panose="020B0503020204020204" pitchFamily="34" charset="-122"/>
              </a:rPr>
              <a:t>不支持</a:t>
            </a:r>
            <a:r>
              <a:rPr lang="en-US" altLang="zh-CN">
                <a:latin typeface="微软雅黑" panose="020B0503020204020204" pitchFamily="34" charset="-122"/>
                <a:ea typeface="微软雅黑" panose="020B0503020204020204" pitchFamily="34" charset="-122"/>
              </a:rPr>
              <a:t>IPV6</a:t>
            </a:r>
            <a:endParaRPr lang="en-US" altLang="zh-CN">
              <a:latin typeface="微软雅黑" panose="020B0503020204020204" pitchFamily="34" charset="-122"/>
              <a:ea typeface="微软雅黑" panose="020B0503020204020204" pitchFamily="34" charset="-122"/>
            </a:endParaRPr>
          </a:p>
          <a:p>
            <a:pPr marL="342900" lvl="1" indent="-342900"/>
            <a:r>
              <a:rPr lang="zh-CN" altLang="en-US">
                <a:latin typeface="微软雅黑" panose="020B0503020204020204" pitchFamily="34" charset="-122"/>
                <a:ea typeface="微软雅黑" panose="020B0503020204020204" pitchFamily="34" charset="-122"/>
              </a:rPr>
              <a:t>支持映射所有</a:t>
            </a:r>
            <a:r>
              <a:rPr lang="en-US" altLang="zh-CN">
                <a:latin typeface="微软雅黑" panose="020B0503020204020204" pitchFamily="34" charset="-122"/>
                <a:ea typeface="微软雅黑" panose="020B0503020204020204" pitchFamily="34" charset="-122"/>
              </a:rPr>
              <a:t>WAN</a:t>
            </a:r>
            <a:r>
              <a:rPr lang="zh-CN" altLang="en-US">
                <a:latin typeface="微软雅黑" panose="020B0503020204020204" pitchFamily="34" charset="-122"/>
                <a:ea typeface="微软雅黑" panose="020B0503020204020204" pitchFamily="34" charset="-122"/>
              </a:rPr>
              <a:t>口</a:t>
            </a:r>
            <a:endParaRPr lang="en-US" altLang="zh-CN">
              <a:latin typeface="微软雅黑" panose="020B0503020204020204" pitchFamily="34" charset="-122"/>
              <a:ea typeface="微软雅黑" panose="020B0503020204020204" pitchFamily="34" charset="-122"/>
            </a:endParaRPr>
          </a:p>
          <a:p>
            <a:pPr lvl="2"/>
            <a:endParaRPr lang="zh-CN" altLang="en-US"/>
          </a:p>
        </p:txBody>
      </p:sp>
      <p:pic>
        <p:nvPicPr>
          <p:cNvPr id="2150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47864" y="1628800"/>
            <a:ext cx="4972050" cy="507682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635150"/>
            <a:ext cx="5057775" cy="5086350"/>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638325"/>
            <a:ext cx="5476875" cy="5067300"/>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图片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1628800"/>
            <a:ext cx="5438775" cy="5086350"/>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0"/>
          <p:cNvSpPr>
            <a:spLocks noChangeArrowheads="1"/>
          </p:cNvSpPr>
          <p:nvPr/>
        </p:nvSpPr>
        <p:spPr bwMode="auto">
          <a:xfrm>
            <a:off x="826914" y="53501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sz="2400" b="1">
              <a:latin typeface="Times New Roman" panose="02020603050405020304"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fade">
                                      <p:cBhvr>
                                        <p:cTn id="7" dur="1000"/>
                                        <p:tgtEl>
                                          <p:spTgt spid="21508"/>
                                        </p:tgtEl>
                                      </p:cBhvr>
                                    </p:animEffect>
                                    <p:anim calcmode="lin" valueType="num">
                                      <p:cBhvr>
                                        <p:cTn id="8" dur="1000" fill="hold"/>
                                        <p:tgtEl>
                                          <p:spTgt spid="21508"/>
                                        </p:tgtEl>
                                        <p:attrNameLst>
                                          <p:attrName>ppt_x</p:attrName>
                                        </p:attrNameLst>
                                      </p:cBhvr>
                                      <p:tavLst>
                                        <p:tav tm="0">
                                          <p:val>
                                            <p:strVal val="#ppt_x"/>
                                          </p:val>
                                        </p:tav>
                                        <p:tav tm="100000">
                                          <p:val>
                                            <p:strVal val="#ppt_x"/>
                                          </p:val>
                                        </p:tav>
                                      </p:tavLst>
                                    </p:anim>
                                    <p:anim calcmode="lin" valueType="num">
                                      <p:cBhvr>
                                        <p:cTn id="9" dur="1000" fill="hold"/>
                                        <p:tgtEl>
                                          <p:spTgt spid="2150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1509"/>
                                        </p:tgtEl>
                                        <p:attrNameLst>
                                          <p:attrName>style.visibility</p:attrName>
                                        </p:attrNameLst>
                                      </p:cBhvr>
                                      <p:to>
                                        <p:strVal val="visible"/>
                                      </p:to>
                                    </p:set>
                                    <p:animEffect transition="in" filter="fade">
                                      <p:cBhvr>
                                        <p:cTn id="14" dur="500"/>
                                        <p:tgtEl>
                                          <p:spTgt spid="2150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1510"/>
                                        </p:tgtEl>
                                        <p:attrNameLst>
                                          <p:attrName>style.visibility</p:attrName>
                                        </p:attrNameLst>
                                      </p:cBhvr>
                                      <p:to>
                                        <p:strVal val="visible"/>
                                      </p:to>
                                    </p:set>
                                    <p:animEffect transition="in" filter="fade">
                                      <p:cBhvr>
                                        <p:cTn id="19" dur="500"/>
                                        <p:tgtEl>
                                          <p:spTgt spid="215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1511"/>
                                        </p:tgtEl>
                                        <p:attrNameLst>
                                          <p:attrName>style.visibility</p:attrName>
                                        </p:attrNameLst>
                                      </p:cBhvr>
                                      <p:to>
                                        <p:strVal val="visible"/>
                                      </p:to>
                                    </p:set>
                                    <p:animEffect transition="in" filter="fade">
                                      <p:cBhvr>
                                        <p:cTn id="24"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表格 4098"/>
          <p:cNvGraphicFramePr/>
          <p:nvPr/>
        </p:nvGraphicFramePr>
        <p:xfrm>
          <a:off x="468313" y="2178050"/>
          <a:ext cx="8318500" cy="2379663"/>
        </p:xfrm>
        <a:graphic>
          <a:graphicData uri="http://schemas.openxmlformats.org/drawingml/2006/table">
            <a:tbl>
              <a:tblPr/>
              <a:tblGrid>
                <a:gridCol w="1817688"/>
                <a:gridCol w="6500812"/>
              </a:tblGrid>
              <a:tr h="642938">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微软雅黑" panose="020B0503020204020204" pitchFamily="34" charset="-122"/>
                        </a:defRPr>
                      </a:lvl1pPr>
                      <a:lvl2pPr marL="742950" lvl="1" indent="-285750" algn="l">
                        <a:defRPr sz="2400" kern="1200">
                          <a:latin typeface="Arial" panose="020B0604020202020204" pitchFamily="34" charset="0"/>
                          <a:ea typeface="宋体" panose="02010600030101010101" pitchFamily="2" charset="-122"/>
                        </a:defRPr>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20000"/>
                        </a:spcBef>
                        <a:buFont typeface="Arial" panose="020B0604020202020204" pitchFamily="34" charset="0"/>
                        <a:buNone/>
                      </a:pPr>
                      <a:r>
                        <a:rPr lang="zh-CN" altLang="en-US" sz="2000" b="1">
                          <a:solidFill>
                            <a:srgbClr val="FFFFFF"/>
                          </a:solidFill>
                          <a:latin typeface="Times New Roman" panose="02020603050405020304" pitchFamily="2" charset="0"/>
                          <a:ea typeface="微软雅黑" panose="020B0503020204020204" pitchFamily="34" charset="-122"/>
                        </a:rPr>
                        <a:t>培训内容</a:t>
                      </a:r>
                      <a:endParaRPr lang="zh-CN" altLang="en-US" sz="2000" b="1">
                        <a:solidFill>
                          <a:srgbClr val="FFFFFF"/>
                        </a:solidFill>
                        <a:latin typeface="Times New Roman" panose="02020603050405020304" pitchFamily="2" charset="0"/>
                        <a:ea typeface="微软雅黑" panose="020B0503020204020204" pitchFamily="34" charset="-122"/>
                      </a:endParaRPr>
                    </a:p>
                  </a:txBody>
                  <a:tcPr marL="91449" marR="91449" marT="45753" marB="45753">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8064A2">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微软雅黑" panose="020B0503020204020204" pitchFamily="34" charset="-122"/>
                        </a:defRPr>
                      </a:lvl1pPr>
                      <a:lvl2pPr marL="742950" lvl="1" indent="-285750" algn="l">
                        <a:defRPr sz="2400" kern="1200">
                          <a:latin typeface="Arial" panose="020B0604020202020204" pitchFamily="34" charset="0"/>
                          <a:ea typeface="宋体" panose="02010600030101010101" pitchFamily="2" charset="-122"/>
                        </a:defRPr>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20000"/>
                        </a:spcBef>
                        <a:buFont typeface="Arial" panose="020B0604020202020204" pitchFamily="34" charset="0"/>
                        <a:buNone/>
                      </a:pPr>
                      <a:r>
                        <a:rPr lang="zh-CN" altLang="en-US" sz="2000" b="1">
                          <a:solidFill>
                            <a:srgbClr val="FFFFFF"/>
                          </a:solidFill>
                          <a:latin typeface="Times New Roman" panose="02020603050405020304" pitchFamily="2" charset="0"/>
                          <a:ea typeface="微软雅黑" panose="020B0503020204020204" pitchFamily="34" charset="-122"/>
                        </a:rPr>
                        <a:t>培训目标</a:t>
                      </a:r>
                      <a:endParaRPr lang="zh-CN" altLang="en-US" sz="2000" b="1">
                        <a:solidFill>
                          <a:srgbClr val="FFFFFF"/>
                        </a:solidFill>
                        <a:latin typeface="Times New Roman" panose="02020603050405020304" pitchFamily="2" charset="0"/>
                        <a:ea typeface="微软雅黑" panose="020B0503020204020204" pitchFamily="34" charset="-122"/>
                      </a:endParaRPr>
                    </a:p>
                  </a:txBody>
                  <a:tcPr marL="91449" marR="91449" marT="45753" marB="45753">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8064A2">
                        <a:alpha val="100000"/>
                      </a:srgbClr>
                    </a:solidFill>
                  </a:tcPr>
                </a:tc>
              </a:tr>
              <a:tr h="173672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微软雅黑" panose="020B0503020204020204" pitchFamily="34" charset="-122"/>
                        </a:defRPr>
                      </a:lvl1pPr>
                      <a:lvl2pPr marL="742950" lvl="1" indent="-285750" algn="l">
                        <a:defRPr sz="2400" kern="1200">
                          <a:latin typeface="Arial" panose="020B0604020202020204" pitchFamily="34" charset="0"/>
                          <a:ea typeface="宋体" panose="02010600030101010101" pitchFamily="2" charset="-122"/>
                        </a:defRPr>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ts val="1800"/>
                        </a:spcBef>
                        <a:buFont typeface="Arial" panose="020B0604020202020204" pitchFamily="34" charset="0"/>
                        <a:buNone/>
                      </a:pPr>
                      <a:r>
                        <a:rPr lang="zh-CN" altLang="en-US" sz="2000" b="1" dirty="0">
                          <a:latin typeface="Times New Roman" panose="02020603050405020304" pitchFamily="2" charset="0"/>
                          <a:ea typeface="微软雅黑" panose="020B0503020204020204" pitchFamily="34" charset="-122"/>
                        </a:rPr>
                        <a:t>其他常用功能</a:t>
                      </a:r>
                      <a:endParaRPr lang="en-US" altLang="x-none" sz="2000" b="1" dirty="0">
                        <a:latin typeface="Times New Roman" panose="02020603050405020304" pitchFamily="2" charset="0"/>
                        <a:ea typeface="微软雅黑" panose="020B0503020204020204" pitchFamily="34" charset="-122"/>
                      </a:endParaRPr>
                    </a:p>
                  </a:txBody>
                  <a:tcPr marL="91449" marR="91449" marT="45753" marB="4575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8D3E0">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微软雅黑" panose="020B0503020204020204" pitchFamily="34" charset="-122"/>
                        </a:defRPr>
                      </a:lvl1pPr>
                      <a:lvl2pPr marL="742950" lvl="1" indent="-285750" algn="l">
                        <a:defRPr sz="2400" kern="1200">
                          <a:latin typeface="Arial" panose="020B0604020202020204" pitchFamily="34" charset="0"/>
                          <a:ea typeface="宋体" panose="02010600030101010101" pitchFamily="2" charset="-122"/>
                        </a:defRPr>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20000"/>
                        </a:lnSpc>
                        <a:spcBef>
                          <a:spcPct val="0"/>
                        </a:spcBef>
                        <a:buFont typeface="Arial" panose="020B0604020202020204" pitchFamily="34" charset="0"/>
                        <a:buNone/>
                      </a:pPr>
                      <a:r>
                        <a:rPr lang="zh-CN" altLang="en-US" sz="1800" dirty="0">
                          <a:latin typeface="Times New Roman" panose="02020603050405020304" pitchFamily="2" charset="0"/>
                          <a:ea typeface="微软雅黑" panose="020B0503020204020204" pitchFamily="34" charset="-122"/>
                        </a:rPr>
                        <a:t>1</a:t>
                      </a:r>
                      <a:r>
                        <a:rPr lang="en-US" altLang="x-none" sz="1800" dirty="0">
                          <a:latin typeface="Times New Roman" panose="02020603050405020304" pitchFamily="2" charset="0"/>
                          <a:ea typeface="微软雅黑" panose="020B0503020204020204" pitchFamily="34" charset="-122"/>
                        </a:rPr>
                        <a:t>.</a:t>
                      </a:r>
                      <a:r>
                        <a:rPr lang="zh-CN" altLang="en-US" sz="1800" dirty="0">
                          <a:latin typeface="Times New Roman" panose="02020603050405020304" pitchFamily="2" charset="0"/>
                          <a:ea typeface="微软雅黑" panose="020B0503020204020204" pitchFamily="34" charset="-122"/>
                        </a:rPr>
                        <a:t>掌握交换网口、端口聚合、</a:t>
                      </a:r>
                      <a:r>
                        <a:rPr lang="en-US" altLang="x-none" sz="1800" dirty="0">
                          <a:latin typeface="Times New Roman" panose="02020603050405020304" pitchFamily="2" charset="0"/>
                          <a:ea typeface="微软雅黑" panose="020B0503020204020204" pitchFamily="34" charset="-122"/>
                        </a:rPr>
                        <a:t>VLAN</a:t>
                      </a:r>
                      <a:r>
                        <a:rPr lang="zh-CN" altLang="en-US" sz="1800" dirty="0">
                          <a:latin typeface="Times New Roman" panose="02020603050405020304" pitchFamily="2" charset="0"/>
                          <a:ea typeface="微软雅黑" panose="020B0503020204020204" pitchFamily="34" charset="-122"/>
                        </a:rPr>
                        <a:t>的作用以及配置方法</a:t>
                      </a:r>
                      <a:endParaRPr lang="en-US" altLang="x-none" sz="1800" dirty="0">
                        <a:latin typeface="Times New Roman" panose="02020603050405020304" pitchFamily="2" charset="0"/>
                        <a:ea typeface="微软雅黑" panose="020B0503020204020204" pitchFamily="34" charset="-122"/>
                      </a:endParaRPr>
                    </a:p>
                    <a:p>
                      <a:pPr marL="0" lvl="0" indent="0" eaLnBrk="1" hangingPunct="1">
                        <a:lnSpc>
                          <a:spcPct val="120000"/>
                        </a:lnSpc>
                        <a:spcBef>
                          <a:spcPct val="0"/>
                        </a:spcBef>
                        <a:buFont typeface="Arial" panose="020B0604020202020204" pitchFamily="34" charset="0"/>
                        <a:buNone/>
                      </a:pPr>
                      <a:r>
                        <a:rPr lang="zh-CN" altLang="en-US" sz="1800" dirty="0">
                          <a:latin typeface="Times New Roman" panose="02020603050405020304" pitchFamily="2" charset="0"/>
                          <a:ea typeface="微软雅黑" panose="020B0503020204020204" pitchFamily="34" charset="-122"/>
                        </a:rPr>
                        <a:t>2</a:t>
                      </a:r>
                      <a:r>
                        <a:rPr lang="en-US" altLang="x-none" sz="1800" dirty="0">
                          <a:latin typeface="Times New Roman" panose="02020603050405020304" pitchFamily="2" charset="0"/>
                          <a:ea typeface="微软雅黑" panose="020B0503020204020204" pitchFamily="34" charset="-122"/>
                        </a:rPr>
                        <a:t>.</a:t>
                      </a:r>
                      <a:r>
                        <a:rPr lang="zh-CN" altLang="en-US" sz="1800" dirty="0">
                          <a:latin typeface="Times New Roman" panose="02020603050405020304" pitchFamily="2" charset="0"/>
                          <a:ea typeface="微软雅黑" panose="020B0503020204020204" pitchFamily="34" charset="-122"/>
                        </a:rPr>
                        <a:t>掌握</a:t>
                      </a:r>
                      <a:r>
                        <a:rPr lang="en-US" altLang="x-none" sz="1800" dirty="0">
                          <a:latin typeface="Times New Roman" panose="02020603050405020304" pitchFamily="2" charset="0"/>
                          <a:ea typeface="微软雅黑" panose="020B0503020204020204" pitchFamily="34" charset="-122"/>
                        </a:rPr>
                        <a:t>ACL</a:t>
                      </a:r>
                      <a:r>
                        <a:rPr lang="zh-CN" altLang="en-US" sz="1800" dirty="0">
                          <a:latin typeface="Times New Roman" panose="02020603050405020304" pitchFamily="2" charset="0"/>
                          <a:ea typeface="微软雅黑" panose="020B0503020204020204" pitchFamily="34" charset="-122"/>
                        </a:rPr>
                        <a:t>的配置方法</a:t>
                      </a:r>
                      <a:endParaRPr lang="en-US" altLang="x-none" sz="1800" dirty="0">
                        <a:latin typeface="Times New Roman" panose="02020603050405020304" pitchFamily="2" charset="0"/>
                        <a:ea typeface="微软雅黑" panose="020B0503020204020204" pitchFamily="34" charset="-122"/>
                      </a:endParaRPr>
                    </a:p>
                    <a:p>
                      <a:pPr marL="0" lvl="0" indent="0" eaLnBrk="1" hangingPunct="1">
                        <a:lnSpc>
                          <a:spcPct val="120000"/>
                        </a:lnSpc>
                        <a:spcBef>
                          <a:spcPct val="0"/>
                        </a:spcBef>
                        <a:buFont typeface="Arial" panose="020B0604020202020204" pitchFamily="34" charset="0"/>
                        <a:buNone/>
                      </a:pPr>
                      <a:r>
                        <a:rPr lang="zh-CN" altLang="en-US" sz="1800" dirty="0">
                          <a:latin typeface="Times New Roman" panose="02020603050405020304" pitchFamily="2" charset="0"/>
                          <a:ea typeface="微软雅黑" panose="020B0503020204020204" pitchFamily="34" charset="-122"/>
                        </a:rPr>
                        <a:t>3</a:t>
                      </a:r>
                      <a:r>
                        <a:rPr lang="en-US" altLang="x-none" sz="1800" dirty="0">
                          <a:latin typeface="Times New Roman" panose="02020603050405020304" pitchFamily="2" charset="0"/>
                          <a:ea typeface="微软雅黑" panose="020B0503020204020204" pitchFamily="34" charset="-122"/>
                        </a:rPr>
                        <a:t>.</a:t>
                      </a:r>
                      <a:r>
                        <a:rPr lang="zh-CN" altLang="en-US" sz="1800" dirty="0">
                          <a:latin typeface="Times New Roman" panose="02020603050405020304" pitchFamily="2" charset="0"/>
                          <a:ea typeface="微软雅黑" panose="020B0503020204020204" pitchFamily="34" charset="-122"/>
                        </a:rPr>
                        <a:t>掌握</a:t>
                      </a:r>
                      <a:r>
                        <a:rPr lang="en-US" altLang="x-none" sz="1800" dirty="0">
                          <a:latin typeface="Times New Roman" panose="02020603050405020304" pitchFamily="2" charset="0"/>
                          <a:ea typeface="微软雅黑" panose="020B0503020204020204" pitchFamily="34" charset="-122"/>
                        </a:rPr>
                        <a:t>Syslog</a:t>
                      </a:r>
                      <a:r>
                        <a:rPr lang="zh-CN" altLang="en-US" sz="1800" dirty="0">
                          <a:latin typeface="Times New Roman" panose="02020603050405020304" pitchFamily="2" charset="0"/>
                          <a:ea typeface="微软雅黑" panose="020B0503020204020204" pitchFamily="34" charset="-122"/>
                        </a:rPr>
                        <a:t>的设置方法和短信告警的设置方法</a:t>
                      </a:r>
                      <a:endParaRPr lang="en-US" altLang="x-none" sz="1800" dirty="0">
                        <a:latin typeface="Times New Roman" panose="02020603050405020304" pitchFamily="2" charset="0"/>
                        <a:ea typeface="微软雅黑" panose="020B0503020204020204" pitchFamily="34" charset="-122"/>
                      </a:endParaRPr>
                    </a:p>
                    <a:p>
                      <a:pPr marL="0" lvl="0" indent="0" eaLnBrk="1" hangingPunct="1">
                        <a:lnSpc>
                          <a:spcPct val="120000"/>
                        </a:lnSpc>
                        <a:spcBef>
                          <a:spcPct val="0"/>
                        </a:spcBef>
                        <a:buFont typeface="Arial" panose="020B0604020202020204" pitchFamily="34" charset="0"/>
                        <a:buNone/>
                      </a:pPr>
                      <a:r>
                        <a:rPr lang="zh-CN" altLang="en-US" sz="1800" dirty="0">
                          <a:latin typeface="Times New Roman" panose="02020603050405020304" pitchFamily="2" charset="0"/>
                          <a:ea typeface="微软雅黑" panose="020B0503020204020204" pitchFamily="34" charset="-122"/>
                        </a:rPr>
                        <a:t>4</a:t>
                      </a:r>
                      <a:r>
                        <a:rPr lang="en-US" altLang="x-none" sz="1800" dirty="0">
                          <a:latin typeface="Times New Roman" panose="02020603050405020304" pitchFamily="2" charset="0"/>
                          <a:ea typeface="微软雅黑" panose="020B0503020204020204" pitchFamily="34" charset="-122"/>
                        </a:rPr>
                        <a:t>.</a:t>
                      </a:r>
                      <a:r>
                        <a:rPr lang="zh-CN" altLang="en-US" sz="1800" dirty="0">
                          <a:latin typeface="Times New Roman" panose="02020603050405020304" pitchFamily="2" charset="0"/>
                          <a:ea typeface="微软雅黑" panose="020B0503020204020204" pitchFamily="34" charset="-122"/>
                        </a:rPr>
                        <a:t>其他功能</a:t>
                      </a:r>
                      <a:endParaRPr lang="zh-CN" altLang="en-US" sz="2800" dirty="0">
                        <a:latin typeface="Times New Roman" panose="02020603050405020304" pitchFamily="2" charset="0"/>
                        <a:ea typeface="微软雅黑" panose="020B0503020204020204" pitchFamily="34" charset="-122"/>
                      </a:endParaRPr>
                    </a:p>
                  </a:txBody>
                  <a:tcPr marL="91449" marR="91449" marT="45753" marB="4575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8D3E0">
                        <a:alpha val="100000"/>
                      </a:srgbClr>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p>
          <a:p>
            <a:endParaRPr lang="zh-CN" altLang="en-US">
              <a:ea typeface="微软雅黑" panose="020B0503020204020204" pitchFamily="34" charset="-122"/>
            </a:endParaRPr>
          </a:p>
        </p:txBody>
      </p:sp>
      <p:sp>
        <p:nvSpPr>
          <p:cNvPr id="22530" name="内容占位符 4"/>
          <p:cNvSpPr>
            <a:spLocks noGrp="1" noChangeArrowheads="1"/>
          </p:cNvSpPr>
          <p:nvPr>
            <p:ph idx="4294967295"/>
          </p:nvPr>
        </p:nvSpPr>
        <p:spPr>
          <a:xfrm>
            <a:off x="891357" y="2096294"/>
            <a:ext cx="6804248" cy="3701008"/>
          </a:xfrm>
        </p:spPr>
        <p:txBody>
          <a:bodyPr/>
          <a:lstStyle/>
          <a:p>
            <a:pPr marL="3429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源地址转换</a:t>
            </a:r>
            <a:r>
              <a:rPr lang="en-US" altLang="zh-CN" dirty="0">
                <a:latin typeface="微软雅黑" panose="020B0503020204020204" pitchFamily="34" charset="-122"/>
                <a:ea typeface="微软雅黑" panose="020B0503020204020204" pitchFamily="34" charset="-122"/>
              </a:rPr>
              <a:t>(SNAT)</a:t>
            </a:r>
            <a:endParaRPr lang="en-US" altLang="zh-CN" dirty="0">
              <a:latin typeface="微软雅黑" panose="020B0503020204020204" pitchFamily="34" charset="-122"/>
              <a:ea typeface="微软雅黑" panose="020B0503020204020204" pitchFamily="34" charset="-122"/>
            </a:endParaRPr>
          </a:p>
          <a:p>
            <a:pPr marL="342900" lvl="1" indent="-342900"/>
            <a:r>
              <a:rPr lang="zh-CN" altLang="en-US" dirty="0">
                <a:latin typeface="微软雅黑" panose="020B0503020204020204" pitchFamily="34" charset="-122"/>
                <a:ea typeface="微软雅黑" panose="020B0503020204020204" pitchFamily="34" charset="-122"/>
              </a:rPr>
              <a:t>支持</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转换</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不支持混配（</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转</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lvl="1" indent="-342900"/>
            <a:r>
              <a:rPr lang="zh-CN" altLang="en-US" dirty="0">
                <a:latin typeface="微软雅黑" panose="020B0503020204020204" pitchFamily="34" charset="-122"/>
                <a:ea typeface="微软雅黑" panose="020B0503020204020204" pitchFamily="34" charset="-122"/>
              </a:rPr>
              <a:t>支持</a:t>
            </a:r>
            <a:r>
              <a:rPr lang="en-US" altLang="zh-CN" dirty="0">
                <a:latin typeface="微软雅黑" panose="020B0503020204020204" pitchFamily="34" charset="-122"/>
                <a:ea typeface="微软雅黑" panose="020B0503020204020204" pitchFamily="34" charset="-122"/>
              </a:rPr>
              <a:t>MANAGE</a:t>
            </a:r>
            <a:r>
              <a:rPr lang="zh-CN" altLang="en-US" dirty="0">
                <a:latin typeface="微软雅黑" panose="020B0503020204020204" pitchFamily="34" charset="-122"/>
                <a:ea typeface="微软雅黑" panose="020B0503020204020204" pitchFamily="34" charset="-122"/>
              </a:rPr>
              <a:t>口为出接口</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不支持</a:t>
            </a:r>
            <a:r>
              <a:rPr lang="en-US" altLang="zh-CN" dirty="0">
                <a:latin typeface="微软雅黑" panose="020B0503020204020204" pitchFamily="34" charset="-122"/>
                <a:ea typeface="微软雅黑" panose="020B0503020204020204" pitchFamily="34" charset="-122"/>
              </a:rPr>
              <a:t>IPV6</a:t>
            </a:r>
            <a:endParaRPr lang="en-US" altLang="zh-CN" dirty="0">
              <a:latin typeface="微软雅黑" panose="020B0503020204020204" pitchFamily="34" charset="-122"/>
              <a:ea typeface="微软雅黑" panose="020B0503020204020204" pitchFamily="34" charset="-122"/>
            </a:endParaRPr>
          </a:p>
          <a:p>
            <a:pPr marL="342900" lvl="1" indent="-342900"/>
            <a:r>
              <a:rPr lang="zh-CN" altLang="en-US" dirty="0">
                <a:latin typeface="微软雅黑" panose="020B0503020204020204" pitchFamily="34" charset="-122"/>
                <a:ea typeface="微软雅黑" panose="020B0503020204020204" pitchFamily="34" charset="-122"/>
              </a:rPr>
              <a:t>支持映射所有</a:t>
            </a:r>
            <a:r>
              <a:rPr lang="en-US" altLang="zh-CN" dirty="0">
                <a:latin typeface="微软雅黑" panose="020B0503020204020204" pitchFamily="34" charset="-122"/>
                <a:ea typeface="微软雅黑" panose="020B0503020204020204" pitchFamily="34" charset="-122"/>
              </a:rPr>
              <a:t>WAN</a:t>
            </a:r>
            <a:r>
              <a:rPr lang="zh-CN" altLang="en-US" dirty="0">
                <a:latin typeface="微软雅黑" panose="020B0503020204020204" pitchFamily="34" charset="-122"/>
                <a:ea typeface="微软雅黑" panose="020B0503020204020204" pitchFamily="34" charset="-122"/>
              </a:rPr>
              <a:t>口</a:t>
            </a:r>
            <a:endParaRPr lang="en-US" altLang="zh-CN" dirty="0">
              <a:latin typeface="微软雅黑" panose="020B0503020204020204" pitchFamily="34" charset="-122"/>
              <a:ea typeface="微软雅黑" panose="020B0503020204020204" pitchFamily="34" charset="-122"/>
            </a:endParaRPr>
          </a:p>
          <a:p>
            <a:pPr lvl="2"/>
            <a:endParaRPr lang="zh-CN" altLang="en-US" dirty="0"/>
          </a:p>
        </p:txBody>
      </p:sp>
      <p:sp>
        <p:nvSpPr>
          <p:cNvPr id="22531" name="Rectangle 20"/>
          <p:cNvSpPr>
            <a:spLocks noChangeArrowheads="1"/>
          </p:cNvSpPr>
          <p:nvPr/>
        </p:nvSpPr>
        <p:spPr bwMode="auto">
          <a:xfrm>
            <a:off x="924570" y="836712"/>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dirty="0">
                <a:latin typeface="Times New Roman" panose="02020603050405020304" pitchFamily="2" charset="0"/>
                <a:ea typeface="微软雅黑" panose="020B0503020204020204" pitchFamily="34" charset="-122"/>
              </a:rPr>
              <a:t>其他功能</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p>
          <a:p>
            <a:endParaRPr lang="zh-CN" altLang="en-US">
              <a:ea typeface="微软雅黑" panose="020B0503020204020204" pitchFamily="34" charset="-122"/>
            </a:endParaRPr>
          </a:p>
        </p:txBody>
      </p:sp>
      <p:sp>
        <p:nvSpPr>
          <p:cNvPr id="23555" name="内容占位符 4"/>
          <p:cNvSpPr>
            <a:spLocks noGrp="1" noChangeArrowheads="1"/>
          </p:cNvSpPr>
          <p:nvPr>
            <p:ph idx="4294967295"/>
          </p:nvPr>
        </p:nvSpPr>
        <p:spPr>
          <a:xfrm>
            <a:off x="0" y="1600200"/>
            <a:ext cx="8229600" cy="4525963"/>
          </a:xfrm>
        </p:spPr>
        <p:txBody>
          <a:bodyPr/>
          <a:lstStyle/>
          <a:p>
            <a:r>
              <a:rPr lang="en-US" altLang="zh-CN" dirty="0">
                <a:latin typeface="微软雅黑" panose="020B0503020204020204" pitchFamily="34" charset="-122"/>
                <a:ea typeface="微软雅黑" panose="020B0503020204020204" pitchFamily="34" charset="-122"/>
              </a:rPr>
              <a:t>NAT</a:t>
            </a:r>
            <a:r>
              <a:rPr lang="zh-CN" altLang="en-US" dirty="0">
                <a:latin typeface="微软雅黑" panose="020B0503020204020204" pitchFamily="34" charset="-122"/>
                <a:ea typeface="微软雅黑" panose="020B0503020204020204" pitchFamily="34" charset="-122"/>
              </a:rPr>
              <a:t>日志</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移植</a:t>
            </a:r>
            <a:r>
              <a:rPr lang="en-US" altLang="zh-CN" dirty="0">
                <a:latin typeface="微软雅黑" panose="020B0503020204020204" pitchFamily="34" charset="-122"/>
                <a:ea typeface="微软雅黑" panose="020B0503020204020204" pitchFamily="34" charset="-122"/>
              </a:rPr>
              <a:t>AD4.5</a:t>
            </a:r>
            <a:r>
              <a:rPr lang="zh-CN" altLang="en-US" dirty="0">
                <a:latin typeface="微软雅黑" panose="020B0503020204020204" pitchFamily="34" charset="-122"/>
                <a:ea typeface="微软雅黑" panose="020B0503020204020204" pitchFamily="34" charset="-122"/>
              </a:rPr>
              <a:t>的功能</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Session</a:t>
            </a:r>
            <a:r>
              <a:rPr lang="zh-CN" altLang="en-US" dirty="0">
                <a:latin typeface="微软雅黑" panose="020B0503020204020204" pitchFamily="34" charset="-122"/>
                <a:ea typeface="微软雅黑" panose="020B0503020204020204" pitchFamily="34" charset="-122"/>
              </a:rPr>
              <a:t>查询</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session [type] [level] [protocol] [address]</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pic>
        <p:nvPicPr>
          <p:cNvPr id="2355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8" y="2097088"/>
            <a:ext cx="6600825" cy="4572000"/>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316288"/>
            <a:ext cx="4848225" cy="178117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80025"/>
            <a:ext cx="8982075" cy="1219200"/>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1000"/>
                                        <p:tgtEl>
                                          <p:spTgt spid="23555">
                                            <p:txEl>
                                              <p:pRg st="0" end="0"/>
                                            </p:txEl>
                                          </p:spTgt>
                                        </p:tgtEl>
                                      </p:cBhvr>
                                    </p:animEffect>
                                    <p:anim calcmode="lin" valueType="num">
                                      <p:cBhvr>
                                        <p:cTn id="8"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1000"/>
                                        <p:tgtEl>
                                          <p:spTgt spid="23555">
                                            <p:txEl>
                                              <p:pRg st="1" end="1"/>
                                            </p:txEl>
                                          </p:spTgt>
                                        </p:tgtEl>
                                      </p:cBhvr>
                                    </p:animEffect>
                                    <p:anim calcmode="lin" valueType="num">
                                      <p:cBhvr>
                                        <p:cTn id="13"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3556"/>
                                        </p:tgtEl>
                                        <p:attrNameLst>
                                          <p:attrName>style.visibility</p:attrName>
                                        </p:attrNameLst>
                                      </p:cBhvr>
                                      <p:to>
                                        <p:strVal val="visible"/>
                                      </p:to>
                                    </p:set>
                                    <p:animEffect transition="in" filter="fade">
                                      <p:cBhvr>
                                        <p:cTn id="19" dur="500"/>
                                        <p:tgtEl>
                                          <p:spTgt spid="2355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23556"/>
                                        </p:tgtEl>
                                        <p:attrNameLst>
                                          <p:attrName>style.visibility</p:attrName>
                                        </p:attrNameLst>
                                      </p:cBhvr>
                                      <p:to>
                                        <p:strVal val="hidden"/>
                                      </p:to>
                                    </p:set>
                                  </p:childTnLst>
                                </p:cTn>
                              </p:par>
                            </p:childTnLst>
                          </p:cTn>
                        </p:par>
                        <p:par>
                          <p:cTn id="24" fill="hold">
                            <p:stCondLst>
                              <p:cond delay="0"/>
                            </p:stCondLst>
                            <p:childTnLst>
                              <p:par>
                                <p:cTn id="25" presetID="42" presetClass="entr" presetSubtype="0" fill="hold" nodeType="afterEffect">
                                  <p:stCondLst>
                                    <p:cond delay="0"/>
                                  </p:stCondLst>
                                  <p:childTnLst>
                                    <p:set>
                                      <p:cBhvr>
                                        <p:cTn id="26" dur="1" fill="hold">
                                          <p:stCondLst>
                                            <p:cond delay="0"/>
                                          </p:stCondLst>
                                        </p:cTn>
                                        <p:tgtEl>
                                          <p:spTgt spid="23555">
                                            <p:txEl>
                                              <p:pRg st="2" end="2"/>
                                            </p:txEl>
                                          </p:spTgt>
                                        </p:tgtEl>
                                        <p:attrNameLst>
                                          <p:attrName>style.visibility</p:attrName>
                                        </p:attrNameLst>
                                      </p:cBhvr>
                                      <p:to>
                                        <p:strVal val="visible"/>
                                      </p:to>
                                    </p:set>
                                    <p:animEffect transition="in" filter="fade">
                                      <p:cBhvr>
                                        <p:cTn id="27" dur="1000"/>
                                        <p:tgtEl>
                                          <p:spTgt spid="23555">
                                            <p:txEl>
                                              <p:pRg st="2" end="2"/>
                                            </p:txEl>
                                          </p:spTgt>
                                        </p:tgtEl>
                                      </p:cBhvr>
                                    </p:animEffect>
                                    <p:anim calcmode="lin" valueType="num">
                                      <p:cBhvr>
                                        <p:cTn id="28"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3555">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555">
                                            <p:txEl>
                                              <p:pRg st="3" end="3"/>
                                            </p:txEl>
                                          </p:spTgt>
                                        </p:tgtEl>
                                        <p:attrNameLst>
                                          <p:attrName>style.visibility</p:attrName>
                                        </p:attrNameLst>
                                      </p:cBhvr>
                                      <p:to>
                                        <p:strVal val="visible"/>
                                      </p:to>
                                    </p:set>
                                    <p:animEffect transition="in" filter="fade">
                                      <p:cBhvr>
                                        <p:cTn id="32" dur="1000"/>
                                        <p:tgtEl>
                                          <p:spTgt spid="23555">
                                            <p:txEl>
                                              <p:pRg st="3" end="3"/>
                                            </p:txEl>
                                          </p:spTgt>
                                        </p:tgtEl>
                                      </p:cBhvr>
                                    </p:animEffect>
                                    <p:anim calcmode="lin" valueType="num">
                                      <p:cBhvr>
                                        <p:cTn id="33"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35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3557"/>
                                        </p:tgtEl>
                                        <p:attrNameLst>
                                          <p:attrName>style.visibility</p:attrName>
                                        </p:attrNameLst>
                                      </p:cBhvr>
                                      <p:to>
                                        <p:strVal val="visible"/>
                                      </p:to>
                                    </p:set>
                                    <p:animEffect transition="in" filter="fade">
                                      <p:cBhvr>
                                        <p:cTn id="39" dur="1000"/>
                                        <p:tgtEl>
                                          <p:spTgt spid="23557"/>
                                        </p:tgtEl>
                                      </p:cBhvr>
                                    </p:animEffect>
                                    <p:anim calcmode="lin" valueType="num">
                                      <p:cBhvr>
                                        <p:cTn id="40" dur="1000" fill="hold"/>
                                        <p:tgtEl>
                                          <p:spTgt spid="23557"/>
                                        </p:tgtEl>
                                        <p:attrNameLst>
                                          <p:attrName>ppt_x</p:attrName>
                                        </p:attrNameLst>
                                      </p:cBhvr>
                                      <p:tavLst>
                                        <p:tav tm="0">
                                          <p:val>
                                            <p:strVal val="#ppt_x"/>
                                          </p:val>
                                        </p:tav>
                                        <p:tav tm="100000">
                                          <p:val>
                                            <p:strVal val="#ppt_x"/>
                                          </p:val>
                                        </p:tav>
                                      </p:tavLst>
                                    </p:anim>
                                    <p:anim calcmode="lin" valueType="num">
                                      <p:cBhvr>
                                        <p:cTn id="41" dur="1000" fill="hold"/>
                                        <p:tgtEl>
                                          <p:spTgt spid="2355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3558"/>
                                        </p:tgtEl>
                                        <p:attrNameLst>
                                          <p:attrName>style.visibility</p:attrName>
                                        </p:attrNameLst>
                                      </p:cBhvr>
                                      <p:to>
                                        <p:strVal val="visible"/>
                                      </p:to>
                                    </p:set>
                                    <p:animEffect transition="in" filter="fade">
                                      <p:cBhvr>
                                        <p:cTn id="46" dur="1000"/>
                                        <p:tgtEl>
                                          <p:spTgt spid="23558"/>
                                        </p:tgtEl>
                                      </p:cBhvr>
                                    </p:animEffect>
                                    <p:anim calcmode="lin" valueType="num">
                                      <p:cBhvr>
                                        <p:cTn id="47" dur="1000" fill="hold"/>
                                        <p:tgtEl>
                                          <p:spTgt spid="23558"/>
                                        </p:tgtEl>
                                        <p:attrNameLst>
                                          <p:attrName>ppt_x</p:attrName>
                                        </p:attrNameLst>
                                      </p:cBhvr>
                                      <p:tavLst>
                                        <p:tav tm="0">
                                          <p:val>
                                            <p:strVal val="#ppt_x"/>
                                          </p:val>
                                        </p:tav>
                                        <p:tav tm="100000">
                                          <p:val>
                                            <p:strVal val="#ppt_x"/>
                                          </p:val>
                                        </p:tav>
                                      </p:tavLst>
                                    </p:anim>
                                    <p:anim calcmode="lin" valueType="num">
                                      <p:cBhvr>
                                        <p:cTn id="48" dur="1000" fill="hold"/>
                                        <p:tgtEl>
                                          <p:spTgt spid="235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p>
          <a:p>
            <a:endParaRPr lang="zh-CN" altLang="en-US">
              <a:ea typeface="微软雅黑" panose="020B0503020204020204" pitchFamily="34" charset="-122"/>
            </a:endParaRPr>
          </a:p>
        </p:txBody>
      </p:sp>
      <p:sp>
        <p:nvSpPr>
          <p:cNvPr id="24578" name="内容占位符 4"/>
          <p:cNvSpPr>
            <a:spLocks noGrp="1" noChangeArrowheads="1"/>
          </p:cNvSpPr>
          <p:nvPr>
            <p:ph idx="4294967295"/>
          </p:nvPr>
        </p:nvSpPr>
        <p:spPr>
          <a:xfrm>
            <a:off x="0" y="1600200"/>
            <a:ext cx="8229600" cy="4525963"/>
          </a:xfrm>
        </p:spPr>
        <p:txBody>
          <a:bodyPr/>
          <a:lstStyle/>
          <a:p>
            <a:r>
              <a:rPr lang="zh-CN" altLang="en-US">
                <a:ea typeface="微软雅黑" panose="020B0503020204020204" pitchFamily="34" charset="-122"/>
              </a:rPr>
              <a:t>链路健康检查</a:t>
            </a:r>
            <a:endParaRPr lang="en-US" altLang="zh-CN">
              <a:ea typeface="微软雅黑" panose="020B0503020204020204" pitchFamily="34" charset="-122"/>
            </a:endParaRPr>
          </a:p>
          <a:p>
            <a:pPr lvl="1"/>
            <a:r>
              <a:rPr lang="zh-CN" altLang="en-US">
                <a:ea typeface="微软雅黑" panose="020B0503020204020204" pitchFamily="34" charset="-122"/>
              </a:rPr>
              <a:t>监视器与监视主机绑定</a:t>
            </a:r>
            <a:endParaRPr lang="en-US" altLang="zh-CN">
              <a:ea typeface="微软雅黑" panose="020B0503020204020204" pitchFamily="34" charset="-122"/>
            </a:endParaRPr>
          </a:p>
          <a:p>
            <a:pPr lvl="1"/>
            <a:endParaRPr lang="zh-CN" altLang="en-US">
              <a:ea typeface="微软雅黑" panose="020B0503020204020204" pitchFamily="34" charset="-122"/>
            </a:endParaRPr>
          </a:p>
        </p:txBody>
      </p:sp>
      <p:pic>
        <p:nvPicPr>
          <p:cNvPr id="24580"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3070225"/>
            <a:ext cx="5200650" cy="322897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675" y="3579813"/>
            <a:ext cx="5324475" cy="2933700"/>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4581"/>
                                        </p:tgtEl>
                                        <p:attrNameLst>
                                          <p:attrName>style.visibility</p:attrName>
                                        </p:attrNameLst>
                                      </p:cBhvr>
                                      <p:to>
                                        <p:strVal val="visible"/>
                                      </p:to>
                                    </p:set>
                                    <p:animEffect transition="in" filter="fade">
                                      <p:cBhvr>
                                        <p:cTn id="14"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3"/>
          <p:cNvSpPr txBox="1">
            <a:spLocks noChangeArrowheads="1"/>
          </p:cNvSpPr>
          <p:nvPr/>
        </p:nvSpPr>
        <p:spPr bwMode="auto">
          <a:xfrm>
            <a:off x="900113" y="1773238"/>
            <a:ext cx="77041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latin typeface="微软雅黑" panose="020B0503020204020204" pitchFamily="34" charset="-122"/>
            </a:endParaRPr>
          </a:p>
          <a:p>
            <a:endParaRPr lang="en-US" altLang="zh-CN">
              <a:latin typeface="微软雅黑" panose="020B0503020204020204" pitchFamily="34" charset="-122"/>
            </a:endParaRPr>
          </a:p>
        </p:txBody>
      </p:sp>
      <p:sp>
        <p:nvSpPr>
          <p:cNvPr id="25602" name="内容占位符 4"/>
          <p:cNvSpPr>
            <a:spLocks noGrp="1" noChangeArrowheads="1"/>
          </p:cNvSpPr>
          <p:nvPr>
            <p:ph idx="4294967295"/>
          </p:nvPr>
        </p:nvSpPr>
        <p:spPr>
          <a:xfrm>
            <a:off x="506413" y="1844824"/>
            <a:ext cx="8229600" cy="4525963"/>
          </a:xfrm>
        </p:spPr>
        <p:txBody>
          <a:bodyPr/>
          <a:lstStyle/>
          <a:p>
            <a:r>
              <a:rPr lang="en-US" altLang="zh-CN" dirty="0">
                <a:latin typeface="微软雅黑" panose="020B0503020204020204" pitchFamily="34" charset="-122"/>
                <a:ea typeface="微软雅黑" panose="020B0503020204020204" pitchFamily="34" charset="-122"/>
              </a:rPr>
              <a:t>ARP</a:t>
            </a:r>
            <a:r>
              <a:rPr lang="zh-CN" altLang="en-US" dirty="0">
                <a:latin typeface="微软雅黑" panose="020B0503020204020204" pitchFamily="34" charset="-122"/>
                <a:ea typeface="微软雅黑" panose="020B0503020204020204" pitchFamily="34" charset="-122"/>
              </a:rPr>
              <a:t>代理</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作用：用于代理响应非本地</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ARP</a:t>
            </a:r>
            <a:r>
              <a:rPr lang="zh-CN" altLang="en-US" dirty="0">
                <a:latin typeface="微软雅黑" panose="020B0503020204020204" pitchFamily="34" charset="-122"/>
                <a:ea typeface="微软雅黑" panose="020B0503020204020204" pitchFamily="34" charset="-122"/>
              </a:rPr>
              <a:t>请求</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上限：代理</a:t>
            </a:r>
            <a:r>
              <a:rPr lang="en-US" altLang="zh-CN" dirty="0">
                <a:latin typeface="微软雅黑" panose="020B0503020204020204" pitchFamily="34" charset="-122"/>
                <a:ea typeface="微软雅黑" panose="020B0503020204020204" pitchFamily="34" charset="-122"/>
              </a:rPr>
              <a:t>2048</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IP</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使用场景：</a:t>
            </a:r>
            <a:endParaRPr lang="en-US" altLang="zh-CN" dirty="0">
              <a:latin typeface="微软雅黑" panose="020B0503020204020204" pitchFamily="34" charset="-122"/>
              <a:ea typeface="微软雅黑" panose="020B0503020204020204" pitchFamily="34" charset="-122"/>
            </a:endParaRPr>
          </a:p>
          <a:p>
            <a:pPr lvl="2"/>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地址不希望配置在</a:t>
            </a:r>
            <a:r>
              <a:rPr lang="en-US" altLang="zh-CN" dirty="0">
                <a:latin typeface="微软雅黑" panose="020B0503020204020204" pitchFamily="34" charset="-122"/>
                <a:ea typeface="微软雅黑" panose="020B0503020204020204" pitchFamily="34" charset="-122"/>
              </a:rPr>
              <a:t>AD</a:t>
            </a:r>
            <a:r>
              <a:rPr lang="zh-CN" altLang="en-US" dirty="0">
                <a:latin typeface="微软雅黑" panose="020B0503020204020204" pitchFamily="34" charset="-122"/>
                <a:ea typeface="微软雅黑" panose="020B0503020204020204" pitchFamily="34" charset="-122"/>
              </a:rPr>
              <a:t>接口上</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内外网有相同网段</a:t>
            </a:r>
            <a:r>
              <a:rPr lang="en-US" altLang="zh-CN" dirty="0">
                <a:latin typeface="微软雅黑" panose="020B0503020204020204" pitchFamily="34" charset="-122"/>
                <a:ea typeface="微软雅黑" panose="020B0503020204020204" pitchFamily="34" charset="-122"/>
              </a:rPr>
              <a:t>IP</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不支持</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地址代理</a:t>
            </a:r>
            <a:endParaRPr lang="en-US" altLang="zh-CN" dirty="0">
              <a:latin typeface="微软雅黑" panose="020B0503020204020204" pitchFamily="34" charset="-122"/>
              <a:ea typeface="微软雅黑" panose="020B0503020204020204" pitchFamily="34" charset="-122"/>
            </a:endParaRPr>
          </a:p>
          <a:p>
            <a:pPr lvl="2"/>
            <a:endParaRPr lang="en-US" altLang="zh-CN" dirty="0">
              <a:latin typeface="微软雅黑" panose="020B0503020204020204" pitchFamily="34" charset="-122"/>
              <a:ea typeface="微软雅黑" panose="020B0503020204020204" pitchFamily="34" charset="-122"/>
            </a:endParaRPr>
          </a:p>
          <a:p>
            <a:pPr lvl="2"/>
            <a:endParaRPr lang="en-US" altLang="zh-CN" dirty="0">
              <a:latin typeface="微软雅黑" panose="020B0503020204020204" pitchFamily="34" charset="-122"/>
              <a:ea typeface="微软雅黑" panose="020B0503020204020204" pitchFamily="34" charset="-122"/>
            </a:endParaRPr>
          </a:p>
        </p:txBody>
      </p:sp>
      <p:sp>
        <p:nvSpPr>
          <p:cNvPr id="25603" name="Rectangle 20"/>
          <p:cNvSpPr>
            <a:spLocks noChangeArrowheads="1"/>
          </p:cNvSpPr>
          <p:nvPr/>
        </p:nvSpPr>
        <p:spPr bwMode="auto">
          <a:xfrm>
            <a:off x="506413" y="620688"/>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dirty="0">
                <a:latin typeface="Times New Roman" panose="02020603050405020304" pitchFamily="2" charset="0"/>
                <a:ea typeface="微软雅黑" panose="020B0503020204020204" pitchFamily="34" charset="-122"/>
              </a:rPr>
              <a:t>其他功能</a:t>
            </a:r>
            <a:endParaRPr lang="zh-CN" altLang="en-US" sz="2400" b="1" dirty="0">
              <a:latin typeface="Times New Roman" panose="02020603050405020304" pitchFamily="2" charset="0"/>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3"/>
          <p:cNvSpPr txBox="1">
            <a:spLocks noChangeArrowheads="1"/>
          </p:cNvSpPr>
          <p:nvPr/>
        </p:nvSpPr>
        <p:spPr bwMode="auto">
          <a:xfrm>
            <a:off x="900113" y="1773238"/>
            <a:ext cx="77041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latin typeface="微软雅黑" panose="020B0503020204020204" pitchFamily="34" charset="-122"/>
            </a:endParaRPr>
          </a:p>
          <a:p>
            <a:endParaRPr lang="en-US" altLang="zh-CN">
              <a:latin typeface="微软雅黑" panose="020B0503020204020204" pitchFamily="34" charset="-122"/>
            </a:endParaRPr>
          </a:p>
        </p:txBody>
      </p:sp>
      <p:pic>
        <p:nvPicPr>
          <p:cNvPr id="26626" name="Picture 17" descr="D:\sinfor\2010\1月\网络图标设计\修改0126\修改\产品2\应用交付.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0363" y="3336925"/>
            <a:ext cx="10810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13" descr="Service-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4941888"/>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文本框 102"/>
          <p:cNvSpPr txBox="1">
            <a:spLocks noChangeArrowheads="1"/>
          </p:cNvSpPr>
          <p:nvPr/>
        </p:nvSpPr>
        <p:spPr bwMode="auto">
          <a:xfrm>
            <a:off x="1641475" y="3414713"/>
            <a:ext cx="3140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latin typeface="微软雅黑" panose="020B0503020204020204" pitchFamily="34" charset="-122"/>
              </a:rPr>
              <a:t>WAN:202.103.100.101/24</a:t>
            </a:r>
            <a:endParaRPr lang="en-US" altLang="zh-CN" b="1">
              <a:latin typeface="微软雅黑" panose="020B0503020204020204" pitchFamily="34" charset="-122"/>
            </a:endParaRPr>
          </a:p>
          <a:p>
            <a:r>
              <a:rPr lang="en-US" altLang="zh-CN" b="1">
                <a:latin typeface="微软雅黑" panose="020B0503020204020204" pitchFamily="34" charset="-122"/>
              </a:rPr>
              <a:t>GW:202.103.100.1</a:t>
            </a:r>
            <a:endParaRPr lang="en-US" altLang="zh-CN" b="1">
              <a:latin typeface="微软雅黑" panose="020B0503020204020204" pitchFamily="34" charset="-122"/>
            </a:endParaRPr>
          </a:p>
          <a:p>
            <a:r>
              <a:rPr lang="en-US" altLang="zh-CN" b="1">
                <a:latin typeface="微软雅黑" panose="020B0503020204020204" pitchFamily="34" charset="-122"/>
              </a:rPr>
              <a:t>LAN IP:10.10.10.100/24</a:t>
            </a:r>
            <a:endParaRPr lang="en-US" altLang="zh-CN" b="1">
              <a:latin typeface="微软雅黑" panose="020B0503020204020204" pitchFamily="34" charset="-122"/>
            </a:endParaRPr>
          </a:p>
        </p:txBody>
      </p:sp>
      <p:sp>
        <p:nvSpPr>
          <p:cNvPr id="26629" name="文本框 102"/>
          <p:cNvSpPr txBox="1">
            <a:spLocks noChangeArrowheads="1"/>
          </p:cNvSpPr>
          <p:nvPr/>
        </p:nvSpPr>
        <p:spPr bwMode="auto">
          <a:xfrm>
            <a:off x="1641475" y="5295900"/>
            <a:ext cx="35655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latin typeface="微软雅黑" panose="020B0503020204020204" pitchFamily="34" charset="-122"/>
              </a:rPr>
              <a:t>SERVER IP:202.103.100.90/24</a:t>
            </a:r>
            <a:endParaRPr lang="en-US" altLang="zh-CN" b="1">
              <a:latin typeface="微软雅黑" panose="020B0503020204020204" pitchFamily="34" charset="-122"/>
            </a:endParaRPr>
          </a:p>
          <a:p>
            <a:r>
              <a:rPr lang="en-US" altLang="zh-CN" b="1">
                <a:latin typeface="微软雅黑" panose="020B0503020204020204" pitchFamily="34" charset="-122"/>
              </a:rPr>
              <a:t>GW:202.103.100.1</a:t>
            </a:r>
            <a:endParaRPr lang="en-US" altLang="zh-CN" b="1">
              <a:latin typeface="微软雅黑" panose="020B0503020204020204" pitchFamily="34" charset="-122"/>
            </a:endParaRPr>
          </a:p>
        </p:txBody>
      </p:sp>
      <p:pic>
        <p:nvPicPr>
          <p:cNvPr id="26630" name="Picture 60" descr="防火墙"/>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3" y="1449388"/>
            <a:ext cx="1081087"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文本框 102"/>
          <p:cNvSpPr txBox="1">
            <a:spLocks noChangeArrowheads="1"/>
          </p:cNvSpPr>
          <p:nvPr/>
        </p:nvSpPr>
        <p:spPr bwMode="auto">
          <a:xfrm>
            <a:off x="1641475" y="1770063"/>
            <a:ext cx="3040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latin typeface="微软雅黑" panose="020B0503020204020204" pitchFamily="34" charset="-122"/>
              </a:rPr>
              <a:t>GATEWAY:202.103.100.1</a:t>
            </a:r>
            <a:endParaRPr lang="en-US" altLang="zh-CN" b="1">
              <a:latin typeface="微软雅黑" panose="020B0503020204020204" pitchFamily="34" charset="-122"/>
            </a:endParaRPr>
          </a:p>
        </p:txBody>
      </p:sp>
      <p:cxnSp>
        <p:nvCxnSpPr>
          <p:cNvPr id="26632" name="直接连接符 19"/>
          <p:cNvCxnSpPr>
            <a:cxnSpLocks noChangeShapeType="1"/>
          </p:cNvCxnSpPr>
          <p:nvPr/>
        </p:nvCxnSpPr>
        <p:spPr bwMode="auto">
          <a:xfrm flipH="1">
            <a:off x="900113" y="2481263"/>
            <a:ext cx="1587" cy="1141412"/>
          </a:xfrm>
          <a:prstGeom prst="line">
            <a:avLst/>
          </a:prstGeom>
          <a:noFill/>
          <a:ln w="9525">
            <a:solidFill>
              <a:srgbClr val="4A7EBB"/>
            </a:solidFill>
            <a:round/>
          </a:ln>
          <a:extLst>
            <a:ext uri="{909E8E84-426E-40DD-AFC4-6F175D3DCCD1}">
              <a14:hiddenFill xmlns:a14="http://schemas.microsoft.com/office/drawing/2010/main">
                <a:noFill/>
              </a14:hiddenFill>
            </a:ext>
          </a:extLst>
        </p:spPr>
      </p:cxnSp>
      <p:cxnSp>
        <p:nvCxnSpPr>
          <p:cNvPr id="26633" name="直接连接符 20"/>
          <p:cNvCxnSpPr>
            <a:cxnSpLocks noChangeShapeType="1"/>
          </p:cNvCxnSpPr>
          <p:nvPr/>
        </p:nvCxnSpPr>
        <p:spPr bwMode="auto">
          <a:xfrm>
            <a:off x="900113" y="3976688"/>
            <a:ext cx="0" cy="1252537"/>
          </a:xfrm>
          <a:prstGeom prst="line">
            <a:avLst/>
          </a:prstGeom>
          <a:noFill/>
          <a:ln w="9525">
            <a:solidFill>
              <a:srgbClr val="4A7EBB"/>
            </a:solidFill>
            <a:round/>
          </a:ln>
          <a:extLst>
            <a:ext uri="{909E8E84-426E-40DD-AFC4-6F175D3DCCD1}">
              <a14:hiddenFill xmlns:a14="http://schemas.microsoft.com/office/drawing/2010/main">
                <a:noFill/>
              </a14:hiddenFill>
            </a:ext>
          </a:extLst>
        </p:spPr>
      </p:cxnSp>
      <p:pic>
        <p:nvPicPr>
          <p:cNvPr id="26635" name="图片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25" y="1427163"/>
            <a:ext cx="6772275" cy="4514850"/>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sz="2400" b="1">
              <a:latin typeface="Times New Roman" panose="02020603050405020304"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35"/>
                                        </p:tgtEl>
                                        <p:attrNameLst>
                                          <p:attrName>style.visibility</p:attrName>
                                        </p:attrNameLst>
                                      </p:cBhvr>
                                      <p:to>
                                        <p:strVal val="visible"/>
                                      </p:to>
                                    </p:set>
                                    <p:animEffect transition="in" filter="fade">
                                      <p:cBhvr>
                                        <p:cTn id="7" dur="1000"/>
                                        <p:tgtEl>
                                          <p:spTgt spid="26635"/>
                                        </p:tgtEl>
                                      </p:cBhvr>
                                    </p:animEffect>
                                    <p:anim calcmode="lin" valueType="num">
                                      <p:cBhvr>
                                        <p:cTn id="8" dur="1000" fill="hold"/>
                                        <p:tgtEl>
                                          <p:spTgt spid="26635"/>
                                        </p:tgtEl>
                                        <p:attrNameLst>
                                          <p:attrName>ppt_x</p:attrName>
                                        </p:attrNameLst>
                                      </p:cBhvr>
                                      <p:tavLst>
                                        <p:tav tm="0">
                                          <p:val>
                                            <p:strVal val="#ppt_x"/>
                                          </p:val>
                                        </p:tav>
                                        <p:tav tm="100000">
                                          <p:val>
                                            <p:strVal val="#ppt_x"/>
                                          </p:val>
                                        </p:tav>
                                      </p:tavLst>
                                    </p:anim>
                                    <p:anim calcmode="lin" valueType="num">
                                      <p:cBhvr>
                                        <p:cTn id="9" dur="1000" fill="hold"/>
                                        <p:tgtEl>
                                          <p:spTgt spid="266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3"/>
          <p:cNvSpPr txBox="1">
            <a:spLocks noChangeArrowheads="1"/>
          </p:cNvSpPr>
          <p:nvPr/>
        </p:nvSpPr>
        <p:spPr bwMode="auto">
          <a:xfrm>
            <a:off x="900113" y="1773238"/>
            <a:ext cx="77041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latin typeface="微软雅黑" panose="020B0503020204020204" pitchFamily="34" charset="-122"/>
            </a:endParaRPr>
          </a:p>
          <a:p>
            <a:endParaRPr lang="en-US" altLang="zh-CN">
              <a:latin typeface="微软雅黑" panose="020B0503020204020204" pitchFamily="34" charset="-122"/>
            </a:endParaRPr>
          </a:p>
        </p:txBody>
      </p:sp>
      <p:sp>
        <p:nvSpPr>
          <p:cNvPr id="27650" name="内容占位符 4"/>
          <p:cNvSpPr>
            <a:spLocks noGrp="1" noChangeArrowheads="1"/>
          </p:cNvSpPr>
          <p:nvPr>
            <p:ph idx="4294967295"/>
          </p:nvPr>
        </p:nvSpPr>
        <p:spPr>
          <a:xfrm>
            <a:off x="506413" y="1773238"/>
            <a:ext cx="8229600" cy="4525963"/>
          </a:xfrm>
        </p:spPr>
        <p:txBody>
          <a:bodyPr/>
          <a:lstStyle/>
          <a:p>
            <a:r>
              <a:rPr lang="en-US" altLang="zh-CN" dirty="0">
                <a:latin typeface="微软雅黑" panose="020B0503020204020204" pitchFamily="34" charset="-122"/>
                <a:ea typeface="微软雅黑" panose="020B0503020204020204" pitchFamily="34" charset="-122"/>
              </a:rPr>
              <a:t>ARP</a:t>
            </a:r>
            <a:r>
              <a:rPr lang="zh-CN" altLang="en-US" dirty="0">
                <a:latin typeface="微软雅黑" panose="020B0503020204020204" pitchFamily="34" charset="-122"/>
                <a:ea typeface="微软雅黑" panose="020B0503020204020204" pitchFamily="34" charset="-122"/>
              </a:rPr>
              <a:t>代理</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出接口：</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指定</a:t>
            </a:r>
            <a:r>
              <a:rPr lang="en-US" altLang="zh-CN" dirty="0">
                <a:latin typeface="微软雅黑" panose="020B0503020204020204" pitchFamily="34" charset="-122"/>
                <a:ea typeface="微软雅黑" panose="020B0503020204020204" pitchFamily="34" charset="-122"/>
              </a:rPr>
              <a:t>ARP</a:t>
            </a:r>
            <a:r>
              <a:rPr lang="zh-CN" altLang="en-US" dirty="0">
                <a:latin typeface="微软雅黑" panose="020B0503020204020204" pitchFamily="34" charset="-122"/>
                <a:ea typeface="微软雅黑" panose="020B0503020204020204" pitchFamily="34" charset="-122"/>
              </a:rPr>
              <a:t>代理响应的接口</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出接口可以多选</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自动出接口（全选）：</a:t>
            </a:r>
            <a:endParaRPr lang="en-US" altLang="zh-CN" dirty="0">
              <a:latin typeface="微软雅黑" panose="020B0503020204020204" pitchFamily="34" charset="-122"/>
              <a:ea typeface="微软雅黑" panose="020B0503020204020204" pitchFamily="34" charset="-122"/>
            </a:endParaRPr>
          </a:p>
          <a:p>
            <a:pPr lvl="3"/>
            <a:r>
              <a:rPr lang="zh-CN" altLang="en-US" dirty="0">
                <a:latin typeface="微软雅黑" panose="020B0503020204020204" pitchFamily="34" charset="-122"/>
                <a:ea typeface="微软雅黑" panose="020B0503020204020204" pitchFamily="34" charset="-122"/>
              </a:rPr>
              <a:t>根据</a:t>
            </a:r>
            <a:r>
              <a:rPr lang="en-US" altLang="zh-CN" dirty="0">
                <a:latin typeface="微软雅黑" panose="020B0503020204020204" pitchFamily="34" charset="-122"/>
                <a:ea typeface="微软雅黑" panose="020B0503020204020204" pitchFamily="34" charset="-122"/>
              </a:rPr>
              <a:t>ARP</a:t>
            </a:r>
            <a:r>
              <a:rPr lang="zh-CN" altLang="en-US" dirty="0">
                <a:latin typeface="微软雅黑" panose="020B0503020204020204" pitchFamily="34" charset="-122"/>
                <a:ea typeface="微软雅黑" panose="020B0503020204020204" pitchFamily="34" charset="-122"/>
              </a:rPr>
              <a:t>请求的来源接口进行应答</a:t>
            </a:r>
            <a:endParaRPr lang="en-US" altLang="zh-CN" dirty="0">
              <a:latin typeface="微软雅黑" panose="020B0503020204020204" pitchFamily="34" charset="-122"/>
              <a:ea typeface="微软雅黑" panose="020B0503020204020204" pitchFamily="34" charset="-122"/>
            </a:endParaRPr>
          </a:p>
          <a:p>
            <a:pPr lvl="3"/>
            <a:r>
              <a:rPr lang="zh-CN" altLang="en-US" dirty="0">
                <a:latin typeface="微软雅黑" panose="020B0503020204020204" pitchFamily="34" charset="-122"/>
                <a:ea typeface="微软雅黑" panose="020B0503020204020204" pitchFamily="34" charset="-122"/>
              </a:rPr>
              <a:t>选择自动出接口时，不能再选择其他接口</a:t>
            </a:r>
            <a:endParaRPr lang="en-US" altLang="zh-CN" dirty="0">
              <a:latin typeface="微软雅黑" panose="020B0503020204020204" pitchFamily="34" charset="-122"/>
              <a:ea typeface="微软雅黑" panose="020B0503020204020204" pitchFamily="34" charset="-122"/>
            </a:endParaRPr>
          </a:p>
          <a:p>
            <a:pPr lvl="3"/>
            <a:endParaRPr lang="zh-CN" altLang="en-US" dirty="0">
              <a:latin typeface="微软雅黑" panose="020B0503020204020204" pitchFamily="34" charset="-122"/>
              <a:ea typeface="微软雅黑" panose="020B0503020204020204" pitchFamily="34" charset="-122"/>
            </a:endParaRPr>
          </a:p>
        </p:txBody>
      </p:sp>
      <p:sp>
        <p:nvSpPr>
          <p:cNvPr id="27651"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sz="2400" b="1">
              <a:latin typeface="Times New Roman" panose="02020603050405020304" pitchFamily="2" charset="0"/>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3"/>
          <p:cNvSpPr txBox="1">
            <a:spLocks noChangeArrowheads="1"/>
          </p:cNvSpPr>
          <p:nvPr/>
        </p:nvSpPr>
        <p:spPr bwMode="auto">
          <a:xfrm>
            <a:off x="900113" y="1773238"/>
            <a:ext cx="77041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latin typeface="微软雅黑" panose="020B0503020204020204" pitchFamily="34" charset="-122"/>
            </a:endParaRPr>
          </a:p>
          <a:p>
            <a:endParaRPr lang="en-US" altLang="zh-CN">
              <a:latin typeface="微软雅黑" panose="020B0503020204020204" pitchFamily="34" charset="-122"/>
            </a:endParaRPr>
          </a:p>
        </p:txBody>
      </p:sp>
      <p:sp>
        <p:nvSpPr>
          <p:cNvPr id="28674" name="内容占位符 4"/>
          <p:cNvSpPr>
            <a:spLocks noGrp="1" noChangeArrowheads="1"/>
          </p:cNvSpPr>
          <p:nvPr>
            <p:ph idx="4294967295"/>
          </p:nvPr>
        </p:nvSpPr>
        <p:spPr>
          <a:xfrm>
            <a:off x="0" y="1600200"/>
            <a:ext cx="8229600" cy="4525963"/>
          </a:xfrm>
        </p:spPr>
        <p:txBody>
          <a:bodyPr>
            <a:normAutofit fontScale="92500" lnSpcReduction="10000"/>
          </a:bodyPr>
          <a:lstStyle/>
          <a:p>
            <a:r>
              <a:rPr lang="en-US" altLang="zh-CN">
                <a:latin typeface="微软雅黑" panose="020B0503020204020204" pitchFamily="34" charset="-122"/>
                <a:ea typeface="微软雅黑" panose="020B0503020204020204" pitchFamily="34" charset="-122"/>
              </a:rPr>
              <a:t>DNS</a:t>
            </a:r>
            <a:r>
              <a:rPr lang="zh-CN" altLang="en-US">
                <a:latin typeface="微软雅黑" panose="020B0503020204020204" pitchFamily="34" charset="-122"/>
                <a:ea typeface="微软雅黑" panose="020B0503020204020204" pitchFamily="34" charset="-122"/>
              </a:rPr>
              <a:t>记录</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SRV</a:t>
            </a:r>
            <a:r>
              <a:rPr lang="zh-CN" altLang="en-US">
                <a:latin typeface="微软雅黑" panose="020B0503020204020204" pitchFamily="34" charset="-122"/>
                <a:ea typeface="微软雅黑" panose="020B0503020204020204" pitchFamily="34" charset="-122"/>
              </a:rPr>
              <a:t>记录</a:t>
            </a:r>
            <a:endParaRPr lang="en-US" altLang="zh-CN">
              <a:latin typeface="微软雅黑" panose="020B0503020204020204" pitchFamily="34" charset="-122"/>
              <a:ea typeface="微软雅黑" panose="020B0503020204020204" pitchFamily="34" charset="-122"/>
            </a:endParaRPr>
          </a:p>
          <a:p>
            <a:pPr lvl="2"/>
            <a:r>
              <a:rPr lang="zh-CN" altLang="en-US">
                <a:latin typeface="微软雅黑" panose="020B0503020204020204" pitchFamily="34" charset="-122"/>
                <a:ea typeface="微软雅黑" panose="020B0503020204020204" pitchFamily="34" charset="-122"/>
              </a:rPr>
              <a:t>服务器资源记录，用于记录一个服务器能够提供什么样的服务</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PTR</a:t>
            </a:r>
            <a:r>
              <a:rPr lang="zh-CN" altLang="en-US">
                <a:latin typeface="微软雅黑" panose="020B0503020204020204" pitchFamily="34" charset="-122"/>
                <a:ea typeface="微软雅黑" panose="020B0503020204020204" pitchFamily="34" charset="-122"/>
              </a:rPr>
              <a:t>记录</a:t>
            </a:r>
            <a:endParaRPr lang="en-US" altLang="zh-CN">
              <a:latin typeface="微软雅黑" panose="020B0503020204020204" pitchFamily="34" charset="-122"/>
              <a:ea typeface="微软雅黑" panose="020B0503020204020204" pitchFamily="34" charset="-122"/>
            </a:endParaRPr>
          </a:p>
          <a:p>
            <a:pPr lvl="2"/>
            <a:r>
              <a:rPr lang="zh-CN" altLang="en-US">
                <a:latin typeface="微软雅黑" panose="020B0503020204020204" pitchFamily="34" charset="-122"/>
                <a:ea typeface="微软雅黑" panose="020B0503020204020204" pitchFamily="34" charset="-122"/>
              </a:rPr>
              <a:t>指针记录，引导至一个规范域名，常用来进行反向</a:t>
            </a:r>
            <a:r>
              <a:rPr lang="en-US" altLang="zh-CN">
                <a:latin typeface="微软雅黑" panose="020B0503020204020204" pitchFamily="34" charset="-122"/>
                <a:ea typeface="微软雅黑" panose="020B0503020204020204" pitchFamily="34" charset="-122"/>
              </a:rPr>
              <a:t>DNS</a:t>
            </a:r>
            <a:r>
              <a:rPr lang="zh-CN" altLang="en-US">
                <a:latin typeface="微软雅黑" panose="020B0503020204020204" pitchFamily="34" charset="-122"/>
                <a:ea typeface="微软雅黑" panose="020B0503020204020204" pitchFamily="34" charset="-122"/>
              </a:rPr>
              <a:t>查询</a:t>
            </a:r>
            <a:endParaRPr lang="zh-CN" altLang="en-US">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SOA</a:t>
            </a:r>
            <a:r>
              <a:rPr lang="zh-CN" altLang="en-US">
                <a:latin typeface="微软雅黑" panose="020B0503020204020204" pitchFamily="34" charset="-122"/>
                <a:ea typeface="微软雅黑" panose="020B0503020204020204" pitchFamily="34" charset="-122"/>
              </a:rPr>
              <a:t>记录</a:t>
            </a:r>
            <a:endParaRPr lang="en-US" altLang="zh-CN">
              <a:latin typeface="微软雅黑" panose="020B0503020204020204" pitchFamily="34" charset="-122"/>
              <a:ea typeface="微软雅黑" panose="020B0503020204020204" pitchFamily="34" charset="-122"/>
            </a:endParaRPr>
          </a:p>
          <a:p>
            <a:pPr lvl="2"/>
            <a:r>
              <a:rPr lang="en-US" altLang="zh-CN">
                <a:latin typeface="微软雅黑" panose="020B0503020204020204" pitchFamily="34" charset="-122"/>
                <a:ea typeface="微软雅黑" panose="020B0503020204020204" pitchFamily="34" charset="-122"/>
              </a:rPr>
              <a:t>AD5.5</a:t>
            </a:r>
            <a:r>
              <a:rPr lang="zh-CN" altLang="en-US">
                <a:latin typeface="微软雅黑" panose="020B0503020204020204" pitchFamily="34" charset="-122"/>
                <a:ea typeface="微软雅黑" panose="020B0503020204020204" pitchFamily="34" charset="-122"/>
              </a:rPr>
              <a:t>合入</a:t>
            </a:r>
            <a:endParaRPr lang="en-US" altLang="zh-CN">
              <a:latin typeface="微软雅黑" panose="020B0503020204020204" pitchFamily="34" charset="-122"/>
              <a:ea typeface="微软雅黑" panose="020B0503020204020204" pitchFamily="34" charset="-122"/>
            </a:endParaRPr>
          </a:p>
          <a:p>
            <a:pPr lvl="2"/>
            <a:r>
              <a:rPr lang="en-US" altLang="zh-CN">
                <a:latin typeface="微软雅黑" panose="020B0503020204020204" pitchFamily="34" charset="-122"/>
                <a:ea typeface="微软雅黑" panose="020B0503020204020204" pitchFamily="34" charset="-122"/>
              </a:rPr>
              <a:t>Start of Authority,</a:t>
            </a:r>
            <a:r>
              <a:rPr lang="zh-CN" altLang="en-US">
                <a:latin typeface="微软雅黑" panose="020B0503020204020204" pitchFamily="34" charset="-122"/>
                <a:ea typeface="微软雅黑" panose="020B0503020204020204" pitchFamily="34" charset="-122"/>
              </a:rPr>
              <a:t>资源记录表明此</a:t>
            </a:r>
            <a:r>
              <a:rPr lang="en-US" altLang="zh-CN">
                <a:latin typeface="微软雅黑" panose="020B0503020204020204" pitchFamily="34" charset="-122"/>
                <a:ea typeface="微软雅黑" panose="020B0503020204020204" pitchFamily="34" charset="-122"/>
              </a:rPr>
              <a:t>DNS</a:t>
            </a:r>
            <a:r>
              <a:rPr lang="zh-CN" altLang="en-US">
                <a:latin typeface="微软雅黑" panose="020B0503020204020204" pitchFamily="34" charset="-122"/>
                <a:ea typeface="微软雅黑" panose="020B0503020204020204" pitchFamily="34" charset="-122"/>
              </a:rPr>
              <a:t>名称服务器是</a:t>
            </a:r>
            <a:r>
              <a:rPr lang="en-US" altLang="zh-CN">
                <a:latin typeface="微软雅黑" panose="020B0503020204020204" pitchFamily="34" charset="-122"/>
                <a:ea typeface="微软雅黑" panose="020B0503020204020204" pitchFamily="34" charset="-122"/>
              </a:rPr>
              <a:t>DNS</a:t>
            </a:r>
            <a:r>
              <a:rPr lang="zh-CN" altLang="en-US">
                <a:latin typeface="微软雅黑" panose="020B0503020204020204" pitchFamily="34" charset="-122"/>
                <a:ea typeface="微软雅黑" panose="020B0503020204020204" pitchFamily="34" charset="-122"/>
              </a:rPr>
              <a:t>域中的数据信息的最佳来源</a:t>
            </a:r>
            <a:endParaRPr lang="zh-CN" altLang="en-US">
              <a:latin typeface="微软雅黑" panose="020B0503020204020204" pitchFamily="34" charset="-122"/>
              <a:ea typeface="微软雅黑" panose="020B0503020204020204" pitchFamily="34" charset="-122"/>
            </a:endParaRPr>
          </a:p>
        </p:txBody>
      </p:sp>
      <p:pic>
        <p:nvPicPr>
          <p:cNvPr id="2867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663" y="2257425"/>
            <a:ext cx="5638800" cy="320992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63" y="1106488"/>
            <a:ext cx="5629275" cy="501967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403350"/>
            <a:ext cx="6153150" cy="4343400"/>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8" y="1620838"/>
            <a:ext cx="5429250" cy="4314825"/>
          </a:xfrm>
          <a:prstGeom prst="rect">
            <a:avLst/>
          </a:prstGeom>
          <a:noFill/>
          <a:ln>
            <a:noFill/>
          </a:ln>
          <a:effectLst>
            <a:outerShdw dist="139700" dir="2700000" algn="ctr" rotWithShape="0">
              <a:srgbClr val="333333">
                <a:alpha val="6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0"/>
          <p:cNvSpPr>
            <a:spLocks noChangeArrowheads="1"/>
          </p:cNvSpPr>
          <p:nvPr/>
        </p:nvSpPr>
        <p:spPr bwMode="auto">
          <a:xfrm>
            <a:off x="506413" y="357188"/>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sz="2400" b="1">
              <a:latin typeface="Times New Roman" panose="02020603050405020304"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500"/>
                                        <p:tgtEl>
                                          <p:spTgt spid="2867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fade">
                                      <p:cBhvr>
                                        <p:cTn id="12" dur="1000"/>
                                        <p:tgtEl>
                                          <p:spTgt spid="28677"/>
                                        </p:tgtEl>
                                      </p:cBhvr>
                                    </p:animEffect>
                                    <p:anim calcmode="lin" valueType="num">
                                      <p:cBhvr>
                                        <p:cTn id="13" dur="1000" fill="hold"/>
                                        <p:tgtEl>
                                          <p:spTgt spid="28677"/>
                                        </p:tgtEl>
                                        <p:attrNameLst>
                                          <p:attrName>ppt_x</p:attrName>
                                        </p:attrNameLst>
                                      </p:cBhvr>
                                      <p:tavLst>
                                        <p:tav tm="0">
                                          <p:val>
                                            <p:strVal val="#ppt_x"/>
                                          </p:val>
                                        </p:tav>
                                        <p:tav tm="100000">
                                          <p:val>
                                            <p:strVal val="#ppt_x"/>
                                          </p:val>
                                        </p:tav>
                                      </p:tavLst>
                                    </p:anim>
                                    <p:anim calcmode="lin" valueType="num">
                                      <p:cBhvr>
                                        <p:cTn id="14" dur="1000" fill="hold"/>
                                        <p:tgtEl>
                                          <p:spTgt spid="2867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8678"/>
                                        </p:tgtEl>
                                        <p:attrNameLst>
                                          <p:attrName>style.visibility</p:attrName>
                                        </p:attrNameLst>
                                      </p:cBhvr>
                                      <p:to>
                                        <p:strVal val="visible"/>
                                      </p:to>
                                    </p:set>
                                    <p:animEffect transition="in" filter="fade">
                                      <p:cBhvr>
                                        <p:cTn id="19" dur="1000"/>
                                        <p:tgtEl>
                                          <p:spTgt spid="28678"/>
                                        </p:tgtEl>
                                      </p:cBhvr>
                                    </p:animEffect>
                                    <p:anim calcmode="lin" valueType="num">
                                      <p:cBhvr>
                                        <p:cTn id="20" dur="1000" fill="hold"/>
                                        <p:tgtEl>
                                          <p:spTgt spid="28678"/>
                                        </p:tgtEl>
                                        <p:attrNameLst>
                                          <p:attrName>ppt_x</p:attrName>
                                        </p:attrNameLst>
                                      </p:cBhvr>
                                      <p:tavLst>
                                        <p:tav tm="0">
                                          <p:val>
                                            <p:strVal val="#ppt_x"/>
                                          </p:val>
                                        </p:tav>
                                        <p:tav tm="100000">
                                          <p:val>
                                            <p:strVal val="#ppt_x"/>
                                          </p:val>
                                        </p:tav>
                                      </p:tavLst>
                                    </p:anim>
                                    <p:anim calcmode="lin" valueType="num">
                                      <p:cBhvr>
                                        <p:cTn id="21" dur="1000" fill="hold"/>
                                        <p:tgtEl>
                                          <p:spTgt spid="2867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8679"/>
                                        </p:tgtEl>
                                        <p:attrNameLst>
                                          <p:attrName>style.visibility</p:attrName>
                                        </p:attrNameLst>
                                      </p:cBhvr>
                                      <p:to>
                                        <p:strVal val="visible"/>
                                      </p:to>
                                    </p:set>
                                    <p:animEffect transition="in" filter="fade">
                                      <p:cBhvr>
                                        <p:cTn id="26" dur="1000"/>
                                        <p:tgtEl>
                                          <p:spTgt spid="28679"/>
                                        </p:tgtEl>
                                      </p:cBhvr>
                                    </p:animEffect>
                                    <p:anim calcmode="lin" valueType="num">
                                      <p:cBhvr>
                                        <p:cTn id="27" dur="1000" fill="hold"/>
                                        <p:tgtEl>
                                          <p:spTgt spid="28679"/>
                                        </p:tgtEl>
                                        <p:attrNameLst>
                                          <p:attrName>ppt_x</p:attrName>
                                        </p:attrNameLst>
                                      </p:cBhvr>
                                      <p:tavLst>
                                        <p:tav tm="0">
                                          <p:val>
                                            <p:strVal val="#ppt_x"/>
                                          </p:val>
                                        </p:tav>
                                        <p:tav tm="100000">
                                          <p:val>
                                            <p:strVal val="#ppt_x"/>
                                          </p:val>
                                        </p:tav>
                                      </p:tavLst>
                                    </p:anim>
                                    <p:anim calcmode="lin" valueType="num">
                                      <p:cBhvr>
                                        <p:cTn id="28" dur="1000" fill="hold"/>
                                        <p:tgtEl>
                                          <p:spTgt spid="286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0"/>
          <p:cNvSpPr>
            <a:spLocks noChangeArrowheads="1"/>
          </p:cNvSpPr>
          <p:nvPr/>
        </p:nvSpPr>
        <p:spPr bwMode="auto">
          <a:xfrm>
            <a:off x="539552" y="548680"/>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dirty="0">
                <a:latin typeface="Times New Roman" panose="02020603050405020304" pitchFamily="2" charset="0"/>
                <a:ea typeface="微软雅黑" panose="020B0503020204020204" pitchFamily="34" charset="-122"/>
              </a:rPr>
              <a:t>其他功能</a:t>
            </a:r>
            <a:endParaRPr lang="zh-CN" altLang="en-US" sz="2400" b="1" dirty="0">
              <a:latin typeface="Times New Roman" panose="02020603050405020304" pitchFamily="2" charset="0"/>
              <a:ea typeface="微软雅黑" panose="020B0503020204020204" pitchFamily="34" charset="-122"/>
            </a:endParaRPr>
          </a:p>
        </p:txBody>
      </p:sp>
      <p:sp>
        <p:nvSpPr>
          <p:cNvPr id="29698" name="内容占位符 2"/>
          <p:cNvSpPr txBox="1">
            <a:spLocks noChangeArrowheads="1"/>
          </p:cNvSpPr>
          <p:nvPr/>
        </p:nvSpPr>
        <p:spPr bwMode="auto">
          <a:xfrm>
            <a:off x="539552" y="2636912"/>
            <a:ext cx="74295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lvl="1" eaLnBrk="0" hangingPunct="0"/>
            <a:r>
              <a:rPr lang="zh-CN" altLang="en-US" sz="1600">
                <a:latin typeface="微软雅黑" panose="020B0503020204020204" pitchFamily="34" charset="-122"/>
                <a:ea typeface="微软雅黑" panose="020B0503020204020204" pitchFamily="34" charset="-122"/>
              </a:rPr>
              <a:t>从</a:t>
            </a:r>
            <a:r>
              <a:rPr lang="en-US" altLang="zh-CN" sz="1600">
                <a:solidFill>
                  <a:srgbClr val="FF0000"/>
                </a:solidFill>
                <a:latin typeface="微软雅黑" panose="020B0503020204020204" pitchFamily="34" charset="-122"/>
                <a:ea typeface="微软雅黑" panose="020B0503020204020204" pitchFamily="34" charset="-122"/>
              </a:rPr>
              <a:t>4.1</a:t>
            </a:r>
            <a:r>
              <a:rPr lang="zh-CN" altLang="en-US" sz="1600">
                <a:latin typeface="微软雅黑" panose="020B0503020204020204" pitchFamily="34" charset="-122"/>
                <a:ea typeface="微软雅黑" panose="020B0503020204020204" pitchFamily="34" charset="-122"/>
              </a:rPr>
              <a:t>版本开始，</a:t>
            </a:r>
            <a:r>
              <a:rPr lang="en-US" altLang="zh-CN" sz="1600">
                <a:latin typeface="微软雅黑" panose="020B0503020204020204" pitchFamily="34" charset="-122"/>
                <a:ea typeface="微软雅黑" panose="020B0503020204020204" pitchFamily="34" charset="-122"/>
              </a:rPr>
              <a:t>AD</a:t>
            </a:r>
            <a:r>
              <a:rPr lang="zh-CN" altLang="en-US" sz="1600">
                <a:latin typeface="微软雅黑" panose="020B0503020204020204" pitchFamily="34" charset="-122"/>
                <a:ea typeface="微软雅黑" panose="020B0503020204020204" pitchFamily="34" charset="-122"/>
              </a:rPr>
              <a:t>设备的</a:t>
            </a:r>
            <a:r>
              <a:rPr lang="zh-CN" altLang="en-US" sz="1600">
                <a:solidFill>
                  <a:srgbClr val="FF0000"/>
                </a:solidFill>
                <a:latin typeface="微软雅黑" panose="020B0503020204020204" pitchFamily="34" charset="-122"/>
                <a:ea typeface="微软雅黑" panose="020B0503020204020204" pitchFamily="34" charset="-122"/>
              </a:rPr>
              <a:t>控制台密码</a:t>
            </a:r>
            <a:r>
              <a:rPr lang="zh-CN" altLang="en-US" sz="1600">
                <a:latin typeface="微软雅黑" panose="020B0503020204020204" pitchFamily="34" charset="-122"/>
                <a:ea typeface="微软雅黑" panose="020B0503020204020204" pitchFamily="34" charset="-122"/>
              </a:rPr>
              <a:t>就与</a:t>
            </a:r>
            <a:r>
              <a:rPr lang="zh-CN" altLang="en-US" sz="1600">
                <a:solidFill>
                  <a:srgbClr val="FF0000"/>
                </a:solidFill>
                <a:latin typeface="微软雅黑" panose="020B0503020204020204" pitchFamily="34" charset="-122"/>
                <a:ea typeface="微软雅黑" panose="020B0503020204020204" pitchFamily="34" charset="-122"/>
              </a:rPr>
              <a:t>升级客户端密码</a:t>
            </a:r>
            <a:r>
              <a:rPr lang="zh-CN" altLang="en-US" sz="1600">
                <a:latin typeface="微软雅黑" panose="020B0503020204020204" pitchFamily="34" charset="-122"/>
                <a:ea typeface="微软雅黑" panose="020B0503020204020204" pitchFamily="34" charset="-122"/>
              </a:rPr>
              <a:t>联动，密码忘记无法通过</a:t>
            </a:r>
            <a:r>
              <a:rPr lang="en-US" altLang="zh-CN" sz="1600">
                <a:latin typeface="微软雅黑" panose="020B0503020204020204" pitchFamily="34" charset="-122"/>
                <a:ea typeface="微软雅黑" panose="020B0503020204020204" pitchFamily="34" charset="-122"/>
              </a:rPr>
              <a:t>400</a:t>
            </a:r>
            <a:r>
              <a:rPr lang="zh-CN" altLang="en-US" sz="1600">
                <a:latin typeface="微软雅黑" panose="020B0503020204020204" pitchFamily="34" charset="-122"/>
                <a:ea typeface="微软雅黑" panose="020B0503020204020204" pitchFamily="34" charset="-122"/>
              </a:rPr>
              <a:t>远程恢复。需要用</a:t>
            </a:r>
            <a:r>
              <a:rPr lang="en-US" altLang="zh-CN" sz="1600">
                <a:solidFill>
                  <a:srgbClr val="FF0000"/>
                </a:solidFill>
                <a:latin typeface="微软雅黑" panose="020B0503020204020204" pitchFamily="34" charset="-122"/>
                <a:ea typeface="微软雅黑" panose="020B0503020204020204" pitchFamily="34" charset="-122"/>
              </a:rPr>
              <a:t>U</a:t>
            </a:r>
            <a:r>
              <a:rPr lang="zh-CN" altLang="en-US" sz="1600">
                <a:solidFill>
                  <a:srgbClr val="FF0000"/>
                </a:solidFill>
                <a:latin typeface="微软雅黑" panose="020B0503020204020204" pitchFamily="34" charset="-122"/>
                <a:ea typeface="微软雅黑" panose="020B0503020204020204" pitchFamily="34" charset="-122"/>
              </a:rPr>
              <a:t>盘</a:t>
            </a:r>
            <a:r>
              <a:rPr lang="zh-CN" altLang="en-US" sz="1600">
                <a:latin typeface="微软雅黑" panose="020B0503020204020204" pitchFamily="34" charset="-122"/>
                <a:ea typeface="微软雅黑" panose="020B0503020204020204" pitchFamily="34" charset="-122"/>
              </a:rPr>
              <a:t>恢复密码。</a:t>
            </a:r>
            <a:endParaRPr lang="zh-CN" altLang="en-US" sz="1600">
              <a:latin typeface="微软雅黑" panose="020B0503020204020204" pitchFamily="34" charset="-122"/>
              <a:ea typeface="微软雅黑" panose="020B0503020204020204" pitchFamily="34" charset="-122"/>
            </a:endParaRPr>
          </a:p>
        </p:txBody>
      </p:sp>
      <p:sp>
        <p:nvSpPr>
          <p:cNvPr id="29699" name="内容占位符 2"/>
          <p:cNvSpPr txBox="1">
            <a:spLocks noChangeArrowheads="1"/>
          </p:cNvSpPr>
          <p:nvPr/>
        </p:nvSpPr>
        <p:spPr bwMode="auto">
          <a:xfrm>
            <a:off x="539552" y="3485907"/>
            <a:ext cx="74295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lvl="1" eaLnBrk="0" hangingPunct="0"/>
            <a:r>
              <a:rPr lang="zh-CN" altLang="en-US" sz="1600">
                <a:latin typeface="微软雅黑" panose="020B0503020204020204" pitchFamily="34" charset="-122"/>
                <a:ea typeface="微软雅黑" panose="020B0503020204020204" pitchFamily="34" charset="-122"/>
              </a:rPr>
              <a:t>具体方法请参考</a:t>
            </a:r>
            <a:endParaRPr lang="en-US" altLang="zh-CN" sz="1600">
              <a:latin typeface="微软雅黑" panose="020B0503020204020204" pitchFamily="34" charset="-122"/>
              <a:ea typeface="微软雅黑" panose="020B0503020204020204" pitchFamily="34" charset="-122"/>
            </a:endParaRPr>
          </a:p>
          <a:p>
            <a:pPr marL="0" lvl="1" eaLnBrk="0" hangingPunct="0"/>
            <a:r>
              <a:rPr lang="zh-CN" altLang="en-US" sz="1600">
                <a:latin typeface="微软雅黑" panose="020B0503020204020204" pitchFamily="34" charset="-122"/>
                <a:ea typeface="微软雅黑" panose="020B0503020204020204" pitchFamily="34" charset="-122"/>
              </a:rPr>
              <a:t>http://bbs.sangfor.com.cn/forum.php?mod=viewthread&amp;tid=4738</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3"/>
          <p:cNvSpPr txBox="1">
            <a:spLocks noChangeArrowheads="1"/>
          </p:cNvSpPr>
          <p:nvPr/>
        </p:nvSpPr>
        <p:spPr bwMode="auto">
          <a:xfrm>
            <a:off x="900113" y="1773238"/>
            <a:ext cx="77041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a:latin typeface="微软雅黑" panose="020B0503020204020204" pitchFamily="34" charset="-122"/>
            </a:endParaRPr>
          </a:p>
          <a:p>
            <a:endParaRPr lang="en-US" altLang="zh-CN">
              <a:latin typeface="微软雅黑" panose="020B0503020204020204" pitchFamily="34" charset="-122"/>
            </a:endParaRPr>
          </a:p>
        </p:txBody>
      </p:sp>
      <p:sp>
        <p:nvSpPr>
          <p:cNvPr id="30722" name="内容占位符 4"/>
          <p:cNvSpPr>
            <a:spLocks noGrp="1" noChangeArrowheads="1"/>
          </p:cNvSpPr>
          <p:nvPr>
            <p:ph idx="4294967295"/>
          </p:nvPr>
        </p:nvSpPr>
        <p:spPr>
          <a:xfrm>
            <a:off x="404614" y="1801838"/>
            <a:ext cx="8229600" cy="4525963"/>
          </a:xfrm>
        </p:spPr>
        <p:txBody>
          <a:bodyPr/>
          <a:lstStyle/>
          <a:p>
            <a:pPr>
              <a:lnSpc>
                <a:spcPct val="90000"/>
              </a:lnSpc>
            </a:pP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在线升级</a:t>
            </a:r>
            <a:endParaRPr lang="en-US" altLang="zh-CN" dirty="0">
              <a:latin typeface="微软雅黑" panose="020B0503020204020204" pitchFamily="34" charset="-122"/>
              <a:ea typeface="微软雅黑" panose="020B0503020204020204" pitchFamily="34" charset="-122"/>
            </a:endParaRPr>
          </a:p>
          <a:p>
            <a:pPr lvl="1">
              <a:lnSpc>
                <a:spcPct val="90000"/>
              </a:lnSpc>
            </a:pPr>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AD6.1r1</a:t>
            </a:r>
            <a:r>
              <a:rPr lang="zh-CN" altLang="en-US" sz="2400" dirty="0">
                <a:latin typeface="微软雅黑" panose="020B0503020204020204" pitchFamily="34" charset="-122"/>
                <a:ea typeface="微软雅黑" panose="020B0503020204020204" pitchFamily="34" charset="-122"/>
              </a:rPr>
              <a:t>开始支持</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在线升级</a:t>
            </a:r>
            <a:endParaRPr lang="en-US" altLang="zh-CN" sz="2400" dirty="0">
              <a:latin typeface="微软雅黑" panose="020B0503020204020204" pitchFamily="34" charset="-122"/>
              <a:ea typeface="微软雅黑" panose="020B0503020204020204" pitchFamily="34" charset="-122"/>
            </a:endParaRPr>
          </a:p>
          <a:p>
            <a:pPr lvl="1">
              <a:lnSpc>
                <a:spcPct val="90000"/>
              </a:lnSpc>
            </a:pPr>
            <a:r>
              <a:rPr lang="zh-CN" altLang="en-US" sz="2400" dirty="0">
                <a:latin typeface="微软雅黑" panose="020B0503020204020204" pitchFamily="34" charset="-122"/>
                <a:ea typeface="微软雅黑" panose="020B0503020204020204" pitchFamily="34" charset="-122"/>
              </a:rPr>
              <a:t>支持从</a:t>
            </a:r>
            <a:r>
              <a:rPr lang="en-US" altLang="zh-CN" sz="2400" dirty="0">
                <a:latin typeface="微软雅黑" panose="020B0503020204020204" pitchFamily="34" charset="-122"/>
                <a:ea typeface="微软雅黑" panose="020B0503020204020204" pitchFamily="34" charset="-122"/>
              </a:rPr>
              <a:t>AD5.6</a:t>
            </a:r>
            <a:r>
              <a:rPr lang="zh-CN" altLang="en-US" sz="2400" dirty="0">
                <a:latin typeface="微软雅黑" panose="020B0503020204020204" pitchFamily="34" charset="-122"/>
                <a:ea typeface="微软雅黑" panose="020B0503020204020204" pitchFamily="34" charset="-122"/>
              </a:rPr>
              <a:t>版本向上跨版本升级</a:t>
            </a:r>
            <a:endParaRPr lang="en-US" altLang="zh-CN" sz="2400" dirty="0">
              <a:latin typeface="微软雅黑" panose="020B0503020204020204" pitchFamily="34" charset="-122"/>
              <a:ea typeface="微软雅黑" panose="020B0503020204020204" pitchFamily="34" charset="-122"/>
            </a:endParaRPr>
          </a:p>
          <a:p>
            <a:pPr lvl="1">
              <a:lnSpc>
                <a:spcPct val="90000"/>
              </a:lnSpc>
            </a:pPr>
            <a:r>
              <a:rPr lang="zh-CN" altLang="en-US" sz="2400" dirty="0">
                <a:latin typeface="微软雅黑" panose="020B0503020204020204" pitchFamily="34" charset="-122"/>
                <a:ea typeface="微软雅黑" panose="020B0503020204020204" pitchFamily="34" charset="-122"/>
              </a:rPr>
              <a:t>支持自动从网络下载升级包，或者上传离线升级包</a:t>
            </a:r>
            <a:endParaRPr lang="en-US" altLang="zh-CN" sz="2400" dirty="0">
              <a:latin typeface="微软雅黑" panose="020B0503020204020204" pitchFamily="34" charset="-122"/>
              <a:ea typeface="微软雅黑" panose="020B0503020204020204" pitchFamily="34" charset="-122"/>
            </a:endParaRPr>
          </a:p>
          <a:p>
            <a:pPr lvl="1">
              <a:lnSpc>
                <a:spcPct val="90000"/>
              </a:lnSpc>
            </a:pPr>
            <a:r>
              <a:rPr lang="zh-CN" altLang="en-US" sz="2400" dirty="0">
                <a:latin typeface="微软雅黑" panose="020B0503020204020204" pitchFamily="34" charset="-122"/>
                <a:ea typeface="微软雅黑" panose="020B0503020204020204" pitchFamily="34" charset="-122"/>
              </a:rPr>
              <a:t>支持回滚到上一次升级的版本</a:t>
            </a:r>
            <a:endParaRPr lang="en-US" altLang="zh-CN" sz="2400" dirty="0">
              <a:latin typeface="微软雅黑" panose="020B0503020204020204" pitchFamily="34" charset="-122"/>
              <a:ea typeface="微软雅黑" panose="020B0503020204020204" pitchFamily="34" charset="-122"/>
            </a:endParaRPr>
          </a:p>
          <a:p>
            <a:pPr lvl="1">
              <a:lnSpc>
                <a:spcPct val="90000"/>
              </a:lnSpc>
            </a:pPr>
            <a:r>
              <a:rPr lang="zh-CN" altLang="en-US" sz="2400" dirty="0">
                <a:latin typeface="微软雅黑" panose="020B0503020204020204" pitchFamily="34" charset="-122"/>
                <a:ea typeface="微软雅黑" panose="020B0503020204020204" pitchFamily="34" charset="-122"/>
              </a:rPr>
              <a:t>支持配置代理服务器</a:t>
            </a:r>
            <a:endParaRPr lang="en-US" altLang="zh-CN" sz="2400" dirty="0">
              <a:latin typeface="微软雅黑" panose="020B0503020204020204" pitchFamily="34" charset="-122"/>
              <a:ea typeface="微软雅黑" panose="020B0503020204020204" pitchFamily="34" charset="-122"/>
            </a:endParaRPr>
          </a:p>
          <a:p>
            <a:pPr lvl="1">
              <a:lnSpc>
                <a:spcPct val="9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注意事项</a:t>
            </a:r>
            <a:endParaRPr lang="en-US" altLang="zh-CN" sz="3200" dirty="0">
              <a:latin typeface="微软雅黑" panose="020B0503020204020204" pitchFamily="34" charset="-122"/>
              <a:ea typeface="微软雅黑" panose="020B0503020204020204" pitchFamily="34" charset="-122"/>
            </a:endParaRPr>
          </a:p>
          <a:p>
            <a:pPr lvl="2">
              <a:lnSpc>
                <a:spcPct val="90000"/>
              </a:lnSpc>
            </a:pPr>
            <a:r>
              <a:rPr lang="zh-CN" altLang="en-US" dirty="0">
                <a:latin typeface="微软雅黑" panose="020B0503020204020204" pitchFamily="34" charset="-122"/>
                <a:ea typeface="微软雅黑" panose="020B0503020204020204" pitchFamily="34" charset="-122"/>
              </a:rPr>
              <a:t>只支持</a:t>
            </a:r>
            <a:r>
              <a:rPr lang="en-US" altLang="zh-CN" dirty="0">
                <a:latin typeface="微软雅黑" panose="020B0503020204020204" pitchFamily="34" charset="-122"/>
                <a:ea typeface="微软雅黑" panose="020B0503020204020204" pitchFamily="34" charset="-122"/>
              </a:rPr>
              <a:t>admin</a:t>
            </a:r>
            <a:r>
              <a:rPr lang="zh-CN" altLang="en-US" dirty="0">
                <a:latin typeface="微软雅黑" panose="020B0503020204020204" pitchFamily="34" charset="-122"/>
                <a:ea typeface="微软雅黑" panose="020B0503020204020204" pitchFamily="34" charset="-122"/>
              </a:rPr>
              <a:t>用户登录执行升级</a:t>
            </a:r>
            <a:endParaRPr lang="en-US" altLang="zh-CN" dirty="0">
              <a:latin typeface="微软雅黑" panose="020B0503020204020204" pitchFamily="34" charset="-122"/>
              <a:ea typeface="微软雅黑" panose="020B0503020204020204" pitchFamily="34" charset="-122"/>
            </a:endParaRPr>
          </a:p>
          <a:p>
            <a:pPr lvl="2">
              <a:lnSpc>
                <a:spcPct val="90000"/>
              </a:lnSpc>
            </a:pPr>
            <a:r>
              <a:rPr lang="zh-CN" altLang="en-US" dirty="0">
                <a:latin typeface="微软雅黑" panose="020B0503020204020204" pitchFamily="34" charset="-122"/>
                <a:ea typeface="微软雅黑" panose="020B0503020204020204" pitchFamily="34" charset="-122"/>
              </a:rPr>
              <a:t>升级包大小限制</a:t>
            </a:r>
            <a:r>
              <a:rPr lang="en-US" altLang="zh-CN" dirty="0">
                <a:latin typeface="微软雅黑" panose="020B0503020204020204" pitchFamily="34" charset="-122"/>
                <a:ea typeface="微软雅黑" panose="020B0503020204020204" pitchFamily="34" charset="-122"/>
              </a:rPr>
              <a:t>1GB</a:t>
            </a:r>
            <a:endParaRPr lang="en-US" altLang="zh-CN" dirty="0">
              <a:latin typeface="微软雅黑" panose="020B0503020204020204" pitchFamily="34" charset="-122"/>
              <a:ea typeface="微软雅黑" panose="020B0503020204020204" pitchFamily="34" charset="-122"/>
            </a:endParaRPr>
          </a:p>
          <a:p>
            <a:pPr lvl="2">
              <a:lnSpc>
                <a:spcPct val="90000"/>
              </a:lnSpc>
            </a:pPr>
            <a:r>
              <a:rPr lang="zh-CN" altLang="en-US" dirty="0">
                <a:latin typeface="微软雅黑" panose="020B0503020204020204" pitchFamily="34" charset="-122"/>
                <a:ea typeface="微软雅黑" panose="020B0503020204020204" pitchFamily="34" charset="-122"/>
              </a:rPr>
              <a:t>从升级客户端升级的，不能从</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回滚</a:t>
            </a:r>
            <a:endParaRPr lang="zh-CN" altLang="en-US" dirty="0">
              <a:latin typeface="微软雅黑" panose="020B0503020204020204" pitchFamily="34" charset="-122"/>
              <a:ea typeface="微软雅黑" panose="020B0503020204020204" pitchFamily="34" charset="-122"/>
            </a:endParaRPr>
          </a:p>
          <a:p>
            <a:pPr lvl="3">
              <a:lnSpc>
                <a:spcPct val="90000"/>
              </a:lnSpc>
            </a:pPr>
            <a:endParaRPr lang="zh-CN" altLang="en-US" dirty="0">
              <a:latin typeface="微软雅黑" panose="020B0503020204020204" pitchFamily="34" charset="-122"/>
              <a:ea typeface="微软雅黑" panose="020B0503020204020204" pitchFamily="34" charset="-122"/>
            </a:endParaRPr>
          </a:p>
        </p:txBody>
      </p:sp>
      <p:sp>
        <p:nvSpPr>
          <p:cNvPr id="30723"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sz="2400" b="1">
              <a:latin typeface="Times New Roman" panose="02020603050405020304" pitchFamily="2" charset="0"/>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0"/>
          <p:cNvSpPr>
            <a:spLocks noChangeArrowheads="1"/>
          </p:cNvSpPr>
          <p:nvPr/>
        </p:nvSpPr>
        <p:spPr bwMode="auto">
          <a:xfrm>
            <a:off x="506413" y="500063"/>
            <a:ext cx="3851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其他功能</a:t>
            </a:r>
            <a:endParaRPr lang="zh-CN" altLang="en-US" sz="2400" b="1">
              <a:latin typeface="Times New Roman" panose="02020603050405020304" pitchFamily="2" charset="0"/>
              <a:ea typeface="微软雅黑" panose="020B0503020204020204" pitchFamily="34" charset="-122"/>
            </a:endParaRPr>
          </a:p>
        </p:txBody>
      </p:sp>
      <p:pic>
        <p:nvPicPr>
          <p:cNvPr id="31746" name="图片 3174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1125538"/>
            <a:ext cx="7772400"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Line 4"/>
          <p:cNvSpPr>
            <a:spLocks noChangeShapeType="1"/>
          </p:cNvSpPr>
          <p:nvPr/>
        </p:nvSpPr>
        <p:spPr bwMode="auto">
          <a:xfrm flipV="1">
            <a:off x="2928938" y="3070225"/>
            <a:ext cx="60801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5122" name="Line 4"/>
          <p:cNvSpPr>
            <a:spLocks noChangeShapeType="1"/>
          </p:cNvSpPr>
          <p:nvPr/>
        </p:nvSpPr>
        <p:spPr bwMode="auto">
          <a:xfrm>
            <a:off x="2857500" y="3856038"/>
            <a:ext cx="706438" cy="4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0" hangingPunct="0"/>
            <a:endParaRPr lang="zh-CN" altLang="en-US"/>
          </a:p>
        </p:txBody>
      </p:sp>
      <p:grpSp>
        <p:nvGrpSpPr>
          <p:cNvPr id="5123" name="Group 5"/>
          <p:cNvGrpSpPr/>
          <p:nvPr/>
        </p:nvGrpSpPr>
        <p:grpSpPr bwMode="auto">
          <a:xfrm flipV="1">
            <a:off x="2341563" y="2276475"/>
            <a:ext cx="1223962" cy="431800"/>
            <a:chOff x="0" y="0"/>
            <a:chExt cx="672" cy="192"/>
          </a:xfrm>
        </p:grpSpPr>
        <p:sp>
          <p:nvSpPr>
            <p:cNvPr id="5124" name="Line 10"/>
            <p:cNvSpPr>
              <a:spLocks noChangeShapeType="1"/>
            </p:cNvSpPr>
            <p:nvPr/>
          </p:nvSpPr>
          <p:spPr bwMode="auto">
            <a:xfrm>
              <a:off x="288" y="192"/>
              <a:ext cx="384" cy="0"/>
            </a:xfrm>
            <a:prstGeom prst="line">
              <a:avLst/>
            </a:prstGeom>
            <a:noFill/>
            <a:ln w="12700">
              <a:solidFill>
                <a:schemeClr val="tx1"/>
              </a:solidFill>
              <a:bevel/>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5125" name="Line 11"/>
            <p:cNvSpPr>
              <a:spLocks noChangeShapeType="1"/>
            </p:cNvSpPr>
            <p:nvPr/>
          </p:nvSpPr>
          <p:spPr bwMode="auto">
            <a:xfrm>
              <a:off x="0" y="0"/>
              <a:ext cx="288" cy="192"/>
            </a:xfrm>
            <a:prstGeom prst="line">
              <a:avLst/>
            </a:prstGeom>
            <a:noFill/>
            <a:ln w="12700">
              <a:solidFill>
                <a:schemeClr val="tx1"/>
              </a:solidFill>
              <a:bevel/>
            </a:ln>
            <a:extLst>
              <a:ext uri="{909E8E84-426E-40DD-AFC4-6F175D3DCCD1}">
                <a14:hiddenFill xmlns:a14="http://schemas.microsoft.com/office/drawing/2010/main">
                  <a:noFill/>
                </a14:hiddenFill>
              </a:ext>
            </a:extLst>
          </p:spPr>
          <p:txBody>
            <a:bodyPr/>
            <a:lstStyle/>
            <a:p>
              <a:pPr eaLnBrk="0" hangingPunct="0"/>
              <a:endParaRPr lang="zh-CN" altLang="en-US"/>
            </a:p>
          </p:txBody>
        </p:sp>
      </p:grpSp>
      <p:grpSp>
        <p:nvGrpSpPr>
          <p:cNvPr id="5126" name="Group 5"/>
          <p:cNvGrpSpPr/>
          <p:nvPr/>
        </p:nvGrpSpPr>
        <p:grpSpPr bwMode="auto">
          <a:xfrm>
            <a:off x="2286000" y="4070350"/>
            <a:ext cx="1192213" cy="622300"/>
            <a:chOff x="0" y="0"/>
            <a:chExt cx="672" cy="192"/>
          </a:xfrm>
        </p:grpSpPr>
        <p:sp>
          <p:nvSpPr>
            <p:cNvPr id="5127" name="Line 10"/>
            <p:cNvSpPr>
              <a:spLocks noChangeShapeType="1"/>
            </p:cNvSpPr>
            <p:nvPr/>
          </p:nvSpPr>
          <p:spPr bwMode="auto">
            <a:xfrm>
              <a:off x="288" y="192"/>
              <a:ext cx="3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5128" name="Line 11"/>
            <p:cNvSpPr>
              <a:spLocks noChangeShapeType="1"/>
            </p:cNvSpPr>
            <p:nvPr/>
          </p:nvSpPr>
          <p:spPr bwMode="auto">
            <a:xfrm>
              <a:off x="0" y="0"/>
              <a:ext cx="288" cy="19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0" hangingPunct="0"/>
              <a:endParaRPr lang="zh-CN" altLang="en-US"/>
            </a:p>
          </p:txBody>
        </p:sp>
      </p:grpSp>
      <p:sp>
        <p:nvSpPr>
          <p:cNvPr id="5129" name="AutoShape 20"/>
          <p:cNvSpPr>
            <a:spLocks noChangeArrowheads="1"/>
          </p:cNvSpPr>
          <p:nvPr/>
        </p:nvSpPr>
        <p:spPr bwMode="auto">
          <a:xfrm>
            <a:off x="3656013" y="4351338"/>
            <a:ext cx="1916112" cy="576262"/>
          </a:xfrm>
          <a:prstGeom prst="roundRect">
            <a:avLst>
              <a:gd name="adj" fmla="val 50000"/>
            </a:avLst>
          </a:prstGeom>
          <a:gradFill rotWithShape="1">
            <a:gsLst>
              <a:gs pos="0">
                <a:srgbClr val="F8F8F8"/>
              </a:gs>
              <a:gs pos="100000">
                <a:srgbClr val="BEBEBE"/>
              </a:gs>
            </a:gsLst>
            <a:lin ang="5400000" scaled="1"/>
          </a:gradFill>
          <a:ln w="19050">
            <a:solidFill>
              <a:srgbClr val="EAEAEA"/>
            </a:solidFill>
            <a:round/>
          </a:ln>
          <a:effectLst>
            <a:outerShdw dist="53882" dir="2700000" algn="ctr" rotWithShape="0">
              <a:srgbClr val="292929">
                <a:alpha val="50000"/>
              </a:srgbClr>
            </a:outerShdw>
          </a:effectLst>
        </p:spPr>
        <p:txBody>
          <a:bodyPr wrap="none" anchor="ctr"/>
          <a:lstStyle/>
          <a:p>
            <a:endParaRPr lang="zh-CN" altLang="en-US"/>
          </a:p>
        </p:txBody>
      </p:sp>
      <p:sp>
        <p:nvSpPr>
          <p:cNvPr id="5130" name="Oval 24"/>
          <p:cNvSpPr>
            <a:spLocks noChangeArrowheads="1"/>
          </p:cNvSpPr>
          <p:nvPr/>
        </p:nvSpPr>
        <p:spPr bwMode="auto">
          <a:xfrm>
            <a:off x="3500438" y="4543425"/>
            <a:ext cx="203200" cy="203200"/>
          </a:xfrm>
          <a:prstGeom prst="ellipse">
            <a:avLst/>
          </a:prstGeom>
          <a:solidFill>
            <a:srgbClr val="0000FF"/>
          </a:solidFill>
          <a:ln w="19050">
            <a:solidFill>
              <a:srgbClr val="FFFFFF"/>
            </a:solidFill>
            <a:round/>
          </a:ln>
          <a:effectLst>
            <a:outerShdw dist="63500" dir="2212194" algn="ctr" rotWithShape="0">
              <a:schemeClr val="bg2">
                <a:alpha val="50000"/>
              </a:schemeClr>
            </a:outerShdw>
          </a:effectLst>
        </p:spPr>
        <p:txBody>
          <a:bodyPr wrap="none" anchor="ctr"/>
          <a:lstStyle/>
          <a:p>
            <a:endParaRPr lang="zh-CN" altLang="en-US"/>
          </a:p>
        </p:txBody>
      </p:sp>
      <p:sp>
        <p:nvSpPr>
          <p:cNvPr id="5131" name="Oval 25"/>
          <p:cNvSpPr>
            <a:spLocks noChangeArrowheads="1"/>
          </p:cNvSpPr>
          <p:nvPr/>
        </p:nvSpPr>
        <p:spPr bwMode="auto">
          <a:xfrm>
            <a:off x="611188" y="2198688"/>
            <a:ext cx="2373312" cy="2371725"/>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p>
            <a:endParaRPr lang="zh-CN" altLang="en-US"/>
          </a:p>
        </p:txBody>
      </p:sp>
      <p:sp>
        <p:nvSpPr>
          <p:cNvPr id="5132" name="Oval 26"/>
          <p:cNvSpPr>
            <a:spLocks noChangeArrowheads="1"/>
          </p:cNvSpPr>
          <p:nvPr/>
        </p:nvSpPr>
        <p:spPr bwMode="auto">
          <a:xfrm>
            <a:off x="768350" y="2374900"/>
            <a:ext cx="2058988" cy="2060575"/>
          </a:xfrm>
          <a:prstGeom prst="ellipse">
            <a:avLst/>
          </a:prstGeom>
          <a:gradFill rotWithShape="1">
            <a:gsLst>
              <a:gs pos="0">
                <a:srgbClr val="005353"/>
              </a:gs>
              <a:gs pos="50000">
                <a:schemeClr val="hlink"/>
              </a:gs>
              <a:gs pos="100000">
                <a:srgbClr val="005353"/>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p>
            <a:endParaRPr lang="zh-CN" altLang="en-US"/>
          </a:p>
        </p:txBody>
      </p:sp>
      <p:sp>
        <p:nvSpPr>
          <p:cNvPr id="5133" name="Oval 27"/>
          <p:cNvSpPr>
            <a:spLocks noChangeArrowheads="1"/>
          </p:cNvSpPr>
          <p:nvPr/>
        </p:nvSpPr>
        <p:spPr bwMode="auto">
          <a:xfrm>
            <a:off x="682625" y="2420938"/>
            <a:ext cx="2058988" cy="2060575"/>
          </a:xfrm>
          <a:prstGeom prst="ellipse">
            <a:avLst/>
          </a:prstGeom>
          <a:gradFill rotWithShape="1">
            <a:gsLst>
              <a:gs pos="0">
                <a:srgbClr val="006161"/>
              </a:gs>
              <a:gs pos="100000">
                <a:schemeClr val="hlink">
                  <a:alpha val="0"/>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p>
            <a:endParaRPr lang="zh-CN" altLang="en-US"/>
          </a:p>
        </p:txBody>
      </p:sp>
      <p:sp>
        <p:nvSpPr>
          <p:cNvPr id="5134" name="Oval 28"/>
          <p:cNvSpPr>
            <a:spLocks noChangeArrowheads="1"/>
          </p:cNvSpPr>
          <p:nvPr/>
        </p:nvSpPr>
        <p:spPr bwMode="auto">
          <a:xfrm>
            <a:off x="855663" y="2479675"/>
            <a:ext cx="1857375" cy="185578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p>
            <a:endParaRPr lang="zh-CN" altLang="en-US"/>
          </a:p>
        </p:txBody>
      </p:sp>
      <p:sp>
        <p:nvSpPr>
          <p:cNvPr id="5135" name="Oval 29"/>
          <p:cNvSpPr>
            <a:spLocks noChangeArrowheads="1"/>
          </p:cNvSpPr>
          <p:nvPr/>
        </p:nvSpPr>
        <p:spPr bwMode="auto">
          <a:xfrm>
            <a:off x="884238" y="2493963"/>
            <a:ext cx="1798637" cy="180022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endParaRPr lang="zh-CN" altLang="en-US"/>
          </a:p>
        </p:txBody>
      </p:sp>
      <p:sp>
        <p:nvSpPr>
          <p:cNvPr id="5136" name="Oval 30"/>
          <p:cNvSpPr>
            <a:spLocks noChangeArrowheads="1"/>
          </p:cNvSpPr>
          <p:nvPr/>
        </p:nvSpPr>
        <p:spPr bwMode="auto">
          <a:xfrm>
            <a:off x="912813" y="2522538"/>
            <a:ext cx="1755775" cy="175577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endParaRPr lang="zh-CN" altLang="en-US"/>
          </a:p>
        </p:txBody>
      </p:sp>
      <p:sp>
        <p:nvSpPr>
          <p:cNvPr id="5137" name="Oval 31"/>
          <p:cNvSpPr>
            <a:spLocks noChangeArrowheads="1"/>
          </p:cNvSpPr>
          <p:nvPr/>
        </p:nvSpPr>
        <p:spPr bwMode="auto">
          <a:xfrm>
            <a:off x="957263" y="2608263"/>
            <a:ext cx="1668462" cy="163988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endParaRPr lang="zh-CN" altLang="en-US"/>
          </a:p>
        </p:txBody>
      </p:sp>
      <p:sp>
        <p:nvSpPr>
          <p:cNvPr id="5138" name="Oval 32"/>
          <p:cNvSpPr>
            <a:spLocks noChangeArrowheads="1"/>
          </p:cNvSpPr>
          <p:nvPr/>
        </p:nvSpPr>
        <p:spPr bwMode="auto">
          <a:xfrm>
            <a:off x="1054100" y="2652713"/>
            <a:ext cx="1482725" cy="1331912"/>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endParaRPr lang="zh-CN" altLang="en-US"/>
          </a:p>
        </p:txBody>
      </p:sp>
      <p:sp>
        <p:nvSpPr>
          <p:cNvPr id="5139" name="Text Box 33"/>
          <p:cNvSpPr txBox="1">
            <a:spLocks noChangeArrowheads="1"/>
          </p:cNvSpPr>
          <p:nvPr/>
        </p:nvSpPr>
        <p:spPr bwMode="auto">
          <a:xfrm>
            <a:off x="755650" y="2997200"/>
            <a:ext cx="20637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rgbClr val="6600CC"/>
                </a:solidFill>
                <a:latin typeface="Times New Roman" panose="02020603050405020304" pitchFamily="2" charset="0"/>
                <a:ea typeface="微软雅黑" panose="020B0503020204020204" pitchFamily="34" charset="-122"/>
              </a:rPr>
              <a:t>SANGFOR </a:t>
            </a:r>
            <a:endParaRPr lang="en-US" altLang="zh-CN" sz="2800" b="1">
              <a:solidFill>
                <a:srgbClr val="6600CC"/>
              </a:solidFill>
              <a:latin typeface="Times New Roman" panose="02020603050405020304" pitchFamily="2" charset="0"/>
              <a:ea typeface="微软雅黑" panose="020B0503020204020204" pitchFamily="34" charset="-122"/>
            </a:endParaRPr>
          </a:p>
          <a:p>
            <a:pPr algn="ctr"/>
            <a:r>
              <a:rPr lang="en-US" altLang="zh-CN" sz="2800" b="1">
                <a:solidFill>
                  <a:srgbClr val="6600CC"/>
                </a:solidFill>
                <a:latin typeface="Times New Roman" panose="02020603050405020304" pitchFamily="2" charset="0"/>
                <a:ea typeface="微软雅黑" panose="020B0503020204020204" pitchFamily="34" charset="-122"/>
              </a:rPr>
              <a:t>AD</a:t>
            </a:r>
            <a:endParaRPr lang="en-US" altLang="zh-CN" sz="2800" b="1">
              <a:solidFill>
                <a:srgbClr val="6600CC"/>
              </a:solidFill>
              <a:latin typeface="Times New Roman" panose="02020603050405020304" pitchFamily="2" charset="0"/>
              <a:ea typeface="微软雅黑" panose="020B0503020204020204" pitchFamily="34" charset="-122"/>
            </a:endParaRPr>
          </a:p>
        </p:txBody>
      </p:sp>
      <p:sp>
        <p:nvSpPr>
          <p:cNvPr id="5140" name="AutoShape 12"/>
          <p:cNvSpPr>
            <a:spLocks noChangeArrowheads="1"/>
          </p:cNvSpPr>
          <p:nvPr/>
        </p:nvSpPr>
        <p:spPr bwMode="auto">
          <a:xfrm>
            <a:off x="3614738" y="1998663"/>
            <a:ext cx="3743325" cy="576262"/>
          </a:xfrm>
          <a:prstGeom prst="roundRect">
            <a:avLst>
              <a:gd name="adj" fmla="val 50000"/>
            </a:avLst>
          </a:prstGeom>
          <a:gradFill rotWithShape="1">
            <a:gsLst>
              <a:gs pos="0">
                <a:srgbClr val="F8F8F8"/>
              </a:gs>
              <a:gs pos="100000">
                <a:srgbClr val="BEBEBE"/>
              </a:gs>
            </a:gsLst>
            <a:lin ang="5400000" scaled="1"/>
          </a:gradFill>
          <a:ln w="19050">
            <a:solidFill>
              <a:srgbClr val="EAEAEA"/>
            </a:solidFill>
            <a:round/>
          </a:ln>
          <a:effectLst>
            <a:outerShdw dist="53882" dir="2700000" algn="ctr" rotWithShape="0">
              <a:srgbClr val="292929">
                <a:alpha val="50000"/>
              </a:srgbClr>
            </a:outerShdw>
          </a:effectLst>
        </p:spPr>
        <p:txBody>
          <a:bodyPr wrap="none" anchor="ctr"/>
          <a:lstStyle/>
          <a:p>
            <a:endParaRPr lang="zh-CN" altLang="en-US"/>
          </a:p>
        </p:txBody>
      </p:sp>
      <p:sp>
        <p:nvSpPr>
          <p:cNvPr id="5141" name="Rectangle 16"/>
          <p:cNvSpPr>
            <a:spLocks noChangeArrowheads="1"/>
          </p:cNvSpPr>
          <p:nvPr/>
        </p:nvSpPr>
        <p:spPr bwMode="auto">
          <a:xfrm>
            <a:off x="3786188" y="2098675"/>
            <a:ext cx="3478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b="1">
                <a:latin typeface="Times New Roman" panose="02020603050405020304" pitchFamily="2" charset="0"/>
                <a:ea typeface="微软雅黑" panose="020B0503020204020204" pitchFamily="34" charset="-122"/>
              </a:rPr>
              <a:t>交换网口、端口聚合、</a:t>
            </a:r>
            <a:r>
              <a:rPr lang="en-US" altLang="zh-CN" sz="2000" b="1">
                <a:latin typeface="Times New Roman" panose="02020603050405020304" pitchFamily="2" charset="0"/>
                <a:ea typeface="微软雅黑" panose="020B0503020204020204" pitchFamily="34" charset="-122"/>
              </a:rPr>
              <a:t>VLAN</a:t>
            </a:r>
            <a:endParaRPr lang="zh-CN" altLang="en-US" sz="2000" b="1">
              <a:latin typeface="Times New Roman" panose="02020603050405020304" pitchFamily="2" charset="0"/>
              <a:ea typeface="微软雅黑" panose="020B0503020204020204" pitchFamily="34" charset="-122"/>
            </a:endParaRPr>
          </a:p>
        </p:txBody>
      </p:sp>
      <p:sp>
        <p:nvSpPr>
          <p:cNvPr id="5142" name="Oval 17"/>
          <p:cNvSpPr>
            <a:spLocks noChangeArrowheads="1"/>
          </p:cNvSpPr>
          <p:nvPr/>
        </p:nvSpPr>
        <p:spPr bwMode="auto">
          <a:xfrm>
            <a:off x="3500438" y="2157413"/>
            <a:ext cx="203200" cy="203200"/>
          </a:xfrm>
          <a:prstGeom prst="ellipse">
            <a:avLst/>
          </a:prstGeom>
          <a:solidFill>
            <a:srgbClr val="FFFF00"/>
          </a:solidFill>
          <a:ln w="19050">
            <a:solidFill>
              <a:srgbClr val="FFFFFF"/>
            </a:solidFill>
            <a:round/>
          </a:ln>
          <a:effectLst>
            <a:outerShdw dist="63500" dir="2212194" algn="ctr" rotWithShape="0">
              <a:schemeClr val="bg2">
                <a:alpha val="50000"/>
              </a:schemeClr>
            </a:outerShdw>
          </a:effectLst>
        </p:spPr>
        <p:txBody>
          <a:bodyPr wrap="none" anchor="ctr"/>
          <a:lstStyle/>
          <a:p>
            <a:endParaRPr lang="zh-CN" altLang="en-US"/>
          </a:p>
        </p:txBody>
      </p:sp>
      <p:sp>
        <p:nvSpPr>
          <p:cNvPr id="5143" name="Rectangle 16"/>
          <p:cNvSpPr>
            <a:spLocks noChangeArrowheads="1"/>
          </p:cNvSpPr>
          <p:nvPr/>
        </p:nvSpPr>
        <p:spPr bwMode="auto">
          <a:xfrm>
            <a:off x="3786188" y="445611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b="1">
                <a:latin typeface="Times New Roman" panose="02020603050405020304" pitchFamily="2" charset="0"/>
                <a:ea typeface="微软雅黑" panose="020B0503020204020204" pitchFamily="34" charset="-122"/>
              </a:rPr>
              <a:t>其他</a:t>
            </a:r>
            <a:endParaRPr lang="zh-CN" altLang="en-US" sz="2000" b="1">
              <a:latin typeface="Times New Roman" panose="02020603050405020304" pitchFamily="2" charset="0"/>
              <a:ea typeface="微软雅黑" panose="020B0503020204020204" pitchFamily="34" charset="-122"/>
            </a:endParaRPr>
          </a:p>
        </p:txBody>
      </p:sp>
      <p:sp>
        <p:nvSpPr>
          <p:cNvPr id="5144" name="AutoShape 13"/>
          <p:cNvSpPr>
            <a:spLocks noChangeArrowheads="1"/>
          </p:cNvSpPr>
          <p:nvPr/>
        </p:nvSpPr>
        <p:spPr bwMode="auto">
          <a:xfrm>
            <a:off x="3644900" y="2784475"/>
            <a:ext cx="1212850" cy="576263"/>
          </a:xfrm>
          <a:prstGeom prst="roundRect">
            <a:avLst>
              <a:gd name="adj" fmla="val 50000"/>
            </a:avLst>
          </a:prstGeom>
          <a:gradFill rotWithShape="1">
            <a:gsLst>
              <a:gs pos="0">
                <a:srgbClr val="F8F8F8"/>
              </a:gs>
              <a:gs pos="100000">
                <a:srgbClr val="BEBEBE"/>
              </a:gs>
            </a:gsLst>
            <a:lin ang="5400000" scaled="1"/>
          </a:gradFill>
          <a:ln w="19050">
            <a:solidFill>
              <a:srgbClr val="EAEAEA"/>
            </a:solidFill>
            <a:round/>
          </a:ln>
          <a:effectLst>
            <a:outerShdw dist="53882" dir="2700000" algn="ctr" rotWithShape="0">
              <a:srgbClr val="292929">
                <a:alpha val="50000"/>
              </a:srgbClr>
            </a:outerShdw>
          </a:effectLst>
        </p:spPr>
        <p:txBody>
          <a:bodyPr wrap="none" anchor="ctr"/>
          <a:lstStyle/>
          <a:p>
            <a:endParaRPr lang="zh-CN" altLang="en-US"/>
          </a:p>
        </p:txBody>
      </p:sp>
      <p:sp>
        <p:nvSpPr>
          <p:cNvPr id="5145" name="Rectangle 14"/>
          <p:cNvSpPr>
            <a:spLocks noChangeArrowheads="1"/>
          </p:cNvSpPr>
          <p:nvPr/>
        </p:nvSpPr>
        <p:spPr bwMode="auto">
          <a:xfrm>
            <a:off x="3914775" y="2855913"/>
            <a:ext cx="728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800"/>
              </a:spcBef>
            </a:pPr>
            <a:r>
              <a:rPr lang="en-US" altLang="zh-CN" sz="2000" b="1">
                <a:latin typeface="Times New Roman" panose="02020603050405020304" pitchFamily="2" charset="0"/>
                <a:ea typeface="微软雅黑" panose="020B0503020204020204" pitchFamily="34" charset="-122"/>
              </a:rPr>
              <a:t>ACL</a:t>
            </a:r>
            <a:endParaRPr lang="en-US" altLang="zh-CN" sz="2000" b="1">
              <a:latin typeface="Times New Roman" panose="02020603050405020304" pitchFamily="2" charset="0"/>
              <a:ea typeface="微软雅黑" panose="020B0503020204020204" pitchFamily="34" charset="-122"/>
            </a:endParaRPr>
          </a:p>
        </p:txBody>
      </p:sp>
      <p:sp>
        <p:nvSpPr>
          <p:cNvPr id="5146" name="Oval 15"/>
          <p:cNvSpPr>
            <a:spLocks noChangeArrowheads="1"/>
          </p:cNvSpPr>
          <p:nvPr/>
        </p:nvSpPr>
        <p:spPr bwMode="auto">
          <a:xfrm>
            <a:off x="3540125" y="2940050"/>
            <a:ext cx="203200" cy="201613"/>
          </a:xfrm>
          <a:prstGeom prst="ellipse">
            <a:avLst/>
          </a:prstGeom>
          <a:solidFill>
            <a:srgbClr val="FF0000"/>
          </a:solidFill>
          <a:ln w="19050">
            <a:solidFill>
              <a:srgbClr val="FFFFFF"/>
            </a:solidFill>
            <a:round/>
          </a:ln>
          <a:effectLst>
            <a:outerShdw dist="63500" dir="2212194" algn="ctr" rotWithShape="0">
              <a:schemeClr val="bg2">
                <a:alpha val="50000"/>
              </a:schemeClr>
            </a:outerShdw>
          </a:effectLst>
        </p:spPr>
        <p:txBody>
          <a:bodyPr wrap="none" anchor="ctr"/>
          <a:lstStyle/>
          <a:p>
            <a:endParaRPr lang="zh-CN" altLang="en-US"/>
          </a:p>
        </p:txBody>
      </p:sp>
      <p:sp>
        <p:nvSpPr>
          <p:cNvPr id="5147" name="AutoShape 12"/>
          <p:cNvSpPr>
            <a:spLocks noChangeArrowheads="1"/>
          </p:cNvSpPr>
          <p:nvPr/>
        </p:nvSpPr>
        <p:spPr bwMode="auto">
          <a:xfrm>
            <a:off x="3643313" y="3570288"/>
            <a:ext cx="2857500" cy="576262"/>
          </a:xfrm>
          <a:prstGeom prst="roundRect">
            <a:avLst>
              <a:gd name="adj" fmla="val 50000"/>
            </a:avLst>
          </a:prstGeom>
          <a:gradFill rotWithShape="1">
            <a:gsLst>
              <a:gs pos="0">
                <a:srgbClr val="F8F8F8"/>
              </a:gs>
              <a:gs pos="100000">
                <a:srgbClr val="BEBEBE"/>
              </a:gs>
            </a:gsLst>
            <a:lin ang="5400000" scaled="1"/>
          </a:gradFill>
          <a:ln w="19050">
            <a:solidFill>
              <a:srgbClr val="EAEAEA"/>
            </a:solidFill>
            <a:round/>
          </a:ln>
          <a:effectLst>
            <a:outerShdw dist="53882" dir="2700000" algn="ctr" rotWithShape="0">
              <a:srgbClr val="292929">
                <a:alpha val="50000"/>
              </a:srgbClr>
            </a:outerShdw>
          </a:effectLst>
        </p:spPr>
        <p:txBody>
          <a:bodyPr wrap="none" anchor="ctr"/>
          <a:lstStyle/>
          <a:p>
            <a:endParaRPr lang="zh-CN" altLang="en-US"/>
          </a:p>
        </p:txBody>
      </p:sp>
      <p:sp>
        <p:nvSpPr>
          <p:cNvPr id="5148" name="Rectangle 16"/>
          <p:cNvSpPr>
            <a:spLocks noChangeArrowheads="1"/>
          </p:cNvSpPr>
          <p:nvPr/>
        </p:nvSpPr>
        <p:spPr bwMode="auto">
          <a:xfrm>
            <a:off x="3846513" y="3670300"/>
            <a:ext cx="2506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000" b="1">
                <a:latin typeface="Times New Roman" panose="02020603050405020304" pitchFamily="2" charset="0"/>
                <a:ea typeface="微软雅黑" panose="020B0503020204020204" pitchFamily="34" charset="-122"/>
              </a:rPr>
              <a:t>SYSLOG</a:t>
            </a:r>
            <a:r>
              <a:rPr lang="zh-CN" altLang="en-US" sz="2000" b="1">
                <a:latin typeface="Times New Roman" panose="02020603050405020304" pitchFamily="2" charset="0"/>
                <a:ea typeface="微软雅黑" panose="020B0503020204020204" pitchFamily="34" charset="-122"/>
              </a:rPr>
              <a:t>和短信告警</a:t>
            </a:r>
            <a:endParaRPr lang="zh-CN" altLang="en-US" sz="2000" b="1">
              <a:latin typeface="Times New Roman" panose="02020603050405020304" pitchFamily="2" charset="0"/>
              <a:ea typeface="微软雅黑" panose="020B0503020204020204" pitchFamily="34" charset="-122"/>
            </a:endParaRPr>
          </a:p>
        </p:txBody>
      </p:sp>
      <p:sp>
        <p:nvSpPr>
          <p:cNvPr id="5149" name="Oval 17"/>
          <p:cNvSpPr>
            <a:spLocks noChangeArrowheads="1"/>
          </p:cNvSpPr>
          <p:nvPr/>
        </p:nvSpPr>
        <p:spPr bwMode="auto">
          <a:xfrm>
            <a:off x="3529013" y="3729038"/>
            <a:ext cx="203200" cy="203200"/>
          </a:xfrm>
          <a:prstGeom prst="ellipse">
            <a:avLst/>
          </a:prstGeom>
          <a:solidFill>
            <a:srgbClr val="FFFF00"/>
          </a:solidFill>
          <a:ln w="19050">
            <a:solidFill>
              <a:srgbClr val="FFFFFF"/>
            </a:solidFill>
            <a:round/>
          </a:ln>
          <a:effectLst>
            <a:outerShdw dist="63500" dir="2212194" algn="ctr" rotWithShape="0">
              <a:schemeClr val="bg2">
                <a:alpha val="50000"/>
              </a:schemeClr>
            </a:outerShdw>
          </a:effectLst>
        </p:spPr>
        <p:txBody>
          <a:bodyPr wrap="none" anchor="ct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2" descr="D:\2011渠道支撑工作\PPT相关\cartoon\wenhao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4749" y="1564779"/>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2"/>
          <p:cNvSpPr txBox="1">
            <a:spLocks noChangeArrowheads="1"/>
          </p:cNvSpPr>
          <p:nvPr/>
        </p:nvSpPr>
        <p:spPr bwMode="auto">
          <a:xfrm>
            <a:off x="2140124" y="1636217"/>
            <a:ext cx="24765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200" b="1">
                <a:solidFill>
                  <a:schemeClr val="hlink"/>
                </a:solidFill>
                <a:latin typeface="Times New Roman" panose="02020603050405020304" pitchFamily="2" charset="0"/>
                <a:ea typeface="微软雅黑" panose="020B0503020204020204" pitchFamily="34" charset="-122"/>
              </a:rPr>
              <a:t>问题思考？</a:t>
            </a:r>
            <a:endParaRPr lang="zh-CN" altLang="en-US" sz="3200" b="1">
              <a:solidFill>
                <a:schemeClr val="hlink"/>
              </a:solidFill>
              <a:latin typeface="Times New Roman" panose="02020603050405020304" pitchFamily="2" charset="0"/>
              <a:ea typeface="微软雅黑" panose="020B0503020204020204" pitchFamily="34" charset="-122"/>
            </a:endParaRPr>
          </a:p>
        </p:txBody>
      </p:sp>
      <p:sp>
        <p:nvSpPr>
          <p:cNvPr id="32771" name="TextBox 6"/>
          <p:cNvSpPr txBox="1">
            <a:spLocks noChangeArrowheads="1"/>
          </p:cNvSpPr>
          <p:nvPr/>
        </p:nvSpPr>
        <p:spPr bwMode="auto">
          <a:xfrm>
            <a:off x="1187624" y="3140968"/>
            <a:ext cx="648072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Times New Roman" panose="02020603050405020304" pitchFamily="2" charset="0"/>
                <a:ea typeface="微软雅黑" panose="020B0503020204020204" pitchFamily="34" charset="-122"/>
              </a:rPr>
              <a:t>1</a:t>
            </a:r>
            <a:r>
              <a:rPr lang="en-US" altLang="zh-CN" sz="2000" dirty="0">
                <a:latin typeface="Times New Roman" panose="02020603050405020304" pitchFamily="2" charset="0"/>
                <a:ea typeface="微软雅黑" panose="020B0503020204020204" pitchFamily="34" charset="-122"/>
              </a:rPr>
              <a:t>.</a:t>
            </a:r>
            <a:r>
              <a:rPr lang="zh-CN" altLang="en-US" sz="2000" dirty="0">
                <a:latin typeface="Times New Roman" panose="02020603050405020304" pitchFamily="2" charset="0"/>
                <a:ea typeface="微软雅黑" panose="020B0503020204020204" pitchFamily="34" charset="-122"/>
              </a:rPr>
              <a:t>请问</a:t>
            </a:r>
            <a:r>
              <a:rPr lang="en-US" altLang="zh-CN" sz="2000" dirty="0">
                <a:latin typeface="Times New Roman" panose="02020603050405020304" pitchFamily="2" charset="0"/>
                <a:ea typeface="微软雅黑" panose="020B0503020204020204" pitchFamily="34" charset="-122"/>
              </a:rPr>
              <a:t>ACL</a:t>
            </a:r>
            <a:r>
              <a:rPr lang="zh-CN" altLang="en-US" sz="2000" dirty="0">
                <a:latin typeface="Times New Roman" panose="02020603050405020304" pitchFamily="2" charset="0"/>
                <a:ea typeface="微软雅黑" panose="020B0503020204020204" pitchFamily="34" charset="-122"/>
              </a:rPr>
              <a:t>是否可以过滤外网发往内网的数据？</a:t>
            </a:r>
            <a:endParaRPr lang="zh-CN" altLang="en-US" sz="2000" dirty="0">
              <a:latin typeface="Times New Roman" panose="02020603050405020304" pitchFamily="2" charset="0"/>
              <a:ea typeface="微软雅黑" panose="020B0503020204020204" pitchFamily="34" charset="-122"/>
            </a:endParaRPr>
          </a:p>
          <a:p>
            <a:pPr>
              <a:lnSpc>
                <a:spcPct val="150000"/>
              </a:lnSpc>
            </a:pPr>
            <a:endParaRPr lang="zh-CN" altLang="en-US" sz="2000" dirty="0">
              <a:latin typeface="Times New Roman" panose="02020603050405020304" pitchFamily="2" charset="0"/>
              <a:ea typeface="微软雅黑" panose="020B0503020204020204" pitchFamily="34" charset="-122"/>
            </a:endParaRPr>
          </a:p>
          <a:p>
            <a:pPr>
              <a:lnSpc>
                <a:spcPct val="150000"/>
              </a:lnSpc>
            </a:pPr>
            <a:r>
              <a:rPr lang="zh-CN" altLang="en-US" sz="2000" dirty="0">
                <a:latin typeface="Times New Roman" panose="02020603050405020304" pitchFamily="2" charset="0"/>
                <a:ea typeface="微软雅黑" panose="020B0503020204020204" pitchFamily="34" charset="-122"/>
              </a:rPr>
              <a:t>2.ARP代理有什么用？</a:t>
            </a:r>
            <a:endParaRPr lang="zh-CN" altLang="en-US" sz="2000" dirty="0">
              <a:latin typeface="Times New Roman" panose="02020603050405020304" pitchFamily="2" charset="0"/>
              <a:ea typeface="微软雅黑" panose="020B0503020204020204" pitchFamily="34" charset="-122"/>
            </a:endParaRPr>
          </a:p>
          <a:p>
            <a:pPr>
              <a:lnSpc>
                <a:spcPct val="150000"/>
              </a:lnSpc>
            </a:pPr>
            <a:endParaRPr lang="en-US" altLang="zh-CN" sz="2000" dirty="0">
              <a:latin typeface="Times New Roman" panose="02020603050405020304" pitchFamily="2" charset="0"/>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4" descr="ThankYou_Graphic_Whit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1268413"/>
            <a:ext cx="6264275" cy="344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Text Box 7"/>
          <p:cNvSpPr txBox="1">
            <a:spLocks noChangeArrowheads="1"/>
          </p:cNvSpPr>
          <p:nvPr/>
        </p:nvSpPr>
        <p:spPr bwMode="auto">
          <a:xfrm>
            <a:off x="3132138" y="4868863"/>
            <a:ext cx="33274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335" tIns="39167" rIns="78335" bIns="39167">
            <a:spAutoFit/>
          </a:bodyPr>
          <a:lstStyle>
            <a:lvl1pPr defTabSz="784225">
              <a:defRPr>
                <a:solidFill>
                  <a:schemeClr val="tx1"/>
                </a:solidFill>
                <a:latin typeface="Arial" panose="020B0604020202020204" pitchFamily="34" charset="0"/>
                <a:ea typeface="宋体" panose="02010600030101010101" pitchFamily="2" charset="-122"/>
              </a:defRPr>
            </a:lvl1pPr>
            <a:lvl2pPr defTabSz="784225">
              <a:defRPr>
                <a:solidFill>
                  <a:schemeClr val="tx1"/>
                </a:solidFill>
                <a:latin typeface="Arial" panose="020B0604020202020204" pitchFamily="34" charset="0"/>
                <a:ea typeface="宋体" panose="02010600030101010101" pitchFamily="2" charset="-122"/>
              </a:defRPr>
            </a:lvl2pPr>
            <a:lvl3pPr defTabSz="784225">
              <a:defRPr>
                <a:solidFill>
                  <a:schemeClr val="tx1"/>
                </a:solidFill>
                <a:latin typeface="Arial" panose="020B0604020202020204" pitchFamily="34" charset="0"/>
                <a:ea typeface="宋体" panose="02010600030101010101" pitchFamily="2" charset="-122"/>
              </a:defRPr>
            </a:lvl3pPr>
            <a:lvl4pPr defTabSz="784225">
              <a:defRPr>
                <a:solidFill>
                  <a:schemeClr val="tx1"/>
                </a:solidFill>
                <a:latin typeface="Arial" panose="020B0604020202020204" pitchFamily="34" charset="0"/>
                <a:ea typeface="宋体" panose="02010600030101010101" pitchFamily="2" charset="-122"/>
              </a:defRPr>
            </a:lvl4pPr>
            <a:lvl5pPr defTabSz="784225">
              <a:defRPr>
                <a:solidFill>
                  <a:schemeClr val="tx1"/>
                </a:solidFill>
                <a:latin typeface="Arial" panose="020B0604020202020204" pitchFamily="34" charset="0"/>
                <a:ea typeface="宋体" panose="02010600030101010101" pitchFamily="2" charset="-122"/>
              </a:defRPr>
            </a:lvl5pPr>
            <a:lvl6pPr defTabSz="7842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7842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7842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7842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800" b="1">
                <a:latin typeface="Times New Roman" panose="02020603050405020304" pitchFamily="2" charset="0"/>
                <a:ea typeface="微软雅黑" panose="020B0503020204020204" pitchFamily="34" charset="-122"/>
              </a:rPr>
              <a:t>www.sangfor.com.cn</a:t>
            </a:r>
            <a:endParaRPr lang="en-US" altLang="zh-CN" sz="2800" b="1">
              <a:latin typeface="Times New Roman" panose="02020603050405020304" pitchFamily="2" charset="0"/>
              <a:ea typeface="微软雅黑" panose="020B0503020204020204" pitchFamily="34" charset="-122"/>
            </a:endParaRP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
          <p:cNvSpPr txBox="1"/>
          <p:nvPr/>
        </p:nvSpPr>
        <p:spPr>
          <a:xfrm>
            <a:off x="467544" y="6497587"/>
            <a:ext cx="4946650" cy="276999"/>
          </a:xfrm>
          <a:prstGeom prst="rect">
            <a:avLst/>
          </a:prstGeom>
          <a:noFill/>
        </p:spPr>
        <p:txBody>
          <a:bodyPr>
            <a:spAutoFit/>
          </a:bodyPr>
          <a:lstStyle/>
          <a:p>
            <a:pPr>
              <a:lnSpc>
                <a:spcPct val="150000"/>
              </a:lnSpc>
              <a:defRPr/>
            </a:pPr>
            <a:r>
              <a:rPr lang="zh-CN" altLang="en-US" sz="800" dirty="0">
                <a:solidFill>
                  <a:schemeClr val="bg2">
                    <a:lumMod val="25000"/>
                  </a:schemeClr>
                </a:solidFill>
                <a:latin typeface="微软雅黑" panose="020B0503020204020204" pitchFamily="34" charset="-122"/>
                <a:ea typeface="微软雅黑" panose="020B0503020204020204" pitchFamily="34" charset="-122"/>
              </a:rPr>
              <a:t>深圳市南山区学苑大道</a:t>
            </a:r>
            <a:r>
              <a:rPr lang="en-US" altLang="zh-CN" sz="800" dirty="0">
                <a:solidFill>
                  <a:schemeClr val="bg2">
                    <a:lumMod val="25000"/>
                  </a:schemeClr>
                </a:solidFill>
                <a:latin typeface="微软雅黑" panose="020B0503020204020204" pitchFamily="34" charset="-122"/>
                <a:ea typeface="微软雅黑" panose="020B0503020204020204" pitchFamily="34" charset="-122"/>
              </a:rPr>
              <a:t>1001</a:t>
            </a:r>
            <a:r>
              <a:rPr lang="zh-CN" altLang="en-US" sz="800" dirty="0">
                <a:solidFill>
                  <a:schemeClr val="bg2">
                    <a:lumMod val="25000"/>
                  </a:schemeClr>
                </a:solidFill>
                <a:latin typeface="微软雅黑" panose="020B0503020204020204" pitchFamily="34" charset="-122"/>
                <a:ea typeface="微软雅黑" panose="020B0503020204020204" pitchFamily="34" charset="-122"/>
              </a:rPr>
              <a:t>号南山智园</a:t>
            </a:r>
            <a:r>
              <a:rPr lang="en-US" altLang="zh-CN" sz="800" dirty="0">
                <a:solidFill>
                  <a:schemeClr val="bg2">
                    <a:lumMod val="25000"/>
                  </a:schemeClr>
                </a:solidFill>
                <a:latin typeface="微软雅黑" panose="020B0503020204020204" pitchFamily="34" charset="-122"/>
                <a:ea typeface="微软雅黑" panose="020B0503020204020204" pitchFamily="34" charset="-122"/>
              </a:rPr>
              <a:t>A1</a:t>
            </a:r>
            <a:r>
              <a:rPr lang="zh-CN" altLang="en-US" sz="800" dirty="0">
                <a:solidFill>
                  <a:schemeClr val="bg2">
                    <a:lumMod val="25000"/>
                  </a:schemeClr>
                </a:solidFill>
                <a:latin typeface="微软雅黑" panose="020B0503020204020204" pitchFamily="34" charset="-122"/>
                <a:ea typeface="微软雅黑" panose="020B0503020204020204" pitchFamily="34" charset="-122"/>
              </a:rPr>
              <a:t>栋</a:t>
            </a:r>
            <a:endParaRPr lang="en-US" altLang="zh-CN" sz="800" dirty="0">
              <a:solidFill>
                <a:schemeClr val="bg2">
                  <a:lumMod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0" y="6454196"/>
            <a:ext cx="9144000" cy="0"/>
          </a:xfrm>
          <a:prstGeom prst="line">
            <a:avLst/>
          </a:prstGeom>
          <a:ln w="12700" cmpd="sng">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17"/>
          <p:cNvSpPr txBox="1"/>
          <p:nvPr/>
        </p:nvSpPr>
        <p:spPr>
          <a:xfrm>
            <a:off x="4067945" y="6532376"/>
            <a:ext cx="1766019" cy="235962"/>
          </a:xfrm>
          <a:prstGeom prst="rect">
            <a:avLst/>
          </a:prstGeom>
          <a:noFill/>
        </p:spPr>
        <p:txBody>
          <a:bodyPr wrap="square">
            <a:spAutoFit/>
          </a:bodyPr>
          <a:lstStyle/>
          <a:p>
            <a:pPr>
              <a:lnSpc>
                <a:spcPct val="120000"/>
              </a:lnSpc>
              <a:spcBef>
                <a:spcPts val="0"/>
              </a:spcBef>
              <a:spcAft>
                <a:spcPts val="0"/>
              </a:spcAft>
              <a:defRPr/>
            </a:pPr>
            <a:r>
              <a:rPr lang="en-US" sz="800" dirty="0" err="1">
                <a:solidFill>
                  <a:schemeClr val="bg2">
                    <a:lumMod val="25000"/>
                  </a:schemeClr>
                </a:solidFill>
                <a:latin typeface="微软雅黑" panose="020B0503020204020204" pitchFamily="34" charset="-122"/>
                <a:ea typeface="微软雅黑" panose="020B0503020204020204" pitchFamily="34" charset="-122"/>
              </a:rPr>
              <a:t>market@sangfor.com.cn</a:t>
            </a:r>
            <a:endParaRPr lang="zh-CN" altLang="en-US" sz="8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8" name="文本框 20"/>
          <p:cNvSpPr txBox="1"/>
          <p:nvPr/>
        </p:nvSpPr>
        <p:spPr>
          <a:xfrm>
            <a:off x="6516216" y="6497587"/>
            <a:ext cx="2282354" cy="276999"/>
          </a:xfrm>
          <a:prstGeom prst="rect">
            <a:avLst/>
          </a:prstGeom>
          <a:noFill/>
        </p:spPr>
        <p:txBody>
          <a:bodyPr wrap="square">
            <a:spAutoFit/>
          </a:bodyPr>
          <a:lstStyle/>
          <a:p>
            <a:pPr algn="r">
              <a:lnSpc>
                <a:spcPct val="150000"/>
              </a:lnSpc>
              <a:defRPr/>
            </a:pPr>
            <a:r>
              <a:rPr lang="en-US" altLang="zh-CN" sz="800" dirty="0">
                <a:solidFill>
                  <a:schemeClr val="bg2">
                    <a:lumMod val="25000"/>
                  </a:schemeClr>
                </a:solidFill>
                <a:latin typeface="微软雅黑" panose="020B0503020204020204" pitchFamily="34" charset="-122"/>
                <a:ea typeface="微软雅黑" panose="020B0503020204020204" pitchFamily="34" charset="-122"/>
              </a:rPr>
              <a:t>www.sangfor.com.cn</a:t>
            </a:r>
            <a:endParaRPr lang="en-US" altLang="zh-CN" sz="8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7" name="Picture 3" descr="F:\公司的\logo\子品牌\未标题-1-01.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40869" y="1407755"/>
            <a:ext cx="3248678" cy="303322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a:off x="467544" y="1050620"/>
            <a:ext cx="8280920" cy="2116"/>
          </a:xfrm>
          <a:prstGeom prst="line">
            <a:avLst/>
          </a:prstGeom>
          <a:ln w="127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4" name="文本框 7"/>
          <p:cNvSpPr txBox="1">
            <a:spLocks noChangeArrowheads="1"/>
          </p:cNvSpPr>
          <p:nvPr/>
        </p:nvSpPr>
        <p:spPr bwMode="auto">
          <a:xfrm>
            <a:off x="684610" y="1796522"/>
            <a:ext cx="5810250" cy="623248"/>
          </a:xfrm>
          <a:prstGeom prst="rect">
            <a:avLst/>
          </a:prstGeom>
          <a:noFill/>
          <a:ln>
            <a:noFill/>
          </a:ln>
        </p:spPr>
        <p:txBody>
          <a:bodyPr lIns="68580" tIns="34290" rIns="68580" bIns="3429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eaLnBrk="1" hangingPunct="1"/>
            <a:r>
              <a:rPr lang="zh-CN" altLang="en-US" sz="3600" dirty="0">
                <a:solidFill>
                  <a:prstClr val="white"/>
                </a:solidFill>
                <a:latin typeface="微软雅黑" panose="020B0503020204020204" pitchFamily="34" charset="-122"/>
                <a:ea typeface="微软雅黑" panose="020B0503020204020204" pitchFamily="34" charset="-122"/>
              </a:rPr>
              <a:t>其他常用功能</a:t>
            </a:r>
            <a:endParaRPr lang="zh-CN" altLang="en-US" sz="3600" dirty="0">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683568" y="2780928"/>
            <a:ext cx="4572000" cy="2308324"/>
          </a:xfrm>
          <a:prstGeom prst="rect">
            <a:avLst/>
          </a:prstGeom>
        </p:spPr>
        <p:txBody>
          <a:bodyPr>
            <a:spAutoFit/>
          </a:bodyPr>
          <a:lstStyle/>
          <a:p>
            <a:pPr>
              <a:lnSpc>
                <a:spcPct val="150000"/>
              </a:lnSpc>
            </a:pPr>
            <a:r>
              <a:rPr lang="zh-CN" altLang="en-US" sz="2400" dirty="0">
                <a:solidFill>
                  <a:schemeClr val="bg1"/>
                </a:solidFill>
                <a:latin typeface="Times New Roman" panose="02020603050405020304" pitchFamily="2" charset="0"/>
                <a:ea typeface="微软雅黑" panose="020B0503020204020204" pitchFamily="34" charset="-122"/>
              </a:rPr>
              <a:t>1</a:t>
            </a:r>
            <a:r>
              <a:rPr lang="en-US" altLang="zh-CN" sz="2400" dirty="0">
                <a:solidFill>
                  <a:schemeClr val="bg1"/>
                </a:solidFill>
                <a:latin typeface="Times New Roman" panose="02020603050405020304" pitchFamily="2" charset="0"/>
                <a:ea typeface="微软雅黑" panose="020B0503020204020204" pitchFamily="34" charset="-122"/>
              </a:rPr>
              <a:t>.</a:t>
            </a:r>
            <a:r>
              <a:rPr lang="zh-CN" altLang="en-US" sz="2400" dirty="0">
                <a:solidFill>
                  <a:schemeClr val="bg1"/>
                </a:solidFill>
                <a:latin typeface="Times New Roman" panose="02020603050405020304" pitchFamily="2" charset="0"/>
                <a:ea typeface="微软雅黑" panose="020B0503020204020204" pitchFamily="34" charset="-122"/>
              </a:rPr>
              <a:t>交换网口、端口聚合、</a:t>
            </a:r>
            <a:r>
              <a:rPr lang="en-US" altLang="zh-CN" sz="2400" dirty="0">
                <a:solidFill>
                  <a:schemeClr val="bg1"/>
                </a:solidFill>
                <a:latin typeface="Times New Roman" panose="02020603050405020304" pitchFamily="2" charset="0"/>
                <a:ea typeface="微软雅黑" panose="020B0503020204020204" pitchFamily="34" charset="-122"/>
              </a:rPr>
              <a:t>VLAN</a:t>
            </a:r>
            <a:endParaRPr lang="en-US" altLang="zh-CN" sz="2400" dirty="0">
              <a:solidFill>
                <a:schemeClr val="bg1"/>
              </a:solidFill>
              <a:latin typeface="Times New Roman" panose="02020603050405020304" pitchFamily="2" charset="0"/>
              <a:ea typeface="微软雅黑" panose="020B0503020204020204" pitchFamily="34" charset="-122"/>
            </a:endParaRPr>
          </a:p>
          <a:p>
            <a:pPr>
              <a:lnSpc>
                <a:spcPct val="150000"/>
              </a:lnSpc>
            </a:pPr>
            <a:r>
              <a:rPr lang="zh-CN" altLang="en-US" sz="2400" dirty="0">
                <a:solidFill>
                  <a:schemeClr val="bg1"/>
                </a:solidFill>
                <a:latin typeface="Times New Roman" panose="02020603050405020304" pitchFamily="2" charset="0"/>
                <a:ea typeface="微软雅黑" panose="020B0503020204020204" pitchFamily="34" charset="-122"/>
              </a:rPr>
              <a:t>2</a:t>
            </a:r>
            <a:r>
              <a:rPr lang="en-US" altLang="zh-CN" sz="2400" dirty="0">
                <a:solidFill>
                  <a:schemeClr val="bg1"/>
                </a:solidFill>
                <a:latin typeface="Times New Roman" panose="02020603050405020304" pitchFamily="2" charset="0"/>
                <a:ea typeface="微软雅黑" panose="020B0503020204020204" pitchFamily="34" charset="-122"/>
              </a:rPr>
              <a:t>.ACL</a:t>
            </a:r>
            <a:endParaRPr lang="en-US" altLang="zh-CN" sz="2400" dirty="0">
              <a:solidFill>
                <a:schemeClr val="bg1"/>
              </a:solidFill>
              <a:latin typeface="Times New Roman" panose="02020603050405020304" pitchFamily="2" charset="0"/>
              <a:ea typeface="微软雅黑" panose="020B0503020204020204" pitchFamily="34" charset="-122"/>
            </a:endParaRPr>
          </a:p>
          <a:p>
            <a:pPr>
              <a:lnSpc>
                <a:spcPct val="150000"/>
              </a:lnSpc>
            </a:pPr>
            <a:r>
              <a:rPr lang="zh-CN" altLang="en-US" sz="2400" dirty="0">
                <a:solidFill>
                  <a:schemeClr val="bg1"/>
                </a:solidFill>
                <a:latin typeface="Times New Roman" panose="02020603050405020304" pitchFamily="2" charset="0"/>
                <a:ea typeface="微软雅黑" panose="020B0503020204020204" pitchFamily="34" charset="-122"/>
              </a:rPr>
              <a:t>3</a:t>
            </a:r>
            <a:r>
              <a:rPr lang="en-US" altLang="zh-CN" sz="2400" dirty="0">
                <a:solidFill>
                  <a:schemeClr val="bg1"/>
                </a:solidFill>
                <a:latin typeface="Times New Roman" panose="02020603050405020304" pitchFamily="2" charset="0"/>
                <a:ea typeface="微软雅黑" panose="020B0503020204020204" pitchFamily="34" charset="-122"/>
              </a:rPr>
              <a:t>.Syslog</a:t>
            </a:r>
            <a:r>
              <a:rPr lang="zh-CN" altLang="en-US" sz="2400" dirty="0">
                <a:solidFill>
                  <a:schemeClr val="bg1"/>
                </a:solidFill>
                <a:latin typeface="Times New Roman" panose="02020603050405020304" pitchFamily="2" charset="0"/>
                <a:ea typeface="微软雅黑" panose="020B0503020204020204" pitchFamily="34" charset="-122"/>
              </a:rPr>
              <a:t>和短信告警</a:t>
            </a:r>
            <a:endParaRPr lang="en-US" altLang="zh-CN" sz="2400" dirty="0">
              <a:solidFill>
                <a:schemeClr val="bg1"/>
              </a:solidFill>
              <a:latin typeface="Times New Roman" panose="02020603050405020304" pitchFamily="2" charset="0"/>
              <a:ea typeface="微软雅黑" panose="020B0503020204020204" pitchFamily="34" charset="-122"/>
            </a:endParaRPr>
          </a:p>
          <a:p>
            <a:pPr>
              <a:lnSpc>
                <a:spcPct val="150000"/>
              </a:lnSpc>
            </a:pPr>
            <a:r>
              <a:rPr lang="zh-CN" altLang="en-US" sz="2400" dirty="0">
                <a:solidFill>
                  <a:schemeClr val="bg1"/>
                </a:solidFill>
                <a:latin typeface="Times New Roman" panose="02020603050405020304" pitchFamily="2" charset="0"/>
                <a:ea typeface="微软雅黑" panose="020B0503020204020204" pitchFamily="34" charset="-122"/>
              </a:rPr>
              <a:t>4</a:t>
            </a:r>
            <a:r>
              <a:rPr lang="en-US" altLang="zh-CN" sz="2400" dirty="0">
                <a:solidFill>
                  <a:schemeClr val="bg1"/>
                </a:solidFill>
                <a:latin typeface="Times New Roman" panose="02020603050405020304" pitchFamily="2" charset="0"/>
                <a:ea typeface="微软雅黑" panose="020B0503020204020204" pitchFamily="34" charset="-122"/>
              </a:rPr>
              <a:t>.</a:t>
            </a:r>
            <a:r>
              <a:rPr lang="zh-CN" altLang="en-US" sz="2400" dirty="0">
                <a:solidFill>
                  <a:schemeClr val="bg1"/>
                </a:solidFill>
                <a:latin typeface="Times New Roman" panose="02020603050405020304" pitchFamily="2" charset="0"/>
                <a:ea typeface="微软雅黑" panose="020B0503020204020204" pitchFamily="34" charset="-122"/>
              </a:rPr>
              <a:t>其他</a:t>
            </a:r>
            <a:endParaRPr lang="zh-CN" altLang="en-US" sz="2400" dirty="0">
              <a:solidFill>
                <a:schemeClr val="bg1"/>
              </a:solidFill>
              <a:latin typeface="Times New Roman" panose="02020603050405020304" pitchFamily="2" charset="0"/>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0"/>
          <p:cNvSpPr>
            <a:spLocks noChangeArrowheads="1"/>
          </p:cNvSpPr>
          <p:nvPr/>
        </p:nvSpPr>
        <p:spPr bwMode="auto">
          <a:xfrm>
            <a:off x="144463" y="476250"/>
            <a:ext cx="51419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交换网口、端口聚合、</a:t>
            </a:r>
            <a:r>
              <a:rPr lang="en-US" altLang="zh-CN" sz="2400" b="1">
                <a:latin typeface="Times New Roman" panose="02020603050405020304" pitchFamily="2" charset="0"/>
                <a:ea typeface="微软雅黑" panose="020B0503020204020204" pitchFamily="34" charset="-122"/>
              </a:rPr>
              <a:t>VLAN</a:t>
            </a:r>
            <a:endParaRPr lang="en-US" altLang="zh-CN" sz="2400" b="1">
              <a:latin typeface="Times New Roman" panose="02020603050405020304" pitchFamily="2" charset="0"/>
              <a:ea typeface="微软雅黑" panose="020B0503020204020204" pitchFamily="34" charset="-122"/>
            </a:endParaRPr>
          </a:p>
        </p:txBody>
      </p:sp>
      <p:sp>
        <p:nvSpPr>
          <p:cNvPr id="7170" name="TextBox 6"/>
          <p:cNvSpPr txBox="1">
            <a:spLocks noChangeArrowheads="1"/>
          </p:cNvSpPr>
          <p:nvPr/>
        </p:nvSpPr>
        <p:spPr bwMode="auto">
          <a:xfrm>
            <a:off x="142875" y="1268413"/>
            <a:ext cx="2357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Times New Roman" panose="02020603050405020304" pitchFamily="2" charset="0"/>
                <a:ea typeface="微软雅黑" panose="020B0503020204020204" pitchFamily="34" charset="-122"/>
              </a:rPr>
              <a:t>交换网口</a:t>
            </a:r>
            <a:endParaRPr lang="zh-CN" altLang="en-US" b="1">
              <a:latin typeface="Times New Roman" panose="02020603050405020304" pitchFamily="2" charset="0"/>
              <a:ea typeface="微软雅黑" panose="020B0503020204020204" pitchFamily="34" charset="-122"/>
            </a:endParaRPr>
          </a:p>
        </p:txBody>
      </p:sp>
      <p:sp>
        <p:nvSpPr>
          <p:cNvPr id="7171" name="TextBox 7"/>
          <p:cNvSpPr txBox="1">
            <a:spLocks noChangeArrowheads="1"/>
          </p:cNvSpPr>
          <p:nvPr/>
        </p:nvSpPr>
        <p:spPr bwMode="auto">
          <a:xfrm>
            <a:off x="142875" y="1785938"/>
            <a:ext cx="871537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latin typeface="Times New Roman" panose="02020603050405020304" pitchFamily="2" charset="0"/>
                <a:ea typeface="微软雅黑" panose="020B0503020204020204" pitchFamily="34" charset="-122"/>
              </a:rPr>
              <a:t>在一些较复杂的网络结构中，需要</a:t>
            </a:r>
            <a:r>
              <a:rPr lang="en-US" altLang="zh-CN">
                <a:latin typeface="Times New Roman" panose="02020603050405020304" pitchFamily="2" charset="0"/>
                <a:ea typeface="微软雅黑" panose="020B0503020204020204" pitchFamily="34" charset="-122"/>
              </a:rPr>
              <a:t>AD</a:t>
            </a:r>
            <a:r>
              <a:rPr lang="zh-CN" altLang="en-US">
                <a:latin typeface="Times New Roman" panose="02020603050405020304" pitchFamily="2" charset="0"/>
                <a:ea typeface="微软雅黑" panose="020B0503020204020204" pitchFamily="34" charset="-122"/>
              </a:rPr>
              <a:t>设备能将两个口划分到一个广播域内，相当于将</a:t>
            </a:r>
            <a:r>
              <a:rPr lang="en-US" altLang="zh-CN">
                <a:latin typeface="Times New Roman" panose="02020603050405020304" pitchFamily="2" charset="0"/>
                <a:ea typeface="微软雅黑" panose="020B0503020204020204" pitchFamily="34" charset="-122"/>
              </a:rPr>
              <a:t>AD</a:t>
            </a:r>
            <a:r>
              <a:rPr lang="zh-CN" altLang="en-US">
                <a:latin typeface="Times New Roman" panose="02020603050405020304" pitchFamily="2" charset="0"/>
                <a:ea typeface="微软雅黑" panose="020B0503020204020204" pitchFamily="34" charset="-122"/>
              </a:rPr>
              <a:t>设备的多个口组合成一个二层交换机。此时需要使用到交换网口功能。如下图拓扑：</a:t>
            </a:r>
            <a:endParaRPr lang="zh-CN" altLang="en-US">
              <a:latin typeface="Times New Roman" panose="02020603050405020304" pitchFamily="2" charset="0"/>
              <a:ea typeface="微软雅黑" panose="020B0503020204020204" pitchFamily="34" charset="-122"/>
            </a:endParaRPr>
          </a:p>
        </p:txBody>
      </p:sp>
      <p:pic>
        <p:nvPicPr>
          <p:cNvPr id="71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3625" y="4979988"/>
            <a:ext cx="12858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73" name="直接连接符 38"/>
          <p:cNvCxnSpPr>
            <a:cxnSpLocks noChangeShapeType="1"/>
          </p:cNvCxnSpPr>
          <p:nvPr/>
        </p:nvCxnSpPr>
        <p:spPr bwMode="auto">
          <a:xfrm rot="5400000" flipH="1" flipV="1">
            <a:off x="6322219" y="3821907"/>
            <a:ext cx="357187" cy="0"/>
          </a:xfrm>
          <a:prstGeom prst="line">
            <a:avLst/>
          </a:prstGeom>
          <a:noFill/>
          <a:ln w="25400">
            <a:solidFill>
              <a:schemeClr val="tx1"/>
            </a:solidFill>
            <a:round/>
          </a:ln>
          <a:extLst>
            <a:ext uri="{909E8E84-426E-40DD-AFC4-6F175D3DCCD1}">
              <a14:hiddenFill xmlns:a14="http://schemas.microsoft.com/office/drawing/2010/main">
                <a:noFill/>
              </a14:hiddenFill>
            </a:ext>
          </a:extLst>
        </p:spPr>
      </p:cxnSp>
      <p:cxnSp>
        <p:nvCxnSpPr>
          <p:cNvPr id="7174" name="直接连接符 40"/>
          <p:cNvCxnSpPr>
            <a:cxnSpLocks noChangeShapeType="1"/>
          </p:cNvCxnSpPr>
          <p:nvPr/>
        </p:nvCxnSpPr>
        <p:spPr bwMode="auto">
          <a:xfrm rot="5400000">
            <a:off x="6215063" y="4429125"/>
            <a:ext cx="428625" cy="142875"/>
          </a:xfrm>
          <a:prstGeom prst="line">
            <a:avLst/>
          </a:prstGeom>
          <a:noFill/>
          <a:ln w="25400">
            <a:solidFill>
              <a:srgbClr val="FF0000"/>
            </a:solidFill>
            <a:round/>
          </a:ln>
          <a:extLst>
            <a:ext uri="{909E8E84-426E-40DD-AFC4-6F175D3DCCD1}">
              <a14:hiddenFill xmlns:a14="http://schemas.microsoft.com/office/drawing/2010/main">
                <a:noFill/>
              </a14:hiddenFill>
            </a:ext>
          </a:extLst>
        </p:spPr>
      </p:cxnSp>
      <p:cxnSp>
        <p:nvCxnSpPr>
          <p:cNvPr id="7175" name="直接连接符 43"/>
          <p:cNvCxnSpPr>
            <a:cxnSpLocks noChangeShapeType="1"/>
          </p:cNvCxnSpPr>
          <p:nvPr/>
        </p:nvCxnSpPr>
        <p:spPr bwMode="auto">
          <a:xfrm rot="16200000" flipH="1">
            <a:off x="6929437" y="4429126"/>
            <a:ext cx="500063" cy="214312"/>
          </a:xfrm>
          <a:prstGeom prst="line">
            <a:avLst/>
          </a:prstGeom>
          <a:noFill/>
          <a:ln w="25400">
            <a:solidFill>
              <a:srgbClr val="FF0000"/>
            </a:solidFill>
            <a:round/>
          </a:ln>
          <a:extLst>
            <a:ext uri="{909E8E84-426E-40DD-AFC4-6F175D3DCCD1}">
              <a14:hiddenFill xmlns:a14="http://schemas.microsoft.com/office/drawing/2010/main">
                <a:noFill/>
              </a14:hiddenFill>
            </a:ext>
          </a:extLst>
        </p:spPr>
      </p:cxnSp>
      <p:cxnSp>
        <p:nvCxnSpPr>
          <p:cNvPr id="7176" name="直接连接符 52"/>
          <p:cNvCxnSpPr>
            <a:cxnSpLocks noChangeShapeType="1"/>
          </p:cNvCxnSpPr>
          <p:nvPr/>
        </p:nvCxnSpPr>
        <p:spPr bwMode="auto">
          <a:xfrm>
            <a:off x="6429375" y="4857750"/>
            <a:ext cx="642938" cy="0"/>
          </a:xfrm>
          <a:prstGeom prst="line">
            <a:avLst/>
          </a:prstGeom>
          <a:noFill/>
          <a:ln w="25400">
            <a:solidFill>
              <a:srgbClr val="0000FF"/>
            </a:solidFill>
            <a:round/>
          </a:ln>
          <a:extLst>
            <a:ext uri="{909E8E84-426E-40DD-AFC4-6F175D3DCCD1}">
              <a14:hiddenFill xmlns:a14="http://schemas.microsoft.com/office/drawing/2010/main">
                <a:noFill/>
              </a14:hiddenFill>
            </a:ext>
          </a:extLst>
        </p:spPr>
      </p:cxnSp>
      <p:pic>
        <p:nvPicPr>
          <p:cNvPr id="7177" name="Picture 60" descr="防火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075" y="4572000"/>
            <a:ext cx="4794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60" descr="防火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825" y="4572000"/>
            <a:ext cx="4794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Box 53"/>
          <p:cNvSpPr txBox="1">
            <a:spLocks noChangeArrowheads="1"/>
          </p:cNvSpPr>
          <p:nvPr/>
        </p:nvSpPr>
        <p:spPr bwMode="auto">
          <a:xfrm>
            <a:off x="5857875" y="4192588"/>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a:latin typeface="Times New Roman" panose="02020603050405020304" pitchFamily="2" charset="0"/>
              </a:rPr>
              <a:t>NET2</a:t>
            </a:r>
            <a:endParaRPr lang="zh-CN" altLang="en-US" sz="1400">
              <a:latin typeface="Times New Roman" panose="02020603050405020304" pitchFamily="2" charset="0"/>
            </a:endParaRPr>
          </a:p>
        </p:txBody>
      </p:sp>
      <p:sp>
        <p:nvSpPr>
          <p:cNvPr id="7180" name="TextBox 54"/>
          <p:cNvSpPr txBox="1">
            <a:spLocks noChangeArrowheads="1"/>
          </p:cNvSpPr>
          <p:nvPr/>
        </p:nvSpPr>
        <p:spPr bwMode="auto">
          <a:xfrm>
            <a:off x="7215188" y="4143375"/>
            <a:ext cx="714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a:latin typeface="Times New Roman" panose="02020603050405020304" pitchFamily="2" charset="0"/>
              </a:rPr>
              <a:t>NET3</a:t>
            </a:r>
            <a:endParaRPr lang="zh-CN" altLang="en-US" sz="1400">
              <a:latin typeface="Times New Roman" panose="02020603050405020304" pitchFamily="2" charset="0"/>
            </a:endParaRPr>
          </a:p>
        </p:txBody>
      </p:sp>
      <p:sp>
        <p:nvSpPr>
          <p:cNvPr id="7181" name="TextBox 55"/>
          <p:cNvSpPr txBox="1">
            <a:spLocks noChangeArrowheads="1"/>
          </p:cNvSpPr>
          <p:nvPr/>
        </p:nvSpPr>
        <p:spPr bwMode="auto">
          <a:xfrm>
            <a:off x="5929313" y="3643313"/>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a:latin typeface="Times New Roman" panose="02020603050405020304" pitchFamily="2" charset="0"/>
              </a:rPr>
              <a:t>NET1</a:t>
            </a:r>
            <a:endParaRPr lang="zh-CN" altLang="en-US" sz="1400">
              <a:latin typeface="Times New Roman" panose="02020603050405020304" pitchFamily="2" charset="0"/>
            </a:endParaRPr>
          </a:p>
        </p:txBody>
      </p:sp>
      <p:pic>
        <p:nvPicPr>
          <p:cNvPr id="7182" name="Picture 11" descr="D:\sinfor\2010\1月\网络图标设计\修改0126\修改\互联网云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188" y="5122863"/>
            <a:ext cx="1500187"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Box 24"/>
          <p:cNvSpPr txBox="1">
            <a:spLocks noChangeArrowheads="1"/>
          </p:cNvSpPr>
          <p:nvPr/>
        </p:nvSpPr>
        <p:spPr bwMode="auto">
          <a:xfrm>
            <a:off x="6357938" y="5643563"/>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a:solidFill>
                  <a:schemeClr val="bg1"/>
                </a:solidFill>
                <a:latin typeface="微软雅黑" panose="020B0503020204020204" pitchFamily="34" charset="-122"/>
                <a:ea typeface="微软雅黑" panose="020B0503020204020204" pitchFamily="34" charset="-122"/>
              </a:rPr>
              <a:t>内网用户</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7185" name="TextBox 56"/>
          <p:cNvSpPr txBox="1">
            <a:spLocks noChangeArrowheads="1"/>
          </p:cNvSpPr>
          <p:nvPr/>
        </p:nvSpPr>
        <p:spPr bwMode="auto">
          <a:xfrm>
            <a:off x="142875" y="3214688"/>
            <a:ext cx="4929188" cy="256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solidFill>
                  <a:srgbClr val="0000FF"/>
                </a:solidFill>
                <a:latin typeface="Times New Roman" panose="02020603050405020304" pitchFamily="2" charset="0"/>
                <a:ea typeface="微软雅黑" panose="020B0503020204020204" pitchFamily="34" charset="-122"/>
              </a:rPr>
              <a:t>拓扑说明：客户两台防火墙做双机热备，两台防火墙一主一备，从而满足高可用性与高可靠性的要求，此时</a:t>
            </a:r>
            <a:r>
              <a:rPr lang="en-US" altLang="zh-CN">
                <a:solidFill>
                  <a:srgbClr val="0000FF"/>
                </a:solidFill>
                <a:latin typeface="Times New Roman" panose="02020603050405020304" pitchFamily="2" charset="0"/>
                <a:ea typeface="微软雅黑" panose="020B0503020204020204" pitchFamily="34" charset="-122"/>
              </a:rPr>
              <a:t>AD</a:t>
            </a:r>
            <a:r>
              <a:rPr lang="zh-CN" altLang="en-US">
                <a:solidFill>
                  <a:srgbClr val="0000FF"/>
                </a:solidFill>
                <a:latin typeface="Times New Roman" panose="02020603050405020304" pitchFamily="2" charset="0"/>
                <a:ea typeface="微软雅黑" panose="020B0503020204020204" pitchFamily="34" charset="-122"/>
              </a:rPr>
              <a:t>如果部署到网络出口，则要求</a:t>
            </a:r>
            <a:r>
              <a:rPr lang="en-US" altLang="zh-CN">
                <a:solidFill>
                  <a:srgbClr val="0000FF"/>
                </a:solidFill>
                <a:latin typeface="Times New Roman" panose="02020603050405020304" pitchFamily="2" charset="0"/>
                <a:ea typeface="微软雅黑" panose="020B0503020204020204" pitchFamily="34" charset="-122"/>
              </a:rPr>
              <a:t>NET2</a:t>
            </a:r>
            <a:r>
              <a:rPr lang="zh-CN" altLang="en-US">
                <a:solidFill>
                  <a:srgbClr val="0000FF"/>
                </a:solidFill>
                <a:latin typeface="Times New Roman" panose="02020603050405020304" pitchFamily="2" charset="0"/>
                <a:ea typeface="微软雅黑" panose="020B0503020204020204" pitchFamily="34" charset="-122"/>
              </a:rPr>
              <a:t>与</a:t>
            </a:r>
            <a:r>
              <a:rPr lang="en-US" altLang="zh-CN">
                <a:solidFill>
                  <a:srgbClr val="0000FF"/>
                </a:solidFill>
                <a:latin typeface="Times New Roman" panose="02020603050405020304" pitchFamily="2" charset="0"/>
                <a:ea typeface="微软雅黑" panose="020B0503020204020204" pitchFamily="34" charset="-122"/>
              </a:rPr>
              <a:t>NET3</a:t>
            </a:r>
            <a:r>
              <a:rPr lang="zh-CN" altLang="en-US">
                <a:solidFill>
                  <a:srgbClr val="0000FF"/>
                </a:solidFill>
                <a:latin typeface="Times New Roman" panose="02020603050405020304" pitchFamily="2" charset="0"/>
                <a:ea typeface="微软雅黑" panose="020B0503020204020204" pitchFamily="34" charset="-122"/>
              </a:rPr>
              <a:t>接口</a:t>
            </a:r>
            <a:r>
              <a:rPr lang="en-US" altLang="zh-CN">
                <a:solidFill>
                  <a:srgbClr val="0000FF"/>
                </a:solidFill>
                <a:latin typeface="Times New Roman" panose="02020603050405020304" pitchFamily="2" charset="0"/>
                <a:ea typeface="微软雅黑" panose="020B0503020204020204" pitchFamily="34" charset="-122"/>
              </a:rPr>
              <a:t>IP</a:t>
            </a:r>
            <a:r>
              <a:rPr lang="zh-CN" altLang="en-US">
                <a:solidFill>
                  <a:srgbClr val="0000FF"/>
                </a:solidFill>
                <a:latin typeface="Times New Roman" panose="02020603050405020304" pitchFamily="2" charset="0"/>
                <a:ea typeface="微软雅黑" panose="020B0503020204020204" pitchFamily="34" charset="-122"/>
              </a:rPr>
              <a:t>地址一样，</a:t>
            </a:r>
            <a:r>
              <a:rPr lang="zh-CN" altLang="en-US" b="1">
                <a:solidFill>
                  <a:srgbClr val="FF0000"/>
                </a:solidFill>
                <a:latin typeface="Times New Roman" panose="02020603050405020304" pitchFamily="2" charset="0"/>
                <a:ea typeface="微软雅黑" panose="020B0503020204020204" pitchFamily="34" charset="-122"/>
              </a:rPr>
              <a:t>相当于</a:t>
            </a:r>
            <a:r>
              <a:rPr lang="en-US" altLang="zh-CN">
                <a:solidFill>
                  <a:srgbClr val="0000FF"/>
                </a:solidFill>
                <a:latin typeface="Times New Roman" panose="02020603050405020304" pitchFamily="2" charset="0"/>
                <a:ea typeface="微软雅黑" panose="020B0503020204020204" pitchFamily="34" charset="-122"/>
              </a:rPr>
              <a:t>NET2</a:t>
            </a:r>
            <a:r>
              <a:rPr lang="zh-CN" altLang="en-US">
                <a:solidFill>
                  <a:srgbClr val="0000FF"/>
                </a:solidFill>
                <a:latin typeface="Times New Roman" panose="02020603050405020304" pitchFamily="2" charset="0"/>
                <a:ea typeface="微软雅黑" panose="020B0503020204020204" pitchFamily="34" charset="-122"/>
              </a:rPr>
              <a:t>与</a:t>
            </a:r>
            <a:r>
              <a:rPr lang="en-US" altLang="zh-CN">
                <a:solidFill>
                  <a:srgbClr val="0000FF"/>
                </a:solidFill>
                <a:latin typeface="Times New Roman" panose="02020603050405020304" pitchFamily="2" charset="0"/>
                <a:ea typeface="微软雅黑" panose="020B0503020204020204" pitchFamily="34" charset="-122"/>
              </a:rPr>
              <a:t>NET3</a:t>
            </a:r>
            <a:r>
              <a:rPr lang="zh-CN" altLang="en-US">
                <a:solidFill>
                  <a:srgbClr val="0000FF"/>
                </a:solidFill>
                <a:latin typeface="Times New Roman" panose="02020603050405020304" pitchFamily="2" charset="0"/>
                <a:ea typeface="微软雅黑" panose="020B0503020204020204" pitchFamily="34" charset="-122"/>
              </a:rPr>
              <a:t>属于同一个</a:t>
            </a:r>
            <a:r>
              <a:rPr lang="en-US" altLang="zh-CN">
                <a:solidFill>
                  <a:srgbClr val="0000FF"/>
                </a:solidFill>
                <a:latin typeface="Times New Roman" panose="02020603050405020304" pitchFamily="2" charset="0"/>
                <a:ea typeface="微软雅黑" panose="020B0503020204020204" pitchFamily="34" charset="-122"/>
              </a:rPr>
              <a:t>VLAN</a:t>
            </a:r>
            <a:r>
              <a:rPr lang="zh-CN" altLang="en-US">
                <a:solidFill>
                  <a:srgbClr val="0000FF"/>
                </a:solidFill>
                <a:latin typeface="Times New Roman" panose="02020603050405020304" pitchFamily="2" charset="0"/>
                <a:ea typeface="微软雅黑" panose="020B0503020204020204" pitchFamily="34" charset="-122"/>
              </a:rPr>
              <a:t>，且防火墙发送的数据通过</a:t>
            </a:r>
            <a:r>
              <a:rPr lang="en-US" altLang="zh-CN">
                <a:solidFill>
                  <a:srgbClr val="0000FF"/>
                </a:solidFill>
                <a:latin typeface="Times New Roman" panose="02020603050405020304" pitchFamily="2" charset="0"/>
                <a:ea typeface="微软雅黑" panose="020B0503020204020204" pitchFamily="34" charset="-122"/>
              </a:rPr>
              <a:t>NET2</a:t>
            </a:r>
            <a:r>
              <a:rPr lang="zh-CN" altLang="en-US">
                <a:solidFill>
                  <a:srgbClr val="0000FF"/>
                </a:solidFill>
                <a:latin typeface="Times New Roman" panose="02020603050405020304" pitchFamily="2" charset="0"/>
                <a:ea typeface="微软雅黑" panose="020B0503020204020204" pitchFamily="34" charset="-122"/>
              </a:rPr>
              <a:t>与</a:t>
            </a:r>
            <a:r>
              <a:rPr lang="en-US" altLang="zh-CN">
                <a:solidFill>
                  <a:srgbClr val="0000FF"/>
                </a:solidFill>
                <a:latin typeface="Times New Roman" panose="02020603050405020304" pitchFamily="2" charset="0"/>
                <a:ea typeface="微软雅黑" panose="020B0503020204020204" pitchFamily="34" charset="-122"/>
              </a:rPr>
              <a:t>NET3</a:t>
            </a:r>
            <a:r>
              <a:rPr lang="zh-CN" altLang="en-US">
                <a:solidFill>
                  <a:srgbClr val="0000FF"/>
                </a:solidFill>
                <a:latin typeface="Times New Roman" panose="02020603050405020304" pitchFamily="2" charset="0"/>
                <a:ea typeface="微软雅黑" panose="020B0503020204020204" pitchFamily="34" charset="-122"/>
              </a:rPr>
              <a:t>均能与该</a:t>
            </a:r>
            <a:r>
              <a:rPr lang="en-US" altLang="zh-CN">
                <a:solidFill>
                  <a:srgbClr val="0000FF"/>
                </a:solidFill>
                <a:latin typeface="Times New Roman" panose="02020603050405020304" pitchFamily="2" charset="0"/>
                <a:ea typeface="微软雅黑" panose="020B0503020204020204" pitchFamily="34" charset="-122"/>
              </a:rPr>
              <a:t>VLAN IP</a:t>
            </a:r>
            <a:r>
              <a:rPr lang="zh-CN" altLang="en-US">
                <a:solidFill>
                  <a:srgbClr val="0000FF"/>
                </a:solidFill>
                <a:latin typeface="Times New Roman" panose="02020603050405020304" pitchFamily="2" charset="0"/>
                <a:ea typeface="微软雅黑" panose="020B0503020204020204" pitchFamily="34" charset="-122"/>
              </a:rPr>
              <a:t>通信</a:t>
            </a:r>
            <a:r>
              <a:rPr lang="zh-CN" altLang="en-US">
                <a:solidFill>
                  <a:srgbClr val="0000FF"/>
                </a:solidFill>
              </a:rPr>
              <a:t>。</a:t>
            </a:r>
            <a:endParaRPr lang="zh-CN" altLang="en-US">
              <a:solidFill>
                <a:srgbClr val="0000FF"/>
              </a:solidFill>
            </a:endParaRPr>
          </a:p>
        </p:txBody>
      </p:sp>
      <p:cxnSp>
        <p:nvCxnSpPr>
          <p:cNvPr id="2" name="直接连接符 57"/>
          <p:cNvCxnSpPr>
            <a:cxnSpLocks noChangeShapeType="1"/>
          </p:cNvCxnSpPr>
          <p:nvPr/>
        </p:nvCxnSpPr>
        <p:spPr bwMode="auto">
          <a:xfrm rot="5400000" flipH="1" flipV="1">
            <a:off x="6750844" y="3821907"/>
            <a:ext cx="357187" cy="0"/>
          </a:xfrm>
          <a:prstGeom prst="line">
            <a:avLst/>
          </a:prstGeom>
          <a:noFill/>
          <a:ln w="25400">
            <a:solidFill>
              <a:schemeClr val="tx1"/>
            </a:solidFill>
            <a:round/>
          </a:ln>
          <a:extLst>
            <a:ext uri="{909E8E84-426E-40DD-AFC4-6F175D3DCCD1}">
              <a14:hiddenFill xmlns:a14="http://schemas.microsoft.com/office/drawing/2010/main">
                <a:noFill/>
              </a14:hiddenFill>
            </a:ext>
          </a:extLst>
        </p:spPr>
      </p:cxnSp>
      <p:pic>
        <p:nvPicPr>
          <p:cNvPr id="7186" name="Picture 17" descr="D:\sinfor\2010\1月\网络图标设计\修改0126\修改\产品2\应用交付.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3592513"/>
            <a:ext cx="107156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7" name="Picture 63" descr="互联网云"/>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0" y="2728913"/>
            <a:ext cx="1285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TextBox 58"/>
          <p:cNvSpPr txBox="1">
            <a:spLocks noChangeArrowheads="1"/>
          </p:cNvSpPr>
          <p:nvPr/>
        </p:nvSpPr>
        <p:spPr bwMode="auto">
          <a:xfrm>
            <a:off x="6929438" y="3621088"/>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a:latin typeface="Times New Roman" panose="02020603050405020304" pitchFamily="2" charset="0"/>
              </a:rPr>
              <a:t>NET4</a:t>
            </a:r>
            <a:endParaRPr lang="zh-CN" altLang="en-US" sz="1400">
              <a:latin typeface="Times New Roman" panose="02020603050405020304" pitchFamily="2" charset="0"/>
            </a:endParaRPr>
          </a:p>
        </p:txBody>
      </p:sp>
      <p:sp>
        <p:nvSpPr>
          <p:cNvPr id="7189" name="TextBox 59"/>
          <p:cNvSpPr txBox="1">
            <a:spLocks noChangeArrowheads="1"/>
          </p:cNvSpPr>
          <p:nvPr/>
        </p:nvSpPr>
        <p:spPr bwMode="auto">
          <a:xfrm>
            <a:off x="5286375" y="4643438"/>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latin typeface="Times New Roman" panose="02020603050405020304" pitchFamily="2" charset="0"/>
                <a:ea typeface="微软雅黑" panose="020B0503020204020204" pitchFamily="34" charset="-122"/>
              </a:rPr>
              <a:t>防火墙</a:t>
            </a:r>
            <a:r>
              <a:rPr lang="en-US" altLang="zh-CN" sz="1400">
                <a:latin typeface="Times New Roman" panose="02020603050405020304" pitchFamily="2" charset="0"/>
                <a:ea typeface="微软雅黑" panose="020B0503020204020204" pitchFamily="34" charset="-122"/>
              </a:rPr>
              <a:t>-A</a:t>
            </a:r>
            <a:endParaRPr lang="zh-CN" altLang="en-US" sz="1400">
              <a:latin typeface="Times New Roman" panose="02020603050405020304" pitchFamily="2" charset="0"/>
              <a:ea typeface="微软雅黑" panose="020B0503020204020204" pitchFamily="34" charset="-122"/>
            </a:endParaRPr>
          </a:p>
        </p:txBody>
      </p:sp>
      <p:sp>
        <p:nvSpPr>
          <p:cNvPr id="7190" name="TextBox 60"/>
          <p:cNvSpPr txBox="1">
            <a:spLocks noChangeArrowheads="1"/>
          </p:cNvSpPr>
          <p:nvPr/>
        </p:nvSpPr>
        <p:spPr bwMode="auto">
          <a:xfrm>
            <a:off x="7358063" y="4643438"/>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latin typeface="Times New Roman" panose="02020603050405020304" pitchFamily="2" charset="0"/>
                <a:ea typeface="微软雅黑" panose="020B0503020204020204" pitchFamily="34" charset="-122"/>
              </a:rPr>
              <a:t>防火墙</a:t>
            </a:r>
            <a:r>
              <a:rPr lang="en-US" altLang="zh-CN" sz="1400">
                <a:latin typeface="Times New Roman" panose="02020603050405020304" pitchFamily="2" charset="0"/>
                <a:ea typeface="微软雅黑" panose="020B0503020204020204" pitchFamily="34" charset="-122"/>
              </a:rPr>
              <a:t>-B</a:t>
            </a:r>
            <a:endParaRPr lang="zh-CN" altLang="en-US" sz="1400">
              <a:latin typeface="Times New Roman" panose="02020603050405020304"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85"/>
                                        </p:tgtEl>
                                        <p:attrNameLst>
                                          <p:attrName>style.visibility</p:attrName>
                                        </p:attrNameLst>
                                      </p:cBhvr>
                                      <p:to>
                                        <p:strVal val="visible"/>
                                      </p:to>
                                    </p:set>
                                    <p:animEffect transition="in" filter="box(in)">
                                      <p:cBhvr>
                                        <p:cTn id="7" dur="500"/>
                                        <p:tgtEl>
                                          <p:spTgt spid="7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1674813"/>
            <a:ext cx="8445500"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0"/>
          <p:cNvSpPr>
            <a:spLocks noChangeArrowheads="1"/>
          </p:cNvSpPr>
          <p:nvPr/>
        </p:nvSpPr>
        <p:spPr bwMode="auto">
          <a:xfrm>
            <a:off x="144463" y="333375"/>
            <a:ext cx="53609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交换网口、端口聚合、</a:t>
            </a:r>
            <a:r>
              <a:rPr lang="en-US" altLang="zh-CN" sz="2400" b="1">
                <a:latin typeface="Times New Roman" panose="02020603050405020304" pitchFamily="2" charset="0"/>
                <a:ea typeface="微软雅黑" panose="020B0503020204020204" pitchFamily="34" charset="-122"/>
              </a:rPr>
              <a:t>VLAN</a:t>
            </a:r>
            <a:endParaRPr lang="en-US" altLang="zh-CN" sz="2400" b="1">
              <a:latin typeface="Times New Roman" panose="02020603050405020304" pitchFamily="2" charset="0"/>
              <a:ea typeface="微软雅黑" panose="020B0503020204020204" pitchFamily="34" charset="-122"/>
            </a:endParaRPr>
          </a:p>
        </p:txBody>
      </p:sp>
      <p:sp>
        <p:nvSpPr>
          <p:cNvPr id="8195" name="TextBox 6"/>
          <p:cNvSpPr txBox="1">
            <a:spLocks noChangeArrowheads="1"/>
          </p:cNvSpPr>
          <p:nvPr/>
        </p:nvSpPr>
        <p:spPr bwMode="auto">
          <a:xfrm>
            <a:off x="142875" y="1052513"/>
            <a:ext cx="3500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Times New Roman" panose="02020603050405020304" pitchFamily="2" charset="0"/>
                <a:ea typeface="微软雅黑" panose="020B0503020204020204" pitchFamily="34" charset="-122"/>
              </a:rPr>
              <a:t>交换网口配置方法与截图</a:t>
            </a:r>
            <a:endParaRPr lang="zh-CN" altLang="en-US" b="1">
              <a:latin typeface="Times New Roman" panose="02020603050405020304" pitchFamily="2" charset="0"/>
              <a:ea typeface="微软雅黑" panose="020B0503020204020204" pitchFamily="34" charset="-122"/>
            </a:endParaRPr>
          </a:p>
        </p:txBody>
      </p:sp>
      <p:sp>
        <p:nvSpPr>
          <p:cNvPr id="8197" name="圆角矩形 2"/>
          <p:cNvSpPr>
            <a:spLocks noChangeArrowheads="1"/>
          </p:cNvSpPr>
          <p:nvPr/>
        </p:nvSpPr>
        <p:spPr bwMode="auto">
          <a:xfrm>
            <a:off x="468313" y="3360738"/>
            <a:ext cx="574675" cy="215900"/>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8198" name="圆角矩形 3"/>
          <p:cNvSpPr>
            <a:spLocks noChangeArrowheads="1"/>
          </p:cNvSpPr>
          <p:nvPr/>
        </p:nvSpPr>
        <p:spPr bwMode="auto">
          <a:xfrm>
            <a:off x="2908300" y="1700213"/>
            <a:ext cx="727075" cy="219075"/>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grpSp>
        <p:nvGrpSpPr>
          <p:cNvPr id="8199" name="Group 7"/>
          <p:cNvGrpSpPr/>
          <p:nvPr/>
        </p:nvGrpSpPr>
        <p:grpSpPr bwMode="auto">
          <a:xfrm>
            <a:off x="4211638" y="2133600"/>
            <a:ext cx="3744912" cy="647700"/>
            <a:chOff x="0" y="0"/>
            <a:chExt cx="3744416" cy="648072"/>
          </a:xfrm>
        </p:grpSpPr>
        <p:sp>
          <p:nvSpPr>
            <p:cNvPr id="3" name="圆角矩形 9"/>
            <p:cNvSpPr>
              <a:spLocks noChangeArrowheads="1"/>
            </p:cNvSpPr>
            <p:nvPr/>
          </p:nvSpPr>
          <p:spPr bwMode="auto">
            <a:xfrm>
              <a:off x="0" y="72008"/>
              <a:ext cx="2088232" cy="576064"/>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cxnSp>
          <p:nvCxnSpPr>
            <p:cNvPr id="8200" name="直接箭头连接符 15"/>
            <p:cNvCxnSpPr>
              <a:cxnSpLocks noChangeShapeType="1"/>
            </p:cNvCxnSpPr>
            <p:nvPr/>
          </p:nvCxnSpPr>
          <p:spPr bwMode="auto">
            <a:xfrm flipV="1">
              <a:off x="2088232" y="216024"/>
              <a:ext cx="360040" cy="144016"/>
            </a:xfrm>
            <a:prstGeom prst="straightConnector1">
              <a:avLst/>
            </a:prstGeom>
            <a:noFill/>
            <a:ln w="25400">
              <a:solidFill>
                <a:srgbClr val="FF0000"/>
              </a:solidFill>
              <a:round/>
              <a:tailEnd type="arrow" w="med" len="med"/>
            </a:ln>
            <a:extLst>
              <a:ext uri="{909E8E84-426E-40DD-AFC4-6F175D3DCCD1}">
                <a14:hiddenFill xmlns:a14="http://schemas.microsoft.com/office/drawing/2010/main">
                  <a:noFill/>
                </a14:hiddenFill>
              </a:ext>
            </a:extLst>
          </p:spPr>
        </p:cxnSp>
        <p:sp>
          <p:nvSpPr>
            <p:cNvPr id="8201" name="圆角矩形 16"/>
            <p:cNvSpPr>
              <a:spLocks noChangeArrowheads="1"/>
            </p:cNvSpPr>
            <p:nvPr/>
          </p:nvSpPr>
          <p:spPr bwMode="auto">
            <a:xfrm>
              <a:off x="2447601" y="0"/>
              <a:ext cx="1296815" cy="648072"/>
            </a:xfrm>
            <a:prstGeom prst="roundRect">
              <a:avLst>
                <a:gd name="adj" fmla="val 16667"/>
              </a:avLst>
            </a:prstGeom>
            <a:solidFill>
              <a:schemeClr val="accent1">
                <a:alpha val="0"/>
              </a:schemeClr>
            </a:solidFill>
            <a:ln w="25400">
              <a:solidFill>
                <a:srgbClr val="FF0000"/>
              </a:solidFill>
              <a:round/>
            </a:ln>
          </p:spPr>
          <p:txBody>
            <a:bodyPr/>
            <a:lstStyle/>
            <a:p>
              <a:r>
                <a:rPr lang="zh-CN" altLang="en-US" sz="1600">
                  <a:solidFill>
                    <a:srgbClr val="FF0000"/>
                  </a:solidFill>
                  <a:latin typeface="微软雅黑" panose="020B0503020204020204" pitchFamily="34" charset="-122"/>
                  <a:ea typeface="微软雅黑" panose="020B0503020204020204" pitchFamily="34" charset="-122"/>
                </a:rPr>
                <a:t>可看到所有物理接口</a:t>
              </a:r>
              <a:endParaRPr lang="zh-CN" altLang="en-US" sz="1600">
                <a:solidFill>
                  <a:srgbClr val="FF0000"/>
                </a:solidFill>
                <a:latin typeface="微软雅黑" panose="020B0503020204020204" pitchFamily="34" charset="-122"/>
                <a:ea typeface="微软雅黑" panose="020B0503020204020204" pitchFamily="34" charset="-122"/>
              </a:endParaRPr>
            </a:p>
          </p:txBody>
        </p:sp>
      </p:grpSp>
      <p:pic>
        <p:nvPicPr>
          <p:cNvPr id="8203"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674813"/>
            <a:ext cx="6794500"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4" name="Group 12"/>
          <p:cNvGrpSpPr/>
          <p:nvPr/>
        </p:nvGrpSpPr>
        <p:grpSpPr bwMode="auto">
          <a:xfrm>
            <a:off x="3721100" y="2852738"/>
            <a:ext cx="1714500" cy="571500"/>
            <a:chOff x="0" y="0"/>
            <a:chExt cx="1714500" cy="571500"/>
          </a:xfrm>
        </p:grpSpPr>
        <p:cxnSp>
          <p:nvCxnSpPr>
            <p:cNvPr id="4" name="直接箭头连接符 13"/>
            <p:cNvCxnSpPr>
              <a:cxnSpLocks noChangeShapeType="1"/>
            </p:cNvCxnSpPr>
            <p:nvPr/>
          </p:nvCxnSpPr>
          <p:spPr bwMode="auto">
            <a:xfrm flipV="1">
              <a:off x="0" y="358775"/>
              <a:ext cx="357187" cy="69850"/>
            </a:xfrm>
            <a:prstGeom prst="straightConnector1">
              <a:avLst/>
            </a:prstGeom>
            <a:noFill/>
            <a:ln w="25400">
              <a:solidFill>
                <a:srgbClr val="FF0000"/>
              </a:solidFill>
              <a:round/>
              <a:tailEnd type="arrow" w="med" len="med"/>
            </a:ln>
            <a:extLst>
              <a:ext uri="{909E8E84-426E-40DD-AFC4-6F175D3DCCD1}">
                <a14:hiddenFill xmlns:a14="http://schemas.microsoft.com/office/drawing/2010/main">
                  <a:noFill/>
                </a14:hiddenFill>
              </a:ext>
            </a:extLst>
          </p:spPr>
        </p:cxnSp>
        <p:sp>
          <p:nvSpPr>
            <p:cNvPr id="8205" name="圆角矩形 14"/>
            <p:cNvSpPr>
              <a:spLocks noChangeArrowheads="1"/>
            </p:cNvSpPr>
            <p:nvPr/>
          </p:nvSpPr>
          <p:spPr bwMode="auto">
            <a:xfrm>
              <a:off x="357188" y="0"/>
              <a:ext cx="1357312" cy="571500"/>
            </a:xfrm>
            <a:prstGeom prst="roundRect">
              <a:avLst>
                <a:gd name="adj" fmla="val 16667"/>
              </a:avLst>
            </a:prstGeom>
            <a:solidFill>
              <a:schemeClr val="accent1">
                <a:alpha val="0"/>
              </a:schemeClr>
            </a:solidFill>
            <a:ln w="25400">
              <a:solidFill>
                <a:srgbClr val="FF0000"/>
              </a:solidFill>
              <a:round/>
            </a:ln>
          </p:spPr>
          <p:txBody>
            <a:bodyPr/>
            <a:lstStyle/>
            <a:p>
              <a:r>
                <a:rPr lang="zh-CN" altLang="en-US" sz="1400">
                  <a:solidFill>
                    <a:srgbClr val="FF0000"/>
                  </a:solidFill>
                  <a:latin typeface="微软雅黑" panose="020B0503020204020204" pitchFamily="34" charset="-122"/>
                  <a:ea typeface="微软雅黑" panose="020B0503020204020204" pitchFamily="34" charset="-122"/>
                </a:rPr>
                <a:t>选择组合成交换口的网卡</a:t>
              </a:r>
              <a:endParaRPr lang="zh-CN" altLang="en-US" sz="1400">
                <a:solidFill>
                  <a:srgbClr val="FF0000"/>
                </a:solidFill>
                <a:latin typeface="微软雅黑" panose="020B0503020204020204" pitchFamily="34" charset="-122"/>
                <a:ea typeface="微软雅黑" panose="020B0503020204020204" pitchFamily="34" charset="-122"/>
              </a:endParaRPr>
            </a:p>
          </p:txBody>
        </p:sp>
      </p:grpSp>
      <p:grpSp>
        <p:nvGrpSpPr>
          <p:cNvPr id="8207" name="Group 15"/>
          <p:cNvGrpSpPr/>
          <p:nvPr/>
        </p:nvGrpSpPr>
        <p:grpSpPr bwMode="auto">
          <a:xfrm>
            <a:off x="3667125" y="2063750"/>
            <a:ext cx="1714500" cy="571500"/>
            <a:chOff x="0" y="0"/>
            <a:chExt cx="1714500" cy="571500"/>
          </a:xfrm>
        </p:grpSpPr>
        <p:cxnSp>
          <p:nvCxnSpPr>
            <p:cNvPr id="5" name="直接箭头连接符 10"/>
            <p:cNvCxnSpPr>
              <a:cxnSpLocks noChangeShapeType="1"/>
            </p:cNvCxnSpPr>
            <p:nvPr/>
          </p:nvCxnSpPr>
          <p:spPr bwMode="auto">
            <a:xfrm flipV="1">
              <a:off x="0" y="357187"/>
              <a:ext cx="357188" cy="214313"/>
            </a:xfrm>
            <a:prstGeom prst="straightConnector1">
              <a:avLst/>
            </a:prstGeom>
            <a:noFill/>
            <a:ln w="25400">
              <a:solidFill>
                <a:srgbClr val="FF0000"/>
              </a:solidFill>
              <a:round/>
              <a:tailEnd type="arrow" w="med" len="med"/>
            </a:ln>
            <a:extLst>
              <a:ext uri="{909E8E84-426E-40DD-AFC4-6F175D3DCCD1}">
                <a14:hiddenFill xmlns:a14="http://schemas.microsoft.com/office/drawing/2010/main">
                  <a:noFill/>
                </a14:hiddenFill>
              </a:ext>
            </a:extLst>
          </p:spPr>
        </p:cxnSp>
        <p:sp>
          <p:nvSpPr>
            <p:cNvPr id="8208" name="圆角矩形 11"/>
            <p:cNvSpPr>
              <a:spLocks noChangeArrowheads="1"/>
            </p:cNvSpPr>
            <p:nvPr/>
          </p:nvSpPr>
          <p:spPr bwMode="auto">
            <a:xfrm>
              <a:off x="357188" y="0"/>
              <a:ext cx="1357312" cy="571500"/>
            </a:xfrm>
            <a:prstGeom prst="roundRect">
              <a:avLst>
                <a:gd name="adj" fmla="val 16667"/>
              </a:avLst>
            </a:prstGeom>
            <a:solidFill>
              <a:schemeClr val="accent1">
                <a:alpha val="0"/>
              </a:schemeClr>
            </a:solidFill>
            <a:ln w="25400">
              <a:solidFill>
                <a:srgbClr val="FF0000"/>
              </a:solidFill>
              <a:round/>
            </a:ln>
          </p:spPr>
          <p:txBody>
            <a:bodyPr/>
            <a:lstStyle/>
            <a:p>
              <a:r>
                <a:rPr lang="zh-CN" altLang="en-US" sz="1400">
                  <a:solidFill>
                    <a:srgbClr val="FF0000"/>
                  </a:solidFill>
                  <a:latin typeface="微软雅黑" panose="020B0503020204020204" pitchFamily="34" charset="-122"/>
                  <a:ea typeface="微软雅黑" panose="020B0503020204020204" pitchFamily="34" charset="-122"/>
                </a:rPr>
                <a:t>自定义交换网口组合的名称</a:t>
              </a:r>
              <a:endParaRPr lang="zh-CN" altLang="en-US" sz="1400">
                <a:solidFill>
                  <a:srgbClr val="FF0000"/>
                </a:solidFill>
                <a:latin typeface="微软雅黑" panose="020B0503020204020204" pitchFamily="34" charset="-122"/>
                <a:ea typeface="微软雅黑" panose="020B0503020204020204" pitchFamily="34" charset="-122"/>
              </a:endParaRPr>
            </a:p>
          </p:txBody>
        </p:sp>
      </p:grpSp>
      <p:grpSp>
        <p:nvGrpSpPr>
          <p:cNvPr id="8210" name="Group 18"/>
          <p:cNvGrpSpPr/>
          <p:nvPr/>
        </p:nvGrpSpPr>
        <p:grpSpPr bwMode="auto">
          <a:xfrm>
            <a:off x="3271838" y="4292600"/>
            <a:ext cx="3303587" cy="576263"/>
            <a:chOff x="0" y="0"/>
            <a:chExt cx="3303812" cy="576064"/>
          </a:xfrm>
        </p:grpSpPr>
        <p:sp>
          <p:nvSpPr>
            <p:cNvPr id="6" name="圆角矩形 24"/>
            <p:cNvSpPr>
              <a:spLocks noChangeArrowheads="1"/>
            </p:cNvSpPr>
            <p:nvPr/>
          </p:nvSpPr>
          <p:spPr bwMode="auto">
            <a:xfrm>
              <a:off x="0" y="288032"/>
              <a:ext cx="449449" cy="288032"/>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cxnSp>
          <p:nvCxnSpPr>
            <p:cNvPr id="8211" name="直接箭头连接符 26"/>
            <p:cNvCxnSpPr>
              <a:cxnSpLocks noChangeShapeType="1"/>
            </p:cNvCxnSpPr>
            <p:nvPr/>
          </p:nvCxnSpPr>
          <p:spPr bwMode="auto">
            <a:xfrm flipV="1">
              <a:off x="449449" y="288032"/>
              <a:ext cx="302449" cy="144016"/>
            </a:xfrm>
            <a:prstGeom prst="straightConnector1">
              <a:avLst/>
            </a:prstGeom>
            <a:noFill/>
            <a:ln w="25400">
              <a:solidFill>
                <a:srgbClr val="FF0000"/>
              </a:solidFill>
              <a:round/>
              <a:tailEnd type="arrow" w="med" len="med"/>
            </a:ln>
            <a:extLst>
              <a:ext uri="{909E8E84-426E-40DD-AFC4-6F175D3DCCD1}">
                <a14:hiddenFill xmlns:a14="http://schemas.microsoft.com/office/drawing/2010/main">
                  <a:noFill/>
                </a14:hiddenFill>
              </a:ext>
            </a:extLst>
          </p:spPr>
        </p:cxnSp>
        <p:sp>
          <p:nvSpPr>
            <p:cNvPr id="8212" name="圆角矩形 27"/>
            <p:cNvSpPr>
              <a:spLocks noChangeArrowheads="1"/>
            </p:cNvSpPr>
            <p:nvPr/>
          </p:nvSpPr>
          <p:spPr bwMode="auto">
            <a:xfrm>
              <a:off x="723949" y="0"/>
              <a:ext cx="2579863" cy="360239"/>
            </a:xfrm>
            <a:prstGeom prst="roundRect">
              <a:avLst>
                <a:gd name="adj" fmla="val 16667"/>
              </a:avLst>
            </a:prstGeom>
            <a:solidFill>
              <a:schemeClr val="accent1">
                <a:alpha val="0"/>
              </a:schemeClr>
            </a:solidFill>
            <a:ln w="25400">
              <a:solidFill>
                <a:srgbClr val="FF0000"/>
              </a:solidFill>
              <a:round/>
            </a:ln>
          </p:spPr>
          <p:txBody>
            <a:bodyPr/>
            <a:lstStyle/>
            <a:p>
              <a:r>
                <a:rPr lang="zh-CN" altLang="en-US" sz="1400">
                  <a:solidFill>
                    <a:srgbClr val="FF0000"/>
                  </a:solidFill>
                  <a:latin typeface="Times New Roman" panose="02020603050405020304" pitchFamily="2" charset="0"/>
                  <a:ea typeface="微软雅黑" panose="020B0503020204020204" pitchFamily="34" charset="-122"/>
                </a:rPr>
                <a:t>启用</a:t>
              </a:r>
              <a:r>
                <a:rPr lang="en-US" altLang="zh-CN" sz="1400">
                  <a:solidFill>
                    <a:srgbClr val="FF0000"/>
                  </a:solidFill>
                  <a:latin typeface="Times New Roman" panose="02020603050405020304" pitchFamily="2" charset="0"/>
                  <a:ea typeface="微软雅黑" panose="020B0503020204020204" pitchFamily="34" charset="-122"/>
                </a:rPr>
                <a:t>STP</a:t>
              </a:r>
              <a:r>
                <a:rPr lang="zh-CN" altLang="en-US" sz="1400">
                  <a:solidFill>
                    <a:srgbClr val="FF0000"/>
                  </a:solidFill>
                  <a:latin typeface="Times New Roman" panose="02020603050405020304" pitchFamily="2" charset="0"/>
                  <a:ea typeface="微软雅黑" panose="020B0503020204020204" pitchFamily="34" charset="-122"/>
                </a:rPr>
                <a:t>可以避免产生环路</a:t>
              </a:r>
              <a:endParaRPr lang="zh-CN" altLang="en-US" sz="1400">
                <a:solidFill>
                  <a:srgbClr val="FF0000"/>
                </a:solidFill>
                <a:latin typeface="Times New Roman" panose="02020603050405020304" pitchFamily="2" charset="0"/>
                <a:ea typeface="微软雅黑" panose="020B0503020204020204" pitchFamily="34" charset="-122"/>
              </a:endParaRPr>
            </a:p>
          </p:txBody>
        </p:sp>
      </p:grpSp>
      <p:pic>
        <p:nvPicPr>
          <p:cNvPr id="82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1674813"/>
            <a:ext cx="6792913"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15" name="Group 23"/>
          <p:cNvGrpSpPr/>
          <p:nvPr/>
        </p:nvGrpSpPr>
        <p:grpSpPr bwMode="auto">
          <a:xfrm>
            <a:off x="5076825" y="2219325"/>
            <a:ext cx="2214563" cy="1857375"/>
            <a:chOff x="0" y="0"/>
            <a:chExt cx="2214562" cy="1857375"/>
          </a:xfrm>
        </p:grpSpPr>
        <p:sp>
          <p:nvSpPr>
            <p:cNvPr id="7" name="圆角矩形 17"/>
            <p:cNvSpPr>
              <a:spLocks noChangeArrowheads="1"/>
            </p:cNvSpPr>
            <p:nvPr/>
          </p:nvSpPr>
          <p:spPr bwMode="auto">
            <a:xfrm>
              <a:off x="428625" y="0"/>
              <a:ext cx="571500" cy="571500"/>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cxnSp>
          <p:nvCxnSpPr>
            <p:cNvPr id="8216" name="直接箭头连接符 19"/>
            <p:cNvCxnSpPr>
              <a:cxnSpLocks noChangeShapeType="1"/>
            </p:cNvCxnSpPr>
            <p:nvPr/>
          </p:nvCxnSpPr>
          <p:spPr bwMode="auto">
            <a:xfrm rot="16200000" flipH="1">
              <a:off x="714366" y="785803"/>
              <a:ext cx="428625" cy="142875"/>
            </a:xfrm>
            <a:prstGeom prst="straightConnector1">
              <a:avLst/>
            </a:prstGeom>
            <a:noFill/>
            <a:ln w="25400">
              <a:solidFill>
                <a:srgbClr val="FF0000"/>
              </a:solidFill>
              <a:round/>
              <a:tailEnd type="arrow" w="med" len="med"/>
            </a:ln>
            <a:extLst>
              <a:ext uri="{909E8E84-426E-40DD-AFC4-6F175D3DCCD1}">
                <a14:hiddenFill xmlns:a14="http://schemas.microsoft.com/office/drawing/2010/main">
                  <a:noFill/>
                </a14:hiddenFill>
              </a:ext>
            </a:extLst>
          </p:spPr>
        </p:cxnSp>
        <p:sp>
          <p:nvSpPr>
            <p:cNvPr id="8217" name="圆角矩形 23"/>
            <p:cNvSpPr>
              <a:spLocks noChangeArrowheads="1"/>
            </p:cNvSpPr>
            <p:nvPr/>
          </p:nvSpPr>
          <p:spPr bwMode="auto">
            <a:xfrm>
              <a:off x="0" y="1143000"/>
              <a:ext cx="2214562" cy="714375"/>
            </a:xfrm>
            <a:prstGeom prst="roundRect">
              <a:avLst>
                <a:gd name="adj" fmla="val 16667"/>
              </a:avLst>
            </a:prstGeom>
            <a:solidFill>
              <a:schemeClr val="accent1">
                <a:alpha val="0"/>
              </a:schemeClr>
            </a:solidFill>
            <a:ln w="25400">
              <a:solidFill>
                <a:srgbClr val="FF0000"/>
              </a:solidFill>
              <a:round/>
            </a:ln>
          </p:spPr>
          <p:txBody>
            <a:bodyPr/>
            <a:lstStyle/>
            <a:p>
              <a:r>
                <a:rPr lang="zh-CN" altLang="en-US">
                  <a:latin typeface="微软雅黑" panose="020B0503020204020204" pitchFamily="34" charset="-122"/>
                  <a:ea typeface="微软雅黑" panose="020B0503020204020204" pitchFamily="34" charset="-122"/>
                </a:rPr>
                <a:t>自定义的交换网口状态。</a:t>
              </a:r>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197"/>
                                        </p:tgtEl>
                                        <p:attrNameLst>
                                          <p:attrName>style.visibility</p:attrName>
                                        </p:attrNameLst>
                                      </p:cBhvr>
                                      <p:to>
                                        <p:strVal val="visible"/>
                                      </p:to>
                                    </p:set>
                                    <p:animEffect transition="in" filter="wipe(down)">
                                      <p:cBhvr>
                                        <p:cTn id="13" dur="500"/>
                                        <p:tgtEl>
                                          <p:spTgt spid="819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198"/>
                                        </p:tgtEl>
                                        <p:attrNameLst>
                                          <p:attrName>style.visibility</p:attrName>
                                        </p:attrNameLst>
                                      </p:cBhvr>
                                      <p:to>
                                        <p:strVal val="visible"/>
                                      </p:to>
                                    </p:set>
                                    <p:animEffect transition="in" filter="wipe(down)">
                                      <p:cBhvr>
                                        <p:cTn id="16" dur="500"/>
                                        <p:tgtEl>
                                          <p:spTgt spid="819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199"/>
                                        </p:tgtEl>
                                        <p:attrNameLst>
                                          <p:attrName>style.visibility</p:attrName>
                                        </p:attrNameLst>
                                      </p:cBhvr>
                                      <p:to>
                                        <p:strVal val="visible"/>
                                      </p:to>
                                    </p:set>
                                    <p:animEffect transition="in" filter="barn(inVertical)">
                                      <p:cBhvr>
                                        <p:cTn id="21" dur="500"/>
                                        <p:tgtEl>
                                          <p:spTgt spid="819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8203"/>
                                        </p:tgtEl>
                                        <p:attrNameLst>
                                          <p:attrName>style.visibility</p:attrName>
                                        </p:attrNameLst>
                                      </p:cBhvr>
                                      <p:to>
                                        <p:strVal val="visible"/>
                                      </p:to>
                                    </p:set>
                                    <p:animEffect transition="in" filter="wipe(up)">
                                      <p:cBhvr>
                                        <p:cTn id="26" dur="500"/>
                                        <p:tgtEl>
                                          <p:spTgt spid="820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8207"/>
                                        </p:tgtEl>
                                        <p:attrNameLst>
                                          <p:attrName>style.visibility</p:attrName>
                                        </p:attrNameLst>
                                      </p:cBhvr>
                                      <p:to>
                                        <p:strVal val="visible"/>
                                      </p:to>
                                    </p:set>
                                    <p:animEffect transition="in" filter="barn(inVertical)">
                                      <p:cBhvr>
                                        <p:cTn id="31" dur="500"/>
                                        <p:tgtEl>
                                          <p:spTgt spid="820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8204"/>
                                        </p:tgtEl>
                                        <p:attrNameLst>
                                          <p:attrName>style.visibility</p:attrName>
                                        </p:attrNameLst>
                                      </p:cBhvr>
                                      <p:to>
                                        <p:strVal val="visible"/>
                                      </p:to>
                                    </p:set>
                                    <p:animEffect transition="in" filter="barn(inVertical)">
                                      <p:cBhvr>
                                        <p:cTn id="36" dur="500"/>
                                        <p:tgtEl>
                                          <p:spTgt spid="820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8210"/>
                                        </p:tgtEl>
                                        <p:attrNameLst>
                                          <p:attrName>style.visibility</p:attrName>
                                        </p:attrNameLst>
                                      </p:cBhvr>
                                      <p:to>
                                        <p:strVal val="visible"/>
                                      </p:to>
                                    </p:set>
                                    <p:animEffect transition="in" filter="barn(inVertical)">
                                      <p:cBhvr>
                                        <p:cTn id="41" dur="500"/>
                                        <p:tgtEl>
                                          <p:spTgt spid="82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8214"/>
                                        </p:tgtEl>
                                        <p:attrNameLst>
                                          <p:attrName>style.visibility</p:attrName>
                                        </p:attrNameLst>
                                      </p:cBhvr>
                                      <p:to>
                                        <p:strVal val="visible"/>
                                      </p:to>
                                    </p:set>
                                    <p:animEffect transition="in" filter="wipe(up)">
                                      <p:cBhvr>
                                        <p:cTn id="46" dur="500"/>
                                        <p:tgtEl>
                                          <p:spTgt spid="82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8215"/>
                                        </p:tgtEl>
                                        <p:attrNameLst>
                                          <p:attrName>style.visibility</p:attrName>
                                        </p:attrNameLst>
                                      </p:cBhvr>
                                      <p:to>
                                        <p:strVal val="visible"/>
                                      </p:to>
                                    </p:set>
                                    <p:animEffect transition="in" filter="wipe(up)">
                                      <p:cBhvr>
                                        <p:cTn id="51" dur="500"/>
                                        <p:tgtEl>
                                          <p:spTgt spid="8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P spid="81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0"/>
          <p:cNvSpPr>
            <a:spLocks noChangeArrowheads="1"/>
          </p:cNvSpPr>
          <p:nvPr/>
        </p:nvSpPr>
        <p:spPr bwMode="auto">
          <a:xfrm>
            <a:off x="144463" y="549275"/>
            <a:ext cx="529113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交换网口、端口聚合、</a:t>
            </a:r>
            <a:r>
              <a:rPr lang="en-US" altLang="zh-CN" sz="2400" b="1">
                <a:latin typeface="Times New Roman" panose="02020603050405020304" pitchFamily="2" charset="0"/>
                <a:ea typeface="微软雅黑" panose="020B0503020204020204" pitchFamily="34" charset="-122"/>
              </a:rPr>
              <a:t>VLAN</a:t>
            </a:r>
            <a:endParaRPr lang="en-US" altLang="zh-CN" sz="2400" b="1">
              <a:latin typeface="Times New Roman" panose="02020603050405020304" pitchFamily="2" charset="0"/>
              <a:ea typeface="微软雅黑" panose="020B0503020204020204" pitchFamily="34" charset="-122"/>
            </a:endParaRPr>
          </a:p>
        </p:txBody>
      </p:sp>
      <p:sp>
        <p:nvSpPr>
          <p:cNvPr id="9218" name="TextBox 6"/>
          <p:cNvSpPr txBox="1">
            <a:spLocks noChangeArrowheads="1"/>
          </p:cNvSpPr>
          <p:nvPr/>
        </p:nvSpPr>
        <p:spPr bwMode="auto">
          <a:xfrm>
            <a:off x="142875" y="1341438"/>
            <a:ext cx="2357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Times New Roman" panose="02020603050405020304" pitchFamily="2" charset="0"/>
                <a:ea typeface="微软雅黑" panose="020B0503020204020204" pitchFamily="34" charset="-122"/>
              </a:rPr>
              <a:t>端口聚合</a:t>
            </a:r>
            <a:endParaRPr lang="zh-CN" altLang="en-US" b="1">
              <a:latin typeface="Times New Roman" panose="02020603050405020304" pitchFamily="2" charset="0"/>
              <a:ea typeface="微软雅黑" panose="020B0503020204020204" pitchFamily="34" charset="-122"/>
            </a:endParaRPr>
          </a:p>
        </p:txBody>
      </p:sp>
      <p:sp>
        <p:nvSpPr>
          <p:cNvPr id="9219" name="TextBox 7"/>
          <p:cNvSpPr txBox="1">
            <a:spLocks noChangeArrowheads="1"/>
          </p:cNvSpPr>
          <p:nvPr/>
        </p:nvSpPr>
        <p:spPr bwMode="auto">
          <a:xfrm>
            <a:off x="142875" y="1941513"/>
            <a:ext cx="87153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hangingPunct="0">
              <a:lnSpc>
                <a:spcPct val="150000"/>
              </a:lnSpc>
            </a:pPr>
            <a:r>
              <a:rPr lang="zh-CN" altLang="en-US" dirty="0">
                <a:latin typeface="Times New Roman" panose="02020603050405020304" pitchFamily="2" charset="0"/>
                <a:ea typeface="微软雅黑" panose="020B0503020204020204" pitchFamily="34" charset="-122"/>
              </a:rPr>
              <a:t>端口聚合可将多物理连接当作一个单一的逻辑连接来处理，它允许两个交换机之间通过多个端口并行连接同时传输数据以提供更高的带宽、更大的吞吐量和可恢复性的技术。主要有如下几个优点：</a:t>
            </a:r>
            <a:endParaRPr lang="en-US" altLang="zh-CN" dirty="0">
              <a:latin typeface="Times New Roman" panose="02020603050405020304" pitchFamily="2" charset="0"/>
              <a:ea typeface="微软雅黑" panose="020B0503020204020204" pitchFamily="34" charset="-122"/>
            </a:endParaRPr>
          </a:p>
          <a:p>
            <a:pPr hangingPunct="0">
              <a:lnSpc>
                <a:spcPct val="150000"/>
              </a:lnSpc>
            </a:pPr>
            <a:r>
              <a:rPr lang="zh-CN" altLang="en-US" dirty="0">
                <a:latin typeface="Times New Roman" panose="02020603050405020304" pitchFamily="2" charset="0"/>
                <a:ea typeface="微软雅黑" panose="020B0503020204020204" pitchFamily="34" charset="-122"/>
              </a:rPr>
              <a:t>（</a:t>
            </a:r>
            <a:r>
              <a:rPr lang="en-US" altLang="zh-CN" dirty="0">
                <a:latin typeface="Times New Roman" panose="02020603050405020304" pitchFamily="2" charset="0"/>
                <a:ea typeface="微软雅黑" panose="020B0503020204020204" pitchFamily="34" charset="-122"/>
              </a:rPr>
              <a:t>1</a:t>
            </a:r>
            <a:r>
              <a:rPr lang="zh-CN" altLang="en-US" dirty="0">
                <a:latin typeface="Times New Roman" panose="02020603050405020304" pitchFamily="2" charset="0"/>
                <a:ea typeface="微软雅黑" panose="020B0503020204020204" pitchFamily="34" charset="-122"/>
              </a:rPr>
              <a:t>）增加带宽，带宽相当于组成组的端口的带宽总和。</a:t>
            </a:r>
            <a:endParaRPr lang="en-US" altLang="zh-CN" dirty="0">
              <a:latin typeface="Times New Roman" panose="02020603050405020304" pitchFamily="2" charset="0"/>
              <a:ea typeface="微软雅黑" panose="020B0503020204020204" pitchFamily="34" charset="-122"/>
            </a:endParaRPr>
          </a:p>
          <a:p>
            <a:pPr hangingPunct="0">
              <a:lnSpc>
                <a:spcPct val="150000"/>
              </a:lnSpc>
            </a:pPr>
            <a:r>
              <a:rPr lang="zh-CN" altLang="en-US" dirty="0">
                <a:latin typeface="Times New Roman" panose="02020603050405020304" pitchFamily="2" charset="0"/>
                <a:ea typeface="微软雅黑" panose="020B0503020204020204" pitchFamily="34" charset="-122"/>
              </a:rPr>
              <a:t>（</a:t>
            </a:r>
            <a:r>
              <a:rPr lang="en-US" altLang="zh-CN" dirty="0">
                <a:latin typeface="Times New Roman" panose="02020603050405020304" pitchFamily="2" charset="0"/>
                <a:ea typeface="微软雅黑" panose="020B0503020204020204" pitchFamily="34" charset="-122"/>
              </a:rPr>
              <a:t>2</a:t>
            </a:r>
            <a:r>
              <a:rPr lang="zh-CN" altLang="en-US" dirty="0">
                <a:latin typeface="Times New Roman" panose="02020603050405020304" pitchFamily="2" charset="0"/>
                <a:ea typeface="微软雅黑" panose="020B0503020204020204" pitchFamily="34" charset="-122"/>
              </a:rPr>
              <a:t>）增加冗余，只要组内不是所有的端口都</a:t>
            </a:r>
            <a:r>
              <a:rPr lang="en-US" altLang="zh-CN" dirty="0">
                <a:latin typeface="Times New Roman" panose="02020603050405020304" pitchFamily="2" charset="0"/>
                <a:ea typeface="微软雅黑" panose="020B0503020204020204" pitchFamily="34" charset="-122"/>
              </a:rPr>
              <a:t>down</a:t>
            </a:r>
            <a:r>
              <a:rPr lang="zh-CN" altLang="en-US" dirty="0">
                <a:latin typeface="Times New Roman" panose="02020603050405020304" pitchFamily="2" charset="0"/>
                <a:ea typeface="微软雅黑" panose="020B0503020204020204" pitchFamily="34" charset="-122"/>
              </a:rPr>
              <a:t>掉，两个交换机之间仍然可以继续通信。</a:t>
            </a:r>
            <a:endParaRPr lang="en-US" altLang="zh-CN" dirty="0">
              <a:latin typeface="Times New Roman" panose="02020603050405020304" pitchFamily="2" charset="0"/>
              <a:ea typeface="微软雅黑" panose="020B0503020204020204" pitchFamily="34" charset="-122"/>
            </a:endParaRPr>
          </a:p>
          <a:p>
            <a:pPr>
              <a:lnSpc>
                <a:spcPct val="150000"/>
              </a:lnSpc>
            </a:pPr>
            <a:r>
              <a:rPr lang="zh-CN" altLang="en-US" dirty="0">
                <a:latin typeface="Times New Roman" panose="02020603050405020304" pitchFamily="2" charset="0"/>
                <a:ea typeface="微软雅黑" panose="020B0503020204020204" pitchFamily="34" charset="-122"/>
              </a:rPr>
              <a:t>（</a:t>
            </a:r>
            <a:r>
              <a:rPr lang="en-US" altLang="zh-CN" dirty="0">
                <a:latin typeface="Times New Roman" panose="02020603050405020304" pitchFamily="2" charset="0"/>
                <a:ea typeface="微软雅黑" panose="020B0503020204020204" pitchFamily="34" charset="-122"/>
              </a:rPr>
              <a:t>3</a:t>
            </a:r>
            <a:r>
              <a:rPr lang="zh-CN" altLang="en-US" dirty="0">
                <a:latin typeface="Times New Roman" panose="02020603050405020304" pitchFamily="2" charset="0"/>
                <a:ea typeface="微软雅黑" panose="020B0503020204020204" pitchFamily="34" charset="-122"/>
              </a:rPr>
              <a:t>）负载均衡，可以在组内的端口上配置，使流量可以在这些端口上自动进行负载均衡。</a:t>
            </a:r>
            <a:endParaRPr lang="zh-CN" altLang="en-US" dirty="0">
              <a:latin typeface="Times New Roman" panose="02020603050405020304" pitchFamily="2" charset="0"/>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0"/>
          <p:cNvSpPr>
            <a:spLocks noChangeArrowheads="1"/>
          </p:cNvSpPr>
          <p:nvPr/>
        </p:nvSpPr>
        <p:spPr bwMode="auto">
          <a:xfrm>
            <a:off x="239713" y="404813"/>
            <a:ext cx="54117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交换网口、端口聚合、</a:t>
            </a:r>
            <a:r>
              <a:rPr lang="en-US" altLang="zh-CN" sz="2400" b="1">
                <a:latin typeface="Times New Roman" panose="02020603050405020304" pitchFamily="2" charset="0"/>
                <a:ea typeface="微软雅黑" panose="020B0503020204020204" pitchFamily="34" charset="-122"/>
              </a:rPr>
              <a:t>VLAN</a:t>
            </a:r>
            <a:endParaRPr lang="en-US" altLang="zh-CN" sz="2400" b="1">
              <a:latin typeface="Times New Roman" panose="02020603050405020304" pitchFamily="2" charset="0"/>
              <a:ea typeface="微软雅黑" panose="020B0503020204020204" pitchFamily="34" charset="-122"/>
            </a:endParaRPr>
          </a:p>
        </p:txBody>
      </p:sp>
      <p:sp>
        <p:nvSpPr>
          <p:cNvPr id="10242" name="TextBox 6"/>
          <p:cNvSpPr txBox="1">
            <a:spLocks noChangeArrowheads="1"/>
          </p:cNvSpPr>
          <p:nvPr/>
        </p:nvSpPr>
        <p:spPr bwMode="auto">
          <a:xfrm>
            <a:off x="287338" y="1196975"/>
            <a:ext cx="3571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Times New Roman" panose="02020603050405020304" pitchFamily="2" charset="0"/>
                <a:ea typeface="微软雅黑" panose="020B0503020204020204" pitchFamily="34" charset="-122"/>
              </a:rPr>
              <a:t>端口聚合配置方法与截图</a:t>
            </a:r>
            <a:endParaRPr lang="zh-CN" altLang="en-US" b="1">
              <a:latin typeface="Times New Roman" panose="02020603050405020304" pitchFamily="2" charset="0"/>
              <a:ea typeface="微软雅黑" panose="020B0503020204020204" pitchFamily="34" charset="-122"/>
            </a:endParaRPr>
          </a:p>
        </p:txBody>
      </p:sp>
      <p:pic>
        <p:nvPicPr>
          <p:cNvPr id="10244"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375" y="1773238"/>
            <a:ext cx="8120063"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圆角矩形 1"/>
          <p:cNvSpPr>
            <a:spLocks noChangeArrowheads="1"/>
          </p:cNvSpPr>
          <p:nvPr/>
        </p:nvSpPr>
        <p:spPr bwMode="auto">
          <a:xfrm>
            <a:off x="561975" y="3429000"/>
            <a:ext cx="576263" cy="215900"/>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
        <p:nvSpPr>
          <p:cNvPr id="10246" name="圆角矩形 2"/>
          <p:cNvSpPr>
            <a:spLocks noChangeArrowheads="1"/>
          </p:cNvSpPr>
          <p:nvPr/>
        </p:nvSpPr>
        <p:spPr bwMode="auto">
          <a:xfrm>
            <a:off x="3946525" y="1844675"/>
            <a:ext cx="576263" cy="142875"/>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pic>
        <p:nvPicPr>
          <p:cNvPr id="10247"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513" y="1773238"/>
            <a:ext cx="6518275"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8" name="Group 8"/>
          <p:cNvGrpSpPr/>
          <p:nvPr/>
        </p:nvGrpSpPr>
        <p:grpSpPr bwMode="auto">
          <a:xfrm>
            <a:off x="3443288" y="2060575"/>
            <a:ext cx="1500187" cy="571500"/>
            <a:chOff x="0" y="0"/>
            <a:chExt cx="1500188" cy="571500"/>
          </a:xfrm>
        </p:grpSpPr>
        <p:cxnSp>
          <p:nvCxnSpPr>
            <p:cNvPr id="2" name="直接箭头连接符 18"/>
            <p:cNvCxnSpPr>
              <a:cxnSpLocks noChangeShapeType="1"/>
            </p:cNvCxnSpPr>
            <p:nvPr/>
          </p:nvCxnSpPr>
          <p:spPr bwMode="auto">
            <a:xfrm flipV="1">
              <a:off x="0" y="357188"/>
              <a:ext cx="285750" cy="142875"/>
            </a:xfrm>
            <a:prstGeom prst="straightConnector1">
              <a:avLst/>
            </a:prstGeom>
            <a:noFill/>
            <a:ln w="25400">
              <a:solidFill>
                <a:srgbClr val="FF0000"/>
              </a:solidFill>
              <a:round/>
              <a:tailEnd type="arrow" w="med" len="med"/>
            </a:ln>
            <a:extLst>
              <a:ext uri="{909E8E84-426E-40DD-AFC4-6F175D3DCCD1}">
                <a14:hiddenFill xmlns:a14="http://schemas.microsoft.com/office/drawing/2010/main">
                  <a:noFill/>
                </a14:hiddenFill>
              </a:ext>
            </a:extLst>
          </p:spPr>
        </p:cxnSp>
        <p:sp>
          <p:nvSpPr>
            <p:cNvPr id="10249" name="圆角矩形 19"/>
            <p:cNvSpPr>
              <a:spLocks noChangeArrowheads="1"/>
            </p:cNvSpPr>
            <p:nvPr/>
          </p:nvSpPr>
          <p:spPr bwMode="auto">
            <a:xfrm>
              <a:off x="285750" y="0"/>
              <a:ext cx="1214438" cy="571500"/>
            </a:xfrm>
            <a:prstGeom prst="roundRect">
              <a:avLst>
                <a:gd name="adj" fmla="val 16667"/>
              </a:avLst>
            </a:prstGeom>
            <a:solidFill>
              <a:schemeClr val="accent1">
                <a:alpha val="0"/>
              </a:schemeClr>
            </a:solidFill>
            <a:ln w="25400">
              <a:solidFill>
                <a:srgbClr val="FF0000"/>
              </a:solidFill>
              <a:round/>
            </a:ln>
          </p:spPr>
          <p:txBody>
            <a:bodyPr/>
            <a:lstStyle/>
            <a:p>
              <a:r>
                <a:rPr lang="zh-CN" altLang="en-US" sz="1400">
                  <a:solidFill>
                    <a:srgbClr val="FF0000"/>
                  </a:solidFill>
                  <a:latin typeface="微软雅黑" panose="020B0503020204020204" pitchFamily="34" charset="-122"/>
                  <a:ea typeface="微软雅黑" panose="020B0503020204020204" pitchFamily="34" charset="-122"/>
                </a:rPr>
                <a:t>自定义端口聚合的名称</a:t>
              </a:r>
              <a:endParaRPr lang="zh-CN" altLang="en-US" sz="1400">
                <a:solidFill>
                  <a:srgbClr val="FF0000"/>
                </a:solidFill>
                <a:latin typeface="微软雅黑" panose="020B0503020204020204" pitchFamily="34" charset="-122"/>
                <a:ea typeface="微软雅黑" panose="020B0503020204020204" pitchFamily="34" charset="-122"/>
              </a:endParaRPr>
            </a:p>
          </p:txBody>
        </p:sp>
      </p:grpSp>
      <p:grpSp>
        <p:nvGrpSpPr>
          <p:cNvPr id="10251" name="Group 11"/>
          <p:cNvGrpSpPr/>
          <p:nvPr/>
        </p:nvGrpSpPr>
        <p:grpSpPr bwMode="auto">
          <a:xfrm>
            <a:off x="3659188" y="3360738"/>
            <a:ext cx="1500187" cy="500062"/>
            <a:chOff x="0" y="0"/>
            <a:chExt cx="1500187" cy="500063"/>
          </a:xfrm>
        </p:grpSpPr>
        <p:cxnSp>
          <p:nvCxnSpPr>
            <p:cNvPr id="3" name="直接箭头连接符 24"/>
            <p:cNvCxnSpPr>
              <a:cxnSpLocks noChangeShapeType="1"/>
            </p:cNvCxnSpPr>
            <p:nvPr/>
          </p:nvCxnSpPr>
          <p:spPr bwMode="auto">
            <a:xfrm>
              <a:off x="0" y="176027"/>
              <a:ext cx="357187" cy="109723"/>
            </a:xfrm>
            <a:prstGeom prst="straightConnector1">
              <a:avLst/>
            </a:prstGeom>
            <a:noFill/>
            <a:ln w="25400">
              <a:solidFill>
                <a:srgbClr val="FF0000"/>
              </a:solidFill>
              <a:round/>
              <a:tailEnd type="arrow" w="med" len="med"/>
            </a:ln>
            <a:extLst>
              <a:ext uri="{909E8E84-426E-40DD-AFC4-6F175D3DCCD1}">
                <a14:hiddenFill xmlns:a14="http://schemas.microsoft.com/office/drawing/2010/main">
                  <a:noFill/>
                </a14:hiddenFill>
              </a:ext>
            </a:extLst>
          </p:spPr>
        </p:cxnSp>
        <p:sp>
          <p:nvSpPr>
            <p:cNvPr id="10252" name="圆角矩形 25"/>
            <p:cNvSpPr>
              <a:spLocks noChangeArrowheads="1"/>
            </p:cNvSpPr>
            <p:nvPr/>
          </p:nvSpPr>
          <p:spPr bwMode="auto">
            <a:xfrm>
              <a:off x="357187" y="0"/>
              <a:ext cx="1143000" cy="500063"/>
            </a:xfrm>
            <a:prstGeom prst="roundRect">
              <a:avLst>
                <a:gd name="adj" fmla="val 16667"/>
              </a:avLst>
            </a:prstGeom>
            <a:solidFill>
              <a:schemeClr val="accent1">
                <a:alpha val="0"/>
              </a:schemeClr>
            </a:solidFill>
            <a:ln w="25400">
              <a:solidFill>
                <a:srgbClr val="FF0000"/>
              </a:solidFill>
              <a:round/>
            </a:ln>
          </p:spPr>
          <p:txBody>
            <a:bodyPr/>
            <a:lstStyle/>
            <a:p>
              <a:r>
                <a:rPr lang="zh-CN" altLang="en-US" sz="1400">
                  <a:solidFill>
                    <a:srgbClr val="FF0000"/>
                  </a:solidFill>
                  <a:latin typeface="微软雅黑" panose="020B0503020204020204" pitchFamily="34" charset="-122"/>
                  <a:ea typeface="微软雅黑" panose="020B0503020204020204" pitchFamily="34" charset="-122"/>
                </a:rPr>
                <a:t>选择聚合的网口</a:t>
              </a:r>
              <a:endParaRPr lang="zh-CN" altLang="en-US" sz="1400">
                <a:solidFill>
                  <a:srgbClr val="FF0000"/>
                </a:solidFill>
                <a:latin typeface="微软雅黑" panose="020B0503020204020204" pitchFamily="34" charset="-122"/>
                <a:ea typeface="微软雅黑" panose="020B0503020204020204" pitchFamily="34" charset="-122"/>
              </a:endParaRPr>
            </a:p>
          </p:txBody>
        </p:sp>
      </p:grpSp>
      <p:grpSp>
        <p:nvGrpSpPr>
          <p:cNvPr id="10254" name="Group 14"/>
          <p:cNvGrpSpPr/>
          <p:nvPr/>
        </p:nvGrpSpPr>
        <p:grpSpPr bwMode="auto">
          <a:xfrm>
            <a:off x="4738688" y="1916113"/>
            <a:ext cx="3714750" cy="1785937"/>
            <a:chOff x="0" y="0"/>
            <a:chExt cx="3714750" cy="1785938"/>
          </a:xfrm>
        </p:grpSpPr>
        <p:cxnSp>
          <p:nvCxnSpPr>
            <p:cNvPr id="4" name="直接箭头连接符 21"/>
            <p:cNvCxnSpPr>
              <a:cxnSpLocks noChangeShapeType="1"/>
            </p:cNvCxnSpPr>
            <p:nvPr/>
          </p:nvCxnSpPr>
          <p:spPr bwMode="auto">
            <a:xfrm flipV="1">
              <a:off x="0" y="1000125"/>
              <a:ext cx="500063" cy="214313"/>
            </a:xfrm>
            <a:prstGeom prst="straightConnector1">
              <a:avLst/>
            </a:prstGeom>
            <a:noFill/>
            <a:ln w="25400">
              <a:solidFill>
                <a:srgbClr val="FF0000"/>
              </a:solidFill>
              <a:round/>
              <a:tailEnd type="arrow" w="med" len="med"/>
            </a:ln>
            <a:extLst>
              <a:ext uri="{909E8E84-426E-40DD-AFC4-6F175D3DCCD1}">
                <a14:hiddenFill xmlns:a14="http://schemas.microsoft.com/office/drawing/2010/main">
                  <a:noFill/>
                </a14:hiddenFill>
              </a:ext>
            </a:extLst>
          </p:spPr>
        </p:cxnSp>
        <p:sp>
          <p:nvSpPr>
            <p:cNvPr id="10255" name="圆角矩形 22"/>
            <p:cNvSpPr>
              <a:spLocks noChangeArrowheads="1"/>
            </p:cNvSpPr>
            <p:nvPr/>
          </p:nvSpPr>
          <p:spPr bwMode="auto">
            <a:xfrm>
              <a:off x="500062" y="0"/>
              <a:ext cx="3214688" cy="1785938"/>
            </a:xfrm>
            <a:prstGeom prst="roundRect">
              <a:avLst>
                <a:gd name="adj" fmla="val 16667"/>
              </a:avLst>
            </a:prstGeom>
            <a:solidFill>
              <a:schemeClr val="accent1">
                <a:alpha val="0"/>
              </a:schemeClr>
            </a:solidFill>
            <a:ln w="25400">
              <a:solidFill>
                <a:srgbClr val="FF0000"/>
              </a:solidFill>
              <a:round/>
            </a:ln>
          </p:spPr>
          <p:txBody>
            <a:bodyPr/>
            <a:lstStyle/>
            <a:p>
              <a:r>
                <a:rPr lang="zh-CN" altLang="en-US" sz="1400" b="1">
                  <a:solidFill>
                    <a:srgbClr val="FF0000"/>
                  </a:solidFill>
                  <a:latin typeface="Times New Roman" panose="02020603050405020304" pitchFamily="2" charset="0"/>
                  <a:ea typeface="微软雅黑" panose="020B0503020204020204" pitchFamily="34" charset="-122"/>
                </a:rPr>
                <a:t>哈希：</a:t>
              </a:r>
              <a:r>
                <a:rPr lang="zh-CN" altLang="en-US" sz="1400">
                  <a:solidFill>
                    <a:srgbClr val="FF0000"/>
                  </a:solidFill>
                  <a:latin typeface="Times New Roman" panose="02020603050405020304" pitchFamily="2" charset="0"/>
                  <a:ea typeface="微软雅黑" panose="020B0503020204020204" pitchFamily="34" charset="-122"/>
                </a:rPr>
                <a:t>基于源</a:t>
              </a:r>
              <a:r>
                <a:rPr lang="en-US" altLang="zh-CN" sz="1400">
                  <a:solidFill>
                    <a:srgbClr val="FF0000"/>
                  </a:solidFill>
                  <a:latin typeface="Times New Roman" panose="02020603050405020304" pitchFamily="2" charset="0"/>
                  <a:ea typeface="微软雅黑" panose="020B0503020204020204" pitchFamily="34" charset="-122"/>
                </a:rPr>
                <a:t>IP</a:t>
              </a:r>
              <a:r>
                <a:rPr lang="zh-CN" altLang="en-US" sz="1400">
                  <a:solidFill>
                    <a:srgbClr val="FF0000"/>
                  </a:solidFill>
                  <a:latin typeface="Times New Roman" panose="02020603050405020304" pitchFamily="2" charset="0"/>
                  <a:ea typeface="微软雅黑" panose="020B0503020204020204" pitchFamily="34" charset="-122"/>
                </a:rPr>
                <a:t>和目标</a:t>
              </a:r>
              <a:r>
                <a:rPr lang="en-US" altLang="zh-CN" sz="1400">
                  <a:solidFill>
                    <a:srgbClr val="FF0000"/>
                  </a:solidFill>
                  <a:latin typeface="Times New Roman" panose="02020603050405020304" pitchFamily="2" charset="0"/>
                  <a:ea typeface="微软雅黑" panose="020B0503020204020204" pitchFamily="34" charset="-122"/>
                </a:rPr>
                <a:t>IP</a:t>
              </a:r>
              <a:r>
                <a:rPr lang="zh-CN" altLang="en-US" sz="1400">
                  <a:solidFill>
                    <a:srgbClr val="FF0000"/>
                  </a:solidFill>
                  <a:latin typeface="Times New Roman" panose="02020603050405020304" pitchFamily="2" charset="0"/>
                  <a:ea typeface="微软雅黑" panose="020B0503020204020204" pitchFamily="34" charset="-122"/>
                </a:rPr>
                <a:t>计算</a:t>
              </a:r>
              <a:r>
                <a:rPr lang="en-US" altLang="zh-CN" sz="1400">
                  <a:solidFill>
                    <a:srgbClr val="FF0000"/>
                  </a:solidFill>
                  <a:latin typeface="Times New Roman" panose="02020603050405020304" pitchFamily="2" charset="0"/>
                  <a:ea typeface="微软雅黑" panose="020B0503020204020204" pitchFamily="34" charset="-122"/>
                </a:rPr>
                <a:t>hash</a:t>
              </a:r>
              <a:r>
                <a:rPr lang="zh-CN" altLang="en-US" sz="1400">
                  <a:solidFill>
                    <a:srgbClr val="FF0000"/>
                  </a:solidFill>
                  <a:latin typeface="Times New Roman" panose="02020603050405020304" pitchFamily="2" charset="0"/>
                  <a:ea typeface="微软雅黑" panose="020B0503020204020204" pitchFamily="34" charset="-122"/>
                </a:rPr>
                <a:t>值，选择相应的接口。</a:t>
              </a:r>
              <a:endParaRPr lang="en-US" altLang="zh-CN" sz="1400">
                <a:solidFill>
                  <a:srgbClr val="FF0000"/>
                </a:solidFill>
                <a:latin typeface="Times New Roman" panose="02020603050405020304" pitchFamily="2" charset="0"/>
                <a:ea typeface="微软雅黑" panose="020B0503020204020204" pitchFamily="34" charset="-122"/>
              </a:endParaRPr>
            </a:p>
            <a:p>
              <a:r>
                <a:rPr lang="zh-CN" altLang="en-US" sz="1400" b="1">
                  <a:solidFill>
                    <a:srgbClr val="FF0000"/>
                  </a:solidFill>
                  <a:latin typeface="Times New Roman" panose="02020603050405020304" pitchFamily="2" charset="0"/>
                  <a:ea typeface="微软雅黑" panose="020B0503020204020204" pitchFamily="34" charset="-122"/>
                </a:rPr>
                <a:t>轮询：</a:t>
              </a:r>
              <a:r>
                <a:rPr lang="zh-CN" altLang="en-US" sz="1400">
                  <a:solidFill>
                    <a:srgbClr val="FF0000"/>
                  </a:solidFill>
                  <a:latin typeface="Times New Roman" panose="02020603050405020304" pitchFamily="2" charset="0"/>
                  <a:ea typeface="微软雅黑" panose="020B0503020204020204" pitchFamily="34" charset="-122"/>
                </a:rPr>
                <a:t>将数据包一个一个轮询发往对应的接口。</a:t>
              </a:r>
              <a:endParaRPr lang="en-US" altLang="zh-CN" sz="1400">
                <a:solidFill>
                  <a:srgbClr val="FF0000"/>
                </a:solidFill>
                <a:latin typeface="Times New Roman" panose="02020603050405020304" pitchFamily="2" charset="0"/>
                <a:ea typeface="微软雅黑" panose="020B0503020204020204" pitchFamily="34" charset="-122"/>
              </a:endParaRPr>
            </a:p>
            <a:p>
              <a:r>
                <a:rPr lang="en-US" altLang="zh-CN" sz="1400" b="1">
                  <a:solidFill>
                    <a:srgbClr val="FF0000"/>
                  </a:solidFill>
                  <a:latin typeface="Times New Roman" panose="02020603050405020304" pitchFamily="2" charset="0"/>
                  <a:ea typeface="微软雅黑" panose="020B0503020204020204" pitchFamily="34" charset="-122"/>
                </a:rPr>
                <a:t>802.3ad:</a:t>
              </a:r>
              <a:r>
                <a:rPr lang="zh-CN" altLang="en-US" sz="1400">
                  <a:solidFill>
                    <a:srgbClr val="FF0000"/>
                  </a:solidFill>
                  <a:latin typeface="Times New Roman" panose="02020603050405020304" pitchFamily="2" charset="0"/>
                  <a:ea typeface="微软雅黑" panose="020B0503020204020204" pitchFamily="34" charset="-122"/>
                </a:rPr>
                <a:t>自动选择带宽链路最大的为主链路，其余为备用链路。如果带宽一样，则采用哈希算法发送数据</a:t>
              </a:r>
              <a:r>
                <a:rPr lang="zh-CN" altLang="en-US" sz="1400">
                  <a:latin typeface="Times New Roman" panose="02020603050405020304" pitchFamily="2" charset="0"/>
                  <a:ea typeface="微软雅黑" panose="020B0503020204020204" pitchFamily="34" charset="-122"/>
                </a:rPr>
                <a:t>。</a:t>
              </a:r>
              <a:endParaRPr lang="en-US" altLang="zh-CN" sz="1400">
                <a:latin typeface="Times New Roman" panose="02020603050405020304" pitchFamily="2" charset="0"/>
                <a:ea typeface="微软雅黑" panose="020B0503020204020204" pitchFamily="34" charset="-122"/>
              </a:endParaRPr>
            </a:p>
          </p:txBody>
        </p:sp>
      </p:grpSp>
      <p:pic>
        <p:nvPicPr>
          <p:cNvPr id="10257"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1773238"/>
            <a:ext cx="6529388" cy="425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8" name="圆角矩形 10"/>
          <p:cNvSpPr>
            <a:spLocks noChangeArrowheads="1"/>
          </p:cNvSpPr>
          <p:nvPr/>
        </p:nvSpPr>
        <p:spPr bwMode="auto">
          <a:xfrm>
            <a:off x="2003425" y="3284538"/>
            <a:ext cx="5759450" cy="250825"/>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246"/>
                                        </p:tgtEl>
                                        <p:attrNameLst>
                                          <p:attrName>style.visibility</p:attrName>
                                        </p:attrNameLst>
                                      </p:cBhvr>
                                      <p:to>
                                        <p:strVal val="visible"/>
                                      </p:to>
                                    </p:set>
                                    <p:animEffect transition="in" filter="barn(inVertical)">
                                      <p:cBhvr>
                                        <p:cTn id="13" dur="500"/>
                                        <p:tgtEl>
                                          <p:spTgt spid="1024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245"/>
                                        </p:tgtEl>
                                        <p:attrNameLst>
                                          <p:attrName>style.visibility</p:attrName>
                                        </p:attrNameLst>
                                      </p:cBhvr>
                                      <p:to>
                                        <p:strVal val="visible"/>
                                      </p:to>
                                    </p:set>
                                    <p:animEffect transition="in" filter="barn(inVertical)">
                                      <p:cBhvr>
                                        <p:cTn id="16" dur="500"/>
                                        <p:tgtEl>
                                          <p:spTgt spid="1024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wipe(up)">
                                      <p:cBhvr>
                                        <p:cTn id="21" dur="500"/>
                                        <p:tgtEl>
                                          <p:spTgt spid="1024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0248"/>
                                        </p:tgtEl>
                                        <p:attrNameLst>
                                          <p:attrName>style.visibility</p:attrName>
                                        </p:attrNameLst>
                                      </p:cBhvr>
                                      <p:to>
                                        <p:strVal val="visible"/>
                                      </p:to>
                                    </p:set>
                                    <p:animEffect transition="in" filter="barn(inVertical)">
                                      <p:cBhvr>
                                        <p:cTn id="26" dur="500"/>
                                        <p:tgtEl>
                                          <p:spTgt spid="1024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0254"/>
                                        </p:tgtEl>
                                        <p:attrNameLst>
                                          <p:attrName>style.visibility</p:attrName>
                                        </p:attrNameLst>
                                      </p:cBhvr>
                                      <p:to>
                                        <p:strVal val="visible"/>
                                      </p:to>
                                    </p:set>
                                    <p:animEffect transition="in" filter="barn(inVertical)">
                                      <p:cBhvr>
                                        <p:cTn id="31" dur="500"/>
                                        <p:tgtEl>
                                          <p:spTgt spid="1025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arn(inVertic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0257"/>
                                        </p:tgtEl>
                                        <p:attrNameLst>
                                          <p:attrName>style.visibility</p:attrName>
                                        </p:attrNameLst>
                                      </p:cBhvr>
                                      <p:to>
                                        <p:strVal val="visible"/>
                                      </p:to>
                                    </p:set>
                                    <p:animEffect transition="in" filter="wipe(up)">
                                      <p:cBhvr>
                                        <p:cTn id="41" dur="500"/>
                                        <p:tgtEl>
                                          <p:spTgt spid="10257"/>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0258"/>
                                        </p:tgtEl>
                                        <p:attrNameLst>
                                          <p:attrName>style.visibility</p:attrName>
                                        </p:attrNameLst>
                                      </p:cBhvr>
                                      <p:to>
                                        <p:strVal val="visible"/>
                                      </p:to>
                                    </p:set>
                                    <p:animEffect transition="in" filter="barn(inVertical)">
                                      <p:cBhvr>
                                        <p:cTn id="46" dur="500"/>
                                        <p:tgtEl>
                                          <p:spTgt spid="10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P spid="10246" grpId="0" animBg="1"/>
      <p:bldP spid="102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0"/>
          <p:cNvSpPr>
            <a:spLocks noChangeArrowheads="1"/>
          </p:cNvSpPr>
          <p:nvPr/>
        </p:nvSpPr>
        <p:spPr bwMode="auto">
          <a:xfrm>
            <a:off x="323850" y="500063"/>
            <a:ext cx="54117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a:latin typeface="Times New Roman" panose="02020603050405020304" pitchFamily="2" charset="0"/>
                <a:ea typeface="微软雅黑" panose="020B0503020204020204" pitchFamily="34" charset="-122"/>
              </a:rPr>
              <a:t>交换网口、端口聚合、</a:t>
            </a:r>
            <a:r>
              <a:rPr lang="en-US" altLang="zh-CN" sz="2400" b="1">
                <a:latin typeface="Times New Roman" panose="02020603050405020304" pitchFamily="2" charset="0"/>
                <a:ea typeface="微软雅黑" panose="020B0503020204020204" pitchFamily="34" charset="-122"/>
              </a:rPr>
              <a:t>VLAN</a:t>
            </a:r>
            <a:endParaRPr lang="en-US" altLang="zh-CN" sz="2400" b="1">
              <a:latin typeface="Times New Roman" panose="02020603050405020304" pitchFamily="2" charset="0"/>
              <a:ea typeface="微软雅黑" panose="020B0503020204020204" pitchFamily="34" charset="-122"/>
            </a:endParaRPr>
          </a:p>
        </p:txBody>
      </p:sp>
      <p:sp>
        <p:nvSpPr>
          <p:cNvPr id="11266" name="TextBox 5"/>
          <p:cNvSpPr txBox="1">
            <a:spLocks noChangeArrowheads="1"/>
          </p:cNvSpPr>
          <p:nvPr/>
        </p:nvSpPr>
        <p:spPr bwMode="auto">
          <a:xfrm>
            <a:off x="371475" y="1292225"/>
            <a:ext cx="3571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latin typeface="Times New Roman" panose="02020603050405020304" pitchFamily="2" charset="0"/>
                <a:ea typeface="微软雅黑" panose="020B0503020204020204" pitchFamily="34" charset="-122"/>
              </a:rPr>
              <a:t>VLAN</a:t>
            </a:r>
            <a:endParaRPr lang="zh-CN" altLang="en-US" b="1">
              <a:latin typeface="Times New Roman" panose="02020603050405020304" pitchFamily="2" charset="0"/>
              <a:ea typeface="微软雅黑" panose="020B0503020204020204" pitchFamily="34" charset="-122"/>
            </a:endParaRPr>
          </a:p>
        </p:txBody>
      </p:sp>
      <p:sp>
        <p:nvSpPr>
          <p:cNvPr id="11267" name="TextBox 6"/>
          <p:cNvSpPr txBox="1">
            <a:spLocks noChangeArrowheads="1"/>
          </p:cNvSpPr>
          <p:nvPr/>
        </p:nvSpPr>
        <p:spPr bwMode="auto">
          <a:xfrm>
            <a:off x="358775" y="1797050"/>
            <a:ext cx="8715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hangingPunct="0">
              <a:lnSpc>
                <a:spcPct val="150000"/>
              </a:lnSpc>
            </a:pPr>
            <a:r>
              <a:rPr lang="zh-CN" altLang="en-US">
                <a:latin typeface="Times New Roman" panose="02020603050405020304" pitchFamily="2" charset="0"/>
                <a:ea typeface="微软雅黑" panose="020B0503020204020204" pitchFamily="34" charset="-122"/>
              </a:rPr>
              <a:t>某些环境下与</a:t>
            </a:r>
            <a:r>
              <a:rPr lang="en-US" altLang="zh-CN">
                <a:latin typeface="Times New Roman" panose="02020603050405020304" pitchFamily="2" charset="0"/>
                <a:ea typeface="微软雅黑" panose="020B0503020204020204" pitchFamily="34" charset="-122"/>
              </a:rPr>
              <a:t>AD</a:t>
            </a:r>
            <a:r>
              <a:rPr lang="zh-CN" altLang="en-US">
                <a:latin typeface="Times New Roman" panose="02020603050405020304" pitchFamily="2" charset="0"/>
                <a:ea typeface="微软雅黑" panose="020B0503020204020204" pitchFamily="34" charset="-122"/>
              </a:rPr>
              <a:t>设备对接的网口为</a:t>
            </a:r>
            <a:r>
              <a:rPr lang="en-US" altLang="zh-CN">
                <a:latin typeface="Times New Roman" panose="02020603050405020304" pitchFamily="2" charset="0"/>
                <a:ea typeface="微软雅黑" panose="020B0503020204020204" pitchFamily="34" charset="-122"/>
              </a:rPr>
              <a:t>trunk</a:t>
            </a:r>
            <a:r>
              <a:rPr lang="zh-CN" altLang="en-US">
                <a:latin typeface="Times New Roman" panose="02020603050405020304" pitchFamily="2" charset="0"/>
                <a:ea typeface="微软雅黑" panose="020B0503020204020204" pitchFamily="34" charset="-122"/>
              </a:rPr>
              <a:t>口，要求</a:t>
            </a:r>
            <a:r>
              <a:rPr lang="en-US" altLang="zh-CN">
                <a:latin typeface="Times New Roman" panose="02020603050405020304" pitchFamily="2" charset="0"/>
                <a:ea typeface="微软雅黑" panose="020B0503020204020204" pitchFamily="34" charset="-122"/>
              </a:rPr>
              <a:t>AD</a:t>
            </a:r>
            <a:r>
              <a:rPr lang="zh-CN" altLang="en-US">
                <a:latin typeface="Times New Roman" panose="02020603050405020304" pitchFamily="2" charset="0"/>
                <a:ea typeface="微软雅黑" panose="020B0503020204020204" pitchFamily="34" charset="-122"/>
              </a:rPr>
              <a:t>设备对应的接口也可以封装</a:t>
            </a:r>
            <a:r>
              <a:rPr lang="en-US" altLang="zh-CN">
                <a:latin typeface="Times New Roman" panose="02020603050405020304" pitchFamily="2" charset="0"/>
                <a:ea typeface="微软雅黑" panose="020B0503020204020204" pitchFamily="34" charset="-122"/>
              </a:rPr>
              <a:t>VLAN</a:t>
            </a:r>
            <a:r>
              <a:rPr lang="zh-CN" altLang="en-US">
                <a:latin typeface="Times New Roman" panose="02020603050405020304" pitchFamily="2" charset="0"/>
                <a:ea typeface="微软雅黑" panose="020B0503020204020204" pitchFamily="34" charset="-122"/>
              </a:rPr>
              <a:t>划分子接口，此时可以开启</a:t>
            </a:r>
            <a:r>
              <a:rPr lang="en-US" altLang="zh-CN">
                <a:latin typeface="Times New Roman" panose="02020603050405020304" pitchFamily="2" charset="0"/>
                <a:ea typeface="微软雅黑" panose="020B0503020204020204" pitchFamily="34" charset="-122"/>
              </a:rPr>
              <a:t>AD</a:t>
            </a:r>
            <a:r>
              <a:rPr lang="zh-CN" altLang="en-US">
                <a:latin typeface="Times New Roman" panose="02020603050405020304" pitchFamily="2" charset="0"/>
                <a:ea typeface="微软雅黑" panose="020B0503020204020204" pitchFamily="34" charset="-122"/>
              </a:rPr>
              <a:t>设备的</a:t>
            </a:r>
            <a:r>
              <a:rPr lang="en-US" altLang="zh-CN">
                <a:latin typeface="Times New Roman" panose="02020603050405020304" pitchFamily="2" charset="0"/>
                <a:ea typeface="微软雅黑" panose="020B0503020204020204" pitchFamily="34" charset="-122"/>
              </a:rPr>
              <a:t>VLAN</a:t>
            </a:r>
            <a:r>
              <a:rPr lang="zh-CN" altLang="en-US">
                <a:latin typeface="Times New Roman" panose="02020603050405020304" pitchFamily="2" charset="0"/>
                <a:ea typeface="微软雅黑" panose="020B0503020204020204" pitchFamily="34" charset="-122"/>
              </a:rPr>
              <a:t>功能。</a:t>
            </a:r>
            <a:endParaRPr lang="zh-CN" altLang="en-US">
              <a:latin typeface="Times New Roman" panose="02020603050405020304" pitchFamily="2" charset="0"/>
              <a:ea typeface="微软雅黑" panose="020B0503020204020204" pitchFamily="34" charset="-122"/>
            </a:endParaRPr>
          </a:p>
        </p:txBody>
      </p:sp>
      <p:pic>
        <p:nvPicPr>
          <p:cNvPr id="1126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2876550"/>
            <a:ext cx="79248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圆角矩形 7"/>
          <p:cNvSpPr>
            <a:spLocks noChangeArrowheads="1"/>
          </p:cNvSpPr>
          <p:nvPr/>
        </p:nvSpPr>
        <p:spPr bwMode="auto">
          <a:xfrm>
            <a:off x="2124075" y="4389438"/>
            <a:ext cx="2454275" cy="431800"/>
          </a:xfrm>
          <a:prstGeom prst="roundRect">
            <a:avLst>
              <a:gd name="adj" fmla="val 16667"/>
            </a:avLst>
          </a:prstGeom>
          <a:solidFill>
            <a:schemeClr val="accent1">
              <a:alpha val="0"/>
            </a:schemeClr>
          </a:solidFill>
          <a:ln w="25400">
            <a:solidFill>
              <a:srgbClr val="FF0000"/>
            </a:solidFill>
            <a:round/>
          </a:ln>
        </p:spPr>
        <p:txBody>
          <a:bodyPr/>
          <a:lstStyle/>
          <a:p>
            <a:endParaRPr lang="zh-CN" altLang="en-US"/>
          </a:p>
        </p:txBody>
      </p:sp>
      <p:pic>
        <p:nvPicPr>
          <p:cNvPr id="112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165475"/>
            <a:ext cx="7924800"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圆角矩形标注 8"/>
          <p:cNvSpPr>
            <a:spLocks noChangeArrowheads="1"/>
          </p:cNvSpPr>
          <p:nvPr/>
        </p:nvSpPr>
        <p:spPr bwMode="auto">
          <a:xfrm>
            <a:off x="4714875" y="4440238"/>
            <a:ext cx="2232025" cy="687387"/>
          </a:xfrm>
          <a:prstGeom prst="wedgeRoundRectCallout">
            <a:avLst>
              <a:gd name="adj1" fmla="val -57097"/>
              <a:gd name="adj2" fmla="val -22602"/>
              <a:gd name="adj3" fmla="val 16667"/>
            </a:avLst>
          </a:prstGeom>
          <a:solidFill>
            <a:schemeClr val="accent1">
              <a:alpha val="0"/>
            </a:schemeClr>
          </a:solidFill>
          <a:ln w="25400">
            <a:solidFill>
              <a:srgbClr val="FF0000"/>
            </a:solidFill>
            <a:miter lim="800000"/>
          </a:ln>
        </p:spPr>
        <p:txBody>
          <a:bodyPr/>
          <a:lstStyle/>
          <a:p>
            <a:r>
              <a:rPr lang="zh-CN" altLang="en-US">
                <a:solidFill>
                  <a:srgbClr val="FF0000"/>
                </a:solidFill>
                <a:latin typeface="Times New Roman" panose="02020603050405020304" pitchFamily="2" charset="0"/>
                <a:ea typeface="微软雅黑" panose="020B0503020204020204" pitchFamily="34" charset="-122"/>
              </a:rPr>
              <a:t>新建网络接口时可调用</a:t>
            </a:r>
            <a:r>
              <a:rPr lang="en-US" altLang="zh-CN">
                <a:solidFill>
                  <a:srgbClr val="FF0000"/>
                </a:solidFill>
                <a:latin typeface="Times New Roman" panose="02020603050405020304" pitchFamily="2" charset="0"/>
                <a:ea typeface="微软雅黑" panose="020B0503020204020204" pitchFamily="34" charset="-122"/>
              </a:rPr>
              <a:t>VLAN</a:t>
            </a:r>
            <a:r>
              <a:rPr lang="zh-CN" altLang="en-US">
                <a:solidFill>
                  <a:srgbClr val="FF0000"/>
                </a:solidFill>
                <a:latin typeface="Times New Roman" panose="02020603050405020304" pitchFamily="2" charset="0"/>
                <a:ea typeface="微软雅黑" panose="020B0503020204020204" pitchFamily="34" charset="-122"/>
              </a:rPr>
              <a:t>子接口</a:t>
            </a:r>
            <a:endParaRPr lang="zh-CN" altLang="en-US">
              <a:solidFill>
                <a:srgbClr val="FF0000"/>
              </a:solidFill>
              <a:latin typeface="Times New Roman" panose="02020603050405020304"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ppt_x"/>
                                          </p:val>
                                        </p:tav>
                                        <p:tav tm="100000">
                                          <p:val>
                                            <p:strVal val="#ppt_x"/>
                                          </p:val>
                                        </p:tav>
                                      </p:tavLst>
                                    </p:anim>
                                    <p:anim calcmode="lin" valueType="num">
                                      <p:cBhvr additive="base">
                                        <p:cTn id="8"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270"/>
                                        </p:tgtEl>
                                        <p:attrNameLst>
                                          <p:attrName>style.visibility</p:attrName>
                                        </p:attrNameLst>
                                      </p:cBhvr>
                                      <p:to>
                                        <p:strVal val="visible"/>
                                      </p:to>
                                    </p:set>
                                    <p:animEffect transition="in" filter="barn(inVertical)">
                                      <p:cBhvr>
                                        <p:cTn id="13" dur="500"/>
                                        <p:tgtEl>
                                          <p:spTgt spid="1127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271"/>
                                        </p:tgtEl>
                                        <p:attrNameLst>
                                          <p:attrName>style.visibility</p:attrName>
                                        </p:attrNameLst>
                                      </p:cBhvr>
                                      <p:to>
                                        <p:strVal val="visible"/>
                                      </p:to>
                                    </p:set>
                                    <p:anim calcmode="lin" valueType="num">
                                      <p:cBhvr additive="base">
                                        <p:cTn id="18" dur="500" fill="hold"/>
                                        <p:tgtEl>
                                          <p:spTgt spid="11271"/>
                                        </p:tgtEl>
                                        <p:attrNameLst>
                                          <p:attrName>ppt_x</p:attrName>
                                        </p:attrNameLst>
                                      </p:cBhvr>
                                      <p:tavLst>
                                        <p:tav tm="0">
                                          <p:val>
                                            <p:strVal val="#ppt_x"/>
                                          </p:val>
                                        </p:tav>
                                        <p:tav tm="100000">
                                          <p:val>
                                            <p:strVal val="#ppt_x"/>
                                          </p:val>
                                        </p:tav>
                                      </p:tavLst>
                                    </p:anim>
                                    <p:anim calcmode="lin" valueType="num">
                                      <p:cBhvr additive="base">
                                        <p:cTn id="19"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1272"/>
                                        </p:tgtEl>
                                        <p:attrNameLst>
                                          <p:attrName>style.visibility</p:attrName>
                                        </p:attrNameLst>
                                      </p:cBhvr>
                                      <p:to>
                                        <p:strVal val="visible"/>
                                      </p:to>
                                    </p:set>
                                    <p:animEffect transition="in" filter="barn(inVertical)">
                                      <p:cBhvr>
                                        <p:cTn id="24"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P spid="11272" grpId="0" animBg="1"/>
    </p:bldLst>
  </p:timing>
</p:sld>
</file>

<file path=ppt/theme/theme1.xml><?xml version="1.0" encoding="utf-8"?>
<a:theme xmlns:a="http://schemas.openxmlformats.org/drawingml/2006/main" name="4：3 云IT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 云ITPPT模板</Template>
  <TotalTime>0</TotalTime>
  <Words>2618</Words>
  <Application>WPS 演示</Application>
  <PresentationFormat>全屏显示(4:3)</PresentationFormat>
  <Paragraphs>307</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32</vt:i4>
      </vt:variant>
    </vt:vector>
  </HeadingPairs>
  <TitlesOfParts>
    <vt:vector size="41" baseType="lpstr">
      <vt:lpstr>Arial</vt:lpstr>
      <vt:lpstr>宋体</vt:lpstr>
      <vt:lpstr>Wingdings</vt:lpstr>
      <vt:lpstr>Calibri</vt:lpstr>
      <vt:lpstr>微软雅黑</vt:lpstr>
      <vt:lpstr>Times New Roman</vt:lpstr>
      <vt:lpstr>Calibri</vt:lpstr>
      <vt:lpstr>4：3 云ITPPT模板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hdy</dc:creator>
  <cp:lastModifiedBy>Administrator</cp:lastModifiedBy>
  <cp:revision>22</cp:revision>
  <dcterms:created xsi:type="dcterms:W3CDTF">2016-12-12T03:29:00Z</dcterms:created>
  <dcterms:modified xsi:type="dcterms:W3CDTF">2017-03-24T06:30:47Z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