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  <p:sldMasterId id="2147483778" r:id="rId3"/>
    <p:sldMasterId id="2147483793" r:id="rId4"/>
    <p:sldMasterId id="2147483837" r:id="rId5"/>
    <p:sldMasterId id="2147483859" r:id="rId6"/>
  </p:sldMasterIdLst>
  <p:notesMasterIdLst>
    <p:notesMasterId r:id="rId29"/>
  </p:notesMasterIdLst>
  <p:sldIdLst>
    <p:sldId id="402" r:id="rId7"/>
    <p:sldId id="403" r:id="rId8"/>
    <p:sldId id="404" r:id="rId9"/>
    <p:sldId id="405" r:id="rId10"/>
    <p:sldId id="406" r:id="rId11"/>
    <p:sldId id="407" r:id="rId12"/>
    <p:sldId id="408" r:id="rId13"/>
    <p:sldId id="421" r:id="rId14"/>
    <p:sldId id="412" r:id="rId15"/>
    <p:sldId id="415" r:id="rId16"/>
    <p:sldId id="423" r:id="rId17"/>
    <p:sldId id="422" r:id="rId18"/>
    <p:sldId id="416" r:id="rId19"/>
    <p:sldId id="409" r:id="rId20"/>
    <p:sldId id="410" r:id="rId21"/>
    <p:sldId id="411" r:id="rId22"/>
    <p:sldId id="413" r:id="rId23"/>
    <p:sldId id="419" r:id="rId24"/>
    <p:sldId id="414" r:id="rId25"/>
    <p:sldId id="417" r:id="rId26"/>
    <p:sldId id="418" r:id="rId27"/>
    <p:sldId id="4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, Yazmin A" initials="SYA" lastIdx="5" clrIdx="0">
    <p:extLst>
      <p:ext uri="{19B8F6BF-5375-455C-9EA6-DF929625EA0E}">
        <p15:presenceInfo xmlns:p15="http://schemas.microsoft.com/office/powerpoint/2012/main" userId="S-1-5-21-725345543-602162358-527237240-796578" providerId="AD"/>
      </p:ext>
    </p:extLst>
  </p:cmAuthor>
  <p:cmAuthor id="2" name="Zhang, Qi" initials="ZQ" lastIdx="12" clrIdx="1">
    <p:extLst>
      <p:ext uri="{19B8F6BF-5375-455C-9EA6-DF929625EA0E}">
        <p15:presenceInfo xmlns:p15="http://schemas.microsoft.com/office/powerpoint/2012/main" userId="S-1-5-21-1757981266-725345543-1404487317-86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7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C012-B7DC-45C0-99FE-35ED53C5524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C9524-9F38-423B-AFA4-F309E414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C9524-9F38-423B-AFA4-F309E414E7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0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1027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88" y="5394580"/>
            <a:ext cx="2523744" cy="14634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07485" y="6470534"/>
            <a:ext cx="189314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900" dirty="0">
                <a:solidFill>
                  <a:srgbClr val="8DC8E8"/>
                </a:solidFill>
                <a:cs typeface="Neo Sans Intel"/>
              </a:rPr>
              <a:t>Intel Confidential — Do Not Forward</a:t>
            </a:r>
          </a:p>
        </p:txBody>
      </p:sp>
      <p:pic>
        <p:nvPicPr>
          <p:cNvPr id="1026" name="Picture 2" descr="\\.psf\Home\Desktop\IntelLookInsideCLEAR_WH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2023455"/>
            <a:ext cx="2732848" cy="576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9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6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6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.psf\Home\Desktop\NewIntelFooterWHT4x3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0800"/>
            <a:ext cx="12192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0071C5"/>
                </a:solidFill>
              </a:rPr>
              <a:pPr/>
              <a:t>‹#›</a:t>
            </a:fld>
            <a:endParaRPr lang="en-US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2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.psf\Home\Desktop\NewIntelFooterWHT4x3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0800"/>
            <a:ext cx="12192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0071C5"/>
                </a:solidFill>
              </a:rPr>
              <a:pPr/>
              <a:t>‹#›</a:t>
            </a:fld>
            <a:endParaRPr lang="en-US" dirty="0">
              <a:solidFill>
                <a:srgbClr val="0071C5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251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5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42277"/>
            <a:ext cx="10970683" cy="988747"/>
          </a:xfrm>
        </p:spPr>
        <p:txBody>
          <a:bodyPr/>
          <a:lstStyle/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7F5238E8-85A6-49D6-B4D0-1C7A85CD2C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0670-5BCA-4D6D-A449-627F546A76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5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3" y="2606672"/>
            <a:ext cx="3329676" cy="1645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607485" y="6470534"/>
            <a:ext cx="189314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900" dirty="0">
                <a:solidFill>
                  <a:srgbClr val="8DC8E8"/>
                </a:solidFill>
                <a:cs typeface="Neo Sans Intel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278272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0241"/>
            <a:ext cx="11026000" cy="382232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507022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170987" y="4353390"/>
            <a:ext cx="5955651" cy="1117678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93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25604"/>
            <a:ext cx="11009744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245997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3" y="3264185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9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69541"/>
            <a:ext cx="11123539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4" y="2254207"/>
            <a:ext cx="9005344" cy="16414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59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2545"/>
            <a:ext cx="11326745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1375" y="2609604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9777" y="3649815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03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7485" y="6470534"/>
            <a:ext cx="189314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900" dirty="0">
                <a:solidFill>
                  <a:srgbClr val="8DC8E8"/>
                </a:solidFill>
                <a:cs typeface="Neo Sans Intel"/>
              </a:rPr>
              <a:t>Intel Confidential — Do Not Forward</a:t>
            </a:r>
          </a:p>
        </p:txBody>
      </p:sp>
      <p:sp>
        <p:nvSpPr>
          <p:cNvPr id="5" name="Freeform 4"/>
          <p:cNvSpPr/>
          <p:nvPr userDrawn="1"/>
        </p:nvSpPr>
        <p:spPr>
          <a:xfrm>
            <a:off x="-13823" y="1"/>
            <a:ext cx="12211409" cy="911412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557" h="911412">
                <a:moveTo>
                  <a:pt x="522" y="0"/>
                </a:moveTo>
                <a:cubicBezTo>
                  <a:pt x="-1968" y="301314"/>
                  <a:pt x="5386" y="609241"/>
                  <a:pt x="2896" y="910555"/>
                </a:cubicBezTo>
                <a:lnTo>
                  <a:pt x="5396661" y="911412"/>
                </a:lnTo>
                <a:lnTo>
                  <a:pt x="5912132" y="597647"/>
                </a:lnTo>
                <a:lnTo>
                  <a:pt x="9154366" y="595274"/>
                </a:lnTo>
                <a:cubicBezTo>
                  <a:pt x="9156856" y="393568"/>
                  <a:pt x="9156067" y="201706"/>
                  <a:pt x="9158557" y="0"/>
                </a:cubicBezTo>
                <a:lnTo>
                  <a:pt x="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6" y="1813263"/>
            <a:ext cx="1627841" cy="8046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2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333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7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6170341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333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37400" y="0"/>
            <a:ext cx="50546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4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956" y="584205"/>
            <a:ext cx="6170341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667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70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12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87" y="1379541"/>
            <a:ext cx="5382683" cy="4537075"/>
          </a:xfrm>
        </p:spPr>
        <p:txBody>
          <a:bodyPr/>
          <a:lstStyle>
            <a:lvl1pPr marL="0" indent="0">
              <a:defRPr sz="2933"/>
            </a:lvl1pPr>
            <a:lvl2pPr>
              <a:defRPr sz="2933"/>
            </a:lvl2pPr>
            <a:lvl3pPr>
              <a:defRPr sz="2533"/>
            </a:lvl3pPr>
            <a:lvl4pPr>
              <a:defRPr sz="2400"/>
            </a:lvl4pPr>
            <a:lvl5pPr>
              <a:defRPr sz="2400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379541"/>
            <a:ext cx="5384800" cy="4537075"/>
          </a:xfrm>
        </p:spPr>
        <p:txBody>
          <a:bodyPr/>
          <a:lstStyle>
            <a:lvl1pPr marL="0" indent="0">
              <a:defRPr sz="2933"/>
            </a:lvl1pPr>
            <a:lvl2pPr>
              <a:defRPr sz="2933"/>
            </a:lvl2pPr>
            <a:lvl3pPr>
              <a:defRPr sz="2533"/>
            </a:lvl3pPr>
            <a:lvl4pPr>
              <a:defRPr sz="2400"/>
            </a:lvl4pPr>
            <a:lvl5pPr>
              <a:defRPr sz="2400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967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97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709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467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27554" y="301373"/>
            <a:ext cx="1159044" cy="573176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69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69" y="2473416"/>
            <a:ext cx="3864864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69" y="2473416"/>
            <a:ext cx="3864864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6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89"/>
            <a:ext cx="10970683" cy="4570411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sz="2200"/>
            </a:lvl2pPr>
            <a:lvl3pPr>
              <a:defRPr sz="2200"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22pt</a:t>
            </a:r>
            <a:r>
              <a:rPr lang="en-US" dirty="0" smtClean="0"/>
              <a:t> Intel Clear large bullet one</a:t>
            </a:r>
          </a:p>
          <a:p>
            <a:pPr lvl="2"/>
            <a:r>
              <a:rPr lang="en-US" dirty="0" err="1" smtClean="0"/>
              <a:t>22pt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A332-2BC3-4CAB-9D65-EF78211189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0241"/>
            <a:ext cx="11026000" cy="382232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507022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170987" y="4353390"/>
            <a:ext cx="5955651" cy="1117678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64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25604"/>
            <a:ext cx="11009744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245997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3" y="3264185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2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69541"/>
            <a:ext cx="11123539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4" y="2254207"/>
            <a:ext cx="9005344" cy="16414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3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2545"/>
            <a:ext cx="11326745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1375" y="2609604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9777" y="3649815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96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333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7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6170341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333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37400" y="0"/>
            <a:ext cx="50546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50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956" y="584205"/>
            <a:ext cx="6170341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667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6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56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87" y="1379541"/>
            <a:ext cx="5382683" cy="4537075"/>
          </a:xfrm>
        </p:spPr>
        <p:txBody>
          <a:bodyPr/>
          <a:lstStyle>
            <a:lvl1pPr marL="0" indent="0">
              <a:defRPr sz="2933"/>
            </a:lvl1pPr>
            <a:lvl2pPr>
              <a:defRPr sz="2933"/>
            </a:lvl2pPr>
            <a:lvl3pPr>
              <a:defRPr sz="2533"/>
            </a:lvl3pPr>
            <a:lvl4pPr>
              <a:defRPr sz="2400"/>
            </a:lvl4pPr>
            <a:lvl5pPr>
              <a:defRPr sz="2400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379541"/>
            <a:ext cx="5384800" cy="4537075"/>
          </a:xfrm>
        </p:spPr>
        <p:txBody>
          <a:bodyPr/>
          <a:lstStyle>
            <a:lvl1pPr marL="0" indent="0">
              <a:defRPr sz="2933"/>
            </a:lvl1pPr>
            <a:lvl2pPr>
              <a:defRPr sz="2933"/>
            </a:lvl2pPr>
            <a:lvl3pPr>
              <a:defRPr sz="2533"/>
            </a:lvl3pPr>
            <a:lvl4pPr>
              <a:defRPr sz="2400"/>
            </a:lvl4pPr>
            <a:lvl5pPr>
              <a:defRPr sz="2400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2671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78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89"/>
            <a:ext cx="10970683" cy="4570411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lang="en-US" sz="1800" kern="1200" baseline="0" dirty="0" err="1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486" indent="-228594"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marL="571486" lvl="2" indent="-228594" algn="l" defTabSz="457189" rtl="0" eaLnBrk="1" latinLnBrk="0" hangingPunct="1">
              <a:spcBef>
                <a:spcPts val="800"/>
              </a:spcBef>
              <a:buFont typeface="Wingdings" charset="2"/>
              <a:buChar char="§"/>
            </a:pPr>
            <a:r>
              <a:rPr lang="en-US" dirty="0" err="1" smtClean="0"/>
              <a:t>18pt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14E2-6CCD-44C2-B179-6DA74A2AAE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0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84374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467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27554" y="301373"/>
            <a:ext cx="1159044" cy="573176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39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69" y="2473416"/>
            <a:ext cx="3864864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2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69" y="2473416"/>
            <a:ext cx="3864864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0241"/>
            <a:ext cx="11026000" cy="382232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507022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170987" y="4353390"/>
            <a:ext cx="5955651" cy="1117678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1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25604"/>
            <a:ext cx="11009744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245997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3" y="3264185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21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69541"/>
            <a:ext cx="11123539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4" y="2254207"/>
            <a:ext cx="9005344" cy="16414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60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2545"/>
            <a:ext cx="11326745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35" y="301371"/>
            <a:ext cx="1154064" cy="570687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99727" y="6644050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939598"/>
                </a:solidFill>
                <a:cs typeface="Verdana"/>
              </a:rPr>
              <a:t>INTEL CONFIDENTIAL, FOR INTERNAL USE ONLY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1375" y="2609604"/>
            <a:ext cx="10060447" cy="820737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5333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9777" y="3649815"/>
            <a:ext cx="5791200" cy="745782"/>
          </a:xfrm>
        </p:spPr>
        <p:txBody>
          <a:bodyPr wrap="square">
            <a:spAutoFit/>
          </a:bodyPr>
          <a:lstStyle>
            <a:lvl1pPr marL="0" indent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defRPr sz="2933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Additional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26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333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99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6170341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333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37400" y="0"/>
            <a:ext cx="50546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55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42279"/>
            <a:ext cx="10970683" cy="1143000"/>
          </a:xfrm>
        </p:spPr>
        <p:txBody>
          <a:bodyPr/>
          <a:lstStyle/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3946-A707-4AEB-A893-1BFF7659E6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1789"/>
            <a:ext cx="5340352" cy="45704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16pt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1789"/>
            <a:ext cx="5340352" cy="45704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16pt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66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956" y="584205"/>
            <a:ext cx="6170341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667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1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87" y="1379541"/>
            <a:ext cx="5382683" cy="4537075"/>
          </a:xfrm>
        </p:spPr>
        <p:txBody>
          <a:bodyPr/>
          <a:lstStyle>
            <a:lvl1pPr marL="0" indent="0">
              <a:defRPr sz="2933"/>
            </a:lvl1pPr>
            <a:lvl2pPr>
              <a:defRPr sz="2933"/>
            </a:lvl2pPr>
            <a:lvl3pPr>
              <a:defRPr sz="2533"/>
            </a:lvl3pPr>
            <a:lvl4pPr>
              <a:defRPr sz="2400"/>
            </a:lvl4pPr>
            <a:lvl5pPr>
              <a:defRPr sz="2400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379541"/>
            <a:ext cx="5384800" cy="4537075"/>
          </a:xfrm>
        </p:spPr>
        <p:txBody>
          <a:bodyPr/>
          <a:lstStyle>
            <a:lvl1pPr marL="0" indent="0">
              <a:defRPr sz="2933"/>
            </a:lvl1pPr>
            <a:lvl2pPr>
              <a:defRPr sz="2933"/>
            </a:lvl2pPr>
            <a:lvl3pPr>
              <a:defRPr sz="2533"/>
            </a:lvl3pPr>
            <a:lvl4pPr>
              <a:defRPr sz="2400"/>
            </a:lvl4pPr>
            <a:lvl5pPr>
              <a:defRPr sz="2400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4713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933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0208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5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5467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27554" y="301373"/>
            <a:ext cx="1159044" cy="573176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6" y="6553200"/>
            <a:ext cx="554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67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defTabSz="1339599"/>
            <a:fld id="{34877608-4A45-4901-B7D4-4FD5971F5FE4}" type="slidenum">
              <a:rPr lang="en-US" smtClean="0">
                <a:solidFill>
                  <a:srgbClr val="FFFFFF"/>
                </a:solidFill>
              </a:rPr>
              <a:pPr defTabSz="1339599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27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69" y="2473416"/>
            <a:ext cx="3864864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11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69" y="2473416"/>
            <a:ext cx="3864864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4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29" tIns="60917" rIns="121829" bIns="60917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2667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8951" y="1793881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algn="r" defTabSz="668258"/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12311" y="2357105"/>
            <a:ext cx="8767379" cy="1258424"/>
          </a:xfrm>
        </p:spPr>
        <p:txBody>
          <a:bodyPr anchor="b" anchorCtr="0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662556" y="3817145"/>
            <a:ext cx="6866888" cy="1178001"/>
          </a:xfrm>
        </p:spPr>
        <p:txBody>
          <a:bodyPr anchorCtr="0"/>
          <a:lstStyle>
            <a:lvl1pPr marL="0" indent="0" algn="ctr">
              <a:spcBef>
                <a:spcPts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757" y="519292"/>
            <a:ext cx="2442561" cy="10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72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55059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42279"/>
            <a:ext cx="10970683" cy="1143000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i="0" u="none" strike="noStrike" baseline="0" smtClean="0"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89"/>
            <a:ext cx="10970684" cy="4570411"/>
          </a:xfrm>
        </p:spPr>
        <p:txBody>
          <a:bodyPr anchor="ctr" anchorCtr="0"/>
          <a:lstStyle>
            <a:lvl1pPr marL="204783" indent="-204783">
              <a:defRPr sz="48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03" indent="-225420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1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48pt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16pt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FBE-10A9-489C-A658-E068B8316A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0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1667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1667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8885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1"/>
          </a:xfrm>
        </p:spPr>
        <p:txBody>
          <a:bodyPr anchor="b"/>
          <a:lstStyle>
            <a:lvl1pPr marL="0" indent="0">
              <a:buNone/>
              <a:defRPr sz="2333" b="0"/>
            </a:lvl1pPr>
            <a:lvl2pPr marL="334096" indent="0">
              <a:buNone/>
              <a:defRPr sz="1417" b="1"/>
            </a:lvl2pPr>
            <a:lvl3pPr marL="668190" indent="0">
              <a:buNone/>
              <a:defRPr sz="1333" b="1"/>
            </a:lvl3pPr>
            <a:lvl4pPr marL="1002286" indent="0">
              <a:buNone/>
              <a:defRPr sz="1167" b="1"/>
            </a:lvl4pPr>
            <a:lvl5pPr marL="1336381" indent="0">
              <a:buNone/>
              <a:defRPr sz="1167" b="1"/>
            </a:lvl5pPr>
            <a:lvl6pPr marL="1670477" indent="0">
              <a:buNone/>
              <a:defRPr sz="1167" b="1"/>
            </a:lvl6pPr>
            <a:lvl7pPr marL="2004571" indent="0">
              <a:buNone/>
              <a:defRPr sz="1167" b="1"/>
            </a:lvl7pPr>
            <a:lvl8pPr marL="2338667" indent="0">
              <a:buNone/>
              <a:defRPr sz="1167" b="1"/>
            </a:lvl8pPr>
            <a:lvl9pPr marL="2672761" indent="0">
              <a:buNone/>
              <a:defRPr sz="1167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33"/>
            </a:lvl1pPr>
            <a:lvl2pPr>
              <a:defRPr sz="1667"/>
            </a:lvl2pPr>
            <a:lvl3pPr>
              <a:defRPr sz="1667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5" cy="639761"/>
          </a:xfrm>
        </p:spPr>
        <p:txBody>
          <a:bodyPr anchor="b"/>
          <a:lstStyle>
            <a:lvl1pPr marL="0" indent="0">
              <a:buNone/>
              <a:defRPr sz="2333" b="0"/>
            </a:lvl1pPr>
            <a:lvl2pPr marL="334096" indent="0">
              <a:buNone/>
              <a:defRPr sz="1417" b="1"/>
            </a:lvl2pPr>
            <a:lvl3pPr marL="668190" indent="0">
              <a:buNone/>
              <a:defRPr sz="1333" b="1"/>
            </a:lvl3pPr>
            <a:lvl4pPr marL="1002286" indent="0">
              <a:buNone/>
              <a:defRPr sz="1167" b="1"/>
            </a:lvl4pPr>
            <a:lvl5pPr marL="1336381" indent="0">
              <a:buNone/>
              <a:defRPr sz="1167" b="1"/>
            </a:lvl5pPr>
            <a:lvl6pPr marL="1670477" indent="0">
              <a:buNone/>
              <a:defRPr sz="1167" b="1"/>
            </a:lvl6pPr>
            <a:lvl7pPr marL="2004571" indent="0">
              <a:buNone/>
              <a:defRPr sz="1167" b="1"/>
            </a:lvl7pPr>
            <a:lvl8pPr marL="2338667" indent="0">
              <a:buNone/>
              <a:defRPr sz="1167" b="1"/>
            </a:lvl8pPr>
            <a:lvl9pPr marL="2672761" indent="0">
              <a:buNone/>
              <a:defRPr sz="1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2333"/>
            </a:lvl1pPr>
            <a:lvl2pPr>
              <a:defRPr sz="1667"/>
            </a:lvl2pPr>
            <a:lvl3pPr>
              <a:defRPr sz="1667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479945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5147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757" y="1482513"/>
            <a:ext cx="3840489" cy="38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9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6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8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>
            <a:lvl1pPr>
              <a:defRPr b="1">
                <a:solidFill>
                  <a:srgbClr val="F3D54E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7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>
            <a:lvl1pPr>
              <a:defRPr b="1">
                <a:solidFill>
                  <a:srgbClr val="F3D54E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FFC000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 marL="311135" indent="-311135">
              <a:buClr>
                <a:schemeClr val="accent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1pPr>
            <a:lvl2pPr marL="920705" indent="-311135">
              <a:buClr>
                <a:schemeClr val="accent1"/>
              </a:buClr>
              <a:buFont typeface="Neo Sans Intel" pitchFamily="34" charset="0"/>
              <a:buChar char="–"/>
              <a:defRPr>
                <a:solidFill>
                  <a:schemeClr val="bg1"/>
                </a:solidFill>
              </a:defRPr>
            </a:lvl2pPr>
            <a:lvl3pPr marL="1449845" indent="-230706">
              <a:buClr>
                <a:schemeClr val="accent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059415" indent="-230706">
              <a:buClr>
                <a:schemeClr val="accent1"/>
              </a:buClr>
              <a:buFont typeface="Neo Sans Intel" pitchFamily="34" charset="0"/>
              <a:buChar char="–"/>
              <a:defRPr>
                <a:solidFill>
                  <a:schemeClr val="bg1"/>
                </a:solidFill>
              </a:defRPr>
            </a:lvl4pPr>
            <a:lvl5pPr marL="2668984" indent="-230706">
              <a:buClr>
                <a:schemeClr val="accent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7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9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-2116" y="6400800"/>
            <a:ext cx="12192000" cy="457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42279"/>
            <a:ext cx="10970683" cy="1143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A6C97E52-94CC-472B-8F44-CF707547B5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8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2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5368" y="6554395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800" dirty="0" smtClean="0">
                <a:solidFill>
                  <a:prstClr val="white"/>
                </a:solidFill>
                <a:cs typeface="Neo Sans Intel"/>
              </a:rPr>
              <a:t>Placeholder Footer Copy / BU Logo or Name Goes Here</a:t>
            </a:r>
          </a:p>
        </p:txBody>
      </p:sp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3" y="2257769"/>
            <a:ext cx="2780507" cy="28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1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-2116" y="6400800"/>
            <a:ext cx="12192000" cy="457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2119"/>
            <a:ext cx="10970683" cy="1143000"/>
          </a:xfrm>
        </p:spPr>
        <p:txBody>
          <a:bodyPr>
            <a:noAutofit/>
          </a:bodyPr>
          <a:lstStyle>
            <a:lvl1pPr>
              <a:defRPr sz="3600" baseline="0"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5260859F-509C-41EE-B803-9F7C21727C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90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16pt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6235700" y="1601790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16pt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0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-2116" y="6400800"/>
            <a:ext cx="12192000" cy="457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9"/>
            <a:ext cx="5342467" cy="1143000"/>
          </a:xfrm>
        </p:spPr>
        <p:txBody>
          <a:bodyPr>
            <a:noAutofit/>
          </a:bodyPr>
          <a:lstStyle>
            <a:lvl1pPr>
              <a:defRPr sz="3600" baseline="0"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443AD284-FB86-4498-873E-A3CEF827FA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804989"/>
            <a:ext cx="5340352" cy="45704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16pt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5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61.xml"/><Relationship Id="rId9" Type="http://schemas.openxmlformats.org/officeDocument/2006/relationships/image" Target="../media/image1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69.xml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42277"/>
            <a:ext cx="109728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36pt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1789"/>
            <a:ext cx="10970683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18pt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609585"/>
            <a:fld id="{72219968-8642-4B3A-A6CC-C7039FD91A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11/29/2017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60958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\\.psf\Home\Desktop\NewIntelFooter.png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92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89" rtl="0" eaLnBrk="1" latinLnBrk="0" hangingPunct="1">
        <a:spcBef>
          <a:spcPct val="0"/>
        </a:spcBef>
        <a:buNone/>
        <a:defRPr sz="36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189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22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0" indent="-225420" algn="l" defTabSz="457189" rtl="0" eaLnBrk="1" latinLnBrk="0" hangingPunct="1">
        <a:spcBef>
          <a:spcPts val="1200"/>
        </a:spcBef>
        <a:buFont typeface="Wingdings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486" indent="-228594" algn="l" defTabSz="457189" rtl="0" eaLnBrk="1" latinLnBrk="0" hangingPunct="1">
        <a:spcBef>
          <a:spcPts val="8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38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180" indent="-228594" algn="l" defTabSz="457189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5369" y="409575"/>
            <a:ext cx="109728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485" y="1379541"/>
            <a:ext cx="10970684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" y="6362703"/>
            <a:ext cx="12192000" cy="495300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FFFFFF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FFFFFF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3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867" b="1" i="0">
          <a:solidFill>
            <a:schemeClr val="accent1"/>
          </a:solidFill>
          <a:latin typeface="Verdana"/>
          <a:ea typeface="+mj-ea"/>
          <a:cs typeface="Verdana"/>
        </a:defRPr>
      </a:lvl1pPr>
      <a:lvl2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669799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1339599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2009396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2679196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933">
          <a:solidFill>
            <a:schemeClr val="tx1"/>
          </a:solidFill>
          <a:latin typeface="Verdana"/>
          <a:ea typeface="+mn-ea"/>
          <a:cs typeface="Verdana"/>
        </a:defRPr>
      </a:lvl1pPr>
      <a:lvl2pPr marL="272107" indent="-269781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933">
          <a:solidFill>
            <a:schemeClr val="tx1"/>
          </a:solidFill>
          <a:latin typeface="Verdana"/>
          <a:cs typeface="Verdana"/>
        </a:defRPr>
      </a:lvl2pPr>
      <a:lvl3pPr marL="607006" indent="-33257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533">
          <a:solidFill>
            <a:schemeClr val="tx1"/>
          </a:solidFill>
          <a:latin typeface="Verdana"/>
          <a:cs typeface="Verdana"/>
        </a:defRPr>
      </a:lvl3pPr>
      <a:lvl4pPr marL="832598" indent="-22326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533" b="0" i="0">
          <a:solidFill>
            <a:schemeClr val="tx1"/>
          </a:solidFill>
          <a:latin typeface="Verdana"/>
          <a:cs typeface="Verdana"/>
        </a:defRPr>
      </a:lvl4pPr>
      <a:lvl5pPr marL="1116331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533">
          <a:solidFill>
            <a:schemeClr val="tx1"/>
          </a:solidFill>
          <a:latin typeface="Verdana"/>
          <a:cs typeface="Verdana"/>
        </a:defRPr>
      </a:lvl5pPr>
      <a:lvl6pPr marL="1786130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6pPr>
      <a:lvl7pPr marL="2455929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7pPr>
      <a:lvl8pPr marL="3125729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8pPr>
      <a:lvl9pPr marL="3795528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1pPr>
      <a:lvl2pPr marL="669799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2pPr>
      <a:lvl3pPr marL="1339599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09396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2679196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5pPr>
      <a:lvl6pPr marL="3348995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6pPr>
      <a:lvl7pPr marL="4018794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7pPr>
      <a:lvl8pPr marL="4688592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8pPr>
      <a:lvl9pPr marL="5358391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5369" y="409575"/>
            <a:ext cx="109728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485" y="1379541"/>
            <a:ext cx="10970684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" y="6362703"/>
            <a:ext cx="12192000" cy="495300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FFFFFF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FFFFFF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867" b="1" i="0">
          <a:solidFill>
            <a:schemeClr val="accent1"/>
          </a:solidFill>
          <a:latin typeface="Verdana"/>
          <a:ea typeface="+mj-ea"/>
          <a:cs typeface="Verdana"/>
        </a:defRPr>
      </a:lvl1pPr>
      <a:lvl2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669799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1339599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2009396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2679196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933">
          <a:solidFill>
            <a:schemeClr val="tx1"/>
          </a:solidFill>
          <a:latin typeface="Verdana"/>
          <a:ea typeface="+mn-ea"/>
          <a:cs typeface="Verdana"/>
        </a:defRPr>
      </a:lvl1pPr>
      <a:lvl2pPr marL="272107" indent="-269781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933">
          <a:solidFill>
            <a:schemeClr val="tx1"/>
          </a:solidFill>
          <a:latin typeface="Verdana"/>
          <a:cs typeface="Verdana"/>
        </a:defRPr>
      </a:lvl2pPr>
      <a:lvl3pPr marL="607006" indent="-33257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533">
          <a:solidFill>
            <a:schemeClr val="tx1"/>
          </a:solidFill>
          <a:latin typeface="Verdana"/>
          <a:cs typeface="Verdana"/>
        </a:defRPr>
      </a:lvl3pPr>
      <a:lvl4pPr marL="832598" indent="-22326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533" b="0" i="0">
          <a:solidFill>
            <a:schemeClr val="tx1"/>
          </a:solidFill>
          <a:latin typeface="Verdana"/>
          <a:cs typeface="Verdana"/>
        </a:defRPr>
      </a:lvl4pPr>
      <a:lvl5pPr marL="1116331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533">
          <a:solidFill>
            <a:schemeClr val="tx1"/>
          </a:solidFill>
          <a:latin typeface="Verdana"/>
          <a:cs typeface="Verdana"/>
        </a:defRPr>
      </a:lvl5pPr>
      <a:lvl6pPr marL="1786130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6pPr>
      <a:lvl7pPr marL="2455929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7pPr>
      <a:lvl8pPr marL="3125729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8pPr>
      <a:lvl9pPr marL="3795528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1pPr>
      <a:lvl2pPr marL="669799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2pPr>
      <a:lvl3pPr marL="1339599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09396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2679196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5pPr>
      <a:lvl6pPr marL="3348995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6pPr>
      <a:lvl7pPr marL="4018794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7pPr>
      <a:lvl8pPr marL="4688592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8pPr>
      <a:lvl9pPr marL="5358391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5369" y="409575"/>
            <a:ext cx="109728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485" y="1379541"/>
            <a:ext cx="10970684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" y="6362703"/>
            <a:ext cx="12192000" cy="495300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9727" y="6644048"/>
            <a:ext cx="3854451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339599" eaLnBrk="0" hangingPunct="0">
              <a:spcBef>
                <a:spcPct val="50000"/>
              </a:spcBef>
              <a:defRPr/>
            </a:pPr>
            <a:r>
              <a:rPr lang="en-US" sz="1067" dirty="0">
                <a:solidFill>
                  <a:srgbClr val="FFFFFF"/>
                </a:solidFill>
                <a:cs typeface="Verdana"/>
              </a:rPr>
              <a:t>INTEL CONFIDENTIAL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596390"/>
            <a:ext cx="507789" cy="299482"/>
          </a:xfrm>
          <a:prstGeom prst="rect">
            <a:avLst/>
          </a:prstGeom>
          <a:noFill/>
        </p:spPr>
        <p:txBody>
          <a:bodyPr wrap="none" lIns="133964" tIns="66981" rIns="133964" bIns="66981" rtlCol="0">
            <a:spAutoFit/>
          </a:bodyPr>
          <a:lstStyle/>
          <a:p>
            <a:pPr defTabSz="1339599"/>
            <a:fld id="{435EC5FB-0C8E-4818-A81D-78796ABB4840}" type="slidenum">
              <a:rPr lang="en-US" sz="1067">
                <a:solidFill>
                  <a:srgbClr val="FFFFFF"/>
                </a:solidFill>
                <a:ea typeface="Verdana" pitchFamily="34" charset="0"/>
                <a:cs typeface="Verdana" pitchFamily="34" charset="0"/>
              </a:rPr>
              <a:pPr defTabSz="1339599"/>
              <a:t>‹#›</a:t>
            </a:fld>
            <a:endParaRPr lang="en-US" sz="1067" dirty="0">
              <a:solidFill>
                <a:srgbClr val="FFFFFF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867" b="1" i="0">
          <a:solidFill>
            <a:schemeClr val="accent1"/>
          </a:solidFill>
          <a:latin typeface="Verdana"/>
          <a:ea typeface="+mj-ea"/>
          <a:cs typeface="Verdana"/>
        </a:defRPr>
      </a:lvl1pPr>
      <a:lvl2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669799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1339599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2009396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2679196" algn="l" rtl="0" eaLnBrk="1" fontAlgn="base" hangingPunct="1">
        <a:lnSpc>
          <a:spcPts val="3809"/>
        </a:lnSpc>
        <a:spcBef>
          <a:spcPct val="0"/>
        </a:spcBef>
        <a:spcAft>
          <a:spcPct val="0"/>
        </a:spcAft>
        <a:defRPr sz="3467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933">
          <a:solidFill>
            <a:schemeClr val="tx1"/>
          </a:solidFill>
          <a:latin typeface="Verdana"/>
          <a:ea typeface="+mn-ea"/>
          <a:cs typeface="Verdana"/>
        </a:defRPr>
      </a:lvl1pPr>
      <a:lvl2pPr marL="272107" indent="-269781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933">
          <a:solidFill>
            <a:schemeClr val="tx1"/>
          </a:solidFill>
          <a:latin typeface="Verdana"/>
          <a:cs typeface="Verdana"/>
        </a:defRPr>
      </a:lvl2pPr>
      <a:lvl3pPr marL="607006" indent="-33257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533">
          <a:solidFill>
            <a:schemeClr val="tx1"/>
          </a:solidFill>
          <a:latin typeface="Verdana"/>
          <a:cs typeface="Verdana"/>
        </a:defRPr>
      </a:lvl3pPr>
      <a:lvl4pPr marL="832598" indent="-22326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533" b="0" i="0">
          <a:solidFill>
            <a:schemeClr val="tx1"/>
          </a:solidFill>
          <a:latin typeface="Verdana"/>
          <a:cs typeface="Verdana"/>
        </a:defRPr>
      </a:lvl4pPr>
      <a:lvl5pPr marL="1116331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533">
          <a:solidFill>
            <a:schemeClr val="tx1"/>
          </a:solidFill>
          <a:latin typeface="Verdana"/>
          <a:cs typeface="Verdana"/>
        </a:defRPr>
      </a:lvl5pPr>
      <a:lvl6pPr marL="1786130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6pPr>
      <a:lvl7pPr marL="2455929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7pPr>
      <a:lvl8pPr marL="3125729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8pPr>
      <a:lvl9pPr marL="3795528" indent="-28141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1pPr>
      <a:lvl2pPr marL="669799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2pPr>
      <a:lvl3pPr marL="1339599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09396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2679196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5pPr>
      <a:lvl6pPr marL="3348995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6pPr>
      <a:lvl7pPr marL="4018794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7pPr>
      <a:lvl8pPr marL="4688592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8pPr>
      <a:lvl9pPr marL="5358391" algn="l" defTabSz="1339599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0">
              <a:alphaModFix amt="5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29" tIns="60917" rIns="121829" bIns="60917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2667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5" y="381003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58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1" y="1793881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8" indent="-164728" defTabSz="668258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81247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9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9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8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81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8" indent="-16472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60" indent="-16472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90" indent="-16472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407" indent="-175169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38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233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329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423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518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96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90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86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81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77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71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67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761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4749" y="6543265"/>
            <a:ext cx="1593385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600" dirty="0" smtClean="0">
                <a:solidFill>
                  <a:prstClr val="white"/>
                </a:solidFill>
              </a:rPr>
              <a:t>Intel Confidential</a:t>
            </a:r>
            <a:endParaRPr lang="en-US" sz="1400" dirty="0" smtClean="0">
              <a:solidFill>
                <a:prstClr val="white"/>
              </a:solidFill>
              <a:cs typeface="Neo Sans Intel"/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 b="1">
                <a:solidFill>
                  <a:srgbClr val="F3D54E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pPr defTabSz="609585"/>
            <a:fld id="{EE2556C5-CE8C-6547-B838-EA80C61A4AF7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rgbClr val="FFC000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613706" y="2639019"/>
            <a:ext cx="8659345" cy="17828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 smtClean="0"/>
              <a:t>Detail dependencies for </a:t>
            </a:r>
            <a:r>
              <a:rPr lang="en-US" altLang="zh-CN" b="1" dirty="0" err="1" smtClean="0"/>
              <a:t>QoS</a:t>
            </a:r>
            <a:r>
              <a:rPr lang="en-US" altLang="zh-CN" b="1" dirty="0" smtClean="0"/>
              <a:t>-Bench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 smtClean="0"/>
              <a:t>How to train CNN to recognize the number stamp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 smtClean="0"/>
              <a:t>How to use </a:t>
            </a:r>
            <a:r>
              <a:rPr lang="en-US" altLang="zh-CN" b="1" dirty="0" err="1" smtClean="0"/>
              <a:t>QoS</a:t>
            </a:r>
            <a:r>
              <a:rPr lang="en-US" altLang="zh-CN" b="1" dirty="0" smtClean="0"/>
              <a:t>-Bench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How to use the Docker version</a:t>
            </a:r>
            <a:endParaRPr lang="en-US" b="1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QoS</a:t>
            </a:r>
            <a:r>
              <a:rPr lang="en-US" altLang="zh-CN" dirty="0" smtClean="0"/>
              <a:t>-Bench Wiki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25951" y="56200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>
                <a:solidFill>
                  <a:schemeClr val="tx2"/>
                </a:solidFill>
              </a:rPr>
              <a:t>Zhao Yonghao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28/11/2017</a:t>
            </a:r>
            <a:endParaRPr lang="en-US" kern="1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train.py      -- define network structure and training parameter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this </a:t>
            </a:r>
            <a:r>
              <a:rPr lang="en-US" dirty="0" err="1" smtClean="0"/>
              <a:t>py</a:t>
            </a:r>
            <a:r>
              <a:rPr lang="en-US" dirty="0" smtClean="0"/>
              <a:t> will generate </a:t>
            </a:r>
            <a:r>
              <a:rPr lang="en-US" dirty="0" err="1" smtClean="0"/>
              <a:t>train.prototxt</a:t>
            </a:r>
            <a:r>
              <a:rPr lang="en-US" dirty="0" smtClean="0"/>
              <a:t>, </a:t>
            </a:r>
            <a:r>
              <a:rPr lang="en-US" dirty="0" err="1" smtClean="0"/>
              <a:t>test.prototxt</a:t>
            </a:r>
            <a:r>
              <a:rPr lang="en-US" dirty="0" smtClean="0"/>
              <a:t>, </a:t>
            </a:r>
            <a:r>
              <a:rPr lang="en-US" dirty="0" err="1" smtClean="0"/>
              <a:t>solver.prototxt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 deploy.py  -- define testing structure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this </a:t>
            </a:r>
            <a:r>
              <a:rPr lang="en-US" dirty="0" err="1" smtClean="0"/>
              <a:t>py</a:t>
            </a:r>
            <a:r>
              <a:rPr lang="en-US" dirty="0" smtClean="0"/>
              <a:t> will generate </a:t>
            </a:r>
            <a:r>
              <a:rPr lang="en-US" dirty="0" err="1" smtClean="0"/>
              <a:t>deploy.prototxt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it’s ok to generate </a:t>
            </a:r>
            <a:r>
              <a:rPr lang="en-US" dirty="0" err="1" smtClean="0"/>
              <a:t>deploy.prototxt</a:t>
            </a:r>
            <a:r>
              <a:rPr lang="en-US" dirty="0"/>
              <a:t> </a:t>
            </a:r>
            <a:r>
              <a:rPr lang="en-US" dirty="0" smtClean="0"/>
              <a:t>directly based on </a:t>
            </a:r>
            <a:r>
              <a:rPr lang="en-US" dirty="0" err="1" smtClean="0"/>
              <a:t>test.prototxt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 test.py        -- use </a:t>
            </a:r>
            <a:r>
              <a:rPr lang="en-US" dirty="0"/>
              <a:t>trained model to test new images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0658" y="100534"/>
            <a:ext cx="10970683" cy="4570411"/>
          </a:xfrm>
        </p:spPr>
        <p:txBody>
          <a:bodyPr/>
          <a:lstStyle/>
          <a:p>
            <a:r>
              <a:rPr lang="en-US" sz="1200" dirty="0" err="1" smtClean="0">
                <a:solidFill>
                  <a:schemeClr val="tx2"/>
                </a:solidFill>
                <a:latin typeface="+mn-ea"/>
                <a:cs typeface="Neo Sans Intel"/>
              </a:rPr>
              <a:t>def</a:t>
            </a:r>
            <a:r>
              <a:rPr lang="en-US" sz="1200" dirty="0" smtClean="0">
                <a:solidFill>
                  <a:schemeClr val="tx2"/>
                </a:solidFill>
                <a:latin typeface="+mn-ea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Lenet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img_list,batch_size,include_acc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=False):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第一层，数据输入层，以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ImageData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格式输入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data, label =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L.ImageData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(source=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img_list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batch_size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batch_size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ntop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=2,root_folder=root,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   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transform_param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dict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(scale= 0.00390625))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第二层：卷积层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conv1=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L.Convolution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(data,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kernel_size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=5, stride=1,num_output=20, pad=0,weight_filler=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dict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(type='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xavier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'))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池化层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pool1=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L.Pooling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(conv1, pool=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P.Pooling.MAX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kernel_size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=2, stride=2)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卷积层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conv2=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L.Convolution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(pool1,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kernel_size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=5, stride=1,num_output=50, pad=0,weight_filler=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dict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(type='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xavier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'))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池化层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pool2=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L.Pooling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(conv2, pool=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P.Pooling.MAX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kernel_size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=2, stride=2)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全连接层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fc3=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L.InnerProduct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(pool2,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num_output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=500,weight_filler=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dict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(type='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xavier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'))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激活函数层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relu3=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L.ReLU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(fc3,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in_place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=True)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全连接层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fc4 =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L.InnerProduct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(relu3,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num_output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=10,weight_filler=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dict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(type='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xavier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'))</a:t>
            </a:r>
          </a:p>
          <a:p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    #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softmax</a:t>
            </a:r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层</a:t>
            </a:r>
          </a:p>
          <a:p>
            <a:r>
              <a:rPr lang="zh-CN" altLang="en-US" sz="1200" dirty="0">
                <a:solidFill>
                  <a:schemeClr val="tx2"/>
                </a:solidFill>
                <a:latin typeface="+mn-ea"/>
                <a:cs typeface="Neo Sans Intel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loss = </a:t>
            </a:r>
            <a:r>
              <a:rPr lang="en-US" sz="1200" dirty="0" err="1">
                <a:solidFill>
                  <a:schemeClr val="tx2"/>
                </a:solidFill>
                <a:latin typeface="+mn-ea"/>
                <a:cs typeface="Neo Sans Intel"/>
              </a:rPr>
              <a:t>L.SoftmaxWithLoss</a:t>
            </a:r>
            <a:r>
              <a:rPr lang="en-US" sz="1200" dirty="0">
                <a:solidFill>
                  <a:schemeClr val="tx2"/>
                </a:solidFill>
                <a:latin typeface="+mn-ea"/>
                <a:cs typeface="Neo Sans Intel"/>
              </a:rPr>
              <a:t>(fc4, label)</a:t>
            </a:r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0658" y="414434"/>
            <a:ext cx="10970683" cy="4570411"/>
          </a:xfrm>
        </p:spPr>
        <p:txBody>
          <a:bodyPr/>
          <a:lstStyle/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gen_solver</a:t>
            </a:r>
            <a:r>
              <a:rPr lang="en-US" sz="1200" dirty="0"/>
              <a:t>(</a:t>
            </a:r>
            <a:r>
              <a:rPr lang="en-US" sz="1200" dirty="0" err="1"/>
              <a:t>solver_file,train_net,test_net</a:t>
            </a:r>
            <a:r>
              <a:rPr lang="en-US" sz="1200" dirty="0"/>
              <a:t>):</a:t>
            </a:r>
          </a:p>
          <a:p>
            <a:r>
              <a:rPr lang="en-US" sz="1200" dirty="0"/>
              <a:t>    s=proto.caffe_pb2.SolverParameter()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s.train_net</a:t>
            </a:r>
            <a:r>
              <a:rPr lang="en-US" sz="1200" dirty="0"/>
              <a:t> =</a:t>
            </a:r>
            <a:r>
              <a:rPr lang="en-US" sz="1200" dirty="0" err="1"/>
              <a:t>train_net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s.test_net.append</a:t>
            </a:r>
            <a:r>
              <a:rPr lang="en-US" sz="1200" dirty="0"/>
              <a:t>(</a:t>
            </a:r>
            <a:r>
              <a:rPr lang="en-US" sz="1200" dirty="0" err="1"/>
              <a:t>test_net</a:t>
            </a:r>
            <a:r>
              <a:rPr lang="en-US" sz="1200" dirty="0"/>
              <a:t>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s.test_interval</a:t>
            </a:r>
            <a:r>
              <a:rPr lang="en-US" sz="1200" dirty="0"/>
              <a:t> = 938    #60000/64，</a:t>
            </a:r>
            <a:r>
              <a:rPr lang="zh-CN" altLang="en-US" sz="1200" dirty="0"/>
              <a:t>测试间隔参数：训练完一次所有的图片，进行一次测试  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s.test_iter.append</a:t>
            </a:r>
            <a:r>
              <a:rPr lang="en-US" sz="1200" dirty="0"/>
              <a:t>(100)  #10000/100 </a:t>
            </a:r>
            <a:r>
              <a:rPr lang="zh-CN" altLang="en-US" sz="1200" dirty="0"/>
              <a:t>测试迭代次数，需要迭代</a:t>
            </a:r>
            <a:r>
              <a:rPr lang="en-US" altLang="zh-CN" sz="1200" dirty="0"/>
              <a:t>100</a:t>
            </a:r>
            <a:r>
              <a:rPr lang="zh-CN" altLang="en-US" sz="1200" dirty="0"/>
              <a:t>次，才完成一次所有数据的测试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s.max_iter</a:t>
            </a:r>
            <a:r>
              <a:rPr lang="en-US" sz="1200" dirty="0"/>
              <a:t> = 9380       #10 epochs , 938*10，</a:t>
            </a:r>
            <a:r>
              <a:rPr lang="zh-CN" altLang="en-US" sz="1200" dirty="0"/>
              <a:t>最大训练次数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s.base_lr</a:t>
            </a:r>
            <a:r>
              <a:rPr lang="en-US" sz="1200" dirty="0"/>
              <a:t> = 0.01    #</a:t>
            </a:r>
            <a:r>
              <a:rPr lang="zh-CN" altLang="en-US" sz="1200" dirty="0"/>
              <a:t>基础学习率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s.momentum</a:t>
            </a:r>
            <a:r>
              <a:rPr lang="en-US" sz="1200" dirty="0"/>
              <a:t> = 0.9    #</a:t>
            </a:r>
            <a:r>
              <a:rPr lang="zh-CN" altLang="en-US" sz="1200" dirty="0"/>
              <a:t>动量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s.weight_decay</a:t>
            </a:r>
            <a:r>
              <a:rPr lang="en-US" sz="1200" dirty="0"/>
              <a:t> = 5e-4  #</a:t>
            </a:r>
            <a:r>
              <a:rPr lang="zh-CN" altLang="en-US" sz="1200" dirty="0"/>
              <a:t>权值衰减项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s.lr_policy</a:t>
            </a:r>
            <a:r>
              <a:rPr lang="en-US" sz="1200" dirty="0"/>
              <a:t> = 'step'   #</a:t>
            </a:r>
            <a:r>
              <a:rPr lang="zh-CN" altLang="en-US" sz="1200" dirty="0"/>
              <a:t>学习率变化规则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s.stepsize</a:t>
            </a:r>
            <a:r>
              <a:rPr lang="en-US" sz="1200" dirty="0"/>
              <a:t>=3000         #</a:t>
            </a:r>
            <a:r>
              <a:rPr lang="zh-CN" altLang="en-US" sz="1200" dirty="0"/>
              <a:t>学习率变化频率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s.gamma</a:t>
            </a:r>
            <a:r>
              <a:rPr lang="en-US" sz="1200" dirty="0"/>
              <a:t> = 0.1          #</a:t>
            </a:r>
            <a:r>
              <a:rPr lang="zh-CN" altLang="en-US" sz="1200" dirty="0"/>
              <a:t>学习率变化指数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s.display</a:t>
            </a:r>
            <a:r>
              <a:rPr lang="en-US" sz="1200" dirty="0"/>
              <a:t> = 20         #</a:t>
            </a:r>
            <a:r>
              <a:rPr lang="zh-CN" altLang="en-US" sz="1200" dirty="0"/>
              <a:t>屏幕显示间隔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s.snapshot</a:t>
            </a:r>
            <a:r>
              <a:rPr lang="en-US" sz="1200" dirty="0"/>
              <a:t> = 938       #</a:t>
            </a:r>
            <a:r>
              <a:rPr lang="zh-CN" altLang="en-US" sz="1200" dirty="0"/>
              <a:t>保存</a:t>
            </a:r>
            <a:r>
              <a:rPr lang="en-US" sz="1200" dirty="0" err="1"/>
              <a:t>caffemodel</a:t>
            </a:r>
            <a:r>
              <a:rPr lang="zh-CN" altLang="en-US" sz="1200" dirty="0"/>
              <a:t>的间隔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s.snapshot_prefix</a:t>
            </a:r>
            <a:r>
              <a:rPr lang="en-US" sz="1200" dirty="0"/>
              <a:t> =root+'</a:t>
            </a:r>
            <a:r>
              <a:rPr lang="en-US" sz="1200" dirty="0" err="1"/>
              <a:t>mnist</a:t>
            </a:r>
            <a:r>
              <a:rPr lang="en-US" sz="1200" dirty="0"/>
              <a:t>/</a:t>
            </a:r>
            <a:r>
              <a:rPr lang="en-US" sz="1200" dirty="0" err="1"/>
              <a:t>lenet</a:t>
            </a:r>
            <a:r>
              <a:rPr lang="en-US" sz="1200" dirty="0"/>
              <a:t>'   #</a:t>
            </a:r>
            <a:r>
              <a:rPr lang="en-US" sz="1200" dirty="0" err="1"/>
              <a:t>caffemodel</a:t>
            </a:r>
            <a:r>
              <a:rPr lang="zh-CN" altLang="en-US" sz="1200" dirty="0"/>
              <a:t>前缀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s.type</a:t>
            </a:r>
            <a:r>
              <a:rPr lang="en-US" sz="1200" dirty="0"/>
              <a:t> ='SGD'         #</a:t>
            </a:r>
            <a:r>
              <a:rPr lang="zh-CN" altLang="en-US" sz="1200" dirty="0"/>
              <a:t>优化算法</a:t>
            </a:r>
          </a:p>
          <a:p>
            <a:r>
              <a:rPr lang="zh-CN" altLang="en-US" sz="1200" dirty="0"/>
              <a:t>    </a:t>
            </a:r>
            <a:r>
              <a:rPr lang="en-US" sz="1200" dirty="0" err="1"/>
              <a:t>s.solver_mode</a:t>
            </a:r>
            <a:r>
              <a:rPr lang="en-US" sz="1200" dirty="0"/>
              <a:t> = proto.caffe_pb2.SolverParameter.GPU    #</a:t>
            </a:r>
            <a:r>
              <a:rPr lang="zh-CN" altLang="en-US" sz="1200" dirty="0"/>
              <a:t>加速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133" y="941695"/>
            <a:ext cx="10970683" cy="4998493"/>
          </a:xfrm>
        </p:spPr>
        <p:txBody>
          <a:bodyPr/>
          <a:lstStyle/>
          <a:p>
            <a:r>
              <a:rPr lang="en-US" dirty="0" smtClean="0"/>
              <a:t>Training Part </a:t>
            </a:r>
          </a:p>
          <a:p>
            <a:pPr marL="457200" indent="-457200">
              <a:buAutoNum type="arabicPeriod"/>
            </a:pPr>
            <a:r>
              <a:rPr lang="en-US" dirty="0" smtClean="0"/>
              <a:t>Set up </a:t>
            </a:r>
            <a:r>
              <a:rPr lang="en-US" dirty="0" err="1" smtClean="0"/>
              <a:t>caffe</a:t>
            </a:r>
            <a:r>
              <a:rPr lang="en-US" dirty="0" smtClean="0"/>
              <a:t> path for both three python.</a:t>
            </a:r>
          </a:p>
          <a:p>
            <a:pPr marL="457200" indent="-457200">
              <a:buAutoNum type="arabicPeriod"/>
            </a:pPr>
            <a:r>
              <a:rPr lang="en-US" dirty="0" smtClean="0"/>
              <a:t>Run `python train.py`</a:t>
            </a:r>
          </a:p>
          <a:p>
            <a:pPr marL="457200" indent="-457200">
              <a:buAutoNum type="arabicPeriod"/>
            </a:pPr>
            <a:r>
              <a:rPr lang="en-US" dirty="0" smtClean="0"/>
              <a:t>Run `python deploy.py`</a:t>
            </a:r>
          </a:p>
          <a:p>
            <a:pPr marL="457200" indent="-457200">
              <a:buAutoNum type="arabicPeriod"/>
            </a:pPr>
            <a:r>
              <a:rPr lang="en-US" dirty="0" smtClean="0"/>
              <a:t>Run `python test.py`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r>
              <a:rPr lang="en-US" dirty="0" err="1" smtClean="0"/>
              <a:t>QoS</a:t>
            </a:r>
            <a:r>
              <a:rPr lang="en-US" dirty="0" smtClean="0"/>
              <a:t>-bench Part</a:t>
            </a:r>
          </a:p>
          <a:p>
            <a:pPr marL="457200" indent="-457200">
              <a:buAutoNum type="arabicPeriod"/>
            </a:pPr>
            <a:r>
              <a:rPr lang="en-US" dirty="0" smtClean="0"/>
              <a:t>Copy </a:t>
            </a:r>
            <a:r>
              <a:rPr lang="en-US" b="1" dirty="0" err="1" smtClean="0">
                <a:solidFill>
                  <a:srgbClr val="FF0000"/>
                </a:solidFill>
              </a:rPr>
              <a:t>deploy.prototxt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lenet_iter_10000.caffemodel</a:t>
            </a:r>
            <a:r>
              <a:rPr lang="en-US" dirty="0" smtClean="0"/>
              <a:t> to </a:t>
            </a:r>
            <a:r>
              <a:rPr lang="en-US" dirty="0" err="1" smtClean="0"/>
              <a:t>mcu-bench_cpp</a:t>
            </a:r>
            <a:r>
              <a:rPr lang="en-US" dirty="0" smtClean="0"/>
              <a:t>/native/ml</a:t>
            </a:r>
          </a:p>
          <a:p>
            <a:pPr marL="457200" indent="-457200">
              <a:buAutoNum type="arabicPeriod"/>
            </a:pPr>
            <a:r>
              <a:rPr lang="en-US" dirty="0" smtClean="0"/>
              <a:t>(C++)  </a:t>
            </a:r>
            <a:r>
              <a:rPr lang="en-US" dirty="0"/>
              <a:t>Net </a:t>
            </a:r>
            <a:r>
              <a:rPr lang="en-US" dirty="0" err="1"/>
              <a:t>net</a:t>
            </a:r>
            <a:r>
              <a:rPr lang="en-US" dirty="0"/>
              <a:t> = </a:t>
            </a:r>
            <a:r>
              <a:rPr lang="en-US" dirty="0" err="1"/>
              <a:t>dnn</a:t>
            </a:r>
            <a:r>
              <a:rPr lang="en-US" dirty="0"/>
              <a:t>::</a:t>
            </a:r>
            <a:r>
              <a:rPr lang="en-US" dirty="0" err="1"/>
              <a:t>readNetFromCaffe</a:t>
            </a:r>
            <a:r>
              <a:rPr lang="en-US" dirty="0"/>
              <a:t>(</a:t>
            </a:r>
            <a:r>
              <a:rPr lang="en-US" dirty="0" err="1"/>
              <a:t>modelTxt</a:t>
            </a:r>
            <a:r>
              <a:rPr lang="en-US" dirty="0"/>
              <a:t>, </a:t>
            </a:r>
            <a:r>
              <a:rPr lang="en-US" dirty="0" err="1"/>
              <a:t>modelBin</a:t>
            </a:r>
            <a:r>
              <a:rPr lang="en-US" dirty="0"/>
              <a:t>);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Download </a:t>
            </a:r>
            <a:r>
              <a:rPr lang="en-US" dirty="0"/>
              <a:t>an </a:t>
            </a:r>
            <a:r>
              <a:rPr lang="en-US" dirty="0" err="1"/>
              <a:t>mcu</a:t>
            </a:r>
            <a:r>
              <a:rPr lang="en-US" dirty="0"/>
              <a:t> release package, unzip and change directory to /</a:t>
            </a:r>
            <a:r>
              <a:rPr lang="en-US" dirty="0" smtClean="0"/>
              <a:t>bin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   (1) vim the start-all.sh and comment the app of the last line.</a:t>
            </a:r>
          </a:p>
          <a:p>
            <a:r>
              <a:rPr lang="en-US" dirty="0"/>
              <a:t>   (2) run `./init-all.sh --deps` to install all </a:t>
            </a:r>
            <a:r>
              <a:rPr lang="en-US" dirty="0" err="1"/>
              <a:t>mcu</a:t>
            </a:r>
            <a:r>
              <a:rPr lang="en-US" dirty="0"/>
              <a:t> runtime dependencies and remember the Sample key and Sample ID.</a:t>
            </a:r>
          </a:p>
          <a:p>
            <a:r>
              <a:rPr lang="en-US" dirty="0"/>
              <a:t>   (3) use command "./start-all.sh"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QoS</a:t>
            </a:r>
            <a:r>
              <a:rPr lang="en-US" dirty="0" smtClean="0"/>
              <a:t>-Bench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0658" y="632799"/>
            <a:ext cx="10970683" cy="4570411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webrtc</a:t>
            </a:r>
            <a:r>
              <a:rPr lang="en-US" dirty="0"/>
              <a:t>-</a:t>
            </a:r>
            <a:r>
              <a:rPr lang="en-US" dirty="0" err="1"/>
              <a:t>qos</a:t>
            </a:r>
            <a:r>
              <a:rPr lang="en-US" dirty="0"/>
              <a:t>-bench and change directory to /</a:t>
            </a:r>
            <a:r>
              <a:rPr lang="en-US" dirty="0" err="1" smtClean="0"/>
              <a:t>mcu-bench_cpp</a:t>
            </a:r>
            <a:r>
              <a:rPr lang="en-US" dirty="0" smtClean="0"/>
              <a:t>/native</a:t>
            </a:r>
          </a:p>
          <a:p>
            <a:r>
              <a:rPr lang="en-US" dirty="0" smtClean="0"/>
              <a:t>   </a:t>
            </a:r>
            <a:r>
              <a:rPr lang="en-US" dirty="0"/>
              <a:t>(1) run </a:t>
            </a:r>
            <a:r>
              <a:rPr lang="en-US" dirty="0" smtClean="0"/>
              <a:t>`make`</a:t>
            </a:r>
            <a:endParaRPr lang="en-US" dirty="0"/>
          </a:p>
          <a:p>
            <a:r>
              <a:rPr lang="en-US" dirty="0"/>
              <a:t>   (2) `</a:t>
            </a:r>
            <a:r>
              <a:rPr lang="en-US" dirty="0" err="1"/>
              <a:t>mkdir</a:t>
            </a:r>
            <a:r>
              <a:rPr lang="en-US" dirty="0"/>
              <a:t> Data`, `</a:t>
            </a:r>
            <a:r>
              <a:rPr lang="en-US" dirty="0" err="1"/>
              <a:t>mkdir</a:t>
            </a:r>
            <a:r>
              <a:rPr lang="en-US" dirty="0"/>
              <a:t> output` and `</a:t>
            </a:r>
            <a:r>
              <a:rPr lang="en-US" dirty="0" err="1"/>
              <a:t>mkdir</a:t>
            </a:r>
            <a:r>
              <a:rPr lang="en-US" dirty="0"/>
              <a:t> video`, copy sample video here from </a:t>
            </a:r>
            <a:r>
              <a:rPr lang="en-US" dirty="0" err="1"/>
              <a:t>kona</a:t>
            </a:r>
            <a:endParaRPr lang="en-US" dirty="0"/>
          </a:p>
          <a:p>
            <a:r>
              <a:rPr lang="en-US" dirty="0"/>
              <a:t>   (2) cd to /</a:t>
            </a:r>
            <a:r>
              <a:rPr lang="en-US" dirty="0" err="1"/>
              <a:t>mcu-bench_cpp</a:t>
            </a:r>
            <a:r>
              <a:rPr lang="en-US" dirty="0"/>
              <a:t> and vim basicServer.js. Make sure your Sample ID and Key are correctly set. </a:t>
            </a:r>
            <a:r>
              <a:rPr lang="en-US" dirty="0" smtClean="0"/>
              <a:t>Comment </a:t>
            </a:r>
            <a:r>
              <a:rPr lang="en-US" dirty="0" err="1"/>
              <a:t>avi_quality</a:t>
            </a:r>
            <a:r>
              <a:rPr lang="en-US" dirty="0"/>
              <a:t> if you compare </a:t>
            </a:r>
            <a:r>
              <a:rPr lang="en-US" dirty="0" err="1"/>
              <a:t>yuv</a:t>
            </a:r>
            <a:r>
              <a:rPr lang="en-US" dirty="0"/>
              <a:t> and vice versa</a:t>
            </a:r>
          </a:p>
          <a:p>
            <a:r>
              <a:rPr lang="en-US" dirty="0"/>
              <a:t>   (3) use command </a:t>
            </a:r>
            <a:r>
              <a:rPr lang="en-US" dirty="0" smtClean="0"/>
              <a:t>`./basicServer.js`</a:t>
            </a:r>
            <a:endParaRPr lang="en-US" dirty="0"/>
          </a:p>
          <a:p>
            <a:r>
              <a:rPr lang="en-US" dirty="0"/>
              <a:t>   (4) remember the </a:t>
            </a:r>
            <a:r>
              <a:rPr lang="en-US" dirty="0" err="1"/>
              <a:t>roomID</a:t>
            </a:r>
            <a:r>
              <a:rPr lang="en-US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0657" y="4708389"/>
            <a:ext cx="10970683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2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0" indent="-225420" algn="l" defTabSz="457189" rtl="0" eaLnBrk="1" latinLnBrk="0" hangingPunct="1">
              <a:spcBef>
                <a:spcPts val="1200"/>
              </a:spcBef>
              <a:buFont typeface="Wingdings" charset="2"/>
              <a:buChar char="§"/>
              <a:defRPr lang="en-US" sz="1800" kern="1200" baseline="0" dirty="0" err="1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486" indent="-228594" algn="l" defTabSz="457189" rtl="0" eaLnBrk="1" latinLnBrk="0" hangingPunct="1">
              <a:spcBef>
                <a:spcPts val="800"/>
              </a:spcBef>
              <a:buFont typeface="Wingdings" charset="2"/>
              <a:buChar char="§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38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180" indent="-228594" algn="l" defTabSz="457189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 startAt="3"/>
            </a:pPr>
            <a:r>
              <a:rPr lang="en-US" smtClean="0"/>
              <a:t>Open chrome and go to "localhost:3000/console", input the Sample key and ID. Then go to "http://localhost:4002" or "https://localhost:4004".</a:t>
            </a:r>
          </a:p>
          <a:p>
            <a:pPr marL="457200" indent="-457200">
              <a:buFont typeface="Wingdings" panose="05000000000000000000" pitchFamily="2" charset="2"/>
              <a:buAutoNum type="arabicPeriod" startAt="3"/>
            </a:pPr>
            <a:endParaRPr lang="en-US" smtClean="0"/>
          </a:p>
          <a:p>
            <a:r>
              <a:rPr lang="en-US" smtClean="0"/>
              <a:t>PS: Don’t allow camera and mic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0658" y="373490"/>
            <a:ext cx="10970683" cy="4570411"/>
          </a:xfrm>
        </p:spPr>
        <p:txBody>
          <a:bodyPr/>
          <a:lstStyle/>
          <a:p>
            <a:r>
              <a:rPr lang="en-US" dirty="0" smtClean="0"/>
              <a:t>4. Change </a:t>
            </a:r>
            <a:r>
              <a:rPr lang="en-US" dirty="0"/>
              <a:t>directory to </a:t>
            </a:r>
            <a:r>
              <a:rPr lang="en-US" dirty="0" err="1"/>
              <a:t>mcu-bench_cpp</a:t>
            </a:r>
            <a:r>
              <a:rPr lang="en-US" dirty="0"/>
              <a:t>/</a:t>
            </a:r>
            <a:r>
              <a:rPr lang="en-US" dirty="0" err="1"/>
              <a:t>QOStestclient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  (1) libs and include folders are put under `</a:t>
            </a:r>
            <a:r>
              <a:rPr lang="en-US" dirty="0" err="1"/>
              <a:t>mcu-bench_cpp</a:t>
            </a:r>
            <a:r>
              <a:rPr lang="en-US" dirty="0"/>
              <a:t>/dependency`, please unzip them and move to </a:t>
            </a:r>
            <a:r>
              <a:rPr lang="en-US" dirty="0" err="1"/>
              <a:t>QOStestclient</a:t>
            </a:r>
            <a:endParaRPr lang="en-US" dirty="0"/>
          </a:p>
          <a:p>
            <a:r>
              <a:rPr lang="en-US" dirty="0"/>
              <a:t>   (2) </a:t>
            </a:r>
            <a:r>
              <a:rPr lang="en-US" dirty="0" smtClean="0"/>
              <a:t>`</a:t>
            </a:r>
            <a:r>
              <a:rPr lang="en-US" dirty="0" err="1" smtClean="0"/>
              <a:t>mkdir</a:t>
            </a:r>
            <a:r>
              <a:rPr lang="en-US" dirty="0" smtClean="0"/>
              <a:t> build` </a:t>
            </a:r>
            <a:r>
              <a:rPr lang="en-US" dirty="0"/>
              <a:t>and cd to build, run </a:t>
            </a:r>
            <a:r>
              <a:rPr lang="en-US" dirty="0" smtClean="0"/>
              <a:t>`</a:t>
            </a:r>
            <a:r>
              <a:rPr lang="en-US" dirty="0" err="1" smtClean="0"/>
              <a:t>cmake</a:t>
            </a:r>
            <a:r>
              <a:rPr lang="en-US" dirty="0" smtClean="0"/>
              <a:t> ..` </a:t>
            </a:r>
            <a:r>
              <a:rPr lang="en-US" dirty="0"/>
              <a:t>and </a:t>
            </a:r>
            <a:r>
              <a:rPr lang="en-US" dirty="0" smtClean="0"/>
              <a:t>`make`</a:t>
            </a:r>
            <a:endParaRPr lang="en-US" dirty="0"/>
          </a:p>
          <a:p>
            <a:r>
              <a:rPr lang="en-US" dirty="0"/>
              <a:t>   (3) vim directvideoencoder.cc and make sure your vp8 or h264 path is correctly set. VP8 is preferred.</a:t>
            </a:r>
          </a:p>
          <a:p>
            <a:r>
              <a:rPr lang="en-US" dirty="0"/>
              <a:t>   (4) vim out/vp8.sh, change the </a:t>
            </a:r>
            <a:r>
              <a:rPr lang="en-US" dirty="0" err="1"/>
              <a:t>roomID</a:t>
            </a:r>
            <a:r>
              <a:rPr lang="en-US" dirty="0"/>
              <a:t>.</a:t>
            </a:r>
          </a:p>
          <a:p>
            <a:r>
              <a:rPr lang="en-US" dirty="0"/>
              <a:t>   (3) Click "start Video Quality Measure Testing" on the 4002 page, waiting for minutes.</a:t>
            </a:r>
          </a:p>
          <a:p>
            <a:r>
              <a:rPr lang="en-US" dirty="0"/>
              <a:t>   (4) Click "stop Video Quality Measure Testing"</a:t>
            </a:r>
          </a:p>
          <a:p>
            <a:r>
              <a:rPr lang="en-US" dirty="0"/>
              <a:t>   (5) There is a </a:t>
            </a:r>
            <a:r>
              <a:rPr lang="en-US" dirty="0" err="1"/>
              <a:t>sequnce</a:t>
            </a:r>
            <a:r>
              <a:rPr lang="en-US" dirty="0"/>
              <a:t> to click button, Image Quality(PSNR SSIM VIF) first, Image Quality(</a:t>
            </a:r>
            <a:r>
              <a:rPr lang="en-US" dirty="0" err="1"/>
              <a:t>Vmaf</a:t>
            </a:r>
            <a:r>
              <a:rPr lang="en-US" dirty="0"/>
              <a:t>) second, No-reference last. The other buttons are of no </a:t>
            </a:r>
            <a:r>
              <a:rPr lang="en-US" dirty="0" err="1"/>
              <a:t>sequnce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0658" y="318893"/>
            <a:ext cx="10970683" cy="4570411"/>
          </a:xfrm>
        </p:spPr>
        <p:txBody>
          <a:bodyPr/>
          <a:lstStyle/>
          <a:p>
            <a:r>
              <a:rPr lang="en-US" dirty="0"/>
              <a:t>### </a:t>
            </a:r>
            <a:r>
              <a:rPr lang="en-US" dirty="0" smtClean="0"/>
              <a:t>PS</a:t>
            </a:r>
          </a:p>
          <a:p>
            <a:r>
              <a:rPr lang="en-US" dirty="0" smtClean="0"/>
              <a:t>If </a:t>
            </a:r>
            <a:r>
              <a:rPr lang="en-US" dirty="0"/>
              <a:t>you want to compare </a:t>
            </a:r>
            <a:r>
              <a:rPr lang="en-US" dirty="0" err="1"/>
              <a:t>yuv</a:t>
            </a:r>
            <a:r>
              <a:rPr lang="en-US" dirty="0"/>
              <a:t> with received video, you should change</a:t>
            </a:r>
          </a:p>
          <a:p>
            <a:r>
              <a:rPr lang="en-US" dirty="0"/>
              <a:t>2.1 </a:t>
            </a:r>
            <a:r>
              <a:rPr lang="en-US" dirty="0" smtClean="0"/>
              <a:t>`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/>
              <a:t>imagequaliy_yuv_dl.cpp </a:t>
            </a:r>
            <a:r>
              <a:rPr lang="en-US" dirty="0" smtClean="0"/>
              <a:t>imagequality.cpp`</a:t>
            </a:r>
            <a:endParaRPr lang="en-US" dirty="0"/>
          </a:p>
          <a:p>
            <a:r>
              <a:rPr lang="en-US" dirty="0"/>
              <a:t>2.2  make</a:t>
            </a:r>
          </a:p>
          <a:p>
            <a:r>
              <a:rPr lang="en-US" dirty="0"/>
              <a:t>2.3  cd to /</a:t>
            </a:r>
            <a:r>
              <a:rPr lang="en-US" dirty="0" err="1"/>
              <a:t>mcu-bench_cpp</a:t>
            </a:r>
            <a:r>
              <a:rPr lang="en-US" dirty="0"/>
              <a:t> and vim basicServer.js. Make sure your </a:t>
            </a:r>
            <a:r>
              <a:rPr lang="en-US" dirty="0" err="1"/>
              <a:t>yuv</a:t>
            </a:r>
            <a:r>
              <a:rPr lang="en-US" dirty="0"/>
              <a:t> path is correctly set.</a:t>
            </a:r>
          </a:p>
          <a:p>
            <a:endParaRPr lang="en-US" dirty="0"/>
          </a:p>
          <a:p>
            <a:r>
              <a:rPr lang="en-US" dirty="0"/>
              <a:t>if you want to test packet loss via two different </a:t>
            </a:r>
            <a:r>
              <a:rPr lang="en-US" dirty="0" smtClean="0"/>
              <a:t>computers, </a:t>
            </a:r>
            <a:r>
              <a:rPr lang="en-US" dirty="0"/>
              <a:t>you should edit three parts of </a:t>
            </a:r>
            <a:r>
              <a:rPr lang="en-US" dirty="0" err="1"/>
              <a:t>QOStestclient</a:t>
            </a:r>
            <a:endParaRPr lang="en-US" dirty="0"/>
          </a:p>
          <a:p>
            <a:r>
              <a:rPr lang="en-US" dirty="0"/>
              <a:t>   a) change localhost in /out/vp8.sh</a:t>
            </a:r>
          </a:p>
          <a:p>
            <a:r>
              <a:rPr lang="en-US" dirty="0"/>
              <a:t>   b) change "#define IPSTR" in </a:t>
            </a:r>
            <a:r>
              <a:rPr lang="en-US" dirty="0" err="1"/>
              <a:t>basicserverConnector.h</a:t>
            </a:r>
            <a:endParaRPr lang="en-US" dirty="0"/>
          </a:p>
          <a:p>
            <a:r>
              <a:rPr lang="en-US" dirty="0"/>
              <a:t>   c) change </a:t>
            </a:r>
            <a:r>
              <a:rPr lang="en-US" dirty="0" err="1"/>
              <a:t>MyBasicServerConnector</a:t>
            </a:r>
            <a:r>
              <a:rPr lang="en-US" dirty="0"/>
              <a:t>::</a:t>
            </a:r>
            <a:r>
              <a:rPr lang="en-US" dirty="0" err="1"/>
              <a:t>TestConnect</a:t>
            </a:r>
            <a:r>
              <a:rPr lang="en-US" dirty="0"/>
              <a:t>() in basicserverConnector.cc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1965266" y="5281687"/>
            <a:ext cx="3289112" cy="6010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1965266" y="3568202"/>
            <a:ext cx="3289112" cy="469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H="1">
            <a:off x="1965265" y="2097750"/>
            <a:ext cx="3289113" cy="485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(active)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4882" y="4343057"/>
            <a:ext cx="338554" cy="460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34505" y="4355168"/>
            <a:ext cx="0" cy="5580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34757" y="453105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cs typeface="Neo Sans Intel"/>
              </a:rPr>
              <a:t>d</a:t>
            </a:r>
            <a:r>
              <a:rPr lang="en-US" altLang="zh-CN" dirty="0" err="1" smtClean="0">
                <a:solidFill>
                  <a:schemeClr val="tx2"/>
                </a:solidFill>
                <a:cs typeface="Neo Sans Intel"/>
              </a:rPr>
              <a:t>ocker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 load -</a:t>
            </a:r>
            <a:r>
              <a:rPr lang="en-US" altLang="zh-CN" dirty="0" err="1" smtClean="0">
                <a:solidFill>
                  <a:schemeClr val="tx2"/>
                </a:solidFill>
                <a:cs typeface="Neo Sans Intel"/>
              </a:rPr>
              <a:t>i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47899" y="2856189"/>
            <a:ext cx="0" cy="5580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61552" y="4314964"/>
            <a:ext cx="15922" cy="6391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36773" y="2843274"/>
            <a:ext cx="15922" cy="6391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8496" y="450250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cs typeface="Neo Sans Intel"/>
              </a:rPr>
              <a:t>d</a:t>
            </a:r>
            <a:r>
              <a:rPr lang="en-US" altLang="zh-CN" dirty="0" err="1" smtClean="0">
                <a:solidFill>
                  <a:schemeClr val="tx2"/>
                </a:solidFill>
                <a:cs typeface="Neo Sans Intel"/>
              </a:rPr>
              <a:t>ocker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 save -o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4710" y="3668633"/>
            <a:ext cx="21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docker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images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710" y="2185451"/>
            <a:ext cx="21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docker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ps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7224209" y="2090337"/>
            <a:ext cx="3011608" cy="5049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(inactive)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360000" flipV="1">
            <a:off x="5572824" y="2130859"/>
            <a:ext cx="1332939" cy="1661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42878" y="16718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2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Ctrl+D</a:t>
            </a:r>
            <a:endParaRPr lang="en-US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60923" y="2152495"/>
            <a:ext cx="21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docker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ps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-a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0611" y="242271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2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start  </a:t>
            </a:r>
            <a:r>
              <a:rPr lang="en-US" altLang="zh-CN" kern="12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attach</a:t>
            </a:r>
            <a:endParaRPr lang="en-US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300000" flipH="1">
            <a:off x="5572824" y="2327177"/>
            <a:ext cx="1223750" cy="1141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51020" y="28056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run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052778" y="2697159"/>
            <a:ext cx="2959197" cy="11745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74496" y="3291382"/>
            <a:ext cx="247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docker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commit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52695" y="2925317"/>
            <a:ext cx="2074553" cy="37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docker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4625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copy the tar file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smtClean="0"/>
              <a:t>qos-bench.tar</a:t>
            </a:r>
            <a:r>
              <a:rPr lang="en-US" dirty="0"/>
              <a:t>)</a:t>
            </a:r>
          </a:p>
          <a:p>
            <a:r>
              <a:rPr lang="en-US" dirty="0"/>
              <a:t>2.  make sure you have install </a:t>
            </a:r>
            <a:r>
              <a:rPr lang="en-US" dirty="0" err="1"/>
              <a:t>docker</a:t>
            </a:r>
            <a:r>
              <a:rPr lang="en-US" dirty="0"/>
              <a:t>  (</a:t>
            </a:r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install docker.io)</a:t>
            </a:r>
          </a:p>
          <a:p>
            <a:r>
              <a:rPr lang="en-US" dirty="0"/>
              <a:t>3.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load -</a:t>
            </a:r>
            <a:r>
              <a:rPr lang="en-US" dirty="0" err="1" smtClean="0"/>
              <a:t>i</a:t>
            </a:r>
            <a:r>
              <a:rPr lang="en-US" dirty="0" smtClean="0"/>
              <a:t> qos-bench.tar</a:t>
            </a:r>
            <a:endParaRPr lang="en-US" dirty="0"/>
          </a:p>
          <a:p>
            <a:r>
              <a:rPr lang="en-US" dirty="0"/>
              <a:t>4.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r>
              <a:rPr lang="en-US" dirty="0"/>
              <a:t>5.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xhost</a:t>
            </a:r>
            <a:r>
              <a:rPr lang="en-US" dirty="0"/>
              <a:t> +</a:t>
            </a:r>
          </a:p>
          <a:p>
            <a:r>
              <a:rPr lang="en-US" dirty="0"/>
              <a:t>6.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smtClean="0"/>
              <a:t>–it </a:t>
            </a:r>
            <a:r>
              <a:rPr lang="en-US" altLang="zh-CN" dirty="0" smtClean="0"/>
              <a:t>--</a:t>
            </a:r>
            <a:r>
              <a:rPr lang="en-US" dirty="0" smtClean="0"/>
              <a:t>net=host  </a:t>
            </a:r>
            <a:r>
              <a:rPr lang="en-US" dirty="0" smtClean="0"/>
              <a:t>xxx (</a:t>
            </a:r>
            <a:r>
              <a:rPr lang="en-US" dirty="0"/>
              <a:t>image id in step 4)</a:t>
            </a:r>
          </a:p>
          <a:p>
            <a:r>
              <a:rPr lang="en-US" dirty="0"/>
              <a:t>7.  Do your business</a:t>
            </a:r>
          </a:p>
          <a:p>
            <a:r>
              <a:rPr lang="en-US" dirty="0"/>
              <a:t>8.  </a:t>
            </a:r>
            <a:r>
              <a:rPr lang="en-US" dirty="0" err="1"/>
              <a:t>Ctrl+D</a:t>
            </a:r>
            <a:r>
              <a:rPr lang="en-US" dirty="0"/>
              <a:t> to quit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/>
              <a:t>OpenCV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OpenCV-contrib</a:t>
            </a:r>
            <a:endParaRPr lang="en-US" sz="2400" b="1" dirty="0" smtClean="0"/>
          </a:p>
          <a:p>
            <a:endParaRPr lang="en-US" dirty="0" smtClean="0"/>
          </a:p>
          <a:p>
            <a:r>
              <a:rPr lang="en-US" dirty="0" smtClean="0"/>
              <a:t>1. Description: </a:t>
            </a:r>
            <a:r>
              <a:rPr lang="en-US" dirty="0" err="1" smtClean="0"/>
              <a:t>OpenCV</a:t>
            </a:r>
            <a:r>
              <a:rPr lang="en-US" dirty="0" smtClean="0"/>
              <a:t> is used for basic images processing and </a:t>
            </a:r>
            <a:r>
              <a:rPr lang="en-US" dirty="0" err="1" smtClean="0"/>
              <a:t>OpenCV-contrib</a:t>
            </a:r>
            <a:r>
              <a:rPr lang="en-US" dirty="0" smtClean="0"/>
              <a:t> has the extended module to implement </a:t>
            </a:r>
            <a:r>
              <a:rPr lang="en-US" dirty="0" err="1" smtClean="0"/>
              <a:t>caffe</a:t>
            </a:r>
            <a:r>
              <a:rPr lang="en-US" dirty="0" smtClean="0"/>
              <a:t>-based CNN.</a:t>
            </a:r>
          </a:p>
          <a:p>
            <a:r>
              <a:rPr lang="en-US" dirty="0" smtClean="0"/>
              <a:t>2. Version: 3.2 (but not the 3.2 release version)</a:t>
            </a:r>
          </a:p>
          <a:p>
            <a:pPr marL="457200" indent="-457200">
              <a:buAutoNum type="arabicPlain" startAt="2"/>
            </a:pPr>
            <a:endParaRPr lang="en-US" dirty="0"/>
          </a:p>
          <a:p>
            <a:r>
              <a:rPr lang="en-US" sz="1800" dirty="0" smtClean="0"/>
              <a:t>PS: </a:t>
            </a:r>
            <a:r>
              <a:rPr lang="en-US" sz="1800" dirty="0" err="1" smtClean="0"/>
              <a:t>OpenCV-contrib</a:t>
            </a:r>
            <a:r>
              <a:rPr lang="en-US" sz="1800" dirty="0" smtClean="0"/>
              <a:t> is version sensitive, its API changes dramatically every small version. And </a:t>
            </a:r>
            <a:r>
              <a:rPr lang="en-US" sz="1800" dirty="0" err="1" smtClean="0"/>
              <a:t>OpenCV-contrib</a:t>
            </a:r>
            <a:r>
              <a:rPr lang="en-US" sz="1800" dirty="0" smtClean="0"/>
              <a:t> version should sync with </a:t>
            </a:r>
            <a:r>
              <a:rPr lang="en-US" sz="1800" dirty="0" err="1" smtClean="0"/>
              <a:t>OpenCV</a:t>
            </a:r>
            <a:r>
              <a:rPr lang="en-US" sz="1800" dirty="0" smtClean="0"/>
              <a:t>. I store my version in </a:t>
            </a:r>
            <a:r>
              <a:rPr lang="en-US" sz="1800" dirty="0" err="1" smtClean="0"/>
              <a:t>mcu-bench_cpp</a:t>
            </a:r>
            <a:r>
              <a:rPr lang="en-US" sz="1800" dirty="0" smtClean="0"/>
              <a:t>/dependency. The version you </a:t>
            </a:r>
            <a:r>
              <a:rPr lang="en-US" sz="1800" dirty="0" err="1" smtClean="0"/>
              <a:t>git</a:t>
            </a:r>
            <a:r>
              <a:rPr lang="en-US" sz="1800" dirty="0" smtClean="0"/>
              <a:t> pull from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may not fit our code.</a:t>
            </a:r>
          </a:p>
          <a:p>
            <a:pPr marL="457200" indent="-457200"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continue to use the </a:t>
            </a:r>
            <a:r>
              <a:rPr lang="en-US" dirty="0" smtClean="0"/>
              <a:t>container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r>
              <a:rPr lang="en-US" dirty="0"/>
              <a:t>2.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start </a:t>
            </a:r>
            <a:r>
              <a:rPr lang="en-US" dirty="0" smtClean="0"/>
              <a:t>xxx (</a:t>
            </a:r>
            <a:r>
              <a:rPr lang="en-US" dirty="0"/>
              <a:t>container id in step1)</a:t>
            </a:r>
          </a:p>
          <a:p>
            <a:r>
              <a:rPr lang="en-US" dirty="0"/>
              <a:t>3.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attach </a:t>
            </a:r>
            <a:r>
              <a:rPr lang="en-US" dirty="0" smtClean="0"/>
              <a:t>xxx (</a:t>
            </a:r>
            <a:r>
              <a:rPr lang="en-US" dirty="0"/>
              <a:t>container id in step1</a:t>
            </a:r>
            <a:r>
              <a:rPr lang="en-US" dirty="0" smtClean="0"/>
              <a:t>)</a:t>
            </a:r>
          </a:p>
          <a:p>
            <a:r>
              <a:rPr lang="en-US" dirty="0" smtClean="0"/>
              <a:t>4. Press button ‘Enter’  again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to commit your changes to the </a:t>
            </a:r>
            <a:r>
              <a:rPr lang="en-US" dirty="0" err="1"/>
              <a:t>docker</a:t>
            </a:r>
            <a:r>
              <a:rPr lang="en-US" dirty="0"/>
              <a:t> (not necessary)</a:t>
            </a:r>
          </a:p>
          <a:p>
            <a:r>
              <a:rPr lang="en-US" dirty="0"/>
              <a:t>1.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altLang="zh-CN" dirty="0" smtClean="0"/>
              <a:t>-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/>
              <a:t>2.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commit </a:t>
            </a:r>
            <a:r>
              <a:rPr lang="en-US" dirty="0" err="1" smtClean="0"/>
              <a:t>xxxx</a:t>
            </a:r>
            <a:r>
              <a:rPr lang="en-US" dirty="0" smtClean="0"/>
              <a:t> (</a:t>
            </a:r>
            <a:r>
              <a:rPr lang="en-US" dirty="0"/>
              <a:t>container id in step 1)  </a:t>
            </a:r>
            <a:r>
              <a:rPr lang="en-US" dirty="0" smtClean="0"/>
              <a:t>xxx (</a:t>
            </a:r>
            <a:r>
              <a:rPr lang="en-US" dirty="0"/>
              <a:t>a new image name)</a:t>
            </a:r>
          </a:p>
          <a:p>
            <a:r>
              <a:rPr lang="en-US" dirty="0"/>
              <a:t>3.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save </a:t>
            </a:r>
            <a:r>
              <a:rPr lang="en-US" altLang="zh-CN" dirty="0" smtClean="0"/>
              <a:t>-</a:t>
            </a:r>
            <a:r>
              <a:rPr lang="en-US" smtClean="0"/>
              <a:t>o </a:t>
            </a:r>
            <a:r>
              <a:rPr lang="en-US" altLang="zh-CN" smtClean="0"/>
              <a:t>yyy</a:t>
            </a:r>
            <a:r>
              <a:rPr lang="en-US" smtClean="0"/>
              <a:t>.tar  </a:t>
            </a:r>
            <a:r>
              <a:rPr lang="en-US" dirty="0" smtClean="0"/>
              <a:t>xxx (</a:t>
            </a:r>
            <a:r>
              <a:rPr lang="en-US" dirty="0"/>
              <a:t>your image name)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485" y="1601789"/>
            <a:ext cx="11400451" cy="4570411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defects</a:t>
            </a:r>
          </a:p>
          <a:p>
            <a:r>
              <a:rPr lang="en-US" dirty="0" err="1" smtClean="0"/>
              <a:t>mcu-bench_cpp</a:t>
            </a:r>
            <a:r>
              <a:rPr lang="en-US" dirty="0" smtClean="0"/>
              <a:t>/native/Data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-- this folder must exist or </a:t>
            </a:r>
            <a:r>
              <a:rPr lang="en-US" dirty="0" err="1" smtClean="0"/>
              <a:t>QOStestclient</a:t>
            </a:r>
            <a:r>
              <a:rPr lang="en-US" dirty="0" smtClean="0"/>
              <a:t> will core dump</a:t>
            </a:r>
          </a:p>
          <a:p>
            <a:r>
              <a:rPr lang="en-US" dirty="0" err="1" smtClean="0"/>
              <a:t>mcu-bench_cpp</a:t>
            </a:r>
            <a:r>
              <a:rPr lang="en-US" dirty="0" smtClean="0"/>
              <a:t>/native/output, </a:t>
            </a:r>
            <a:r>
              <a:rPr lang="en-US" dirty="0" err="1" smtClean="0"/>
              <a:t>mcu</a:t>
            </a:r>
            <a:r>
              <a:rPr lang="en-US" dirty="0" smtClean="0"/>
              <a:t>-bench/</a:t>
            </a:r>
            <a:r>
              <a:rPr lang="en-US" dirty="0" err="1" smtClean="0"/>
              <a:t>cpp</a:t>
            </a:r>
            <a:r>
              <a:rPr lang="en-US" dirty="0" smtClean="0"/>
              <a:t>/native/video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-- these folder must exist or image comparison will core dump</a:t>
            </a:r>
          </a:p>
          <a:p>
            <a:r>
              <a:rPr lang="en-US" dirty="0" smtClean="0"/>
              <a:t>tips:  check whether the folders exist in the code before visit them, if not, </a:t>
            </a:r>
            <a:r>
              <a:rPr lang="en-US" dirty="0" err="1" smtClean="0"/>
              <a:t>mkdir</a:t>
            </a:r>
            <a:r>
              <a:rPr lang="en-US" dirty="0" smtClean="0"/>
              <a:t> them first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295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93837" y="509968"/>
            <a:ext cx="10970683" cy="6218378"/>
          </a:xfrm>
        </p:spPr>
        <p:txBody>
          <a:bodyPr/>
          <a:lstStyle/>
          <a:p>
            <a:pPr marL="457200" indent="-457200">
              <a:buAutoNum type="arabicPlain" startAt="3"/>
            </a:pPr>
            <a:r>
              <a:rPr lang="en-US" dirty="0"/>
              <a:t>How to </a:t>
            </a:r>
            <a:r>
              <a:rPr lang="en-US" dirty="0" smtClean="0"/>
              <a:t>install</a:t>
            </a:r>
          </a:p>
          <a:p>
            <a:pPr marL="457200" indent="-457200">
              <a:buAutoNum type="arabicPlain" startAt="3"/>
            </a:pPr>
            <a:endParaRPr lang="en-US" dirty="0"/>
          </a:p>
          <a:p>
            <a:r>
              <a:rPr lang="en-US" dirty="0" smtClean="0"/>
              <a:t>1)  cd </a:t>
            </a:r>
            <a:r>
              <a:rPr lang="en-US" dirty="0"/>
              <a:t>to </a:t>
            </a:r>
            <a:r>
              <a:rPr lang="en-US" dirty="0" err="1"/>
              <a:t>webrtc</a:t>
            </a:r>
            <a:r>
              <a:rPr lang="en-US" dirty="0"/>
              <a:t>-</a:t>
            </a:r>
            <a:r>
              <a:rPr lang="en-US" dirty="0" err="1"/>
              <a:t>qos</a:t>
            </a:r>
            <a:r>
              <a:rPr lang="en-US" dirty="0"/>
              <a:t>-bench/dependency, unzip opencv-master.zip to </a:t>
            </a:r>
            <a:r>
              <a:rPr lang="en-US" dirty="0" err="1"/>
              <a:t>opencv</a:t>
            </a:r>
            <a:r>
              <a:rPr lang="en-US" dirty="0"/>
              <a:t>, unzip opencv_contrib-master.zip to </a:t>
            </a:r>
            <a:r>
              <a:rPr lang="en-US" dirty="0" err="1"/>
              <a:t>opencv_contrib</a:t>
            </a:r>
            <a:r>
              <a:rPr lang="en-US" dirty="0"/>
              <a:t> under </a:t>
            </a:r>
            <a:r>
              <a:rPr lang="en-US" dirty="0" err="1"/>
              <a:t>opencv</a:t>
            </a:r>
            <a:r>
              <a:rPr lang="en-US" dirty="0"/>
              <a:t>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2)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build-essential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libgtk2.0-dev </a:t>
            </a:r>
            <a:r>
              <a:rPr lang="en-US" dirty="0" err="1"/>
              <a:t>pkg-config</a:t>
            </a:r>
            <a:r>
              <a:rPr lang="en-US" dirty="0"/>
              <a:t> </a:t>
            </a:r>
            <a:r>
              <a:rPr lang="en-US" dirty="0" err="1"/>
              <a:t>libavcodec</a:t>
            </a:r>
            <a:r>
              <a:rPr lang="en-US" dirty="0"/>
              <a:t>-dev </a:t>
            </a:r>
            <a:r>
              <a:rPr lang="en-US" dirty="0" err="1"/>
              <a:t>libavformat</a:t>
            </a:r>
            <a:r>
              <a:rPr lang="en-US" dirty="0"/>
              <a:t>-dev </a:t>
            </a:r>
            <a:r>
              <a:rPr lang="en-US" dirty="0" err="1"/>
              <a:t>libswscale</a:t>
            </a:r>
            <a:r>
              <a:rPr lang="en-US" dirty="0"/>
              <a:t>-dev </a:t>
            </a:r>
            <a:r>
              <a:rPr lang="en-US" dirty="0" smtClean="0"/>
              <a:t>python-dev </a:t>
            </a:r>
            <a:r>
              <a:rPr lang="en-US" dirty="0"/>
              <a:t>python-</a:t>
            </a:r>
            <a:r>
              <a:rPr lang="en-US" dirty="0" err="1"/>
              <a:t>numpy</a:t>
            </a:r>
            <a:r>
              <a:rPr lang="en-US" dirty="0"/>
              <a:t> libtbb2 </a:t>
            </a:r>
            <a:r>
              <a:rPr lang="en-US" dirty="0" err="1"/>
              <a:t>libtbb</a:t>
            </a:r>
            <a:r>
              <a:rPr lang="en-US" dirty="0"/>
              <a:t>-dev </a:t>
            </a:r>
            <a:r>
              <a:rPr lang="en-US" dirty="0" err="1"/>
              <a:t>libjpeg</a:t>
            </a:r>
            <a:r>
              <a:rPr lang="en-US" dirty="0"/>
              <a:t>-dev </a:t>
            </a:r>
            <a:r>
              <a:rPr lang="en-US" dirty="0" err="1"/>
              <a:t>libpng</a:t>
            </a:r>
            <a:r>
              <a:rPr lang="en-US" dirty="0"/>
              <a:t>-dev </a:t>
            </a:r>
            <a:r>
              <a:rPr lang="en-US" dirty="0" err="1"/>
              <a:t>libtiff</a:t>
            </a:r>
            <a:r>
              <a:rPr lang="en-US" dirty="0"/>
              <a:t>-dev </a:t>
            </a:r>
            <a:r>
              <a:rPr lang="en-US" dirty="0" err="1"/>
              <a:t>libjasper</a:t>
            </a:r>
            <a:r>
              <a:rPr lang="en-US" dirty="0"/>
              <a:t>-dev libdc1394-22-dev</a:t>
            </a:r>
            <a:endParaRPr lang="en-US" dirty="0" smtClean="0"/>
          </a:p>
          <a:p>
            <a:r>
              <a:rPr lang="en-US" dirty="0" smtClean="0"/>
              <a:t>3) cd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 build,  cd build</a:t>
            </a:r>
          </a:p>
          <a:p>
            <a:r>
              <a:rPr lang="en-US" dirty="0" smtClean="0"/>
              <a:t>4)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cmake</a:t>
            </a:r>
            <a:r>
              <a:rPr lang="en-US" dirty="0"/>
              <a:t> -D CMAKE_BUILD_TYPE=RELEASE -D CMAKE_INSTALL_PREFIX=/</a:t>
            </a:r>
            <a:r>
              <a:rPr lang="en-US" dirty="0" err="1"/>
              <a:t>usr</a:t>
            </a:r>
            <a:r>
              <a:rPr lang="en-US" dirty="0"/>
              <a:t>/local -D </a:t>
            </a:r>
            <a:r>
              <a:rPr lang="en-US" dirty="0" smtClean="0"/>
              <a:t>OPENCV_EXTRA_MODULES_PATH=../</a:t>
            </a:r>
            <a:r>
              <a:rPr lang="en-US" dirty="0" err="1" smtClean="0"/>
              <a:t>opencv_contrib</a:t>
            </a:r>
            <a:r>
              <a:rPr lang="en-US" dirty="0" smtClean="0"/>
              <a:t>/modules/ ..</a:t>
            </a:r>
          </a:p>
          <a:p>
            <a:r>
              <a:rPr lang="en-US" dirty="0" smtClean="0"/>
              <a:t>5) make –j7</a:t>
            </a:r>
          </a:p>
          <a:p>
            <a:r>
              <a:rPr lang="en-US" dirty="0" smtClean="0"/>
              <a:t>6) </a:t>
            </a:r>
            <a:r>
              <a:rPr lang="en-US" dirty="0" err="1" smtClean="0"/>
              <a:t>sudo</a:t>
            </a:r>
            <a:r>
              <a:rPr lang="en-US" dirty="0" smtClean="0"/>
              <a:t> make 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cd to </a:t>
            </a:r>
            <a:r>
              <a:rPr lang="en-US" dirty="0" err="1" smtClean="0"/>
              <a:t>mcu-bench_cpp</a:t>
            </a:r>
            <a:r>
              <a:rPr lang="en-US" dirty="0" smtClean="0"/>
              <a:t>/python and unzip vmaf-master.zip to </a:t>
            </a:r>
            <a:r>
              <a:rPr lang="en-US" dirty="0" err="1" smtClean="0"/>
              <a:t>vmaf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 </a:t>
            </a:r>
            <a:r>
              <a:rPr lang="en-US" dirty="0" err="1"/>
              <a:t>pkg-config</a:t>
            </a:r>
            <a:r>
              <a:rPr lang="en-US" dirty="0"/>
              <a:t> </a:t>
            </a:r>
            <a:r>
              <a:rPr lang="en-US" dirty="0" err="1"/>
              <a:t>gfortran</a:t>
            </a:r>
            <a:r>
              <a:rPr lang="en-US" dirty="0"/>
              <a:t> libhdf5-dev libfreetype6-dev </a:t>
            </a:r>
            <a:r>
              <a:rPr lang="en-US" dirty="0" err="1"/>
              <a:t>liblapack</a:t>
            </a:r>
            <a:r>
              <a:rPr lang="en-US" dirty="0"/>
              <a:t>-dev </a:t>
            </a:r>
            <a:r>
              <a:rPr lang="en-US" dirty="0" smtClean="0"/>
              <a:t> </a:t>
            </a:r>
            <a:r>
              <a:rPr lang="en-US" dirty="0"/>
              <a:t>python python-</a:t>
            </a:r>
            <a:r>
              <a:rPr lang="en-US" dirty="0" err="1"/>
              <a:t>setuptools</a:t>
            </a:r>
            <a:r>
              <a:rPr lang="en-US" dirty="0"/>
              <a:t> python-dev </a:t>
            </a:r>
            <a:r>
              <a:rPr lang="en-US" dirty="0" smtClean="0"/>
              <a:t>python-pip</a:t>
            </a:r>
          </a:p>
          <a:p>
            <a:pPr marL="457200" indent="-457200">
              <a:buAutoNum type="arabicPeriod"/>
            </a:pPr>
            <a:r>
              <a:rPr lang="en-US" dirty="0"/>
              <a:t>pip install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/>
              <a:t>matplotlib</a:t>
            </a:r>
            <a:r>
              <a:rPr lang="en-US" dirty="0"/>
              <a:t> notebook pandas </a:t>
            </a:r>
            <a:r>
              <a:rPr lang="en-US" dirty="0" err="1"/>
              <a:t>sympy</a:t>
            </a:r>
            <a:r>
              <a:rPr lang="en-US" dirty="0"/>
              <a:t> nose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smtClean="0"/>
              <a:t>h5py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python/</a:t>
            </a:r>
            <a:r>
              <a:rPr lang="en-US" dirty="0" err="1"/>
              <a:t>src</a:t>
            </a:r>
            <a:r>
              <a:rPr lang="en-US" dirty="0"/>
              <a:t> subdirectory to the environment variable PYTHONPATH: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cd to </a:t>
            </a:r>
            <a:r>
              <a:rPr lang="en-US" dirty="0" err="1" smtClean="0"/>
              <a:t>mcu-bench_cpp</a:t>
            </a:r>
            <a:r>
              <a:rPr lang="en-US" dirty="0" smtClean="0"/>
              <a:t>/python/</a:t>
            </a:r>
            <a:r>
              <a:rPr lang="en-US" dirty="0" err="1" smtClean="0"/>
              <a:t>vmaf</a:t>
            </a:r>
            <a:r>
              <a:rPr lang="en-US" dirty="0" smtClean="0"/>
              <a:t> and `make`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 `./</a:t>
            </a:r>
            <a:r>
              <a:rPr lang="en-US" dirty="0" err="1" smtClean="0"/>
              <a:t>unittest</a:t>
            </a:r>
            <a:r>
              <a:rPr lang="en-US" dirty="0" smtClean="0"/>
              <a:t>` </a:t>
            </a:r>
          </a:p>
          <a:p>
            <a:pPr marL="457200" indent="-457200">
              <a:buAutoNum type="arabicPeriod"/>
            </a:pPr>
            <a:r>
              <a:rPr lang="en-US" dirty="0" smtClean="0"/>
              <a:t>Edit basicServer.js and make sure </a:t>
            </a:r>
            <a:r>
              <a:rPr lang="en-US" dirty="0" err="1" smtClean="0"/>
              <a:t>vmaf</a:t>
            </a:r>
            <a:r>
              <a:rPr lang="en-US" dirty="0" smtClean="0"/>
              <a:t> path is correctly set.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sz="1800" dirty="0" smtClean="0"/>
              <a:t>For more information, </a:t>
            </a:r>
            <a:r>
              <a:rPr lang="en-US" sz="1800" dirty="0"/>
              <a:t>please visit https://github.com/Netflix/vmaf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VMAF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40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QOStestclient</a:t>
            </a:r>
            <a:r>
              <a:rPr lang="en-US" dirty="0" smtClean="0"/>
              <a:t> libs are built with </a:t>
            </a:r>
            <a:r>
              <a:rPr lang="en-US" dirty="0" err="1" smtClean="0"/>
              <a:t>openssl</a:t>
            </a:r>
            <a:r>
              <a:rPr lang="en-US" dirty="0" smtClean="0"/>
              <a:t> 1.0.2i, but most </a:t>
            </a:r>
            <a:r>
              <a:rPr lang="en-US" altLang="zh-CN" dirty="0" smtClean="0"/>
              <a:t>apt-get in ubuntu14.04 will install 1.0.1a.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Installation</a:t>
            </a:r>
          </a:p>
          <a:p>
            <a:pPr marL="457200" indent="-457200">
              <a:buAutoNum type="arabicParenR"/>
            </a:pPr>
            <a:r>
              <a:rPr lang="en-US" dirty="0" smtClean="0"/>
              <a:t>cd to </a:t>
            </a:r>
            <a:r>
              <a:rPr lang="en-US" dirty="0" err="1" smtClean="0"/>
              <a:t>mcu-bench_cpp</a:t>
            </a:r>
            <a:r>
              <a:rPr lang="en-US" dirty="0" smtClean="0"/>
              <a:t>/dependency and unzip the </a:t>
            </a:r>
            <a:r>
              <a:rPr lang="en-US" dirty="0" err="1" smtClean="0"/>
              <a:t>openssl</a:t>
            </a:r>
            <a:r>
              <a:rPr lang="en-US" dirty="0" smtClean="0"/>
              <a:t> </a:t>
            </a:r>
          </a:p>
          <a:p>
            <a:pPr marL="457200" indent="-457200">
              <a:buAutoNum type="arabicParenR"/>
            </a:pPr>
            <a:r>
              <a:rPr lang="en-US" dirty="0" smtClean="0"/>
              <a:t>cd to </a:t>
            </a:r>
            <a:r>
              <a:rPr lang="en-US" dirty="0" err="1" smtClean="0"/>
              <a:t>openssl</a:t>
            </a:r>
            <a:r>
              <a:rPr lang="en-US" dirty="0" smtClean="0"/>
              <a:t>, run `./</a:t>
            </a:r>
            <a:r>
              <a:rPr lang="en-US" dirty="0" err="1" smtClean="0"/>
              <a:t>config</a:t>
            </a:r>
            <a:r>
              <a:rPr lang="en-US" dirty="0" smtClean="0"/>
              <a:t>`, `make`, `</a:t>
            </a:r>
            <a:r>
              <a:rPr lang="en-US" dirty="0" err="1" smtClean="0"/>
              <a:t>sudo</a:t>
            </a:r>
            <a:r>
              <a:rPr lang="en-US" dirty="0" smtClean="0"/>
              <a:t> make install`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r>
              <a:rPr lang="en-US" dirty="0" smtClean="0"/>
              <a:t> 1.0.2i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PESQ tools , go to </a:t>
            </a:r>
            <a:r>
              <a:rPr lang="en-US" dirty="0" err="1"/>
              <a:t>audio_test</a:t>
            </a:r>
            <a:r>
              <a:rPr lang="en-US" dirty="0"/>
              <a:t>/Software</a:t>
            </a:r>
            <a:r>
              <a:rPr lang="en-US" dirty="0" smtClean="0"/>
              <a:t>/ </a:t>
            </a:r>
          </a:p>
          <a:p>
            <a:endParaRPr lang="en-US" dirty="0" smtClean="0"/>
          </a:p>
          <a:p>
            <a:r>
              <a:rPr lang="en-US" dirty="0" smtClean="0"/>
              <a:t>1) unzip </a:t>
            </a:r>
            <a:r>
              <a:rPr lang="en-US" dirty="0"/>
              <a:t>P862_annex_A_2005_CD  wav </a:t>
            </a:r>
            <a:r>
              <a:rPr lang="en-US" dirty="0" smtClean="0"/>
              <a:t>final.zip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2) build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/>
              <a:t>gcc</a:t>
            </a:r>
            <a:r>
              <a:rPr lang="en-US" dirty="0"/>
              <a:t> -o PESQ *.c -</a:t>
            </a:r>
            <a:r>
              <a:rPr lang="en-US" dirty="0" smtClean="0"/>
              <a:t>lm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/>
              <a:t>run command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/>
              <a:t>Software/P862_annex_A_2005_CD/source/PESQ +16000 input.wav output.wav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sox tools, go to </a:t>
            </a:r>
            <a:r>
              <a:rPr lang="en-US" dirty="0" err="1"/>
              <a:t>audio_test</a:t>
            </a:r>
            <a:r>
              <a:rPr lang="en-US" dirty="0"/>
              <a:t>/Software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1)   tar </a:t>
            </a:r>
            <a:r>
              <a:rPr lang="en-US" dirty="0"/>
              <a:t>-</a:t>
            </a:r>
            <a:r>
              <a:rPr lang="en-US" dirty="0" err="1"/>
              <a:t>jxvf</a:t>
            </a:r>
            <a:r>
              <a:rPr lang="en-US" dirty="0"/>
              <a:t> </a:t>
            </a:r>
            <a:r>
              <a:rPr lang="en-US" dirty="0" smtClean="0"/>
              <a:t>sox-14.4.2.tar.bz2</a:t>
            </a:r>
            <a:endParaRPr lang="en-US" dirty="0"/>
          </a:p>
          <a:p>
            <a:r>
              <a:rPr lang="en-US" dirty="0" smtClean="0"/>
              <a:t> 2)  cd sox-14.4.2</a:t>
            </a:r>
            <a:endParaRPr lang="en-US" dirty="0"/>
          </a:p>
          <a:p>
            <a:r>
              <a:rPr lang="en-US" dirty="0" smtClean="0"/>
              <a:t> 3)  ./configure</a:t>
            </a:r>
            <a:endParaRPr lang="en-US" dirty="0"/>
          </a:p>
          <a:p>
            <a:r>
              <a:rPr lang="en-US" dirty="0" smtClean="0"/>
              <a:t> 4)  ./make</a:t>
            </a:r>
            <a:endParaRPr lang="en-US" dirty="0"/>
          </a:p>
          <a:p>
            <a:r>
              <a:rPr lang="en-US" dirty="0" smtClean="0"/>
              <a:t> 5)  ./</a:t>
            </a:r>
            <a:r>
              <a:rPr lang="en-US" dirty="0" err="1"/>
              <a:t>sudo</a:t>
            </a:r>
            <a:r>
              <a:rPr lang="en-US" dirty="0"/>
              <a:t> make install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484" y="3348702"/>
            <a:ext cx="4019106" cy="1387071"/>
          </a:xfrm>
        </p:spPr>
        <p:txBody>
          <a:bodyPr/>
          <a:lstStyle/>
          <a:p>
            <a:r>
              <a:rPr lang="en-US" altLang="zh-CN" dirty="0" smtClean="0"/>
              <a:t>JAVA Environment</a:t>
            </a:r>
          </a:p>
          <a:p>
            <a:r>
              <a:rPr lang="en-US" dirty="0" smtClean="0"/>
              <a:t>Android Environment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 </a:t>
            </a:r>
            <a:r>
              <a:rPr lang="en-US" dirty="0" err="1" smtClean="0"/>
              <a:t>Enviroment</a:t>
            </a:r>
            <a:endParaRPr lang="en-US" dirty="0" smtClean="0"/>
          </a:p>
          <a:p>
            <a:r>
              <a:rPr lang="en-US" dirty="0" smtClean="0"/>
              <a:t>NVIDIA-GPU card, CUDA, </a:t>
            </a:r>
            <a:r>
              <a:rPr lang="en-US" dirty="0" err="1" smtClean="0"/>
              <a:t>cuDNN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Caffe</a:t>
            </a:r>
            <a:endParaRPr lang="en-US" dirty="0" smtClean="0"/>
          </a:p>
          <a:p>
            <a:r>
              <a:rPr lang="en-US" dirty="0" err="1" smtClean="0"/>
              <a:t>Caffe</a:t>
            </a:r>
            <a:endParaRPr lang="en-US" dirty="0" smtClean="0"/>
          </a:p>
          <a:p>
            <a:r>
              <a:rPr lang="en-US" dirty="0" smtClean="0"/>
              <a:t>		Python interface: to train and test</a:t>
            </a:r>
          </a:p>
          <a:p>
            <a:r>
              <a:rPr lang="en-US" dirty="0" smtClean="0"/>
              <a:t>		C++ interface: used in </a:t>
            </a:r>
            <a:r>
              <a:rPr lang="en-US" dirty="0" err="1" smtClean="0"/>
              <a:t>mcu-bench_cpp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 Prepare dataset</a:t>
            </a:r>
          </a:p>
          <a:p>
            <a:r>
              <a:rPr lang="en-US" dirty="0" smtClean="0"/>
              <a:t>MNIST dataset:  0~9 digit number</a:t>
            </a:r>
          </a:p>
          <a:p>
            <a:r>
              <a:rPr lang="en-US" dirty="0" smtClean="0"/>
              <a:t>Two ways:  1) convert original images to </a:t>
            </a:r>
            <a:r>
              <a:rPr lang="en-US" dirty="0" err="1" smtClean="0"/>
              <a:t>imdb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2) use the original photos with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train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Stndrd_CLEAR_0114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inance 2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52400" cap="flat" cmpd="sng" algn="ctr">
          <a:solidFill>
            <a:srgbClr val="FF0000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inance 2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52400" cap="flat" cmpd="sng" algn="ctr">
          <a:solidFill>
            <a:srgbClr val="FF0000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Finance 2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52400" cap="flat" cmpd="sng" algn="ctr">
          <a:solidFill>
            <a:srgbClr val="FF0000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intel16x9">
  <a:themeElements>
    <a:clrScheme name="intel2015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F3D54E"/>
      </a:hlink>
      <a:folHlink>
        <a:srgbClr val="FFFFF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Int_PPT Template_ClearPro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25703</TotalTime>
  <Words>1624</Words>
  <Application>Microsoft Office PowerPoint</Application>
  <PresentationFormat>Widescreen</PresentationFormat>
  <Paragraphs>238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42" baseType="lpstr">
      <vt:lpstr>Lucida Grande</vt:lpstr>
      <vt:lpstr>MS PGothic</vt:lpstr>
      <vt:lpstr>Neo Sans Intel</vt:lpstr>
      <vt:lpstr>Neo Sans Intel Light</vt:lpstr>
      <vt:lpstr>Neo Sans Intel Medium</vt:lpstr>
      <vt:lpstr>Arial</vt:lpstr>
      <vt:lpstr>Arial Narrow</vt:lpstr>
      <vt:lpstr>Calibri</vt:lpstr>
      <vt:lpstr>Intel Clear</vt:lpstr>
      <vt:lpstr>Intel Clear Light</vt:lpstr>
      <vt:lpstr>Intel Clear Pro</vt:lpstr>
      <vt:lpstr>Times</vt:lpstr>
      <vt:lpstr>Verdana</vt:lpstr>
      <vt:lpstr>Wingdings</vt:lpstr>
      <vt:lpstr>intel_PPT_LgtTmplt_Stndrd_CLEAR_011414</vt:lpstr>
      <vt:lpstr>Finance 2</vt:lpstr>
      <vt:lpstr>1_Finance 2</vt:lpstr>
      <vt:lpstr>2_Finance 2</vt:lpstr>
      <vt:lpstr>intel16x9</vt:lpstr>
      <vt:lpstr>Int_PPT Template_ClearPro_16x9</vt:lpstr>
      <vt:lpstr>QoS-Bench Wiki</vt:lpstr>
      <vt:lpstr>Dependencies</vt:lpstr>
      <vt:lpstr>PowerPoint Presentation</vt:lpstr>
      <vt:lpstr>VMAF</vt:lpstr>
      <vt:lpstr>Openssl 1.0.2i</vt:lpstr>
      <vt:lpstr>PESQ</vt:lpstr>
      <vt:lpstr>SOX</vt:lpstr>
      <vt:lpstr>Android</vt:lpstr>
      <vt:lpstr>How to train CNN</vt:lpstr>
      <vt:lpstr>PowerPoint Presentation</vt:lpstr>
      <vt:lpstr>PowerPoint Presentation</vt:lpstr>
      <vt:lpstr>PowerPoint Presentation</vt:lpstr>
      <vt:lpstr>PowerPoint Presentation</vt:lpstr>
      <vt:lpstr>How to use QoS-Bench</vt:lpstr>
      <vt:lpstr>PowerPoint Presentation</vt:lpstr>
      <vt:lpstr>PowerPoint Presentation</vt:lpstr>
      <vt:lpstr>PowerPoint Presentation</vt:lpstr>
      <vt:lpstr>Docker structure</vt:lpstr>
      <vt:lpstr>How to use the docker image</vt:lpstr>
      <vt:lpstr>PowerPoint Presentation</vt:lpstr>
      <vt:lpstr>PowerPoint Presentation</vt:lpstr>
      <vt:lpstr>miscellaneous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Santiago, Yazmin A</dc:creator>
  <cp:keywords>CTPClassification=CTP_IC:VisualMarkings=, CTPClassification=CTP_PUBLIC:VisualMarkings=</cp:keywords>
  <cp:lastModifiedBy>Zhao, Yonghao</cp:lastModifiedBy>
  <cp:revision>936</cp:revision>
  <dcterms:created xsi:type="dcterms:W3CDTF">2016-08-16T17:20:02Z</dcterms:created>
  <dcterms:modified xsi:type="dcterms:W3CDTF">2017-11-29T06:43:16Z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8d58e1d5-3aa9-4248-83d8-aa4ff5ffdfd0</vt:lpwstr>
  </property>
  <property fmtid="{D5CDD505-2E9C-101B-9397-08002B2CF9AE}" pid="3" name="CTP_BU">
    <vt:lpwstr>NA</vt:lpwstr>
  </property>
  <property fmtid="{D5CDD505-2E9C-101B-9397-08002B2CF9AE}" pid="4" name="CTP_TimeStamp">
    <vt:lpwstr>2017-11-29 06:43:15Z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