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77" r:id="rId6"/>
    <p:sldId id="278" r:id="rId7"/>
    <p:sldId id="291" r:id="rId8"/>
    <p:sldId id="279" r:id="rId9"/>
    <p:sldId id="280" r:id="rId10"/>
    <p:sldId id="292" r:id="rId11"/>
    <p:sldId id="293" r:id="rId12"/>
    <p:sldId id="299" r:id="rId13"/>
    <p:sldId id="294" r:id="rId14"/>
    <p:sldId id="295" r:id="rId15"/>
    <p:sldId id="296" r:id="rId16"/>
    <p:sldId id="297" r:id="rId17"/>
    <p:sldId id="298" r:id="rId18"/>
    <p:sldId id="275" r:id="rId19"/>
    <p:sldId id="300" r:id="rId20"/>
    <p:sldId id="301" r:id="rId21"/>
    <p:sldId id="282" r:id="rId22"/>
    <p:sldId id="302" r:id="rId23"/>
    <p:sldId id="303" r:id="rId24"/>
    <p:sldId id="304" r:id="rId25"/>
    <p:sldId id="332" r:id="rId26"/>
    <p:sldId id="305" r:id="rId27"/>
    <p:sldId id="286" r:id="rId28"/>
    <p:sldId id="283" r:id="rId29"/>
    <p:sldId id="285" r:id="rId30"/>
    <p:sldId id="322" r:id="rId31"/>
    <p:sldId id="323" r:id="rId32"/>
    <p:sldId id="333" r:id="rId33"/>
    <p:sldId id="334" r:id="rId34"/>
    <p:sldId id="335" r:id="rId35"/>
    <p:sldId id="336" r:id="rId36"/>
    <p:sldId id="342" r:id="rId37"/>
    <p:sldId id="287" r:id="rId38"/>
    <p:sldId id="327" r:id="rId39"/>
    <p:sldId id="328" r:id="rId40"/>
    <p:sldId id="329" r:id="rId41"/>
    <p:sldId id="330" r:id="rId42"/>
    <p:sldId id="331" r:id="rId43"/>
    <p:sldId id="337" r:id="rId44"/>
    <p:sldId id="339" r:id="rId45"/>
    <p:sldId id="338" r:id="rId46"/>
    <p:sldId id="340" r:id="rId47"/>
    <p:sldId id="341" r:id="rId48"/>
    <p:sldId id="288" r:id="rId49"/>
    <p:sldId id="324" r:id="rId50"/>
    <p:sldId id="325" r:id="rId51"/>
    <p:sldId id="326" r:id="rId52"/>
    <p:sldId id="306" r:id="rId53"/>
    <p:sldId id="289" r:id="rId54"/>
    <p:sldId id="308" r:id="rId55"/>
    <p:sldId id="309" r:id="rId56"/>
    <p:sldId id="310" r:id="rId57"/>
    <p:sldId id="311" r:id="rId58"/>
    <p:sldId id="312" r:id="rId59"/>
    <p:sldId id="290" r:id="rId60"/>
    <p:sldId id="315" r:id="rId61"/>
    <p:sldId id="316" r:id="rId62"/>
    <p:sldId id="317" r:id="rId63"/>
    <p:sldId id="318" r:id="rId64"/>
    <p:sldId id="319" r:id="rId65"/>
    <p:sldId id="320" r:id="rId66"/>
    <p:sldId id="307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9"/>
    <p:restoredTop sz="90935"/>
  </p:normalViewPr>
  <p:slideViewPr>
    <p:cSldViewPr>
      <p:cViewPr varScale="1">
        <p:scale>
          <a:sx n="82" d="100"/>
          <a:sy n="82" d="100"/>
        </p:scale>
        <p:origin x="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omic Sans MS" panose="030F090203030202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omic Sans MS" panose="030F090203030202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omic Sans MS" panose="030F090203030202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FD7EB03-3ECB-8943-8934-A8CEAFD987E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9020303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C12C0EBC-26E3-7947-94AE-7C98B23A9C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DB71A9AD-24D5-8D4B-9CB1-BA352CD5C7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96A7E41C-91F2-724F-949B-9737B42CB8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25FE026F-69B2-9442-83C3-FC35A211AC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12FE799F-4673-E84E-B60A-3EA548C1B5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757FFD5-BBE7-9C48-A9AD-942682F496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5390F679-399B-1C4F-92F4-A9942847B9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A2EDEDE8-E497-544B-A97A-91650AEE8B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6FBA63DE-DDB7-DE42-8E15-8375D55071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87E2C620-D7DD-1845-9EEF-CE557E4E43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53042274-BFB1-CB4A-AF70-5D8CCB84FA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C3AEBC1A-B2FD-8941-AE3F-FC9E2233A1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8FB4B7C4-A164-4644-BDAC-D9CBE47D5E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11E5B9AD-A94E-A049-B4C5-C4FA7E6C42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7D38B16F-9B30-7F4B-9CCD-98CF966BA1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75DF6B21-727D-A949-BF45-984E492BD1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2F5F9A84-21B8-AB4B-9B35-0B4D793AF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59899837-C14B-0144-8998-922B4B027C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0294A3AA-FE85-5D4A-9C3A-DF6FC7FC99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DE55924-E4D0-F940-B550-6E84784901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7CA3F48C-DBA3-6342-9FF9-A667E6F145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5BF63DB1-6738-C14B-A006-11514614A7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6B56EEB5-296E-AC43-8BD5-D89C592165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4D9548B5-0AF3-CE4F-A2AE-AB4FB609DD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207308A7-514C-194E-B95A-6BA024FAAE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734EB396-08DB-8647-9606-67CEADC92B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46764D6-EBB7-1A46-A8FC-327C5573FF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AC461BE2-386D-8B40-934E-1B855A5EBA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BBE90C4C-F2FB-3A4F-974B-30A3AB8CD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C3CD18A3-D582-4343-8675-1AB298F9EB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E266A9BA-E6AD-F748-B52E-A18BD0F6B9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83EDAA1B-A8F3-6941-A274-4766651D69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C61FF906-EB05-5F41-BE60-DD7FAEE586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D25A7250-83CF-384E-B087-B6468CDD6E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952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6A08F8C6-0567-8D42-9753-A96D30CF7D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A784F526-DA03-D241-AA99-DB7B4CEC09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59FBE905-D892-9D4E-B63F-419245EFBF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9F5D2296-517D-C642-B991-56C93FD427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2DAC813-8AC1-1B4F-A27C-51E5838F25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2F6A5B98-17A1-E842-AC43-D945FAA0CF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F27F4604-9E23-1E41-A9EF-4BF381B60E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095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DE74BDEA-638E-2149-B876-CCE7806030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116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ED4D6D85-5C91-0746-BB89-FDFC3B58A4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136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E9478B8-9BDC-E949-8472-2DD1DF8992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6F3FBDFA-10CF-FF40-9CCA-62E161FD88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89A0F07A-3B85-0F45-87F3-ED3554C9F0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177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622ACC50-B903-6543-B6F4-AE5AC70CC0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198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F2B242C2-2400-8D43-A335-97D3689778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092C466E-16DA-9B4A-8E47-2CDB1F7B49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98BE44D9-101E-584B-A396-9B1E307D86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82BDD60F-4868-DC48-9BBB-C778FA87EA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300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B6A39F60-E458-DA42-B87F-85F454DD52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320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9136A8B2-3299-8645-975B-9CBF071649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3414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78F49AB-9C28-2447-BC91-80272A503B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76890F93-A5F8-1642-BD38-DCB889FD62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A6A0C6BC-A738-B246-BBE1-E7C5F99659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E08C3F4-97A3-A04B-A478-97C70E28B9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67B6E268-ADFA-3D49-A9F2-2FCD729199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08408726-787C-B642-9AAE-ECBC6DB0AB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1443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619858E0-EC63-3A44-B83D-7F0B901B4F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EAA6BCE3-A4C0-4843-8BE9-D5C9C0C517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3F0CCBA0-69E1-1C41-AE90-87207B3008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charset="0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</a:pPr>
            <a:fld id="{BD3A3134-AD2B-8B4C-807B-FCE2912C5A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1DEFE01C-A3C1-FE46-9CF2-EC7FCC581C54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A8483473-8890-A44A-95FD-664C57831B88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8236F9E9-19B9-A842-A35D-41732FDF7C54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730FAFE0-FAE8-8E4B-B97E-B640433998F7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C4C77C30-E0AB-7740-AEA7-F87C8C58AF6D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79F47269-5DB8-AF4B-8171-099792026368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02CAA224-3485-A348-BE9E-C25E2C60665C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D7C9BDFF-584B-A647-AEE4-94C09900AD87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24BBAD21-921F-0D4F-BB0D-5B90F58C723F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9CC55A83-C1F5-234D-B454-24B7CDD6423D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7EB9F599-3D83-4641-8521-9958414AD022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Classic Crypto                                                                                                                      </a:t>
            </a:r>
            <a:fld id="{A56F22C6-7D8E-1C47-90C4-DF910747A850}" type="slidenum">
              <a:rPr lang="en-US" altLang="zh-CN">
                <a:latin typeface="Times New Roman" panose="02020503050405090304" charset="0"/>
              </a:rPr>
            </a:fld>
            <a:endParaRPr lang="en-US" altLang="zh-CN">
              <a:latin typeface="Times New Roman" panose="0202050305040509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90203030202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0000500000000020000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anose="0000050000000002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anose="0000050000000002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anose="0000050000000002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anose="0000050000000002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The%20babington%20plot.pp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hyperlink" Target="http://library.thinkquest.org/28005/flashed/timemachine/courseofhistory/zimmerman.shtml?tqskip1=1&amp;tqtime=1029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5059F240-8A71-5B41-A15F-96CABFEACA64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Classic Crypto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BFF8F42B-DCD9-3544-B5C4-1D5BBB132CCC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Cryptanalysis: Lesson I</a:t>
            </a:r>
            <a:endParaRPr lang="en-US" altLang="zh-CN">
              <a:ea typeface="宋体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宋体" charset="-122"/>
              </a:rPr>
              <a:t>Exhaustive key search</a:t>
            </a:r>
            <a:r>
              <a:rPr lang="en-US" altLang="zh-CN" sz="2800">
                <a:ea typeface="宋体" charset="-122"/>
              </a:rPr>
              <a:t> 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Always an option for Trudy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If keyspace is too large, such an attack will not succeed in a reasonable time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Or it will have a low probability of success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A large keyspace is necessary for security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But, large keyspace is not sufficient…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64B7204-F499-E34F-A7EB-4522A5736AA9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Double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Plaintext: </a:t>
            </a:r>
            <a:r>
              <a:rPr lang="en-US" altLang="zh-CN">
                <a:latin typeface="Andale Mono" panose="020B0509000000000004" charset="0"/>
                <a:ea typeface="宋体" charset="-122"/>
              </a:rPr>
              <a:t>ATTACK AT DAWN</a:t>
            </a:r>
            <a:endParaRPr lang="en-US" altLang="zh-CN">
              <a:solidFill>
                <a:srgbClr val="FF0000"/>
              </a:solidFill>
              <a:latin typeface="Times-Roman" charset="0"/>
              <a:ea typeface="宋体" charset="-122"/>
            </a:endParaRP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3614738" y="2209800"/>
            <a:ext cx="1793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Permute rows</a:t>
            </a:r>
            <a:endParaRPr lang="en-US" altLang="zh-CN" sz="20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and columns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41750" y="2727325"/>
            <a:ext cx="11874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0">
                <a:ea typeface="宋体" charset="-122"/>
                <a:sym typeface="Symbol" charset="2"/>
              </a:rPr>
              <a:t>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85800" y="4495800"/>
            <a:ext cx="7848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Ciphertext: </a:t>
            </a:r>
            <a:r>
              <a:rPr lang="en-US" altLang="zh-CN">
                <a:latin typeface="Andale Mono" panose="020B0509000000000004" charset="0"/>
                <a:ea typeface="宋体" charset="-122"/>
              </a:rPr>
              <a:t>XTAWXNATTXADAKC</a:t>
            </a:r>
            <a:r>
              <a:rPr lang="en-US" altLang="zh-CN">
                <a:solidFill>
                  <a:srgbClr val="FF0000"/>
                </a:solidFill>
                <a:latin typeface="Times-Roman" charset="0"/>
                <a:ea typeface="宋体" charset="-122"/>
              </a:rPr>
              <a:t> </a:t>
            </a:r>
            <a:endParaRPr lang="en-US" altLang="zh-CN">
              <a:solidFill>
                <a:srgbClr val="FF0000"/>
              </a:solidFill>
              <a:latin typeface="Times-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Key?</a:t>
            </a:r>
            <a:endParaRPr lang="en-US" altLang="zh-CN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Roman" charset="0"/>
                <a:ea typeface="宋体" charset="-122"/>
              </a:rPr>
              <a:t>5 x 3</a:t>
            </a:r>
            <a:r>
              <a:rPr lang="en-US" altLang="zh-CN">
                <a:ea typeface="宋体" charset="-122"/>
              </a:rPr>
              <a:t> matrix, perms </a:t>
            </a:r>
            <a:r>
              <a:rPr lang="en-US" altLang="zh-CN">
                <a:latin typeface="Times Roman" charset="0"/>
                <a:ea typeface="宋体" charset="-122"/>
              </a:rPr>
              <a:t>(2,4,0,3,1)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>
                <a:latin typeface="Times Roman" charset="0"/>
                <a:ea typeface="宋体" charset="-122"/>
              </a:rPr>
              <a:t>(0,2,1)</a:t>
            </a:r>
            <a:endParaRPr lang="en-US" altLang="zh-CN">
              <a:solidFill>
                <a:srgbClr val="FF0000"/>
              </a:solidFill>
              <a:latin typeface="Times-Roman" charset="0"/>
              <a:ea typeface="宋体" charset="-122"/>
            </a:endParaRPr>
          </a:p>
        </p:txBody>
      </p:sp>
      <p:graphicFrame>
        <p:nvGraphicFramePr>
          <p:cNvPr id="233564" name="Group 92"/>
          <p:cNvGraphicFramePr>
            <a:graphicFrameLocks noGrp="1"/>
          </p:cNvGraphicFramePr>
          <p:nvPr/>
        </p:nvGraphicFramePr>
        <p:xfrm>
          <a:off x="152400" y="2133600"/>
          <a:ext cx="3200400" cy="2011488"/>
        </p:xfrm>
        <a:graphic>
          <a:graphicData uri="http://schemas.openxmlformats.org/drawingml/2006/table">
            <a:tbl>
              <a:tblPr/>
              <a:tblGrid>
                <a:gridCol w="1143000"/>
                <a:gridCol w="685800"/>
                <a:gridCol w="685800"/>
                <a:gridCol w="685800"/>
              </a:tblGrid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columns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66" name="Group 94"/>
          <p:cNvGraphicFramePr>
            <a:graphicFrameLocks noGrp="1"/>
          </p:cNvGraphicFramePr>
          <p:nvPr/>
        </p:nvGraphicFramePr>
        <p:xfrm>
          <a:off x="5638800" y="2133600"/>
          <a:ext cx="3200400" cy="2011488"/>
        </p:xfrm>
        <a:graphic>
          <a:graphicData uri="http://schemas.openxmlformats.org/drawingml/2006/table">
            <a:tbl>
              <a:tblPr/>
              <a:tblGrid>
                <a:gridCol w="1143000"/>
                <a:gridCol w="685800"/>
                <a:gridCol w="685800"/>
                <a:gridCol w="685800"/>
              </a:tblGrid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columns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T="45704" marB="457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33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 build="p"/>
      <p:bldP spid="233478" grpId="0" autoUpdateAnimBg="0"/>
      <p:bldP spid="233479" grpId="0" autoUpdateAnimBg="0"/>
      <p:bldP spid="233480" grpId="0" bldLvl="2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74F2088F-3CD3-CC43-954F-51784ADBB09F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Double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How can Trudy attack double transposition?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Spse Trudy sees </a:t>
            </a:r>
            <a:r>
              <a:rPr lang="en-US" altLang="zh-CN" sz="2800">
                <a:latin typeface="Times Roman" charset="0"/>
                <a:ea typeface="宋体" charset="-122"/>
              </a:rPr>
              <a:t>45</a:t>
            </a:r>
            <a:r>
              <a:rPr lang="en-US" altLang="zh-CN" sz="2800">
                <a:ea typeface="宋体" charset="-122"/>
              </a:rPr>
              <a:t>-letter ciphertext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Then how many keys?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Size of matrix: </a:t>
            </a:r>
            <a:r>
              <a:rPr lang="en-US" altLang="zh-CN" sz="2400">
                <a:latin typeface="Times Roman" charset="0"/>
                <a:ea typeface="宋体" charset="-122"/>
              </a:rPr>
              <a:t>3 x 15</a:t>
            </a:r>
            <a:r>
              <a:rPr lang="en-US" altLang="zh-CN" sz="2400">
                <a:ea typeface="宋体" charset="-122"/>
              </a:rPr>
              <a:t>, </a:t>
            </a:r>
            <a:r>
              <a:rPr lang="en-US" altLang="zh-CN" sz="2400">
                <a:latin typeface="Times Roman" charset="0"/>
                <a:ea typeface="宋体" charset="-122"/>
              </a:rPr>
              <a:t>15 x 3</a:t>
            </a:r>
            <a:r>
              <a:rPr lang="en-US" altLang="zh-CN" sz="2400">
                <a:ea typeface="宋体" charset="-122"/>
              </a:rPr>
              <a:t>, </a:t>
            </a:r>
            <a:r>
              <a:rPr lang="en-US" altLang="zh-CN" sz="2400">
                <a:latin typeface="Times Roman" charset="0"/>
                <a:ea typeface="宋体" charset="-122"/>
              </a:rPr>
              <a:t>5 x 9</a:t>
            </a:r>
            <a:r>
              <a:rPr lang="en-US" altLang="zh-CN" sz="2400">
                <a:ea typeface="宋体" charset="-122"/>
              </a:rPr>
              <a:t>, or </a:t>
            </a:r>
            <a:r>
              <a:rPr lang="en-US" altLang="zh-CN" sz="2400">
                <a:latin typeface="Times Roman" charset="0"/>
                <a:ea typeface="宋体" charset="-122"/>
              </a:rPr>
              <a:t>9 x 5</a:t>
            </a:r>
            <a:endParaRPr lang="en-US" altLang="zh-CN" sz="2400">
              <a:latin typeface="Times Roman" charset="0"/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A lot of possible permutations!</a:t>
            </a:r>
            <a:endParaRPr lang="en-US" altLang="zh-CN" sz="2400">
              <a:ea typeface="宋体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400">
                <a:latin typeface="Times Roman" charset="0"/>
                <a:ea typeface="宋体" charset="-122"/>
              </a:rPr>
              <a:t>	5! </a:t>
            </a:r>
            <a:r>
              <a:rPr lang="en-US" altLang="zh-CN" sz="2400">
                <a:latin typeface="Times Roman" charset="0"/>
                <a:ea typeface="宋体" charset="-122"/>
                <a:sym typeface="Symbol" charset="2"/>
              </a:rPr>
              <a:t></a:t>
            </a:r>
            <a:r>
              <a:rPr lang="en-US" altLang="zh-CN" sz="2400">
                <a:latin typeface="Times Roman" charset="0"/>
                <a:ea typeface="宋体" charset="-122"/>
              </a:rPr>
              <a:t> 9! </a:t>
            </a:r>
            <a:r>
              <a:rPr lang="en-US" altLang="zh-CN" sz="2400">
                <a:latin typeface="Times Roman" charset="0"/>
                <a:ea typeface="宋体" charset="-122"/>
                <a:sym typeface="Symbol" charset="2"/>
              </a:rPr>
              <a:t></a:t>
            </a:r>
            <a:r>
              <a:rPr lang="en-US" altLang="zh-CN" sz="2400">
                <a:latin typeface="Times Roman" charset="0"/>
                <a:ea typeface="宋体" charset="-122"/>
              </a:rPr>
              <a:t> 2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25</a:t>
            </a:r>
            <a:r>
              <a:rPr lang="en-US" altLang="zh-CN" sz="2400">
                <a:ea typeface="宋体" charset="-122"/>
              </a:rPr>
              <a:t> and </a:t>
            </a:r>
            <a:r>
              <a:rPr lang="en-US" altLang="zh-CN" sz="2400">
                <a:latin typeface="Times Roman" charset="0"/>
                <a:ea typeface="宋体" charset="-122"/>
              </a:rPr>
              <a:t>3! </a:t>
            </a:r>
            <a:r>
              <a:rPr lang="en-US" altLang="zh-CN" sz="2400">
                <a:latin typeface="Times Roman" charset="0"/>
                <a:ea typeface="宋体" charset="-122"/>
                <a:sym typeface="Symbol" charset="2"/>
              </a:rPr>
              <a:t></a:t>
            </a:r>
            <a:r>
              <a:rPr lang="en-US" altLang="zh-CN" sz="2400">
                <a:latin typeface="Times Roman" charset="0"/>
                <a:ea typeface="宋体" charset="-122"/>
              </a:rPr>
              <a:t> 15! </a:t>
            </a:r>
            <a:r>
              <a:rPr lang="en-US" altLang="zh-CN" sz="2400">
                <a:latin typeface="Times Roman" charset="0"/>
                <a:ea typeface="宋体" charset="-122"/>
                <a:sym typeface="Symbol" charset="2"/>
              </a:rPr>
              <a:t></a:t>
            </a:r>
            <a:r>
              <a:rPr lang="en-US" altLang="zh-CN" sz="2400">
                <a:latin typeface="Times Roman" charset="0"/>
                <a:ea typeface="宋体" charset="-122"/>
              </a:rPr>
              <a:t> 2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42</a:t>
            </a:r>
            <a:r>
              <a:rPr lang="en-US" altLang="zh-CN" sz="2400">
                <a:ea typeface="宋体" charset="-122"/>
              </a:rPr>
              <a:t> 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Size of keyspace is greater than </a:t>
            </a:r>
            <a:r>
              <a:rPr lang="en-US" altLang="zh-CN" sz="2800">
                <a:latin typeface="Times Roman" charset="0"/>
                <a:ea typeface="宋体" charset="-122"/>
              </a:rPr>
              <a:t>2</a:t>
            </a:r>
            <a:r>
              <a:rPr lang="en-US" altLang="zh-CN" sz="2800" baseline="30000">
                <a:latin typeface="Times Roman" charset="0"/>
                <a:ea typeface="宋体" charset="-122"/>
              </a:rPr>
              <a:t>43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Is there a shortcut attack? 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E4A72917-8AB3-8243-94ED-A79203EEA9F1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Double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Shortcut attack on double transposition?</a:t>
            </a:r>
            <a:endParaRPr lang="en-US" altLang="zh-CN" sz="24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Suppose ciphertext is</a:t>
            </a:r>
            <a:endParaRPr lang="en-US" altLang="zh-CN" sz="240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charset="-122"/>
              </a:rPr>
              <a:t>	</a:t>
            </a:r>
            <a:r>
              <a:rPr lang="en-US" altLang="zh-CN" sz="2000">
                <a:latin typeface="Andale Mono" panose="020B0509000000000004" charset="0"/>
                <a:ea typeface="宋体" charset="-122"/>
              </a:rPr>
              <a:t>ILILWEAHREOMEESANNDDVEGMIERWEHVEMTOSTTAONNTNH</a:t>
            </a:r>
            <a:endParaRPr lang="en-US" altLang="zh-CN" sz="20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Suppose Trudy guesses matrix is </a:t>
            </a:r>
            <a:r>
              <a:rPr lang="en-US" altLang="zh-CN" sz="2400">
                <a:latin typeface="Times Roman" charset="0"/>
                <a:ea typeface="宋体" charset="-122"/>
              </a:rPr>
              <a:t>9 x 5</a:t>
            </a:r>
            <a:endParaRPr lang="en-US" altLang="zh-CN" sz="24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Then Trudy has: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35561" name="Rectangle 41"/>
          <p:cNvSpPr>
            <a:spLocks noChangeArrowheads="1"/>
          </p:cNvSpPr>
          <p:nvPr/>
        </p:nvSpPr>
        <p:spPr bwMode="auto">
          <a:xfrm>
            <a:off x="685800" y="3733800"/>
            <a:ext cx="388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Now what?</a:t>
            </a:r>
            <a:endParaRPr lang="en-US" altLang="zh-CN" sz="24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Try all perms?</a:t>
            </a:r>
            <a:endParaRPr lang="en-US" altLang="zh-CN" sz="240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Roman" charset="0"/>
                <a:ea typeface="宋体" charset="-122"/>
              </a:rPr>
              <a:t>	5! </a:t>
            </a:r>
            <a:r>
              <a:rPr lang="en-US" altLang="zh-CN" sz="2400">
                <a:latin typeface="Times Roman" charset="0"/>
                <a:ea typeface="宋体" charset="-122"/>
                <a:sym typeface="Symbol" charset="2"/>
              </a:rPr>
              <a:t></a:t>
            </a:r>
            <a:r>
              <a:rPr lang="en-US" altLang="zh-CN" sz="2400">
                <a:latin typeface="Times Roman" charset="0"/>
                <a:ea typeface="宋体" charset="-122"/>
              </a:rPr>
              <a:t> 9! </a:t>
            </a:r>
            <a:r>
              <a:rPr lang="en-US" altLang="zh-CN" sz="2400">
                <a:latin typeface="Times Roman" charset="0"/>
                <a:ea typeface="宋体" charset="-122"/>
                <a:sym typeface="Symbol" charset="2"/>
              </a:rPr>
              <a:t></a:t>
            </a:r>
            <a:r>
              <a:rPr lang="en-US" altLang="zh-CN" sz="2400">
                <a:latin typeface="Times Roman" charset="0"/>
                <a:ea typeface="宋体" charset="-122"/>
              </a:rPr>
              <a:t> 2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25</a:t>
            </a:r>
            <a:endParaRPr lang="en-US" altLang="zh-CN" sz="24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Is there a better way?</a:t>
            </a:r>
            <a:endParaRPr lang="en-US" altLang="zh-CN" sz="2400">
              <a:ea typeface="宋体" charset="-122"/>
            </a:endParaRPr>
          </a:p>
        </p:txBody>
      </p:sp>
      <p:graphicFrame>
        <p:nvGraphicFramePr>
          <p:cNvPr id="235671" name="Group 151"/>
          <p:cNvGraphicFramePr>
            <a:graphicFrameLocks noGrp="1"/>
          </p:cNvGraphicFramePr>
          <p:nvPr/>
        </p:nvGraphicFramePr>
        <p:xfrm>
          <a:off x="4648200" y="3276600"/>
          <a:ext cx="3276600" cy="3276602"/>
        </p:xfrm>
        <a:graphic>
          <a:graphicData uri="http://schemas.openxmlformats.org/drawingml/2006/table">
            <a:tbl>
              <a:tblPr/>
              <a:tblGrid>
                <a:gridCol w="1016000"/>
                <a:gridCol w="431800"/>
                <a:gridCol w="457200"/>
                <a:gridCol w="457200"/>
                <a:gridCol w="457200"/>
                <a:gridCol w="4572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column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1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86CA7CEA-DBF8-CD4A-8D06-F5E076455C6A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Double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Shortcut attack on double transposition?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Trudy tries “columns first” strategy</a:t>
            </a:r>
            <a:endParaRPr lang="en-US" altLang="zh-CN" sz="2800">
              <a:ea typeface="宋体" charset="-122"/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685800" y="57150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Now what?</a:t>
            </a:r>
            <a:endParaRPr lang="en-US" altLang="zh-CN" sz="2800">
              <a:ea typeface="宋体" charset="-122"/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3810000" y="3238500"/>
            <a:ext cx="1165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Permute</a:t>
            </a:r>
            <a:endParaRPr lang="en-US" altLang="zh-CN" sz="20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columns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841750" y="3641725"/>
            <a:ext cx="11874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0">
                <a:ea typeface="宋体" charset="-122"/>
                <a:sym typeface="Symbol" charset="2"/>
              </a:rPr>
              <a:t></a:t>
            </a:r>
            <a:endParaRPr lang="en-US" altLang="zh-CN" sz="2400">
              <a:ea typeface="宋体" charset="-122"/>
            </a:endParaRPr>
          </a:p>
        </p:txBody>
      </p:sp>
      <p:graphicFrame>
        <p:nvGraphicFramePr>
          <p:cNvPr id="237651" name="Group 83"/>
          <p:cNvGraphicFramePr>
            <a:graphicFrameLocks noGrp="1"/>
          </p:cNvGraphicFramePr>
          <p:nvPr/>
        </p:nvGraphicFramePr>
        <p:xfrm>
          <a:off x="381000" y="2362200"/>
          <a:ext cx="3276600" cy="3276602"/>
        </p:xfrm>
        <a:graphic>
          <a:graphicData uri="http://schemas.openxmlformats.org/drawingml/2006/table">
            <a:tbl>
              <a:tblPr/>
              <a:tblGrid>
                <a:gridCol w="1016000"/>
                <a:gridCol w="431800"/>
                <a:gridCol w="457200"/>
                <a:gridCol w="457200"/>
                <a:gridCol w="457200"/>
                <a:gridCol w="4572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column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730" name="Group 162"/>
          <p:cNvGraphicFramePr>
            <a:graphicFrameLocks noGrp="1"/>
          </p:cNvGraphicFramePr>
          <p:nvPr/>
        </p:nvGraphicFramePr>
        <p:xfrm>
          <a:off x="5181600" y="2362200"/>
          <a:ext cx="3276600" cy="3276602"/>
        </p:xfrm>
        <a:graphic>
          <a:graphicData uri="http://schemas.openxmlformats.org/drawingml/2006/table">
            <a:tbl>
              <a:tblPr/>
              <a:tblGrid>
                <a:gridCol w="1016000"/>
                <a:gridCol w="431800"/>
                <a:gridCol w="457200"/>
                <a:gridCol w="457200"/>
                <a:gridCol w="457200"/>
                <a:gridCol w="4572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column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row 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marL="45720" marR="45720" marT="18288" marB="182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37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09" grpId="0" autoUpdateAnimBg="0" build="p"/>
      <p:bldP spid="237610" grpId="0" autoUpdateAnimBg="0"/>
      <p:bldP spid="2376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163C0EFE-CCA2-024E-9156-BF13A8965F4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Cryptanalysis: Lesson II</a:t>
            </a:r>
            <a:endParaRPr lang="en-US" altLang="zh-CN">
              <a:ea typeface="宋体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宋体" charset="-122"/>
              </a:rPr>
              <a:t>Divide and conquer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Trudy attacks part of the keyspace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A great shortcut attack strategy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Requires careful analysis of algorithm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We will see this again and again in the attacks discussed later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Of course, cryptographers try to prevent divide and conquer attacks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0E3FAA4-0BA1-1F4A-88B7-8B7ADC2BD276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Substitution Ciphers</a:t>
            </a:r>
            <a:endParaRPr lang="en-US" altLang="zh-CN">
              <a:ea typeface="宋体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In substitution ciphers, we replace the plaintext letters with other letters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The resulting text is the ciphertext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The substitution rule is the key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Corresponds to Shannon’s principle of </a:t>
            </a:r>
            <a:r>
              <a:rPr lang="en-US" altLang="zh-CN" sz="2800" b="1">
                <a:solidFill>
                  <a:schemeClr val="accent2"/>
                </a:solidFill>
                <a:ea typeface="宋体" charset="-122"/>
              </a:rPr>
              <a:t>confusion</a:t>
            </a:r>
            <a:r>
              <a:rPr lang="en-US" altLang="zh-CN" sz="2800">
                <a:ea typeface="宋体" charset="-122"/>
              </a:rPr>
              <a:t> (more on this later)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This idea is used in modern ciphers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EFECB30-6AD7-4641-A1AC-5AF6CDD8AA92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Ceasar’s Cipher</a:t>
            </a:r>
            <a:endParaRPr lang="en-US" altLang="zh-CN"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1676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Plaintext:</a:t>
            </a:r>
            <a:endParaRPr lang="en-US" altLang="zh-CN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ndale Mono" panose="020B0509000000000004" charset="0"/>
                <a:ea typeface="宋体" charset="-122"/>
              </a:rPr>
              <a:t>	FOURSCOREANDSEVENYEARSAGO</a:t>
            </a:r>
            <a:endParaRPr lang="en-US" altLang="zh-CN">
              <a:latin typeface="Andale Mono" panose="020B0509000000000004" charset="0"/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Key:</a:t>
            </a:r>
            <a:r>
              <a:rPr lang="en-US" altLang="zh-CN">
                <a:solidFill>
                  <a:srgbClr val="FF0000"/>
                </a:solidFill>
                <a:latin typeface="Times-Roman" charset="0"/>
                <a:ea typeface="宋体" charset="-122"/>
              </a:rPr>
              <a:t> </a:t>
            </a:r>
            <a:endParaRPr lang="en-US" altLang="zh-CN">
              <a:solidFill>
                <a:srgbClr val="FF0000"/>
              </a:solidFill>
              <a:latin typeface="Times-Roman" charset="0"/>
              <a:ea typeface="宋体" charset="-122"/>
            </a:endParaRPr>
          </a:p>
        </p:txBody>
      </p:sp>
      <p:graphicFrame>
        <p:nvGraphicFramePr>
          <p:cNvPr id="240644" name="Group 4"/>
          <p:cNvGraphicFramePr>
            <a:graphicFrameLocks noGrp="1"/>
          </p:cNvGraphicFramePr>
          <p:nvPr/>
        </p:nvGraphicFramePr>
        <p:xfrm>
          <a:off x="1795463" y="3302000"/>
          <a:ext cx="6572248" cy="792308"/>
        </p:xfrm>
        <a:graphic>
          <a:graphicData uri="http://schemas.openxmlformats.org/drawingml/2006/table">
            <a:tbl>
              <a:tblPr/>
              <a:tblGrid>
                <a:gridCol w="208272"/>
                <a:gridCol w="265100"/>
                <a:gridCol w="265099"/>
                <a:gridCol w="263512"/>
                <a:gridCol w="266687"/>
                <a:gridCol w="265100"/>
                <a:gridCol w="266687"/>
                <a:gridCol w="265099"/>
                <a:gridCol w="263512"/>
                <a:gridCol w="266687"/>
                <a:gridCol w="265100"/>
                <a:gridCol w="263512"/>
                <a:gridCol w="266687"/>
                <a:gridCol w="263512"/>
                <a:gridCol w="265099"/>
                <a:gridCol w="266687"/>
                <a:gridCol w="263512"/>
                <a:gridCol w="265100"/>
                <a:gridCol w="266687"/>
                <a:gridCol w="265099"/>
                <a:gridCol w="266687"/>
                <a:gridCol w="263512"/>
                <a:gridCol w="265100"/>
                <a:gridCol w="265099"/>
                <a:gridCol w="2651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u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U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724" name="Group 84"/>
          <p:cNvGraphicFramePr>
            <a:graphicFrameLocks noGrp="1"/>
          </p:cNvGraphicFramePr>
          <p:nvPr/>
        </p:nvGraphicFramePr>
        <p:xfrm>
          <a:off x="8348663" y="3302000"/>
          <a:ext cx="261937" cy="792308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0732" name="Rectangle 92"/>
          <p:cNvSpPr>
            <a:spLocks noChangeArrowheads="1"/>
          </p:cNvSpPr>
          <p:nvPr/>
        </p:nvSpPr>
        <p:spPr bwMode="auto">
          <a:xfrm>
            <a:off x="685800" y="43434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Ciphertext: </a:t>
            </a:r>
            <a:endParaRPr lang="en-US" altLang="zh-CN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-Roman" charset="0"/>
                <a:ea typeface="宋体" charset="-122"/>
              </a:rPr>
              <a:t>	</a:t>
            </a:r>
            <a:r>
              <a:rPr lang="en-US" altLang="zh-CN">
                <a:latin typeface="Andale Mono" panose="020B0509000000000004" charset="0"/>
                <a:ea typeface="宋体" charset="-122"/>
              </a:rPr>
              <a:t>IRXUVFRUHDAGVHYHABHDUVDIR</a:t>
            </a:r>
            <a:endParaRPr lang="en-US" altLang="zh-CN">
              <a:latin typeface="Andale Mono" panose="020B0509000000000004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More succinctly, key is “shift by 3”</a:t>
            </a:r>
            <a:endParaRPr lang="en-US" altLang="zh-CN">
              <a:solidFill>
                <a:srgbClr val="FF0000"/>
              </a:solidFill>
              <a:latin typeface="Times-Roman" charset="0"/>
              <a:ea typeface="宋体" charset="-122"/>
            </a:endParaRPr>
          </a:p>
        </p:txBody>
      </p:sp>
      <p:sp>
        <p:nvSpPr>
          <p:cNvPr id="47197" name="Rectangle 93"/>
          <p:cNvSpPr>
            <a:spLocks noChangeArrowheads="1"/>
          </p:cNvSpPr>
          <p:nvPr/>
        </p:nvSpPr>
        <p:spPr bwMode="auto">
          <a:xfrm>
            <a:off x="533400" y="3363913"/>
            <a:ext cx="124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Plaintext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304800" y="3744913"/>
            <a:ext cx="1479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Ciphertext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32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84356F33-2BD4-DF42-B5A8-676B48754BB8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Ceasar’s Cipher</a:t>
            </a:r>
            <a:endParaRPr lang="en-US" altLang="zh-CN">
              <a:ea typeface="宋体" charset="-122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charset="-122"/>
              </a:rPr>
              <a:t>Then plaintext is</a:t>
            </a:r>
            <a:endParaRPr lang="en-US" altLang="zh-CN" sz="36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FF0000"/>
                </a:solidFill>
                <a:latin typeface="Times-Roman" charset="0"/>
                <a:ea typeface="宋体" charset="-122"/>
              </a:rPr>
              <a:t>	</a:t>
            </a:r>
            <a:r>
              <a:rPr lang="en-US" altLang="zh-CN" sz="3600">
                <a:latin typeface="Andale Mono" panose="020B0509000000000004" charset="0"/>
                <a:ea typeface="宋体" charset="-122"/>
              </a:rPr>
              <a:t>SPONGEBOBSQUAREPANTS</a:t>
            </a:r>
            <a:endParaRPr lang="en-US" altLang="zh-CN" sz="3600">
              <a:latin typeface="Andale Mono" panose="020B0509000000000004" charset="0"/>
              <a:ea typeface="宋体" charset="-122"/>
            </a:endParaRPr>
          </a:p>
        </p:txBody>
      </p:sp>
      <p:graphicFrame>
        <p:nvGraphicFramePr>
          <p:cNvPr id="241668" name="Group 4"/>
          <p:cNvGraphicFramePr>
            <a:graphicFrameLocks noGrp="1"/>
          </p:cNvGraphicFramePr>
          <p:nvPr/>
        </p:nvGraphicFramePr>
        <p:xfrm>
          <a:off x="1795463" y="3810000"/>
          <a:ext cx="6572248" cy="792308"/>
        </p:xfrm>
        <a:graphic>
          <a:graphicData uri="http://schemas.openxmlformats.org/drawingml/2006/table">
            <a:tbl>
              <a:tblPr/>
              <a:tblGrid>
                <a:gridCol w="208272"/>
                <a:gridCol w="265100"/>
                <a:gridCol w="265099"/>
                <a:gridCol w="263512"/>
                <a:gridCol w="266687"/>
                <a:gridCol w="265100"/>
                <a:gridCol w="266687"/>
                <a:gridCol w="265099"/>
                <a:gridCol w="263512"/>
                <a:gridCol w="266687"/>
                <a:gridCol w="265100"/>
                <a:gridCol w="263512"/>
                <a:gridCol w="266687"/>
                <a:gridCol w="263512"/>
                <a:gridCol w="265099"/>
                <a:gridCol w="266687"/>
                <a:gridCol w="263512"/>
                <a:gridCol w="265100"/>
                <a:gridCol w="266687"/>
                <a:gridCol w="265099"/>
                <a:gridCol w="266687"/>
                <a:gridCol w="263512"/>
                <a:gridCol w="265100"/>
                <a:gridCol w="265099"/>
                <a:gridCol w="2651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u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U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748" name="Group 84"/>
          <p:cNvGraphicFramePr>
            <a:graphicFrameLocks noGrp="1"/>
          </p:cNvGraphicFramePr>
          <p:nvPr/>
        </p:nvGraphicFramePr>
        <p:xfrm>
          <a:off x="8348663" y="3810000"/>
          <a:ext cx="261937" cy="792308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44" name="Rectangle 92"/>
          <p:cNvSpPr>
            <a:spLocks noChangeArrowheads="1"/>
          </p:cNvSpPr>
          <p:nvPr/>
        </p:nvSpPr>
        <p:spPr bwMode="auto">
          <a:xfrm>
            <a:off x="533400" y="3871913"/>
            <a:ext cx="124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Plaintext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49245" name="Rectangle 93"/>
          <p:cNvSpPr>
            <a:spLocks noChangeArrowheads="1"/>
          </p:cNvSpPr>
          <p:nvPr/>
        </p:nvSpPr>
        <p:spPr bwMode="auto">
          <a:xfrm>
            <a:off x="304800" y="4252913"/>
            <a:ext cx="1479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Ciphertext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49246" name="Rectangle 94"/>
          <p:cNvSpPr>
            <a:spLocks noChangeArrowheads="1"/>
          </p:cNvSpPr>
          <p:nvPr/>
        </p:nvSpPr>
        <p:spPr bwMode="auto">
          <a:xfrm>
            <a:off x="685800" y="19050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600">
                <a:ea typeface="宋体" charset="-122"/>
              </a:rPr>
              <a:t>Trudy loves the Ceasar’s cipher…</a:t>
            </a:r>
            <a:endParaRPr lang="en-US" altLang="zh-CN" sz="360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600">
                <a:ea typeface="宋体" charset="-122"/>
              </a:rPr>
              <a:t>Suppose ciphertext is</a:t>
            </a:r>
            <a:endParaRPr lang="en-US" altLang="zh-CN" sz="360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latin typeface="Andale Mono" panose="020B0509000000000004" charset="0"/>
                <a:ea typeface="宋体" charset="-122"/>
              </a:rPr>
              <a:t>	VSRQJHEREVTXDUHSDQWU</a:t>
            </a:r>
            <a:endParaRPr lang="en-US" altLang="zh-CN" sz="3600">
              <a:latin typeface="Andale Mono" panose="020B050900000000000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2B40F733-F832-D84C-9B99-742B06C05181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Simple Substitution</a:t>
            </a:r>
            <a:endParaRPr lang="en-US" altLang="zh-CN">
              <a:ea typeface="宋体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Caesar’s cipher is trivial if we adhere to Kerckhoffs’ Principle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We want a substitution cipher with lots of keys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What to do?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Generalization of Caesar’s cipher…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7900984F-2A40-B043-9358-1398B9BC308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Overview</a:t>
            </a:r>
            <a:endParaRPr lang="en-US" altLang="zh-CN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We briefly consider the following classic (pen and paper) ciphers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Transposition ciphers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Substitution ciphers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One-time pad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Codebook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These were all chosen for a reason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We see same principles in modern ciphers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4E817071-FB39-0944-BB73-4D07C59CC70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Simple Substitution</a:t>
            </a:r>
            <a:endParaRPr lang="en-US" altLang="zh-CN">
              <a:ea typeface="宋体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1981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Key is some 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permutation</a:t>
            </a:r>
            <a:r>
              <a:rPr lang="en-US" altLang="zh-CN">
                <a:ea typeface="宋体" charset="-122"/>
              </a:rPr>
              <a:t> of letters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Need not be a shift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For example</a:t>
            </a:r>
            <a:endParaRPr lang="en-US" altLang="zh-CN">
              <a:solidFill>
                <a:srgbClr val="FF0000"/>
              </a:solidFill>
              <a:latin typeface="Times-Roman" charset="0"/>
              <a:ea typeface="宋体" charset="-122"/>
            </a:endParaRPr>
          </a:p>
        </p:txBody>
      </p:sp>
      <p:graphicFrame>
        <p:nvGraphicFramePr>
          <p:cNvPr id="242692" name="Group 4"/>
          <p:cNvGraphicFramePr>
            <a:graphicFrameLocks noGrp="1"/>
          </p:cNvGraphicFramePr>
          <p:nvPr/>
        </p:nvGraphicFramePr>
        <p:xfrm>
          <a:off x="1795463" y="3683000"/>
          <a:ext cx="6572248" cy="792308"/>
        </p:xfrm>
        <a:graphic>
          <a:graphicData uri="http://schemas.openxmlformats.org/drawingml/2006/table">
            <a:tbl>
              <a:tblPr/>
              <a:tblGrid>
                <a:gridCol w="208272"/>
                <a:gridCol w="265100"/>
                <a:gridCol w="265099"/>
                <a:gridCol w="263512"/>
                <a:gridCol w="266687"/>
                <a:gridCol w="265100"/>
                <a:gridCol w="266687"/>
                <a:gridCol w="265099"/>
                <a:gridCol w="263512"/>
                <a:gridCol w="266687"/>
                <a:gridCol w="265100"/>
                <a:gridCol w="263512"/>
                <a:gridCol w="266687"/>
                <a:gridCol w="263512"/>
                <a:gridCol w="265099"/>
                <a:gridCol w="266687"/>
                <a:gridCol w="263512"/>
                <a:gridCol w="265100"/>
                <a:gridCol w="266687"/>
                <a:gridCol w="265099"/>
                <a:gridCol w="266687"/>
                <a:gridCol w="263512"/>
                <a:gridCol w="265100"/>
                <a:gridCol w="265099"/>
                <a:gridCol w="2651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u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U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91436" marR="91436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2772" name="Group 84"/>
          <p:cNvGraphicFramePr>
            <a:graphicFrameLocks noGrp="1"/>
          </p:cNvGraphicFramePr>
          <p:nvPr/>
        </p:nvGraphicFramePr>
        <p:xfrm>
          <a:off x="8348663" y="3683000"/>
          <a:ext cx="261937" cy="792308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533400" y="3744913"/>
            <a:ext cx="124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Plaintext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304800" y="4125913"/>
            <a:ext cx="1479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Ciphertext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685800" y="4876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Then </a:t>
            </a:r>
            <a:r>
              <a:rPr lang="en-US" altLang="zh-CN">
                <a:latin typeface="Times Roman" charset="0"/>
                <a:ea typeface="宋体" charset="-122"/>
              </a:rPr>
              <a:t>26! </a:t>
            </a:r>
            <a:r>
              <a:rPr lang="en-US" altLang="zh-CN">
                <a:latin typeface="Times Roman" charset="0"/>
                <a:ea typeface="宋体" charset="-122"/>
                <a:sym typeface="Symbol" charset="2"/>
              </a:rPr>
              <a:t></a:t>
            </a:r>
            <a:r>
              <a:rPr lang="en-US" altLang="zh-CN">
                <a:latin typeface="Times Roman" charset="0"/>
                <a:ea typeface="宋体" charset="-122"/>
              </a:rPr>
              <a:t> 2</a:t>
            </a:r>
            <a:r>
              <a:rPr lang="en-US" altLang="zh-CN" baseline="30000">
                <a:latin typeface="Times Roman" charset="0"/>
                <a:ea typeface="宋体" charset="-122"/>
              </a:rPr>
              <a:t>88</a:t>
            </a:r>
            <a:r>
              <a:rPr lang="en-US" altLang="zh-CN">
                <a:ea typeface="宋体" charset="-122"/>
              </a:rPr>
              <a:t> possible keys</a:t>
            </a:r>
            <a:endParaRPr lang="en-US" altLang="zh-CN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That’s lots of keys!</a:t>
            </a:r>
            <a:endParaRPr lang="en-US" altLang="zh-CN">
              <a:solidFill>
                <a:srgbClr val="FF0000"/>
              </a:solidFill>
              <a:latin typeface="Times-Roman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F8F72D16-9176-6E44-A14C-5FEBC733B2A6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 of Simple Substitution</a:t>
            </a:r>
            <a:endParaRPr lang="en-US" altLang="zh-CN">
              <a:ea typeface="宋体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Trudy know a simple substitution is used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Can she find the key given ciphertext: 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ndale Mono" panose="020B0509000000000004" charset="0"/>
                <a:ea typeface="宋体" charset="-122"/>
              </a:rPr>
              <a:t>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  <a:endParaRPr lang="en-US" altLang="zh-CN" sz="2000">
              <a:latin typeface="Andale Mono" panose="020B050900000000000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41FD7D81-0ED8-684D-8615-FA9E6E3BB059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 of Simple Substitution</a:t>
            </a:r>
            <a:endParaRPr lang="en-US" altLang="zh-CN">
              <a:ea typeface="宋体" charset="-122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Trudy cannot try all </a:t>
            </a:r>
            <a:r>
              <a:rPr lang="en-US" altLang="zh-CN" sz="2800">
                <a:latin typeface="Times Roman" charset="0"/>
                <a:ea typeface="宋体" charset="-122"/>
              </a:rPr>
              <a:t>2</a:t>
            </a:r>
            <a:r>
              <a:rPr lang="en-US" altLang="zh-CN" sz="2800" baseline="30000">
                <a:latin typeface="Times Roman" charset="0"/>
                <a:ea typeface="宋体" charset="-122"/>
              </a:rPr>
              <a:t>88</a:t>
            </a:r>
            <a:r>
              <a:rPr lang="en-US" altLang="zh-CN" sz="2800">
                <a:ea typeface="宋体" charset="-122"/>
              </a:rPr>
              <a:t> possible keys</a:t>
            </a:r>
            <a:endParaRPr lang="en-US" altLang="zh-CN" sz="28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Can she be more clever?</a:t>
            </a:r>
            <a:endParaRPr lang="en-US" altLang="zh-CN" sz="28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Statistics!</a:t>
            </a:r>
            <a:endParaRPr lang="en-US" altLang="zh-CN" sz="280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English letter frequency counts:</a:t>
            </a:r>
            <a:endParaRPr lang="en-US" altLang="zh-CN" sz="2800" baseline="30000">
              <a:ea typeface="宋体" charset="-122"/>
            </a:endParaRP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52400" y="3505200"/>
          <a:ext cx="868680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图表" r:id="rId1" imgW="12416790" imgH="5558790" progId="MSGraph.Chart.8">
                  <p:embed followColorScheme="full"/>
                </p:oleObj>
              </mc:Choice>
              <mc:Fallback>
                <p:oleObj name="图表" r:id="rId1" imgW="12416790" imgH="555879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686800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utoUpdateAnimBg="0" build="p"/>
      <p:bldOleChart spid="2447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03D263E1-A981-4C4C-B3F3-45C520AB655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1447800" y="1414463"/>
            <a:ext cx="50196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charset="-122"/>
              </a:rPr>
              <a:t>Gadsby</a:t>
            </a:r>
            <a:endParaRPr lang="en-US" altLang="zh-CN" sz="2400" b="1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A Story of Over 50,000 Words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Without Using the Letter “E”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by Ernest Vincent Wright </a:t>
            </a:r>
            <a:r>
              <a:rPr lang="en-US" altLang="zh-CN" sz="2400">
                <a:solidFill>
                  <a:schemeClr val="bg2"/>
                </a:solidFill>
                <a:ea typeface="宋体" charset="-122"/>
              </a:rPr>
              <a:t>in 1939</a:t>
            </a:r>
            <a:endParaRPr lang="zh-CN" altLang="en-US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600" y="3829050"/>
            <a:ext cx="4024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charset="-122"/>
              </a:rPr>
              <a:t>La Disparition</a:t>
            </a:r>
            <a:r>
              <a:rPr lang="en-US" altLang="zh-CN" sz="2400" b="1">
                <a:ea typeface="宋体" charset="-122"/>
              </a:rPr>
              <a:t> </a:t>
            </a:r>
            <a:endParaRPr lang="en-US" altLang="zh-CN" sz="2400" b="1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A French novel without “E”</a:t>
            </a:r>
            <a:endParaRPr lang="en-US" altLang="zh-CN" sz="2400" b="1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by Georges Perec </a:t>
            </a:r>
            <a:r>
              <a:rPr lang="en-US" altLang="zh-CN" sz="2400">
                <a:solidFill>
                  <a:schemeClr val="bg2"/>
                </a:solidFill>
                <a:ea typeface="宋体" charset="-122"/>
              </a:rPr>
              <a:t>in 1969 </a:t>
            </a:r>
            <a:endParaRPr lang="zh-CN" altLang="en-US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535738" y="3886200"/>
            <a:ext cx="2543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charset="-122"/>
              </a:rPr>
              <a:t>A Void</a:t>
            </a:r>
            <a:endParaRPr lang="en-US" altLang="zh-CN" sz="2400" b="1" i="1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By Gilbert Adair</a:t>
            </a:r>
            <a:endParaRPr lang="zh-CN" altLang="en-US" sz="2400">
              <a:ea typeface="宋体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800600" y="4114800"/>
            <a:ext cx="6254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104775"/>
            <a:ext cx="4271963" cy="1038225"/>
          </a:xfrm>
          <a:prstGeom prst="irregularSeal2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Exceptions: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6600" y="609600"/>
            <a:ext cx="1474788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Lipogram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233BAE50-6613-0647-9E76-A93742619BF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 of Simple Substitution </a:t>
            </a:r>
            <a:r>
              <a:rPr lang="en-US" altLang="zh-CN" b="1">
                <a:solidFill>
                  <a:srgbClr val="FF0000"/>
                </a:solidFill>
                <a:ea typeface="宋体" charset="-122"/>
                <a:hlinkClick r:id="rId1" action="ppaction://hlinkpres?slideindex=1&amp;slidetitle="/>
              </a:rPr>
              <a:t>※</a:t>
            </a:r>
            <a:endParaRPr lang="en-US" altLang="zh-CN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4638"/>
            <a:ext cx="8001000" cy="3048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Ciphertext: 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Andale Mono" panose="020B0509000000000004" charset="0"/>
                <a:ea typeface="宋体" charset="-122"/>
              </a:rPr>
              <a:t>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  <a:endParaRPr lang="en-US" altLang="zh-CN" sz="1800">
              <a:latin typeface="Andale Mono" panose="020B0509000000000004" charset="0"/>
              <a:ea typeface="宋体" charset="-122"/>
            </a:endParaRPr>
          </a:p>
        </p:txBody>
      </p:sp>
      <p:graphicFrame>
        <p:nvGraphicFramePr>
          <p:cNvPr id="245764" name="Group 4"/>
          <p:cNvGraphicFramePr>
            <a:graphicFrameLocks noGrp="1"/>
          </p:cNvGraphicFramePr>
          <p:nvPr/>
        </p:nvGraphicFramePr>
        <p:xfrm>
          <a:off x="47625" y="5278438"/>
          <a:ext cx="8610600" cy="792308"/>
        </p:xfrm>
        <a:graphic>
          <a:graphicData uri="http://schemas.openxmlformats.org/drawingml/2006/table">
            <a:tbl>
              <a:tblPr/>
              <a:tblGrid>
                <a:gridCol w="328613"/>
                <a:gridCol w="344487"/>
                <a:gridCol w="344488"/>
                <a:gridCol w="344487"/>
                <a:gridCol w="347663"/>
                <a:gridCol w="341312"/>
                <a:gridCol w="349250"/>
                <a:gridCol w="344488"/>
                <a:gridCol w="341312"/>
                <a:gridCol w="349250"/>
                <a:gridCol w="346075"/>
                <a:gridCol w="342900"/>
                <a:gridCol w="346075"/>
                <a:gridCol w="342900"/>
                <a:gridCol w="346075"/>
                <a:gridCol w="347663"/>
                <a:gridCol w="341312"/>
                <a:gridCol w="346075"/>
                <a:gridCol w="344488"/>
                <a:gridCol w="346075"/>
                <a:gridCol w="347662"/>
                <a:gridCol w="342900"/>
                <a:gridCol w="344488"/>
                <a:gridCol w="346075"/>
                <a:gridCol w="344487"/>
              </a:tblGrid>
              <a:tr h="457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J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M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V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W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Y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51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42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28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marL="45720" marR="45720" marT="45677" marB="456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44" name="Group 84"/>
          <p:cNvGraphicFramePr>
            <a:graphicFrameLocks noGrp="1"/>
          </p:cNvGraphicFramePr>
          <p:nvPr/>
        </p:nvGraphicFramePr>
        <p:xfrm>
          <a:off x="8658225" y="5278438"/>
          <a:ext cx="409575" cy="893762"/>
        </p:xfrm>
        <a:graphic>
          <a:graphicData uri="http://schemas.openxmlformats.org/drawingml/2006/table">
            <a:tbl>
              <a:tblPr/>
              <a:tblGrid>
                <a:gridCol w="409575"/>
              </a:tblGrid>
              <a:tr h="485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Z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charset="0"/>
                          <a:ea typeface="宋体" charset="-122"/>
                        </a:rPr>
                        <a:t>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32" name="Rectangle 93"/>
          <p:cNvSpPr>
            <a:spLocks noChangeArrowheads="1"/>
          </p:cNvSpPr>
          <p:nvPr/>
        </p:nvSpPr>
        <p:spPr bwMode="auto">
          <a:xfrm>
            <a:off x="762000" y="4592638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Ciphertext frequency counts:</a:t>
            </a:r>
            <a:endParaRPr lang="en-US" altLang="zh-CN" sz="2800">
              <a:solidFill>
                <a:srgbClr val="FF0000"/>
              </a:solidFill>
              <a:latin typeface="Times-Roman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973F5EEC-70ED-4A4C-8CEA-FB304EE461B0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Cryptanalysis: Lesson III</a:t>
            </a:r>
            <a:endParaRPr lang="en-US" altLang="zh-CN">
              <a:ea typeface="宋体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Statistical analysis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Statistics might reveal info about key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Ciphertext should appear random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But randomness is not easy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Difficult to define random (entropy)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Cryptographers work hard to prevent statistical attacks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432C03C4-08F6-8748-A3BF-B0381CE25B2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Poly-Alphabetic Substitution</a:t>
            </a:r>
            <a:endParaRPr lang="en-US" altLang="zh-CN">
              <a:ea typeface="宋体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Like a simple substitution, but permutation (“alphabet”) changes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Often, a new alphabet for each letter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Very common in classic ciphers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Vigenere cipher is an example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Discuss Vigenere later in this section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Used in WWII-era cipher machines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465BA1AD-82CE-E340-B15B-534615AA8F24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Vigenere Cipher</a:t>
            </a:r>
            <a:endParaRPr lang="en-US" altLang="zh-CN">
              <a:ea typeface="宋体" charset="-122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Key is of the form </a:t>
            </a:r>
            <a:r>
              <a:rPr lang="en-US" altLang="zh-CN" sz="2800">
                <a:latin typeface="Times-Roman" charset="0"/>
                <a:ea typeface="宋体" charset="-122"/>
              </a:rPr>
              <a:t>K = (k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0</a:t>
            </a:r>
            <a:r>
              <a:rPr lang="en-US" altLang="zh-CN" sz="2800">
                <a:latin typeface="Times-Roman" charset="0"/>
                <a:ea typeface="宋体" charset="-122"/>
              </a:rPr>
              <a:t>,k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1</a:t>
            </a:r>
            <a:r>
              <a:rPr lang="en-US" altLang="zh-CN" sz="2800">
                <a:latin typeface="Times-Roman" charset="0"/>
                <a:ea typeface="宋体" charset="-122"/>
              </a:rPr>
              <a:t>,…,k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n-1</a:t>
            </a:r>
            <a:r>
              <a:rPr lang="en-US" altLang="zh-CN" sz="2800">
                <a:latin typeface="Times-Roman" charset="0"/>
                <a:ea typeface="宋体" charset="-122"/>
              </a:rPr>
              <a:t>)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Where each </a:t>
            </a:r>
            <a:r>
              <a:rPr lang="en-US" altLang="zh-CN" sz="2400">
                <a:latin typeface="Times-Roman" charset="0"/>
                <a:ea typeface="宋体" charset="-122"/>
              </a:rPr>
              <a:t>k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400">
                <a:latin typeface="Times-Roman" charset="0"/>
                <a:ea typeface="宋体" charset="-122"/>
              </a:rPr>
              <a:t> </a:t>
            </a:r>
            <a:r>
              <a:rPr lang="en-US" altLang="zh-CN" sz="2400">
                <a:latin typeface="Times-Roman" charset="0"/>
                <a:ea typeface="宋体" charset="-122"/>
                <a:sym typeface="Symbol" charset="2"/>
              </a:rPr>
              <a:t> </a:t>
            </a:r>
            <a:r>
              <a:rPr lang="en-US" altLang="zh-CN" sz="2400">
                <a:latin typeface="Times-Roman" charset="0"/>
                <a:ea typeface="宋体" charset="-122"/>
              </a:rPr>
              <a:t>{0,1,2,…,25}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Encryption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-Roman" charset="0"/>
                <a:ea typeface="宋体" charset="-122"/>
              </a:rPr>
              <a:t>	c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800">
                <a:latin typeface="Times-Roman" charset="0"/>
                <a:ea typeface="宋体" charset="-122"/>
              </a:rPr>
              <a:t> = 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800">
                <a:latin typeface="Times-Roman" charset="0"/>
                <a:ea typeface="宋体" charset="-122"/>
              </a:rPr>
              <a:t> + k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 (mod n)</a:t>
            </a:r>
            <a:r>
              <a:rPr lang="en-US" altLang="zh-CN" sz="2800">
                <a:latin typeface="Times-Roman" charset="0"/>
                <a:ea typeface="宋体" charset="-122"/>
              </a:rPr>
              <a:t> (mod 26)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Decryption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-Roman" charset="0"/>
                <a:ea typeface="宋体" charset="-122"/>
              </a:rPr>
              <a:t>	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800">
                <a:latin typeface="Times-Roman" charset="0"/>
                <a:ea typeface="宋体" charset="-122"/>
              </a:rPr>
              <a:t> = c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800">
                <a:latin typeface="Times-Roman" charset="0"/>
                <a:ea typeface="宋体" charset="-122"/>
              </a:rPr>
              <a:t> – k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 (mod n)</a:t>
            </a:r>
            <a:r>
              <a:rPr lang="en-US" altLang="zh-CN" sz="2800">
                <a:latin typeface="Times-Roman" charset="0"/>
                <a:ea typeface="宋体" charset="-122"/>
              </a:rPr>
              <a:t> (mod 26)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Nothing tricky here!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Just a repeating sequence of (shift by </a:t>
            </a:r>
            <a:r>
              <a:rPr lang="en-US" altLang="zh-CN" sz="2800">
                <a:latin typeface="Times-Roman" charset="0"/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) simple substitutions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ldLvl="2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4708D1F5-477B-8C45-A3DD-28F45668148B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Vigenere Cipher</a:t>
            </a:r>
            <a:endParaRPr lang="en-US" altLang="zh-CN">
              <a:ea typeface="宋体" charset="-122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For example, suppose key is </a:t>
            </a:r>
            <a:r>
              <a:rPr lang="en-US" altLang="zh-CN" sz="2800">
                <a:latin typeface="Times-Roman" charset="0"/>
                <a:ea typeface="宋体" charset="-122"/>
              </a:rPr>
              <a:t>MATH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That is, </a:t>
            </a:r>
            <a:r>
              <a:rPr lang="en-US" altLang="zh-CN" sz="2400">
                <a:latin typeface="Times-Roman" charset="0"/>
                <a:ea typeface="宋体" charset="-122"/>
              </a:rPr>
              <a:t>K = (12,0,19,7)</a:t>
            </a:r>
            <a:r>
              <a:rPr lang="en-US" altLang="zh-CN" sz="2400">
                <a:ea typeface="宋体" charset="-122"/>
              </a:rPr>
              <a:t>, since </a:t>
            </a:r>
            <a:r>
              <a:rPr lang="en-US" altLang="zh-CN" sz="2400">
                <a:latin typeface="Times-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 is letter 12, and so on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Plaintext: 	</a:t>
            </a:r>
            <a:r>
              <a:rPr lang="en-US" altLang="zh-CN" sz="2800">
                <a:latin typeface="Andale Mono" panose="020B0509000000000004" charset="0"/>
                <a:ea typeface="宋体" charset="-122"/>
              </a:rPr>
              <a:t>SECRETMESSAGE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Ciphertext: 	</a:t>
            </a:r>
            <a:r>
              <a:rPr lang="en-US" altLang="zh-CN" sz="2800">
                <a:latin typeface="Andale Mono" panose="020B0509000000000004" charset="0"/>
                <a:ea typeface="宋体" charset="-122"/>
              </a:rPr>
              <a:t>EEVYQTFLESTNQ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Encrypt: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ndale Mono" panose="020B0509000000000004" charset="0"/>
                <a:ea typeface="宋体" charset="-122"/>
              </a:rPr>
              <a:t>   </a:t>
            </a:r>
            <a:r>
              <a:rPr lang="en-US" altLang="zh-CN" sz="1800">
                <a:latin typeface="Courier" charset="0"/>
                <a:ea typeface="宋体" charset="-122"/>
              </a:rPr>
              <a:t>S  E  C  R  E  T  M  E  S  S  A  G  E</a:t>
            </a:r>
            <a:endParaRPr lang="en-US" altLang="zh-CN" sz="1800">
              <a:latin typeface="Courier" charset="0"/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" charset="0"/>
                <a:ea typeface="宋体" charset="-122"/>
              </a:rPr>
              <a:t> 18  4  2 17  4 19 12  4 18 18  0  6  4</a:t>
            </a:r>
            <a:endParaRPr lang="en-US" altLang="zh-CN" sz="1800">
              <a:latin typeface="Courier" charset="0"/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" charset="0"/>
                <a:ea typeface="宋体" charset="-122"/>
              </a:rPr>
              <a:t>+12  0 19  7 12  0 19  7 12  0 19  7 12</a:t>
            </a:r>
            <a:endParaRPr lang="en-US" altLang="zh-CN" sz="1800">
              <a:latin typeface="Courier" charset="0"/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" charset="0"/>
                <a:ea typeface="宋体" charset="-122"/>
              </a:rPr>
              <a:t>  4  4 21 24 16 19  5 11  4 18 19 13 16 (mod 26) </a:t>
            </a:r>
            <a:endParaRPr lang="en-US" altLang="zh-CN" sz="1800">
              <a:latin typeface="Courier" charset="0"/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" charset="0"/>
                <a:ea typeface="宋体" charset="-122"/>
              </a:rPr>
              <a:t>  E  E  V  Y  Q  T  F  L  E  S  T  N  Q</a:t>
            </a:r>
            <a:endParaRPr lang="en-US" altLang="zh-CN" sz="1800">
              <a:latin typeface="Courier" charset="0"/>
              <a:ea typeface="宋体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533400" y="5029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ldLvl="2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6B79E0F7-7E32-DF44-A3AD-4529963DAE88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Vigenere Cipher</a:t>
            </a:r>
            <a:endParaRPr lang="en-US" altLang="zh-CN">
              <a:ea typeface="宋体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Vigenere is just a series of </a:t>
            </a:r>
            <a:r>
              <a:rPr lang="en-US" altLang="zh-CN">
                <a:latin typeface="Times-Roman" charset="0"/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simple substitution ciphers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Should be able to do </a:t>
            </a:r>
            <a:r>
              <a:rPr lang="en-US" altLang="zh-CN">
                <a:latin typeface="Times-Roman" charset="0"/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simple substitution attacks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Provided enough ciphertext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But how to determine </a:t>
            </a:r>
            <a:r>
              <a:rPr lang="en-US" altLang="zh-CN">
                <a:latin typeface="Times-Roman" charset="0"/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(key length)?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Index of coincidence…</a:t>
            </a:r>
            <a:endParaRPr lang="en-US" altLang="zh-CN">
              <a:ea typeface="宋体" charset="-122"/>
            </a:endParaRP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22DFD4B-41E7-F440-8230-D477DCED870B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Transposition Ciphers</a:t>
            </a:r>
            <a:endParaRPr lang="en-US" altLang="zh-CN">
              <a:ea typeface="宋体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In transposition ciphers, we transpose (scramble) the plaintext letters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The scrambled text is the ciphertext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The transposition is the key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Corresponds to Shannon’s principle of </a:t>
            </a:r>
            <a:r>
              <a:rPr lang="en-US" altLang="zh-CN" sz="2800" b="1">
                <a:solidFill>
                  <a:schemeClr val="accent2"/>
                </a:solidFill>
                <a:ea typeface="宋体" charset="-122"/>
              </a:rPr>
              <a:t>diffusion</a:t>
            </a:r>
            <a:r>
              <a:rPr lang="en-US" altLang="zh-CN" sz="2800">
                <a:ea typeface="宋体" charset="-122"/>
              </a:rPr>
              <a:t> (more about this later)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This idea is widely used in modern ciphers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Determining the key length(1)</a:t>
            </a:r>
            <a:endParaRPr lang="zh-CN" altLang="en-US" sz="4000">
              <a:ea typeface="宋体" charset="-122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83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Ciphertext:</a:t>
            </a:r>
            <a:endParaRPr lang="en-US" altLang="zh-CN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7373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A15B91A4-C617-1240-AEBF-248D537B3AB4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73732" name="矩形 4"/>
          <p:cNvSpPr>
            <a:spLocks noChangeArrowheads="1"/>
          </p:cNvSpPr>
          <p:nvPr/>
        </p:nvSpPr>
        <p:spPr bwMode="auto">
          <a:xfrm>
            <a:off x="762000" y="2514600"/>
            <a:ext cx="8001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VVHQWVVRHMUSGJGTHKIHTSSEJCHLSFCBGVWCRLRYQTFSVGAHW</a:t>
            </a:r>
            <a:endParaRPr lang="en-US" altLang="zh-CN" sz="16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KCUHWAUGLQHNSLRLJSHBLTSPISPRDXLJSVEEGHLQWKASSKUWE</a:t>
            </a:r>
            <a:endParaRPr lang="en-US" altLang="zh-CN" sz="16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PWQTWVSPGOELKCQYFNSVWLJSNIQKGNRGYBWLWGOVIOKHKAZKQ</a:t>
            </a:r>
            <a:endParaRPr lang="en-US" altLang="zh-CN" sz="16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KXZGYHCECMEIUJOQKWFWVEFQHKIJRCLRLKBIENQFRJLJSDHGR</a:t>
            </a:r>
            <a:endParaRPr lang="en-US" altLang="zh-CN" sz="16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HLSFQTWLAUQRHWDMWLGUSGIKKFLRYVCWVSPGPMLKASSJVOQXE</a:t>
            </a:r>
            <a:endParaRPr lang="en-US" altLang="zh-CN" sz="16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GGVEYGGZMLJCXXLJSVPAIVWIKVRDRYGFRJLJSLVEGGVEYGGEI</a:t>
            </a:r>
            <a:endParaRPr lang="en-US" altLang="zh-CN" sz="16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APUUISFPBTGNWWMUCZRVTWGLRWUGUMNCZVILE</a:t>
            </a:r>
            <a:endParaRPr lang="zh-CN" altLang="en-US" sz="1600">
              <a:ea typeface="宋体" charset="-122"/>
            </a:endParaRPr>
          </a:p>
        </p:txBody>
      </p:sp>
      <p:sp>
        <p:nvSpPr>
          <p:cNvPr id="73733" name="内容占位符 2"/>
          <p:cNvSpPr txBox="1"/>
          <p:nvPr/>
        </p:nvSpPr>
        <p:spPr bwMode="auto">
          <a:xfrm>
            <a:off x="762000" y="44958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r>
              <a:rPr lang="en-US" altLang="zh-CN">
                <a:ea typeface="宋体" charset="-122"/>
              </a:rPr>
              <a:t>Ideal: More coincidences appear for  the same key letter.</a:t>
            </a:r>
            <a:endParaRPr lang="en-US" altLang="zh-CN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7F6BE28-AFFA-AD48-90A2-E08DCC2DF118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6775"/>
            <a:ext cx="6076950" cy="2762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1219200"/>
            <a:ext cx="6846887" cy="2667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905000"/>
            <a:ext cx="6827837" cy="1809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38375"/>
            <a:ext cx="6846888" cy="2190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6980238" cy="2190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43275"/>
            <a:ext cx="6999288" cy="2000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/>
          <p:nvPr/>
        </p:nvGrpSpPr>
        <p:grpSpPr bwMode="auto">
          <a:xfrm>
            <a:off x="2438400" y="838200"/>
            <a:ext cx="4267200" cy="2819400"/>
            <a:chOff x="2438400" y="838200"/>
            <a:chExt cx="4267200" cy="2819400"/>
          </a:xfrm>
        </p:grpSpPr>
        <p:sp>
          <p:nvSpPr>
            <p:cNvPr id="12" name="椭圆 11"/>
            <p:cNvSpPr/>
            <p:nvPr/>
          </p:nvSpPr>
          <p:spPr>
            <a:xfrm>
              <a:off x="6477000" y="838200"/>
              <a:ext cx="228600" cy="7620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438400" y="2895600"/>
              <a:ext cx="228600" cy="7620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822450" y="4656138"/>
            <a:ext cx="5365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ea typeface="宋体" charset="-122"/>
              </a:rPr>
              <a:t>Dispacement</a:t>
            </a:r>
            <a:r>
              <a:rPr lang="en-US" altLang="zh-CN" sz="2400" dirty="0">
                <a:ea typeface="宋体" charset="-122"/>
              </a:rPr>
              <a:t>:    1    2    3   4  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5</a:t>
            </a:r>
            <a:r>
              <a:rPr lang="en-US" altLang="zh-CN" sz="2400" dirty="0">
                <a:ea typeface="宋体" charset="-122"/>
              </a:rPr>
              <a:t>    6</a:t>
            </a:r>
            <a:endParaRPr lang="en-US" altLang="zh-CN" sz="2400" dirty="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charset="-122"/>
              </a:rPr>
              <a:t>Coincidences:   14  14  16  14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24</a:t>
            </a:r>
            <a:r>
              <a:rPr lang="en-US" altLang="zh-CN" sz="2400" dirty="0">
                <a:ea typeface="宋体" charset="-122"/>
              </a:rPr>
              <a:t>  12</a:t>
            </a: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197A0186-49B2-FE41-A84F-92D71BF94C55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838200" y="838200"/>
            <a:ext cx="100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Why?</a:t>
            </a:r>
            <a:endParaRPr lang="zh-CN" altLang="en-US" sz="2400">
              <a:ea typeface="宋体" charset="-122"/>
            </a:endParaRP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9274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6"/>
          <p:cNvSpPr txBox="1">
            <a:spLocks noChangeArrowheads="1"/>
          </p:cNvSpPr>
          <p:nvPr/>
        </p:nvSpPr>
        <p:spPr bwMode="auto">
          <a:xfrm>
            <a:off x="457200" y="5486400"/>
            <a:ext cx="4957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charset="-122"/>
              </a:rPr>
              <a:t>V=(0.08399, 0.01442, …, 0.0025)</a:t>
            </a:r>
            <a:endParaRPr lang="zh-CN" altLang="en-US" sz="2400" dirty="0">
              <a:ea typeface="宋体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3859213" y="2357438"/>
            <a:ext cx="5132387" cy="2824162"/>
            <a:chOff x="4010863" y="2357735"/>
            <a:chExt cx="5285537" cy="2823865"/>
          </a:xfrm>
        </p:grpSpPr>
        <p:sp>
          <p:nvSpPr>
            <p:cNvPr id="77830" name="TextBox 7"/>
            <p:cNvSpPr txBox="1">
              <a:spLocks noChangeArrowheads="1"/>
            </p:cNvSpPr>
            <p:nvPr/>
          </p:nvSpPr>
          <p:spPr bwMode="auto">
            <a:xfrm>
              <a:off x="4010863" y="2357735"/>
              <a:ext cx="5061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charset="-122"/>
                </a:rPr>
                <a:t>V=(0.08399, 0.01442, …, 0.00025)</a:t>
              </a:r>
              <a:endParaRPr lang="zh-CN" altLang="en-US" sz="2400">
                <a:ea typeface="宋体" charset="-122"/>
              </a:endParaRPr>
            </a:p>
          </p:txBody>
        </p:sp>
        <p:sp>
          <p:nvSpPr>
            <p:cNvPr id="77831" name="TextBox 8"/>
            <p:cNvSpPr txBox="1">
              <a:spLocks noChangeArrowheads="1"/>
            </p:cNvSpPr>
            <p:nvPr/>
          </p:nvSpPr>
          <p:spPr bwMode="auto">
            <a:xfrm>
              <a:off x="4010863" y="2967335"/>
              <a:ext cx="8675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charset="-122"/>
                </a:rPr>
                <a:t>V</a:t>
              </a:r>
              <a:r>
                <a:rPr lang="en-US" altLang="zh-CN" sz="2400" baseline="-25000">
                  <a:ea typeface="宋体" charset="-122"/>
                </a:rPr>
                <a:t>0</a:t>
              </a:r>
              <a:r>
                <a:rPr lang="en-US" altLang="zh-CN" sz="2400">
                  <a:ea typeface="宋体" charset="-122"/>
                </a:rPr>
                <a:t>=V</a:t>
              </a:r>
              <a:endParaRPr lang="zh-CN" altLang="en-US" sz="2400">
                <a:ea typeface="宋体" charset="-122"/>
              </a:endParaRPr>
            </a:p>
          </p:txBody>
        </p:sp>
        <p:sp>
          <p:nvSpPr>
            <p:cNvPr id="77832" name="TextBox 9"/>
            <p:cNvSpPr txBox="1">
              <a:spLocks noChangeArrowheads="1"/>
            </p:cNvSpPr>
            <p:nvPr/>
          </p:nvSpPr>
          <p:spPr bwMode="auto">
            <a:xfrm>
              <a:off x="4016272" y="3576935"/>
              <a:ext cx="5245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charset="-122"/>
                </a:rPr>
                <a:t>V</a:t>
              </a:r>
              <a:r>
                <a:rPr lang="en-US" altLang="zh-CN" sz="2400" baseline="-25000">
                  <a:ea typeface="宋体" charset="-122"/>
                </a:rPr>
                <a:t>1</a:t>
              </a:r>
              <a:r>
                <a:rPr lang="en-US" altLang="zh-CN" sz="2400">
                  <a:ea typeface="宋体" charset="-122"/>
                </a:rPr>
                <a:t>= (0.01442, …, 0.00025, 0.08399)</a:t>
              </a:r>
              <a:endParaRPr lang="zh-CN" altLang="en-US" sz="2400">
                <a:ea typeface="宋体" charset="-122"/>
              </a:endParaRPr>
            </a:p>
          </p:txBody>
        </p:sp>
        <p:sp>
          <p:nvSpPr>
            <p:cNvPr id="77833" name="TextBox 10"/>
            <p:cNvSpPr txBox="1">
              <a:spLocks noChangeArrowheads="1"/>
            </p:cNvSpPr>
            <p:nvPr/>
          </p:nvSpPr>
          <p:spPr bwMode="auto">
            <a:xfrm>
              <a:off x="4018993" y="4186535"/>
              <a:ext cx="52774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charset="-122"/>
                </a:rPr>
                <a:t>V</a:t>
              </a:r>
              <a:r>
                <a:rPr lang="en-US" altLang="zh-CN" sz="2400" baseline="-25000">
                  <a:ea typeface="宋体" charset="-122"/>
                </a:rPr>
                <a:t>2</a:t>
              </a:r>
              <a:r>
                <a:rPr lang="en-US" altLang="zh-CN" sz="2400">
                  <a:ea typeface="宋体" charset="-122"/>
                </a:rPr>
                <a:t>= (0.02527, …, 0.08399, 0.01442)</a:t>
              </a:r>
              <a:endParaRPr lang="zh-CN" altLang="en-US" sz="2400">
                <a:ea typeface="宋体" charset="-122"/>
              </a:endParaRPr>
            </a:p>
          </p:txBody>
        </p:sp>
        <p:sp>
          <p:nvSpPr>
            <p:cNvPr id="77834" name="TextBox 11"/>
            <p:cNvSpPr txBox="1">
              <a:spLocks noChangeArrowheads="1"/>
            </p:cNvSpPr>
            <p:nvPr/>
          </p:nvSpPr>
          <p:spPr bwMode="auto">
            <a:xfrm>
              <a:off x="4092472" y="4719935"/>
              <a:ext cx="393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charset="-122"/>
                </a:rPr>
                <a:t>…</a:t>
              </a:r>
              <a:endParaRPr lang="zh-CN" altLang="en-US" sz="240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5973703C-DC61-6845-A1C8-8B117291D290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6775"/>
            <a:ext cx="6076950" cy="2762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1219200"/>
            <a:ext cx="6846887" cy="2667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1676400" y="685800"/>
            <a:ext cx="381000" cy="990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9877" name="矩形 7"/>
          <p:cNvSpPr>
            <a:spLocks noChangeArrowheads="1"/>
          </p:cNvSpPr>
          <p:nvPr/>
        </p:nvSpPr>
        <p:spPr bwMode="auto">
          <a:xfrm>
            <a:off x="1143000" y="2209800"/>
            <a:ext cx="576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charset="-122"/>
              </a:rPr>
              <a:t>The probability of coincidence is V</a:t>
            </a:r>
            <a:r>
              <a:rPr lang="en-US" altLang="zh-CN" sz="2400" baseline="-25000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· </a:t>
            </a:r>
            <a:r>
              <a:rPr lang="en-US" altLang="zh-CN" sz="2400" dirty="0" err="1">
                <a:ea typeface="宋体" charset="-122"/>
              </a:rPr>
              <a:t>V</a:t>
            </a:r>
            <a:r>
              <a:rPr lang="en-US" altLang="zh-CN" sz="2400" baseline="-25000" dirty="0" err="1">
                <a:ea typeface="宋体" charset="-122"/>
              </a:rPr>
              <a:t>j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95400" y="4186535"/>
            <a:ext cx="6942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ea typeface="宋体" charset="-122"/>
              </a:rPr>
              <a:t>In</a:t>
            </a:r>
            <a:r>
              <a:rPr lang="zh-CN" altLang="en-US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other</a:t>
            </a:r>
            <a:r>
              <a:rPr lang="zh-CN" altLang="en-US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words,</a:t>
            </a:r>
            <a:r>
              <a:rPr lang="zh-CN" altLang="en-US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when V</a:t>
            </a:r>
            <a:r>
              <a:rPr lang="en-US" altLang="zh-CN" sz="2400" baseline="-25000" dirty="0" smtClean="0">
                <a:ea typeface="宋体" charset="-122"/>
              </a:rPr>
              <a:t>i</a:t>
            </a:r>
            <a:r>
              <a:rPr lang="en-US" altLang="zh-CN" sz="2400" dirty="0" smtClean="0">
                <a:ea typeface="宋体" charset="-122"/>
              </a:rPr>
              <a:t> = </a:t>
            </a:r>
            <a:r>
              <a:rPr lang="en-US" altLang="zh-CN" sz="2400" dirty="0" err="1" smtClean="0">
                <a:ea typeface="宋体" charset="-122"/>
              </a:rPr>
              <a:t>V</a:t>
            </a:r>
            <a:r>
              <a:rPr lang="en-US" altLang="zh-CN" sz="2400" baseline="-25000" dirty="0" err="1" smtClean="0">
                <a:ea typeface="宋体" charset="-122"/>
              </a:rPr>
              <a:t>j</a:t>
            </a:r>
            <a:r>
              <a:rPr lang="en-US" altLang="zh-CN" sz="2400" dirty="0" smtClean="0">
                <a:ea typeface="宋体" charset="-122"/>
              </a:rPr>
              <a:t>,</a:t>
            </a:r>
            <a:r>
              <a:rPr lang="zh-CN" altLang="en-US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V</a:t>
            </a:r>
            <a:r>
              <a:rPr lang="en-US" altLang="zh-CN" sz="2400" baseline="-25000" dirty="0" smtClean="0">
                <a:ea typeface="宋体" charset="-122"/>
              </a:rPr>
              <a:t>i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· </a:t>
            </a:r>
            <a:r>
              <a:rPr lang="en-US" altLang="zh-CN" sz="2400" dirty="0" err="1">
                <a:ea typeface="宋体" charset="-122"/>
              </a:rPr>
              <a:t>V</a:t>
            </a:r>
            <a:r>
              <a:rPr lang="en-US" altLang="zh-CN" sz="2400" baseline="-25000" dirty="0" err="1">
                <a:ea typeface="宋体" charset="-122"/>
              </a:rPr>
              <a:t>j</a:t>
            </a:r>
            <a:r>
              <a:rPr lang="en-US" altLang="zh-CN" sz="2400" dirty="0">
                <a:ea typeface="宋体" charset="-122"/>
              </a:rPr>
              <a:t> is maximal.</a:t>
            </a:r>
            <a:endParaRPr lang="zh-CN" altLang="en-US" sz="2400" dirty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99833" y="3195935"/>
                <a:ext cx="21515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V</a:t>
                </a:r>
                <a:r>
                  <a:rPr lang="en-US" altLang="zh-CN" baseline="-25000" dirty="0">
                    <a:ea typeface="宋体" charset="-122"/>
                  </a:rPr>
                  <a:t>i</a:t>
                </a:r>
                <a:r>
                  <a:rPr lang="en-US" altLang="zh-CN" dirty="0">
                    <a:ea typeface="宋体" charset="-122"/>
                  </a:rPr>
                  <a:t> · </a:t>
                </a:r>
                <a:r>
                  <a:rPr lang="en-US" altLang="zh-CN" dirty="0" err="1" smtClean="0">
                    <a:ea typeface="宋体" charset="-122"/>
                  </a:rPr>
                  <a:t>V</a:t>
                </a:r>
                <a:r>
                  <a:rPr lang="en-US" altLang="zh-CN" baseline="-25000" dirty="0" err="1" smtClean="0">
                    <a:ea typeface="宋体" charset="-122"/>
                  </a:rPr>
                  <a:t>j</a:t>
                </a:r>
                <a:r>
                  <a:rPr lang="zh-CN" altLang="en-US" dirty="0" smtClean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ea typeface="宋体" charset="-122"/>
                  </a:rPr>
                  <a:t>V </a:t>
                </a:r>
                <a:r>
                  <a:rPr lang="zh-CN" altLang="en-US" dirty="0" smtClean="0">
                    <a:ea typeface="宋体" charset="-122"/>
                  </a:rPr>
                  <a:t> </a:t>
                </a:r>
                <a:r>
                  <a:rPr lang="en-US" altLang="zh-CN" dirty="0" smtClean="0">
                    <a:ea typeface="宋体" charset="-122"/>
                  </a:rPr>
                  <a:t>· V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33" y="3195935"/>
                <a:ext cx="215155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9" t="-133" r="7" b="-2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6" y="152400"/>
            <a:ext cx="8717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ciphertexts: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3000" y="909935"/>
            <a:ext cx="6221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……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0161" y="1676400"/>
            <a:ext cx="4147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ea typeface="宋体" charset="-122"/>
              </a:rPr>
              <a:t>Dispacement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of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1,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2,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3: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35506" y="2286000"/>
            <a:ext cx="6221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……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03225" y="2595265"/>
            <a:ext cx="6221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……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60425" y="3276600"/>
            <a:ext cx="6221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……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19200" y="3585865"/>
            <a:ext cx="6221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……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60425" y="4182070"/>
            <a:ext cx="6221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……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8825" y="4491335"/>
            <a:ext cx="6221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i1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00B050"/>
                </a:solidFill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V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……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8600" y="5334000"/>
            <a:ext cx="83295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ea typeface="宋体" charset="-122"/>
              </a:rPr>
              <a:t>When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the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dispacement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number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is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the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multiple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of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/>
              <a:t>distributions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coincidence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maximal.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7E423566-2A34-1D4C-BB20-F70DD5B77AAE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Index of Coincidence</a:t>
            </a:r>
            <a:endParaRPr lang="en-US" altLang="zh-CN">
              <a:ea typeface="宋体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3048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Assume ciphertext is English letters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Let </a:t>
            </a:r>
            <a:r>
              <a:rPr lang="en-US" altLang="zh-CN">
                <a:latin typeface="Times Roman" charset="0"/>
                <a:ea typeface="宋体" charset="-122"/>
              </a:rPr>
              <a:t>n</a:t>
            </a:r>
            <a:r>
              <a:rPr lang="en-US" altLang="zh-CN" baseline="-25000">
                <a:latin typeface="Times Roman" charset="0"/>
                <a:ea typeface="宋体" charset="-122"/>
              </a:rPr>
              <a:t>0</a:t>
            </a:r>
            <a:r>
              <a:rPr lang="en-US" altLang="zh-CN">
                <a:ea typeface="宋体" charset="-122"/>
              </a:rPr>
              <a:t> be number of </a:t>
            </a:r>
            <a:r>
              <a:rPr lang="en-US" altLang="zh-CN">
                <a:latin typeface="Times Roman" charset="0"/>
                <a:ea typeface="宋体" charset="-122"/>
              </a:rPr>
              <a:t>A</a:t>
            </a:r>
            <a:r>
              <a:rPr lang="en-US" altLang="zh-CN">
                <a:ea typeface="宋体" charset="-122"/>
              </a:rPr>
              <a:t>s, </a:t>
            </a:r>
            <a:r>
              <a:rPr lang="en-US" altLang="zh-CN">
                <a:latin typeface="Times Roman" charset="0"/>
                <a:ea typeface="宋体" charset="-122"/>
              </a:rPr>
              <a:t>n</a:t>
            </a:r>
            <a:r>
              <a:rPr lang="en-US" altLang="zh-CN" baseline="-25000">
                <a:latin typeface="Times Roman" charset="0"/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 number of </a:t>
            </a:r>
            <a:r>
              <a:rPr lang="en-US" altLang="zh-CN">
                <a:latin typeface="Times Roman" charset="0"/>
                <a:ea typeface="宋体" charset="-122"/>
              </a:rPr>
              <a:t>B</a:t>
            </a:r>
            <a:r>
              <a:rPr lang="en-US" altLang="zh-CN">
                <a:ea typeface="宋体" charset="-122"/>
              </a:rPr>
              <a:t>s, …, </a:t>
            </a:r>
            <a:r>
              <a:rPr lang="en-US" altLang="zh-CN">
                <a:latin typeface="Times Roman" charset="0"/>
                <a:ea typeface="宋体" charset="-122"/>
              </a:rPr>
              <a:t>n</a:t>
            </a:r>
            <a:r>
              <a:rPr lang="en-US" altLang="zh-CN" baseline="-25000">
                <a:latin typeface="Times Roman" charset="0"/>
                <a:ea typeface="宋体" charset="-122"/>
              </a:rPr>
              <a:t>25</a:t>
            </a:r>
            <a:r>
              <a:rPr lang="en-US" altLang="zh-CN">
                <a:ea typeface="宋体" charset="-122"/>
              </a:rPr>
              <a:t> number of </a:t>
            </a:r>
            <a:r>
              <a:rPr lang="en-US" altLang="zh-CN">
                <a:latin typeface="Times Roman" charset="0"/>
                <a:ea typeface="宋体" charset="-122"/>
              </a:rPr>
              <a:t>Z</a:t>
            </a:r>
            <a:r>
              <a:rPr lang="en-US" altLang="zh-CN">
                <a:ea typeface="宋体" charset="-122"/>
              </a:rPr>
              <a:t>s in ciphertext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Let </a:t>
            </a:r>
            <a:r>
              <a:rPr lang="en-US" altLang="zh-CN">
                <a:latin typeface="Times Roman" charset="0"/>
                <a:ea typeface="宋体" charset="-122"/>
              </a:rPr>
              <a:t>n = n</a:t>
            </a:r>
            <a:r>
              <a:rPr lang="en-US" altLang="zh-CN" baseline="-25000">
                <a:latin typeface="Times Roman" charset="0"/>
                <a:ea typeface="宋体" charset="-122"/>
              </a:rPr>
              <a:t>0</a:t>
            </a:r>
            <a:r>
              <a:rPr lang="en-US" altLang="zh-CN">
                <a:latin typeface="Times Roman" charset="0"/>
                <a:ea typeface="宋体" charset="-122"/>
              </a:rPr>
              <a:t> + n</a:t>
            </a:r>
            <a:r>
              <a:rPr lang="en-US" altLang="zh-CN" baseline="-25000">
                <a:latin typeface="Times Roman" charset="0"/>
                <a:ea typeface="宋体" charset="-122"/>
              </a:rPr>
              <a:t>1</a:t>
            </a:r>
            <a:r>
              <a:rPr lang="en-US" altLang="zh-CN">
                <a:latin typeface="Times Roman" charset="0"/>
                <a:ea typeface="宋体" charset="-122"/>
              </a:rPr>
              <a:t> + … + n</a:t>
            </a:r>
            <a:r>
              <a:rPr lang="en-US" altLang="zh-CN" baseline="-25000">
                <a:latin typeface="Times Roman" charset="0"/>
                <a:ea typeface="宋体" charset="-122"/>
              </a:rPr>
              <a:t>25</a:t>
            </a:r>
            <a:endParaRPr lang="en-US" altLang="zh-CN">
              <a:latin typeface="Times Roman" charset="0"/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Define index of coincidence</a:t>
            </a:r>
            <a:endParaRPr lang="en-US" altLang="zh-CN">
              <a:ea typeface="宋体" charset="-122"/>
            </a:endParaRP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68580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85800" y="5486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What does this measure?</a:t>
            </a:r>
            <a:endParaRPr lang="en-US" altLang="zh-CN">
              <a:ea typeface="宋体" charset="-122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panose="030F0902030302020204" charset="0"/>
              </a:defRPr>
            </a:lvl9pPr>
          </a:lstStyle>
          <a:p>
            <a:pPr>
              <a:defRPr/>
            </a:pPr>
            <a:r>
              <a:rPr lang="en-US" altLang="zh-CN" sz="4000" kern="0" dirty="0" smtClean="0">
                <a:ea typeface="宋体" charset="-122"/>
              </a:rPr>
              <a:t>Determining the key length(2)</a:t>
            </a:r>
            <a:endParaRPr lang="zh-CN" altLang="en-US" sz="4000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4B0EA65D-33CD-8447-8866-6CDA8B0DECA5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Index of Coincidence</a:t>
            </a:r>
            <a:endParaRPr lang="en-US" altLang="zh-CN">
              <a:ea typeface="宋体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96200" cy="4876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Gives the probability that 2 randomly selected letters are the same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For plain English, prob. 2 letter are same: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latin typeface="Times Roman" charset="0"/>
                <a:ea typeface="宋体" charset="-122"/>
              </a:rPr>
              <a:t>p</a:t>
            </a:r>
            <a:r>
              <a:rPr lang="en-US" altLang="zh-CN" sz="2400" baseline="-25000">
                <a:latin typeface="Times Roman" charset="0"/>
                <a:ea typeface="宋体" charset="-122"/>
              </a:rPr>
              <a:t>0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</a:t>
            </a:r>
            <a:r>
              <a:rPr lang="en-US" altLang="zh-CN" sz="2400">
                <a:latin typeface="Times Roman" charset="0"/>
                <a:ea typeface="宋体" charset="-122"/>
              </a:rPr>
              <a:t> + p</a:t>
            </a:r>
            <a:r>
              <a:rPr lang="en-US" altLang="zh-CN" sz="2400" baseline="-25000">
                <a:latin typeface="Times Roman" charset="0"/>
                <a:ea typeface="宋体" charset="-122"/>
              </a:rPr>
              <a:t>1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</a:t>
            </a:r>
            <a:r>
              <a:rPr lang="en-US" altLang="zh-CN" sz="2400">
                <a:latin typeface="Times Roman" charset="0"/>
                <a:ea typeface="宋体" charset="-122"/>
              </a:rPr>
              <a:t> + … + p</a:t>
            </a:r>
            <a:r>
              <a:rPr lang="en-US" altLang="zh-CN" sz="2400" baseline="-25000">
                <a:latin typeface="Times Roman" charset="0"/>
                <a:ea typeface="宋体" charset="-122"/>
              </a:rPr>
              <a:t>25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</a:t>
            </a:r>
            <a:r>
              <a:rPr lang="en-US" altLang="zh-CN" sz="2400">
                <a:latin typeface="Times Roman" charset="0"/>
                <a:ea typeface="宋体" charset="-122"/>
              </a:rPr>
              <a:t> ≈ </a:t>
            </a:r>
            <a:r>
              <a:rPr lang="en-US" altLang="zh-CN" sz="2400" b="1">
                <a:solidFill>
                  <a:srgbClr val="FF0000"/>
                </a:solidFill>
                <a:latin typeface="Times Roman" charset="0"/>
                <a:ea typeface="宋体" charset="-122"/>
              </a:rPr>
              <a:t>0.065</a:t>
            </a:r>
            <a:r>
              <a:rPr lang="en-US" altLang="zh-CN" sz="2400">
                <a:ea typeface="宋体" charset="-122"/>
              </a:rPr>
              <a:t>, where </a:t>
            </a:r>
            <a:r>
              <a:rPr lang="en-US" altLang="zh-CN" sz="2400">
                <a:latin typeface="Times Roman" charset="0"/>
                <a:ea typeface="宋体" charset="-122"/>
              </a:rPr>
              <a:t>p</a:t>
            </a:r>
            <a:r>
              <a:rPr lang="en-US" altLang="zh-CN" sz="2400" baseline="-25000">
                <a:latin typeface="Times Roman" charset="0"/>
                <a:ea typeface="宋体" charset="-122"/>
              </a:rPr>
              <a:t>i</a:t>
            </a:r>
            <a:r>
              <a:rPr lang="en-US" altLang="zh-CN" sz="2400">
                <a:ea typeface="宋体" charset="-122"/>
              </a:rPr>
              <a:t> is probability of </a:t>
            </a:r>
            <a:r>
              <a:rPr lang="en-US" altLang="zh-CN" sz="2400">
                <a:latin typeface="Times Roman" charset="0"/>
                <a:ea typeface="宋体" charset="-122"/>
              </a:rPr>
              <a:t>i</a:t>
            </a:r>
            <a:r>
              <a:rPr lang="en-US" altLang="zh-CN" sz="2400" baseline="30000">
                <a:ea typeface="宋体" charset="-122"/>
              </a:rPr>
              <a:t>th</a:t>
            </a:r>
            <a:r>
              <a:rPr lang="en-US" altLang="zh-CN" sz="2400">
                <a:ea typeface="宋体" charset="-122"/>
              </a:rPr>
              <a:t> letter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Then for simple substitution, </a:t>
            </a:r>
            <a:r>
              <a:rPr lang="en-US" altLang="zh-CN" sz="2800">
                <a:latin typeface="American Typewriter" panose="02090604020004020304" charset="0"/>
                <a:ea typeface="宋体" charset="-122"/>
              </a:rPr>
              <a:t>I </a:t>
            </a:r>
            <a:r>
              <a:rPr lang="en-US" altLang="zh-CN" sz="2800">
                <a:latin typeface="Times Roman" charset="0"/>
                <a:ea typeface="宋体" charset="-122"/>
              </a:rPr>
              <a:t>≈ 0.065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For random letters, each </a:t>
            </a:r>
            <a:r>
              <a:rPr lang="en-US" altLang="zh-CN" sz="2800">
                <a:latin typeface="Times Roman" charset="0"/>
                <a:ea typeface="宋体" charset="-122"/>
              </a:rPr>
              <a:t>p</a:t>
            </a:r>
            <a:r>
              <a:rPr lang="en-US" altLang="zh-CN" sz="2800" baseline="-25000">
                <a:latin typeface="Times Roman" charset="0"/>
                <a:ea typeface="宋体" charset="-122"/>
              </a:rPr>
              <a:t>i</a:t>
            </a:r>
            <a:r>
              <a:rPr lang="en-US" altLang="zh-CN" sz="2800">
                <a:latin typeface="Times Roman" charset="0"/>
                <a:ea typeface="宋体" charset="-122"/>
              </a:rPr>
              <a:t> = 1/26</a:t>
            </a:r>
            <a:endParaRPr lang="en-US" altLang="zh-CN" sz="2800">
              <a:latin typeface="Times Roman" charset="0"/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Then </a:t>
            </a:r>
            <a:r>
              <a:rPr lang="en-US" altLang="zh-CN" sz="2400">
                <a:latin typeface="Times Roman" charset="0"/>
                <a:ea typeface="宋体" charset="-122"/>
              </a:rPr>
              <a:t>p</a:t>
            </a:r>
            <a:r>
              <a:rPr lang="en-US" altLang="zh-CN" sz="2400" baseline="-25000">
                <a:latin typeface="Times Roman" charset="0"/>
                <a:ea typeface="宋体" charset="-122"/>
              </a:rPr>
              <a:t>0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</a:t>
            </a:r>
            <a:r>
              <a:rPr lang="en-US" altLang="zh-CN" sz="2400">
                <a:latin typeface="Times Roman" charset="0"/>
                <a:ea typeface="宋体" charset="-122"/>
              </a:rPr>
              <a:t> + p</a:t>
            </a:r>
            <a:r>
              <a:rPr lang="en-US" altLang="zh-CN" sz="2400" baseline="-25000">
                <a:latin typeface="Times Roman" charset="0"/>
                <a:ea typeface="宋体" charset="-122"/>
              </a:rPr>
              <a:t>1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</a:t>
            </a:r>
            <a:r>
              <a:rPr lang="en-US" altLang="zh-CN" sz="2400">
                <a:latin typeface="Times Roman" charset="0"/>
                <a:ea typeface="宋体" charset="-122"/>
              </a:rPr>
              <a:t> + … + p</a:t>
            </a:r>
            <a:r>
              <a:rPr lang="en-US" altLang="zh-CN" sz="2400" baseline="-25000">
                <a:latin typeface="Times Roman" charset="0"/>
                <a:ea typeface="宋体" charset="-122"/>
              </a:rPr>
              <a:t>25</a:t>
            </a:r>
            <a:r>
              <a:rPr lang="en-US" altLang="zh-CN" sz="2400" baseline="30000">
                <a:latin typeface="Times Roman" charset="0"/>
                <a:ea typeface="宋体" charset="-122"/>
              </a:rPr>
              <a:t>2</a:t>
            </a:r>
            <a:r>
              <a:rPr lang="en-US" altLang="zh-CN" sz="2400">
                <a:latin typeface="Times Roman" charset="0"/>
                <a:ea typeface="宋体" charset="-122"/>
              </a:rPr>
              <a:t> ≈ </a:t>
            </a:r>
            <a:r>
              <a:rPr lang="en-US" altLang="zh-CN" sz="2400" b="1">
                <a:solidFill>
                  <a:srgbClr val="FF0000"/>
                </a:solidFill>
                <a:latin typeface="Times Roman" charset="0"/>
                <a:ea typeface="宋体" charset="-122"/>
              </a:rPr>
              <a:t>0.03846</a:t>
            </a:r>
            <a:endParaRPr lang="en-US" altLang="zh-CN" sz="2400" b="1">
              <a:solidFill>
                <a:srgbClr val="FF0000"/>
              </a:solidFill>
              <a:latin typeface="Times Roman" charset="0"/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Then </a:t>
            </a:r>
            <a:r>
              <a:rPr lang="en-US" altLang="zh-CN" sz="2800">
                <a:latin typeface="American Typewriter" panose="02090604020004020304" charset="0"/>
                <a:ea typeface="宋体" charset="-122"/>
              </a:rPr>
              <a:t>I </a:t>
            </a:r>
            <a:r>
              <a:rPr lang="en-US" altLang="zh-CN" sz="2800">
                <a:latin typeface="Times Roman" charset="0"/>
                <a:ea typeface="宋体" charset="-122"/>
              </a:rPr>
              <a:t>≈ 0.03846 </a:t>
            </a:r>
            <a:r>
              <a:rPr lang="en-US" altLang="zh-CN" sz="2800">
                <a:ea typeface="宋体" charset="-122"/>
              </a:rPr>
              <a:t>for poly-alphabetic substitution with a very long keyword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57B7AC9A-B76C-CA45-8596-6DCF29D7F145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Index of Coincidence</a:t>
            </a:r>
            <a:endParaRPr lang="en-US" altLang="zh-CN">
              <a:ea typeface="宋体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How to use this to estimate length of keyword in Vigenere cipher?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Suppose keyword is length </a:t>
            </a:r>
            <a:r>
              <a:rPr lang="en-US" altLang="zh-CN" sz="2800">
                <a:latin typeface="Times Roman" charset="0"/>
                <a:ea typeface="宋体" charset="-122"/>
              </a:rPr>
              <a:t>k</a:t>
            </a:r>
            <a:r>
              <a:rPr lang="en-US" altLang="zh-CN" sz="2800">
                <a:ea typeface="宋体" charset="-122"/>
              </a:rPr>
              <a:t>, message is length </a:t>
            </a:r>
            <a:r>
              <a:rPr lang="en-US" altLang="zh-CN" sz="2800">
                <a:latin typeface="Times Roman" charset="0"/>
                <a:ea typeface="宋体" charset="-122"/>
              </a:rPr>
              <a:t>n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Ciphertext in matrix with </a:t>
            </a:r>
            <a:r>
              <a:rPr lang="en-US" altLang="zh-CN" sz="2400">
                <a:latin typeface="Times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 columns, </a:t>
            </a:r>
            <a:r>
              <a:rPr lang="en-US" altLang="zh-CN" sz="2400">
                <a:latin typeface="Times Roman" charset="0"/>
                <a:ea typeface="宋体" charset="-122"/>
              </a:rPr>
              <a:t>n/k</a:t>
            </a:r>
            <a:r>
              <a:rPr lang="en-US" altLang="zh-CN" sz="2400">
                <a:ea typeface="宋体" charset="-122"/>
              </a:rPr>
              <a:t> rows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Select 2 letters from same columns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Like selecting from simple substitution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Select 2 letters from different columns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Like selecting random letters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CC930754-74E9-AC43-9EDD-015C1FB22E59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Index of Coincidence</a:t>
            </a:r>
            <a:endParaRPr lang="en-US" altLang="zh-CN"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Suppose </a:t>
            </a:r>
            <a:r>
              <a:rPr lang="en-US" altLang="zh-CN" sz="2800">
                <a:latin typeface="Times Roman" charset="0"/>
                <a:ea typeface="宋体" charset="-122"/>
              </a:rPr>
              <a:t>k</a:t>
            </a:r>
            <a:r>
              <a:rPr lang="en-US" altLang="zh-CN" sz="2800">
                <a:ea typeface="宋体" charset="-122"/>
              </a:rPr>
              <a:t> columns and </a:t>
            </a:r>
            <a:r>
              <a:rPr lang="en-US" altLang="zh-CN" sz="2800">
                <a:latin typeface="Times Roman" charset="0"/>
                <a:ea typeface="宋体" charset="-122"/>
              </a:rPr>
              <a:t>n/k</a:t>
            </a:r>
            <a:r>
              <a:rPr lang="en-US" altLang="zh-CN" sz="2800">
                <a:ea typeface="宋体" charset="-122"/>
              </a:rPr>
              <a:t> rows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Approximate number of matching pairs from same column, but 2 different rows:</a:t>
            </a:r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Approximate number of matching pairs from 2 different columns, and any two rows:</a:t>
            </a:r>
            <a:endParaRPr lang="en-US" altLang="zh-CN" sz="2800">
              <a:ea typeface="宋体" charset="-122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39449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867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8BA80B8C-CD45-9E42-A516-C5F423A00713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pic>
        <p:nvPicPr>
          <p:cNvPr id="9011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3434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Index of Coincidence</a:t>
            </a:r>
            <a:endParaRPr lang="en-US" altLang="zh-CN">
              <a:ea typeface="宋体" charset="-122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876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Approximate index of coincidence by:</a:t>
            </a:r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Solve for k to find:</a:t>
            </a:r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Use </a:t>
            </a:r>
            <a:r>
              <a:rPr lang="en-US" altLang="zh-CN" sz="2800">
                <a:latin typeface="Times Roman" charset="0"/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 and </a:t>
            </a:r>
            <a:r>
              <a:rPr lang="en-US" altLang="zh-CN" sz="2800">
                <a:latin typeface="American Typewriter" panose="02090604020004020304" charset="0"/>
                <a:ea typeface="宋体" charset="-122"/>
              </a:rPr>
              <a:t>I</a:t>
            </a:r>
            <a:r>
              <a:rPr lang="en-US" altLang="zh-CN" sz="2800">
                <a:ea typeface="宋体" charset="-122"/>
              </a:rPr>
              <a:t> (known from ciphertext) to approximate length of Vigenere keyword</a:t>
            </a:r>
            <a:endParaRPr lang="en-US" altLang="zh-CN" sz="2800">
              <a:ea typeface="宋体" charset="-122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4343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934BACA5-D725-3D42-B3BE-F2511727162C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Scytale</a:t>
            </a:r>
            <a:endParaRPr lang="en-US" altLang="zh-CN">
              <a:ea typeface="宋体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Spartans, circa 500 BC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Wind strip of leather around a rod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Write message across the rod</a:t>
            </a:r>
            <a:endParaRPr lang="en-US" altLang="zh-CN" sz="2800">
              <a:ea typeface="宋体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charset="-122"/>
              </a:rPr>
              <a:t>	T  H  E  T  I  M  E  H  A</a:t>
            </a:r>
            <a:endParaRPr lang="en-US" altLang="zh-CN" sz="2800">
              <a:latin typeface="Courier" charset="0"/>
              <a:ea typeface="宋体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charset="-122"/>
              </a:rPr>
              <a:t>	S </a:t>
            </a:r>
            <a:r>
              <a:rPr lang="en-US" altLang="zh-CN" sz="2800">
                <a:latin typeface="Courier" charset="0"/>
                <a:ea typeface="宋体" charset="-122"/>
                <a:sym typeface="Symbol" charset="2"/>
              </a:rPr>
              <a:t> C  O  M  E  T  H  E  W</a:t>
            </a:r>
            <a:endParaRPr lang="en-US" altLang="zh-CN" sz="2800">
              <a:latin typeface="Courier" charset="0"/>
              <a:ea typeface="宋体" charset="-122"/>
              <a:sym typeface="Symbol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charset="-122"/>
              </a:rPr>
              <a:t>	A  L  R  U  S  S  A  I  D</a:t>
            </a:r>
            <a:endParaRPr lang="en-US" altLang="zh-CN" sz="2800">
              <a:latin typeface="Courier" charset="0"/>
              <a:ea typeface="宋体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charset="-122"/>
              </a:rPr>
              <a:t>	T  O  T  A  L  K  O  F  M</a:t>
            </a:r>
            <a:endParaRPr lang="en-US" altLang="zh-CN" sz="2800">
              <a:latin typeface="Courier" charset="0"/>
              <a:ea typeface="宋体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urier" charset="0"/>
                <a:ea typeface="宋体" charset="-122"/>
              </a:rPr>
              <a:t>	A  N  Y  T  H  I  N  G  S</a:t>
            </a:r>
            <a:endParaRPr lang="en-US" altLang="zh-CN" sz="2800">
              <a:latin typeface="Courier" charset="0"/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When unwrapped, letters are scrambled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charset="-122"/>
              </a:rPr>
              <a:t>	</a:t>
            </a:r>
            <a:r>
              <a:rPr lang="en-US" altLang="zh-CN" sz="2800">
                <a:latin typeface="Andale Mono" panose="020B0509000000000004" charset="0"/>
                <a:ea typeface="宋体" charset="-122"/>
              </a:rPr>
              <a:t>TSATAHCLONEORTYTMUATIESLHMTS…</a:t>
            </a:r>
            <a:endParaRPr lang="en-US" altLang="zh-CN" sz="2800">
              <a:latin typeface="Andale Mono" panose="020B0509000000000004" charset="0"/>
              <a:ea typeface="宋体" charset="-122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516063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516063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Line 33"/>
          <p:cNvSpPr>
            <a:spLocks noChangeShapeType="1"/>
          </p:cNvSpPr>
          <p:nvPr/>
        </p:nvSpPr>
        <p:spPr bwMode="auto">
          <a:xfrm>
            <a:off x="14478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34"/>
          <p:cNvSpPr>
            <a:spLocks noChangeShapeType="1"/>
          </p:cNvSpPr>
          <p:nvPr/>
        </p:nvSpPr>
        <p:spPr bwMode="auto">
          <a:xfrm>
            <a:off x="21336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35"/>
          <p:cNvSpPr>
            <a:spLocks noChangeShapeType="1"/>
          </p:cNvSpPr>
          <p:nvPr/>
        </p:nvSpPr>
        <p:spPr bwMode="auto">
          <a:xfrm>
            <a:off x="27432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36"/>
          <p:cNvSpPr>
            <a:spLocks noChangeShapeType="1"/>
          </p:cNvSpPr>
          <p:nvPr/>
        </p:nvSpPr>
        <p:spPr bwMode="auto">
          <a:xfrm>
            <a:off x="33528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37"/>
          <p:cNvSpPr>
            <a:spLocks noChangeShapeType="1"/>
          </p:cNvSpPr>
          <p:nvPr/>
        </p:nvSpPr>
        <p:spPr bwMode="auto">
          <a:xfrm>
            <a:off x="40386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38"/>
          <p:cNvSpPr>
            <a:spLocks noChangeShapeType="1"/>
          </p:cNvSpPr>
          <p:nvPr/>
        </p:nvSpPr>
        <p:spPr bwMode="auto">
          <a:xfrm>
            <a:off x="46482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39"/>
          <p:cNvSpPr>
            <a:spLocks noChangeShapeType="1"/>
          </p:cNvSpPr>
          <p:nvPr/>
        </p:nvSpPr>
        <p:spPr bwMode="auto">
          <a:xfrm>
            <a:off x="53340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40"/>
          <p:cNvSpPr>
            <a:spLocks noChangeShapeType="1"/>
          </p:cNvSpPr>
          <p:nvPr/>
        </p:nvSpPr>
        <p:spPr bwMode="auto">
          <a:xfrm>
            <a:off x="59436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41"/>
          <p:cNvSpPr>
            <a:spLocks noChangeShapeType="1"/>
          </p:cNvSpPr>
          <p:nvPr/>
        </p:nvSpPr>
        <p:spPr bwMode="auto">
          <a:xfrm>
            <a:off x="8382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44"/>
          <p:cNvSpPr>
            <a:spLocks noChangeShapeType="1"/>
          </p:cNvSpPr>
          <p:nvPr/>
        </p:nvSpPr>
        <p:spPr bwMode="auto">
          <a:xfrm>
            <a:off x="8382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45"/>
          <p:cNvSpPr>
            <a:spLocks noChangeShapeType="1"/>
          </p:cNvSpPr>
          <p:nvPr/>
        </p:nvSpPr>
        <p:spPr bwMode="auto">
          <a:xfrm>
            <a:off x="14478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21336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27432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48"/>
          <p:cNvSpPr>
            <a:spLocks noChangeShapeType="1"/>
          </p:cNvSpPr>
          <p:nvPr/>
        </p:nvSpPr>
        <p:spPr bwMode="auto">
          <a:xfrm>
            <a:off x="33528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Line 49"/>
          <p:cNvSpPr>
            <a:spLocks noChangeShapeType="1"/>
          </p:cNvSpPr>
          <p:nvPr/>
        </p:nvSpPr>
        <p:spPr bwMode="auto">
          <a:xfrm>
            <a:off x="40386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Line 50"/>
          <p:cNvSpPr>
            <a:spLocks noChangeShapeType="1"/>
          </p:cNvSpPr>
          <p:nvPr/>
        </p:nvSpPr>
        <p:spPr bwMode="auto">
          <a:xfrm>
            <a:off x="46482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Line 52"/>
          <p:cNvSpPr>
            <a:spLocks noChangeShapeType="1"/>
          </p:cNvSpPr>
          <p:nvPr/>
        </p:nvSpPr>
        <p:spPr bwMode="auto">
          <a:xfrm>
            <a:off x="53340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Line 53"/>
          <p:cNvSpPr>
            <a:spLocks noChangeShapeType="1"/>
          </p:cNvSpPr>
          <p:nvPr/>
        </p:nvSpPr>
        <p:spPr bwMode="auto">
          <a:xfrm>
            <a:off x="59436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Line 54"/>
          <p:cNvSpPr>
            <a:spLocks noChangeShapeType="1"/>
          </p:cNvSpPr>
          <p:nvPr/>
        </p:nvSpPr>
        <p:spPr bwMode="auto">
          <a:xfrm>
            <a:off x="65532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Line 55"/>
          <p:cNvSpPr>
            <a:spLocks noChangeShapeType="1"/>
          </p:cNvSpPr>
          <p:nvPr/>
        </p:nvSpPr>
        <p:spPr bwMode="auto">
          <a:xfrm>
            <a:off x="6553200" y="3200400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C248D358-5C6E-3E4D-94FA-21D643ADA856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Index of Coincidence: Bottom Line</a:t>
            </a:r>
            <a:endParaRPr lang="en-US" altLang="zh-CN">
              <a:ea typeface="宋体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 crypto breakthrough when invented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By William F. Friedman in 1920s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Useful against classical and WWII-era ciphers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Index of coincidence is a well-known statistical test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Many other statistical tests exists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Finding the key (1)</a:t>
            </a:r>
            <a:endParaRPr lang="zh-CN" altLang="en-US">
              <a:ea typeface="宋体" charset="-122"/>
            </a:endParaRPr>
          </a:p>
        </p:txBody>
      </p:sp>
      <p:sp>
        <p:nvSpPr>
          <p:cNvPr id="94210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85800" y="6176963"/>
            <a:ext cx="7848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BFAFCCF6-73F6-4B49-A290-A4805093E0F4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94211" name="矩形 4"/>
          <p:cNvSpPr>
            <a:spLocks noChangeArrowheads="1"/>
          </p:cNvSpPr>
          <p:nvPr/>
        </p:nvSpPr>
        <p:spPr bwMode="auto">
          <a:xfrm>
            <a:off x="381000" y="1524000"/>
            <a:ext cx="2057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V V H Q W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V V R H M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U S G J G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T H K I H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T S S E J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 H L S F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 B G V W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 R L R Y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Q T F S V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G A H W K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 U H W A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U G L Q H</a:t>
            </a:r>
            <a:endParaRPr lang="en-US" altLang="zh-CN" sz="24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……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81000" y="1528763"/>
            <a:ext cx="20574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V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V H Q W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V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V R H M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U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S G J G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H K I H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S S E J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H L S F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B G V W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R L R Y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Q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T F S V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G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A H W K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U H W A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U </a:t>
            </a:r>
            <a:r>
              <a:rPr lang="en-US" altLang="zh-CN" sz="2400">
                <a:solidFill>
                  <a:srgbClr val="D9D9D9"/>
                </a:solidFill>
                <a:ea typeface="宋体" charset="-122"/>
              </a:rPr>
              <a:t>G L Q H</a:t>
            </a:r>
            <a:endParaRPr lang="en-US" altLang="zh-CN" sz="2400">
              <a:solidFill>
                <a:srgbClr val="D9D9D9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……</a:t>
            </a:r>
            <a:endParaRPr lang="zh-CN" altLang="en-US" sz="2400">
              <a:ea typeface="宋体" charset="-122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051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89225" y="3205163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G, J, K, C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19400" y="3814763"/>
            <a:ext cx="236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e→J   =&gt;  x →C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19400" y="4348163"/>
            <a:ext cx="3273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e→K   =&gt;  j →P, k →Q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98775" y="4881563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e→C   =&gt;  x →V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48463" y="3967163"/>
            <a:ext cx="871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e→G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21200" y="5643563"/>
            <a:ext cx="371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2</a:t>
            </a:r>
            <a:endParaRPr lang="en-US" altLang="zh-CN" sz="2400" b="1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c</a:t>
            </a:r>
            <a:endParaRPr lang="zh-CN" altLang="en-US" sz="24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2673350" y="5643563"/>
            <a:ext cx="3862388" cy="831850"/>
            <a:chOff x="2673609" y="5715000"/>
            <a:chExt cx="3861384" cy="830997"/>
          </a:xfrm>
        </p:grpSpPr>
        <p:sp>
          <p:nvSpPr>
            <p:cNvPr id="94221" name="矩形 13"/>
            <p:cNvSpPr>
              <a:spLocks noChangeArrowheads="1"/>
            </p:cNvSpPr>
            <p:nvPr/>
          </p:nvSpPr>
          <p:spPr bwMode="auto">
            <a:xfrm>
              <a:off x="4825871" y="5715000"/>
              <a:ext cx="17091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charset="-122"/>
                </a:rPr>
                <a:t>14 3 4 18</a:t>
              </a:r>
              <a:endParaRPr lang="en-US" altLang="zh-CN" sz="2400" b="1">
                <a:ea typeface="宋体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charset="-122"/>
                </a:rPr>
                <a:t> o  d e  s</a:t>
              </a:r>
              <a:endParaRPr lang="zh-CN" altLang="en-US" sz="2400" b="1">
                <a:ea typeface="宋体" charset="-122"/>
              </a:endParaRPr>
            </a:p>
          </p:txBody>
        </p:sp>
        <p:sp>
          <p:nvSpPr>
            <p:cNvPr id="94222" name="TextBox 14"/>
            <p:cNvSpPr txBox="1">
              <a:spLocks noChangeArrowheads="1"/>
            </p:cNvSpPr>
            <p:nvPr/>
          </p:nvSpPr>
          <p:spPr bwMode="auto">
            <a:xfrm>
              <a:off x="2673609" y="5715000"/>
              <a:ext cx="17459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charset="-122"/>
                </a:rPr>
                <a:t>The key is:</a:t>
              </a:r>
              <a:endParaRPr lang="zh-CN" altLang="en-US" sz="240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DAF907AA-6FD6-0C4C-97DD-A1BB7973BAFB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96258" name="矩形 4"/>
          <p:cNvSpPr>
            <a:spLocks noChangeArrowheads="1"/>
          </p:cNvSpPr>
          <p:nvPr/>
        </p:nvSpPr>
        <p:spPr bwMode="auto">
          <a:xfrm>
            <a:off x="381000" y="2590800"/>
            <a:ext cx="838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themethodusedforthepreparationandreadingofcodemessagesissimpleinthe</a:t>
            </a:r>
            <a:endParaRPr lang="en-US" altLang="zh-CN" sz="18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extremeandatthesametimeimpossibleoftranslationunlessthekeyisknownth</a:t>
            </a:r>
            <a:endParaRPr lang="en-US" altLang="zh-CN" sz="18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eeasewithwhichthekeymaybechangedisanotherpointinfavoroftheadoptiono</a:t>
            </a:r>
            <a:endParaRPr lang="en-US" altLang="zh-CN" sz="18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fthiscodebythosedesiringtotransmitimportantmessageswithouttheslight</a:t>
            </a:r>
            <a:endParaRPr lang="en-US" altLang="zh-CN" sz="1800"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estdangeroftheirmessagesbeingreadbypoliticalorbusinessrivalsetc</a:t>
            </a:r>
            <a:endParaRPr lang="zh-CN" altLang="en-US" sz="1800">
              <a:ea typeface="宋体" charset="-122"/>
            </a:endParaRP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415925" y="1981200"/>
            <a:ext cx="156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Plaintext:</a:t>
            </a:r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Finding the key (2)</a:t>
            </a:r>
            <a:endParaRPr lang="zh-CN" altLang="en-US">
              <a:ea typeface="宋体" charset="-122"/>
            </a:endParaRPr>
          </a:p>
        </p:txBody>
      </p:sp>
      <p:sp>
        <p:nvSpPr>
          <p:cNvPr id="98306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27756A0C-EAC3-6D43-8DE3-8F753AD105AB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752600"/>
            <a:ext cx="6051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81350"/>
            <a:ext cx="7570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/>
          <p:nvPr/>
        </p:nvGrpSpPr>
        <p:grpSpPr bwMode="auto">
          <a:xfrm>
            <a:off x="914400" y="3652838"/>
            <a:ext cx="6815138" cy="461962"/>
            <a:chOff x="914400" y="3653135"/>
            <a:chExt cx="6815138" cy="461665"/>
          </a:xfrm>
        </p:grpSpPr>
        <p:pic>
          <p:nvPicPr>
            <p:cNvPr id="983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463" y="3676650"/>
              <a:ext cx="63150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4" name="TextBox 8"/>
            <p:cNvSpPr txBox="1">
              <a:spLocks noChangeArrowheads="1"/>
            </p:cNvSpPr>
            <p:nvPr/>
          </p:nvSpPr>
          <p:spPr bwMode="auto">
            <a:xfrm>
              <a:off x="914400" y="3653135"/>
              <a:ext cx="5052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90203030202020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90203030202020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90203030202020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0000500000000020000" charset="0"/>
                <a:buChar char="•"/>
                <a:defRPr sz="2000">
                  <a:solidFill>
                    <a:schemeClr val="tx1"/>
                  </a:solidFill>
                  <a:latin typeface="Comic Sans MS" panose="030F09020303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charset="-122"/>
                </a:rPr>
                <a:t>W</a:t>
              </a:r>
              <a:endParaRPr lang="zh-CN" altLang="en-US" sz="2400">
                <a:ea typeface="宋体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1125" y="4110038"/>
            <a:ext cx="5781675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The key j gives the maximum of W · V</a:t>
            </a:r>
            <a:r>
              <a:rPr lang="en-US" altLang="zh-CN" baseline="-25000">
                <a:solidFill>
                  <a:srgbClr val="000000"/>
                </a:solidFill>
                <a:ea typeface="宋体" charset="-122"/>
              </a:rPr>
              <a:t>j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 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00600"/>
            <a:ext cx="841851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/>
          <p:cNvSpPr/>
          <p:nvPr/>
        </p:nvSpPr>
        <p:spPr>
          <a:xfrm>
            <a:off x="2209800" y="4724400"/>
            <a:ext cx="914400" cy="533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1249B794-9560-2F45-A010-8AD3FD0CF1E3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Affine Cipher</a:t>
            </a:r>
            <a:endParaRPr lang="en-US" altLang="zh-CN">
              <a:ea typeface="宋体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Number the letters 0 thru 25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latin typeface="Andale Mono" panose="020B0509000000000004" charset="0"/>
                <a:ea typeface="宋体" charset="-122"/>
              </a:rPr>
              <a:t>A</a:t>
            </a:r>
            <a:r>
              <a:rPr lang="en-US" altLang="zh-CN">
                <a:ea typeface="宋体" charset="-122"/>
              </a:rPr>
              <a:t> is 0, </a:t>
            </a:r>
            <a:r>
              <a:rPr lang="en-US" altLang="zh-CN">
                <a:latin typeface="Andale Mono" panose="020B0509000000000004" charset="0"/>
                <a:ea typeface="宋体" charset="-122"/>
              </a:rPr>
              <a:t>B</a:t>
            </a:r>
            <a:r>
              <a:rPr lang="en-US" altLang="zh-CN">
                <a:ea typeface="宋体" charset="-122"/>
              </a:rPr>
              <a:t> is 1, </a:t>
            </a:r>
            <a:r>
              <a:rPr lang="en-US" altLang="zh-CN">
                <a:latin typeface="Andale Mono" panose="020B0509000000000004" charset="0"/>
                <a:ea typeface="宋体" charset="-122"/>
              </a:rPr>
              <a:t>C</a:t>
            </a:r>
            <a:r>
              <a:rPr lang="en-US" altLang="zh-CN">
                <a:ea typeface="宋体" charset="-122"/>
              </a:rPr>
              <a:t> is 2, etc.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Then affine cipher encryption is defined by </a:t>
            </a:r>
            <a:r>
              <a:rPr lang="en-US" altLang="zh-CN">
                <a:latin typeface="Times-Roman" charset="0"/>
                <a:ea typeface="宋体" charset="-122"/>
              </a:rPr>
              <a:t>c</a:t>
            </a:r>
            <a:r>
              <a:rPr lang="en-US" altLang="zh-CN" baseline="-25000">
                <a:latin typeface="Times-Roman" charset="0"/>
                <a:ea typeface="宋体" charset="-122"/>
              </a:rPr>
              <a:t>i</a:t>
            </a:r>
            <a:r>
              <a:rPr lang="en-US" altLang="zh-CN">
                <a:latin typeface="Times-Roman" charset="0"/>
                <a:ea typeface="宋体" charset="-122"/>
              </a:rPr>
              <a:t> = ap</a:t>
            </a:r>
            <a:r>
              <a:rPr lang="en-US" altLang="zh-CN" baseline="-25000">
                <a:latin typeface="Times-Roman" charset="0"/>
                <a:ea typeface="宋体" charset="-122"/>
              </a:rPr>
              <a:t>i</a:t>
            </a:r>
            <a:r>
              <a:rPr lang="en-US" altLang="zh-CN">
                <a:latin typeface="Times-Roman" charset="0"/>
                <a:ea typeface="宋体" charset="-122"/>
              </a:rPr>
              <a:t> + b (mod 26)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Where </a:t>
            </a:r>
            <a:r>
              <a:rPr lang="en-US" altLang="zh-CN">
                <a:latin typeface="Times-Roman" charset="0"/>
                <a:ea typeface="宋体" charset="-122"/>
              </a:rPr>
              <a:t>p</a:t>
            </a:r>
            <a:r>
              <a:rPr lang="en-US" altLang="zh-CN" baseline="-25000">
                <a:latin typeface="Times-Roman" charset="0"/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is the i</a:t>
            </a:r>
            <a:r>
              <a:rPr lang="en-US" altLang="zh-CN" baseline="30000">
                <a:ea typeface="宋体" charset="-122"/>
              </a:rPr>
              <a:t>th</a:t>
            </a:r>
            <a:r>
              <a:rPr lang="en-US" altLang="zh-CN">
                <a:ea typeface="宋体" charset="-122"/>
              </a:rPr>
              <a:t> plaintext letter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And </a:t>
            </a:r>
            <a:r>
              <a:rPr lang="en-US" altLang="zh-CN">
                <a:latin typeface="Times-Roman" charset="0"/>
                <a:ea typeface="宋体" charset="-122"/>
              </a:rPr>
              <a:t>a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>
                <a:latin typeface="Times-Roman" charset="0"/>
                <a:ea typeface="宋体" charset="-122"/>
              </a:rPr>
              <a:t>b</a:t>
            </a:r>
            <a:r>
              <a:rPr lang="en-US" altLang="zh-CN">
                <a:ea typeface="宋体" charset="-122"/>
              </a:rPr>
              <a:t> are constants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Require that </a:t>
            </a:r>
            <a:r>
              <a:rPr lang="en-US" altLang="zh-CN">
                <a:latin typeface="Times-Roman" charset="0"/>
                <a:ea typeface="宋体" charset="-122"/>
              </a:rPr>
              <a:t>gcd(a, 26) = 1</a:t>
            </a:r>
            <a:r>
              <a:rPr lang="en-US" altLang="zh-CN">
                <a:ea typeface="宋体" charset="-122"/>
              </a:rPr>
              <a:t> (why?)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F6F040E7-8C38-2C41-912D-400286513AD9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Affine Cipher</a:t>
            </a:r>
            <a:endParaRPr lang="en-US" altLang="zh-CN">
              <a:ea typeface="宋体" charset="-122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Encryption: </a:t>
            </a:r>
            <a:r>
              <a:rPr lang="en-US" altLang="zh-CN">
                <a:latin typeface="Times-Roman" charset="0"/>
                <a:ea typeface="宋体" charset="-122"/>
              </a:rPr>
              <a:t>c</a:t>
            </a:r>
            <a:r>
              <a:rPr lang="en-US" altLang="zh-CN" baseline="-25000">
                <a:latin typeface="Times-Roman" charset="0"/>
                <a:ea typeface="宋体" charset="-122"/>
              </a:rPr>
              <a:t>i</a:t>
            </a:r>
            <a:r>
              <a:rPr lang="en-US" altLang="zh-CN">
                <a:latin typeface="Times-Roman" charset="0"/>
                <a:ea typeface="宋体" charset="-122"/>
              </a:rPr>
              <a:t> = ap</a:t>
            </a:r>
            <a:r>
              <a:rPr lang="en-US" altLang="zh-CN" baseline="-25000">
                <a:latin typeface="Times-Roman" charset="0"/>
                <a:ea typeface="宋体" charset="-122"/>
              </a:rPr>
              <a:t>i</a:t>
            </a:r>
            <a:r>
              <a:rPr lang="en-US" altLang="zh-CN">
                <a:latin typeface="Times-Roman" charset="0"/>
                <a:ea typeface="宋体" charset="-122"/>
              </a:rPr>
              <a:t> + b (mod 26)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Decryption: </a:t>
            </a:r>
            <a:r>
              <a:rPr lang="en-US" altLang="zh-CN">
                <a:latin typeface="Times-Roman" charset="0"/>
                <a:ea typeface="宋体" charset="-122"/>
              </a:rPr>
              <a:t>p</a:t>
            </a:r>
            <a:r>
              <a:rPr lang="en-US" altLang="zh-CN" baseline="-25000">
                <a:latin typeface="Times-Roman" charset="0"/>
                <a:ea typeface="宋体" charset="-122"/>
              </a:rPr>
              <a:t>i</a:t>
            </a:r>
            <a:r>
              <a:rPr lang="en-US" altLang="zh-CN">
                <a:latin typeface="Times-Roman" charset="0"/>
                <a:ea typeface="宋体" charset="-122"/>
              </a:rPr>
              <a:t> = a</a:t>
            </a:r>
            <a:r>
              <a:rPr lang="en-US" altLang="zh-CN" baseline="30000">
                <a:latin typeface="Times-Roman" charset="0"/>
                <a:ea typeface="宋体" charset="-122"/>
              </a:rPr>
              <a:t>–1</a:t>
            </a:r>
            <a:r>
              <a:rPr lang="en-US" altLang="zh-CN">
                <a:latin typeface="Times-Roman" charset="0"/>
                <a:ea typeface="宋体" charset="-122"/>
              </a:rPr>
              <a:t>(c</a:t>
            </a:r>
            <a:r>
              <a:rPr lang="en-US" altLang="zh-CN" baseline="-25000">
                <a:latin typeface="Times-Roman" charset="0"/>
                <a:ea typeface="宋体" charset="-122"/>
              </a:rPr>
              <a:t>i</a:t>
            </a:r>
            <a:r>
              <a:rPr lang="en-US" altLang="zh-CN">
                <a:latin typeface="Times-Roman" charset="0"/>
                <a:ea typeface="宋体" charset="-122"/>
              </a:rPr>
              <a:t> – b) (mod 26)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Keyspace size?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Keyspace size is </a:t>
            </a:r>
            <a:r>
              <a:rPr lang="en-US" altLang="zh-CN">
                <a:latin typeface="Times-Roman" charset="0"/>
                <a:ea typeface="宋体" charset="-122"/>
              </a:rPr>
              <a:t>26</a:t>
            </a:r>
            <a:r>
              <a:rPr lang="en-US" altLang="zh-CN" baseline="30000">
                <a:latin typeface="Times-Roman" charset="0"/>
                <a:ea typeface="宋体" charset="-122"/>
              </a:rPr>
              <a:t> </a:t>
            </a:r>
            <a:r>
              <a:rPr lang="en-US" altLang="zh-CN">
                <a:latin typeface="Times-Roman" charset="0"/>
                <a:ea typeface="宋体" charset="-122"/>
              </a:rPr>
              <a:t>·</a:t>
            </a:r>
            <a:r>
              <a:rPr lang="en-US" altLang="zh-CN" baseline="30000">
                <a:latin typeface="Times-Roman" charset="0"/>
                <a:ea typeface="宋体" charset="-122"/>
              </a:rPr>
              <a:t> </a:t>
            </a:r>
            <a:r>
              <a:rPr lang="en-US" altLang="zh-CN">
                <a:latin typeface="Times-Roman" charset="0"/>
                <a:ea typeface="宋体" charset="-122"/>
                <a:sym typeface="Symbol" charset="2"/>
              </a:rPr>
              <a:t></a:t>
            </a:r>
            <a:r>
              <a:rPr lang="en-US" altLang="zh-CN">
                <a:latin typeface="Times-Roman" charset="0"/>
                <a:ea typeface="宋体" charset="-122"/>
              </a:rPr>
              <a:t>(26) = 312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Too small to be practical</a:t>
            </a:r>
            <a:endParaRPr lang="en-US" altLang="zh-CN">
              <a:ea typeface="宋体" charset="-122"/>
            </a:endParaRP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ldLvl="2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94ADF6E6-4E70-8B40-9DAC-BF7988D54204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Hill Cipher</a:t>
            </a:r>
            <a:endParaRPr lang="en-US" altLang="zh-CN">
              <a:ea typeface="宋体" charset="-122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91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Hill cipher is not related to small mountains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Invented by Lester Hill in 1929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A pre-modern block cipher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Idea is to create a substitution cipher with a large “alphabet”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All else being equal (which it never is) cipher should be stronger than simple substitution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5982092-777A-B247-91ED-6B394B0F6B43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Hill Cipher</a:t>
            </a:r>
            <a:endParaRPr lang="en-US" altLang="zh-CN">
              <a:ea typeface="宋体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Plaintext, </a:t>
            </a:r>
            <a:r>
              <a:rPr lang="en-US" altLang="zh-CN" sz="2800">
                <a:latin typeface="Times-Roman" charset="0"/>
                <a:ea typeface="宋体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0</a:t>
            </a:r>
            <a:r>
              <a:rPr lang="en-US" altLang="zh-CN" sz="2800">
                <a:ea typeface="宋体" charset="-122"/>
              </a:rPr>
              <a:t>, </a:t>
            </a:r>
            <a:r>
              <a:rPr lang="en-US" altLang="zh-CN" sz="2800">
                <a:latin typeface="Times-Roman" charset="0"/>
                <a:ea typeface="宋体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1</a:t>
            </a:r>
            <a:r>
              <a:rPr lang="en-US" altLang="zh-CN" sz="2800">
                <a:ea typeface="宋体" charset="-122"/>
              </a:rPr>
              <a:t>, </a:t>
            </a:r>
            <a:r>
              <a:rPr lang="en-US" altLang="zh-CN" sz="2800">
                <a:latin typeface="Times-Roman" charset="0"/>
                <a:ea typeface="宋体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2</a:t>
            </a:r>
            <a:r>
              <a:rPr lang="en-US" altLang="zh-CN" sz="2800">
                <a:ea typeface="宋体" charset="-122"/>
              </a:rPr>
              <a:t>, …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Each </a:t>
            </a:r>
            <a:r>
              <a:rPr lang="en-US" altLang="zh-CN" sz="2800">
                <a:latin typeface="Times-Roman" charset="0"/>
                <a:ea typeface="宋体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800">
                <a:ea typeface="宋体" charset="-122"/>
              </a:rPr>
              <a:t> is block of </a:t>
            </a:r>
            <a:r>
              <a:rPr lang="en-US" altLang="zh-CN" sz="2800">
                <a:latin typeface="Times-Roman" charset="0"/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 consecutive letters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As a column vector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Let </a:t>
            </a:r>
            <a:r>
              <a:rPr lang="en-US" altLang="zh-CN" sz="2800">
                <a:latin typeface="Times-Roman" charset="0"/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> be </a:t>
            </a:r>
            <a:r>
              <a:rPr lang="en-US" altLang="zh-CN" sz="2800">
                <a:latin typeface="Times-Roman" charset="0"/>
                <a:ea typeface="宋体" charset="-122"/>
              </a:rPr>
              <a:t>n x n</a:t>
            </a:r>
            <a:r>
              <a:rPr lang="en-US" altLang="zh-CN" sz="2800">
                <a:ea typeface="宋体" charset="-122"/>
              </a:rPr>
              <a:t> invertible matrix, </a:t>
            </a:r>
            <a:r>
              <a:rPr lang="en-US" altLang="zh-CN" sz="2800">
                <a:latin typeface="Times-Roman" charset="0"/>
                <a:ea typeface="宋体" charset="-122"/>
              </a:rPr>
              <a:t>mod 26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Then ciphertext block </a:t>
            </a:r>
            <a:r>
              <a:rPr lang="en-US" altLang="zh-CN" sz="2800">
                <a:latin typeface="Times-Roman" charset="0"/>
                <a:ea typeface="宋体" charset="-122"/>
              </a:rPr>
              <a:t>c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800">
                <a:ea typeface="宋体" charset="-122"/>
              </a:rPr>
              <a:t> is given by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latin typeface="Times-Roman" charset="0"/>
                <a:ea typeface="宋体" charset="-122"/>
              </a:rPr>
              <a:t>c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400">
                <a:latin typeface="Times-Roman" charset="0"/>
                <a:ea typeface="宋体" charset="-122"/>
              </a:rPr>
              <a:t> = A</a:t>
            </a:r>
            <a:r>
              <a:rPr lang="en-US" altLang="zh-CN" sz="2400" baseline="30000">
                <a:latin typeface="Times-Roman" charset="0"/>
                <a:ea typeface="宋体" charset="-122"/>
              </a:rPr>
              <a:t> </a:t>
            </a:r>
            <a:r>
              <a:rPr lang="en-US" altLang="zh-CN" sz="2400">
                <a:latin typeface="Times-Roman" charset="0"/>
                <a:ea typeface="宋体" charset="-122"/>
              </a:rPr>
              <a:t>p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400">
                <a:latin typeface="Times-Roman" charset="0"/>
                <a:ea typeface="宋体" charset="-122"/>
              </a:rPr>
              <a:t> (mod 26)</a:t>
            </a:r>
            <a:endParaRPr lang="en-US" altLang="zh-CN" sz="2400">
              <a:latin typeface="Times-Roman" charset="0"/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Decryption: </a:t>
            </a:r>
            <a:r>
              <a:rPr lang="en-US" altLang="zh-CN" sz="2400">
                <a:latin typeface="Times-Roman" charset="0"/>
                <a:ea typeface="宋体" charset="-122"/>
              </a:rPr>
              <a:t>p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400">
                <a:latin typeface="Times-Roman" charset="0"/>
                <a:ea typeface="宋体" charset="-122"/>
              </a:rPr>
              <a:t> = A</a:t>
            </a:r>
            <a:r>
              <a:rPr lang="en-US" altLang="zh-CN" sz="2400" baseline="30000">
                <a:latin typeface="Times-Roman" charset="0"/>
                <a:ea typeface="宋体" charset="-122"/>
              </a:rPr>
              <a:t>–1</a:t>
            </a:r>
            <a:r>
              <a:rPr lang="en-US" altLang="zh-CN" sz="2400">
                <a:latin typeface="Times-Roman" charset="0"/>
                <a:ea typeface="宋体" charset="-122"/>
              </a:rPr>
              <a:t>c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i</a:t>
            </a:r>
            <a:r>
              <a:rPr lang="en-US" altLang="zh-CN" sz="2400">
                <a:latin typeface="Times-Roman" charset="0"/>
                <a:ea typeface="宋体" charset="-122"/>
              </a:rPr>
              <a:t> (mod 26)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 matrix </a:t>
            </a:r>
            <a:r>
              <a:rPr lang="en-US" altLang="zh-CN" sz="2800">
                <a:latin typeface="Times-Roman" charset="0"/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> is the key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74DE69F2-8065-8A4D-9210-4DF1B45F0F04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pic>
        <p:nvPicPr>
          <p:cNvPr id="10854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6934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895600"/>
            <a:ext cx="700405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Hill Cipher Example</a:t>
            </a:r>
            <a:endParaRPr lang="en-US" altLang="zh-CN">
              <a:ea typeface="宋体" charset="-122"/>
            </a:endParaRP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Let </a:t>
            </a:r>
            <a:r>
              <a:rPr lang="en-US" altLang="zh-CN" sz="2800">
                <a:latin typeface="Times-Roman" charset="0"/>
                <a:ea typeface="宋体" charset="-122"/>
              </a:rPr>
              <a:t>n = 2</a:t>
            </a:r>
            <a:r>
              <a:rPr lang="en-US" altLang="zh-CN" sz="2800">
                <a:ea typeface="宋体" charset="-122"/>
              </a:rPr>
              <a:t> and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Plaintext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charset="-122"/>
              </a:rPr>
              <a:t>	 </a:t>
            </a:r>
            <a:r>
              <a:rPr lang="en-US" altLang="zh-CN" sz="2800">
                <a:latin typeface="Andale Mono" panose="020B0509000000000004" charset="0"/>
                <a:ea typeface="宋体" charset="-122"/>
              </a:rPr>
              <a:t>MEETMEHERE</a:t>
            </a:r>
            <a:r>
              <a:rPr lang="en-US" altLang="zh-CN" sz="2800">
                <a:latin typeface="Times-Roman" charset="0"/>
                <a:ea typeface="宋体" charset="-122"/>
              </a:rPr>
              <a:t> = (12,4,4,19,12,4,7,4,17,4)</a:t>
            </a:r>
            <a:endParaRPr lang="en-US" altLang="zh-CN" sz="2800">
              <a:latin typeface="Andale Mono" panose="020B0509000000000004" charset="0"/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Then</a:t>
            </a:r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And</a:t>
            </a:r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Ciphertext: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charset="-122"/>
              </a:rPr>
              <a:t>	</a:t>
            </a:r>
            <a:r>
              <a:rPr lang="en-US" altLang="zh-CN" sz="2800">
                <a:latin typeface="Times-Roman" charset="0"/>
                <a:ea typeface="宋体" charset="-122"/>
              </a:rPr>
              <a:t>(4,22,23,9,4,22,24,19,10,25) = </a:t>
            </a:r>
            <a:r>
              <a:rPr lang="en-US" altLang="zh-CN" sz="2800">
                <a:latin typeface="Andale Mono" panose="020B0509000000000004" charset="0"/>
                <a:ea typeface="宋体" charset="-122"/>
              </a:rPr>
              <a:t>EWXJEWYTKZ</a:t>
            </a:r>
            <a:endParaRPr lang="en-US" altLang="zh-CN" sz="2800">
              <a:latin typeface="Times-Roman" charset="0"/>
              <a:ea typeface="宋体" charset="-122"/>
            </a:endParaRPr>
          </a:p>
        </p:txBody>
      </p:sp>
      <p:pic>
        <p:nvPicPr>
          <p:cNvPr id="1085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14400"/>
            <a:ext cx="198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D340BA5F-23F0-4D40-AD76-64D8C9E3FA01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Hill Cipher Cryptanalysis</a:t>
            </a:r>
            <a:endParaRPr lang="en-US" altLang="zh-CN">
              <a:ea typeface="宋体" charset="-12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Trudy suspects Alice and Bob are using Hill cipher, with </a:t>
            </a:r>
            <a:r>
              <a:rPr lang="en-US" altLang="zh-CN" sz="2800">
                <a:latin typeface="Times-Roman" charset="0"/>
                <a:ea typeface="宋体" charset="-122"/>
              </a:rPr>
              <a:t>n x n</a:t>
            </a:r>
            <a:r>
              <a:rPr lang="en-US" altLang="zh-CN" sz="2800">
                <a:ea typeface="宋体" charset="-122"/>
              </a:rPr>
              <a:t> matrix </a:t>
            </a:r>
            <a:r>
              <a:rPr lang="en-US" altLang="zh-CN" sz="2800">
                <a:latin typeface="Times-Roman" charset="0"/>
                <a:ea typeface="宋体" charset="-122"/>
              </a:rPr>
              <a:t>A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SupposeTrudy knows </a:t>
            </a:r>
            <a:r>
              <a:rPr lang="en-US" altLang="zh-CN" sz="2800">
                <a:latin typeface="Times-Roman" charset="0"/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 plaintext blocks 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Plaintext blocks </a:t>
            </a:r>
            <a:r>
              <a:rPr lang="en-US" altLang="zh-CN" sz="2400">
                <a:latin typeface="Times-Roman" charset="0"/>
                <a:ea typeface="宋体" charset="-122"/>
              </a:rPr>
              <a:t>p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0</a:t>
            </a:r>
            <a:r>
              <a:rPr lang="en-US" altLang="zh-CN" sz="2400">
                <a:latin typeface="Times-Roman" charset="0"/>
                <a:ea typeface="宋体" charset="-122"/>
              </a:rPr>
              <a:t>,p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1</a:t>
            </a:r>
            <a:r>
              <a:rPr lang="en-US" altLang="zh-CN" sz="2400">
                <a:latin typeface="Times-Roman" charset="0"/>
                <a:ea typeface="宋体" charset="-122"/>
              </a:rPr>
              <a:t>,…,p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n-1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Ciphertext blocks </a:t>
            </a:r>
            <a:r>
              <a:rPr lang="en-US" altLang="zh-CN" sz="2400">
                <a:latin typeface="Times-Roman" charset="0"/>
                <a:ea typeface="宋体" charset="-122"/>
              </a:rPr>
              <a:t>c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0</a:t>
            </a:r>
            <a:r>
              <a:rPr lang="en-US" altLang="zh-CN" sz="2400">
                <a:latin typeface="Times-Roman" charset="0"/>
                <a:ea typeface="宋体" charset="-122"/>
              </a:rPr>
              <a:t>,c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1</a:t>
            </a:r>
            <a:r>
              <a:rPr lang="en-US" altLang="zh-CN" sz="2400">
                <a:latin typeface="Times-Roman" charset="0"/>
                <a:ea typeface="宋体" charset="-122"/>
              </a:rPr>
              <a:t>,…,c</a:t>
            </a:r>
            <a:r>
              <a:rPr lang="en-US" altLang="zh-CN" sz="2400" baseline="-25000">
                <a:latin typeface="Times-Roman" charset="0"/>
                <a:ea typeface="宋体" charset="-122"/>
              </a:rPr>
              <a:t>n-1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Let </a:t>
            </a:r>
            <a:r>
              <a:rPr lang="en-US" altLang="zh-CN" sz="2800">
                <a:latin typeface="Times-Roman" charset="0"/>
                <a:ea typeface="宋体" charset="-122"/>
              </a:rPr>
              <a:t>P</a:t>
            </a:r>
            <a:r>
              <a:rPr lang="en-US" altLang="zh-CN" sz="2800">
                <a:ea typeface="宋体" charset="-122"/>
              </a:rPr>
              <a:t> be matrix with columns </a:t>
            </a:r>
            <a:r>
              <a:rPr lang="en-US" altLang="zh-CN" sz="2800">
                <a:latin typeface="Times-Roman" charset="0"/>
                <a:ea typeface="宋体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0</a:t>
            </a:r>
            <a:r>
              <a:rPr lang="en-US" altLang="zh-CN" sz="2800">
                <a:latin typeface="Times-Roman" charset="0"/>
                <a:ea typeface="宋体" charset="-122"/>
              </a:rPr>
              <a:t>,p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1</a:t>
            </a:r>
            <a:r>
              <a:rPr lang="en-US" altLang="zh-CN" sz="2800">
                <a:latin typeface="Times-Roman" charset="0"/>
                <a:ea typeface="宋体" charset="-122"/>
              </a:rPr>
              <a:t>,…,p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n-1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Let </a:t>
            </a:r>
            <a:r>
              <a:rPr lang="en-US" altLang="zh-CN" sz="2800">
                <a:latin typeface="Times-Roman" charset="0"/>
                <a:ea typeface="宋体" charset="-122"/>
              </a:rPr>
              <a:t>C</a:t>
            </a:r>
            <a:r>
              <a:rPr lang="en-US" altLang="zh-CN" sz="2800">
                <a:ea typeface="宋体" charset="-122"/>
              </a:rPr>
              <a:t> be matrix with columns </a:t>
            </a:r>
            <a:r>
              <a:rPr lang="en-US" altLang="zh-CN" sz="2800">
                <a:latin typeface="Times-Roman" charset="0"/>
                <a:ea typeface="宋体" charset="-122"/>
              </a:rPr>
              <a:t>c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0</a:t>
            </a:r>
            <a:r>
              <a:rPr lang="en-US" altLang="zh-CN" sz="2800">
                <a:latin typeface="Times-Roman" charset="0"/>
                <a:ea typeface="宋体" charset="-122"/>
              </a:rPr>
              <a:t>,c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1</a:t>
            </a:r>
            <a:r>
              <a:rPr lang="en-US" altLang="zh-CN" sz="2800">
                <a:latin typeface="Times-Roman" charset="0"/>
                <a:ea typeface="宋体" charset="-122"/>
              </a:rPr>
              <a:t>,…,c</a:t>
            </a:r>
            <a:r>
              <a:rPr lang="en-US" altLang="zh-CN" sz="2800" baseline="-25000">
                <a:latin typeface="Times-Roman" charset="0"/>
                <a:ea typeface="宋体" charset="-122"/>
              </a:rPr>
              <a:t>n-1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Then </a:t>
            </a:r>
            <a:r>
              <a:rPr lang="en-US" altLang="zh-CN" sz="2800">
                <a:latin typeface="Times-Roman" charset="0"/>
                <a:ea typeface="宋体" charset="-122"/>
              </a:rPr>
              <a:t>AP = C</a:t>
            </a:r>
            <a:r>
              <a:rPr lang="en-US" altLang="zh-CN" sz="2800">
                <a:ea typeface="宋体" charset="-122"/>
              </a:rPr>
              <a:t> and </a:t>
            </a:r>
            <a:r>
              <a:rPr lang="en-US" altLang="zh-CN" sz="2800">
                <a:latin typeface="Times-Roman" charset="0"/>
                <a:ea typeface="宋体" charset="-122"/>
              </a:rPr>
              <a:t>A = CP</a:t>
            </a:r>
            <a:r>
              <a:rPr lang="en-US" altLang="zh-CN" sz="2800" baseline="30000">
                <a:latin typeface="Times-Roman" charset="0"/>
                <a:ea typeface="宋体" charset="-122"/>
              </a:rPr>
              <a:t>–1</a:t>
            </a:r>
            <a:r>
              <a:rPr lang="en-US" altLang="zh-CN" sz="2800">
                <a:ea typeface="宋体" charset="-122"/>
              </a:rPr>
              <a:t> if </a:t>
            </a:r>
            <a:r>
              <a:rPr lang="en-US" altLang="zh-CN" sz="2800">
                <a:latin typeface="Times-Roman" charset="0"/>
                <a:ea typeface="宋体" charset="-122"/>
              </a:rPr>
              <a:t>P</a:t>
            </a:r>
            <a:r>
              <a:rPr lang="en-US" altLang="zh-CN" sz="2800" baseline="30000">
                <a:latin typeface="Times-Roman" charset="0"/>
                <a:ea typeface="宋体" charset="-122"/>
              </a:rPr>
              <a:t>–1</a:t>
            </a:r>
            <a:r>
              <a:rPr lang="en-US" altLang="zh-CN" sz="2800">
                <a:ea typeface="宋体" charset="-122"/>
              </a:rPr>
              <a:t> exists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2651D98A-AA91-A844-A09D-2753C235A6C0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Scytale</a:t>
            </a:r>
            <a:endParaRPr lang="en-US" altLang="zh-CN">
              <a:ea typeface="宋体" charset="-122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Suppose Alice and Bob use Scytale to encrypt a message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What is the key?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How hard is it for Trudy to break without key?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Suppose many different rod diameters are available to Alice and Bob…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How hard is it for Trudy to break a message?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Can Trudy attack messages automatically—without manually examining each </a:t>
            </a:r>
            <a:r>
              <a:rPr lang="en-US" altLang="zh-CN" sz="2400" b="1">
                <a:solidFill>
                  <a:schemeClr val="accent2"/>
                </a:solidFill>
                <a:ea typeface="宋体" charset="-122"/>
              </a:rPr>
              <a:t>putative</a:t>
            </a:r>
            <a:r>
              <a:rPr lang="en-US" altLang="zh-CN" sz="2400">
                <a:ea typeface="宋体" charset="-122"/>
              </a:rPr>
              <a:t> decrypt?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516063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516063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6BE207AF-1211-D24D-A648-777128EB9BEC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Cryptanalysis: Lesson IV</a:t>
            </a:r>
            <a:endParaRPr lang="en-US" altLang="zh-CN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Linear</a:t>
            </a:r>
            <a:r>
              <a:rPr lang="en-US" altLang="zh-CN">
                <a:ea typeface="宋体" charset="-122"/>
              </a:rPr>
              <a:t> ciphers are weak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Since linear equations are easy to solve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Strong cipher must have nonlinearity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Linear components are useful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But cipher cannot be entirely linear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Cryptanalyst try to approximate nonlinear parts with linear equations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F7891B3E-F935-2141-8070-F04FCE178060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One-time Pad</a:t>
            </a:r>
            <a:endParaRPr lang="en-US" altLang="zh-CN">
              <a:ea typeface="宋体" charset="-122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 provably secure cipher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No other cipher we discuss is provably secure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Why not use one-time pad for everything?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Impractical for most applications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But it does have its uses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2800BE3D-F3FA-5943-A3BE-25C7BDD967E6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One-time Pad Encryption</a:t>
            </a:r>
            <a:endParaRPr lang="en-US" altLang="zh-CN">
              <a:ea typeface="宋体" charset="-122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47663" y="1828800"/>
            <a:ext cx="841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ndale Mono" panose="020B0509000000000004" charset="0"/>
                <a:ea typeface="宋体" charset="-122"/>
              </a:rPr>
              <a:t>e=000  h=001  i=010  k=011  l=100  r=101  s=110  t=111</a:t>
            </a:r>
            <a:endParaRPr lang="en-US" altLang="zh-CN" sz="2000">
              <a:latin typeface="Andale Mono" panose="020B0509000000000004" charset="0"/>
              <a:ea typeface="宋体" charset="-122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80988" y="1752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248837" name="Group 5"/>
          <p:cNvGraphicFramePr>
            <a:graphicFrameLocks noGrp="1"/>
          </p:cNvGraphicFramePr>
          <p:nvPr/>
        </p:nvGraphicFramePr>
        <p:xfrm>
          <a:off x="2057400" y="320675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8882" name="Group 50"/>
          <p:cNvGraphicFramePr>
            <a:graphicFrameLocks noGrp="1"/>
          </p:cNvGraphicFramePr>
          <p:nvPr/>
        </p:nvGraphicFramePr>
        <p:xfrm>
          <a:off x="2057400" y="418147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93" name="Rectangle 103"/>
          <p:cNvSpPr>
            <a:spLocks noChangeArrowheads="1"/>
          </p:cNvSpPr>
          <p:nvPr/>
        </p:nvSpPr>
        <p:spPr bwMode="auto">
          <a:xfrm>
            <a:off x="2089150" y="2530475"/>
            <a:ext cx="6034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宋体" charset="-122"/>
              </a:rPr>
              <a:t>Encryption: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 Plaintext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  <a:sym typeface="Symbol" charset="2"/>
              </a:rPr>
              <a:t> Key = Ciphertext</a:t>
            </a:r>
            <a:endParaRPr lang="en-US" altLang="zh-CN" sz="2400">
              <a:ea typeface="宋体" charset="-122"/>
              <a:sym typeface="Symbol" charset="2"/>
            </a:endParaRPr>
          </a:p>
        </p:txBody>
      </p:sp>
      <p:sp>
        <p:nvSpPr>
          <p:cNvPr id="116794" name="Line 104"/>
          <p:cNvSpPr>
            <a:spLocks noChangeShapeType="1"/>
          </p:cNvSpPr>
          <p:nvPr/>
        </p:nvSpPr>
        <p:spPr bwMode="auto">
          <a:xfrm>
            <a:off x="2057400" y="47148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5" name="Rectangle 105"/>
          <p:cNvSpPr>
            <a:spLocks noChangeArrowheads="1"/>
          </p:cNvSpPr>
          <p:nvPr/>
        </p:nvSpPr>
        <p:spPr bwMode="auto">
          <a:xfrm>
            <a:off x="504825" y="3740150"/>
            <a:ext cx="1550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Plaintext: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16796" name="Rectangle 106"/>
          <p:cNvSpPr>
            <a:spLocks noChangeArrowheads="1"/>
          </p:cNvSpPr>
          <p:nvPr/>
        </p:nvSpPr>
        <p:spPr bwMode="auto">
          <a:xfrm>
            <a:off x="1219200" y="4213225"/>
            <a:ext cx="785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Key: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16797" name="Rectangle 107"/>
          <p:cNvSpPr>
            <a:spLocks noChangeArrowheads="1"/>
          </p:cNvSpPr>
          <p:nvPr/>
        </p:nvSpPr>
        <p:spPr bwMode="auto">
          <a:xfrm>
            <a:off x="228600" y="4730750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Ciphertext: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D631AA5C-5937-6A4C-A00E-574A64FA9BB3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One-time Pad Decryption</a:t>
            </a:r>
            <a:endParaRPr lang="en-US" altLang="zh-CN">
              <a:ea typeface="宋体" charset="-122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47663" y="1828800"/>
            <a:ext cx="841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ndale Mono" panose="020B0509000000000004" charset="0"/>
                <a:ea typeface="宋体" charset="-122"/>
              </a:rPr>
              <a:t>e=000  h=001  i=010  k=011  l=100  r=101  s=110  t=111</a:t>
            </a:r>
            <a:endParaRPr lang="en-US" altLang="zh-CN" sz="2000">
              <a:latin typeface="Andale Mono" panose="020B0509000000000004" charset="0"/>
              <a:ea typeface="宋体" charset="-122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80988" y="1752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249861" name="Group 5"/>
          <p:cNvGraphicFramePr>
            <a:graphicFrameLocks noGrp="1"/>
          </p:cNvGraphicFramePr>
          <p:nvPr/>
        </p:nvGraphicFramePr>
        <p:xfrm>
          <a:off x="2057400" y="32004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9904" name="Group 48"/>
          <p:cNvGraphicFramePr>
            <a:graphicFrameLocks noGrp="1"/>
          </p:cNvGraphicFramePr>
          <p:nvPr/>
        </p:nvGraphicFramePr>
        <p:xfrm>
          <a:off x="2057400" y="418147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41" name="Rectangle 101"/>
          <p:cNvSpPr>
            <a:spLocks noChangeArrowheads="1"/>
          </p:cNvSpPr>
          <p:nvPr/>
        </p:nvSpPr>
        <p:spPr bwMode="auto">
          <a:xfrm>
            <a:off x="2089150" y="2530475"/>
            <a:ext cx="6073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宋体" charset="-122"/>
              </a:rPr>
              <a:t>Decryption: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 Ciphertext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  <a:sym typeface="Symbol" charset="2"/>
              </a:rPr>
              <a:t> Key = Plaintext</a:t>
            </a:r>
            <a:endParaRPr lang="en-US" altLang="zh-CN" sz="2400">
              <a:ea typeface="宋体" charset="-122"/>
              <a:sym typeface="Symbol" charset="2"/>
            </a:endParaRPr>
          </a:p>
        </p:txBody>
      </p:sp>
      <p:sp>
        <p:nvSpPr>
          <p:cNvPr id="118842" name="Line 102"/>
          <p:cNvSpPr>
            <a:spLocks noChangeShapeType="1"/>
          </p:cNvSpPr>
          <p:nvPr/>
        </p:nvSpPr>
        <p:spPr bwMode="auto">
          <a:xfrm>
            <a:off x="2057400" y="47148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43" name="Rectangle 103"/>
          <p:cNvSpPr>
            <a:spLocks noChangeArrowheads="1"/>
          </p:cNvSpPr>
          <p:nvPr/>
        </p:nvSpPr>
        <p:spPr bwMode="auto">
          <a:xfrm>
            <a:off x="152400" y="3740150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Ciphertext: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18844" name="Rectangle 104"/>
          <p:cNvSpPr>
            <a:spLocks noChangeArrowheads="1"/>
          </p:cNvSpPr>
          <p:nvPr/>
        </p:nvSpPr>
        <p:spPr bwMode="auto">
          <a:xfrm>
            <a:off x="1219200" y="4213225"/>
            <a:ext cx="785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Key: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18845" name="Rectangle 105"/>
          <p:cNvSpPr>
            <a:spLocks noChangeArrowheads="1"/>
          </p:cNvSpPr>
          <p:nvPr/>
        </p:nvSpPr>
        <p:spPr bwMode="auto">
          <a:xfrm>
            <a:off x="428625" y="4730750"/>
            <a:ext cx="1550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Plaintext: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DF423C47-3DF0-AD4A-A452-8654EF2BF9D5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One-time Pad</a:t>
            </a:r>
            <a:endParaRPr lang="en-US" altLang="zh-CN">
              <a:ea typeface="宋体" charset="-122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47663" y="5257800"/>
            <a:ext cx="841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ndale Mono" panose="020B0509000000000004" charset="0"/>
                <a:ea typeface="宋体" charset="-122"/>
              </a:rPr>
              <a:t>e=000  h=001  i=010  k=011  l=100  r=101  s=110  t=111</a:t>
            </a:r>
            <a:endParaRPr lang="en-US" altLang="zh-CN" sz="2000">
              <a:latin typeface="Andale Mono" panose="020B0509000000000004" charset="0"/>
              <a:ea typeface="宋体" charset="-122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80988" y="5181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250885" name="Group 5"/>
          <p:cNvGraphicFramePr>
            <a:graphicFrameLocks noGrp="1"/>
          </p:cNvGraphicFramePr>
          <p:nvPr/>
        </p:nvGraphicFramePr>
        <p:xfrm>
          <a:off x="2057400" y="23622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0930" name="Group 50"/>
          <p:cNvGraphicFramePr>
            <a:graphicFrameLocks noGrp="1"/>
          </p:cNvGraphicFramePr>
          <p:nvPr/>
        </p:nvGraphicFramePr>
        <p:xfrm>
          <a:off x="2057400" y="333692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89" name="Line 103"/>
          <p:cNvSpPr>
            <a:spLocks noChangeShapeType="1"/>
          </p:cNvSpPr>
          <p:nvPr/>
        </p:nvSpPr>
        <p:spPr bwMode="auto">
          <a:xfrm>
            <a:off x="2057400" y="38703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90" name="Rectangle 104"/>
          <p:cNvSpPr>
            <a:spLocks noChangeArrowheads="1"/>
          </p:cNvSpPr>
          <p:nvPr/>
        </p:nvSpPr>
        <p:spPr bwMode="auto">
          <a:xfrm>
            <a:off x="227013" y="2895600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Ciphertext: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20891" name="Rectangle 105"/>
          <p:cNvSpPr>
            <a:spLocks noChangeArrowheads="1"/>
          </p:cNvSpPr>
          <p:nvPr/>
        </p:nvSpPr>
        <p:spPr bwMode="auto">
          <a:xfrm>
            <a:off x="990600" y="3368675"/>
            <a:ext cx="1019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“</a:t>
            </a:r>
            <a:r>
              <a:rPr lang="en-US" altLang="zh-CN" sz="2400" b="1">
                <a:solidFill>
                  <a:schemeClr val="accent2"/>
                </a:solidFill>
                <a:ea typeface="宋体" charset="-122"/>
              </a:rPr>
              <a:t>key</a:t>
            </a:r>
            <a:r>
              <a:rPr lang="en-US" altLang="zh-CN" sz="2400">
                <a:ea typeface="宋体" charset="-122"/>
              </a:rPr>
              <a:t>”: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20892" name="Rectangle 106"/>
          <p:cNvSpPr>
            <a:spLocks noChangeArrowheads="1"/>
          </p:cNvSpPr>
          <p:nvPr/>
        </p:nvSpPr>
        <p:spPr bwMode="auto">
          <a:xfrm>
            <a:off x="187325" y="3886200"/>
            <a:ext cx="1792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“Plaintext”: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20893" name="Rectangle 107"/>
          <p:cNvSpPr>
            <a:spLocks noChangeArrowheads="1"/>
          </p:cNvSpPr>
          <p:nvPr/>
        </p:nvSpPr>
        <p:spPr bwMode="auto">
          <a:xfrm>
            <a:off x="304800" y="1789113"/>
            <a:ext cx="66452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宋体" charset="-122"/>
              </a:rPr>
              <a:t>Double agent claims sender used “</a:t>
            </a:r>
            <a:r>
              <a:rPr lang="en-US" altLang="zh-CN" sz="2800" b="1">
                <a:solidFill>
                  <a:schemeClr val="accent2"/>
                </a:solidFill>
                <a:ea typeface="宋体" charset="-122"/>
              </a:rPr>
              <a:t>key</a:t>
            </a:r>
            <a:r>
              <a:rPr lang="en-US" altLang="zh-CN" sz="2800">
                <a:ea typeface="宋体" charset="-122"/>
              </a:rPr>
              <a:t>”: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A819D121-CBC6-8741-8D01-C7FCB5A74563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One-time Pad</a:t>
            </a:r>
            <a:endParaRPr lang="en-US" altLang="zh-CN">
              <a:ea typeface="宋体" charset="-122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47663" y="5257800"/>
            <a:ext cx="841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ndale Mono" panose="020B0509000000000004" charset="0"/>
                <a:ea typeface="宋体" charset="-122"/>
              </a:rPr>
              <a:t>e=000  h=001  i=010  k=011  l=100  r=101  s=110  t=111</a:t>
            </a:r>
            <a:endParaRPr lang="en-US" altLang="zh-CN" sz="2000">
              <a:latin typeface="Andale Mono" panose="020B0509000000000004" charset="0"/>
              <a:ea typeface="宋体" charset="-122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80988" y="5181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251909" name="Group 5"/>
          <p:cNvGraphicFramePr>
            <a:graphicFrameLocks noGrp="1"/>
          </p:cNvGraphicFramePr>
          <p:nvPr/>
        </p:nvGraphicFramePr>
        <p:xfrm>
          <a:off x="2057400" y="23622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1954" name="Group 50"/>
          <p:cNvGraphicFramePr>
            <a:graphicFrameLocks noGrp="1"/>
          </p:cNvGraphicFramePr>
          <p:nvPr/>
        </p:nvGraphicFramePr>
        <p:xfrm>
          <a:off x="2057400" y="333692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panose="020B0509000000000004" charset="0"/>
                          <a:ea typeface="宋体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ale Mono" panose="020B050900000000000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37" name="Line 103"/>
          <p:cNvSpPr>
            <a:spLocks noChangeShapeType="1"/>
          </p:cNvSpPr>
          <p:nvPr/>
        </p:nvSpPr>
        <p:spPr bwMode="auto">
          <a:xfrm>
            <a:off x="2057400" y="38703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8" name="Rectangle 104"/>
          <p:cNvSpPr>
            <a:spLocks noChangeArrowheads="1"/>
          </p:cNvSpPr>
          <p:nvPr/>
        </p:nvSpPr>
        <p:spPr bwMode="auto">
          <a:xfrm>
            <a:off x="227013" y="2895600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Ciphertext: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22939" name="Rectangle 105"/>
          <p:cNvSpPr>
            <a:spLocks noChangeArrowheads="1"/>
          </p:cNvSpPr>
          <p:nvPr/>
        </p:nvSpPr>
        <p:spPr bwMode="auto">
          <a:xfrm>
            <a:off x="990600" y="3368675"/>
            <a:ext cx="10271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“Key”: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22940" name="Rectangle 106"/>
          <p:cNvSpPr>
            <a:spLocks noChangeArrowheads="1"/>
          </p:cNvSpPr>
          <p:nvPr/>
        </p:nvSpPr>
        <p:spPr bwMode="auto">
          <a:xfrm>
            <a:off x="187325" y="3886200"/>
            <a:ext cx="1792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“Plaintext”: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22941" name="Rectangle 107"/>
          <p:cNvSpPr>
            <a:spLocks noChangeArrowheads="1"/>
          </p:cNvSpPr>
          <p:nvPr/>
        </p:nvSpPr>
        <p:spPr bwMode="auto">
          <a:xfrm>
            <a:off x="304800" y="1789113"/>
            <a:ext cx="69992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宋体" charset="-122"/>
              </a:rPr>
              <a:t>Sender is captured and claims the key is: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89898BD3-F6AD-A64F-8351-48C951E0A1A3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One-time Pad Summary</a:t>
            </a:r>
            <a:endParaRPr lang="en-US" altLang="zh-CN">
              <a:ea typeface="宋体" charset="-122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Provably secure, when used correctly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Ciphertext provides no info about plaintext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All plaintexts are equally likely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Pad must be random, used only once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Pad is known only by sender and receiver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Pad is same size as message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No assurance of message integrity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Why not distribute message the same way as the pad?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ldLvl="2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201F39E-773E-B74F-A83D-70787BA9CB30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Codebook Cipher</a:t>
            </a:r>
            <a:endParaRPr lang="en-US" altLang="zh-CN">
              <a:ea typeface="宋体" charset="-122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Literally, a book filled with “codes”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More precisely, 2 codebooks, 1 for encryption and 1 for decryption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Key is the codebook itself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Security of cipher requires physical security for codebook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Codebooks widely used thru WWII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06FC9A1F-427A-2844-A0C1-EE8F4325A9D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Codebook Cipher</a:t>
            </a:r>
            <a:endParaRPr lang="en-US" altLang="zh-CN">
              <a:ea typeface="宋体" charset="-122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Literally, a book filled with “codewords”</a:t>
            </a:r>
            <a:endParaRPr lang="en-US" altLang="zh-CN" sz="2800">
              <a:ea typeface="宋体" charset="-122"/>
              <a:hlinkClick r:id="rId1"/>
            </a:endParaRPr>
          </a:p>
          <a:p>
            <a:pPr eaLnBrk="1" hangingPunct="1"/>
            <a:r>
              <a:rPr lang="en-US" altLang="zh-CN" sz="2800">
                <a:ea typeface="宋体" charset="-122"/>
                <a:hlinkClick r:id="rId1"/>
              </a:rPr>
              <a:t>Zimmerman Telegram</a:t>
            </a:r>
            <a:r>
              <a:rPr lang="en-US" altLang="zh-CN" sz="2800">
                <a:ea typeface="宋体" charset="-122"/>
              </a:rPr>
              <a:t> encrypted via codebook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ea typeface="宋体" charset="-122"/>
              </a:rPr>
              <a:t>		Februar			13605</a:t>
            </a:r>
            <a:endParaRPr lang="en-US" altLang="zh-CN" sz="1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ea typeface="宋体" charset="-122"/>
              </a:rPr>
              <a:t>		fest			13732</a:t>
            </a:r>
            <a:endParaRPr lang="en-US" altLang="zh-CN" sz="1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ea typeface="宋体" charset="-122"/>
              </a:rPr>
              <a:t>		finanzielle		13850</a:t>
            </a:r>
            <a:endParaRPr lang="en-US" altLang="zh-CN" sz="1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ea typeface="宋体" charset="-122"/>
              </a:rPr>
              <a:t>		folgender		13918</a:t>
            </a:r>
            <a:endParaRPr lang="en-US" altLang="zh-CN" sz="1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ea typeface="宋体" charset="-122"/>
              </a:rPr>
              <a:t>		Frieden			17142</a:t>
            </a:r>
            <a:endParaRPr lang="en-US" altLang="zh-CN" sz="1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ea typeface="宋体" charset="-122"/>
              </a:rPr>
              <a:t>		Friedenschluss		17149</a:t>
            </a:r>
            <a:endParaRPr lang="en-US" altLang="zh-CN" sz="1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ea typeface="宋体" charset="-122"/>
              </a:rPr>
              <a:t>			:		    :</a:t>
            </a:r>
            <a:endParaRPr lang="en-US" altLang="zh-CN" sz="1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Modern block ciphers are codebooks!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More on this later…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00EEB513-7175-5841-8D12-D986318E9430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200400" cy="15240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Zimmerman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Telegram</a:t>
            </a:r>
            <a:endParaRPr lang="en-US" altLang="zh-CN">
              <a:ea typeface="宋体" charset="-122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3429000" cy="3581400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One of most famous codebook ciphers ever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Led to US entry in WWI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Ciphertext shown here…</a:t>
            </a:r>
            <a:endParaRPr lang="en-US" altLang="zh-CN" sz="2800">
              <a:ea typeface="宋体" charset="-122"/>
            </a:endParaRPr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33400"/>
            <a:ext cx="428625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053B42DF-3C46-9F43-80CE-D7807065E49A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Columnar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Put plaintext into rows of matrix then read ciphertext out of columns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For example, suppose matrix is 3 x 4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Plaintext: </a:t>
            </a:r>
            <a:r>
              <a:rPr lang="en-US" altLang="zh-CN" sz="2400">
                <a:latin typeface="Andale Mono" panose="020B0509000000000004" charset="0"/>
                <a:ea typeface="宋体" charset="-122"/>
              </a:rPr>
              <a:t>SEETHELIGHT</a:t>
            </a:r>
            <a:endParaRPr lang="en-US" altLang="zh-CN" sz="24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eaLnBrk="1" hangingPunct="1"/>
            <a:endParaRPr lang="en-US" altLang="zh-CN" sz="2800">
              <a:ea typeface="宋体" charset="-122"/>
            </a:endParaRPr>
          </a:p>
          <a:p>
            <a:pPr lvl="1" eaLnBrk="1" hangingPunct="1"/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Ciphertext: </a:t>
            </a:r>
            <a:r>
              <a:rPr lang="en-US" altLang="zh-CN" sz="2400">
                <a:latin typeface="Andale Mono" panose="020B0509000000000004" charset="0"/>
                <a:ea typeface="宋体" charset="-122"/>
              </a:rPr>
              <a:t>SHGEEHELTTIX</a:t>
            </a:r>
            <a:endParaRPr lang="en-US" altLang="zh-CN" sz="2400">
              <a:latin typeface="Andale Mono" panose="020B0509000000000004" charset="0"/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Same effect as Scytale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What is the key?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41688"/>
            <a:ext cx="2173288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FF3BA372-B8A9-A542-BC49-AC4DF1F49884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276600" cy="20574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Zimmerman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Telegram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Decrypted</a:t>
            </a:r>
            <a:endParaRPr lang="en-US" altLang="zh-CN">
              <a:ea typeface="宋体" charset="-122"/>
            </a:endParaRPr>
          </a:p>
        </p:txBody>
      </p:sp>
      <p:pic>
        <p:nvPicPr>
          <p:cNvPr id="1351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334963"/>
            <a:ext cx="5070475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095625"/>
            <a:ext cx="2435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B808D57C-A3CD-0A44-B47C-065BBB4E06FC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Codebook Cipher</a:t>
            </a:r>
            <a:endParaRPr lang="en-US" altLang="zh-CN">
              <a:ea typeface="宋体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Codebooks are susceptible to statistical analysis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Like simple substitution cipher, but lots of data required to attack a codebook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Historically, codebooks very popular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To extend useful life of a codebook, an 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additive</a:t>
            </a:r>
            <a:r>
              <a:rPr lang="en-US" altLang="zh-CN">
                <a:ea typeface="宋体" charset="-122"/>
              </a:rPr>
              <a:t> was usually used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83EAE267-535D-8345-ADDD-6FF2E18A9B7A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Codebook Additive</a:t>
            </a:r>
            <a:endParaRPr lang="en-US" altLang="zh-CN">
              <a:ea typeface="宋体" charset="-122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2362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Codebook 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additive</a:t>
            </a:r>
            <a:r>
              <a:rPr lang="en-US" altLang="zh-CN">
                <a:ea typeface="宋体" charset="-122"/>
              </a:rPr>
              <a:t> is another book filled with “random” number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Sequence of additive numbers added to codeword to yield ciphertext</a:t>
            </a:r>
            <a:endParaRPr lang="en-US" altLang="zh-CN">
              <a:ea typeface="宋体" charset="-122"/>
            </a:endParaRP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52400" y="4870450"/>
            <a:ext cx="14652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plaintext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640138" y="4876800"/>
            <a:ext cx="15414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codeword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7123113" y="4876800"/>
            <a:ext cx="1711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charset="-122"/>
              </a:rPr>
              <a:t>ciphertext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1676400" y="5181600"/>
            <a:ext cx="1905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5181600" y="5181600"/>
            <a:ext cx="1905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1905000" y="4495800"/>
            <a:ext cx="12906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lookup in</a:t>
            </a:r>
            <a:endParaRPr lang="en-US" altLang="zh-CN" sz="2000">
              <a:ea typeface="宋体" charset="-122"/>
            </a:endParaRP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codebook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5562600" y="4495800"/>
            <a:ext cx="11382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add the</a:t>
            </a:r>
            <a:endParaRPr lang="en-US" altLang="zh-CN" sz="2000">
              <a:ea typeface="宋体" charset="-122"/>
            </a:endParaRP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additive</a:t>
            </a:r>
            <a:endParaRPr lang="en-US" altLang="zh-CN" sz="2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697856" presetClass="entr" presetSubtype="407223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utoUpdateAnimBg="0"/>
      <p:bldP spid="260101" grpId="0" autoUpdateAnimBg="0"/>
      <p:bldP spid="260102" grpId="0" autoUpdateAnimBg="0"/>
      <p:bldP spid="260103" grpId="0" animBg="1"/>
      <p:bldP spid="260104" grpId="0" animBg="1"/>
      <p:bldP spid="260105" grpId="0" autoUpdateAnimBg="0"/>
      <p:bldP spid="26010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197B1BBE-68BB-A141-BDB9-5B86BB1D2CA9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Codebook Additive</a:t>
            </a:r>
            <a:endParaRPr lang="en-US" altLang="zh-CN">
              <a:ea typeface="宋体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Usually, starting position in additive book selected at random by sender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Starting additive position usually sent “in the clear” with the ciphertext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Part of the message indicator (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MI</a:t>
            </a:r>
            <a:r>
              <a:rPr lang="en-US" altLang="zh-CN">
                <a:ea typeface="宋体" charset="-122"/>
              </a:rPr>
              <a:t>)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Modern term: initialization vector (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IV</a:t>
            </a:r>
            <a:r>
              <a:rPr lang="en-US" altLang="zh-CN">
                <a:ea typeface="宋体" charset="-122"/>
              </a:rPr>
              <a:t>)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Why does this extend the useful life of a codebook?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A50EEFF2-D669-C548-8282-795B97F454BD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Cryptanalysis: Summary</a:t>
            </a:r>
            <a:endParaRPr lang="en-US" altLang="zh-CN">
              <a:ea typeface="宋体" charset="-122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Exhaustive key search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Divide and conquer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Statistical analysis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Exploit linearity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Or any combination thereof (or anything else you can think of)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All’s fair in love and war…</a:t>
            </a:r>
            <a:endParaRPr lang="en-US" altLang="zh-CN">
              <a:ea typeface="宋体" charset="-122"/>
            </a:endParaRPr>
          </a:p>
          <a:p>
            <a:pPr lvl="1" eaLnBrk="1" hangingPunct="1"/>
            <a:r>
              <a:rPr lang="en-US" altLang="zh-CN">
                <a:ea typeface="宋体" charset="-122"/>
              </a:rPr>
              <a:t>…and cryptanalysis!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ldLvl="2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049F81A6-EE01-EB46-BAC5-3B51AB71FFB5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Keyword Columnar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For example</a:t>
            </a:r>
            <a:endParaRPr lang="en-US" altLang="zh-CN" sz="28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Plaintext: </a:t>
            </a:r>
            <a:r>
              <a:rPr lang="en-US" altLang="zh-CN" sz="2400">
                <a:latin typeface="Andale Mono" panose="020B0509000000000004" charset="0"/>
                <a:ea typeface="宋体" charset="-122"/>
              </a:rPr>
              <a:t>CRYPTOISFUN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Matrix 3 x 4 and keyword </a:t>
            </a:r>
            <a:r>
              <a:rPr lang="en-US" altLang="zh-CN" sz="2400">
                <a:latin typeface="Andale Mono" panose="020B0509000000000004" charset="0"/>
                <a:ea typeface="宋体" charset="-122"/>
              </a:rPr>
              <a:t>MATH</a:t>
            </a:r>
            <a:endParaRPr lang="en-US" altLang="zh-CN" sz="2400">
              <a:ea typeface="宋体" charset="-122"/>
            </a:endParaRPr>
          </a:p>
          <a:p>
            <a:pPr lvl="1" eaLnBrk="1" hangingPunct="1"/>
            <a:endParaRPr lang="en-US" altLang="zh-CN" sz="2400">
              <a:ea typeface="宋体" charset="-122"/>
            </a:endParaRPr>
          </a:p>
          <a:p>
            <a:pPr lvl="1" eaLnBrk="1" hangingPunct="1"/>
            <a:endParaRPr lang="en-US" altLang="zh-CN" sz="2400">
              <a:ea typeface="宋体" charset="-122"/>
            </a:endParaRPr>
          </a:p>
          <a:p>
            <a:pPr lvl="1" eaLnBrk="1" hangingPunct="1"/>
            <a:endParaRPr lang="en-US" altLang="zh-CN" sz="2400">
              <a:ea typeface="宋体" charset="-122"/>
            </a:endParaRPr>
          </a:p>
          <a:p>
            <a:pPr lvl="1" eaLnBrk="1" hangingPunct="1"/>
            <a:r>
              <a:rPr lang="en-US" altLang="zh-CN" sz="2400">
                <a:ea typeface="宋体" charset="-122"/>
              </a:rPr>
              <a:t>Ciphertext: </a:t>
            </a:r>
            <a:r>
              <a:rPr lang="en-US" altLang="zh-CN" sz="2400">
                <a:latin typeface="Andale Mono" panose="020B0509000000000004" charset="0"/>
                <a:ea typeface="宋体" charset="-122"/>
              </a:rPr>
              <a:t>ROUPSXCTFYIN</a:t>
            </a:r>
            <a:endParaRPr lang="en-US" altLang="zh-CN" sz="24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What is the key?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How many keys are there?</a:t>
            </a:r>
            <a:endParaRPr lang="en-US" altLang="zh-CN" sz="2800">
              <a:ea typeface="宋体" charset="-12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68625"/>
            <a:ext cx="167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CEEA54F9-E3B8-824C-A15E-D6188862E427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Keyword Columnar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How can Trudy cryptanalyze this cipher?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Consider the ciphertext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charset="-122"/>
              </a:rPr>
              <a:t>	</a:t>
            </a:r>
            <a:r>
              <a:rPr lang="en-US" altLang="zh-CN" sz="2000">
                <a:latin typeface="Andale Mono" panose="020B0509000000000004" charset="0"/>
                <a:ea typeface="宋体" charset="-122"/>
              </a:rPr>
              <a:t>VOESA IVENE MRTNL EANGE WTNIM HTMLL ADLTR NISHO DWOEH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Matrix is </a:t>
            </a:r>
            <a:r>
              <a:rPr lang="en-US" altLang="zh-CN" sz="2800">
                <a:latin typeface="Times Roman" charset="0"/>
                <a:ea typeface="宋体" charset="-122"/>
              </a:rPr>
              <a:t>n x m</a:t>
            </a:r>
            <a:r>
              <a:rPr lang="en-US" altLang="zh-CN" sz="2800">
                <a:ea typeface="宋体" charset="-122"/>
              </a:rPr>
              <a:t> for some </a:t>
            </a:r>
            <a:r>
              <a:rPr lang="en-US" altLang="zh-CN" sz="2800">
                <a:latin typeface="Times Roman" charset="0"/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 and </a:t>
            </a:r>
            <a:r>
              <a:rPr lang="en-US" altLang="zh-CN" sz="2800">
                <a:latin typeface="Times Roman" charset="0"/>
                <a:ea typeface="宋体" charset="-122"/>
              </a:rPr>
              <a:t>m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Since </a:t>
            </a:r>
            <a:r>
              <a:rPr lang="en-US" altLang="zh-CN" sz="2800">
                <a:latin typeface="Times Roman" charset="0"/>
                <a:ea typeface="宋体" charset="-122"/>
              </a:rPr>
              <a:t>45</a:t>
            </a:r>
            <a:r>
              <a:rPr lang="en-US" altLang="zh-CN" sz="2800">
                <a:ea typeface="宋体" charset="-122"/>
              </a:rPr>
              <a:t> letters, </a:t>
            </a:r>
            <a:r>
              <a:rPr lang="en-US" altLang="zh-CN" sz="2800">
                <a:latin typeface="Times Roman" charset="0"/>
                <a:ea typeface="宋体" charset="-122"/>
              </a:rPr>
              <a:t>n</a:t>
            </a:r>
            <a:r>
              <a:rPr lang="en-US" altLang="zh-CN" sz="2800">
                <a:latin typeface="Times Roman" charset="0"/>
                <a:ea typeface="宋体" charset="-122"/>
                <a:sym typeface="Symbol" charset="2"/>
              </a:rPr>
              <a:t></a:t>
            </a:r>
            <a:r>
              <a:rPr lang="en-US" altLang="zh-CN" sz="2800">
                <a:latin typeface="Times Roman" charset="0"/>
                <a:ea typeface="宋体" charset="-122"/>
              </a:rPr>
              <a:t>m = 45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How many cases to try?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How will Trudy know when she is correct?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96132" presetClass="entr" presetSubtype="372497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96132" presetClass="entr" presetSubtype="372497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96132" presetClass="entr" presetSubtype="372497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96132" presetClass="entr" presetSubtype="372497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96132" presetClass="entr" presetSubtype="372497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96132" presetClass="entr" presetSubtype="372497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96132" presetClass="entr" presetSubtype="372497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Classic Crypto                                                                                                                      </a:t>
            </a:r>
            <a:fld id="{39E3D04F-8749-634B-8CE8-6E6C36CE243D}" type="slidenum">
              <a:rPr lang="en-US" altLang="zh-CN" sz="1400">
                <a:latin typeface="Times New Roman" panose="02020503050405090304" charset="0"/>
              </a:rPr>
            </a:fld>
            <a:endParaRPr lang="en-US" altLang="zh-CN" sz="1400">
              <a:latin typeface="Times New Roman" panose="02020503050405090304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Keyword Columnar Transposition</a:t>
            </a:r>
            <a:endParaRPr lang="en-US" altLang="zh-CN">
              <a:ea typeface="宋体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10600" cy="1600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charset="-122"/>
              </a:rPr>
              <a:t>The ciphertext is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ndale Mono" panose="020B0509000000000004" charset="0"/>
                <a:ea typeface="宋体" charset="-122"/>
              </a:rPr>
              <a:t>VOESA IVENE MRTNL EANGE WTNIM HTMLL ADLTR NISHO DWOEH</a:t>
            </a:r>
            <a:endParaRPr lang="en-US" altLang="zh-CN" sz="2800">
              <a:ea typeface="宋体" charset="-122"/>
            </a:endParaRPr>
          </a:p>
          <a:p>
            <a:pPr eaLnBrk="1" hangingPunct="1"/>
            <a:r>
              <a:rPr lang="en-US" altLang="zh-CN" sz="2800">
                <a:ea typeface="宋体" charset="-122"/>
              </a:rPr>
              <a:t>If encryption matrix was </a:t>
            </a:r>
            <a:r>
              <a:rPr lang="en-US" altLang="zh-CN" sz="2800">
                <a:latin typeface="Times Roman" charset="0"/>
                <a:ea typeface="宋体" charset="-122"/>
              </a:rPr>
              <a:t>9 x 5</a:t>
            </a:r>
            <a:r>
              <a:rPr lang="en-US" altLang="zh-CN" sz="2800">
                <a:ea typeface="宋体" charset="-122"/>
              </a:rPr>
              <a:t>, then…</a:t>
            </a:r>
            <a:endParaRPr lang="en-US" altLang="zh-CN" sz="2800">
              <a:ea typeface="宋体" charset="-122"/>
            </a:endParaRPr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581400"/>
            <a:ext cx="17954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3657600" y="4481513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90203030202020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90203030202020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90203030202020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0000500000000020000" charset="0"/>
              <a:buChar char="•"/>
              <a:defRPr sz="2000">
                <a:solidFill>
                  <a:schemeClr val="tx1"/>
                </a:solidFill>
                <a:latin typeface="Comic Sans MS" panose="030F09020303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>
                <a:ea typeface="宋体" charset="-122"/>
                <a:sym typeface="Symbol" charset="2"/>
              </a:rPr>
              <a:t></a:t>
            </a:r>
            <a:endParaRPr lang="en-US" altLang="zh-CN" sz="5400">
              <a:ea typeface="宋体" charset="-122"/>
            </a:endParaRPr>
          </a:p>
        </p:txBody>
      </p:sp>
      <p:pic>
        <p:nvPicPr>
          <p:cNvPr id="2324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3657600"/>
            <a:ext cx="1863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224448" presetClass="entr" presetSubtype="37255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23996</Words>
  <Application>WPS 表格</Application>
  <PresentationFormat>全屏显示(4:3)</PresentationFormat>
  <Paragraphs>2081</Paragraphs>
  <Slides>64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9" baseType="lpstr">
      <vt:lpstr>Arial</vt:lpstr>
      <vt:lpstr>方正书宋_GBK</vt:lpstr>
      <vt:lpstr>Wingdings</vt:lpstr>
      <vt:lpstr>Comic Sans MS</vt:lpstr>
      <vt:lpstr>宋体</vt:lpstr>
      <vt:lpstr>汉仪书宋二KW</vt:lpstr>
      <vt:lpstr>Times New Roman</vt:lpstr>
      <vt:lpstr>Times</vt:lpstr>
      <vt:lpstr>Times</vt:lpstr>
      <vt:lpstr>Courier</vt:lpstr>
      <vt:lpstr>Symbol</vt:lpstr>
      <vt:lpstr>Andale Mono</vt:lpstr>
      <vt:lpstr>Times Roman</vt:lpstr>
      <vt:lpstr>Times-Roman</vt:lpstr>
      <vt:lpstr>Cambria Math</vt:lpstr>
      <vt:lpstr>American Typewriter</vt:lpstr>
      <vt:lpstr>微软雅黑</vt:lpstr>
      <vt:lpstr>汉仪旗黑</vt:lpstr>
      <vt:lpstr>宋体</vt:lpstr>
      <vt:lpstr>Arial Unicode MS</vt:lpstr>
      <vt:lpstr>苹方-简</vt:lpstr>
      <vt:lpstr>Kingsoft Sign</vt:lpstr>
      <vt:lpstr>宋体-简</vt:lpstr>
      <vt:lpstr>Default Design</vt:lpstr>
      <vt:lpstr>MSGraph.Chart.8</vt:lpstr>
      <vt:lpstr>Classic Crypto</vt:lpstr>
      <vt:lpstr>Overview</vt:lpstr>
      <vt:lpstr>Transposition Ciphers</vt:lpstr>
      <vt:lpstr>Scytale</vt:lpstr>
      <vt:lpstr>Scytale</vt:lpstr>
      <vt:lpstr>Columnar Transposition</vt:lpstr>
      <vt:lpstr>Keyword Columnar Transposition</vt:lpstr>
      <vt:lpstr>Keyword Columnar Transposition</vt:lpstr>
      <vt:lpstr>Keyword Columnar Transposition</vt:lpstr>
      <vt:lpstr>Cryptanalysis: Lesson I</vt:lpstr>
      <vt:lpstr>Double Transposition</vt:lpstr>
      <vt:lpstr>Double Transposition</vt:lpstr>
      <vt:lpstr>Double Transposition</vt:lpstr>
      <vt:lpstr>Double Transposition</vt:lpstr>
      <vt:lpstr>Cryptanalysis: Lesson II</vt:lpstr>
      <vt:lpstr>Substitution Ciphers</vt:lpstr>
      <vt:lpstr>Ceasar’s Cipher</vt:lpstr>
      <vt:lpstr>Ceasar’s Cipher</vt:lpstr>
      <vt:lpstr>Simple Substitution</vt:lpstr>
      <vt:lpstr>Simple Substitution</vt:lpstr>
      <vt:lpstr>Cryptanalysis of Simple Substitution</vt:lpstr>
      <vt:lpstr>Cryptanalysis of Simple Substitution</vt:lpstr>
      <vt:lpstr>PowerPoint 演示文稿</vt:lpstr>
      <vt:lpstr>Cryptanalysis of Simple Substitution ※</vt:lpstr>
      <vt:lpstr>Cryptanalysis: Lesson III</vt:lpstr>
      <vt:lpstr>Poly-Alphabetic Substitution</vt:lpstr>
      <vt:lpstr>Vigenere Cipher</vt:lpstr>
      <vt:lpstr>Vigenere Cipher</vt:lpstr>
      <vt:lpstr>Vigenere Cipher</vt:lpstr>
      <vt:lpstr>Determining the key length(1)</vt:lpstr>
      <vt:lpstr>PowerPoint 演示文稿</vt:lpstr>
      <vt:lpstr>PowerPoint 演示文稿</vt:lpstr>
      <vt:lpstr>PowerPoint 演示文稿</vt:lpstr>
      <vt:lpstr>PowerPoint 演示文稿</vt:lpstr>
      <vt:lpstr> Index of Coincidence</vt:lpstr>
      <vt:lpstr>Index of Coincidence</vt:lpstr>
      <vt:lpstr>Index of Coincidence</vt:lpstr>
      <vt:lpstr>Index of Coincidence</vt:lpstr>
      <vt:lpstr>Index of Coincidence</vt:lpstr>
      <vt:lpstr>Index of Coincidence: Bottom Line</vt:lpstr>
      <vt:lpstr>Finding the key (1)</vt:lpstr>
      <vt:lpstr>PowerPoint 演示文稿</vt:lpstr>
      <vt:lpstr>Finding the key (2)</vt:lpstr>
      <vt:lpstr>Affine Cipher</vt:lpstr>
      <vt:lpstr>Affine Cipher</vt:lpstr>
      <vt:lpstr>Hill Cipher</vt:lpstr>
      <vt:lpstr>Hill Cipher</vt:lpstr>
      <vt:lpstr>Hill Cipher Example</vt:lpstr>
      <vt:lpstr>Hill Cipher Cryptanalysis</vt:lpstr>
      <vt:lpstr>Cryptanalysis: Lesson IV</vt:lpstr>
      <vt:lpstr>One-time Pad</vt:lpstr>
      <vt:lpstr>One-time Pad Encryption</vt:lpstr>
      <vt:lpstr>One-time Pad Decryption</vt:lpstr>
      <vt:lpstr>One-time Pad</vt:lpstr>
      <vt:lpstr>One-time Pad</vt:lpstr>
      <vt:lpstr>One-time Pad Summary</vt:lpstr>
      <vt:lpstr>Codebook Cipher</vt:lpstr>
      <vt:lpstr>Codebook Cipher</vt:lpstr>
      <vt:lpstr>Zimmerman Telegram</vt:lpstr>
      <vt:lpstr>Zimmerman Telegram Decrypted</vt:lpstr>
      <vt:lpstr>Codebook Cipher</vt:lpstr>
      <vt:lpstr>Codebook Additive</vt:lpstr>
      <vt:lpstr>Codebook Additive</vt:lpstr>
      <vt:lpstr>Cryptanalysis: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Crypto</dc:title>
  <dc:creator>Peng Wang</dc:creator>
  <cp:lastModifiedBy>rocking</cp:lastModifiedBy>
  <cp:revision>7</cp:revision>
  <dcterms:created xsi:type="dcterms:W3CDTF">2020-09-13T05:48:05Z</dcterms:created>
  <dcterms:modified xsi:type="dcterms:W3CDTF">2020-09-13T05:48:05Z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