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1"/>
  </p:handoutMasterIdLst>
  <p:sldIdLst>
    <p:sldId id="1429" r:id="rId3"/>
    <p:sldId id="1445" r:id="rId5"/>
    <p:sldId id="1352" r:id="rId6"/>
    <p:sldId id="1436" r:id="rId7"/>
    <p:sldId id="1493" r:id="rId8"/>
    <p:sldId id="1494" r:id="rId9"/>
    <p:sldId id="1354" r:id="rId10"/>
    <p:sldId id="1522" r:id="rId11"/>
    <p:sldId id="1523" r:id="rId12"/>
    <p:sldId id="1524" r:id="rId13"/>
    <p:sldId id="1525" r:id="rId14"/>
    <p:sldId id="1526" r:id="rId15"/>
    <p:sldId id="1527" r:id="rId16"/>
    <p:sldId id="1444" r:id="rId17"/>
    <p:sldId id="1501" r:id="rId18"/>
    <p:sldId id="1539" r:id="rId19"/>
    <p:sldId id="1540" r:id="rId20"/>
    <p:sldId id="1541" r:id="rId21"/>
    <p:sldId id="1542" r:id="rId22"/>
    <p:sldId id="1543" r:id="rId23"/>
    <p:sldId id="1544" r:id="rId24"/>
    <p:sldId id="1511" r:id="rId25"/>
    <p:sldId id="1512" r:id="rId26"/>
    <p:sldId id="1545" r:id="rId27"/>
    <p:sldId id="1513" r:id="rId28"/>
    <p:sldId id="1550" r:id="rId29"/>
    <p:sldId id="1067" r:id="rId30"/>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7DCAFF"/>
    <a:srgbClr val="AF219B"/>
    <a:srgbClr val="39873B"/>
    <a:srgbClr val="040113"/>
    <a:srgbClr val="D8E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5" autoAdjust="0"/>
    <p:restoredTop sz="66889" autoAdjust="0"/>
  </p:normalViewPr>
  <p:slideViewPr>
    <p:cSldViewPr showGuides="1">
      <p:cViewPr>
        <p:scale>
          <a:sx n="60" d="100"/>
          <a:sy n="60" d="100"/>
        </p:scale>
        <p:origin x="-436" y="170"/>
      </p:cViewPr>
      <p:guideLst>
        <p:guide orient="horz" pos="2160"/>
        <p:guide pos="38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频次</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Lbls>
            <c:dLbl>
              <c:idx val="0"/>
              <c:layout>
                <c:manualLayout>
                  <c:x val="-0.0204803323340725"/>
                  <c:y val="-0.0828664535844685"/>
                </c:manualLayout>
              </c:layout>
              <c:tx>
                <c:rich>
                  <a:bodyPr rot="0" spcFirstLastPara="0" vertOverflow="ellipsis" vert="horz" wrap="square" lIns="38100" tIns="19050" rIns="38100" bIns="19050" anchor="ctr" anchorCtr="1"/>
                  <a:lstStyle/>
                  <a:p>
                    <a:pPr>
                      <a:defRPr lang="zh-CN" sz="1400" b="0" i="0" u="none" strike="noStrike" kern="1200" baseline="0">
                        <a:solidFill>
                          <a:schemeClr val="tx1">
                            <a:lumMod val="75000"/>
                            <a:lumOff val="25000"/>
                          </a:schemeClr>
                        </a:solidFill>
                        <a:latin typeface="+mn-lt"/>
                        <a:ea typeface="+mn-ea"/>
                        <a:cs typeface="+mn-cs"/>
                      </a:defRPr>
                    </a:pPr>
                    <a:r>
                      <a:rPr sz="1400"/>
                      <a:t>图像重复</a:t>
                    </a:r>
                    <a:endParaRPr sz="1400"/>
                  </a:p>
                  <a:p>
                    <a:pPr>
                      <a:defRPr lang="zh-CN" sz="1400" b="0" i="0" u="none" strike="noStrike" kern="1200" baseline="0">
                        <a:solidFill>
                          <a:schemeClr val="tx1">
                            <a:lumMod val="75000"/>
                            <a:lumOff val="25000"/>
                          </a:schemeClr>
                        </a:solidFill>
                        <a:latin typeface="+mn-lt"/>
                        <a:ea typeface="+mn-ea"/>
                        <a:cs typeface="+mn-cs"/>
                      </a:defRPr>
                    </a:pPr>
                    <a:r>
                      <a:rPr sz="1400"/>
                      <a:t>36%</a:t>
                    </a:r>
                    <a:endParaRPr sz="1400"/>
                  </a:p>
                </c:rich>
              </c:tx>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131521739130435"/>
                      <c:h val="0.116173484366832"/>
                    </c:manualLayout>
                  </c15:layout>
                </c:ext>
              </c:extLst>
            </c:dLbl>
            <c:dLbl>
              <c:idx val="1"/>
              <c:layout>
                <c:manualLayout>
                  <c:x val="0.021083843253995"/>
                  <c:y val="-0.0264009856907836"/>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2"/>
              <c:layout>
                <c:manualLayout>
                  <c:x val="-0.120671272404707"/>
                  <c:y val="-0.0497229309764526"/>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3"/>
              <c:layout>
                <c:manualLayout>
                  <c:x val="-0.0678130107415186"/>
                  <c:y val="0.00529310217522806"/>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4"/>
              <c:layout>
                <c:manualLayout>
                  <c:x val="-0.0648540823968821"/>
                  <c:y val="-0.00427383802182032"/>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5"/>
              <c:layout>
                <c:manualLayout>
                  <c:x val="-0.103669582786233"/>
                  <c:y val="0.0162868844375229"/>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6"/>
              <c:layout>
                <c:manualLayout>
                  <c:x val="-0.12566360509052"/>
                  <c:y val="0.0171920643678472"/>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7"/>
              <c:layout>
                <c:manualLayout>
                  <c:x val="-0.0932764362379414"/>
                  <c:y val="0"/>
                </c:manualLayout>
              </c:layout>
              <c:numFmt formatCode="General" sourceLinked="1"/>
              <c:spPr>
                <a:noFill/>
                <a:ln>
                  <a:noFill/>
                </a:ln>
                <a:effectLst/>
              </c:spPr>
              <c:txPr>
                <a:bodyPr rot="0" spcFirstLastPara="0" vertOverflow="ellipsis" vert="horz" wrap="square" lIns="38100" tIns="19050" rIns="38100" bIns="19050" anchor="ctr" anchorCtr="1"/>
                <a:lstStyle/>
                <a:p>
                  <a:pPr>
                    <a:defRPr lang="zh-CN" sz="1200" b="0" i="0" u="none" strike="noStrike" kern="1200" baseline="0">
                      <a:solidFill>
                        <a:schemeClr val="tx1">
                          <a:lumMod val="75000"/>
                          <a:lumOff val="25000"/>
                        </a:schemeClr>
                      </a:solidFill>
                      <a:latin typeface="+mn-lt"/>
                      <a:ea typeface="+mn-ea"/>
                      <a:cs typeface="+mn-cs"/>
                    </a:defRPr>
                  </a:pPr>
                </a:p>
              </c:txPr>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139734299516908"/>
                      <c:h val="0.0823373173970783"/>
                    </c:manualLayout>
                  </c15:layout>
                </c:ext>
              </c:extLst>
            </c:dLbl>
            <c:spPr>
              <a:noFill/>
              <a:ln>
                <a:noFill/>
              </a:ln>
              <a:effectLst/>
            </c:spPr>
            <c:txPr>
              <a:bodyPr rot="0" spcFirstLastPara="0" vertOverflow="ellipsis" vert="horz" wrap="square" lIns="38100" tIns="19050" rIns="38100" bIns="19050" anchor="ctr" anchorCtr="1"/>
              <a:lstStyle/>
              <a:p>
                <a:pPr>
                  <a:defRPr lang="zh-CN" sz="1400" b="0" i="0" u="none" strike="noStrike" kern="1200" baseline="0">
                    <a:solidFill>
                      <a:schemeClr val="tx1">
                        <a:lumMod val="75000"/>
                        <a:lumOff val="25000"/>
                      </a:schemeClr>
                    </a:solidFill>
                    <a:latin typeface="+mn-lt"/>
                    <a:ea typeface="+mn-ea"/>
                    <a:cs typeface="+mn-cs"/>
                  </a:defRPr>
                </a:pPr>
              </a:p>
            </c:txPr>
            <c:dLblPos val="inEnd"/>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图像重复</c:v>
                </c:pt>
                <c:pt idx="1">
                  <c:v>图像捏造</c:v>
                </c:pt>
                <c:pt idx="2">
                  <c:v>伪造作者身份</c:v>
                </c:pt>
                <c:pt idx="3">
                  <c:v>文章抄袭</c:v>
                </c:pt>
                <c:pt idx="4">
                  <c:v>文本重复</c:v>
                </c:pt>
                <c:pt idx="5">
                  <c:v>数据重复</c:v>
                </c:pt>
                <c:pt idx="6">
                  <c:v>图像错误</c:v>
                </c:pt>
                <c:pt idx="7">
                  <c:v>文本错误</c:v>
                </c:pt>
              </c:strCache>
            </c:strRef>
          </c:cat>
          <c:val>
            <c:numRef>
              <c:f>Sheet1!$B$2:$B$9</c:f>
              <c:numCache>
                <c:formatCode>General</c:formatCode>
                <c:ptCount val="8"/>
                <c:pt idx="0">
                  <c:v>10</c:v>
                </c:pt>
                <c:pt idx="1">
                  <c:v>3</c:v>
                </c:pt>
                <c:pt idx="2">
                  <c:v>6</c:v>
                </c:pt>
                <c:pt idx="3">
                  <c:v>2</c:v>
                </c:pt>
                <c:pt idx="4">
                  <c:v>2</c:v>
                </c:pt>
                <c:pt idx="5">
                  <c:v>2</c:v>
                </c:pt>
                <c:pt idx="6">
                  <c:v>1</c:v>
                </c:pt>
                <c:pt idx="7">
                  <c:v>2</c:v>
                </c:pt>
              </c:numCache>
            </c:numRef>
          </c:val>
        </c:ser>
        <c:dLbls>
          <c:showLegendKey val="0"/>
          <c:showVal val="1"/>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c:explosion val="0"/>
          <c:dPt>
            <c:idx val="0"/>
            <c:bubble3D val="0"/>
            <c:spPr>
              <a:solidFill>
                <a:schemeClr val="accent1"/>
              </a:solidFill>
              <a:ln w="19050">
                <a:solidFill>
                  <a:schemeClr val="lt1"/>
                </a:solidFill>
              </a:ln>
              <a:effectLst/>
            </c:spPr>
          </c:dPt>
          <c:dPt>
            <c:idx val="1"/>
            <c:bubble3D val="0"/>
            <c:explosion val="8"/>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Lbl>
              <c:idx val="0"/>
              <c:layout>
                <c:manualLayout>
                  <c:x val="0.2316"/>
                  <c:y val="-0.0489333333333333"/>
                </c:manualLayout>
              </c:layout>
              <c:tx>
                <c:rich>
                  <a:bodyPr rot="0" spcFirstLastPara="0" vertOverflow="ellipsis" vert="horz" wrap="square" lIns="38100" tIns="19050" rIns="38100" bIns="19050" anchor="ctr" anchorCtr="1"/>
                  <a:lstStyle/>
                  <a:p>
                    <a:pPr>
                      <a:defRPr lang="zh-CN" sz="1400" b="0" i="0" u="none" strike="noStrike" kern="1200" baseline="0">
                        <a:solidFill>
                          <a:schemeClr val="tx1">
                            <a:lumMod val="75000"/>
                            <a:lumOff val="25000"/>
                          </a:schemeClr>
                        </a:solidFill>
                        <a:latin typeface="+mn-lt"/>
                        <a:ea typeface="+mn-ea"/>
                        <a:cs typeface="+mn-cs"/>
                      </a:defRPr>
                    </a:pPr>
                    <a:r>
                      <a:rPr sz="1400"/>
                      <a:t>全部读过, 10.6</a:t>
                    </a:r>
                    <a:r>
                      <a:rPr lang="en-US" altLang="zh-CN" sz="1400"/>
                      <a:t>%</a:t>
                    </a:r>
                    <a:endParaRPr lang="en-US" altLang="zh-CN" sz="1400"/>
                  </a:p>
                </c:rich>
              </c:tx>
              <c:showLegendKey val="0"/>
              <c:showVal val="1"/>
              <c:showCatName val="1"/>
              <c:showSerName val="0"/>
              <c:showPercent val="0"/>
              <c:showBubbleSize val="0"/>
              <c:extLst>
                <c:ext xmlns:c15="http://schemas.microsoft.com/office/drawing/2012/chart" uri="{CE6537A1-D6FC-4f65-9D91-7224C49458BB}">
                  <c15:layout/>
                </c:ext>
              </c:extLst>
            </c:dLbl>
            <c:dLbl>
              <c:idx val="1"/>
              <c:layout>
                <c:manualLayout>
                  <c:x val="-0.3577"/>
                  <c:y val="0.0873333333333333"/>
                </c:manualLayout>
              </c:layout>
              <c:tx>
                <c:rich>
                  <a:bodyPr rot="0" spcFirstLastPara="0" vertOverflow="ellipsis" vert="horz" wrap="square" lIns="38100" tIns="19050" rIns="38100" bIns="19050" anchor="ctr" anchorCtr="1"/>
                  <a:lstStyle/>
                  <a:p>
                    <a:pPr>
                      <a:defRPr lang="zh-CN" sz="1400" b="0" i="0" u="none" strike="noStrike" kern="1200" baseline="0">
                        <a:solidFill>
                          <a:schemeClr val="tx1">
                            <a:lumMod val="75000"/>
                            <a:lumOff val="25000"/>
                          </a:schemeClr>
                        </a:solidFill>
                        <a:latin typeface="+mn-lt"/>
                        <a:ea typeface="+mn-ea"/>
                        <a:cs typeface="+mn-cs"/>
                      </a:defRPr>
                    </a:pPr>
                    <a:r>
                      <a:rPr sz="1400"/>
                      <a:t>大部分读过, 71</a:t>
                    </a:r>
                    <a:r>
                      <a:rPr lang="en-US" altLang="zh-CN" sz="1400"/>
                      <a:t>%</a:t>
                    </a:r>
                    <a:endParaRPr lang="en-US" altLang="zh-CN" sz="1400"/>
                  </a:p>
                </c:rich>
              </c:tx>
              <c:showLegendKey val="0"/>
              <c:showVal val="1"/>
              <c:showCatName val="1"/>
              <c:showSerName val="0"/>
              <c:showPercent val="0"/>
              <c:showBubbleSize val="0"/>
              <c:extLst>
                <c:ext xmlns:c15="http://schemas.microsoft.com/office/drawing/2012/chart" uri="{CE6537A1-D6FC-4f65-9D91-7224C49458BB}">
                  <c15:layout/>
                </c:ext>
              </c:extLst>
            </c:dLbl>
            <c:dLbl>
              <c:idx val="2"/>
              <c:layout>
                <c:manualLayout>
                  <c:x val="-0.2493"/>
                  <c:y val="-0.0495696036004847"/>
                </c:manualLayout>
              </c:layout>
              <c:tx>
                <c:rich>
                  <a:bodyPr rot="0" spcFirstLastPara="0" vertOverflow="ellipsis" vert="horz" wrap="square" lIns="38100" tIns="19050" rIns="38100" bIns="19050" anchor="ctr" anchorCtr="1"/>
                  <a:lstStyle/>
                  <a:p>
                    <a:pPr>
                      <a:defRPr lang="zh-CN" sz="1400" b="0" i="0" u="none" strike="noStrike" kern="1200" baseline="0">
                        <a:solidFill>
                          <a:schemeClr val="tx1">
                            <a:lumMod val="75000"/>
                            <a:lumOff val="25000"/>
                          </a:schemeClr>
                        </a:solidFill>
                        <a:latin typeface="+mn-lt"/>
                        <a:ea typeface="+mn-ea"/>
                        <a:cs typeface="+mn-cs"/>
                      </a:defRPr>
                    </a:pPr>
                    <a:r>
                      <a:rPr sz="1400"/>
                      <a:t>小部分读过, 16</a:t>
                    </a:r>
                    <a:r>
                      <a:rPr lang="en-US" altLang="zh-CN" sz="1400"/>
                      <a:t>%</a:t>
                    </a:r>
                    <a:endParaRPr lang="en-US" altLang="zh-CN" sz="1400"/>
                  </a:p>
                </c:rich>
              </c:tx>
              <c:showLegendKey val="0"/>
              <c:showVal val="1"/>
              <c:showCatName val="1"/>
              <c:showSerName val="0"/>
              <c:showPercent val="0"/>
              <c:showBubbleSize val="0"/>
              <c:extLst>
                <c:ext xmlns:c15="http://schemas.microsoft.com/office/drawing/2012/chart" uri="{CE6537A1-D6FC-4f65-9D91-7224C49458BB}">
                  <c15:layout>
                    <c:manualLayout>
                      <c:w val="0.24054054054054"/>
                      <c:h val="0.129132767872598"/>
                    </c:manualLayout>
                  </c15:layout>
                </c:ext>
              </c:extLst>
            </c:dLbl>
            <c:dLbl>
              <c:idx val="3"/>
              <c:layout>
                <c:manualLayout>
                  <c:x val="-0.22007722007722"/>
                  <c:y val="-0.12546195865399"/>
                </c:manualLayout>
              </c:layout>
              <c:tx>
                <c:rich>
                  <a:bodyPr rot="0" spcFirstLastPara="0" vertOverflow="ellipsis" vert="horz" wrap="square" lIns="38100" tIns="19050" rIns="38100" bIns="19050" anchor="ctr" anchorCtr="1"/>
                  <a:lstStyle/>
                  <a:p>
                    <a:pPr>
                      <a:defRPr lang="zh-CN" sz="1400" b="0" i="0" u="none" strike="noStrike" kern="1200" baseline="0">
                        <a:solidFill>
                          <a:schemeClr val="tx1">
                            <a:lumMod val="75000"/>
                            <a:lumOff val="25000"/>
                          </a:schemeClr>
                        </a:solidFill>
                        <a:latin typeface="+mn-lt"/>
                        <a:ea typeface="+mn-ea"/>
                        <a:cs typeface="+mn-cs"/>
                      </a:defRPr>
                    </a:pPr>
                    <a:r>
                      <a:t>没有读过 2.4</a:t>
                    </a:r>
                    <a:r>
                      <a:rPr lang="en-US" altLang="zh-CN"/>
                      <a:t>%</a:t>
                    </a:r>
                    <a:endParaRPr lang="en-US" altLang="zh-CN" sz="1400"/>
                  </a:p>
                </c:rich>
              </c:tx>
              <c:showLegendKey val="0"/>
              <c:showVal val="1"/>
              <c:showCatName val="1"/>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zh-CN" sz="1400" b="0" i="0" u="none" strike="noStrike" kern="1200" baseline="0">
                    <a:solidFill>
                      <a:schemeClr val="tx1">
                        <a:lumMod val="75000"/>
                        <a:lumOff val="25000"/>
                      </a:schemeClr>
                    </a:solidFill>
                    <a:latin typeface="+mn-lt"/>
                    <a:ea typeface="+mn-ea"/>
                    <a:cs typeface="+mn-cs"/>
                  </a:defRPr>
                </a:pPr>
              </a:p>
            </c:txPr>
            <c:showLegendKey val="0"/>
            <c:showVal val="1"/>
            <c:showCatName val="1"/>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全部读过</c:v>
                </c:pt>
                <c:pt idx="1">
                  <c:v>大部分读过</c:v>
                </c:pt>
                <c:pt idx="2">
                  <c:v>小部分读过</c:v>
                </c:pt>
                <c:pt idx="3">
                  <c:v>没有读过</c:v>
                </c:pt>
              </c:strCache>
            </c:strRef>
          </c:cat>
          <c:val>
            <c:numRef>
              <c:f>Sheet1!$B$2:$B$5</c:f>
              <c:numCache>
                <c:formatCode>General</c:formatCode>
                <c:ptCount val="4"/>
                <c:pt idx="0">
                  <c:v>10.6</c:v>
                </c:pt>
                <c:pt idx="1">
                  <c:v>71</c:v>
                </c:pt>
                <c:pt idx="2">
                  <c:v>16</c:v>
                </c:pt>
                <c:pt idx="3">
                  <c:v>2.4</c:v>
                </c:pt>
              </c:numCache>
            </c:numRef>
          </c:val>
        </c:ser>
        <c:dLbls>
          <c:showLegendKey val="0"/>
          <c:showVal val="1"/>
          <c:showCatName val="1"/>
          <c:showSerName val="0"/>
          <c:showPercent val="0"/>
          <c:showBubbleSize val="0"/>
          <c:showLeaderLines val="1"/>
        </c:dLbls>
        <c:firstSliceAng val="0"/>
        <c:holeSize val="50"/>
      </c:doughnutChart>
      <c:spPr>
        <a:noFill/>
        <a:ln>
          <a:noFill/>
        </a:ln>
        <a:effectLst/>
      </c:spPr>
    </c:plotArea>
    <c:plotVisOnly val="1"/>
    <c:dispBlanksAs val="zero"/>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buFontTx/>
              <a:buNone/>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a:buFontTx/>
              <a:buNone/>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3316" name="Rectangle 4"/>
          <p:cNvSpPr>
            <a:spLocks noGrp="1" noRot="1" noChangeAspect="1"/>
          </p:cNvSpPr>
          <p:nvPr>
            <p:ph type="sldImg"/>
          </p:nvPr>
        </p:nvSpPr>
        <p:spPr>
          <a:xfrm>
            <a:off x="381000" y="685800"/>
            <a:ext cx="6096000" cy="3429000"/>
          </a:xfrm>
          <a:prstGeom prst="rect">
            <a:avLst/>
          </a:prstGeom>
          <a:noFill/>
          <a:ln w="9525">
            <a:noFill/>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a:buFontTx/>
              <a:buNone/>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lvl1pPr algn="r">
              <a:defRPr sz="1200" noProof="1" dirty="0">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C769947-DE67-4641-B674-0F5879697105}" type="slidenum">
              <a:rPr kumimoji="0" lang="zh-CN" altLang="zh-CN" sz="12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altLang="zh-CN" sz="12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D4487E-253C-4F2A-AD3B-D7DF4058A67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baseline="0" dirty="0" smtClean="0"/>
          </a:p>
          <a:p>
            <a:endParaRPr lang="zh-CN" altLang="en-US" b="0" dirty="0"/>
          </a:p>
        </p:txBody>
      </p:sp>
      <p:sp>
        <p:nvSpPr>
          <p:cNvPr id="4" name="灯片编号占位符 3"/>
          <p:cNvSpPr>
            <a:spLocks noGrp="1"/>
          </p:cNvSpPr>
          <p:nvPr>
            <p:ph type="sldNum" sz="quarter" idx="10"/>
          </p:nvPr>
        </p:nvSpPr>
        <p:spPr/>
        <p:txBody>
          <a:bodyPr/>
          <a:lstStyle/>
          <a:p>
            <a:fld id="{C450A375-C82B-4F72-93B6-03B4AA37CEA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baseline="0" dirty="0" smtClean="0"/>
          </a:p>
          <a:p>
            <a:endParaRPr lang="en-US" altLang="zh-CN" b="0" baseline="0" dirty="0" smtClean="0"/>
          </a:p>
          <a:p>
            <a:endParaRPr lang="zh-CN" altLang="en-US" b="0" dirty="0"/>
          </a:p>
        </p:txBody>
      </p:sp>
      <p:sp>
        <p:nvSpPr>
          <p:cNvPr id="4" name="灯片编号占位符 3"/>
          <p:cNvSpPr>
            <a:spLocks noGrp="1"/>
          </p:cNvSpPr>
          <p:nvPr>
            <p:ph type="sldNum" sz="quarter" idx="10"/>
          </p:nvPr>
        </p:nvSpPr>
        <p:spPr/>
        <p:txBody>
          <a:bodyPr/>
          <a:lstStyle/>
          <a:p>
            <a:fld id="{C450A375-C82B-4F72-93B6-03B4AA37CEA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[1]</a:t>
            </a:r>
            <a:r>
              <a:rPr lang="zh-CN" altLang="en-US" b="1" dirty="0" smtClean="0"/>
              <a:t>马治国</a:t>
            </a:r>
            <a:r>
              <a:rPr lang="en-US" altLang="zh-CN" b="1" dirty="0" smtClean="0"/>
              <a:t>,</a:t>
            </a:r>
            <a:r>
              <a:rPr lang="zh-CN" altLang="en-US" b="1" dirty="0" smtClean="0"/>
              <a:t>秦倩</a:t>
            </a:r>
            <a:r>
              <a:rPr lang="en-US" altLang="zh-CN" b="1" dirty="0" smtClean="0"/>
              <a:t>.</a:t>
            </a:r>
            <a:r>
              <a:rPr lang="zh-CN" altLang="en-US" b="1" dirty="0" smtClean="0"/>
              <a:t>我国知识产权法与科技法关系</a:t>
            </a:r>
            <a:r>
              <a:rPr lang="zh-CN" altLang="en-US" b="1" u="none" dirty="0" smtClean="0"/>
              <a:t>宏观性研究</a:t>
            </a:r>
            <a:r>
              <a:rPr lang="en-US" altLang="zh-CN" b="1" dirty="0" smtClean="0"/>
              <a:t>——</a:t>
            </a:r>
            <a:r>
              <a:rPr lang="zh-CN" altLang="en-US" b="1" dirty="0" smtClean="0"/>
              <a:t>基于我国近</a:t>
            </a:r>
            <a:r>
              <a:rPr lang="en-US" altLang="zh-CN" b="1" dirty="0" smtClean="0"/>
              <a:t>10</a:t>
            </a:r>
            <a:r>
              <a:rPr lang="zh-CN" altLang="en-US" b="1" dirty="0" smtClean="0"/>
              <a:t>年相关文献统计的数理分析</a:t>
            </a:r>
            <a:r>
              <a:rPr lang="en-US" altLang="zh-CN" b="1" dirty="0" smtClean="0"/>
              <a:t>[J].</a:t>
            </a:r>
            <a:r>
              <a:rPr lang="zh-CN" altLang="en-US" b="1" dirty="0" smtClean="0"/>
              <a:t>科技进步与对策</a:t>
            </a:r>
            <a:r>
              <a:rPr lang="en-US" altLang="zh-CN" b="1" dirty="0" smtClean="0"/>
              <a:t>,2015,32(16):94-100.</a:t>
            </a:r>
            <a:endParaRPr lang="en-US" altLang="zh-CN" b="1" dirty="0" smtClean="0"/>
          </a:p>
          <a:p>
            <a:r>
              <a:rPr lang="zh-CN" altLang="en-US" dirty="0" smtClean="0"/>
              <a:t>大量知识产权都是以科技成果为客体，如专利权、植物新品种权、集成电路布图设计权和计算机软件版权等，法律赋予了权利人对科技成果在一定期间内具有独占支配、禁止他人擅自利用的垄断权利。</a:t>
            </a:r>
            <a:endParaRPr lang="zh-CN" altLang="en-US" dirty="0" smtClean="0"/>
          </a:p>
          <a:p>
            <a:r>
              <a:rPr lang="zh-CN" altLang="en-US" b="0" dirty="0" smtClean="0"/>
              <a:t>近</a:t>
            </a:r>
            <a:r>
              <a:rPr lang="en-US" altLang="zh-CN" b="0" dirty="0" smtClean="0"/>
              <a:t>10</a:t>
            </a:r>
            <a:r>
              <a:rPr lang="zh-CN" altLang="en-US" b="0" dirty="0" smtClean="0"/>
              <a:t>年研究科技法的期刊论文数量相较知识产权法屈指可数，研究知识产权的期刊论文总数达到近两万篇（</a:t>
            </a:r>
            <a:r>
              <a:rPr lang="en-US" altLang="zh-CN" b="0" dirty="0" smtClean="0"/>
              <a:t>18530</a:t>
            </a:r>
            <a:r>
              <a:rPr lang="zh-CN" altLang="en-US" b="0" dirty="0" smtClean="0"/>
              <a:t> ），而科技法研究为</a:t>
            </a:r>
            <a:r>
              <a:rPr lang="en-US" altLang="zh-CN" b="0" dirty="0" smtClean="0"/>
              <a:t>588</a:t>
            </a:r>
            <a:r>
              <a:rPr lang="zh-CN" altLang="en-US" b="0" dirty="0" smtClean="0"/>
              <a:t>篇，只有知识产权研究的</a:t>
            </a:r>
            <a:r>
              <a:rPr lang="en-US" altLang="zh-CN" b="0" dirty="0" smtClean="0"/>
              <a:t>3.17</a:t>
            </a:r>
            <a:r>
              <a:rPr lang="zh-CN" altLang="en-US" b="0" dirty="0" smtClean="0"/>
              <a:t>％ 。但从 </a:t>
            </a:r>
            <a:r>
              <a:rPr lang="en-US" altLang="zh-CN" b="0" dirty="0" smtClean="0"/>
              <a:t>CSSCI </a:t>
            </a:r>
            <a:r>
              <a:rPr lang="zh-CN" altLang="en-US" b="0" dirty="0" smtClean="0"/>
              <a:t>期刊发表情况看，科技法的比例略有提升，占知识产权研究的</a:t>
            </a:r>
            <a:r>
              <a:rPr lang="en-US" altLang="zh-CN" b="0" dirty="0" smtClean="0"/>
              <a:t>4.10</a:t>
            </a:r>
            <a:r>
              <a:rPr lang="zh-CN" altLang="en-US" b="0" dirty="0" smtClean="0"/>
              <a:t>％ ，即研究科技法的 </a:t>
            </a:r>
            <a:r>
              <a:rPr lang="en-US" altLang="zh-CN" b="0" dirty="0" smtClean="0"/>
              <a:t>CSSCI </a:t>
            </a:r>
            <a:r>
              <a:rPr lang="zh-CN" altLang="en-US" b="0" dirty="0" smtClean="0"/>
              <a:t>期刊论文占全部期刊论文的比例相较知识产权研究高，分别为</a:t>
            </a:r>
            <a:r>
              <a:rPr lang="en-US" altLang="zh-CN" b="0" dirty="0" smtClean="0"/>
              <a:t>21.26</a:t>
            </a:r>
            <a:r>
              <a:rPr lang="zh-CN" altLang="en-US" b="0" dirty="0" smtClean="0"/>
              <a:t>％与</a:t>
            </a:r>
            <a:r>
              <a:rPr lang="en-US" altLang="zh-CN" b="0" dirty="0" smtClean="0"/>
              <a:t>16.44</a:t>
            </a:r>
            <a:r>
              <a:rPr lang="zh-CN" altLang="en-US" b="0" dirty="0" smtClean="0"/>
              <a:t>％ 。同时，近</a:t>
            </a:r>
            <a:r>
              <a:rPr lang="en-US" altLang="zh-CN" b="0" dirty="0" smtClean="0"/>
              <a:t>10</a:t>
            </a:r>
            <a:r>
              <a:rPr lang="zh-CN" altLang="en-US" b="0" dirty="0" smtClean="0"/>
              <a:t>年篇名中直接含有“科技法”的全部期刊论文仅有</a:t>
            </a:r>
            <a:r>
              <a:rPr lang="en-US" altLang="zh-CN" b="0" dirty="0" smtClean="0"/>
              <a:t>36</a:t>
            </a:r>
            <a:r>
              <a:rPr lang="zh-CN" altLang="en-US" b="0" dirty="0" smtClean="0"/>
              <a:t> 篇，平均每年不到 </a:t>
            </a:r>
            <a:r>
              <a:rPr lang="en-US" altLang="zh-CN" b="0" dirty="0" smtClean="0"/>
              <a:t>4</a:t>
            </a:r>
            <a:r>
              <a:rPr lang="zh-CN" altLang="en-US" b="0" dirty="0" smtClean="0"/>
              <a:t> 篇，数量非常少，足以说明科技法研究在国内学术领域尚未引起足够重视或因其具有较高难度和交叉性而导致学者关注很少。</a:t>
            </a:r>
            <a:endParaRPr lang="en-US" altLang="zh-CN" b="0" dirty="0" smtClean="0"/>
          </a:p>
          <a:p>
            <a:r>
              <a:rPr lang="zh-CN" altLang="en-US" b="0" dirty="0" smtClean="0"/>
              <a:t>研究科技法的实然论文数相比市场需求率依然较低，能够发表在核心期刊上的几率更高。</a:t>
            </a:r>
            <a:endParaRPr lang="en-US" altLang="zh-CN" b="0" dirty="0" smtClean="0"/>
          </a:p>
          <a:p>
            <a:r>
              <a:rPr lang="zh-CN" altLang="en-US" b="0" dirty="0" smtClean="0"/>
              <a:t>两者的宏观数据基本可以反映其各自分支领域研究的基本走势和动态，具有一定的代表性。</a:t>
            </a:r>
            <a:endParaRPr lang="en-US" altLang="zh-CN" b="0" dirty="0" smtClean="0"/>
          </a:p>
          <a:p>
            <a:r>
              <a:rPr lang="en-US" altLang="zh-CN" b="1" dirty="0" smtClean="0"/>
              <a:t>[2]</a:t>
            </a:r>
            <a:r>
              <a:rPr lang="zh-CN" altLang="en-US" b="1" dirty="0" smtClean="0"/>
              <a:t>杨丽娟</a:t>
            </a:r>
            <a:r>
              <a:rPr lang="en-US" altLang="zh-CN" b="1" dirty="0" smtClean="0"/>
              <a:t>,</a:t>
            </a:r>
            <a:r>
              <a:rPr lang="zh-CN" altLang="en-US" b="1" dirty="0" smtClean="0"/>
              <a:t>宋吉鑫</a:t>
            </a:r>
            <a:r>
              <a:rPr lang="en-US" altLang="zh-CN" b="1" dirty="0" smtClean="0"/>
              <a:t>.</a:t>
            </a:r>
            <a:r>
              <a:rPr lang="zh-CN" altLang="en-US" b="1" dirty="0" smtClean="0"/>
              <a:t>走出科技法与知识产权法相互割裂的误区</a:t>
            </a:r>
            <a:r>
              <a:rPr lang="en-US" altLang="zh-CN" b="1" dirty="0" smtClean="0"/>
              <a:t>——</a:t>
            </a:r>
            <a:r>
              <a:rPr lang="zh-CN" altLang="en-US" b="1" dirty="0" smtClean="0"/>
              <a:t>也论科技法与知识产权法之间的关系</a:t>
            </a:r>
            <a:r>
              <a:rPr lang="en-US" altLang="zh-CN" b="1" dirty="0" smtClean="0"/>
              <a:t>[J].</a:t>
            </a:r>
            <a:r>
              <a:rPr lang="zh-CN" altLang="en-US" b="1" dirty="0" smtClean="0"/>
              <a:t>知识产权</a:t>
            </a:r>
            <a:r>
              <a:rPr lang="en-US" altLang="zh-CN" b="1" dirty="0" smtClean="0"/>
              <a:t>,2011(07):60-63.</a:t>
            </a:r>
            <a:endParaRPr lang="en-US" altLang="zh-CN" b="1" dirty="0" smtClean="0"/>
          </a:p>
          <a:p>
            <a:r>
              <a:rPr lang="zh-CN" altLang="en-US" dirty="0" smtClean="0"/>
              <a:t>只有在以科技进步法为核心的系列科技法律制度的供给和浸润下，知识产权法才会发挥更好的作用。</a:t>
            </a:r>
            <a:endParaRPr lang="en-US" altLang="zh-CN" dirty="0" smtClean="0"/>
          </a:p>
        </p:txBody>
      </p:sp>
      <p:sp>
        <p:nvSpPr>
          <p:cNvPr id="4" name="灯片编号占位符 3"/>
          <p:cNvSpPr>
            <a:spLocks noGrp="1"/>
          </p:cNvSpPr>
          <p:nvPr>
            <p:ph type="sldNum" sz="quarter" idx="10"/>
          </p:nvPr>
        </p:nvSpPr>
        <p:spPr/>
        <p:txBody>
          <a:bodyPr/>
          <a:lstStyle/>
          <a:p>
            <a:fld id="{C450A375-C82B-4F72-93B6-03B4AA37CEA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放一段英文，想传达什么信息？可以在翻译的基础上，用中文做些解释。</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用英文，演示效果不太好。制作中文表。</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FE151D0-A6D8-4502-9348-EB821575A8D8}"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3597BDB-C194-6F4E-8639-1B954A600FDB}"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8200" y="1340768"/>
            <a:ext cx="10515600" cy="5061482"/>
          </a:xfrm>
        </p:spPr>
        <p:txBody>
          <a:body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r>
              <a:rPr lang="en-US" altLang="zh-CN" dirty="0" smtClean="0"/>
              <a:t>·</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5FB744A4-CC54-4D4C-8045-CE7B6F3B5B98}"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2" name="Title 1"/>
          <p:cNvSpPr>
            <a:spLocks noGrp="1"/>
          </p:cNvSpPr>
          <p:nvPr>
            <p:ph type="title"/>
          </p:nvPr>
        </p:nvSpPr>
        <p:spPr>
          <a:xfrm>
            <a:off x="815009" y="0"/>
            <a:ext cx="10538791" cy="1021543"/>
          </a:xfrm>
        </p:spPr>
        <p:txBody>
          <a:bodyPr anchor="b">
            <a:normAutofit/>
          </a:bodyPr>
          <a:lstStyle>
            <a:lvl1pPr>
              <a:lnSpc>
                <a:spcPct val="100000"/>
              </a:lnSpc>
              <a:defRPr sz="4000" b="1"/>
            </a:lvl1pPr>
          </a:lstStyle>
          <a:p>
            <a:r>
              <a:rPr lang="zh-CN" altLang="en-US" dirty="0" smtClean="0"/>
              <a:t>单击此处编辑母版标题样式</a:t>
            </a:r>
            <a:endParaRPr lang="en-US" dirty="0"/>
          </a:p>
        </p:txBody>
      </p:sp>
      <p:grpSp>
        <p:nvGrpSpPr>
          <p:cNvPr id="16" name="组合 15"/>
          <p:cNvGrpSpPr/>
          <p:nvPr userDrawn="1"/>
        </p:nvGrpSpPr>
        <p:grpSpPr>
          <a:xfrm>
            <a:off x="815009" y="1021543"/>
            <a:ext cx="10538791" cy="0"/>
            <a:chOff x="815009" y="1021543"/>
            <a:chExt cx="10538791" cy="0"/>
          </a:xfrm>
        </p:grpSpPr>
        <p:cxnSp>
          <p:nvCxnSpPr>
            <p:cNvPr id="8" name="直接连接符 7"/>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10" name="图片 9" descr="横版组合——透明.png"/>
          <p:cNvPicPr>
            <a:picLocks noChangeAspect="1"/>
          </p:cNvPicPr>
          <p:nvPr userDrawn="1"/>
        </p:nvPicPr>
        <p:blipFill>
          <a:blip r:embed="rId2" cstate="screen"/>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7FABBBE5-B168-4A6A-BB5A-CF4631B7EF3F}"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B721F5A-A6F2-4C4E-BFC8-8F7E8C0B0E84}"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2" name="Title 1"/>
          <p:cNvSpPr>
            <a:spLocks noGrp="1"/>
          </p:cNvSpPr>
          <p:nvPr>
            <p:ph type="title"/>
          </p:nvPr>
        </p:nvSpPr>
        <p:spPr>
          <a:xfrm>
            <a:off x="815009" y="0"/>
            <a:ext cx="10515600" cy="1021543"/>
          </a:xfrm>
        </p:spPr>
        <p:txBody>
          <a:bodyPr vert="horz" lIns="91440" tIns="45720" rIns="91440" bIns="45720" rtlCol="0" anchor="b">
            <a:normAutofit/>
          </a:bodyPr>
          <a:lstStyle>
            <a:lvl1pPr>
              <a:lnSpc>
                <a:spcPct val="100000"/>
              </a:lnSpc>
              <a:defRPr lang="en-US" sz="4000" b="1" dirty="0"/>
            </a:lvl1pPr>
          </a:lstStyle>
          <a:p>
            <a:pPr lvl="0"/>
            <a:r>
              <a:rPr lang="zh-CN" altLang="en-US" dirty="0" smtClean="0"/>
              <a:t>单击此处编辑母版标题样式</a:t>
            </a:r>
            <a:endParaRPr lang="en-US" dirty="0"/>
          </a:p>
        </p:txBody>
      </p:sp>
      <p:grpSp>
        <p:nvGrpSpPr>
          <p:cNvPr id="6" name="组合 5"/>
          <p:cNvGrpSpPr/>
          <p:nvPr userDrawn="1"/>
        </p:nvGrpSpPr>
        <p:grpSpPr>
          <a:xfrm>
            <a:off x="815009" y="1021543"/>
            <a:ext cx="10538791" cy="0"/>
            <a:chOff x="815009" y="1021543"/>
            <a:chExt cx="10538791" cy="0"/>
          </a:xfrm>
        </p:grpSpPr>
        <p:cxnSp>
          <p:nvCxnSpPr>
            <p:cNvPr id="7" name="直接连接符 6"/>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9" name="图片 8" descr="横版组合——透明.png"/>
          <p:cNvPicPr>
            <a:picLocks noChangeAspect="1"/>
          </p:cNvPicPr>
          <p:nvPr userDrawn="1"/>
        </p:nvPicPr>
        <p:blipFill>
          <a:blip r:embed="rId2" cstate="screen"/>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64FEA72-ACFB-442D-81C3-B0A1A0690BF3}"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D0C70D4-B8A7-1C47-A003-56128FA9BF31}"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108200"/>
            <a:ext cx="7994651" cy="1235075"/>
          </a:xfrm>
        </p:spPr>
        <p:txBody>
          <a:bodyPr anchor="b">
            <a:normAutofit/>
          </a:bodyPr>
          <a:lstStyle>
            <a:lvl1pPr algn="ctr">
              <a:defRPr sz="3600">
                <a:solidFill>
                  <a:schemeClr val="accent1">
                    <a:lumMod val="75000"/>
                  </a:schemeClr>
                </a:solidFill>
                <a:effectLst/>
              </a:defRPr>
            </a:lvl1p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13D85EF6-29E9-4514-AA67-DE12744FBBB6}"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4" name="KSO_FT"/>
          <p:cNvSpPr>
            <a:spLocks noGrp="1"/>
          </p:cNvSpPr>
          <p:nvPr>
            <p:ph type="ftr" sz="quarter" idx="11"/>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5" name="KSO_FN"/>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950E2911-4B38-3847-BB6A-657490750D80}"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5D12E0F-3303-42BE-AC5F-B239B0A990D6}"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9942B8-D311-4E7D-8579-3E51C69EB101}"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C02F2DC-8795-46D0-A736-813717857AE8}"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9942B8-D311-4E7D-8579-3E51C69EB101}"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标题幻灯片">
    <p:bg>
      <p:bgPr>
        <a:blipFill dpi="0" rotWithShape="1">
          <a:blip r:embed="rId2" cstate="print">
            <a:alphaModFix amt="18000"/>
            <a:lum/>
          </a:blip>
          <a:srcRect/>
          <a:stretch>
            <a:fillRect l="-14000" r="-11000"/>
          </a:stretch>
        </a:blipFill>
        <a:effectLst/>
      </p:bgPr>
    </p:bg>
    <p:spTree>
      <p:nvGrpSpPr>
        <p:cNvPr id="1" name=""/>
        <p:cNvGrpSpPr/>
        <p:nvPr/>
      </p:nvGrpSpPr>
      <p:grpSpPr>
        <a:xfrm>
          <a:off x="0" y="0"/>
          <a:ext cx="0" cy="0"/>
          <a:chOff x="0" y="0"/>
          <a:chExt cx="0" cy="0"/>
        </a:xfrm>
      </p:grpSpPr>
      <p:sp>
        <p:nvSpPr>
          <p:cNvPr id="12" name="矩形 11"/>
          <p:cNvSpPr/>
          <p:nvPr userDrawn="1"/>
        </p:nvSpPr>
        <p:spPr>
          <a:xfrm>
            <a:off x="0" y="0"/>
            <a:ext cx="12192000" cy="2348880"/>
          </a:xfrm>
          <a:prstGeom prst="rect">
            <a:avLst/>
          </a:prstGeom>
          <a:solidFill>
            <a:srgbClr val="0070C0"/>
          </a:solidFill>
          <a:ln>
            <a:noFill/>
          </a:ln>
          <a:effectLst/>
          <a:scene3d>
            <a:camera prst="orthographicFront">
              <a:rot lat="0" lon="0" rev="0"/>
            </a:camera>
            <a:lightRig rig="contrasting" dir="t">
              <a:rot lat="0" lon="0" rev="7800000"/>
            </a:lightRig>
          </a:scene3d>
          <a:sp3d>
            <a:bevelT w="139700" h="139700"/>
          </a:sp3d>
        </p:spPr>
        <p:style>
          <a:lnRef idx="3">
            <a:schemeClr val="lt1"/>
          </a:lnRef>
          <a:fillRef idx="1">
            <a:schemeClr val="accent1"/>
          </a:fillRef>
          <a:effectRef idx="1">
            <a:schemeClr val="accent1"/>
          </a:effectRef>
          <a:fontRef idx="minor">
            <a:schemeClr val="lt1"/>
          </a:fontRef>
        </p:style>
        <p:txBody>
          <a:bodyPr anchor="ctr"/>
          <a:lstStyle/>
          <a:p>
            <a:pPr>
              <a:defRPr/>
            </a:pPr>
            <a:endParaRPr lang="zh-CN" altLang="en-US" sz="2400" dirty="0">
              <a:ln>
                <a:solidFill>
                  <a:schemeClr val="tx2">
                    <a:lumMod val="60000"/>
                    <a:lumOff val="40000"/>
                  </a:schemeClr>
                </a:solidFill>
              </a:ln>
              <a:solidFill>
                <a:schemeClr val="tx2"/>
              </a:solidFill>
              <a:effectLst>
                <a:outerShdw blurRad="50800" dist="38100" dir="2700000" algn="tl" rotWithShape="0">
                  <a:prstClr val="black">
                    <a:alpha val="40000"/>
                  </a:prstClr>
                </a:outerShdw>
              </a:effectLst>
            </a:endParaRPr>
          </a:p>
        </p:txBody>
      </p:sp>
      <p:sp>
        <p:nvSpPr>
          <p:cNvPr id="4" name="日期占位符 3"/>
          <p:cNvSpPr>
            <a:spLocks noGrp="1"/>
          </p:cNvSpPr>
          <p:nvPr>
            <p:ph type="dt" sz="half" idx="10"/>
          </p:nvPr>
        </p:nvSpPr>
        <p:spPr/>
        <p:txBody>
          <a:bodyPr/>
          <a:lstStyle/>
          <a:p>
            <a:fld id="{C3DA135F-3EE8-4366-842A-BC449DB54727}"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CF5F1E-8A68-4E27-9A5E-D196D58037A6}" type="slidenum">
              <a:rPr lang="zh-CN" altLang="en-US" smtClean="0"/>
            </a:fld>
            <a:endParaRPr lang="zh-CN" altLang="en-US"/>
          </a:p>
        </p:txBody>
      </p:sp>
      <p:sp>
        <p:nvSpPr>
          <p:cNvPr id="10" name="矩形 9"/>
          <p:cNvSpPr/>
          <p:nvPr userDrawn="1"/>
        </p:nvSpPr>
        <p:spPr>
          <a:xfrm>
            <a:off x="0" y="2385567"/>
            <a:ext cx="12192000" cy="17463"/>
          </a:xfrm>
          <a:prstGeom prst="rect">
            <a:avLst/>
          </a:prstGeom>
          <a:solidFill>
            <a:schemeClr val="bg2"/>
          </a:solidFill>
          <a:ln>
            <a:noFill/>
          </a:ln>
        </p:spPr>
        <p:style>
          <a:lnRef idx="3">
            <a:schemeClr val="lt1"/>
          </a:lnRef>
          <a:fillRef idx="1">
            <a:schemeClr val="accent1"/>
          </a:fillRef>
          <a:effectRef idx="1">
            <a:schemeClr val="accent1"/>
          </a:effectRef>
          <a:fontRef idx="minor">
            <a:schemeClr val="lt1"/>
          </a:fontRef>
        </p:style>
        <p:txBody>
          <a:bodyPr anchor="ctr"/>
          <a:lstStyle/>
          <a:p>
            <a:pPr>
              <a:defRPr/>
            </a:pPr>
            <a:endParaRPr lang="zh-CN" altLang="en-US" sz="2400" dirty="0">
              <a:ln>
                <a:solidFill>
                  <a:schemeClr val="tx2">
                    <a:lumMod val="60000"/>
                    <a:lumOff val="40000"/>
                  </a:schemeClr>
                </a:solidFill>
              </a:ln>
              <a:solidFill>
                <a:schemeClr val="tx2"/>
              </a:solidFill>
            </a:endParaRPr>
          </a:p>
        </p:txBody>
      </p:sp>
      <p:pic>
        <p:nvPicPr>
          <p:cNvPr id="11" name="图片 10" descr="横版组合（白色）——透明.png"/>
          <p:cNvPicPr>
            <a:picLocks noChangeAspect="1"/>
          </p:cNvPicPr>
          <p:nvPr userDrawn="1"/>
        </p:nvPicPr>
        <p:blipFill>
          <a:blip r:embed="rId3" cstate="print"/>
          <a:stretch>
            <a:fillRect/>
          </a:stretch>
        </p:blipFill>
        <p:spPr>
          <a:xfrm>
            <a:off x="2666977" y="714356"/>
            <a:ext cx="6319676" cy="1000132"/>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0EBFF0A0-DE43-49CE-B1EC-2BE6A9A1735F}"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41093995-55F8-9440-9010-524D68AC1856}"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2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199456" y="2492896"/>
            <a:ext cx="10009301" cy="1614170"/>
          </a:xfrm>
          <a:prstGeom prst="rect">
            <a:avLst/>
          </a:prstGeom>
        </p:spPr>
        <p:txBody>
          <a:bodyPr vert="horz" lIns="91440" tIns="45720" rIns="91440" bIns="45720" rtlCol="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br>
              <a:rPr lang="en-US" altLang="zh-CN" sz="1600" b="1" dirty="0">
                <a:latin typeface="黑体" panose="02010609060101010101" pitchFamily="49" charset="-122"/>
                <a:ea typeface="黑体" panose="02010609060101010101" pitchFamily="49" charset="-122"/>
              </a:rPr>
            </a:br>
            <a:r>
              <a:rPr lang="zh-CN" altLang="en-US" dirty="0" smtClean="0">
                <a:latin typeface="黑体" panose="02010609060101010101" pitchFamily="49" charset="-122"/>
                <a:ea typeface="黑体" panose="02010609060101010101" pitchFamily="49" charset="-122"/>
              </a:rPr>
              <a:t>论文</a:t>
            </a:r>
            <a:r>
              <a:rPr lang="zh-CN" altLang="en-US" dirty="0">
                <a:latin typeface="黑体" panose="02010609060101010101" pitchFamily="49" charset="-122"/>
                <a:ea typeface="黑体" panose="02010609060101010101" pitchFamily="49" charset="-122"/>
              </a:rPr>
              <a:t>撤</a:t>
            </a:r>
            <a:r>
              <a:rPr lang="zh-CN" altLang="en-US" dirty="0" smtClean="0">
                <a:latin typeface="黑体" panose="02010609060101010101" pitchFamily="49" charset="-122"/>
                <a:ea typeface="黑体" panose="02010609060101010101" pitchFamily="49" charset="-122"/>
              </a:rPr>
              <a:t>稿</a:t>
            </a:r>
            <a:r>
              <a:rPr lang="zh-CN" altLang="en-US" dirty="0" smtClean="0">
                <a:latin typeface="黑体" panose="02010609060101010101" pitchFamily="49" charset="-122"/>
                <a:ea typeface="黑体" panose="02010609060101010101" pitchFamily="49" charset="-122"/>
              </a:rPr>
              <a:t>后的处理程序探讨</a:t>
            </a:r>
            <a:endParaRPr lang="zh-CN" altLang="en-US" dirty="0" smtClean="0">
              <a:latin typeface="黑体" panose="02010609060101010101" pitchFamily="49" charset="-122"/>
              <a:ea typeface="黑体" panose="02010609060101010101" pitchFamily="49" charset="-122"/>
            </a:endParaRPr>
          </a:p>
        </p:txBody>
      </p:sp>
      <p:sp>
        <p:nvSpPr>
          <p:cNvPr id="4" name="Text Box 2"/>
          <p:cNvSpPr txBox="1">
            <a:spLocks noChangeArrowheads="1"/>
          </p:cNvSpPr>
          <p:nvPr/>
        </p:nvSpPr>
        <p:spPr bwMode="auto">
          <a:xfrm>
            <a:off x="2279705" y="4107301"/>
            <a:ext cx="7848600" cy="2800767"/>
          </a:xfrm>
          <a:prstGeom prst="rect">
            <a:avLst/>
          </a:prstGeom>
          <a:noFill/>
          <a:ln w="9525">
            <a:noFill/>
            <a:miter lim="800000"/>
          </a:ln>
        </p:spPr>
        <p:txBody>
          <a:bodyPr wrap="square">
            <a:spAutoFit/>
          </a:bodyPr>
          <a:lstStyle/>
          <a:p>
            <a:pPr algn="ctr" eaLnBrk="1" hangingPunct="1">
              <a:spcBef>
                <a:spcPct val="50000"/>
              </a:spcBef>
            </a:pPr>
            <a:r>
              <a:rPr lang="zh-CN" altLang="en-US" sz="3200" b="1" dirty="0">
                <a:latin typeface="幼圆" panose="02010509060101010101" pitchFamily="49" charset="-122"/>
                <a:ea typeface="幼圆" panose="02010509060101010101" pitchFamily="49" charset="-122"/>
              </a:rPr>
              <a:t>报告人：胡添</a:t>
            </a:r>
            <a:r>
              <a:rPr lang="zh-CN" altLang="en-US" sz="3200" b="1" dirty="0" smtClean="0">
                <a:latin typeface="幼圆" panose="02010509060101010101" pitchFamily="49" charset="-122"/>
                <a:ea typeface="幼圆" panose="02010509060101010101" pitchFamily="49" charset="-122"/>
              </a:rPr>
              <a:t>凤，公共</a:t>
            </a:r>
            <a:r>
              <a:rPr lang="zh-CN" altLang="en-US" sz="3200" b="1" dirty="0">
                <a:latin typeface="幼圆" panose="02010509060101010101" pitchFamily="49" charset="-122"/>
                <a:ea typeface="幼圆" panose="02010509060101010101" pitchFamily="49" charset="-122"/>
              </a:rPr>
              <a:t>政策与管理学院</a:t>
            </a:r>
            <a:endParaRPr lang="zh-CN" altLang="en-US" sz="3200" b="1" dirty="0">
              <a:latin typeface="幼圆" panose="02010509060101010101" pitchFamily="49" charset="-122"/>
              <a:ea typeface="幼圆" panose="02010509060101010101" pitchFamily="49" charset="-122"/>
            </a:endParaRPr>
          </a:p>
          <a:p>
            <a:pPr eaLnBrk="1" hangingPunct="1">
              <a:spcBef>
                <a:spcPct val="50000"/>
              </a:spcBef>
            </a:pPr>
            <a:r>
              <a:rPr lang="zh-CN" altLang="en-US" sz="3200" b="1" dirty="0" smtClean="0">
                <a:latin typeface="幼圆" panose="02010509060101010101" pitchFamily="49" charset="-122"/>
                <a:ea typeface="幼圆" panose="02010509060101010101" pitchFamily="49" charset="-122"/>
              </a:rPr>
              <a:t>           陶 猛，光电</a:t>
            </a:r>
            <a:r>
              <a:rPr lang="zh-CN" altLang="en-US" sz="3200" b="1" dirty="0">
                <a:latin typeface="幼圆" panose="02010509060101010101" pitchFamily="49" charset="-122"/>
                <a:ea typeface="幼圆" panose="02010509060101010101" pitchFamily="49" charset="-122"/>
              </a:rPr>
              <a:t>学院</a:t>
            </a:r>
            <a:r>
              <a:rPr lang="en-US" altLang="zh-CN" sz="3200" b="1" dirty="0">
                <a:latin typeface="幼圆" panose="02010509060101010101" pitchFamily="49" charset="-122"/>
                <a:ea typeface="幼圆" panose="02010509060101010101" pitchFamily="49" charset="-122"/>
              </a:rPr>
              <a:t> </a:t>
            </a:r>
            <a:endParaRPr lang="en-US" altLang="zh-CN" sz="3200" b="1" dirty="0">
              <a:latin typeface="幼圆" panose="02010509060101010101" pitchFamily="49" charset="-122"/>
              <a:ea typeface="幼圆" panose="02010509060101010101" pitchFamily="49" charset="-122"/>
            </a:endParaRPr>
          </a:p>
          <a:p>
            <a:pPr algn="ctr" eaLnBrk="1" hangingPunct="1">
              <a:spcBef>
                <a:spcPct val="50000"/>
              </a:spcBef>
            </a:pPr>
            <a:r>
              <a:rPr lang="en-US" altLang="zh-CN" sz="3200" b="1" dirty="0">
                <a:latin typeface="Times New Roman" panose="02020603050405020304" pitchFamily="18" charset="0"/>
                <a:ea typeface="幼圆" panose="02010509060101010101" pitchFamily="49" charset="-122"/>
                <a:cs typeface="Times New Roman" panose="02020603050405020304" pitchFamily="18" charset="0"/>
              </a:rPr>
              <a:t>2021</a:t>
            </a:r>
            <a:r>
              <a:rPr lang="zh-CN" altLang="en-US" sz="3200" b="1" dirty="0">
                <a:latin typeface="Times New Roman" panose="02020603050405020304" pitchFamily="18" charset="0"/>
                <a:ea typeface="幼圆" panose="02010509060101010101" pitchFamily="49" charset="-122"/>
                <a:cs typeface="Times New Roman" panose="02020603050405020304" pitchFamily="18" charset="0"/>
              </a:rPr>
              <a:t>年</a:t>
            </a:r>
            <a:r>
              <a:rPr lang="en-US" altLang="zh-CN" sz="3200" b="1" dirty="0">
                <a:latin typeface="Times New Roman" panose="02020603050405020304" pitchFamily="18" charset="0"/>
                <a:ea typeface="幼圆" panose="02010509060101010101" pitchFamily="49" charset="-122"/>
                <a:cs typeface="Times New Roman" panose="02020603050405020304" pitchFamily="18" charset="0"/>
              </a:rPr>
              <a:t>10</a:t>
            </a:r>
            <a:r>
              <a:rPr lang="zh-CN" altLang="en-US" sz="3200" b="1" dirty="0">
                <a:latin typeface="Times New Roman" panose="02020603050405020304" pitchFamily="18" charset="0"/>
                <a:ea typeface="幼圆" panose="02010509060101010101" pitchFamily="49" charset="-122"/>
                <a:cs typeface="Times New Roman" panose="02020603050405020304" pitchFamily="18" charset="0"/>
              </a:rPr>
              <a:t>月</a:t>
            </a:r>
            <a:r>
              <a:rPr lang="en-US" altLang="zh-CN" sz="3200" b="1" dirty="0">
                <a:latin typeface="Times New Roman" panose="02020603050405020304" pitchFamily="18" charset="0"/>
                <a:ea typeface="幼圆" panose="02010509060101010101" pitchFamily="49" charset="-122"/>
                <a:cs typeface="Times New Roman" panose="02020603050405020304" pitchFamily="18" charset="0"/>
              </a:rPr>
              <a:t>29</a:t>
            </a:r>
            <a:r>
              <a:rPr lang="zh-CN" altLang="en-US" sz="3200" b="1" dirty="0">
                <a:latin typeface="Times New Roman" panose="02020603050405020304" pitchFamily="18" charset="0"/>
                <a:ea typeface="幼圆" panose="02010509060101010101" pitchFamily="49" charset="-122"/>
                <a:cs typeface="Times New Roman" panose="02020603050405020304" pitchFamily="18" charset="0"/>
              </a:rPr>
              <a:t>日</a:t>
            </a:r>
            <a:r>
              <a:rPr lang="en-US" altLang="zh-CN" sz="3200" b="1" dirty="0">
                <a:latin typeface="Times New Roman" panose="02020603050405020304" pitchFamily="18" charset="0"/>
                <a:ea typeface="幼圆" panose="02010509060101010101" pitchFamily="49" charset="-122"/>
                <a:cs typeface="Times New Roman" panose="02020603050405020304" pitchFamily="18" charset="0"/>
              </a:rPr>
              <a:t> </a:t>
            </a:r>
            <a:endParaRPr lang="zh-CN" altLang="en-US" sz="3200" b="1" dirty="0">
              <a:latin typeface="Times New Roman" panose="02020603050405020304" pitchFamily="18" charset="0"/>
              <a:ea typeface="幼圆" panose="02010509060101010101" pitchFamily="49" charset="-122"/>
              <a:cs typeface="Times New Roman" panose="02020603050405020304" pitchFamily="18" charset="0"/>
            </a:endParaRPr>
          </a:p>
          <a:p>
            <a:pPr algn="ctr" eaLnBrk="1" hangingPunct="1">
              <a:spcBef>
                <a:spcPct val="50000"/>
              </a:spcBef>
            </a:pPr>
            <a:endParaRPr lang="zh-CN" altLang="en-US" sz="3200"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340768"/>
            <a:ext cx="11090448" cy="4464496"/>
          </a:xfrm>
        </p:spPr>
        <p:txBody>
          <a:bodyPr/>
          <a:lstStyle/>
          <a:p>
            <a:r>
              <a:rPr lang="zh-CN" altLang="en-US" sz="2000" dirty="0"/>
              <a:t>2010年进入</a:t>
            </a:r>
            <a:r>
              <a:rPr lang="zh-CN" altLang="en-US" sz="2000" dirty="0" smtClean="0"/>
              <a:t>清华大学（深圳研究生院）攻读</a:t>
            </a:r>
            <a:r>
              <a:rPr lang="zh-CN" altLang="en-US" sz="2000" dirty="0"/>
              <a:t>材料科学博士学位</a:t>
            </a:r>
            <a:endParaRPr lang="zh-CN" altLang="en-US" sz="2000" dirty="0"/>
          </a:p>
          <a:p>
            <a:endParaRPr lang="zh-CN" altLang="en-US" sz="2000" dirty="0"/>
          </a:p>
          <a:p>
            <a:r>
              <a:rPr lang="zh-CN" altLang="en-US" sz="2000" dirty="0"/>
              <a:t>2015年7月毕业并获清华大学博士学位</a:t>
            </a:r>
            <a:endParaRPr lang="zh-CN" altLang="en-US" sz="2000" dirty="0"/>
          </a:p>
          <a:p>
            <a:endParaRPr lang="zh-CN" altLang="en-US" sz="2000" dirty="0"/>
          </a:p>
          <a:p>
            <a:r>
              <a:rPr lang="zh-CN" altLang="en-US" sz="2000" dirty="0"/>
              <a:t>2015年清华大学第20届“学术新秀”提名表彰</a:t>
            </a:r>
            <a:endParaRPr lang="zh-CN" altLang="en-US" sz="2000" dirty="0"/>
          </a:p>
          <a:p>
            <a:endParaRPr lang="zh-CN" altLang="en-US" sz="2000" dirty="0"/>
          </a:p>
          <a:p>
            <a:r>
              <a:rPr lang="zh-CN" altLang="en-US" sz="2000" dirty="0"/>
              <a:t>读博期间，叶肖鑫曾先后受邀担任国内外多家知名学术期刊的编辑和审稿人</a:t>
            </a:r>
            <a:endParaRPr lang="zh-CN" altLang="en-US" sz="2000" dirty="0"/>
          </a:p>
          <a:p>
            <a:endParaRPr lang="zh-CN" altLang="en-US" sz="2000" dirty="0"/>
          </a:p>
          <a:p>
            <a:r>
              <a:rPr lang="zh-CN" altLang="en-US" sz="2000" dirty="0"/>
              <a:t>发表SCI论文18篇，其中第一作者16篇，影响因子总和达38.4，论文被引用次数达83 次，其中有五篇论文被选为期刊当期封面文章；相关成果已申请两项国家发明专利和一项实用新型专利。</a:t>
            </a:r>
            <a:endParaRPr lang="zh-CN" altLang="en-US" sz="2000" dirty="0"/>
          </a:p>
          <a:p>
            <a:pPr marL="0" indent="0">
              <a:buNone/>
            </a:pPr>
            <a:endParaRPr lang="zh-CN" altLang="en-US" sz="2000" dirty="0"/>
          </a:p>
        </p:txBody>
      </p:sp>
      <p:sp>
        <p:nvSpPr>
          <p:cNvPr id="3" name="标题 2"/>
          <p:cNvSpPr>
            <a:spLocks noGrp="1"/>
          </p:cNvSpPr>
          <p:nvPr>
            <p:ph type="title"/>
          </p:nvPr>
        </p:nvSpPr>
        <p:spPr/>
        <p:txBody>
          <a:bodyPr/>
          <a:lstStyle/>
          <a:p>
            <a:r>
              <a:rPr lang="zh-CN" altLang="en-US" dirty="0"/>
              <a:t>清华博士叶肖鑫，导师唐国翌撤稿事件</a:t>
            </a:r>
            <a:endParaRPr lang="zh-CN" altLang="en-US" dirty="0"/>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5FB744A4-CC54-4D4C-8045-CE7B6F3B5B98}"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pic>
        <p:nvPicPr>
          <p:cNvPr id="5" name="图片 4"/>
          <p:cNvPicPr>
            <a:picLocks noChangeAspect="1"/>
          </p:cNvPicPr>
          <p:nvPr/>
        </p:nvPicPr>
        <p:blipFill>
          <a:blip r:embed="rId1" cstate="print"/>
          <a:stretch>
            <a:fillRect/>
          </a:stretch>
        </p:blipFill>
        <p:spPr>
          <a:xfrm>
            <a:off x="8261399" y="1268730"/>
            <a:ext cx="3451225" cy="228917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fontAlgn="auto">
              <a:lnSpc>
                <a:spcPct val="150000"/>
              </a:lnSpc>
            </a:pPr>
            <a:r>
              <a:rPr lang="zh-CN" altLang="en-US" dirty="0"/>
              <a:t>2016年3月，唐国翌教授收到对叶肖鑫论文可能存在学术问题的举报后，立即对叶肖鑫就读博士生期间发表的16篇论文进行全面核查，</a:t>
            </a:r>
            <a:r>
              <a:rPr lang="zh-CN" altLang="en-US" b="1" dirty="0"/>
              <a:t>发现存在自我抄袭、图片重复利用、编造实验结果</a:t>
            </a:r>
            <a:r>
              <a:rPr lang="zh-CN" altLang="en-US" dirty="0"/>
              <a:t>等问题，随即与相关出版机构多次沟通，提出全部撤稿的要求。</a:t>
            </a:r>
            <a:endParaRPr lang="zh-CN" altLang="en-US" dirty="0"/>
          </a:p>
          <a:p>
            <a:endParaRPr lang="zh-CN" altLang="en-US" dirty="0"/>
          </a:p>
          <a:p>
            <a:r>
              <a:rPr lang="zh-CN" altLang="en-US" dirty="0"/>
              <a:t>其中2014年发表的有9篇，2015年3篇，2016年2篇</a:t>
            </a:r>
            <a:endParaRPr lang="zh-CN" altLang="en-US" dirty="0"/>
          </a:p>
          <a:p>
            <a:endParaRPr lang="zh-CN" altLang="en-US" dirty="0"/>
          </a:p>
          <a:p>
            <a:r>
              <a:rPr lang="zh-CN" altLang="en-US" dirty="0">
                <a:sym typeface="+mn-ea"/>
              </a:rPr>
              <a:t>上述撤稿信息均可在Retraction Watch Database上查</a:t>
            </a:r>
            <a:r>
              <a:rPr lang="zh-CN" altLang="en-US" dirty="0" smtClean="0">
                <a:sym typeface="+mn-ea"/>
              </a:rPr>
              <a:t>到</a:t>
            </a:r>
            <a:endParaRPr lang="en-US" altLang="zh-CN" dirty="0" smtClean="0">
              <a:sym typeface="+mn-ea"/>
            </a:endParaRPr>
          </a:p>
          <a:p>
            <a:endParaRPr lang="en-US" altLang="zh-CN" dirty="0" smtClean="0">
              <a:sym typeface="+mn-ea"/>
            </a:endParaRPr>
          </a:p>
          <a:p>
            <a:pPr marL="0" indent="0">
              <a:buNone/>
            </a:pPr>
            <a:endParaRPr lang="zh-CN" altLang="en-US" dirty="0">
              <a:solidFill>
                <a:schemeClr val="accent5">
                  <a:lumMod val="60000"/>
                  <a:lumOff val="40000"/>
                </a:schemeClr>
              </a:solidFill>
              <a:sym typeface="+mn-ea"/>
            </a:endParaRPr>
          </a:p>
        </p:txBody>
      </p:sp>
      <p:sp>
        <p:nvSpPr>
          <p:cNvPr id="3" name="标题 2"/>
          <p:cNvSpPr>
            <a:spLocks noGrp="1"/>
          </p:cNvSpPr>
          <p:nvPr>
            <p:ph type="title"/>
          </p:nvPr>
        </p:nvSpPr>
        <p:spPr/>
        <p:txBody>
          <a:bodyPr>
            <a:normAutofit/>
          </a:bodyPr>
          <a:lstStyle/>
          <a:p>
            <a:r>
              <a:rPr lang="zh-CN" altLang="en-US">
                <a:sym typeface="+mn-ea"/>
              </a:rPr>
              <a:t>清华博士叶肖鑫，导师唐国翌撤稿事件</a:t>
            </a:r>
            <a:endParaRPr lang="en-US" altLang="zh-CN"/>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5FB744A4-CC54-4D4C-8045-CE7B6F3B5B98}"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nvPr>
        </p:nvGraphicFramePr>
        <p:xfrm>
          <a:off x="814705" y="1124585"/>
          <a:ext cx="10241915" cy="5231765"/>
        </p:xfrm>
        <a:graphic>
          <a:graphicData uri="http://schemas.openxmlformats.org/drawingml/2006/chart">
            <c:chart xmlns:c="http://schemas.openxmlformats.org/drawingml/2006/chart" xmlns:r="http://schemas.openxmlformats.org/officeDocument/2006/relationships" r:id="rId1"/>
          </a:graphicData>
        </a:graphic>
      </p:graphicFrame>
      <p:sp>
        <p:nvSpPr>
          <p:cNvPr id="3" name="标题 2"/>
          <p:cNvSpPr>
            <a:spLocks noGrp="1"/>
          </p:cNvSpPr>
          <p:nvPr>
            <p:ph type="title"/>
          </p:nvPr>
        </p:nvSpPr>
        <p:spPr/>
        <p:txBody>
          <a:bodyPr/>
          <a:lstStyle/>
          <a:p>
            <a:r>
              <a:rPr lang="zh-CN" altLang="en-US">
                <a:sym typeface="+mn-ea"/>
              </a:rPr>
              <a:t>叶肖鑫学术不端行为统计</a:t>
            </a:r>
            <a:endParaRPr lang="zh-CN" altLang="en-US">
              <a:sym typeface="+mn-ea"/>
            </a:endParaRP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5FB744A4-CC54-4D4C-8045-CE7B6F3B5B98}"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叶肖鑫事件处理后续及</a:t>
            </a:r>
            <a:r>
              <a:rPr lang="zh-CN" altLang="en-US">
                <a:sym typeface="+mn-ea"/>
              </a:rPr>
              <a:t>现况</a:t>
            </a:r>
            <a:endParaRPr lang="zh-CN" altLang="en-US">
              <a:sym typeface="+mn-ea"/>
            </a:endParaRPr>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5FB744A4-CC54-4D4C-8045-CE7B6F3B5B98}"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pic>
        <p:nvPicPr>
          <p:cNvPr id="5" name="内容占位符 4"/>
          <p:cNvPicPr>
            <a:picLocks noChangeAspect="1"/>
          </p:cNvPicPr>
          <p:nvPr>
            <p:ph idx="1"/>
          </p:nvPr>
        </p:nvPicPr>
        <p:blipFill>
          <a:blip r:embed="rId1"/>
          <a:stretch>
            <a:fillRect/>
          </a:stretch>
        </p:blipFill>
        <p:spPr>
          <a:xfrm>
            <a:off x="814705" y="1268730"/>
            <a:ext cx="4610735" cy="3370580"/>
          </a:xfrm>
          <a:prstGeom prst="rect">
            <a:avLst/>
          </a:prstGeom>
        </p:spPr>
      </p:pic>
      <p:sp>
        <p:nvSpPr>
          <p:cNvPr id="7" name="文本框 6"/>
          <p:cNvSpPr txBox="1"/>
          <p:nvPr/>
        </p:nvSpPr>
        <p:spPr>
          <a:xfrm>
            <a:off x="623570" y="5013325"/>
            <a:ext cx="5359400" cy="1198880"/>
          </a:xfrm>
          <a:prstGeom prst="rect">
            <a:avLst/>
          </a:prstGeom>
          <a:noFill/>
        </p:spPr>
        <p:txBody>
          <a:bodyPr wrap="square" rtlCol="0">
            <a:spAutoFit/>
          </a:bodyPr>
          <a:p>
            <a:r>
              <a:rPr lang="zh-CN" altLang="en-US"/>
              <a:t>叶肖鑫被撤销博士</a:t>
            </a:r>
            <a:r>
              <a:rPr lang="zh-CN" altLang="en-US"/>
              <a:t>学位</a:t>
            </a:r>
            <a:endParaRPr lang="zh-CN" altLang="en-US"/>
          </a:p>
          <a:p>
            <a:r>
              <a:rPr lang="zh-CN" altLang="en-US"/>
              <a:t>唐国翌教授取消招收研究生资格，撤销其副所长职务，</a:t>
            </a:r>
            <a:r>
              <a:rPr lang="zh-CN" altLang="en-US"/>
              <a:t>随后办理退休手续</a:t>
            </a:r>
            <a:endParaRPr lang="zh-CN" altLang="en-US"/>
          </a:p>
        </p:txBody>
      </p:sp>
      <p:sp>
        <p:nvSpPr>
          <p:cNvPr id="8" name="文本框 7"/>
          <p:cNvSpPr txBox="1"/>
          <p:nvPr/>
        </p:nvSpPr>
        <p:spPr>
          <a:xfrm>
            <a:off x="6024245" y="2925445"/>
            <a:ext cx="5311140" cy="3415030"/>
          </a:xfrm>
          <a:prstGeom prst="rect">
            <a:avLst/>
          </a:prstGeom>
          <a:noFill/>
        </p:spPr>
        <p:txBody>
          <a:bodyPr wrap="square" rtlCol="0">
            <a:spAutoFit/>
          </a:bodyPr>
          <a:p>
            <a:r>
              <a:rPr lang="en-US" altLang="zh-CN"/>
              <a:t>                              </a:t>
            </a:r>
            <a:r>
              <a:rPr lang="zh-CN" altLang="en-US"/>
              <a:t>叶肖鑫</a:t>
            </a:r>
            <a:r>
              <a:rPr lang="zh-CN" altLang="en-US"/>
              <a:t>现况</a:t>
            </a:r>
            <a:endParaRPr lang="zh-CN" altLang="en-US"/>
          </a:p>
          <a:p>
            <a:endParaRPr lang="zh-CN" altLang="en-US"/>
          </a:p>
          <a:p>
            <a:endParaRPr lang="zh-CN" altLang="en-US"/>
          </a:p>
          <a:p>
            <a:endParaRPr lang="zh-CN" altLang="en-US"/>
          </a:p>
          <a:p>
            <a:r>
              <a:rPr lang="zh-CN" altLang="en-US"/>
              <a:t>钢铁行业分析师，清华大学材料科学与工程博士。</a:t>
            </a:r>
            <a:endParaRPr lang="zh-CN" altLang="en-US"/>
          </a:p>
          <a:p>
            <a:endParaRPr lang="zh-CN" altLang="en-US"/>
          </a:p>
          <a:p>
            <a:r>
              <a:rPr lang="zh-CN" altLang="en-US"/>
              <a:t>2018年加入中国银河证券研究院，主要从事黑色金属及有色研究。</a:t>
            </a:r>
            <a:endParaRPr lang="zh-CN" altLang="en-US"/>
          </a:p>
        </p:txBody>
      </p:sp>
      <p:pic>
        <p:nvPicPr>
          <p:cNvPr id="9" name="图片 8"/>
          <p:cNvPicPr>
            <a:picLocks noChangeAspect="1"/>
          </p:cNvPicPr>
          <p:nvPr/>
        </p:nvPicPr>
        <p:blipFill>
          <a:blip r:embed="rId2"/>
          <a:srcRect b="33679"/>
          <a:stretch>
            <a:fillRect/>
          </a:stretch>
        </p:blipFill>
        <p:spPr>
          <a:xfrm>
            <a:off x="6384290" y="2132965"/>
            <a:ext cx="1873885" cy="1865630"/>
          </a:xfrm>
          <a:prstGeom prst="rect">
            <a:avLst/>
          </a:prstGeom>
        </p:spPr>
      </p:pic>
      <p:pic>
        <p:nvPicPr>
          <p:cNvPr id="10" name="图片 9"/>
          <p:cNvPicPr>
            <a:picLocks noChangeAspect="1"/>
          </p:cNvPicPr>
          <p:nvPr/>
        </p:nvPicPr>
        <p:blipFill>
          <a:blip r:embed="rId3"/>
          <a:stretch>
            <a:fillRect/>
          </a:stretch>
        </p:blipFill>
        <p:spPr>
          <a:xfrm>
            <a:off x="5735955" y="1052830"/>
            <a:ext cx="5988685" cy="9740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5FB744A4-CC54-4D4C-8045-CE7B6F3B5B98}"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4" name="标题 3"/>
          <p:cNvSpPr>
            <a:spLocks noGrp="1"/>
          </p:cNvSpPr>
          <p:nvPr>
            <p:ph type="title"/>
          </p:nvPr>
        </p:nvSpPr>
        <p:spPr>
          <a:xfrm>
            <a:off x="815009" y="188595"/>
            <a:ext cx="10538791" cy="1021543"/>
          </a:xfrm>
        </p:spPr>
        <p:txBody>
          <a:bodyPr>
            <a:normAutofit fontScale="90000"/>
          </a:bodyPr>
          <a:lstStyle/>
          <a:p>
            <a:r>
              <a:rPr lang="zh-CN" altLang="en-US" dirty="0"/>
              <a:t>社科类被撤稿论文涉及的学术不端行为（Retraction Watch Database）</a:t>
            </a:r>
            <a:endParaRPr lang="zh-CN" altLang="en-US" dirty="0"/>
          </a:p>
        </p:txBody>
      </p:sp>
      <p:pic>
        <p:nvPicPr>
          <p:cNvPr id="5" name="内容占位符 4"/>
          <p:cNvPicPr>
            <a:picLocks noGrp="1" noChangeAspect="1"/>
          </p:cNvPicPr>
          <p:nvPr>
            <p:ph idx="1"/>
          </p:nvPr>
        </p:nvPicPr>
        <p:blipFill>
          <a:blip r:embed="rId1" cstate="print"/>
          <a:stretch>
            <a:fillRect/>
          </a:stretch>
        </p:blipFill>
        <p:spPr>
          <a:xfrm>
            <a:off x="1055370" y="1340485"/>
            <a:ext cx="10014585" cy="45402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非学术不端问题</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5FB744A4-CC54-4D4C-8045-CE7B6F3B5B98}"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pic>
        <p:nvPicPr>
          <p:cNvPr id="5" name="图片 4"/>
          <p:cNvPicPr>
            <a:picLocks noChangeAspect="1"/>
          </p:cNvPicPr>
          <p:nvPr/>
        </p:nvPicPr>
        <p:blipFill>
          <a:blip r:embed="rId1" cstate="print"/>
          <a:srcRect l="2526" t="675" r="2556"/>
          <a:stretch>
            <a:fillRect/>
          </a:stretch>
        </p:blipFill>
        <p:spPr>
          <a:xfrm>
            <a:off x="1847215" y="1268730"/>
            <a:ext cx="7333615" cy="471551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抄袭</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5FB744A4-CC54-4D4C-8045-CE7B6F3B5B98}"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pic>
        <p:nvPicPr>
          <p:cNvPr id="6" name="图片 5"/>
          <p:cNvPicPr>
            <a:picLocks noChangeAspect="1"/>
          </p:cNvPicPr>
          <p:nvPr/>
        </p:nvPicPr>
        <p:blipFill>
          <a:blip r:embed="rId1" cstate="print"/>
          <a:srcRect l="5474" t="1275" r="8381" b="5336"/>
          <a:stretch>
            <a:fillRect/>
          </a:stretch>
        </p:blipFill>
        <p:spPr>
          <a:xfrm>
            <a:off x="7247890" y="1146175"/>
            <a:ext cx="4810125" cy="5575300"/>
          </a:xfrm>
          <a:prstGeom prst="rect">
            <a:avLst/>
          </a:prstGeom>
          <a:ln>
            <a:solidFill>
              <a:schemeClr val="tx1"/>
            </a:solidFill>
          </a:ln>
        </p:spPr>
      </p:pic>
      <p:sp>
        <p:nvSpPr>
          <p:cNvPr id="7" name="文本框 6"/>
          <p:cNvSpPr txBox="1"/>
          <p:nvPr/>
        </p:nvSpPr>
        <p:spPr>
          <a:xfrm>
            <a:off x="222885" y="1167130"/>
            <a:ext cx="6737350" cy="4523105"/>
          </a:xfrm>
          <a:prstGeom prst="rect">
            <a:avLst/>
          </a:prstGeom>
          <a:noFill/>
        </p:spPr>
        <p:txBody>
          <a:bodyPr wrap="square" rtlCol="0" anchor="t">
            <a:spAutoFit/>
          </a:bodyPr>
          <a:lstStyle/>
          <a:p>
            <a:r>
              <a:rPr lang="zh-CN" altLang="en-US" sz="1800" dirty="0">
                <a:latin typeface="等线 Light" panose="02010600030101010101" charset="-122"/>
                <a:ea typeface="等线 Light" panose="02010600030101010101" charset="-122"/>
              </a:rPr>
              <a:t>Retraction Note to: IIC (2018) 49:636–655</a:t>
            </a:r>
            <a:endParaRPr lang="zh-CN" altLang="en-US" sz="1800" dirty="0">
              <a:latin typeface="等线 Light" panose="02010600030101010101" charset="-122"/>
              <a:ea typeface="等线 Light" panose="02010600030101010101" charset="-122"/>
            </a:endParaRPr>
          </a:p>
          <a:p>
            <a:r>
              <a:rPr lang="zh-CN" altLang="en-US" sz="1800" b="1" dirty="0">
                <a:solidFill>
                  <a:schemeClr val="accent1"/>
                </a:solidFill>
                <a:latin typeface="等线 Light" panose="02010600030101010101" charset="-122"/>
                <a:ea typeface="等线 Light" panose="02010600030101010101" charset="-122"/>
              </a:rPr>
              <a:t>https://doi.org/10.1007/s40319-018-0719-x</a:t>
            </a:r>
            <a:endParaRPr lang="zh-CN" altLang="en-US" sz="1800" b="1" dirty="0">
              <a:solidFill>
                <a:schemeClr val="accent1"/>
              </a:solidFill>
              <a:latin typeface="等线 Light" panose="02010600030101010101" charset="-122"/>
              <a:ea typeface="等线 Light" panose="02010600030101010101" charset="-122"/>
            </a:endParaRPr>
          </a:p>
          <a:p>
            <a:r>
              <a:rPr lang="zh-CN" altLang="en-US" sz="1800" dirty="0">
                <a:latin typeface="等线 Light" panose="02010600030101010101" charset="-122"/>
                <a:ea typeface="等线 Light" panose="02010600030101010101" charset="-122"/>
              </a:rPr>
              <a:t>The Editors-in-Chief have retracted this article (</a:t>
            </a:r>
            <a:r>
              <a:rPr lang="zh-CN" altLang="en-US" sz="1800" dirty="0">
                <a:highlight>
                  <a:srgbClr val="FFFF00"/>
                </a:highlight>
                <a:latin typeface="等线 Light" panose="02010600030101010101" charset="-122"/>
                <a:ea typeface="等线 Light" panose="02010600030101010101" charset="-122"/>
              </a:rPr>
              <a:t>‘‘A Case for a Limited Breeding</a:t>
            </a:r>
            <a:r>
              <a:rPr lang="en-US" altLang="zh-CN" sz="1800" dirty="0">
                <a:highlight>
                  <a:srgbClr val="FFFF00"/>
                </a:highlight>
                <a:latin typeface="等线 Light" panose="02010600030101010101" charset="-122"/>
                <a:ea typeface="等线 Light" panose="02010600030101010101" charset="-122"/>
              </a:rPr>
              <a:t> </a:t>
            </a:r>
            <a:r>
              <a:rPr lang="zh-CN" altLang="en-US" sz="1800" dirty="0">
                <a:highlight>
                  <a:srgbClr val="FFFF00"/>
                </a:highlight>
                <a:latin typeface="等线 Light" panose="02010600030101010101" charset="-122"/>
                <a:ea typeface="等线 Light" panose="02010600030101010101" charset="-122"/>
              </a:rPr>
              <a:t>Exemption from Patent Protection’’ </a:t>
            </a:r>
            <a:r>
              <a:rPr lang="zh-CN" altLang="en-US" sz="1800" dirty="0">
                <a:latin typeface="等线 Light" panose="02010600030101010101" charset="-122"/>
                <a:ea typeface="等线 Light" panose="02010600030101010101" charset="-122"/>
              </a:rPr>
              <a:t>by Zhiqian Wan and Samuel Meng, IIC (2018</a:t>
            </a:r>
            <a:r>
              <a:rPr lang="zh-CN" altLang="en-US" sz="1800" dirty="0" smtClean="0">
                <a:latin typeface="等线 Light" panose="02010600030101010101" charset="-122"/>
                <a:ea typeface="等线 Light" panose="02010600030101010101" charset="-122"/>
              </a:rPr>
              <a:t>) 49</a:t>
            </a:r>
            <a:r>
              <a:rPr lang="zh-CN" altLang="en-US" sz="1800" dirty="0">
                <a:latin typeface="等线 Light" panose="02010600030101010101" charset="-122"/>
                <a:ea typeface="等线 Light" panose="02010600030101010101" charset="-122"/>
              </a:rPr>
              <a:t>:636–655,</a:t>
            </a:r>
            <a:r>
              <a:rPr lang="en-US" altLang="zh-CN" sz="1800" dirty="0">
                <a:latin typeface="等线 Light" panose="02010600030101010101" charset="-122"/>
                <a:ea typeface="等线 Light" panose="02010600030101010101" charset="-122"/>
              </a:rPr>
              <a:t> </a:t>
            </a:r>
            <a:r>
              <a:rPr lang="zh-CN" altLang="en-US" sz="1800" dirty="0">
                <a:latin typeface="等线 Light" panose="02010600030101010101" charset="-122"/>
                <a:ea typeface="等线 Light" panose="02010600030101010101" charset="-122"/>
              </a:rPr>
              <a:t>https://doi.org/10.1007/s40319-018-0719-x) </a:t>
            </a:r>
            <a:r>
              <a:rPr lang="zh-CN" altLang="en-US" sz="1800" dirty="0">
                <a:highlight>
                  <a:srgbClr val="FFFF00"/>
                </a:highlight>
                <a:latin typeface="等线 Light" panose="02010600030101010101" charset="-122"/>
                <a:ea typeface="等线 Light" panose="02010600030101010101" charset="-122"/>
              </a:rPr>
              <a:t>because the article shows</a:t>
            </a:r>
            <a:r>
              <a:rPr lang="en-US" altLang="zh-CN" sz="1800" dirty="0">
                <a:highlight>
                  <a:srgbClr val="FFFF00"/>
                </a:highlight>
                <a:latin typeface="等线 Light" panose="02010600030101010101" charset="-122"/>
                <a:ea typeface="等线 Light" panose="02010600030101010101" charset="-122"/>
              </a:rPr>
              <a:t> </a:t>
            </a:r>
            <a:r>
              <a:rPr lang="zh-CN" altLang="en-US" sz="1800" b="1" dirty="0">
                <a:highlight>
                  <a:srgbClr val="FFFF00"/>
                </a:highlight>
                <a:latin typeface="等线 Light" panose="02010600030101010101" charset="-122"/>
                <a:ea typeface="等线 Light" panose="02010600030101010101" charset="-122"/>
              </a:rPr>
              <a:t>significant overlap with two previous</a:t>
            </a:r>
            <a:r>
              <a:rPr lang="en-US" altLang="zh-CN" sz="1800" b="1" dirty="0">
                <a:highlight>
                  <a:srgbClr val="FFFF00"/>
                </a:highlight>
                <a:latin typeface="等线 Light" panose="02010600030101010101" charset="-122"/>
                <a:ea typeface="等线 Light" panose="02010600030101010101" charset="-122"/>
              </a:rPr>
              <a:t> </a:t>
            </a:r>
            <a:r>
              <a:rPr lang="zh-CN" altLang="en-US" sz="1800" b="1" dirty="0">
                <a:highlight>
                  <a:srgbClr val="FFFF00"/>
                </a:highlight>
                <a:latin typeface="等线 Light" panose="02010600030101010101" charset="-122"/>
                <a:ea typeface="等线 Light" panose="02010600030101010101" charset="-122"/>
              </a:rPr>
              <a:t>publications </a:t>
            </a:r>
            <a:r>
              <a:rPr lang="zh-CN" altLang="en-US" sz="1800" dirty="0">
                <a:highlight>
                  <a:srgbClr val="FFFF00"/>
                </a:highlight>
                <a:latin typeface="等线 Light" panose="02010600030101010101" charset="-122"/>
                <a:ea typeface="等线 Light" panose="02010600030101010101" charset="-122"/>
              </a:rPr>
              <a:t>by Viola Prifti</a:t>
            </a:r>
            <a:r>
              <a:rPr lang="zh-CN" altLang="en-US" sz="1800" dirty="0">
                <a:solidFill>
                  <a:schemeClr val="accent3"/>
                </a:solidFill>
                <a:highlight>
                  <a:srgbClr val="FFFF00"/>
                </a:highlight>
                <a:latin typeface="等线 Light" panose="02010600030101010101" charset="-122"/>
                <a:ea typeface="等线 Light" panose="02010600030101010101" charset="-122"/>
              </a:rPr>
              <a:t> </a:t>
            </a:r>
            <a:r>
              <a:rPr lang="zh-CN" altLang="en-US" sz="1800" b="1" dirty="0">
                <a:solidFill>
                  <a:schemeClr val="accent3"/>
                </a:solidFill>
                <a:highlight>
                  <a:srgbClr val="FFFF00"/>
                </a:highlight>
                <a:latin typeface="等线 Light" panose="02010600030101010101" charset="-122"/>
                <a:ea typeface="等线 Light" panose="02010600030101010101" charset="-122"/>
              </a:rPr>
              <a:t>without proper</a:t>
            </a:r>
            <a:r>
              <a:rPr lang="en-US" altLang="zh-CN" sz="1800" b="1" dirty="0">
                <a:solidFill>
                  <a:schemeClr val="accent3"/>
                </a:solidFill>
                <a:highlight>
                  <a:srgbClr val="FFFF00"/>
                </a:highlight>
                <a:latin typeface="等线 Light" panose="02010600030101010101" charset="-122"/>
                <a:ea typeface="等线 Light" panose="02010600030101010101" charset="-122"/>
              </a:rPr>
              <a:t> </a:t>
            </a:r>
            <a:r>
              <a:rPr lang="zh-CN" altLang="en-US" sz="1800" b="1" dirty="0">
                <a:solidFill>
                  <a:schemeClr val="accent3"/>
                </a:solidFill>
                <a:highlight>
                  <a:srgbClr val="FFFF00"/>
                </a:highlight>
                <a:latin typeface="等线 Light" panose="02010600030101010101" charset="-122"/>
                <a:ea typeface="等线 Light" panose="02010600030101010101" charset="-122"/>
              </a:rPr>
              <a:t>citation</a:t>
            </a:r>
            <a:r>
              <a:rPr lang="zh-CN" altLang="en-US" sz="1800" i="1" dirty="0">
                <a:solidFill>
                  <a:schemeClr val="accent3"/>
                </a:solidFill>
                <a:latin typeface="等线 Light" panose="02010600030101010101" charset="-122"/>
                <a:ea typeface="等线 Light" panose="02010600030101010101" charset="-122"/>
              </a:rPr>
              <a:t> </a:t>
            </a:r>
            <a:r>
              <a:rPr lang="zh-CN" altLang="en-US" sz="1800" i="1" dirty="0">
                <a:latin typeface="等线 Light" panose="02010600030101010101" charset="-122"/>
                <a:ea typeface="等线 Light" panose="02010600030101010101" charset="-122"/>
              </a:rPr>
              <a:t>(‘‘The Breeding</a:t>
            </a:r>
            <a:r>
              <a:rPr lang="en-US" altLang="zh-CN" sz="1800" i="1" dirty="0">
                <a:latin typeface="等线 Light" panose="02010600030101010101" charset="-122"/>
                <a:ea typeface="等线 Light" panose="02010600030101010101" charset="-122"/>
              </a:rPr>
              <a:t> </a:t>
            </a:r>
            <a:r>
              <a:rPr lang="zh-CN" altLang="en-US" sz="1800" i="1" dirty="0">
                <a:latin typeface="等线 Light" panose="02010600030101010101" charset="-122"/>
                <a:ea typeface="等线 Light" panose="02010600030101010101" charset="-122"/>
              </a:rPr>
              <a:t>Exemption in Patent Law: Analysis of Compliance With</a:t>
            </a:r>
            <a:r>
              <a:rPr lang="en-US" altLang="zh-CN" sz="1800" i="1" dirty="0">
                <a:latin typeface="等线 Light" panose="02010600030101010101" charset="-122"/>
                <a:ea typeface="等线 Light" panose="02010600030101010101" charset="-122"/>
              </a:rPr>
              <a:t> </a:t>
            </a:r>
            <a:r>
              <a:rPr lang="zh-CN" altLang="en-US" sz="1800" i="1" dirty="0">
                <a:latin typeface="等线 Light" panose="02010600030101010101" charset="-122"/>
                <a:ea typeface="等线 Light" panose="02010600030101010101" charset="-122"/>
              </a:rPr>
              <a:t>Article 30 of the TRIPS Agreement’’ by Viola Prifti, The Journal of World Intel_x0002_lectual Property (2013) Vol. 16, No. 5–6, pp. 218–239,</a:t>
            </a:r>
            <a:r>
              <a:rPr lang="en-US" altLang="zh-CN" sz="1800" i="1" dirty="0">
                <a:latin typeface="等线 Light" panose="02010600030101010101" charset="-122"/>
                <a:ea typeface="等线 Light" panose="02010600030101010101" charset="-122"/>
              </a:rPr>
              <a:t> </a:t>
            </a:r>
            <a:r>
              <a:rPr lang="zh-CN" altLang="en-US" sz="1800" i="1" dirty="0">
                <a:latin typeface="等线 Light" panose="02010600030101010101" charset="-122"/>
                <a:ea typeface="等线 Light" panose="02010600030101010101" charset="-122"/>
              </a:rPr>
              <a:t>https://doi.org/10.1002/jwip.12014 and ‘‘The Breeder’s Exception to Patent Rights – Analysis of Compliance</a:t>
            </a:r>
            <a:r>
              <a:rPr lang="en-US" altLang="zh-CN" sz="1800" i="1" dirty="0">
                <a:latin typeface="等线 Light" panose="02010600030101010101" charset="-122"/>
                <a:ea typeface="等线 Light" panose="02010600030101010101" charset="-122"/>
              </a:rPr>
              <a:t> </a:t>
            </a:r>
            <a:r>
              <a:rPr lang="zh-CN" altLang="en-US" sz="1800" i="1" dirty="0">
                <a:latin typeface="等线 Light" panose="02010600030101010101" charset="-122"/>
                <a:ea typeface="等线 Light" panose="02010600030101010101" charset="-122"/>
              </a:rPr>
              <a:t>with Article 30 of the TRIPS Agreement’’ by Viola Prifti, Springer 2015, ISBN</a:t>
            </a:r>
            <a:r>
              <a:rPr lang="en-US" altLang="zh-CN" sz="1800" i="1" dirty="0">
                <a:latin typeface="等线 Light" panose="02010600030101010101" charset="-122"/>
                <a:ea typeface="等线 Light" panose="02010600030101010101" charset="-122"/>
              </a:rPr>
              <a:t> </a:t>
            </a:r>
            <a:r>
              <a:rPr lang="zh-CN" altLang="en-US" sz="1800" i="1" dirty="0">
                <a:latin typeface="等线 Light" panose="02010600030101010101" charset="-122"/>
                <a:ea typeface="等线 Light" panose="02010600030101010101" charset="-122"/>
              </a:rPr>
              <a:t>978-3-319-15770-2, https://doi.org/10.1007/978-3-319-15771-9). </a:t>
            </a:r>
            <a:r>
              <a:rPr lang="zh-CN" altLang="en-US" sz="1800" dirty="0">
                <a:latin typeface="等线 Light" panose="02010600030101010101" charset="-122"/>
                <a:ea typeface="等线 Light" panose="02010600030101010101" charset="-122"/>
              </a:rPr>
              <a:t>Authors </a:t>
            </a:r>
            <a:r>
              <a:rPr lang="zh-CN" altLang="en-US" sz="1800" dirty="0" smtClean="0">
                <a:latin typeface="等线 Light" panose="02010600030101010101" charset="-122"/>
                <a:ea typeface="等线 Light" panose="02010600030101010101" charset="-122"/>
              </a:rPr>
              <a:t>Zhiqian Wan </a:t>
            </a:r>
            <a:r>
              <a:rPr lang="zh-CN" altLang="en-US" sz="1800" dirty="0">
                <a:latin typeface="等线 Light" panose="02010600030101010101" charset="-122"/>
                <a:ea typeface="等线 Light" panose="02010600030101010101" charset="-122"/>
              </a:rPr>
              <a:t>and Samuel Meng do not agree to the retraction.’’</a:t>
            </a:r>
            <a:endParaRPr lang="zh-CN" altLang="en-US" sz="1800" dirty="0">
              <a:latin typeface="等线 Light" panose="02010600030101010101" charset="-122"/>
              <a:ea typeface="等线 Light" panose="02010600030101010101" charset="-122"/>
            </a:endParaRPr>
          </a:p>
        </p:txBody>
      </p:sp>
      <p:sp>
        <p:nvSpPr>
          <p:cNvPr id="2" name="文本框 1"/>
          <p:cNvSpPr txBox="1"/>
          <p:nvPr/>
        </p:nvSpPr>
        <p:spPr>
          <a:xfrm>
            <a:off x="449580" y="5690235"/>
            <a:ext cx="6739255" cy="829945"/>
          </a:xfrm>
          <a:prstGeom prst="rect">
            <a:avLst/>
          </a:prstGeom>
          <a:noFill/>
        </p:spPr>
        <p:txBody>
          <a:bodyPr wrap="square" rtlCol="0">
            <a:spAutoFit/>
          </a:bodyPr>
          <a:p>
            <a:r>
              <a:rPr lang="zh-CN" altLang="en-US" b="1"/>
              <a:t>这篇文章与Viola Prifti之前的两篇论文有很大的重叠，但没有适当的引用</a:t>
            </a:r>
            <a:endParaRPr lang="zh-CN" altLang="en-US" b="1"/>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5FB744A4-CC54-4D4C-8045-CE7B6F3B5B98}"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graphicFrame>
        <p:nvGraphicFramePr>
          <p:cNvPr id="6" name="表格 5"/>
          <p:cNvGraphicFramePr/>
          <p:nvPr>
            <p:custDataLst>
              <p:tags r:id="rId1"/>
            </p:custDataLst>
          </p:nvPr>
        </p:nvGraphicFramePr>
        <p:xfrm>
          <a:off x="339725" y="148590"/>
          <a:ext cx="11676380" cy="6214745"/>
        </p:xfrm>
        <a:graphic>
          <a:graphicData uri="http://schemas.openxmlformats.org/drawingml/2006/table">
            <a:tbl>
              <a:tblPr firstRow="1" bandRow="1">
                <a:tableStyleId>{5C22544A-7EE6-4342-B048-85BDC9FD1C3A}</a:tableStyleId>
              </a:tblPr>
              <a:tblGrid>
                <a:gridCol w="4888865"/>
                <a:gridCol w="6787515"/>
              </a:tblGrid>
              <a:tr h="476250">
                <a:tc>
                  <a:txBody>
                    <a:bodyPr/>
                    <a:p>
                      <a:pPr indent="0">
                        <a:buNone/>
                      </a:pPr>
                      <a:r>
                        <a:rPr lang="zh-CN" sz="2000" b="0">
                          <a:solidFill>
                            <a:srgbClr val="000000"/>
                          </a:solidFill>
                          <a:latin typeface="Arial" panose="020B0604020202020204" pitchFamily="34" charset="0"/>
                          <a:ea typeface="宋体" panose="02010600030101010101" pitchFamily="2" charset="-122"/>
                        </a:rPr>
                        <a:t>剽窃</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68020">
                <a:tc>
                  <a:txBody>
                    <a:bodyPr/>
                    <a:p>
                      <a:pPr indent="0">
                        <a:buNone/>
                      </a:pPr>
                      <a:r>
                        <a:rPr lang="zh-CN" sz="2000" b="0">
                          <a:solidFill>
                            <a:srgbClr val="000000"/>
                          </a:solidFill>
                          <a:latin typeface="Arial" panose="020B0604020202020204" pitchFamily="34" charset="0"/>
                          <a:ea typeface="宋体" panose="02010600030101010101" pitchFamily="2" charset="-122"/>
                        </a:rPr>
                        <a:t>观点剽窃</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0" b="0">
                          <a:solidFill>
                            <a:srgbClr val="000000"/>
                          </a:solidFill>
                          <a:latin typeface="Arial" panose="020B0604020202020204" pitchFamily="34" charset="0"/>
                          <a:ea typeface="宋体" panose="02010600030101010101" pitchFamily="2" charset="-122"/>
                        </a:rPr>
                        <a:t>不加引注或说明地使用他人的观点，并以自己的名义发表，应界定为观点剽窃。</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68020">
                <a:tc>
                  <a:txBody>
                    <a:bodyPr/>
                    <a:p>
                      <a:pPr indent="0">
                        <a:buNone/>
                      </a:pPr>
                      <a:r>
                        <a:rPr lang="zh-CN" sz="2000" b="0">
                          <a:solidFill>
                            <a:srgbClr val="000000"/>
                          </a:solidFill>
                          <a:latin typeface="Arial" panose="020B0604020202020204" pitchFamily="34" charset="0"/>
                          <a:ea typeface="宋体" panose="02010600030101010101" pitchFamily="2" charset="-122"/>
                        </a:rPr>
                        <a:t>数据剽窃</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0" b="0">
                          <a:solidFill>
                            <a:srgbClr val="000000"/>
                          </a:solidFill>
                          <a:latin typeface="Arial" panose="020B0604020202020204" pitchFamily="34" charset="0"/>
                          <a:ea typeface="宋体" panose="02010600030101010101" pitchFamily="2" charset="-122"/>
                        </a:rPr>
                        <a:t>不加引注或说明地使用他人已发表文献中的数据，并以自己的名义发表，应界定为数据剽窃。</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896620">
                <a:tc>
                  <a:txBody>
                    <a:bodyPr/>
                    <a:p>
                      <a:pPr indent="0">
                        <a:buNone/>
                      </a:pPr>
                      <a:r>
                        <a:rPr lang="zh-CN" sz="2000" b="0">
                          <a:solidFill>
                            <a:srgbClr val="000000"/>
                          </a:solidFill>
                          <a:latin typeface="Arial" panose="020B0604020202020204" pitchFamily="34" charset="0"/>
                          <a:ea typeface="宋体" panose="02010600030101010101" pitchFamily="2" charset="-122"/>
                        </a:rPr>
                        <a:t>图片和音视频剽窃</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0" b="0">
                          <a:solidFill>
                            <a:srgbClr val="000000"/>
                          </a:solidFill>
                          <a:latin typeface="Arial" panose="020B0604020202020204" pitchFamily="34" charset="0"/>
                          <a:ea typeface="宋体" panose="02010600030101010101" pitchFamily="2" charset="-122"/>
                        </a:rPr>
                        <a:t>不加引注或说明地使用他人已发表文献中的图片和音视频，并以自己的名义发表，应界定为图片和音视频剽窃。</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947420">
                <a:tc>
                  <a:txBody>
                    <a:bodyPr/>
                    <a:p>
                      <a:pPr algn="l">
                        <a:buClrTx/>
                        <a:buSzTx/>
                        <a:buFontTx/>
                        <a:buNone/>
                      </a:pPr>
                      <a:r>
                        <a:rPr lang="zh-CN" sz="2000" b="0">
                          <a:solidFill>
                            <a:srgbClr val="000000"/>
                          </a:solidFill>
                          <a:latin typeface="Arial" panose="020B0604020202020204" pitchFamily="34" charset="0"/>
                          <a:ea typeface="宋体" panose="02010600030101010101" pitchFamily="2" charset="-122"/>
                        </a:rPr>
                        <a:t>研究(实验)方法剽窃</a:t>
                      </a:r>
                      <a:endParaRPr lang="zh-CN"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0" b="0">
                          <a:solidFill>
                            <a:srgbClr val="000000"/>
                          </a:solidFill>
                          <a:latin typeface="Arial" panose="020B0604020202020204" pitchFamily="34" charset="0"/>
                          <a:ea typeface="宋体" panose="02010600030101010101" pitchFamily="2" charset="-122"/>
                        </a:rPr>
                        <a:t>不加引注或说明地使用他人具有独创性的研究（实验）方法，并以自己的名义发表，应界定为研究（实验）方法剽窃。</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896620">
                <a:tc>
                  <a:txBody>
                    <a:bodyPr/>
                    <a:p>
                      <a:pPr indent="0">
                        <a:buNone/>
                      </a:pPr>
                      <a:r>
                        <a:rPr lang="zh-CN" sz="2000" b="0">
                          <a:solidFill>
                            <a:srgbClr val="000000"/>
                          </a:solidFill>
                          <a:latin typeface="Arial" panose="020B0604020202020204" pitchFamily="34" charset="0"/>
                          <a:ea typeface="宋体" panose="02010600030101010101" pitchFamily="2" charset="-122"/>
                        </a:rPr>
                        <a:t>文字表述剽窃</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0" b="0">
                          <a:solidFill>
                            <a:srgbClr val="000000"/>
                          </a:solidFill>
                          <a:latin typeface="Arial" panose="020B0604020202020204" pitchFamily="34" charset="0"/>
                          <a:ea typeface="宋体" panose="02010600030101010101" pitchFamily="2" charset="-122"/>
                        </a:rPr>
                        <a:t>不加引注地使用他人已发表文献中具有完整语义的文字表述，并以自己的名义发表，应界定为文字表述剽窃。</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68020">
                <a:tc>
                  <a:txBody>
                    <a:bodyPr/>
                    <a:p>
                      <a:pPr indent="0">
                        <a:buNone/>
                      </a:pPr>
                      <a:r>
                        <a:rPr lang="zh-CN" sz="2000" b="0">
                          <a:solidFill>
                            <a:srgbClr val="000000"/>
                          </a:solidFill>
                          <a:latin typeface="Arial" panose="020B0604020202020204" pitchFamily="34" charset="0"/>
                          <a:ea typeface="宋体" panose="02010600030101010101" pitchFamily="2" charset="-122"/>
                        </a:rPr>
                        <a:t>整体剽窃</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0" b="0">
                          <a:solidFill>
                            <a:srgbClr val="000000"/>
                          </a:solidFill>
                          <a:latin typeface="Arial" panose="020B0604020202020204" pitchFamily="34" charset="0"/>
                          <a:ea typeface="宋体" panose="02010600030101010101" pitchFamily="2" charset="-122"/>
                        </a:rPr>
                        <a:t>论文的主体或论文某一部分的主体过度引用或大量引用他人已发表文献的内容，应界定为整体剽窃。</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993775">
                <a:tc>
                  <a:txBody>
                    <a:bodyPr/>
                    <a:p>
                      <a:pPr indent="0">
                        <a:buNone/>
                      </a:pPr>
                      <a:r>
                        <a:rPr lang="zh-CN" sz="2000" b="0">
                          <a:solidFill>
                            <a:srgbClr val="000000"/>
                          </a:solidFill>
                          <a:latin typeface="Arial" panose="020B0604020202020204" pitchFamily="34" charset="0"/>
                          <a:ea typeface="宋体" panose="02010600030101010101" pitchFamily="2" charset="-122"/>
                        </a:rPr>
                        <a:t>他人未发表成果剽窃</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0" b="0">
                          <a:solidFill>
                            <a:srgbClr val="000000"/>
                          </a:solidFill>
                          <a:latin typeface="Arial" panose="020B0604020202020204" pitchFamily="34" charset="0"/>
                          <a:ea typeface="宋体" panose="02010600030101010101" pitchFamily="2" charset="-122"/>
                        </a:rPr>
                        <a:t>未经许可使用他人未发表的观点，具有独创性的研究（实验）方法，数据、图片等，或获得许可但不加以说明，应界定为他人未发表成果剽窃。</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 name="文本框 1"/>
          <p:cNvSpPr txBox="1"/>
          <p:nvPr/>
        </p:nvSpPr>
        <p:spPr>
          <a:xfrm>
            <a:off x="2712085" y="6397625"/>
            <a:ext cx="8319770" cy="398780"/>
          </a:xfrm>
          <a:prstGeom prst="rect">
            <a:avLst/>
          </a:prstGeom>
          <a:noFill/>
        </p:spPr>
        <p:txBody>
          <a:bodyPr wrap="square" rtlCol="0" anchor="t">
            <a:spAutoFit/>
          </a:bodyPr>
          <a:p>
            <a:r>
              <a:rPr lang="zh-CN" altLang="en-US" sz="2000" b="1"/>
              <a:t>学术出版规范 期刊学术不端行为界定（CY/T 174—2019）</a:t>
            </a:r>
            <a:endParaRPr lang="zh-CN" altLang="en-US" sz="20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5FB744A4-CC54-4D4C-8045-CE7B6F3B5B98}"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pic>
        <p:nvPicPr>
          <p:cNvPr id="5" name="图片 4"/>
          <p:cNvPicPr>
            <a:picLocks noChangeAspect="1"/>
          </p:cNvPicPr>
          <p:nvPr/>
        </p:nvPicPr>
        <p:blipFill>
          <a:blip r:embed="rId1" cstate="print"/>
          <a:stretch>
            <a:fillRect/>
          </a:stretch>
        </p:blipFill>
        <p:spPr>
          <a:xfrm>
            <a:off x="119380" y="1301750"/>
            <a:ext cx="5470525" cy="3298825"/>
          </a:xfrm>
          <a:prstGeom prst="rect">
            <a:avLst/>
          </a:prstGeom>
          <a:ln>
            <a:solidFill>
              <a:schemeClr val="tx1"/>
            </a:solidFill>
          </a:ln>
        </p:spPr>
      </p:pic>
      <p:sp>
        <p:nvSpPr>
          <p:cNvPr id="6" name="文本框 5"/>
          <p:cNvSpPr txBox="1"/>
          <p:nvPr/>
        </p:nvSpPr>
        <p:spPr>
          <a:xfrm>
            <a:off x="2063750" y="4653280"/>
            <a:ext cx="7343775" cy="398780"/>
          </a:xfrm>
          <a:prstGeom prst="rect">
            <a:avLst/>
          </a:prstGeom>
          <a:noFill/>
        </p:spPr>
        <p:txBody>
          <a:bodyPr wrap="square" rtlCol="0">
            <a:spAutoFit/>
          </a:bodyPr>
          <a:lstStyle/>
          <a:p>
            <a:r>
              <a:rPr lang="zh-CN" altLang="en-US" sz="2000"/>
              <a:t>Retraction statements and research malpractice in economics</a:t>
            </a:r>
            <a:endParaRPr lang="zh-CN" altLang="en-US" sz="2000"/>
          </a:p>
        </p:txBody>
      </p:sp>
      <p:graphicFrame>
        <p:nvGraphicFramePr>
          <p:cNvPr id="8" name="表格 7"/>
          <p:cNvGraphicFramePr/>
          <p:nvPr>
            <p:custDataLst>
              <p:tags r:id="rId2"/>
            </p:custDataLst>
          </p:nvPr>
        </p:nvGraphicFramePr>
        <p:xfrm>
          <a:off x="5774690" y="1301750"/>
          <a:ext cx="5504180" cy="3302635"/>
        </p:xfrm>
        <a:graphic>
          <a:graphicData uri="http://schemas.openxmlformats.org/drawingml/2006/table">
            <a:tbl>
              <a:tblPr firstRow="1" bandRow="1">
                <a:tableStyleId>{5C22544A-7EE6-4342-B048-85BDC9FD1C3A}</a:tableStyleId>
              </a:tblPr>
              <a:tblGrid>
                <a:gridCol w="3200400"/>
                <a:gridCol w="1151890"/>
                <a:gridCol w="1151890"/>
              </a:tblGrid>
              <a:tr h="471805">
                <a:tc>
                  <a:txBody>
                    <a:bodyPr/>
                    <a:p>
                      <a:pPr indent="0" algn="ctr">
                        <a:buNone/>
                      </a:pPr>
                      <a:r>
                        <a:rPr lang="zh-CN" sz="2000" b="0">
                          <a:solidFill>
                            <a:srgbClr val="000000"/>
                          </a:solidFill>
                          <a:latin typeface="Arial" panose="020B0604020202020204" pitchFamily="34" charset="0"/>
                          <a:ea typeface="宋体" panose="02010600030101010101" pitchFamily="2" charset="-122"/>
                        </a:rPr>
                        <a:t>论文被撤稿原因</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宋体" panose="02010600030101010101" pitchFamily="2" charset="-122"/>
                        </a:rPr>
                        <a:t>n</a:t>
                      </a:r>
                      <a:endParaRPr lang="en-US" altLang="en-US" sz="2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宋体" panose="02010600030101010101" pitchFamily="2" charset="-122"/>
                        </a:rPr>
                        <a:t>%</a:t>
                      </a:r>
                      <a:endParaRPr lang="en-US" altLang="en-US" sz="2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71805">
                <a:tc>
                  <a:txBody>
                    <a:bodyPr/>
                    <a:p>
                      <a:pPr indent="0" algn="ctr">
                        <a:buNone/>
                      </a:pPr>
                      <a:r>
                        <a:rPr lang="zh-CN" sz="2000" b="0">
                          <a:solidFill>
                            <a:srgbClr val="000000"/>
                          </a:solidFill>
                          <a:latin typeface="Arial" panose="020B0604020202020204" pitchFamily="34" charset="0"/>
                          <a:ea typeface="宋体" panose="02010600030101010101" pitchFamily="2" charset="-122"/>
                        </a:rPr>
                        <a:t>没有原因</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宋体" panose="02010600030101010101" pitchFamily="2" charset="-122"/>
                        </a:rPr>
                        <a:t>28</a:t>
                      </a:r>
                      <a:endParaRPr lang="en-US" altLang="en-US" sz="2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宋体" panose="02010600030101010101" pitchFamily="2" charset="-122"/>
                        </a:rPr>
                        <a:t>51</a:t>
                      </a:r>
                      <a:endParaRPr lang="en-US" altLang="en-US" sz="2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71805">
                <a:tc>
                  <a:txBody>
                    <a:bodyPr/>
                    <a:p>
                      <a:pPr indent="0" algn="ctr">
                        <a:buNone/>
                      </a:pPr>
                      <a:r>
                        <a:rPr lang="zh-CN" sz="2000" b="0">
                          <a:solidFill>
                            <a:srgbClr val="000000"/>
                          </a:solidFill>
                          <a:latin typeface="Arial" panose="020B0604020202020204" pitchFamily="34" charset="0"/>
                          <a:ea typeface="宋体" panose="02010600030101010101" pitchFamily="2" charset="-122"/>
                        </a:rPr>
                        <a:t>虚假同行评议</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宋体" panose="02010600030101010101" pitchFamily="2" charset="-122"/>
                        </a:rPr>
                        <a:t>12</a:t>
                      </a:r>
                      <a:endParaRPr lang="en-US" altLang="en-US" sz="2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宋体" panose="02010600030101010101" pitchFamily="2" charset="-122"/>
                        </a:rPr>
                        <a:t>22</a:t>
                      </a:r>
                      <a:endParaRPr lang="en-US" altLang="en-US" sz="2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71805">
                <a:tc>
                  <a:txBody>
                    <a:bodyPr/>
                    <a:p>
                      <a:pPr indent="0" algn="ctr">
                        <a:buNone/>
                      </a:pPr>
                      <a:r>
                        <a:rPr lang="zh-CN" sz="2000" b="0">
                          <a:solidFill>
                            <a:srgbClr val="000000"/>
                          </a:solidFill>
                          <a:latin typeface="Arial" panose="020B0604020202020204" pitchFamily="34" charset="0"/>
                          <a:ea typeface="宋体" panose="02010600030101010101" pitchFamily="2" charset="-122"/>
                        </a:rPr>
                        <a:t>抄袭</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宋体" panose="02010600030101010101" pitchFamily="2" charset="-122"/>
                        </a:rPr>
                        <a:t>7</a:t>
                      </a:r>
                      <a:endParaRPr lang="en-US" altLang="en-US" sz="2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宋体" panose="02010600030101010101" pitchFamily="2" charset="-122"/>
                        </a:rPr>
                        <a:t>13</a:t>
                      </a:r>
                      <a:endParaRPr lang="en-US" altLang="en-US" sz="2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71805">
                <a:tc>
                  <a:txBody>
                    <a:bodyPr/>
                    <a:p>
                      <a:pPr indent="0" algn="ctr">
                        <a:buNone/>
                      </a:pPr>
                      <a:r>
                        <a:rPr lang="zh-CN" sz="2000" b="0">
                          <a:solidFill>
                            <a:srgbClr val="000000"/>
                          </a:solidFill>
                          <a:latin typeface="Arial" panose="020B0604020202020204" pitchFamily="34" charset="0"/>
                          <a:ea typeface="宋体" panose="02010600030101010101" pitchFamily="2" charset="-122"/>
                        </a:rPr>
                        <a:t>自我抄袭</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宋体" panose="02010600030101010101" pitchFamily="2" charset="-122"/>
                        </a:rPr>
                        <a:t>4</a:t>
                      </a:r>
                      <a:endParaRPr lang="en-US" altLang="en-US" sz="2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宋体" panose="02010600030101010101" pitchFamily="2" charset="-122"/>
                        </a:rPr>
                        <a:t>7</a:t>
                      </a:r>
                      <a:endParaRPr lang="en-US" altLang="en-US" sz="2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71805">
                <a:tc>
                  <a:txBody>
                    <a:bodyPr/>
                    <a:p>
                      <a:pPr indent="0" algn="ctr">
                        <a:buNone/>
                      </a:pPr>
                      <a:r>
                        <a:rPr lang="zh-CN" sz="2000" b="0">
                          <a:solidFill>
                            <a:srgbClr val="000000"/>
                          </a:solidFill>
                          <a:latin typeface="Arial" panose="020B0604020202020204" pitchFamily="34" charset="0"/>
                          <a:ea typeface="宋体" panose="02010600030101010101" pitchFamily="2" charset="-122"/>
                        </a:rPr>
                        <a:t>有缺陷的分析/结论</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宋体" panose="02010600030101010101" pitchFamily="2" charset="-122"/>
                        </a:rPr>
                        <a:t>2</a:t>
                      </a:r>
                      <a:endParaRPr lang="en-US" altLang="en-US" sz="2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宋体" panose="02010600030101010101" pitchFamily="2" charset="-122"/>
                        </a:rPr>
                        <a:t>4</a:t>
                      </a:r>
                      <a:endParaRPr lang="en-US" altLang="en-US" sz="2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71805">
                <a:tc>
                  <a:txBody>
                    <a:bodyPr/>
                    <a:p>
                      <a:pPr indent="0" algn="ctr">
                        <a:buNone/>
                      </a:pPr>
                      <a:r>
                        <a:rPr lang="zh-CN" sz="2000" b="0">
                          <a:solidFill>
                            <a:srgbClr val="000000"/>
                          </a:solidFill>
                          <a:latin typeface="Arial" panose="020B0604020202020204" pitchFamily="34" charset="0"/>
                          <a:ea typeface="宋体" panose="02010600030101010101" pitchFamily="2" charset="-122"/>
                        </a:rPr>
                        <a:t>一稿多投</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宋体" panose="02010600030101010101" pitchFamily="2" charset="-122"/>
                        </a:rPr>
                        <a:t>2</a:t>
                      </a:r>
                      <a:endParaRPr lang="en-US" altLang="en-US" sz="2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宋体" panose="02010600030101010101" pitchFamily="2" charset="-122"/>
                        </a:rPr>
                        <a:t>4</a:t>
                      </a:r>
                      <a:endParaRPr lang="en-US" altLang="en-US" sz="2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fake peer-review</a:t>
            </a:r>
            <a:endParaRPr lang="en-US" altLang="zh-CN"/>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5FB744A4-CC54-4D4C-8045-CE7B6F3B5B98}"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pic>
        <p:nvPicPr>
          <p:cNvPr id="5" name="图片 4"/>
          <p:cNvPicPr>
            <a:picLocks noChangeAspect="1"/>
          </p:cNvPicPr>
          <p:nvPr/>
        </p:nvPicPr>
        <p:blipFill>
          <a:blip r:embed="rId1" cstate="print"/>
          <a:stretch>
            <a:fillRect/>
          </a:stretch>
        </p:blipFill>
        <p:spPr>
          <a:xfrm>
            <a:off x="1487805" y="1135380"/>
            <a:ext cx="8562975" cy="3476625"/>
          </a:xfrm>
          <a:prstGeom prst="rect">
            <a:avLst/>
          </a:prstGeom>
          <a:ln>
            <a:solidFill>
              <a:schemeClr val="tx1"/>
            </a:solidFill>
          </a:ln>
        </p:spPr>
      </p:pic>
      <p:sp>
        <p:nvSpPr>
          <p:cNvPr id="6" name="文本框 5"/>
          <p:cNvSpPr txBox="1"/>
          <p:nvPr/>
        </p:nvSpPr>
        <p:spPr>
          <a:xfrm>
            <a:off x="839470" y="4725035"/>
            <a:ext cx="10671810" cy="1198880"/>
          </a:xfrm>
          <a:prstGeom prst="rect">
            <a:avLst/>
          </a:prstGeom>
          <a:noFill/>
        </p:spPr>
        <p:txBody>
          <a:bodyPr wrap="square" rtlCol="0" anchor="t">
            <a:spAutoFit/>
          </a:bodyPr>
          <a:lstStyle/>
          <a:p>
            <a:r>
              <a:rPr lang="zh-CN" altLang="en-US" sz="1800"/>
              <a:t>在特刊发表后，我们注意到特刊的客座编辑是由一个</a:t>
            </a:r>
            <a:r>
              <a:rPr lang="zh-CN" altLang="en-US" sz="1800" b="1">
                <a:solidFill>
                  <a:srgbClr val="FF0000"/>
                </a:solidFill>
              </a:rPr>
              <a:t>欺诈性实体冒充的</a:t>
            </a:r>
            <a:r>
              <a:rPr lang="zh-CN" altLang="en-US" sz="1800"/>
              <a:t>，文章没有完全按照期刊的同行评审标准和政策进行评审。我们没有发现作者有任何不当行为的证据。然而，为了确保全面评估已经进行，我们征求了专家意见的有效性和发表文章的质量。在这篇发表后的同行评议之后（后同行评议），编辑确定这些文章不符合要求的学术标准，不能继续发表在杂志上。</a:t>
            </a:r>
            <a:endParaRPr lang="zh-CN" altLang="en-US" sz="18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75460" y="1340485"/>
            <a:ext cx="8712835" cy="4388485"/>
          </a:xfrm>
        </p:spPr>
        <p:txBody>
          <a:bodyPr>
            <a:normAutofit/>
          </a:bodyPr>
          <a:lstStyle/>
          <a:p>
            <a:pPr>
              <a:lnSpc>
                <a:spcPct val="150000"/>
              </a:lnSpc>
              <a:buNone/>
            </a:pPr>
            <a:r>
              <a:rPr lang="en-US" altLang="zh-CN" sz="3200" b="1" dirty="0" smtClean="0">
                <a:latin typeface="Times New Roman" panose="02020603050405020304" pitchFamily="18" charset="0"/>
                <a:cs typeface="Times New Roman" panose="02020603050405020304" pitchFamily="18" charset="0"/>
              </a:rPr>
              <a:t>1</a:t>
            </a:r>
            <a:r>
              <a:rPr lang="en-US" altLang="zh-CN" sz="3200" b="1" dirty="0" smtClean="0">
                <a:latin typeface="Times New Roman" panose="02020603050405020304" pitchFamily="18" charset="0"/>
                <a:cs typeface="Times New Roman" panose="02020603050405020304" pitchFamily="18" charset="0"/>
              </a:rPr>
              <a:t>.</a:t>
            </a:r>
            <a:r>
              <a:rPr lang="en-US" altLang="zh-CN" sz="3200" b="1" dirty="0" smtClean="0">
                <a:latin typeface="Times New Roman" panose="02020603050405020304" pitchFamily="18" charset="0"/>
                <a:cs typeface="Times New Roman" panose="02020603050405020304" pitchFamily="18" charset="0"/>
              </a:rPr>
              <a:t>  </a:t>
            </a:r>
            <a:r>
              <a:rPr lang="zh-CN" altLang="en-US" sz="3200" b="1" dirty="0" smtClean="0">
                <a:latin typeface="Times New Roman" panose="02020603050405020304" pitchFamily="18" charset="0"/>
                <a:cs typeface="Times New Roman" panose="02020603050405020304" pitchFamily="18" charset="0"/>
              </a:rPr>
              <a:t>论文撤稿现象及其原因</a:t>
            </a:r>
            <a:endParaRPr lang="zh-CN" altLang="en-US" sz="3200" b="1" dirty="0">
              <a:latin typeface="Times New Roman" panose="02020603050405020304" pitchFamily="18" charset="0"/>
              <a:cs typeface="Times New Roman" panose="02020603050405020304" pitchFamily="18" charset="0"/>
            </a:endParaRPr>
          </a:p>
          <a:p>
            <a:pPr>
              <a:lnSpc>
                <a:spcPct val="150000"/>
              </a:lnSpc>
              <a:buNone/>
            </a:pPr>
            <a:r>
              <a:rPr lang="en-US" altLang="zh-CN" sz="3200" b="1" dirty="0" smtClean="0">
                <a:latin typeface="Times New Roman" panose="02020603050405020304" pitchFamily="18" charset="0"/>
                <a:cs typeface="Times New Roman" panose="02020603050405020304" pitchFamily="18" charset="0"/>
              </a:rPr>
              <a:t>2.  </a:t>
            </a:r>
            <a:r>
              <a:rPr lang="zh-CN" altLang="en-US" sz="3200" b="1" dirty="0" smtClean="0">
                <a:latin typeface="Times New Roman" panose="02020603050405020304" pitchFamily="18" charset="0"/>
                <a:cs typeface="Times New Roman" panose="02020603050405020304" pitchFamily="18" charset="0"/>
              </a:rPr>
              <a:t>学术不端导致论文</a:t>
            </a:r>
            <a:r>
              <a:rPr lang="zh-CN" altLang="en-US" sz="3200" b="1" dirty="0" smtClean="0">
                <a:latin typeface="Times New Roman" panose="02020603050405020304" pitchFamily="18" charset="0"/>
                <a:cs typeface="Times New Roman" panose="02020603050405020304" pitchFamily="18" charset="0"/>
              </a:rPr>
              <a:t>撤稿案例分析</a:t>
            </a:r>
            <a:endParaRPr lang="zh-CN" altLang="en-US" sz="3200" b="1" dirty="0">
              <a:latin typeface="Times New Roman" panose="02020603050405020304" pitchFamily="18" charset="0"/>
              <a:cs typeface="Times New Roman" panose="02020603050405020304" pitchFamily="18" charset="0"/>
            </a:endParaRPr>
          </a:p>
          <a:p>
            <a:pPr>
              <a:lnSpc>
                <a:spcPct val="150000"/>
              </a:lnSpc>
              <a:buNone/>
            </a:pPr>
            <a:r>
              <a:rPr lang="en-US" altLang="zh-CN" sz="3200" b="1" dirty="0" smtClean="0">
                <a:latin typeface="Times New Roman" panose="02020603050405020304" pitchFamily="18" charset="0"/>
                <a:cs typeface="Times New Roman" panose="02020603050405020304" pitchFamily="18" charset="0"/>
              </a:rPr>
              <a:t>3.  </a:t>
            </a:r>
            <a:r>
              <a:rPr lang="zh-CN" altLang="en-US" sz="3200" b="1" dirty="0" smtClean="0">
                <a:latin typeface="Times New Roman" panose="02020603050405020304" pitchFamily="18" charset="0"/>
                <a:cs typeface="Times New Roman" panose="02020603050405020304" pitchFamily="18" charset="0"/>
              </a:rPr>
              <a:t>论文撤稿后要不要处理？如何处理？</a:t>
            </a:r>
            <a:endParaRPr lang="en-US" altLang="zh-CN" sz="3200" b="1" dirty="0" smtClean="0">
              <a:latin typeface="Times New Roman" panose="02020603050405020304" pitchFamily="18" charset="0"/>
              <a:cs typeface="Times New Roman" panose="02020603050405020304" pitchFamily="18" charset="0"/>
            </a:endParaRPr>
          </a:p>
          <a:p>
            <a:pPr>
              <a:lnSpc>
                <a:spcPct val="150000"/>
              </a:lnSpc>
              <a:buNone/>
            </a:pPr>
            <a:r>
              <a:rPr lang="en-US" altLang="zh-CN" sz="3200" b="1" dirty="0" smtClean="0">
                <a:latin typeface="Times New Roman" panose="02020603050405020304" pitchFamily="18" charset="0"/>
                <a:cs typeface="Times New Roman" panose="02020603050405020304" pitchFamily="18" charset="0"/>
              </a:rPr>
              <a:t>4.  </a:t>
            </a:r>
            <a:r>
              <a:rPr lang="zh-CN" altLang="en-US" sz="3200" b="1" dirty="0" smtClean="0">
                <a:latin typeface="Times New Roman" panose="02020603050405020304" pitchFamily="18" charset="0"/>
                <a:cs typeface="Times New Roman" panose="02020603050405020304" pitchFamily="18" charset="0"/>
              </a:rPr>
              <a:t>对学术</a:t>
            </a:r>
            <a:r>
              <a:rPr lang="zh-CN" altLang="en-US" sz="3200" b="1" dirty="0" smtClean="0">
                <a:latin typeface="Times New Roman" panose="02020603050405020304" pitchFamily="18" charset="0"/>
                <a:cs typeface="Times New Roman" panose="02020603050405020304" pitchFamily="18" charset="0"/>
              </a:rPr>
              <a:t>不端处理程序的建议</a:t>
            </a:r>
            <a:br>
              <a:rPr lang="zh-CN" altLang="en-US" dirty="0">
                <a:latin typeface="黑体" panose="02010609060101010101" pitchFamily="49" charset="-122"/>
                <a:ea typeface="黑体" panose="02010609060101010101" pitchFamily="49" charset="-122"/>
              </a:rPr>
            </a:br>
            <a:endParaRPr lang="en-US" altLang="zh-CN" dirty="0" smtClean="0"/>
          </a:p>
        </p:txBody>
      </p:sp>
      <p:sp>
        <p:nvSpPr>
          <p:cNvPr id="3" name="标题 2"/>
          <p:cNvSpPr>
            <a:spLocks noGrp="1"/>
          </p:cNvSpPr>
          <p:nvPr>
            <p:ph type="title"/>
          </p:nvPr>
        </p:nvSpPr>
        <p:spPr>
          <a:xfrm>
            <a:off x="815010" y="0"/>
            <a:ext cx="9399356" cy="1021543"/>
          </a:xfrm>
        </p:spPr>
        <p:txBody>
          <a:bodyPr>
            <a:normAutofit/>
          </a:bodyPr>
          <a:lstStyle/>
          <a:p>
            <a:pPr algn="ctr"/>
            <a:r>
              <a:rPr lang="zh-CN" altLang="en-US" dirty="0" smtClean="0">
                <a:solidFill>
                  <a:srgbClr val="FF0000"/>
                </a:solidFill>
              </a:rPr>
              <a:t>报 告 提 纲</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67080" y="1197258"/>
            <a:ext cx="10515600" cy="5061482"/>
          </a:xfrm>
        </p:spPr>
        <p:txBody>
          <a:bodyPr>
            <a:normAutofit fontScale="90000" lnSpcReduction="20000"/>
          </a:bodyPr>
          <a:p>
            <a:pPr>
              <a:lnSpc>
                <a:spcPct val="150000"/>
              </a:lnSpc>
            </a:pPr>
            <a:r>
              <a:rPr lang="zh-CN" altLang="en-US"/>
              <a:t>评议人从收到文亨仁（Hyung-In Moon）投稿的论文到完成评议的时间连24个小时都不到。因此，《酶抑制与医药化学期刊》主编克劳迪乌•苏普兰（Claudiu Supuran）开始产生了怀疑。</a:t>
            </a:r>
            <a:endParaRPr lang="zh-CN" altLang="en-US"/>
          </a:p>
          <a:p>
            <a:pPr>
              <a:lnSpc>
                <a:spcPct val="150000"/>
              </a:lnSpc>
            </a:pPr>
            <a:r>
              <a:rPr lang="zh-CN" altLang="en-US"/>
              <a:t>2012年，苏普兰就此事与文亨仁对证。文亨仁承认，这些“同行评议”完成的如此之快，</a:t>
            </a:r>
            <a:r>
              <a:rPr lang="zh-CN" altLang="en-US">
                <a:highlight>
                  <a:srgbClr val="FFFF00"/>
                </a:highlight>
              </a:rPr>
              <a:t>是因为其中有很多都是他自己所写</a:t>
            </a:r>
            <a:r>
              <a:rPr lang="zh-CN" altLang="en-US"/>
              <a:t>。</a:t>
            </a:r>
            <a:endParaRPr lang="zh-CN" altLang="en-US"/>
          </a:p>
          <a:p>
            <a:pPr>
              <a:lnSpc>
                <a:spcPct val="150000"/>
              </a:lnSpc>
            </a:pPr>
            <a:r>
              <a:rPr lang="zh-CN" altLang="en-US"/>
              <a:t>该期刊允许论文作者自己推荐几名同行评审员，文亨仁利用了这个漏洞。在他提交的名单中，有的名字是真实存在的科学家，</a:t>
            </a:r>
            <a:r>
              <a:rPr lang="zh-CN" altLang="en-US" b="1">
                <a:highlight>
                  <a:srgbClr val="FFFF00"/>
                </a:highlight>
              </a:rPr>
              <a:t>有的是虚构的假名，而随姓名附上的电子邮件地址也都是伪造的：这些邮箱接受的邮件会直接发到他本人或同事的信箱里。</a:t>
            </a:r>
            <a:endParaRPr lang="zh-CN" altLang="en-US" b="1">
              <a:highlight>
                <a:srgbClr val="FFFF00"/>
              </a:highlight>
            </a:endParaRPr>
          </a:p>
        </p:txBody>
      </p:sp>
      <p:sp>
        <p:nvSpPr>
          <p:cNvPr id="3" name="标题 2"/>
          <p:cNvSpPr>
            <a:spLocks noGrp="1"/>
          </p:cNvSpPr>
          <p:nvPr>
            <p:ph type="title"/>
          </p:nvPr>
        </p:nvSpPr>
        <p:spPr/>
        <p:txBody>
          <a:bodyPr/>
          <a:p>
            <a:r>
              <a:rPr lang="zh-CN" altLang="en-US"/>
              <a:t>虚假同行</a:t>
            </a:r>
            <a:r>
              <a:rPr lang="zh-CN" altLang="en-US"/>
              <a:t>评议</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5FB744A4-CC54-4D4C-8045-CE7B6F3B5B98}"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9470" y="1557020"/>
            <a:ext cx="10515600" cy="3006090"/>
          </a:xfrm>
        </p:spPr>
        <p:txBody>
          <a:bodyPr>
            <a:noAutofit/>
          </a:bodyPr>
          <a:lstStyle/>
          <a:p>
            <a:pPr>
              <a:lnSpc>
                <a:spcPct val="150000"/>
              </a:lnSpc>
            </a:pPr>
            <a:r>
              <a:rPr lang="zh-CN" altLang="en-US" sz="2300"/>
              <a:t>我们在统计时经常用到P值，一般认为P≦0.05有统计学意义。但是现在很多统计学家并不是这样认为，对于P值的滥用和误用进行了苛刻的批评。</a:t>
            </a:r>
            <a:endParaRPr lang="zh-CN" altLang="en-US" sz="2300"/>
          </a:p>
          <a:p>
            <a:pPr>
              <a:lnSpc>
                <a:spcPct val="150000"/>
              </a:lnSpc>
            </a:pPr>
            <a:r>
              <a:rPr lang="zh-CN" altLang="en-US" sz="2300"/>
              <a:t>P-hacking 指统计分析数据时采用不同的方法直到P&lt;0.05，P-hacking从字面意思上看是P值黑客，但是实际上P-hacking代表的是</a:t>
            </a:r>
            <a:r>
              <a:rPr lang="zh-CN" altLang="en-US" sz="2300">
                <a:solidFill>
                  <a:srgbClr val="FF0000"/>
                </a:solidFill>
              </a:rPr>
              <a:t>P值篡改</a:t>
            </a:r>
            <a:r>
              <a:rPr lang="zh-CN" altLang="en-US" sz="2300"/>
              <a:t>。</a:t>
            </a:r>
            <a:endParaRPr lang="en-US" altLang="zh-CN" sz="2300"/>
          </a:p>
          <a:p>
            <a:pPr marL="0" indent="0" algn="ctr">
              <a:lnSpc>
                <a:spcPct val="150000"/>
              </a:lnSpc>
              <a:buNone/>
            </a:pPr>
            <a:r>
              <a:rPr lang="en-US" altLang="zh-CN" sz="2300"/>
              <a:t>y=ax1+bx2+c</a:t>
            </a:r>
            <a:endParaRPr lang="en-US" altLang="zh-CN" sz="2300"/>
          </a:p>
          <a:p>
            <a:pPr marL="0" indent="0" algn="ctr">
              <a:lnSpc>
                <a:spcPct val="150000"/>
              </a:lnSpc>
              <a:buNone/>
            </a:pPr>
            <a:r>
              <a:rPr lang="en-US" altLang="zh-CN" sz="2300"/>
              <a:t>t=()   ()</a:t>
            </a:r>
            <a:endParaRPr lang="en-US" altLang="zh-CN" sz="2300"/>
          </a:p>
          <a:p>
            <a:pPr marL="0" indent="0" algn="ctr">
              <a:lnSpc>
                <a:spcPct val="150000"/>
              </a:lnSpc>
              <a:buNone/>
            </a:pPr>
            <a:r>
              <a:rPr lang="zh-CN" altLang="en-US" sz="2300"/>
              <a:t>或者看</a:t>
            </a:r>
            <a:r>
              <a:rPr lang="en-US" altLang="zh-CN" sz="2300"/>
              <a:t>p</a:t>
            </a:r>
            <a:r>
              <a:rPr lang="zh-CN" altLang="en-US" sz="2300"/>
              <a:t>值</a:t>
            </a:r>
            <a:endParaRPr lang="en-US" altLang="zh-CN" sz="2300"/>
          </a:p>
          <a:p>
            <a:pPr marL="0" indent="0" algn="ctr">
              <a:lnSpc>
                <a:spcPct val="150000"/>
              </a:lnSpc>
              <a:buNone/>
            </a:pPr>
            <a:endParaRPr lang="en-US" altLang="zh-CN" sz="1300"/>
          </a:p>
        </p:txBody>
      </p:sp>
      <p:sp>
        <p:nvSpPr>
          <p:cNvPr id="3" name="标题 2"/>
          <p:cNvSpPr>
            <a:spLocks noGrp="1"/>
          </p:cNvSpPr>
          <p:nvPr>
            <p:ph type="title"/>
          </p:nvPr>
        </p:nvSpPr>
        <p:spPr/>
        <p:txBody>
          <a:bodyPr/>
          <a:lstStyle/>
          <a:p>
            <a:r>
              <a:rPr lang="en-US" altLang="zh-CN"/>
              <a:t>P-HACKING</a:t>
            </a:r>
            <a:endParaRPr lang="en-US" altLang="zh-CN"/>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5FB744A4-CC54-4D4C-8045-CE7B6F3B5B98}"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教育部发布的《高等学校预防与处理学术不端行为办法》列出了七种学术不端行为，在现阶段研究生学术不端行为主要有四种表现形式：</a:t>
            </a:r>
            <a:endParaRPr lang="zh-CN" altLang="en-US"/>
          </a:p>
          <a:p>
            <a:r>
              <a:rPr lang="zh-CN" altLang="en-US"/>
              <a:t>剽窃抄袭他人学术成果</a:t>
            </a:r>
            <a:endParaRPr lang="zh-CN" altLang="en-US"/>
          </a:p>
          <a:p>
            <a:endParaRPr lang="zh-CN" altLang="en-US"/>
          </a:p>
          <a:p>
            <a:r>
              <a:rPr lang="zh-CN" altLang="en-US"/>
              <a:t>伪造科研数据</a:t>
            </a:r>
            <a:endParaRPr lang="zh-CN" altLang="en-US"/>
          </a:p>
          <a:p>
            <a:endParaRPr lang="zh-CN" altLang="en-US"/>
          </a:p>
          <a:p>
            <a:r>
              <a:rPr lang="zh-CN" altLang="en-US"/>
              <a:t>伪造文献</a:t>
            </a:r>
            <a:endParaRPr lang="zh-CN" altLang="en-US"/>
          </a:p>
          <a:p>
            <a:endParaRPr lang="zh-CN" altLang="en-US"/>
          </a:p>
          <a:p>
            <a:r>
              <a:rPr lang="zh-CN" altLang="en-US"/>
              <a:t>代写论文</a:t>
            </a:r>
            <a:endParaRPr lang="zh-CN" altLang="en-US"/>
          </a:p>
          <a:p>
            <a:endParaRPr lang="zh-CN" altLang="en-US"/>
          </a:p>
        </p:txBody>
      </p:sp>
      <p:sp>
        <p:nvSpPr>
          <p:cNvPr id="3" name="标题 2"/>
          <p:cNvSpPr>
            <a:spLocks noGrp="1"/>
          </p:cNvSpPr>
          <p:nvPr>
            <p:ph type="title"/>
          </p:nvPr>
        </p:nvSpPr>
        <p:spPr/>
        <p:txBody>
          <a:bodyPr/>
          <a:lstStyle/>
          <a:p>
            <a:r>
              <a:rPr lang="zh-CN" altLang="en-US" dirty="0">
                <a:sym typeface="+mn-ea"/>
              </a:rPr>
              <a:t>研究生学术不端的相关处罚研究</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5FB744A4-CC54-4D4C-8045-CE7B6F3B5B98}"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研究生学术写作普遍存在的学术不端现象就是伪造文献。</a:t>
            </a:r>
            <a:endParaRPr lang="zh-CN" altLang="en-US"/>
          </a:p>
          <a:p>
            <a:r>
              <a:rPr lang="zh-CN" altLang="en-US"/>
              <a:t>曾有学者对硕士生导师进行的调查表明：</a:t>
            </a:r>
            <a:endParaRPr lang="zh-CN" altLang="en-US"/>
          </a:p>
          <a:p>
            <a:endParaRPr lang="zh-CN" altLang="en-US"/>
          </a:p>
        </p:txBody>
      </p:sp>
      <p:sp>
        <p:nvSpPr>
          <p:cNvPr id="3" name="标题 2"/>
          <p:cNvSpPr>
            <a:spLocks noGrp="1"/>
          </p:cNvSpPr>
          <p:nvPr>
            <p:ph type="title"/>
          </p:nvPr>
        </p:nvSpPr>
        <p:spPr/>
        <p:txBody>
          <a:bodyPr/>
          <a:lstStyle/>
          <a:p>
            <a:r>
              <a:rPr lang="zh-CN" altLang="en-US"/>
              <a:t>伪造文献</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5FB744A4-CC54-4D4C-8045-CE7B6F3B5B98}"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graphicFrame>
        <p:nvGraphicFramePr>
          <p:cNvPr id="5" name="图表 4"/>
          <p:cNvGraphicFramePr/>
          <p:nvPr/>
        </p:nvGraphicFramePr>
        <p:xfrm>
          <a:off x="1847850" y="2637155"/>
          <a:ext cx="4933950" cy="366839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0" indent="0">
              <a:buNone/>
            </a:pPr>
            <a:r>
              <a:rPr lang="zh-CN" altLang="en-US"/>
              <a:t>立法上存在的</a:t>
            </a:r>
            <a:r>
              <a:rPr lang="zh-CN" altLang="en-US"/>
              <a:t>问题</a:t>
            </a:r>
            <a:endParaRPr lang="zh-CN" altLang="en-US"/>
          </a:p>
          <a:p>
            <a:r>
              <a:rPr lang="zh-CN" altLang="en-US"/>
              <a:t>具体内容原则化、操作性不强。</a:t>
            </a:r>
            <a:endParaRPr lang="zh-CN" altLang="en-US"/>
          </a:p>
          <a:p>
            <a:r>
              <a:rPr lang="zh-CN" altLang="en-US"/>
              <a:t>立法层级低。</a:t>
            </a:r>
            <a:endParaRPr lang="zh-CN" altLang="en-US"/>
          </a:p>
          <a:p>
            <a:pPr marL="0" indent="0">
              <a:buNone/>
            </a:pPr>
            <a:r>
              <a:rPr lang="zh-CN" altLang="en-US"/>
              <a:t>高等学校处理研究生学术不端行为时存在的程序问题。</a:t>
            </a:r>
            <a:endParaRPr lang="zh-CN" altLang="en-US"/>
          </a:p>
          <a:p>
            <a:r>
              <a:rPr lang="zh-CN" altLang="en-US"/>
              <a:t>高等学校缺乏对处置学术不端行为权力的事前和事后监督。</a:t>
            </a:r>
            <a:endParaRPr lang="zh-CN" altLang="en-US"/>
          </a:p>
          <a:p>
            <a:r>
              <a:rPr lang="zh-CN" altLang="en-US"/>
              <a:t>高校作出开除学籍处分前，高校并未让研究生进行充分申辩，研究生对事实和依据的知情权无法得到充分保障。</a:t>
            </a:r>
            <a:endParaRPr lang="zh-CN" altLang="en-US"/>
          </a:p>
          <a:p>
            <a:r>
              <a:rPr lang="zh-CN" altLang="en-US"/>
              <a:t>高校作出开除学籍处分后，没有及时送达处分决定书。</a:t>
            </a:r>
            <a:endParaRPr lang="zh-CN" altLang="en-US"/>
          </a:p>
        </p:txBody>
      </p:sp>
      <p:sp>
        <p:nvSpPr>
          <p:cNvPr id="3" name="标题 2"/>
          <p:cNvSpPr>
            <a:spLocks noGrp="1"/>
          </p:cNvSpPr>
          <p:nvPr>
            <p:ph type="title"/>
          </p:nvPr>
        </p:nvSpPr>
        <p:spPr/>
        <p:txBody>
          <a:bodyPr>
            <a:normAutofit fontScale="90000"/>
          </a:bodyPr>
          <a:p>
            <a:r>
              <a:rPr lang="zh-CN" altLang="en-US"/>
              <a:t>对研究生学术不端行为的处理程序上存在的</a:t>
            </a:r>
            <a:r>
              <a:rPr lang="zh-CN" altLang="en-US"/>
              <a:t>问题</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5FB744A4-CC54-4D4C-8045-CE7B6F3B5B98}"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5" name="文本框 4"/>
          <p:cNvSpPr txBox="1"/>
          <p:nvPr/>
        </p:nvSpPr>
        <p:spPr>
          <a:xfrm>
            <a:off x="1631950" y="5373370"/>
            <a:ext cx="9333865" cy="368300"/>
          </a:xfrm>
          <a:prstGeom prst="rect">
            <a:avLst/>
          </a:prstGeom>
          <a:noFill/>
        </p:spPr>
        <p:txBody>
          <a:bodyPr wrap="square" rtlCol="0" anchor="t">
            <a:spAutoFit/>
          </a:bodyPr>
          <a:p>
            <a:r>
              <a:rPr lang="zh-CN" altLang="en-US" sz="1800"/>
              <a:t>夏繁.论研究生学术不端行为适用开除学籍的正当程序[J].社会科学论坛,2019(02):234-242.</a:t>
            </a:r>
            <a:endParaRPr lang="zh-CN" altLang="en-US"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 研究生学术不端行为适用开除学籍的具体正当程序</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5FB744A4-CC54-4D4C-8045-CE7B6F3B5B98}"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pic>
        <p:nvPicPr>
          <p:cNvPr id="8" name="图片 7" descr="竖向备注时间线"/>
          <p:cNvPicPr>
            <a:picLocks noChangeAspect="1"/>
          </p:cNvPicPr>
          <p:nvPr/>
        </p:nvPicPr>
        <p:blipFill>
          <a:blip r:embed="rId1" cstate="print"/>
          <a:stretch>
            <a:fillRect/>
          </a:stretch>
        </p:blipFill>
        <p:spPr>
          <a:xfrm>
            <a:off x="504825" y="1411605"/>
            <a:ext cx="11158220" cy="4034155"/>
          </a:xfrm>
          <a:prstGeom prst="rect">
            <a:avLst/>
          </a:prstGeom>
        </p:spPr>
      </p:pic>
      <p:sp>
        <p:nvSpPr>
          <p:cNvPr id="5" name="文本框 4"/>
          <p:cNvSpPr txBox="1"/>
          <p:nvPr/>
        </p:nvSpPr>
        <p:spPr>
          <a:xfrm>
            <a:off x="1631950" y="5373370"/>
            <a:ext cx="9333865" cy="368300"/>
          </a:xfrm>
          <a:prstGeom prst="rect">
            <a:avLst/>
          </a:prstGeom>
          <a:noFill/>
        </p:spPr>
        <p:txBody>
          <a:bodyPr wrap="square" rtlCol="0" anchor="t">
            <a:spAutoFit/>
          </a:bodyPr>
          <a:p>
            <a:r>
              <a:rPr lang="zh-CN" altLang="en-US" sz="1800"/>
              <a:t>夏繁.论研究生学术不端行为适用开除学籍的正当程序[J].社会科学论坛,2019(02):234-242.</a:t>
            </a:r>
            <a:endParaRPr lang="zh-CN" altLang="en-US" sz="18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70000"/>
          </a:bodyPr>
          <a:p>
            <a:pPr>
              <a:lnSpc>
                <a:spcPct val="100000"/>
              </a:lnSpc>
            </a:pPr>
            <a:r>
              <a:rPr lang="en-US" altLang="zh-CN" sz="3000"/>
              <a:t>[1]</a:t>
            </a:r>
            <a:r>
              <a:rPr lang="zh-CN" altLang="en-US" sz="3000"/>
              <a:t>杨耀,施筱勇.基于撤稿观察数据库的论文撤稿国际比较研究[J].科技管理研究,2021,41(10):221-226.</a:t>
            </a:r>
            <a:endParaRPr lang="zh-CN" altLang="en-US" sz="3000"/>
          </a:p>
          <a:p>
            <a:pPr>
              <a:lnSpc>
                <a:spcPct val="100000"/>
              </a:lnSpc>
            </a:pPr>
            <a:r>
              <a:rPr lang="en-US" altLang="zh-CN" sz="3000"/>
              <a:t>[2]</a:t>
            </a:r>
            <a:r>
              <a:rPr lang="zh-CN" altLang="en-US" sz="3000"/>
              <a:t>《 中国护理管理 》编辑部 . 撤 稿[J]. 中 国 护 理 管 理 , 2019(3):372-372.</a:t>
            </a:r>
            <a:endParaRPr lang="zh-CN" altLang="en-US" sz="3000"/>
          </a:p>
          <a:p>
            <a:pPr>
              <a:lnSpc>
                <a:spcPct val="100000"/>
              </a:lnSpc>
            </a:pPr>
            <a:r>
              <a:rPr lang="en-US" altLang="zh-CN" sz="3000"/>
              <a:t>[3]夏繁.论研究生学术不端行为适用开除学籍的正当程序[J].社会科学论坛,2019(02):234-242.</a:t>
            </a:r>
            <a:endParaRPr lang="en-US" altLang="zh-CN" sz="3000"/>
          </a:p>
          <a:p>
            <a:pPr>
              <a:lnSpc>
                <a:spcPct val="100000"/>
              </a:lnSpc>
            </a:pPr>
            <a:r>
              <a:rPr lang="en-US" altLang="zh-CN" sz="3000"/>
              <a:t>[4]朱琳. 科研不端行为的刑法规制研究[D].东北师范大学,2020.DOI:10.27011/d.cnki.gdbsu.2020.001275.</a:t>
            </a:r>
            <a:endParaRPr lang="en-US" altLang="zh-CN" sz="3000"/>
          </a:p>
          <a:p>
            <a:pPr>
              <a:lnSpc>
                <a:spcPct val="100000"/>
              </a:lnSpc>
            </a:pPr>
            <a:r>
              <a:rPr lang="en-US" altLang="zh-CN" sz="3000"/>
              <a:t>[5]夏繁.论研究生学术不端行为适用开除学籍的正当程序[J].社会科学论坛,2019(02):234-242.DOI:10.14185/j.cnki.issn1008-2026.2019.02.024.</a:t>
            </a:r>
            <a:endParaRPr lang="en-US" altLang="zh-CN" sz="3000"/>
          </a:p>
          <a:p>
            <a:pPr>
              <a:lnSpc>
                <a:spcPct val="100000"/>
              </a:lnSpc>
            </a:pPr>
            <a:r>
              <a:rPr lang="en-US" altLang="zh-CN" sz="3000"/>
              <a:t>[6]王少,孔燕.科研不端责任承担研究[J].科学学研究,2018,36(08):1360-1365.DOI:10.16192/j.cnki.1003-2053.2018.08.003.</a:t>
            </a:r>
            <a:endParaRPr lang="en-US" altLang="zh-CN" sz="3000"/>
          </a:p>
          <a:p>
            <a:pPr>
              <a:lnSpc>
                <a:spcPct val="100000"/>
              </a:lnSpc>
            </a:pPr>
            <a:r>
              <a:rPr lang="en-US" altLang="zh-CN" sz="3000"/>
              <a:t>[7]吕东锋.科研不端行为的法律规制研究与展望(2006～2016)[J].法学教育研究,2017,17(02):215-229+347.</a:t>
            </a:r>
            <a:endParaRPr lang="en-US" altLang="zh-CN" sz="3000"/>
          </a:p>
          <a:p>
            <a:endParaRPr lang="zh-CN" altLang="en-US" sz="3000"/>
          </a:p>
        </p:txBody>
      </p:sp>
      <p:sp>
        <p:nvSpPr>
          <p:cNvPr id="3" name="标题 2"/>
          <p:cNvSpPr>
            <a:spLocks noGrp="1"/>
          </p:cNvSpPr>
          <p:nvPr>
            <p:ph type="title"/>
          </p:nvPr>
        </p:nvSpPr>
        <p:spPr/>
        <p:txBody>
          <a:bodyPr/>
          <a:p>
            <a:r>
              <a:rPr lang="zh-CN" altLang="en-US"/>
              <a:t>参考</a:t>
            </a:r>
            <a:r>
              <a:rPr lang="zh-CN" altLang="en-US"/>
              <a:t>文献：</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5FB744A4-CC54-4D4C-8045-CE7B6F3B5B98}"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lang="en-US" altLang="zh-CN" sz="2000" b="1" dirty="0">
              <a:solidFill>
                <a:prstClr val="white">
                  <a:alpha val="50000"/>
                </a:prstClr>
              </a:solidFill>
              <a:latin typeface="Arial" panose="020B0604020202020204"/>
              <a:ea typeface="微软雅黑" panose="020B0503020204020204" charset="-122"/>
            </a:endParaRPr>
          </a:p>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dirty="0" smtClean="0">
              <a:ln>
                <a:noFill/>
              </a:ln>
              <a:solidFill>
                <a:prstClr val="white">
                  <a:alpha val="50000"/>
                </a:prstClr>
              </a:solidFill>
              <a:effectLst/>
              <a:uLnTx/>
              <a:uFillTx/>
              <a:latin typeface="Arial" panose="020B0604020202020204"/>
              <a:ea typeface="微软雅黑" panose="020B050302020402020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endParaRPr lang="en-US" altLang="zh-CN" sz="2000" b="1" dirty="0">
              <a:solidFill>
                <a:prstClr val="white">
                  <a:alpha val="50000"/>
                </a:prstClr>
              </a:solidFill>
              <a:latin typeface="Arial" panose="020B0604020202020204"/>
              <a:ea typeface="微软雅黑" panose="020B0503020204020204" charset="-122"/>
            </a:endParaRPr>
          </a:p>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prstClr val="white">
                  <a:alpha val="50000"/>
                </a:prstClr>
              </a:solidFill>
              <a:effectLst/>
              <a:uLnTx/>
              <a:uFillTx/>
              <a:latin typeface="Arial" panose="020B0604020202020204"/>
              <a:ea typeface="微软雅黑" panose="020B0503020204020204" charset="-122"/>
              <a:cs typeface="+mn-cs"/>
            </a:endParaRPr>
          </a:p>
        </p:txBody>
      </p:sp>
      <p:pic>
        <p:nvPicPr>
          <p:cNvPr id="8" name="图片 7" descr="横版组合——透明.png"/>
          <p:cNvPicPr>
            <a:picLocks noChangeAspect="1"/>
          </p:cNvPicPr>
          <p:nvPr/>
        </p:nvPicPr>
        <p:blipFill>
          <a:blip r:embed="rId2" cstate="screen"/>
          <a:srcRect/>
          <a:stretch>
            <a:fillRect/>
          </a:stretch>
        </p:blipFill>
        <p:spPr bwMode="auto">
          <a:xfrm>
            <a:off x="467860" y="358903"/>
            <a:ext cx="4286913" cy="9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791745" y="2420888"/>
            <a:ext cx="5026420" cy="886781"/>
          </a:xfrm>
          <a:prstGeom prst="rect">
            <a:avLst/>
          </a:prstGeom>
          <a:noFill/>
          <a:ln>
            <a:noFill/>
          </a:ln>
        </p:spPr>
        <p:txBody>
          <a:bodyPr wrap="square" rtlCol="0" anchor="t">
            <a:spAutoFit/>
            <a:scene3d>
              <a:camera prst="orthographicFront"/>
              <a:lightRig rig="threePt" dir="t"/>
            </a:scene3d>
          </a:bodyPr>
          <a:lstStyle/>
          <a:p>
            <a:pPr algn="ctr" fontAlgn="auto">
              <a:lnSpc>
                <a:spcPct val="130000"/>
              </a:lnSpc>
            </a:pPr>
            <a:r>
              <a:rPr lang="zh-CN" altLang="en-US" sz="4400" b="1" dirty="0" smtClean="0">
                <a:solidFill>
                  <a:srgbClr val="174994"/>
                </a:solidFill>
                <a:effectLst>
                  <a:reflection blurRad="6350" stA="53000" endA="300" endPos="35500" dir="5400000" sy="-90000" algn="bl" rotWithShape="0"/>
                </a:effectLst>
                <a:latin typeface="微软雅黑" panose="020B0503020204020204" charset="-122"/>
                <a:ea typeface="微软雅黑" panose="020B0503020204020204" charset="-122"/>
                <a:cs typeface="微软雅黑" panose="020B0503020204020204" charset="-122"/>
              </a:rPr>
              <a:t>谢谢聆听！</a:t>
            </a:r>
            <a:endParaRPr lang="en-US" altLang="zh-CN" sz="4400" b="1" dirty="0">
              <a:solidFill>
                <a:srgbClr val="174994"/>
              </a:solidFill>
              <a:effectLst>
                <a:reflection blurRad="6350" stA="53000" endA="300" endPos="35500" dir="5400000" sy="-90000" algn="bl" rotWithShape="0"/>
              </a:effectLst>
              <a:latin typeface="微软雅黑" panose="020B0503020204020204" charset="-122"/>
              <a:ea typeface="微软雅黑" panose="020B0503020204020204" charset="-122"/>
              <a:cs typeface="微软雅黑" panose="020B0503020204020204" charset="-122"/>
            </a:endParaRPr>
          </a:p>
        </p:txBody>
      </p:sp>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7BCD18CB-1906-4537-BA78-DC16E424501B}"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9380" y="1412875"/>
            <a:ext cx="5581650" cy="3804285"/>
          </a:xfrm>
        </p:spPr>
        <p:txBody>
          <a:bodyPr>
            <a:noAutofit/>
          </a:bodyPr>
          <a:lstStyle/>
          <a:p>
            <a:pPr marL="0" indent="0">
              <a:lnSpc>
                <a:spcPct val="150000"/>
              </a:lnSpc>
              <a:buNone/>
            </a:pPr>
            <a:r>
              <a:rPr lang="en-US" altLang="zh-CN" sz="1700" dirty="0" smtClean="0"/>
              <a:t>科研诚信是科技创新的基石。近年来，中国科技快速发展，取得世界瞩目的成就，为建设创新型国家奠定坚实基础，然而科研不端行为却时有发生，给国内科技界形象造成了恶劣影响。党中央、国务院高度重视科研诚信建设，</a:t>
            </a:r>
            <a:r>
              <a:rPr lang="en-US" altLang="zh-CN" sz="1700" b="1" dirty="0" smtClean="0">
                <a:solidFill>
                  <a:srgbClr val="FF0000"/>
                </a:solidFill>
              </a:rPr>
              <a:t>先后出台了《关于进一步加强科研诚信建设的若干意见》</a:t>
            </a:r>
            <a:r>
              <a:rPr lang="zh-CN" altLang="en-US" sz="1700" b="1" dirty="0" smtClean="0">
                <a:solidFill>
                  <a:srgbClr val="FF0000"/>
                </a:solidFill>
              </a:rPr>
              <a:t>（</a:t>
            </a:r>
            <a:r>
              <a:rPr lang="en-US" altLang="zh-CN" sz="1700" b="1" dirty="0" smtClean="0">
                <a:solidFill>
                  <a:srgbClr val="FF0000"/>
                </a:solidFill>
              </a:rPr>
              <a:t>2018</a:t>
            </a:r>
            <a:r>
              <a:rPr lang="zh-CN" altLang="en-US" sz="1700" b="1" dirty="0" smtClean="0">
                <a:solidFill>
                  <a:srgbClr val="FF0000"/>
                </a:solidFill>
              </a:rPr>
              <a:t>）</a:t>
            </a:r>
            <a:r>
              <a:rPr lang="en-US" altLang="zh-CN" sz="1700" b="1" dirty="0" smtClean="0">
                <a:solidFill>
                  <a:srgbClr val="FF0000"/>
                </a:solidFill>
              </a:rPr>
              <a:t>《关于进一步弘扬科学家精神加强作风建设和学风建设的意见》</a:t>
            </a:r>
            <a:r>
              <a:rPr lang="zh-CN" altLang="en-US" sz="1700" b="1" dirty="0" smtClean="0">
                <a:solidFill>
                  <a:srgbClr val="FF0000"/>
                </a:solidFill>
              </a:rPr>
              <a:t>（</a:t>
            </a:r>
            <a:r>
              <a:rPr lang="en-US" altLang="zh-CN" sz="1700" b="1" dirty="0" smtClean="0">
                <a:solidFill>
                  <a:srgbClr val="FF0000"/>
                </a:solidFill>
              </a:rPr>
              <a:t>2019</a:t>
            </a:r>
            <a:r>
              <a:rPr lang="zh-CN" altLang="en-US" sz="1700" b="1" dirty="0" smtClean="0">
                <a:solidFill>
                  <a:srgbClr val="FF0000"/>
                </a:solidFill>
              </a:rPr>
              <a:t>）</a:t>
            </a:r>
            <a:r>
              <a:rPr lang="en-US" altLang="zh-CN" sz="1700" dirty="0" smtClean="0"/>
              <a:t>等重要文件进行规范和引导；科技部等科研诚信建设联席会议成员单位也出台</a:t>
            </a:r>
            <a:r>
              <a:rPr lang="en-US" altLang="zh-CN" sz="1700" dirty="0" smtClean="0">
                <a:solidFill>
                  <a:srgbClr val="FF0000"/>
                </a:solidFill>
              </a:rPr>
              <a:t>《科研诚信案件调查处理规则 ( 试行 )》</a:t>
            </a:r>
            <a:r>
              <a:rPr lang="en-US" altLang="zh-CN" sz="1700" dirty="0" smtClean="0"/>
              <a:t>等文件，加强对科研不端案件的查处。</a:t>
            </a:r>
            <a:endParaRPr lang="en-US" altLang="zh-CN" sz="1700" dirty="0" smtClean="0"/>
          </a:p>
        </p:txBody>
      </p:sp>
      <p:sp>
        <p:nvSpPr>
          <p:cNvPr id="3" name="标题 2"/>
          <p:cNvSpPr>
            <a:spLocks noGrp="1"/>
          </p:cNvSpPr>
          <p:nvPr>
            <p:ph type="title"/>
          </p:nvPr>
        </p:nvSpPr>
        <p:spPr>
          <a:xfrm>
            <a:off x="815010" y="0"/>
            <a:ext cx="9399356" cy="1021543"/>
          </a:xfrm>
        </p:spPr>
        <p:txBody>
          <a:bodyPr>
            <a:normAutofit fontScale="90000"/>
          </a:bodyPr>
          <a:lstStyle/>
          <a:p>
            <a:pPr algn="ctr"/>
            <a:r>
              <a:rPr lang="zh-CN" altLang="en-US" dirty="0">
                <a:solidFill>
                  <a:schemeClr val="tx1"/>
                </a:solidFill>
              </a:rPr>
              <a:t>背景：党中央、国务院高度重视科研诚信建设</a:t>
            </a:r>
            <a:endParaRPr lang="zh-CN" altLang="en-US" dirty="0">
              <a:solidFill>
                <a:schemeClr val="tx1"/>
              </a:solidFill>
            </a:endParaRP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F8BC56E-7BBC-489D-98F8-7A9FDC91784F}"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pic>
        <p:nvPicPr>
          <p:cNvPr id="5" name="图片 4"/>
          <p:cNvPicPr>
            <a:picLocks noChangeAspect="1"/>
          </p:cNvPicPr>
          <p:nvPr/>
        </p:nvPicPr>
        <p:blipFill>
          <a:blip r:embed="rId1" cstate="print"/>
          <a:stretch>
            <a:fillRect/>
          </a:stretch>
        </p:blipFill>
        <p:spPr>
          <a:xfrm>
            <a:off x="5951855" y="1557020"/>
            <a:ext cx="6029325" cy="3418205"/>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91770" y="1484630"/>
            <a:ext cx="6139180" cy="3888740"/>
          </a:xfrm>
        </p:spPr>
        <p:txBody>
          <a:bodyPr>
            <a:normAutofit fontScale="87500" lnSpcReduction="20000"/>
          </a:bodyPr>
          <a:lstStyle/>
          <a:p>
            <a:pPr marL="0" indent="0">
              <a:lnSpc>
                <a:spcPct val="150000"/>
              </a:lnSpc>
              <a:buNone/>
            </a:pPr>
            <a:r>
              <a:rPr lang="en-US" altLang="zh-CN" dirty="0">
                <a:sym typeface="+mn-ea"/>
              </a:rPr>
              <a:t>媒体陆续曝光的《肿瘤生物学》杂志“107 篇论文撤稿事件”、南京大学“梁莹事件”等引发社会广泛关注。</a:t>
            </a:r>
            <a:endParaRPr lang="en-US" altLang="zh-CN" dirty="0"/>
          </a:p>
          <a:p>
            <a:pPr marL="0" indent="0">
              <a:lnSpc>
                <a:spcPct val="150000"/>
              </a:lnSpc>
              <a:buNone/>
            </a:pPr>
            <a:r>
              <a:rPr lang="en-US" altLang="zh-CN" dirty="0"/>
              <a:t>为了保障科研论文真实可信，在由伪造、篡改等不端行为以及一些诚实的错误等引起的数据不可信、重复发表并且</a:t>
            </a:r>
            <a:r>
              <a:rPr lang="en-US" altLang="zh-CN" u="sng" dirty="0"/>
              <a:t>没有交叉引用、剽窃、存在伦理问题时会建议编辑考虑撤稿</a:t>
            </a:r>
            <a:r>
              <a:rPr lang="zh-CN" altLang="en-US" dirty="0"/>
              <a:t>。</a:t>
            </a:r>
            <a:endParaRPr lang="zh-CN" altLang="en-US" dirty="0"/>
          </a:p>
          <a:p>
            <a:pPr>
              <a:lnSpc>
                <a:spcPct val="150000"/>
              </a:lnSpc>
            </a:pPr>
            <a:endParaRPr lang="zh-CN" altLang="zh-CN" sz="2400" dirty="0" smtClean="0">
              <a:solidFill>
                <a:srgbClr val="3333FF"/>
              </a:solidFill>
            </a:endParaRPr>
          </a:p>
          <a:p>
            <a:pPr>
              <a:lnSpc>
                <a:spcPct val="150000"/>
              </a:lnSpc>
            </a:pPr>
            <a:endParaRPr lang="en-US" altLang="zh-CN" sz="2400" dirty="0" smtClean="0"/>
          </a:p>
          <a:p>
            <a:pPr>
              <a:lnSpc>
                <a:spcPct val="150000"/>
              </a:lnSpc>
            </a:pPr>
            <a:endParaRPr lang="zh-CN" altLang="zh-CN" dirty="0"/>
          </a:p>
          <a:p>
            <a:pPr>
              <a:lnSpc>
                <a:spcPct val="150000"/>
              </a:lnSpc>
            </a:pPr>
            <a:endParaRPr lang="en-US" altLang="zh-CN" dirty="0" smtClean="0"/>
          </a:p>
          <a:p>
            <a:pPr>
              <a:lnSpc>
                <a:spcPct val="150000"/>
              </a:lnSpc>
            </a:pPr>
            <a:endParaRPr lang="en-US" altLang="zh-CN" dirty="0"/>
          </a:p>
          <a:p>
            <a:pPr>
              <a:lnSpc>
                <a:spcPct val="150000"/>
              </a:lnSpc>
            </a:pPr>
            <a:endParaRPr lang="zh-CN" altLang="en-US" dirty="0"/>
          </a:p>
        </p:txBody>
      </p:sp>
      <p:sp>
        <p:nvSpPr>
          <p:cNvPr id="4" name="标题 3"/>
          <p:cNvSpPr>
            <a:spLocks noGrp="1"/>
          </p:cNvSpPr>
          <p:nvPr>
            <p:ph type="title"/>
          </p:nvPr>
        </p:nvSpPr>
        <p:spPr>
          <a:xfrm>
            <a:off x="695629" y="0"/>
            <a:ext cx="10538791" cy="1021543"/>
          </a:xfrm>
        </p:spPr>
        <p:txBody>
          <a:bodyPr/>
          <a:lstStyle/>
          <a:p>
            <a:r>
              <a:rPr lang="zh-CN" altLang="en-US" dirty="0" smtClean="0"/>
              <a:t>  背景：学术不端导致论文被撤稿事件频发</a:t>
            </a:r>
            <a:endParaRPr lang="zh-CN" altLang="en-US" dirty="0" smtClean="0"/>
          </a:p>
        </p:txBody>
      </p:sp>
      <p:pic>
        <p:nvPicPr>
          <p:cNvPr id="5" name="图片 4"/>
          <p:cNvPicPr>
            <a:picLocks noChangeAspect="1"/>
          </p:cNvPicPr>
          <p:nvPr/>
        </p:nvPicPr>
        <p:blipFill>
          <a:blip r:embed="rId1" cstate="print"/>
          <a:stretch>
            <a:fillRect/>
          </a:stretch>
        </p:blipFill>
        <p:spPr>
          <a:xfrm>
            <a:off x="6476365" y="1390015"/>
            <a:ext cx="5387340" cy="4055110"/>
          </a:xfrm>
          <a:prstGeom prst="rect">
            <a:avLst/>
          </a:prstGeom>
          <a:ln>
            <a:solidFill>
              <a:schemeClr val="tx1"/>
            </a:solidFill>
          </a:ln>
        </p:spPr>
      </p:pic>
      <p:sp>
        <p:nvSpPr>
          <p:cNvPr id="6" name="文本框 5"/>
          <p:cNvSpPr txBox="1"/>
          <p:nvPr/>
        </p:nvSpPr>
        <p:spPr>
          <a:xfrm>
            <a:off x="6579870" y="5445125"/>
            <a:ext cx="5283835" cy="337185"/>
          </a:xfrm>
          <a:prstGeom prst="rect">
            <a:avLst/>
          </a:prstGeom>
          <a:noFill/>
        </p:spPr>
        <p:txBody>
          <a:bodyPr wrap="square" rtlCol="0">
            <a:spAutoFit/>
          </a:bodyPr>
          <a:lstStyle/>
          <a:p>
            <a:r>
              <a:rPr lang="zh-CN" altLang="en-US" sz="1600"/>
              <a:t>叶肖鑫博士和唐国翌教授的撤稿或者修改相关论文14篇</a:t>
            </a:r>
            <a:endParaRPr lang="zh-CN" altLang="en-US" sz="16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7080" y="44450"/>
            <a:ext cx="5717540" cy="1002030"/>
          </a:xfrm>
        </p:spPr>
        <p:txBody>
          <a:bodyPr/>
          <a:lstStyle/>
          <a:p>
            <a:r>
              <a:rPr lang="zh-CN" altLang="en-US"/>
              <a:t>论文撤稿的含义</a:t>
            </a:r>
            <a:endParaRPr lang="zh-CN" altLang="en-US"/>
          </a:p>
        </p:txBody>
      </p:sp>
      <p:sp>
        <p:nvSpPr>
          <p:cNvPr id="5" name="文本框 4"/>
          <p:cNvSpPr txBox="1"/>
          <p:nvPr/>
        </p:nvSpPr>
        <p:spPr>
          <a:xfrm>
            <a:off x="535940" y="1052830"/>
            <a:ext cx="11198225" cy="1198880"/>
          </a:xfrm>
          <a:prstGeom prst="rect">
            <a:avLst/>
          </a:prstGeom>
          <a:noFill/>
        </p:spPr>
        <p:txBody>
          <a:bodyPr wrap="square" rtlCol="0" anchor="t">
            <a:spAutoFit/>
          </a:bodyPr>
          <a:lstStyle/>
          <a:p>
            <a:r>
              <a:rPr lang="zh-CN" altLang="en-US"/>
              <a:t>根据《医学期刊编辑出版伦理规范》，所谓撤销论文是指已经发表的，经作者申请或科学共同体成员举报，</a:t>
            </a:r>
            <a:r>
              <a:rPr lang="zh-CN" altLang="en-US" b="1"/>
              <a:t>在调查后发现存在错误或学术不端行为的</a:t>
            </a:r>
            <a:r>
              <a:rPr lang="zh-CN" altLang="en-US"/>
              <a:t>，对科学发展具有不良影响的，同时载文期刊针对该文发布正式撤销声明以告知公众的论文。</a:t>
            </a:r>
            <a:r>
              <a:rPr lang="en-US" altLang="zh-CN" baseline="30000"/>
              <a:t>[1]</a:t>
            </a:r>
            <a:endParaRPr lang="en-US" altLang="zh-CN" baseline="30000"/>
          </a:p>
        </p:txBody>
      </p:sp>
      <p:pic>
        <p:nvPicPr>
          <p:cNvPr id="12" name="图片 11"/>
          <p:cNvPicPr>
            <a:picLocks noChangeAspect="1"/>
          </p:cNvPicPr>
          <p:nvPr>
            <p:custDataLst>
              <p:tags r:id="rId1"/>
            </p:custDataLst>
          </p:nvPr>
        </p:nvPicPr>
        <p:blipFill>
          <a:blip r:embed="rId2" cstate="print"/>
          <a:srcRect l="51517" t="4727" r="10971"/>
          <a:stretch>
            <a:fillRect/>
          </a:stretch>
        </p:blipFill>
        <p:spPr>
          <a:xfrm>
            <a:off x="983615" y="2277110"/>
            <a:ext cx="3019425" cy="3837305"/>
          </a:xfrm>
          <a:prstGeom prst="rect">
            <a:avLst/>
          </a:prstGeom>
          <a:effectLst>
            <a:outerShdw blurRad="50800" dist="38100" dir="2700000" algn="tl" rotWithShape="0">
              <a:prstClr val="black">
                <a:alpha val="40000"/>
              </a:prstClr>
            </a:outerShdw>
          </a:effectLst>
        </p:spPr>
      </p:pic>
      <p:pic>
        <p:nvPicPr>
          <p:cNvPr id="13" name="图片 12"/>
          <p:cNvPicPr>
            <a:picLocks noChangeAspect="1"/>
          </p:cNvPicPr>
          <p:nvPr/>
        </p:nvPicPr>
        <p:blipFill>
          <a:blip r:embed="rId3" cstate="print"/>
          <a:stretch>
            <a:fillRect/>
          </a:stretch>
        </p:blipFill>
        <p:spPr>
          <a:xfrm>
            <a:off x="4583430" y="2251075"/>
            <a:ext cx="2796540" cy="3863340"/>
          </a:xfrm>
          <a:prstGeom prst="rect">
            <a:avLst/>
          </a:prstGeom>
          <a:effectLst>
            <a:outerShdw blurRad="50800" dist="38100" dir="2700000" algn="tl" rotWithShape="0">
              <a:prstClr val="black">
                <a:alpha val="40000"/>
              </a:prstClr>
            </a:outerShdw>
          </a:effectLst>
        </p:spPr>
      </p:pic>
      <p:pic>
        <p:nvPicPr>
          <p:cNvPr id="14" name="图片 13"/>
          <p:cNvPicPr>
            <a:picLocks noChangeAspect="1"/>
          </p:cNvPicPr>
          <p:nvPr/>
        </p:nvPicPr>
        <p:blipFill>
          <a:blip r:embed="rId4" cstate="print"/>
          <a:srcRect l="2703" t="1836"/>
          <a:stretch>
            <a:fillRect/>
          </a:stretch>
        </p:blipFill>
        <p:spPr>
          <a:xfrm>
            <a:off x="8256270" y="2251075"/>
            <a:ext cx="2748915" cy="3883660"/>
          </a:xfrm>
          <a:prstGeom prst="rect">
            <a:avLst/>
          </a:prstGeom>
          <a:effectLst>
            <a:outerShdw blurRad="50800" dist="38100" dir="2700000" algn="tl" rotWithShape="0">
              <a:prstClr val="black">
                <a:alpha val="40000"/>
              </a:prstClr>
            </a:outerShdw>
          </a:effectLst>
        </p:spPr>
      </p:pic>
      <p:sp>
        <p:nvSpPr>
          <p:cNvPr id="15" name="文本框 14"/>
          <p:cNvSpPr txBox="1"/>
          <p:nvPr/>
        </p:nvSpPr>
        <p:spPr>
          <a:xfrm>
            <a:off x="335280" y="6236970"/>
            <a:ext cx="10833735" cy="829945"/>
          </a:xfrm>
          <a:prstGeom prst="rect">
            <a:avLst/>
          </a:prstGeom>
          <a:noFill/>
        </p:spPr>
        <p:txBody>
          <a:bodyPr wrap="square" rtlCol="0">
            <a:spAutoFit/>
          </a:bodyPr>
          <a:lstStyle/>
          <a:p>
            <a:pPr algn="just">
              <a:buClrTx/>
              <a:buSzTx/>
              <a:buFontTx/>
            </a:pPr>
            <a:r>
              <a:rPr lang="zh-CN" altLang="en-US"/>
              <a:t>参考</a:t>
            </a:r>
            <a:r>
              <a:rPr lang="zh-CN" altLang="en-US"/>
              <a:t>文献：《 中国护理管理 》编辑部 . 撤 稿</a:t>
            </a:r>
            <a:r>
              <a:rPr lang="en-US" altLang="zh-CN"/>
              <a:t>[</a:t>
            </a:r>
            <a:r>
              <a:rPr lang="zh-CN" altLang="en-US"/>
              <a:t>J</a:t>
            </a:r>
            <a:r>
              <a:rPr lang="en-US" altLang="zh-CN"/>
              <a:t>]</a:t>
            </a:r>
            <a:r>
              <a:rPr lang="zh-CN" altLang="en-US"/>
              <a:t>. 中 国 护 理 管 理 , 2019(3):372-372.</a:t>
            </a: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p:txBody>
          <a:bodyPr/>
          <a:lstStyle/>
          <a:p>
            <a:r>
              <a:rPr lang="zh-CN" altLang="en-US"/>
              <a:t>论文被撤稿的主要原因</a:t>
            </a:r>
            <a:endParaRPr lang="zh-CN" altLang="en-US"/>
          </a:p>
        </p:txBody>
      </p:sp>
      <p:sp>
        <p:nvSpPr>
          <p:cNvPr id="3" name="圆角矩形 2"/>
          <p:cNvSpPr/>
          <p:nvPr/>
        </p:nvSpPr>
        <p:spPr>
          <a:xfrm>
            <a:off x="578485" y="3392805"/>
            <a:ext cx="1749425" cy="805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撤稿原因</a:t>
            </a:r>
            <a:endParaRPr lang="zh-CN" altLang="en-US"/>
          </a:p>
        </p:txBody>
      </p:sp>
      <p:sp>
        <p:nvSpPr>
          <p:cNvPr id="4" name="圆角矩形 3"/>
          <p:cNvSpPr/>
          <p:nvPr/>
        </p:nvSpPr>
        <p:spPr>
          <a:xfrm>
            <a:off x="2856230" y="2132965"/>
            <a:ext cx="2060575" cy="8750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学术不端行为</a:t>
            </a:r>
            <a:endParaRPr lang="zh-CN" altLang="en-US"/>
          </a:p>
        </p:txBody>
      </p:sp>
      <p:sp>
        <p:nvSpPr>
          <p:cNvPr id="5" name="圆角矩形 4"/>
          <p:cNvSpPr/>
          <p:nvPr/>
        </p:nvSpPr>
        <p:spPr>
          <a:xfrm>
            <a:off x="2856230" y="4791710"/>
            <a:ext cx="2060575" cy="8750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其他原因</a:t>
            </a:r>
            <a:endParaRPr lang="zh-CN" altLang="en-US"/>
          </a:p>
        </p:txBody>
      </p:sp>
      <p:cxnSp>
        <p:nvCxnSpPr>
          <p:cNvPr id="6" name="直接连接符 5"/>
          <p:cNvCxnSpPr>
            <a:stCxn id="3" idx="3"/>
            <a:endCxn id="4" idx="1"/>
          </p:cNvCxnSpPr>
          <p:nvPr/>
        </p:nvCxnSpPr>
        <p:spPr>
          <a:xfrm flipV="1">
            <a:off x="2327910" y="2570480"/>
            <a:ext cx="528320" cy="1224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3" idx="3"/>
            <a:endCxn id="5" idx="1"/>
          </p:cNvCxnSpPr>
          <p:nvPr/>
        </p:nvCxnSpPr>
        <p:spPr>
          <a:xfrm>
            <a:off x="2327910" y="3795395"/>
            <a:ext cx="528320" cy="1433830"/>
          </a:xfrm>
          <a:prstGeom prst="line">
            <a:avLst/>
          </a:prstGeom>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5880100" y="1218565"/>
            <a:ext cx="5404485" cy="27031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a:t>1</a:t>
            </a:r>
            <a:r>
              <a:rPr lang="zh-CN" altLang="en-US"/>
              <a:t>）剽窃 (duplication)</a:t>
            </a:r>
            <a:endParaRPr lang="zh-CN" altLang="en-US"/>
          </a:p>
          <a:p>
            <a:pPr algn="l"/>
            <a:r>
              <a:rPr lang="en-US" altLang="zh-CN"/>
              <a:t>2</a:t>
            </a:r>
            <a:r>
              <a:rPr lang="zh-CN" altLang="en-US"/>
              <a:t>）不当行为(misconduct)</a:t>
            </a:r>
            <a:endParaRPr lang="zh-CN" altLang="en-US"/>
          </a:p>
          <a:p>
            <a:pPr algn="l"/>
            <a:r>
              <a:rPr lang="en-US" altLang="zh-CN"/>
              <a:t>3</a:t>
            </a:r>
            <a:r>
              <a:rPr lang="zh-CN" altLang="en-US"/>
              <a:t>）篡改或捏造(Manipulation)</a:t>
            </a:r>
            <a:endParaRPr lang="zh-CN" altLang="en-US"/>
          </a:p>
          <a:p>
            <a:pPr algn="l"/>
            <a:r>
              <a:rPr lang="en-US" altLang="zh-CN"/>
              <a:t>4</a:t>
            </a:r>
            <a:r>
              <a:rPr lang="zh-CN" altLang="en-US"/>
              <a:t>）伪造欺骗(fraud)</a:t>
            </a:r>
            <a:endParaRPr lang="zh-CN" altLang="en-US"/>
          </a:p>
          <a:p>
            <a:pPr algn="l"/>
            <a:r>
              <a:rPr lang="en-US" altLang="zh-CN"/>
              <a:t>5</a:t>
            </a:r>
            <a:r>
              <a:rPr lang="zh-CN" altLang="en-US"/>
              <a:t>）违反伦理道德(ethical violation)</a:t>
            </a:r>
            <a:endParaRPr lang="en-US" altLang="zh-CN"/>
          </a:p>
        </p:txBody>
      </p:sp>
      <p:sp>
        <p:nvSpPr>
          <p:cNvPr id="10" name="圆角矩形 9"/>
          <p:cNvSpPr/>
          <p:nvPr/>
        </p:nvSpPr>
        <p:spPr>
          <a:xfrm>
            <a:off x="5880100" y="4220845"/>
            <a:ext cx="5404485" cy="1732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a:p>
            <a:pPr algn="l"/>
            <a:r>
              <a:rPr lang="en-US" altLang="zh-CN"/>
              <a:t>1</a:t>
            </a:r>
            <a:r>
              <a:rPr lang="zh-CN" altLang="en-US"/>
              <a:t>）数据错误</a:t>
            </a:r>
            <a:r>
              <a:rPr lang="en-US" altLang="zh-CN"/>
              <a:t>(</a:t>
            </a:r>
            <a:r>
              <a:rPr lang="zh-CN" altLang="en-US">
                <a:sym typeface="+mn-ea"/>
              </a:rPr>
              <a:t>Error in Data</a:t>
            </a:r>
            <a:r>
              <a:rPr lang="en-US" altLang="zh-CN">
                <a:sym typeface="+mn-ea"/>
              </a:rPr>
              <a:t>)</a:t>
            </a:r>
            <a:endParaRPr lang="zh-CN" altLang="en-US"/>
          </a:p>
          <a:p>
            <a:pPr algn="l"/>
            <a:r>
              <a:rPr lang="en-US" altLang="zh-CN"/>
              <a:t>2</a:t>
            </a:r>
            <a:r>
              <a:rPr lang="zh-CN" altLang="en-US"/>
              <a:t>）分析错误</a:t>
            </a:r>
            <a:r>
              <a:rPr lang="en-US" altLang="zh-CN"/>
              <a:t>(</a:t>
            </a:r>
            <a:r>
              <a:rPr lang="zh-CN" altLang="en-US"/>
              <a:t>Error in Analyses）</a:t>
            </a:r>
            <a:endParaRPr lang="zh-CN" altLang="en-US"/>
          </a:p>
          <a:p>
            <a:pPr algn="l"/>
            <a:r>
              <a:rPr lang="en-US" altLang="zh-CN"/>
              <a:t>3)   </a:t>
            </a:r>
            <a:r>
              <a:rPr lang="zh-CN" altLang="en-US"/>
              <a:t>方法错误</a:t>
            </a:r>
            <a:r>
              <a:rPr lang="en-US" altLang="zh-CN"/>
              <a:t>(</a:t>
            </a:r>
            <a:r>
              <a:rPr lang="zh-CN" altLang="en-US">
                <a:sym typeface="+mn-ea"/>
              </a:rPr>
              <a:t>Error in </a:t>
            </a:r>
            <a:r>
              <a:rPr lang="en-US" altLang="zh-CN">
                <a:sym typeface="+mn-ea"/>
              </a:rPr>
              <a:t>Method</a:t>
            </a:r>
            <a:r>
              <a:rPr lang="zh-CN" altLang="en-US"/>
              <a:t>）</a:t>
            </a:r>
            <a:endParaRPr lang="zh-CN" altLang="en-US"/>
          </a:p>
          <a:p>
            <a:pPr algn="ctr"/>
            <a:r>
              <a:rPr lang="en-US" altLang="zh-CN"/>
              <a:t>...</a:t>
            </a:r>
            <a:endParaRPr lang="zh-CN" altLang="en-US"/>
          </a:p>
          <a:p>
            <a:pPr algn="ctr"/>
            <a:endParaRPr lang="zh-CN" altLang="en-US"/>
          </a:p>
        </p:txBody>
      </p:sp>
      <p:cxnSp>
        <p:nvCxnSpPr>
          <p:cNvPr id="11" name="直接连接符 10"/>
          <p:cNvCxnSpPr>
            <a:stCxn id="4" idx="3"/>
            <a:endCxn id="9" idx="1"/>
          </p:cNvCxnSpPr>
          <p:nvPr/>
        </p:nvCxnSpPr>
        <p:spPr>
          <a:xfrm>
            <a:off x="4916805" y="2570480"/>
            <a:ext cx="9632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960620" y="5087620"/>
            <a:ext cx="93154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6990" y="5949315"/>
            <a:ext cx="8204200" cy="829945"/>
          </a:xfrm>
          <a:prstGeom prst="rect">
            <a:avLst/>
          </a:prstGeom>
          <a:noFill/>
        </p:spPr>
        <p:txBody>
          <a:bodyPr wrap="square" rtlCol="0" anchor="t">
            <a:spAutoFit/>
          </a:bodyPr>
          <a:p>
            <a:r>
              <a:rPr lang="zh-CN" altLang="en-US"/>
              <a:t>参考</a:t>
            </a:r>
            <a:r>
              <a:rPr lang="zh-CN" altLang="en-US"/>
              <a:t>文献：杨耀,施筱勇.基于撤稿观察数据库的论文撤稿国际比较研究[J].科技管理研究,2021,41(10):221</a:t>
            </a:r>
            <a:r>
              <a:rPr lang="en-US" altLang="zh-CN"/>
              <a:t>-</a:t>
            </a:r>
            <a:r>
              <a:rPr lang="zh-CN" altLang="en-US"/>
              <a:t>226.</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AD7B4420-5ED7-4914-A755-5F26BCCACE4C}"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3" name="标题 2"/>
          <p:cNvSpPr>
            <a:spLocks noGrp="1"/>
          </p:cNvSpPr>
          <p:nvPr>
            <p:ph type="title"/>
          </p:nvPr>
        </p:nvSpPr>
        <p:spPr/>
        <p:txBody>
          <a:bodyPr/>
          <a:lstStyle/>
          <a:p>
            <a:r>
              <a:rPr lang="zh-CN" altLang="en-US"/>
              <a:t>学术不端</a:t>
            </a:r>
            <a:r>
              <a:rPr lang="zh-CN" altLang="en-US"/>
              <a:t>行为具体划分</a:t>
            </a:r>
            <a:endParaRPr lang="zh-CN" altLang="en-US"/>
          </a:p>
        </p:txBody>
      </p:sp>
      <p:sp>
        <p:nvSpPr>
          <p:cNvPr id="9" name="矩形 8"/>
          <p:cNvSpPr/>
          <p:nvPr/>
        </p:nvSpPr>
        <p:spPr>
          <a:xfrm>
            <a:off x="551180" y="2168525"/>
            <a:ext cx="1296035" cy="79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剽窃</a:t>
            </a:r>
            <a:endParaRPr lang="zh-CN" altLang="en-US"/>
          </a:p>
        </p:txBody>
      </p:sp>
      <p:sp>
        <p:nvSpPr>
          <p:cNvPr id="10" name="矩形 9"/>
          <p:cNvSpPr/>
          <p:nvPr/>
        </p:nvSpPr>
        <p:spPr>
          <a:xfrm>
            <a:off x="2639695" y="1268730"/>
            <a:ext cx="2736215" cy="2592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文章重复</a:t>
            </a:r>
            <a:endParaRPr lang="zh-CN" altLang="en-US"/>
          </a:p>
          <a:p>
            <a:pPr algn="ctr"/>
            <a:r>
              <a:rPr lang="zh-CN" altLang="en-US"/>
              <a:t>数据重复</a:t>
            </a:r>
            <a:endParaRPr lang="zh-CN" altLang="en-US"/>
          </a:p>
          <a:p>
            <a:pPr algn="ctr"/>
            <a:r>
              <a:rPr lang="zh-CN" altLang="en-US"/>
              <a:t>图片重复</a:t>
            </a:r>
            <a:endParaRPr lang="zh-CN" altLang="en-US"/>
          </a:p>
          <a:p>
            <a:pPr algn="ctr"/>
            <a:r>
              <a:rPr lang="zh-CN" altLang="en-US"/>
              <a:t>文章剽窃</a:t>
            </a:r>
            <a:endParaRPr lang="zh-CN" altLang="en-US"/>
          </a:p>
          <a:p>
            <a:pPr algn="ctr"/>
            <a:r>
              <a:rPr lang="zh-CN" altLang="en-US"/>
              <a:t>图片剽窃</a:t>
            </a:r>
            <a:endParaRPr lang="zh-CN" altLang="en-US"/>
          </a:p>
          <a:p>
            <a:pPr algn="ctr"/>
            <a:r>
              <a:rPr lang="en-US" altLang="zh-CN"/>
              <a:t>.......</a:t>
            </a:r>
            <a:endParaRPr lang="en-US" altLang="zh-CN"/>
          </a:p>
        </p:txBody>
      </p:sp>
      <p:sp>
        <p:nvSpPr>
          <p:cNvPr id="12" name="矩形 11"/>
          <p:cNvSpPr/>
          <p:nvPr/>
        </p:nvSpPr>
        <p:spPr>
          <a:xfrm>
            <a:off x="441960" y="5129530"/>
            <a:ext cx="1659255" cy="79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不当行为</a:t>
            </a:r>
            <a:endParaRPr lang="zh-CN" altLang="en-US"/>
          </a:p>
        </p:txBody>
      </p:sp>
      <p:sp>
        <p:nvSpPr>
          <p:cNvPr id="13" name="矩形 12"/>
          <p:cNvSpPr/>
          <p:nvPr/>
        </p:nvSpPr>
        <p:spPr>
          <a:xfrm>
            <a:off x="2567305" y="4517390"/>
            <a:ext cx="2736215" cy="2016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作者的不当行为</a:t>
            </a:r>
            <a:endParaRPr lang="zh-CN" altLang="en-US"/>
          </a:p>
          <a:p>
            <a:pPr algn="ctr"/>
            <a:r>
              <a:rPr lang="zh-CN" altLang="en-US"/>
              <a:t>机构的不当行为</a:t>
            </a:r>
            <a:endParaRPr lang="zh-CN" altLang="en-US"/>
          </a:p>
          <a:p>
            <a:pPr algn="ctr"/>
            <a:r>
              <a:rPr lang="en-US" altLang="zh-CN"/>
              <a:t>.......</a:t>
            </a:r>
            <a:endParaRPr lang="en-US" altLang="zh-CN"/>
          </a:p>
        </p:txBody>
      </p:sp>
      <p:sp>
        <p:nvSpPr>
          <p:cNvPr id="14" name="矩形 13"/>
          <p:cNvSpPr/>
          <p:nvPr/>
        </p:nvSpPr>
        <p:spPr>
          <a:xfrm>
            <a:off x="6096000" y="1556385"/>
            <a:ext cx="1296035" cy="79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篡改或捏造</a:t>
            </a:r>
            <a:endParaRPr lang="zh-CN" altLang="en-US"/>
          </a:p>
        </p:txBody>
      </p:sp>
      <p:sp>
        <p:nvSpPr>
          <p:cNvPr id="15" name="矩形 14"/>
          <p:cNvSpPr/>
          <p:nvPr/>
        </p:nvSpPr>
        <p:spPr>
          <a:xfrm>
            <a:off x="8183880" y="1100455"/>
            <a:ext cx="2736215" cy="1751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篡改或捏造数据</a:t>
            </a:r>
            <a:endParaRPr lang="zh-CN" altLang="en-US"/>
          </a:p>
          <a:p>
            <a:pPr algn="ctr"/>
            <a:r>
              <a:rPr lang="zh-CN" altLang="en-US"/>
              <a:t>篡改或捏造图像</a:t>
            </a:r>
            <a:endParaRPr lang="zh-CN" altLang="en-US"/>
          </a:p>
          <a:p>
            <a:pPr algn="ctr"/>
            <a:r>
              <a:rPr lang="zh-CN" altLang="en-US"/>
              <a:t>篡改或捏造结论</a:t>
            </a:r>
            <a:endParaRPr lang="zh-CN" altLang="en-US"/>
          </a:p>
          <a:p>
            <a:pPr algn="ctr"/>
            <a:r>
              <a:rPr lang="en-US" altLang="zh-CN"/>
              <a:t>......</a:t>
            </a:r>
            <a:endParaRPr lang="en-US" altLang="zh-CN"/>
          </a:p>
        </p:txBody>
      </p:sp>
      <p:sp>
        <p:nvSpPr>
          <p:cNvPr id="16" name="矩形 15"/>
          <p:cNvSpPr/>
          <p:nvPr/>
        </p:nvSpPr>
        <p:spPr>
          <a:xfrm>
            <a:off x="6096000" y="3620770"/>
            <a:ext cx="1476375" cy="79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伪造欺骗</a:t>
            </a:r>
            <a:endParaRPr lang="zh-CN" altLang="en-US"/>
          </a:p>
        </p:txBody>
      </p:sp>
      <p:sp>
        <p:nvSpPr>
          <p:cNvPr id="17" name="矩形 16"/>
          <p:cNvSpPr/>
          <p:nvPr/>
        </p:nvSpPr>
        <p:spPr>
          <a:xfrm>
            <a:off x="8187690" y="3140710"/>
            <a:ext cx="2736215" cy="1751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虚假同行评议</a:t>
            </a:r>
            <a:endParaRPr lang="zh-CN" altLang="en-US"/>
          </a:p>
          <a:p>
            <a:pPr algn="ctr"/>
            <a:r>
              <a:rPr lang="zh-CN" altLang="en-US"/>
              <a:t>伪造作者身份</a:t>
            </a:r>
            <a:endParaRPr lang="zh-CN" altLang="en-US"/>
          </a:p>
          <a:p>
            <a:pPr algn="ctr"/>
            <a:r>
              <a:rPr lang="en-US" altLang="zh-CN"/>
              <a:t>......</a:t>
            </a:r>
            <a:endParaRPr lang="en-US" altLang="zh-CN"/>
          </a:p>
        </p:txBody>
      </p:sp>
      <p:sp>
        <p:nvSpPr>
          <p:cNvPr id="18" name="矩形 17"/>
          <p:cNvSpPr/>
          <p:nvPr/>
        </p:nvSpPr>
        <p:spPr>
          <a:xfrm>
            <a:off x="6167755" y="5229225"/>
            <a:ext cx="1476375" cy="79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违反伦理道德</a:t>
            </a:r>
            <a:endParaRPr lang="zh-CN" altLang="en-US"/>
          </a:p>
        </p:txBody>
      </p:sp>
      <p:cxnSp>
        <p:nvCxnSpPr>
          <p:cNvPr id="19" name="直接连接符 18"/>
          <p:cNvCxnSpPr>
            <a:stCxn id="9" idx="3"/>
            <a:endCxn id="10" idx="1"/>
          </p:cNvCxnSpPr>
          <p:nvPr/>
        </p:nvCxnSpPr>
        <p:spPr>
          <a:xfrm>
            <a:off x="1847215" y="2564765"/>
            <a:ext cx="7924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2" idx="3"/>
            <a:endCxn id="13" idx="1"/>
          </p:cNvCxnSpPr>
          <p:nvPr/>
        </p:nvCxnSpPr>
        <p:spPr>
          <a:xfrm>
            <a:off x="2101215" y="5525770"/>
            <a:ext cx="4660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4" idx="3"/>
            <a:endCxn id="15" idx="1"/>
          </p:cNvCxnSpPr>
          <p:nvPr/>
        </p:nvCxnSpPr>
        <p:spPr>
          <a:xfrm>
            <a:off x="7392035" y="1952625"/>
            <a:ext cx="791845" cy="24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6" idx="3"/>
            <a:endCxn id="17" idx="1"/>
          </p:cNvCxnSpPr>
          <p:nvPr/>
        </p:nvCxnSpPr>
        <p:spPr>
          <a:xfrm>
            <a:off x="7572375" y="4017010"/>
            <a:ext cx="61531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理工类被撤稿论文涉及的学术不端行为</a:t>
            </a:r>
            <a:endParaRPr lang="zh-CN" altLang="en-US" dirty="0"/>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5FB744A4-CC54-4D4C-8045-CE7B6F3B5B98}"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6" name="文本框 5"/>
          <p:cNvSpPr txBox="1"/>
          <p:nvPr/>
        </p:nvSpPr>
        <p:spPr>
          <a:xfrm>
            <a:off x="767715" y="1311275"/>
            <a:ext cx="6818630" cy="460375"/>
          </a:xfrm>
          <a:prstGeom prst="rect">
            <a:avLst/>
          </a:prstGeom>
          <a:noFill/>
        </p:spPr>
        <p:txBody>
          <a:bodyPr wrap="square" rtlCol="0">
            <a:spAutoFit/>
          </a:bodyPr>
          <a:lstStyle/>
          <a:p>
            <a:r>
              <a:rPr lang="zh-CN" altLang="en-US"/>
              <a:t>拉曼光谱研究还原Ti3C2Tx MXene的高容量机理</a:t>
            </a:r>
            <a:endParaRPr lang="zh-CN" altLang="en-US"/>
          </a:p>
        </p:txBody>
      </p:sp>
      <p:sp>
        <p:nvSpPr>
          <p:cNvPr id="10" name="矩形 9"/>
          <p:cNvSpPr/>
          <p:nvPr/>
        </p:nvSpPr>
        <p:spPr>
          <a:xfrm>
            <a:off x="5519936" y="1916832"/>
            <a:ext cx="6480720" cy="151216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dirty="0">
                <a:solidFill>
                  <a:srgbClr val="FF0000"/>
                </a:solidFill>
              </a:rPr>
              <a:t>发表</a:t>
            </a:r>
            <a:r>
              <a:rPr lang="zh-CN" altLang="en-US" b="1" dirty="0" smtClean="0">
                <a:solidFill>
                  <a:srgbClr val="FF0000"/>
                </a:solidFill>
              </a:rPr>
              <a:t>期刊  </a:t>
            </a:r>
            <a:r>
              <a:rPr lang="en-US" altLang="zh-CN" dirty="0" smtClean="0">
                <a:solidFill>
                  <a:schemeClr val="tx1"/>
                </a:solidFill>
                <a:latin typeface="Times New Roman" panose="02020603050405020304" pitchFamily="18" charset="0"/>
                <a:cs typeface="Times New Roman" panose="02020603050405020304" pitchFamily="18" charset="0"/>
              </a:rPr>
              <a:t>ACS </a:t>
            </a:r>
            <a:r>
              <a:rPr lang="en-US" altLang="zh-CN" dirty="0" err="1" smtClean="0">
                <a:solidFill>
                  <a:schemeClr val="tx1"/>
                </a:solidFill>
                <a:latin typeface="Times New Roman" panose="02020603050405020304" pitchFamily="18" charset="0"/>
                <a:cs typeface="Times New Roman" panose="02020603050405020304" pitchFamily="18" charset="0"/>
              </a:rPr>
              <a:t>Nano</a:t>
            </a:r>
            <a:r>
              <a:rPr lang="en-US" altLang="zh-CN" dirty="0" smtClean="0">
                <a:solidFill>
                  <a:schemeClr val="tx1"/>
                </a:solidFill>
                <a:latin typeface="Times New Roman" panose="02020603050405020304" pitchFamily="18" charset="0"/>
                <a:cs typeface="Times New Roman" panose="02020603050405020304" pitchFamily="18" charset="0"/>
              </a:rPr>
              <a:t> </a:t>
            </a:r>
            <a:endParaRPr lang="en-US" altLang="zh-CN" dirty="0" smtClean="0">
              <a:solidFill>
                <a:schemeClr val="tx1"/>
              </a:solidFill>
              <a:latin typeface="Times New Roman" panose="02020603050405020304" pitchFamily="18" charset="0"/>
              <a:cs typeface="Times New Roman" panose="02020603050405020304" pitchFamily="18" charset="0"/>
            </a:endParaRPr>
          </a:p>
          <a:p>
            <a:pPr algn="l"/>
            <a:r>
              <a:rPr lang="en-US" altLang="zh-CN" dirty="0" smtClean="0">
                <a:solidFill>
                  <a:schemeClr val="tx1"/>
                </a:solidFill>
                <a:latin typeface="Times New Roman" panose="02020603050405020304" pitchFamily="18" charset="0"/>
                <a:cs typeface="Times New Roman" panose="02020603050405020304" pitchFamily="18" charset="0"/>
              </a:rPr>
              <a:t> </a:t>
            </a:r>
            <a:r>
              <a:rPr lang="en-US" altLang="zh-CN" dirty="0" smtClean="0">
                <a:solidFill>
                  <a:schemeClr val="tx1"/>
                </a:solidFill>
                <a:latin typeface="Times New Roman" panose="02020603050405020304" pitchFamily="18" charset="0"/>
                <a:cs typeface="Times New Roman" panose="02020603050405020304" pitchFamily="18" charset="0"/>
              </a:rPr>
              <a:t>                </a:t>
            </a:r>
            <a:r>
              <a:rPr lang="en-US" altLang="zh-CN" dirty="0" smtClean="0">
                <a:solidFill>
                  <a:schemeClr val="tx1"/>
                </a:solidFill>
                <a:latin typeface="Times New Roman" panose="02020603050405020304" pitchFamily="18" charset="0"/>
                <a:cs typeface="Times New Roman" panose="02020603050405020304" pitchFamily="18" charset="0"/>
              </a:rPr>
              <a:t>(</a:t>
            </a:r>
            <a:r>
              <a:rPr lang="zh-CN" altLang="en-US" dirty="0" smtClean="0">
                <a:solidFill>
                  <a:schemeClr val="tx1"/>
                </a:solidFill>
                <a:latin typeface="Times New Roman" panose="02020603050405020304" pitchFamily="18" charset="0"/>
                <a:cs typeface="Times New Roman" panose="02020603050405020304" pitchFamily="18" charset="0"/>
              </a:rPr>
              <a:t>美国化学学会，影响因子</a:t>
            </a:r>
            <a:r>
              <a:rPr lang="en-US" altLang="zh-CN" dirty="0" smtClean="0">
                <a:solidFill>
                  <a:schemeClr val="tx1"/>
                </a:solidFill>
                <a:latin typeface="Times New Roman" panose="02020603050405020304" pitchFamily="18" charset="0"/>
                <a:cs typeface="Times New Roman" panose="02020603050405020304" pitchFamily="18" charset="0"/>
              </a:rPr>
              <a:t>15.9)</a:t>
            </a:r>
            <a:endParaRPr lang="en-US" altLang="zh-CN" dirty="0">
              <a:solidFill>
                <a:schemeClr val="tx1"/>
              </a:solidFill>
              <a:latin typeface="Times New Roman" panose="02020603050405020304" pitchFamily="18" charset="0"/>
              <a:cs typeface="Times New Roman" panose="02020603050405020304" pitchFamily="18" charset="0"/>
            </a:endParaRPr>
          </a:p>
          <a:p>
            <a:pPr algn="l"/>
            <a:r>
              <a:rPr lang="zh-CN" altLang="en-US" b="1" dirty="0" smtClean="0">
                <a:solidFill>
                  <a:srgbClr val="FF0000"/>
                </a:solidFill>
              </a:rPr>
              <a:t>撤</a:t>
            </a:r>
            <a:r>
              <a:rPr lang="zh-CN" altLang="en-US" b="1" dirty="0">
                <a:solidFill>
                  <a:srgbClr val="FF0000"/>
                </a:solidFill>
              </a:rPr>
              <a:t>稿</a:t>
            </a:r>
            <a:r>
              <a:rPr lang="zh-CN" altLang="en-US" b="1" dirty="0" smtClean="0">
                <a:solidFill>
                  <a:srgbClr val="FF0000"/>
                </a:solidFill>
              </a:rPr>
              <a:t>原因  </a:t>
            </a:r>
            <a:r>
              <a:rPr lang="zh-CN" altLang="en-US" dirty="0" smtClean="0">
                <a:solidFill>
                  <a:schemeClr val="tx1"/>
                </a:solidFill>
              </a:rPr>
              <a:t>数据</a:t>
            </a:r>
            <a:r>
              <a:rPr lang="zh-CN" altLang="en-US" dirty="0">
                <a:solidFill>
                  <a:schemeClr val="tx1"/>
                </a:solidFill>
              </a:rPr>
              <a:t>不可靠，图片重复，结论</a:t>
            </a:r>
            <a:r>
              <a:rPr lang="zh-CN" altLang="en-US" dirty="0" smtClean="0">
                <a:solidFill>
                  <a:schemeClr val="tx1"/>
                </a:solidFill>
              </a:rPr>
              <a:t>不可靠</a:t>
            </a:r>
            <a:endParaRPr lang="en-US" altLang="zh-CN" dirty="0">
              <a:solidFill>
                <a:schemeClr val="tx1"/>
              </a:solidFill>
            </a:endParaRPr>
          </a:p>
        </p:txBody>
      </p:sp>
      <p:pic>
        <p:nvPicPr>
          <p:cNvPr id="8" name="内容占位符 7"/>
          <p:cNvPicPr>
            <a:picLocks noGrp="1" noChangeAspect="1"/>
          </p:cNvPicPr>
          <p:nvPr>
            <p:ph idx="1"/>
          </p:nvPr>
        </p:nvPicPr>
        <p:blipFill>
          <a:blip r:embed="rId1" cstate="print"/>
          <a:stretch>
            <a:fillRect/>
          </a:stretch>
        </p:blipFill>
        <p:spPr>
          <a:xfrm>
            <a:off x="695960" y="1917065"/>
            <a:ext cx="4815205" cy="3221990"/>
          </a:xfrm>
          <a:prstGeom prst="rect">
            <a:avLst/>
          </a:prstGeom>
        </p:spPr>
      </p:pic>
      <p:sp>
        <p:nvSpPr>
          <p:cNvPr id="9" name="文本框 8"/>
          <p:cNvSpPr txBox="1"/>
          <p:nvPr/>
        </p:nvSpPr>
        <p:spPr>
          <a:xfrm>
            <a:off x="814705" y="5229225"/>
            <a:ext cx="10325735" cy="1198880"/>
          </a:xfrm>
          <a:prstGeom prst="rect">
            <a:avLst/>
          </a:prstGeom>
          <a:noFill/>
        </p:spPr>
        <p:txBody>
          <a:bodyPr wrap="square" rtlCol="0">
            <a:spAutoFit/>
          </a:bodyPr>
          <a:lstStyle/>
          <a:p>
            <a:r>
              <a:rPr lang="zh-CN" altLang="en-US" dirty="0"/>
              <a:t>由于怀疑对数据进行了捏造而撤回了本文，包括图</a:t>
            </a:r>
            <a:r>
              <a:rPr lang="zh-CN" altLang="en-US" dirty="0">
                <a:latin typeface="Times New Roman" panose="02020603050405020304" pitchFamily="18" charset="0"/>
                <a:cs typeface="Times New Roman" panose="02020603050405020304" pitchFamily="18" charset="0"/>
              </a:rPr>
              <a:t>2C、2D和S6中重复的拉曼光谱。由此对论文的结论提出了质疑。原文发表于2016年11月12日，并于2021年3月23日撤回。</a:t>
            </a:r>
            <a:endParaRPr lang="zh-CN" altLang="en-US" dirty="0">
              <a:latin typeface="Times New Roman" panose="02020603050405020304" pitchFamily="18" charset="0"/>
              <a:cs typeface="Times New Roman" panose="02020603050405020304" pitchFamily="18" charset="0"/>
            </a:endParaRPr>
          </a:p>
        </p:txBody>
      </p:sp>
      <p:sp>
        <p:nvSpPr>
          <p:cNvPr id="11" name="矩形 10"/>
          <p:cNvSpPr/>
          <p:nvPr/>
        </p:nvSpPr>
        <p:spPr>
          <a:xfrm>
            <a:off x="5519936" y="3573016"/>
            <a:ext cx="6480720" cy="151216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dirty="0" smtClean="0">
                <a:solidFill>
                  <a:srgbClr val="FF0000"/>
                </a:solidFill>
              </a:rPr>
              <a:t>第一作者  </a:t>
            </a:r>
            <a:r>
              <a:rPr lang="en-US" altLang="zh-CN" dirty="0" err="1" smtClean="0">
                <a:solidFill>
                  <a:schemeClr val="tx1"/>
                </a:solidFill>
                <a:latin typeface="Times New Roman" panose="02020603050405020304" pitchFamily="18" charset="0"/>
                <a:cs typeface="Times New Roman" panose="02020603050405020304" pitchFamily="18" charset="0"/>
              </a:rPr>
              <a:t>Minmin</a:t>
            </a:r>
            <a:r>
              <a:rPr lang="en-US" altLang="zh-CN" dirty="0" smtClean="0">
                <a:solidFill>
                  <a:schemeClr val="tx1"/>
                </a:solidFill>
                <a:latin typeface="Times New Roman" panose="02020603050405020304" pitchFamily="18" charset="0"/>
                <a:cs typeface="Times New Roman" panose="02020603050405020304" pitchFamily="18" charset="0"/>
              </a:rPr>
              <a:t> </a:t>
            </a:r>
            <a:r>
              <a:rPr lang="en-US" altLang="zh-CN" dirty="0" err="1" smtClean="0">
                <a:solidFill>
                  <a:schemeClr val="tx1"/>
                </a:solidFill>
                <a:latin typeface="Times New Roman" panose="02020603050405020304" pitchFamily="18" charset="0"/>
                <a:cs typeface="Times New Roman" panose="02020603050405020304" pitchFamily="18" charset="0"/>
              </a:rPr>
              <a:t>Hu</a:t>
            </a:r>
            <a:r>
              <a:rPr lang="en-US" altLang="zh-CN" dirty="0" smtClean="0">
                <a:solidFill>
                  <a:schemeClr val="tx1"/>
                </a:solidFill>
                <a:latin typeface="Times New Roman" panose="02020603050405020304" pitchFamily="18" charset="0"/>
                <a:cs typeface="Times New Roman" panose="02020603050405020304" pitchFamily="18" charset="0"/>
              </a:rPr>
              <a:t>, </a:t>
            </a:r>
            <a:r>
              <a:rPr lang="zh-CN" altLang="en-US" dirty="0" smtClean="0">
                <a:solidFill>
                  <a:schemeClr val="tx1"/>
                </a:solidFill>
                <a:latin typeface="Times New Roman" panose="02020603050405020304" pitchFamily="18" charset="0"/>
                <a:cs typeface="Times New Roman" panose="02020603050405020304" pitchFamily="18" charset="0"/>
              </a:rPr>
              <a:t>中科院金属所</a:t>
            </a:r>
            <a:endParaRPr lang="en-US" altLang="zh-CN" dirty="0" smtClean="0">
              <a:solidFill>
                <a:schemeClr val="tx1"/>
              </a:solidFill>
              <a:latin typeface="Times New Roman" panose="02020603050405020304" pitchFamily="18" charset="0"/>
              <a:cs typeface="Times New Roman" panose="02020603050405020304" pitchFamily="18" charset="0"/>
            </a:endParaRPr>
          </a:p>
          <a:p>
            <a:pPr algn="l"/>
            <a:r>
              <a:rPr lang="en-US" altLang="zh-CN" dirty="0" smtClean="0">
                <a:solidFill>
                  <a:schemeClr val="tx1"/>
                </a:solidFill>
                <a:latin typeface="Times New Roman" panose="02020603050405020304" pitchFamily="18" charset="0"/>
                <a:cs typeface="Times New Roman" panose="02020603050405020304" pitchFamily="18" charset="0"/>
              </a:rPr>
              <a:t> </a:t>
            </a:r>
            <a:r>
              <a:rPr lang="en-US" altLang="zh-CN" dirty="0" smtClean="0">
                <a:solidFill>
                  <a:schemeClr val="tx1"/>
                </a:solidFill>
                <a:latin typeface="Times New Roman" panose="02020603050405020304" pitchFamily="18" charset="0"/>
                <a:cs typeface="Times New Roman" panose="02020603050405020304" pitchFamily="18" charset="0"/>
              </a:rPr>
              <a:t>                                    +</a:t>
            </a:r>
            <a:r>
              <a:rPr lang="zh-CN" altLang="en-US" dirty="0" smtClean="0">
                <a:solidFill>
                  <a:schemeClr val="tx1"/>
                </a:solidFill>
                <a:latin typeface="Times New Roman" panose="02020603050405020304" pitchFamily="18" charset="0"/>
                <a:cs typeface="Times New Roman" panose="02020603050405020304" pitchFamily="18" charset="0"/>
              </a:rPr>
              <a:t>中国科学技术大学</a:t>
            </a:r>
            <a:r>
              <a:rPr lang="en-US" altLang="zh-CN" dirty="0" smtClean="0">
                <a:solidFill>
                  <a:schemeClr val="tx1"/>
                </a:solidFill>
                <a:latin typeface="Times New Roman" panose="02020603050405020304" pitchFamily="18" charset="0"/>
                <a:cs typeface="Times New Roman" panose="02020603050405020304" pitchFamily="18" charset="0"/>
              </a:rPr>
              <a:t> </a:t>
            </a:r>
            <a:endParaRPr lang="en-US" altLang="zh-CN" dirty="0" smtClean="0">
              <a:solidFill>
                <a:schemeClr val="tx1"/>
              </a:solidFill>
              <a:latin typeface="Times New Roman" panose="02020603050405020304" pitchFamily="18" charset="0"/>
              <a:cs typeface="Times New Roman" panose="02020603050405020304" pitchFamily="18" charset="0"/>
            </a:endParaRPr>
          </a:p>
          <a:p>
            <a:pPr algn="l"/>
            <a:r>
              <a:rPr lang="zh-CN" altLang="en-US" b="1" dirty="0" smtClean="0">
                <a:solidFill>
                  <a:srgbClr val="FF0000"/>
                </a:solidFill>
              </a:rPr>
              <a:t>通讯作者  </a:t>
            </a:r>
            <a:r>
              <a:rPr lang="zh-CN" altLang="en-US" dirty="0" smtClean="0">
                <a:solidFill>
                  <a:schemeClr val="tx1"/>
                </a:solidFill>
              </a:rPr>
              <a:t>王晓</a:t>
            </a:r>
            <a:r>
              <a:rPr lang="zh-CN" altLang="en-US" dirty="0" smtClean="0">
                <a:solidFill>
                  <a:schemeClr val="tx1"/>
                </a:solidFill>
              </a:rPr>
              <a:t>辉，</a:t>
            </a:r>
            <a:r>
              <a:rPr lang="zh-CN" altLang="en-US" dirty="0" smtClean="0">
                <a:solidFill>
                  <a:schemeClr val="tx1"/>
                </a:solidFill>
              </a:rPr>
              <a:t>中科院金属所</a:t>
            </a:r>
            <a:endParaRPr lang="en-US" altLang="zh-CN"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64FEA72-ACFB-442D-81C3-B0A1A0690BF3}"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pic>
        <p:nvPicPr>
          <p:cNvPr id="1026" name="Picture 2"/>
          <p:cNvPicPr>
            <a:picLocks noChangeAspect="1" noChangeArrowheads="1"/>
          </p:cNvPicPr>
          <p:nvPr/>
        </p:nvPicPr>
        <p:blipFill>
          <a:blip r:embed="rId1" cstate="print"/>
          <a:srcRect/>
          <a:stretch>
            <a:fillRect/>
          </a:stretch>
        </p:blipFill>
        <p:spPr bwMode="auto">
          <a:xfrm>
            <a:off x="2567940" y="548640"/>
            <a:ext cx="6306185" cy="5396230"/>
          </a:xfrm>
          <a:prstGeom prst="rect">
            <a:avLst/>
          </a:prstGeom>
          <a:noFill/>
          <a:ln w="9525">
            <a:noFill/>
            <a:miter lim="800000"/>
            <a:headEnd/>
            <a:tailEnd/>
          </a:ln>
        </p:spPr>
      </p:pic>
      <p:cxnSp>
        <p:nvCxnSpPr>
          <p:cNvPr id="5" name="直接连接符 4"/>
          <p:cNvCxnSpPr/>
          <p:nvPr/>
        </p:nvCxnSpPr>
        <p:spPr>
          <a:xfrm>
            <a:off x="2711624" y="4797152"/>
            <a:ext cx="4968552" cy="0"/>
          </a:xfrm>
          <a:prstGeom prst="line">
            <a:avLst/>
          </a:prstGeom>
          <a:ln w="31750"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等腰三角形 9"/>
          <p:cNvSpPr/>
          <p:nvPr/>
        </p:nvSpPr>
        <p:spPr>
          <a:xfrm>
            <a:off x="2279576" y="4437112"/>
            <a:ext cx="288032" cy="36004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ags/tag1.xml><?xml version="1.0" encoding="utf-8"?>
<p:tagLst xmlns:p="http://schemas.openxmlformats.org/presentationml/2006/main">
  <p:tag name="KSO_WM_UNIT_PLACING_PICTURE_USER_VIEWPORT" val="{&quot;height&quot;:9465,&quot;width&quot;:18915}"/>
</p:tagLst>
</file>

<file path=ppt/tags/tag2.xml><?xml version="1.0" encoding="utf-8"?>
<p:tagLst xmlns:p="http://schemas.openxmlformats.org/presentationml/2006/main">
  <p:tag name="KSO_WM_UNIT_TABLE_BEAUTIFY" val="smartTable{1847afcf-7866-4176-a74a-94b7b916759a}"/>
  <p:tag name="TABLE_ENDDRAG_ORIGIN_RECT" val="919*475"/>
  <p:tag name="TABLE_ENDDRAG_RECT" val="26*20*919*475"/>
</p:tagLst>
</file>

<file path=ppt/tags/tag3.xml><?xml version="1.0" encoding="utf-8"?>
<p:tagLst xmlns:p="http://schemas.openxmlformats.org/presentationml/2006/main">
  <p:tag name="KSO_WM_UNIT_TABLE_BEAUTIFY" val="smartTable{677bec29-fa55-42a8-92e1-a9da5dcde854}"/>
  <p:tag name="TABLE_ENDDRAG_ORIGIN_RECT" val="425*251"/>
  <p:tag name="TABLE_ENDDRAG_RECT" val="463*111*425*251"/>
</p:tagLst>
</file>

<file path=ppt/theme/theme1.xml><?xml version="1.0" encoding="utf-8"?>
<a:theme xmlns:a="http://schemas.openxmlformats.org/drawingml/2006/main" name="A000120140530A99PPBG">
  <a:themeElements>
    <a:clrScheme name="自定义 1">
      <a:dk1>
        <a:srgbClr val="000000"/>
      </a:dk1>
      <a:lt1>
        <a:srgbClr val="FFFFFF"/>
      </a:lt1>
      <a:dk2>
        <a:srgbClr val="768395"/>
      </a:dk2>
      <a:lt2>
        <a:srgbClr val="F0F0F0"/>
      </a:lt2>
      <a:accent1>
        <a:srgbClr val="0C4994"/>
      </a:accent1>
      <a:accent2>
        <a:srgbClr val="0AA3D4"/>
      </a:accent2>
      <a:accent3>
        <a:srgbClr val="DB1F1F"/>
      </a:accent3>
      <a:accent4>
        <a:srgbClr val="247B95"/>
      </a:accent4>
      <a:accent5>
        <a:srgbClr val="AE1324"/>
      </a:accent5>
      <a:accent6>
        <a:srgbClr val="045A88"/>
      </a:accent6>
      <a:hlink>
        <a:srgbClr val="004986"/>
      </a:hlink>
      <a:folHlink>
        <a:srgbClr val="BFBFBF"/>
      </a:folHlink>
    </a:clrScheme>
    <a:fontScheme name="雅黑">
      <a:majorFont>
        <a:latin typeface="Impact"/>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5145</Words>
  <Application>WPS 演示</Application>
  <PresentationFormat>自定义</PresentationFormat>
  <Paragraphs>345</Paragraphs>
  <Slides>27</Slides>
  <Notes>10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Arial</vt:lpstr>
      <vt:lpstr>宋体</vt:lpstr>
      <vt:lpstr>Wingdings</vt:lpstr>
      <vt:lpstr>Tahoma</vt:lpstr>
      <vt:lpstr>华文中宋</vt:lpstr>
      <vt:lpstr>Times New Roman</vt:lpstr>
      <vt:lpstr>黑体</vt:lpstr>
      <vt:lpstr>幼圆</vt:lpstr>
      <vt:lpstr>微软雅黑</vt:lpstr>
      <vt:lpstr>Arial Unicode MS</vt:lpstr>
      <vt:lpstr>等线 Light</vt:lpstr>
      <vt:lpstr>Arial</vt:lpstr>
      <vt:lpstr>Impact</vt:lpstr>
      <vt:lpstr>A000120140530A99PPBG</vt:lpstr>
      <vt:lpstr>PowerPoint 演示文稿</vt:lpstr>
      <vt:lpstr>报 告 提 纲</vt:lpstr>
      <vt:lpstr>背景：党中央、国务院高度重视科研诚信建设</vt:lpstr>
      <vt:lpstr>  背景：学术不端导致论文被撤稿事件频发</vt:lpstr>
      <vt:lpstr>论文撤稿的含义</vt:lpstr>
      <vt:lpstr>论文被撤稿的主要原因</vt:lpstr>
      <vt:lpstr>学术不端行为具体划分</vt:lpstr>
      <vt:lpstr>理工类被撤稿论文涉及的学术不端行为</vt:lpstr>
      <vt:lpstr>PowerPoint 演示文稿</vt:lpstr>
      <vt:lpstr>清华博士叶肖鑫，导师唐国翌撤稿事件</vt:lpstr>
      <vt:lpstr>清华博士叶肖鑫，导师唐国翌撤稿事件</vt:lpstr>
      <vt:lpstr>叶肖鑫学术不端行为统计</vt:lpstr>
      <vt:lpstr>叶肖鑫事件处理后续及现况</vt:lpstr>
      <vt:lpstr>社科类被撤稿论文涉及的学术不端行为（Retraction Watch Database）</vt:lpstr>
      <vt:lpstr>非学术不端问题</vt:lpstr>
      <vt:lpstr>抄袭</vt:lpstr>
      <vt:lpstr>PowerPoint 演示文稿</vt:lpstr>
      <vt:lpstr>PowerPoint 演示文稿</vt:lpstr>
      <vt:lpstr>fake peer-review</vt:lpstr>
      <vt:lpstr>虚假同行评议</vt:lpstr>
      <vt:lpstr>P-HACKING</vt:lpstr>
      <vt:lpstr>研究生学术不端的相关处罚研究</vt:lpstr>
      <vt:lpstr>伪造文献</vt:lpstr>
      <vt:lpstr>对研究生学术不端行为的处理程序上存在的问题</vt:lpstr>
      <vt:lpstr> 研究生学术不端行为适用开除学籍的具体正当程序</vt:lpstr>
      <vt:lpstr>参考文献：</vt:lpstr>
      <vt:lpstr>PowerPoint 演示文稿</vt:lpstr>
    </vt:vector>
  </TitlesOfParts>
  <Company>2</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第七讲   民事诉讼证据</dc:title>
  <dc:creator>谭</dc:creator>
  <cp:lastModifiedBy>久我</cp:lastModifiedBy>
  <cp:revision>1241</cp:revision>
  <dcterms:created xsi:type="dcterms:W3CDTF">2004-04-10T13:03:00Z</dcterms:created>
  <dcterms:modified xsi:type="dcterms:W3CDTF">2021-12-14T13:13:55Z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F7D0901632834C5B9DDC8923F3A9F72F</vt:lpwstr>
  </property>
</Properties>
</file>