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50"/>
  </p:notesMasterIdLst>
  <p:handoutMasterIdLst>
    <p:handoutMasterId r:id="rId51"/>
  </p:handoutMasterIdLst>
  <p:sldIdLst>
    <p:sldId id="1429" r:id="rId2"/>
    <p:sldId id="1445" r:id="rId3"/>
    <p:sldId id="1352" r:id="rId4"/>
    <p:sldId id="1436" r:id="rId5"/>
    <p:sldId id="1353" r:id="rId6"/>
    <p:sldId id="1354" r:id="rId7"/>
    <p:sldId id="1444" r:id="rId8"/>
    <p:sldId id="1434" r:id="rId9"/>
    <p:sldId id="1435" r:id="rId10"/>
    <p:sldId id="1356" r:id="rId11"/>
    <p:sldId id="1357" r:id="rId12"/>
    <p:sldId id="1358" r:id="rId13"/>
    <p:sldId id="1440" r:id="rId14"/>
    <p:sldId id="1359" r:id="rId15"/>
    <p:sldId id="1360" r:id="rId16"/>
    <p:sldId id="1430" r:id="rId17"/>
    <p:sldId id="1363" r:id="rId18"/>
    <p:sldId id="1364" r:id="rId19"/>
    <p:sldId id="1365" r:id="rId20"/>
    <p:sldId id="1366" r:id="rId21"/>
    <p:sldId id="1367" r:id="rId22"/>
    <p:sldId id="1442" r:id="rId23"/>
    <p:sldId id="1368" r:id="rId24"/>
    <p:sldId id="1369" r:id="rId25"/>
    <p:sldId id="1370" r:id="rId26"/>
    <p:sldId id="1371" r:id="rId27"/>
    <p:sldId id="1372" r:id="rId28"/>
    <p:sldId id="1373" r:id="rId29"/>
    <p:sldId id="1374" r:id="rId30"/>
    <p:sldId id="1375" r:id="rId31"/>
    <p:sldId id="1376" r:id="rId32"/>
    <p:sldId id="1377" r:id="rId33"/>
    <p:sldId id="1378" r:id="rId34"/>
    <p:sldId id="1379" r:id="rId35"/>
    <p:sldId id="1380" r:id="rId36"/>
    <p:sldId id="1381" r:id="rId37"/>
    <p:sldId id="1382" r:id="rId38"/>
    <p:sldId id="1383" r:id="rId39"/>
    <p:sldId id="1384" r:id="rId40"/>
    <p:sldId id="1385" r:id="rId41"/>
    <p:sldId id="1443" r:id="rId42"/>
    <p:sldId id="1386" r:id="rId43"/>
    <p:sldId id="1387" r:id="rId44"/>
    <p:sldId id="1388" r:id="rId45"/>
    <p:sldId id="1389" r:id="rId46"/>
    <p:sldId id="1390" r:id="rId47"/>
    <p:sldId id="1438" r:id="rId48"/>
    <p:sldId id="1067" r:id="rId4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7DCAFF"/>
    <a:srgbClr val="AF219B"/>
    <a:srgbClr val="39873B"/>
    <a:srgbClr val="040113"/>
    <a:srgbClr val="D8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66931" autoAdjust="0"/>
  </p:normalViewPr>
  <p:slideViewPr>
    <p:cSldViewPr showGuides="1">
      <p:cViewPr varScale="1">
        <p:scale>
          <a:sx n="57" d="100"/>
          <a:sy n="57" d="100"/>
        </p:scale>
        <p:origin x="1450" y="43"/>
      </p:cViewPr>
      <p:guideLst>
        <p:guide orient="horz" pos="2160"/>
        <p:guide pos="3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A871E-3DCA-4711-A23E-BAF764377A93}"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zh-CN" altLang="en-US"/>
        </a:p>
      </dgm:t>
    </dgm:pt>
    <dgm:pt modelId="{CF03AF9A-93D0-4C78-8DBA-89139556E184}">
      <dgm:prSet phldrT="[文本]" custT="1"/>
      <dgm:spPr>
        <a:solidFill>
          <a:srgbClr val="00B0F0"/>
        </a:solidFill>
      </dgm:spPr>
      <dgm:t>
        <a:bodyPr/>
        <a:lstStyle/>
        <a:p>
          <a:pPr>
            <a:spcAft>
              <a:spcPts val="0"/>
            </a:spcAft>
          </a:pPr>
          <a:r>
            <a:rPr lang="zh-CN" altLang="en-US" sz="2400" b="1" dirty="0"/>
            <a:t>研究平台</a:t>
          </a:r>
          <a:r>
            <a:rPr lang="en-US" altLang="zh-CN" sz="2000" b="1" dirty="0"/>
            <a:t>-</a:t>
          </a:r>
          <a:r>
            <a:rPr lang="zh-CN" altLang="en-US" sz="2000" b="1" dirty="0"/>
            <a:t>科研机构</a:t>
          </a:r>
        </a:p>
      </dgm:t>
    </dgm:pt>
    <dgm:pt modelId="{FE30F073-BD0C-46CB-BA75-C6864B9EBE71}" type="parTrans" cxnId="{C62F07F0-B57F-4D2D-95C9-1BC042BBF7D5}">
      <dgm:prSet/>
      <dgm:spPr/>
      <dgm:t>
        <a:bodyPr/>
        <a:lstStyle/>
        <a:p>
          <a:endParaRPr lang="zh-CN" altLang="en-US"/>
        </a:p>
      </dgm:t>
    </dgm:pt>
    <dgm:pt modelId="{844381D3-F32C-4FD2-94A6-77B44B8BFD78}" type="sibTrans" cxnId="{C62F07F0-B57F-4D2D-95C9-1BC042BBF7D5}">
      <dgm:prSet/>
      <dgm:spPr/>
      <dgm:t>
        <a:bodyPr/>
        <a:lstStyle/>
        <a:p>
          <a:endParaRPr lang="zh-CN" altLang="en-US"/>
        </a:p>
      </dgm:t>
    </dgm:pt>
    <dgm:pt modelId="{1C35B788-33AC-4C46-A694-EF700EE2E560}">
      <dgm:prSet phldrT="[文本]" custT="1"/>
      <dgm:spPr>
        <a:solidFill>
          <a:srgbClr val="00B0F0"/>
        </a:solidFill>
      </dgm:spPr>
      <dgm:t>
        <a:bodyPr/>
        <a:lstStyle/>
        <a:p>
          <a:pPr>
            <a:lnSpc>
              <a:spcPct val="100000"/>
            </a:lnSpc>
            <a:spcAft>
              <a:spcPts val="0"/>
            </a:spcAft>
          </a:pPr>
          <a:r>
            <a:rPr lang="zh-CN" altLang="en-US" sz="2400" b="1" dirty="0"/>
            <a:t>研究领域</a:t>
          </a:r>
          <a:r>
            <a:rPr lang="en-US" altLang="zh-CN" sz="2000" b="1" dirty="0"/>
            <a:t>-</a:t>
          </a:r>
          <a:r>
            <a:rPr lang="zh-CN" altLang="en-US" sz="2000" b="1" dirty="0"/>
            <a:t>新技术</a:t>
          </a:r>
        </a:p>
      </dgm:t>
    </dgm:pt>
    <dgm:pt modelId="{9F655204-DDA7-4B8D-ACC1-91EC2897639B}" type="parTrans" cxnId="{C8B21B20-0646-4F62-91A4-95E8EC94E145}">
      <dgm:prSet/>
      <dgm:spPr/>
      <dgm:t>
        <a:bodyPr/>
        <a:lstStyle/>
        <a:p>
          <a:endParaRPr lang="zh-CN" altLang="en-US"/>
        </a:p>
      </dgm:t>
    </dgm:pt>
    <dgm:pt modelId="{377F8D24-07AF-4F8D-B981-8EC103CDEEB0}" type="sibTrans" cxnId="{C8B21B20-0646-4F62-91A4-95E8EC94E145}">
      <dgm:prSet/>
      <dgm:spPr/>
      <dgm:t>
        <a:bodyPr/>
        <a:lstStyle/>
        <a:p>
          <a:endParaRPr lang="zh-CN" altLang="en-US"/>
        </a:p>
      </dgm:t>
    </dgm:pt>
    <dgm:pt modelId="{E2B62748-3B3D-40ED-9879-53D6A61AD04B}">
      <dgm:prSet phldrT="[文本]" custT="1"/>
      <dgm:spPr>
        <a:solidFill>
          <a:srgbClr val="00B0F0"/>
        </a:solidFill>
      </dgm:spPr>
      <dgm:t>
        <a:bodyPr/>
        <a:lstStyle/>
        <a:p>
          <a:pPr>
            <a:lnSpc>
              <a:spcPct val="100000"/>
            </a:lnSpc>
            <a:spcAft>
              <a:spcPts val="0"/>
            </a:spcAft>
          </a:pPr>
          <a:r>
            <a:rPr lang="zh-CN" altLang="en-US" sz="2400" b="1" dirty="0"/>
            <a:t>社会责任</a:t>
          </a:r>
          <a:endParaRPr lang="en-US" altLang="zh-CN" sz="2400" b="1" dirty="0"/>
        </a:p>
        <a:p>
          <a:pPr>
            <a:lnSpc>
              <a:spcPct val="100000"/>
            </a:lnSpc>
            <a:spcAft>
              <a:spcPts val="0"/>
            </a:spcAft>
          </a:pPr>
          <a:r>
            <a:rPr lang="en-US" altLang="zh-CN" sz="2000" b="1" dirty="0"/>
            <a:t>-</a:t>
          </a:r>
          <a:r>
            <a:rPr lang="zh-CN" altLang="en-US" sz="2000" b="1" dirty="0"/>
            <a:t>科技普及</a:t>
          </a:r>
        </a:p>
      </dgm:t>
    </dgm:pt>
    <dgm:pt modelId="{9CB485DD-7DC3-445E-9B8A-561BE42549F8}" type="parTrans" cxnId="{ACE979BB-6973-4A93-9DEA-6202D42A34C5}">
      <dgm:prSet/>
      <dgm:spPr/>
      <dgm:t>
        <a:bodyPr/>
        <a:lstStyle/>
        <a:p>
          <a:endParaRPr lang="zh-CN" altLang="en-US"/>
        </a:p>
      </dgm:t>
    </dgm:pt>
    <dgm:pt modelId="{F923C2B0-74C1-4A46-8DA3-D3F20E5CA87E}" type="sibTrans" cxnId="{ACE979BB-6973-4A93-9DEA-6202D42A34C5}">
      <dgm:prSet/>
      <dgm:spPr/>
      <dgm:t>
        <a:bodyPr/>
        <a:lstStyle/>
        <a:p>
          <a:endParaRPr lang="zh-CN" altLang="en-US"/>
        </a:p>
      </dgm:t>
    </dgm:pt>
    <dgm:pt modelId="{53884604-009C-483B-8C37-B6BDF2F2DFAE}">
      <dgm:prSet phldrT="[文本]" custT="1"/>
      <dgm:spPr>
        <a:solidFill>
          <a:srgbClr val="00B0F0"/>
        </a:solidFill>
      </dgm:spPr>
      <dgm:t>
        <a:bodyPr/>
        <a:lstStyle/>
        <a:p>
          <a:pPr>
            <a:lnSpc>
              <a:spcPct val="100000"/>
            </a:lnSpc>
            <a:spcAft>
              <a:spcPts val="0"/>
            </a:spcAft>
          </a:pPr>
          <a:r>
            <a:rPr lang="zh-CN" altLang="en-US" sz="2400" b="1" dirty="0"/>
            <a:t>研究扩展</a:t>
          </a:r>
          <a:endParaRPr lang="en-US" altLang="zh-CN" sz="2400" b="1" dirty="0"/>
        </a:p>
        <a:p>
          <a:pPr>
            <a:lnSpc>
              <a:spcPct val="100000"/>
            </a:lnSpc>
            <a:spcAft>
              <a:spcPts val="0"/>
            </a:spcAft>
          </a:pPr>
          <a:r>
            <a:rPr lang="en-US" altLang="zh-CN" sz="2100" b="1" dirty="0"/>
            <a:t>-</a:t>
          </a:r>
          <a:r>
            <a:rPr lang="zh-CN" altLang="en-US" sz="2100" b="1" dirty="0"/>
            <a:t>国际合作</a:t>
          </a:r>
        </a:p>
      </dgm:t>
    </dgm:pt>
    <dgm:pt modelId="{D2788730-0C06-48FE-9516-DE6B7E91DAEA}" type="parTrans" cxnId="{BF43CD29-E56E-4140-A962-8519A4808AB1}">
      <dgm:prSet/>
      <dgm:spPr/>
      <dgm:t>
        <a:bodyPr/>
        <a:lstStyle/>
        <a:p>
          <a:endParaRPr lang="zh-CN" altLang="en-US"/>
        </a:p>
      </dgm:t>
    </dgm:pt>
    <dgm:pt modelId="{64835A18-56C9-45DF-B448-64BE21FB3B70}" type="sibTrans" cxnId="{BF43CD29-E56E-4140-A962-8519A4808AB1}">
      <dgm:prSet/>
      <dgm:spPr/>
      <dgm:t>
        <a:bodyPr/>
        <a:lstStyle/>
        <a:p>
          <a:endParaRPr lang="zh-CN" altLang="en-US"/>
        </a:p>
      </dgm:t>
    </dgm:pt>
    <dgm:pt modelId="{9A61ABF8-845B-4D16-B13C-DC3A208349A6}">
      <dgm:prSet phldrT="[文本]" custT="1"/>
      <dgm:spPr>
        <a:solidFill>
          <a:srgbClr val="00B0F0"/>
        </a:solidFill>
      </dgm:spPr>
      <dgm:t>
        <a:bodyPr/>
        <a:lstStyle/>
        <a:p>
          <a:pPr>
            <a:lnSpc>
              <a:spcPct val="100000"/>
            </a:lnSpc>
            <a:spcAft>
              <a:spcPts val="0"/>
            </a:spcAft>
          </a:pPr>
          <a:r>
            <a:rPr lang="zh-CN" altLang="en-US" sz="2400" b="1" dirty="0"/>
            <a:t>研究成果</a:t>
          </a:r>
          <a:r>
            <a:rPr lang="en-US" altLang="zh-CN" sz="2000" b="1" dirty="0"/>
            <a:t>-</a:t>
          </a:r>
          <a:r>
            <a:rPr lang="zh-CN" altLang="en-US" sz="2000" b="1" dirty="0"/>
            <a:t>转化运用</a:t>
          </a:r>
        </a:p>
      </dgm:t>
    </dgm:pt>
    <dgm:pt modelId="{7B941294-5D96-46B4-86CD-BEB3502DFCA2}" type="parTrans" cxnId="{18CF86FC-7734-415E-8CDC-8C395D1873F2}">
      <dgm:prSet/>
      <dgm:spPr/>
      <dgm:t>
        <a:bodyPr/>
        <a:lstStyle/>
        <a:p>
          <a:endParaRPr lang="zh-CN" altLang="en-US"/>
        </a:p>
      </dgm:t>
    </dgm:pt>
    <dgm:pt modelId="{8424EE2F-B3E7-4D3F-AE0A-171D359C9A24}" type="sibTrans" cxnId="{18CF86FC-7734-415E-8CDC-8C395D1873F2}">
      <dgm:prSet/>
      <dgm:spPr/>
      <dgm:t>
        <a:bodyPr/>
        <a:lstStyle/>
        <a:p>
          <a:endParaRPr lang="zh-CN" altLang="en-US"/>
        </a:p>
      </dgm:t>
    </dgm:pt>
    <dgm:pt modelId="{563650B5-82F2-4548-85C0-BC0D8312B4BA}">
      <dgm:prSet phldrT="[文本]" custT="1"/>
      <dgm:spPr>
        <a:solidFill>
          <a:srgbClr val="00B0F0"/>
        </a:solidFill>
      </dgm:spPr>
      <dgm:t>
        <a:bodyPr/>
        <a:lstStyle/>
        <a:p>
          <a:pPr>
            <a:lnSpc>
              <a:spcPct val="100000"/>
            </a:lnSpc>
            <a:spcAft>
              <a:spcPts val="0"/>
            </a:spcAft>
          </a:pPr>
          <a:r>
            <a:rPr lang="zh-CN" altLang="en-US" sz="2400" b="1" dirty="0"/>
            <a:t>研究任务</a:t>
          </a:r>
          <a:endParaRPr lang="en-US" altLang="zh-CN" sz="2000" b="1" dirty="0"/>
        </a:p>
        <a:p>
          <a:pPr>
            <a:lnSpc>
              <a:spcPct val="100000"/>
            </a:lnSpc>
            <a:spcAft>
              <a:spcPts val="0"/>
            </a:spcAft>
          </a:pPr>
          <a:r>
            <a:rPr lang="en-US" altLang="zh-CN" sz="2000" b="1" dirty="0"/>
            <a:t>-</a:t>
          </a:r>
          <a:r>
            <a:rPr lang="zh-CN" altLang="en-US" sz="2000" b="1" dirty="0"/>
            <a:t>科研项目</a:t>
          </a:r>
        </a:p>
      </dgm:t>
    </dgm:pt>
    <dgm:pt modelId="{5297B5D9-9350-45F5-A065-99541F1172EE}" type="sibTrans" cxnId="{638F3CA4-8560-4BD4-87F3-A7CC87326C6B}">
      <dgm:prSet/>
      <dgm:spPr/>
      <dgm:t>
        <a:bodyPr/>
        <a:lstStyle/>
        <a:p>
          <a:endParaRPr lang="zh-CN" altLang="en-US"/>
        </a:p>
      </dgm:t>
    </dgm:pt>
    <dgm:pt modelId="{F6AFF6B6-2944-430D-B741-8B0F9D30E52C}" type="parTrans" cxnId="{638F3CA4-8560-4BD4-87F3-A7CC87326C6B}">
      <dgm:prSet/>
      <dgm:spPr/>
      <dgm:t>
        <a:bodyPr/>
        <a:lstStyle/>
        <a:p>
          <a:endParaRPr lang="zh-CN" altLang="en-US"/>
        </a:p>
      </dgm:t>
    </dgm:pt>
    <dgm:pt modelId="{72911349-8190-485C-8FB3-ABF1456F1DC7}" type="pres">
      <dgm:prSet presAssocID="{9D0A871E-3DCA-4711-A23E-BAF764377A93}" presName="cycle" presStyleCnt="0">
        <dgm:presLayoutVars>
          <dgm:dir/>
          <dgm:resizeHandles val="exact"/>
        </dgm:presLayoutVars>
      </dgm:prSet>
      <dgm:spPr/>
    </dgm:pt>
    <dgm:pt modelId="{746857A8-9477-444F-843E-DC8863D60203}" type="pres">
      <dgm:prSet presAssocID="{CF03AF9A-93D0-4C78-8DBA-89139556E184}" presName="node" presStyleLbl="node1" presStyleIdx="0" presStyleCnt="6">
        <dgm:presLayoutVars>
          <dgm:bulletEnabled val="1"/>
        </dgm:presLayoutVars>
      </dgm:prSet>
      <dgm:spPr/>
    </dgm:pt>
    <dgm:pt modelId="{C2BB892D-2670-4FD4-93EC-3D4F44CB57DD}" type="pres">
      <dgm:prSet presAssocID="{CF03AF9A-93D0-4C78-8DBA-89139556E184}" presName="spNode" presStyleCnt="0"/>
      <dgm:spPr/>
    </dgm:pt>
    <dgm:pt modelId="{CDD4D17B-A145-4720-8288-C6D33F1988EA}" type="pres">
      <dgm:prSet presAssocID="{844381D3-F32C-4FD2-94A6-77B44B8BFD78}" presName="sibTrans" presStyleLbl="sibTrans1D1" presStyleIdx="0" presStyleCnt="6"/>
      <dgm:spPr/>
    </dgm:pt>
    <dgm:pt modelId="{54BFCDDC-5258-4DD8-8869-CE2482C14863}" type="pres">
      <dgm:prSet presAssocID="{563650B5-82F2-4548-85C0-BC0D8312B4BA}" presName="node" presStyleLbl="node1" presStyleIdx="1" presStyleCnt="6">
        <dgm:presLayoutVars>
          <dgm:bulletEnabled val="1"/>
        </dgm:presLayoutVars>
      </dgm:prSet>
      <dgm:spPr/>
    </dgm:pt>
    <dgm:pt modelId="{69A4B2FD-AB3A-42C0-9B29-BC39C1A9ADB5}" type="pres">
      <dgm:prSet presAssocID="{563650B5-82F2-4548-85C0-BC0D8312B4BA}" presName="spNode" presStyleCnt="0"/>
      <dgm:spPr/>
    </dgm:pt>
    <dgm:pt modelId="{693D6E95-B76D-445D-B954-98646068A6F1}" type="pres">
      <dgm:prSet presAssocID="{5297B5D9-9350-45F5-A065-99541F1172EE}" presName="sibTrans" presStyleLbl="sibTrans1D1" presStyleIdx="1" presStyleCnt="6"/>
      <dgm:spPr/>
    </dgm:pt>
    <dgm:pt modelId="{3428BC1D-C6FA-4634-B2A3-F80CA21CE4E8}" type="pres">
      <dgm:prSet presAssocID="{1C35B788-33AC-4C46-A694-EF700EE2E560}" presName="node" presStyleLbl="node1" presStyleIdx="2" presStyleCnt="6">
        <dgm:presLayoutVars>
          <dgm:bulletEnabled val="1"/>
        </dgm:presLayoutVars>
      </dgm:prSet>
      <dgm:spPr/>
    </dgm:pt>
    <dgm:pt modelId="{0438F403-1E64-4180-86EC-8E4E5047EAB2}" type="pres">
      <dgm:prSet presAssocID="{1C35B788-33AC-4C46-A694-EF700EE2E560}" presName="spNode" presStyleCnt="0"/>
      <dgm:spPr/>
    </dgm:pt>
    <dgm:pt modelId="{51AB8722-529E-41B4-B77C-477C82B8BA66}" type="pres">
      <dgm:prSet presAssocID="{377F8D24-07AF-4F8D-B981-8EC103CDEEB0}" presName="sibTrans" presStyleLbl="sibTrans1D1" presStyleIdx="2" presStyleCnt="6"/>
      <dgm:spPr/>
    </dgm:pt>
    <dgm:pt modelId="{61810C53-5E53-43EF-B7BE-572A3EDB707D}" type="pres">
      <dgm:prSet presAssocID="{9A61ABF8-845B-4D16-B13C-DC3A208349A6}" presName="node" presStyleLbl="node1" presStyleIdx="3" presStyleCnt="6">
        <dgm:presLayoutVars>
          <dgm:bulletEnabled val="1"/>
        </dgm:presLayoutVars>
      </dgm:prSet>
      <dgm:spPr/>
    </dgm:pt>
    <dgm:pt modelId="{B95DC679-CFE5-4573-9AF8-DB1AFEFBBD6F}" type="pres">
      <dgm:prSet presAssocID="{9A61ABF8-845B-4D16-B13C-DC3A208349A6}" presName="spNode" presStyleCnt="0"/>
      <dgm:spPr/>
    </dgm:pt>
    <dgm:pt modelId="{0A591BE4-DB7D-4316-BF03-3FBB98807046}" type="pres">
      <dgm:prSet presAssocID="{8424EE2F-B3E7-4D3F-AE0A-171D359C9A24}" presName="sibTrans" presStyleLbl="sibTrans1D1" presStyleIdx="3" presStyleCnt="6"/>
      <dgm:spPr/>
    </dgm:pt>
    <dgm:pt modelId="{43E79632-C177-4E7F-BC89-79ECC3F2497B}" type="pres">
      <dgm:prSet presAssocID="{E2B62748-3B3D-40ED-9879-53D6A61AD04B}" presName="node" presStyleLbl="node1" presStyleIdx="4" presStyleCnt="6">
        <dgm:presLayoutVars>
          <dgm:bulletEnabled val="1"/>
        </dgm:presLayoutVars>
      </dgm:prSet>
      <dgm:spPr/>
    </dgm:pt>
    <dgm:pt modelId="{9BD711B6-A03D-41B1-BB67-675E6BAC4843}" type="pres">
      <dgm:prSet presAssocID="{E2B62748-3B3D-40ED-9879-53D6A61AD04B}" presName="spNode" presStyleCnt="0"/>
      <dgm:spPr/>
    </dgm:pt>
    <dgm:pt modelId="{93A28017-A6EF-40B3-A423-EB17205D778F}" type="pres">
      <dgm:prSet presAssocID="{F923C2B0-74C1-4A46-8DA3-D3F20E5CA87E}" presName="sibTrans" presStyleLbl="sibTrans1D1" presStyleIdx="4" presStyleCnt="6"/>
      <dgm:spPr/>
    </dgm:pt>
    <dgm:pt modelId="{D54B32EA-B800-45A1-87CC-C1F29CCE252A}" type="pres">
      <dgm:prSet presAssocID="{53884604-009C-483B-8C37-B6BDF2F2DFAE}" presName="node" presStyleLbl="node1" presStyleIdx="5" presStyleCnt="6" custRadScaleRad="100206" custRadScaleInc="-216">
        <dgm:presLayoutVars>
          <dgm:bulletEnabled val="1"/>
        </dgm:presLayoutVars>
      </dgm:prSet>
      <dgm:spPr/>
    </dgm:pt>
    <dgm:pt modelId="{F8409841-4653-47AD-9CC7-B3DD53E2975E}" type="pres">
      <dgm:prSet presAssocID="{53884604-009C-483B-8C37-B6BDF2F2DFAE}" presName="spNode" presStyleCnt="0"/>
      <dgm:spPr/>
    </dgm:pt>
    <dgm:pt modelId="{79A59DE8-2E92-4C7C-98DF-2F71F0C0E923}" type="pres">
      <dgm:prSet presAssocID="{64835A18-56C9-45DF-B448-64BE21FB3B70}" presName="sibTrans" presStyleLbl="sibTrans1D1" presStyleIdx="5" presStyleCnt="6"/>
      <dgm:spPr/>
    </dgm:pt>
  </dgm:ptLst>
  <dgm:cxnLst>
    <dgm:cxn modelId="{2CA28006-C505-4CAE-B474-59F0ACD83414}" type="presOf" srcId="{53884604-009C-483B-8C37-B6BDF2F2DFAE}" destId="{D54B32EA-B800-45A1-87CC-C1F29CCE252A}" srcOrd="0" destOrd="0" presId="urn:microsoft.com/office/officeart/2005/8/layout/cycle6"/>
    <dgm:cxn modelId="{A49D331C-632A-416C-A900-1C730A7A45DF}" type="presOf" srcId="{8424EE2F-B3E7-4D3F-AE0A-171D359C9A24}" destId="{0A591BE4-DB7D-4316-BF03-3FBB98807046}" srcOrd="0" destOrd="0" presId="urn:microsoft.com/office/officeart/2005/8/layout/cycle6"/>
    <dgm:cxn modelId="{C8B21B20-0646-4F62-91A4-95E8EC94E145}" srcId="{9D0A871E-3DCA-4711-A23E-BAF764377A93}" destId="{1C35B788-33AC-4C46-A694-EF700EE2E560}" srcOrd="2" destOrd="0" parTransId="{9F655204-DDA7-4B8D-ACC1-91EC2897639B}" sibTransId="{377F8D24-07AF-4F8D-B981-8EC103CDEEB0}"/>
    <dgm:cxn modelId="{BF43CD29-E56E-4140-A962-8519A4808AB1}" srcId="{9D0A871E-3DCA-4711-A23E-BAF764377A93}" destId="{53884604-009C-483B-8C37-B6BDF2F2DFAE}" srcOrd="5" destOrd="0" parTransId="{D2788730-0C06-48FE-9516-DE6B7E91DAEA}" sibTransId="{64835A18-56C9-45DF-B448-64BE21FB3B70}"/>
    <dgm:cxn modelId="{273DC238-142E-4CE0-917B-9CDE62EA5B07}" type="presOf" srcId="{9D0A871E-3DCA-4711-A23E-BAF764377A93}" destId="{72911349-8190-485C-8FB3-ABF1456F1DC7}" srcOrd="0" destOrd="0" presId="urn:microsoft.com/office/officeart/2005/8/layout/cycle6"/>
    <dgm:cxn modelId="{4D696C41-6D09-47FF-9EDA-8B4C5467C15A}" type="presOf" srcId="{9A61ABF8-845B-4D16-B13C-DC3A208349A6}" destId="{61810C53-5E53-43EF-B7BE-572A3EDB707D}" srcOrd="0" destOrd="0" presId="urn:microsoft.com/office/officeart/2005/8/layout/cycle6"/>
    <dgm:cxn modelId="{0FCBA146-958D-4975-9F50-C3376470BAF6}" type="presOf" srcId="{F923C2B0-74C1-4A46-8DA3-D3F20E5CA87E}" destId="{93A28017-A6EF-40B3-A423-EB17205D778F}" srcOrd="0" destOrd="0" presId="urn:microsoft.com/office/officeart/2005/8/layout/cycle6"/>
    <dgm:cxn modelId="{264A6252-BFE9-4E5E-91C2-DEC9B3F7688D}" type="presOf" srcId="{64835A18-56C9-45DF-B448-64BE21FB3B70}" destId="{79A59DE8-2E92-4C7C-98DF-2F71F0C0E923}" srcOrd="0" destOrd="0" presId="urn:microsoft.com/office/officeart/2005/8/layout/cycle6"/>
    <dgm:cxn modelId="{58CE5356-D548-4597-A98D-776FE1FDF321}" type="presOf" srcId="{844381D3-F32C-4FD2-94A6-77B44B8BFD78}" destId="{CDD4D17B-A145-4720-8288-C6D33F1988EA}" srcOrd="0" destOrd="0" presId="urn:microsoft.com/office/officeart/2005/8/layout/cycle6"/>
    <dgm:cxn modelId="{D1136A79-7477-4CF8-832F-75518DDE7164}" type="presOf" srcId="{1C35B788-33AC-4C46-A694-EF700EE2E560}" destId="{3428BC1D-C6FA-4634-B2A3-F80CA21CE4E8}" srcOrd="0" destOrd="0" presId="urn:microsoft.com/office/officeart/2005/8/layout/cycle6"/>
    <dgm:cxn modelId="{638F3CA4-8560-4BD4-87F3-A7CC87326C6B}" srcId="{9D0A871E-3DCA-4711-A23E-BAF764377A93}" destId="{563650B5-82F2-4548-85C0-BC0D8312B4BA}" srcOrd="1" destOrd="0" parTransId="{F6AFF6B6-2944-430D-B741-8B0F9D30E52C}" sibTransId="{5297B5D9-9350-45F5-A065-99541F1172EE}"/>
    <dgm:cxn modelId="{EE5303A8-E56E-4571-8CF3-32CD668076BC}" type="presOf" srcId="{CF03AF9A-93D0-4C78-8DBA-89139556E184}" destId="{746857A8-9477-444F-843E-DC8863D60203}" srcOrd="0" destOrd="0" presId="urn:microsoft.com/office/officeart/2005/8/layout/cycle6"/>
    <dgm:cxn modelId="{ACE979BB-6973-4A93-9DEA-6202D42A34C5}" srcId="{9D0A871E-3DCA-4711-A23E-BAF764377A93}" destId="{E2B62748-3B3D-40ED-9879-53D6A61AD04B}" srcOrd="4" destOrd="0" parTransId="{9CB485DD-7DC3-445E-9B8A-561BE42549F8}" sibTransId="{F923C2B0-74C1-4A46-8DA3-D3F20E5CA87E}"/>
    <dgm:cxn modelId="{6A590ECA-AB12-47ED-A2DA-EBC15702EA2C}" type="presOf" srcId="{5297B5D9-9350-45F5-A065-99541F1172EE}" destId="{693D6E95-B76D-445D-B954-98646068A6F1}" srcOrd="0" destOrd="0" presId="urn:microsoft.com/office/officeart/2005/8/layout/cycle6"/>
    <dgm:cxn modelId="{D448A1DA-8390-40B0-B172-29C07010D0DF}" type="presOf" srcId="{E2B62748-3B3D-40ED-9879-53D6A61AD04B}" destId="{43E79632-C177-4E7F-BC89-79ECC3F2497B}" srcOrd="0" destOrd="0" presId="urn:microsoft.com/office/officeart/2005/8/layout/cycle6"/>
    <dgm:cxn modelId="{C62F07F0-B57F-4D2D-95C9-1BC042BBF7D5}" srcId="{9D0A871E-3DCA-4711-A23E-BAF764377A93}" destId="{CF03AF9A-93D0-4C78-8DBA-89139556E184}" srcOrd="0" destOrd="0" parTransId="{FE30F073-BD0C-46CB-BA75-C6864B9EBE71}" sibTransId="{844381D3-F32C-4FD2-94A6-77B44B8BFD78}"/>
    <dgm:cxn modelId="{A5B4E9FB-3B8B-4E7E-91E2-AC2D65A75109}" type="presOf" srcId="{563650B5-82F2-4548-85C0-BC0D8312B4BA}" destId="{54BFCDDC-5258-4DD8-8869-CE2482C14863}" srcOrd="0" destOrd="0" presId="urn:microsoft.com/office/officeart/2005/8/layout/cycle6"/>
    <dgm:cxn modelId="{C114EDFB-198A-4C8A-9C11-A38CEA8A4111}" type="presOf" srcId="{377F8D24-07AF-4F8D-B981-8EC103CDEEB0}" destId="{51AB8722-529E-41B4-B77C-477C82B8BA66}" srcOrd="0" destOrd="0" presId="urn:microsoft.com/office/officeart/2005/8/layout/cycle6"/>
    <dgm:cxn modelId="{18CF86FC-7734-415E-8CDC-8C395D1873F2}" srcId="{9D0A871E-3DCA-4711-A23E-BAF764377A93}" destId="{9A61ABF8-845B-4D16-B13C-DC3A208349A6}" srcOrd="3" destOrd="0" parTransId="{7B941294-5D96-46B4-86CD-BEB3502DFCA2}" sibTransId="{8424EE2F-B3E7-4D3F-AE0A-171D359C9A24}"/>
    <dgm:cxn modelId="{49A05B39-8FAF-4930-AF8B-B66DAF610A3D}" type="presParOf" srcId="{72911349-8190-485C-8FB3-ABF1456F1DC7}" destId="{746857A8-9477-444F-843E-DC8863D60203}" srcOrd="0" destOrd="0" presId="urn:microsoft.com/office/officeart/2005/8/layout/cycle6"/>
    <dgm:cxn modelId="{F2221E58-7CC8-4EDD-9516-CA2BCABCB435}" type="presParOf" srcId="{72911349-8190-485C-8FB3-ABF1456F1DC7}" destId="{C2BB892D-2670-4FD4-93EC-3D4F44CB57DD}" srcOrd="1" destOrd="0" presId="urn:microsoft.com/office/officeart/2005/8/layout/cycle6"/>
    <dgm:cxn modelId="{BC6E170E-5B7C-429C-B636-B96D69BE73C0}" type="presParOf" srcId="{72911349-8190-485C-8FB3-ABF1456F1DC7}" destId="{CDD4D17B-A145-4720-8288-C6D33F1988EA}" srcOrd="2" destOrd="0" presId="urn:microsoft.com/office/officeart/2005/8/layout/cycle6"/>
    <dgm:cxn modelId="{34230AFC-6528-4434-A940-AAEC86C85779}" type="presParOf" srcId="{72911349-8190-485C-8FB3-ABF1456F1DC7}" destId="{54BFCDDC-5258-4DD8-8869-CE2482C14863}" srcOrd="3" destOrd="0" presId="urn:microsoft.com/office/officeart/2005/8/layout/cycle6"/>
    <dgm:cxn modelId="{2C882645-8E75-4A32-B289-6F692F054499}" type="presParOf" srcId="{72911349-8190-485C-8FB3-ABF1456F1DC7}" destId="{69A4B2FD-AB3A-42C0-9B29-BC39C1A9ADB5}" srcOrd="4" destOrd="0" presId="urn:microsoft.com/office/officeart/2005/8/layout/cycle6"/>
    <dgm:cxn modelId="{1E24F4B5-E88C-4C4A-8F49-7951506E0113}" type="presParOf" srcId="{72911349-8190-485C-8FB3-ABF1456F1DC7}" destId="{693D6E95-B76D-445D-B954-98646068A6F1}" srcOrd="5" destOrd="0" presId="urn:microsoft.com/office/officeart/2005/8/layout/cycle6"/>
    <dgm:cxn modelId="{8D209D73-25CA-4DB3-982A-F75E18209AA6}" type="presParOf" srcId="{72911349-8190-485C-8FB3-ABF1456F1DC7}" destId="{3428BC1D-C6FA-4634-B2A3-F80CA21CE4E8}" srcOrd="6" destOrd="0" presId="urn:microsoft.com/office/officeart/2005/8/layout/cycle6"/>
    <dgm:cxn modelId="{FAC1943C-B42E-46AF-904A-149D6F377FFA}" type="presParOf" srcId="{72911349-8190-485C-8FB3-ABF1456F1DC7}" destId="{0438F403-1E64-4180-86EC-8E4E5047EAB2}" srcOrd="7" destOrd="0" presId="urn:microsoft.com/office/officeart/2005/8/layout/cycle6"/>
    <dgm:cxn modelId="{793C23F6-268A-4515-A891-61D08C8397A4}" type="presParOf" srcId="{72911349-8190-485C-8FB3-ABF1456F1DC7}" destId="{51AB8722-529E-41B4-B77C-477C82B8BA66}" srcOrd="8" destOrd="0" presId="urn:microsoft.com/office/officeart/2005/8/layout/cycle6"/>
    <dgm:cxn modelId="{9027E5E1-F5BC-4A6F-B512-BD76400C4400}" type="presParOf" srcId="{72911349-8190-485C-8FB3-ABF1456F1DC7}" destId="{61810C53-5E53-43EF-B7BE-572A3EDB707D}" srcOrd="9" destOrd="0" presId="urn:microsoft.com/office/officeart/2005/8/layout/cycle6"/>
    <dgm:cxn modelId="{DF0BBB24-9FAB-4F98-973A-6FACAF7F5682}" type="presParOf" srcId="{72911349-8190-485C-8FB3-ABF1456F1DC7}" destId="{B95DC679-CFE5-4573-9AF8-DB1AFEFBBD6F}" srcOrd="10" destOrd="0" presId="urn:microsoft.com/office/officeart/2005/8/layout/cycle6"/>
    <dgm:cxn modelId="{98B1E8D5-D28A-4C52-B7D3-D5FFCEAEEDDF}" type="presParOf" srcId="{72911349-8190-485C-8FB3-ABF1456F1DC7}" destId="{0A591BE4-DB7D-4316-BF03-3FBB98807046}" srcOrd="11" destOrd="0" presId="urn:microsoft.com/office/officeart/2005/8/layout/cycle6"/>
    <dgm:cxn modelId="{337AB6D0-C335-4C64-85F0-3FABB1DF96E3}" type="presParOf" srcId="{72911349-8190-485C-8FB3-ABF1456F1DC7}" destId="{43E79632-C177-4E7F-BC89-79ECC3F2497B}" srcOrd="12" destOrd="0" presId="urn:microsoft.com/office/officeart/2005/8/layout/cycle6"/>
    <dgm:cxn modelId="{C5B9C107-B86C-4DE0-9B9A-B5C628FD53F3}" type="presParOf" srcId="{72911349-8190-485C-8FB3-ABF1456F1DC7}" destId="{9BD711B6-A03D-41B1-BB67-675E6BAC4843}" srcOrd="13" destOrd="0" presId="urn:microsoft.com/office/officeart/2005/8/layout/cycle6"/>
    <dgm:cxn modelId="{025C7C3E-C0D1-4F06-BB5A-7AB2D8023EB7}" type="presParOf" srcId="{72911349-8190-485C-8FB3-ABF1456F1DC7}" destId="{93A28017-A6EF-40B3-A423-EB17205D778F}" srcOrd="14" destOrd="0" presId="urn:microsoft.com/office/officeart/2005/8/layout/cycle6"/>
    <dgm:cxn modelId="{E356B343-0E53-4854-AEF7-CDF391907EB6}" type="presParOf" srcId="{72911349-8190-485C-8FB3-ABF1456F1DC7}" destId="{D54B32EA-B800-45A1-87CC-C1F29CCE252A}" srcOrd="15" destOrd="0" presId="urn:microsoft.com/office/officeart/2005/8/layout/cycle6"/>
    <dgm:cxn modelId="{F0E9D726-2B1F-4138-BFB6-61664D936689}" type="presParOf" srcId="{72911349-8190-485C-8FB3-ABF1456F1DC7}" destId="{F8409841-4653-47AD-9CC7-B3DD53E2975E}" srcOrd="16" destOrd="0" presId="urn:microsoft.com/office/officeart/2005/8/layout/cycle6"/>
    <dgm:cxn modelId="{0CCB0585-CF5B-44FC-8DB0-72EAA21B5505}" type="presParOf" srcId="{72911349-8190-485C-8FB3-ABF1456F1DC7}" destId="{79A59DE8-2E92-4C7C-98DF-2F71F0C0E923}"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857A8-9477-444F-843E-DC8863D60203}">
      <dsp:nvSpPr>
        <dsp:cNvPr id="0" name=""/>
        <dsp:cNvSpPr/>
      </dsp:nvSpPr>
      <dsp:spPr>
        <a:xfrm>
          <a:off x="2979260" y="3646"/>
          <a:ext cx="1530310" cy="994701"/>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zh-CN" altLang="en-US" sz="2400" b="1" kern="1200" dirty="0"/>
            <a:t>研究平台</a:t>
          </a:r>
          <a:r>
            <a:rPr lang="en-US" altLang="zh-CN" sz="2000" b="1" kern="1200" dirty="0"/>
            <a:t>-</a:t>
          </a:r>
          <a:r>
            <a:rPr lang="zh-CN" altLang="en-US" sz="2000" b="1" kern="1200" dirty="0"/>
            <a:t>科研机构</a:t>
          </a:r>
        </a:p>
      </dsp:txBody>
      <dsp:txXfrm>
        <a:off x="3027817" y="52203"/>
        <a:ext cx="1433196" cy="897587"/>
      </dsp:txXfrm>
    </dsp:sp>
    <dsp:sp modelId="{CDD4D17B-A145-4720-8288-C6D33F1988EA}">
      <dsp:nvSpPr>
        <dsp:cNvPr id="0" name=""/>
        <dsp:cNvSpPr/>
      </dsp:nvSpPr>
      <dsp:spPr>
        <a:xfrm>
          <a:off x="1401097" y="500997"/>
          <a:ext cx="4686636" cy="4686636"/>
        </a:xfrm>
        <a:custGeom>
          <a:avLst/>
          <a:gdLst/>
          <a:ahLst/>
          <a:cxnLst/>
          <a:rect l="0" t="0" r="0" b="0"/>
          <a:pathLst>
            <a:path>
              <a:moveTo>
                <a:pt x="3118251" y="131843"/>
              </a:moveTo>
              <a:arcTo wR="2343318" hR="2343318" stAng="17358673" swAng="150108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4BFCDDC-5258-4DD8-8869-CE2482C14863}">
      <dsp:nvSpPr>
        <dsp:cNvPr id="0" name=""/>
        <dsp:cNvSpPr/>
      </dsp:nvSpPr>
      <dsp:spPr>
        <a:xfrm>
          <a:off x="5008633" y="1175305"/>
          <a:ext cx="1530310" cy="994701"/>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t>研究任务</a:t>
          </a:r>
          <a:endParaRPr lang="en-US" altLang="zh-CN" sz="2000" b="1" kern="1200" dirty="0"/>
        </a:p>
        <a:p>
          <a:pPr marL="0" lvl="0" indent="0" algn="ctr" defTabSz="1066800">
            <a:lnSpc>
              <a:spcPct val="100000"/>
            </a:lnSpc>
            <a:spcBef>
              <a:spcPct val="0"/>
            </a:spcBef>
            <a:spcAft>
              <a:spcPts val="0"/>
            </a:spcAft>
            <a:buNone/>
          </a:pPr>
          <a:r>
            <a:rPr lang="en-US" altLang="zh-CN" sz="2000" b="1" kern="1200" dirty="0"/>
            <a:t>-</a:t>
          </a:r>
          <a:r>
            <a:rPr lang="zh-CN" altLang="en-US" sz="2000" b="1" kern="1200" dirty="0"/>
            <a:t>科研项目</a:t>
          </a:r>
        </a:p>
      </dsp:txBody>
      <dsp:txXfrm>
        <a:off x="5057190" y="1223862"/>
        <a:ext cx="1433196" cy="897587"/>
      </dsp:txXfrm>
    </dsp:sp>
    <dsp:sp modelId="{693D6E95-B76D-445D-B954-98646068A6F1}">
      <dsp:nvSpPr>
        <dsp:cNvPr id="0" name=""/>
        <dsp:cNvSpPr/>
      </dsp:nvSpPr>
      <dsp:spPr>
        <a:xfrm>
          <a:off x="1401097" y="500997"/>
          <a:ext cx="4686636" cy="4686636"/>
        </a:xfrm>
        <a:custGeom>
          <a:avLst/>
          <a:gdLst/>
          <a:ahLst/>
          <a:cxnLst/>
          <a:rect l="0" t="0" r="0" b="0"/>
          <a:pathLst>
            <a:path>
              <a:moveTo>
                <a:pt x="4591365" y="1681936"/>
              </a:moveTo>
              <a:arcTo wR="2343318" hR="2343318" stAng="20616359" swAng="196728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28BC1D-C6FA-4634-B2A3-F80CA21CE4E8}">
      <dsp:nvSpPr>
        <dsp:cNvPr id="0" name=""/>
        <dsp:cNvSpPr/>
      </dsp:nvSpPr>
      <dsp:spPr>
        <a:xfrm>
          <a:off x="5008633" y="3518624"/>
          <a:ext cx="1530310" cy="994701"/>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t>研究领域</a:t>
          </a:r>
          <a:r>
            <a:rPr lang="en-US" altLang="zh-CN" sz="2000" b="1" kern="1200" dirty="0"/>
            <a:t>-</a:t>
          </a:r>
          <a:r>
            <a:rPr lang="zh-CN" altLang="en-US" sz="2000" b="1" kern="1200" dirty="0"/>
            <a:t>新技术</a:t>
          </a:r>
        </a:p>
      </dsp:txBody>
      <dsp:txXfrm>
        <a:off x="5057190" y="3567181"/>
        <a:ext cx="1433196" cy="897587"/>
      </dsp:txXfrm>
    </dsp:sp>
    <dsp:sp modelId="{51AB8722-529E-41B4-B77C-477C82B8BA66}">
      <dsp:nvSpPr>
        <dsp:cNvPr id="0" name=""/>
        <dsp:cNvSpPr/>
      </dsp:nvSpPr>
      <dsp:spPr>
        <a:xfrm>
          <a:off x="1401097" y="500997"/>
          <a:ext cx="4686636" cy="4686636"/>
        </a:xfrm>
        <a:custGeom>
          <a:avLst/>
          <a:gdLst/>
          <a:ahLst/>
          <a:cxnLst/>
          <a:rect l="0" t="0" r="0" b="0"/>
          <a:pathLst>
            <a:path>
              <a:moveTo>
                <a:pt x="3980782" y="4019579"/>
              </a:moveTo>
              <a:arcTo wR="2343318" hR="2343318" stAng="2740247" swAng="150108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810C53-5E53-43EF-B7BE-572A3EDB707D}">
      <dsp:nvSpPr>
        <dsp:cNvPr id="0" name=""/>
        <dsp:cNvSpPr/>
      </dsp:nvSpPr>
      <dsp:spPr>
        <a:xfrm>
          <a:off x="2979260" y="4690283"/>
          <a:ext cx="1530310" cy="994701"/>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t>研究成果</a:t>
          </a:r>
          <a:r>
            <a:rPr lang="en-US" altLang="zh-CN" sz="2000" b="1" kern="1200" dirty="0"/>
            <a:t>-</a:t>
          </a:r>
          <a:r>
            <a:rPr lang="zh-CN" altLang="en-US" sz="2000" b="1" kern="1200" dirty="0"/>
            <a:t>转化运用</a:t>
          </a:r>
        </a:p>
      </dsp:txBody>
      <dsp:txXfrm>
        <a:off x="3027817" y="4738840"/>
        <a:ext cx="1433196" cy="897587"/>
      </dsp:txXfrm>
    </dsp:sp>
    <dsp:sp modelId="{0A591BE4-DB7D-4316-BF03-3FBB98807046}">
      <dsp:nvSpPr>
        <dsp:cNvPr id="0" name=""/>
        <dsp:cNvSpPr/>
      </dsp:nvSpPr>
      <dsp:spPr>
        <a:xfrm>
          <a:off x="1401097" y="500997"/>
          <a:ext cx="4686636" cy="4686636"/>
        </a:xfrm>
        <a:custGeom>
          <a:avLst/>
          <a:gdLst/>
          <a:ahLst/>
          <a:cxnLst/>
          <a:rect l="0" t="0" r="0" b="0"/>
          <a:pathLst>
            <a:path>
              <a:moveTo>
                <a:pt x="1568384" y="4554792"/>
              </a:moveTo>
              <a:arcTo wR="2343318" hR="2343318" stAng="6558673" swAng="150108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E79632-C177-4E7F-BC89-79ECC3F2497B}">
      <dsp:nvSpPr>
        <dsp:cNvPr id="0" name=""/>
        <dsp:cNvSpPr/>
      </dsp:nvSpPr>
      <dsp:spPr>
        <a:xfrm>
          <a:off x="949887" y="3518624"/>
          <a:ext cx="1530310" cy="994701"/>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t>社会责任</a:t>
          </a:r>
          <a:endParaRPr lang="en-US" altLang="zh-CN" sz="2400" b="1" kern="1200" dirty="0"/>
        </a:p>
        <a:p>
          <a:pPr marL="0" lvl="0" indent="0" algn="ctr" defTabSz="1066800">
            <a:lnSpc>
              <a:spcPct val="100000"/>
            </a:lnSpc>
            <a:spcBef>
              <a:spcPct val="0"/>
            </a:spcBef>
            <a:spcAft>
              <a:spcPts val="0"/>
            </a:spcAft>
            <a:buNone/>
          </a:pPr>
          <a:r>
            <a:rPr lang="en-US" altLang="zh-CN" sz="2000" b="1" kern="1200" dirty="0"/>
            <a:t>-</a:t>
          </a:r>
          <a:r>
            <a:rPr lang="zh-CN" altLang="en-US" sz="2000" b="1" kern="1200" dirty="0"/>
            <a:t>科技普及</a:t>
          </a:r>
        </a:p>
      </dsp:txBody>
      <dsp:txXfrm>
        <a:off x="998444" y="3567181"/>
        <a:ext cx="1433196" cy="897587"/>
      </dsp:txXfrm>
    </dsp:sp>
    <dsp:sp modelId="{93A28017-A6EF-40B3-A423-EB17205D778F}">
      <dsp:nvSpPr>
        <dsp:cNvPr id="0" name=""/>
        <dsp:cNvSpPr/>
      </dsp:nvSpPr>
      <dsp:spPr>
        <a:xfrm>
          <a:off x="1398562" y="492615"/>
          <a:ext cx="4686636" cy="4686636"/>
        </a:xfrm>
        <a:custGeom>
          <a:avLst/>
          <a:gdLst/>
          <a:ahLst/>
          <a:cxnLst/>
          <a:rect l="0" t="0" r="0" b="0"/>
          <a:pathLst>
            <a:path>
              <a:moveTo>
                <a:pt x="97756" y="3013087"/>
              </a:moveTo>
              <a:arcTo wR="2343318" hR="2343318" stAng="9803525" swAng="196861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54B32EA-B800-45A1-87CC-C1F29CCE252A}">
      <dsp:nvSpPr>
        <dsp:cNvPr id="0" name=""/>
        <dsp:cNvSpPr/>
      </dsp:nvSpPr>
      <dsp:spPr>
        <a:xfrm>
          <a:off x="944822" y="1174425"/>
          <a:ext cx="1530310" cy="994701"/>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t>研究扩展</a:t>
          </a:r>
          <a:endParaRPr lang="en-US" altLang="zh-CN" sz="2400" b="1" kern="1200" dirty="0"/>
        </a:p>
        <a:p>
          <a:pPr marL="0" lvl="0" indent="0" algn="ctr" defTabSz="1066800">
            <a:lnSpc>
              <a:spcPct val="100000"/>
            </a:lnSpc>
            <a:spcBef>
              <a:spcPct val="0"/>
            </a:spcBef>
            <a:spcAft>
              <a:spcPts val="0"/>
            </a:spcAft>
            <a:buNone/>
          </a:pPr>
          <a:r>
            <a:rPr lang="en-US" altLang="zh-CN" sz="2100" b="1" kern="1200" dirty="0"/>
            <a:t>-</a:t>
          </a:r>
          <a:r>
            <a:rPr lang="zh-CN" altLang="en-US" sz="2100" b="1" kern="1200" dirty="0"/>
            <a:t>国际合作</a:t>
          </a:r>
        </a:p>
      </dsp:txBody>
      <dsp:txXfrm>
        <a:off x="993379" y="1222982"/>
        <a:ext cx="1433196" cy="897587"/>
      </dsp:txXfrm>
    </dsp:sp>
    <dsp:sp modelId="{79A59DE8-2E92-4C7C-98DF-2F71F0C0E923}">
      <dsp:nvSpPr>
        <dsp:cNvPr id="0" name=""/>
        <dsp:cNvSpPr/>
      </dsp:nvSpPr>
      <dsp:spPr>
        <a:xfrm>
          <a:off x="1390539" y="504616"/>
          <a:ext cx="4686636" cy="4686636"/>
        </a:xfrm>
        <a:custGeom>
          <a:avLst/>
          <a:gdLst/>
          <a:ahLst/>
          <a:cxnLst/>
          <a:rect l="0" t="0" r="0" b="0"/>
          <a:pathLst>
            <a:path>
              <a:moveTo>
                <a:pt x="710484" y="662546"/>
              </a:moveTo>
              <a:arcTo wR="2343318" hR="2343318" stAng="13549731" swAng="150790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691825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buFontTx/>
              <a:buNone/>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buFontTx/>
              <a:buNone/>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16" name="Rectangle 4"/>
          <p:cNvSpPr>
            <a:spLocks noGrp="1" noRot="1" noChangeAspect="1"/>
          </p:cNvSpPr>
          <p:nvPr>
            <p:ph type="sldImg"/>
          </p:nvPr>
        </p:nvSpPr>
        <p:spPr>
          <a:xfrm>
            <a:off x="381000" y="685800"/>
            <a:ext cx="6096000" cy="3429000"/>
          </a:xfrm>
          <a:prstGeom prst="rect">
            <a:avLst/>
          </a:prstGeom>
          <a:noFill/>
          <a:ln w="9525">
            <a:noFill/>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buFontTx/>
              <a:buNone/>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defRPr sz="1200" noProof="1" dirty="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C769947-DE67-4641-B674-0F5879697105}" type="slidenum">
              <a:rPr kumimoji="0" lang="zh-CN" alt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t>‹#›</a:t>
            </a:fld>
            <a:endParaRPr kumimoji="0" lang="zh-CN" altLang="zh-CN"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72407933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8020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p:spPr>
        <p:txBody>
          <a:bodyPr/>
          <a:lstStyle/>
          <a:p>
            <a:pPr>
              <a:lnSpc>
                <a:spcPct val="80000"/>
              </a:lnSpc>
            </a:pPr>
            <a:endParaRPr lang="zh-CN" altLang="en-US" dirty="0"/>
          </a:p>
        </p:txBody>
      </p:sp>
    </p:spTree>
    <p:extLst>
      <p:ext uri="{BB962C8B-B14F-4D97-AF65-F5344CB8AC3E}">
        <p14:creationId xmlns:p14="http://schemas.microsoft.com/office/powerpoint/2010/main" val="346409081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华文楷体" panose="02010600040101010101" pitchFamily="2" charset="-122"/>
                <a:ea typeface="华文楷体" panose="02010600040101010101" pitchFamily="2" charset="-122"/>
                <a:sym typeface="+mn-ea"/>
              </a:rPr>
              <a:t>樊洪业</a:t>
            </a:r>
            <a:r>
              <a:rPr lang="zh-CN" altLang="en-US" dirty="0">
                <a:latin typeface="华文楷体" panose="02010600040101010101" pitchFamily="2" charset="-122"/>
                <a:ea typeface="华文楷体" panose="02010600040101010101" pitchFamily="2" charset="-122"/>
                <a:sym typeface="+mn-ea"/>
              </a:rPr>
              <a:t>，从“格致”到“科学”，自然辩证法通讯，</a:t>
            </a:r>
            <a:r>
              <a:rPr lang="en-US" altLang="zh-CN" dirty="0">
                <a:latin typeface="华文楷体" panose="02010600040101010101" pitchFamily="2" charset="-122"/>
                <a:ea typeface="华文楷体" panose="02010600040101010101" pitchFamily="2" charset="-122"/>
                <a:sym typeface="+mn-ea"/>
              </a:rPr>
              <a:t>1988</a:t>
            </a:r>
            <a:r>
              <a:rPr lang="zh-CN" altLang="en-US" dirty="0">
                <a:latin typeface="华文楷体" panose="02010600040101010101" pitchFamily="2" charset="-122"/>
                <a:ea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sym typeface="+mn-ea"/>
              </a:rPr>
              <a:t>3</a:t>
            </a:r>
            <a:r>
              <a:rPr lang="zh-CN" altLang="en-US" dirty="0">
                <a:latin typeface="华文楷体" panose="02010600040101010101" pitchFamily="2" charset="-122"/>
                <a:ea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sym typeface="+mn-ea"/>
              </a:rPr>
              <a:t>40.</a:t>
            </a:r>
            <a:endParaRPr lang="en-US" altLang="zh-CN" dirty="0"/>
          </a:p>
          <a:p>
            <a:r>
              <a:rPr lang="zh-CN" altLang="en-US" dirty="0"/>
              <a:t>关于对“即物令穷理一一致知”的阐述。朱熹补文可以简释为：每个人都因</a:t>
            </a:r>
            <a:r>
              <a:rPr lang="zh-CN" altLang="en-US" b="1" dirty="0"/>
              <a:t>灵气在心</a:t>
            </a:r>
            <a:r>
              <a:rPr lang="zh-CN" altLang="en-US" dirty="0"/>
              <a:t>而具有天赋的知识，每种事物都有它自身的道理，只是人没有把这个理推究穷尽，所以他的知识也不完备。《大学》教育学习者要接触天下的各种事物,都要在已知道理的基础上做进一步推究，一直穷究到理的终极处。持之以恒地下苦功夫，一旦豁然贯通，对各种事物的道理都了解透彻了。这就是由格物而致知，就是“物格而后知至“。</a:t>
            </a:r>
            <a:endParaRPr lang="en-US" altLang="zh-CN" dirty="0"/>
          </a:p>
          <a:p>
            <a:r>
              <a:rPr lang="zh-CN" altLang="en-US" dirty="0"/>
              <a:t>岛尾永康指出</a:t>
            </a:r>
            <a:r>
              <a:rPr lang="en-US" altLang="zh-CN" dirty="0"/>
              <a:t>, </a:t>
            </a:r>
            <a:r>
              <a:rPr lang="zh-CN" altLang="en-US" dirty="0"/>
              <a:t>在 日本最早使用 “ 科学” 一 词的人是西周</a:t>
            </a:r>
            <a:r>
              <a:rPr lang="en-US" altLang="zh-CN" dirty="0"/>
              <a:t>( 18 2 9</a:t>
            </a:r>
            <a:r>
              <a:rPr lang="zh-CN" altLang="en-US" dirty="0"/>
              <a:t>一 </a:t>
            </a:r>
            <a:r>
              <a:rPr lang="en-US" altLang="zh-CN" dirty="0"/>
              <a:t>1 8 9 7 ) </a:t>
            </a:r>
            <a:r>
              <a:rPr lang="zh-CN" altLang="en-US" dirty="0"/>
              <a:t>。</a:t>
            </a:r>
            <a:r>
              <a:rPr lang="en-US" altLang="zh-CN" dirty="0"/>
              <a:t>1 8 74 </a:t>
            </a:r>
            <a:r>
              <a:rPr lang="zh-CN" altLang="en-US" dirty="0"/>
              <a:t>年</a:t>
            </a:r>
            <a:r>
              <a:rPr lang="en-US" altLang="zh-CN" dirty="0"/>
              <a:t>, </a:t>
            </a:r>
            <a:r>
              <a:rPr lang="zh-CN" altLang="en-US" dirty="0"/>
              <a:t>他在</a:t>
            </a:r>
            <a:r>
              <a:rPr lang="en-US" altLang="zh-CN" dirty="0"/>
              <a:t>《 </a:t>
            </a:r>
            <a:r>
              <a:rPr lang="zh-CN" altLang="en-US" dirty="0"/>
              <a:t>明六杂志</a:t>
            </a:r>
            <a:r>
              <a:rPr lang="en-US" altLang="zh-CN" dirty="0"/>
              <a:t>》</a:t>
            </a:r>
            <a:r>
              <a:rPr lang="zh-CN" altLang="en-US" dirty="0"/>
              <a:t>上发表文章第一次把 </a:t>
            </a:r>
            <a:r>
              <a:rPr lang="en-US" altLang="zh-CN" dirty="0"/>
              <a:t>science </a:t>
            </a:r>
            <a:r>
              <a:rPr lang="zh-CN" altLang="en-US" dirty="0"/>
              <a:t>译为“ 科学”。</a:t>
            </a:r>
            <a:endParaRPr lang="en-US" altLang="zh-CN" dirty="0"/>
          </a:p>
          <a:p>
            <a:r>
              <a:rPr lang="zh-CN" altLang="en-US" dirty="0"/>
              <a:t>西周作为幕府派遣的首批文科留学生</a:t>
            </a:r>
            <a:r>
              <a:rPr lang="en-US" altLang="zh-CN" dirty="0"/>
              <a:t>, </a:t>
            </a:r>
            <a:r>
              <a:rPr lang="zh-CN" altLang="en-US" dirty="0"/>
              <a:t>于</a:t>
            </a:r>
            <a:r>
              <a:rPr lang="en-US" altLang="zh-CN" dirty="0"/>
              <a:t>1862</a:t>
            </a:r>
            <a:r>
              <a:rPr lang="zh-CN" altLang="en-US" dirty="0"/>
              <a:t>年去荷兰，</a:t>
            </a:r>
            <a:r>
              <a:rPr lang="en-US" altLang="zh-CN" dirty="0"/>
              <a:t> </a:t>
            </a:r>
            <a:r>
              <a:rPr lang="zh-CN" altLang="en-US" dirty="0"/>
              <a:t>三年后归国。他本来就有很好的汉学功底，</a:t>
            </a:r>
            <a:r>
              <a:rPr lang="en-US" altLang="zh-CN" dirty="0"/>
              <a:t> </a:t>
            </a:r>
            <a:r>
              <a:rPr lang="zh-CN" altLang="en-US" dirty="0"/>
              <a:t>又留学西洋，</a:t>
            </a:r>
            <a:r>
              <a:rPr lang="en-US" altLang="zh-CN" dirty="0"/>
              <a:t> </a:t>
            </a:r>
            <a:r>
              <a:rPr lang="zh-CN" altLang="en-US" dirty="0"/>
              <a:t>翻译水平高很高，由他首先创用的许多学术名词，如哲学；主观</a:t>
            </a:r>
          </a:p>
          <a:p>
            <a:r>
              <a:rPr lang="zh-CN" altLang="en-US" dirty="0"/>
              <a:t>、 客观、 理性、 现象、 演绎、归纳等</a:t>
            </a:r>
            <a:r>
              <a:rPr lang="en-US" altLang="zh-CN" dirty="0"/>
              <a:t>, </a:t>
            </a:r>
            <a:r>
              <a:rPr lang="zh-CN" altLang="en-US" dirty="0"/>
              <a:t>都成 为专有名词</a:t>
            </a:r>
            <a:r>
              <a:rPr lang="en-US" altLang="zh-CN" dirty="0"/>
              <a:t>, </a:t>
            </a:r>
            <a:r>
              <a:rPr lang="zh-CN" altLang="en-US" dirty="0"/>
              <a:t>并先后转为中文名词，</a:t>
            </a:r>
            <a:r>
              <a:rPr lang="en-US" altLang="zh-CN" dirty="0"/>
              <a:t> </a:t>
            </a:r>
            <a:r>
              <a:rPr lang="zh-CN" altLang="en-US" dirty="0"/>
              <a:t>一 直沿用至今。</a:t>
            </a:r>
            <a:endParaRPr lang="en-US" altLang="zh-CN" dirty="0"/>
          </a:p>
          <a:p>
            <a:r>
              <a:rPr lang="zh-CN" altLang="en-US" dirty="0"/>
              <a:t>西周在学校讲授 </a:t>
            </a:r>
            <a:r>
              <a:rPr lang="en-US" altLang="zh-CN" dirty="0"/>
              <a:t>《 </a:t>
            </a:r>
            <a:r>
              <a:rPr lang="zh-CN" altLang="en-US" dirty="0"/>
              <a:t>百学连环 </a:t>
            </a:r>
            <a:r>
              <a:rPr lang="en-US" altLang="zh-CN" dirty="0"/>
              <a:t>》 , </a:t>
            </a:r>
            <a:r>
              <a:rPr lang="zh-CN" altLang="en-US" dirty="0"/>
              <a:t>分门别类地全面介绍西方文化 </a:t>
            </a:r>
            <a:r>
              <a:rPr lang="en-US" altLang="zh-CN" dirty="0"/>
              <a:t>, </a:t>
            </a:r>
            <a:r>
              <a:rPr lang="zh-CN" altLang="en-US" dirty="0"/>
              <a:t>强调要由哲学家 “ 建立百科学术之统一观 ” </a:t>
            </a:r>
            <a:r>
              <a:rPr lang="en-US" altLang="zh-CN" dirty="0"/>
              <a:t>, </a:t>
            </a:r>
            <a:r>
              <a:rPr lang="zh-CN" altLang="en-US" dirty="0"/>
              <a:t>而 “ 探讨学术之精微则全凭各科学术之专家 。他的这些观点来自法国的实证主义哲学创始人孔德 </a:t>
            </a:r>
            <a:r>
              <a:rPr lang="en-US" altLang="zh-CN" dirty="0"/>
              <a:t>( </a:t>
            </a:r>
            <a:r>
              <a:rPr lang="en-US" altLang="zh-CN" dirty="0" err="1"/>
              <a:t>Auguste</a:t>
            </a:r>
            <a:r>
              <a:rPr lang="en-US" altLang="zh-CN" dirty="0"/>
              <a:t> Comet , 1 7 9 8</a:t>
            </a:r>
            <a:r>
              <a:rPr lang="zh-CN" altLang="en-US" dirty="0"/>
              <a:t>一 </a:t>
            </a:r>
            <a:r>
              <a:rPr lang="en-US" altLang="zh-CN" dirty="0"/>
              <a:t>1 8 5 7 ) </a:t>
            </a:r>
            <a:r>
              <a:rPr lang="zh-CN" altLang="en-US" dirty="0"/>
              <a:t>。孔德关于科学分类的观点</a:t>
            </a:r>
            <a:r>
              <a:rPr lang="en-US" altLang="zh-CN" dirty="0"/>
              <a:t>, </a:t>
            </a:r>
            <a:r>
              <a:rPr lang="zh-CN" altLang="en-US" dirty="0"/>
              <a:t>在近代科学思想更上是有特殊意义的。 前人往往按各知识领域的一 般特征以及相互联系进行分类</a:t>
            </a:r>
            <a:r>
              <a:rPr lang="en-US" altLang="zh-CN" dirty="0"/>
              <a:t>, </a:t>
            </a:r>
            <a:r>
              <a:rPr lang="zh-CN" altLang="en-US" dirty="0"/>
              <a:t>孔德则按各门科学 “ 实证性的水平 </a:t>
            </a:r>
            <a:r>
              <a:rPr lang="en-US" altLang="zh-CN" dirty="0"/>
              <a:t>, </a:t>
            </a:r>
            <a:r>
              <a:rPr lang="zh-CN" altLang="en-US" dirty="0"/>
              <a:t>进行分类</a:t>
            </a:r>
            <a:r>
              <a:rPr lang="en-US" altLang="zh-CN" dirty="0"/>
              <a:t>, </a:t>
            </a:r>
            <a:r>
              <a:rPr lang="zh-CN" altLang="en-US" dirty="0"/>
              <a:t>由此排出了天文学、 物理学、 化学、生物学、 社会学的次序。 孔德同时认为</a:t>
            </a:r>
            <a:r>
              <a:rPr lang="en-US" altLang="zh-CN" dirty="0"/>
              <a:t>, </a:t>
            </a:r>
            <a:r>
              <a:rPr lang="zh-CN" altLang="en-US" dirty="0"/>
              <a:t>这五门学科的排列是由简单到复杂，前面的学科是后面学科的基础。</a:t>
            </a:r>
          </a:p>
          <a:p>
            <a:r>
              <a:rPr lang="zh-CN" altLang="en-US" dirty="0"/>
              <a:t>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华文楷体" panose="02010600040101010101" pitchFamily="2" charset="-122"/>
                <a:ea typeface="华文楷体" panose="02010600040101010101" pitchFamily="2" charset="-122"/>
              </a:rPr>
              <a:t>吴国盛</a:t>
            </a:r>
            <a:r>
              <a:rPr lang="zh-CN" altLang="en-US" sz="1200" dirty="0">
                <a:latin typeface="华文楷体" panose="02010600040101010101" pitchFamily="2" charset="-122"/>
                <a:ea typeface="华文楷体" panose="02010600040101010101" pitchFamily="2" charset="-122"/>
              </a:rPr>
              <a:t>，现代中国人的“科学”概念及其由来，人民论坛，</a:t>
            </a:r>
            <a:r>
              <a:rPr lang="en-US" altLang="zh-CN" sz="1200" dirty="0">
                <a:latin typeface="华文楷体" panose="02010600040101010101" pitchFamily="2" charset="-122"/>
                <a:ea typeface="华文楷体" panose="02010600040101010101" pitchFamily="2" charset="-122"/>
              </a:rPr>
              <a:t>2012</a:t>
            </a:r>
            <a:r>
              <a:rPr lang="zh-CN" altLang="en-US" sz="1200" dirty="0">
                <a:latin typeface="华文楷体" panose="02010600040101010101" pitchFamily="2" charset="-122"/>
                <a:ea typeface="华文楷体" panose="02010600040101010101" pitchFamily="2" charset="-122"/>
              </a:rPr>
              <a:t>（</a:t>
            </a:r>
            <a:r>
              <a:rPr lang="en-US" altLang="zh-CN" sz="1200" dirty="0">
                <a:latin typeface="华文楷体" panose="02010600040101010101" pitchFamily="2" charset="-122"/>
                <a:ea typeface="华文楷体" panose="02010600040101010101" pitchFamily="2" charset="-122"/>
              </a:rPr>
              <a:t>1</a:t>
            </a:r>
            <a:r>
              <a:rPr lang="zh-CN" altLang="en-US" sz="1200" dirty="0">
                <a:latin typeface="华文楷体" panose="02010600040101010101" pitchFamily="2" charset="-122"/>
                <a:ea typeface="华文楷体" panose="02010600040101010101" pitchFamily="2" charset="-122"/>
              </a:rPr>
              <a:t>）</a:t>
            </a:r>
            <a:r>
              <a:rPr lang="en-US" altLang="zh-CN" sz="1200" dirty="0">
                <a:latin typeface="华文楷体" panose="02010600040101010101" pitchFamily="2" charset="-122"/>
                <a:ea typeface="华文楷体" panose="02010600040101010101" pitchFamily="2" charset="-122"/>
              </a:rPr>
              <a:t>:127-128</a:t>
            </a:r>
          </a:p>
          <a:p>
            <a:r>
              <a:rPr lang="en-US" altLang="zh-CN" dirty="0"/>
              <a:t>1897 </a:t>
            </a:r>
            <a:r>
              <a:rPr lang="zh-CN" altLang="en-US" dirty="0"/>
              <a:t>年，康有为在</a:t>
            </a:r>
            <a:r>
              <a:rPr lang="en-US" altLang="zh-CN" dirty="0"/>
              <a:t>《</a:t>
            </a:r>
            <a:r>
              <a:rPr lang="zh-CN" altLang="en-US" dirty="0"/>
              <a:t>日本书目志</a:t>
            </a:r>
            <a:r>
              <a:rPr lang="en-US" altLang="zh-CN" dirty="0"/>
              <a:t>》</a:t>
            </a:r>
            <a:r>
              <a:rPr lang="zh-CN" altLang="en-US" dirty="0"/>
              <a:t>中列出了</a:t>
            </a:r>
            <a:r>
              <a:rPr lang="en-US" altLang="zh-CN" dirty="0"/>
              <a:t>《</a:t>
            </a:r>
            <a:r>
              <a:rPr lang="zh-CN" altLang="en-US" dirty="0"/>
              <a:t>科学入门</a:t>
            </a:r>
            <a:r>
              <a:rPr lang="en-US" altLang="zh-CN" dirty="0"/>
              <a:t>》</a:t>
            </a:r>
            <a:r>
              <a:rPr lang="zh-CN" altLang="en-US" dirty="0"/>
              <a:t>和</a:t>
            </a:r>
            <a:r>
              <a:rPr lang="en-US" altLang="zh-CN" dirty="0"/>
              <a:t>《</a:t>
            </a:r>
            <a:r>
              <a:rPr lang="zh-CN" altLang="en-US" dirty="0"/>
              <a:t>科学之原理</a:t>
            </a:r>
            <a:r>
              <a:rPr lang="en-US" altLang="zh-CN" dirty="0"/>
              <a:t>》</a:t>
            </a:r>
            <a:r>
              <a:rPr lang="zh-CN" altLang="en-US" dirty="0"/>
              <a:t>两书，大概是“科学”这个词作为英文 </a:t>
            </a:r>
            <a:r>
              <a:rPr lang="en-US" altLang="zh-CN" dirty="0"/>
              <a:t>science </a:t>
            </a:r>
            <a:r>
              <a:rPr lang="zh-CN" altLang="en-US" dirty="0"/>
              <a:t>一词的汉译首先出现在中文文献之中。</a:t>
            </a:r>
            <a:endParaRPr lang="en-US" altLang="zh-CN" dirty="0"/>
          </a:p>
          <a:p>
            <a:r>
              <a:rPr lang="zh-CN" altLang="en-US" dirty="0"/>
              <a:t>现代汉语中的人文社会科学术语有 </a:t>
            </a:r>
            <a:r>
              <a:rPr lang="en-US" altLang="zh-CN" dirty="0"/>
              <a:t>70%</a:t>
            </a:r>
            <a:r>
              <a:rPr lang="zh-CN" altLang="en-US" dirty="0"/>
              <a:t>来自日本。今日的科学、民主、自由、哲学、形而上学、技术、自然等词全都采纳了日译。日本这个民族在文化底蕴和思维深度方面有非常大的局限性，现代中国的文化建设以如此大的规模和强度基于日本文化，实在值得各行各业的有识之士一再反思。 已经有不少人从多个角度提出了一些学科的译名存 在的缺陷。比如“哲学”译西文的 </a:t>
            </a:r>
            <a:r>
              <a:rPr lang="en-US" altLang="zh-CN" dirty="0" err="1"/>
              <a:t>philosophia</a:t>
            </a:r>
            <a:r>
              <a:rPr lang="zh-CN" altLang="en-US" dirty="0"/>
              <a:t>，没有译出西 文“爱”（</a:t>
            </a:r>
            <a:r>
              <a:rPr lang="en-US" altLang="zh-CN" dirty="0" err="1"/>
              <a:t>philo</a:t>
            </a:r>
            <a:r>
              <a:rPr lang="zh-CN" altLang="en-US" dirty="0"/>
              <a:t>）“智慧”（</a:t>
            </a:r>
            <a:r>
              <a:rPr lang="en-US" altLang="zh-CN" dirty="0" err="1"/>
              <a:t>sophia</a:t>
            </a:r>
            <a:r>
              <a:rPr lang="zh-CN" altLang="en-US" dirty="0"/>
              <a:t>）的意思来，相反，“哲”是“聪 明”，“哲学”实则“聪明之学”，这就降低了西文 </a:t>
            </a:r>
            <a:r>
              <a:rPr lang="en-US" altLang="zh-CN" dirty="0" err="1"/>
              <a:t>philosophia</a:t>
            </a:r>
            <a:r>
              <a:rPr lang="en-US" altLang="zh-CN" dirty="0"/>
              <a:t> </a:t>
            </a:r>
            <a:r>
              <a:rPr lang="zh-CN" altLang="en-US" dirty="0"/>
              <a:t>的高度。</a:t>
            </a:r>
            <a:endParaRPr lang="en-US" altLang="zh-CN" dirty="0"/>
          </a:p>
        </p:txBody>
      </p:sp>
      <p:sp>
        <p:nvSpPr>
          <p:cNvPr id="4" name="灯片编号占位符 3"/>
          <p:cNvSpPr>
            <a:spLocks noGrp="1"/>
          </p:cNvSpPr>
          <p:nvPr>
            <p:ph type="sldNum" sz="quarter" idx="5"/>
          </p:nvPr>
        </p:nvSpPr>
        <p:spPr/>
        <p:txBody>
          <a:bodyPr/>
          <a:lstStyle/>
          <a:p>
            <a:fld id="{C450A375-C82B-4F72-93B6-03B4AA37CEA8}" type="slidenum">
              <a:rPr lang="zh-CN" altLang="en-US" smtClean="0"/>
              <a:t>18</a:t>
            </a:fld>
            <a:endParaRPr lang="zh-CN" altLang="en-US"/>
          </a:p>
        </p:txBody>
      </p:sp>
    </p:spTree>
    <p:extLst>
      <p:ext uri="{BB962C8B-B14F-4D97-AF65-F5344CB8AC3E}">
        <p14:creationId xmlns:p14="http://schemas.microsoft.com/office/powerpoint/2010/main" val="347194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r>
              <a:rPr lang="en-US" altLang="zh-CN" dirty="0"/>
              <a:t>1 9 1 5</a:t>
            </a:r>
            <a:r>
              <a:rPr lang="zh-CN" altLang="en-US" dirty="0"/>
              <a:t>年</a:t>
            </a:r>
            <a:r>
              <a:rPr lang="en-US" altLang="zh-CN" dirty="0"/>
              <a:t>, </a:t>
            </a:r>
            <a:r>
              <a:rPr lang="zh-CN" altLang="en-US" dirty="0"/>
              <a:t>成立了中国科学</a:t>
            </a:r>
            <a:r>
              <a:rPr lang="en-US" altLang="zh-CN" dirty="0"/>
              <a:t>, </a:t>
            </a:r>
            <a:r>
              <a:rPr lang="zh-CN" altLang="en-US" dirty="0"/>
              <a:t>它计划在中国建立英美式的科学体制</a:t>
            </a:r>
            <a:r>
              <a:rPr lang="en-US" altLang="zh-CN" dirty="0"/>
              <a:t>, </a:t>
            </a:r>
            <a:r>
              <a:rPr lang="zh-CN" altLang="en-US" dirty="0"/>
              <a:t>他们所说的“ 科学” </a:t>
            </a:r>
            <a:r>
              <a:rPr lang="en-US" altLang="zh-CN" dirty="0"/>
              <a:t>, </a:t>
            </a:r>
            <a:r>
              <a:rPr lang="zh-CN" altLang="en-US" dirty="0"/>
              <a:t>是英美式的</a:t>
            </a:r>
            <a:r>
              <a:rPr lang="en-US" altLang="zh-CN" dirty="0"/>
              <a:t>, </a:t>
            </a:r>
            <a:r>
              <a:rPr lang="zh-CN" altLang="en-US" dirty="0"/>
              <a:t>是自然科学。</a:t>
            </a:r>
          </a:p>
          <a:p>
            <a:r>
              <a:rPr lang="en-US" altLang="zh-CN" dirty="0"/>
              <a:t>1 9 2 8</a:t>
            </a:r>
            <a:r>
              <a:rPr lang="zh-CN" altLang="en-US" dirty="0"/>
              <a:t>年</a:t>
            </a:r>
            <a:r>
              <a:rPr lang="en-US" altLang="zh-CN" dirty="0"/>
              <a:t>, </a:t>
            </a:r>
            <a:r>
              <a:rPr lang="zh-CN" altLang="en-US" dirty="0"/>
              <a:t>成立 了中央研究院</a:t>
            </a:r>
            <a:r>
              <a:rPr lang="en-US" altLang="zh-CN" dirty="0"/>
              <a:t>, </a:t>
            </a:r>
            <a:r>
              <a:rPr lang="zh-CN" altLang="en-US" dirty="0"/>
              <a:t>它是在中国建立的法苏式的科学体制</a:t>
            </a:r>
            <a:r>
              <a:rPr lang="en-US" altLang="zh-CN" dirty="0"/>
              <a:t>,</a:t>
            </a:r>
            <a:r>
              <a:rPr lang="zh-CN" altLang="en-US" dirty="0"/>
              <a:t>他们所说的“ 科学” </a:t>
            </a:r>
            <a:r>
              <a:rPr lang="en-US" altLang="zh-CN" dirty="0"/>
              <a:t>, </a:t>
            </a:r>
            <a:r>
              <a:rPr lang="zh-CN" altLang="en-US" dirty="0"/>
              <a:t>也是法苏式的</a:t>
            </a:r>
            <a:r>
              <a:rPr lang="en-US" altLang="zh-CN" dirty="0"/>
              <a:t>, </a:t>
            </a:r>
            <a:r>
              <a:rPr lang="zh-CN" altLang="en-US" dirty="0"/>
              <a:t>兼容自然科学与社会科学。</a:t>
            </a:r>
          </a:p>
          <a:p>
            <a:endParaRPr lang="zh-CN" altLang="en-US" dirty="0"/>
          </a:p>
        </p:txBody>
      </p:sp>
      <p:sp>
        <p:nvSpPr>
          <p:cNvPr id="4" name="灯片编号占位符 3"/>
          <p:cNvSpPr>
            <a:spLocks noGrp="1"/>
          </p:cNvSpPr>
          <p:nvPr>
            <p:ph type="sldNum" sz="quarter" idx="5"/>
          </p:nvPr>
        </p:nvSpPr>
        <p:spPr/>
        <p:txBody>
          <a:bodyPr/>
          <a:lstStyle/>
          <a:p>
            <a:pPr>
              <a:defRPr/>
            </a:pPr>
            <a:fld id="{86032AD7-E236-41CE-91D5-944F6DC1E91C}" type="slidenum">
              <a:rPr lang="zh-CN" altLang="en-US" smtClean="0"/>
              <a:t>19</a:t>
            </a:fld>
            <a:endParaRPr lang="en-US">
              <a:ea typeface="宋体" panose="02010600030101010101" pitchFamily="2" charset="-122"/>
            </a:endParaRPr>
          </a:p>
        </p:txBody>
      </p:sp>
    </p:spTree>
    <p:extLst>
      <p:ext uri="{BB962C8B-B14F-4D97-AF65-F5344CB8AC3E}">
        <p14:creationId xmlns:p14="http://schemas.microsoft.com/office/powerpoint/2010/main" val="287120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9591DF-2690-4E6B-9B66-196968595073}" type="slidenum">
              <a:rPr lang="zh-CN" altLang="en-US" smtClean="0"/>
              <a:t>20</a:t>
            </a:fld>
            <a:endParaRPr lang="en-US">
              <a:ea typeface="宋体" panose="02010600030101010101" pitchFamily="2" charset="-122"/>
            </a:endParaRPr>
          </a:p>
        </p:txBody>
      </p:sp>
    </p:spTree>
    <p:extLst>
      <p:ext uri="{BB962C8B-B14F-4D97-AF65-F5344CB8AC3E}">
        <p14:creationId xmlns:p14="http://schemas.microsoft.com/office/powerpoint/2010/main" val="427893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r>
              <a:rPr lang="zh-CN" altLang="en-US" dirty="0"/>
              <a:t>对于什么是技术</a:t>
            </a:r>
            <a:r>
              <a:rPr lang="en-US" altLang="zh-CN" dirty="0"/>
              <a:t>, </a:t>
            </a:r>
            <a:r>
              <a:rPr lang="zh-CN" altLang="en-US" dirty="0"/>
              <a:t>最早的论述可能是古希腊 的亚里士多德。他首先将科学和技术加以区分</a:t>
            </a:r>
            <a:r>
              <a:rPr lang="en-US" altLang="zh-CN" dirty="0"/>
              <a:t>, </a:t>
            </a:r>
            <a:r>
              <a:rPr lang="zh-CN" altLang="en-US" dirty="0"/>
              <a:t>他认为科学是知识</a:t>
            </a:r>
            <a:r>
              <a:rPr lang="en-US" altLang="zh-CN" dirty="0"/>
              <a:t>, </a:t>
            </a:r>
            <a:r>
              <a:rPr lang="zh-CN" altLang="en-US" dirty="0"/>
              <a:t>而把技术和人们的实际活动联系起来。 亚里士多德把技术定义为人类活动的技能。</a:t>
            </a:r>
          </a:p>
        </p:txBody>
      </p:sp>
      <p:sp>
        <p:nvSpPr>
          <p:cNvPr id="4" name="灯片编号占位符 3"/>
          <p:cNvSpPr>
            <a:spLocks noGrp="1"/>
          </p:cNvSpPr>
          <p:nvPr>
            <p:ph type="sldNum" sz="quarter" idx="5"/>
          </p:nvPr>
        </p:nvSpPr>
        <p:spPr/>
        <p:txBody>
          <a:bodyPr/>
          <a:lstStyle/>
          <a:p>
            <a:pPr>
              <a:defRPr/>
            </a:pPr>
            <a:fld id="{B3954C43-3525-4182-9386-9BD35785CCFE}" type="slidenum">
              <a:rPr lang="zh-CN" altLang="en-US" smtClean="0"/>
              <a:t>21</a:t>
            </a:fld>
            <a:endParaRPr lang="en-US">
              <a:ea typeface="宋体" panose="02010600030101010101" pitchFamily="2" charset="-122"/>
            </a:endParaRPr>
          </a:p>
        </p:txBody>
      </p:sp>
    </p:spTree>
    <p:extLst>
      <p:ext uri="{BB962C8B-B14F-4D97-AF65-F5344CB8AC3E}">
        <p14:creationId xmlns:p14="http://schemas.microsoft.com/office/powerpoint/2010/main" val="601099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22</a:t>
            </a:fld>
            <a:endParaRPr lang="zh-CN" altLang="en-US"/>
          </a:p>
        </p:txBody>
      </p:sp>
    </p:spTree>
    <p:extLst>
      <p:ext uri="{BB962C8B-B14F-4D97-AF65-F5344CB8AC3E}">
        <p14:creationId xmlns:p14="http://schemas.microsoft.com/office/powerpoint/2010/main" val="320613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r>
              <a:rPr lang="zh-CN" altLang="en-US" dirty="0"/>
              <a:t>人类的本性之争</a:t>
            </a:r>
            <a:r>
              <a:rPr lang="en-US" altLang="zh-CN" dirty="0"/>
              <a:t>—</a:t>
            </a:r>
            <a:r>
              <a:rPr lang="zh-CN" altLang="en-US" dirty="0"/>
              <a:t>人之初性本善还是性本恶？刘星（一正）著</a:t>
            </a:r>
            <a:r>
              <a:rPr lang="en-US" altLang="zh-CN" dirty="0"/>
              <a:t>《</a:t>
            </a:r>
            <a:r>
              <a:rPr lang="zh-CN" altLang="en-US" dirty="0"/>
              <a:t>西窗法雨</a:t>
            </a:r>
            <a:r>
              <a:rPr lang="en-US" altLang="zh-CN" dirty="0"/>
              <a:t>》</a:t>
            </a:r>
            <a:r>
              <a:rPr lang="zh-CN" altLang="en-US" dirty="0"/>
              <a:t>：法治的假设前提。道德和法律？</a:t>
            </a:r>
          </a:p>
        </p:txBody>
      </p:sp>
      <p:sp>
        <p:nvSpPr>
          <p:cNvPr id="4" name="灯片编号占位符 3"/>
          <p:cNvSpPr>
            <a:spLocks noGrp="1"/>
          </p:cNvSpPr>
          <p:nvPr>
            <p:ph type="sldNum" sz="quarter" idx="5"/>
          </p:nvPr>
        </p:nvSpPr>
        <p:spPr/>
        <p:txBody>
          <a:bodyPr/>
          <a:lstStyle/>
          <a:p>
            <a:pPr>
              <a:defRPr/>
            </a:pPr>
            <a:fld id="{C8CD7516-EC89-4DC0-A02B-DA8521CB29F8}" type="slidenum">
              <a:rPr lang="zh-CN" altLang="en-US" smtClean="0"/>
              <a:t>23</a:t>
            </a:fld>
            <a:endParaRPr lang="en-US">
              <a:ea typeface="宋体" panose="02010600030101010101" pitchFamily="2" charset="-122"/>
            </a:endParaRPr>
          </a:p>
        </p:txBody>
      </p:sp>
    </p:spTree>
    <p:extLst>
      <p:ext uri="{BB962C8B-B14F-4D97-AF65-F5344CB8AC3E}">
        <p14:creationId xmlns:p14="http://schemas.microsoft.com/office/powerpoint/2010/main" val="1700420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2012年，党的十八大报告提出：“法治是治国理政的基本要求。要推进科学立法、严格执法、公正司法、全民守法，坚持法律面前人人平等，保证有法必依、执法必严、违法必究”从而确定了“科学立法、严格执法、公正司法、全民守法”新的法治建设的十六字方针。</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张文显：</a:t>
            </a:r>
            <a:r>
              <a:rPr lang="zh-CN" altLang="en-US" sz="1200" b="1" i="0" kern="1200" dirty="0">
                <a:solidFill>
                  <a:schemeClr val="tx1"/>
                </a:solidFill>
                <a:effectLst/>
                <a:latin typeface="Times New Roman" panose="02020603050405020304" pitchFamily="18" charset="0"/>
                <a:ea typeface="宋体" panose="02010600030101010101" pitchFamily="2" charset="-122"/>
                <a:cs typeface="+mn-cs"/>
              </a:rPr>
              <a:t>中国法治</a:t>
            </a:r>
            <a:r>
              <a:rPr lang="en-US" altLang="zh-CN" sz="1200" b="1" i="0" kern="1200" dirty="0">
                <a:solidFill>
                  <a:schemeClr val="tx1"/>
                </a:solidFill>
                <a:effectLst/>
                <a:latin typeface="Times New Roman" panose="02020603050405020304" pitchFamily="18" charset="0"/>
                <a:ea typeface="宋体" panose="02010600030101010101" pitchFamily="2" charset="-122"/>
                <a:cs typeface="+mn-cs"/>
              </a:rPr>
              <a:t>40</a:t>
            </a:r>
            <a:r>
              <a:rPr lang="zh-CN" altLang="en-US" sz="1200" b="1" i="0" kern="1200" dirty="0">
                <a:solidFill>
                  <a:schemeClr val="tx1"/>
                </a:solidFill>
                <a:effectLst/>
                <a:latin typeface="Times New Roman" panose="02020603050405020304" pitchFamily="18" charset="0"/>
                <a:ea typeface="宋体" panose="02010600030101010101" pitchFamily="2" charset="-122"/>
                <a:cs typeface="+mn-cs"/>
              </a:rPr>
              <a:t>年：历程、轨迹和经验  </a:t>
            </a:r>
            <a:r>
              <a:rPr lang="en-US" altLang="zh-CN" sz="1200" b="1" i="0" kern="1200" dirty="0">
                <a:solidFill>
                  <a:schemeClr val="tx1"/>
                </a:solidFill>
                <a:effectLst/>
                <a:latin typeface="Times New Roman" panose="02020603050405020304" pitchFamily="18" charset="0"/>
                <a:ea typeface="宋体" panose="02010600030101010101" pitchFamily="2" charset="-122"/>
                <a:cs typeface="+mn-cs"/>
              </a:rPr>
              <a:t>https://www.sohu.com/a/277737410_159412</a:t>
            </a:r>
            <a:endParaRPr lang="zh-CN" altLang="en-US" sz="1200" b="1" i="0" kern="1200" dirty="0">
              <a:solidFill>
                <a:schemeClr val="tx1"/>
              </a:solidFill>
              <a:effectLst/>
              <a:latin typeface="Times New Roman" panose="02020603050405020304" pitchFamily="18"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fld id="{C450A375-C82B-4F72-93B6-03B4AA37CEA8}" type="slidenum">
              <a:rPr lang="zh-CN" altLang="en-US" smtClean="0"/>
              <a:t>25</a:t>
            </a:fld>
            <a:endParaRPr lang="zh-CN" altLang="en-US"/>
          </a:p>
        </p:txBody>
      </p:sp>
    </p:spTree>
    <p:extLst>
      <p:ext uri="{BB962C8B-B14F-4D97-AF65-F5344CB8AC3E}">
        <p14:creationId xmlns:p14="http://schemas.microsoft.com/office/powerpoint/2010/main" val="397373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ln>
        </p:spPr>
      </p:sp>
      <p:sp>
        <p:nvSpPr>
          <p:cNvPr id="91139" name="Rectangle 3"/>
          <p:cNvSpPr>
            <a:spLocks noGrp="1" noChangeArrowheads="1"/>
          </p:cNvSpPr>
          <p:nvPr>
            <p:ph type="body" idx="1"/>
          </p:nvPr>
        </p:nvSpPr>
        <p:spPr bwMode="auto">
          <a:noFill/>
        </p:spPr>
        <p:txBody>
          <a:bodyPr wrap="square" numCol="1" anchor="t" anchorCtr="0" compatLnSpc="1"/>
          <a:lstStyle/>
          <a:p>
            <a:r>
              <a:rPr lang="en-US" altLang="zh-CN" dirty="0"/>
              <a:t>http://v.ku6.com/show/qfp1XOC3RzKtWluy.html</a:t>
            </a:r>
            <a:endParaRPr lang="zh-CN" altLang="en-US" dirty="0"/>
          </a:p>
          <a:p>
            <a:r>
              <a:rPr lang="zh-CN" altLang="en-US" dirty="0"/>
              <a:t>公审林彪、江青反革命集团案。</a:t>
            </a:r>
            <a:r>
              <a:rPr lang="zh-CN" altLang="en-US" b="1" dirty="0">
                <a:solidFill>
                  <a:srgbClr val="FF0000"/>
                </a:solidFill>
              </a:rPr>
              <a:t>1980</a:t>
            </a:r>
            <a:r>
              <a:rPr lang="zh-CN" altLang="en-US" b="1" dirty="0">
                <a:solidFill>
                  <a:srgbClr val="FF0000"/>
                </a:solidFill>
                <a:latin typeface="Times New Roman" panose="02020603050405020304" pitchFamily="18" charset="0"/>
              </a:rPr>
              <a:t>年</a:t>
            </a:r>
            <a:r>
              <a:rPr lang="zh-CN" altLang="en-US" b="1" dirty="0">
                <a:solidFill>
                  <a:srgbClr val="FF0000"/>
                </a:solidFill>
              </a:rPr>
              <a:t>11</a:t>
            </a:r>
            <a:r>
              <a:rPr lang="zh-CN" altLang="en-US" b="1" dirty="0">
                <a:solidFill>
                  <a:srgbClr val="FF0000"/>
                </a:solidFill>
                <a:latin typeface="Times New Roman" panose="02020603050405020304" pitchFamily="18" charset="0"/>
              </a:rPr>
              <a:t>月</a:t>
            </a:r>
            <a:r>
              <a:rPr lang="zh-CN" altLang="en-US" b="1" dirty="0">
                <a:solidFill>
                  <a:srgbClr val="FF0000"/>
                </a:solidFill>
              </a:rPr>
              <a:t>20</a:t>
            </a:r>
            <a:r>
              <a:rPr lang="zh-CN" altLang="en-US" b="1" dirty="0">
                <a:solidFill>
                  <a:srgbClr val="FF0000"/>
                </a:solidFill>
                <a:latin typeface="Times New Roman" panose="02020603050405020304" pitchFamily="18" charset="0"/>
              </a:rPr>
              <a:t>日至</a:t>
            </a:r>
            <a:r>
              <a:rPr lang="zh-CN" altLang="en-US" b="1" dirty="0">
                <a:solidFill>
                  <a:srgbClr val="FF0000"/>
                </a:solidFill>
              </a:rPr>
              <a:t>1981</a:t>
            </a:r>
            <a:r>
              <a:rPr lang="zh-CN" altLang="en-US" b="1" dirty="0">
                <a:solidFill>
                  <a:srgbClr val="FF0000"/>
                </a:solidFill>
                <a:latin typeface="Times New Roman" panose="02020603050405020304" pitchFamily="18" charset="0"/>
              </a:rPr>
              <a:t>年</a:t>
            </a:r>
            <a:r>
              <a:rPr lang="zh-CN" altLang="en-US" b="1" dirty="0">
                <a:solidFill>
                  <a:srgbClr val="FF0000"/>
                </a:solidFill>
              </a:rPr>
              <a:t>1</a:t>
            </a:r>
            <a:r>
              <a:rPr lang="zh-CN" altLang="en-US" b="1" dirty="0">
                <a:solidFill>
                  <a:srgbClr val="FF0000"/>
                </a:solidFill>
                <a:latin typeface="Times New Roman" panose="02020603050405020304" pitchFamily="18" charset="0"/>
              </a:rPr>
              <a:t>月</a:t>
            </a:r>
            <a:r>
              <a:rPr lang="zh-CN" altLang="en-US" b="1" dirty="0">
                <a:solidFill>
                  <a:srgbClr val="FF0000"/>
                </a:solidFill>
              </a:rPr>
              <a:t>25</a:t>
            </a:r>
            <a:r>
              <a:rPr lang="zh-CN" altLang="en-US" b="1" dirty="0">
                <a:solidFill>
                  <a:srgbClr val="FF0000"/>
                </a:solidFill>
                <a:latin typeface="Times New Roman" panose="02020603050405020304" pitchFamily="18" charset="0"/>
              </a:rPr>
              <a:t>日</a:t>
            </a:r>
            <a:r>
              <a:rPr lang="zh-CN" altLang="en-US" dirty="0">
                <a:latin typeface="Times New Roman" panose="02020603050405020304" pitchFamily="18" charset="0"/>
              </a:rPr>
              <a:t>，最高人民法院特别法庭依法对林彪、江青反革命集团进行公开审判。这是中国五千年历史上从未有过的一场大审判，这场大审判不但载入了中华人民共和国和中国共产党的历史，同时也将载入中华民族的法治历史。</a:t>
            </a:r>
            <a:endParaRPr lang="zh-CN" altLang="en-US" dirty="0"/>
          </a:p>
          <a:p>
            <a:r>
              <a:rPr lang="zh-CN" altLang="en-US" dirty="0"/>
              <a:t>原因有：其一，“两案首犯、主犯曾置身中国政治权力的巅峰</a:t>
            </a:r>
            <a:r>
              <a:rPr lang="en-US" altLang="zh-CN" dirty="0"/>
              <a:t>,</a:t>
            </a:r>
            <a:r>
              <a:rPr lang="zh-CN" altLang="en-US" dirty="0"/>
              <a:t>且错综复杂的案情涉及到一些党和国家的核心机密。其二，率先采用刑事辩护制度。为作恶多端的被告人</a:t>
            </a:r>
            <a:r>
              <a:rPr lang="en-US" altLang="zh-CN" dirty="0"/>
              <a:t>--“</a:t>
            </a:r>
            <a:r>
              <a:rPr lang="zh-CN" altLang="en-US" dirty="0"/>
              <a:t>坏人”请辩护人。辩护组组长张思之。为陈伯达、姚文元、吴法宪、李作鹏和江腾蛟五人提供了律师辩护。其三，成立了特别法庭。具体又根据被告的身份分为第一审判庭和第二审判庭（军事法庭的性质），审判员人数众多。其四，庭审次数多。从</a:t>
            </a:r>
            <a:r>
              <a:rPr lang="en-US" altLang="zh-CN" dirty="0"/>
              <a:t>1980</a:t>
            </a:r>
            <a:r>
              <a:rPr lang="zh-CN" altLang="en-US" dirty="0"/>
              <a:t>年</a:t>
            </a:r>
            <a:r>
              <a:rPr lang="en-US" altLang="zh-CN" dirty="0"/>
              <a:t>11</a:t>
            </a:r>
            <a:r>
              <a:rPr lang="zh-CN" altLang="en-US" dirty="0"/>
              <a:t>月开始到</a:t>
            </a:r>
            <a:r>
              <a:rPr lang="en-US" altLang="zh-CN" dirty="0"/>
              <a:t>1981</a:t>
            </a:r>
            <a:r>
              <a:rPr lang="zh-CN" altLang="en-US" dirty="0"/>
              <a:t>年</a:t>
            </a:r>
            <a:r>
              <a:rPr lang="en-US" altLang="zh-CN" dirty="0"/>
              <a:t>1</a:t>
            </a:r>
            <a:r>
              <a:rPr lang="zh-CN" altLang="en-US" dirty="0"/>
              <a:t>月</a:t>
            </a:r>
            <a:r>
              <a:rPr lang="en-US" altLang="zh-CN" dirty="0"/>
              <a:t>25</a:t>
            </a:r>
            <a:r>
              <a:rPr lang="zh-CN" altLang="en-US" dirty="0"/>
              <a:t>日，历时两个月零</a:t>
            </a:r>
            <a:r>
              <a:rPr lang="en-US" altLang="zh-CN" dirty="0"/>
              <a:t>7</a:t>
            </a:r>
            <a:r>
              <a:rPr lang="zh-CN" altLang="en-US" dirty="0"/>
              <a:t>天，连同首次开庭、最后审判和参加第一庭的审讯，一共</a:t>
            </a:r>
            <a:r>
              <a:rPr lang="en-US" altLang="zh-CN" dirty="0"/>
              <a:t>42</a:t>
            </a:r>
            <a:r>
              <a:rPr lang="zh-CN" altLang="en-US" dirty="0"/>
              <a:t>次庭审。</a:t>
            </a:r>
          </a:p>
        </p:txBody>
      </p:sp>
    </p:spTree>
    <p:extLst>
      <p:ext uri="{BB962C8B-B14F-4D97-AF65-F5344CB8AC3E}">
        <p14:creationId xmlns:p14="http://schemas.microsoft.com/office/powerpoint/2010/main" val="16927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a:latin typeface="华文楷体" panose="02010600040101010101" pitchFamily="2" charset="-122"/>
                <a:ea typeface="华文楷体" panose="02010600040101010101" pitchFamily="2" charset="-122"/>
              </a:rPr>
              <a:t>20</a:t>
            </a:r>
            <a:r>
              <a:rPr lang="zh-CN" altLang="en-US" sz="1200" dirty="0">
                <a:latin typeface="华文楷体" panose="02010600040101010101" pitchFamily="2" charset="-122"/>
                <a:ea typeface="华文楷体" panose="02010600040101010101" pitchFamily="2" charset="-122"/>
              </a:rPr>
              <a:t>世纪</a:t>
            </a:r>
            <a:r>
              <a:rPr lang="en-US" altLang="zh-CN" sz="1200" dirty="0">
                <a:latin typeface="华文楷体" panose="02010600040101010101" pitchFamily="2" charset="-122"/>
                <a:ea typeface="华文楷体" panose="02010600040101010101" pitchFamily="2" charset="-122"/>
              </a:rPr>
              <a:t>80</a:t>
            </a:r>
            <a:r>
              <a:rPr lang="zh-CN" altLang="en-US" sz="1200" dirty="0">
                <a:latin typeface="华文楷体" panose="02010600040101010101" pitchFamily="2" charset="-122"/>
                <a:ea typeface="华文楷体" panose="02010600040101010101" pitchFamily="2" charset="-122"/>
              </a:rPr>
              <a:t>年代中期开始，我国发生了科技与法律的历史性联姻。大量涌现的</a:t>
            </a:r>
            <a:r>
              <a:rPr lang="zh-CN" altLang="en-US" sz="1200" b="1" dirty="0">
                <a:latin typeface="华文楷体" panose="02010600040101010101" pitchFamily="2" charset="-122"/>
                <a:ea typeface="华文楷体" panose="02010600040101010101" pitchFamily="2" charset="-122"/>
              </a:rPr>
              <a:t>科技法律规范</a:t>
            </a:r>
            <a:r>
              <a:rPr lang="zh-CN" altLang="en-US" sz="1200" dirty="0">
                <a:latin typeface="华文楷体" panose="02010600040101010101" pitchFamily="2" charset="-122"/>
                <a:ea typeface="华文楷体" panose="02010600040101010101" pitchFamily="2" charset="-122"/>
              </a:rPr>
              <a:t>结成了一个新的家庭</a:t>
            </a:r>
            <a:r>
              <a:rPr lang="en-US" altLang="zh-CN" sz="1200" dirty="0">
                <a:latin typeface="华文楷体" panose="02010600040101010101" pitchFamily="2" charset="-122"/>
                <a:ea typeface="华文楷体" panose="02010600040101010101" pitchFamily="2" charset="-122"/>
              </a:rPr>
              <a:t>---</a:t>
            </a:r>
            <a:r>
              <a:rPr lang="zh-CN" altLang="en-US" sz="1200" dirty="0">
                <a:latin typeface="华文楷体" panose="02010600040101010101" pitchFamily="2" charset="-122"/>
                <a:ea typeface="华文楷体" panose="02010600040101010101" pitchFamily="2" charset="-122"/>
              </a:rPr>
              <a:t>科技法诞生了。</a:t>
            </a:r>
            <a:endParaRPr lang="en-US" altLang="zh-CN" sz="1200" dirty="0">
              <a:latin typeface="华文楷体" panose="02010600040101010101" pitchFamily="2" charset="-122"/>
              <a:ea typeface="华文楷体" panose="02010600040101010101" pitchFamily="2" charset="-122"/>
            </a:endParaRPr>
          </a:p>
          <a:p>
            <a:r>
              <a:rPr lang="zh-CN" altLang="en-US" sz="1200" dirty="0">
                <a:latin typeface="华文行楷" panose="02010800040101010101" pitchFamily="2" charset="-122"/>
                <a:ea typeface="华文行楷" panose="02010800040101010101" pitchFamily="2" charset="-122"/>
              </a:rPr>
              <a:t>赵震江主编，</a:t>
            </a:r>
            <a:r>
              <a:rPr lang="en-US" altLang="zh-CN" sz="1200" dirty="0">
                <a:latin typeface="华文行楷" panose="02010800040101010101" pitchFamily="2" charset="-122"/>
                <a:ea typeface="华文行楷" panose="02010800040101010101" pitchFamily="2" charset="-122"/>
              </a:rPr>
              <a:t>《</a:t>
            </a:r>
            <a:r>
              <a:rPr lang="zh-CN" altLang="en-US" sz="1200" dirty="0">
                <a:latin typeface="华文行楷" panose="02010800040101010101" pitchFamily="2" charset="-122"/>
                <a:ea typeface="华文行楷" panose="02010800040101010101" pitchFamily="2" charset="-122"/>
              </a:rPr>
              <a:t>科技法学</a:t>
            </a:r>
            <a:r>
              <a:rPr lang="en-US" altLang="zh-CN" sz="1200" dirty="0">
                <a:latin typeface="华文行楷" panose="02010800040101010101" pitchFamily="2" charset="-122"/>
                <a:ea typeface="华文行楷" panose="02010800040101010101" pitchFamily="2" charset="-122"/>
              </a:rPr>
              <a:t>》</a:t>
            </a:r>
            <a:r>
              <a:rPr lang="zh-CN" altLang="en-US" sz="1200" dirty="0">
                <a:latin typeface="华文行楷" panose="02010800040101010101" pitchFamily="2" charset="-122"/>
                <a:ea typeface="华文行楷" panose="02010800040101010101" pitchFamily="2" charset="-122"/>
              </a:rPr>
              <a:t>，北京大学出版社，</a:t>
            </a:r>
            <a:r>
              <a:rPr lang="en-US" altLang="zh-CN" sz="1200" dirty="0">
                <a:latin typeface="华文行楷" panose="02010800040101010101" pitchFamily="2" charset="-122"/>
                <a:ea typeface="华文行楷" panose="02010800040101010101" pitchFamily="2" charset="-122"/>
              </a:rPr>
              <a:t>1991</a:t>
            </a:r>
            <a:r>
              <a:rPr lang="zh-CN" altLang="en-US" sz="1200" dirty="0">
                <a:latin typeface="华文行楷" panose="02010800040101010101" pitchFamily="2" charset="-122"/>
                <a:ea typeface="华文行楷" panose="02010800040101010101" pitchFamily="2" charset="-122"/>
              </a:rPr>
              <a:t>年第一版前言。</a:t>
            </a:r>
          </a:p>
          <a:p>
            <a:endParaRPr lang="zh-CN" altLang="en-US"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28</a:t>
            </a:fld>
            <a:endParaRPr lang="zh-CN" altLang="en-US"/>
          </a:p>
        </p:txBody>
      </p:sp>
    </p:spTree>
    <p:extLst>
      <p:ext uri="{BB962C8B-B14F-4D97-AF65-F5344CB8AC3E}">
        <p14:creationId xmlns:p14="http://schemas.microsoft.com/office/powerpoint/2010/main" val="341744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一、学科设置</a:t>
            </a:r>
            <a:endParaRPr lang="en-US" altLang="zh-CN" dirty="0"/>
          </a:p>
          <a:p>
            <a:r>
              <a:rPr lang="en-US" altLang="zh-CN" dirty="0"/>
              <a:t>1</a:t>
            </a:r>
            <a:r>
              <a:rPr lang="zh-CN" altLang="en-US" dirty="0"/>
              <a:t>、科技法不是教育部确定的</a:t>
            </a:r>
            <a:r>
              <a:rPr lang="en-US" altLang="zh-CN" dirty="0"/>
              <a:t>16</a:t>
            </a:r>
            <a:r>
              <a:rPr lang="zh-CN" altLang="en-US" dirty="0"/>
              <a:t>门法学核心课程。</a:t>
            </a:r>
            <a:r>
              <a:rPr lang="en-US" altLang="zh-CN" dirty="0"/>
              <a:t>2007</a:t>
            </a:r>
            <a:r>
              <a:rPr lang="zh-CN" altLang="en-US" dirty="0"/>
              <a:t>年</a:t>
            </a:r>
            <a:r>
              <a:rPr lang="en-US" altLang="zh-CN" dirty="0"/>
              <a:t>3</a:t>
            </a:r>
            <a:r>
              <a:rPr lang="zh-CN" altLang="en-US" dirty="0"/>
              <a:t>月</a:t>
            </a:r>
            <a:r>
              <a:rPr lang="en-US" altLang="zh-CN" dirty="0"/>
              <a:t>11</a:t>
            </a:r>
            <a:r>
              <a:rPr lang="zh-CN" altLang="en-US" dirty="0"/>
              <a:t>日，教育部高校法学学科教学指导委员会在中国人民大学法学院</a:t>
            </a:r>
            <a:r>
              <a:rPr lang="en-US" altLang="zh-CN" dirty="0"/>
              <a:t>815</a:t>
            </a:r>
            <a:r>
              <a:rPr lang="zh-CN" altLang="en-US" dirty="0"/>
              <a:t>会议室举行了全体委员会议。会上充分研究、讨论和通过了调整法学学科核心课程的决定和马克思义理论研究和建设工程重点教材（法学）的建议名单。会上通过的法学学科核心课程共</a:t>
            </a:r>
            <a:r>
              <a:rPr lang="en-US" altLang="zh-CN" dirty="0"/>
              <a:t>16</a:t>
            </a:r>
            <a:r>
              <a:rPr lang="zh-CN" altLang="en-US" dirty="0"/>
              <a:t>门，其中包括原来的</a:t>
            </a:r>
            <a:r>
              <a:rPr lang="en-US" altLang="zh-CN" dirty="0"/>
              <a:t>14</a:t>
            </a:r>
            <a:r>
              <a:rPr lang="zh-CN" altLang="en-US" dirty="0"/>
              <a:t>门核心课程（法理学、宪法、中国法制史、刑法、民法、商法、</a:t>
            </a:r>
            <a:r>
              <a:rPr lang="zh-CN" altLang="en-US" b="1" dirty="0"/>
              <a:t>知识产权法</a:t>
            </a:r>
            <a:r>
              <a:rPr lang="zh-CN" altLang="en-US" dirty="0"/>
              <a:t>、经济法、刑事诉讼法、民事诉讼法、行政法与行政诉讼法、国际法、国际私法、国际经济法。），又新增了两门（环境法与资源保护法、劳动法与社会保障法）。</a:t>
            </a:r>
            <a:endParaRPr lang="en-US" altLang="zh-CN" dirty="0"/>
          </a:p>
          <a:p>
            <a:r>
              <a:rPr lang="en-US" altLang="zh-CN" dirty="0"/>
              <a:t>--</a:t>
            </a:r>
            <a:r>
              <a:rPr lang="zh-CN" altLang="en-US" b="1" dirty="0"/>
              <a:t>没有科技法。这就涉及这本课程设置的合理性问题。也涉及该法作为一个独立的学科的合法地位</a:t>
            </a:r>
            <a:r>
              <a:rPr lang="zh-CN" altLang="en-US" b="1" baseline="0" dirty="0"/>
              <a:t>问题。</a:t>
            </a:r>
            <a:endParaRPr lang="en-US" altLang="zh-CN" b="1" baseline="0" dirty="0"/>
          </a:p>
          <a:p>
            <a:r>
              <a:rPr lang="en-US" altLang="zh-CN" b="0" baseline="0" dirty="0"/>
              <a:t>2</a:t>
            </a:r>
            <a:r>
              <a:rPr lang="zh-CN" altLang="en-US" b="0" baseline="0" dirty="0"/>
              <a:t>、科技法作为一个独立的学科建设历史悠久。</a:t>
            </a:r>
            <a:endParaRPr lang="en-US" altLang="zh-CN" b="0" baseline="0" dirty="0"/>
          </a:p>
          <a:p>
            <a:r>
              <a:rPr lang="en-US" altLang="zh-CN" b="0" baseline="0" dirty="0"/>
              <a:t>3</a:t>
            </a:r>
            <a:r>
              <a:rPr lang="zh-CN" altLang="en-US" b="0" baseline="0" dirty="0"/>
              <a:t>、立法上确定了科技法的合法地位。</a:t>
            </a:r>
            <a:endParaRPr lang="en-US" altLang="zh-CN" b="0" baseline="0" dirty="0"/>
          </a:p>
          <a:p>
            <a:r>
              <a:rPr lang="zh-CN" altLang="en-US" b="0" baseline="0" dirty="0"/>
              <a:t>二、中科院开设科技法的必要性</a:t>
            </a:r>
            <a:endParaRPr lang="en-US" altLang="zh-CN" b="0" baseline="0" dirty="0"/>
          </a:p>
          <a:p>
            <a:r>
              <a:rPr lang="en-US" altLang="zh-CN" b="0" baseline="0" dirty="0"/>
              <a:t>1</a:t>
            </a:r>
            <a:r>
              <a:rPr lang="zh-CN" altLang="en-US" b="0" baseline="0" dirty="0"/>
              <a:t>、课程开设的由来和发展</a:t>
            </a:r>
            <a:endParaRPr lang="en-US" altLang="zh-CN" b="0" baseline="0" dirty="0"/>
          </a:p>
          <a:p>
            <a:r>
              <a:rPr lang="en-US" altLang="zh-CN" b="0" baseline="0" dirty="0"/>
              <a:t>2</a:t>
            </a:r>
            <a:r>
              <a:rPr lang="zh-CN" altLang="en-US" b="0" baseline="0" dirty="0"/>
              <a:t>、后来的聚焦和定位。</a:t>
            </a:r>
            <a:endParaRPr lang="en-US" altLang="zh-CN" b="0" baseline="0" dirty="0"/>
          </a:p>
          <a:p>
            <a:endParaRPr lang="en-US" altLang="zh-CN" b="0" baseline="0" dirty="0"/>
          </a:p>
          <a:p>
            <a:endParaRPr lang="zh-CN" altLang="en-US" b="0"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2</a:t>
            </a:fld>
            <a:endParaRPr lang="zh-CN" altLang="en-US"/>
          </a:p>
        </p:txBody>
      </p:sp>
    </p:spTree>
    <p:extLst>
      <p:ext uri="{BB962C8B-B14F-4D97-AF65-F5344CB8AC3E}">
        <p14:creationId xmlns:p14="http://schemas.microsoft.com/office/powerpoint/2010/main" val="80678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2710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a:lnSpc>
                <a:spcPct val="150000"/>
              </a:lnSpc>
              <a:buFontTx/>
              <a:buNone/>
            </a:pPr>
            <a:r>
              <a:rPr lang="zh-CN" altLang="en-US" sz="1200" dirty="0">
                <a:latin typeface="宋体" panose="02010600030101010101" pitchFamily="2" charset="-122"/>
                <a:ea typeface="宋体" panose="02010600030101010101" pitchFamily="2" charset="-122"/>
              </a:rPr>
              <a:t>参考文献：</a:t>
            </a:r>
            <a:endParaRPr lang="en-US" altLang="zh-CN" sz="1200" dirty="0">
              <a:latin typeface="宋体" panose="02010600030101010101" pitchFamily="2" charset="-122"/>
              <a:ea typeface="宋体" panose="02010600030101010101" pitchFamily="2" charset="-122"/>
            </a:endParaRPr>
          </a:p>
          <a:p>
            <a:pPr>
              <a:lnSpc>
                <a:spcPct val="150000"/>
              </a:lnSpc>
              <a:buFontTx/>
              <a:buNone/>
            </a:pPr>
            <a:r>
              <a:rPr lang="zh-CN" altLang="en-US" sz="1200" dirty="0">
                <a:latin typeface="宋体" panose="02010600030101010101" pitchFamily="2" charset="-122"/>
                <a:ea typeface="宋体" panose="02010600030101010101" pitchFamily="2" charset="-122"/>
              </a:rPr>
              <a:t>马礼，现代科学技术的发展对法律运行的影响，社科纵横，</a:t>
            </a:r>
            <a:r>
              <a:rPr lang="en-US" sz="1200" dirty="0">
                <a:latin typeface="宋体" panose="02010600030101010101" pitchFamily="2" charset="-122"/>
                <a:ea typeface="宋体" panose="02010600030101010101" pitchFamily="2" charset="-122"/>
              </a:rPr>
              <a:t>2008</a:t>
            </a:r>
            <a:r>
              <a:rPr lang="zh-CN" altLang="en-US" sz="1200" dirty="0">
                <a:latin typeface="宋体" panose="02010600030101010101" pitchFamily="2" charset="-122"/>
                <a:ea typeface="宋体" panose="02010600030101010101" pitchFamily="2" charset="-122"/>
              </a:rPr>
              <a:t>年第</a:t>
            </a:r>
            <a:r>
              <a:rPr lang="en-US" sz="1200" dirty="0">
                <a:latin typeface="宋体" panose="02010600030101010101" pitchFamily="2" charset="-122"/>
                <a:ea typeface="宋体" panose="02010600030101010101" pitchFamily="2" charset="-122"/>
              </a:rPr>
              <a:t>11</a:t>
            </a:r>
            <a:r>
              <a:rPr lang="zh-CN" altLang="en-US" sz="1200" dirty="0">
                <a:latin typeface="宋体" panose="02010600030101010101" pitchFamily="2" charset="-122"/>
                <a:ea typeface="宋体" panose="02010600030101010101" pitchFamily="2" charset="-122"/>
              </a:rPr>
              <a:t>（</a:t>
            </a:r>
            <a:r>
              <a:rPr lang="en-US" sz="1200" dirty="0">
                <a:latin typeface="宋体" panose="02010600030101010101" pitchFamily="2" charset="-122"/>
                <a:ea typeface="宋体" panose="02010600030101010101" pitchFamily="2" charset="-122"/>
              </a:rPr>
              <a:t>82-83</a:t>
            </a:r>
            <a:r>
              <a:rPr lang="zh-CN" altLang="en-US" sz="1200" dirty="0">
                <a:latin typeface="宋体" panose="02010600030101010101" pitchFamily="2" charset="-122"/>
                <a:ea typeface="宋体" panose="02010600030101010101" pitchFamily="2" charset="-122"/>
              </a:rPr>
              <a:t>）</a:t>
            </a:r>
            <a:endParaRPr lang="en-US" altLang="zh-CN" sz="1200" dirty="0">
              <a:latin typeface="宋体" panose="02010600030101010101" pitchFamily="2" charset="-122"/>
              <a:ea typeface="宋体" panose="02010600030101010101" pitchFamily="2" charset="-122"/>
            </a:endParaRPr>
          </a:p>
          <a:p>
            <a:pPr>
              <a:lnSpc>
                <a:spcPct val="150000"/>
              </a:lnSpc>
              <a:buFontTx/>
              <a:buNone/>
            </a:pPr>
            <a:r>
              <a:rPr lang="zh-CN" altLang="en-US" sz="1200" dirty="0">
                <a:latin typeface="宋体" panose="02010600030101010101" pitchFamily="2" charset="-122"/>
                <a:ea typeface="宋体" panose="02010600030101010101" pitchFamily="2" charset="-122"/>
              </a:rPr>
              <a:t>苏力，法律与科技问题的法理学重构，</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中国社会科学</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a:t>
            </a:r>
            <a:r>
              <a:rPr lang="en-US" sz="1200" dirty="0">
                <a:latin typeface="宋体" panose="02010600030101010101" pitchFamily="2" charset="-122"/>
                <a:ea typeface="宋体" panose="02010600030101010101" pitchFamily="2" charset="-122"/>
              </a:rPr>
              <a:t>1999</a:t>
            </a:r>
            <a:r>
              <a:rPr lang="zh-CN" altLang="en-US" sz="1200" dirty="0">
                <a:latin typeface="宋体" panose="02010600030101010101" pitchFamily="2" charset="-122"/>
                <a:ea typeface="宋体" panose="02010600030101010101" pitchFamily="2" charset="-122"/>
              </a:rPr>
              <a:t>年第</a:t>
            </a:r>
            <a:r>
              <a:rPr lang="en-US" sz="1200" dirty="0">
                <a:latin typeface="宋体" panose="02010600030101010101" pitchFamily="2" charset="-122"/>
                <a:ea typeface="宋体" panose="02010600030101010101" pitchFamily="2" charset="-122"/>
              </a:rPr>
              <a:t>5</a:t>
            </a:r>
            <a:r>
              <a:rPr lang="zh-CN" altLang="en-US" sz="1200" dirty="0">
                <a:latin typeface="宋体" panose="02010600030101010101" pitchFamily="2" charset="-122"/>
                <a:ea typeface="宋体" panose="02010600030101010101" pitchFamily="2" charset="-122"/>
              </a:rPr>
              <a:t>期</a:t>
            </a:r>
            <a:endParaRPr lang="en-US" altLang="zh-CN" sz="1200" b="1" dirty="0">
              <a:latin typeface="宋体" panose="02010600030101010101" pitchFamily="2" charset="-122"/>
              <a:ea typeface="宋体" panose="02010600030101010101" pitchFamily="2" charset="-122"/>
            </a:endParaRPr>
          </a:p>
          <a:p>
            <a:endParaRPr lang="en-US" altLang="zh-CN" dirty="0"/>
          </a:p>
        </p:txBody>
      </p:sp>
    </p:spTree>
    <p:extLst>
      <p:ext uri="{BB962C8B-B14F-4D97-AF65-F5344CB8AC3E}">
        <p14:creationId xmlns:p14="http://schemas.microsoft.com/office/powerpoint/2010/main" val="2638646666"/>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现实的科学研究及其发现都具有某种局限性，因此，不能完全依据或仅仅依据现有科学发现的因果关系来分配法律责任。如果科学自身还不是非常坚实，那么建筑在这个不坚实的基础之上的法律制度就有可能坍塌。对此，我们</a:t>
            </a:r>
            <a:r>
              <a:rPr lang="en-US"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社会和法律界</a:t>
            </a:r>
            <a:r>
              <a:rPr lang="en-US"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都必需保持高度的清醒。因为法律是代表社会在分配责任，可能具有很强的压迫人的力量。</a:t>
            </a:r>
            <a:br>
              <a:rPr lang="en-US" sz="1200" kern="1200" dirty="0">
                <a:solidFill>
                  <a:schemeClr val="tx1"/>
                </a:solidFill>
                <a:latin typeface="+mn-lt"/>
                <a:ea typeface="+mn-ea"/>
                <a:cs typeface="+mn-cs"/>
              </a:rPr>
            </a:br>
            <a:r>
              <a:rPr lang="zh-CN" altLang="en-US" sz="1200" kern="1200" dirty="0">
                <a:solidFill>
                  <a:schemeClr val="tx1"/>
                </a:solidFill>
                <a:latin typeface="+mn-lt"/>
                <a:ea typeface="+mn-ea"/>
                <a:cs typeface="+mn-cs"/>
              </a:rPr>
              <a:t>现代科学要想对法律制度产生重大影响，至少在相当大的程度上取决于相关的技术发展水平。古代窦娥冤案件；现代共同侵权责任的确立原则。</a:t>
            </a:r>
            <a:endParaRPr lang="zh-CN" altLang="en-US"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33</a:t>
            </a:fld>
            <a:endParaRPr lang="zh-CN" altLang="en-US"/>
          </a:p>
        </p:txBody>
      </p:sp>
    </p:spTree>
    <p:extLst>
      <p:ext uri="{BB962C8B-B14F-4D97-AF65-F5344CB8AC3E}">
        <p14:creationId xmlns:p14="http://schemas.microsoft.com/office/powerpoint/2010/main" val="79663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一、当前保障立法科学性方面存在的主要问题</a:t>
            </a:r>
          </a:p>
          <a:p>
            <a:r>
              <a:rPr lang="zh-CN" altLang="en-US" dirty="0"/>
              <a:t>（一）一些法律立法过程的</a:t>
            </a:r>
            <a:r>
              <a:rPr lang="zh-CN" altLang="en-US" b="1" dirty="0"/>
              <a:t>科技论证与支撑</a:t>
            </a:r>
            <a:r>
              <a:rPr lang="zh-CN" altLang="en-US" dirty="0"/>
              <a:t>不足；（二）立法对</a:t>
            </a:r>
            <a:r>
              <a:rPr lang="zh-CN" altLang="en-US" b="1" dirty="0"/>
              <a:t>科技迅速发展带来的挑战</a:t>
            </a:r>
            <a:r>
              <a:rPr lang="zh-CN" altLang="en-US" dirty="0"/>
              <a:t>应对不足；（三）科技界建制化参与</a:t>
            </a:r>
            <a:r>
              <a:rPr lang="zh-CN" altLang="en-US" b="1" dirty="0"/>
              <a:t>立法的制度</a:t>
            </a:r>
            <a:r>
              <a:rPr lang="zh-CN" altLang="en-US" dirty="0"/>
              <a:t>保障不足。</a:t>
            </a:r>
          </a:p>
          <a:p>
            <a:r>
              <a:rPr lang="zh-CN" altLang="en-US" dirty="0"/>
              <a:t>二、关于加强我国科技界建制化参与立法的建议</a:t>
            </a:r>
            <a:endParaRPr lang="en-US" altLang="zh-CN" dirty="0"/>
          </a:p>
          <a:p>
            <a:r>
              <a:rPr lang="zh-CN" altLang="en-US" dirty="0"/>
              <a:t>（一）完善立法程序，为科技界建制化参与提供制度保障；</a:t>
            </a:r>
            <a:endParaRPr lang="en-US" altLang="zh-CN" dirty="0"/>
          </a:p>
          <a:p>
            <a:r>
              <a:rPr lang="zh-CN" altLang="en-US" dirty="0"/>
              <a:t>（二）建立准入制度，为科技界建制化参与提供组织保障；</a:t>
            </a:r>
            <a:endParaRPr lang="en-US" altLang="zh-CN" dirty="0"/>
          </a:p>
          <a:p>
            <a:r>
              <a:rPr lang="zh-CN" altLang="en-US" dirty="0"/>
              <a:t>（三）建立立法机关与科技界的交流制度，克服信息不对称。</a:t>
            </a:r>
          </a:p>
        </p:txBody>
      </p:sp>
      <p:sp>
        <p:nvSpPr>
          <p:cNvPr id="4" name="灯片编号占位符 3"/>
          <p:cNvSpPr>
            <a:spLocks noGrp="1"/>
          </p:cNvSpPr>
          <p:nvPr>
            <p:ph type="sldNum" sz="quarter" idx="10"/>
          </p:nvPr>
        </p:nvSpPr>
        <p:spPr/>
        <p:txBody>
          <a:bodyPr/>
          <a:lstStyle/>
          <a:p>
            <a:fld id="{458C9ED3-D8B4-41E5-8429-572FCBB2AD17}" type="slidenum">
              <a:rPr lang="zh-CN" altLang="en-US" smtClean="0"/>
              <a:t>35</a:t>
            </a:fld>
            <a:endParaRPr lang="zh-CN" altLang="en-US"/>
          </a:p>
        </p:txBody>
      </p:sp>
    </p:spTree>
    <p:extLst>
      <p:ext uri="{BB962C8B-B14F-4D97-AF65-F5344CB8AC3E}">
        <p14:creationId xmlns:p14="http://schemas.microsoft.com/office/powerpoint/2010/main" val="255976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117857410"/>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512244511"/>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8085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r>
              <a:rPr lang="zh-CN" altLang="en-US" dirty="0">
                <a:latin typeface="宋体" panose="02010600030101010101" pitchFamily="2" charset="-122"/>
                <a:ea typeface="宋体" panose="02010600030101010101" pitchFamily="2" charset="-122"/>
              </a:rPr>
              <a:t>科技异化伴随着科学的发展而初露端倪。</a:t>
            </a:r>
            <a:endParaRPr lang="en-US" altLang="zh-CN"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科技工具的理性意味着科技人本精神的失落。“科技工具理性”反映在科技与社会的关系中就是人更多关注科技、以来科技，而次于关注如何运用科技以及运用科技对人与社会所带来的负面影响。科技的功利目的被过分强调。</a:t>
            </a:r>
            <a:endParaRPr lang="en-US" altLang="zh-CN" sz="1200" dirty="0">
              <a:latin typeface="宋体" panose="02010600030101010101" pitchFamily="2" charset="-122"/>
              <a:ea typeface="宋体" panose="02010600030101010101" pitchFamily="2" charset="-122"/>
            </a:endParaRPr>
          </a:p>
          <a:p>
            <a:r>
              <a:rPr lang="zh-CN" altLang="en-US" sz="1100" b="1" dirty="0"/>
              <a:t>摘自：何士清等著</a:t>
            </a:r>
            <a:r>
              <a:rPr lang="en-US" altLang="zh-CN" sz="1100" b="1" dirty="0"/>
              <a:t>《</a:t>
            </a:r>
            <a:r>
              <a:rPr lang="zh-CN" altLang="en-US" sz="1100" b="1" dirty="0"/>
              <a:t>科技异化及其法律治理</a:t>
            </a:r>
            <a:r>
              <a:rPr lang="en-US" altLang="zh-CN" sz="1100" b="1" dirty="0"/>
              <a:t>》</a:t>
            </a:r>
            <a:r>
              <a:rPr lang="zh-CN" altLang="en-US" sz="1100" b="1" dirty="0"/>
              <a:t>，中国社会科学出版社，</a:t>
            </a:r>
            <a:r>
              <a:rPr lang="en-US" altLang="zh-CN" sz="1100" b="1" dirty="0"/>
              <a:t>2010</a:t>
            </a:r>
            <a:r>
              <a:rPr lang="zh-CN" altLang="en-US" sz="1100" b="1" dirty="0"/>
              <a:t>年</a:t>
            </a:r>
            <a:r>
              <a:rPr lang="en-US" altLang="zh-CN" sz="1100" b="1" dirty="0"/>
              <a:t>9</a:t>
            </a:r>
            <a:r>
              <a:rPr lang="zh-CN" altLang="en-US" sz="1100" b="1" dirty="0"/>
              <a:t>月，</a:t>
            </a:r>
            <a:r>
              <a:rPr lang="en-US" altLang="zh-CN" sz="1100" b="1" dirty="0"/>
              <a:t>P55</a:t>
            </a:r>
          </a:p>
          <a:p>
            <a:endParaRPr lang="zh-CN" altLang="en-US" dirty="0"/>
          </a:p>
        </p:txBody>
      </p:sp>
    </p:spTree>
    <p:extLst>
      <p:ext uri="{BB962C8B-B14F-4D97-AF65-F5344CB8AC3E}">
        <p14:creationId xmlns:p14="http://schemas.microsoft.com/office/powerpoint/2010/main" val="2971025158"/>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082164408"/>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在古代世界各地，口供在刑事案件中往往被视为最重要的证据，因此刑讯逼供被大量使用。除了其它因素之外，一个或许是最重要的因素就是当时缺乏可靠、可信的刑事侦察技术：没有指纹鉴定技术，没有足迹鉴定技术，没有笔迹鉴定技术，没有其它获取或记录物证的技术。因此，当一个重大的刑事案件发生后，社会为了发现违法犯罪者，对违法犯罪者实施惩罚，震慑其它可能的违法者，往往就会在一定程度内允许刑讯逼供（当然并非所有的案件都允许刑讯逼供甚至是严刑逼供）。刑讯逼供被当时的社会作为通过司法发现事实真相、证明司法判断正确的一个手段。</a:t>
            </a:r>
            <a:endParaRPr lang="zh-CN" altLang="en-US"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44</a:t>
            </a:fld>
            <a:endParaRPr lang="zh-CN" altLang="en-US"/>
          </a:p>
        </p:txBody>
      </p:sp>
    </p:spTree>
    <p:extLst>
      <p:ext uri="{BB962C8B-B14F-4D97-AF65-F5344CB8AC3E}">
        <p14:creationId xmlns:p14="http://schemas.microsoft.com/office/powerpoint/2010/main" val="397686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一、学科设置</a:t>
            </a:r>
            <a:endParaRPr lang="en-US" altLang="zh-CN" dirty="0"/>
          </a:p>
          <a:p>
            <a:r>
              <a:rPr lang="en-US" altLang="zh-CN" dirty="0"/>
              <a:t>1</a:t>
            </a:r>
            <a:r>
              <a:rPr lang="zh-CN" altLang="en-US" dirty="0"/>
              <a:t>、科技法不是教育部确定的</a:t>
            </a:r>
            <a:r>
              <a:rPr lang="en-US" altLang="zh-CN" dirty="0"/>
              <a:t>16</a:t>
            </a:r>
            <a:r>
              <a:rPr lang="zh-CN" altLang="en-US" dirty="0"/>
              <a:t>门法学核心课程。</a:t>
            </a:r>
            <a:r>
              <a:rPr lang="en-US" altLang="zh-CN" dirty="0"/>
              <a:t>2007</a:t>
            </a:r>
            <a:r>
              <a:rPr lang="zh-CN" altLang="en-US" dirty="0"/>
              <a:t>年</a:t>
            </a:r>
            <a:r>
              <a:rPr lang="en-US" altLang="zh-CN" dirty="0"/>
              <a:t>3</a:t>
            </a:r>
            <a:r>
              <a:rPr lang="zh-CN" altLang="en-US" dirty="0"/>
              <a:t>月</a:t>
            </a:r>
            <a:r>
              <a:rPr lang="en-US" altLang="zh-CN" dirty="0"/>
              <a:t>11</a:t>
            </a:r>
            <a:r>
              <a:rPr lang="zh-CN" altLang="en-US" dirty="0"/>
              <a:t>日，教育部高校法学学科教学指导委员会在中国人民大学法学院</a:t>
            </a:r>
            <a:r>
              <a:rPr lang="en-US" altLang="zh-CN" dirty="0"/>
              <a:t>815</a:t>
            </a:r>
            <a:r>
              <a:rPr lang="zh-CN" altLang="en-US" dirty="0"/>
              <a:t>会议室举行了全体委员会议。会上充分研究、讨论和通过了调整法学学科核心课程的决定和马克思义理论研究和建设工程重点教材（法学）的建议名单。会上通过的法学学科核心课程共</a:t>
            </a:r>
            <a:r>
              <a:rPr lang="en-US" altLang="zh-CN" dirty="0"/>
              <a:t>16</a:t>
            </a:r>
            <a:r>
              <a:rPr lang="zh-CN" altLang="en-US" dirty="0"/>
              <a:t>门，其中包括原来的</a:t>
            </a:r>
            <a:r>
              <a:rPr lang="en-US" altLang="zh-CN" dirty="0"/>
              <a:t>14</a:t>
            </a:r>
            <a:r>
              <a:rPr lang="zh-CN" altLang="en-US" dirty="0"/>
              <a:t>门核心课程（法理学、宪法、中国法制史、刑法、民法、商法、</a:t>
            </a:r>
            <a:r>
              <a:rPr lang="zh-CN" altLang="en-US" b="1" dirty="0"/>
              <a:t>知识产权法</a:t>
            </a:r>
            <a:r>
              <a:rPr lang="zh-CN" altLang="en-US" dirty="0"/>
              <a:t>、经济法、刑事诉讼法、民事诉讼法、行政法与行政诉讼法、国际法、国际私法、国际经济法。），又新增了两门（环境法与资源保护法、劳动法与社会保障法）。</a:t>
            </a:r>
            <a:endParaRPr lang="en-US" altLang="zh-CN" dirty="0"/>
          </a:p>
          <a:p>
            <a:r>
              <a:rPr lang="en-US" altLang="zh-CN" dirty="0"/>
              <a:t>--</a:t>
            </a:r>
            <a:r>
              <a:rPr lang="zh-CN" altLang="en-US" b="1" dirty="0"/>
              <a:t>没有科技法。这就涉及这本课程设置的合理性问题。也涉及该法作为一个独立的学科的合法地位</a:t>
            </a:r>
            <a:r>
              <a:rPr lang="zh-CN" altLang="en-US" b="1" baseline="0" dirty="0"/>
              <a:t>问题。</a:t>
            </a:r>
            <a:endParaRPr lang="en-US" altLang="zh-CN" b="1" baseline="0" dirty="0"/>
          </a:p>
          <a:p>
            <a:r>
              <a:rPr lang="en-US" altLang="zh-CN" b="0" baseline="0" dirty="0"/>
              <a:t>2</a:t>
            </a:r>
            <a:r>
              <a:rPr lang="zh-CN" altLang="en-US" b="0" baseline="0" dirty="0"/>
              <a:t>、科技法作为一个独立的学科建设历史悠久。</a:t>
            </a:r>
            <a:endParaRPr lang="en-US" altLang="zh-CN" b="0" baseline="0" dirty="0"/>
          </a:p>
          <a:p>
            <a:r>
              <a:rPr lang="en-US" altLang="zh-CN" b="0" baseline="0" dirty="0"/>
              <a:t>3</a:t>
            </a:r>
            <a:r>
              <a:rPr lang="zh-CN" altLang="en-US" b="0" baseline="0" dirty="0"/>
              <a:t>、立法上确定了科技法的合法地位。</a:t>
            </a:r>
            <a:endParaRPr lang="en-US" altLang="zh-CN" b="0" baseline="0" dirty="0"/>
          </a:p>
          <a:p>
            <a:r>
              <a:rPr lang="zh-CN" altLang="en-US" b="0" baseline="0" dirty="0"/>
              <a:t>二、中科院开设科技法的必要性</a:t>
            </a:r>
            <a:endParaRPr lang="en-US" altLang="zh-CN" b="0" baseline="0" dirty="0"/>
          </a:p>
          <a:p>
            <a:r>
              <a:rPr lang="en-US" altLang="zh-CN" b="0" baseline="0" dirty="0"/>
              <a:t>1</a:t>
            </a:r>
            <a:r>
              <a:rPr lang="zh-CN" altLang="en-US" b="0" baseline="0" dirty="0"/>
              <a:t>、课程开设的由来和发展</a:t>
            </a:r>
            <a:endParaRPr lang="en-US" altLang="zh-CN" b="0" baseline="0" dirty="0"/>
          </a:p>
          <a:p>
            <a:r>
              <a:rPr lang="en-US" altLang="zh-CN" b="0" baseline="0" dirty="0"/>
              <a:t>2</a:t>
            </a:r>
            <a:r>
              <a:rPr lang="zh-CN" altLang="en-US" b="0" baseline="0" dirty="0"/>
              <a:t>、后来的聚焦和定位。</a:t>
            </a:r>
            <a:endParaRPr lang="en-US" altLang="zh-CN" b="0" baseline="0" dirty="0"/>
          </a:p>
          <a:p>
            <a:endParaRPr lang="en-US" altLang="zh-CN" b="0" baseline="0" dirty="0"/>
          </a:p>
          <a:p>
            <a:endParaRPr lang="zh-CN" altLang="en-US" b="0"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3</a:t>
            </a:fld>
            <a:endParaRPr lang="zh-CN" altLang="en-US"/>
          </a:p>
        </p:txBody>
      </p:sp>
    </p:spTree>
    <p:extLst>
      <p:ext uri="{BB962C8B-B14F-4D97-AF65-F5344CB8AC3E}">
        <p14:creationId xmlns:p14="http://schemas.microsoft.com/office/powerpoint/2010/main" val="3046111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804402292"/>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t>48</a:t>
            </a:fld>
            <a:endParaRPr lang="zh-CN" altLang="en-US"/>
          </a:p>
        </p:txBody>
      </p:sp>
    </p:spTree>
    <p:extLst>
      <p:ext uri="{BB962C8B-B14F-4D97-AF65-F5344CB8AC3E}">
        <p14:creationId xmlns:p14="http://schemas.microsoft.com/office/powerpoint/2010/main" val="237073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马忠法</a:t>
            </a:r>
            <a:r>
              <a:rPr lang="en-US" altLang="zh-CN" b="1" dirty="0"/>
              <a:t>,</a:t>
            </a:r>
            <a:r>
              <a:rPr lang="zh-CN" altLang="en-US" b="1" dirty="0"/>
              <a:t>黄玲玲</a:t>
            </a:r>
            <a:r>
              <a:rPr lang="en-US" altLang="zh-CN" b="1" dirty="0"/>
              <a:t>.</a:t>
            </a:r>
            <a:r>
              <a:rPr lang="zh-CN" altLang="en-US" b="1" dirty="0"/>
              <a:t>试论科技法与知识产权法之关系及其在高校教学体系中之设置</a:t>
            </a:r>
            <a:r>
              <a:rPr lang="en-US" altLang="zh-CN" b="1" dirty="0"/>
              <a:t>[J].</a:t>
            </a:r>
            <a:r>
              <a:rPr lang="zh-CN" altLang="en-US" b="1" dirty="0"/>
              <a:t>科技与法律</a:t>
            </a:r>
            <a:r>
              <a:rPr lang="en-US" altLang="zh-CN" b="1" dirty="0"/>
              <a:t>,2008(06):3-7.</a:t>
            </a:r>
          </a:p>
          <a:p>
            <a:r>
              <a:rPr lang="zh-CN" altLang="en-US" dirty="0"/>
              <a:t>调整对象包括</a:t>
            </a:r>
            <a:r>
              <a:rPr lang="en-US" altLang="zh-CN" dirty="0"/>
              <a:t>:</a:t>
            </a:r>
          </a:p>
          <a:p>
            <a:r>
              <a:rPr lang="en-US" altLang="zh-CN" dirty="0"/>
              <a:t>( 1 ) </a:t>
            </a:r>
            <a:r>
              <a:rPr lang="zh-CN" altLang="en-US" dirty="0"/>
              <a:t>国家在科学技术领域所进行的纵向管理关系；</a:t>
            </a:r>
            <a:endParaRPr lang="en-US" altLang="zh-CN" dirty="0"/>
          </a:p>
          <a:p>
            <a:r>
              <a:rPr lang="en-US" altLang="zh-CN" dirty="0"/>
              <a:t>( 2 ) </a:t>
            </a:r>
            <a:r>
              <a:rPr lang="zh-CN" altLang="en-US" dirty="0"/>
              <a:t>不同科技部门、同科技领域和相关企业之间在研究、开发、协作、技术流转 </a:t>
            </a:r>
            <a:r>
              <a:rPr lang="en-US" altLang="zh-CN" dirty="0"/>
              <a:t>( </a:t>
            </a:r>
            <a:r>
              <a:rPr lang="zh-CN" altLang="en-US" dirty="0"/>
              <a:t>转让和转化 </a:t>
            </a:r>
            <a:r>
              <a:rPr lang="en-US" altLang="zh-CN" dirty="0"/>
              <a:t>) </a:t>
            </a:r>
            <a:r>
              <a:rPr lang="zh-CN" altLang="en-US" dirty="0"/>
              <a:t>和管理过程中所发生的横向关系；</a:t>
            </a:r>
            <a:endParaRPr lang="en-US" altLang="zh-CN" dirty="0"/>
          </a:p>
          <a:p>
            <a:r>
              <a:rPr lang="en-US" altLang="zh-CN" dirty="0"/>
              <a:t>( 3 ) </a:t>
            </a:r>
            <a:r>
              <a:rPr lang="zh-CN" altLang="en-US" dirty="0"/>
              <a:t>科技机构内部和科技人员之间发生的权利和义务关系；</a:t>
            </a:r>
            <a:endParaRPr lang="en-US" altLang="zh-CN" dirty="0"/>
          </a:p>
          <a:p>
            <a:r>
              <a:rPr lang="en-US" altLang="zh-CN" dirty="0"/>
              <a:t>( 4 ) </a:t>
            </a:r>
            <a:r>
              <a:rPr lang="zh-CN" altLang="en-US" dirty="0"/>
              <a:t>国际科技合作过程中所发生的关系等。</a:t>
            </a:r>
            <a:endParaRPr lang="en-US" altLang="zh-CN" dirty="0"/>
          </a:p>
          <a:p>
            <a:r>
              <a:rPr lang="zh-CN" altLang="en-US" dirty="0"/>
              <a:t>科技法通过调整科技民事关系，维护科技活动的充分自由和必要秩序</a:t>
            </a:r>
            <a:r>
              <a:rPr lang="en-US" altLang="zh-CN" dirty="0"/>
              <a:t>,</a:t>
            </a:r>
            <a:r>
              <a:rPr lang="zh-CN" altLang="en-US" dirty="0"/>
              <a:t>与知识产权法结合起来保护知识产权</a:t>
            </a:r>
            <a:r>
              <a:rPr lang="en-US" altLang="zh-CN" dirty="0"/>
              <a:t>,</a:t>
            </a:r>
            <a:r>
              <a:rPr lang="zh-CN" altLang="en-US" dirty="0"/>
              <a:t>使得管理部门、科研部门、科技人员依法履行科技法律 的责任。而这些是知识产权法所不涉及或涉及不深的。</a:t>
            </a:r>
            <a:endParaRPr lang="en-US" altLang="zh-CN" dirty="0"/>
          </a:p>
          <a:p>
            <a:endParaRPr lang="en-US" altLang="zh-CN" dirty="0"/>
          </a:p>
          <a:p>
            <a:r>
              <a:rPr lang="zh-CN" altLang="en-US" b="1" dirty="0"/>
              <a:t>余蓟曾</a:t>
            </a:r>
            <a:r>
              <a:rPr lang="en-US" altLang="zh-CN" b="1" dirty="0"/>
              <a:t>.</a:t>
            </a:r>
            <a:r>
              <a:rPr lang="zh-CN" altLang="en-US" b="1" dirty="0"/>
              <a:t>浅谈科技法与知识产权法的关系</a:t>
            </a:r>
            <a:r>
              <a:rPr lang="en-US" altLang="zh-CN" b="1" dirty="0"/>
              <a:t>[J].</a:t>
            </a:r>
            <a:r>
              <a:rPr lang="zh-CN" altLang="en-US" b="1" dirty="0"/>
              <a:t>河南科技</a:t>
            </a:r>
            <a:r>
              <a:rPr lang="en-US" altLang="zh-CN" b="1" dirty="0"/>
              <a:t>,1997(04):25.</a:t>
            </a:r>
          </a:p>
          <a:p>
            <a:r>
              <a:rPr lang="zh-CN" altLang="en-US" dirty="0"/>
              <a:t>从以上历史发展过程</a:t>
            </a:r>
            <a:r>
              <a:rPr lang="en-US" altLang="zh-CN" dirty="0"/>
              <a:t>,</a:t>
            </a:r>
            <a:r>
              <a:rPr lang="zh-CN" altLang="en-US" dirty="0"/>
              <a:t>可以看出科技法是靠知识产权法发家的</a:t>
            </a:r>
            <a:r>
              <a:rPr lang="en-US" altLang="zh-CN" dirty="0"/>
              <a:t>,</a:t>
            </a:r>
            <a:r>
              <a:rPr lang="zh-CN" altLang="en-US" dirty="0"/>
              <a:t>并以它为基础</a:t>
            </a:r>
            <a:r>
              <a:rPr lang="en-US" altLang="zh-CN" dirty="0"/>
              <a:t>,</a:t>
            </a:r>
            <a:r>
              <a:rPr lang="zh-CN" altLang="en-US" dirty="0"/>
              <a:t>逐步发展壮大了起来。</a:t>
            </a:r>
            <a:endParaRPr lang="en-US" altLang="zh-CN" dirty="0"/>
          </a:p>
          <a:p>
            <a:r>
              <a:rPr lang="zh-CN" altLang="en-US" dirty="0"/>
              <a:t>有一类是完全互通的</a:t>
            </a:r>
            <a:r>
              <a:rPr lang="en-US" altLang="zh-CN" dirty="0"/>
              <a:t>,</a:t>
            </a:r>
            <a:r>
              <a:rPr lang="zh-CN" altLang="en-US" dirty="0"/>
              <a:t>既可以归入科技法</a:t>
            </a:r>
            <a:r>
              <a:rPr lang="en-US" altLang="zh-CN" dirty="0"/>
              <a:t>,</a:t>
            </a:r>
            <a:r>
              <a:rPr lang="zh-CN" altLang="en-US" dirty="0"/>
              <a:t>也可以归入知识产权法</a:t>
            </a:r>
            <a:r>
              <a:rPr lang="en-US" altLang="zh-CN" dirty="0"/>
              <a:t>,</a:t>
            </a:r>
            <a:r>
              <a:rPr lang="zh-CN" altLang="en-US" dirty="0"/>
              <a:t>如专利法、技术合同法、计算机软件保护条例等。另一类是部分互通的</a:t>
            </a:r>
            <a:r>
              <a:rPr lang="en-US" altLang="zh-CN" dirty="0"/>
              <a:t>,</a:t>
            </a:r>
            <a:r>
              <a:rPr lang="zh-CN" altLang="en-US" dirty="0"/>
              <a:t>如著作权法既保护自然科学、工程技术作品的作者的权利</a:t>
            </a:r>
            <a:r>
              <a:rPr lang="en-US" altLang="zh-CN" dirty="0"/>
              <a:t>,</a:t>
            </a:r>
            <a:r>
              <a:rPr lang="zh-CN" altLang="en-US" dirty="0"/>
              <a:t>也保护文学、艺术、社会科学作品的作者的权利。反不正当竞争法保护的商业秘密</a:t>
            </a:r>
            <a:r>
              <a:rPr lang="en-US" altLang="zh-CN" dirty="0"/>
              <a:t>,</a:t>
            </a:r>
            <a:r>
              <a:rPr lang="zh-CN" altLang="en-US" dirty="0"/>
              <a:t>就包括技术秘密。</a:t>
            </a:r>
            <a:endParaRPr lang="en-US" altLang="zh-CN" dirty="0"/>
          </a:p>
          <a:p>
            <a:r>
              <a:rPr lang="zh-CN" altLang="en-US" dirty="0"/>
              <a:t>第一、科学技术的发展</a:t>
            </a:r>
            <a:r>
              <a:rPr lang="en-US" altLang="zh-CN" dirty="0"/>
              <a:t>,</a:t>
            </a:r>
            <a:r>
              <a:rPr lang="zh-CN" altLang="en-US" dirty="0"/>
              <a:t>要依靠知识产权法的保驾护航。第二、保护知识产权</a:t>
            </a:r>
            <a:r>
              <a:rPr lang="en-US" altLang="zh-CN" dirty="0"/>
              <a:t>,</a:t>
            </a:r>
            <a:r>
              <a:rPr lang="zh-CN" altLang="en-US" dirty="0"/>
              <a:t>也应依靠科技立法的完善。</a:t>
            </a:r>
          </a:p>
          <a:p>
            <a:r>
              <a:rPr lang="zh-CN" altLang="en-US" dirty="0"/>
              <a:t>主要在于两法的调整范围不同。科技法涉及到科学技术活动的各个主要环节</a:t>
            </a:r>
            <a:r>
              <a:rPr lang="en-US" altLang="zh-CN" dirty="0"/>
              <a:t>,</a:t>
            </a:r>
            <a:r>
              <a:rPr lang="zh-CN" altLang="en-US" dirty="0"/>
              <a:t>而知识产权法只涉及到科技成果创造和扩散的领域。</a:t>
            </a:r>
            <a:endParaRPr lang="en-US" altLang="zh-CN" dirty="0"/>
          </a:p>
          <a:p>
            <a:r>
              <a:rPr lang="zh-CN" altLang="en-US" dirty="0"/>
              <a:t>科技法仅限于调整科学技术活动中的社会关系</a:t>
            </a:r>
            <a:r>
              <a:rPr lang="en-US" altLang="zh-CN" dirty="0"/>
              <a:t>;</a:t>
            </a:r>
            <a:r>
              <a:rPr lang="zh-CN" altLang="en-US" dirty="0"/>
              <a:t>而知识产权法所要保护的不仅限于科学技术成果</a:t>
            </a:r>
            <a:r>
              <a:rPr lang="en-US" altLang="zh-CN" dirty="0"/>
              <a:t>,</a:t>
            </a:r>
            <a:r>
              <a:rPr lang="zh-CN" altLang="en-US" dirty="0"/>
              <a:t>对于文学、艺术、社会科学、经营管理等方面的智力成果</a:t>
            </a:r>
            <a:r>
              <a:rPr lang="en-US" altLang="zh-CN" dirty="0"/>
              <a:t>,</a:t>
            </a:r>
            <a:r>
              <a:rPr lang="zh-CN" altLang="en-US" dirty="0"/>
              <a:t>也要一视同仁地予以法律保护。</a:t>
            </a:r>
            <a:endParaRPr lang="en-US" altLang="zh-CN" dirty="0"/>
          </a:p>
          <a:p>
            <a:endParaRPr lang="en-US" altLang="zh-CN" dirty="0"/>
          </a:p>
          <a:p>
            <a:r>
              <a:rPr lang="zh-CN" altLang="en-US" dirty="0"/>
              <a:t>据不完全统计，</a:t>
            </a:r>
            <a:r>
              <a:rPr lang="en-US" altLang="zh-CN" dirty="0"/>
              <a:t>200</a:t>
            </a:r>
            <a:r>
              <a:rPr lang="zh-CN" altLang="en-US" dirty="0"/>
              <a:t>多所高校开展知识产权研究教育，有</a:t>
            </a:r>
            <a:r>
              <a:rPr lang="en-US" altLang="zh-CN" dirty="0"/>
              <a:t>88</a:t>
            </a:r>
            <a:r>
              <a:rPr lang="zh-CN" altLang="en-US" dirty="0"/>
              <a:t>所高校设立的知识产权本科专业。知识产权学院</a:t>
            </a:r>
            <a:r>
              <a:rPr lang="en-US" altLang="zh-CN" dirty="0"/>
              <a:t>40</a:t>
            </a:r>
            <a:r>
              <a:rPr lang="zh-CN" altLang="en-US" dirty="0"/>
              <a:t>家，知识产权研究院、研究中心、研究所等研究机构</a:t>
            </a:r>
            <a:r>
              <a:rPr lang="en-US" altLang="zh-CN" dirty="0"/>
              <a:t>50</a:t>
            </a:r>
            <a:r>
              <a:rPr lang="zh-CN" altLang="en-US" dirty="0"/>
              <a:t>多个，国家已经设立</a:t>
            </a:r>
            <a:r>
              <a:rPr lang="en-US" altLang="zh-CN" dirty="0"/>
              <a:t>26</a:t>
            </a:r>
            <a:r>
              <a:rPr lang="zh-CN" altLang="en-US" dirty="0"/>
              <a:t>个“国家知识产权培训基地”，形成本科、双学位、第二学士学位、硕士及博士研究生等多层次的知识产权法学或管理学专业培养模式。</a:t>
            </a:r>
          </a:p>
        </p:txBody>
      </p:sp>
      <p:sp>
        <p:nvSpPr>
          <p:cNvPr id="4" name="灯片编号占位符 3"/>
          <p:cNvSpPr>
            <a:spLocks noGrp="1"/>
          </p:cNvSpPr>
          <p:nvPr>
            <p:ph type="sldNum" sz="quarter" idx="10"/>
          </p:nvPr>
        </p:nvSpPr>
        <p:spPr/>
        <p:txBody>
          <a:bodyPr/>
          <a:lstStyle/>
          <a:p>
            <a:fld id="{C450A375-C82B-4F72-93B6-03B4AA37CEA8}" type="slidenum">
              <a:rPr lang="zh-CN" altLang="en-US" smtClean="0"/>
              <a:t>5</a:t>
            </a:fld>
            <a:endParaRPr lang="zh-CN" altLang="en-US"/>
          </a:p>
        </p:txBody>
      </p:sp>
    </p:spTree>
    <p:extLst>
      <p:ext uri="{BB962C8B-B14F-4D97-AF65-F5344CB8AC3E}">
        <p14:creationId xmlns:p14="http://schemas.microsoft.com/office/powerpoint/2010/main" val="120575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[1]</a:t>
            </a:r>
            <a:r>
              <a:rPr lang="zh-CN" altLang="en-US" b="1" dirty="0"/>
              <a:t>马治国</a:t>
            </a:r>
            <a:r>
              <a:rPr lang="en-US" altLang="zh-CN" b="1" dirty="0"/>
              <a:t>,</a:t>
            </a:r>
            <a:r>
              <a:rPr lang="zh-CN" altLang="en-US" b="1" dirty="0"/>
              <a:t>秦倩</a:t>
            </a:r>
            <a:r>
              <a:rPr lang="en-US" altLang="zh-CN" b="1" dirty="0"/>
              <a:t>.</a:t>
            </a:r>
            <a:r>
              <a:rPr lang="zh-CN" altLang="en-US" b="1" dirty="0"/>
              <a:t>我国知识产权法与科技法关系</a:t>
            </a:r>
            <a:r>
              <a:rPr lang="zh-CN" altLang="en-US" b="1" u="none" dirty="0"/>
              <a:t>宏观性研究</a:t>
            </a:r>
            <a:r>
              <a:rPr lang="en-US" altLang="zh-CN" b="1" dirty="0"/>
              <a:t>——</a:t>
            </a:r>
            <a:r>
              <a:rPr lang="zh-CN" altLang="en-US" b="1" dirty="0"/>
              <a:t>基于我国近</a:t>
            </a:r>
            <a:r>
              <a:rPr lang="en-US" altLang="zh-CN" b="1" dirty="0"/>
              <a:t>10</a:t>
            </a:r>
            <a:r>
              <a:rPr lang="zh-CN" altLang="en-US" b="1" dirty="0"/>
              <a:t>年相关文献统计的数理分析</a:t>
            </a:r>
            <a:r>
              <a:rPr lang="en-US" altLang="zh-CN" b="1" dirty="0"/>
              <a:t>[J].</a:t>
            </a:r>
            <a:r>
              <a:rPr lang="zh-CN" altLang="en-US" b="1" dirty="0"/>
              <a:t>科技进步与对策</a:t>
            </a:r>
            <a:r>
              <a:rPr lang="en-US" altLang="zh-CN" b="1" dirty="0"/>
              <a:t>,2015,32(16):94-100.</a:t>
            </a:r>
          </a:p>
          <a:p>
            <a:r>
              <a:rPr lang="zh-CN" altLang="en-US" dirty="0"/>
              <a:t>大量知识产权都是以科技成果为客体，如专利权、植物新品种权、集成电路布图设计权和计算机软件版权等，法律赋予了权利人对科技成果在一定期间内具有独占支配、禁止他人擅自利用的垄断权利。</a:t>
            </a:r>
          </a:p>
          <a:p>
            <a:r>
              <a:rPr lang="zh-CN" altLang="en-US" b="0" dirty="0"/>
              <a:t>近</a:t>
            </a:r>
            <a:r>
              <a:rPr lang="en-US" altLang="zh-CN" b="0" dirty="0"/>
              <a:t>10</a:t>
            </a:r>
            <a:r>
              <a:rPr lang="zh-CN" altLang="en-US" b="0" dirty="0"/>
              <a:t>年研究科技法的期刊论文数量相较知识产权法屈指可数，研究知识产权的期刊论文总数达到近两万篇（</a:t>
            </a:r>
            <a:r>
              <a:rPr lang="en-US" altLang="zh-CN" b="0" dirty="0"/>
              <a:t>18530</a:t>
            </a:r>
            <a:r>
              <a:rPr lang="zh-CN" altLang="en-US" b="0" dirty="0"/>
              <a:t> ），而科技法研究为</a:t>
            </a:r>
            <a:r>
              <a:rPr lang="en-US" altLang="zh-CN" b="0" dirty="0"/>
              <a:t>588</a:t>
            </a:r>
            <a:r>
              <a:rPr lang="zh-CN" altLang="en-US" b="0" dirty="0"/>
              <a:t>篇，只有知识产权研究的</a:t>
            </a:r>
            <a:r>
              <a:rPr lang="en-US" altLang="zh-CN" b="0" dirty="0"/>
              <a:t>3.17</a:t>
            </a:r>
            <a:r>
              <a:rPr lang="zh-CN" altLang="en-US" b="0" dirty="0"/>
              <a:t>％ 。但从 </a:t>
            </a:r>
            <a:r>
              <a:rPr lang="en-US" altLang="zh-CN" b="0" dirty="0"/>
              <a:t>CSSCI </a:t>
            </a:r>
            <a:r>
              <a:rPr lang="zh-CN" altLang="en-US" b="0" dirty="0"/>
              <a:t>期刊发表情况看，科技法的比例略有提升，占知识产权研究的</a:t>
            </a:r>
            <a:r>
              <a:rPr lang="en-US" altLang="zh-CN" b="0" dirty="0"/>
              <a:t>4.10</a:t>
            </a:r>
            <a:r>
              <a:rPr lang="zh-CN" altLang="en-US" b="0" dirty="0"/>
              <a:t>％ ，即研究科技法的 </a:t>
            </a:r>
            <a:r>
              <a:rPr lang="en-US" altLang="zh-CN" b="0" dirty="0"/>
              <a:t>CSSCI </a:t>
            </a:r>
            <a:r>
              <a:rPr lang="zh-CN" altLang="en-US" b="0" dirty="0"/>
              <a:t>期刊论文占全部期刊论文的比例相较知识产权研究高，分别为</a:t>
            </a:r>
            <a:r>
              <a:rPr lang="en-US" altLang="zh-CN" b="0" dirty="0"/>
              <a:t>21.26</a:t>
            </a:r>
            <a:r>
              <a:rPr lang="zh-CN" altLang="en-US" b="0" dirty="0"/>
              <a:t>％与</a:t>
            </a:r>
            <a:r>
              <a:rPr lang="en-US" altLang="zh-CN" b="0" dirty="0"/>
              <a:t>16.44</a:t>
            </a:r>
            <a:r>
              <a:rPr lang="zh-CN" altLang="en-US" b="0" dirty="0"/>
              <a:t>％ 。同时，近</a:t>
            </a:r>
            <a:r>
              <a:rPr lang="en-US" altLang="zh-CN" b="0" dirty="0"/>
              <a:t>10</a:t>
            </a:r>
            <a:r>
              <a:rPr lang="zh-CN" altLang="en-US" b="0" dirty="0"/>
              <a:t>年篇名中直接含有“科技法”的全部期刊论文仅有</a:t>
            </a:r>
            <a:r>
              <a:rPr lang="en-US" altLang="zh-CN" b="0" dirty="0"/>
              <a:t>36</a:t>
            </a:r>
            <a:r>
              <a:rPr lang="zh-CN" altLang="en-US" b="0" dirty="0"/>
              <a:t> 篇，平均每年不到 </a:t>
            </a:r>
            <a:r>
              <a:rPr lang="en-US" altLang="zh-CN" b="0" dirty="0"/>
              <a:t>4</a:t>
            </a:r>
            <a:r>
              <a:rPr lang="zh-CN" altLang="en-US" b="0" dirty="0"/>
              <a:t> 篇，数量非常少，足以说明科技法研究在国内学术领域尚未引起足够重视或因其具有较高难度和交叉性而导致学者关注很少。</a:t>
            </a:r>
            <a:endParaRPr lang="en-US" altLang="zh-CN" b="0" dirty="0"/>
          </a:p>
          <a:p>
            <a:r>
              <a:rPr lang="zh-CN" altLang="en-US" b="0" dirty="0"/>
              <a:t>研究科技法的实然论文数相比市场需求率依然较低，能够发表在核心期刊上的几率更高。</a:t>
            </a:r>
            <a:endParaRPr lang="en-US" altLang="zh-CN" b="0" dirty="0"/>
          </a:p>
          <a:p>
            <a:r>
              <a:rPr lang="zh-CN" altLang="en-US" b="0" dirty="0"/>
              <a:t>两者的宏观数据基本可以反映其各自分支领域研究的基本走势和动态，具有一定的代表性。</a:t>
            </a:r>
            <a:endParaRPr lang="en-US" altLang="zh-CN" b="0" dirty="0"/>
          </a:p>
          <a:p>
            <a:r>
              <a:rPr lang="en-US" altLang="zh-CN" b="1" dirty="0"/>
              <a:t>[2]</a:t>
            </a:r>
            <a:r>
              <a:rPr lang="zh-CN" altLang="en-US" b="1" dirty="0"/>
              <a:t>杨丽娟</a:t>
            </a:r>
            <a:r>
              <a:rPr lang="en-US" altLang="zh-CN" b="1" dirty="0"/>
              <a:t>,</a:t>
            </a:r>
            <a:r>
              <a:rPr lang="zh-CN" altLang="en-US" b="1" dirty="0"/>
              <a:t>宋吉鑫</a:t>
            </a:r>
            <a:r>
              <a:rPr lang="en-US" altLang="zh-CN" b="1" dirty="0"/>
              <a:t>.</a:t>
            </a:r>
            <a:r>
              <a:rPr lang="zh-CN" altLang="en-US" b="1" dirty="0"/>
              <a:t>走出科技法与知识产权法相互割裂的误区</a:t>
            </a:r>
            <a:r>
              <a:rPr lang="en-US" altLang="zh-CN" b="1" dirty="0"/>
              <a:t>——</a:t>
            </a:r>
            <a:r>
              <a:rPr lang="zh-CN" altLang="en-US" b="1" dirty="0"/>
              <a:t>也论科技法与知识产权法之间的关系</a:t>
            </a:r>
            <a:r>
              <a:rPr lang="en-US" altLang="zh-CN" b="1" dirty="0"/>
              <a:t>[J].</a:t>
            </a:r>
            <a:r>
              <a:rPr lang="zh-CN" altLang="en-US" b="1" dirty="0"/>
              <a:t>知识产权</a:t>
            </a:r>
            <a:r>
              <a:rPr lang="en-US" altLang="zh-CN" b="1" dirty="0"/>
              <a:t>,2011(07):60-63.</a:t>
            </a:r>
          </a:p>
          <a:p>
            <a:r>
              <a:rPr lang="zh-CN" altLang="en-US" dirty="0"/>
              <a:t>只有在以科技进步法为核心的系列科技法律制度的供给和浸润下，知识产权法才会发挥更好的作用。</a:t>
            </a:r>
            <a:endParaRPr lang="en-US" altLang="zh-CN" dirty="0"/>
          </a:p>
        </p:txBody>
      </p:sp>
      <p:sp>
        <p:nvSpPr>
          <p:cNvPr id="4" name="灯片编号占位符 3"/>
          <p:cNvSpPr>
            <a:spLocks noGrp="1"/>
          </p:cNvSpPr>
          <p:nvPr>
            <p:ph type="sldNum" sz="quarter" idx="10"/>
          </p:nvPr>
        </p:nvSpPr>
        <p:spPr/>
        <p:txBody>
          <a:bodyPr/>
          <a:lstStyle/>
          <a:p>
            <a:fld id="{C450A375-C82B-4F72-93B6-03B4AA37CEA8}" type="slidenum">
              <a:rPr lang="zh-CN" altLang="en-US" smtClean="0"/>
              <a:t>6</a:t>
            </a:fld>
            <a:endParaRPr lang="zh-CN" altLang="en-US"/>
          </a:p>
        </p:txBody>
      </p:sp>
    </p:spTree>
    <p:extLst>
      <p:ext uri="{BB962C8B-B14F-4D97-AF65-F5344CB8AC3E}">
        <p14:creationId xmlns:p14="http://schemas.microsoft.com/office/powerpoint/2010/main" val="581128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3832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本课程特点是以科技活动为线索，以科技人员为核心而展开。</a:t>
            </a:r>
            <a:endParaRPr lang="en-US" altLang="zh-CN" sz="1200" b="1" dirty="0">
              <a:solidFill>
                <a:srgbClr val="FF0000"/>
              </a:solidFill>
            </a:endParaRPr>
          </a:p>
        </p:txBody>
      </p:sp>
    </p:spTree>
    <p:extLst>
      <p:ext uri="{BB962C8B-B14F-4D97-AF65-F5344CB8AC3E}">
        <p14:creationId xmlns:p14="http://schemas.microsoft.com/office/powerpoint/2010/main" val="226358073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423177959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1" dirty="0">
              <a:sym typeface="Wingdings" panose="05000000000000000000" pitchFamily="2" charset="2"/>
            </a:endParaRPr>
          </a:p>
        </p:txBody>
      </p:sp>
      <p:sp>
        <p:nvSpPr>
          <p:cNvPr id="4" name="灯片编号占位符 3"/>
          <p:cNvSpPr>
            <a:spLocks noGrp="1"/>
          </p:cNvSpPr>
          <p:nvPr>
            <p:ph type="sldNum" sz="quarter" idx="10"/>
          </p:nvPr>
        </p:nvSpPr>
        <p:spPr/>
        <p:txBody>
          <a:bodyPr/>
          <a:lstStyle/>
          <a:p>
            <a:fld id="{C450A375-C82B-4F72-93B6-03B4AA37CEA8}" type="slidenum">
              <a:rPr lang="zh-CN" altLang="en-US" smtClean="0"/>
              <a:t>11</a:t>
            </a:fld>
            <a:endParaRPr lang="zh-CN" altLang="en-US"/>
          </a:p>
        </p:txBody>
      </p:sp>
    </p:spTree>
    <p:extLst>
      <p:ext uri="{BB962C8B-B14F-4D97-AF65-F5344CB8AC3E}">
        <p14:creationId xmlns:p14="http://schemas.microsoft.com/office/powerpoint/2010/main" val="307513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FE151D0-A6D8-4502-9348-EB821575A8D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FABBBE5-B168-4A6A-BB5A-CF4631B7EF3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64FEA72-ACFB-442D-81C3-B0A1A0690BF3}"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3D85EF6-29E9-4514-AA67-DE12744FBBB6}"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D12E0F-3303-42BE-AC5F-B239B0A990D6}"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02F2DC-8795-46D0-A736-813717857AE8}" type="datetime1">
              <a:rPr lang="zh-CN" altLang="en-US" smtClean="0"/>
              <a:t>2021/12/28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blipFill dpi="0" rotWithShape="1">
          <a:blip r:embed="rId2" cstate="print">
            <a:alphaModFix amt="18000"/>
            <a:lum/>
          </a:blip>
          <a:srcRect/>
          <a:stretch>
            <a:fillRect l="-14000" r="-11000"/>
          </a:stretch>
        </a:blipFill>
        <a:effectLst/>
      </p:bgPr>
    </p:bg>
    <p:spTree>
      <p:nvGrpSpPr>
        <p:cNvPr id="1" name=""/>
        <p:cNvGrpSpPr/>
        <p:nvPr/>
      </p:nvGrpSpPr>
      <p:grpSpPr>
        <a:xfrm>
          <a:off x="0" y="0"/>
          <a:ext cx="0" cy="0"/>
          <a:chOff x="0" y="0"/>
          <a:chExt cx="0" cy="0"/>
        </a:xfrm>
      </p:grpSpPr>
      <p:sp>
        <p:nvSpPr>
          <p:cNvPr id="12" name="矩形 11"/>
          <p:cNvSpPr/>
          <p:nvPr userDrawn="1"/>
        </p:nvSpPr>
        <p:spPr>
          <a:xfrm>
            <a:off x="0" y="0"/>
            <a:ext cx="12192000" cy="2348880"/>
          </a:xfrm>
          <a:prstGeom prst="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3">
            <a:schemeClr val="lt1"/>
          </a:lnRef>
          <a:fillRef idx="1">
            <a:schemeClr val="accent1"/>
          </a:fillRef>
          <a:effectRef idx="1">
            <a:schemeClr val="accent1"/>
          </a:effectRef>
          <a:fontRef idx="minor">
            <a:schemeClr val="lt1"/>
          </a:fontRef>
        </p:style>
        <p:txBody>
          <a:bodyPr anchor="ctr"/>
          <a:lstStyle/>
          <a:p>
            <a:pPr>
              <a:defRPr/>
            </a:pPr>
            <a:endParaRPr lang="zh-CN" altLang="en-US" sz="2400" dirty="0">
              <a:ln>
                <a:solidFill>
                  <a:schemeClr val="tx2">
                    <a:lumMod val="60000"/>
                    <a:lumOff val="40000"/>
                  </a:schemeClr>
                </a:solidFill>
              </a:ln>
              <a:solidFill>
                <a:schemeClr val="tx2"/>
              </a:solidFill>
              <a:effectLst>
                <a:outerShdw blurRad="50800" dist="38100" dir="2700000" algn="tl" rotWithShape="0">
                  <a:prstClr val="black">
                    <a:alpha val="40000"/>
                  </a:prstClr>
                </a:outerShdw>
              </a:effectLst>
            </a:endParaRPr>
          </a:p>
        </p:txBody>
      </p:sp>
      <p:sp>
        <p:nvSpPr>
          <p:cNvPr id="4" name="日期占位符 3"/>
          <p:cNvSpPr>
            <a:spLocks noGrp="1"/>
          </p:cNvSpPr>
          <p:nvPr>
            <p:ph type="dt" sz="half" idx="10"/>
          </p:nvPr>
        </p:nvSpPr>
        <p:spPr/>
        <p:txBody>
          <a:bodyPr/>
          <a:lstStyle/>
          <a:p>
            <a:fld id="{C3DA135F-3EE8-4366-842A-BC449DB54727}" type="datetime1">
              <a:rPr lang="zh-CN" altLang="en-US" smtClean="0"/>
              <a:t>2021/12/28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F5F1E-8A68-4E27-9A5E-D196D58037A6}" type="slidenum">
              <a:rPr lang="zh-CN" altLang="en-US" smtClean="0"/>
              <a:pPr/>
              <a:t>‹#›</a:t>
            </a:fld>
            <a:endParaRPr lang="zh-CN" altLang="en-US"/>
          </a:p>
        </p:txBody>
      </p:sp>
      <p:sp>
        <p:nvSpPr>
          <p:cNvPr id="10" name="矩形 9"/>
          <p:cNvSpPr/>
          <p:nvPr userDrawn="1"/>
        </p:nvSpPr>
        <p:spPr>
          <a:xfrm>
            <a:off x="0" y="2385567"/>
            <a:ext cx="12192000" cy="17463"/>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a:defRPr/>
            </a:pPr>
            <a:endParaRPr lang="zh-CN" altLang="en-US" sz="2400" dirty="0">
              <a:ln>
                <a:solidFill>
                  <a:schemeClr val="tx2">
                    <a:lumMod val="60000"/>
                    <a:lumOff val="40000"/>
                  </a:schemeClr>
                </a:solidFill>
              </a:ln>
              <a:solidFill>
                <a:schemeClr val="tx2"/>
              </a:solidFill>
            </a:endParaRPr>
          </a:p>
        </p:txBody>
      </p:sp>
      <p:pic>
        <p:nvPicPr>
          <p:cNvPr id="11" name="图片 10" descr="横版组合（白色）——透明.png"/>
          <p:cNvPicPr>
            <a:picLocks noChangeAspect="1"/>
          </p:cNvPicPr>
          <p:nvPr userDrawn="1"/>
        </p:nvPicPr>
        <p:blipFill>
          <a:blip r:embed="rId3"/>
          <a:stretch>
            <a:fillRect/>
          </a:stretch>
        </p:blipFill>
        <p:spPr>
          <a:xfrm>
            <a:off x="2666977" y="714356"/>
            <a:ext cx="6319676" cy="1000132"/>
          </a:xfrm>
          <a:prstGeom prst="rect">
            <a:avLst/>
          </a:prstGeom>
        </p:spPr>
      </p:pic>
    </p:spTree>
    <p:extLst>
      <p:ext uri="{BB962C8B-B14F-4D97-AF65-F5344CB8AC3E}">
        <p14:creationId xmlns:p14="http://schemas.microsoft.com/office/powerpoint/2010/main" val="9395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EBFF0A0-DE43-49CE-B1EC-2BE6A9A1735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a:t>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0" r:id="rId8"/>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639616" y="2462646"/>
            <a:ext cx="7086600" cy="1614426"/>
          </a:xfrm>
          <a:prstGeom prst="rect">
            <a:avLst/>
          </a:prstGeom>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altLang="zh-CN" sz="6000" b="1" dirty="0">
                <a:latin typeface="黑体" panose="02010609060101010101" pitchFamily="49" charset="-122"/>
                <a:ea typeface="黑体" panose="02010609060101010101" pitchFamily="49" charset="-122"/>
              </a:rPr>
            </a:br>
            <a:r>
              <a:rPr lang="zh-CN" altLang="en-US" sz="16000" dirty="0">
                <a:latin typeface="黑体" panose="02010609060101010101" pitchFamily="49" charset="-122"/>
                <a:ea typeface="黑体" panose="02010609060101010101" pitchFamily="49" charset="-122"/>
              </a:rPr>
              <a:t>科技法学</a:t>
            </a:r>
            <a:br>
              <a:rPr lang="zh-CN" altLang="en-US" sz="16000" dirty="0">
                <a:latin typeface="黑体" panose="02010609060101010101" pitchFamily="49" charset="-122"/>
                <a:ea typeface="黑体" panose="02010609060101010101" pitchFamily="49" charset="-122"/>
              </a:rPr>
            </a:br>
            <a:endParaRPr lang="zh-CN" altLang="en-US" sz="16000" dirty="0">
              <a:latin typeface="黑体" panose="02010609060101010101" pitchFamily="49" charset="-122"/>
              <a:ea typeface="黑体" panose="02010609060101010101" pitchFamily="49" charset="-122"/>
            </a:endParaRPr>
          </a:p>
        </p:txBody>
      </p:sp>
      <p:sp>
        <p:nvSpPr>
          <p:cNvPr id="4" name="Text Box 2"/>
          <p:cNvSpPr txBox="1">
            <a:spLocks noChangeArrowheads="1"/>
          </p:cNvSpPr>
          <p:nvPr/>
        </p:nvSpPr>
        <p:spPr bwMode="auto">
          <a:xfrm>
            <a:off x="2135560" y="4005065"/>
            <a:ext cx="7848600" cy="2062103"/>
          </a:xfrm>
          <a:prstGeom prst="rect">
            <a:avLst/>
          </a:prstGeom>
          <a:noFill/>
          <a:ln w="9525">
            <a:noFill/>
            <a:miter lim="800000"/>
          </a:ln>
        </p:spPr>
        <p:txBody>
          <a:bodyPr>
            <a:spAutoFit/>
          </a:bodyPr>
          <a:lstStyle/>
          <a:p>
            <a:pPr algn="ctr" eaLnBrk="1" hangingPunct="1">
              <a:spcBef>
                <a:spcPct val="50000"/>
              </a:spcBef>
            </a:pPr>
            <a:r>
              <a:rPr lang="zh-CN" altLang="en-US" sz="3200" b="1" dirty="0">
                <a:latin typeface="幼圆" panose="02010509060101010101" pitchFamily="49" charset="-122"/>
                <a:ea typeface="幼圆" panose="02010509060101010101" pitchFamily="49" charset="-122"/>
              </a:rPr>
              <a:t>唐素琴</a:t>
            </a:r>
          </a:p>
          <a:p>
            <a:pPr algn="ctr" eaLnBrk="1" hangingPunct="1">
              <a:spcBef>
                <a:spcPct val="50000"/>
              </a:spcBef>
            </a:pPr>
            <a:r>
              <a:rPr lang="zh-CN" altLang="en-US" sz="3200" b="1" dirty="0">
                <a:latin typeface="幼圆" panose="02010509060101010101" pitchFamily="49" charset="-122"/>
                <a:ea typeface="幼圆" panose="02010509060101010101" pitchFamily="49" charset="-122"/>
              </a:rPr>
              <a:t>国科大公管学院</a:t>
            </a:r>
            <a:endParaRPr lang="en-US" altLang="zh-CN" sz="3200" b="1" dirty="0">
              <a:latin typeface="幼圆" panose="02010509060101010101" pitchFamily="49" charset="-122"/>
              <a:ea typeface="幼圆" panose="02010509060101010101" pitchFamily="49" charset="-122"/>
            </a:endParaRPr>
          </a:p>
          <a:p>
            <a:pPr algn="ctr" eaLnBrk="1" hangingPunct="1">
              <a:spcBef>
                <a:spcPct val="50000"/>
              </a:spcBef>
            </a:pPr>
            <a:r>
              <a:rPr lang="zh-CN" altLang="en-US" sz="3200" dirty="0">
                <a:latin typeface="幼圆" panose="02010509060101010101" pitchFamily="49" charset="-122"/>
                <a:ea typeface="幼圆" panose="02010509060101010101" pitchFamily="49" charset="-122"/>
              </a:rPr>
              <a:t>20</a:t>
            </a:r>
            <a:r>
              <a:rPr lang="en-US" altLang="zh-CN" sz="3200" dirty="0">
                <a:latin typeface="幼圆" panose="02010509060101010101" pitchFamily="49" charset="-122"/>
                <a:ea typeface="幼圆" panose="02010509060101010101" pitchFamily="49" charset="-122"/>
              </a:rPr>
              <a:t>21</a:t>
            </a:r>
            <a:r>
              <a:rPr lang="zh-CN" altLang="en-US" sz="3200" dirty="0">
                <a:latin typeface="幼圆" panose="02010509060101010101" pitchFamily="49" charset="-122"/>
                <a:ea typeface="幼圆" panose="02010509060101010101" pitchFamily="49" charset="-122"/>
              </a:rPr>
              <a:t>年</a:t>
            </a:r>
            <a:r>
              <a:rPr lang="en-US" altLang="zh-CN" sz="3200" dirty="0">
                <a:latin typeface="幼圆" panose="02010509060101010101" pitchFamily="49" charset="-122"/>
                <a:ea typeface="幼圆" panose="02010509060101010101" pitchFamily="49" charset="-122"/>
              </a:rPr>
              <a:t>9</a:t>
            </a:r>
            <a:r>
              <a:rPr lang="zh-CN" altLang="en-US" sz="3200" dirty="0">
                <a:latin typeface="幼圆" panose="02010509060101010101" pitchFamily="49" charset="-122"/>
                <a:ea typeface="幼圆" panose="02010509060101010101" pitchFamily="49" charset="-122"/>
              </a:rPr>
              <a:t>月</a:t>
            </a:r>
            <a:r>
              <a:rPr lang="en-US" altLang="zh-CN" sz="3200" dirty="0">
                <a:latin typeface="幼圆" panose="02010509060101010101" pitchFamily="49" charset="-122"/>
                <a:ea typeface="幼圆" panose="02010509060101010101" pitchFamily="49" charset="-122"/>
              </a:rPr>
              <a:t>10</a:t>
            </a:r>
            <a:r>
              <a:rPr lang="zh-CN" altLang="en-US" sz="3200" dirty="0">
                <a:latin typeface="幼圆" panose="02010509060101010101" pitchFamily="49" charset="-122"/>
                <a:ea typeface="幼圆" panose="02010509060101010101" pitchFamily="49" charset="-122"/>
              </a:rPr>
              <a:t>日</a:t>
            </a:r>
          </a:p>
        </p:txBody>
      </p:sp>
      <p:sp>
        <p:nvSpPr>
          <p:cNvPr id="2" name="日期占位符 1"/>
          <p:cNvSpPr>
            <a:spLocks noGrp="1"/>
          </p:cNvSpPr>
          <p:nvPr>
            <p:ph type="dt" sz="half" idx="10"/>
          </p:nvPr>
        </p:nvSpPr>
        <p:spPr/>
        <p:txBody>
          <a:bodyPr/>
          <a:lstStyle/>
          <a:p>
            <a:fld id="{9DAA83E5-56B3-4D26-AFB6-1CD4E02C19A7}" type="datetime1">
              <a:rPr lang="zh-CN" altLang="en-US" smtClean="0"/>
              <a:t>2021/12/28</a:t>
            </a:fld>
            <a:endParaRPr lang="zh-CN" altLang="en-US"/>
          </a:p>
        </p:txBody>
      </p:sp>
    </p:spTree>
    <p:extLst>
      <p:ext uri="{BB962C8B-B14F-4D97-AF65-F5344CB8AC3E}">
        <p14:creationId xmlns:p14="http://schemas.microsoft.com/office/powerpoint/2010/main" val="200798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882A7BF-A748-4E0E-9DEC-32BAD48B8556}" type="datetime1">
              <a:rPr lang="zh-CN" altLang="en-US" smtClean="0"/>
              <a:t>2021/12/28</a:t>
            </a:fld>
            <a:endParaRPr lang="en-US"/>
          </a:p>
        </p:txBody>
      </p:sp>
      <p:sp>
        <p:nvSpPr>
          <p:cNvPr id="49156" name="Rectangle 2"/>
          <p:cNvSpPr>
            <a:spLocks noGrp="1" noChangeArrowheads="1"/>
          </p:cNvSpPr>
          <p:nvPr>
            <p:ph type="title"/>
          </p:nvPr>
        </p:nvSpPr>
        <p:spPr>
          <a:noFill/>
        </p:spPr>
        <p:txBody>
          <a:bodyPr>
            <a:normAutofit/>
          </a:bodyPr>
          <a:lstStyle/>
          <a:p>
            <a:pPr algn="ctr"/>
            <a:r>
              <a:rPr lang="en-US" altLang="zh-CN" dirty="0"/>
              <a:t>3. </a:t>
            </a:r>
            <a:r>
              <a:rPr lang="zh-CN" altLang="en-US" dirty="0"/>
              <a:t>学习本课程的基本要求</a:t>
            </a:r>
          </a:p>
        </p:txBody>
      </p:sp>
      <p:sp>
        <p:nvSpPr>
          <p:cNvPr id="49157" name="Rectangle 3"/>
          <p:cNvSpPr>
            <a:spLocks noGrp="1" noChangeArrowheads="1"/>
          </p:cNvSpPr>
          <p:nvPr>
            <p:ph type="body" idx="1"/>
          </p:nvPr>
        </p:nvSpPr>
        <p:spPr>
          <a:xfrm>
            <a:off x="2209800" y="1340768"/>
            <a:ext cx="8280400" cy="3429014"/>
          </a:xfrm>
          <a:noFill/>
        </p:spPr>
        <p:txBody>
          <a:bodyPr/>
          <a:lstStyle/>
          <a:p>
            <a:pPr>
              <a:lnSpc>
                <a:spcPct val="150000"/>
              </a:lnSpc>
            </a:pP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）课堂及课下阅读书目</a:t>
            </a:r>
            <a:endParaRPr lang="en-US" altLang="zh-CN" sz="3200" b="1" dirty="0">
              <a:latin typeface="宋体" panose="02010600030101010101" pitchFamily="2" charset="-122"/>
              <a:ea typeface="宋体" panose="02010600030101010101" pitchFamily="2" charset="-122"/>
            </a:endParaRPr>
          </a:p>
          <a:p>
            <a:pPr>
              <a:lnSpc>
                <a:spcPct val="150000"/>
              </a:lnSpc>
            </a:pP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）参考资料及课件下载</a:t>
            </a:r>
            <a:endParaRPr lang="en-US" altLang="zh-CN" sz="3200" b="1" dirty="0">
              <a:latin typeface="宋体" panose="02010600030101010101" pitchFamily="2" charset="-122"/>
              <a:ea typeface="宋体" panose="02010600030101010101" pitchFamily="2" charset="-122"/>
            </a:endParaRPr>
          </a:p>
          <a:p>
            <a:pPr>
              <a:lnSpc>
                <a:spcPct val="150000"/>
              </a:lnSpc>
            </a:pP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）授课形式及特点</a:t>
            </a:r>
            <a:endParaRPr lang="en-US" altLang="zh-CN" sz="3200" b="1" dirty="0">
              <a:latin typeface="宋体" panose="02010600030101010101" pitchFamily="2" charset="-122"/>
              <a:ea typeface="宋体" panose="02010600030101010101" pitchFamily="2" charset="-122"/>
            </a:endParaRPr>
          </a:p>
          <a:p>
            <a:pPr>
              <a:lnSpc>
                <a:spcPct val="150000"/>
              </a:lnSpc>
            </a:pPr>
            <a:r>
              <a:rPr lang="zh-CN" altLang="en-US" sz="3200" b="1" dirty="0">
                <a:solidFill>
                  <a:srgbClr val="FF0000"/>
                </a:solidFill>
                <a:latin typeface="宋体" panose="02010600030101010101" pitchFamily="2" charset="-122"/>
                <a:ea typeface="宋体" panose="02010600030101010101" pitchFamily="2" charset="-122"/>
              </a:rPr>
              <a:t>（</a:t>
            </a:r>
            <a:r>
              <a:rPr lang="en-US" altLang="zh-CN" sz="3200" b="1" dirty="0">
                <a:solidFill>
                  <a:srgbClr val="FF0000"/>
                </a:solidFill>
                <a:latin typeface="宋体" panose="02010600030101010101" pitchFamily="2" charset="-122"/>
                <a:ea typeface="宋体" panose="02010600030101010101" pitchFamily="2" charset="-122"/>
              </a:rPr>
              <a:t>4</a:t>
            </a:r>
            <a:r>
              <a:rPr lang="zh-CN" altLang="en-US" sz="3200" b="1" dirty="0">
                <a:solidFill>
                  <a:srgbClr val="FF0000"/>
                </a:solidFill>
                <a:latin typeface="宋体" panose="02010600030101010101" pitchFamily="2" charset="-122"/>
                <a:ea typeface="宋体" panose="02010600030101010101" pitchFamily="2" charset="-122"/>
              </a:rPr>
              <a:t>）考试方式和考试时间</a:t>
            </a:r>
            <a:endParaRPr lang="zh-CN" altLang="en-US" b="1" dirty="0">
              <a:solidFill>
                <a:srgbClr val="FF0000"/>
              </a:solidFill>
            </a:endParaRPr>
          </a:p>
        </p:txBody>
      </p:sp>
    </p:spTree>
    <p:extLst>
      <p:ext uri="{BB962C8B-B14F-4D97-AF65-F5344CB8AC3E}">
        <p14:creationId xmlns:p14="http://schemas.microsoft.com/office/powerpoint/2010/main" val="113246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1767BA6-E189-471F-BBC7-B1F26B0C16EF}" type="datetime1">
              <a:rPr lang="zh-CN" altLang="en-US" smtClean="0"/>
              <a:t>2021/12/28</a:t>
            </a:fld>
            <a:endParaRPr lang="en-US"/>
          </a:p>
        </p:txBody>
      </p:sp>
      <p:sp>
        <p:nvSpPr>
          <p:cNvPr id="50180" name="Rectangle 2"/>
          <p:cNvSpPr>
            <a:spLocks noGrp="1" noChangeArrowheads="1"/>
          </p:cNvSpPr>
          <p:nvPr>
            <p:ph type="title"/>
          </p:nvPr>
        </p:nvSpPr>
        <p:spPr>
          <a:xfrm>
            <a:off x="859070" y="-97603"/>
            <a:ext cx="8229600" cy="1143000"/>
          </a:xfrm>
        </p:spPr>
        <p:txBody>
          <a:bodyPr/>
          <a:lstStyle/>
          <a:p>
            <a:pPr algn="ctr"/>
            <a:r>
              <a:rPr lang="zh-CN" altLang="en-US" dirty="0"/>
              <a:t>  </a:t>
            </a:r>
            <a:r>
              <a:rPr lang="zh-CN" altLang="en-US" sz="3600" dirty="0"/>
              <a:t>学习和阅读资料</a:t>
            </a:r>
            <a:endParaRPr lang="zh-CN" altLang="zh-CN" sz="3600" dirty="0"/>
          </a:p>
        </p:txBody>
      </p:sp>
      <p:sp>
        <p:nvSpPr>
          <p:cNvPr id="50181" name="Rectangle 3"/>
          <p:cNvSpPr>
            <a:spLocks noGrp="1" noChangeArrowheads="1"/>
          </p:cNvSpPr>
          <p:nvPr>
            <p:ph type="body" idx="1"/>
          </p:nvPr>
        </p:nvSpPr>
        <p:spPr/>
        <p:txBody>
          <a:bodyPr/>
          <a:lstStyle/>
          <a:p>
            <a:r>
              <a:rPr lang="zh-CN" altLang="en-US" sz="3200" dirty="0">
                <a:latin typeface="宋体" panose="02010600030101010101" pitchFamily="2" charset="-122"/>
                <a:ea typeface="宋体" panose="02010600030101010101" pitchFamily="2" charset="-122"/>
              </a:rPr>
              <a:t>①熟悉</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中华人民共和国科技进步法</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中华人民共和国促进科技成果转化法</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及其配套规定、</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中华人民共和国科技普及法</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等相关法律法规。</a:t>
            </a:r>
            <a:endParaRPr lang="en-US" altLang="zh-CN" sz="3200" dirty="0">
              <a:latin typeface="宋体" panose="02010600030101010101" pitchFamily="2" charset="-122"/>
              <a:ea typeface="宋体" panose="02010600030101010101" pitchFamily="2" charset="-122"/>
            </a:endParaRPr>
          </a:p>
          <a:p>
            <a:r>
              <a:rPr lang="zh-CN" altLang="en-US" sz="3200" dirty="0">
                <a:solidFill>
                  <a:srgbClr val="000000"/>
                </a:solidFill>
                <a:latin typeface="宋体" panose="02010600030101010101" pitchFamily="2" charset="-122"/>
                <a:ea typeface="宋体" panose="02010600030101010101" pitchFamily="2" charset="-122"/>
              </a:rPr>
              <a:t>②国内外最新科技与法律的案例及相关资料。</a:t>
            </a:r>
            <a:endParaRPr lang="en-US" altLang="zh-CN" sz="3200" dirty="0">
              <a:solidFill>
                <a:srgbClr val="00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③科技法授课讲义（在课程网站并微信群发送）。</a:t>
            </a:r>
            <a:endParaRPr lang="en-US" altLang="zh-CN" sz="3200" dirty="0">
              <a:solidFill>
                <a:srgbClr val="000000"/>
              </a:solidFill>
              <a:latin typeface="宋体" panose="02010600030101010101" pitchFamily="2" charset="-122"/>
              <a:ea typeface="宋体" panose="02010600030101010101" pitchFamily="2" charset="-122"/>
            </a:endParaRPr>
          </a:p>
          <a:p>
            <a:endParaRPr lang="en-US" altLang="zh-CN" dirty="0">
              <a:solidFill>
                <a:srgbClr val="000000"/>
              </a:solidFill>
            </a:endParaRPr>
          </a:p>
          <a:p>
            <a:endParaRPr lang="zh-CN" altLang="en-US" dirty="0">
              <a:solidFill>
                <a:srgbClr val="000000"/>
              </a:solidFill>
            </a:endParaRPr>
          </a:p>
          <a:p>
            <a:endParaRPr lang="zh-CN" altLang="en-US" b="1" dirty="0">
              <a:solidFill>
                <a:srgbClr val="FF3300"/>
              </a:solidFill>
            </a:endParaRPr>
          </a:p>
        </p:txBody>
      </p:sp>
    </p:spTree>
    <p:extLst>
      <p:ext uri="{BB962C8B-B14F-4D97-AF65-F5344CB8AC3E}">
        <p14:creationId xmlns:p14="http://schemas.microsoft.com/office/powerpoint/2010/main" val="100931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608" y="1294868"/>
            <a:ext cx="10515600" cy="5061482"/>
          </a:xfrm>
        </p:spPr>
        <p:txBody>
          <a:bodyPr>
            <a:normAutofit/>
          </a:bodyPr>
          <a:lstStyle/>
          <a:p>
            <a:r>
              <a:rPr lang="zh-CN" altLang="en-US" dirty="0">
                <a:latin typeface="宋体" panose="02010600030101010101" pitchFamily="2" charset="-122"/>
                <a:ea typeface="宋体" panose="02010600030101010101" pitchFamily="2" charset="-122"/>
              </a:rPr>
              <a:t>①何悦著，</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科技法学教程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，法律出版社，</a:t>
            </a:r>
            <a:r>
              <a:rPr lang="en-US" altLang="zh-CN" dirty="0">
                <a:latin typeface="宋体" panose="02010600030101010101" pitchFamily="2" charset="-122"/>
                <a:ea typeface="宋体" panose="02010600030101010101" pitchFamily="2" charset="-122"/>
              </a:rPr>
              <a:t>2018</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月第三版。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②易继明著，</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技术理性、社会发展与自由</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科技法学导论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，北京大学出版社，</a:t>
            </a:r>
            <a:r>
              <a:rPr lang="en-US" altLang="zh-CN" dirty="0">
                <a:latin typeface="宋体" panose="02010600030101010101" pitchFamily="2" charset="-122"/>
                <a:ea typeface="宋体" panose="02010600030101010101" pitchFamily="2" charset="-122"/>
              </a:rPr>
              <a:t>2005</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③杨丽娟，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科技法历史形态演化的哲学反思</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，东北大学出版社，</a:t>
            </a:r>
            <a:r>
              <a:rPr lang="en-US" altLang="zh-CN" dirty="0">
                <a:latin typeface="宋体" panose="02010600030101010101" pitchFamily="2" charset="-122"/>
                <a:ea typeface="宋体" panose="02010600030101010101" pitchFamily="2" charset="-122"/>
              </a:rPr>
              <a:t>2007</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④何士清，徐勋著，</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科技异化及其法律治理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，中国社会科学出版社，</a:t>
            </a:r>
            <a:r>
              <a:rPr lang="en-US" altLang="zh-CN" dirty="0">
                <a:latin typeface="宋体" panose="02010600030101010101" pitchFamily="2" charset="-122"/>
                <a:ea typeface="宋体" panose="02010600030101010101" pitchFamily="2" charset="-122"/>
              </a:rPr>
              <a:t>2010</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月</a:t>
            </a:r>
            <a:endParaRPr lang="en-US" altLang="zh-CN" dirty="0">
              <a:latin typeface="宋体" panose="02010600030101010101" pitchFamily="2" charset="-122"/>
              <a:ea typeface="宋体" panose="02010600030101010101" pitchFamily="2" charset="-122"/>
            </a:endParaRPr>
          </a:p>
          <a:p>
            <a:endParaRPr lang="zh-CN" altLang="en-US" dirty="0"/>
          </a:p>
          <a:p>
            <a:endParaRPr lang="zh-CN" altLang="en-US" dirty="0"/>
          </a:p>
        </p:txBody>
      </p:sp>
      <p:sp>
        <p:nvSpPr>
          <p:cNvPr id="4" name="标题 3"/>
          <p:cNvSpPr>
            <a:spLocks noGrp="1"/>
          </p:cNvSpPr>
          <p:nvPr>
            <p:ph type="title"/>
          </p:nvPr>
        </p:nvSpPr>
        <p:spPr>
          <a:xfrm>
            <a:off x="2063552" y="-213257"/>
            <a:ext cx="8229600" cy="1143000"/>
          </a:xfrm>
        </p:spPr>
        <p:txBody>
          <a:bodyPr>
            <a:normAutofit/>
          </a:bodyPr>
          <a:lstStyle/>
          <a:p>
            <a:pPr algn="ctr"/>
            <a:r>
              <a:rPr lang="zh-CN" altLang="en-US" sz="3600" dirty="0"/>
              <a:t>法学专业同学建议阅读书目：</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420895DD-DCDB-4898-BC49-AFB6B6298E50}"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283033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255301" y="2852936"/>
            <a:ext cx="6611094" cy="2843481"/>
          </a:xfrm>
          <a:prstGeom prst="rect">
            <a:avLst/>
          </a:prstGeom>
        </p:spPr>
      </p:pic>
      <p:pic>
        <p:nvPicPr>
          <p:cNvPr id="5" name="内容占位符 4"/>
          <p:cNvPicPr>
            <a:picLocks noGrp="1" noChangeAspect="1"/>
          </p:cNvPicPr>
          <p:nvPr>
            <p:ph idx="1"/>
          </p:nvPr>
        </p:nvPicPr>
        <p:blipFill>
          <a:blip r:embed="rId3"/>
          <a:stretch>
            <a:fillRect/>
          </a:stretch>
        </p:blipFill>
        <p:spPr>
          <a:xfrm>
            <a:off x="8400256" y="1021542"/>
            <a:ext cx="3240360" cy="4861481"/>
          </a:xfrm>
          <a:prstGeom prst="rect">
            <a:avLst/>
          </a:prstGeom>
        </p:spPr>
      </p:pic>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p:txBody>
          <a:bodyPr>
            <a:normAutofit/>
          </a:bodyPr>
          <a:lstStyle/>
          <a:p>
            <a:r>
              <a:rPr lang="zh-CN" altLang="en-US" dirty="0"/>
              <a:t>建议非法学专业同学阅读的几篇文章：</a:t>
            </a:r>
          </a:p>
        </p:txBody>
      </p:sp>
      <p:pic>
        <p:nvPicPr>
          <p:cNvPr id="6" name="图片 5"/>
          <p:cNvPicPr>
            <a:picLocks noChangeAspect="1"/>
          </p:cNvPicPr>
          <p:nvPr/>
        </p:nvPicPr>
        <p:blipFill>
          <a:blip r:embed="rId4"/>
          <a:stretch>
            <a:fillRect/>
          </a:stretch>
        </p:blipFill>
        <p:spPr>
          <a:xfrm>
            <a:off x="183644" y="1268760"/>
            <a:ext cx="6560428" cy="4598838"/>
          </a:xfrm>
          <a:prstGeom prst="rect">
            <a:avLst/>
          </a:prstGeom>
        </p:spPr>
      </p:pic>
      <p:pic>
        <p:nvPicPr>
          <p:cNvPr id="8" name="图片 7"/>
          <p:cNvPicPr>
            <a:picLocks noChangeAspect="1"/>
          </p:cNvPicPr>
          <p:nvPr/>
        </p:nvPicPr>
        <p:blipFill>
          <a:blip r:embed="rId5"/>
          <a:stretch>
            <a:fillRect/>
          </a:stretch>
        </p:blipFill>
        <p:spPr>
          <a:xfrm>
            <a:off x="772947" y="2797323"/>
            <a:ext cx="4238824" cy="3892475"/>
          </a:xfrm>
          <a:prstGeom prst="rect">
            <a:avLst/>
          </a:prstGeom>
        </p:spPr>
      </p:pic>
    </p:spTree>
    <p:extLst>
      <p:ext uri="{BB962C8B-B14F-4D97-AF65-F5344CB8AC3E}">
        <p14:creationId xmlns:p14="http://schemas.microsoft.com/office/powerpoint/2010/main" val="107781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DF0158F-E020-45BA-B826-07386802FD51}" type="datetime1">
              <a:rPr lang="zh-CN" altLang="en-US" smtClean="0"/>
              <a:t>2021/12/28</a:t>
            </a:fld>
            <a:endParaRPr lang="en-US"/>
          </a:p>
        </p:txBody>
      </p:sp>
      <p:sp>
        <p:nvSpPr>
          <p:cNvPr id="52228" name="Rectangle 2"/>
          <p:cNvSpPr>
            <a:spLocks noGrp="1" noChangeArrowheads="1"/>
          </p:cNvSpPr>
          <p:nvPr>
            <p:ph type="title"/>
          </p:nvPr>
        </p:nvSpPr>
        <p:spPr>
          <a:xfrm>
            <a:off x="838200" y="-99392"/>
            <a:ext cx="8229600" cy="1143000"/>
          </a:xfrm>
        </p:spPr>
        <p:txBody>
          <a:bodyPr>
            <a:normAutofit/>
          </a:bodyPr>
          <a:lstStyle/>
          <a:p>
            <a:pPr algn="ctr"/>
            <a:r>
              <a:rPr lang="zh-CN" altLang="en-US" sz="3600" dirty="0"/>
              <a:t>授课形式</a:t>
            </a:r>
          </a:p>
        </p:txBody>
      </p:sp>
      <p:sp>
        <p:nvSpPr>
          <p:cNvPr id="52229" name="Rectangle 3"/>
          <p:cNvSpPr>
            <a:spLocks noGrp="1" noChangeArrowheads="1"/>
          </p:cNvSpPr>
          <p:nvPr>
            <p:ph type="body" idx="1"/>
          </p:nvPr>
        </p:nvSpPr>
        <p:spPr>
          <a:xfrm>
            <a:off x="1919536" y="1196752"/>
            <a:ext cx="8278812" cy="4548188"/>
          </a:xfrm>
        </p:spPr>
        <p:txBody>
          <a:bodyPr>
            <a:normAutofit/>
          </a:bodyPr>
          <a:lstStyle/>
          <a:p>
            <a:pPr>
              <a:lnSpc>
                <a:spcPct val="150000"/>
              </a:lnSpc>
            </a:pPr>
            <a:r>
              <a:rPr lang="zh-CN" altLang="en-US" b="1" dirty="0">
                <a:latin typeface="宋体" panose="02010600030101010101" pitchFamily="2" charset="-122"/>
                <a:ea typeface="宋体" panose="02010600030101010101" pitchFamily="2" charset="-122"/>
              </a:rPr>
              <a:t>①首席教授和主讲教师合作授课模式</a:t>
            </a:r>
            <a:endParaRPr lang="en-US" altLang="zh-CN" b="1" dirty="0">
              <a:latin typeface="宋体" panose="02010600030101010101" pitchFamily="2" charset="-122"/>
              <a:ea typeface="宋体" panose="02010600030101010101" pitchFamily="2" charset="-122"/>
            </a:endParaRPr>
          </a:p>
          <a:p>
            <a:pPr>
              <a:lnSpc>
                <a:spcPct val="150000"/>
              </a:lnSpc>
            </a:pPr>
            <a:r>
              <a:rPr lang="zh-CN" altLang="en-US" b="1" dirty="0">
                <a:latin typeface="宋体" panose="02010600030101010101" pitchFamily="2" charset="-122"/>
                <a:ea typeface="宋体" panose="02010600030101010101" pitchFamily="2" charset="-122"/>
              </a:rPr>
              <a:t>②课堂讲授和</a:t>
            </a:r>
            <a:r>
              <a:rPr lang="zh-CN" altLang="en-US" b="1" dirty="0">
                <a:solidFill>
                  <a:srgbClr val="FF0000"/>
                </a:solidFill>
                <a:latin typeface="宋体" panose="02010600030101010101" pitchFamily="2" charset="-122"/>
                <a:ea typeface="宋体" panose="02010600030101010101" pitchFamily="2" charset="-122"/>
              </a:rPr>
              <a:t>小组讨论</a:t>
            </a:r>
            <a:r>
              <a:rPr lang="zh-CN" altLang="en-US" b="1" dirty="0">
                <a:latin typeface="宋体" panose="02010600030101010101" pitchFamily="2" charset="-122"/>
                <a:ea typeface="宋体" panose="02010600030101010101" pitchFamily="2" charset="-122"/>
              </a:rPr>
              <a:t>相结合</a:t>
            </a:r>
            <a:endParaRPr lang="en-US" altLang="zh-CN" b="1" dirty="0">
              <a:latin typeface="宋体" panose="02010600030101010101" pitchFamily="2" charset="-122"/>
              <a:ea typeface="宋体" panose="02010600030101010101" pitchFamily="2" charset="-122"/>
            </a:endParaRPr>
          </a:p>
          <a:p>
            <a:pPr>
              <a:lnSpc>
                <a:spcPct val="150000"/>
              </a:lnSpc>
            </a:pPr>
            <a:r>
              <a:rPr lang="zh-CN" altLang="en-US" b="1" dirty="0">
                <a:latin typeface="宋体" panose="02010600030101010101" pitchFamily="2" charset="-122"/>
                <a:ea typeface="宋体" panose="02010600030101010101" pitchFamily="2" charset="-122"/>
              </a:rPr>
              <a:t>③课堂讲授与</a:t>
            </a:r>
            <a:r>
              <a:rPr lang="zh-CN" altLang="en-US" b="1" dirty="0">
                <a:solidFill>
                  <a:srgbClr val="FF0000"/>
                </a:solidFill>
                <a:latin typeface="宋体" panose="02010600030101010101" pitchFamily="2" charset="-122"/>
                <a:ea typeface="宋体" panose="02010600030101010101" pitchFamily="2" charset="-122"/>
              </a:rPr>
              <a:t>个人报告</a:t>
            </a:r>
            <a:r>
              <a:rPr lang="zh-CN" altLang="en-US" b="1" dirty="0">
                <a:latin typeface="宋体" panose="02010600030101010101" pitchFamily="2" charset="-122"/>
                <a:ea typeface="宋体" panose="02010600030101010101" pitchFamily="2" charset="-122"/>
              </a:rPr>
              <a:t>相结合</a:t>
            </a:r>
            <a:endParaRPr lang="en-US" altLang="zh-CN" b="1" dirty="0">
              <a:latin typeface="宋体" panose="02010600030101010101" pitchFamily="2" charset="-122"/>
              <a:ea typeface="宋体" panose="02010600030101010101" pitchFamily="2" charset="-122"/>
            </a:endParaRPr>
          </a:p>
          <a:p>
            <a:pPr>
              <a:lnSpc>
                <a:spcPct val="150000"/>
              </a:lnSpc>
            </a:pPr>
            <a:r>
              <a:rPr lang="zh-CN" altLang="en-US" b="1" dirty="0">
                <a:latin typeface="宋体" panose="02010600030101010101" pitchFamily="2" charset="-122"/>
                <a:ea typeface="宋体" panose="02010600030101010101" pitchFamily="2" charset="-122"/>
              </a:rPr>
              <a:t>④理论与实践教学结合，穿插辩论赛及实务讲座等。</a:t>
            </a:r>
          </a:p>
        </p:txBody>
      </p:sp>
    </p:spTree>
    <p:extLst>
      <p:ext uri="{BB962C8B-B14F-4D97-AF65-F5344CB8AC3E}">
        <p14:creationId xmlns:p14="http://schemas.microsoft.com/office/powerpoint/2010/main" val="143908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B363636-5ED7-4EC3-AAC1-8000AD385750}" type="datetime1">
              <a:rPr lang="zh-CN" altLang="en-US" smtClean="0"/>
              <a:t>2021/12/28</a:t>
            </a:fld>
            <a:endParaRPr lang="en-US"/>
          </a:p>
        </p:txBody>
      </p:sp>
      <p:sp>
        <p:nvSpPr>
          <p:cNvPr id="52228" name="Rectangle 2"/>
          <p:cNvSpPr>
            <a:spLocks noGrp="1" noChangeArrowheads="1"/>
          </p:cNvSpPr>
          <p:nvPr>
            <p:ph type="title"/>
          </p:nvPr>
        </p:nvSpPr>
        <p:spPr>
          <a:xfrm>
            <a:off x="838200" y="-171400"/>
            <a:ext cx="8229600" cy="1143000"/>
          </a:xfrm>
        </p:spPr>
        <p:txBody>
          <a:bodyPr/>
          <a:lstStyle/>
          <a:p>
            <a:pPr algn="ctr"/>
            <a:r>
              <a:rPr lang="zh-CN" altLang="en-US" dirty="0"/>
              <a:t>         考试方式和考试时间</a:t>
            </a:r>
          </a:p>
        </p:txBody>
      </p:sp>
      <p:sp>
        <p:nvSpPr>
          <p:cNvPr id="52229" name="Rectangle 3"/>
          <p:cNvSpPr>
            <a:spLocks noGrp="1" noChangeArrowheads="1"/>
          </p:cNvSpPr>
          <p:nvPr>
            <p:ph type="body" idx="1"/>
          </p:nvPr>
        </p:nvSpPr>
        <p:spPr>
          <a:xfrm>
            <a:off x="1775520" y="1124744"/>
            <a:ext cx="8278812" cy="4680520"/>
          </a:xfrm>
        </p:spPr>
        <p:txBody>
          <a:bodyPr/>
          <a:lstStyle/>
          <a:p>
            <a:pPr>
              <a:lnSpc>
                <a:spcPct val="150000"/>
              </a:lnSpc>
            </a:pPr>
            <a:r>
              <a:rPr lang="zh-CN" altLang="en-US" b="1" dirty="0">
                <a:solidFill>
                  <a:srgbClr val="3333FF"/>
                </a:solidFill>
                <a:latin typeface="宋体" panose="02010600030101010101" pitchFamily="2" charset="-122"/>
                <a:ea typeface="宋体" panose="02010600030101010101" pitchFamily="2" charset="-122"/>
              </a:rPr>
              <a:t>①考试方式及成绩组成：</a:t>
            </a:r>
            <a:endParaRPr lang="en-US" altLang="zh-CN" b="1" dirty="0">
              <a:solidFill>
                <a:srgbClr val="3333FF"/>
              </a:solidFill>
              <a:latin typeface="宋体" panose="02010600030101010101" pitchFamily="2" charset="-122"/>
              <a:ea typeface="宋体" panose="02010600030101010101" pitchFamily="2" charset="-122"/>
            </a:endParaRPr>
          </a:p>
          <a:p>
            <a:pPr>
              <a:lnSpc>
                <a:spcPct val="150000"/>
              </a:lnSpc>
            </a:pPr>
            <a:r>
              <a:rPr lang="zh-CN" altLang="en-US" b="1" dirty="0">
                <a:solidFill>
                  <a:srgbClr val="3333FF"/>
                </a:solidFill>
                <a:latin typeface="宋体" panose="02010600030101010101" pitchFamily="2" charset="-122"/>
                <a:ea typeface="宋体" panose="02010600030101010101" pitchFamily="2" charset="-122"/>
              </a:rPr>
              <a:t>考试成绩由三部分组成。考勤</a:t>
            </a:r>
            <a:r>
              <a:rPr lang="en-US" altLang="zh-CN" b="1" dirty="0">
                <a:solidFill>
                  <a:srgbClr val="3333FF"/>
                </a:solidFill>
                <a:latin typeface="宋体" panose="02010600030101010101" pitchFamily="2" charset="-122"/>
                <a:ea typeface="宋体" panose="02010600030101010101" pitchFamily="2" charset="-122"/>
              </a:rPr>
              <a:t>20%</a:t>
            </a:r>
            <a:r>
              <a:rPr lang="zh-CN" altLang="en-US" b="1" dirty="0">
                <a:solidFill>
                  <a:srgbClr val="3333FF"/>
                </a:solidFill>
                <a:latin typeface="宋体" panose="02010600030101010101" pitchFamily="2" charset="-122"/>
                <a:ea typeface="宋体" panose="02010600030101010101" pitchFamily="2" charset="-122"/>
              </a:rPr>
              <a:t>，报告和课堂讨论占</a:t>
            </a:r>
            <a:r>
              <a:rPr lang="en-US" altLang="en-US" b="1" dirty="0">
                <a:solidFill>
                  <a:srgbClr val="3333FF"/>
                </a:solidFill>
                <a:latin typeface="宋体" panose="02010600030101010101" pitchFamily="2" charset="-122"/>
                <a:ea typeface="宋体" panose="02010600030101010101" pitchFamily="2" charset="-122"/>
              </a:rPr>
              <a:t>30%</a:t>
            </a:r>
            <a:r>
              <a:rPr lang="zh-CN" altLang="en-US" b="1" dirty="0">
                <a:solidFill>
                  <a:srgbClr val="3333FF"/>
                </a:solidFill>
                <a:latin typeface="宋体" panose="02010600030101010101" pitchFamily="2" charset="-122"/>
                <a:ea typeface="宋体" panose="02010600030101010101" pitchFamily="2" charset="-122"/>
              </a:rPr>
              <a:t>，期末考试占总成绩的</a:t>
            </a:r>
            <a:r>
              <a:rPr lang="en-US" altLang="zh-CN" b="1" dirty="0">
                <a:solidFill>
                  <a:srgbClr val="3333FF"/>
                </a:solidFill>
                <a:latin typeface="宋体" panose="02010600030101010101" pitchFamily="2" charset="-122"/>
                <a:ea typeface="宋体" panose="02010600030101010101" pitchFamily="2" charset="-122"/>
              </a:rPr>
              <a:t>50</a:t>
            </a:r>
            <a:r>
              <a:rPr lang="zh-CN" altLang="en-US" b="1" dirty="0">
                <a:solidFill>
                  <a:srgbClr val="3333FF"/>
                </a:solidFill>
                <a:latin typeface="宋体" panose="02010600030101010101" pitchFamily="2" charset="-122"/>
                <a:ea typeface="宋体" panose="02010600030101010101" pitchFamily="2" charset="-122"/>
              </a:rPr>
              <a:t>％。</a:t>
            </a:r>
            <a:endParaRPr lang="en-US" altLang="zh-CN" b="1" dirty="0">
              <a:solidFill>
                <a:srgbClr val="3333FF"/>
              </a:solidFill>
              <a:latin typeface="宋体" panose="02010600030101010101" pitchFamily="2" charset="-122"/>
              <a:ea typeface="宋体" panose="02010600030101010101" pitchFamily="2" charset="-122"/>
            </a:endParaRPr>
          </a:p>
          <a:p>
            <a:pPr>
              <a:lnSpc>
                <a:spcPct val="150000"/>
              </a:lnSpc>
            </a:pPr>
            <a:r>
              <a:rPr lang="zh-CN" altLang="en-US" b="1" dirty="0">
                <a:solidFill>
                  <a:srgbClr val="3333FF"/>
                </a:solidFill>
                <a:latin typeface="宋体" panose="02010600030101010101" pitchFamily="2" charset="-122"/>
                <a:ea typeface="宋体" panose="02010600030101010101" pitchFamily="2" charset="-122"/>
              </a:rPr>
              <a:t>期末考试采取</a:t>
            </a:r>
            <a:r>
              <a:rPr lang="zh-CN" altLang="en-US" b="1" dirty="0">
                <a:solidFill>
                  <a:srgbClr val="FF0000"/>
                </a:solidFill>
                <a:latin typeface="宋体" panose="02010600030101010101" pitchFamily="2" charset="-122"/>
                <a:ea typeface="宋体" panose="02010600030101010101" pitchFamily="2" charset="-122"/>
              </a:rPr>
              <a:t>课堂开卷方式。</a:t>
            </a:r>
            <a:endParaRPr lang="en-US" altLang="zh-CN" b="1" dirty="0">
              <a:solidFill>
                <a:srgbClr val="3333FF"/>
              </a:solidFill>
              <a:latin typeface="宋体" panose="02010600030101010101" pitchFamily="2" charset="-122"/>
              <a:ea typeface="宋体" panose="02010600030101010101" pitchFamily="2" charset="-122"/>
            </a:endParaRPr>
          </a:p>
          <a:p>
            <a:pPr>
              <a:lnSpc>
                <a:spcPct val="150000"/>
              </a:lnSpc>
            </a:pPr>
            <a:r>
              <a:rPr lang="zh-CN" altLang="en-US" b="1" dirty="0">
                <a:solidFill>
                  <a:srgbClr val="AF219B"/>
                </a:solidFill>
                <a:latin typeface="宋体" panose="02010600030101010101" pitchFamily="2" charset="-122"/>
                <a:ea typeface="宋体" panose="02010600030101010101" pitchFamily="2" charset="-122"/>
              </a:rPr>
              <a:t>②考试时间：</a:t>
            </a:r>
            <a:endParaRPr lang="en-US" altLang="zh-CN" b="1" dirty="0">
              <a:solidFill>
                <a:srgbClr val="AF219B"/>
              </a:solidFill>
              <a:latin typeface="宋体" panose="02010600030101010101" pitchFamily="2" charset="-122"/>
              <a:ea typeface="宋体" panose="02010600030101010101" pitchFamily="2" charset="-122"/>
            </a:endParaRPr>
          </a:p>
          <a:p>
            <a:pPr>
              <a:lnSpc>
                <a:spcPct val="150000"/>
              </a:lnSpc>
            </a:pPr>
            <a:r>
              <a:rPr lang="zh-CN" altLang="en-US" b="1" dirty="0">
                <a:solidFill>
                  <a:srgbClr val="AF219B"/>
                </a:solidFill>
                <a:latin typeface="宋体" panose="02010600030101010101" pitchFamily="2" charset="-122"/>
                <a:ea typeface="宋体" panose="02010600030101010101" pitchFamily="2" charset="-122"/>
              </a:rPr>
              <a:t>预计</a:t>
            </a:r>
            <a:r>
              <a:rPr lang="en-US" altLang="zh-CN" b="1" dirty="0">
                <a:solidFill>
                  <a:srgbClr val="AF219B"/>
                </a:solidFill>
                <a:latin typeface="宋体" panose="02010600030101010101" pitchFamily="2" charset="-122"/>
                <a:ea typeface="宋体" panose="02010600030101010101" pitchFamily="2" charset="-122"/>
              </a:rPr>
              <a:t>2022-1-9</a:t>
            </a:r>
            <a:r>
              <a:rPr lang="zh-CN" altLang="en-US" b="1" dirty="0">
                <a:solidFill>
                  <a:srgbClr val="AF219B"/>
                </a:solidFill>
                <a:latin typeface="宋体" panose="02010600030101010101" pitchFamily="2" charset="-122"/>
                <a:ea typeface="宋体" panose="02010600030101010101" pitchFamily="2" charset="-122"/>
              </a:rPr>
              <a:t>日左右，具体时间待定。</a:t>
            </a:r>
          </a:p>
        </p:txBody>
      </p:sp>
    </p:spTree>
    <p:extLst>
      <p:ext uri="{BB962C8B-B14F-4D97-AF65-F5344CB8AC3E}">
        <p14:creationId xmlns:p14="http://schemas.microsoft.com/office/powerpoint/2010/main" val="224582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p:txBody>
          <a:bodyPr/>
          <a:lstStyle/>
          <a:p>
            <a:pPr>
              <a:defRPr/>
            </a:pPr>
            <a:fld id="{2B514C9D-FD32-416F-A763-A5910566DE02}" type="datetime1">
              <a:rPr lang="zh-CN" altLang="en-US" smtClean="0"/>
              <a:t>2021/12/28</a:t>
            </a:fld>
            <a:endParaRPr lang="en-US" dirty="0"/>
          </a:p>
        </p:txBody>
      </p:sp>
      <p:sp>
        <p:nvSpPr>
          <p:cNvPr id="5125" name="Rectangle 3"/>
          <p:cNvSpPr>
            <a:spLocks noGrp="1" noChangeArrowheads="1"/>
          </p:cNvSpPr>
          <p:nvPr>
            <p:ph type="title" idx="4294967295"/>
          </p:nvPr>
        </p:nvSpPr>
        <p:spPr>
          <a:xfrm>
            <a:off x="2783632" y="1484784"/>
            <a:ext cx="5904656" cy="701460"/>
          </a:xfrm>
        </p:spPr>
        <p:txBody>
          <a:bodyPr>
            <a:normAutofit fontScale="90000"/>
          </a:bodyPr>
          <a:lstStyle/>
          <a:p>
            <a:br>
              <a:rPr lang="en-US" altLang="zh-CN" sz="6000" b="1" dirty="0">
                <a:latin typeface="黑体" panose="02010609060101010101" pitchFamily="49" charset="-122"/>
                <a:ea typeface="黑体" panose="02010609060101010101" pitchFamily="49" charset="-122"/>
              </a:rPr>
            </a:br>
            <a:r>
              <a:rPr lang="zh-CN" altLang="en-US" b="1" dirty="0">
                <a:latin typeface="+mn-lt"/>
                <a:ea typeface="+mn-ea"/>
                <a:cs typeface="+mn-cs"/>
              </a:rPr>
              <a:t>科技与法律的互动关系</a:t>
            </a:r>
            <a:br>
              <a:rPr lang="zh-CN" altLang="en-US" sz="6000" dirty="0">
                <a:latin typeface="黑体" panose="02010609060101010101" pitchFamily="49" charset="-122"/>
                <a:ea typeface="黑体" panose="02010609060101010101" pitchFamily="49" charset="-122"/>
              </a:rPr>
            </a:br>
            <a:endParaRPr lang="zh-CN" altLang="en-US" sz="6000" dirty="0">
              <a:latin typeface="黑体" panose="02010609060101010101" pitchFamily="49" charset="-122"/>
              <a:ea typeface="黑体" panose="02010609060101010101" pitchFamily="49" charset="-122"/>
            </a:endParaRPr>
          </a:p>
        </p:txBody>
      </p:sp>
      <p:sp>
        <p:nvSpPr>
          <p:cNvPr id="6" name="TextBox 5"/>
          <p:cNvSpPr txBox="1"/>
          <p:nvPr/>
        </p:nvSpPr>
        <p:spPr>
          <a:xfrm>
            <a:off x="623392" y="188640"/>
            <a:ext cx="4040428" cy="707886"/>
          </a:xfrm>
          <a:prstGeom prst="rect">
            <a:avLst/>
          </a:prstGeom>
          <a:noFill/>
        </p:spPr>
        <p:txBody>
          <a:bodyPr wrap="square" rtlCol="0">
            <a:spAutoFit/>
          </a:bodyPr>
          <a:lstStyle/>
          <a:p>
            <a:r>
              <a:rPr lang="zh-CN" altLang="en-US" sz="4000" b="1" dirty="0">
                <a:solidFill>
                  <a:srgbClr val="FF0000"/>
                </a:solidFill>
              </a:rPr>
              <a:t>第一讲：总论一</a:t>
            </a:r>
          </a:p>
        </p:txBody>
      </p:sp>
      <p:sp>
        <p:nvSpPr>
          <p:cNvPr id="7" name="内容占位符 1"/>
          <p:cNvSpPr txBox="1">
            <a:spLocks/>
          </p:cNvSpPr>
          <p:nvPr/>
        </p:nvSpPr>
        <p:spPr>
          <a:xfrm>
            <a:off x="838200" y="2420888"/>
            <a:ext cx="10515600" cy="39813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None/>
            </a:pPr>
            <a:r>
              <a:rPr lang="en-US" altLang="zh-CN" sz="3200" b="1" dirty="0"/>
              <a:t>  1.1 </a:t>
            </a:r>
            <a:r>
              <a:rPr lang="zh-CN" altLang="en-US" sz="3200" b="1" dirty="0"/>
              <a:t>科学和技术的起源及含义</a:t>
            </a:r>
            <a:endParaRPr lang="en-US" altLang="zh-CN" sz="3200" b="1" dirty="0"/>
          </a:p>
          <a:p>
            <a:pPr fontAlgn="auto">
              <a:lnSpc>
                <a:spcPct val="150000"/>
              </a:lnSpc>
              <a:spcAft>
                <a:spcPts val="0"/>
              </a:spcAft>
            </a:pPr>
            <a:r>
              <a:rPr lang="en-US" altLang="zh-CN" sz="3200" b="1" dirty="0"/>
              <a:t>1.2 </a:t>
            </a:r>
            <a:r>
              <a:rPr lang="zh-CN" altLang="en-US" sz="3200" b="1" dirty="0"/>
              <a:t>法律（法治）的含义及价值</a:t>
            </a:r>
            <a:endParaRPr lang="en-US" altLang="zh-CN" sz="3200" b="1" dirty="0"/>
          </a:p>
          <a:p>
            <a:pPr fontAlgn="auto">
              <a:lnSpc>
                <a:spcPct val="150000"/>
              </a:lnSpc>
              <a:spcAft>
                <a:spcPts val="0"/>
              </a:spcAft>
            </a:pPr>
            <a:r>
              <a:rPr lang="en-US" altLang="zh-CN" sz="3200" b="1" dirty="0"/>
              <a:t>1.3 </a:t>
            </a:r>
            <a:r>
              <a:rPr lang="zh-CN" altLang="en-US" sz="3200" b="1" dirty="0"/>
              <a:t>剖析科学技术与法律的互动关系</a:t>
            </a:r>
            <a:endParaRPr lang="en-US" altLang="zh-CN" dirty="0"/>
          </a:p>
        </p:txBody>
      </p:sp>
    </p:spTree>
    <p:extLst>
      <p:ext uri="{BB962C8B-B14F-4D97-AF65-F5344CB8AC3E}">
        <p14:creationId xmlns:p14="http://schemas.microsoft.com/office/powerpoint/2010/main" val="79227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838200" y="-99392"/>
            <a:ext cx="8229600" cy="1143000"/>
          </a:xfrm>
        </p:spPr>
        <p:txBody>
          <a:bodyPr>
            <a:normAutofit/>
          </a:bodyPr>
          <a:lstStyle/>
          <a:p>
            <a:r>
              <a:rPr lang="en-US" altLang="zh-CN" sz="3600" dirty="0">
                <a:solidFill>
                  <a:srgbClr val="0070C0"/>
                </a:solidFill>
              </a:rPr>
              <a:t>1.1   </a:t>
            </a:r>
            <a:r>
              <a:rPr lang="zh-CN" altLang="en-US" sz="3600" dirty="0">
                <a:solidFill>
                  <a:srgbClr val="0070C0"/>
                </a:solidFill>
              </a:rPr>
              <a:t>科学和技术的起源及含义</a:t>
            </a:r>
          </a:p>
        </p:txBody>
      </p:sp>
      <p:sp>
        <p:nvSpPr>
          <p:cNvPr id="8195" name="内容占位符 2"/>
          <p:cNvSpPr>
            <a:spLocks noGrp="1"/>
          </p:cNvSpPr>
          <p:nvPr>
            <p:ph idx="1"/>
          </p:nvPr>
        </p:nvSpPr>
        <p:spPr>
          <a:xfrm>
            <a:off x="2063552" y="1340768"/>
            <a:ext cx="7772400" cy="4114800"/>
          </a:xfrm>
        </p:spPr>
        <p:txBody>
          <a:bodyPr>
            <a:normAutofit/>
          </a:bodyPr>
          <a:lstStyle/>
          <a:p>
            <a:pPr>
              <a:lnSpc>
                <a:spcPct val="150000"/>
              </a:lnSpc>
            </a:pP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科学的起源及含义</a:t>
            </a:r>
            <a:endParaRPr lang="en-US" altLang="zh-CN" sz="3200" dirty="0">
              <a:latin typeface="宋体" panose="02010600030101010101" pitchFamily="2" charset="-122"/>
              <a:ea typeface="宋体" panose="02010600030101010101" pitchFamily="2" charset="-122"/>
            </a:endParaRPr>
          </a:p>
          <a:p>
            <a:pPr>
              <a:lnSpc>
                <a:spcPct val="150000"/>
              </a:lnSpc>
            </a:pP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技术的起源及含义</a:t>
            </a:r>
            <a:endParaRPr lang="en-US" altLang="zh-CN" sz="3200" dirty="0">
              <a:latin typeface="宋体" panose="02010600030101010101" pitchFamily="2" charset="-122"/>
              <a:ea typeface="宋体" panose="02010600030101010101" pitchFamily="2" charset="-122"/>
            </a:endParaRPr>
          </a:p>
          <a:p>
            <a:pPr>
              <a:lnSpc>
                <a:spcPct val="150000"/>
              </a:lnSpc>
            </a:pPr>
            <a:r>
              <a:rPr lang="zh-CN" altLang="en-US" sz="3200" b="1" dirty="0">
                <a:latin typeface="宋体" panose="02010600030101010101" pitchFamily="2" charset="-122"/>
                <a:ea typeface="宋体" panose="02010600030101010101" pitchFamily="2" charset="-122"/>
              </a:rPr>
              <a:t>思考：科学与技术的关系</a:t>
            </a:r>
          </a:p>
        </p:txBody>
      </p:sp>
      <p:sp>
        <p:nvSpPr>
          <p:cNvPr id="4" name="日期占位符 3"/>
          <p:cNvSpPr>
            <a:spLocks noGrp="1"/>
          </p:cNvSpPr>
          <p:nvPr>
            <p:ph type="dt" sz="quarter" idx="10"/>
          </p:nvPr>
        </p:nvSpPr>
        <p:spPr/>
        <p:txBody>
          <a:bodyPr/>
          <a:lstStyle/>
          <a:p>
            <a:pPr>
              <a:defRPr/>
            </a:pPr>
            <a:fld id="{2A50CF8B-190C-4104-9F5F-6DE97111755A}" type="datetime1">
              <a:rPr lang="zh-CN" altLang="en-US" smtClean="0"/>
              <a:t>2021/12/28</a:t>
            </a:fld>
            <a:endParaRPr lang="en-US"/>
          </a:p>
        </p:txBody>
      </p:sp>
    </p:spTree>
    <p:extLst>
      <p:ext uri="{BB962C8B-B14F-4D97-AF65-F5344CB8AC3E}">
        <p14:creationId xmlns:p14="http://schemas.microsoft.com/office/powerpoint/2010/main" val="199111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849895" y="-114296"/>
            <a:ext cx="8229600" cy="1143000"/>
          </a:xfrm>
        </p:spPr>
        <p:txBody>
          <a:bodyPr>
            <a:normAutofit/>
          </a:bodyPr>
          <a:lstStyle/>
          <a:p>
            <a:pPr>
              <a:spcBef>
                <a:spcPct val="50000"/>
              </a:spcBef>
            </a:pPr>
            <a:r>
              <a:rPr lang="en-US" altLang="zh-CN" sz="3600" dirty="0"/>
              <a:t>1.</a:t>
            </a:r>
            <a:r>
              <a:rPr lang="zh-CN" altLang="en-US" sz="3600" dirty="0">
                <a:latin typeface="Times New Roman" panose="02020603050405020304" pitchFamily="18" charset="0"/>
              </a:rPr>
              <a:t>“科学”的起源及含义</a:t>
            </a:r>
            <a:endParaRPr lang="en-US" altLang="zh-CN" sz="3600" dirty="0"/>
          </a:p>
        </p:txBody>
      </p:sp>
      <p:sp>
        <p:nvSpPr>
          <p:cNvPr id="8195" name="内容占位符 2"/>
          <p:cNvSpPr>
            <a:spLocks noGrp="1"/>
          </p:cNvSpPr>
          <p:nvPr>
            <p:ph idx="1"/>
          </p:nvPr>
        </p:nvSpPr>
        <p:spPr>
          <a:xfrm>
            <a:off x="1847528" y="1340768"/>
            <a:ext cx="7772400" cy="4114800"/>
          </a:xfrm>
        </p:spPr>
        <p:txBody>
          <a:bodyPr>
            <a:normAutofit/>
          </a:bodyPr>
          <a:lstStyle/>
          <a:p>
            <a:pPr>
              <a:spcBef>
                <a:spcPct val="50000"/>
              </a:spcBef>
            </a:pPr>
            <a:r>
              <a:rPr lang="zh-CN" altLang="en-US" sz="3900" dirty="0">
                <a:latin typeface="宋体" panose="02010600030101010101" pitchFamily="2" charset="-122"/>
                <a:ea typeface="宋体" panose="02010600030101010101" pitchFamily="2" charset="-122"/>
              </a:rPr>
              <a:t>科学：来自日本的西方词汇。</a:t>
            </a:r>
            <a:endParaRPr lang="en-US" altLang="zh-CN" sz="3900" dirty="0">
              <a:latin typeface="宋体" panose="02010600030101010101" pitchFamily="2" charset="-122"/>
              <a:ea typeface="宋体" panose="02010600030101010101" pitchFamily="2" charset="-122"/>
            </a:endParaRPr>
          </a:p>
          <a:p>
            <a:pPr>
              <a:spcBef>
                <a:spcPct val="50000"/>
              </a:spcBef>
            </a:pPr>
            <a:r>
              <a:rPr lang="zh-CN" altLang="en-US" sz="3900" dirty="0">
                <a:latin typeface="宋体" panose="02010600030101010101" pitchFamily="2" charset="-122"/>
                <a:ea typeface="宋体" panose="02010600030101010101" pitchFamily="2" charset="-122"/>
              </a:rPr>
              <a:t>康有为    西周    孔德</a:t>
            </a:r>
            <a:r>
              <a:rPr lang="en-US" altLang="zh-CN" sz="3900" dirty="0">
                <a:latin typeface="宋体" panose="02010600030101010101" pitchFamily="2" charset="-122"/>
                <a:ea typeface="宋体" panose="02010600030101010101" pitchFamily="2" charset="-122"/>
              </a:rPr>
              <a:t>(Comte)</a:t>
            </a:r>
            <a:endParaRPr lang="en-US" altLang="zh-CN" sz="3200" dirty="0">
              <a:latin typeface="华文楷体" panose="02010600040101010101" pitchFamily="2" charset="-122"/>
              <a:ea typeface="华文楷体" panose="02010600040101010101" pitchFamily="2" charset="-122"/>
            </a:endParaRPr>
          </a:p>
          <a:p>
            <a:endParaRPr lang="en-US" altLang="zh-CN" sz="2400" b="1" dirty="0">
              <a:solidFill>
                <a:srgbClr val="FF0000"/>
              </a:solidFill>
              <a:latin typeface="华文楷体" panose="02010600040101010101" pitchFamily="2" charset="-122"/>
              <a:ea typeface="华文楷体" panose="02010600040101010101" pitchFamily="2" charset="-122"/>
            </a:endParaRPr>
          </a:p>
          <a:p>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樊洪业</a:t>
            </a:r>
            <a:r>
              <a:rPr lang="zh-CN" altLang="en-US" sz="2400" dirty="0">
                <a:solidFill>
                  <a:srgbClr val="FF0000"/>
                </a:solidFill>
                <a:latin typeface="华文楷体" panose="02010600040101010101" pitchFamily="2" charset="-122"/>
                <a:ea typeface="华文楷体" panose="02010600040101010101" pitchFamily="2" charset="-122"/>
              </a:rPr>
              <a:t>，从“格致”到“科学”，自然辩证法通讯，</a:t>
            </a:r>
            <a:r>
              <a:rPr lang="en-US" altLang="zh-CN" sz="2400" dirty="0">
                <a:solidFill>
                  <a:srgbClr val="FF0000"/>
                </a:solidFill>
                <a:latin typeface="华文楷体" panose="02010600040101010101" pitchFamily="2" charset="-122"/>
                <a:ea typeface="华文楷体" panose="02010600040101010101" pitchFamily="2" charset="-122"/>
              </a:rPr>
              <a:t>1988</a:t>
            </a:r>
            <a:r>
              <a:rPr lang="zh-CN" altLang="en-US"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3</a:t>
            </a:r>
            <a:r>
              <a:rPr lang="zh-CN" altLang="en-US"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:45-46</a:t>
            </a:r>
            <a:endParaRPr lang="en-US" altLang="zh-CN" sz="2400" b="1" dirty="0">
              <a:latin typeface="华文楷体" panose="02010600040101010101" pitchFamily="2" charset="-122"/>
              <a:ea typeface="华文楷体" panose="02010600040101010101" pitchFamily="2" charset="-122"/>
            </a:endParaRPr>
          </a:p>
          <a:p>
            <a:pPr marL="109855" indent="0">
              <a:buNone/>
            </a:pPr>
            <a:r>
              <a:rPr lang="zh-CN" altLang="en-US" sz="2400" b="1" dirty="0">
                <a:latin typeface="华文楷体" panose="02010600040101010101" pitchFamily="2" charset="-122"/>
                <a:ea typeface="华文楷体" panose="02010600040101010101" pitchFamily="2" charset="-122"/>
              </a:rPr>
              <a:t>吴国盛</a:t>
            </a:r>
            <a:r>
              <a:rPr lang="zh-CN" altLang="en-US" sz="2400" dirty="0">
                <a:latin typeface="华文楷体" panose="02010600040101010101" pitchFamily="2" charset="-122"/>
                <a:ea typeface="华文楷体" panose="02010600040101010101" pitchFamily="2" charset="-122"/>
              </a:rPr>
              <a:t>，现代中国人的“科学”概念及其由来，人民论坛，</a:t>
            </a:r>
            <a:r>
              <a:rPr lang="en-US" altLang="zh-CN" sz="2400" dirty="0">
                <a:latin typeface="华文楷体" panose="02010600040101010101" pitchFamily="2" charset="-122"/>
                <a:ea typeface="华文楷体" panose="02010600040101010101" pitchFamily="2" charset="-122"/>
              </a:rPr>
              <a:t>2012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:127-128</a:t>
            </a:r>
          </a:p>
        </p:txBody>
      </p:sp>
      <p:sp>
        <p:nvSpPr>
          <p:cNvPr id="4" name="日期占位符 3"/>
          <p:cNvSpPr>
            <a:spLocks noGrp="1"/>
          </p:cNvSpPr>
          <p:nvPr>
            <p:ph type="dt" sz="quarter" idx="10"/>
          </p:nvPr>
        </p:nvSpPr>
        <p:spPr/>
        <p:txBody>
          <a:bodyPr/>
          <a:lstStyle/>
          <a:p>
            <a:pPr>
              <a:defRPr/>
            </a:pPr>
            <a:fld id="{692947CB-ADF2-4D1E-9A32-D722F33C22D9}" type="datetime1">
              <a:rPr lang="zh-CN" altLang="en-US" smtClean="0"/>
              <a:t>2021/12/28</a:t>
            </a:fld>
            <a:endParaRPr lang="en-US"/>
          </a:p>
        </p:txBody>
      </p:sp>
      <p:sp>
        <p:nvSpPr>
          <p:cNvPr id="6" name="右箭头 5"/>
          <p:cNvSpPr/>
          <p:nvPr/>
        </p:nvSpPr>
        <p:spPr>
          <a:xfrm>
            <a:off x="3581400" y="2343543"/>
            <a:ext cx="108012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663952" y="2317904"/>
            <a:ext cx="105214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192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703512" y="-99392"/>
            <a:ext cx="8110538" cy="1143000"/>
          </a:xfrm>
        </p:spPr>
        <p:txBody>
          <a:bodyPr>
            <a:normAutofit/>
          </a:bodyPr>
          <a:lstStyle/>
          <a:p>
            <a:r>
              <a:rPr lang="zh-CN" altLang="en-US" sz="3600" dirty="0"/>
              <a:t>现代中国人理解的“科学”</a:t>
            </a:r>
          </a:p>
        </p:txBody>
      </p:sp>
      <p:sp>
        <p:nvSpPr>
          <p:cNvPr id="10243" name="内容占位符 2"/>
          <p:cNvSpPr>
            <a:spLocks noGrp="1"/>
          </p:cNvSpPr>
          <p:nvPr>
            <p:ph idx="1"/>
          </p:nvPr>
        </p:nvSpPr>
        <p:spPr>
          <a:xfrm>
            <a:off x="2032575" y="1196752"/>
            <a:ext cx="7772400" cy="4114800"/>
          </a:xfrm>
        </p:spPr>
        <p:txBody>
          <a:bodyPr>
            <a:normAutofit lnSpcReduction="10000"/>
          </a:bodyPr>
          <a:lstStyle/>
          <a:p>
            <a:pPr>
              <a:lnSpc>
                <a:spcPct val="150000"/>
              </a:lnSpc>
            </a:pPr>
            <a:r>
              <a:rPr lang="zh-CN" altLang="en-US" dirty="0">
                <a:latin typeface="宋体" panose="02010600030101010101" pitchFamily="2" charset="-122"/>
                <a:ea typeface="宋体" panose="02010600030101010101" pitchFamily="2" charset="-122"/>
              </a:rPr>
              <a:t>第一，它是分科性的；</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第二，它首先指自然科学；</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第三，它一定能够转化为技术力量从而首先提升军事技术。</a:t>
            </a:r>
            <a:endParaRPr lang="en-US" altLang="zh-CN" dirty="0">
              <a:latin typeface="宋体" panose="02010600030101010101" pitchFamily="2" charset="-122"/>
              <a:ea typeface="宋体" panose="02010600030101010101" pitchFamily="2" charset="-122"/>
            </a:endParaRPr>
          </a:p>
          <a:p>
            <a:endParaRPr lang="en-US" altLang="zh-CN" dirty="0"/>
          </a:p>
          <a:p>
            <a:pPr marL="109855" indent="0">
              <a:buNone/>
            </a:pPr>
            <a:r>
              <a:rPr lang="zh-CN" altLang="en-US" sz="2400" dirty="0">
                <a:latin typeface="华文楷体" panose="02010600040101010101" pitchFamily="2" charset="-122"/>
                <a:ea typeface="华文楷体" panose="02010600040101010101" pitchFamily="2" charset="-122"/>
              </a:rPr>
              <a:t>吴国盛，现代中国人的“科学”概念及其由来，人民论坛，</a:t>
            </a:r>
            <a:r>
              <a:rPr lang="en-US" altLang="zh-CN" sz="2400" dirty="0">
                <a:latin typeface="华文楷体" panose="02010600040101010101" pitchFamily="2" charset="-122"/>
                <a:ea typeface="华文楷体" panose="02010600040101010101" pitchFamily="2" charset="-122"/>
              </a:rPr>
              <a:t>2012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:128</a:t>
            </a:r>
          </a:p>
          <a:p>
            <a:endParaRPr lang="en-US" altLang="zh-CN" dirty="0">
              <a:solidFill>
                <a:schemeClr val="tx2"/>
              </a:solidFill>
              <a:latin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2E5D32BA-1F95-4312-84CA-4D2F653C611A}" type="datetime1">
              <a:rPr lang="zh-CN" altLang="en-US" smtClean="0"/>
              <a:t>2021/12/28</a:t>
            </a:fld>
            <a:endParaRPr lang="en-US"/>
          </a:p>
        </p:txBody>
      </p:sp>
    </p:spTree>
    <p:extLst>
      <p:ext uri="{BB962C8B-B14F-4D97-AF65-F5344CB8AC3E}">
        <p14:creationId xmlns:p14="http://schemas.microsoft.com/office/powerpoint/2010/main" val="96338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75520" y="1124744"/>
            <a:ext cx="8712968" cy="4896543"/>
          </a:xfrm>
        </p:spPr>
        <p:txBody>
          <a:bodyPr>
            <a:normAutofit/>
          </a:bodyPr>
          <a:lstStyle/>
          <a:p>
            <a:pPr>
              <a:lnSpc>
                <a:spcPct val="150000"/>
              </a:lnSpc>
            </a:pPr>
            <a:r>
              <a:rPr lang="zh-CN" altLang="en-US" sz="3200" b="1" dirty="0"/>
              <a:t>引言：为什么要学习科技法？如何学习？</a:t>
            </a:r>
            <a:endParaRPr lang="en-US" altLang="zh-CN" sz="3200" b="1" dirty="0"/>
          </a:p>
          <a:p>
            <a:pPr>
              <a:lnSpc>
                <a:spcPct val="150000"/>
              </a:lnSpc>
            </a:pPr>
            <a:r>
              <a:rPr lang="zh-CN" altLang="en-US" sz="3200" b="1" dirty="0"/>
              <a:t>第一讲（总论一）：  科技与法律的互动关系</a:t>
            </a:r>
            <a:br>
              <a:rPr lang="zh-CN" altLang="en-US" dirty="0">
                <a:latin typeface="黑体" panose="02010609060101010101" pitchFamily="49" charset="-122"/>
                <a:ea typeface="黑体" panose="02010609060101010101" pitchFamily="49" charset="-122"/>
              </a:rPr>
            </a:br>
            <a:endParaRPr lang="en-US" altLang="zh-CN" dirty="0"/>
          </a:p>
        </p:txBody>
      </p:sp>
      <p:sp>
        <p:nvSpPr>
          <p:cNvPr id="3" name="标题 2"/>
          <p:cNvSpPr>
            <a:spLocks noGrp="1"/>
          </p:cNvSpPr>
          <p:nvPr>
            <p:ph type="title"/>
          </p:nvPr>
        </p:nvSpPr>
        <p:spPr>
          <a:xfrm>
            <a:off x="815010" y="0"/>
            <a:ext cx="9399356" cy="1021543"/>
          </a:xfrm>
        </p:spPr>
        <p:txBody>
          <a:bodyPr>
            <a:normAutofit/>
          </a:bodyPr>
          <a:lstStyle/>
          <a:p>
            <a:pPr algn="ctr"/>
            <a:r>
              <a:rPr lang="zh-CN" altLang="en-US" dirty="0">
                <a:solidFill>
                  <a:srgbClr val="FF0000"/>
                </a:solidFill>
              </a:rPr>
              <a:t>本次课目录</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F8BC56E-7BBC-489D-98F8-7A9FDC91784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35335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BB8130F-49AA-46A5-9E5A-F62835939D74}" type="datetime1">
              <a:rPr lang="zh-CN" altLang="en-US" smtClean="0"/>
              <a:t>2021/12/28</a:t>
            </a:fld>
            <a:endParaRPr lang="en-US"/>
          </a:p>
        </p:txBody>
      </p:sp>
      <p:sp>
        <p:nvSpPr>
          <p:cNvPr id="11268" name="Rectangle 2"/>
          <p:cNvSpPr>
            <a:spLocks noGrp="1" noChangeArrowheads="1"/>
          </p:cNvSpPr>
          <p:nvPr>
            <p:ph type="title"/>
          </p:nvPr>
        </p:nvSpPr>
        <p:spPr>
          <a:xfrm>
            <a:off x="838200" y="-99392"/>
            <a:ext cx="7772400" cy="1143000"/>
          </a:xfrm>
        </p:spPr>
        <p:txBody>
          <a:bodyPr/>
          <a:lstStyle/>
          <a:p>
            <a:pPr algn="l"/>
            <a:r>
              <a:rPr lang="en-US" altLang="zh-CN" dirty="0"/>
              <a:t> </a:t>
            </a:r>
            <a:r>
              <a:rPr lang="en-US" altLang="zh-CN" sz="3600" dirty="0"/>
              <a:t>2.   </a:t>
            </a:r>
            <a:r>
              <a:rPr lang="zh-CN" altLang="en-US" sz="3600" dirty="0"/>
              <a:t>技术的起源及含义</a:t>
            </a:r>
          </a:p>
        </p:txBody>
      </p:sp>
      <p:sp>
        <p:nvSpPr>
          <p:cNvPr id="11269" name="Rectangle 3"/>
          <p:cNvSpPr>
            <a:spLocks noGrp="1" noChangeArrowheads="1"/>
          </p:cNvSpPr>
          <p:nvPr>
            <p:ph type="body" idx="1"/>
          </p:nvPr>
        </p:nvSpPr>
        <p:spPr>
          <a:xfrm>
            <a:off x="1919536" y="1268760"/>
            <a:ext cx="7992888" cy="4114800"/>
          </a:xfrm>
        </p:spPr>
        <p:txBody>
          <a:bodyPr>
            <a:normAutofit/>
          </a:bodyPr>
          <a:lstStyle/>
          <a:p>
            <a:pPr marL="0" indent="0">
              <a:lnSpc>
                <a:spcPct val="150000"/>
              </a:lnSpc>
              <a:spcBef>
                <a:spcPct val="30000"/>
              </a:spcBef>
              <a:buNone/>
            </a:pPr>
            <a:r>
              <a:rPr lang="zh-CN" altLang="en-US" dirty="0">
                <a:latin typeface="宋体" panose="02010600030101010101" pitchFamily="2" charset="-122"/>
                <a:ea typeface="宋体" panose="02010600030101010101" pitchFamily="2" charset="-122"/>
              </a:rPr>
              <a:t>技术的起源：“技术”</a:t>
            </a:r>
            <a:r>
              <a:rPr lang="en-US" altLang="zh-CN" dirty="0"/>
              <a:t> </a:t>
            </a:r>
            <a:r>
              <a:rPr lang="zh-CN" altLang="en-US" dirty="0"/>
              <a:t>（</a:t>
            </a:r>
            <a:r>
              <a:rPr lang="en-US" altLang="zh-CN" dirty="0"/>
              <a:t>technology</a:t>
            </a:r>
            <a:r>
              <a:rPr lang="zh-CN" altLang="en-US" dirty="0"/>
              <a:t>）</a:t>
            </a:r>
            <a:r>
              <a:rPr lang="zh-CN" altLang="en-US" dirty="0">
                <a:latin typeface="宋体" panose="02010600030101010101" pitchFamily="2" charset="-122"/>
                <a:ea typeface="宋体" panose="02010600030101010101" pitchFamily="2" charset="-122"/>
              </a:rPr>
              <a:t>一词出自希腊文</a:t>
            </a:r>
            <a:r>
              <a:rPr lang="en-US" altLang="zh-CN" dirty="0" err="1">
                <a:latin typeface="Arial" panose="020B0604020202020204" pitchFamily="34" charset="0"/>
                <a:ea typeface="宋体" panose="02010600030101010101" pitchFamily="2" charset="-122"/>
                <a:cs typeface="Arial" panose="020B0604020202020204" pitchFamily="34" charset="0"/>
              </a:rPr>
              <a:t>Techne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工艺、技能</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与</a:t>
            </a:r>
            <a:r>
              <a:rPr lang="en-US" altLang="zh-CN" dirty="0">
                <a:latin typeface="Arial" panose="020B0604020202020204" pitchFamily="34" charset="0"/>
                <a:ea typeface="宋体" panose="02010600030101010101" pitchFamily="2" charset="-122"/>
                <a:cs typeface="Arial" panose="020B0604020202020204" pitchFamily="34" charset="0"/>
              </a:rPr>
              <a:t>Logos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词，讲话</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的组合。意思是对造型艺术和应用技术进行论述。</a:t>
            </a:r>
            <a:endParaRPr lang="en-US" altLang="zh-CN" dirty="0">
              <a:latin typeface="宋体" panose="02010600030101010101" pitchFamily="2" charset="-122"/>
              <a:ea typeface="宋体" panose="02010600030101010101" pitchFamily="2" charset="-122"/>
            </a:endParaRPr>
          </a:p>
          <a:p>
            <a:pPr marL="0" indent="0">
              <a:lnSpc>
                <a:spcPct val="150000"/>
              </a:lnSpc>
              <a:spcBef>
                <a:spcPct val="30000"/>
              </a:spcBef>
              <a:buNone/>
            </a:pPr>
            <a:endParaRPr lang="en-US" altLang="zh-CN" dirty="0">
              <a:latin typeface="宋体" panose="02010600030101010101" pitchFamily="2" charset="-122"/>
              <a:ea typeface="宋体" panose="02010600030101010101" pitchFamily="2" charset="-122"/>
            </a:endParaRPr>
          </a:p>
          <a:p>
            <a:pPr marL="0" indent="0">
              <a:spcBef>
                <a:spcPct val="30000"/>
              </a:spcBef>
              <a:buNone/>
            </a:pPr>
            <a:r>
              <a:rPr lang="zh-CN" altLang="en-US" sz="2400" dirty="0">
                <a:latin typeface="华文楷体" panose="02010600040101010101" pitchFamily="2" charset="-122"/>
                <a:ea typeface="华文楷体" panose="02010600040101010101" pitchFamily="2" charset="-122"/>
              </a:rPr>
              <a:t>阳东辉，</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科技创新市场的国家干预法律机制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，法律出版社，</a:t>
            </a:r>
            <a:r>
              <a:rPr lang="en-US" altLang="zh-CN" sz="2400" dirty="0">
                <a:latin typeface="华文楷体" panose="02010600040101010101" pitchFamily="2" charset="-122"/>
                <a:ea typeface="华文楷体" panose="02010600040101010101" pitchFamily="2" charset="-122"/>
              </a:rPr>
              <a:t>2014</a:t>
            </a:r>
            <a:r>
              <a:rPr lang="zh-CN" altLang="en-US" sz="2400" dirty="0">
                <a:latin typeface="华文楷体" panose="02010600040101010101" pitchFamily="2" charset="-122"/>
                <a:ea typeface="华文楷体" panose="02010600040101010101" pitchFamily="2" charset="-122"/>
              </a:rPr>
              <a:t>年出版，第</a:t>
            </a:r>
            <a:r>
              <a:rPr lang="en-US" altLang="zh-CN" sz="2400" dirty="0">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页。</a:t>
            </a:r>
            <a:endParaRPr lang="en-US" altLang="zh-CN" sz="2400" dirty="0">
              <a:latin typeface="华文楷体" panose="02010600040101010101" pitchFamily="2" charset="-122"/>
              <a:ea typeface="华文楷体" panose="02010600040101010101" pitchFamily="2" charset="-122"/>
            </a:endParaRPr>
          </a:p>
          <a:p>
            <a:pPr marL="0" indent="0">
              <a:spcBef>
                <a:spcPct val="30000"/>
              </a:spcBef>
              <a:buNone/>
            </a:pPr>
            <a:endParaRPr lang="en-US" altLang="zh-CN"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5830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816E26D-67F3-4AD3-94D1-153F295B8AB9}" type="datetime1">
              <a:rPr lang="zh-CN" altLang="en-US" smtClean="0"/>
              <a:t>2021/12/28</a:t>
            </a:fld>
            <a:endParaRPr lang="en-US"/>
          </a:p>
        </p:txBody>
      </p:sp>
      <p:sp>
        <p:nvSpPr>
          <p:cNvPr id="12292" name="Rectangle 2"/>
          <p:cNvSpPr>
            <a:spLocks noGrp="1" noChangeArrowheads="1"/>
          </p:cNvSpPr>
          <p:nvPr>
            <p:ph type="title"/>
          </p:nvPr>
        </p:nvSpPr>
        <p:spPr>
          <a:xfrm>
            <a:off x="1991544" y="-99392"/>
            <a:ext cx="7772400" cy="1143000"/>
          </a:xfrm>
        </p:spPr>
        <p:txBody>
          <a:bodyPr/>
          <a:lstStyle/>
          <a:p>
            <a:pPr algn="l"/>
            <a:r>
              <a:rPr lang="zh-CN" altLang="en-US" dirty="0">
                <a:ea typeface="楷体_GB2312" pitchFamily="49" charset="-122"/>
              </a:rPr>
              <a:t> </a:t>
            </a:r>
            <a:r>
              <a:rPr lang="zh-CN" altLang="en-US" sz="3600" dirty="0">
                <a:latin typeface="黑体" panose="02010609060101010101" pitchFamily="49" charset="-122"/>
                <a:ea typeface="黑体" panose="02010609060101010101" pitchFamily="49" charset="-122"/>
              </a:rPr>
              <a:t>技术的含义</a:t>
            </a:r>
          </a:p>
        </p:txBody>
      </p:sp>
      <p:sp>
        <p:nvSpPr>
          <p:cNvPr id="11269" name="Rectangle 3"/>
          <p:cNvSpPr>
            <a:spLocks noGrp="1" noChangeArrowheads="1"/>
          </p:cNvSpPr>
          <p:nvPr>
            <p:ph type="body" idx="1"/>
          </p:nvPr>
        </p:nvSpPr>
        <p:spPr>
          <a:xfrm>
            <a:off x="1487488" y="1196752"/>
            <a:ext cx="9721080" cy="4752528"/>
          </a:xfrm>
        </p:spPr>
        <p:txBody>
          <a:bodyPr>
            <a:normAutofit fontScale="85000" lnSpcReduction="20000"/>
          </a:bodyPr>
          <a:lstStyle/>
          <a:p>
            <a:pPr marL="0" indent="0">
              <a:lnSpc>
                <a:spcPct val="150000"/>
              </a:lnSpc>
              <a:spcBef>
                <a:spcPct val="30000"/>
              </a:spcBef>
              <a:buNone/>
              <a:defRPr/>
            </a:pPr>
            <a:r>
              <a:rPr lang="zh-CN" altLang="en-US" dirty="0">
                <a:latin typeface="宋体" panose="02010600030101010101" pitchFamily="2" charset="-122"/>
                <a:ea typeface="宋体" panose="02010600030101010101" pitchFamily="2" charset="-122"/>
              </a:rPr>
              <a:t>亚里士多德对于什么是技术的论述应该是最早的。他首先将科学和技术加以区分</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他认为科学是知识</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而技术和人们的实际活动密切相连。 亚里士多德把技术定义为</a:t>
            </a:r>
            <a:r>
              <a:rPr lang="zh-CN" altLang="en-US" b="1" dirty="0">
                <a:latin typeface="宋体" panose="02010600030101010101" pitchFamily="2" charset="-122"/>
                <a:ea typeface="宋体" panose="02010600030101010101" pitchFamily="2" charset="-122"/>
              </a:rPr>
              <a:t>人类活动的技能</a:t>
            </a:r>
            <a:r>
              <a:rPr lang="zh-CN" altLang="en-US" dirty="0">
                <a:latin typeface="宋体" panose="02010600030101010101" pitchFamily="2" charset="-122"/>
                <a:ea typeface="宋体" panose="02010600030101010101" pitchFamily="2" charset="-122"/>
              </a:rPr>
              <a:t>。</a:t>
            </a:r>
          </a:p>
          <a:p>
            <a:pPr marL="0" indent="0">
              <a:lnSpc>
                <a:spcPct val="150000"/>
              </a:lnSpc>
              <a:spcBef>
                <a:spcPct val="30000"/>
              </a:spcBef>
              <a:buNone/>
              <a:defRPr/>
            </a:pPr>
            <a:r>
              <a:rPr lang="zh-CN" altLang="en-US" kern="1200" dirty="0">
                <a:latin typeface="宋体" panose="02010600030101010101" pitchFamily="2" charset="-122"/>
                <a:ea typeface="宋体" panose="02010600030101010101" pitchFamily="2" charset="-122"/>
              </a:rPr>
              <a:t>狄德罗</a:t>
            </a:r>
            <a:r>
              <a:rPr lang="en-US" altLang="zh-CN"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法国启蒙思想家、唯物主义哲学家，百科全书派的代表人物</a:t>
            </a:r>
            <a:r>
              <a:rPr lang="en-US" altLang="zh-CN" sz="2400" dirty="0">
                <a:latin typeface="宋体" panose="02010600030101010101" pitchFamily="2" charset="-122"/>
                <a:ea typeface="宋体" panose="02010600030101010101" pitchFamily="2" charset="-122"/>
              </a:rPr>
              <a:t>】</a:t>
            </a:r>
            <a:r>
              <a:rPr lang="zh-CN" altLang="en-US" kern="1200" dirty="0">
                <a:latin typeface="宋体" panose="02010600030101010101" pitchFamily="2" charset="-122"/>
                <a:ea typeface="宋体" panose="02010600030101010101" pitchFamily="2" charset="-122"/>
              </a:rPr>
              <a:t>主编的</a:t>
            </a:r>
            <a:r>
              <a:rPr lang="en-US" altLang="zh-CN" kern="1200" dirty="0">
                <a:latin typeface="宋体" panose="02010600030101010101" pitchFamily="2" charset="-122"/>
                <a:ea typeface="宋体" panose="02010600030101010101" pitchFamily="2" charset="-122"/>
              </a:rPr>
              <a:t>《</a:t>
            </a:r>
            <a:r>
              <a:rPr lang="zh-CN" altLang="en-US" kern="1200" dirty="0">
                <a:latin typeface="宋体" panose="02010600030101010101" pitchFamily="2" charset="-122"/>
                <a:ea typeface="宋体" panose="02010600030101010101" pitchFamily="2" charset="-122"/>
              </a:rPr>
              <a:t>百科全书</a:t>
            </a:r>
            <a:r>
              <a:rPr lang="en-US" altLang="zh-CN" kern="1200" dirty="0">
                <a:latin typeface="宋体" panose="02010600030101010101" pitchFamily="2" charset="-122"/>
                <a:ea typeface="宋体" panose="02010600030101010101" pitchFamily="2" charset="-122"/>
              </a:rPr>
              <a:t>》</a:t>
            </a:r>
            <a:r>
              <a:rPr lang="zh-CN" altLang="en-US" kern="1200" dirty="0">
                <a:latin typeface="宋体" panose="02010600030101010101" pitchFamily="2" charset="-122"/>
                <a:ea typeface="宋体" panose="02010600030101010101" pitchFamily="2" charset="-122"/>
              </a:rPr>
              <a:t>第一次理性地给出了技术的定义</a:t>
            </a:r>
            <a:r>
              <a:rPr lang="en-US" altLang="zh-CN" kern="1200" dirty="0">
                <a:latin typeface="宋体" panose="02010600030101010101" pitchFamily="2" charset="-122"/>
                <a:ea typeface="宋体" panose="02010600030101010101" pitchFamily="2" charset="-122"/>
              </a:rPr>
              <a:t>:</a:t>
            </a:r>
            <a:r>
              <a:rPr lang="zh-CN" altLang="en-US" b="1" kern="1200" dirty="0">
                <a:latin typeface="宋体" panose="02010600030101010101" pitchFamily="2" charset="-122"/>
                <a:ea typeface="宋体" panose="02010600030101010101" pitchFamily="2" charset="-122"/>
              </a:rPr>
              <a:t>技术就是为了完成某种特定目标而协作动作的方法、手段和规则的完整体系</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0" indent="0">
              <a:lnSpc>
                <a:spcPct val="150000"/>
              </a:lnSpc>
              <a:spcBef>
                <a:spcPct val="30000"/>
              </a:spcBef>
              <a:buNone/>
              <a:defRPr/>
            </a:pPr>
            <a:r>
              <a:rPr lang="zh-CN" altLang="en-US" dirty="0">
                <a:latin typeface="宋体" panose="02010600030101010101" pitchFamily="2" charset="-122"/>
                <a:ea typeface="宋体" panose="02010600030101010101" pitchFamily="2" charset="-122"/>
              </a:rPr>
              <a:t> 归纳一下技术有两层含义：一是活动方式本身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技能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另一个是代替人类活动的装置。</a:t>
            </a:r>
            <a:endParaRPr lang="en-US" altLang="zh-CN" dirty="0">
              <a:latin typeface="宋体" panose="02010600030101010101" pitchFamily="2" charset="-122"/>
              <a:ea typeface="宋体" panose="02010600030101010101" pitchFamily="2" charset="-122"/>
            </a:endParaRPr>
          </a:p>
          <a:p>
            <a:pPr marL="0" indent="0">
              <a:spcBef>
                <a:spcPct val="30000"/>
              </a:spcBef>
              <a:buNone/>
              <a:defRPr/>
            </a:pPr>
            <a:endParaRPr lang="en-US" altLang="zh-CN" sz="2400" dirty="0">
              <a:latin typeface="华文楷体" panose="02010600040101010101" pitchFamily="2" charset="-122"/>
              <a:ea typeface="华文楷体" panose="02010600040101010101" pitchFamily="2" charset="-122"/>
            </a:endParaRPr>
          </a:p>
          <a:p>
            <a:pPr marL="0" indent="0">
              <a:spcBef>
                <a:spcPct val="30000"/>
              </a:spcBef>
              <a:buNone/>
              <a:defRPr/>
            </a:pPr>
            <a:r>
              <a:rPr lang="zh-CN" altLang="en-US" sz="2400" dirty="0">
                <a:latin typeface="华文楷体" panose="02010600040101010101" pitchFamily="2" charset="-122"/>
                <a:ea typeface="华文楷体" panose="02010600040101010101" pitchFamily="2" charset="-122"/>
              </a:rPr>
              <a:t>聂馥玲，技术本质研究综述，内蒙古社会科学，</a:t>
            </a:r>
            <a:r>
              <a:rPr lang="en-US" altLang="zh-CN" sz="2400" dirty="0">
                <a:latin typeface="华文楷体" panose="02010600040101010101" pitchFamily="2" charset="-122"/>
                <a:ea typeface="华文楷体" panose="02010600040101010101" pitchFamily="2" charset="-122"/>
              </a:rPr>
              <a:t>2003</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:78</a:t>
            </a:r>
            <a:endParaRPr lang="zh-CN" altLang="en-US" sz="2400" dirty="0">
              <a:latin typeface="华文楷体" panose="02010600040101010101" pitchFamily="2" charset="-122"/>
              <a:ea typeface="华文楷体" panose="02010600040101010101" pitchFamily="2" charset="-122"/>
            </a:endParaRPr>
          </a:p>
          <a:p>
            <a:pPr marL="0" indent="0">
              <a:spcBef>
                <a:spcPct val="50000"/>
              </a:spcBef>
              <a:buNone/>
              <a:defRPr/>
            </a:pPr>
            <a:endParaRPr lang="en-US" altLang="zh-CN" sz="2400" dirty="0"/>
          </a:p>
          <a:p>
            <a:pPr marL="0" indent="0">
              <a:spcBef>
                <a:spcPct val="30000"/>
              </a:spcBef>
              <a:buNone/>
              <a:defRPr/>
            </a:pPr>
            <a:endParaRPr lang="en-US" altLang="zh-CN"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1998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44909" y="1294868"/>
            <a:ext cx="8931424" cy="5061482"/>
          </a:xfrm>
        </p:spPr>
        <p:txBody>
          <a:bodyPr/>
          <a:lstStyle/>
          <a:p>
            <a:pPr marL="0" indent="0">
              <a:lnSpc>
                <a:spcPct val="90000"/>
              </a:lnSpc>
            </a:pPr>
            <a:r>
              <a:rPr lang="zh-CN" altLang="en-US" sz="3200" b="1" dirty="0">
                <a:latin typeface="宋体" panose="02010600030101010101" pitchFamily="2" charset="-122"/>
                <a:ea typeface="宋体" panose="02010600030101010101" pitchFamily="2" charset="-122"/>
              </a:rPr>
              <a:t>在我国历史上，科学和技术曾长期分离。</a:t>
            </a:r>
          </a:p>
          <a:p>
            <a:pPr marL="0" indent="0">
              <a:lnSpc>
                <a:spcPct val="90000"/>
              </a:lnSpc>
            </a:pPr>
            <a:r>
              <a:rPr lang="zh-CN" altLang="en-US" sz="3200" b="1" dirty="0">
                <a:latin typeface="宋体" panose="02010600030101010101" pitchFamily="2" charset="-122"/>
                <a:ea typeface="宋体" panose="02010600030101010101" pitchFamily="2" charset="-122"/>
              </a:rPr>
              <a:t>梁启超</a:t>
            </a:r>
            <a:r>
              <a:rPr lang="zh-CN" altLang="en-US" sz="3200" dirty="0">
                <a:latin typeface="宋体" panose="02010600030101010101" pitchFamily="2" charset="-122"/>
                <a:ea typeface="宋体" panose="02010600030101010101" pitchFamily="2" charset="-122"/>
              </a:rPr>
              <a:t>曾写过</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学与术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一文，对学与术进行了明确的区分。</a:t>
            </a:r>
            <a:r>
              <a:rPr lang="zh-CN" altLang="en-US" sz="3200" b="1" dirty="0">
                <a:latin typeface="宋体" panose="02010600030101010101" pitchFamily="2" charset="-122"/>
                <a:ea typeface="宋体" panose="02010600030101010101" pitchFamily="2" charset="-122"/>
              </a:rPr>
              <a:t>“</a:t>
            </a:r>
            <a:r>
              <a:rPr lang="zh-CN" altLang="en-US" sz="3200" dirty="0">
                <a:solidFill>
                  <a:srgbClr val="FF0000"/>
                </a:solidFill>
                <a:latin typeface="宋体" panose="02010600030101010101" pitchFamily="2" charset="-122"/>
                <a:ea typeface="宋体" panose="02010600030101010101" pitchFamily="2" charset="-122"/>
              </a:rPr>
              <a:t>学也者，观察事物而发明其真理者也；术也者，取所发明之真理而至诸用者也。</a:t>
            </a:r>
            <a:r>
              <a:rPr lang="zh-CN" altLang="en-US" sz="3200" b="1"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a:p>
            <a:pPr marL="0" indent="0">
              <a:lnSpc>
                <a:spcPct val="90000"/>
              </a:lnSpc>
            </a:pPr>
            <a:r>
              <a:rPr lang="zh-CN" altLang="en-US" sz="3200" b="1" dirty="0">
                <a:latin typeface="宋体" panose="02010600030101010101" pitchFamily="2" charset="-122"/>
                <a:ea typeface="宋体" panose="02010600030101010101" pitchFamily="2" charset="-122"/>
              </a:rPr>
              <a:t>严复</a:t>
            </a:r>
            <a:r>
              <a:rPr lang="zh-CN" altLang="en-US" sz="3200" dirty="0">
                <a:latin typeface="宋体" panose="02010600030101010101" pitchFamily="2" charset="-122"/>
                <a:ea typeface="宋体" panose="02010600030101010101" pitchFamily="2" charset="-122"/>
              </a:rPr>
              <a:t>说， </a:t>
            </a:r>
            <a:r>
              <a:rPr lang="zh-CN" altLang="en-US" sz="3200" b="1"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盖学与术异，学者考自然之理，立必然之例。术者据已知之故，求可成之功。</a:t>
            </a:r>
            <a:r>
              <a:rPr lang="zh-CN" altLang="en-US" sz="3200" b="1" dirty="0">
                <a:solidFill>
                  <a:srgbClr val="FF0000"/>
                </a:solidFill>
                <a:latin typeface="宋体" panose="02010600030101010101" pitchFamily="2" charset="-122"/>
                <a:ea typeface="宋体" panose="02010600030101010101" pitchFamily="2" charset="-122"/>
              </a:rPr>
              <a:t>学主知，术主行</a:t>
            </a:r>
            <a:r>
              <a:rPr lang="zh-CN" altLang="en-US" sz="3200"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a:t>
            </a:r>
          </a:p>
          <a:p>
            <a:endParaRPr lang="en-US" altLang="zh-CN" dirty="0"/>
          </a:p>
          <a:p>
            <a:r>
              <a:rPr lang="zh-CN" altLang="en-US" dirty="0"/>
              <a:t> 在科技法学习中，</a:t>
            </a:r>
            <a:r>
              <a:rPr lang="zh-CN" altLang="en-US" dirty="0">
                <a:highlight>
                  <a:srgbClr val="FFFF00"/>
                </a:highlight>
              </a:rPr>
              <a:t>需要区分“科学”和“技术”</a:t>
            </a:r>
            <a:r>
              <a:rPr lang="zh-CN" altLang="en-US" dirty="0"/>
              <a:t>。</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4" name="标题 3"/>
          <p:cNvSpPr>
            <a:spLocks noGrp="1"/>
          </p:cNvSpPr>
          <p:nvPr>
            <p:ph type="title"/>
          </p:nvPr>
        </p:nvSpPr>
        <p:spPr>
          <a:xfrm>
            <a:off x="2351584" y="428604"/>
            <a:ext cx="8118074" cy="592939"/>
          </a:xfrm>
        </p:spPr>
        <p:txBody>
          <a:bodyPr>
            <a:normAutofit fontScale="90000"/>
          </a:bodyPr>
          <a:lstStyle/>
          <a:p>
            <a:r>
              <a:rPr lang="zh-CN" altLang="en-US" dirty="0"/>
              <a:t>科学和技术是否要进行区分？</a:t>
            </a:r>
          </a:p>
        </p:txBody>
      </p:sp>
    </p:spTree>
    <p:extLst>
      <p:ext uri="{BB962C8B-B14F-4D97-AF65-F5344CB8AC3E}">
        <p14:creationId xmlns:p14="http://schemas.microsoft.com/office/powerpoint/2010/main" val="301387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38200" y="-99392"/>
            <a:ext cx="8070850" cy="1143000"/>
          </a:xfrm>
        </p:spPr>
        <p:txBody>
          <a:bodyPr>
            <a:normAutofit/>
          </a:bodyPr>
          <a:lstStyle/>
          <a:p>
            <a:r>
              <a:rPr lang="en-US" altLang="zh-CN" sz="3600" dirty="0">
                <a:solidFill>
                  <a:srgbClr val="0070C0"/>
                </a:solidFill>
              </a:rPr>
              <a:t>1.2   </a:t>
            </a:r>
            <a:r>
              <a:rPr lang="zh-CN" altLang="en-US" sz="3600" dirty="0">
                <a:solidFill>
                  <a:srgbClr val="0070C0"/>
                </a:solidFill>
              </a:rPr>
              <a:t>法律（法治）的含义及价值</a:t>
            </a:r>
          </a:p>
        </p:txBody>
      </p:sp>
      <p:sp>
        <p:nvSpPr>
          <p:cNvPr id="17411" name="内容占位符 2"/>
          <p:cNvSpPr>
            <a:spLocks noGrp="1"/>
          </p:cNvSpPr>
          <p:nvPr>
            <p:ph idx="1"/>
          </p:nvPr>
        </p:nvSpPr>
        <p:spPr>
          <a:xfrm>
            <a:off x="1415480" y="1340768"/>
            <a:ext cx="8032750" cy="4114800"/>
          </a:xfrm>
        </p:spPr>
        <p:txBody>
          <a:bodyPr/>
          <a:lstStyle/>
          <a:p>
            <a:r>
              <a:rPr lang="zh-CN" altLang="en-US" sz="3600" b="1" dirty="0">
                <a:latin typeface="宋体" panose="02010600030101010101" pitchFamily="2" charset="-122"/>
                <a:ea typeface="宋体" panose="02010600030101010101" pitchFamily="2" charset="-122"/>
              </a:rPr>
              <a:t>人类社会为什么需要法律（法治）？</a:t>
            </a:r>
            <a:endParaRPr lang="en-US" altLang="zh-CN" sz="3600" b="1" dirty="0">
              <a:latin typeface="宋体" panose="02010600030101010101" pitchFamily="2" charset="-122"/>
              <a:ea typeface="宋体" panose="02010600030101010101" pitchFamily="2" charset="-122"/>
            </a:endParaRPr>
          </a:p>
          <a:p>
            <a:r>
              <a:rPr lang="zh-CN" altLang="en-US" sz="3600" b="1" dirty="0">
                <a:latin typeface="宋体" panose="02010600030101010101" pitchFamily="2" charset="-122"/>
                <a:ea typeface="宋体" panose="02010600030101010101" pitchFamily="2" charset="-122"/>
              </a:rPr>
              <a:t>中国为什么确定了依法治国？</a:t>
            </a:r>
            <a:endParaRPr lang="en-US" altLang="zh-CN" sz="3600" b="1" dirty="0">
              <a:latin typeface="宋体" panose="02010600030101010101" pitchFamily="2" charset="-122"/>
              <a:ea typeface="宋体" panose="02010600030101010101" pitchFamily="2" charset="-122"/>
            </a:endParaRPr>
          </a:p>
          <a:p>
            <a:pPr algn="ct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国无常强，无常弱。</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奉法者强，则国强；</a:t>
            </a:r>
            <a:endParaRPr lang="en-US" altLang="zh-CN" dirty="0">
              <a:latin typeface="楷体" panose="02010609060101010101" pitchFamily="49" charset="-122"/>
              <a:ea typeface="楷体" panose="02010609060101010101" pitchFamily="49" charset="-122"/>
            </a:endParaRPr>
          </a:p>
          <a:p>
            <a:pPr algn="ctr"/>
            <a:r>
              <a:rPr lang="zh-CN" altLang="en-US" dirty="0">
                <a:latin typeface="楷体" panose="02010609060101010101" pitchFamily="49" charset="-122"/>
                <a:ea typeface="楷体" panose="02010609060101010101" pitchFamily="49" charset="-122"/>
              </a:rPr>
              <a:t>奉法者弱，则国弱。</a:t>
            </a:r>
            <a:endParaRPr lang="en-US" altLang="zh-CN" dirty="0">
              <a:latin typeface="楷体" panose="02010609060101010101" pitchFamily="49" charset="-122"/>
              <a:ea typeface="楷体" panose="02010609060101010101" pitchFamily="49" charset="-122"/>
            </a:endParaRPr>
          </a:p>
          <a:p>
            <a:pPr algn="r"/>
            <a:r>
              <a:rPr lang="en-US" altLang="zh-CN" dirty="0"/>
              <a:t>——</a:t>
            </a:r>
            <a:r>
              <a:rPr lang="zh-CN" altLang="en-US" dirty="0"/>
              <a:t>韩非</a:t>
            </a:r>
            <a:r>
              <a:rPr lang="en-US" altLang="zh-CN" dirty="0"/>
              <a:t>《</a:t>
            </a:r>
            <a:r>
              <a:rPr lang="zh-CN" altLang="en-US" dirty="0"/>
              <a:t>韩非子</a:t>
            </a:r>
            <a:r>
              <a:rPr lang="en-US" altLang="zh-CN" dirty="0"/>
              <a:t>·</a:t>
            </a:r>
            <a:r>
              <a:rPr lang="zh-CN" altLang="en-US" dirty="0"/>
              <a:t>有度</a:t>
            </a:r>
            <a:r>
              <a:rPr lang="en-US" altLang="zh-CN" dirty="0"/>
              <a:t>》</a:t>
            </a:r>
          </a:p>
          <a:p>
            <a:endParaRPr lang="en-US" altLang="zh-CN" dirty="0"/>
          </a:p>
          <a:p>
            <a:endParaRPr lang="zh-CN" altLang="en-US" dirty="0"/>
          </a:p>
        </p:txBody>
      </p:sp>
      <p:sp>
        <p:nvSpPr>
          <p:cNvPr id="4" name="日期占位符 3"/>
          <p:cNvSpPr>
            <a:spLocks noGrp="1"/>
          </p:cNvSpPr>
          <p:nvPr>
            <p:ph type="dt" sz="quarter" idx="10"/>
          </p:nvPr>
        </p:nvSpPr>
        <p:spPr/>
        <p:txBody>
          <a:bodyPr/>
          <a:lstStyle/>
          <a:p>
            <a:pPr>
              <a:defRPr/>
            </a:pPr>
            <a:fld id="{96FBC5F8-5B79-4EE7-95A6-B462EA604933}" type="datetime1">
              <a:rPr lang="zh-CN" altLang="en-US" smtClean="0"/>
              <a:t>2021/12/28</a:t>
            </a:fld>
            <a:endParaRPr lang="en-US"/>
          </a:p>
        </p:txBody>
      </p:sp>
    </p:spTree>
    <p:extLst>
      <p:ext uri="{BB962C8B-B14F-4D97-AF65-F5344CB8AC3E}">
        <p14:creationId xmlns:p14="http://schemas.microsoft.com/office/powerpoint/2010/main" val="3855716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200" dirty="0">
                <a:latin typeface="宋体" panose="02010600030101010101" pitchFamily="2" charset="-122"/>
                <a:ea typeface="宋体" panose="02010600030101010101" pitchFamily="2" charset="-122"/>
                <a:sym typeface="+mn-ea"/>
              </a:rPr>
              <a:t>中国建国后法律发展的四个阶段（法律工具主义、法律虚无主义、法律功利主义、法律至上主义）</a:t>
            </a:r>
            <a:r>
              <a:rPr lang="en-US" altLang="zh-CN" sz="3200" dirty="0">
                <a:latin typeface="宋体" panose="02010600030101010101" pitchFamily="2" charset="-122"/>
                <a:ea typeface="宋体" panose="02010600030101010101" pitchFamily="2" charset="-122"/>
                <a:sym typeface="+mn-ea"/>
              </a:rPr>
              <a:t>--</a:t>
            </a:r>
            <a:r>
              <a:rPr lang="zh-CN" altLang="en-US" sz="3200" dirty="0">
                <a:latin typeface="宋体" panose="02010600030101010101" pitchFamily="2" charset="-122"/>
                <a:ea typeface="宋体" panose="02010600030101010101" pitchFamily="2" charset="-122"/>
                <a:sym typeface="+mn-ea"/>
              </a:rPr>
              <a:t>把法律逐渐从工具、制度变成治国的理念。</a:t>
            </a:r>
            <a:endParaRPr lang="en-US" sz="3200" dirty="0">
              <a:latin typeface="宋体" panose="02010600030101010101" pitchFamily="2" charset="-122"/>
              <a:ea typeface="宋体" panose="02010600030101010101" pitchFamily="2" charset="-122"/>
            </a:endParaRPr>
          </a:p>
          <a:p>
            <a:r>
              <a:rPr lang="en-US" sz="3200" dirty="0">
                <a:latin typeface="宋体" panose="02010600030101010101" pitchFamily="2" charset="-122"/>
                <a:ea typeface="宋体" panose="02010600030101010101" pitchFamily="2" charset="-122"/>
                <a:sym typeface="+mn-ea"/>
              </a:rPr>
              <a:t>1.</a:t>
            </a:r>
            <a:r>
              <a:rPr lang="zh-CN" altLang="en-US" sz="3200" dirty="0">
                <a:latin typeface="宋体" panose="02010600030101010101" pitchFamily="2" charset="-122"/>
                <a:ea typeface="宋体" panose="02010600030101010101" pitchFamily="2" charset="-122"/>
                <a:sym typeface="+mn-ea"/>
              </a:rPr>
              <a:t>人权和民主是法治的两大核心。</a:t>
            </a:r>
          </a:p>
          <a:p>
            <a:r>
              <a:rPr lang="en-US" sz="3200" dirty="0">
                <a:latin typeface="宋体" panose="02010600030101010101" pitchFamily="2" charset="-122"/>
                <a:ea typeface="宋体" panose="02010600030101010101" pitchFamily="2" charset="-122"/>
                <a:sym typeface="+mn-ea"/>
              </a:rPr>
              <a:t>2.</a:t>
            </a:r>
            <a:r>
              <a:rPr lang="zh-CN" altLang="en-US" sz="3200" dirty="0">
                <a:latin typeface="宋体" panose="02010600030101010101" pitchFamily="2" charset="-122"/>
                <a:ea typeface="宋体" panose="02010600030101010101" pitchFamily="2" charset="-122"/>
                <a:sym typeface="+mn-ea"/>
              </a:rPr>
              <a:t>法治的核心是约束公权和保障私权。</a:t>
            </a:r>
            <a:endParaRPr lang="zh-CN" altLang="en-US" sz="3200" dirty="0">
              <a:latin typeface="宋体" panose="02010600030101010101" pitchFamily="2" charset="-122"/>
              <a:ea typeface="宋体" panose="02010600030101010101" pitchFamily="2" charset="-122"/>
            </a:endParaRPr>
          </a:p>
          <a:p>
            <a:endParaRPr lang="zh-CN" altLang="en-US" sz="2400" b="1" dirty="0">
              <a:latin typeface="华文楷体" panose="02010600040101010101" pitchFamily="2" charset="-122"/>
              <a:ea typeface="华文楷体" panose="02010600040101010101" pitchFamily="2" charset="-122"/>
              <a:sym typeface="+mn-ea"/>
            </a:endParaRPr>
          </a:p>
          <a:p>
            <a:r>
              <a:rPr lang="zh-CN" altLang="en-US" sz="2400" dirty="0">
                <a:latin typeface="华文楷体" panose="02010600040101010101" pitchFamily="2" charset="-122"/>
                <a:ea typeface="华文楷体" panose="02010600040101010101" pitchFamily="2" charset="-122"/>
                <a:sym typeface="+mn-ea"/>
              </a:rPr>
              <a:t>崔自力，从人治走向法治——新中国法治建设中法治理念的变迁[J]，改革与开放，2009（6）</a:t>
            </a:r>
            <a:r>
              <a:rPr lang="en-US" altLang="zh-CN" sz="2400" dirty="0">
                <a:latin typeface="华文楷体" panose="02010600040101010101" pitchFamily="2" charset="-122"/>
                <a:ea typeface="华文楷体" panose="02010600040101010101" pitchFamily="2" charset="-122"/>
                <a:sym typeface="+mn-ea"/>
              </a:rPr>
              <a:t>:9-10.</a:t>
            </a:r>
            <a:endParaRPr lang="zh-CN" altLang="en-US" sz="24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a:bodyPr>
          <a:lstStyle/>
          <a:p>
            <a:r>
              <a:rPr lang="zh-CN" altLang="en-US" sz="3600" dirty="0"/>
              <a:t>法治的核心</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4DB31FC-F6ED-4AE5-9FF4-ABE6E13DE402}"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264414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403475" y="31750"/>
            <a:ext cx="8229600" cy="876300"/>
          </a:xfrm>
        </p:spPr>
        <p:txBody>
          <a:bodyPr>
            <a:normAutofit/>
          </a:bodyPr>
          <a:lstStyle/>
          <a:p>
            <a:r>
              <a:rPr lang="zh-CN" altLang="en-US" sz="3600" dirty="0"/>
              <a:t>中国依法治国之路</a:t>
            </a:r>
          </a:p>
        </p:txBody>
      </p:sp>
      <p:sp>
        <p:nvSpPr>
          <p:cNvPr id="25603" name="内容占位符 2"/>
          <p:cNvSpPr>
            <a:spLocks noGrp="1"/>
          </p:cNvSpPr>
          <p:nvPr>
            <p:ph idx="1"/>
          </p:nvPr>
        </p:nvSpPr>
        <p:spPr>
          <a:xfrm>
            <a:off x="1775520" y="1009111"/>
            <a:ext cx="8435975" cy="5218113"/>
          </a:xfrm>
        </p:spPr>
        <p:txBody>
          <a:bodyPr>
            <a:noAutofit/>
          </a:bodyPr>
          <a:lstStyle/>
          <a:p>
            <a:pPr>
              <a:lnSpc>
                <a:spcPct val="100000"/>
              </a:lnSpc>
            </a:pPr>
            <a:r>
              <a:rPr lang="en-US" altLang="zh-CN" sz="2000" b="1" dirty="0">
                <a:solidFill>
                  <a:srgbClr val="FF0000"/>
                </a:solidFill>
                <a:latin typeface="宋体" panose="02010600030101010101" pitchFamily="2" charset="-122"/>
                <a:ea typeface="宋体" panose="02010600030101010101" pitchFamily="2" charset="-122"/>
              </a:rPr>
              <a:t>2014</a:t>
            </a:r>
            <a:r>
              <a:rPr lang="zh-CN" altLang="en-US" sz="2000" b="1" dirty="0">
                <a:solidFill>
                  <a:srgbClr val="FF0000"/>
                </a:solidFill>
                <a:latin typeface="宋体" panose="02010600030101010101" pitchFamily="2" charset="-122"/>
                <a:ea typeface="宋体" panose="02010600030101010101" pitchFamily="2" charset="-122"/>
              </a:rPr>
              <a:t>年</a:t>
            </a:r>
            <a:r>
              <a:rPr lang="en-US" altLang="zh-CN" sz="2000" b="1" dirty="0">
                <a:solidFill>
                  <a:srgbClr val="FF0000"/>
                </a:solidFill>
                <a:latin typeface="宋体" panose="02010600030101010101" pitchFamily="2" charset="-122"/>
                <a:ea typeface="宋体" panose="02010600030101010101" pitchFamily="2" charset="-122"/>
              </a:rPr>
              <a:t>10</a:t>
            </a:r>
            <a:r>
              <a:rPr lang="zh-CN" altLang="en-US" sz="2000" b="1" dirty="0">
                <a:solidFill>
                  <a:srgbClr val="FF0000"/>
                </a:solidFill>
                <a:latin typeface="宋体" panose="02010600030101010101" pitchFamily="2" charset="-122"/>
                <a:ea typeface="宋体" panose="02010600030101010101" pitchFamily="2" charset="-122"/>
              </a:rPr>
              <a:t>月</a:t>
            </a:r>
            <a:r>
              <a:rPr lang="zh-CN" altLang="en-US" sz="2000" dirty="0">
                <a:latin typeface="宋体" panose="02010600030101010101" pitchFamily="2" charset="-122"/>
                <a:ea typeface="宋体" panose="02010600030101010101" pitchFamily="2" charset="-122"/>
              </a:rPr>
              <a:t>，十八届四中全会：</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中共中央关于全面推进依法治国若干重大问题的决定</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p>
          <a:p>
            <a:pPr>
              <a:lnSpc>
                <a:spcPct val="100000"/>
              </a:lnSpc>
            </a:pPr>
            <a:r>
              <a:rPr lang="en-US" altLang="zh-CN" sz="2000" dirty="0">
                <a:latin typeface="宋体" panose="02010600030101010101" pitchFamily="2" charset="-122"/>
                <a:ea typeface="宋体" panose="02010600030101010101" pitchFamily="2" charset="-122"/>
              </a:rPr>
              <a:t>2007</a:t>
            </a:r>
            <a:r>
              <a:rPr lang="zh-CN" altLang="en-US" sz="2000" dirty="0">
                <a:latin typeface="宋体" panose="02010600030101010101" pitchFamily="2" charset="-122"/>
                <a:ea typeface="宋体" panose="02010600030101010101" pitchFamily="2" charset="-122"/>
              </a:rPr>
              <a:t>年，十七大：全面落入依法治国基本方略，加快建设社会主义法治国家。</a:t>
            </a: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a:latin typeface="宋体" panose="02010600030101010101" pitchFamily="2" charset="-122"/>
                <a:ea typeface="宋体" panose="02010600030101010101" pitchFamily="2" charset="-122"/>
              </a:rPr>
              <a:t>2004</a:t>
            </a:r>
            <a:r>
              <a:rPr lang="zh-CN" altLang="en-US" sz="2000" dirty="0">
                <a:latin typeface="宋体" panose="02010600030101010101" pitchFamily="2" charset="-122"/>
                <a:ea typeface="宋体" panose="02010600030101010101" pitchFamily="2" charset="-122"/>
              </a:rPr>
              <a:t>年，十六届四中全会：依法执政是新的历史条件下党执政的一个基本方式。</a:t>
            </a:r>
          </a:p>
          <a:p>
            <a:pPr>
              <a:lnSpc>
                <a:spcPct val="100000"/>
              </a:lnSpc>
            </a:pPr>
            <a:r>
              <a:rPr lang="en-US" altLang="zh-CN" sz="2000" dirty="0">
                <a:latin typeface="宋体" panose="02010600030101010101" pitchFamily="2" charset="-122"/>
                <a:ea typeface="宋体" panose="02010600030101010101" pitchFamily="2" charset="-122"/>
              </a:rPr>
              <a:t>1997</a:t>
            </a:r>
            <a:r>
              <a:rPr lang="zh-CN" altLang="en-US" sz="2000" dirty="0">
                <a:latin typeface="宋体" panose="02010600030101010101" pitchFamily="2" charset="-122"/>
                <a:ea typeface="宋体" panose="02010600030101010101" pitchFamily="2" charset="-122"/>
              </a:rPr>
              <a:t>年，十五大：依法治国，建设社会主义法治国家。</a:t>
            </a: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a:latin typeface="宋体" panose="02010600030101010101" pitchFamily="2" charset="-122"/>
                <a:ea typeface="宋体" panose="02010600030101010101" pitchFamily="2" charset="-122"/>
              </a:rPr>
              <a:t>1992</a:t>
            </a:r>
            <a:r>
              <a:rPr lang="zh-CN" altLang="en-US" sz="2000" dirty="0">
                <a:latin typeface="宋体" panose="02010600030101010101" pitchFamily="2" charset="-122"/>
                <a:ea typeface="宋体" panose="02010600030101010101" pitchFamily="2" charset="-122"/>
              </a:rPr>
              <a:t>，十四大：要围绕经济建设这个中心，加强社会主义民主法制建设。</a:t>
            </a:r>
          </a:p>
          <a:p>
            <a:pPr>
              <a:lnSpc>
                <a:spcPct val="100000"/>
              </a:lnSpc>
            </a:pPr>
            <a:r>
              <a:rPr lang="en-US" altLang="zh-CN" sz="2000" dirty="0">
                <a:latin typeface="宋体" panose="02010600030101010101" pitchFamily="2" charset="-122"/>
                <a:ea typeface="宋体" panose="02010600030101010101" pitchFamily="2" charset="-122"/>
              </a:rPr>
              <a:t>1987</a:t>
            </a:r>
            <a:r>
              <a:rPr lang="zh-CN" altLang="en-US" sz="2000" dirty="0">
                <a:latin typeface="宋体" panose="02010600030101010101" pitchFamily="2" charset="-122"/>
                <a:ea typeface="宋体" panose="02010600030101010101" pitchFamily="2" charset="-122"/>
              </a:rPr>
              <a:t>年，十三大：一手抓建设和改革，一手抓法制。法制建设必须贯串于改革的全过程。</a:t>
            </a: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a:latin typeface="宋体" panose="02010600030101010101" pitchFamily="2" charset="-122"/>
                <a:ea typeface="宋体" panose="02010600030101010101" pitchFamily="2" charset="-122"/>
              </a:rPr>
              <a:t>1982</a:t>
            </a:r>
            <a:r>
              <a:rPr lang="zh-CN" altLang="en-US" sz="2000" dirty="0">
                <a:latin typeface="宋体" panose="02010600030101010101" pitchFamily="2" charset="-122"/>
                <a:ea typeface="宋体" panose="02010600030101010101" pitchFamily="2" charset="-122"/>
              </a:rPr>
              <a:t>年，十二大：社会主义民主建设必须同社会主义法制建设紧密结合起来，使社会主义民主制度化、法律化。同年</a:t>
            </a: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月，通过了现行宪法。</a:t>
            </a: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b="1" dirty="0">
                <a:solidFill>
                  <a:srgbClr val="FF0000"/>
                </a:solidFill>
                <a:latin typeface="宋体" panose="02010600030101010101" pitchFamily="2" charset="-122"/>
                <a:ea typeface="宋体" panose="02010600030101010101" pitchFamily="2" charset="-122"/>
              </a:rPr>
              <a:t>1978</a:t>
            </a:r>
            <a:r>
              <a:rPr lang="zh-CN" altLang="en-US" sz="2000" b="1" dirty="0">
                <a:solidFill>
                  <a:srgbClr val="FF0000"/>
                </a:solidFill>
                <a:latin typeface="宋体" panose="02010600030101010101" pitchFamily="2" charset="-122"/>
                <a:ea typeface="宋体" panose="02010600030101010101" pitchFamily="2" charset="-122"/>
              </a:rPr>
              <a:t>年，</a:t>
            </a:r>
            <a:r>
              <a:rPr lang="zh-CN" altLang="en-US" sz="2000" dirty="0">
                <a:latin typeface="宋体" panose="02010600030101010101" pitchFamily="2" charset="-122"/>
                <a:ea typeface="宋体" panose="02010600030101010101" pitchFamily="2" charset="-122"/>
              </a:rPr>
              <a:t>十一届三中全会：健全社会主义民主，加强社会主义法制，</a:t>
            </a:r>
            <a:r>
              <a:rPr lang="en-US" altLang="zh-CN" sz="2000"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有法可依，有法必依，执法必严，违法必究</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（十六字方针）。</a:t>
            </a: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a:latin typeface="宋体" panose="02010600030101010101" pitchFamily="2" charset="-122"/>
                <a:ea typeface="宋体" panose="02010600030101010101" pitchFamily="2" charset="-122"/>
              </a:rPr>
              <a:t>1954</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中华人民共和国宪法</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颁布，中国法治年</a:t>
            </a:r>
          </a:p>
        </p:txBody>
      </p: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9CEC772-6D96-441B-A1FA-6DD17C57837B}"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295002675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审判四人帮案件"/>
          <p:cNvPicPr>
            <a:picLocks noChangeAspect="1" noChangeArrowheads="1"/>
          </p:cNvPicPr>
          <p:nvPr/>
        </p:nvPicPr>
        <p:blipFill>
          <a:blip r:embed="rId3"/>
          <a:srcRect/>
          <a:stretch>
            <a:fillRect/>
          </a:stretch>
        </p:blipFill>
        <p:spPr bwMode="auto">
          <a:xfrm>
            <a:off x="2952750" y="1066800"/>
            <a:ext cx="6724650" cy="4648200"/>
          </a:xfrm>
          <a:prstGeom prst="rect">
            <a:avLst/>
          </a:prstGeom>
          <a:noFill/>
          <a:ln w="9525">
            <a:noFill/>
            <a:miter lim="800000"/>
            <a:headEnd/>
            <a:tailEnd/>
          </a:ln>
        </p:spPr>
      </p:pic>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42011CD-B772-472E-B145-F02902F435AA}"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12675872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15009" y="0"/>
            <a:ext cx="11257655" cy="1021543"/>
          </a:xfrm>
        </p:spPr>
        <p:txBody>
          <a:bodyPr>
            <a:noAutofit/>
          </a:bodyPr>
          <a:lstStyle/>
          <a:p>
            <a:r>
              <a:rPr lang="en-US" altLang="zh-CN" sz="3600" dirty="0"/>
              <a:t>《</a:t>
            </a:r>
            <a:r>
              <a:rPr lang="zh-CN" altLang="en-US" sz="3600" dirty="0"/>
              <a:t>中共中央关于</a:t>
            </a:r>
            <a:r>
              <a:rPr lang="zh-CN" altLang="en-US" sz="3600" dirty="0">
                <a:solidFill>
                  <a:srgbClr val="FF0000"/>
                </a:solidFill>
              </a:rPr>
              <a:t>全面推进依法治国</a:t>
            </a:r>
            <a:r>
              <a:rPr lang="zh-CN" altLang="en-US" sz="3600" dirty="0"/>
              <a:t>若干重大问题的决定</a:t>
            </a:r>
            <a:r>
              <a:rPr lang="en-US" altLang="zh-CN" sz="3600" dirty="0"/>
              <a:t>》</a:t>
            </a:r>
            <a:endParaRPr lang="zh-CN" altLang="en-US" sz="3600" dirty="0"/>
          </a:p>
        </p:txBody>
      </p:sp>
      <p:sp>
        <p:nvSpPr>
          <p:cNvPr id="24579" name="内容占位符 2"/>
          <p:cNvSpPr>
            <a:spLocks noGrp="1"/>
          </p:cNvSpPr>
          <p:nvPr>
            <p:ph idx="1"/>
          </p:nvPr>
        </p:nvSpPr>
        <p:spPr>
          <a:xfrm>
            <a:off x="1919536" y="1340768"/>
            <a:ext cx="8572500" cy="4267200"/>
          </a:xfrm>
        </p:spPr>
        <p:txBody>
          <a:bodyPr/>
          <a:lstStyle/>
          <a:p>
            <a:r>
              <a:rPr lang="en-US" altLang="zh-CN" dirty="0">
                <a:latin typeface="宋体" panose="02010600030101010101" pitchFamily="2" charset="-122"/>
                <a:ea typeface="宋体" panose="02010600030101010101" pitchFamily="2" charset="-122"/>
              </a:rPr>
              <a:t>2014</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月</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日至</a:t>
            </a:r>
            <a:r>
              <a:rPr lang="en-US" altLang="zh-CN" dirty="0">
                <a:latin typeface="宋体" panose="02010600030101010101" pitchFamily="2" charset="-122"/>
                <a:ea typeface="宋体" panose="02010600030101010101" pitchFamily="2" charset="-122"/>
              </a:rPr>
              <a:t>23</a:t>
            </a:r>
            <a:r>
              <a:rPr lang="zh-CN" altLang="en-US" dirty="0">
                <a:latin typeface="宋体" panose="02010600030101010101" pitchFamily="2" charset="-122"/>
                <a:ea typeface="宋体" panose="02010600030101010101" pitchFamily="2" charset="-122"/>
              </a:rPr>
              <a:t>日在北京召开的十八届四中全会审议通过“依法治国”，以其鲜明的时代特征，第一次镌刻在党的中央全会的历史坐标上。</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1999</a:t>
            </a:r>
            <a:r>
              <a:rPr lang="zh-CN" altLang="en-US" dirty="0">
                <a:latin typeface="宋体" panose="02010600030101010101" pitchFamily="2" charset="-122"/>
                <a:ea typeface="宋体" panose="02010600030101010101" pitchFamily="2" charset="-122"/>
              </a:rPr>
              <a:t>年宪法修正案，宪法第五条增加一款：“中华人民共和国实行依法治国，建设社会主义法治国家。”将“依法治国”正式写入宪法。</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CB088E4-E29A-47EE-898E-C39F41E319E2}"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258489461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a:bodyPr>
          <a:lstStyle/>
          <a:p>
            <a:pPr algn="ctr"/>
            <a:r>
              <a:rPr lang="zh-CN" altLang="en-US" sz="3600" dirty="0"/>
              <a:t>法律嵌入科技活动的必要性</a:t>
            </a:r>
          </a:p>
        </p:txBody>
      </p:sp>
      <p:sp>
        <p:nvSpPr>
          <p:cNvPr id="18435" name="内容占位符 2"/>
          <p:cNvSpPr>
            <a:spLocks noGrp="1"/>
          </p:cNvSpPr>
          <p:nvPr>
            <p:ph idx="1"/>
          </p:nvPr>
        </p:nvSpPr>
        <p:spPr>
          <a:xfrm>
            <a:off x="1559496" y="1124743"/>
            <a:ext cx="9794303" cy="5596731"/>
          </a:xfrm>
        </p:spPr>
        <p:txBody>
          <a:bodyPr>
            <a:normAutofit lnSpcReduction="10000"/>
          </a:bodyPr>
          <a:lstStyle/>
          <a:p>
            <a:pPr>
              <a:buFontTx/>
              <a:buNone/>
            </a:pPr>
            <a:r>
              <a:rPr lang="zh-CN" altLang="en-US" sz="3000" dirty="0">
                <a:latin typeface="宋体" panose="02010600030101010101" pitchFamily="2" charset="-122"/>
                <a:ea typeface="宋体" panose="02010600030101010101" pitchFamily="2" charset="-122"/>
              </a:rPr>
              <a:t> 社会主义建设的经验和现实告诉我们，发展现代科技事业，不仅应当由符合国情的英明的决策、周密的计划、妥善的部署、正确的指挥和恰当的政策，</a:t>
            </a:r>
            <a:r>
              <a:rPr lang="zh-CN" altLang="en-US" sz="3000" b="1" dirty="0">
                <a:solidFill>
                  <a:srgbClr val="FF0000"/>
                </a:solidFill>
                <a:latin typeface="宋体" panose="02010600030101010101" pitchFamily="2" charset="-122"/>
                <a:ea typeface="宋体" panose="02010600030101010101" pitchFamily="2" charset="-122"/>
              </a:rPr>
              <a:t>而且应当有良好的社会环境和法律环境</a:t>
            </a:r>
            <a:r>
              <a:rPr lang="zh-CN" altLang="en-US" sz="3000" dirty="0">
                <a:latin typeface="宋体" panose="02010600030101010101" pitchFamily="2" charset="-122"/>
                <a:ea typeface="宋体" panose="02010600030101010101" pitchFamily="2" charset="-122"/>
              </a:rPr>
              <a:t>。科技决策、计划、部署、管理和方针政策，如果不经由广大人民的意志而以法律的形式加以确认、支持和保障，就难以最富权威性、连续性、持久性和有效性，就难以克服“人亡政息”的流弊。</a:t>
            </a:r>
            <a:endParaRPr lang="en-US" altLang="zh-CN" sz="3000" dirty="0">
              <a:latin typeface="宋体" panose="02010600030101010101" pitchFamily="2" charset="-122"/>
              <a:ea typeface="宋体" panose="02010600030101010101" pitchFamily="2" charset="-122"/>
            </a:endParaRPr>
          </a:p>
          <a:p>
            <a:pPr>
              <a:buFontTx/>
              <a:buNone/>
            </a:pPr>
            <a:endParaRPr lang="en-US" altLang="zh-CN" dirty="0"/>
          </a:p>
          <a:p>
            <a:pPr>
              <a:buFontTx/>
              <a:buNone/>
            </a:pPr>
            <a:r>
              <a:rPr lang="en-US" altLang="zh-CN" dirty="0"/>
              <a:t>  20</a:t>
            </a:r>
            <a:r>
              <a:rPr lang="zh-CN" altLang="en-US" dirty="0"/>
              <a:t>世纪</a:t>
            </a:r>
            <a:r>
              <a:rPr lang="en-US" altLang="zh-CN" dirty="0"/>
              <a:t>80</a:t>
            </a:r>
            <a:r>
              <a:rPr lang="zh-CN" altLang="en-US" dirty="0"/>
              <a:t>年代中期开始，我国发生了科技与法律的历史性联姻。大量涌现的科技法律规范结成了一个新的家庭</a:t>
            </a:r>
            <a:r>
              <a:rPr lang="en-US" altLang="zh-CN" dirty="0"/>
              <a:t>---</a:t>
            </a:r>
            <a:r>
              <a:rPr lang="zh-CN" altLang="en-US" dirty="0"/>
              <a:t>科技法诞生了。</a:t>
            </a:r>
          </a:p>
          <a:p>
            <a:pPr>
              <a:buFontTx/>
              <a:buNone/>
            </a:pPr>
            <a:endParaRPr lang="en-US" altLang="zh-CN" dirty="0"/>
          </a:p>
          <a:p>
            <a:pPr>
              <a:buFontTx/>
              <a:buNone/>
            </a:pPr>
            <a:r>
              <a:rPr lang="zh-CN" altLang="en-US" sz="2600" dirty="0">
                <a:latin typeface="楷体" panose="02010609060101010101" pitchFamily="49" charset="-122"/>
                <a:ea typeface="楷体" panose="02010609060101010101" pitchFamily="49" charset="-122"/>
              </a:rPr>
              <a:t>  赵震江主编，</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科技法学</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，北京大学出版社，</a:t>
            </a:r>
            <a:r>
              <a:rPr lang="en-US" altLang="zh-CN" sz="2600" dirty="0">
                <a:latin typeface="楷体" panose="02010609060101010101" pitchFamily="49" charset="-122"/>
                <a:ea typeface="楷体" panose="02010609060101010101" pitchFamily="49" charset="-122"/>
              </a:rPr>
              <a:t>1991</a:t>
            </a:r>
            <a:r>
              <a:rPr lang="zh-CN" altLang="en-US" sz="2600" dirty="0">
                <a:latin typeface="楷体" panose="02010609060101010101" pitchFamily="49" charset="-122"/>
                <a:ea typeface="楷体" panose="02010609060101010101" pitchFamily="49" charset="-122"/>
              </a:rPr>
              <a:t>年第一版前言。</a:t>
            </a:r>
          </a:p>
        </p:txBody>
      </p:sp>
      <p:sp>
        <p:nvSpPr>
          <p:cNvPr id="4" name="日期占位符 3"/>
          <p:cNvSpPr>
            <a:spLocks noGrp="1"/>
          </p:cNvSpPr>
          <p:nvPr>
            <p:ph type="dt" sz="quarter" idx="10"/>
          </p:nvPr>
        </p:nvSpPr>
        <p:spPr/>
        <p:txBody>
          <a:bodyPr/>
          <a:lstStyle/>
          <a:p>
            <a:pPr>
              <a:defRPr/>
            </a:pPr>
            <a:fld id="{70565E59-53A9-415F-B300-DD20D14DFD1A}" type="datetime1">
              <a:rPr lang="zh-CN" altLang="en-US" smtClean="0"/>
              <a:t>2021/12/28</a:t>
            </a:fld>
            <a:endParaRPr lang="en-US" dirty="0"/>
          </a:p>
        </p:txBody>
      </p:sp>
    </p:spTree>
    <p:extLst>
      <p:ext uri="{BB962C8B-B14F-4D97-AF65-F5344CB8AC3E}">
        <p14:creationId xmlns:p14="http://schemas.microsoft.com/office/powerpoint/2010/main" val="377538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38200" y="-471337"/>
            <a:ext cx="8070850" cy="1512888"/>
          </a:xfrm>
        </p:spPr>
        <p:txBody>
          <a:bodyPr>
            <a:normAutofit/>
          </a:bodyPr>
          <a:lstStyle/>
          <a:p>
            <a:r>
              <a:rPr lang="en-US" altLang="zh-CN" sz="3600" dirty="0">
                <a:solidFill>
                  <a:srgbClr val="0070C0"/>
                </a:solidFill>
              </a:rPr>
              <a:t>1.3  </a:t>
            </a:r>
            <a:r>
              <a:rPr lang="zh-CN" altLang="en-US" sz="3600" dirty="0">
                <a:solidFill>
                  <a:srgbClr val="0070C0"/>
                </a:solidFill>
              </a:rPr>
              <a:t>剖析科学技术与法律的互动关系</a:t>
            </a:r>
          </a:p>
        </p:txBody>
      </p:sp>
      <p:sp>
        <p:nvSpPr>
          <p:cNvPr id="17411" name="内容占位符 2"/>
          <p:cNvSpPr>
            <a:spLocks noGrp="1"/>
          </p:cNvSpPr>
          <p:nvPr>
            <p:ph idx="1"/>
          </p:nvPr>
        </p:nvSpPr>
        <p:spPr>
          <a:xfrm>
            <a:off x="2309813" y="2000250"/>
            <a:ext cx="7772400" cy="4114800"/>
          </a:xfrm>
        </p:spPr>
        <p:txBody>
          <a:bodyPr/>
          <a:lstStyle/>
          <a:p>
            <a:pPr>
              <a:defRPr/>
            </a:pPr>
            <a:endParaRPr lang="en-US" altLang="zh-CN" dirty="0"/>
          </a:p>
          <a:p>
            <a:pPr>
              <a:defRPr/>
            </a:pPr>
            <a:endParaRPr lang="en-US" altLang="zh-CN" dirty="0"/>
          </a:p>
          <a:p>
            <a:pPr>
              <a:defRPr/>
            </a:pPr>
            <a:endParaRPr lang="zh-CN" altLang="en-US" sz="3600" dirty="0">
              <a:solidFill>
                <a:srgbClr val="000000"/>
              </a:solidFill>
              <a:latin typeface="Tahoma" panose="020B0604030504040204" pitchFamily="34" charset="0"/>
            </a:endParaRPr>
          </a:p>
        </p:txBody>
      </p:sp>
      <p:sp>
        <p:nvSpPr>
          <p:cNvPr id="4" name="日期占位符 3"/>
          <p:cNvSpPr>
            <a:spLocks noGrp="1"/>
          </p:cNvSpPr>
          <p:nvPr>
            <p:ph type="dt" sz="quarter" idx="10"/>
          </p:nvPr>
        </p:nvSpPr>
        <p:spPr>
          <a:xfrm>
            <a:off x="838200" y="6309320"/>
            <a:ext cx="2743200" cy="365125"/>
          </a:xfrm>
        </p:spPr>
        <p:txBody>
          <a:bodyPr/>
          <a:lstStyle/>
          <a:p>
            <a:pPr>
              <a:defRPr/>
            </a:pPr>
            <a:fld id="{0B5EB80A-4026-45F3-94AE-FFE04BB87074}" type="datetime1">
              <a:rPr lang="zh-CN" altLang="en-US" smtClean="0"/>
              <a:t>2021/12/28</a:t>
            </a:fld>
            <a:endParaRPr lang="en-US"/>
          </a:p>
        </p:txBody>
      </p:sp>
      <p:sp>
        <p:nvSpPr>
          <p:cNvPr id="19462" name="TextBox 1"/>
          <p:cNvSpPr txBox="1">
            <a:spLocks noChangeArrowheads="1"/>
          </p:cNvSpPr>
          <p:nvPr/>
        </p:nvSpPr>
        <p:spPr bwMode="auto">
          <a:xfrm>
            <a:off x="2309813" y="1282851"/>
            <a:ext cx="6842125" cy="3416300"/>
          </a:xfrm>
          <a:prstGeom prst="rect">
            <a:avLst/>
          </a:prstGeom>
          <a:noFill/>
          <a:ln w="9525">
            <a:noFill/>
            <a:miter lim="800000"/>
          </a:ln>
        </p:spPr>
        <p:txBody>
          <a:bodyPr>
            <a:spAutoFit/>
          </a:bodyPr>
          <a:lstStyle/>
          <a:p>
            <a:r>
              <a:rPr lang="en-US" altLang="zh-CN" sz="3600" dirty="0">
                <a:solidFill>
                  <a:srgbClr val="000000"/>
                </a:solidFill>
                <a:latin typeface="宋体" panose="02010600030101010101" pitchFamily="2" charset="-122"/>
              </a:rPr>
              <a:t>1.</a:t>
            </a:r>
            <a:r>
              <a:rPr lang="zh-CN" altLang="en-US" sz="3600" dirty="0">
                <a:solidFill>
                  <a:srgbClr val="000000"/>
                </a:solidFill>
                <a:latin typeface="宋体" panose="02010600030101010101" pitchFamily="2" charset="-122"/>
              </a:rPr>
              <a:t>科技对法律的影响</a:t>
            </a:r>
            <a:endParaRPr lang="en-US" altLang="zh-CN" sz="3600" dirty="0">
              <a:solidFill>
                <a:srgbClr val="000000"/>
              </a:solidFill>
              <a:latin typeface="宋体" panose="02010600030101010101" pitchFamily="2" charset="-122"/>
            </a:endParaRPr>
          </a:p>
          <a:p>
            <a:endParaRPr lang="zh-CN" altLang="en-US" sz="3600" dirty="0">
              <a:solidFill>
                <a:srgbClr val="000000"/>
              </a:solidFill>
              <a:latin typeface="宋体" panose="02010600030101010101" pitchFamily="2" charset="-122"/>
            </a:endParaRPr>
          </a:p>
          <a:p>
            <a:r>
              <a:rPr lang="en-US" altLang="zh-CN" sz="3600" dirty="0">
                <a:solidFill>
                  <a:srgbClr val="000000"/>
                </a:solidFill>
                <a:latin typeface="宋体" panose="02010600030101010101" pitchFamily="2" charset="-122"/>
              </a:rPr>
              <a:t>2.</a:t>
            </a:r>
            <a:r>
              <a:rPr lang="zh-CN" altLang="en-US" sz="3600" dirty="0">
                <a:solidFill>
                  <a:srgbClr val="000000"/>
                </a:solidFill>
                <a:latin typeface="宋体" panose="02010600030101010101" pitchFamily="2" charset="-122"/>
              </a:rPr>
              <a:t>法律对科技的影响</a:t>
            </a:r>
            <a:endParaRPr lang="en-US" altLang="zh-CN" sz="3600" dirty="0">
              <a:solidFill>
                <a:srgbClr val="000000"/>
              </a:solidFill>
              <a:latin typeface="宋体" panose="02010600030101010101" pitchFamily="2" charset="-122"/>
            </a:endParaRPr>
          </a:p>
          <a:p>
            <a:endParaRPr lang="en-US" altLang="zh-CN" sz="3600" dirty="0">
              <a:solidFill>
                <a:srgbClr val="000000"/>
              </a:solidFill>
              <a:latin typeface="宋体" panose="02010600030101010101" pitchFamily="2" charset="-122"/>
            </a:endParaRPr>
          </a:p>
          <a:p>
            <a:r>
              <a:rPr lang="en-US" altLang="zh-CN" sz="3600" dirty="0">
                <a:solidFill>
                  <a:srgbClr val="000000"/>
                </a:solidFill>
                <a:latin typeface="宋体" panose="02010600030101010101" pitchFamily="2" charset="-122"/>
              </a:rPr>
              <a:t>3.</a:t>
            </a:r>
            <a:r>
              <a:rPr lang="zh-CN" altLang="en-US" sz="3600" dirty="0">
                <a:latin typeface="宋体" panose="02010600030101010101" pitchFamily="2" charset="-122"/>
              </a:rPr>
              <a:t>法律对科技的规范形式</a:t>
            </a:r>
            <a:endParaRPr lang="en-US" altLang="zh-CN" sz="3600" dirty="0">
              <a:latin typeface="宋体" panose="02010600030101010101" pitchFamily="2" charset="-122"/>
            </a:endParaRPr>
          </a:p>
          <a:p>
            <a:endParaRPr lang="zh-CN" altLang="en-US" sz="3600" dirty="0">
              <a:solidFill>
                <a:srgbClr val="000000"/>
              </a:solidFill>
            </a:endParaRPr>
          </a:p>
        </p:txBody>
      </p:sp>
    </p:spTree>
    <p:extLst>
      <p:ext uri="{BB962C8B-B14F-4D97-AF65-F5344CB8AC3E}">
        <p14:creationId xmlns:p14="http://schemas.microsoft.com/office/powerpoint/2010/main" val="271793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75520" y="1124744"/>
            <a:ext cx="8229600" cy="4896543"/>
          </a:xfrm>
        </p:spPr>
        <p:txBody>
          <a:bodyPr>
            <a:normAutofit/>
          </a:bodyPr>
          <a:lstStyle/>
          <a:p>
            <a:pPr>
              <a:lnSpc>
                <a:spcPct val="150000"/>
              </a:lnSpc>
            </a:pPr>
            <a:r>
              <a:rPr lang="zh-CN" altLang="en-US" sz="3200" b="1" dirty="0"/>
              <a:t>科技法与知识产权的关系</a:t>
            </a:r>
            <a:endParaRPr lang="en-US" altLang="zh-CN" sz="3200" b="1" dirty="0"/>
          </a:p>
          <a:p>
            <a:pPr>
              <a:lnSpc>
                <a:spcPct val="150000"/>
              </a:lnSpc>
            </a:pPr>
            <a:r>
              <a:rPr lang="zh-CN" altLang="en-US" sz="3200" b="1" dirty="0"/>
              <a:t>理工科研究生学习科技法的必要性</a:t>
            </a:r>
            <a:endParaRPr lang="en-US" altLang="zh-CN" sz="3200" b="1" dirty="0"/>
          </a:p>
          <a:p>
            <a:pPr>
              <a:lnSpc>
                <a:spcPct val="150000"/>
              </a:lnSpc>
            </a:pPr>
            <a:r>
              <a:rPr lang="zh-CN" altLang="en-US" sz="3200" b="1" dirty="0"/>
              <a:t>学习本课程的基本要求</a:t>
            </a:r>
            <a:endParaRPr lang="en-US" altLang="zh-CN" sz="3200" b="1" dirty="0"/>
          </a:p>
          <a:p>
            <a:pPr>
              <a:lnSpc>
                <a:spcPct val="150000"/>
              </a:lnSpc>
            </a:pPr>
            <a:r>
              <a:rPr lang="zh-CN" altLang="en-US" b="1" dirty="0">
                <a:solidFill>
                  <a:srgbClr val="0070C0"/>
                </a:solidFill>
              </a:rPr>
              <a:t>对法学专业同学</a:t>
            </a:r>
            <a:endParaRPr lang="en-US" altLang="zh-CN" b="1" dirty="0">
              <a:solidFill>
                <a:srgbClr val="0070C0"/>
              </a:solidFill>
            </a:endParaRPr>
          </a:p>
          <a:p>
            <a:pPr>
              <a:lnSpc>
                <a:spcPct val="150000"/>
              </a:lnSpc>
            </a:pPr>
            <a:r>
              <a:rPr lang="zh-CN" altLang="en-US" b="1" dirty="0">
                <a:solidFill>
                  <a:srgbClr val="0070C0"/>
                </a:solidFill>
              </a:rPr>
              <a:t>对理工科专业同学</a:t>
            </a:r>
            <a:endParaRPr lang="en-US" altLang="zh-CN" b="1" dirty="0">
              <a:solidFill>
                <a:srgbClr val="0070C0"/>
              </a:solidFill>
            </a:endParaRPr>
          </a:p>
          <a:p>
            <a:pPr>
              <a:lnSpc>
                <a:spcPct val="150000"/>
              </a:lnSpc>
            </a:pPr>
            <a:endParaRPr lang="en-US" altLang="zh-CN" dirty="0"/>
          </a:p>
        </p:txBody>
      </p:sp>
      <p:sp>
        <p:nvSpPr>
          <p:cNvPr id="3" name="标题 2"/>
          <p:cNvSpPr>
            <a:spLocks noGrp="1"/>
          </p:cNvSpPr>
          <p:nvPr>
            <p:ph type="title"/>
          </p:nvPr>
        </p:nvSpPr>
        <p:spPr>
          <a:xfrm>
            <a:off x="815010" y="0"/>
            <a:ext cx="9399356" cy="1021543"/>
          </a:xfrm>
        </p:spPr>
        <p:txBody>
          <a:bodyPr>
            <a:normAutofit/>
          </a:bodyPr>
          <a:lstStyle/>
          <a:p>
            <a:pPr algn="ctr"/>
            <a:r>
              <a:rPr lang="zh-CN" altLang="en-US" dirty="0">
                <a:solidFill>
                  <a:srgbClr val="FF0000"/>
                </a:solidFill>
              </a:rPr>
              <a:t>引言：为什么要学习科技法？如何学习？</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F8BC56E-7BBC-489D-98F8-7A9FDC91784F}"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2453613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4895" y="-133013"/>
            <a:ext cx="8229600" cy="1143000"/>
          </a:xfrm>
        </p:spPr>
        <p:txBody>
          <a:bodyPr>
            <a:normAutofit/>
          </a:bodyPr>
          <a:lstStyle/>
          <a:p>
            <a:r>
              <a:rPr lang="en-US" altLang="zh-CN" sz="3600" dirty="0">
                <a:solidFill>
                  <a:schemeClr val="tx1">
                    <a:lumMod val="85000"/>
                    <a:lumOff val="15000"/>
                  </a:schemeClr>
                </a:solidFill>
              </a:rPr>
              <a:t>1 .  </a:t>
            </a:r>
            <a:r>
              <a:rPr lang="zh-CN" altLang="en-US" sz="3600" dirty="0">
                <a:solidFill>
                  <a:schemeClr val="tx1">
                    <a:lumMod val="85000"/>
                    <a:lumOff val="15000"/>
                  </a:schemeClr>
                </a:solidFill>
              </a:rPr>
              <a:t>科技对法律的影响</a:t>
            </a:r>
          </a:p>
        </p:txBody>
      </p:sp>
      <p:sp>
        <p:nvSpPr>
          <p:cNvPr id="20483" name="内容占位符 2"/>
          <p:cNvSpPr>
            <a:spLocks noGrp="1"/>
          </p:cNvSpPr>
          <p:nvPr>
            <p:ph idx="1"/>
          </p:nvPr>
        </p:nvSpPr>
        <p:spPr>
          <a:xfrm>
            <a:off x="1703512" y="1124744"/>
            <a:ext cx="8141970" cy="4331970"/>
          </a:xfrm>
        </p:spPr>
        <p:txBody>
          <a:bodyPr>
            <a:normAutofit/>
          </a:bodyPr>
          <a:lstStyle/>
          <a:p>
            <a:r>
              <a:rPr lang="zh-CN" altLang="en-US" dirty="0">
                <a:latin typeface="宋体" panose="02010600030101010101" pitchFamily="2" charset="-122"/>
                <a:ea typeface="宋体" panose="02010600030101010101" pitchFamily="2" charset="-122"/>
              </a:rPr>
              <a:t>科技对法律的影响可以分为器物层、制度层和观念层三个方面。</a:t>
            </a:r>
          </a:p>
          <a:p>
            <a:r>
              <a:rPr lang="zh-CN" altLang="en-US" b="1" dirty="0">
                <a:latin typeface="宋体" panose="02010600030101010101" pitchFamily="2" charset="-122"/>
                <a:ea typeface="宋体" panose="02010600030101010101" pitchFamily="2" charset="-122"/>
              </a:rPr>
              <a:t>器物层面上，</a:t>
            </a:r>
            <a:r>
              <a:rPr lang="zh-CN" altLang="en-US" dirty="0">
                <a:latin typeface="宋体" panose="02010600030101010101" pitchFamily="2" charset="-122"/>
                <a:ea typeface="宋体" panose="02010600030101010101" pitchFamily="2" charset="-122"/>
              </a:rPr>
              <a:t>电子表决器、交管部门的电子摄像头、亲子鉴定、血型鉴定、笔记鉴定、指纹鉴定等。</a:t>
            </a:r>
          </a:p>
          <a:p>
            <a:r>
              <a:rPr lang="zh-CN" altLang="en-US" b="1" dirty="0">
                <a:latin typeface="宋体" panose="02010600030101010101" pitchFamily="2" charset="-122"/>
                <a:ea typeface="宋体" panose="02010600030101010101" pitchFamily="2" charset="-122"/>
              </a:rPr>
              <a:t>制度层面</a:t>
            </a:r>
            <a:r>
              <a:rPr lang="zh-CN" altLang="en-US" dirty="0">
                <a:latin typeface="宋体" panose="02010600030101010101" pitchFamily="2" charset="-122"/>
                <a:ea typeface="宋体" panose="02010600030101010101" pitchFamily="2" charset="-122"/>
              </a:rPr>
              <a:t>上，信息技术法律；生物技术法；外层空间法、数据安全法等。</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观念层面上，</a:t>
            </a:r>
            <a:r>
              <a:rPr lang="zh-CN" altLang="en-US" dirty="0">
                <a:latin typeface="宋体" panose="02010600030101010101" pitchFamily="2" charset="-122"/>
                <a:ea typeface="宋体" panose="02010600030101010101" pitchFamily="2" charset="-122"/>
              </a:rPr>
              <a:t>法学理论的发展；公民维权意识和手段的变化。如录音笔、手机拍摄照片等。</a:t>
            </a:r>
          </a:p>
          <a:p>
            <a:endParaRPr lang="zh-CN" altLang="en-US" dirty="0"/>
          </a:p>
        </p:txBody>
      </p:sp>
      <p:sp>
        <p:nvSpPr>
          <p:cNvPr id="4" name="日期占位符 3"/>
          <p:cNvSpPr>
            <a:spLocks noGrp="1"/>
          </p:cNvSpPr>
          <p:nvPr>
            <p:ph type="dt" sz="quarter" idx="10"/>
          </p:nvPr>
        </p:nvSpPr>
        <p:spPr/>
        <p:txBody>
          <a:bodyPr/>
          <a:lstStyle/>
          <a:p>
            <a:pPr>
              <a:defRPr/>
            </a:pPr>
            <a:fld id="{6E7E13EF-DCCC-4F6C-A410-4D34DB0D3133}" type="datetime1">
              <a:rPr lang="zh-CN" altLang="en-US" smtClean="0"/>
              <a:t>2021/12/28</a:t>
            </a:fld>
            <a:endParaRPr lang="en-US"/>
          </a:p>
        </p:txBody>
      </p:sp>
    </p:spTree>
    <p:extLst>
      <p:ext uri="{BB962C8B-B14F-4D97-AF65-F5344CB8AC3E}">
        <p14:creationId xmlns:p14="http://schemas.microsoft.com/office/powerpoint/2010/main" val="195799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7E6283D-C312-4D08-AB48-EA64AA47231F}" type="datetime1">
              <a:rPr lang="zh-CN" altLang="en-US" smtClean="0"/>
              <a:t>2021/12/28</a:t>
            </a:fld>
            <a:endParaRPr lang="en-US"/>
          </a:p>
        </p:txBody>
      </p:sp>
      <p:sp>
        <p:nvSpPr>
          <p:cNvPr id="21508" name="Rectangle 2"/>
          <p:cNvSpPr>
            <a:spLocks noGrp="1" noChangeArrowheads="1"/>
          </p:cNvSpPr>
          <p:nvPr>
            <p:ph type="title"/>
          </p:nvPr>
        </p:nvSpPr>
        <p:spPr>
          <a:xfrm>
            <a:off x="1703512" y="-99392"/>
            <a:ext cx="8229600" cy="1143000"/>
          </a:xfrm>
        </p:spPr>
        <p:txBody>
          <a:bodyPr>
            <a:normAutofit/>
          </a:bodyPr>
          <a:lstStyle/>
          <a:p>
            <a:pPr algn="l"/>
            <a:r>
              <a:rPr lang="en-US" altLang="zh-CN" sz="3600" dirty="0"/>
              <a:t> </a:t>
            </a:r>
            <a:r>
              <a:rPr lang="zh-CN" altLang="en-US" sz="3600" dirty="0"/>
              <a:t>科技对法律的影响（续）</a:t>
            </a:r>
          </a:p>
        </p:txBody>
      </p:sp>
      <p:sp>
        <p:nvSpPr>
          <p:cNvPr id="21509" name="Rectangle 3"/>
          <p:cNvSpPr>
            <a:spLocks noGrp="1" noChangeArrowheads="1"/>
          </p:cNvSpPr>
          <p:nvPr>
            <p:ph type="body" idx="1"/>
          </p:nvPr>
        </p:nvSpPr>
        <p:spPr>
          <a:xfrm>
            <a:off x="1847528" y="1340768"/>
            <a:ext cx="8643966" cy="4114800"/>
          </a:xfrm>
        </p:spPr>
        <p:txBody>
          <a:bodyPr>
            <a:normAutofit/>
          </a:bodyPr>
          <a:lstStyle/>
          <a:p>
            <a:pPr>
              <a:lnSpc>
                <a:spcPct val="150000"/>
              </a:lnSpc>
              <a:buFontTx/>
              <a:buNone/>
            </a:pP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科学技术的发展对立法的影响</a:t>
            </a:r>
            <a:endParaRPr lang="en-US" altLang="zh-CN" b="1" dirty="0">
              <a:latin typeface="宋体" panose="02010600030101010101" pitchFamily="2" charset="-122"/>
              <a:ea typeface="宋体" panose="02010600030101010101" pitchFamily="2" charset="-122"/>
            </a:endParaRPr>
          </a:p>
          <a:p>
            <a:pPr>
              <a:lnSpc>
                <a:spcPct val="150000"/>
              </a:lnSpc>
              <a:buFontTx/>
              <a:buNone/>
            </a:pP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科学技术的发展对执法的影响</a:t>
            </a:r>
            <a:endParaRPr lang="en-US" altLang="zh-CN" b="1" dirty="0">
              <a:latin typeface="宋体" panose="02010600030101010101" pitchFamily="2" charset="-122"/>
              <a:ea typeface="宋体" panose="02010600030101010101" pitchFamily="2" charset="-122"/>
            </a:endParaRPr>
          </a:p>
          <a:p>
            <a:pPr>
              <a:lnSpc>
                <a:spcPct val="150000"/>
              </a:lnSpc>
              <a:buFontTx/>
              <a:buNone/>
            </a:pPr>
            <a:r>
              <a:rPr lang="en-US" altLang="zh-CN" b="1" dirty="0">
                <a:latin typeface="宋体" panose="02010600030101010101" pitchFamily="2" charset="-122"/>
                <a:ea typeface="宋体" panose="02010600030101010101" pitchFamily="2" charset="-122"/>
              </a:rPr>
              <a:t>C.</a:t>
            </a:r>
            <a:r>
              <a:rPr lang="zh-CN" altLang="en-US" b="1" dirty="0">
                <a:latin typeface="宋体" panose="02010600030101010101" pitchFamily="2" charset="-122"/>
                <a:ea typeface="宋体" panose="02010600030101010101" pitchFamily="2" charset="-122"/>
              </a:rPr>
              <a:t>科学技术的发展对司法的影响</a:t>
            </a:r>
            <a:endParaRPr lang="en-US" altLang="zh-CN" b="1" dirty="0">
              <a:latin typeface="宋体" panose="02010600030101010101" pitchFamily="2" charset="-122"/>
              <a:ea typeface="宋体" panose="02010600030101010101" pitchFamily="2" charset="-122"/>
            </a:endParaRPr>
          </a:p>
          <a:p>
            <a:pPr>
              <a:lnSpc>
                <a:spcPct val="150000"/>
              </a:lnSpc>
              <a:buFontTx/>
              <a:buNone/>
            </a:pPr>
            <a:r>
              <a:rPr lang="en-US" altLang="zh-CN" b="1" dirty="0">
                <a:latin typeface="宋体" panose="02010600030101010101" pitchFamily="2" charset="-122"/>
                <a:ea typeface="宋体" panose="02010600030101010101" pitchFamily="2" charset="-122"/>
              </a:rPr>
              <a:t>D.</a:t>
            </a:r>
            <a:r>
              <a:rPr lang="zh-CN" altLang="en-US" b="1" dirty="0">
                <a:latin typeface="宋体" panose="02010600030101010101" pitchFamily="2" charset="-122"/>
                <a:ea typeface="宋体" panose="02010600030101010101" pitchFamily="2" charset="-122"/>
              </a:rPr>
              <a:t>科技发展对守法的影响</a:t>
            </a:r>
            <a:endParaRPr lang="en-US" altLang="zh-CN" b="1" dirty="0">
              <a:latin typeface="宋体" panose="02010600030101010101" pitchFamily="2" charset="-122"/>
              <a:ea typeface="宋体" panose="02010600030101010101" pitchFamily="2" charset="-122"/>
            </a:endParaRPr>
          </a:p>
          <a:p>
            <a:pPr>
              <a:lnSpc>
                <a:spcPct val="150000"/>
              </a:lnSpc>
              <a:buFontTx/>
              <a:buNone/>
            </a:pPr>
            <a:r>
              <a:rPr lang="en-US" altLang="zh-CN" b="1" dirty="0">
                <a:latin typeface="宋体" panose="02010600030101010101" pitchFamily="2" charset="-122"/>
                <a:ea typeface="宋体" panose="02010600030101010101" pitchFamily="2" charset="-122"/>
              </a:rPr>
              <a:t>E.</a:t>
            </a:r>
            <a:r>
              <a:rPr lang="zh-CN" altLang="en-US" b="1" dirty="0">
                <a:latin typeface="宋体" panose="02010600030101010101" pitchFamily="2" charset="-122"/>
                <a:ea typeface="宋体" panose="02010600030101010101" pitchFamily="2" charset="-122"/>
              </a:rPr>
              <a:t>科技发展对法律监督的影响</a:t>
            </a:r>
            <a:endParaRPr lang="en-US" altLang="zh-CN" b="1" dirty="0">
              <a:latin typeface="宋体" panose="02010600030101010101" pitchFamily="2" charset="-122"/>
              <a:ea typeface="宋体" panose="02010600030101010101" pitchFamily="2" charset="-122"/>
            </a:endParaRPr>
          </a:p>
          <a:p>
            <a:pPr>
              <a:buFontTx/>
              <a:buNone/>
            </a:pPr>
            <a:endParaRPr lang="en-US" altLang="zh-CN" b="1" dirty="0">
              <a:latin typeface="宋体" panose="02010600030101010101" pitchFamily="2" charset="-122"/>
              <a:ea typeface="宋体" panose="02010600030101010101" pitchFamily="2" charset="-122"/>
            </a:endParaRPr>
          </a:p>
          <a:p>
            <a:pPr>
              <a:buFontTx/>
              <a:buNone/>
            </a:pPr>
            <a:endParaRPr lang="en-US" altLang="zh-CN" b="1" dirty="0">
              <a:latin typeface="宋体" panose="02010600030101010101" pitchFamily="2" charset="-122"/>
              <a:ea typeface="宋体" panose="02010600030101010101" pitchFamily="2" charset="-122"/>
            </a:endParaRPr>
          </a:p>
          <a:p>
            <a:pPr>
              <a:lnSpc>
                <a:spcPct val="90000"/>
              </a:lnSpc>
              <a:buFontTx/>
              <a:buNone/>
            </a:pPr>
            <a:endParaRPr lang="en-US" altLang="zh-CN" b="1" dirty="0"/>
          </a:p>
          <a:p>
            <a:pPr>
              <a:lnSpc>
                <a:spcPct val="90000"/>
              </a:lnSpc>
              <a:buFontTx/>
              <a:buNone/>
            </a:pPr>
            <a:endParaRPr lang="en-US" altLang="zh-CN" b="1" dirty="0"/>
          </a:p>
          <a:p>
            <a:pPr>
              <a:lnSpc>
                <a:spcPct val="90000"/>
              </a:lnSpc>
              <a:buFontTx/>
              <a:buNone/>
            </a:pPr>
            <a:endParaRPr lang="en-US" altLang="zh-CN" b="1" dirty="0"/>
          </a:p>
          <a:p>
            <a:pPr>
              <a:lnSpc>
                <a:spcPct val="90000"/>
              </a:lnSpc>
              <a:buFontTx/>
              <a:buNone/>
            </a:pPr>
            <a:endParaRPr lang="en-US" altLang="zh-CN" b="1" dirty="0"/>
          </a:p>
        </p:txBody>
      </p:sp>
    </p:spTree>
    <p:extLst>
      <p:ext uri="{BB962C8B-B14F-4D97-AF65-F5344CB8AC3E}">
        <p14:creationId xmlns:p14="http://schemas.microsoft.com/office/powerpoint/2010/main" val="2612461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79576" y="1196752"/>
            <a:ext cx="7860148" cy="5021580"/>
          </a:xfrm>
        </p:spPr>
        <p:txBody>
          <a:bodyPr>
            <a:normAutofit/>
          </a:bodyPr>
          <a:lstStyle/>
          <a:p>
            <a:r>
              <a:rPr lang="en-US" sz="2400" dirty="0">
                <a:latin typeface="宋体" panose="02010600030101010101" pitchFamily="2" charset="-122"/>
                <a:ea typeface="宋体" panose="02010600030101010101" pitchFamily="2" charset="-122"/>
              </a:rPr>
              <a:t>1984</a:t>
            </a:r>
            <a:r>
              <a:rPr lang="zh-CN" altLang="en-US" sz="2400" dirty="0">
                <a:latin typeface="宋体" panose="02010600030101010101" pitchFamily="2" charset="-122"/>
                <a:ea typeface="宋体" panose="02010600030101010101" pitchFamily="2" charset="-122"/>
              </a:rPr>
              <a:t>年北京大学出版社出版的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法学基础理论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教科书第一次将“法律与科学技术”纳入法理学的视野。</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作者考察了科学和技术对法律制度、原则的各种构成性影响后认为，法律对科技的影响总体上与法律在规制社会生活的其他方面上的影响没有根本区别。</a:t>
            </a:r>
            <a:endParaRPr lang="en-US" altLang="zh-CN" sz="2400" dirty="0">
              <a:latin typeface="宋体" panose="02010600030101010101" pitchFamily="2" charset="-122"/>
              <a:ea typeface="宋体" panose="02010600030101010101" pitchFamily="2" charset="-122"/>
            </a:endParaRPr>
          </a:p>
          <a:p>
            <a:endParaRPr lang="en-US" altLang="zh-CN" sz="2400" dirty="0">
              <a:solidFill>
                <a:srgbClr val="3333FF"/>
              </a:solidFill>
              <a:latin typeface="宋体" panose="02010600030101010101" pitchFamily="2" charset="-122"/>
              <a:ea typeface="宋体" panose="02010600030101010101" pitchFamily="2" charset="-122"/>
            </a:endParaRPr>
          </a:p>
          <a:p>
            <a:r>
              <a:rPr lang="zh-CN" altLang="en-US" sz="2400" dirty="0">
                <a:solidFill>
                  <a:srgbClr val="3333FF"/>
                </a:solidFill>
                <a:latin typeface="宋体" panose="02010600030101010101" pitchFamily="2" charset="-122"/>
                <a:ea typeface="宋体" panose="02010600030101010101" pitchFamily="2" charset="-122"/>
              </a:rPr>
              <a:t>科技重要并不因此就使得法律与科技的关系自然而然地成为一个法理学的问题。</a:t>
            </a:r>
            <a:r>
              <a:rPr lang="zh-CN" altLang="en-US" sz="2400" dirty="0">
                <a:solidFill>
                  <a:srgbClr val="FF0000"/>
                </a:solidFill>
                <a:latin typeface="宋体" panose="02010600030101010101" pitchFamily="2" charset="-122"/>
                <a:ea typeface="宋体" panose="02010600030101010101" pitchFamily="2" charset="-122"/>
              </a:rPr>
              <a:t>只有将法律与科技中那些真正具有法理学意义的维度提出来，并且系统地予以理论性的论述。</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苏力，法律与科技问题的法理学重构，中国社会科学，</a:t>
            </a:r>
            <a:r>
              <a:rPr lang="en-US" sz="2000" dirty="0">
                <a:latin typeface="华文楷体" panose="02010600040101010101" pitchFamily="2" charset="-122"/>
                <a:ea typeface="华文楷体" panose="02010600040101010101" pitchFamily="2" charset="-122"/>
              </a:rPr>
              <a:t>1999</a:t>
            </a:r>
            <a:r>
              <a:rPr lang="zh-CN" altLang="en-US" sz="2000" dirty="0">
                <a:latin typeface="华文楷体" panose="02010600040101010101" pitchFamily="2" charset="-122"/>
                <a:ea typeface="华文楷体" panose="02010600040101010101" pitchFamily="2" charset="-122"/>
              </a:rPr>
              <a:t>（</a:t>
            </a:r>
            <a:r>
              <a:rPr lang="en-US"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:59.</a:t>
            </a:r>
            <a:endParaRPr lang="zh-CN" altLang="en-US" dirty="0"/>
          </a:p>
        </p:txBody>
      </p:sp>
      <p:sp>
        <p:nvSpPr>
          <p:cNvPr id="4" name="标题 3"/>
          <p:cNvSpPr>
            <a:spLocks noGrp="1"/>
          </p:cNvSpPr>
          <p:nvPr>
            <p:ph type="title"/>
          </p:nvPr>
        </p:nvSpPr>
        <p:spPr>
          <a:xfrm>
            <a:off x="1775520" y="176490"/>
            <a:ext cx="7459980" cy="857250"/>
          </a:xfrm>
        </p:spPr>
        <p:txBody>
          <a:bodyPr>
            <a:normAutofit/>
          </a:bodyPr>
          <a:lstStyle/>
          <a:p>
            <a:r>
              <a:rPr lang="en-US" dirty="0">
                <a:solidFill>
                  <a:schemeClr val="tx1"/>
                </a:solidFill>
              </a:rPr>
              <a:t>   </a:t>
            </a:r>
            <a:r>
              <a:rPr lang="en-US" dirty="0"/>
              <a:t>“</a:t>
            </a:r>
            <a:r>
              <a:rPr lang="zh-CN" altLang="en-US" dirty="0"/>
              <a:t>科技与法治关系</a:t>
            </a:r>
            <a:r>
              <a:rPr lang="en-US" dirty="0"/>
              <a:t>”</a:t>
            </a:r>
            <a:r>
              <a:rPr lang="zh-CN" altLang="en-US" dirty="0"/>
              <a:t>的法理学视角</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6D0ECEA-308B-4485-91A7-207327EB14A2}"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73270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8105" y="1310005"/>
            <a:ext cx="7404100" cy="4315460"/>
          </a:xfrm>
        </p:spPr>
        <p:txBody>
          <a:bodyPr>
            <a:normAutofit fontScale="97500" lnSpcReduction="10000"/>
          </a:bodyPr>
          <a:lstStyle/>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）因果律的发现和运用。自然科学和社会科学研究认识了因果关系并将之加以运用，说明对因果律的科学探讨和研究结论对于法律制度变革的深刻影响。</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）科学发现的因果关系并不能决定法律上的因果关系。</a:t>
            </a:r>
            <a:r>
              <a:rPr lang="zh-CN" altLang="en-US" sz="2100" b="1" dirty="0">
                <a:latin typeface="宋体" panose="02010600030101010101" pitchFamily="2" charset="-122"/>
                <a:ea typeface="宋体" panose="02010600030101010101" pitchFamily="2" charset="-122"/>
              </a:rPr>
              <a:t>如果科学自身还不是非常坚实，那么建筑在这个不坚实的基础之上的法律制度就有可能坍塌。</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）科学与法律之间的差异不仅是因为法律与科学是不同的社会实践领域，遵循的原则很不同；更重要的差异往往最终都可以归结到技术的限制。</a:t>
            </a:r>
            <a:endParaRPr lang="en-US" altLang="zh-CN"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比如，由于</a:t>
            </a:r>
            <a:r>
              <a:rPr lang="en-US" sz="2000" b="1" dirty="0">
                <a:latin typeface="宋体" panose="02010600030101010101" pitchFamily="2" charset="-122"/>
                <a:ea typeface="宋体" panose="02010600030101010101" pitchFamily="2" charset="-122"/>
              </a:rPr>
              <a:t>DNA</a:t>
            </a:r>
            <a:r>
              <a:rPr lang="zh-CN" altLang="en-US" sz="2000" b="1" dirty="0">
                <a:latin typeface="宋体" panose="02010600030101010101" pitchFamily="2" charset="-122"/>
                <a:ea typeface="宋体" panose="02010600030101010101" pitchFamily="2" charset="-122"/>
              </a:rPr>
              <a:t>技术的发展和应用及其局限性。转基因问题等。</a:t>
            </a:r>
            <a:endParaRPr lang="en-US" altLang="zh-CN" sz="2000" b="1" dirty="0">
              <a:latin typeface="宋体" panose="02010600030101010101" pitchFamily="2" charset="-122"/>
              <a:ea typeface="宋体" panose="02010600030101010101" pitchFamily="2" charset="-122"/>
            </a:endParaRPr>
          </a:p>
          <a:p>
            <a:endParaRPr lang="zh-CN" altLang="en-US" dirty="0"/>
          </a:p>
        </p:txBody>
      </p:sp>
      <p:sp>
        <p:nvSpPr>
          <p:cNvPr id="4" name="标题 3"/>
          <p:cNvSpPr>
            <a:spLocks noGrp="1"/>
          </p:cNvSpPr>
          <p:nvPr>
            <p:ph type="title"/>
          </p:nvPr>
        </p:nvSpPr>
        <p:spPr>
          <a:xfrm>
            <a:off x="2423592" y="0"/>
            <a:ext cx="10538791" cy="1021543"/>
          </a:xfrm>
        </p:spPr>
        <p:txBody>
          <a:bodyPr>
            <a:normAutofit/>
          </a:bodyPr>
          <a:lstStyle/>
          <a:p>
            <a:r>
              <a:rPr lang="zh-CN" altLang="en-US" dirty="0">
                <a:solidFill>
                  <a:srgbClr val="FF0000"/>
                </a:solidFill>
              </a:rPr>
              <a:t>     </a:t>
            </a:r>
            <a:r>
              <a:rPr lang="zh-CN" altLang="en-US" sz="3600" dirty="0"/>
              <a:t>法律与科技中特殊的维度</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2E33CA3-32EC-4B71-9CCA-9A45CCB8A1E9}"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3950923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021543"/>
            <a:ext cx="10515600" cy="5517369"/>
          </a:xfrm>
        </p:spPr>
        <p:txBody>
          <a:bodyPr>
            <a:normAutofit/>
          </a:bodyPr>
          <a:lstStyle/>
          <a:p>
            <a:r>
              <a:rPr lang="zh-CN" altLang="en-US" b="1" dirty="0">
                <a:latin typeface="宋体" panose="02010600030101010101" pitchFamily="2" charset="-122"/>
                <a:ea typeface="宋体" panose="02010600030101010101" pitchFamily="2" charset="-122"/>
              </a:rPr>
              <a:t>法律中的科学精神</a:t>
            </a:r>
            <a:r>
              <a:rPr lang="zh-CN" altLang="en-US" dirty="0">
                <a:latin typeface="宋体" panose="02010600030101010101" pitchFamily="2" charset="-122"/>
                <a:ea typeface="宋体" panose="02010600030101010101" pitchFamily="2" charset="-122"/>
              </a:rPr>
              <a:t>，法律对实证科学的关注以及对实证研究成果的采纳都很缺乏。这在缺乏科学技术传统并历来容易将社会的政治法律问题道德化、不关注法律的操作性的中国，也许格外应当引起警惕。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我们甚至应当反省我们自己：法学界、法律界作为一个职业集团，是否会因为自己知识的优势和缺陷⋯⋯而以一种鸵鸟政策对待科学和技术，对待大量的经验性实证研究。</a:t>
            </a:r>
            <a:endParaRPr lang="en-US" altLang="zh-CN" dirty="0">
              <a:latin typeface="宋体" panose="02010600030101010101" pitchFamily="2" charset="-122"/>
              <a:ea typeface="宋体" panose="02010600030101010101" pitchFamily="2" charset="-122"/>
            </a:endParaRPr>
          </a:p>
          <a:p>
            <a:r>
              <a:rPr lang="zh-CN" altLang="en-US" dirty="0">
                <a:latin typeface="华文楷体" panose="02010600040101010101" pitchFamily="2" charset="-122"/>
                <a:ea typeface="华文楷体" panose="02010600040101010101" pitchFamily="2" charset="-122"/>
              </a:rPr>
              <a:t>苏力</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法律与科技问题的法理学重构</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中国社会科学</a:t>
            </a:r>
            <a:r>
              <a:rPr lang="en-US" altLang="zh-CN" dirty="0">
                <a:latin typeface="华文楷体" panose="02010600040101010101" pitchFamily="2" charset="-122"/>
                <a:ea typeface="华文楷体" panose="02010600040101010101" pitchFamily="2" charset="-122"/>
              </a:rPr>
              <a:t>,1999(05):3-5.</a:t>
            </a:r>
            <a:endParaRPr lang="zh-CN" altLang="en-US" dirty="0"/>
          </a:p>
        </p:txBody>
      </p:sp>
      <p:sp>
        <p:nvSpPr>
          <p:cNvPr id="4" name="标题 3"/>
          <p:cNvSpPr>
            <a:spLocks noGrp="1"/>
          </p:cNvSpPr>
          <p:nvPr>
            <p:ph type="title"/>
          </p:nvPr>
        </p:nvSpPr>
        <p:spPr/>
        <p:txBody>
          <a:bodyPr>
            <a:normAutofit/>
          </a:bodyPr>
          <a:lstStyle/>
          <a:p>
            <a:pPr algn="ctr"/>
            <a:r>
              <a:rPr lang="zh-CN" altLang="en-US" sz="3600" dirty="0"/>
              <a:t>打通法律与科技之间的藩篱</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4B62464B-EAE7-4909-9AEC-FACC7CD6CF89}"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401385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116632"/>
            <a:ext cx="9145016" cy="847372"/>
          </a:xfrm>
        </p:spPr>
        <p:txBody>
          <a:bodyPr>
            <a:noAutofit/>
          </a:bodyPr>
          <a:lstStyle/>
          <a:p>
            <a:r>
              <a:rPr lang="zh-CN" altLang="en-US" sz="3600" dirty="0">
                <a:solidFill>
                  <a:srgbClr val="002FB4"/>
                </a:solidFill>
                <a:latin typeface="Times New Roman" panose="02020603050405020304" pitchFamily="18" charset="0"/>
                <a:ea typeface="黑体" panose="02010609060101010101" pitchFamily="49" charset="-122"/>
              </a:rPr>
              <a:t>科技与法治关系的相关研究成果</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373" y="1243006"/>
            <a:ext cx="5328592" cy="4176465"/>
          </a:xfrm>
          <a:prstGeom prst="rect">
            <a:avLst/>
          </a:prstGeom>
        </p:spPr>
      </p:pic>
      <p:sp>
        <p:nvSpPr>
          <p:cNvPr id="4" name="文本框 3"/>
          <p:cNvSpPr txBox="1"/>
          <p:nvPr/>
        </p:nvSpPr>
        <p:spPr>
          <a:xfrm>
            <a:off x="695400" y="5472412"/>
            <a:ext cx="4824536" cy="830997"/>
          </a:xfrm>
          <a:prstGeom prst="rect">
            <a:avLst/>
          </a:prstGeom>
          <a:noFill/>
        </p:spPr>
        <p:txBody>
          <a:bodyPr wrap="square" rtlCol="0">
            <a:spAutoFit/>
          </a:bodyPr>
          <a:lstStyle/>
          <a:p>
            <a:r>
              <a:rPr lang="zh-CN" altLang="en-US"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2017</a:t>
            </a:r>
            <a:r>
              <a:rPr lang="zh-CN" altLang="en-US" sz="2000" dirty="0">
                <a:latin typeface="华文中宋" panose="02010600040101010101" pitchFamily="2" charset="-122"/>
                <a:ea typeface="华文中宋" panose="02010600040101010101" pitchFamily="2" charset="-122"/>
              </a:rPr>
              <a:t>年科技与法治课题组撰写通过中科院学部工作局提交给国家的专报</a:t>
            </a:r>
            <a:r>
              <a:rPr lang="zh-CN" altLang="en-US" dirty="0">
                <a:latin typeface="华文中宋" panose="02010600040101010101" pitchFamily="2" charset="-122"/>
                <a:ea typeface="华文中宋" panose="02010600040101010101" pitchFamily="2" charset="-122"/>
              </a:rPr>
              <a:t>。</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4D263BA-812E-47CD-AEE3-896C25AFD27C}"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pic>
        <p:nvPicPr>
          <p:cNvPr id="7" name="图片 6"/>
          <p:cNvPicPr>
            <a:picLocks noChangeAspect="1"/>
          </p:cNvPicPr>
          <p:nvPr/>
        </p:nvPicPr>
        <p:blipFill>
          <a:blip r:embed="rId4"/>
          <a:stretch>
            <a:fillRect/>
          </a:stretch>
        </p:blipFill>
        <p:spPr>
          <a:xfrm>
            <a:off x="5400675" y="1111055"/>
            <a:ext cx="6527973" cy="5191125"/>
          </a:xfrm>
          <a:prstGeom prst="rect">
            <a:avLst/>
          </a:prstGeom>
        </p:spPr>
      </p:pic>
    </p:spTree>
    <p:extLst>
      <p:ext uri="{BB962C8B-B14F-4D97-AF65-F5344CB8AC3E}">
        <p14:creationId xmlns:p14="http://schemas.microsoft.com/office/powerpoint/2010/main" val="382688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18B63C9-D963-4CBC-B9E7-8557C3D3EB50}" type="datetime1">
              <a:rPr lang="zh-CN" altLang="en-US" smtClean="0"/>
              <a:t>2021/12/28</a:t>
            </a:fld>
            <a:endParaRPr lang="en-US"/>
          </a:p>
        </p:txBody>
      </p:sp>
      <p:sp>
        <p:nvSpPr>
          <p:cNvPr id="28676" name="Rectangle 2"/>
          <p:cNvSpPr>
            <a:spLocks noGrp="1" noChangeArrowheads="1"/>
          </p:cNvSpPr>
          <p:nvPr>
            <p:ph type="title"/>
          </p:nvPr>
        </p:nvSpPr>
        <p:spPr>
          <a:xfrm>
            <a:off x="1775520" y="187419"/>
            <a:ext cx="8229600" cy="847605"/>
          </a:xfrm>
        </p:spPr>
        <p:txBody>
          <a:bodyPr>
            <a:normAutofit/>
          </a:bodyPr>
          <a:lstStyle/>
          <a:p>
            <a:pPr algn="l"/>
            <a:r>
              <a:rPr lang="en-US" altLang="zh-CN" sz="3600" dirty="0"/>
              <a:t>2 . </a:t>
            </a:r>
            <a:r>
              <a:rPr lang="zh-CN" altLang="en-US" sz="3600" dirty="0"/>
              <a:t>法律对科技的影响</a:t>
            </a:r>
          </a:p>
        </p:txBody>
      </p:sp>
      <p:sp>
        <p:nvSpPr>
          <p:cNvPr id="28677" name="Rectangle 3"/>
          <p:cNvSpPr>
            <a:spLocks noGrp="1" noChangeArrowheads="1"/>
          </p:cNvSpPr>
          <p:nvPr>
            <p:ph type="body" idx="1"/>
          </p:nvPr>
        </p:nvSpPr>
        <p:spPr>
          <a:xfrm>
            <a:off x="1775520" y="1196752"/>
            <a:ext cx="7927975" cy="4248150"/>
          </a:xfrm>
        </p:spPr>
        <p:txBody>
          <a:bodyPr>
            <a:normAutofit/>
          </a:bodyPr>
          <a:lstStyle/>
          <a:p>
            <a:pPr algn="l"/>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1</a:t>
            </a:r>
            <a:r>
              <a:rPr lang="zh-CN" altLang="en-US" dirty="0">
                <a:latin typeface="宋体" panose="02010600030101010101" pitchFamily="2" charset="-122"/>
                <a:ea typeface="宋体" panose="02010600030101010101" pitchFamily="2" charset="-122"/>
                <a:sym typeface="+mn-ea"/>
              </a:rPr>
              <a:t>）法律对科技进步起着协调与管理、激励作用</a:t>
            </a:r>
            <a:endParaRPr lang="zh-CN" altLang="en-US"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2</a:t>
            </a:r>
            <a:r>
              <a:rPr lang="zh-CN" altLang="en-US" dirty="0">
                <a:latin typeface="宋体" panose="02010600030101010101" pitchFamily="2" charset="-122"/>
                <a:ea typeface="宋体" panose="02010600030101010101" pitchFamily="2" charset="-122"/>
                <a:sym typeface="+mn-ea"/>
              </a:rPr>
              <a:t>）法律对科技创新的保护和保障作用</a:t>
            </a:r>
            <a:endParaRPr lang="zh-CN" altLang="en-US" dirty="0">
              <a:latin typeface="宋体" panose="02010600030101010101" pitchFamily="2" charset="-122"/>
              <a:ea typeface="宋体" panose="02010600030101010101" pitchFamily="2" charset="-122"/>
            </a:endParaRPr>
          </a:p>
          <a:p>
            <a:pPr algn="l"/>
            <a:r>
              <a:rPr lang="zh-CN" altLang="en-US" dirty="0">
                <a:solidFill>
                  <a:srgbClr val="FF0000"/>
                </a:solidFill>
                <a:latin typeface="宋体" panose="02010600030101010101" pitchFamily="2" charset="-122"/>
                <a:ea typeface="宋体" panose="02010600030101010101" pitchFamily="2" charset="-122"/>
                <a:sym typeface="+mn-ea"/>
              </a:rPr>
              <a:t>（</a:t>
            </a:r>
            <a:r>
              <a:rPr lang="en-US" altLang="zh-CN" dirty="0">
                <a:solidFill>
                  <a:srgbClr val="FF0000"/>
                </a:solidFill>
                <a:latin typeface="宋体" panose="02010600030101010101" pitchFamily="2" charset="-122"/>
                <a:ea typeface="宋体" panose="02010600030101010101" pitchFamily="2" charset="-122"/>
                <a:sym typeface="+mn-ea"/>
              </a:rPr>
              <a:t>3</a:t>
            </a:r>
            <a:r>
              <a:rPr lang="zh-CN" altLang="en-US" dirty="0">
                <a:solidFill>
                  <a:srgbClr val="FF0000"/>
                </a:solidFill>
                <a:latin typeface="宋体" panose="02010600030101010101" pitchFamily="2" charset="-122"/>
                <a:ea typeface="宋体" panose="02010600030101010101" pitchFamily="2" charset="-122"/>
                <a:sym typeface="+mn-ea"/>
              </a:rPr>
              <a:t>）法律对科技发展的限制和约束作用</a:t>
            </a:r>
          </a:p>
          <a:p>
            <a:pPr algn="l"/>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2697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79576" y="1021543"/>
            <a:ext cx="7130008" cy="5061482"/>
          </a:xfrm>
        </p:spPr>
        <p:txBody>
          <a:bodyPr/>
          <a:lstStyle/>
          <a:p>
            <a:pPr algn="l"/>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sym typeface="+mn-ea"/>
              </a:rPr>
              <a:t>其一，它能带来无止境的财富和利益，使人类文明程度不断提高；</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sym typeface="+mn-ea"/>
              </a:rPr>
              <a:t>其二，它也会带来惨痛的灾难和损失，构成人类文明的巨大障碍。</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sym typeface="+mn-ea"/>
              </a:rPr>
              <a:t>法律对科技的影响和作用，在于“兴利”与“除弊”；相应的调整手段分别为“鼓励”与“惩罚”。</a:t>
            </a:r>
            <a:endParaRPr lang="zh-CN" altLang="en-US" dirty="0">
              <a:latin typeface="宋体" panose="02010600030101010101" pitchFamily="2" charset="-122"/>
              <a:ea typeface="宋体" panose="02010600030101010101" pitchFamily="2" charset="-122"/>
            </a:endParaRPr>
          </a:p>
          <a:p>
            <a:endParaRPr lang="zh-CN" altLang="en-US" dirty="0"/>
          </a:p>
        </p:txBody>
      </p:sp>
      <p:sp>
        <p:nvSpPr>
          <p:cNvPr id="3" name="标题 2"/>
          <p:cNvSpPr>
            <a:spLocks noGrp="1"/>
          </p:cNvSpPr>
          <p:nvPr>
            <p:ph type="title"/>
          </p:nvPr>
        </p:nvSpPr>
        <p:spPr>
          <a:xfrm>
            <a:off x="2063552" y="-121457"/>
            <a:ext cx="8229600" cy="1143000"/>
          </a:xfrm>
        </p:spPr>
        <p:txBody>
          <a:bodyPr>
            <a:normAutofit fontScale="90000"/>
          </a:bodyPr>
          <a:lstStyle/>
          <a:p>
            <a:r>
              <a:rPr lang="zh-CN" altLang="en-US" dirty="0">
                <a:latin typeface="宋体" panose="02010600030101010101" pitchFamily="2" charset="-122"/>
                <a:ea typeface="宋体" panose="02010600030101010101" pitchFamily="2" charset="-122"/>
                <a:sym typeface="+mn-ea"/>
              </a:rPr>
              <a:t>科学技术本身具有正负两大剖析层面：</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1817E3A-1407-4746-99B6-7F06656A923C}"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2143388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EF6D79-1EEE-43B1-B8BE-E27963544F0D}" type="datetime1">
              <a:rPr lang="zh-CN" altLang="en-US" smtClean="0"/>
              <a:t>2021/12/28</a:t>
            </a:fld>
            <a:endParaRPr lang="en-US"/>
          </a:p>
        </p:txBody>
      </p:sp>
      <p:sp>
        <p:nvSpPr>
          <p:cNvPr id="29700" name="Rectangle 2"/>
          <p:cNvSpPr>
            <a:spLocks noGrp="1" noChangeArrowheads="1"/>
          </p:cNvSpPr>
          <p:nvPr>
            <p:ph type="title"/>
          </p:nvPr>
        </p:nvSpPr>
        <p:spPr>
          <a:xfrm>
            <a:off x="2085947" y="-110190"/>
            <a:ext cx="8229600" cy="1143000"/>
          </a:xfrm>
        </p:spPr>
        <p:txBody>
          <a:bodyPr>
            <a:normAutofit/>
          </a:bodyPr>
          <a:lstStyle/>
          <a:p>
            <a:pPr algn="l"/>
            <a:r>
              <a:rPr lang="en-US" altLang="zh-CN" sz="3600" dirty="0">
                <a:solidFill>
                  <a:srgbClr val="FF0000"/>
                </a:solidFill>
              </a:rPr>
              <a:t>A. </a:t>
            </a:r>
            <a:r>
              <a:rPr lang="zh-CN" altLang="en-US" sz="3600" dirty="0">
                <a:solidFill>
                  <a:srgbClr val="FF0000"/>
                </a:solidFill>
              </a:rPr>
              <a:t>兴利</a:t>
            </a:r>
            <a:r>
              <a:rPr lang="en-US" altLang="zh-CN" sz="3600" dirty="0">
                <a:solidFill>
                  <a:srgbClr val="FF0000"/>
                </a:solidFill>
              </a:rPr>
              <a:t>—</a:t>
            </a:r>
            <a:r>
              <a:rPr lang="zh-CN" altLang="en-US" sz="3600" dirty="0">
                <a:solidFill>
                  <a:srgbClr val="FF0000"/>
                </a:solidFill>
              </a:rPr>
              <a:t>促进人类文明进步</a:t>
            </a:r>
          </a:p>
        </p:txBody>
      </p:sp>
      <p:sp>
        <p:nvSpPr>
          <p:cNvPr id="29701" name="Rectangle 3"/>
          <p:cNvSpPr>
            <a:spLocks noGrp="1" noChangeArrowheads="1"/>
          </p:cNvSpPr>
          <p:nvPr>
            <p:ph type="body" idx="1"/>
          </p:nvPr>
        </p:nvSpPr>
        <p:spPr>
          <a:xfrm>
            <a:off x="1847529" y="1032810"/>
            <a:ext cx="6912768" cy="4464050"/>
          </a:xfrm>
        </p:spPr>
        <p:txBody>
          <a:bodyPr/>
          <a:lstStyle/>
          <a:p>
            <a:pPr>
              <a:lnSpc>
                <a:spcPct val="150000"/>
              </a:lnSpc>
            </a:pPr>
            <a:r>
              <a:rPr lang="zh-CN" altLang="en-US" dirty="0">
                <a:latin typeface="宋体" panose="02010600030101010101" pitchFamily="2" charset="-122"/>
                <a:ea typeface="宋体" panose="02010600030101010101" pitchFamily="2" charset="-122"/>
              </a:rPr>
              <a:t>运用法律确立一国科技事业的法律地位，规范国际间科技竞争与合作准则；</a:t>
            </a:r>
          </a:p>
          <a:p>
            <a:pPr>
              <a:lnSpc>
                <a:spcPct val="150000"/>
              </a:lnSpc>
            </a:pPr>
            <a:r>
              <a:rPr lang="zh-CN" altLang="en-US" dirty="0">
                <a:latin typeface="宋体" panose="02010600030101010101" pitchFamily="2" charset="-122"/>
                <a:ea typeface="宋体" panose="02010600030101010101" pitchFamily="2" charset="-122"/>
              </a:rPr>
              <a:t>对科技活动的组织、管理和协调作用；</a:t>
            </a:r>
          </a:p>
          <a:p>
            <a:pPr>
              <a:lnSpc>
                <a:spcPct val="150000"/>
              </a:lnSpc>
            </a:pPr>
            <a:r>
              <a:rPr lang="zh-CN" altLang="en-US" dirty="0">
                <a:latin typeface="宋体" panose="02010600030101010101" pitchFamily="2" charset="-122"/>
                <a:ea typeface="宋体" panose="02010600030101010101" pitchFamily="2" charset="-122"/>
              </a:rPr>
              <a:t>法律对科技成果商品化的保护和促进作用。</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专利法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等知识产权立法体系，</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国家科技奖励实施条例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等。</a:t>
            </a:r>
          </a:p>
        </p:txBody>
      </p:sp>
    </p:spTree>
    <p:extLst>
      <p:ext uri="{BB962C8B-B14F-4D97-AF65-F5344CB8AC3E}">
        <p14:creationId xmlns:p14="http://schemas.microsoft.com/office/powerpoint/2010/main" val="3490647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4E2FA29-B4CF-4AA9-8F93-3235A32A2913}" type="datetime1">
              <a:rPr lang="zh-CN" altLang="en-US" smtClean="0"/>
              <a:t>2021/12/28</a:t>
            </a:fld>
            <a:endParaRPr lang="en-US"/>
          </a:p>
        </p:txBody>
      </p:sp>
      <p:sp>
        <p:nvSpPr>
          <p:cNvPr id="30724" name="Rectangle 2"/>
          <p:cNvSpPr>
            <a:spLocks noGrp="1" noChangeArrowheads="1"/>
          </p:cNvSpPr>
          <p:nvPr>
            <p:ph type="title"/>
          </p:nvPr>
        </p:nvSpPr>
        <p:spPr>
          <a:xfrm>
            <a:off x="2024034" y="-37194"/>
            <a:ext cx="7920037" cy="1143000"/>
          </a:xfrm>
        </p:spPr>
        <p:txBody>
          <a:bodyPr>
            <a:normAutofit/>
          </a:bodyPr>
          <a:lstStyle/>
          <a:p>
            <a:r>
              <a:rPr lang="en-US" altLang="zh-CN" sz="3600" dirty="0">
                <a:solidFill>
                  <a:srgbClr val="3333FF"/>
                </a:solidFill>
              </a:rPr>
              <a:t>B. </a:t>
            </a:r>
            <a:r>
              <a:rPr lang="zh-CN" altLang="en-US" sz="3600" dirty="0">
                <a:solidFill>
                  <a:srgbClr val="3333FF"/>
                </a:solidFill>
              </a:rPr>
              <a:t>除弊</a:t>
            </a:r>
            <a:r>
              <a:rPr lang="en-US" altLang="zh-CN" sz="3600" dirty="0">
                <a:solidFill>
                  <a:srgbClr val="3333FF"/>
                </a:solidFill>
              </a:rPr>
              <a:t>—</a:t>
            </a:r>
            <a:r>
              <a:rPr lang="zh-CN" altLang="en-US" sz="3600" dirty="0">
                <a:solidFill>
                  <a:srgbClr val="3333FF"/>
                </a:solidFill>
              </a:rPr>
              <a:t>科技异化的治理</a:t>
            </a:r>
          </a:p>
        </p:txBody>
      </p:sp>
      <p:sp>
        <p:nvSpPr>
          <p:cNvPr id="30725" name="Rectangle 3"/>
          <p:cNvSpPr>
            <a:spLocks noGrp="1" noChangeArrowheads="1"/>
          </p:cNvSpPr>
          <p:nvPr>
            <p:ph type="body" idx="1"/>
          </p:nvPr>
        </p:nvSpPr>
        <p:spPr>
          <a:xfrm>
            <a:off x="1843852" y="1340768"/>
            <a:ext cx="8280400" cy="4114800"/>
          </a:xfrm>
        </p:spPr>
        <p:txBody>
          <a:bodyPr/>
          <a:lstStyle/>
          <a:p>
            <a:pPr>
              <a:lnSpc>
                <a:spcPct val="150000"/>
              </a:lnSpc>
            </a:pP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）科技异化的含义及表现</a:t>
            </a:r>
            <a:endParaRPr lang="en-US" altLang="zh-CN" sz="3600" dirty="0">
              <a:latin typeface="宋体" panose="02010600030101010101" pitchFamily="2" charset="-122"/>
              <a:ea typeface="宋体" panose="02010600030101010101" pitchFamily="2" charset="-122"/>
            </a:endParaRPr>
          </a:p>
          <a:p>
            <a:pPr>
              <a:lnSpc>
                <a:spcPct val="150000"/>
              </a:lnSpc>
            </a:pP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）科技异化的法律治理</a:t>
            </a:r>
            <a:endParaRPr lang="en-US" altLang="zh-CN" sz="3600" dirty="0">
              <a:latin typeface="宋体" panose="02010600030101010101" pitchFamily="2" charset="-122"/>
              <a:ea typeface="宋体" panose="02010600030101010101" pitchFamily="2" charset="-122"/>
            </a:endParaRPr>
          </a:p>
          <a:p>
            <a:endParaRPr lang="zh-CN" altLang="en-US" sz="2400" b="1" dirty="0"/>
          </a:p>
        </p:txBody>
      </p:sp>
    </p:spTree>
    <p:extLst>
      <p:ext uri="{BB962C8B-B14F-4D97-AF65-F5344CB8AC3E}">
        <p14:creationId xmlns:p14="http://schemas.microsoft.com/office/powerpoint/2010/main" val="173081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43472" y="1556792"/>
            <a:ext cx="8928992" cy="3888432"/>
          </a:xfrm>
        </p:spPr>
        <p:txBody>
          <a:bodyPr>
            <a:normAutofit/>
          </a:bodyPr>
          <a:lstStyle/>
          <a:p>
            <a:pPr>
              <a:lnSpc>
                <a:spcPct val="150000"/>
              </a:lnSpc>
            </a:pPr>
            <a:r>
              <a:rPr lang="en-US" altLang="zh-CN" dirty="0"/>
              <a:t> </a:t>
            </a:r>
            <a:r>
              <a:rPr lang="zh-CN" altLang="en-US" sz="3800" dirty="0"/>
              <a:t>科技法与知识产权法都是与科技发展、技术进步以及智力成果产生、保护密切相关的法律。</a:t>
            </a:r>
            <a:endParaRPr lang="en-US" altLang="zh-CN" sz="3800" dirty="0"/>
          </a:p>
          <a:p>
            <a:pPr>
              <a:lnSpc>
                <a:spcPct val="150000"/>
              </a:lnSpc>
            </a:pPr>
            <a:r>
              <a:rPr lang="zh-CN" altLang="en-US" sz="3800" dirty="0"/>
              <a:t>二者之间既有区别又有密切的联系。</a:t>
            </a:r>
            <a:endParaRPr lang="en-US" altLang="zh-CN" sz="3800" dirty="0"/>
          </a:p>
          <a:p>
            <a:pPr>
              <a:lnSpc>
                <a:spcPct val="150000"/>
              </a:lnSpc>
            </a:pPr>
            <a:endParaRPr lang="en-US" altLang="zh-CN" dirty="0"/>
          </a:p>
          <a:p>
            <a:pPr>
              <a:lnSpc>
                <a:spcPct val="150000"/>
              </a:lnSpc>
            </a:pPr>
            <a:endParaRPr lang="zh-CN" altLang="zh-CN" sz="2400" dirty="0">
              <a:solidFill>
                <a:srgbClr val="3333FF"/>
              </a:solidFill>
            </a:endParaRPr>
          </a:p>
          <a:p>
            <a:pPr>
              <a:lnSpc>
                <a:spcPct val="150000"/>
              </a:lnSpc>
            </a:pPr>
            <a:endParaRPr lang="en-US" altLang="zh-CN" sz="2400" dirty="0"/>
          </a:p>
          <a:p>
            <a:pPr>
              <a:lnSpc>
                <a:spcPct val="150000"/>
              </a:lnSpc>
            </a:pPr>
            <a:endParaRPr lang="zh-CN"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dirty="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p:txBody>
          <a:bodyPr/>
          <a:lstStyle/>
          <a:p>
            <a:r>
              <a:rPr lang="zh-CN" altLang="en-US" dirty="0"/>
              <a:t>   </a:t>
            </a:r>
            <a:r>
              <a:rPr lang="en-US" altLang="zh-CN" dirty="0"/>
              <a:t>1.  </a:t>
            </a:r>
            <a:r>
              <a:rPr lang="zh-CN" altLang="en-US" dirty="0"/>
              <a:t>科技法与知识产权的关系</a:t>
            </a:r>
          </a:p>
        </p:txBody>
      </p:sp>
    </p:spTree>
    <p:extLst>
      <p:ext uri="{BB962C8B-B14F-4D97-AF65-F5344CB8AC3E}">
        <p14:creationId xmlns:p14="http://schemas.microsoft.com/office/powerpoint/2010/main" val="357519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1486251-CFF6-494E-B277-7E29EEA1C6F4}" type="datetime1">
              <a:rPr lang="zh-CN" altLang="en-US" smtClean="0"/>
              <a:t>2021/12/28</a:t>
            </a:fld>
            <a:endParaRPr lang="en-US"/>
          </a:p>
        </p:txBody>
      </p:sp>
      <p:sp>
        <p:nvSpPr>
          <p:cNvPr id="31748" name="Rectangle 2"/>
          <p:cNvSpPr>
            <a:spLocks noGrp="1" noChangeArrowheads="1"/>
          </p:cNvSpPr>
          <p:nvPr>
            <p:ph type="title"/>
          </p:nvPr>
        </p:nvSpPr>
        <p:spPr>
          <a:xfrm>
            <a:off x="2135981" y="-97438"/>
            <a:ext cx="7920037" cy="1143000"/>
          </a:xfrm>
        </p:spPr>
        <p:txBody>
          <a:bodyPr>
            <a:normAutofit/>
          </a:bodyPr>
          <a:lstStyle/>
          <a:p>
            <a:r>
              <a:rPr lang="zh-CN" altLang="en-US" sz="3600" dirty="0">
                <a:solidFill>
                  <a:srgbClr val="3333FF"/>
                </a:solidFill>
              </a:rPr>
              <a:t>除弊</a:t>
            </a:r>
            <a:r>
              <a:rPr lang="en-US" altLang="zh-CN" sz="3600" dirty="0">
                <a:solidFill>
                  <a:srgbClr val="3333FF"/>
                </a:solidFill>
              </a:rPr>
              <a:t>—</a:t>
            </a:r>
            <a:r>
              <a:rPr lang="zh-CN" altLang="en-US" sz="3600" dirty="0">
                <a:solidFill>
                  <a:srgbClr val="3333FF"/>
                </a:solidFill>
              </a:rPr>
              <a:t>科技异化的产生及表现</a:t>
            </a:r>
          </a:p>
        </p:txBody>
      </p:sp>
      <p:sp>
        <p:nvSpPr>
          <p:cNvPr id="31749" name="Rectangle 3"/>
          <p:cNvSpPr>
            <a:spLocks noGrp="1" noChangeArrowheads="1"/>
          </p:cNvSpPr>
          <p:nvPr>
            <p:ph type="body" idx="1"/>
          </p:nvPr>
        </p:nvSpPr>
        <p:spPr>
          <a:xfrm>
            <a:off x="2135981" y="1268760"/>
            <a:ext cx="7572428" cy="4186237"/>
          </a:xfrm>
        </p:spPr>
        <p:txBody>
          <a:bodyPr>
            <a:normAutofit/>
          </a:bodyPr>
          <a:lstStyle/>
          <a:p>
            <a:r>
              <a:rPr lang="zh-CN" altLang="en-US" dirty="0">
                <a:latin typeface="宋体" panose="02010600030101010101" pitchFamily="2" charset="-122"/>
                <a:ea typeface="宋体" panose="02010600030101010101" pitchFamily="2" charset="-122"/>
              </a:rPr>
              <a:t>现象学之父胡塞尔说，“在</a:t>
            </a:r>
            <a:r>
              <a:rPr lang="en-US" altLang="zh-CN" dirty="0">
                <a:latin typeface="宋体" panose="02010600030101010101" pitchFamily="2" charset="-122"/>
                <a:ea typeface="宋体" panose="02010600030101010101" pitchFamily="2" charset="-122"/>
              </a:rPr>
              <a:t>19</a:t>
            </a:r>
            <a:r>
              <a:rPr lang="zh-CN" altLang="en-US" dirty="0">
                <a:latin typeface="宋体" panose="02010600030101010101" pitchFamily="2" charset="-122"/>
                <a:ea typeface="宋体" panose="02010600030101010101" pitchFamily="2" charset="-122"/>
              </a:rPr>
              <a:t>世纪后半叶，现代人让自己的整个世界观受到实证科学的支配，并迷惑于实证科学所造就的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繁荣</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。这种独特的现象意味着，现代人漫不经心地抹去了那些真正的对于人至关重要的问题。</a:t>
            </a:r>
            <a:r>
              <a:rPr lang="zh-CN" altLang="en-US" b="1" dirty="0">
                <a:solidFill>
                  <a:srgbClr val="FF0000"/>
                </a:solidFill>
                <a:latin typeface="宋体" panose="02010600030101010101" pitchFamily="2" charset="-122"/>
                <a:ea typeface="宋体" panose="02010600030101010101" pitchFamily="2" charset="-122"/>
              </a:rPr>
              <a:t>只见事实的科学造就了只见事实的人</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000" dirty="0">
                <a:latin typeface="楷体" panose="02010609060101010101" pitchFamily="49" charset="-122"/>
                <a:ea typeface="楷体" panose="02010609060101010101" pitchFamily="49" charset="-122"/>
              </a:rPr>
              <a:t>摘自：何士清，徐勋著，科技异化及其法律治理</a:t>
            </a:r>
            <a:r>
              <a:rPr lang="en-US" altLang="zh-CN" sz="2000" dirty="0">
                <a:latin typeface="楷体" panose="02010609060101010101" pitchFamily="49" charset="-122"/>
                <a:ea typeface="楷体" panose="02010609060101010101" pitchFamily="49" charset="-122"/>
              </a:rPr>
              <a:t>[M]</a:t>
            </a:r>
            <a:r>
              <a:rPr lang="zh-CN" altLang="en-US" sz="2000" dirty="0">
                <a:latin typeface="楷体" panose="02010609060101010101" pitchFamily="49" charset="-122"/>
                <a:ea typeface="楷体" panose="02010609060101010101" pitchFamily="49" charset="-122"/>
              </a:rPr>
              <a:t>，北京</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中国社会科学出版社，</a:t>
            </a:r>
            <a:r>
              <a:rPr lang="en-US" altLang="zh-CN" sz="2000" dirty="0">
                <a:latin typeface="楷体" panose="02010609060101010101" pitchFamily="49" charset="-122"/>
                <a:ea typeface="楷体" panose="02010609060101010101" pitchFamily="49" charset="-122"/>
              </a:rPr>
              <a:t>2010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P55.</a:t>
            </a:r>
          </a:p>
          <a:p>
            <a:endParaRPr lang="en-US" altLang="zh-CN" sz="2400" dirty="0"/>
          </a:p>
          <a:p>
            <a:endParaRPr lang="en-US" altLang="zh-CN" sz="2400" dirty="0"/>
          </a:p>
        </p:txBody>
      </p:sp>
    </p:spTree>
    <p:extLst>
      <p:ext uri="{BB962C8B-B14F-4D97-AF65-F5344CB8AC3E}">
        <p14:creationId xmlns:p14="http://schemas.microsoft.com/office/powerpoint/2010/main" val="3955780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t> </a:t>
            </a:r>
            <a:r>
              <a:rPr lang="zh-CN" altLang="zh-CN" dirty="0">
                <a:latin typeface="宋体" panose="02010600030101010101" pitchFamily="2" charset="-122"/>
                <a:ea typeface="宋体" panose="02010600030101010101" pitchFamily="2" charset="-122"/>
              </a:rPr>
              <a:t>人类本身就有一种奇怪的矛盾：一方面人类能在科学、艺术、 人文等领域取得辉煌的成就，但另一方面，人类却充满了自私、虚伪以及自我怨恨。因此，法国思想家帕斯卡把</a:t>
            </a:r>
            <a:r>
              <a:rPr lang="zh-CN" altLang="zh-CN" dirty="0">
                <a:solidFill>
                  <a:srgbClr val="FF0000"/>
                </a:solidFill>
                <a:latin typeface="宋体" panose="02010600030101010101" pitchFamily="2" charset="-122"/>
                <a:ea typeface="宋体" panose="02010600030101010101" pitchFamily="2" charset="-122"/>
              </a:rPr>
              <a:t>人类称为</a:t>
            </a:r>
            <a:r>
              <a:rPr lang="zh-CN" altLang="zh-CN" b="1" dirty="0">
                <a:latin typeface="宋体" panose="02010600030101010101" pitchFamily="2" charset="-122"/>
                <a:ea typeface="宋体" panose="02010600030101010101" pitchFamily="2" charset="-122"/>
              </a:rPr>
              <a:t>杰出天赋和自我欺骗的混合体</a:t>
            </a:r>
            <a:r>
              <a:rPr lang="zh-CN" altLang="zh-CN" dirty="0">
                <a:latin typeface="宋体" panose="02010600030101010101" pitchFamily="2" charset="-122"/>
                <a:ea typeface="宋体" panose="02010600030101010101" pitchFamily="2" charset="-122"/>
              </a:rPr>
              <a:t>。虽然科学技术可以大大造福人类，使人类避免某些痛苦，但人最根本的罪和死的问题并没有因着技术进步而得到解决，反倒加剧了人的自我毁灭，给世界带来更大的灾难。</a:t>
            </a:r>
          </a:p>
          <a:p>
            <a:pPr>
              <a:lnSpc>
                <a:spcPct val="150000"/>
              </a:lnSpc>
            </a:pPr>
            <a:endParaRPr lang="zh-CN" altLang="en-US" dirty="0"/>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046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6D5C033-6E43-4F94-A485-46FC87A4CA4D}" type="datetime1">
              <a:rPr lang="zh-CN" altLang="en-US" smtClean="0"/>
              <a:t>2021/12/28</a:t>
            </a:fld>
            <a:endParaRPr lang="en-US"/>
          </a:p>
        </p:txBody>
      </p:sp>
      <p:sp>
        <p:nvSpPr>
          <p:cNvPr id="32772" name="Rectangle 2"/>
          <p:cNvSpPr>
            <a:spLocks noGrp="1" noChangeArrowheads="1"/>
          </p:cNvSpPr>
          <p:nvPr>
            <p:ph type="title"/>
          </p:nvPr>
        </p:nvSpPr>
        <p:spPr>
          <a:xfrm>
            <a:off x="3935760" y="-99392"/>
            <a:ext cx="5080648" cy="1143000"/>
          </a:xfrm>
        </p:spPr>
        <p:txBody>
          <a:bodyPr>
            <a:normAutofit/>
          </a:bodyPr>
          <a:lstStyle/>
          <a:p>
            <a:r>
              <a:rPr lang="zh-CN" altLang="en-US" sz="3600" dirty="0">
                <a:solidFill>
                  <a:srgbClr val="3333FF"/>
                </a:solidFill>
              </a:rPr>
              <a:t>科技异化的表现</a:t>
            </a:r>
          </a:p>
        </p:txBody>
      </p:sp>
      <p:sp>
        <p:nvSpPr>
          <p:cNvPr id="32773" name="Rectangle 3"/>
          <p:cNvSpPr>
            <a:spLocks noGrp="1" noChangeArrowheads="1"/>
          </p:cNvSpPr>
          <p:nvPr>
            <p:ph type="body" idx="1"/>
          </p:nvPr>
        </p:nvSpPr>
        <p:spPr>
          <a:xfrm>
            <a:off x="2209800" y="1196752"/>
            <a:ext cx="8280400" cy="4114800"/>
          </a:xfrm>
        </p:spPr>
        <p:txBody>
          <a:bodyPr>
            <a:normAutofit lnSpcReduction="10000"/>
          </a:bodyPr>
          <a:lstStyle/>
          <a:p>
            <a:r>
              <a:rPr lang="zh-CN" altLang="en-US" dirty="0">
                <a:latin typeface="宋体" panose="02010600030101010101" pitchFamily="2" charset="-122"/>
                <a:ea typeface="宋体" panose="02010600030101010101" pitchFamily="2" charset="-122"/>
              </a:rPr>
              <a:t>科技异化在表层上表现为：环境的污染、人口的膨胀、物种的灭绝、能源危机、核恐怖毫不掩饰地呈现在人类面前；深层表现为</a:t>
            </a:r>
            <a:r>
              <a:rPr lang="zh-CN" altLang="en-US" dirty="0">
                <a:solidFill>
                  <a:srgbClr val="0070C0"/>
                </a:solidFill>
                <a:latin typeface="宋体" panose="02010600030101010101" pitchFamily="2" charset="-122"/>
                <a:ea typeface="宋体" panose="02010600030101010101" pitchFamily="2" charset="-122"/>
              </a:rPr>
              <a:t>道德滑坡、文化的堕落</a:t>
            </a:r>
            <a:r>
              <a:rPr lang="zh-CN" altLang="en-US" dirty="0">
                <a:latin typeface="宋体" panose="02010600030101010101" pitchFamily="2" charset="-122"/>
                <a:ea typeface="宋体" panose="02010600030101010101" pitchFamily="2" charset="-122"/>
              </a:rPr>
              <a:t>、</a:t>
            </a:r>
            <a:r>
              <a:rPr lang="zh-CN" altLang="en-US" dirty="0">
                <a:solidFill>
                  <a:srgbClr val="0070C0"/>
                </a:solidFill>
                <a:latin typeface="宋体" panose="02010600030101010101" pitchFamily="2" charset="-122"/>
                <a:ea typeface="宋体" panose="02010600030101010101" pitchFamily="2" charset="-122"/>
              </a:rPr>
              <a:t>物性的凸显和人性的沦丧</a:t>
            </a:r>
            <a:r>
              <a:rPr lang="zh-CN" altLang="en-US" dirty="0">
                <a:latin typeface="宋体" panose="02010600030101010101" pitchFamily="2" charset="-122"/>
                <a:ea typeface="宋体" panose="02010600030101010101" pitchFamily="2" charset="-122"/>
              </a:rPr>
              <a:t>等。</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科技异化产生科技不道德行为。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科技异化加剧了违法犯罪现象。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科技异化破坏了人赖以生存的生态环境。</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b="1" dirty="0">
                <a:solidFill>
                  <a:srgbClr val="FF0000"/>
                </a:solidFill>
                <a:latin typeface="宋体" panose="02010600030101010101" pitchFamily="2" charset="-122"/>
                <a:ea typeface="宋体" panose="02010600030101010101" pitchFamily="2" charset="-122"/>
              </a:rPr>
              <a:t>思考：你认为还有哪些科技异化的表现？</a:t>
            </a:r>
          </a:p>
        </p:txBody>
      </p:sp>
    </p:spTree>
    <p:extLst>
      <p:ext uri="{BB962C8B-B14F-4D97-AF65-F5344CB8AC3E}">
        <p14:creationId xmlns:p14="http://schemas.microsoft.com/office/powerpoint/2010/main" val="1570576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A8BBAB0-C939-4D3D-B6C0-98A426BEBDD4}" type="datetime1">
              <a:rPr lang="zh-CN" altLang="en-US" smtClean="0"/>
              <a:t>2021/12/28</a:t>
            </a:fld>
            <a:endParaRPr lang="en-US"/>
          </a:p>
        </p:txBody>
      </p:sp>
      <p:sp>
        <p:nvSpPr>
          <p:cNvPr id="33796" name="Rectangle 2"/>
          <p:cNvSpPr>
            <a:spLocks noGrp="1" noChangeArrowheads="1"/>
          </p:cNvSpPr>
          <p:nvPr>
            <p:ph type="title"/>
          </p:nvPr>
        </p:nvSpPr>
        <p:spPr>
          <a:xfrm>
            <a:off x="3572355" y="-171400"/>
            <a:ext cx="4680520" cy="1143000"/>
          </a:xfrm>
        </p:spPr>
        <p:txBody>
          <a:bodyPr>
            <a:normAutofit/>
          </a:bodyPr>
          <a:lstStyle/>
          <a:p>
            <a:r>
              <a:rPr lang="zh-CN" altLang="en-US" sz="3600" dirty="0">
                <a:solidFill>
                  <a:srgbClr val="3333FF"/>
                </a:solidFill>
              </a:rPr>
              <a:t>科技异化的法律治理</a:t>
            </a:r>
          </a:p>
        </p:txBody>
      </p:sp>
      <p:sp>
        <p:nvSpPr>
          <p:cNvPr id="33797" name="Rectangle 3"/>
          <p:cNvSpPr>
            <a:spLocks noGrp="1" noChangeArrowheads="1"/>
          </p:cNvSpPr>
          <p:nvPr>
            <p:ph type="body" idx="1"/>
          </p:nvPr>
        </p:nvSpPr>
        <p:spPr>
          <a:xfrm>
            <a:off x="2209800" y="1124744"/>
            <a:ext cx="7920038" cy="4896544"/>
          </a:xfrm>
        </p:spPr>
        <p:txBody>
          <a:bodyPr>
            <a:normAutofit/>
          </a:bodyPr>
          <a:lstStyle/>
          <a:p>
            <a:pPr>
              <a:lnSpc>
                <a:spcPct val="150000"/>
              </a:lnSpc>
            </a:pPr>
            <a:r>
              <a:rPr lang="zh-CN" altLang="en-US" dirty="0">
                <a:latin typeface="宋体" panose="02010600030101010101" pitchFamily="2" charset="-122"/>
                <a:ea typeface="宋体" panose="02010600030101010101" pitchFamily="2" charset="-122"/>
              </a:rPr>
              <a:t>科技法的使命就是对科技发展所引发的各种社会问题起到抑制和预防的作用。特别是对科技人员的行为约束，</a:t>
            </a:r>
            <a:r>
              <a:rPr lang="zh-CN" altLang="en-US" b="1" dirty="0">
                <a:solidFill>
                  <a:srgbClr val="FF0000"/>
                </a:solidFill>
                <a:latin typeface="宋体" panose="02010600030101010101" pitchFamily="2" charset="-122"/>
                <a:ea typeface="宋体" panose="02010600030101010101" pitchFamily="2" charset="-122"/>
              </a:rPr>
              <a:t>因为任何异化都是人行为的结果</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如果我们不控制现代科技的负面效应，不仅导致宪法自身价值的损害，宪法权利就有可能成为科技的“牺牲品”。而且，人类自身的生存发展就无从谈起。</a:t>
            </a:r>
          </a:p>
          <a:p>
            <a:endParaRPr lang="en-US" altLang="zh-CN" dirty="0"/>
          </a:p>
          <a:p>
            <a:endParaRPr lang="zh-CN" altLang="en-US" dirty="0"/>
          </a:p>
        </p:txBody>
      </p:sp>
    </p:spTree>
    <p:extLst>
      <p:ext uri="{BB962C8B-B14F-4D97-AF65-F5344CB8AC3E}">
        <p14:creationId xmlns:p14="http://schemas.microsoft.com/office/powerpoint/2010/main" val="1415970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23592" y="1124744"/>
            <a:ext cx="7680325" cy="4598035"/>
          </a:xfrm>
        </p:spPr>
        <p:txBody>
          <a:bodyPr>
            <a:normAutofit fontScale="92500" lnSpcReduction="20000"/>
          </a:bodyPr>
          <a:lstStyle/>
          <a:p>
            <a:pPr>
              <a:lnSpc>
                <a:spcPct val="150000"/>
              </a:lnSpc>
            </a:pPr>
            <a:r>
              <a:rPr lang="en-US" altLang="zh-CN" sz="3200" dirty="0">
                <a:latin typeface="宋体" panose="02010600030101010101" pitchFamily="2" charset="-122"/>
                <a:ea typeface="宋体" panose="02010600030101010101" pitchFamily="2" charset="-122"/>
              </a:rPr>
              <a:t>a.</a:t>
            </a:r>
            <a:r>
              <a:rPr lang="zh-CN" altLang="en-US" sz="3200" dirty="0">
                <a:latin typeface="宋体" panose="02010600030101010101" pitchFamily="2" charset="-122"/>
                <a:ea typeface="宋体" panose="02010600030101010101" pitchFamily="2" charset="-122"/>
              </a:rPr>
              <a:t>法律规制科技时必须区分科学和技术。</a:t>
            </a:r>
            <a:endParaRPr lang="en-US" altLang="zh-CN" sz="3200" dirty="0">
              <a:latin typeface="宋体" panose="02010600030101010101" pitchFamily="2" charset="-122"/>
              <a:ea typeface="宋体" panose="02010600030101010101" pitchFamily="2" charset="-122"/>
            </a:endParaRPr>
          </a:p>
          <a:p>
            <a:pPr>
              <a:lnSpc>
                <a:spcPct val="150000"/>
              </a:lnSpc>
            </a:pPr>
            <a:r>
              <a:rPr lang="en-US" altLang="zh-CN" sz="3200" dirty="0">
                <a:latin typeface="宋体" panose="02010600030101010101" pitchFamily="2" charset="-122"/>
                <a:ea typeface="宋体" panose="02010600030101010101" pitchFamily="2" charset="-122"/>
              </a:rPr>
              <a:t>b.</a:t>
            </a:r>
            <a:r>
              <a:rPr lang="zh-CN" altLang="en-US" sz="3200" dirty="0">
                <a:latin typeface="宋体" panose="02010600030101010101" pitchFamily="2" charset="-122"/>
                <a:ea typeface="宋体" panose="02010600030101010101" pitchFamily="2" charset="-122"/>
              </a:rPr>
              <a:t>科技对法律的影响主要体现在技术层面，技术的局限性始终存在，只是不同的发展阶段表现程度不同而已。（从刑讯逼供到连带责任）</a:t>
            </a:r>
            <a:endParaRPr lang="en-US" altLang="zh-CN" sz="3200" dirty="0">
              <a:latin typeface="宋体" panose="02010600030101010101" pitchFamily="2" charset="-122"/>
              <a:ea typeface="宋体" panose="02010600030101010101" pitchFamily="2" charset="-122"/>
            </a:endParaRPr>
          </a:p>
          <a:p>
            <a:pPr>
              <a:lnSpc>
                <a:spcPct val="150000"/>
              </a:lnSpc>
            </a:pPr>
            <a:r>
              <a:rPr lang="en-US" altLang="zh-CN" sz="3200" dirty="0">
                <a:latin typeface="宋体" panose="02010600030101010101" pitchFamily="2" charset="-122"/>
                <a:ea typeface="宋体" panose="02010600030101010101" pitchFamily="2" charset="-122"/>
              </a:rPr>
              <a:t>c.</a:t>
            </a:r>
            <a:r>
              <a:rPr lang="zh-CN" altLang="en-US" sz="3200" dirty="0">
                <a:latin typeface="宋体" panose="02010600030101010101" pitchFamily="2" charset="-122"/>
                <a:ea typeface="宋体" panose="02010600030101010101" pitchFamily="2" charset="-122"/>
              </a:rPr>
              <a:t>任何技术如果要在司法中使用，其使用成本必须比较低且方便使用。</a:t>
            </a:r>
            <a:endParaRPr lang="en-US" altLang="zh-CN" sz="32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p:txBody>
      </p:sp>
      <p:sp>
        <p:nvSpPr>
          <p:cNvPr id="4" name="标题 3"/>
          <p:cNvSpPr>
            <a:spLocks noGrp="1"/>
          </p:cNvSpPr>
          <p:nvPr>
            <p:ph type="title"/>
          </p:nvPr>
        </p:nvSpPr>
        <p:spPr>
          <a:xfrm>
            <a:off x="4871864" y="0"/>
            <a:ext cx="2040631" cy="1021543"/>
          </a:xfrm>
        </p:spPr>
        <p:txBody>
          <a:bodyPr/>
          <a:lstStyle/>
          <a:p>
            <a:r>
              <a:rPr lang="zh-CN" altLang="en-US" dirty="0"/>
              <a:t>    </a:t>
            </a:r>
            <a:r>
              <a:rPr lang="zh-CN" altLang="en-US" sz="3600" dirty="0"/>
              <a:t>启示</a:t>
            </a:r>
            <a:r>
              <a:rPr lang="zh-CN" altLang="en-US" dirty="0"/>
              <a:t>：</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636EDC65-596D-4C2F-B72A-DB16D11987EC}"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794124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A3DD78B-E140-46A3-9CE5-C311032943E6}" type="datetime1">
              <a:rPr lang="zh-CN" altLang="en-US" smtClean="0"/>
              <a:t>2021/12/28</a:t>
            </a:fld>
            <a:endParaRPr lang="en-US"/>
          </a:p>
        </p:txBody>
      </p:sp>
      <p:sp>
        <p:nvSpPr>
          <p:cNvPr id="33796" name="Rectangle 2"/>
          <p:cNvSpPr>
            <a:spLocks noGrp="1" noChangeArrowheads="1"/>
          </p:cNvSpPr>
          <p:nvPr>
            <p:ph type="title"/>
          </p:nvPr>
        </p:nvSpPr>
        <p:spPr>
          <a:xfrm>
            <a:off x="1659317" y="260648"/>
            <a:ext cx="8229600" cy="741368"/>
          </a:xfrm>
        </p:spPr>
        <p:txBody>
          <a:bodyPr>
            <a:normAutofit/>
          </a:bodyPr>
          <a:lstStyle/>
          <a:p>
            <a:r>
              <a:rPr lang="en-US" altLang="zh-CN" sz="3600" dirty="0"/>
              <a:t>3. </a:t>
            </a:r>
            <a:r>
              <a:rPr lang="zh-CN" altLang="en-US" sz="3600" dirty="0"/>
              <a:t>法律对科技的规范形式</a:t>
            </a:r>
          </a:p>
        </p:txBody>
      </p:sp>
      <p:sp>
        <p:nvSpPr>
          <p:cNvPr id="33797" name="Rectangle 3"/>
          <p:cNvSpPr>
            <a:spLocks noGrp="1" noChangeArrowheads="1"/>
          </p:cNvSpPr>
          <p:nvPr>
            <p:ph type="body" idx="1"/>
          </p:nvPr>
        </p:nvSpPr>
        <p:spPr>
          <a:xfrm>
            <a:off x="1814098" y="1124744"/>
            <a:ext cx="7920038" cy="4114800"/>
          </a:xfrm>
        </p:spPr>
        <p:txBody>
          <a:bodyPr/>
          <a:lstStyle/>
          <a:p>
            <a:pPr>
              <a:lnSpc>
                <a:spcPct val="150000"/>
              </a:lnSpc>
            </a:pPr>
            <a:r>
              <a:rPr lang="zh-CN" altLang="en-US" dirty="0">
                <a:latin typeface="宋体" panose="02010600030101010101" pitchFamily="2" charset="-122"/>
                <a:ea typeface="宋体" panose="02010600030101010101" pitchFamily="2" charset="-122"/>
              </a:rPr>
              <a:t>法律对科学技术的规范作用主要体现为保护作用、促进作用和限制作用。</a:t>
            </a:r>
          </a:p>
          <a:p>
            <a:pPr>
              <a:lnSpc>
                <a:spcPct val="150000"/>
              </a:lnSpc>
            </a:pPr>
            <a:r>
              <a:rPr lang="zh-CN" altLang="en-US" dirty="0">
                <a:latin typeface="宋体" panose="02010600030101010101" pitchFamily="2" charset="-122"/>
                <a:ea typeface="宋体" panose="02010600030101010101" pitchFamily="2" charset="-122"/>
              </a:rPr>
              <a:t>保护作用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a:t>
            </a:r>
            <a:r>
              <a:rPr lang="zh-CN" altLang="en-US" b="1" dirty="0">
                <a:latin typeface="宋体" panose="02010600030101010101" pitchFamily="2" charset="-122"/>
                <a:ea typeface="宋体" panose="02010600030101010101" pitchFamily="2" charset="-122"/>
              </a:rPr>
              <a:t>专利法</a:t>
            </a:r>
            <a:r>
              <a:rPr lang="zh-CN" altLang="en-US" dirty="0">
                <a:latin typeface="宋体" panose="02010600030101010101" pitchFamily="2" charset="-122"/>
                <a:ea typeface="宋体" panose="02010600030101010101" pitchFamily="2" charset="-122"/>
              </a:rPr>
              <a:t>为例</a:t>
            </a:r>
          </a:p>
          <a:p>
            <a:pPr>
              <a:lnSpc>
                <a:spcPct val="150000"/>
              </a:lnSpc>
            </a:pPr>
            <a:r>
              <a:rPr lang="zh-CN" altLang="en-US" dirty="0">
                <a:latin typeface="宋体" panose="02010600030101010101" pitchFamily="2" charset="-122"/>
                <a:ea typeface="宋体" panose="02010600030101010101" pitchFamily="2" charset="-122"/>
              </a:rPr>
              <a:t>促进作用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a:t>
            </a:r>
            <a:r>
              <a:rPr lang="zh-CN" altLang="en-US" b="1" dirty="0">
                <a:latin typeface="宋体" panose="02010600030101010101" pitchFamily="2" charset="-122"/>
                <a:ea typeface="宋体" panose="02010600030101010101" pitchFamily="2" charset="-122"/>
              </a:rPr>
              <a:t>国家科学技术奖励条例</a:t>
            </a:r>
            <a:r>
              <a:rPr lang="zh-CN" altLang="en-US" dirty="0">
                <a:latin typeface="宋体" panose="02010600030101010101" pitchFamily="2" charset="-122"/>
                <a:ea typeface="宋体" panose="02010600030101010101" pitchFamily="2" charset="-122"/>
              </a:rPr>
              <a:t>为例</a:t>
            </a:r>
          </a:p>
          <a:p>
            <a:pPr>
              <a:lnSpc>
                <a:spcPct val="150000"/>
              </a:lnSpc>
            </a:pPr>
            <a:r>
              <a:rPr lang="zh-CN" altLang="en-US" dirty="0">
                <a:latin typeface="宋体" panose="02010600030101010101" pitchFamily="2" charset="-122"/>
                <a:ea typeface="宋体" panose="02010600030101010101" pitchFamily="2" charset="-122"/>
              </a:rPr>
              <a:t>限制作用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a:t>
            </a:r>
            <a:r>
              <a:rPr lang="zh-CN" altLang="en-US" b="1" dirty="0">
                <a:latin typeface="宋体" panose="02010600030101010101" pitchFamily="2" charset="-122"/>
                <a:ea typeface="宋体" panose="02010600030101010101" pitchFamily="2" charset="-122"/>
              </a:rPr>
              <a:t>环境保护法</a:t>
            </a:r>
            <a:r>
              <a:rPr lang="zh-CN" altLang="en-US" dirty="0">
                <a:latin typeface="宋体" panose="02010600030101010101" pitchFamily="2" charset="-122"/>
                <a:ea typeface="宋体" panose="02010600030101010101" pitchFamily="2" charset="-122"/>
              </a:rPr>
              <a:t>为例</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686407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B373B0-E5D5-4D33-B738-0783FD1470D4}" type="datetime1">
              <a:rPr lang="zh-CN" altLang="en-US" smtClean="0"/>
              <a:t>2021/12/28</a:t>
            </a:fld>
            <a:endParaRPr lang="en-US" altLang="zh-CN"/>
          </a:p>
        </p:txBody>
      </p:sp>
      <p:sp>
        <p:nvSpPr>
          <p:cNvPr id="268290" name="Rectangle 2"/>
          <p:cNvSpPr>
            <a:spLocks noGrp="1" noChangeArrowheads="1"/>
          </p:cNvSpPr>
          <p:nvPr>
            <p:ph type="title"/>
          </p:nvPr>
        </p:nvSpPr>
        <p:spPr>
          <a:xfrm>
            <a:off x="2239215" y="0"/>
            <a:ext cx="8570168" cy="1021543"/>
          </a:xfrm>
        </p:spPr>
        <p:txBody>
          <a:bodyPr/>
          <a:lstStyle/>
          <a:p>
            <a:r>
              <a:rPr lang="zh-CN" altLang="en-US" b="1" dirty="0"/>
              <a:t>  </a:t>
            </a:r>
            <a:r>
              <a:rPr lang="zh-CN" altLang="en-US" sz="3600" dirty="0">
                <a:solidFill>
                  <a:srgbClr val="0070C0"/>
                </a:solidFill>
              </a:rPr>
              <a:t>科技与法律关系的总结及启迪</a:t>
            </a:r>
          </a:p>
        </p:txBody>
      </p:sp>
      <p:sp>
        <p:nvSpPr>
          <p:cNvPr id="268291" name="Rectangle 3"/>
          <p:cNvSpPr>
            <a:spLocks noGrp="1" noChangeArrowheads="1"/>
          </p:cNvSpPr>
          <p:nvPr>
            <p:ph type="body" idx="1"/>
          </p:nvPr>
        </p:nvSpPr>
        <p:spPr>
          <a:xfrm>
            <a:off x="1847528" y="1158205"/>
            <a:ext cx="7346032" cy="5061482"/>
          </a:xfrm>
        </p:spPr>
        <p:txBody>
          <a:bodyPr/>
          <a:lstStyle/>
          <a:p>
            <a:pPr>
              <a:lnSpc>
                <a:spcPct val="90000"/>
              </a:lnSpc>
            </a:pPr>
            <a:r>
              <a:rPr lang="zh-CN" altLang="en-US" b="1" dirty="0">
                <a:solidFill>
                  <a:srgbClr val="FF0000"/>
                </a:solidFill>
                <a:latin typeface="宋体" panose="02010600030101010101" pitchFamily="2" charset="-122"/>
                <a:ea typeface="宋体" panose="02010600030101010101" pitchFamily="2" charset="-122"/>
              </a:rPr>
              <a:t>作为法律工作者</a:t>
            </a:r>
            <a:r>
              <a:rPr lang="zh-CN" altLang="en-US" dirty="0">
                <a:latin typeface="宋体" panose="02010600030101010101" pitchFamily="2" charset="-122"/>
                <a:ea typeface="宋体" panose="02010600030101010101" pitchFamily="2" charset="-122"/>
              </a:rPr>
              <a:t>，应具有一定的科技意识，从科技的内容和方法那里获得有益的启示，提高法律贴近科技领域的现实程度，从而自觉地运用专业知识或国家权力为科技进步作贡献，通过公正、高效的司法和执法活动，促进科学技术更好、更快的发展；</a:t>
            </a:r>
          </a:p>
          <a:p>
            <a:pPr>
              <a:lnSpc>
                <a:spcPct val="90000"/>
              </a:lnSpc>
            </a:pPr>
            <a:r>
              <a:rPr lang="zh-CN" altLang="en-US" b="1" dirty="0">
                <a:solidFill>
                  <a:srgbClr val="FF0000"/>
                </a:solidFill>
                <a:latin typeface="宋体" panose="02010600030101010101" pitchFamily="2" charset="-122"/>
                <a:ea typeface="宋体" panose="02010600030101010101" pitchFamily="2" charset="-122"/>
              </a:rPr>
              <a:t>而作为科技工作者</a:t>
            </a:r>
            <a:r>
              <a:rPr lang="zh-CN" altLang="en-US" dirty="0">
                <a:latin typeface="宋体" panose="02010600030101010101" pitchFamily="2" charset="-122"/>
                <a:ea typeface="宋体" panose="02010600030101010101" pitchFamily="2" charset="-122"/>
              </a:rPr>
              <a:t>，则应崇尚法的精神，不仅应该充分运用法律约束力来保护科技智力成果，维护知识产权，更应该自觉接受法的约束，避免科学技术给人类带来灾难</a:t>
            </a:r>
            <a:r>
              <a:rPr lang="zh-CN" altLang="en-US" dirty="0"/>
              <a:t>。 </a:t>
            </a:r>
          </a:p>
        </p:txBody>
      </p:sp>
    </p:spTree>
    <p:extLst>
      <p:ext uri="{BB962C8B-B14F-4D97-AF65-F5344CB8AC3E}">
        <p14:creationId xmlns:p14="http://schemas.microsoft.com/office/powerpoint/2010/main" val="417519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03512" y="1340768"/>
            <a:ext cx="8570168" cy="1656184"/>
          </a:xfrm>
        </p:spPr>
        <p:txBody>
          <a:bodyPr/>
          <a:lstStyle/>
          <a:p>
            <a:r>
              <a:rPr lang="zh-CN" altLang="en-US" dirty="0"/>
              <a:t>人类应该如何正确认识科学技术发展与人自身发展的关系？</a:t>
            </a:r>
          </a:p>
          <a:p>
            <a:endParaRPr lang="zh-CN" altLang="en-US" dirty="0"/>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p:txBody>
          <a:bodyPr/>
          <a:lstStyle/>
          <a:p>
            <a:r>
              <a:rPr lang="zh-CN" altLang="en-US" dirty="0"/>
              <a:t>       思考题：</a:t>
            </a:r>
          </a:p>
        </p:txBody>
      </p:sp>
    </p:spTree>
    <p:extLst>
      <p:ext uri="{BB962C8B-B14F-4D97-AF65-F5344CB8AC3E}">
        <p14:creationId xmlns:p14="http://schemas.microsoft.com/office/powerpoint/2010/main" val="205861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lang="en-US" altLang="zh-CN" sz="2000" b="1" dirty="0">
              <a:solidFill>
                <a:prstClr val="white">
                  <a:alpha val="50000"/>
                </a:prstClr>
              </a:solidFill>
              <a:latin typeface="Arial" panose="020B0604020202020204"/>
              <a:ea typeface="微软雅黑" panose="020B0503020204020204" charset="-122"/>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lang="en-US" altLang="zh-CN" sz="2000" b="1" dirty="0">
              <a:solidFill>
                <a:prstClr val="white">
                  <a:alpha val="50000"/>
                </a:prstClr>
              </a:solidFill>
              <a:latin typeface="Arial" panose="020B0604020202020204"/>
              <a:ea typeface="微软雅黑" panose="020B0503020204020204" charset="-122"/>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pic>
        <p:nvPicPr>
          <p:cNvPr id="8" name="图片 7" descr="横版组合——透明.png"/>
          <p:cNvPicPr>
            <a:picLocks noChangeAspect="1"/>
          </p:cNvPicPr>
          <p:nvPr/>
        </p:nvPicPr>
        <p:blipFill>
          <a:blip r:embed="rId4" cstate="screen"/>
          <a:srcRect/>
          <a:stretch>
            <a:fillRect/>
          </a:stretch>
        </p:blipFill>
        <p:spPr bwMode="auto">
          <a:xfrm>
            <a:off x="467860" y="358903"/>
            <a:ext cx="4286913"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791745" y="2420888"/>
            <a:ext cx="5026420" cy="2733056"/>
          </a:xfrm>
          <a:prstGeom prst="rect">
            <a:avLst/>
          </a:prstGeom>
          <a:noFill/>
          <a:ln>
            <a:noFill/>
          </a:ln>
        </p:spPr>
        <p:txBody>
          <a:bodyPr wrap="square" rtlCol="0" anchor="t">
            <a:spAutoFit/>
            <a:scene3d>
              <a:camera prst="orthographicFront"/>
              <a:lightRig rig="threePt" dir="t"/>
            </a:scene3d>
          </a:bodyPr>
          <a:lstStyle/>
          <a:p>
            <a:pPr algn="ctr" fontAlgn="auto">
              <a:lnSpc>
                <a:spcPct val="130000"/>
              </a:lnSpc>
            </a:pPr>
            <a:r>
              <a:rPr lang="zh-CN" altLang="en-US" sz="4400" b="1" dirty="0">
                <a:solidFill>
                  <a:srgbClr val="174994"/>
                </a:soli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rPr>
              <a:t>让我们携手同行，体察科技与法律的融合和发展之美</a:t>
            </a:r>
            <a:r>
              <a:rPr lang="en-US" altLang="zh-CN" sz="4400" b="1" dirty="0">
                <a:solidFill>
                  <a:srgbClr val="174994"/>
                </a:soli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rPr>
              <a:t>! </a:t>
            </a:r>
          </a:p>
        </p:txBody>
      </p: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7BCD18CB-1906-4537-BA78-DC16E424501B}"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295689" y="0"/>
            <a:ext cx="8192799" cy="903273"/>
          </a:xfrm>
        </p:spPr>
        <p:txBody>
          <a:bodyPr>
            <a:normAutofit/>
          </a:bodyPr>
          <a:lstStyle/>
          <a:p>
            <a:r>
              <a:rPr lang="zh-CN" altLang="en-US" sz="3600" dirty="0"/>
              <a:t>        科技法与知识产权的关系</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2870762436"/>
              </p:ext>
            </p:extLst>
          </p:nvPr>
        </p:nvGraphicFramePr>
        <p:xfrm>
          <a:off x="1703512" y="1088836"/>
          <a:ext cx="8568952" cy="5575571"/>
        </p:xfrm>
        <a:graphic>
          <a:graphicData uri="http://schemas.openxmlformats.org/drawingml/2006/table">
            <a:tbl>
              <a:tblPr firstRow="1" bandRow="1">
                <a:tableStyleId>{5C22544A-7EE6-4342-B048-85BDC9FD1C3A}</a:tableStyleId>
              </a:tblPr>
              <a:tblGrid>
                <a:gridCol w="1374056">
                  <a:extLst>
                    <a:ext uri="{9D8B030D-6E8A-4147-A177-3AD203B41FA5}">
                      <a16:colId xmlns:a16="http://schemas.microsoft.com/office/drawing/2014/main" val="20000"/>
                    </a:ext>
                  </a:extLst>
                </a:gridCol>
                <a:gridCol w="3510238">
                  <a:extLst>
                    <a:ext uri="{9D8B030D-6E8A-4147-A177-3AD203B41FA5}">
                      <a16:colId xmlns:a16="http://schemas.microsoft.com/office/drawing/2014/main" val="20001"/>
                    </a:ext>
                  </a:extLst>
                </a:gridCol>
                <a:gridCol w="3684658">
                  <a:extLst>
                    <a:ext uri="{9D8B030D-6E8A-4147-A177-3AD203B41FA5}">
                      <a16:colId xmlns:a16="http://schemas.microsoft.com/office/drawing/2014/main" val="20002"/>
                    </a:ext>
                  </a:extLst>
                </a:gridCol>
              </a:tblGrid>
              <a:tr h="578912">
                <a:tc>
                  <a:txBody>
                    <a:bodyPr/>
                    <a:lstStyle/>
                    <a:p>
                      <a:r>
                        <a:rPr lang="zh-CN" altLang="en-US" sz="2800" dirty="0">
                          <a:solidFill>
                            <a:srgbClr val="FF0000"/>
                          </a:solidFill>
                        </a:rPr>
                        <a:t> 区别</a:t>
                      </a:r>
                    </a:p>
                  </a:txBody>
                  <a:tcPr/>
                </a:tc>
                <a:tc>
                  <a:txBody>
                    <a:bodyPr/>
                    <a:lstStyle/>
                    <a:p>
                      <a:pPr algn="ctr"/>
                      <a:r>
                        <a:rPr lang="zh-CN" altLang="en-US" sz="2800" dirty="0"/>
                        <a:t>科技法</a:t>
                      </a:r>
                    </a:p>
                  </a:txBody>
                  <a:tcPr>
                    <a:solidFill>
                      <a:srgbClr val="47A566"/>
                    </a:solidFill>
                  </a:tcPr>
                </a:tc>
                <a:tc>
                  <a:txBody>
                    <a:bodyPr/>
                    <a:lstStyle/>
                    <a:p>
                      <a:pPr algn="ctr"/>
                      <a:r>
                        <a:rPr lang="zh-CN" altLang="en-US" sz="2800" dirty="0"/>
                        <a:t>知识产权法</a:t>
                      </a:r>
                    </a:p>
                  </a:txBody>
                  <a:tcPr>
                    <a:solidFill>
                      <a:srgbClr val="47A566"/>
                    </a:solidFill>
                  </a:tcPr>
                </a:tc>
                <a:extLst>
                  <a:ext uri="{0D108BD9-81ED-4DB2-BD59-A6C34878D82A}">
                    <a16:rowId xmlns:a16="http://schemas.microsoft.com/office/drawing/2014/main" val="10000"/>
                  </a:ext>
                </a:extLst>
              </a:tr>
              <a:tr h="414319">
                <a:tc>
                  <a:txBody>
                    <a:bodyPr/>
                    <a:lstStyle/>
                    <a:p>
                      <a:pPr algn="ctr"/>
                      <a:r>
                        <a:rPr lang="zh-CN" altLang="en-US" b="1" dirty="0"/>
                        <a:t>规范属性</a:t>
                      </a:r>
                    </a:p>
                  </a:txBody>
                  <a:tcPr/>
                </a:tc>
                <a:tc>
                  <a:txBody>
                    <a:bodyPr/>
                    <a:lstStyle/>
                    <a:p>
                      <a:pPr algn="ctr"/>
                      <a:r>
                        <a:rPr lang="zh-CN" altLang="en-US" sz="1600" b="1" dirty="0">
                          <a:latin typeface="宋体" panose="02010600030101010101" pitchFamily="2" charset="-122"/>
                          <a:ea typeface="宋体" panose="02010600030101010101" pitchFamily="2" charset="-122"/>
                        </a:rPr>
                        <a:t>侧重公法</a:t>
                      </a:r>
                    </a:p>
                  </a:txBody>
                  <a:tcPr/>
                </a:tc>
                <a:tc>
                  <a:txBody>
                    <a:bodyPr/>
                    <a:lstStyle/>
                    <a:p>
                      <a:pPr algn="ctr"/>
                      <a:r>
                        <a:rPr lang="zh-CN" altLang="en-US" sz="1600" b="1" dirty="0">
                          <a:latin typeface="宋体" panose="02010600030101010101" pitchFamily="2" charset="-122"/>
                          <a:ea typeface="宋体" panose="02010600030101010101" pitchFamily="2" charset="-122"/>
                        </a:rPr>
                        <a:t>侧重私法</a:t>
                      </a:r>
                    </a:p>
                  </a:txBody>
                  <a:tcPr/>
                </a:tc>
                <a:extLst>
                  <a:ext uri="{0D108BD9-81ED-4DB2-BD59-A6C34878D82A}">
                    <a16:rowId xmlns:a16="http://schemas.microsoft.com/office/drawing/2014/main" val="10001"/>
                  </a:ext>
                </a:extLst>
              </a:tr>
              <a:tr h="770869">
                <a:tc>
                  <a:txBody>
                    <a:bodyPr/>
                    <a:lstStyle/>
                    <a:p>
                      <a:pPr algn="ctr"/>
                      <a:r>
                        <a:rPr lang="zh-CN" altLang="en-US" b="1" dirty="0"/>
                        <a:t>调整对象</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纵向科技管理关系；横向科技合作关系（含国际）；机构和科技人员间权利和义务关系。</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txBody>
                  <a:tcPr/>
                </a:tc>
                <a:tc>
                  <a:txBody>
                    <a:bodyPr/>
                    <a:lstStyle/>
                    <a:p>
                      <a:r>
                        <a:rPr lang="zh-CN" altLang="en-US" sz="1600" dirty="0">
                          <a:latin typeface="宋体" panose="02010600030101010101" pitchFamily="2" charset="-122"/>
                          <a:ea typeface="宋体" panose="02010600030101010101" pitchFamily="2" charset="-122"/>
                        </a:rPr>
                        <a:t>主要调整平等主体之间涉及智力成果、商业标识等权利义务关系。</a:t>
                      </a:r>
                    </a:p>
                  </a:txBody>
                  <a:tcPr/>
                </a:tc>
                <a:extLst>
                  <a:ext uri="{0D108BD9-81ED-4DB2-BD59-A6C34878D82A}">
                    <a16:rowId xmlns:a16="http://schemas.microsoft.com/office/drawing/2014/main" val="10002"/>
                  </a:ext>
                </a:extLst>
              </a:tr>
              <a:tr h="390640">
                <a:tc>
                  <a:txBody>
                    <a:bodyPr/>
                    <a:lstStyle/>
                    <a:p>
                      <a:pPr algn="ctr"/>
                      <a:r>
                        <a:rPr lang="zh-CN" altLang="en-US" b="1" dirty="0"/>
                        <a:t>调整手段</a:t>
                      </a:r>
                    </a:p>
                  </a:txBody>
                  <a:tcPr/>
                </a:tc>
                <a:tc>
                  <a:txBody>
                    <a:bodyPr/>
                    <a:lstStyle/>
                    <a:p>
                      <a:r>
                        <a:rPr lang="zh-CN" altLang="en-US" sz="1600" dirty="0">
                          <a:latin typeface="宋体" panose="02010600030101010101" pitchFamily="2" charset="-122"/>
                          <a:ea typeface="宋体" panose="02010600030101010101" pitchFamily="2" charset="-122"/>
                        </a:rPr>
                        <a:t>以鼓励、肯定等积极调整为主</a:t>
                      </a:r>
                    </a:p>
                  </a:txBody>
                  <a:tcPr/>
                </a:tc>
                <a:tc>
                  <a:txBody>
                    <a:bodyPr/>
                    <a:lstStyle/>
                    <a:p>
                      <a:r>
                        <a:rPr lang="zh-CN" altLang="en-US" sz="1600" dirty="0">
                          <a:latin typeface="宋体" panose="02010600030101010101" pitchFamily="2" charset="-122"/>
                          <a:ea typeface="宋体" panose="02010600030101010101" pitchFamily="2" charset="-122"/>
                        </a:rPr>
                        <a:t>以确权、保护和鼓励实施等为主</a:t>
                      </a:r>
                    </a:p>
                  </a:txBody>
                  <a:tcPr/>
                </a:tc>
                <a:extLst>
                  <a:ext uri="{0D108BD9-81ED-4DB2-BD59-A6C34878D82A}">
                    <a16:rowId xmlns:a16="http://schemas.microsoft.com/office/drawing/2014/main" val="10003"/>
                  </a:ext>
                </a:extLst>
              </a:tr>
              <a:tr h="862416">
                <a:tc>
                  <a:txBody>
                    <a:bodyPr/>
                    <a:lstStyle/>
                    <a:p>
                      <a:pPr algn="ctr"/>
                      <a:r>
                        <a:rPr lang="zh-CN" altLang="en-US" b="1" dirty="0"/>
                        <a:t>目标导向 </a:t>
                      </a:r>
                    </a:p>
                  </a:txBody>
                  <a:tcPr/>
                </a:tc>
                <a:tc>
                  <a:txBody>
                    <a:bodyPr/>
                    <a:lstStyle/>
                    <a:p>
                      <a:r>
                        <a:rPr kumimoji="0" lang="zh-CN" altLang="en-US" sz="1600" b="0" i="0" u="none" strike="noStrike" kern="1200" cap="none" spc="0" normalizeH="0" baseline="0" dirty="0">
                          <a:ln>
                            <a:noFill/>
                          </a:ln>
                          <a:solidFill>
                            <a:prstClr val="black"/>
                          </a:solidFill>
                          <a:effectLst/>
                          <a:uLnTx/>
                          <a:uFillTx/>
                          <a:latin typeface="宋体" panose="02010600030101010101" pitchFamily="2" charset="-122"/>
                          <a:ea typeface="宋体" panose="02010600030101010101" pitchFamily="2" charset="-122"/>
                          <a:cs typeface="+mn-cs"/>
                        </a:rPr>
                        <a:t>偏重于宏观科技政策的制定，研发投入导向性政策以及方向性的调整，以为科学发展定下基调和发展路径。</a:t>
                      </a:r>
                    </a:p>
                  </a:txBody>
                  <a:tcPr/>
                </a:tc>
                <a:tc>
                  <a:txBody>
                    <a:bodyPr/>
                    <a:lstStyle/>
                    <a:p>
                      <a:r>
                        <a:rPr kumimoji="0" lang="zh-CN" altLang="en-US" sz="1600" b="0" i="0" u="none" strike="noStrike" kern="1200" cap="none" spc="0" normalizeH="0" baseline="0" dirty="0">
                          <a:ln>
                            <a:noFill/>
                          </a:ln>
                          <a:solidFill>
                            <a:prstClr val="black"/>
                          </a:solidFill>
                          <a:effectLst/>
                          <a:uLnTx/>
                          <a:uFillTx/>
                          <a:latin typeface="宋体" panose="02010600030101010101" pitchFamily="2" charset="-122"/>
                          <a:ea typeface="宋体" panose="02010600030101010101" pitchFamily="2" charset="-122"/>
                          <a:cs typeface="+mn-cs"/>
                        </a:rPr>
                        <a:t>围绕落实和实现科技法律、政策目标的手段、途径及科技成果的确权、保护和运用而作出具体规定</a:t>
                      </a:r>
                    </a:p>
                  </a:txBody>
                  <a:tcPr/>
                </a:tc>
                <a:extLst>
                  <a:ext uri="{0D108BD9-81ED-4DB2-BD59-A6C34878D82A}">
                    <a16:rowId xmlns:a16="http://schemas.microsoft.com/office/drawing/2014/main" val="10004"/>
                  </a:ext>
                </a:extLst>
              </a:tr>
              <a:tr h="1175013">
                <a:tc>
                  <a:txBody>
                    <a:bodyPr/>
                    <a:lstStyle/>
                    <a:p>
                      <a:pPr algn="ctr"/>
                      <a:r>
                        <a:rPr lang="zh-CN" altLang="en-US" b="1" dirty="0"/>
                        <a:t> 调整范围 </a:t>
                      </a:r>
                    </a:p>
                  </a:txBody>
                  <a:tcPr/>
                </a:tc>
                <a:tc>
                  <a:txBody>
                    <a:bodyPr/>
                    <a:lstStyle/>
                    <a:p>
                      <a:r>
                        <a:rPr lang="zh-CN" altLang="en-US" sz="1600" dirty="0">
                          <a:latin typeface="宋体" panose="02010600030101010101" pitchFamily="2" charset="-122"/>
                          <a:ea typeface="宋体" panose="02010600030101010101" pitchFamily="2" charset="-122"/>
                        </a:rPr>
                        <a:t>集中于科学技术领域及科学技术活动的全过程</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涉及到科学技术活动的各个主要环节。科技法</a:t>
                      </a:r>
                      <a:r>
                        <a:rPr lang="zh-CN" altLang="en-US" sz="1600" dirty="0">
                          <a:solidFill>
                            <a:srgbClr val="FF0000"/>
                          </a:solidFill>
                          <a:latin typeface="宋体" panose="02010600030101010101" pitchFamily="2" charset="-122"/>
                          <a:ea typeface="宋体" panose="02010600030101010101" pitchFamily="2" charset="-122"/>
                        </a:rPr>
                        <a:t>仅限于调整科学技术活动中</a:t>
                      </a:r>
                      <a:r>
                        <a:rPr lang="zh-CN" altLang="en-US" sz="1600" dirty="0">
                          <a:latin typeface="宋体" panose="02010600030101010101" pitchFamily="2" charset="-122"/>
                          <a:ea typeface="宋体" panose="02010600030101010101" pitchFamily="2" charset="-122"/>
                        </a:rPr>
                        <a:t>的社会关系。</a:t>
                      </a:r>
                    </a:p>
                  </a:txBody>
                  <a:tcPr/>
                </a:tc>
                <a:tc>
                  <a:txBody>
                    <a:bodyPr/>
                    <a:lstStyle/>
                    <a:p>
                      <a:r>
                        <a:rPr lang="zh-CN" altLang="en-US" sz="1600" dirty="0">
                          <a:latin typeface="宋体" panose="02010600030101010101" pitchFamily="2" charset="-122"/>
                          <a:ea typeface="宋体" panose="02010600030101010101" pitchFamily="2" charset="-122"/>
                        </a:rPr>
                        <a:t>知识产权法所要保护或调整的不仅限于科学技术成果</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还包括文学、艺术、经营管理等方面的智力成果以及商标等</a:t>
                      </a:r>
                      <a:r>
                        <a:rPr lang="zh-CN" altLang="en-US" sz="1600" dirty="0">
                          <a:solidFill>
                            <a:srgbClr val="FF0000"/>
                          </a:solidFill>
                          <a:latin typeface="宋体" panose="02010600030101010101" pitchFamily="2" charset="-122"/>
                          <a:ea typeface="宋体" panose="02010600030101010101" pitchFamily="2" charset="-122"/>
                        </a:rPr>
                        <a:t>与科技无直接关系</a:t>
                      </a:r>
                      <a:r>
                        <a:rPr lang="zh-CN" altLang="en-US" sz="1600" dirty="0">
                          <a:latin typeface="宋体" panose="02010600030101010101" pitchFamily="2" charset="-122"/>
                          <a:ea typeface="宋体" panose="02010600030101010101" pitchFamily="2" charset="-122"/>
                        </a:rPr>
                        <a:t>的内容。</a:t>
                      </a:r>
                    </a:p>
                  </a:txBody>
                  <a:tcPr/>
                </a:tc>
                <a:extLst>
                  <a:ext uri="{0D108BD9-81ED-4DB2-BD59-A6C34878D82A}">
                    <a16:rowId xmlns:a16="http://schemas.microsoft.com/office/drawing/2014/main" val="10005"/>
                  </a:ext>
                </a:extLst>
              </a:tr>
              <a:tr h="616184">
                <a:tc>
                  <a:txBody>
                    <a:bodyPr/>
                    <a:lstStyle/>
                    <a:p>
                      <a:pPr algn="ctr"/>
                      <a:r>
                        <a:rPr lang="zh-CN" altLang="en-US" b="1" dirty="0"/>
                        <a:t>起源与发展</a:t>
                      </a:r>
                    </a:p>
                  </a:txBody>
                  <a:tcPr/>
                </a:tc>
                <a:tc>
                  <a:txBody>
                    <a:bodyPr/>
                    <a:lstStyle/>
                    <a:p>
                      <a:r>
                        <a:rPr lang="zh-CN" altLang="en-US" sz="1600" dirty="0">
                          <a:latin typeface="宋体" panose="02010600030101010101" pitchFamily="2" charset="-122"/>
                          <a:ea typeface="宋体" panose="02010600030101010101" pitchFamily="2" charset="-122"/>
                        </a:rPr>
                        <a:t>古代发源早于</a:t>
                      </a:r>
                      <a:r>
                        <a:rPr lang="en-US" altLang="zh-CN" sz="1600" dirty="0">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20</a:t>
                      </a:r>
                      <a:r>
                        <a:rPr lang="zh-CN" altLang="en-US" sz="1600" dirty="0">
                          <a:latin typeface="宋体" panose="02010600030101010101" pitchFamily="2" charset="-122"/>
                          <a:ea typeface="宋体" panose="02010600030101010101" pitchFamily="2" charset="-122"/>
                        </a:rPr>
                        <a:t>世纪</a:t>
                      </a:r>
                      <a:r>
                        <a:rPr lang="en-US" altLang="zh-CN" sz="1600" dirty="0">
                          <a:latin typeface="宋体" panose="02010600030101010101" pitchFamily="2" charset="-122"/>
                          <a:ea typeface="宋体" panose="02010600030101010101" pitchFamily="2" charset="-122"/>
                        </a:rPr>
                        <a:t>50</a:t>
                      </a:r>
                      <a:r>
                        <a:rPr lang="zh-CN" altLang="en-US" sz="1600" dirty="0">
                          <a:latin typeface="宋体" panose="02010600030101010101" pitchFamily="2" charset="-122"/>
                          <a:ea typeface="宋体" panose="02010600030101010101" pitchFamily="2" charset="-122"/>
                        </a:rPr>
                        <a:t>年代随高科技发展、国家干预日渐形成。</a:t>
                      </a:r>
                    </a:p>
                  </a:txBody>
                  <a:tcPr/>
                </a:tc>
                <a:tc>
                  <a:txBody>
                    <a:bodyPr/>
                    <a:lstStyle/>
                    <a:p>
                      <a:r>
                        <a:rPr lang="zh-CN" altLang="en-US" sz="1600" dirty="0">
                          <a:latin typeface="宋体" panose="02010600030101010101" pitchFamily="2" charset="-122"/>
                          <a:ea typeface="宋体" panose="02010600030101010101" pitchFamily="2" charset="-122"/>
                        </a:rPr>
                        <a:t>可追溯到</a:t>
                      </a:r>
                      <a:r>
                        <a:rPr lang="en-US" altLang="zh-CN" sz="1600" dirty="0">
                          <a:latin typeface="宋体" panose="02010600030101010101" pitchFamily="2" charset="-122"/>
                          <a:ea typeface="宋体" panose="02010600030101010101" pitchFamily="2" charset="-122"/>
                        </a:rPr>
                        <a:t>1623</a:t>
                      </a:r>
                      <a:r>
                        <a:rPr lang="zh-CN" altLang="en-US" sz="1600" dirty="0">
                          <a:latin typeface="宋体" panose="02010600030101010101" pitchFamily="2" charset="-122"/>
                          <a:ea typeface="宋体" panose="02010600030101010101" pitchFamily="2" charset="-122"/>
                        </a:rPr>
                        <a:t>年英国</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垄断法案</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，不断扩展其范围丰富其内容。</a:t>
                      </a:r>
                    </a:p>
                  </a:txBody>
                  <a:tcPr/>
                </a:tc>
                <a:extLst>
                  <a:ext uri="{0D108BD9-81ED-4DB2-BD59-A6C34878D82A}">
                    <a16:rowId xmlns:a16="http://schemas.microsoft.com/office/drawing/2014/main" val="10006"/>
                  </a:ext>
                </a:extLst>
              </a:tr>
              <a:tr h="715127">
                <a:tc>
                  <a:txBody>
                    <a:bodyPr/>
                    <a:lstStyle/>
                    <a:p>
                      <a:pPr algn="ctr"/>
                      <a:r>
                        <a:rPr lang="zh-CN" altLang="en-US" b="1" dirty="0"/>
                        <a:t>学科成熟度</a:t>
                      </a:r>
                    </a:p>
                  </a:txBody>
                  <a:tcPr/>
                </a:tc>
                <a:tc>
                  <a:txBody>
                    <a:bodyPr/>
                    <a:lstStyle/>
                    <a:p>
                      <a:r>
                        <a:rPr lang="zh-CN" altLang="en-US" sz="1600" dirty="0">
                          <a:latin typeface="宋体" panose="02010600030101010101" pitchFamily="2" charset="-122"/>
                          <a:ea typeface="宋体" panose="02010600030101010101" pitchFamily="2" charset="-122"/>
                        </a:rPr>
                        <a:t>曾于上世纪</a:t>
                      </a:r>
                      <a:r>
                        <a:rPr lang="en-US" altLang="zh-CN" sz="1600" dirty="0">
                          <a:latin typeface="宋体" panose="02010600030101010101" pitchFamily="2" charset="-122"/>
                          <a:ea typeface="宋体" panose="02010600030101010101" pitchFamily="2" charset="-122"/>
                        </a:rPr>
                        <a:t>80-90</a:t>
                      </a:r>
                      <a:r>
                        <a:rPr lang="zh-CN" altLang="en-US" sz="1600" dirty="0">
                          <a:latin typeface="宋体" panose="02010600030101010101" pitchFamily="2" charset="-122"/>
                          <a:ea typeface="宋体" panose="02010600030101010101" pitchFamily="2" charset="-122"/>
                        </a:rPr>
                        <a:t>年代流行一时、备受关注。学科体系不够清晰。</a:t>
                      </a:r>
                    </a:p>
                  </a:txBody>
                  <a:tcPr/>
                </a:tc>
                <a:tc>
                  <a:txBody>
                    <a:bodyPr/>
                    <a:lstStyle/>
                    <a:p>
                      <a:r>
                        <a:rPr lang="zh-CN" altLang="en-US" sz="1600" dirty="0">
                          <a:latin typeface="宋体" panose="02010600030101010101" pitchFamily="2" charset="-122"/>
                          <a:ea typeface="宋体" panose="02010600030101010101" pitchFamily="2" charset="-122"/>
                        </a:rPr>
                        <a:t>热度持续升温，热门专业。我国目前已形成比较完善的知识产权法律体系。</a:t>
                      </a:r>
                    </a:p>
                  </a:txBody>
                  <a:tcPr/>
                </a:tc>
                <a:extLst>
                  <a:ext uri="{0D108BD9-81ED-4DB2-BD59-A6C34878D82A}">
                    <a16:rowId xmlns:a16="http://schemas.microsoft.com/office/drawing/2014/main" val="10007"/>
                  </a:ext>
                </a:extLst>
              </a:tr>
            </a:tbl>
          </a:graphicData>
        </a:graphic>
      </p:graphicFrame>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DAB798E-E191-4E6D-8A46-0BE98FA6A469}"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308538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108894" y="72427"/>
            <a:ext cx="8595618" cy="836293"/>
          </a:xfrm>
        </p:spPr>
        <p:txBody>
          <a:bodyPr>
            <a:normAutofit/>
          </a:bodyPr>
          <a:lstStyle/>
          <a:p>
            <a:pPr algn="ctr"/>
            <a:r>
              <a:rPr lang="zh-CN" altLang="en-US" sz="3600" dirty="0"/>
              <a:t>        科技法与知识产权的关系</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544597502"/>
              </p:ext>
            </p:extLst>
          </p:nvPr>
        </p:nvGraphicFramePr>
        <p:xfrm>
          <a:off x="1631503" y="1052736"/>
          <a:ext cx="9145016" cy="4886277"/>
        </p:xfrm>
        <a:graphic>
          <a:graphicData uri="http://schemas.openxmlformats.org/drawingml/2006/table">
            <a:tbl>
              <a:tblPr firstRow="1" bandRow="1">
                <a:tableStyleId>{5C22544A-7EE6-4342-B048-85BDC9FD1C3A}</a:tableStyleId>
              </a:tblPr>
              <a:tblGrid>
                <a:gridCol w="2011939">
                  <a:extLst>
                    <a:ext uri="{9D8B030D-6E8A-4147-A177-3AD203B41FA5}">
                      <a16:colId xmlns:a16="http://schemas.microsoft.com/office/drawing/2014/main" val="20000"/>
                    </a:ext>
                  </a:extLst>
                </a:gridCol>
                <a:gridCol w="3200711">
                  <a:extLst>
                    <a:ext uri="{9D8B030D-6E8A-4147-A177-3AD203B41FA5}">
                      <a16:colId xmlns:a16="http://schemas.microsoft.com/office/drawing/2014/main" val="20001"/>
                    </a:ext>
                  </a:extLst>
                </a:gridCol>
                <a:gridCol w="3932366">
                  <a:extLst>
                    <a:ext uri="{9D8B030D-6E8A-4147-A177-3AD203B41FA5}">
                      <a16:colId xmlns:a16="http://schemas.microsoft.com/office/drawing/2014/main" val="20002"/>
                    </a:ext>
                  </a:extLst>
                </a:gridCol>
              </a:tblGrid>
              <a:tr h="492585">
                <a:tc>
                  <a:txBody>
                    <a:bodyPr/>
                    <a:lstStyle/>
                    <a:p>
                      <a:r>
                        <a:rPr lang="zh-CN" altLang="en-US" sz="2800" dirty="0">
                          <a:solidFill>
                            <a:srgbClr val="FF0000"/>
                          </a:solidFill>
                        </a:rPr>
                        <a:t>      联系</a:t>
                      </a:r>
                    </a:p>
                  </a:txBody>
                  <a:tcPr/>
                </a:tc>
                <a:tc>
                  <a:txBody>
                    <a:bodyPr/>
                    <a:lstStyle/>
                    <a:p>
                      <a:pPr algn="ctr"/>
                      <a:r>
                        <a:rPr lang="zh-CN" altLang="en-US" sz="2800" dirty="0"/>
                        <a:t>科技法</a:t>
                      </a:r>
                    </a:p>
                  </a:txBody>
                  <a:tcPr>
                    <a:solidFill>
                      <a:srgbClr val="47A566"/>
                    </a:solidFill>
                  </a:tcPr>
                </a:tc>
                <a:tc>
                  <a:txBody>
                    <a:bodyPr/>
                    <a:lstStyle/>
                    <a:p>
                      <a:pPr algn="ctr"/>
                      <a:r>
                        <a:rPr lang="zh-CN" altLang="en-US" sz="2800" dirty="0"/>
                        <a:t>知识产权法</a:t>
                      </a:r>
                    </a:p>
                  </a:txBody>
                  <a:tcPr>
                    <a:solidFill>
                      <a:srgbClr val="47A566"/>
                    </a:solidFill>
                  </a:tcPr>
                </a:tc>
                <a:extLst>
                  <a:ext uri="{0D108BD9-81ED-4DB2-BD59-A6C34878D82A}">
                    <a16:rowId xmlns:a16="http://schemas.microsoft.com/office/drawing/2014/main" val="10000"/>
                  </a:ext>
                </a:extLst>
              </a:tr>
              <a:tr h="608488">
                <a:tc>
                  <a:txBody>
                    <a:bodyPr/>
                    <a:lstStyle/>
                    <a:p>
                      <a:pPr algn="ctr">
                        <a:lnSpc>
                          <a:spcPct val="250000"/>
                        </a:lnSpc>
                      </a:pPr>
                      <a:r>
                        <a:rPr lang="zh-CN" altLang="en-US" b="1" dirty="0"/>
                        <a:t>互相交叉</a:t>
                      </a:r>
                    </a:p>
                  </a:txBody>
                  <a:tcPr/>
                </a:tc>
                <a:tc>
                  <a:txBody>
                    <a:bodyPr/>
                    <a:lstStyle/>
                    <a:p>
                      <a:r>
                        <a:rPr lang="zh-CN" altLang="en-US" dirty="0">
                          <a:latin typeface="宋体" panose="02010600030101010101" pitchFamily="2" charset="-122"/>
                          <a:ea typeface="宋体" panose="02010600030101010101" pitchFamily="2" charset="-122"/>
                        </a:rPr>
                        <a:t>知识产权法的很多内容在科技法中有体现。</a:t>
                      </a:r>
                      <a:r>
                        <a:rPr lang="zh-CN" altLang="en-US" dirty="0">
                          <a:solidFill>
                            <a:srgbClr val="FF0000"/>
                          </a:solidFill>
                          <a:latin typeface="宋体" panose="02010600030101010101" pitchFamily="2" charset="-122"/>
                          <a:ea typeface="宋体" panose="02010600030101010101" pitchFamily="2" charset="-122"/>
                        </a:rPr>
                        <a:t>知识产权是科技法的调整客体</a:t>
                      </a:r>
                      <a:r>
                        <a:rPr lang="zh-CN" altLang="en-US" dirty="0">
                          <a:latin typeface="宋体" panose="02010600030101010101" pitchFamily="2" charset="-122"/>
                          <a:ea typeface="宋体" panose="02010600030101010101" pitchFamily="2" charset="-122"/>
                        </a:rPr>
                        <a:t>，大量知识产权以科技成果形式体现。</a:t>
                      </a:r>
                    </a:p>
                  </a:txBody>
                  <a:tcPr/>
                </a:tc>
                <a:tc>
                  <a:txBody>
                    <a:bodyPr/>
                    <a:lstStyle/>
                    <a:p>
                      <a:r>
                        <a:rPr lang="zh-CN" altLang="en-US" dirty="0">
                          <a:latin typeface="宋体" panose="02010600030101010101" pitchFamily="2" charset="-122"/>
                          <a:ea typeface="宋体" panose="02010600030101010101" pitchFamily="2" charset="-122"/>
                        </a:rPr>
                        <a:t>科技法支撑保障了知识产权的创造、运用、保护和管理。知识产权成为科技成果的硬核。保护知识产权就是保护了科技成果。</a:t>
                      </a:r>
                    </a:p>
                  </a:txBody>
                  <a:tcPr/>
                </a:tc>
                <a:extLst>
                  <a:ext uri="{0D108BD9-81ED-4DB2-BD59-A6C34878D82A}">
                    <a16:rowId xmlns:a16="http://schemas.microsoft.com/office/drawing/2014/main" val="10001"/>
                  </a:ext>
                </a:extLst>
              </a:tr>
              <a:tr h="1001997">
                <a:tc>
                  <a:txBody>
                    <a:bodyPr/>
                    <a:lstStyle/>
                    <a:p>
                      <a:pPr algn="ctr">
                        <a:lnSpc>
                          <a:spcPct val="250000"/>
                        </a:lnSpc>
                      </a:pPr>
                      <a:r>
                        <a:rPr lang="zh-CN" altLang="en-US" b="1" dirty="0"/>
                        <a:t>互相补充</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kern="1200" noProof="0" dirty="0">
                          <a:solidFill>
                            <a:schemeClr val="dk1"/>
                          </a:solidFill>
                          <a:latin typeface="宋体" panose="02010600030101010101" pitchFamily="2" charset="-122"/>
                          <a:ea typeface="宋体" panose="02010600030101010101" pitchFamily="2" charset="-122"/>
                          <a:cs typeface="+mn-cs"/>
                        </a:rPr>
                        <a:t>知识产权法无法取代科技法</a:t>
                      </a:r>
                      <a:r>
                        <a:rPr kumimoji="0" lang="en-US" altLang="zh-CN" kern="1200" noProof="0" dirty="0">
                          <a:solidFill>
                            <a:schemeClr val="dk1"/>
                          </a:solidFill>
                          <a:latin typeface="宋体" panose="02010600030101010101" pitchFamily="2" charset="-122"/>
                          <a:ea typeface="宋体" panose="02010600030101010101" pitchFamily="2" charset="-122"/>
                          <a:cs typeface="+mn-cs"/>
                        </a:rPr>
                        <a:t>,</a:t>
                      </a:r>
                      <a:r>
                        <a:rPr kumimoji="0" lang="zh-CN" altLang="en-US" kern="1200" noProof="0" dirty="0">
                          <a:solidFill>
                            <a:schemeClr val="dk1"/>
                          </a:solidFill>
                          <a:latin typeface="宋体" panose="02010600030101010101" pitchFamily="2" charset="-122"/>
                          <a:ea typeface="宋体" panose="02010600030101010101" pitchFamily="2" charset="-122"/>
                          <a:cs typeface="+mn-cs"/>
                        </a:rPr>
                        <a:t>就像科技法无法取代知识产权法一样</a:t>
                      </a:r>
                      <a:r>
                        <a:rPr kumimoji="0" lang="en-US" altLang="zh-CN" kern="1200" noProof="0" dirty="0">
                          <a:solidFill>
                            <a:schemeClr val="dk1"/>
                          </a:solidFill>
                          <a:latin typeface="宋体" panose="02010600030101010101" pitchFamily="2" charset="-122"/>
                          <a:ea typeface="宋体" panose="02010600030101010101" pitchFamily="2" charset="-122"/>
                          <a:cs typeface="+mn-cs"/>
                        </a:rPr>
                        <a:t>,</a:t>
                      </a:r>
                      <a:r>
                        <a:rPr kumimoji="0" lang="zh-CN" altLang="en-US" kern="1200" noProof="0" dirty="0">
                          <a:solidFill>
                            <a:schemeClr val="dk1"/>
                          </a:solidFill>
                          <a:latin typeface="宋体" panose="02010600030101010101" pitchFamily="2" charset="-122"/>
                          <a:ea typeface="宋体" panose="02010600030101010101" pitchFamily="2" charset="-122"/>
                          <a:cs typeface="+mn-cs"/>
                        </a:rPr>
                        <a:t>它们共生共存的现象将长期存在</a:t>
                      </a:r>
                      <a:r>
                        <a:rPr kumimoji="0" lang="en-US" altLang="zh-CN" kern="1200" noProof="0" dirty="0">
                          <a:solidFill>
                            <a:schemeClr val="dk1"/>
                          </a:solidFill>
                          <a:latin typeface="宋体" panose="02010600030101010101" pitchFamily="2" charset="-122"/>
                          <a:ea typeface="宋体" panose="02010600030101010101" pitchFamily="2" charset="-122"/>
                          <a:cs typeface="+mn-cs"/>
                        </a:rPr>
                        <a:t>,</a:t>
                      </a:r>
                      <a:r>
                        <a:rPr kumimoji="0" lang="zh-CN" altLang="en-US" kern="1200" noProof="0" dirty="0">
                          <a:solidFill>
                            <a:schemeClr val="dk1"/>
                          </a:solidFill>
                          <a:latin typeface="宋体" panose="02010600030101010101" pitchFamily="2" charset="-122"/>
                          <a:ea typeface="宋体" panose="02010600030101010101" pitchFamily="2" charset="-122"/>
                          <a:cs typeface="+mn-cs"/>
                        </a:rPr>
                        <a:t> 不能互相代替。它们是建设创新型国家必须具备的两种法律制度。</a:t>
                      </a:r>
                      <a:endParaRPr kumimoji="0" lang="zh-CN" altLang="en-US" kern="1200" dirty="0">
                        <a:solidFill>
                          <a:schemeClr val="dk1"/>
                        </a:solidFill>
                        <a:latin typeface="宋体" panose="02010600030101010101" pitchFamily="2" charset="-122"/>
                        <a:ea typeface="宋体" panose="02010600030101010101" pitchFamily="2" charset="-122"/>
                        <a:cs typeface="+mn-cs"/>
                      </a:endParaRPr>
                    </a:p>
                  </a:txBody>
                  <a:tcPr/>
                </a:tc>
                <a:tc hMerge="1">
                  <a:txBody>
                    <a:bodyPr/>
                    <a:lstStyle/>
                    <a:p>
                      <a:endParaRPr lang="zh-CN" altLang="en-US" dirty="0"/>
                    </a:p>
                  </a:txBody>
                  <a:tcPr/>
                </a:tc>
                <a:extLst>
                  <a:ext uri="{0D108BD9-81ED-4DB2-BD59-A6C34878D82A}">
                    <a16:rowId xmlns:a16="http://schemas.microsoft.com/office/drawing/2014/main" val="10002"/>
                  </a:ext>
                </a:extLst>
              </a:tr>
              <a:tr h="1080120">
                <a:tc>
                  <a:txBody>
                    <a:bodyPr/>
                    <a:lstStyle/>
                    <a:p>
                      <a:pPr algn="ctr">
                        <a:lnSpc>
                          <a:spcPct val="250000"/>
                        </a:lnSpc>
                      </a:pPr>
                      <a:r>
                        <a:rPr lang="zh-CN" altLang="en-US" b="1" dirty="0"/>
                        <a:t>互相促进</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dk1"/>
                          </a:solidFill>
                          <a:latin typeface="宋体" panose="02010600030101010101" pitchFamily="2" charset="-122"/>
                          <a:ea typeface="宋体" panose="02010600030101010101" pitchFamily="2" charset="-122"/>
                          <a:cs typeface="+mn-cs"/>
                        </a:rPr>
                        <a:t>科技立国战略</a:t>
                      </a:r>
                      <a:r>
                        <a:rPr kumimoji="0" lang="en-US" altLang="zh-CN" kern="1200" dirty="0">
                          <a:solidFill>
                            <a:schemeClr val="dk1"/>
                          </a:solidFill>
                          <a:latin typeface="宋体" panose="02010600030101010101" pitchFamily="2" charset="-122"/>
                          <a:ea typeface="宋体" panose="02010600030101010101" pitchFamily="2" charset="-122"/>
                          <a:cs typeface="+mn-cs"/>
                        </a:rPr>
                        <a:t>,</a:t>
                      </a:r>
                      <a:r>
                        <a:rPr kumimoji="0" lang="zh-CN" altLang="en-US" kern="1200" dirty="0">
                          <a:solidFill>
                            <a:schemeClr val="dk1"/>
                          </a:solidFill>
                          <a:latin typeface="宋体" panose="02010600030101010101" pitchFamily="2" charset="-122"/>
                          <a:ea typeface="宋体" panose="02010600030101010101" pitchFamily="2" charset="-122"/>
                          <a:cs typeface="+mn-cs"/>
                        </a:rPr>
                        <a:t>然后才可能谈到知识产权立国。</a:t>
                      </a:r>
                      <a:endParaRPr kumimoji="0" lang="en-US" altLang="zh-CN" kern="1200" dirty="0">
                        <a:solidFill>
                          <a:schemeClr val="dk1"/>
                        </a:solidFill>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kern="1200" dirty="0">
                          <a:solidFill>
                            <a:schemeClr val="dk1"/>
                          </a:solidFill>
                          <a:latin typeface="宋体" panose="02010600030101010101" pitchFamily="2" charset="-122"/>
                          <a:ea typeface="宋体" panose="02010600030101010101" pitchFamily="2" charset="-122"/>
                          <a:cs typeface="+mn-cs"/>
                        </a:rPr>
                        <a:t>科技法提供宏观视角让人们洞悉科技如何为国家经济发展服务</a:t>
                      </a:r>
                      <a:r>
                        <a:rPr kumimoji="0" lang="en-US" altLang="zh-CN" kern="1200" dirty="0">
                          <a:solidFill>
                            <a:schemeClr val="dk1"/>
                          </a:solidFill>
                          <a:latin typeface="宋体" panose="02010600030101010101" pitchFamily="2" charset="-122"/>
                          <a:ea typeface="宋体" panose="02010600030101010101" pitchFamily="2" charset="-122"/>
                          <a:cs typeface="+mn-cs"/>
                        </a:rPr>
                        <a:t>,</a:t>
                      </a:r>
                      <a:r>
                        <a:rPr kumimoji="0" lang="zh-CN" altLang="en-US" kern="1200" dirty="0">
                          <a:solidFill>
                            <a:schemeClr val="dk1"/>
                          </a:solidFill>
                          <a:latin typeface="宋体" panose="02010600030101010101" pitchFamily="2" charset="-122"/>
                          <a:ea typeface="宋体" panose="02010600030101010101" pitchFamily="2" charset="-122"/>
                          <a:cs typeface="+mn-cs"/>
                        </a:rPr>
                        <a:t>知识产权法从微观角度谈如何使科技政策目标得以实现。</a:t>
                      </a:r>
                      <a:endParaRPr kumimoji="0" lang="en-US" altLang="zh-CN" kern="1200" dirty="0">
                        <a:solidFill>
                          <a:schemeClr val="dk1"/>
                        </a:solidFill>
                        <a:latin typeface="宋体" panose="02010600030101010101" pitchFamily="2" charset="-122"/>
                        <a:ea typeface="宋体" panose="02010600030101010101" pitchFamily="2" charset="-122"/>
                        <a:cs typeface="+mn-cs"/>
                      </a:endParaRPr>
                    </a:p>
                  </a:txBody>
                  <a:tcPr/>
                </a:tc>
                <a:tc hMerge="1">
                  <a:txBody>
                    <a:bodyPr/>
                    <a:lstStyle/>
                    <a:p>
                      <a:endParaRPr lang="zh-CN" altLang="en-US" dirty="0"/>
                    </a:p>
                  </a:txBody>
                  <a:tcPr/>
                </a:tc>
                <a:extLst>
                  <a:ext uri="{0D108BD9-81ED-4DB2-BD59-A6C34878D82A}">
                    <a16:rowId xmlns:a16="http://schemas.microsoft.com/office/drawing/2014/main" val="10003"/>
                  </a:ext>
                </a:extLst>
              </a:tr>
              <a:tr h="1097280">
                <a:tc>
                  <a:txBody>
                    <a:bodyPr/>
                    <a:lstStyle/>
                    <a:p>
                      <a:r>
                        <a:rPr lang="zh-CN" altLang="en-US" b="1" dirty="0"/>
                        <a:t>       相互作用</a:t>
                      </a:r>
                    </a:p>
                  </a:txBody>
                  <a:tcPr/>
                </a:tc>
                <a:tc gridSpan="2">
                  <a:txBody>
                    <a:bodyPr/>
                    <a:lstStyle/>
                    <a:p>
                      <a:r>
                        <a:rPr kumimoji="0" lang="zh-CN" altLang="en-US" kern="1200" dirty="0">
                          <a:solidFill>
                            <a:schemeClr val="dk1"/>
                          </a:solidFill>
                          <a:latin typeface="宋体" panose="02010600030101010101" pitchFamily="2" charset="-122"/>
                          <a:ea typeface="宋体" panose="02010600030101010101" pitchFamily="2" charset="-122"/>
                          <a:cs typeface="+mn-cs"/>
                        </a:rPr>
                        <a:t>知识产权所赖以存在的社会需要，最突出的一点就是科学技术进步。知识产权的产生与发展均是基于科技进步的推动作用，而科技创新源动力与科技发展方向也与知识产权制度激励与保障息息相关。</a:t>
                      </a:r>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2" name="文本框 1"/>
          <p:cNvSpPr txBox="1"/>
          <p:nvPr/>
        </p:nvSpPr>
        <p:spPr>
          <a:xfrm>
            <a:off x="2209800" y="5871327"/>
            <a:ext cx="7416824" cy="830997"/>
          </a:xfrm>
          <a:prstGeom prst="rect">
            <a:avLst/>
          </a:prstGeom>
          <a:noFill/>
        </p:spPr>
        <p:txBody>
          <a:bodyPr wrap="square" rtlCol="0">
            <a:spAutoFit/>
          </a:bodyPr>
          <a:lstStyle/>
          <a:p>
            <a:pPr lvl="0" algn="ctr">
              <a:defRPr/>
            </a:pPr>
            <a:r>
              <a:rPr lang="zh-CN" altLang="en-US" b="1" dirty="0">
                <a:solidFill>
                  <a:srgbClr val="0070C0"/>
                </a:solidFill>
              </a:rPr>
              <a:t>知识产权法与科技法关系有 ３ 种观点：</a:t>
            </a:r>
            <a:endParaRPr lang="en-US" altLang="zh-CN" b="1" dirty="0">
              <a:solidFill>
                <a:srgbClr val="0070C0"/>
              </a:solidFill>
            </a:endParaRPr>
          </a:p>
          <a:p>
            <a:pPr lvl="0" algn="ctr">
              <a:defRPr/>
            </a:pPr>
            <a:r>
              <a:rPr lang="zh-CN" altLang="en-US" b="1" dirty="0">
                <a:solidFill>
                  <a:srgbClr val="0070C0"/>
                </a:solidFill>
              </a:rPr>
              <a:t>从属论、</a:t>
            </a:r>
            <a:r>
              <a:rPr lang="zh-CN" altLang="en-US" b="1" dirty="0">
                <a:solidFill>
                  <a:srgbClr val="FF0000"/>
                </a:solidFill>
              </a:rPr>
              <a:t>交叉论</a:t>
            </a:r>
            <a:r>
              <a:rPr lang="zh-CN" altLang="en-US" b="1" dirty="0">
                <a:solidFill>
                  <a:srgbClr val="0070C0"/>
                </a:solidFill>
              </a:rPr>
              <a:t>与无关论。</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D7B4420-5ED7-4914-A755-5F26BCCACE4C}"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124944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从科技法研究内容看</a:t>
            </a:r>
            <a:endParaRPr lang="en-US" altLang="zh-CN" dirty="0"/>
          </a:p>
          <a:p>
            <a:r>
              <a:rPr lang="zh-CN" altLang="en-US" dirty="0"/>
              <a:t>从理工科研究生的职业发展看</a:t>
            </a:r>
            <a:endParaRPr lang="en-US" altLang="zh-CN" dirty="0"/>
          </a:p>
          <a:p>
            <a:r>
              <a:rPr lang="zh-CN" altLang="en-US" dirty="0"/>
              <a:t>从社会上出现的诸多案例看</a:t>
            </a:r>
            <a:endParaRPr lang="en-US" altLang="zh-CN" dirty="0"/>
          </a:p>
          <a:p>
            <a:r>
              <a:rPr lang="zh-CN" altLang="en-US" dirty="0"/>
              <a:t>从人类及国家科技进步的角度看</a:t>
            </a:r>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p:txBody>
          <a:bodyPr>
            <a:normAutofit/>
          </a:bodyPr>
          <a:lstStyle/>
          <a:p>
            <a:r>
              <a:rPr lang="en-US" altLang="zh-CN" dirty="0"/>
              <a:t>2.   </a:t>
            </a:r>
            <a:r>
              <a:rPr lang="zh-CN" altLang="en-US" dirty="0"/>
              <a:t>理工科研究生学习科技法的必要性</a:t>
            </a:r>
          </a:p>
        </p:txBody>
      </p:sp>
    </p:spTree>
    <p:extLst>
      <p:ext uri="{BB962C8B-B14F-4D97-AF65-F5344CB8AC3E}">
        <p14:creationId xmlns:p14="http://schemas.microsoft.com/office/powerpoint/2010/main" val="145122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83432" y="1155318"/>
            <a:ext cx="3795712" cy="5060950"/>
          </a:xfrm>
        </p:spPr>
      </p:pic>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5FB744A4-CC54-4D4C-8045-CE7B6F3B5B98}"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标题 3"/>
          <p:cNvSpPr>
            <a:spLocks noGrp="1"/>
          </p:cNvSpPr>
          <p:nvPr>
            <p:ph type="title"/>
          </p:nvPr>
        </p:nvSpPr>
        <p:spPr/>
        <p:txBody>
          <a:bodyPr>
            <a:normAutofit fontScale="90000"/>
          </a:bodyPr>
          <a:lstStyle/>
          <a:p>
            <a:r>
              <a:rPr lang="zh-CN" altLang="en-US" dirty="0"/>
              <a:t>研究科技与法律关系，关注理工科研究生全面发展</a:t>
            </a:r>
          </a:p>
        </p:txBody>
      </p:sp>
      <p:pic>
        <p:nvPicPr>
          <p:cNvPr id="6" name="图片 5"/>
          <p:cNvPicPr>
            <a:picLocks noChangeAspect="1"/>
          </p:cNvPicPr>
          <p:nvPr/>
        </p:nvPicPr>
        <p:blipFill>
          <a:blip r:embed="rId4"/>
          <a:stretch>
            <a:fillRect/>
          </a:stretch>
        </p:blipFill>
        <p:spPr>
          <a:xfrm>
            <a:off x="5159896" y="1174529"/>
            <a:ext cx="5705475" cy="4924425"/>
          </a:xfrm>
          <a:prstGeom prst="rect">
            <a:avLst/>
          </a:prstGeom>
        </p:spPr>
      </p:pic>
    </p:spTree>
    <p:extLst>
      <p:ext uri="{BB962C8B-B14F-4D97-AF65-F5344CB8AC3E}">
        <p14:creationId xmlns:p14="http://schemas.microsoft.com/office/powerpoint/2010/main" val="195566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图示 40">
            <a:extLst>
              <a:ext uri="{FF2B5EF4-FFF2-40B4-BE49-F238E27FC236}">
                <a16:creationId xmlns:a16="http://schemas.microsoft.com/office/drawing/2014/main" id="{A89E91C2-8999-4F54-8560-84E718BEC624}"/>
              </a:ext>
            </a:extLst>
          </p:cNvPr>
          <p:cNvGraphicFramePr/>
          <p:nvPr/>
        </p:nvGraphicFramePr>
        <p:xfrm>
          <a:off x="2495600" y="1052736"/>
          <a:ext cx="748883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5" name="直接箭头连接符 44">
            <a:extLst>
              <a:ext uri="{FF2B5EF4-FFF2-40B4-BE49-F238E27FC236}">
                <a16:creationId xmlns:a16="http://schemas.microsoft.com/office/drawing/2014/main" id="{7F3031BF-F667-4A6B-AAD7-F0CA285A6F52}"/>
              </a:ext>
            </a:extLst>
          </p:cNvPr>
          <p:cNvCxnSpPr>
            <a:cxnSpLocks/>
          </p:cNvCxnSpPr>
          <p:nvPr/>
        </p:nvCxnSpPr>
        <p:spPr>
          <a:xfrm>
            <a:off x="4943872" y="2996952"/>
            <a:ext cx="557842" cy="2919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241BE4E-284A-4AA2-A12A-404EBFF8EAE4}"/>
              </a:ext>
            </a:extLst>
          </p:cNvPr>
          <p:cNvCxnSpPr>
            <a:cxnSpLocks/>
          </p:cNvCxnSpPr>
          <p:nvPr/>
        </p:nvCxnSpPr>
        <p:spPr>
          <a:xfrm flipH="1">
            <a:off x="6978318" y="2996952"/>
            <a:ext cx="557842" cy="2919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5FF9ABE-FEBF-4413-A597-D4562448048A}"/>
              </a:ext>
            </a:extLst>
          </p:cNvPr>
          <p:cNvCxnSpPr>
            <a:cxnSpLocks/>
          </p:cNvCxnSpPr>
          <p:nvPr/>
        </p:nvCxnSpPr>
        <p:spPr>
          <a:xfrm>
            <a:off x="6252057" y="4990210"/>
            <a:ext cx="0" cy="6403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等腰三角形 47">
            <a:extLst>
              <a:ext uri="{FF2B5EF4-FFF2-40B4-BE49-F238E27FC236}">
                <a16:creationId xmlns:a16="http://schemas.microsoft.com/office/drawing/2014/main" id="{29E92B39-FC3A-43C9-A9DF-238075DDF13C}"/>
              </a:ext>
            </a:extLst>
          </p:cNvPr>
          <p:cNvSpPr/>
          <p:nvPr/>
        </p:nvSpPr>
        <p:spPr>
          <a:xfrm rot="9999524">
            <a:off x="3898263" y="4427959"/>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D5D5B9C1-B374-4479-A388-F451775AA1AA}"/>
              </a:ext>
            </a:extLst>
          </p:cNvPr>
          <p:cNvSpPr/>
          <p:nvPr/>
        </p:nvSpPr>
        <p:spPr>
          <a:xfrm rot="11459302">
            <a:off x="8424288" y="4427958"/>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73107CD3-1F8A-414A-ADDE-721473D4B980}"/>
              </a:ext>
            </a:extLst>
          </p:cNvPr>
          <p:cNvSpPr/>
          <p:nvPr/>
        </p:nvSpPr>
        <p:spPr>
          <a:xfrm rot="3525743">
            <a:off x="5336976" y="1649522"/>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a:extLst>
              <a:ext uri="{FF2B5EF4-FFF2-40B4-BE49-F238E27FC236}">
                <a16:creationId xmlns:a16="http://schemas.microsoft.com/office/drawing/2014/main" id="{3D24F5B3-BFD1-42BF-81F7-85D8967CD3E7}"/>
              </a:ext>
            </a:extLst>
          </p:cNvPr>
          <p:cNvSpPr/>
          <p:nvPr/>
        </p:nvSpPr>
        <p:spPr>
          <a:xfrm rot="13148861">
            <a:off x="4554367" y="2087508"/>
            <a:ext cx="168262" cy="156457"/>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等腰三角形 52">
            <a:extLst>
              <a:ext uri="{FF2B5EF4-FFF2-40B4-BE49-F238E27FC236}">
                <a16:creationId xmlns:a16="http://schemas.microsoft.com/office/drawing/2014/main" id="{4F0990C1-F449-4273-ADF5-26759D2B2D6A}"/>
              </a:ext>
            </a:extLst>
          </p:cNvPr>
          <p:cNvSpPr/>
          <p:nvPr/>
        </p:nvSpPr>
        <p:spPr>
          <a:xfrm rot="17687972">
            <a:off x="7001881" y="1646180"/>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a:extLst>
              <a:ext uri="{FF2B5EF4-FFF2-40B4-BE49-F238E27FC236}">
                <a16:creationId xmlns:a16="http://schemas.microsoft.com/office/drawing/2014/main" id="{E07A289B-BC02-4395-AC4C-66265BB97042}"/>
              </a:ext>
            </a:extLst>
          </p:cNvPr>
          <p:cNvSpPr/>
          <p:nvPr/>
        </p:nvSpPr>
        <p:spPr>
          <a:xfrm rot="7841659">
            <a:off x="7734685" y="2090388"/>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a:extLst>
              <a:ext uri="{FF2B5EF4-FFF2-40B4-BE49-F238E27FC236}">
                <a16:creationId xmlns:a16="http://schemas.microsoft.com/office/drawing/2014/main" id="{D247C8A4-98D7-42A5-827D-1BA9A6CBC155}"/>
              </a:ext>
            </a:extLst>
          </p:cNvPr>
          <p:cNvSpPr/>
          <p:nvPr/>
        </p:nvSpPr>
        <p:spPr>
          <a:xfrm rot="7113523">
            <a:off x="5332036" y="6016650"/>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E80A51FE-18F0-459D-BDD9-63F5DDE2336E}"/>
              </a:ext>
            </a:extLst>
          </p:cNvPr>
          <p:cNvSpPr/>
          <p:nvPr/>
        </p:nvSpPr>
        <p:spPr>
          <a:xfrm rot="14471561">
            <a:off x="7004104" y="6016526"/>
            <a:ext cx="144016" cy="144016"/>
          </a:xfrm>
          <a:prstGeom prst="triangle">
            <a:avLst/>
          </a:prstGeom>
          <a:solidFill>
            <a:srgbClr val="0032C0"/>
          </a:solidFill>
          <a:ln>
            <a:solidFill>
              <a:srgbClr val="003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Oval 12">
            <a:extLst>
              <a:ext uri="{FF2B5EF4-FFF2-40B4-BE49-F238E27FC236}">
                <a16:creationId xmlns:a16="http://schemas.microsoft.com/office/drawing/2014/main" id="{42E39836-074B-429E-9FDA-8E56E3660855}"/>
              </a:ext>
            </a:extLst>
          </p:cNvPr>
          <p:cNvSpPr>
            <a:spLocks noChangeArrowheads="1"/>
          </p:cNvSpPr>
          <p:nvPr/>
        </p:nvSpPr>
        <p:spPr bwMode="auto">
          <a:xfrm>
            <a:off x="5207940" y="2986326"/>
            <a:ext cx="2088234" cy="1993257"/>
          </a:xfrm>
          <a:prstGeom prst="ellipse">
            <a:avLst/>
          </a:prstGeom>
          <a:solidFill>
            <a:srgbClr val="FF9933"/>
          </a:solidFill>
          <a:ln w="9525">
            <a:solidFill>
              <a:schemeClr val="bg1"/>
            </a:solidFill>
            <a:round/>
          </a:ln>
        </p:spPr>
        <p:txBody>
          <a:bodyPr anchor="ctr"/>
          <a:lstStyle/>
          <a:p>
            <a:pPr algn="ctr" eaLnBrk="1" fontAlgn="auto" hangingPunct="1">
              <a:spcBef>
                <a:spcPts val="0"/>
              </a:spcBef>
              <a:spcAft>
                <a:spcPts val="0"/>
              </a:spcAft>
              <a:defRPr/>
            </a:pPr>
            <a:r>
              <a:rPr lang="zh-CN" altLang="en-US" sz="2800" b="1" dirty="0">
                <a:solidFill>
                  <a:schemeClr val="bg1"/>
                </a:solidFill>
                <a:latin typeface="Perpetua"/>
              </a:rPr>
              <a:t>科技</a:t>
            </a:r>
            <a:endParaRPr lang="en-US" altLang="zh-CN" sz="2800" b="1" dirty="0">
              <a:solidFill>
                <a:schemeClr val="bg1"/>
              </a:solidFill>
              <a:latin typeface="Perpetua"/>
            </a:endParaRPr>
          </a:p>
          <a:p>
            <a:pPr algn="ctr" eaLnBrk="1" fontAlgn="auto" hangingPunct="1">
              <a:spcBef>
                <a:spcPts val="0"/>
              </a:spcBef>
              <a:spcAft>
                <a:spcPts val="0"/>
              </a:spcAft>
              <a:defRPr/>
            </a:pPr>
            <a:r>
              <a:rPr lang="zh-CN" altLang="en-US" sz="2800" b="1" dirty="0">
                <a:solidFill>
                  <a:schemeClr val="bg1"/>
                </a:solidFill>
                <a:latin typeface="Perpetua"/>
              </a:rPr>
              <a:t>人员</a:t>
            </a:r>
            <a:endParaRPr lang="en-US" altLang="zh-CN" sz="2800" b="1" dirty="0">
              <a:solidFill>
                <a:schemeClr val="bg1"/>
              </a:solidFill>
              <a:latin typeface="Perpetua"/>
            </a:endParaRPr>
          </a:p>
          <a:p>
            <a:pPr algn="ctr" eaLnBrk="1" fontAlgn="auto" hangingPunct="1">
              <a:spcBef>
                <a:spcPts val="0"/>
              </a:spcBef>
              <a:spcAft>
                <a:spcPts val="0"/>
              </a:spcAft>
              <a:defRPr/>
            </a:pPr>
            <a:r>
              <a:rPr lang="en-US" altLang="zh-CN" sz="2000" b="1" dirty="0">
                <a:solidFill>
                  <a:schemeClr val="bg1"/>
                </a:solidFill>
                <a:latin typeface="Perpetua"/>
              </a:rPr>
              <a:t>-</a:t>
            </a:r>
            <a:r>
              <a:rPr lang="zh-CN" altLang="en-US" sz="2000" b="1" dirty="0">
                <a:solidFill>
                  <a:schemeClr val="bg1"/>
                </a:solidFill>
                <a:latin typeface="Perpetua"/>
              </a:rPr>
              <a:t>科研诚信</a:t>
            </a:r>
            <a:endParaRPr lang="en-US" altLang="zh-CN" sz="2000" b="1" dirty="0">
              <a:solidFill>
                <a:schemeClr val="bg1"/>
              </a:solidFill>
              <a:latin typeface="Perpetua"/>
            </a:endParaRPr>
          </a:p>
          <a:p>
            <a:pPr algn="ctr" eaLnBrk="1" fontAlgn="auto" hangingPunct="1">
              <a:spcBef>
                <a:spcPts val="0"/>
              </a:spcBef>
              <a:spcAft>
                <a:spcPts val="0"/>
              </a:spcAft>
              <a:defRPr/>
            </a:pPr>
            <a:r>
              <a:rPr lang="zh-CN" altLang="en-US" sz="2000" b="1" dirty="0">
                <a:solidFill>
                  <a:schemeClr val="bg1"/>
                </a:solidFill>
                <a:latin typeface="Perpetua"/>
              </a:rPr>
              <a:t> 激励机制</a:t>
            </a:r>
          </a:p>
        </p:txBody>
      </p:sp>
      <p:sp>
        <p:nvSpPr>
          <p:cNvPr id="58" name="Rectangle 2">
            <a:extLst>
              <a:ext uri="{FF2B5EF4-FFF2-40B4-BE49-F238E27FC236}">
                <a16:creationId xmlns:a16="http://schemas.microsoft.com/office/drawing/2014/main" id="{370CBF81-920B-4015-83F7-78183BB48D41}"/>
              </a:ext>
            </a:extLst>
          </p:cNvPr>
          <p:cNvSpPr>
            <a:spLocks noGrp="1" noChangeArrowheads="1"/>
          </p:cNvSpPr>
          <p:nvPr>
            <p:ph type="title"/>
          </p:nvPr>
        </p:nvSpPr>
        <p:spPr>
          <a:xfrm>
            <a:off x="1955540" y="195687"/>
            <a:ext cx="8568952" cy="731838"/>
          </a:xfrm>
        </p:spPr>
        <p:txBody>
          <a:bodyPr>
            <a:normAutofit/>
          </a:bodyPr>
          <a:lstStyle/>
          <a:p>
            <a:r>
              <a:rPr lang="zh-CN" altLang="en-US" sz="3200" dirty="0">
                <a:solidFill>
                  <a:srgbClr val="660066"/>
                </a:solidFill>
                <a:latin typeface="华文中宋" panose="02010600040101010101" pitchFamily="2" charset="-122"/>
                <a:ea typeface="华文中宋" panose="02010600040101010101" pitchFamily="2" charset="-122"/>
              </a:rPr>
              <a:t>   构建以科技人员为核心的科技法学教学体系</a:t>
            </a:r>
          </a:p>
        </p:txBody>
      </p:sp>
      <p:cxnSp>
        <p:nvCxnSpPr>
          <p:cNvPr id="8" name="直接箭头连接符 7"/>
          <p:cNvCxnSpPr/>
          <p:nvPr/>
        </p:nvCxnSpPr>
        <p:spPr>
          <a:xfrm>
            <a:off x="6252057" y="2060849"/>
            <a:ext cx="0" cy="925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169460" y="4413286"/>
            <a:ext cx="390782" cy="1710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4967955" y="4461424"/>
            <a:ext cx="362501" cy="212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EE7B1BC4-461D-4FBB-98DD-4F92778EE77D}" type="datetime1">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t>2021/12/28</a:t>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extLst>
      <p:ext uri="{BB962C8B-B14F-4D97-AF65-F5344CB8AC3E}">
        <p14:creationId xmlns:p14="http://schemas.microsoft.com/office/powerpoint/2010/main" val="1047933365"/>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6583</TotalTime>
  <Words>6726</Words>
  <Application>Microsoft Office PowerPoint</Application>
  <PresentationFormat>宽屏</PresentationFormat>
  <Paragraphs>410</Paragraphs>
  <Slides>48</Slides>
  <Notes>31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48</vt:i4>
      </vt:variant>
    </vt:vector>
  </HeadingPairs>
  <TitlesOfParts>
    <vt:vector size="63" baseType="lpstr">
      <vt:lpstr>黑体</vt:lpstr>
      <vt:lpstr>华文楷体</vt:lpstr>
      <vt:lpstr>华文行楷</vt:lpstr>
      <vt:lpstr>华文中宋</vt:lpstr>
      <vt:lpstr>楷体</vt:lpstr>
      <vt:lpstr>宋体</vt:lpstr>
      <vt:lpstr>微软雅黑</vt:lpstr>
      <vt:lpstr>幼圆</vt:lpstr>
      <vt:lpstr>Arial</vt:lpstr>
      <vt:lpstr>Calibri</vt:lpstr>
      <vt:lpstr>Impact</vt:lpstr>
      <vt:lpstr>Perpetua</vt:lpstr>
      <vt:lpstr>Tahoma</vt:lpstr>
      <vt:lpstr>Times New Roman</vt:lpstr>
      <vt:lpstr>A000120140530A99PPBG</vt:lpstr>
      <vt:lpstr>PowerPoint 演示文稿</vt:lpstr>
      <vt:lpstr>本次课目录</vt:lpstr>
      <vt:lpstr>引言：为什么要学习科技法？如何学习？</vt:lpstr>
      <vt:lpstr>   1.  科技法与知识产权的关系</vt:lpstr>
      <vt:lpstr>        科技法与知识产权的关系</vt:lpstr>
      <vt:lpstr>        科技法与知识产权的关系</vt:lpstr>
      <vt:lpstr>2.   理工科研究生学习科技法的必要性</vt:lpstr>
      <vt:lpstr>研究科技与法律关系，关注理工科研究生全面发展</vt:lpstr>
      <vt:lpstr>   构建以科技人员为核心的科技法学教学体系</vt:lpstr>
      <vt:lpstr>3. 学习本课程的基本要求</vt:lpstr>
      <vt:lpstr>  学习和阅读资料</vt:lpstr>
      <vt:lpstr>法学专业同学建议阅读书目：</vt:lpstr>
      <vt:lpstr>建议非法学专业同学阅读的几篇文章：</vt:lpstr>
      <vt:lpstr>授课形式</vt:lpstr>
      <vt:lpstr>         考试方式和考试时间</vt:lpstr>
      <vt:lpstr> 科技与法律的互动关系 </vt:lpstr>
      <vt:lpstr>1.1   科学和技术的起源及含义</vt:lpstr>
      <vt:lpstr>1.“科学”的起源及含义</vt:lpstr>
      <vt:lpstr>现代中国人理解的“科学”</vt:lpstr>
      <vt:lpstr> 2.   技术的起源及含义</vt:lpstr>
      <vt:lpstr> 技术的含义</vt:lpstr>
      <vt:lpstr>科学和技术是否要进行区分？</vt:lpstr>
      <vt:lpstr>1.2   法律（法治）的含义及价值</vt:lpstr>
      <vt:lpstr>法治的核心</vt:lpstr>
      <vt:lpstr>中国依法治国之路</vt:lpstr>
      <vt:lpstr>PowerPoint 演示文稿</vt:lpstr>
      <vt:lpstr>《中共中央关于全面推进依法治国若干重大问题的决定》</vt:lpstr>
      <vt:lpstr>法律嵌入科技活动的必要性</vt:lpstr>
      <vt:lpstr>1.3  剖析科学技术与法律的互动关系</vt:lpstr>
      <vt:lpstr>1 .  科技对法律的影响</vt:lpstr>
      <vt:lpstr> 科技对法律的影响（续）</vt:lpstr>
      <vt:lpstr>   “科技与法治关系”的法理学视角</vt:lpstr>
      <vt:lpstr>     法律与科技中特殊的维度</vt:lpstr>
      <vt:lpstr>打通法律与科技之间的藩篱</vt:lpstr>
      <vt:lpstr>科技与法治关系的相关研究成果</vt:lpstr>
      <vt:lpstr>2 . 法律对科技的影响</vt:lpstr>
      <vt:lpstr>科学技术本身具有正负两大剖析层面：</vt:lpstr>
      <vt:lpstr>A. 兴利—促进人类文明进步</vt:lpstr>
      <vt:lpstr>B. 除弊—科技异化的治理</vt:lpstr>
      <vt:lpstr>除弊—科技异化的产生及表现</vt:lpstr>
      <vt:lpstr>PowerPoint 演示文稿</vt:lpstr>
      <vt:lpstr>科技异化的表现</vt:lpstr>
      <vt:lpstr>科技异化的法律治理</vt:lpstr>
      <vt:lpstr>    启示：</vt:lpstr>
      <vt:lpstr>3. 法律对科技的规范形式</vt:lpstr>
      <vt:lpstr>  科技与法律关系的总结及启迪</vt:lpstr>
      <vt:lpstr>       思考题：</vt:lpstr>
      <vt:lpstr>PowerPoint 演示文稿</vt:lpstr>
    </vt:vector>
  </TitlesOfParts>
  <Company>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第七讲   民事诉讼证据</dc:title>
  <dc:creator>谭</dc:creator>
  <cp:lastModifiedBy>程 逸飞</cp:lastModifiedBy>
  <cp:revision>1217</cp:revision>
  <dcterms:created xsi:type="dcterms:W3CDTF">2004-04-10T13:03:00Z</dcterms:created>
  <dcterms:modified xsi:type="dcterms:W3CDTF">2021-12-28T13:59:37Z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