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72A5DD-B255-4562-8E5C-97352C33A888}"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306EF7FD-F56B-4134-9664-282980B2D40B}" type="pres">
      <dgm:prSet presAssocID="{A472A5DD-B255-4562-8E5C-97352C33A888}" presName="Name0" presStyleCnt="0">
        <dgm:presLayoutVars>
          <dgm:dir/>
          <dgm:animLvl val="lvl"/>
          <dgm:resizeHandles val="exact"/>
        </dgm:presLayoutVars>
      </dgm:prSet>
      <dgm:spPr/>
    </dgm:pt>
  </dgm:ptLst>
  <dgm:cxnLst>
    <dgm:cxn modelId="{1AD38E35-8E10-4E20-9B3B-6A504E4009D3}" type="presOf" srcId="{A472A5DD-B255-4562-8E5C-97352C33A888}" destId="{306EF7FD-F56B-4134-9664-282980B2D40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8D6C1-C180-4C22-AC3D-2BEF37F31C90}" type="doc">
      <dgm:prSet loTypeId="urn:microsoft.com/office/officeart/2005/8/layout/hierarchy3#1" loCatId="list" qsTypeId="urn:microsoft.com/office/officeart/2005/8/quickstyle/simple1#2" qsCatId="simple" csTypeId="urn:microsoft.com/office/officeart/2005/8/colors/accent1_2#2" csCatId="accent1" phldr="1"/>
      <dgm:spPr/>
      <dgm:t>
        <a:bodyPr/>
        <a:lstStyle/>
        <a:p>
          <a:endParaRPr lang="zh-CN" altLang="en-US"/>
        </a:p>
      </dgm:t>
    </dgm:pt>
    <dgm:pt modelId="{D7818203-2C5B-4D78-99A5-2C0AE5EEEBCF}">
      <dgm:prSet phldrT="[文本]"/>
      <dgm:spPr/>
      <dgm:t>
        <a:bodyPr/>
        <a:lstStyle/>
        <a:p>
          <a:r>
            <a:rPr lang="zh-CN" altLang="en-US" b="1" dirty="0">
              <a:solidFill>
                <a:srgbClr val="FFFF00"/>
              </a:solidFill>
            </a:rPr>
            <a:t>涉案专利的作用</a:t>
          </a:r>
        </a:p>
      </dgm:t>
    </dgm:pt>
    <dgm:pt modelId="{610ECC7A-F433-4F26-BC95-484488254BA6}" type="parTrans" cxnId="{D185E0DB-1EA2-4BA8-BD67-4F9844F2D65C}">
      <dgm:prSet/>
      <dgm:spPr/>
      <dgm:t>
        <a:bodyPr/>
        <a:lstStyle/>
        <a:p>
          <a:endParaRPr lang="zh-CN" altLang="en-US"/>
        </a:p>
      </dgm:t>
    </dgm:pt>
    <dgm:pt modelId="{5233BB9D-2B82-43AF-954D-63F48391D51E}" type="sibTrans" cxnId="{D185E0DB-1EA2-4BA8-BD67-4F9844F2D65C}">
      <dgm:prSet/>
      <dgm:spPr/>
      <dgm:t>
        <a:bodyPr/>
        <a:lstStyle/>
        <a:p>
          <a:endParaRPr lang="zh-CN" altLang="en-US"/>
        </a:p>
      </dgm:t>
    </dgm:pt>
    <dgm:pt modelId="{D430F14A-3A19-483E-BE60-E14A00222F52}">
      <dgm:prSet phldrT="[文本]" custT="1"/>
      <dgm:spPr/>
      <dgm:t>
        <a:bodyPr/>
        <a:lstStyle/>
        <a:p>
          <a:r>
            <a:rPr lang="zh-CN" altLang="en-US" sz="1800" dirty="0"/>
            <a:t>原告证据表明具有巨大的社会效益和经济效益，解决了该项目国产化研制中相关的技术问题，具有积极的作用。</a:t>
          </a:r>
        </a:p>
      </dgm:t>
    </dgm:pt>
    <dgm:pt modelId="{F91E716C-91F3-4115-8373-5B1BA921A84F}" type="parTrans" cxnId="{EB957D10-CAA0-4E2C-B9DC-629D00958539}">
      <dgm:prSet/>
      <dgm:spPr/>
      <dgm:t>
        <a:bodyPr/>
        <a:lstStyle/>
        <a:p>
          <a:endParaRPr lang="zh-CN" altLang="en-US"/>
        </a:p>
      </dgm:t>
    </dgm:pt>
    <dgm:pt modelId="{B97DAE8D-C758-4630-B9E7-6DC69C56C3ED}" type="sibTrans" cxnId="{EB957D10-CAA0-4E2C-B9DC-629D00958539}">
      <dgm:prSet/>
      <dgm:spPr/>
      <dgm:t>
        <a:bodyPr/>
        <a:lstStyle/>
        <a:p>
          <a:endParaRPr lang="zh-CN" altLang="en-US"/>
        </a:p>
      </dgm:t>
    </dgm:pt>
    <dgm:pt modelId="{60DC52CD-C37D-46F8-B648-046E26CBDBF9}">
      <dgm:prSet phldrT="[文本]" custT="1"/>
      <dgm:spPr/>
      <dgm:t>
        <a:bodyPr/>
        <a:lstStyle/>
        <a:p>
          <a:r>
            <a:rPr lang="zh-CN" altLang="en-US" sz="1800" dirty="0"/>
            <a:t>设计人获得了</a:t>
          </a:r>
          <a:r>
            <a:rPr lang="en-US" altLang="en-US" sz="1800" dirty="0"/>
            <a:t>《</a:t>
          </a:r>
          <a:r>
            <a:rPr lang="zh-CN" altLang="en-US" sz="1800" dirty="0"/>
            <a:t>国防科学技术奖荣誉证书</a:t>
          </a:r>
          <a:r>
            <a:rPr lang="en-US" altLang="en-US" sz="1800" dirty="0"/>
            <a:t>》</a:t>
          </a:r>
          <a:r>
            <a:rPr lang="zh-CN" altLang="en-US" sz="1800" dirty="0"/>
            <a:t>，且所获奖项等级较高。</a:t>
          </a:r>
        </a:p>
      </dgm:t>
    </dgm:pt>
    <dgm:pt modelId="{7BA94A93-C8D6-40FD-B65B-4975F7C5D132}" type="parTrans" cxnId="{34E34B5B-8863-4E10-BB99-E0A6F88CB7C4}">
      <dgm:prSet/>
      <dgm:spPr/>
      <dgm:t>
        <a:bodyPr/>
        <a:lstStyle/>
        <a:p>
          <a:endParaRPr lang="zh-CN" altLang="en-US"/>
        </a:p>
      </dgm:t>
    </dgm:pt>
    <dgm:pt modelId="{DCF3FDBD-8FF1-4118-A457-58406C1BC156}" type="sibTrans" cxnId="{34E34B5B-8863-4E10-BB99-E0A6F88CB7C4}">
      <dgm:prSet/>
      <dgm:spPr/>
      <dgm:t>
        <a:bodyPr/>
        <a:lstStyle/>
        <a:p>
          <a:endParaRPr lang="zh-CN" altLang="en-US"/>
        </a:p>
      </dgm:t>
    </dgm:pt>
    <dgm:pt modelId="{BE701C0C-79AF-4873-A8C4-9BD449097A1B}">
      <dgm:prSet phldrT="[文本]"/>
      <dgm:spPr/>
      <dgm:t>
        <a:bodyPr/>
        <a:lstStyle/>
        <a:p>
          <a:r>
            <a:rPr lang="zh-CN" altLang="en-US" b="1" dirty="0">
              <a:solidFill>
                <a:srgbClr val="FFFF00"/>
              </a:solidFill>
            </a:rPr>
            <a:t>涉案专利是否实施</a:t>
          </a:r>
        </a:p>
      </dgm:t>
    </dgm:pt>
    <dgm:pt modelId="{B450FAB9-52B5-4C90-A9C2-26638E2F8A05}" type="parTrans" cxnId="{DEF2C941-9C05-4658-8E14-FAF2613E9E70}">
      <dgm:prSet/>
      <dgm:spPr/>
      <dgm:t>
        <a:bodyPr/>
        <a:lstStyle/>
        <a:p>
          <a:endParaRPr lang="zh-CN" altLang="en-US"/>
        </a:p>
      </dgm:t>
    </dgm:pt>
    <dgm:pt modelId="{06DDD603-C222-494A-9E49-B822D4122C35}" type="sibTrans" cxnId="{DEF2C941-9C05-4658-8E14-FAF2613E9E70}">
      <dgm:prSet/>
      <dgm:spPr/>
      <dgm:t>
        <a:bodyPr/>
        <a:lstStyle/>
        <a:p>
          <a:endParaRPr lang="zh-CN" altLang="en-US"/>
        </a:p>
      </dgm:t>
    </dgm:pt>
    <dgm:pt modelId="{F9E3D953-1871-465D-B580-B935A9C5F61B}">
      <dgm:prSet phldrT="[文本]"/>
      <dgm:spPr/>
      <dgm:t>
        <a:bodyPr/>
        <a:lstStyle/>
        <a:p>
          <a:r>
            <a:rPr lang="zh-CN" altLang="en-US" dirty="0"/>
            <a:t>虽然金城集团陈述其系基于上级单位的指示而无偿提供给北航材料研究院使用涉案模具，没用直接实施涉案专利，但是研究院生产的动力涡轮毛坯又供应给金城集团。</a:t>
          </a:r>
        </a:p>
      </dgm:t>
    </dgm:pt>
    <dgm:pt modelId="{2562D57D-1C99-4AA0-AE75-B0282D208DB4}" type="parTrans" cxnId="{C20BDF1C-3475-4C97-9C13-5A87F35A9422}">
      <dgm:prSet/>
      <dgm:spPr/>
      <dgm:t>
        <a:bodyPr/>
        <a:lstStyle/>
        <a:p>
          <a:endParaRPr lang="zh-CN" altLang="en-US"/>
        </a:p>
      </dgm:t>
    </dgm:pt>
    <dgm:pt modelId="{52A41C65-28F2-4802-A73D-CE852A4E9350}" type="sibTrans" cxnId="{C20BDF1C-3475-4C97-9C13-5A87F35A9422}">
      <dgm:prSet/>
      <dgm:spPr/>
      <dgm:t>
        <a:bodyPr/>
        <a:lstStyle/>
        <a:p>
          <a:endParaRPr lang="zh-CN" altLang="en-US"/>
        </a:p>
      </dgm:t>
    </dgm:pt>
    <dgm:pt modelId="{5B84F1A2-B798-46BB-8453-F1DD4C46C146}">
      <dgm:prSet phldrT="[文本]"/>
      <dgm:spPr/>
      <dgm:t>
        <a:bodyPr/>
        <a:lstStyle/>
        <a:p>
          <a:r>
            <a:rPr lang="zh-CN" altLang="en-US" dirty="0"/>
            <a:t>所以，金城集团所述系无偿提供给研究院使用，其实际上亦从北京航空材料研究院实施涉案专利中获得了经济效益。</a:t>
          </a:r>
        </a:p>
      </dgm:t>
    </dgm:pt>
    <dgm:pt modelId="{EBC711E6-0E96-486F-BD8D-0FC68A928AD7}" type="parTrans" cxnId="{F0410582-7789-4B15-BD5E-9BB378B36D40}">
      <dgm:prSet/>
      <dgm:spPr/>
      <dgm:t>
        <a:bodyPr/>
        <a:lstStyle/>
        <a:p>
          <a:endParaRPr lang="zh-CN" altLang="en-US"/>
        </a:p>
      </dgm:t>
    </dgm:pt>
    <dgm:pt modelId="{4059C0ED-3848-4810-8F1E-F8655CB72B80}" type="sibTrans" cxnId="{F0410582-7789-4B15-BD5E-9BB378B36D40}">
      <dgm:prSet/>
      <dgm:spPr/>
      <dgm:t>
        <a:bodyPr/>
        <a:lstStyle/>
        <a:p>
          <a:endParaRPr lang="zh-CN" altLang="en-US"/>
        </a:p>
      </dgm:t>
    </dgm:pt>
    <dgm:pt modelId="{7623D902-E146-4A49-AACF-63BA3CAE663F}" type="pres">
      <dgm:prSet presAssocID="{5458D6C1-C180-4C22-AC3D-2BEF37F31C90}" presName="diagram" presStyleCnt="0">
        <dgm:presLayoutVars>
          <dgm:chPref val="1"/>
          <dgm:dir/>
          <dgm:animOne val="branch"/>
          <dgm:animLvl val="lvl"/>
          <dgm:resizeHandles/>
        </dgm:presLayoutVars>
      </dgm:prSet>
      <dgm:spPr/>
    </dgm:pt>
    <dgm:pt modelId="{7970B518-6909-4458-9B81-7F3F7B5C2F29}" type="pres">
      <dgm:prSet presAssocID="{D7818203-2C5B-4D78-99A5-2C0AE5EEEBCF}" presName="root" presStyleCnt="0"/>
      <dgm:spPr/>
    </dgm:pt>
    <dgm:pt modelId="{953BA26D-C6CA-4009-8007-19A8EEFCAD1F}" type="pres">
      <dgm:prSet presAssocID="{D7818203-2C5B-4D78-99A5-2C0AE5EEEBCF}" presName="rootComposite" presStyleCnt="0"/>
      <dgm:spPr/>
    </dgm:pt>
    <dgm:pt modelId="{EDBEECD7-6599-4B83-AA45-837E008BFCDC}" type="pres">
      <dgm:prSet presAssocID="{D7818203-2C5B-4D78-99A5-2C0AE5EEEBCF}" presName="rootText" presStyleLbl="node1" presStyleIdx="0" presStyleCnt="2"/>
      <dgm:spPr/>
    </dgm:pt>
    <dgm:pt modelId="{7D239578-34B0-4723-961F-C648CB1686E8}" type="pres">
      <dgm:prSet presAssocID="{D7818203-2C5B-4D78-99A5-2C0AE5EEEBCF}" presName="rootConnector" presStyleLbl="node1" presStyleIdx="0" presStyleCnt="2"/>
      <dgm:spPr/>
    </dgm:pt>
    <dgm:pt modelId="{F919E103-DB70-4B54-9A35-6011956C8AD4}" type="pres">
      <dgm:prSet presAssocID="{D7818203-2C5B-4D78-99A5-2C0AE5EEEBCF}" presName="childShape" presStyleCnt="0"/>
      <dgm:spPr/>
    </dgm:pt>
    <dgm:pt modelId="{EAFF4E35-2E7B-4073-B392-E482866D998D}" type="pres">
      <dgm:prSet presAssocID="{F91E716C-91F3-4115-8373-5B1BA921A84F}" presName="Name13" presStyleLbl="parChTrans1D2" presStyleIdx="0" presStyleCnt="4"/>
      <dgm:spPr/>
    </dgm:pt>
    <dgm:pt modelId="{4DA377A8-6259-409B-B1CD-C6BD93E70B29}" type="pres">
      <dgm:prSet presAssocID="{D430F14A-3A19-483E-BE60-E14A00222F52}" presName="childText" presStyleLbl="bgAcc1" presStyleIdx="0" presStyleCnt="4" custScaleX="114064" custScaleY="123456">
        <dgm:presLayoutVars>
          <dgm:bulletEnabled val="1"/>
        </dgm:presLayoutVars>
      </dgm:prSet>
      <dgm:spPr/>
    </dgm:pt>
    <dgm:pt modelId="{3A2C13F9-3BB0-4003-A298-C6990B63F46B}" type="pres">
      <dgm:prSet presAssocID="{7BA94A93-C8D6-40FD-B65B-4975F7C5D132}" presName="Name13" presStyleLbl="parChTrans1D2" presStyleIdx="1" presStyleCnt="4"/>
      <dgm:spPr/>
    </dgm:pt>
    <dgm:pt modelId="{B9C805B4-C00C-40CF-9C7D-0133774F6C14}" type="pres">
      <dgm:prSet presAssocID="{60DC52CD-C37D-46F8-B648-046E26CBDBF9}" presName="childText" presStyleLbl="bgAcc1" presStyleIdx="1" presStyleCnt="4" custScaleX="115422">
        <dgm:presLayoutVars>
          <dgm:bulletEnabled val="1"/>
        </dgm:presLayoutVars>
      </dgm:prSet>
      <dgm:spPr/>
    </dgm:pt>
    <dgm:pt modelId="{5F00DC29-E7ED-4161-9911-0EE63CC8B2B7}" type="pres">
      <dgm:prSet presAssocID="{BE701C0C-79AF-4873-A8C4-9BD449097A1B}" presName="root" presStyleCnt="0"/>
      <dgm:spPr/>
    </dgm:pt>
    <dgm:pt modelId="{AABEB398-239D-4D20-B755-90311E03DC8A}" type="pres">
      <dgm:prSet presAssocID="{BE701C0C-79AF-4873-A8C4-9BD449097A1B}" presName="rootComposite" presStyleCnt="0"/>
      <dgm:spPr/>
    </dgm:pt>
    <dgm:pt modelId="{7DAB9001-FE81-441A-879F-50E81ACCC3DC}" type="pres">
      <dgm:prSet presAssocID="{BE701C0C-79AF-4873-A8C4-9BD449097A1B}" presName="rootText" presStyleLbl="node1" presStyleIdx="1" presStyleCnt="2"/>
      <dgm:spPr/>
    </dgm:pt>
    <dgm:pt modelId="{9F47D6BF-C480-451A-A542-50C19827A8B3}" type="pres">
      <dgm:prSet presAssocID="{BE701C0C-79AF-4873-A8C4-9BD449097A1B}" presName="rootConnector" presStyleLbl="node1" presStyleIdx="1" presStyleCnt="2"/>
      <dgm:spPr/>
    </dgm:pt>
    <dgm:pt modelId="{AA26022A-72B5-480B-ADBB-03A0133D17AA}" type="pres">
      <dgm:prSet presAssocID="{BE701C0C-79AF-4873-A8C4-9BD449097A1B}" presName="childShape" presStyleCnt="0"/>
      <dgm:spPr/>
    </dgm:pt>
    <dgm:pt modelId="{D49564FC-584E-4B97-BA8D-631FB36BE466}" type="pres">
      <dgm:prSet presAssocID="{2562D57D-1C99-4AA0-AE75-B0282D208DB4}" presName="Name13" presStyleLbl="parChTrans1D2" presStyleIdx="2" presStyleCnt="4"/>
      <dgm:spPr/>
    </dgm:pt>
    <dgm:pt modelId="{374B28BD-0212-49E9-8B54-D9D987FFF312}" type="pres">
      <dgm:prSet presAssocID="{F9E3D953-1871-465D-B580-B935A9C5F61B}" presName="childText" presStyleLbl="bgAcc1" presStyleIdx="2" presStyleCnt="4" custScaleY="131229">
        <dgm:presLayoutVars>
          <dgm:bulletEnabled val="1"/>
        </dgm:presLayoutVars>
      </dgm:prSet>
      <dgm:spPr/>
    </dgm:pt>
    <dgm:pt modelId="{1328A33D-7629-4796-AF22-9E277B328CE0}" type="pres">
      <dgm:prSet presAssocID="{EBC711E6-0E96-486F-BD8D-0FC68A928AD7}" presName="Name13" presStyleLbl="parChTrans1D2" presStyleIdx="3" presStyleCnt="4"/>
      <dgm:spPr/>
    </dgm:pt>
    <dgm:pt modelId="{998CD040-C735-4A89-99DF-58886434EF28}" type="pres">
      <dgm:prSet presAssocID="{5B84F1A2-B798-46BB-8453-F1DD4C46C146}" presName="childText" presStyleLbl="bgAcc1" presStyleIdx="3" presStyleCnt="4" custScaleY="94576">
        <dgm:presLayoutVars>
          <dgm:bulletEnabled val="1"/>
        </dgm:presLayoutVars>
      </dgm:prSet>
      <dgm:spPr/>
    </dgm:pt>
  </dgm:ptLst>
  <dgm:cxnLst>
    <dgm:cxn modelId="{EB957D10-CAA0-4E2C-B9DC-629D00958539}" srcId="{D7818203-2C5B-4D78-99A5-2C0AE5EEEBCF}" destId="{D430F14A-3A19-483E-BE60-E14A00222F52}" srcOrd="0" destOrd="0" parTransId="{F91E716C-91F3-4115-8373-5B1BA921A84F}" sibTransId="{B97DAE8D-C758-4630-B9E7-6DC69C56C3ED}"/>
    <dgm:cxn modelId="{C20BDF1C-3475-4C97-9C13-5A87F35A9422}" srcId="{BE701C0C-79AF-4873-A8C4-9BD449097A1B}" destId="{F9E3D953-1871-465D-B580-B935A9C5F61B}" srcOrd="0" destOrd="0" parTransId="{2562D57D-1C99-4AA0-AE75-B0282D208DB4}" sibTransId="{52A41C65-28F2-4802-A73D-CE852A4E9350}"/>
    <dgm:cxn modelId="{8138672F-4CFA-4114-9FD6-08A8E7346E05}" type="presOf" srcId="{D430F14A-3A19-483E-BE60-E14A00222F52}" destId="{4DA377A8-6259-409B-B1CD-C6BD93E70B29}" srcOrd="0" destOrd="0" presId="urn:microsoft.com/office/officeart/2005/8/layout/hierarchy3#1"/>
    <dgm:cxn modelId="{23769635-74F5-4A13-AF0C-B98E90E77D75}" type="presOf" srcId="{5458D6C1-C180-4C22-AC3D-2BEF37F31C90}" destId="{7623D902-E146-4A49-AACF-63BA3CAE663F}" srcOrd="0" destOrd="0" presId="urn:microsoft.com/office/officeart/2005/8/layout/hierarchy3#1"/>
    <dgm:cxn modelId="{34E34B5B-8863-4E10-BB99-E0A6F88CB7C4}" srcId="{D7818203-2C5B-4D78-99A5-2C0AE5EEEBCF}" destId="{60DC52CD-C37D-46F8-B648-046E26CBDBF9}" srcOrd="1" destOrd="0" parTransId="{7BA94A93-C8D6-40FD-B65B-4975F7C5D132}" sibTransId="{DCF3FDBD-8FF1-4118-A457-58406C1BC156}"/>
    <dgm:cxn modelId="{DEF2C941-9C05-4658-8E14-FAF2613E9E70}" srcId="{5458D6C1-C180-4C22-AC3D-2BEF37F31C90}" destId="{BE701C0C-79AF-4873-A8C4-9BD449097A1B}" srcOrd="1" destOrd="0" parTransId="{B450FAB9-52B5-4C90-A9C2-26638E2F8A05}" sibTransId="{06DDD603-C222-494A-9E49-B822D4122C35}"/>
    <dgm:cxn modelId="{A9C01743-135C-47FA-86BD-88A49C8497ED}" type="presOf" srcId="{EBC711E6-0E96-486F-BD8D-0FC68A928AD7}" destId="{1328A33D-7629-4796-AF22-9E277B328CE0}" srcOrd="0" destOrd="0" presId="urn:microsoft.com/office/officeart/2005/8/layout/hierarchy3#1"/>
    <dgm:cxn modelId="{DF469844-2F97-4C76-9A27-8FB46FE100F1}" type="presOf" srcId="{F91E716C-91F3-4115-8373-5B1BA921A84F}" destId="{EAFF4E35-2E7B-4073-B392-E482866D998D}" srcOrd="0" destOrd="0" presId="urn:microsoft.com/office/officeart/2005/8/layout/hierarchy3#1"/>
    <dgm:cxn modelId="{7322FB44-DB2E-4C08-85C7-5246269D1BA9}" type="presOf" srcId="{BE701C0C-79AF-4873-A8C4-9BD449097A1B}" destId="{7DAB9001-FE81-441A-879F-50E81ACCC3DC}" srcOrd="0" destOrd="0" presId="urn:microsoft.com/office/officeart/2005/8/layout/hierarchy3#1"/>
    <dgm:cxn modelId="{553D1F6F-86E3-4E68-8512-D007F3C8A031}" type="presOf" srcId="{60DC52CD-C37D-46F8-B648-046E26CBDBF9}" destId="{B9C805B4-C00C-40CF-9C7D-0133774F6C14}" srcOrd="0" destOrd="0" presId="urn:microsoft.com/office/officeart/2005/8/layout/hierarchy3#1"/>
    <dgm:cxn modelId="{7E99DC4F-53C4-4D86-998A-7AED9BB9B5B1}" type="presOf" srcId="{BE701C0C-79AF-4873-A8C4-9BD449097A1B}" destId="{9F47D6BF-C480-451A-A542-50C19827A8B3}" srcOrd="1" destOrd="0" presId="urn:microsoft.com/office/officeart/2005/8/layout/hierarchy3#1"/>
    <dgm:cxn modelId="{F0410582-7789-4B15-BD5E-9BB378B36D40}" srcId="{BE701C0C-79AF-4873-A8C4-9BD449097A1B}" destId="{5B84F1A2-B798-46BB-8453-F1DD4C46C146}" srcOrd="1" destOrd="0" parTransId="{EBC711E6-0E96-486F-BD8D-0FC68A928AD7}" sibTransId="{4059C0ED-3848-4810-8F1E-F8655CB72B80}"/>
    <dgm:cxn modelId="{2F259FA1-5E99-48C7-912C-BB6E0BBFC844}" type="presOf" srcId="{F9E3D953-1871-465D-B580-B935A9C5F61B}" destId="{374B28BD-0212-49E9-8B54-D9D987FFF312}" srcOrd="0" destOrd="0" presId="urn:microsoft.com/office/officeart/2005/8/layout/hierarchy3#1"/>
    <dgm:cxn modelId="{CE8916CA-D31C-4C3E-B548-24D0C81270CE}" type="presOf" srcId="{7BA94A93-C8D6-40FD-B65B-4975F7C5D132}" destId="{3A2C13F9-3BB0-4003-A298-C6990B63F46B}" srcOrd="0" destOrd="0" presId="urn:microsoft.com/office/officeart/2005/8/layout/hierarchy3#1"/>
    <dgm:cxn modelId="{D185E0DB-1EA2-4BA8-BD67-4F9844F2D65C}" srcId="{5458D6C1-C180-4C22-AC3D-2BEF37F31C90}" destId="{D7818203-2C5B-4D78-99A5-2C0AE5EEEBCF}" srcOrd="0" destOrd="0" parTransId="{610ECC7A-F433-4F26-BC95-484488254BA6}" sibTransId="{5233BB9D-2B82-43AF-954D-63F48391D51E}"/>
    <dgm:cxn modelId="{B04912EB-53F4-42F6-9FC6-939C962E08E6}" type="presOf" srcId="{D7818203-2C5B-4D78-99A5-2C0AE5EEEBCF}" destId="{7D239578-34B0-4723-961F-C648CB1686E8}" srcOrd="1" destOrd="0" presId="urn:microsoft.com/office/officeart/2005/8/layout/hierarchy3#1"/>
    <dgm:cxn modelId="{144B1EEC-16EF-46C2-9A7D-FA219B0A61B4}" type="presOf" srcId="{2562D57D-1C99-4AA0-AE75-B0282D208DB4}" destId="{D49564FC-584E-4B97-BA8D-631FB36BE466}" srcOrd="0" destOrd="0" presId="urn:microsoft.com/office/officeart/2005/8/layout/hierarchy3#1"/>
    <dgm:cxn modelId="{691167EF-46A2-41D7-871D-A7D600DEC71C}" type="presOf" srcId="{5B84F1A2-B798-46BB-8453-F1DD4C46C146}" destId="{998CD040-C735-4A89-99DF-58886434EF28}" srcOrd="0" destOrd="0" presId="urn:microsoft.com/office/officeart/2005/8/layout/hierarchy3#1"/>
    <dgm:cxn modelId="{421D50F2-425A-4E6A-A44F-2F4F4C9C8615}" type="presOf" srcId="{D7818203-2C5B-4D78-99A5-2C0AE5EEEBCF}" destId="{EDBEECD7-6599-4B83-AA45-837E008BFCDC}" srcOrd="0" destOrd="0" presId="urn:microsoft.com/office/officeart/2005/8/layout/hierarchy3#1"/>
    <dgm:cxn modelId="{CCDCE784-F5D1-430D-953F-E8F397A259E1}" type="presParOf" srcId="{7623D902-E146-4A49-AACF-63BA3CAE663F}" destId="{7970B518-6909-4458-9B81-7F3F7B5C2F29}" srcOrd="0" destOrd="0" presId="urn:microsoft.com/office/officeart/2005/8/layout/hierarchy3#1"/>
    <dgm:cxn modelId="{78B1BEF1-0A97-4E75-9661-C5009A844099}" type="presParOf" srcId="{7970B518-6909-4458-9B81-7F3F7B5C2F29}" destId="{953BA26D-C6CA-4009-8007-19A8EEFCAD1F}" srcOrd="0" destOrd="0" presId="urn:microsoft.com/office/officeart/2005/8/layout/hierarchy3#1"/>
    <dgm:cxn modelId="{C8A703D6-9568-4C9B-A40F-E1EA557361F1}" type="presParOf" srcId="{953BA26D-C6CA-4009-8007-19A8EEFCAD1F}" destId="{EDBEECD7-6599-4B83-AA45-837E008BFCDC}" srcOrd="0" destOrd="0" presId="urn:microsoft.com/office/officeart/2005/8/layout/hierarchy3#1"/>
    <dgm:cxn modelId="{98D14EAD-EB88-4C82-8BEB-F1147ABC8320}" type="presParOf" srcId="{953BA26D-C6CA-4009-8007-19A8EEFCAD1F}" destId="{7D239578-34B0-4723-961F-C648CB1686E8}" srcOrd="1" destOrd="0" presId="urn:microsoft.com/office/officeart/2005/8/layout/hierarchy3#1"/>
    <dgm:cxn modelId="{B955C2D1-DFD8-4AE5-9BA3-AA67B7F0F1FB}" type="presParOf" srcId="{7970B518-6909-4458-9B81-7F3F7B5C2F29}" destId="{F919E103-DB70-4B54-9A35-6011956C8AD4}" srcOrd="1" destOrd="0" presId="urn:microsoft.com/office/officeart/2005/8/layout/hierarchy3#1"/>
    <dgm:cxn modelId="{26450D10-8205-4714-987B-6B15C565912A}" type="presParOf" srcId="{F919E103-DB70-4B54-9A35-6011956C8AD4}" destId="{EAFF4E35-2E7B-4073-B392-E482866D998D}" srcOrd="0" destOrd="0" presId="urn:microsoft.com/office/officeart/2005/8/layout/hierarchy3#1"/>
    <dgm:cxn modelId="{D018D31B-9589-4CA6-AE6E-9C0E4F7C99FB}" type="presParOf" srcId="{F919E103-DB70-4B54-9A35-6011956C8AD4}" destId="{4DA377A8-6259-409B-B1CD-C6BD93E70B29}" srcOrd="1" destOrd="0" presId="urn:microsoft.com/office/officeart/2005/8/layout/hierarchy3#1"/>
    <dgm:cxn modelId="{E71C51D6-E43B-4E6B-ACB2-58F0DB391490}" type="presParOf" srcId="{F919E103-DB70-4B54-9A35-6011956C8AD4}" destId="{3A2C13F9-3BB0-4003-A298-C6990B63F46B}" srcOrd="2" destOrd="0" presId="urn:microsoft.com/office/officeart/2005/8/layout/hierarchy3#1"/>
    <dgm:cxn modelId="{790776C8-DB7D-4BDB-9B4E-C889A933ABF6}" type="presParOf" srcId="{F919E103-DB70-4B54-9A35-6011956C8AD4}" destId="{B9C805B4-C00C-40CF-9C7D-0133774F6C14}" srcOrd="3" destOrd="0" presId="urn:microsoft.com/office/officeart/2005/8/layout/hierarchy3#1"/>
    <dgm:cxn modelId="{EB182C61-CA49-4517-B402-38193F261321}" type="presParOf" srcId="{7623D902-E146-4A49-AACF-63BA3CAE663F}" destId="{5F00DC29-E7ED-4161-9911-0EE63CC8B2B7}" srcOrd="1" destOrd="0" presId="urn:microsoft.com/office/officeart/2005/8/layout/hierarchy3#1"/>
    <dgm:cxn modelId="{94FD396F-89D0-486A-8F94-99C70D1798FC}" type="presParOf" srcId="{5F00DC29-E7ED-4161-9911-0EE63CC8B2B7}" destId="{AABEB398-239D-4D20-B755-90311E03DC8A}" srcOrd="0" destOrd="0" presId="urn:microsoft.com/office/officeart/2005/8/layout/hierarchy3#1"/>
    <dgm:cxn modelId="{98C6AB1F-8291-4C05-9DB0-02810CB94564}" type="presParOf" srcId="{AABEB398-239D-4D20-B755-90311E03DC8A}" destId="{7DAB9001-FE81-441A-879F-50E81ACCC3DC}" srcOrd="0" destOrd="0" presId="urn:microsoft.com/office/officeart/2005/8/layout/hierarchy3#1"/>
    <dgm:cxn modelId="{3D13D3FB-DEA9-4C94-80B5-2F51140541F9}" type="presParOf" srcId="{AABEB398-239D-4D20-B755-90311E03DC8A}" destId="{9F47D6BF-C480-451A-A542-50C19827A8B3}" srcOrd="1" destOrd="0" presId="urn:microsoft.com/office/officeart/2005/8/layout/hierarchy3#1"/>
    <dgm:cxn modelId="{0353AE1E-8DD6-4B86-BCED-8B84AE327F04}" type="presParOf" srcId="{5F00DC29-E7ED-4161-9911-0EE63CC8B2B7}" destId="{AA26022A-72B5-480B-ADBB-03A0133D17AA}" srcOrd="1" destOrd="0" presId="urn:microsoft.com/office/officeart/2005/8/layout/hierarchy3#1"/>
    <dgm:cxn modelId="{9603FA2B-D1EE-45B9-A1D2-A4E696BEF2DE}" type="presParOf" srcId="{AA26022A-72B5-480B-ADBB-03A0133D17AA}" destId="{D49564FC-584E-4B97-BA8D-631FB36BE466}" srcOrd="0" destOrd="0" presId="urn:microsoft.com/office/officeart/2005/8/layout/hierarchy3#1"/>
    <dgm:cxn modelId="{D730E2B5-7434-473C-83F8-E77A9A6F2AD4}" type="presParOf" srcId="{AA26022A-72B5-480B-ADBB-03A0133D17AA}" destId="{374B28BD-0212-49E9-8B54-D9D987FFF312}" srcOrd="1" destOrd="0" presId="urn:microsoft.com/office/officeart/2005/8/layout/hierarchy3#1"/>
    <dgm:cxn modelId="{1E354E0D-9D3C-460A-BC74-640A21423EEA}" type="presParOf" srcId="{AA26022A-72B5-480B-ADBB-03A0133D17AA}" destId="{1328A33D-7629-4796-AF22-9E277B328CE0}" srcOrd="2" destOrd="0" presId="urn:microsoft.com/office/officeart/2005/8/layout/hierarchy3#1"/>
    <dgm:cxn modelId="{5CA99715-DB52-4AD9-A648-4EC22A7FD8A1}" type="presParOf" srcId="{AA26022A-72B5-480B-ADBB-03A0133D17AA}" destId="{998CD040-C735-4A89-99DF-58886434EF28}"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EECD7-6599-4B83-AA45-837E008BFCDC}">
      <dsp:nvSpPr>
        <dsp:cNvPr id="0" name=""/>
        <dsp:cNvSpPr/>
      </dsp:nvSpPr>
      <dsp:spPr>
        <a:xfrm>
          <a:off x="747" y="718057"/>
          <a:ext cx="2719170" cy="1359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solidFill>
                <a:srgbClr val="FFFF00"/>
              </a:solidFill>
            </a:rPr>
            <a:t>涉案专利的作用</a:t>
          </a:r>
        </a:p>
      </dsp:txBody>
      <dsp:txXfrm>
        <a:off x="40568" y="757878"/>
        <a:ext cx="2639528" cy="1279943"/>
      </dsp:txXfrm>
    </dsp:sp>
    <dsp:sp modelId="{EAFF4E35-2E7B-4073-B392-E482866D998D}">
      <dsp:nvSpPr>
        <dsp:cNvPr id="0" name=""/>
        <dsp:cNvSpPr/>
      </dsp:nvSpPr>
      <dsp:spPr>
        <a:xfrm>
          <a:off x="272664" y="2077642"/>
          <a:ext cx="271917" cy="1179140"/>
        </a:xfrm>
        <a:custGeom>
          <a:avLst/>
          <a:gdLst/>
          <a:ahLst/>
          <a:cxnLst/>
          <a:rect l="0" t="0" r="0" b="0"/>
          <a:pathLst>
            <a:path>
              <a:moveTo>
                <a:pt x="0" y="0"/>
              </a:moveTo>
              <a:lnTo>
                <a:pt x="0" y="1179140"/>
              </a:lnTo>
              <a:lnTo>
                <a:pt x="271917" y="11791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A377A8-6259-409B-B1CD-C6BD93E70B29}">
      <dsp:nvSpPr>
        <dsp:cNvPr id="0" name=""/>
        <dsp:cNvSpPr/>
      </dsp:nvSpPr>
      <dsp:spPr>
        <a:xfrm>
          <a:off x="544581" y="2417538"/>
          <a:ext cx="2481275" cy="16784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原告证据表明具有巨大的社会效益和经济效益，解决了该项目国产化研制中相关的技术问题，具有积极的作用。</a:t>
          </a:r>
        </a:p>
      </dsp:txBody>
      <dsp:txXfrm>
        <a:off x="593742" y="2466699"/>
        <a:ext cx="2382953" cy="1580167"/>
      </dsp:txXfrm>
    </dsp:sp>
    <dsp:sp modelId="{3A2C13F9-3BB0-4003-A298-C6990B63F46B}">
      <dsp:nvSpPr>
        <dsp:cNvPr id="0" name=""/>
        <dsp:cNvSpPr/>
      </dsp:nvSpPr>
      <dsp:spPr>
        <a:xfrm>
          <a:off x="272664" y="2077642"/>
          <a:ext cx="271917" cy="3038074"/>
        </a:xfrm>
        <a:custGeom>
          <a:avLst/>
          <a:gdLst/>
          <a:ahLst/>
          <a:cxnLst/>
          <a:rect l="0" t="0" r="0" b="0"/>
          <a:pathLst>
            <a:path>
              <a:moveTo>
                <a:pt x="0" y="0"/>
              </a:moveTo>
              <a:lnTo>
                <a:pt x="0" y="3038074"/>
              </a:lnTo>
              <a:lnTo>
                <a:pt x="271917" y="30380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C805B4-C00C-40CF-9C7D-0133774F6C14}">
      <dsp:nvSpPr>
        <dsp:cNvPr id="0" name=""/>
        <dsp:cNvSpPr/>
      </dsp:nvSpPr>
      <dsp:spPr>
        <a:xfrm>
          <a:off x="544581" y="4435924"/>
          <a:ext cx="2510816" cy="1359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设计人获得了</a:t>
          </a:r>
          <a:r>
            <a:rPr lang="en-US" altLang="en-US" sz="1800" kern="1200" dirty="0"/>
            <a:t>《</a:t>
          </a:r>
          <a:r>
            <a:rPr lang="zh-CN" altLang="en-US" sz="1800" kern="1200" dirty="0"/>
            <a:t>国防科学技术奖荣誉证书</a:t>
          </a:r>
          <a:r>
            <a:rPr lang="en-US" altLang="en-US" sz="1800" kern="1200" dirty="0"/>
            <a:t>》</a:t>
          </a:r>
          <a:r>
            <a:rPr lang="zh-CN" altLang="en-US" sz="1800" kern="1200" dirty="0"/>
            <a:t>，且所获奖项等级较高。</a:t>
          </a:r>
        </a:p>
      </dsp:txBody>
      <dsp:txXfrm>
        <a:off x="584402" y="4475745"/>
        <a:ext cx="2431174" cy="1279943"/>
      </dsp:txXfrm>
    </dsp:sp>
    <dsp:sp modelId="{7DAB9001-FE81-441A-879F-50E81ACCC3DC}">
      <dsp:nvSpPr>
        <dsp:cNvPr id="0" name=""/>
        <dsp:cNvSpPr/>
      </dsp:nvSpPr>
      <dsp:spPr>
        <a:xfrm>
          <a:off x="3399709" y="718057"/>
          <a:ext cx="2719170" cy="1359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solidFill>
                <a:srgbClr val="FFFF00"/>
              </a:solidFill>
            </a:rPr>
            <a:t>涉案专利是否实施</a:t>
          </a:r>
        </a:p>
      </dsp:txBody>
      <dsp:txXfrm>
        <a:off x="3439530" y="757878"/>
        <a:ext cx="2639528" cy="1279943"/>
      </dsp:txXfrm>
    </dsp:sp>
    <dsp:sp modelId="{D49564FC-584E-4B97-BA8D-631FB36BE466}">
      <dsp:nvSpPr>
        <dsp:cNvPr id="0" name=""/>
        <dsp:cNvSpPr/>
      </dsp:nvSpPr>
      <dsp:spPr>
        <a:xfrm>
          <a:off x="3671626" y="2077642"/>
          <a:ext cx="271917" cy="1231981"/>
        </a:xfrm>
        <a:custGeom>
          <a:avLst/>
          <a:gdLst/>
          <a:ahLst/>
          <a:cxnLst/>
          <a:rect l="0" t="0" r="0" b="0"/>
          <a:pathLst>
            <a:path>
              <a:moveTo>
                <a:pt x="0" y="0"/>
              </a:moveTo>
              <a:lnTo>
                <a:pt x="0" y="1231981"/>
              </a:lnTo>
              <a:lnTo>
                <a:pt x="271917" y="12319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4B28BD-0212-49E9-8B54-D9D987FFF312}">
      <dsp:nvSpPr>
        <dsp:cNvPr id="0" name=""/>
        <dsp:cNvSpPr/>
      </dsp:nvSpPr>
      <dsp:spPr>
        <a:xfrm>
          <a:off x="3943543" y="2417538"/>
          <a:ext cx="2175336" cy="17841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虽然金城集团陈述其系基于上级单位的指示而无偿提供给北航材料研究院使用涉案模具，没用直接实施涉案专利，但是研究院生产的动力涡轮毛坯又供应给金城集团。</a:t>
          </a:r>
        </a:p>
      </dsp:txBody>
      <dsp:txXfrm>
        <a:off x="3995800" y="2469795"/>
        <a:ext cx="2070822" cy="1679655"/>
      </dsp:txXfrm>
    </dsp:sp>
    <dsp:sp modelId="{1328A33D-7629-4796-AF22-9E277B328CE0}">
      <dsp:nvSpPr>
        <dsp:cNvPr id="0" name=""/>
        <dsp:cNvSpPr/>
      </dsp:nvSpPr>
      <dsp:spPr>
        <a:xfrm>
          <a:off x="3671626" y="2077642"/>
          <a:ext cx="271917" cy="3106883"/>
        </a:xfrm>
        <a:custGeom>
          <a:avLst/>
          <a:gdLst/>
          <a:ahLst/>
          <a:cxnLst/>
          <a:rect l="0" t="0" r="0" b="0"/>
          <a:pathLst>
            <a:path>
              <a:moveTo>
                <a:pt x="0" y="0"/>
              </a:moveTo>
              <a:lnTo>
                <a:pt x="0" y="3106883"/>
              </a:lnTo>
              <a:lnTo>
                <a:pt x="271917" y="31068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8CD040-C735-4A89-99DF-58886434EF28}">
      <dsp:nvSpPr>
        <dsp:cNvPr id="0" name=""/>
        <dsp:cNvSpPr/>
      </dsp:nvSpPr>
      <dsp:spPr>
        <a:xfrm>
          <a:off x="3943543" y="4541605"/>
          <a:ext cx="2175336" cy="12858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所以，金城集团所述系无偿提供给研究院使用，其实际上亦从北京航空材料研究院实施涉案专利中获得了经济效益。</a:t>
          </a:r>
        </a:p>
      </dsp:txBody>
      <dsp:txXfrm>
        <a:off x="3981204" y="4579266"/>
        <a:ext cx="2100014" cy="12105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087C5-823A-448C-B5D4-C7194744655D}" type="datetimeFigureOut">
              <a:rPr lang="zh-CN" altLang="en-US" smtClean="0"/>
              <a:t>2021/12/31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7C68A-35CC-4BD5-A8BA-E2F0B20D3ABD}" type="slidenum">
              <a:rPr lang="zh-CN" altLang="en-US" smtClean="0"/>
              <a:t>‹#›</a:t>
            </a:fld>
            <a:endParaRPr lang="zh-CN" altLang="en-US"/>
          </a:p>
        </p:txBody>
      </p:sp>
    </p:spTree>
    <p:extLst>
      <p:ext uri="{BB962C8B-B14F-4D97-AF65-F5344CB8AC3E}">
        <p14:creationId xmlns:p14="http://schemas.microsoft.com/office/powerpoint/2010/main" val="180277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ln/>
        </p:spPr>
        <p:txBody>
          <a:bodyPr/>
          <a:lstStyle/>
          <a:p>
            <a:pPr>
              <a:lnSpc>
                <a:spcPct val="80000"/>
              </a:lnSpc>
            </a:pPr>
            <a:endParaRPr lang="zh-CN" altLang="en-US" dirty="0"/>
          </a:p>
        </p:txBody>
      </p:sp>
    </p:spTree>
    <p:extLst>
      <p:ext uri="{BB962C8B-B14F-4D97-AF65-F5344CB8AC3E}">
        <p14:creationId xmlns:p14="http://schemas.microsoft.com/office/powerpoint/2010/main" val="149347047"/>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latin typeface="+mn-lt"/>
                <a:ea typeface="+mn-ea"/>
                <a:cs typeface="+mn-cs"/>
              </a:rPr>
              <a:t>王立军的海量专利不是“发明”？ 据媒体报道，王立军在重庆期间获得专利总共</a:t>
            </a:r>
            <a:r>
              <a:rPr lang="en-US" sz="1200" b="1" kern="1200" dirty="0">
                <a:solidFill>
                  <a:schemeClr val="tx1"/>
                </a:solidFill>
                <a:latin typeface="+mn-lt"/>
                <a:ea typeface="+mn-ea"/>
                <a:cs typeface="+mn-cs"/>
              </a:rPr>
              <a:t>254</a:t>
            </a:r>
            <a:r>
              <a:rPr lang="zh-CN" altLang="en-US" sz="1200" b="1" kern="1200" dirty="0">
                <a:solidFill>
                  <a:schemeClr val="tx1"/>
                </a:solidFill>
                <a:latin typeface="+mn-lt"/>
                <a:ea typeface="+mn-ea"/>
                <a:cs typeface="+mn-cs"/>
              </a:rPr>
              <a:t>个</a:t>
            </a:r>
            <a:r>
              <a:rPr lang="zh-CN" altLang="en-US" sz="1200" kern="1200" dirty="0">
                <a:solidFill>
                  <a:schemeClr val="tx1"/>
                </a:solidFill>
                <a:latin typeface="+mn-lt"/>
                <a:ea typeface="+mn-ea"/>
                <a:cs typeface="+mn-cs"/>
              </a:rPr>
              <a:t>。其中有</a:t>
            </a:r>
            <a:r>
              <a:rPr lang="en-US" sz="1200" b="1" kern="1200" dirty="0">
                <a:solidFill>
                  <a:schemeClr val="tx1"/>
                </a:solidFill>
                <a:latin typeface="+mn-lt"/>
                <a:ea typeface="+mn-ea"/>
                <a:cs typeface="+mn-cs"/>
              </a:rPr>
              <a:t>211</a:t>
            </a:r>
            <a:r>
              <a:rPr lang="zh-CN" altLang="en-US" sz="1200" b="1" kern="1200" dirty="0">
                <a:solidFill>
                  <a:schemeClr val="tx1"/>
                </a:solidFill>
                <a:latin typeface="+mn-lt"/>
                <a:ea typeface="+mn-ea"/>
                <a:cs typeface="+mn-cs"/>
              </a:rPr>
              <a:t>个是</a:t>
            </a:r>
            <a:r>
              <a:rPr lang="en-US" sz="1200" b="1" kern="1200" dirty="0">
                <a:solidFill>
                  <a:schemeClr val="tx1"/>
                </a:solidFill>
                <a:latin typeface="+mn-lt"/>
                <a:ea typeface="+mn-ea"/>
                <a:cs typeface="+mn-cs"/>
              </a:rPr>
              <a:t>2011</a:t>
            </a:r>
            <a:r>
              <a:rPr lang="zh-CN" altLang="en-US" sz="1200" b="1" kern="1200" dirty="0">
                <a:solidFill>
                  <a:schemeClr val="tx1"/>
                </a:solidFill>
                <a:latin typeface="+mn-lt"/>
                <a:ea typeface="+mn-ea"/>
                <a:cs typeface="+mn-cs"/>
              </a:rPr>
              <a:t>年一年之内申请的</a:t>
            </a:r>
            <a:r>
              <a:rPr lang="zh-CN" altLang="en-US" sz="1200" kern="1200" dirty="0">
                <a:solidFill>
                  <a:schemeClr val="tx1"/>
                </a:solidFill>
                <a:latin typeface="+mn-lt"/>
                <a:ea typeface="+mn-ea"/>
                <a:cs typeface="+mn-cs"/>
              </a:rPr>
              <a:t>。</a:t>
            </a:r>
            <a:r>
              <a:rPr lang="zh-CN" altLang="en-US" sz="1200" b="1" kern="1200" dirty="0">
                <a:solidFill>
                  <a:schemeClr val="tx1"/>
                </a:solidFill>
                <a:latin typeface="+mn-lt"/>
                <a:ea typeface="+mn-ea"/>
                <a:cs typeface="+mn-cs"/>
              </a:rPr>
              <a:t>“王局长”平均每</a:t>
            </a:r>
            <a:r>
              <a:rPr lang="en-US" sz="1200" b="1" kern="1200" dirty="0">
                <a:solidFill>
                  <a:schemeClr val="tx1"/>
                </a:solidFill>
                <a:latin typeface="+mn-lt"/>
                <a:ea typeface="+mn-ea"/>
                <a:cs typeface="+mn-cs"/>
              </a:rPr>
              <a:t>1.7</a:t>
            </a:r>
            <a:r>
              <a:rPr lang="zh-CN" altLang="en-US" sz="1200" b="1" kern="1200" dirty="0">
                <a:solidFill>
                  <a:schemeClr val="tx1"/>
                </a:solidFill>
                <a:latin typeface="+mn-lt"/>
                <a:ea typeface="+mn-ea"/>
                <a:cs typeface="+mn-cs"/>
              </a:rPr>
              <a:t>天就有一个专利，被网民戏称为“发明天才”。</a:t>
            </a:r>
            <a:r>
              <a:rPr lang="zh-CN" altLang="en-US" sz="1200" kern="1200" dirty="0">
                <a:solidFill>
                  <a:schemeClr val="tx1"/>
                </a:solidFill>
                <a:latin typeface="+mn-lt"/>
                <a:ea typeface="+mn-ea"/>
                <a:cs typeface="+mn-cs"/>
              </a:rPr>
              <a:t>这引起公众的疑问：这么多专利都是王立军自己发明的吗？</a:t>
            </a:r>
            <a:r>
              <a:rPr lang="en-US" sz="1200" kern="1200" dirty="0">
                <a:solidFill>
                  <a:schemeClr val="tx1"/>
                </a:solidFill>
                <a:latin typeface="+mn-lt"/>
                <a:ea typeface="+mn-ea"/>
                <a:cs typeface="+mn-cs"/>
              </a:rPr>
              <a:t>http://news.ifeng.com/a/20140828/41757661_0.shtml</a:t>
            </a:r>
            <a:r>
              <a:rPr lang="zh-CN" altLang="en-US" sz="1200" kern="1200" dirty="0">
                <a:solidFill>
                  <a:schemeClr val="tx1"/>
                </a:solidFill>
                <a:latin typeface="+mn-lt"/>
                <a:ea typeface="+mn-ea"/>
                <a:cs typeface="+mn-cs"/>
              </a:rPr>
              <a:t>（</a:t>
            </a:r>
            <a:r>
              <a:rPr lang="en-US" sz="1200" kern="1200" dirty="0">
                <a:solidFill>
                  <a:schemeClr val="tx1"/>
                </a:solidFill>
                <a:latin typeface="+mn-lt"/>
                <a:ea typeface="+mn-ea"/>
                <a:cs typeface="+mn-cs"/>
              </a:rPr>
              <a:t>2014</a:t>
            </a:r>
            <a:r>
              <a:rPr lang="zh-CN" altLang="en-US" sz="1200" kern="1200" dirty="0">
                <a:solidFill>
                  <a:schemeClr val="tx1"/>
                </a:solidFill>
                <a:latin typeface="+mn-lt"/>
                <a:ea typeface="+mn-ea"/>
                <a:cs typeface="+mn-cs"/>
              </a:rPr>
              <a:t>年</a:t>
            </a:r>
            <a:r>
              <a:rPr lang="en-US" sz="1200" kern="1200" dirty="0">
                <a:solidFill>
                  <a:schemeClr val="tx1"/>
                </a:solidFill>
                <a:latin typeface="+mn-lt"/>
                <a:ea typeface="+mn-ea"/>
                <a:cs typeface="+mn-cs"/>
              </a:rPr>
              <a:t>9</a:t>
            </a:r>
            <a:r>
              <a:rPr lang="zh-CN" altLang="en-US" sz="1200" kern="1200" dirty="0">
                <a:solidFill>
                  <a:schemeClr val="tx1"/>
                </a:solidFill>
                <a:latin typeface="+mn-lt"/>
                <a:ea typeface="+mn-ea"/>
                <a:cs typeface="+mn-cs"/>
              </a:rPr>
              <a:t>月</a:t>
            </a:r>
            <a:r>
              <a:rPr lang="en-US" sz="1200" kern="1200" dirty="0">
                <a:solidFill>
                  <a:schemeClr val="tx1"/>
                </a:solidFill>
                <a:latin typeface="+mn-lt"/>
                <a:ea typeface="+mn-ea"/>
                <a:cs typeface="+mn-cs"/>
              </a:rPr>
              <a:t>15</a:t>
            </a:r>
            <a:r>
              <a:rPr lang="zh-CN" altLang="en-US" sz="1200" kern="1200" dirty="0">
                <a:solidFill>
                  <a:schemeClr val="tx1"/>
                </a:solidFill>
                <a:latin typeface="+mn-lt"/>
                <a:ea typeface="+mn-ea"/>
                <a:cs typeface="+mn-cs"/>
              </a:rPr>
              <a:t>日访问）</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本案双方争议的焦点是</a:t>
            </a:r>
            <a:r>
              <a:rPr lang="zh-CN" altLang="en-US" sz="1200" b="1" kern="1200" dirty="0">
                <a:solidFill>
                  <a:schemeClr val="tx1"/>
                </a:solidFill>
                <a:latin typeface="+mn-lt"/>
                <a:ea typeface="+mn-ea"/>
                <a:cs typeface="+mn-cs"/>
              </a:rPr>
              <a:t>谁应当是涉案专利的设计人</a:t>
            </a:r>
            <a:r>
              <a:rPr lang="zh-CN" altLang="en-US" sz="1200" kern="1200" dirty="0">
                <a:solidFill>
                  <a:schemeClr val="tx1"/>
                </a:solidFill>
                <a:latin typeface="+mn-lt"/>
                <a:ea typeface="+mn-ea"/>
                <a:cs typeface="+mn-cs"/>
              </a:rPr>
              <a:t>。从原审中马建军的诉讼请求来看，是请求确认自己是涉案专利的唯一设计人。那么马建军需要就以下两个问题进行</a:t>
            </a:r>
            <a:r>
              <a:rPr lang="zh-CN" altLang="en-US" sz="1200" b="1" kern="1200" dirty="0">
                <a:solidFill>
                  <a:schemeClr val="tx1"/>
                </a:solidFill>
                <a:latin typeface="+mn-lt"/>
                <a:ea typeface="+mn-ea"/>
                <a:cs typeface="+mn-cs"/>
              </a:rPr>
              <a:t>举证</a:t>
            </a:r>
            <a:r>
              <a:rPr lang="zh-CN" altLang="en-US" sz="1200" kern="1200" dirty="0">
                <a:solidFill>
                  <a:schemeClr val="tx1"/>
                </a:solidFill>
                <a:latin typeface="+mn-lt"/>
                <a:ea typeface="+mn-ea"/>
                <a:cs typeface="+mn-cs"/>
              </a:rPr>
              <a:t>：一是他自己对涉案专利做出了创造性的贡献；二是证明赵英波、赵泊溶对涉案专利没有创造性贡献。</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1805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a:t>股权激励作为一种奖励方式，</a:t>
            </a:r>
            <a:r>
              <a:rPr lang="en-US" altLang="zh-CN" sz="1200" b="0" dirty="0"/>
              <a:t>《</a:t>
            </a:r>
            <a:r>
              <a:rPr lang="zh-CN" altLang="en-US" sz="1200" b="0" dirty="0"/>
              <a:t>促进科技成果转化法</a:t>
            </a:r>
            <a:r>
              <a:rPr lang="en-US" altLang="zh-CN" sz="1200" b="0" dirty="0"/>
              <a:t>》45</a:t>
            </a:r>
            <a:r>
              <a:rPr lang="zh-CN" altLang="en-US" sz="1200" b="0" dirty="0"/>
              <a:t>条二项，利用该项职务科技成果</a:t>
            </a:r>
            <a:r>
              <a:rPr lang="zh-CN" altLang="en-US" sz="1200" dirty="0">
                <a:solidFill>
                  <a:srgbClr val="3333FF"/>
                </a:solidFill>
              </a:rPr>
              <a:t>作价投资</a:t>
            </a:r>
            <a:r>
              <a:rPr lang="zh-CN" altLang="en-US" sz="1200" b="0" dirty="0"/>
              <a:t>的，从该项科技成果形成的股份或者出资比例中提取</a:t>
            </a:r>
            <a:r>
              <a:rPr lang="zh-CN" altLang="en-US" sz="1200" dirty="0">
                <a:solidFill>
                  <a:srgbClr val="FF0000"/>
                </a:solidFill>
              </a:rPr>
              <a:t>不低于</a:t>
            </a:r>
            <a:r>
              <a:rPr lang="zh-CN" altLang="en-US" sz="1200" b="0" dirty="0"/>
              <a:t>百分之五十的比例。</a:t>
            </a:r>
            <a:endParaRPr lang="en-US" altLang="zh-CN" sz="1200" b="0" dirty="0"/>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0"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3670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2511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职务发明条例</a:t>
            </a:r>
            <a:r>
              <a:rPr lang="en-US" altLang="zh-CN" sz="1200" kern="1200" baseline="0" dirty="0">
                <a:solidFill>
                  <a:schemeClr val="tx1"/>
                </a:solidFill>
                <a:latin typeface="+mn-lt"/>
                <a:ea typeface="+mn-ea"/>
                <a:cs typeface="+mn-cs"/>
              </a:rPr>
              <a:t>》</a:t>
            </a:r>
            <a:r>
              <a:rPr lang="zh-CN" altLang="en-US" sz="1200" kern="1200" baseline="0" dirty="0">
                <a:solidFill>
                  <a:schemeClr val="tx1"/>
                </a:solidFill>
                <a:latin typeface="+mn-lt"/>
                <a:ea typeface="+mn-ea"/>
                <a:cs typeface="+mn-cs"/>
              </a:rPr>
              <a:t>第二十五条 发明人与单位的劳动、人事关系终止的，对在终止前完成的与单位业务有关的发明，发明人应当继续履行本条例第十条、第十</a:t>
            </a:r>
          </a:p>
          <a:p>
            <a:r>
              <a:rPr lang="zh-CN" altLang="en-US" sz="1200" kern="1200" baseline="0" dirty="0">
                <a:solidFill>
                  <a:schemeClr val="tx1"/>
                </a:solidFill>
                <a:latin typeface="+mn-lt"/>
                <a:ea typeface="+mn-ea"/>
                <a:cs typeface="+mn-cs"/>
              </a:rPr>
              <a:t>四条、第十六条规定的义务，并继续享有署名权以及获得奖励和报酬的权利。</a:t>
            </a:r>
          </a:p>
          <a:p>
            <a:r>
              <a:rPr lang="zh-CN" altLang="en-US" sz="1200" kern="1200" baseline="0" dirty="0">
                <a:solidFill>
                  <a:schemeClr val="tx1"/>
                </a:solidFill>
                <a:latin typeface="+mn-lt"/>
                <a:ea typeface="+mn-ea"/>
                <a:cs typeface="+mn-cs"/>
              </a:rPr>
              <a:t>发明人死亡的，其继承人或者受遗赠人有权继承获得奖励和报酬的权利。</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351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t>潘锡平与云南生物谷药业股份有限公司职务技术成果完成人奖励、报酬纠纷案（云南省高院民事判决书</a:t>
            </a:r>
            <a:r>
              <a:rPr lang="en-US" altLang="zh-CN" b="1" dirty="0"/>
              <a:t>(2012)</a:t>
            </a:r>
            <a:r>
              <a:rPr lang="zh-CN" altLang="en-US" b="1" dirty="0"/>
              <a:t>云高民三终字第</a:t>
            </a:r>
            <a:r>
              <a:rPr lang="en-US" altLang="zh-CN" b="1" dirty="0"/>
              <a:t>59</a:t>
            </a:r>
            <a:r>
              <a:rPr lang="zh-CN" altLang="en-US" b="1" dirty="0"/>
              <a:t>号）</a:t>
            </a:r>
            <a:endParaRPr lang="en-US" altLang="zh-CN" b="1"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a:p>
            <a:r>
              <a:rPr lang="zh-CN" altLang="en-US" dirty="0"/>
              <a:t>发明人自</a:t>
            </a:r>
            <a:r>
              <a:rPr lang="en-US" altLang="zh-CN" dirty="0">
                <a:solidFill>
                  <a:srgbClr val="FF0000"/>
                </a:solidFill>
              </a:rPr>
              <a:t>2005</a:t>
            </a:r>
            <a:r>
              <a:rPr lang="zh-CN" altLang="en-US" dirty="0">
                <a:solidFill>
                  <a:srgbClr val="FF0000"/>
                </a:solidFill>
              </a:rPr>
              <a:t>年</a:t>
            </a:r>
            <a:r>
              <a:rPr lang="en-US" altLang="zh-CN" dirty="0">
                <a:solidFill>
                  <a:srgbClr val="FF0000"/>
                </a:solidFill>
              </a:rPr>
              <a:t>3</a:t>
            </a:r>
            <a:r>
              <a:rPr lang="zh-CN" altLang="en-US" dirty="0">
                <a:solidFill>
                  <a:srgbClr val="FF0000"/>
                </a:solidFill>
              </a:rPr>
              <a:t>月</a:t>
            </a:r>
            <a:r>
              <a:rPr lang="en-US" altLang="zh-CN" dirty="0">
                <a:solidFill>
                  <a:srgbClr val="FF0000"/>
                </a:solidFill>
              </a:rPr>
              <a:t>30</a:t>
            </a:r>
            <a:r>
              <a:rPr lang="zh-CN" altLang="en-US" dirty="0">
                <a:solidFill>
                  <a:srgbClr val="FF0000"/>
                </a:solidFill>
              </a:rPr>
              <a:t>日专利授权公告</a:t>
            </a:r>
            <a:r>
              <a:rPr lang="zh-CN" altLang="en-US" dirty="0"/>
              <a:t>之后到</a:t>
            </a:r>
            <a:r>
              <a:rPr lang="en-US" altLang="zh-CN" dirty="0">
                <a:solidFill>
                  <a:srgbClr val="FF0000"/>
                </a:solidFill>
              </a:rPr>
              <a:t>2011</a:t>
            </a:r>
            <a:r>
              <a:rPr lang="zh-CN" altLang="en-US" dirty="0">
                <a:solidFill>
                  <a:srgbClr val="FF0000"/>
                </a:solidFill>
              </a:rPr>
              <a:t>年提起诉讼</a:t>
            </a:r>
            <a:r>
              <a:rPr lang="zh-CN" altLang="en-US" dirty="0"/>
              <a:t>期间一直未从单位获得相应的奖励和报酬。法院在判决时以债权请求权应受诉讼时效限制为由，认为</a:t>
            </a:r>
            <a:r>
              <a:rPr lang="zh-CN" altLang="en-US" dirty="0">
                <a:solidFill>
                  <a:srgbClr val="FF0000"/>
                </a:solidFill>
              </a:rPr>
              <a:t>发明人自专利的授权公告日起即“知道或应当知道可以得到奖励”</a:t>
            </a:r>
            <a:r>
              <a:rPr lang="zh-CN" altLang="en-US" dirty="0"/>
              <a:t>，而该案件提起诉讼的时间是</a:t>
            </a:r>
            <a:r>
              <a:rPr lang="en-US" altLang="zh-CN" dirty="0"/>
              <a:t>2011</a:t>
            </a:r>
            <a:r>
              <a:rPr lang="zh-CN" altLang="en-US" dirty="0"/>
              <a:t>年</a:t>
            </a:r>
            <a:r>
              <a:rPr lang="en-US" altLang="zh-CN" dirty="0"/>
              <a:t>4</a:t>
            </a:r>
            <a:r>
              <a:rPr lang="zh-CN" altLang="en-US" dirty="0"/>
              <a:t>月</a:t>
            </a:r>
            <a:r>
              <a:rPr lang="en-US" altLang="zh-CN" dirty="0"/>
              <a:t>11</a:t>
            </a:r>
            <a:r>
              <a:rPr lang="zh-CN" altLang="en-US" dirty="0"/>
              <a:t>日，已经超过两年诉讼时效期间，故而发明人要求单位支付奖励的诉讼请求不予支持。但</a:t>
            </a:r>
            <a:r>
              <a:rPr lang="zh-CN" altLang="en-US" dirty="0">
                <a:solidFill>
                  <a:srgbClr val="FF0000"/>
                </a:solidFill>
              </a:rPr>
              <a:t>对于单位因实施专利技术而应当向职务发明人支付的报酬，法院并未深究发明人的起诉是否已经超过诉讼时效</a:t>
            </a:r>
            <a:r>
              <a:rPr lang="zh-CN" altLang="en-US" dirty="0"/>
              <a:t>，最终判决要求发明人所在单位向发明人支付自</a:t>
            </a:r>
            <a:r>
              <a:rPr lang="en-US" altLang="zh-CN" dirty="0"/>
              <a:t>2007</a:t>
            </a:r>
            <a:r>
              <a:rPr lang="zh-CN" altLang="en-US" dirty="0"/>
              <a:t>年开始实施专利至</a:t>
            </a:r>
            <a:r>
              <a:rPr lang="en-US" altLang="zh-CN" dirty="0"/>
              <a:t>2011</a:t>
            </a:r>
            <a:r>
              <a:rPr lang="zh-CN" altLang="en-US" dirty="0"/>
              <a:t>年间因实施专利技术而应当支付的</a:t>
            </a:r>
            <a:r>
              <a:rPr lang="en-US" altLang="zh-CN" dirty="0"/>
              <a:t>38</a:t>
            </a:r>
            <a:r>
              <a:rPr lang="zh-CN" altLang="en-US" dirty="0"/>
              <a:t>万元报酬。</a:t>
            </a:r>
          </a:p>
          <a:p>
            <a:endParaRPr lang="en-US" altLang="zh-CN" b="1" dirty="0"/>
          </a:p>
          <a:p>
            <a:r>
              <a:rPr lang="zh-CN" altLang="en-US" b="1" dirty="0"/>
              <a:t>东莞亿润电子制品有限公司与雷李华职务发明创造发明人奖励、报酬纠纷案（广东省高级人民法院（</a:t>
            </a:r>
            <a:r>
              <a:rPr lang="en-US" altLang="zh-CN" b="1" dirty="0"/>
              <a:t>2012</a:t>
            </a:r>
            <a:r>
              <a:rPr lang="zh-CN" altLang="en-US" b="1" dirty="0"/>
              <a:t>）粤高法民三终字第</a:t>
            </a:r>
            <a:r>
              <a:rPr lang="en-US" altLang="zh-CN" b="1" dirty="0"/>
              <a:t>121</a:t>
            </a:r>
            <a:r>
              <a:rPr lang="zh-CN" altLang="en-US" b="1" dirty="0"/>
              <a:t>号民事判决）</a:t>
            </a:r>
            <a:endParaRPr lang="en-US" altLang="zh-CN" b="1" dirty="0"/>
          </a:p>
          <a:p>
            <a:r>
              <a:rPr lang="zh-CN" altLang="en-US" dirty="0"/>
              <a:t>案情简介：发明人所在单位自</a:t>
            </a:r>
            <a:r>
              <a:rPr lang="en-US" altLang="zh-CN" dirty="0">
                <a:solidFill>
                  <a:srgbClr val="FF0000"/>
                </a:solidFill>
              </a:rPr>
              <a:t>2008</a:t>
            </a:r>
            <a:r>
              <a:rPr lang="zh-CN" altLang="en-US" dirty="0">
                <a:solidFill>
                  <a:srgbClr val="FF0000"/>
                </a:solidFill>
              </a:rPr>
              <a:t>年获得专利授权</a:t>
            </a:r>
            <a:r>
              <a:rPr lang="zh-CN" altLang="en-US" dirty="0"/>
              <a:t>之后一直未向发明人支付职务发明奖酬。尽管该单位主张由于其自</a:t>
            </a:r>
            <a:r>
              <a:rPr lang="en-US" altLang="zh-CN" dirty="0"/>
              <a:t>2008</a:t>
            </a:r>
            <a:r>
              <a:rPr lang="zh-CN" altLang="en-US" dirty="0"/>
              <a:t>年底就已经停止实施涉案专利，发明人</a:t>
            </a:r>
            <a:r>
              <a:rPr lang="en-US" altLang="zh-CN" dirty="0">
                <a:solidFill>
                  <a:srgbClr val="FF0000"/>
                </a:solidFill>
              </a:rPr>
              <a:t>2012</a:t>
            </a:r>
            <a:r>
              <a:rPr lang="zh-CN" altLang="en-US" dirty="0">
                <a:solidFill>
                  <a:srgbClr val="FF0000"/>
                </a:solidFill>
              </a:rPr>
              <a:t>年提出诉讼</a:t>
            </a:r>
            <a:r>
              <a:rPr lang="zh-CN" altLang="en-US" dirty="0"/>
              <a:t>，故而该案纠纷已超过诉讼时效，但是一审法院认为：</a:t>
            </a:r>
            <a:r>
              <a:rPr lang="zh-CN" altLang="en-US" dirty="0">
                <a:solidFill>
                  <a:srgbClr val="FF0000"/>
                </a:solidFill>
              </a:rPr>
              <a:t>只要被授予专利权的单位未向发明人或者设计人支付一次性报酬，</a:t>
            </a:r>
            <a:r>
              <a:rPr lang="zh-CN" altLang="en-US" b="1" dirty="0">
                <a:solidFill>
                  <a:srgbClr val="FF0000"/>
                </a:solidFill>
              </a:rPr>
              <a:t>在专利权有效期限内，发明人或者设计人均可以主张报酬。最终酌定该案未超过诉讼时效，判决该单位向发明人支付</a:t>
            </a:r>
            <a:r>
              <a:rPr lang="en-US" altLang="zh-CN" b="1" dirty="0">
                <a:solidFill>
                  <a:srgbClr val="FF0000"/>
                </a:solidFill>
              </a:rPr>
              <a:t>10</a:t>
            </a:r>
            <a:r>
              <a:rPr lang="zh-CN" altLang="en-US" b="1" dirty="0">
                <a:solidFill>
                  <a:srgbClr val="FF0000"/>
                </a:solidFill>
              </a:rPr>
              <a:t>万元的职务发明奖酬。</a:t>
            </a:r>
            <a:r>
              <a:rPr lang="zh-CN" altLang="en-US" dirty="0"/>
              <a:t>在二审法院维持一审判决之后，</a:t>
            </a:r>
            <a:r>
              <a:rPr lang="en-US" altLang="zh-CN" dirty="0"/>
              <a:t> </a:t>
            </a:r>
            <a:r>
              <a:rPr lang="zh-CN" altLang="en-US" dirty="0"/>
              <a:t>发明人所在单位向最高人民法院申请再审，但其再审申请被裁定驳回。</a:t>
            </a:r>
          </a:p>
          <a:p>
            <a:endParaRPr lang="en-US" altLang="zh-CN" dirty="0"/>
          </a:p>
          <a:p>
            <a:r>
              <a:rPr lang="zh-CN" altLang="en-US" dirty="0"/>
              <a:t>薛利民与武汉一枝花股份有限公司职务发明、设计奖励报酬纠纷案</a:t>
            </a:r>
            <a:endParaRPr lang="en-US" altLang="zh-CN" dirty="0"/>
          </a:p>
          <a:p>
            <a:r>
              <a:rPr lang="zh-CN" altLang="en-US" dirty="0"/>
              <a:t>（湖北省高院民事判决书</a:t>
            </a:r>
            <a:r>
              <a:rPr lang="en-US" altLang="zh-CN" dirty="0"/>
              <a:t>〔2004〕</a:t>
            </a:r>
            <a:r>
              <a:rPr lang="zh-CN" altLang="en-US" dirty="0"/>
              <a:t>鄂民三终字第</a:t>
            </a:r>
            <a:r>
              <a:rPr lang="en-US" altLang="zh-CN" dirty="0"/>
              <a:t>10</a:t>
            </a:r>
            <a:r>
              <a:rPr lang="zh-CN" altLang="en-US" dirty="0"/>
              <a:t>号）</a:t>
            </a:r>
            <a:endParaRPr lang="en-US" altLang="zh-CN" dirty="0"/>
          </a:p>
          <a:p>
            <a:endParaRPr lang="en-US" altLang="zh-CN" dirty="0"/>
          </a:p>
          <a:p>
            <a:r>
              <a:rPr lang="zh-CN" altLang="en-US" dirty="0"/>
              <a:t>法院认为，发明人</a:t>
            </a:r>
            <a:r>
              <a:rPr lang="en-US" altLang="zh-CN" dirty="0"/>
              <a:t>2003</a:t>
            </a:r>
            <a:r>
              <a:rPr lang="zh-CN" altLang="en-US" dirty="0"/>
              <a:t>年</a:t>
            </a:r>
            <a:r>
              <a:rPr lang="en-US" altLang="zh-CN" dirty="0"/>
              <a:t>9</a:t>
            </a:r>
            <a:r>
              <a:rPr lang="zh-CN" altLang="en-US" dirty="0"/>
              <a:t>月起诉时已超过两年诉讼时效，但因其所在单位至起诉时仍在使用专利设备，所以</a:t>
            </a:r>
            <a:r>
              <a:rPr lang="zh-CN" altLang="en-US" b="1" dirty="0"/>
              <a:t>主张</a:t>
            </a:r>
            <a:r>
              <a:rPr lang="en-US" altLang="zh-CN" b="1" dirty="0"/>
              <a:t>2001</a:t>
            </a:r>
            <a:r>
              <a:rPr lang="zh-CN" altLang="en-US" b="1" dirty="0"/>
              <a:t>年</a:t>
            </a:r>
            <a:r>
              <a:rPr lang="en-US" altLang="zh-CN" b="1" dirty="0"/>
              <a:t>9</a:t>
            </a:r>
            <a:r>
              <a:rPr lang="zh-CN" altLang="en-US" b="1" dirty="0"/>
              <a:t>月至</a:t>
            </a:r>
            <a:r>
              <a:rPr lang="en-US" altLang="zh-CN" b="1" dirty="0"/>
              <a:t>2003</a:t>
            </a:r>
            <a:r>
              <a:rPr lang="zh-CN" altLang="en-US" b="1" dirty="0"/>
              <a:t>年</a:t>
            </a:r>
            <a:r>
              <a:rPr lang="en-US" altLang="zh-CN" b="1" dirty="0"/>
              <a:t>9</a:t>
            </a:r>
            <a:r>
              <a:rPr lang="zh-CN" altLang="en-US" b="1" dirty="0"/>
              <a:t>月期间应获得报酬。</a:t>
            </a:r>
            <a:r>
              <a:rPr lang="zh-CN" altLang="en-US" dirty="0"/>
              <a:t>但对于发明人主张的</a:t>
            </a:r>
            <a:r>
              <a:rPr lang="en-US" altLang="zh-CN" dirty="0"/>
              <a:t>2001</a:t>
            </a:r>
            <a:r>
              <a:rPr lang="zh-CN" altLang="en-US" dirty="0"/>
              <a:t>年</a:t>
            </a:r>
            <a:r>
              <a:rPr lang="en-US" altLang="zh-CN" dirty="0"/>
              <a:t>9</a:t>
            </a:r>
            <a:r>
              <a:rPr lang="zh-CN" altLang="en-US" dirty="0"/>
              <a:t>月之前的报酬请求，法院则不予支持。</a:t>
            </a:r>
            <a:endParaRPr lang="en-US" altLang="zh-CN" dirty="0"/>
          </a:p>
          <a:p>
            <a:endParaRPr lang="en-US" altLang="zh-CN" dirty="0"/>
          </a:p>
          <a:p>
            <a:r>
              <a:rPr lang="zh-CN" altLang="en-US" dirty="0"/>
              <a:t>判决依据是</a:t>
            </a:r>
            <a:r>
              <a:rPr lang="en-US" altLang="zh-CN" dirty="0"/>
              <a:t>《</a:t>
            </a:r>
            <a:r>
              <a:rPr lang="zh-CN" altLang="en-US" dirty="0"/>
              <a:t>最高人民法院关于审理专利纠纷案件适用法律问题的若干规定</a:t>
            </a:r>
            <a:r>
              <a:rPr lang="en-US" altLang="zh-CN" dirty="0"/>
              <a:t>》</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15120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zh-CN" altLang="en-US" dirty="0"/>
              <a:t>原告：陈道庆主张</a:t>
            </a:r>
            <a:r>
              <a:rPr lang="en-US" altLang="zh-CN" dirty="0"/>
              <a:t>20</a:t>
            </a:r>
            <a:r>
              <a:rPr lang="zh-CN" altLang="en-US" dirty="0"/>
              <a:t>万元，但未提供具体的计算方式，并在庭审中明确该数额系其推测或估算的。</a:t>
            </a:r>
            <a:endParaRPr lang="en-US" altLang="zh-CN" dirty="0"/>
          </a:p>
          <a:p>
            <a:endParaRPr lang="en-US" altLang="zh-CN" dirty="0"/>
          </a:p>
          <a:p>
            <a:r>
              <a:rPr lang="zh-CN" altLang="en-US" dirty="0"/>
              <a:t>被告：本案涉及的专利技术早在上世纪</a:t>
            </a:r>
            <a:r>
              <a:rPr lang="en-US" altLang="zh-CN" dirty="0"/>
              <a:t>70</a:t>
            </a:r>
            <a:r>
              <a:rPr lang="zh-CN" altLang="en-US" dirty="0"/>
              <a:t>、</a:t>
            </a:r>
            <a:r>
              <a:rPr lang="en-US" altLang="zh-CN" dirty="0"/>
              <a:t>80</a:t>
            </a:r>
            <a:r>
              <a:rPr lang="zh-CN" altLang="en-US" dirty="0"/>
              <a:t>年代金城集团就</a:t>
            </a:r>
            <a:r>
              <a:rPr lang="zh-CN" altLang="en-US" dirty="0">
                <a:solidFill>
                  <a:srgbClr val="C00000"/>
                </a:solidFill>
              </a:rPr>
              <a:t>已经使用</a:t>
            </a:r>
            <a:r>
              <a:rPr lang="zh-CN" altLang="en-US" dirty="0"/>
              <a:t>，且该专利在整个仪器中的</a:t>
            </a:r>
            <a:r>
              <a:rPr lang="zh-CN" altLang="en-US" dirty="0">
                <a:solidFill>
                  <a:srgbClr val="C00000"/>
                </a:solidFill>
              </a:rPr>
              <a:t>比重和作用很小</a:t>
            </a:r>
            <a:r>
              <a:rPr lang="zh-CN" altLang="en-US" dirty="0"/>
              <a:t>。且由于该专利技术在申请之前已经转给金城集团的其他兄弟单位，金城集团在科研生产中</a:t>
            </a:r>
            <a:r>
              <a:rPr lang="zh-CN" altLang="en-US" dirty="0">
                <a:solidFill>
                  <a:srgbClr val="C00000"/>
                </a:solidFill>
              </a:rPr>
              <a:t>没有实施</a:t>
            </a:r>
            <a:r>
              <a:rPr lang="zh-CN" altLang="en-US" dirty="0"/>
              <a:t>该项专利，故金城集团于</a:t>
            </a:r>
            <a:r>
              <a:rPr lang="en-US" altLang="zh-CN" dirty="0"/>
              <a:t>2007</a:t>
            </a:r>
            <a:r>
              <a:rPr lang="zh-CN" altLang="en-US" dirty="0"/>
              <a:t>年停止缴纳该项专利年费，涉案专利权于</a:t>
            </a:r>
            <a:r>
              <a:rPr lang="en-US" altLang="zh-CN" dirty="0"/>
              <a:t>2008</a:t>
            </a:r>
            <a:r>
              <a:rPr lang="zh-CN" altLang="en-US" dirty="0"/>
              <a:t>年</a:t>
            </a:r>
            <a:r>
              <a:rPr lang="en-US" altLang="zh-CN" dirty="0"/>
              <a:t>2</a:t>
            </a:r>
            <a:r>
              <a:rPr lang="zh-CN" altLang="en-US" dirty="0"/>
              <a:t>月</a:t>
            </a:r>
            <a:r>
              <a:rPr lang="en-US" altLang="zh-CN" dirty="0"/>
              <a:t>20</a:t>
            </a:r>
            <a:r>
              <a:rPr lang="zh-CN" altLang="en-US" dirty="0"/>
              <a:t>日公告终止。因此不需要给付设计人报酬。</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1864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案例一：</a:t>
            </a:r>
            <a:endParaRPr lang="en-US" altLang="zh-CN" dirty="0"/>
          </a:p>
          <a:p>
            <a:r>
              <a:rPr lang="en-US" altLang="zh-CN" dirty="0"/>
              <a:t>1.</a:t>
            </a:r>
            <a:r>
              <a:rPr lang="zh-CN" altLang="en-US" dirty="0"/>
              <a:t>根据</a:t>
            </a:r>
            <a:r>
              <a:rPr lang="en-US" altLang="zh-CN" dirty="0"/>
              <a:t>《</a:t>
            </a:r>
            <a:r>
              <a:rPr lang="zh-CN" altLang="en-US" dirty="0"/>
              <a:t>专利法</a:t>
            </a:r>
            <a:r>
              <a:rPr lang="en-US" altLang="zh-CN" dirty="0"/>
              <a:t>》</a:t>
            </a:r>
            <a:r>
              <a:rPr lang="zh-CN" altLang="en-US" dirty="0"/>
              <a:t>（</a:t>
            </a:r>
            <a:r>
              <a:rPr lang="en-US" altLang="zh-CN" dirty="0"/>
              <a:t>2020</a:t>
            </a:r>
            <a:r>
              <a:rPr lang="zh-CN" altLang="en-US" dirty="0"/>
              <a:t>专利法）和</a:t>
            </a:r>
            <a:r>
              <a:rPr lang="en-US" altLang="zh-CN" dirty="0"/>
              <a:t>《</a:t>
            </a:r>
            <a:r>
              <a:rPr lang="zh-CN" altLang="en-US" dirty="0"/>
              <a:t>科技成果转化法</a:t>
            </a:r>
            <a:r>
              <a:rPr lang="en-US" altLang="zh-CN" dirty="0"/>
              <a:t>》</a:t>
            </a:r>
            <a:r>
              <a:rPr lang="zh-CN" altLang="en-US" dirty="0"/>
              <a:t>的相关规定，介绍我国科技成果权属的演变，当前关于职务发明人奖酬的规定。</a:t>
            </a:r>
          </a:p>
          <a:p>
            <a:r>
              <a:rPr lang="en-US" altLang="zh-CN" dirty="0"/>
              <a:t>2.</a:t>
            </a:r>
            <a:r>
              <a:rPr lang="zh-CN" altLang="en-US" dirty="0"/>
              <a:t>图示本案案情并提炼焦点问题，同时谈谈本案对你的启发。</a:t>
            </a:r>
          </a:p>
          <a:p>
            <a:endParaRPr lang="en-US" altLang="zh-CN" dirty="0"/>
          </a:p>
          <a:p>
            <a:r>
              <a:rPr lang="zh-CN" altLang="en-US" dirty="0"/>
              <a:t>案例二：</a:t>
            </a:r>
            <a:endParaRPr lang="en-US" altLang="zh-CN" dirty="0"/>
          </a:p>
          <a:p>
            <a:r>
              <a:rPr lang="en-US" altLang="zh-CN" dirty="0"/>
              <a:t>1</a:t>
            </a:r>
            <a:r>
              <a:rPr lang="zh-CN" altLang="en-US" dirty="0"/>
              <a:t>、根据</a:t>
            </a:r>
            <a:r>
              <a:rPr lang="en-US" altLang="zh-CN" dirty="0"/>
              <a:t>《</a:t>
            </a:r>
            <a:r>
              <a:rPr lang="zh-CN" altLang="en-US" dirty="0"/>
              <a:t>民法典</a:t>
            </a:r>
            <a:r>
              <a:rPr lang="en-US" altLang="zh-CN" dirty="0"/>
              <a:t>》</a:t>
            </a:r>
            <a:r>
              <a:rPr lang="zh-CN" altLang="en-US" dirty="0"/>
              <a:t>（合同编）和</a:t>
            </a:r>
            <a:r>
              <a:rPr lang="en-US" altLang="zh-CN" dirty="0"/>
              <a:t>《</a:t>
            </a:r>
            <a:r>
              <a:rPr lang="zh-CN" altLang="en-US" dirty="0"/>
              <a:t>科技成果转化法</a:t>
            </a:r>
            <a:r>
              <a:rPr lang="en-US" altLang="zh-CN" dirty="0"/>
              <a:t>》</a:t>
            </a:r>
            <a:r>
              <a:rPr lang="zh-CN" altLang="en-US" dirty="0"/>
              <a:t>，谈谈我国技术合同的主要类型及各类合同中当事人的权利义务。</a:t>
            </a:r>
          </a:p>
          <a:p>
            <a:r>
              <a:rPr lang="en-US" altLang="zh-CN" dirty="0"/>
              <a:t>2</a:t>
            </a:r>
            <a:r>
              <a:rPr lang="zh-CN" altLang="en-US" dirty="0"/>
              <a:t>、技术合同签订中的主要法律风险有哪些？</a:t>
            </a:r>
          </a:p>
          <a:p>
            <a:r>
              <a:rPr lang="en-US" altLang="zh-CN" dirty="0"/>
              <a:t>3</a:t>
            </a:r>
            <a:r>
              <a:rPr lang="zh-CN" altLang="en-US" dirty="0"/>
              <a:t>、图示本案案情并提炼焦点问题，同时谈谈本案对你的启发。</a:t>
            </a:r>
          </a:p>
          <a:p>
            <a:endParaRPr lang="zh-CN" altLang="en-US" dirty="0"/>
          </a:p>
        </p:txBody>
      </p:sp>
    </p:spTree>
    <p:extLst>
      <p:ext uri="{BB962C8B-B14F-4D97-AF65-F5344CB8AC3E}">
        <p14:creationId xmlns:p14="http://schemas.microsoft.com/office/powerpoint/2010/main" val="406555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a:solidFill>
                  <a:schemeClr val="tx1"/>
                </a:solidFill>
                <a:latin typeface="+mn-lt"/>
                <a:ea typeface="+mn-ea"/>
                <a:cs typeface="+mn-cs"/>
              </a:rPr>
              <a:t>国防知识产权的立法也越来越多。但是，军地之间关于知识产权的立法也出现了诸多冲突和矛盾。国防知识产权立法基本上是国防专利“一枝独秀”，国防著作权、国防商标权还没有相应的立法，理论研究成果也极少。</a:t>
            </a:r>
            <a:endParaRPr lang="en-US" altLang="zh-CN" dirty="0"/>
          </a:p>
          <a:p>
            <a:r>
              <a:rPr lang="en-US" altLang="zh-CN" dirty="0"/>
              <a:t>《</a:t>
            </a:r>
            <a:r>
              <a:rPr lang="zh-CN" altLang="en-US" dirty="0"/>
              <a:t>国防法</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23D97C6F-6497-4935-9E62-6969308E960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5226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借鉴国外立法只是研究的出发点，目的是对我国立法提供启示和借鉴。通过全面考察分析</a:t>
            </a:r>
            <a:r>
              <a:rPr lang="en-US" altLang="zh-CN" dirty="0"/>
              <a:t>《</a:t>
            </a:r>
            <a:r>
              <a:rPr lang="zh-CN" altLang="en-US" dirty="0"/>
              <a:t>拜杜法</a:t>
            </a:r>
            <a:r>
              <a:rPr lang="en-US" altLang="zh-CN" dirty="0"/>
              <a:t>》</a:t>
            </a:r>
            <a:r>
              <a:rPr lang="zh-CN" altLang="en-US" dirty="0"/>
              <a:t>和</a:t>
            </a:r>
            <a:r>
              <a:rPr lang="en-US" altLang="zh-CN" dirty="0"/>
              <a:t>《</a:t>
            </a:r>
            <a:r>
              <a:rPr lang="zh-CN" altLang="en-US" dirty="0"/>
              <a:t>史蒂文森法</a:t>
            </a:r>
            <a:r>
              <a:rPr lang="en-US" altLang="zh-CN" dirty="0"/>
              <a:t>》</a:t>
            </a:r>
            <a:r>
              <a:rPr lang="zh-CN" altLang="en-US" dirty="0"/>
              <a:t>，对比我国技术转移立法，书中构建了我国财政资助研发机构</a:t>
            </a:r>
            <a:r>
              <a:rPr lang="zh-CN" altLang="en-US" sz="1200" b="0" dirty="0">
                <a:solidFill>
                  <a:srgbClr val="660066"/>
                </a:solidFill>
                <a:latin typeface="华文中宋" panose="02010600040101010101" pitchFamily="2" charset="-122"/>
                <a:ea typeface="华文中宋" panose="02010600040101010101" pitchFamily="2" charset="-122"/>
              </a:rPr>
              <a:t>技术转移法律主体关系的框架图及立法变化趋势。就是右侧这张图，红字部分反映了</a:t>
            </a:r>
            <a:r>
              <a:rPr lang="en-US" altLang="zh-CN" b="1" dirty="0">
                <a:solidFill>
                  <a:srgbClr val="0032C0"/>
                </a:solidFill>
                <a:latin typeface="等线" panose="020F0502020204030204"/>
                <a:ea typeface="等线" panose="02010600030101010101" pitchFamily="2" charset="-122"/>
              </a:rPr>
              <a:t>2008</a:t>
            </a:r>
            <a:r>
              <a:rPr lang="zh-CN" altLang="en-US" b="1" dirty="0">
                <a:solidFill>
                  <a:srgbClr val="0032C0"/>
                </a:solidFill>
                <a:latin typeface="等线" panose="020F0502020204030204"/>
                <a:ea typeface="等线" panose="02010600030101010101" pitchFamily="2" charset="-122"/>
              </a:rPr>
              <a:t>我国</a:t>
            </a:r>
            <a:r>
              <a:rPr lang="en-US" altLang="zh-CN" b="1" dirty="0">
                <a:solidFill>
                  <a:srgbClr val="0032C0"/>
                </a:solidFill>
                <a:latin typeface="等线" panose="020F0502020204030204"/>
                <a:ea typeface="等线" panose="02010600030101010101" pitchFamily="2" charset="-122"/>
              </a:rPr>
              <a:t>《</a:t>
            </a:r>
            <a:r>
              <a:rPr lang="zh-CN" altLang="en-US" b="1" dirty="0">
                <a:solidFill>
                  <a:srgbClr val="0032C0"/>
                </a:solidFill>
                <a:latin typeface="等线" panose="020F0502020204030204"/>
                <a:ea typeface="等线" panose="02010600030101010101" pitchFamily="2" charset="-122"/>
              </a:rPr>
              <a:t>科技进步法</a:t>
            </a:r>
            <a:r>
              <a:rPr lang="en-US" altLang="zh-CN" b="1" dirty="0">
                <a:solidFill>
                  <a:srgbClr val="0032C0"/>
                </a:solidFill>
                <a:latin typeface="等线" panose="020F0502020204030204"/>
                <a:ea typeface="等线" panose="02010600030101010101" pitchFamily="2" charset="-122"/>
              </a:rPr>
              <a:t>》20</a:t>
            </a:r>
            <a:r>
              <a:rPr lang="zh-CN" altLang="en-US" b="1" dirty="0">
                <a:solidFill>
                  <a:srgbClr val="0032C0"/>
                </a:solidFill>
                <a:latin typeface="等线" panose="020F0502020204030204"/>
                <a:ea typeface="等线" panose="02010600030101010101" pitchFamily="2" charset="-122"/>
              </a:rPr>
              <a:t>条的内容</a:t>
            </a:r>
            <a:r>
              <a:rPr lang="zh-CN" altLang="en-US" sz="1200" b="0" dirty="0">
                <a:solidFill>
                  <a:srgbClr val="660066"/>
                </a:solidFill>
                <a:latin typeface="华文中宋" panose="02010600040101010101" pitchFamily="2" charset="-122"/>
                <a:ea typeface="华文中宋" panose="02010600040101010101" pitchFamily="2" charset="-122"/>
              </a:rPr>
              <a:t>。</a:t>
            </a:r>
            <a:r>
              <a:rPr lang="zh-CN" altLang="en-US" b="0" dirty="0"/>
              <a:t>简而言之，研究聚焦于六个主体和六种法律关系上。其中又以</a:t>
            </a:r>
            <a:r>
              <a:rPr lang="en-US" altLang="zh-CN" b="0" dirty="0"/>
              <a:t>1</a:t>
            </a:r>
            <a:r>
              <a:rPr lang="zh-CN" altLang="en-US" b="0" dirty="0"/>
              <a:t>、</a:t>
            </a:r>
            <a:r>
              <a:rPr lang="en-US" altLang="zh-CN" b="0" dirty="0"/>
              <a:t>3</a:t>
            </a:r>
            <a:r>
              <a:rPr lang="zh-CN" altLang="en-US" b="0" dirty="0"/>
              <a:t>、</a:t>
            </a:r>
            <a:r>
              <a:rPr lang="en-US" altLang="zh-CN" b="0" dirty="0"/>
              <a:t>5</a:t>
            </a:r>
            <a:r>
              <a:rPr lang="zh-CN" altLang="en-US" b="0" dirty="0"/>
              <a:t>、</a:t>
            </a:r>
            <a:r>
              <a:rPr lang="en-US" altLang="zh-CN" b="0" dirty="0"/>
              <a:t>6</a:t>
            </a:r>
            <a:r>
              <a:rPr lang="zh-CN" altLang="en-US" b="0" dirty="0"/>
              <a:t>为重点研究的法律关系。</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458C9ED3-D8B4-41E5-8429-572FCBB2AD17}"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0056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这张图红字部分反映了</a:t>
            </a:r>
            <a:r>
              <a:rPr lang="en-US" altLang="zh-CN" b="1" dirty="0">
                <a:solidFill>
                  <a:srgbClr val="0032C0"/>
                </a:solidFill>
                <a:latin typeface="楷体" panose="02010609060101010101" pitchFamily="49" charset="-122"/>
                <a:ea typeface="楷体" panose="02010609060101010101" pitchFamily="49" charset="-122"/>
              </a:rPr>
              <a:t>2015</a:t>
            </a:r>
            <a:r>
              <a:rPr lang="zh-CN" altLang="en-US" b="1" dirty="0">
                <a:solidFill>
                  <a:srgbClr val="0032C0"/>
                </a:solidFill>
                <a:latin typeface="楷体" panose="02010609060101010101" pitchFamily="49" charset="-122"/>
                <a:ea typeface="楷体" panose="02010609060101010101" pitchFamily="49" charset="-122"/>
              </a:rPr>
              <a:t>年</a:t>
            </a:r>
            <a:r>
              <a:rPr lang="en-US" altLang="zh-CN" b="1" dirty="0">
                <a:solidFill>
                  <a:srgbClr val="0032C0"/>
                </a:solidFill>
                <a:latin typeface="楷体" panose="02010609060101010101" pitchFamily="49" charset="-122"/>
                <a:ea typeface="楷体" panose="02010609060101010101" pitchFamily="49" charset="-122"/>
              </a:rPr>
              <a:t>《</a:t>
            </a:r>
            <a:r>
              <a:rPr lang="zh-CN" altLang="en-US" b="1" dirty="0">
                <a:solidFill>
                  <a:srgbClr val="0032C0"/>
                </a:solidFill>
                <a:latin typeface="楷体" panose="02010609060101010101" pitchFamily="49" charset="-122"/>
                <a:ea typeface="楷体" panose="02010609060101010101" pitchFamily="49" charset="-122"/>
              </a:rPr>
              <a:t>科技成果转化法</a:t>
            </a:r>
            <a:r>
              <a:rPr lang="en-US" altLang="zh-CN" b="1" dirty="0">
                <a:solidFill>
                  <a:srgbClr val="0032C0"/>
                </a:solidFill>
                <a:latin typeface="楷体" panose="02010609060101010101" pitchFamily="49" charset="-122"/>
                <a:ea typeface="楷体" panose="02010609060101010101" pitchFamily="49" charset="-122"/>
              </a:rPr>
              <a:t>》</a:t>
            </a:r>
            <a:r>
              <a:rPr lang="zh-CN" altLang="en-US" b="1" dirty="0">
                <a:solidFill>
                  <a:srgbClr val="0032C0"/>
                </a:solidFill>
                <a:latin typeface="楷体" panose="02010609060101010101" pitchFamily="49" charset="-122"/>
                <a:ea typeface="楷体" panose="02010609060101010101" pitchFamily="49" charset="-122"/>
              </a:rPr>
              <a:t> </a:t>
            </a:r>
            <a:r>
              <a:rPr lang="en-US" altLang="zh-CN" b="1" dirty="0">
                <a:solidFill>
                  <a:srgbClr val="0032C0"/>
                </a:solidFill>
                <a:latin typeface="楷体" panose="02010609060101010101" pitchFamily="49" charset="-122"/>
                <a:ea typeface="楷体" panose="02010609060101010101" pitchFamily="49" charset="-122"/>
              </a:rPr>
              <a:t>44</a:t>
            </a:r>
            <a:r>
              <a:rPr lang="zh-CN" altLang="en-US" b="1" dirty="0">
                <a:solidFill>
                  <a:srgbClr val="0032C0"/>
                </a:solidFill>
                <a:latin typeface="楷体" panose="02010609060101010101" pitchFamily="49" charset="-122"/>
                <a:ea typeface="楷体" panose="02010609060101010101" pitchFamily="49" charset="-122"/>
              </a:rPr>
              <a:t>、</a:t>
            </a:r>
            <a:r>
              <a:rPr lang="en-US" altLang="zh-CN" b="1" dirty="0">
                <a:solidFill>
                  <a:srgbClr val="0032C0"/>
                </a:solidFill>
                <a:latin typeface="楷体" panose="02010609060101010101" pitchFamily="49" charset="-122"/>
                <a:ea typeface="楷体" panose="02010609060101010101" pitchFamily="49" charset="-122"/>
              </a:rPr>
              <a:t>45</a:t>
            </a:r>
            <a:r>
              <a:rPr lang="zh-CN" altLang="en-US" b="1" dirty="0">
                <a:solidFill>
                  <a:srgbClr val="0032C0"/>
                </a:solidFill>
                <a:latin typeface="楷体" panose="02010609060101010101" pitchFamily="49" charset="-122"/>
                <a:ea typeface="楷体" panose="02010609060101010101" pitchFamily="49" charset="-122"/>
              </a:rPr>
              <a:t>条</a:t>
            </a:r>
            <a:r>
              <a:rPr lang="zh-CN" altLang="en-US" dirty="0"/>
              <a:t>的内容。关注重心从政府与研究单位的关系，转为研究单位与发明人的利益分配关系。</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C9ED3-D8B4-41E5-8429-572FCBB2AD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96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依然是研究单位与发明人之间的关系，所不同的是二者关系不局限在利益分配上，而是深入到权属分配中，即发明人和单位共享科技成果所有权。这是近两年国内技术转移及职务发明立法的新动向。但一改革措施利弊如何？</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C9ED3-D8B4-41E5-8429-572FCBB2AD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919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solidFill>
                  <a:prstClr val="black"/>
                </a:solidFill>
                <a:effectLst/>
                <a:uLnTx/>
                <a:uFillTx/>
                <a:latin typeface="+mn-lt"/>
                <a:ea typeface="+mn-ea"/>
                <a:cs typeface="+mn-cs"/>
                <a:sym typeface="+mn-ea"/>
              </a:rPr>
              <a:t>职务科技成果转化中，转化人员起着至关重点的作用。《成果转化法》</a:t>
            </a:r>
            <a:r>
              <a:rPr kumimoji="0" lang="en-US" altLang="zh-CN" sz="3200" b="0" i="0" u="none" strike="noStrike" kern="1200" cap="none" spc="0" normalizeH="0" baseline="0" noProof="0" dirty="0">
                <a:ln>
                  <a:noFill/>
                </a:ln>
                <a:solidFill>
                  <a:prstClr val="black"/>
                </a:solidFill>
                <a:effectLst/>
                <a:uLnTx/>
                <a:uFillTx/>
                <a:latin typeface="+mn-lt"/>
                <a:ea typeface="+mn-ea"/>
                <a:cs typeface="+mn-cs"/>
                <a:sym typeface="+mn-ea"/>
              </a:rPr>
              <a:t>45</a:t>
            </a:r>
            <a:r>
              <a:rPr kumimoji="0" lang="zh-CN" altLang="en-US" sz="3200" b="0" i="0" u="none" strike="noStrike" kern="1200" cap="none" spc="0" normalizeH="0" baseline="0" noProof="0" dirty="0">
                <a:ln>
                  <a:noFill/>
                </a:ln>
                <a:solidFill>
                  <a:prstClr val="black"/>
                </a:solidFill>
                <a:effectLst/>
                <a:uLnTx/>
                <a:uFillTx/>
                <a:latin typeface="+mn-lt"/>
                <a:ea typeface="+mn-ea"/>
                <a:cs typeface="+mn-cs"/>
                <a:sym typeface="+mn-ea"/>
              </a:rPr>
              <a:t>条规定的奖酬主体是对</a:t>
            </a:r>
            <a:r>
              <a:rPr kumimoji="0" lang="en-US" altLang="zh-CN" sz="3200" b="0" i="0" u="none" strike="noStrike" kern="1200" cap="none" spc="0" normalizeH="0" baseline="0" noProof="0" dirty="0">
                <a:ln>
                  <a:noFill/>
                </a:ln>
                <a:solidFill>
                  <a:prstClr val="black"/>
                </a:solidFill>
                <a:effectLst/>
                <a:uLnTx/>
                <a:uFillTx/>
                <a:latin typeface="+mn-lt"/>
                <a:ea typeface="+mn-ea"/>
                <a:cs typeface="+mn-cs"/>
                <a:sym typeface="+mn-ea"/>
              </a:rPr>
              <a:t>“</a:t>
            </a:r>
            <a:r>
              <a:rPr kumimoji="0" lang="zh-CN" altLang="en-US" sz="3200" b="0" i="0" u="none" strike="noStrike" kern="1200" cap="none" spc="0" normalizeH="0" baseline="0" noProof="0" dirty="0">
                <a:ln>
                  <a:noFill/>
                </a:ln>
                <a:solidFill>
                  <a:srgbClr val="C00000"/>
                </a:solidFill>
                <a:effectLst/>
                <a:uLnTx/>
                <a:uFillTx/>
                <a:latin typeface="+mn-lt"/>
                <a:ea typeface="+mn-ea"/>
                <a:cs typeface="+mn-cs"/>
                <a:sym typeface="+mn-ea"/>
              </a:rPr>
              <a:t>对完成、转化职务科技成果做出重要贡献的人员</a:t>
            </a:r>
            <a:r>
              <a:rPr kumimoji="0" lang="en-US" altLang="zh-CN" sz="3200" b="0" i="0" u="none" strike="noStrike" kern="1200" cap="none" spc="0" normalizeH="0" baseline="0" noProof="0" dirty="0">
                <a:ln>
                  <a:noFill/>
                </a:ln>
                <a:solidFill>
                  <a:srgbClr val="C00000"/>
                </a:solidFill>
                <a:effectLst/>
                <a:uLnTx/>
                <a:uFillTx/>
                <a:latin typeface="+mn-lt"/>
                <a:ea typeface="+mn-ea"/>
                <a:cs typeface="+mn-cs"/>
                <a:sym typeface="+mn-ea"/>
              </a:rPr>
              <a:t>”</a:t>
            </a:r>
            <a:r>
              <a:rPr kumimoji="0" lang="zh-CN" altLang="en-US" sz="3200" b="0" i="0" u="none" strike="noStrike" kern="1200" cap="none" spc="0" normalizeH="0" baseline="0" noProof="0" dirty="0">
                <a:ln>
                  <a:noFill/>
                </a:ln>
                <a:solidFill>
                  <a:srgbClr val="C00000"/>
                </a:solidFill>
                <a:effectLst/>
                <a:uLnTx/>
                <a:uFillTx/>
                <a:latin typeface="+mn-lt"/>
                <a:ea typeface="+mn-ea"/>
                <a:cs typeface="+mn-cs"/>
                <a:sym typeface="+mn-ea"/>
              </a:rPr>
              <a:t>。</a:t>
            </a:r>
            <a:r>
              <a:rPr kumimoji="0" lang="zh-CN" altLang="en-US" sz="3200" b="0" i="0" u="none" strike="noStrike" kern="1200" cap="none" spc="0" normalizeH="0" baseline="0" noProof="0" dirty="0">
                <a:ln>
                  <a:noFill/>
                </a:ln>
                <a:solidFill>
                  <a:prstClr val="black"/>
                </a:solidFill>
                <a:effectLst/>
                <a:uLnTx/>
                <a:uFillTx/>
                <a:latin typeface="+mn-lt"/>
                <a:ea typeface="+mn-ea"/>
                <a:cs typeface="+mn-cs"/>
                <a:sym typeface="+mn-ea"/>
              </a:rPr>
              <a:t>我国现行立法并没有对二者之间的权益分配比例做出规定。实践中做法不一。职务发明人与成果转化管理人员是否存在张力？什么样的比例合适？是通过立法还是内部规定予以解决？亦或通过特定的技术转移办公室</a:t>
            </a:r>
            <a:r>
              <a:rPr kumimoji="0" lang="en-US" altLang="zh-CN" sz="3200" b="0" i="0" u="none" strike="noStrike" kern="1200" cap="none" spc="0" normalizeH="0" baseline="0" noProof="0" dirty="0">
                <a:ln>
                  <a:noFill/>
                </a:ln>
                <a:solidFill>
                  <a:prstClr val="black"/>
                </a:solidFill>
                <a:effectLst/>
                <a:uLnTx/>
                <a:uFillTx/>
                <a:latin typeface="+mn-lt"/>
                <a:ea typeface="+mn-ea"/>
                <a:cs typeface="+mn-cs"/>
                <a:sym typeface="+mn-ea"/>
              </a:rPr>
              <a:t>OTL</a:t>
            </a:r>
            <a:r>
              <a:rPr kumimoji="0" lang="zh-CN" altLang="en-US" sz="3200" b="0" i="0" u="none" strike="noStrike" kern="1200" cap="none" spc="0" normalizeH="0" baseline="0" noProof="0" dirty="0">
                <a:ln>
                  <a:noFill/>
                </a:ln>
                <a:solidFill>
                  <a:prstClr val="black"/>
                </a:solidFill>
                <a:effectLst/>
                <a:uLnTx/>
                <a:uFillTx/>
                <a:latin typeface="+mn-lt"/>
                <a:ea typeface="+mn-ea"/>
                <a:cs typeface="+mn-cs"/>
                <a:sym typeface="+mn-ea"/>
              </a:rPr>
              <a:t>来实现成果转化的专业化服务？还是一个需要继续研究的问题。</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zh-CN" altLang="en-US" sz="3200" b="0" i="0" u="none" strike="noStrike" kern="1200" cap="none" spc="0" normalizeH="0" baseline="0" noProof="0" dirty="0">
              <a:ln>
                <a:noFill/>
              </a:ln>
              <a:solidFill>
                <a:srgbClr val="C00000"/>
              </a:solidFill>
              <a:effectLst/>
              <a:uLnTx/>
              <a:uFillTx/>
              <a:latin typeface="+mn-lt"/>
              <a:ea typeface="+mn-ea"/>
              <a:cs typeface="+mn-cs"/>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C9ED3-D8B4-41E5-8429-572FCBB2AD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815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简单说一下职务发明人与政府主管部门关系。随着职务发明人在技术转移中的重要作用以及法律地位的凸显，其对项目依托单位的隶属关系将会逐渐减弱。职务发明人的研究方向、科技伦理以及科研诚信等问题的解决更多地转为带有行政性的外部合同法律关系。这一点在</a:t>
            </a:r>
            <a:r>
              <a:rPr lang="en-US" altLang="zh-CN" dirty="0"/>
              <a:t>2011</a:t>
            </a:r>
            <a:r>
              <a:rPr lang="zh-CN" altLang="en-US" dirty="0"/>
              <a:t>年科技部发布的这个通知中已经得到体现，也是未来国家科技管理应该关注的重点。</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C9ED3-D8B4-41E5-8429-572FCBB2AD1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9509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离岗 还是兼职？</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1"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1">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32790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8271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406C23E-9BBE-4DDF-8E59-A91E2A42DAA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58325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3"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pPr fontAlgn="base"/>
            <a:r>
              <a:rPr lang="zh-CN" altLang="en-US" strike="noStrike" noProof="1"/>
              <a:t>单击此处编辑母版标题样式</a:t>
            </a:r>
            <a:endParaRPr lang="en-US" strike="noStrike"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40823D8-341C-48FB-AC45-FE798A9BB23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B5AE0EE-B904-4B14-A249-03F7388487F2}"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6376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7"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fontAlgn="base"/>
            <a:r>
              <a:rPr lang="zh-CN" altLang="en-US" strike="noStrike" noProof="1"/>
              <a:t>单击此处编辑母版标题样式</a:t>
            </a:r>
            <a:endParaRPr lang="en-US" strike="noStrike"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136EB72-BF28-474E-9464-452EC5298A14}"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6C77256-BEBA-4FB8-A749-94B0B3724E7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1210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FC1C390-F9B3-470C-8A68-770AE48992F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7955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E42D732-7217-47F7-ABA3-58573ABA0AC9}"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64384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A32150E-72F8-47BE-9661-17F7AD0EB565}"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66056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152401"/>
            <a:ext cx="11480800" cy="671513"/>
          </a:xfrm>
        </p:spPr>
        <p:txBody>
          <a:bodyPr/>
          <a:lstStyle/>
          <a:p>
            <a:r>
              <a:rPr lang="zh-CN" altLang="en-US"/>
              <a:t>单击此处编辑母版标题样式</a:t>
            </a:r>
          </a:p>
        </p:txBody>
      </p:sp>
      <p:sp>
        <p:nvSpPr>
          <p:cNvPr id="3" name="内容占位符 2"/>
          <p:cNvSpPr>
            <a:spLocks noGrp="1"/>
          </p:cNvSpPr>
          <p:nvPr>
            <p:ph sz="quarter" idx="1"/>
          </p:nvPr>
        </p:nvSpPr>
        <p:spPr>
          <a:xfrm>
            <a:off x="304800" y="1143000"/>
            <a:ext cx="56388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46800" y="1143000"/>
            <a:ext cx="56388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04800" y="3843339"/>
            <a:ext cx="56388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46800" y="3843339"/>
            <a:ext cx="56388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9E466F5A-53F6-41BB-B746-0BAFF5B01713}" type="datetime1">
              <a:rPr lang="zh-CN" altLang="en-US" smtClean="0"/>
              <a:t>2021/12/31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fld id="{E1A1BC5A-8F26-4B63-B59B-EA90CA7D909B}" type="slidenum">
              <a:rPr lang="zh-CN" altLang="en-US"/>
              <a:pPr/>
              <a:t>‹#›</a:t>
            </a:fld>
            <a:endParaRPr lang="en-US" altLang="zh-CN"/>
          </a:p>
        </p:txBody>
      </p:sp>
    </p:spTree>
    <p:extLst>
      <p:ext uri="{BB962C8B-B14F-4D97-AF65-F5344CB8AC3E}">
        <p14:creationId xmlns:p14="http://schemas.microsoft.com/office/powerpoint/2010/main" val="31752024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9234FE1-E522-4744-A0A1-B71D69754730}"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2021/12/31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6CFF36C-A6A8-4875-AD4F-251D1E17A779}"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73792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2024034" y="3429001"/>
            <a:ext cx="7848600" cy="2215991"/>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36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002060"/>
                </a:solidFill>
                <a:effectLst/>
                <a:uLnTx/>
                <a:uFillTx/>
                <a:latin typeface="仿宋" pitchFamily="49" charset="-122"/>
                <a:ea typeface="仿宋" pitchFamily="49" charset="-122"/>
                <a:cs typeface="+mn-cs"/>
              </a:rPr>
              <a:t>唐素琴</a:t>
            </a:r>
            <a:r>
              <a:rPr kumimoji="0" lang="zh-CN" altLang="en-US" sz="3200" b="0" i="0" u="none" strike="noStrike" kern="1200" cap="none" spc="0" normalizeH="0" baseline="0" noProof="0" dirty="0">
                <a:ln>
                  <a:noFill/>
                </a:ln>
                <a:solidFill>
                  <a:srgbClr val="002060"/>
                </a:solidFill>
                <a:effectLst/>
                <a:uLnTx/>
                <a:uFillTx/>
                <a:latin typeface="仿宋" pitchFamily="49" charset="-122"/>
                <a:ea typeface="仿宋" pitchFamily="49" charset="-122"/>
                <a:cs typeface="+mn-cs"/>
              </a:rPr>
              <a:t> </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20</a:t>
            </a:r>
            <a:r>
              <a:rPr kumimoji="0" lang="en-US" altLang="zh-CN"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21</a:t>
            </a:r>
            <a:r>
              <a:rPr kumimoji="0" lang="zh-CN" altLang="en-US"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年</a:t>
            </a:r>
            <a:r>
              <a:rPr kumimoji="0" lang="en-US" altLang="zh-CN"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11</a:t>
            </a:r>
            <a:r>
              <a:rPr kumimoji="0" lang="zh-CN" altLang="en-US"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月</a:t>
            </a:r>
            <a:r>
              <a:rPr kumimoji="0" lang="en-US" altLang="zh-CN"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7</a:t>
            </a:r>
            <a:r>
              <a:rPr kumimoji="0" lang="zh-CN" altLang="en-US" sz="3200" b="0" i="0" u="none" strike="noStrike" kern="1200" cap="none" spc="0" normalizeH="0" baseline="0" noProof="0" dirty="0">
                <a:ln>
                  <a:noFill/>
                </a:ln>
                <a:solidFill>
                  <a:srgbClr val="002060"/>
                </a:solidFill>
                <a:effectLst/>
                <a:uLnTx/>
                <a:uFillTx/>
                <a:latin typeface="黑体" pitchFamily="49" charset="-122"/>
                <a:ea typeface="黑体" pitchFamily="49" charset="-122"/>
                <a:cs typeface="+mn-cs"/>
              </a:rPr>
              <a:t>日</a:t>
            </a:r>
          </a:p>
        </p:txBody>
      </p:sp>
      <p:sp>
        <p:nvSpPr>
          <p:cNvPr id="5125" name="Rectangle 3"/>
          <p:cNvSpPr>
            <a:spLocks noGrp="1" noChangeArrowheads="1"/>
          </p:cNvSpPr>
          <p:nvPr>
            <p:ph type="title" idx="4294967295"/>
          </p:nvPr>
        </p:nvSpPr>
        <p:spPr>
          <a:xfrm>
            <a:off x="2024034" y="1834961"/>
            <a:ext cx="8310405" cy="1143000"/>
          </a:xfrm>
        </p:spPr>
        <p:txBody>
          <a:bodyPr>
            <a:normAutofit fontScale="90000"/>
          </a:bodyPr>
          <a:lstStyle/>
          <a:p>
            <a:pPr algn="ctr"/>
            <a:r>
              <a:rPr lang="zh-CN" altLang="zh-CN" b="1" dirty="0"/>
              <a:t>科技成果转化</a:t>
            </a:r>
            <a:r>
              <a:rPr lang="zh-CN" altLang="en-US" b="1" dirty="0"/>
              <a:t>奖励报酬及案例讨论</a:t>
            </a:r>
            <a:endParaRPr lang="zh-CN" altLang="en-US" sz="6000" dirty="0">
              <a:latin typeface="黑体" pitchFamily="49" charset="-122"/>
              <a:ea typeface="黑体" pitchFamily="49" charset="-122"/>
            </a:endParaRPr>
          </a:p>
        </p:txBody>
      </p:sp>
      <p:sp>
        <p:nvSpPr>
          <p:cNvPr id="6" name="TextBox 5"/>
          <p:cNvSpPr txBox="1"/>
          <p:nvPr/>
        </p:nvSpPr>
        <p:spPr>
          <a:xfrm>
            <a:off x="524259" y="391128"/>
            <a:ext cx="607223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cs"/>
              </a:rPr>
              <a:t>第十讲：科技成果转化</a:t>
            </a: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61BD621-945E-4005-8651-FE7424ED101E}"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24751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064C7313-C3E7-4213-92CF-6B9253D36F75}"/>
              </a:ext>
            </a:extLst>
          </p:cNvPr>
          <p:cNvSpPr/>
          <p:nvPr/>
        </p:nvSpPr>
        <p:spPr>
          <a:xfrm>
            <a:off x="7807968" y="3051627"/>
            <a:ext cx="1073270" cy="1136910"/>
          </a:xfrm>
          <a:prstGeom prst="ellipse">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资助</a:t>
            </a:r>
            <a:endParaRPr kumimoji="0" lang="en-US" altLang="zh-CN"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协议</a:t>
            </a:r>
          </a:p>
        </p:txBody>
      </p:sp>
      <p:sp>
        <p:nvSpPr>
          <p:cNvPr id="17" name="矩形 16">
            <a:extLst>
              <a:ext uri="{FF2B5EF4-FFF2-40B4-BE49-F238E27FC236}">
                <a16:creationId xmlns:a16="http://schemas.microsoft.com/office/drawing/2014/main" id="{D1E5AD27-19A2-44FB-A313-30CA191B72DF}"/>
              </a:ext>
            </a:extLst>
          </p:cNvPr>
          <p:cNvSpPr/>
          <p:nvPr/>
        </p:nvSpPr>
        <p:spPr>
          <a:xfrm>
            <a:off x="8108066" y="1287468"/>
            <a:ext cx="1193168" cy="7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托管财产和纳税</a:t>
            </a:r>
          </a:p>
        </p:txBody>
      </p:sp>
      <p:sp>
        <p:nvSpPr>
          <p:cNvPr id="18" name="矩形 17">
            <a:extLst>
              <a:ext uri="{FF2B5EF4-FFF2-40B4-BE49-F238E27FC236}">
                <a16:creationId xmlns:a16="http://schemas.microsoft.com/office/drawing/2014/main" id="{B36612FF-5E84-4F62-B49A-4B598ECA8C2C}"/>
              </a:ext>
            </a:extLst>
          </p:cNvPr>
          <p:cNvSpPr/>
          <p:nvPr/>
        </p:nvSpPr>
        <p:spPr>
          <a:xfrm>
            <a:off x="8184437" y="2299180"/>
            <a:ext cx="1039022" cy="5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管理和保护</a:t>
            </a:r>
          </a:p>
        </p:txBody>
      </p:sp>
      <p:cxnSp>
        <p:nvCxnSpPr>
          <p:cNvPr id="20" name="直接箭头连接符 19">
            <a:extLst>
              <a:ext uri="{FF2B5EF4-FFF2-40B4-BE49-F238E27FC236}">
                <a16:creationId xmlns:a16="http://schemas.microsoft.com/office/drawing/2014/main" id="{3329FD48-BD1A-4F50-ABA5-EAFE67267CDB}"/>
              </a:ext>
            </a:extLst>
          </p:cNvPr>
          <p:cNvCxnSpPr>
            <a:cxnSpLocks/>
          </p:cNvCxnSpPr>
          <p:nvPr/>
        </p:nvCxnSpPr>
        <p:spPr>
          <a:xfrm>
            <a:off x="7628277" y="2038990"/>
            <a:ext cx="18005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12F0D4D9-C557-49B5-A3B4-D48AC2EAE2C1}"/>
              </a:ext>
            </a:extLst>
          </p:cNvPr>
          <p:cNvCxnSpPr>
            <a:cxnSpLocks/>
          </p:cNvCxnSpPr>
          <p:nvPr/>
        </p:nvCxnSpPr>
        <p:spPr>
          <a:xfrm flipH="1">
            <a:off x="7955835" y="2300103"/>
            <a:ext cx="1497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a:extLst>
              <a:ext uri="{FF2B5EF4-FFF2-40B4-BE49-F238E27FC236}">
                <a16:creationId xmlns:a16="http://schemas.microsoft.com/office/drawing/2014/main" id="{AC843D72-D760-408C-ACF9-BAC2867ECACC}"/>
              </a:ext>
            </a:extLst>
          </p:cNvPr>
          <p:cNvSpPr/>
          <p:nvPr/>
        </p:nvSpPr>
        <p:spPr>
          <a:xfrm>
            <a:off x="7382068" y="3312500"/>
            <a:ext cx="367781" cy="161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政府代理机构</a:t>
            </a:r>
          </a:p>
        </p:txBody>
      </p:sp>
      <p:cxnSp>
        <p:nvCxnSpPr>
          <p:cNvPr id="24" name="直接箭头连接符 23">
            <a:extLst>
              <a:ext uri="{FF2B5EF4-FFF2-40B4-BE49-F238E27FC236}">
                <a16:creationId xmlns:a16="http://schemas.microsoft.com/office/drawing/2014/main" id="{D1414C88-7ACB-4B5C-9A59-21F4ABD4A801}"/>
              </a:ext>
            </a:extLst>
          </p:cNvPr>
          <p:cNvCxnSpPr>
            <a:cxnSpLocks/>
          </p:cNvCxnSpPr>
          <p:nvPr/>
        </p:nvCxnSpPr>
        <p:spPr>
          <a:xfrm>
            <a:off x="7385877" y="2517209"/>
            <a:ext cx="0" cy="81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929A6AA6-4946-477E-AF20-098A7FDEFB36}"/>
              </a:ext>
            </a:extLst>
          </p:cNvPr>
          <p:cNvSpPr/>
          <p:nvPr/>
        </p:nvSpPr>
        <p:spPr>
          <a:xfrm>
            <a:off x="7422209" y="2713841"/>
            <a:ext cx="314317" cy="50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35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代理</a:t>
            </a:r>
          </a:p>
        </p:txBody>
      </p:sp>
      <p:cxnSp>
        <p:nvCxnSpPr>
          <p:cNvPr id="30" name="连接符: 肘形 29">
            <a:extLst>
              <a:ext uri="{FF2B5EF4-FFF2-40B4-BE49-F238E27FC236}">
                <a16:creationId xmlns:a16="http://schemas.microsoft.com/office/drawing/2014/main" id="{B7EC4152-F9F1-4767-8E6A-02A094F56294}"/>
              </a:ext>
            </a:extLst>
          </p:cNvPr>
          <p:cNvCxnSpPr>
            <a:cxnSpLocks/>
            <a:endCxn id="32" idx="1"/>
          </p:cNvCxnSpPr>
          <p:nvPr/>
        </p:nvCxnSpPr>
        <p:spPr>
          <a:xfrm rot="16200000" flipH="1">
            <a:off x="5996613" y="3596978"/>
            <a:ext cx="2765590" cy="59683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FDEBD58D-F596-4028-A2BE-698878276862}"/>
              </a:ext>
            </a:extLst>
          </p:cNvPr>
          <p:cNvGrpSpPr/>
          <p:nvPr/>
        </p:nvGrpSpPr>
        <p:grpSpPr>
          <a:xfrm>
            <a:off x="9077177" y="2694329"/>
            <a:ext cx="925623" cy="2801466"/>
            <a:chOff x="7241985" y="2052171"/>
            <a:chExt cx="614736" cy="3134643"/>
          </a:xfrm>
        </p:grpSpPr>
        <p:sp>
          <p:nvSpPr>
            <p:cNvPr id="35" name="矩形 34">
              <a:extLst>
                <a:ext uri="{FF2B5EF4-FFF2-40B4-BE49-F238E27FC236}">
                  <a16:creationId xmlns:a16="http://schemas.microsoft.com/office/drawing/2014/main" id="{7AF33C7B-37DE-4255-A6A5-0132063CF346}"/>
                </a:ext>
              </a:extLst>
            </p:cNvPr>
            <p:cNvSpPr/>
            <p:nvPr/>
          </p:nvSpPr>
          <p:spPr>
            <a:xfrm>
              <a:off x="7345680" y="2052171"/>
              <a:ext cx="497840" cy="7950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项目承担者</a:t>
              </a:r>
            </a:p>
          </p:txBody>
        </p:sp>
        <p:sp>
          <p:nvSpPr>
            <p:cNvPr id="36" name="矩形 35">
              <a:extLst>
                <a:ext uri="{FF2B5EF4-FFF2-40B4-BE49-F238E27FC236}">
                  <a16:creationId xmlns:a16="http://schemas.microsoft.com/office/drawing/2014/main" id="{3B8C4A7E-99A4-4940-8AC8-FD0976C17B71}"/>
                </a:ext>
              </a:extLst>
            </p:cNvPr>
            <p:cNvSpPr/>
            <p:nvPr/>
          </p:nvSpPr>
          <p:spPr>
            <a:xfrm>
              <a:off x="7241985" y="2880759"/>
              <a:ext cx="614736" cy="8029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转化</a:t>
              </a:r>
              <a:endParaRPr kumimoji="0" lang="en-US" altLang="zh-CN"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人员</a:t>
              </a:r>
            </a:p>
          </p:txBody>
        </p:sp>
        <p:sp>
          <p:nvSpPr>
            <p:cNvPr id="37" name="矩形 36">
              <a:extLst>
                <a:ext uri="{FF2B5EF4-FFF2-40B4-BE49-F238E27FC236}">
                  <a16:creationId xmlns:a16="http://schemas.microsoft.com/office/drawing/2014/main" id="{C2BDEB9C-AE3D-43CB-BFE8-83C8900F4323}"/>
                </a:ext>
              </a:extLst>
            </p:cNvPr>
            <p:cNvSpPr/>
            <p:nvPr/>
          </p:nvSpPr>
          <p:spPr>
            <a:xfrm>
              <a:off x="7251398" y="4358231"/>
              <a:ext cx="592122" cy="8285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发明人</a:t>
              </a:r>
            </a:p>
          </p:txBody>
        </p:sp>
      </p:grpSp>
      <p:sp>
        <p:nvSpPr>
          <p:cNvPr id="42" name="矩形 41">
            <a:extLst>
              <a:ext uri="{FF2B5EF4-FFF2-40B4-BE49-F238E27FC236}">
                <a16:creationId xmlns:a16="http://schemas.microsoft.com/office/drawing/2014/main" id="{7DA60F11-5CC9-4ED4-91E2-72BB444D9033}"/>
              </a:ext>
            </a:extLst>
          </p:cNvPr>
          <p:cNvSpPr/>
          <p:nvPr/>
        </p:nvSpPr>
        <p:spPr>
          <a:xfrm>
            <a:off x="9976878" y="2835806"/>
            <a:ext cx="590550" cy="5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产品</a:t>
            </a:r>
          </a:p>
        </p:txBody>
      </p:sp>
      <p:sp>
        <p:nvSpPr>
          <p:cNvPr id="43" name="矩形 42">
            <a:extLst>
              <a:ext uri="{FF2B5EF4-FFF2-40B4-BE49-F238E27FC236}">
                <a16:creationId xmlns:a16="http://schemas.microsoft.com/office/drawing/2014/main" id="{807A6277-18CD-4577-9F5E-1A55011D08D7}"/>
              </a:ext>
            </a:extLst>
          </p:cNvPr>
          <p:cNvSpPr/>
          <p:nvPr/>
        </p:nvSpPr>
        <p:spPr>
          <a:xfrm>
            <a:off x="9976878" y="3515579"/>
            <a:ext cx="59055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p>
        </p:txBody>
      </p:sp>
      <p:sp>
        <p:nvSpPr>
          <p:cNvPr id="44" name="矩形 43">
            <a:extLst>
              <a:ext uri="{FF2B5EF4-FFF2-40B4-BE49-F238E27FC236}">
                <a16:creationId xmlns:a16="http://schemas.microsoft.com/office/drawing/2014/main" id="{F282120D-2D65-4944-A014-DF73789AA883}"/>
              </a:ext>
            </a:extLst>
          </p:cNvPr>
          <p:cNvSpPr/>
          <p:nvPr/>
        </p:nvSpPr>
        <p:spPr>
          <a:xfrm>
            <a:off x="9967011" y="4136050"/>
            <a:ext cx="590550" cy="105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研发成果</a:t>
            </a:r>
          </a:p>
        </p:txBody>
      </p:sp>
      <p:cxnSp>
        <p:nvCxnSpPr>
          <p:cNvPr id="46" name="连接符: 肘形 45">
            <a:extLst>
              <a:ext uri="{FF2B5EF4-FFF2-40B4-BE49-F238E27FC236}">
                <a16:creationId xmlns:a16="http://schemas.microsoft.com/office/drawing/2014/main" id="{3417AFF6-CB1B-41AD-9D1D-64C73B13041B}"/>
              </a:ext>
            </a:extLst>
          </p:cNvPr>
          <p:cNvCxnSpPr>
            <a:cxnSpLocks/>
            <a:endCxn id="44" idx="2"/>
          </p:cNvCxnSpPr>
          <p:nvPr/>
        </p:nvCxnSpPr>
        <p:spPr>
          <a:xfrm flipV="1">
            <a:off x="9077170" y="5190161"/>
            <a:ext cx="1185117" cy="3056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4AED746-5BDA-416F-B239-F8707FD74D36}"/>
              </a:ext>
            </a:extLst>
          </p:cNvPr>
          <p:cNvCxnSpPr>
            <a:cxnSpLocks/>
          </p:cNvCxnSpPr>
          <p:nvPr/>
        </p:nvCxnSpPr>
        <p:spPr>
          <a:xfrm flipH="1" flipV="1">
            <a:off x="9967012" y="2380405"/>
            <a:ext cx="15925" cy="53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C79186BD-B951-457F-B3BE-0ED23090BEA4}"/>
              </a:ext>
            </a:extLst>
          </p:cNvPr>
          <p:cNvCxnSpPr>
            <a:cxnSpLocks/>
          </p:cNvCxnSpPr>
          <p:nvPr/>
        </p:nvCxnSpPr>
        <p:spPr>
          <a:xfrm flipH="1" flipV="1">
            <a:off x="10567429" y="2394126"/>
            <a:ext cx="1905" cy="52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3C23A472-9CE0-4F5C-870B-7A7554D49084}"/>
              </a:ext>
            </a:extLst>
          </p:cNvPr>
          <p:cNvSpPr/>
          <p:nvPr/>
        </p:nvSpPr>
        <p:spPr>
          <a:xfrm rot="16200000">
            <a:off x="10100551" y="2497150"/>
            <a:ext cx="343204" cy="137156"/>
          </a:xfrm>
          <a:prstGeom prst="rightArrow">
            <a:avLst>
              <a:gd name="adj1" fmla="val 50000"/>
              <a:gd name="adj2" fmla="val 597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1" name="直接箭头连接符 60">
            <a:extLst>
              <a:ext uri="{FF2B5EF4-FFF2-40B4-BE49-F238E27FC236}">
                <a16:creationId xmlns:a16="http://schemas.microsoft.com/office/drawing/2014/main" id="{BF943CAB-C0EE-40FB-9C92-B5198B9BAC78}"/>
              </a:ext>
            </a:extLst>
          </p:cNvPr>
          <p:cNvCxnSpPr>
            <a:cxnSpLocks/>
          </p:cNvCxnSpPr>
          <p:nvPr/>
        </p:nvCxnSpPr>
        <p:spPr>
          <a:xfrm>
            <a:off x="9976879" y="3957539"/>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直接箭头连接符 63">
            <a:extLst>
              <a:ext uri="{FF2B5EF4-FFF2-40B4-BE49-F238E27FC236}">
                <a16:creationId xmlns:a16="http://schemas.microsoft.com/office/drawing/2014/main" id="{A4EC839E-2056-4AE1-9377-1B8E72004B05}"/>
              </a:ext>
            </a:extLst>
          </p:cNvPr>
          <p:cNvCxnSpPr>
            <a:cxnSpLocks/>
          </p:cNvCxnSpPr>
          <p:nvPr/>
        </p:nvCxnSpPr>
        <p:spPr>
          <a:xfrm flipH="1">
            <a:off x="9986746" y="3517461"/>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矩形: 圆角 1">
            <a:extLst>
              <a:ext uri="{FF2B5EF4-FFF2-40B4-BE49-F238E27FC236}">
                <a16:creationId xmlns:a16="http://schemas.microsoft.com/office/drawing/2014/main" id="{4E974F4F-86D3-4C55-BE67-220A78903DB9}"/>
              </a:ext>
            </a:extLst>
          </p:cNvPr>
          <p:cNvSpPr/>
          <p:nvPr/>
        </p:nvSpPr>
        <p:spPr>
          <a:xfrm>
            <a:off x="6914703" y="1756579"/>
            <a:ext cx="1041133" cy="771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国家</a:t>
            </a:r>
          </a:p>
        </p:txBody>
      </p:sp>
      <p:sp>
        <p:nvSpPr>
          <p:cNvPr id="29" name="矩形: 圆角 28">
            <a:extLst>
              <a:ext uri="{FF2B5EF4-FFF2-40B4-BE49-F238E27FC236}">
                <a16:creationId xmlns:a16="http://schemas.microsoft.com/office/drawing/2014/main" id="{9EE81927-C24A-4CEA-BD69-31DE32095E5F}"/>
              </a:ext>
            </a:extLst>
          </p:cNvPr>
          <p:cNvSpPr/>
          <p:nvPr/>
        </p:nvSpPr>
        <p:spPr>
          <a:xfrm>
            <a:off x="9480376" y="1556792"/>
            <a:ext cx="1494081" cy="81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纳税人</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（社会公众</a:t>
            </a:r>
            <a:r>
              <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sp>
        <p:nvSpPr>
          <p:cNvPr id="32" name="矩形: 圆角 31">
            <a:extLst>
              <a:ext uri="{FF2B5EF4-FFF2-40B4-BE49-F238E27FC236}">
                <a16:creationId xmlns:a16="http://schemas.microsoft.com/office/drawing/2014/main" id="{82144F10-C83A-4568-857B-5BE9B0A9E848}"/>
              </a:ext>
            </a:extLst>
          </p:cNvPr>
          <p:cNvSpPr/>
          <p:nvPr/>
        </p:nvSpPr>
        <p:spPr>
          <a:xfrm>
            <a:off x="7677828" y="4922807"/>
            <a:ext cx="1228671" cy="710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公众的税收支持</a:t>
            </a:r>
          </a:p>
        </p:txBody>
      </p:sp>
      <p:sp>
        <p:nvSpPr>
          <p:cNvPr id="47" name="内容占位符 2">
            <a:extLst>
              <a:ext uri="{FF2B5EF4-FFF2-40B4-BE49-F238E27FC236}">
                <a16:creationId xmlns:a16="http://schemas.microsoft.com/office/drawing/2014/main" id="{D8CB8F7C-7A6D-498D-9216-9CA55178ADA4}"/>
              </a:ext>
            </a:extLst>
          </p:cNvPr>
          <p:cNvSpPr txBox="1">
            <a:spLocks/>
          </p:cNvSpPr>
          <p:nvPr/>
        </p:nvSpPr>
        <p:spPr>
          <a:xfrm>
            <a:off x="335776" y="1257239"/>
            <a:ext cx="5741957" cy="540060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六个主要关系：</a:t>
            </a:r>
            <a:endParaRPr kumimoji="0" lang="en-US" altLang="zh-CN"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）政府与项目承担者资助合同关系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）项目承担者与产业的合作关系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单位与职务发明人利益分配关系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职务发明人与产业的合作关系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）职务发明人和成果转化人员关系</a:t>
            </a:r>
            <a:endPar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发明人与政府主管部门关系</a:t>
            </a: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科技成果转化法</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45</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条及若干规定及单位内部分配制度，已经有试点单位</a:t>
            </a:r>
            <a:endPar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p:txBody>
      </p:sp>
      <p:sp>
        <p:nvSpPr>
          <p:cNvPr id="13" name="圆角矩形 12"/>
          <p:cNvSpPr/>
          <p:nvPr/>
        </p:nvSpPr>
        <p:spPr>
          <a:xfrm>
            <a:off x="10742413" y="2877961"/>
            <a:ext cx="639569" cy="227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企业（市场）</a:t>
            </a:r>
          </a:p>
        </p:txBody>
      </p:sp>
      <p:cxnSp>
        <p:nvCxnSpPr>
          <p:cNvPr id="25" name="直接箭头连接符 24"/>
          <p:cNvCxnSpPr/>
          <p:nvPr/>
        </p:nvCxnSpPr>
        <p:spPr>
          <a:xfrm>
            <a:off x="10567428" y="4778791"/>
            <a:ext cx="174984" cy="61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3" idx="3"/>
          </p:cNvCxnSpPr>
          <p:nvPr/>
        </p:nvCxnSpPr>
        <p:spPr>
          <a:xfrm flipV="1">
            <a:off x="10567428" y="3731027"/>
            <a:ext cx="174984" cy="5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42" idx="3"/>
          </p:cNvCxnSpPr>
          <p:nvPr/>
        </p:nvCxnSpPr>
        <p:spPr>
          <a:xfrm flipH="1" flipV="1">
            <a:off x="10567428" y="3095255"/>
            <a:ext cx="174984" cy="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上下箭头 5"/>
          <p:cNvSpPr/>
          <p:nvPr/>
        </p:nvSpPr>
        <p:spPr>
          <a:xfrm>
            <a:off x="9428858" y="4136051"/>
            <a:ext cx="316477" cy="619231"/>
          </a:xfrm>
          <a:prstGeom prst="upDown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圆角右箭头 37"/>
          <p:cNvSpPr/>
          <p:nvPr/>
        </p:nvSpPr>
        <p:spPr>
          <a:xfrm>
            <a:off x="5807968" y="4344950"/>
            <a:ext cx="3672408" cy="803529"/>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4" name="标题 1"/>
          <p:cNvSpPr txBox="1"/>
          <p:nvPr/>
        </p:nvSpPr>
        <p:spPr>
          <a:xfrm>
            <a:off x="1112092" y="483057"/>
            <a:ext cx="9542828" cy="59924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我国财政资助技术转移主体关系及立法变化趋势（</a:t>
            </a:r>
            <a:r>
              <a:rPr kumimoji="0" lang="en-US" altLang="zh-CN"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4</a:t>
            </a: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a:t>
            </a:r>
          </a:p>
        </p:txBody>
      </p:sp>
      <p:sp>
        <p:nvSpPr>
          <p:cNvPr id="39" name="文本框 38"/>
          <p:cNvSpPr txBox="1"/>
          <p:nvPr/>
        </p:nvSpPr>
        <p:spPr>
          <a:xfrm>
            <a:off x="7425396" y="5922867"/>
            <a:ext cx="378492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5</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20914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064C7313-C3E7-4213-92CF-6B9253D36F75}"/>
              </a:ext>
            </a:extLst>
          </p:cNvPr>
          <p:cNvSpPr/>
          <p:nvPr/>
        </p:nvSpPr>
        <p:spPr>
          <a:xfrm>
            <a:off x="7807968" y="3195643"/>
            <a:ext cx="1357688" cy="1358798"/>
          </a:xfrm>
          <a:prstGeom prst="ellipse">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资助</a:t>
            </a:r>
            <a:endParaRPr kumimoji="0" lang="en-US" altLang="zh-CN"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协议</a:t>
            </a:r>
          </a:p>
        </p:txBody>
      </p:sp>
      <p:sp>
        <p:nvSpPr>
          <p:cNvPr id="17" name="矩形 16">
            <a:extLst>
              <a:ext uri="{FF2B5EF4-FFF2-40B4-BE49-F238E27FC236}">
                <a16:creationId xmlns:a16="http://schemas.microsoft.com/office/drawing/2014/main" id="{D1E5AD27-19A2-44FB-A313-30CA191B72DF}"/>
              </a:ext>
            </a:extLst>
          </p:cNvPr>
          <p:cNvSpPr/>
          <p:nvPr/>
        </p:nvSpPr>
        <p:spPr>
          <a:xfrm>
            <a:off x="8108066" y="1431484"/>
            <a:ext cx="1193168" cy="7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托管财产和纳税</a:t>
            </a:r>
          </a:p>
        </p:txBody>
      </p:sp>
      <p:sp>
        <p:nvSpPr>
          <p:cNvPr id="18" name="矩形 17">
            <a:extLst>
              <a:ext uri="{FF2B5EF4-FFF2-40B4-BE49-F238E27FC236}">
                <a16:creationId xmlns:a16="http://schemas.microsoft.com/office/drawing/2014/main" id="{B36612FF-5E84-4F62-B49A-4B598ECA8C2C}"/>
              </a:ext>
            </a:extLst>
          </p:cNvPr>
          <p:cNvSpPr/>
          <p:nvPr/>
        </p:nvSpPr>
        <p:spPr>
          <a:xfrm>
            <a:off x="8184437" y="2443196"/>
            <a:ext cx="1039022" cy="5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管理和保护</a:t>
            </a:r>
          </a:p>
        </p:txBody>
      </p:sp>
      <p:cxnSp>
        <p:nvCxnSpPr>
          <p:cNvPr id="20" name="直接箭头连接符 19">
            <a:extLst>
              <a:ext uri="{FF2B5EF4-FFF2-40B4-BE49-F238E27FC236}">
                <a16:creationId xmlns:a16="http://schemas.microsoft.com/office/drawing/2014/main" id="{3329FD48-BD1A-4F50-ABA5-EAFE67267CDB}"/>
              </a:ext>
            </a:extLst>
          </p:cNvPr>
          <p:cNvCxnSpPr>
            <a:cxnSpLocks/>
          </p:cNvCxnSpPr>
          <p:nvPr/>
        </p:nvCxnSpPr>
        <p:spPr>
          <a:xfrm>
            <a:off x="7628277" y="2183006"/>
            <a:ext cx="18005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12F0D4D9-C557-49B5-A3B4-D48AC2EAE2C1}"/>
              </a:ext>
            </a:extLst>
          </p:cNvPr>
          <p:cNvCxnSpPr>
            <a:cxnSpLocks/>
          </p:cNvCxnSpPr>
          <p:nvPr/>
        </p:nvCxnSpPr>
        <p:spPr>
          <a:xfrm flipH="1">
            <a:off x="7955835" y="2444119"/>
            <a:ext cx="1497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a:extLst>
              <a:ext uri="{FF2B5EF4-FFF2-40B4-BE49-F238E27FC236}">
                <a16:creationId xmlns:a16="http://schemas.microsoft.com/office/drawing/2014/main" id="{AC843D72-D760-408C-ACF9-BAC2867ECACC}"/>
              </a:ext>
            </a:extLst>
          </p:cNvPr>
          <p:cNvSpPr/>
          <p:nvPr/>
        </p:nvSpPr>
        <p:spPr>
          <a:xfrm>
            <a:off x="7233552" y="3456515"/>
            <a:ext cx="516297" cy="18359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政府代理机构</a:t>
            </a:r>
          </a:p>
        </p:txBody>
      </p:sp>
      <p:cxnSp>
        <p:nvCxnSpPr>
          <p:cNvPr id="24" name="直接箭头连接符 23">
            <a:extLst>
              <a:ext uri="{FF2B5EF4-FFF2-40B4-BE49-F238E27FC236}">
                <a16:creationId xmlns:a16="http://schemas.microsoft.com/office/drawing/2014/main" id="{D1414C88-7ACB-4B5C-9A59-21F4ABD4A801}"/>
              </a:ext>
            </a:extLst>
          </p:cNvPr>
          <p:cNvCxnSpPr>
            <a:cxnSpLocks/>
          </p:cNvCxnSpPr>
          <p:nvPr/>
        </p:nvCxnSpPr>
        <p:spPr>
          <a:xfrm>
            <a:off x="7385877" y="2661225"/>
            <a:ext cx="0" cy="81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929A6AA6-4946-477E-AF20-098A7FDEFB36}"/>
              </a:ext>
            </a:extLst>
          </p:cNvPr>
          <p:cNvSpPr/>
          <p:nvPr/>
        </p:nvSpPr>
        <p:spPr>
          <a:xfrm>
            <a:off x="7422209" y="2857857"/>
            <a:ext cx="314317" cy="50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35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代理</a:t>
            </a:r>
          </a:p>
        </p:txBody>
      </p:sp>
      <p:cxnSp>
        <p:nvCxnSpPr>
          <p:cNvPr id="30" name="连接符: 肘形 29">
            <a:extLst>
              <a:ext uri="{FF2B5EF4-FFF2-40B4-BE49-F238E27FC236}">
                <a16:creationId xmlns:a16="http://schemas.microsoft.com/office/drawing/2014/main" id="{B7EC4152-F9F1-4767-8E6A-02A094F56294}"/>
              </a:ext>
            </a:extLst>
          </p:cNvPr>
          <p:cNvCxnSpPr>
            <a:cxnSpLocks/>
            <a:endCxn id="32" idx="1"/>
          </p:cNvCxnSpPr>
          <p:nvPr/>
        </p:nvCxnSpPr>
        <p:spPr>
          <a:xfrm rot="16200000" flipH="1">
            <a:off x="6113199" y="3738772"/>
            <a:ext cx="2809542" cy="6797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FDEBD58D-F596-4028-A2BE-698878276862}"/>
              </a:ext>
            </a:extLst>
          </p:cNvPr>
          <p:cNvGrpSpPr/>
          <p:nvPr/>
        </p:nvGrpSpPr>
        <p:grpSpPr>
          <a:xfrm>
            <a:off x="9185389" y="2940101"/>
            <a:ext cx="787691" cy="2352395"/>
            <a:chOff x="7320389" y="2273307"/>
            <a:chExt cx="523131" cy="2725441"/>
          </a:xfrm>
        </p:grpSpPr>
        <p:sp>
          <p:nvSpPr>
            <p:cNvPr id="35" name="矩形 34">
              <a:extLst>
                <a:ext uri="{FF2B5EF4-FFF2-40B4-BE49-F238E27FC236}">
                  <a16:creationId xmlns:a16="http://schemas.microsoft.com/office/drawing/2014/main" id="{7AF33C7B-37DE-4255-A6A5-0132063CF346}"/>
                </a:ext>
              </a:extLst>
            </p:cNvPr>
            <p:cNvSpPr/>
            <p:nvPr/>
          </p:nvSpPr>
          <p:spPr>
            <a:xfrm>
              <a:off x="7345680" y="2273307"/>
              <a:ext cx="497840" cy="11388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项目承担者</a:t>
              </a:r>
            </a:p>
          </p:txBody>
        </p:sp>
        <p:sp>
          <p:nvSpPr>
            <p:cNvPr id="36" name="矩形 35">
              <a:extLst>
                <a:ext uri="{FF2B5EF4-FFF2-40B4-BE49-F238E27FC236}">
                  <a16:creationId xmlns:a16="http://schemas.microsoft.com/office/drawing/2014/main" id="{3B8C4A7E-99A4-4940-8AC8-FD0976C17B71}"/>
                </a:ext>
              </a:extLst>
            </p:cNvPr>
            <p:cNvSpPr/>
            <p:nvPr/>
          </p:nvSpPr>
          <p:spPr>
            <a:xfrm>
              <a:off x="7320389" y="3444167"/>
              <a:ext cx="497840" cy="48505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转化</a:t>
              </a:r>
              <a:endParaRPr kumimoji="0" lang="en-US" altLang="zh-CN"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人员</a:t>
              </a:r>
            </a:p>
          </p:txBody>
        </p:sp>
        <p:sp>
          <p:nvSpPr>
            <p:cNvPr id="37" name="矩形 36">
              <a:extLst>
                <a:ext uri="{FF2B5EF4-FFF2-40B4-BE49-F238E27FC236}">
                  <a16:creationId xmlns:a16="http://schemas.microsoft.com/office/drawing/2014/main" id="{C2BDEB9C-AE3D-43CB-BFE8-83C8900F4323}"/>
                </a:ext>
              </a:extLst>
            </p:cNvPr>
            <p:cNvSpPr/>
            <p:nvPr/>
          </p:nvSpPr>
          <p:spPr>
            <a:xfrm>
              <a:off x="7345680" y="4074491"/>
              <a:ext cx="497840" cy="9242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发明人</a:t>
              </a:r>
            </a:p>
          </p:txBody>
        </p:sp>
      </p:grpSp>
      <p:sp>
        <p:nvSpPr>
          <p:cNvPr id="42" name="矩形 41">
            <a:extLst>
              <a:ext uri="{FF2B5EF4-FFF2-40B4-BE49-F238E27FC236}">
                <a16:creationId xmlns:a16="http://schemas.microsoft.com/office/drawing/2014/main" id="{7DA60F11-5CC9-4ED4-91E2-72BB444D9033}"/>
              </a:ext>
            </a:extLst>
          </p:cNvPr>
          <p:cNvSpPr/>
          <p:nvPr/>
        </p:nvSpPr>
        <p:spPr>
          <a:xfrm>
            <a:off x="9976878" y="2979822"/>
            <a:ext cx="590550" cy="5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产品</a:t>
            </a:r>
          </a:p>
        </p:txBody>
      </p:sp>
      <p:sp>
        <p:nvSpPr>
          <p:cNvPr id="43" name="矩形 42">
            <a:extLst>
              <a:ext uri="{FF2B5EF4-FFF2-40B4-BE49-F238E27FC236}">
                <a16:creationId xmlns:a16="http://schemas.microsoft.com/office/drawing/2014/main" id="{807A6277-18CD-4577-9F5E-1A55011D08D7}"/>
              </a:ext>
            </a:extLst>
          </p:cNvPr>
          <p:cNvSpPr/>
          <p:nvPr/>
        </p:nvSpPr>
        <p:spPr>
          <a:xfrm>
            <a:off x="9976878" y="3659595"/>
            <a:ext cx="59055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p>
        </p:txBody>
      </p:sp>
      <p:sp>
        <p:nvSpPr>
          <p:cNvPr id="44" name="矩形 43">
            <a:extLst>
              <a:ext uri="{FF2B5EF4-FFF2-40B4-BE49-F238E27FC236}">
                <a16:creationId xmlns:a16="http://schemas.microsoft.com/office/drawing/2014/main" id="{F282120D-2D65-4944-A014-DF73789AA883}"/>
              </a:ext>
            </a:extLst>
          </p:cNvPr>
          <p:cNvSpPr/>
          <p:nvPr/>
        </p:nvSpPr>
        <p:spPr>
          <a:xfrm>
            <a:off x="9967011" y="4280066"/>
            <a:ext cx="590550" cy="105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研发成果</a:t>
            </a:r>
          </a:p>
        </p:txBody>
      </p:sp>
      <p:cxnSp>
        <p:nvCxnSpPr>
          <p:cNvPr id="46" name="连接符: 肘形 45">
            <a:extLst>
              <a:ext uri="{FF2B5EF4-FFF2-40B4-BE49-F238E27FC236}">
                <a16:creationId xmlns:a16="http://schemas.microsoft.com/office/drawing/2014/main" id="{3417AFF6-CB1B-41AD-9D1D-64C73B13041B}"/>
              </a:ext>
            </a:extLst>
          </p:cNvPr>
          <p:cNvCxnSpPr>
            <a:cxnSpLocks/>
            <a:endCxn id="44" idx="2"/>
          </p:cNvCxnSpPr>
          <p:nvPr/>
        </p:nvCxnSpPr>
        <p:spPr>
          <a:xfrm flipV="1">
            <a:off x="9077170" y="5334177"/>
            <a:ext cx="1185117" cy="3056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4AED746-5BDA-416F-B239-F8707FD74D36}"/>
              </a:ext>
            </a:extLst>
          </p:cNvPr>
          <p:cNvCxnSpPr>
            <a:cxnSpLocks/>
          </p:cNvCxnSpPr>
          <p:nvPr/>
        </p:nvCxnSpPr>
        <p:spPr>
          <a:xfrm flipH="1" flipV="1">
            <a:off x="9967012" y="2524421"/>
            <a:ext cx="15925" cy="53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C79186BD-B951-457F-B3BE-0ED23090BEA4}"/>
              </a:ext>
            </a:extLst>
          </p:cNvPr>
          <p:cNvCxnSpPr>
            <a:cxnSpLocks/>
          </p:cNvCxnSpPr>
          <p:nvPr/>
        </p:nvCxnSpPr>
        <p:spPr>
          <a:xfrm flipH="1" flipV="1">
            <a:off x="10567429" y="2538142"/>
            <a:ext cx="1905" cy="52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3C23A472-9CE0-4F5C-870B-7A7554D49084}"/>
              </a:ext>
            </a:extLst>
          </p:cNvPr>
          <p:cNvSpPr/>
          <p:nvPr/>
        </p:nvSpPr>
        <p:spPr>
          <a:xfrm rot="16200000">
            <a:off x="10100551" y="2641166"/>
            <a:ext cx="343204" cy="137156"/>
          </a:xfrm>
          <a:prstGeom prst="rightArrow">
            <a:avLst>
              <a:gd name="adj1" fmla="val 50000"/>
              <a:gd name="adj2" fmla="val 597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1" name="直接箭头连接符 60">
            <a:extLst>
              <a:ext uri="{FF2B5EF4-FFF2-40B4-BE49-F238E27FC236}">
                <a16:creationId xmlns:a16="http://schemas.microsoft.com/office/drawing/2014/main" id="{BF943CAB-C0EE-40FB-9C92-B5198B9BAC78}"/>
              </a:ext>
            </a:extLst>
          </p:cNvPr>
          <p:cNvCxnSpPr>
            <a:cxnSpLocks/>
          </p:cNvCxnSpPr>
          <p:nvPr/>
        </p:nvCxnSpPr>
        <p:spPr>
          <a:xfrm>
            <a:off x="9976879" y="4101555"/>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直接箭头连接符 63">
            <a:extLst>
              <a:ext uri="{FF2B5EF4-FFF2-40B4-BE49-F238E27FC236}">
                <a16:creationId xmlns:a16="http://schemas.microsoft.com/office/drawing/2014/main" id="{A4EC839E-2056-4AE1-9377-1B8E72004B05}"/>
              </a:ext>
            </a:extLst>
          </p:cNvPr>
          <p:cNvCxnSpPr>
            <a:cxnSpLocks/>
          </p:cNvCxnSpPr>
          <p:nvPr/>
        </p:nvCxnSpPr>
        <p:spPr>
          <a:xfrm flipH="1">
            <a:off x="9986746" y="3661477"/>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矩形: 圆角 1">
            <a:extLst>
              <a:ext uri="{FF2B5EF4-FFF2-40B4-BE49-F238E27FC236}">
                <a16:creationId xmlns:a16="http://schemas.microsoft.com/office/drawing/2014/main" id="{4E974F4F-86D3-4C55-BE67-220A78903DB9}"/>
              </a:ext>
            </a:extLst>
          </p:cNvPr>
          <p:cNvSpPr/>
          <p:nvPr/>
        </p:nvSpPr>
        <p:spPr>
          <a:xfrm>
            <a:off x="6914703" y="1900595"/>
            <a:ext cx="1041133" cy="771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国家</a:t>
            </a:r>
          </a:p>
        </p:txBody>
      </p:sp>
      <p:sp>
        <p:nvSpPr>
          <p:cNvPr id="29" name="矩形: 圆角 28">
            <a:extLst>
              <a:ext uri="{FF2B5EF4-FFF2-40B4-BE49-F238E27FC236}">
                <a16:creationId xmlns:a16="http://schemas.microsoft.com/office/drawing/2014/main" id="{9EE81927-C24A-4CEA-BD69-31DE32095E5F}"/>
              </a:ext>
            </a:extLst>
          </p:cNvPr>
          <p:cNvSpPr/>
          <p:nvPr/>
        </p:nvSpPr>
        <p:spPr>
          <a:xfrm>
            <a:off x="9480376" y="1700808"/>
            <a:ext cx="1494081" cy="81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纳税人</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（社会公众</a:t>
            </a:r>
            <a:r>
              <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sp>
        <p:nvSpPr>
          <p:cNvPr id="32" name="矩形: 圆角 31">
            <a:extLst>
              <a:ext uri="{FF2B5EF4-FFF2-40B4-BE49-F238E27FC236}">
                <a16:creationId xmlns:a16="http://schemas.microsoft.com/office/drawing/2014/main" id="{82144F10-C83A-4568-857B-5BE9B0A9E848}"/>
              </a:ext>
            </a:extLst>
          </p:cNvPr>
          <p:cNvSpPr/>
          <p:nvPr/>
        </p:nvSpPr>
        <p:spPr>
          <a:xfrm>
            <a:off x="7857844" y="5171983"/>
            <a:ext cx="1209459" cy="62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公众的税收支持</a:t>
            </a:r>
          </a:p>
        </p:txBody>
      </p:sp>
      <p:sp>
        <p:nvSpPr>
          <p:cNvPr id="47" name="内容占位符 2">
            <a:extLst>
              <a:ext uri="{FF2B5EF4-FFF2-40B4-BE49-F238E27FC236}">
                <a16:creationId xmlns:a16="http://schemas.microsoft.com/office/drawing/2014/main" id="{D8CB8F7C-7A6D-498D-9216-9CA55178ADA4}"/>
              </a:ext>
            </a:extLst>
          </p:cNvPr>
          <p:cNvSpPr txBox="1">
            <a:spLocks/>
          </p:cNvSpPr>
          <p:nvPr/>
        </p:nvSpPr>
        <p:spPr>
          <a:xfrm>
            <a:off x="781840" y="959295"/>
            <a:ext cx="5896816" cy="540060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六个主要关系：</a:t>
            </a:r>
            <a:endParaRPr kumimoji="0" lang="en-US" altLang="zh-CN"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）政府与项目承担者资助合同关系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）项目承担者与产业的合作关系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单位与职务发明人利益分配关系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职务发明人与产业的合作关系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）职务发明人和成果转化人员关系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）职务</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发明人与政府主管部门关系</a:t>
            </a:r>
          </a:p>
          <a:p>
            <a:pPr marL="0" marR="0" lvl="0" indent="0" algn="ctr"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科技部</a:t>
            </a:r>
            <a:r>
              <a:rPr kumimoji="0" lang="en-US" altLang="zh-CN"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关于组织国家科技重大专项项目课题承担单位和</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参与人员</a:t>
            </a:r>
            <a:r>
              <a:rPr kumimoji="0" lang="zh-CN" altLang="en-US"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签订科研诚信承诺书的通知</a:t>
            </a:r>
            <a:r>
              <a:rPr kumimoji="0" lang="en-US" altLang="zh-CN"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（国科发专</a:t>
            </a:r>
            <a:r>
              <a:rPr kumimoji="0" lang="en-US" altLang="zh-CN"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〔2011〕254</a:t>
            </a:r>
            <a:r>
              <a:rPr kumimoji="0" lang="zh-CN" altLang="en-US" sz="2400" b="1" i="0" u="none" strike="noStrike" kern="1200" cap="none" spc="0" normalizeH="0" baseline="0" noProof="0" dirty="0">
                <a:ln>
                  <a:noFill/>
                </a:ln>
                <a:solidFill>
                  <a:srgbClr val="0032C0"/>
                </a:solidFill>
                <a:effectLst/>
                <a:uLnTx/>
                <a:uFillTx/>
                <a:latin typeface="宋体" panose="02010600030101010101" pitchFamily="2" charset="-122"/>
                <a:ea typeface="宋体" panose="02010600030101010101" pitchFamily="2" charset="-122"/>
                <a:cs typeface="+mn-cs"/>
              </a:rPr>
              <a:t>号）</a:t>
            </a:r>
            <a:endPar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sym typeface="+mn-ea"/>
            </a:endParaRPr>
          </a:p>
        </p:txBody>
      </p:sp>
      <p:sp>
        <p:nvSpPr>
          <p:cNvPr id="13" name="圆角矩形 12"/>
          <p:cNvSpPr/>
          <p:nvPr/>
        </p:nvSpPr>
        <p:spPr>
          <a:xfrm>
            <a:off x="10742413" y="3021977"/>
            <a:ext cx="639569" cy="227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企业（市场）</a:t>
            </a:r>
          </a:p>
        </p:txBody>
      </p:sp>
      <p:cxnSp>
        <p:nvCxnSpPr>
          <p:cNvPr id="25" name="直接箭头连接符 24"/>
          <p:cNvCxnSpPr/>
          <p:nvPr/>
        </p:nvCxnSpPr>
        <p:spPr>
          <a:xfrm>
            <a:off x="10567428" y="4922807"/>
            <a:ext cx="174984" cy="61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3" idx="3"/>
          </p:cNvCxnSpPr>
          <p:nvPr/>
        </p:nvCxnSpPr>
        <p:spPr>
          <a:xfrm flipV="1">
            <a:off x="10567428" y="3875043"/>
            <a:ext cx="174984" cy="5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42" idx="3"/>
          </p:cNvCxnSpPr>
          <p:nvPr/>
        </p:nvCxnSpPr>
        <p:spPr>
          <a:xfrm flipH="1" flipV="1">
            <a:off x="10567428" y="3239271"/>
            <a:ext cx="174984" cy="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左右箭头 3"/>
          <p:cNvSpPr/>
          <p:nvPr/>
        </p:nvSpPr>
        <p:spPr>
          <a:xfrm>
            <a:off x="7848825" y="4728109"/>
            <a:ext cx="1336563" cy="256073"/>
          </a:xfrm>
          <a:prstGeom prst="lef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圆角右箭头 33"/>
          <p:cNvSpPr/>
          <p:nvPr/>
        </p:nvSpPr>
        <p:spPr>
          <a:xfrm>
            <a:off x="3894953" y="4623021"/>
            <a:ext cx="3326842" cy="54896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8" name="标题 1"/>
          <p:cNvSpPr txBox="1"/>
          <p:nvPr/>
        </p:nvSpPr>
        <p:spPr>
          <a:xfrm>
            <a:off x="1519369" y="295623"/>
            <a:ext cx="9542828" cy="59924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我国财政资助技术转移主体关系及立法变化趋势（</a:t>
            </a:r>
            <a:r>
              <a:rPr kumimoji="0" lang="en-US" altLang="zh-CN"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5</a:t>
            </a: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a:t>
            </a:r>
          </a:p>
        </p:txBody>
      </p:sp>
      <p:sp>
        <p:nvSpPr>
          <p:cNvPr id="39" name="文本框 38"/>
          <p:cNvSpPr txBox="1"/>
          <p:nvPr/>
        </p:nvSpPr>
        <p:spPr>
          <a:xfrm>
            <a:off x="7425396" y="5922867"/>
            <a:ext cx="378492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6</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13136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25" y="184826"/>
            <a:ext cx="9250392" cy="802776"/>
          </a:xfrm>
        </p:spPr>
        <p:txBody>
          <a:bodyPr>
            <a:normAutofit/>
          </a:bodyPr>
          <a:lstStyle/>
          <a:p>
            <a:pPr algn="l"/>
            <a:r>
              <a:rPr lang="zh-CN" altLang="en-US" sz="3200" b="1" dirty="0">
                <a:latin typeface="微软雅黑" panose="020B0503020204020204" pitchFamily="34" charset="-122"/>
                <a:ea typeface="微软雅黑" panose="020B0503020204020204" pitchFamily="34" charset="-122"/>
              </a:rPr>
              <a:t>总结：我国财政资助知识产权权属的演变</a:t>
            </a:r>
          </a:p>
        </p:txBody>
      </p:sp>
      <p:sp>
        <p:nvSpPr>
          <p:cNvPr id="3" name="内容占位符 2"/>
          <p:cNvSpPr>
            <a:spLocks noGrp="1"/>
          </p:cNvSpPr>
          <p:nvPr>
            <p:ph idx="1"/>
          </p:nvPr>
        </p:nvSpPr>
        <p:spPr>
          <a:xfrm>
            <a:off x="691647" y="1271162"/>
            <a:ext cx="9927470" cy="4745990"/>
          </a:xfrm>
        </p:spPr>
        <p:txBody>
          <a:bodyPr>
            <a:normAutofit fontScale="90000"/>
          </a:bodyPr>
          <a:lstStyle/>
          <a:p>
            <a:r>
              <a:rPr lang="zh-CN" altLang="en-US" sz="2800" dirty="0"/>
              <a:t>知识产权制度建立前，基本上属于社会公有，个别属于国家所有。</a:t>
            </a:r>
            <a:endParaRPr lang="en-US" altLang="zh-CN" sz="2800" dirty="0"/>
          </a:p>
          <a:p>
            <a:r>
              <a:rPr lang="zh-CN" altLang="en-US" sz="2800" dirty="0"/>
              <a:t>知识产权制度建立后，曾有一段时间归国家所有，由研究单位</a:t>
            </a:r>
            <a:r>
              <a:rPr lang="zh-CN" altLang="en-US" sz="2800" b="1" dirty="0">
                <a:solidFill>
                  <a:srgbClr val="FF0000"/>
                </a:solidFill>
              </a:rPr>
              <a:t>持有</a:t>
            </a:r>
            <a:r>
              <a:rPr lang="zh-CN" altLang="en-US" sz="2800" dirty="0"/>
              <a:t>。如，</a:t>
            </a:r>
            <a:r>
              <a:rPr lang="en-US" altLang="zh-CN" sz="2800" dirty="0"/>
              <a:t>1992</a:t>
            </a:r>
            <a:r>
              <a:rPr lang="zh-CN" altLang="en-US" sz="2800" dirty="0"/>
              <a:t>年《专利法》第</a:t>
            </a:r>
            <a:r>
              <a:rPr lang="en-US" altLang="zh-CN" sz="2800" dirty="0"/>
              <a:t>6</a:t>
            </a:r>
            <a:r>
              <a:rPr lang="zh-CN" altLang="en-US" sz="2800" dirty="0"/>
              <a:t>条；</a:t>
            </a:r>
          </a:p>
          <a:p>
            <a:r>
              <a:rPr lang="en-US" altLang="zh-CN" sz="2800" dirty="0"/>
              <a:t>2000</a:t>
            </a:r>
            <a:r>
              <a:rPr lang="zh-CN" altLang="en-US" sz="2800" dirty="0"/>
              <a:t>年《</a:t>
            </a:r>
            <a:r>
              <a:rPr lang="zh-CN" altLang="en-US" sz="2800" dirty="0">
                <a:sym typeface="+mn-ea"/>
              </a:rPr>
              <a:t>专利法</a:t>
            </a:r>
            <a:r>
              <a:rPr lang="zh-CN" altLang="en-US" sz="2800" dirty="0"/>
              <a:t>》第</a:t>
            </a:r>
            <a:r>
              <a:rPr lang="en-US" altLang="zh-CN" sz="2800" dirty="0"/>
              <a:t>6</a:t>
            </a:r>
            <a:r>
              <a:rPr lang="zh-CN" altLang="en-US" sz="2800" dirty="0"/>
              <a:t>条和（国办发［2002］30号）《国家科研计划项目研究成果知识产权管理若干规定》第</a:t>
            </a:r>
            <a:r>
              <a:rPr lang="en-US" altLang="zh-CN" sz="2800" dirty="0"/>
              <a:t>1</a:t>
            </a:r>
            <a:r>
              <a:rPr lang="zh-CN" altLang="en-US" sz="2800" dirty="0"/>
              <a:t>条明确了除个别情况以外，研究成果（专利）授权研究单位</a:t>
            </a:r>
            <a:r>
              <a:rPr lang="zh-CN" altLang="en-US" sz="2800" b="1" dirty="0">
                <a:solidFill>
                  <a:srgbClr val="3333FF"/>
                </a:solidFill>
              </a:rPr>
              <a:t>取得</a:t>
            </a:r>
            <a:r>
              <a:rPr lang="zh-CN" altLang="en-US" sz="2800" dirty="0"/>
              <a:t>。</a:t>
            </a:r>
            <a:endParaRPr lang="en-US" altLang="zh-CN" sz="2800" dirty="0"/>
          </a:p>
          <a:p>
            <a:r>
              <a:rPr lang="en-US" altLang="zh-CN" sz="2800" dirty="0"/>
              <a:t>2008</a:t>
            </a:r>
            <a:r>
              <a:rPr lang="zh-CN" altLang="en-US" sz="2800" dirty="0"/>
              <a:t>年</a:t>
            </a:r>
            <a:r>
              <a:rPr lang="en-US" altLang="zh-CN" sz="2800" dirty="0"/>
              <a:t>《</a:t>
            </a:r>
            <a:r>
              <a:rPr lang="zh-CN" altLang="en-US" sz="2800" dirty="0"/>
              <a:t>科技进步法</a:t>
            </a:r>
            <a:r>
              <a:rPr lang="en-US" altLang="zh-CN" sz="2800" dirty="0"/>
              <a:t>》20</a:t>
            </a:r>
            <a:r>
              <a:rPr lang="zh-CN" altLang="en-US" sz="2800" dirty="0"/>
              <a:t>条初步确定了</a:t>
            </a:r>
            <a:r>
              <a:rPr lang="zh-CN" altLang="en-US" sz="2800" dirty="0">
                <a:latin typeface="Arial" panose="020B0604020202020204" pitchFamily="34" charset="0"/>
              </a:rPr>
              <a:t>国家与项目承担单位</a:t>
            </a:r>
            <a:r>
              <a:rPr lang="en-US" altLang="zh-CN" sz="2800" dirty="0">
                <a:latin typeface="Arial" panose="020B0604020202020204" pitchFamily="34" charset="0"/>
              </a:rPr>
              <a:t>IP</a:t>
            </a:r>
            <a:r>
              <a:rPr lang="zh-CN" altLang="en-US" sz="2800" dirty="0">
                <a:latin typeface="Arial" panose="020B0604020202020204" pitchFamily="34" charset="0"/>
              </a:rPr>
              <a:t>的权属关系：</a:t>
            </a:r>
            <a:r>
              <a:rPr lang="zh-CN" altLang="en-US" sz="2800" dirty="0">
                <a:solidFill>
                  <a:srgbClr val="FF0000"/>
                </a:solidFill>
                <a:latin typeface="Arial" panose="020B0604020202020204" pitchFamily="34" charset="0"/>
                <a:sym typeface="+mn-ea"/>
              </a:rPr>
              <a:t>授权项目承担者依法取得。</a:t>
            </a:r>
          </a:p>
          <a:p>
            <a:r>
              <a:rPr lang="en-US" altLang="zh-CN" sz="2800" dirty="0">
                <a:latin typeface="Arial" panose="020B0604020202020204" pitchFamily="34" charset="0"/>
              </a:rPr>
              <a:t>2015</a:t>
            </a:r>
            <a:r>
              <a:rPr lang="zh-CN" altLang="en-US" sz="2800" dirty="0">
                <a:latin typeface="Arial" panose="020B0604020202020204" pitchFamily="34" charset="0"/>
              </a:rPr>
              <a:t>年《中华人民共和国促进科技成果转化法》</a:t>
            </a:r>
            <a:r>
              <a:rPr lang="en-US" altLang="zh-CN" sz="2800" dirty="0">
                <a:solidFill>
                  <a:srgbClr val="FF0000"/>
                </a:solidFill>
                <a:latin typeface="Arial" panose="020B0604020202020204" pitchFamily="34" charset="0"/>
              </a:rPr>
              <a:t>16</a:t>
            </a:r>
            <a:r>
              <a:rPr lang="zh-CN" altLang="en-US" sz="2800" dirty="0">
                <a:solidFill>
                  <a:srgbClr val="FF0000"/>
                </a:solidFill>
                <a:latin typeface="Arial" panose="020B0604020202020204" pitchFamily="34" charset="0"/>
              </a:rPr>
              <a:t>条和</a:t>
            </a:r>
            <a:r>
              <a:rPr lang="en-US" altLang="zh-CN" sz="2800" dirty="0">
                <a:solidFill>
                  <a:srgbClr val="FF0000"/>
                </a:solidFill>
                <a:latin typeface="Arial" panose="020B0604020202020204" pitchFamily="34" charset="0"/>
              </a:rPr>
              <a:t>18</a:t>
            </a:r>
            <a:r>
              <a:rPr lang="zh-CN" altLang="en-US" sz="2800" dirty="0">
                <a:solidFill>
                  <a:srgbClr val="FF0000"/>
                </a:solidFill>
                <a:latin typeface="Arial" panose="020B0604020202020204" pitchFamily="34" charset="0"/>
              </a:rPr>
              <a:t>条仍然使用</a:t>
            </a:r>
            <a:r>
              <a:rPr lang="en-US" altLang="zh-CN" sz="2800" b="1" dirty="0">
                <a:solidFill>
                  <a:srgbClr val="FF0000"/>
                </a:solidFill>
                <a:latin typeface="Arial" panose="020B0604020202020204" pitchFamily="34" charset="0"/>
              </a:rPr>
              <a:t>“</a:t>
            </a:r>
            <a:r>
              <a:rPr lang="zh-CN" altLang="en-US" sz="2800" b="1" dirty="0">
                <a:solidFill>
                  <a:srgbClr val="FF0000"/>
                </a:solidFill>
                <a:latin typeface="Arial" panose="020B0604020202020204" pitchFamily="34" charset="0"/>
              </a:rPr>
              <a:t>持有</a:t>
            </a:r>
            <a:r>
              <a:rPr lang="en-US" altLang="zh-CN" sz="2800" b="1" dirty="0">
                <a:solidFill>
                  <a:srgbClr val="FF0000"/>
                </a:solidFill>
                <a:latin typeface="Arial" panose="020B0604020202020204" pitchFamily="34" charset="0"/>
              </a:rPr>
              <a:t>”</a:t>
            </a:r>
            <a:r>
              <a:rPr lang="zh-CN" altLang="en-US" sz="2800" dirty="0">
                <a:solidFill>
                  <a:srgbClr val="FF0000"/>
                </a:solidFill>
                <a:latin typeface="Arial" panose="020B0604020202020204" pitchFamily="34" charset="0"/>
              </a:rPr>
              <a:t>的提法。</a:t>
            </a:r>
            <a:r>
              <a:rPr lang="zh-CN" altLang="en-US" sz="2800" dirty="0">
                <a:latin typeface="Arial" panose="020B0604020202020204" pitchFamily="34" charset="0"/>
              </a:rPr>
              <a:t>这也为职务发明转让的国有资产管理埋下伏笔。</a:t>
            </a:r>
            <a:endParaRPr lang="en-US" altLang="zh-CN" sz="2800" dirty="0">
              <a:latin typeface="Arial" panose="020B0604020202020204" pitchFamily="34" charset="0"/>
            </a:endParaRPr>
          </a:p>
          <a:p>
            <a:r>
              <a:rPr lang="en-US" altLang="zh-CN" sz="2800" dirty="0">
                <a:solidFill>
                  <a:srgbClr val="FF0000"/>
                </a:solidFill>
                <a:latin typeface="Arial" panose="020B0604020202020204" pitchFamily="34" charset="0"/>
              </a:rPr>
              <a:t>2020</a:t>
            </a:r>
            <a:r>
              <a:rPr lang="zh-CN" altLang="en-US" sz="2800" dirty="0">
                <a:solidFill>
                  <a:srgbClr val="FF0000"/>
                </a:solidFill>
                <a:latin typeface="Arial" panose="020B0604020202020204" pitchFamily="34" charset="0"/>
              </a:rPr>
              <a:t>年</a:t>
            </a:r>
            <a:r>
              <a:rPr lang="en-US" altLang="zh-CN" sz="2800" dirty="0">
                <a:solidFill>
                  <a:srgbClr val="FF0000"/>
                </a:solidFill>
                <a:latin typeface="Arial" panose="020B0604020202020204" pitchFamily="34" charset="0"/>
              </a:rPr>
              <a:t>《</a:t>
            </a:r>
            <a:r>
              <a:rPr lang="zh-CN" altLang="en-US" sz="2800" dirty="0">
                <a:solidFill>
                  <a:srgbClr val="FF0000"/>
                </a:solidFill>
                <a:latin typeface="Arial" panose="020B0604020202020204" pitchFamily="34" charset="0"/>
              </a:rPr>
              <a:t>专利法</a:t>
            </a:r>
            <a:r>
              <a:rPr lang="en-US" altLang="zh-CN" sz="2800" dirty="0">
                <a:solidFill>
                  <a:srgbClr val="FF0000"/>
                </a:solidFill>
                <a:latin typeface="Arial" panose="020B0604020202020204" pitchFamily="34" charset="0"/>
              </a:rPr>
              <a:t>》</a:t>
            </a:r>
            <a:r>
              <a:rPr lang="zh-CN" altLang="en-US" sz="2800" dirty="0">
                <a:solidFill>
                  <a:srgbClr val="FF0000"/>
                </a:solidFill>
                <a:latin typeface="Arial" panose="020B0604020202020204" pitchFamily="34" charset="0"/>
              </a:rPr>
              <a:t>第</a:t>
            </a:r>
            <a:r>
              <a:rPr lang="en-US" altLang="zh-CN" sz="2800" dirty="0">
                <a:solidFill>
                  <a:srgbClr val="FF0000"/>
                </a:solidFill>
                <a:latin typeface="Arial" panose="020B0604020202020204" pitchFamily="34" charset="0"/>
              </a:rPr>
              <a:t>6</a:t>
            </a:r>
            <a:r>
              <a:rPr lang="zh-CN" altLang="en-US" sz="2800" dirty="0">
                <a:solidFill>
                  <a:srgbClr val="FF0000"/>
                </a:solidFill>
                <a:latin typeface="Arial" panose="020B0604020202020204" pitchFamily="34" charset="0"/>
              </a:rPr>
              <a:t>条第一款增加内容和第</a:t>
            </a:r>
            <a:r>
              <a:rPr lang="en-US" altLang="zh-CN" sz="2800" dirty="0">
                <a:solidFill>
                  <a:srgbClr val="FF0000"/>
                </a:solidFill>
                <a:latin typeface="Arial" panose="020B0604020202020204" pitchFamily="34" charset="0"/>
              </a:rPr>
              <a:t>15</a:t>
            </a:r>
            <a:r>
              <a:rPr lang="zh-CN" altLang="en-US" sz="2800" dirty="0">
                <a:solidFill>
                  <a:srgbClr val="FF0000"/>
                </a:solidFill>
                <a:latin typeface="Arial" panose="020B0604020202020204" pitchFamily="34" charset="0"/>
              </a:rPr>
              <a:t>条第二款。</a:t>
            </a:r>
          </a:p>
          <a:p>
            <a:endParaRPr lang="zh-CN" altLang="en-US" sz="2800"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82836477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456" y="223735"/>
            <a:ext cx="9159815" cy="602543"/>
          </a:xfrm>
        </p:spPr>
        <p:txBody>
          <a:bodyPr>
            <a:normAutofit/>
          </a:bodyPr>
          <a:lstStyle/>
          <a:p>
            <a:r>
              <a:rPr lang="zh-CN" altLang="en-US" sz="3200" b="1" dirty="0">
                <a:solidFill>
                  <a:srgbClr val="001D70"/>
                </a:solidFill>
                <a:latin typeface="微软雅黑" panose="020B0503020204020204" pitchFamily="34" charset="-122"/>
                <a:ea typeface="微软雅黑" panose="020B0503020204020204" pitchFamily="34" charset="-122"/>
              </a:rPr>
              <a:t>如何正确认识职务科技成果完成人的作用？</a:t>
            </a:r>
            <a:endParaRPr lang="zh-CN" altLang="en-US" sz="3200" dirty="0"/>
          </a:p>
        </p:txBody>
      </p:sp>
      <p:sp>
        <p:nvSpPr>
          <p:cNvPr id="3" name="内容占位符 2"/>
          <p:cNvSpPr>
            <a:spLocks noGrp="1"/>
          </p:cNvSpPr>
          <p:nvPr>
            <p:ph idx="1"/>
          </p:nvPr>
        </p:nvSpPr>
        <p:spPr>
          <a:xfrm>
            <a:off x="1502434" y="1040620"/>
            <a:ext cx="9435860" cy="5101388"/>
          </a:xfrm>
        </p:spPr>
        <p:txBody>
          <a:bodyPr>
            <a:normAutofit/>
          </a:bodyPr>
          <a:lstStyle/>
          <a:p>
            <a:r>
              <a:rPr lang="zh-CN" altLang="en-US" sz="3430" b="1" dirty="0">
                <a:solidFill>
                  <a:prstClr val="black"/>
                </a:solidFill>
                <a:latin typeface="Calibri"/>
                <a:ea typeface="宋体" panose="02010600030101010101" pitchFamily="2" charset="-122"/>
                <a:cs typeface="+mj-cs"/>
              </a:rPr>
              <a:t>职务发明人是科技创新的重要力量</a:t>
            </a:r>
            <a:endParaRPr lang="en-US" altLang="zh-CN" sz="3430" b="1" dirty="0">
              <a:solidFill>
                <a:prstClr val="black"/>
              </a:solidFill>
              <a:latin typeface="Calibri"/>
              <a:ea typeface="宋体" panose="02010600030101010101" pitchFamily="2" charset="-122"/>
              <a:cs typeface="+mj-cs"/>
            </a:endParaRPr>
          </a:p>
          <a:p>
            <a:r>
              <a:rPr lang="zh-CN" altLang="en-US" sz="2400" dirty="0">
                <a:solidFill>
                  <a:srgbClr val="000000"/>
                </a:solidFill>
                <a:latin typeface="宋体" panose="02010600030101010101" pitchFamily="2" charset="-122"/>
                <a:ea typeface="宋体" panose="02010600030101010101" pitchFamily="2" charset="-122"/>
              </a:rPr>
              <a:t>职务发明创造人是知识产权创造的主体，其创新积极性决定了科研成果的产出的数量；</a:t>
            </a:r>
          </a:p>
          <a:p>
            <a:r>
              <a:rPr lang="zh-CN" altLang="en-US" sz="2400" dirty="0">
                <a:solidFill>
                  <a:srgbClr val="000000"/>
                </a:solidFill>
                <a:latin typeface="宋体" panose="02010600030101010101" pitchFamily="2" charset="-122"/>
                <a:ea typeface="宋体" panose="02010600030101010101" pitchFamily="2" charset="-122"/>
              </a:rPr>
              <a:t>知识产权权益的驱动和落实，促使职务发明创造人努力改善科研成果的质量，为科研成果的可商业化提供保障；</a:t>
            </a:r>
          </a:p>
          <a:p>
            <a:r>
              <a:rPr lang="zh-CN" altLang="en-US" sz="2400" dirty="0">
                <a:solidFill>
                  <a:srgbClr val="000000"/>
                </a:solidFill>
                <a:latin typeface="宋体" panose="02010600030101010101" pitchFamily="2" charset="-122"/>
                <a:ea typeface="宋体" panose="02010600030101010101" pitchFamily="2" charset="-122"/>
              </a:rPr>
              <a:t>职务发明创造人在必要授权和利益激励下，是寻找市场合作伙伴的重要利益攸关者；</a:t>
            </a:r>
          </a:p>
          <a:p>
            <a:r>
              <a:rPr lang="zh-CN" altLang="en-US" sz="2400" dirty="0">
                <a:solidFill>
                  <a:srgbClr val="000000"/>
                </a:solidFill>
                <a:latin typeface="宋体" panose="02010600030101010101" pitchFamily="2" charset="-122"/>
                <a:ea typeface="宋体" panose="02010600030101010101" pitchFamily="2" charset="-122"/>
              </a:rPr>
              <a:t>科技成果转化实施后，职务发明创造人是成果后续技术改造升级的智力创造源泉，其参与程度是企业良好合作的必要前提。</a:t>
            </a:r>
          </a:p>
          <a:p>
            <a:r>
              <a:rPr lang="zh-CN" altLang="en-US" sz="2400" dirty="0">
                <a:solidFill>
                  <a:srgbClr val="000000"/>
                </a:solidFill>
                <a:latin typeface="宋体" panose="02010600030101010101" pitchFamily="2" charset="-122"/>
                <a:ea typeface="宋体" panose="02010600030101010101" pitchFamily="2" charset="-122"/>
              </a:rPr>
              <a:t>科研人员（职务发明人）是科技创新的核心，其积极性的发挥是创新的基础和原始动力。</a:t>
            </a: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06770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0046" y="352425"/>
            <a:ext cx="8385175" cy="679366"/>
          </a:xfrm>
        </p:spPr>
        <p:txBody>
          <a:bodyPr>
            <a:normAutofit/>
          </a:bodyPr>
          <a:lstStyle/>
          <a:p>
            <a:pPr algn="l"/>
            <a:r>
              <a:rPr lang="zh-CN" altLang="en-US" sz="3200" dirty="0">
                <a:latin typeface="微软雅黑" panose="020B0503020204020204" pitchFamily="34" charset="-122"/>
                <a:ea typeface="微软雅黑" panose="020B0503020204020204" pitchFamily="34" charset="-122"/>
                <a:cs typeface="+mn-cs"/>
                <a:sym typeface="+mn-ea"/>
              </a:rPr>
              <a:t>单位与职务发明人科技成果权益分配关系</a:t>
            </a:r>
            <a:endParaRPr lang="zh-CN" altLang="en-US" sz="3200" dirty="0">
              <a:latin typeface="微软雅黑" panose="020B0503020204020204" pitchFamily="34" charset="-122"/>
              <a:ea typeface="微软雅黑" panose="020B0503020204020204" pitchFamily="34" charset="-122"/>
              <a:cs typeface="+mn-cs"/>
            </a:endParaRPr>
          </a:p>
        </p:txBody>
      </p:sp>
      <p:grpSp>
        <p:nvGrpSpPr>
          <p:cNvPr id="39" name="画布 2"/>
          <p:cNvGrpSpPr/>
          <p:nvPr/>
        </p:nvGrpSpPr>
        <p:grpSpPr>
          <a:xfrm>
            <a:off x="2259965" y="1495425"/>
            <a:ext cx="7674610" cy="4047490"/>
            <a:chOff x="0" y="0"/>
            <a:chExt cx="4695190" cy="2278380"/>
          </a:xfrm>
        </p:grpSpPr>
        <p:sp>
          <p:nvSpPr>
            <p:cNvPr id="4" name="画布 2"/>
            <p:cNvSpPr>
              <a:spLocks noChangeAspect="1"/>
            </p:cNvSpPr>
            <p:nvPr/>
          </p:nvSpPr>
          <p:spPr>
            <a:xfrm>
              <a:off x="0" y="0"/>
              <a:ext cx="4695190" cy="2278380"/>
            </a:xfrm>
            <a:noFill/>
            <a:ln w="9525">
              <a:noFill/>
            </a:ln>
          </p:spPr>
        </p:sp>
        <p:sp>
          <p:nvSpPr>
            <p:cNvPr id="105" name="文本框 14"/>
            <p:cNvSpPr txBox="1"/>
            <p:nvPr/>
          </p:nvSpPr>
          <p:spPr>
            <a:xfrm>
              <a:off x="795655" y="493395"/>
              <a:ext cx="342900" cy="108013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科研院所、高校</a:t>
              </a:r>
            </a:p>
          </p:txBody>
        </p:sp>
        <p:sp>
          <p:nvSpPr>
            <p:cNvPr id="107" name="文本框 16"/>
            <p:cNvSpPr txBox="1"/>
            <p:nvPr/>
          </p:nvSpPr>
          <p:spPr>
            <a:xfrm>
              <a:off x="2919440" y="497569"/>
              <a:ext cx="399359" cy="1113096"/>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mn-cs"/>
                </a:rPr>
                <a:t>职务发明人（PI）</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 </a:t>
              </a:r>
            </a:p>
          </p:txBody>
        </p:sp>
        <p:sp>
          <p:nvSpPr>
            <p:cNvPr id="108" name="椭圆 18"/>
            <p:cNvSpPr/>
            <p:nvPr/>
          </p:nvSpPr>
          <p:spPr>
            <a:xfrm>
              <a:off x="1167130" y="702945"/>
              <a:ext cx="1723390" cy="792480"/>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科技成果</a:t>
              </a:r>
              <a:r>
                <a:rPr kumimoji="0" lang="zh-CN" altLang="en-US"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的</a:t>
              </a: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产</a:t>
              </a:r>
              <a:r>
                <a:rPr kumimoji="0" lang="zh-CN" altLang="en-US"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生</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00" cap="none" spc="0" normalizeH="0" baseline="0" noProof="0">
                  <a:ln>
                    <a:noFill/>
                  </a:ln>
                  <a:solidFill>
                    <a:srgbClr val="3333FF"/>
                  </a:solidFill>
                  <a:effectLst/>
                  <a:uLnTx/>
                  <a:uFillTx/>
                  <a:latin typeface="Arial" panose="020B0604020202020204" pitchFamily="34" charset="0"/>
                  <a:ea typeface="微软雅黑" panose="020B0503020204020204" pitchFamily="34" charset="-122"/>
                  <a:cs typeface="+mn-cs"/>
                </a:rPr>
                <a:t>（奖励）</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18" name="直线 32"/>
            <p:cNvCxnSpPr/>
            <p:nvPr/>
          </p:nvCxnSpPr>
          <p:spPr>
            <a:xfrm>
              <a:off x="960755" y="1595755"/>
              <a:ext cx="0" cy="241935"/>
            </a:xfrm>
            <a:prstGeom prst="line">
              <a:avLst/>
            </a:prstGeom>
            <a:ln w="9525" cap="flat" cmpd="sng">
              <a:solidFill>
                <a:srgbClr val="000000"/>
              </a:solidFill>
              <a:prstDash val="solid"/>
              <a:headEnd type="none" w="med" len="med"/>
              <a:tailEnd type="none" w="med" len="med"/>
            </a:ln>
          </p:spPr>
        </p:cxnSp>
        <p:cxnSp>
          <p:nvCxnSpPr>
            <p:cNvPr id="119" name="直线 33"/>
            <p:cNvCxnSpPr/>
            <p:nvPr/>
          </p:nvCxnSpPr>
          <p:spPr>
            <a:xfrm flipV="1">
              <a:off x="932180" y="1760855"/>
              <a:ext cx="2124075" cy="38100"/>
            </a:xfrm>
            <a:prstGeom prst="line">
              <a:avLst/>
            </a:prstGeom>
            <a:ln w="9525" cap="flat" cmpd="sng">
              <a:solidFill>
                <a:srgbClr val="000000"/>
              </a:solidFill>
              <a:prstDash val="solid"/>
              <a:headEnd type="none" w="med" len="med"/>
              <a:tailEnd type="none" w="med" len="med"/>
            </a:ln>
          </p:spPr>
        </p:cxnSp>
        <p:sp>
          <p:nvSpPr>
            <p:cNvPr id="121" name="文本框 36"/>
            <p:cNvSpPr txBox="1"/>
            <p:nvPr/>
          </p:nvSpPr>
          <p:spPr>
            <a:xfrm>
              <a:off x="1223329" y="1621389"/>
              <a:ext cx="1610645" cy="31741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物质技术条件（约定</a:t>
              </a:r>
              <a:r>
                <a:rPr kumimoji="0"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a:t>
              </a:r>
              <a:endParaRPr kumimoji="0" lang="en-US" altLang="zh-CN" sz="2000" b="1" i="0" u="none" strike="noStrike" kern="1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24" name="直线 32"/>
            <p:cNvCxnSpPr/>
            <p:nvPr/>
          </p:nvCxnSpPr>
          <p:spPr>
            <a:xfrm>
              <a:off x="922482" y="179705"/>
              <a:ext cx="9525" cy="318135"/>
            </a:xfrm>
            <a:prstGeom prst="line">
              <a:avLst/>
            </a:prstGeom>
            <a:ln w="9525" cap="flat" cmpd="sng">
              <a:solidFill>
                <a:srgbClr val="000000"/>
              </a:solidFill>
              <a:prstDash val="solid"/>
              <a:headEnd type="none" w="med" len="med"/>
              <a:tailEnd type="none" w="med" len="med"/>
            </a:ln>
          </p:spPr>
        </p:cxnSp>
        <p:cxnSp>
          <p:nvCxnSpPr>
            <p:cNvPr id="125" name="直线 33"/>
            <p:cNvCxnSpPr/>
            <p:nvPr/>
          </p:nvCxnSpPr>
          <p:spPr>
            <a:xfrm>
              <a:off x="894080" y="168275"/>
              <a:ext cx="2266950" cy="11430"/>
            </a:xfrm>
            <a:prstGeom prst="line">
              <a:avLst/>
            </a:prstGeom>
            <a:ln w="9525" cap="flat" cmpd="sng">
              <a:solidFill>
                <a:srgbClr val="000000"/>
              </a:solidFill>
              <a:prstDash val="solid"/>
              <a:headEnd type="none" w="med" len="med"/>
              <a:tailEnd type="none" w="med" len="med"/>
            </a:ln>
          </p:spPr>
        </p:cxnSp>
        <p:cxnSp>
          <p:nvCxnSpPr>
            <p:cNvPr id="126" name="直线 32"/>
            <p:cNvCxnSpPr>
              <a:endCxn id="107" idx="0"/>
            </p:cNvCxnSpPr>
            <p:nvPr/>
          </p:nvCxnSpPr>
          <p:spPr>
            <a:xfrm flipH="1">
              <a:off x="3118948" y="100864"/>
              <a:ext cx="8255" cy="396875"/>
            </a:xfrm>
            <a:prstGeom prst="line">
              <a:avLst/>
            </a:prstGeom>
            <a:ln w="9525" cap="flat" cmpd="sng">
              <a:solidFill>
                <a:srgbClr val="000000"/>
              </a:solidFill>
              <a:prstDash val="solid"/>
              <a:headEnd type="none" w="med" len="med"/>
              <a:tailEnd type="none" w="med" len="med"/>
            </a:ln>
          </p:spPr>
        </p:cxnSp>
        <p:sp>
          <p:nvSpPr>
            <p:cNvPr id="127" name="文本框 7"/>
            <p:cNvSpPr txBox="1"/>
            <p:nvPr/>
          </p:nvSpPr>
          <p:spPr>
            <a:xfrm>
              <a:off x="1303655" y="93980"/>
              <a:ext cx="1645285" cy="32956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  </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执行本单位的任务</a:t>
              </a:r>
              <a:endPar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文本框 21"/>
            <p:cNvSpPr txBox="1"/>
            <p:nvPr/>
          </p:nvSpPr>
          <p:spPr>
            <a:xfrm>
              <a:off x="3970655" y="465455"/>
              <a:ext cx="399415" cy="63182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合作开发</a:t>
              </a:r>
            </a:p>
          </p:txBody>
        </p:sp>
        <p:sp>
          <p:nvSpPr>
            <p:cNvPr id="155" name="文本框 21"/>
            <p:cNvSpPr txBox="1"/>
            <p:nvPr/>
          </p:nvSpPr>
          <p:spPr>
            <a:xfrm>
              <a:off x="3961130" y="1113155"/>
              <a:ext cx="389255" cy="60261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委托</a:t>
              </a:r>
              <a:r>
                <a:rPr kumimoji="0" lang="zh-CN" altLang="en-US" sz="18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开发</a:t>
              </a:r>
            </a:p>
          </p:txBody>
        </p:sp>
        <p:sp>
          <p:nvSpPr>
            <p:cNvPr id="158" name="下弧形箭头 158"/>
            <p:cNvSpPr/>
            <p:nvPr/>
          </p:nvSpPr>
          <p:spPr>
            <a:xfrm>
              <a:off x="3119119" y="1715755"/>
              <a:ext cx="1185646" cy="4160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sp>
        <p:sp>
          <p:nvSpPr>
            <p:cNvPr id="159" name="上弧形箭头 159"/>
            <p:cNvSpPr/>
            <p:nvPr/>
          </p:nvSpPr>
          <p:spPr>
            <a:xfrm>
              <a:off x="3173896" y="198742"/>
              <a:ext cx="987132" cy="2670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sp>
        <p:sp>
          <p:nvSpPr>
            <p:cNvPr id="160" name="椭圆 18"/>
            <p:cNvSpPr/>
            <p:nvPr/>
          </p:nvSpPr>
          <p:spPr>
            <a:xfrm>
              <a:off x="3341370" y="474980"/>
              <a:ext cx="591185" cy="1202055"/>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成</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果</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权</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属</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cxnSp>
          <p:nvCxnSpPr>
            <p:cNvPr id="161" name="直线 32"/>
            <p:cNvCxnSpPr/>
            <p:nvPr/>
          </p:nvCxnSpPr>
          <p:spPr>
            <a:xfrm flipH="1">
              <a:off x="3056255" y="1598930"/>
              <a:ext cx="9525" cy="161925"/>
            </a:xfrm>
            <a:prstGeom prst="line">
              <a:avLst/>
            </a:prstGeom>
            <a:ln w="9525" cap="flat" cmpd="sng">
              <a:solidFill>
                <a:srgbClr val="000000"/>
              </a:solidFill>
              <a:prstDash val="solid"/>
              <a:headEnd type="none" w="med" len="med"/>
              <a:tailEnd type="none" w="med" len="med"/>
            </a:ln>
          </p:spPr>
        </p:cxnSp>
      </p:grpSp>
      <p:sp>
        <p:nvSpPr>
          <p:cNvPr id="5" name="文本框 4"/>
          <p:cNvSpPr txBox="1"/>
          <p:nvPr/>
        </p:nvSpPr>
        <p:spPr>
          <a:xfrm>
            <a:off x="3018156" y="5542915"/>
            <a:ext cx="6487795" cy="39878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7</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：单位与职务发明人之间科技成果的权益分配关系</a:t>
            </a:r>
          </a:p>
        </p:txBody>
      </p:sp>
      <p:sp>
        <p:nvSpPr>
          <p:cNvPr id="6" name="文本框 21"/>
          <p:cNvSpPr txBox="1"/>
          <p:nvPr/>
        </p:nvSpPr>
        <p:spPr>
          <a:xfrm>
            <a:off x="9505924" y="3029686"/>
            <a:ext cx="652871" cy="1122423"/>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00" cap="none" spc="0" normalizeH="0" baseline="0" noProof="0">
                <a:ln>
                  <a:noFill/>
                </a:ln>
                <a:solidFill>
                  <a:srgbClr val="3333FF"/>
                </a:solidFill>
                <a:effectLst/>
                <a:uLnTx/>
                <a:uFillTx/>
                <a:latin typeface="Arial" panose="020B0604020202020204" pitchFamily="34" charset="0"/>
                <a:ea typeface="微软雅黑" panose="020B0503020204020204" pitchFamily="34" charset="-122"/>
                <a:cs typeface="+mn-cs"/>
              </a:rPr>
              <a:t>投资入股？</a:t>
            </a:r>
          </a:p>
        </p:txBody>
      </p:sp>
      <p:sp>
        <p:nvSpPr>
          <p:cNvPr id="7" name="灯片编号占位符 6"/>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8" name="页脚占位符 7"/>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33717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t>                        职务发明人与产业的合作关系</a:t>
            </a:r>
          </a:p>
        </p:txBody>
      </p:sp>
      <p:sp>
        <p:nvSpPr>
          <p:cNvPr id="4" name="画布 2"/>
          <p:cNvSpPr>
            <a:spLocks noChangeAspect="1"/>
          </p:cNvSpPr>
          <p:nvPr/>
        </p:nvSpPr>
        <p:spPr>
          <a:xfrm>
            <a:off x="2305685" y="1899285"/>
            <a:ext cx="7844790" cy="3970020"/>
          </a:xfrm>
          <a:noFill/>
          <a:ln w="9525">
            <a:noFill/>
          </a:ln>
        </p:spPr>
      </p:sp>
      <p:sp>
        <p:nvSpPr>
          <p:cNvPr id="275" name="文本框 14"/>
          <p:cNvSpPr txBox="1"/>
          <p:nvPr/>
        </p:nvSpPr>
        <p:spPr>
          <a:xfrm>
            <a:off x="3505835" y="2637791"/>
            <a:ext cx="508000" cy="206819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科研院所、高校</a:t>
            </a:r>
          </a:p>
        </p:txBody>
      </p:sp>
      <p:sp>
        <p:nvSpPr>
          <p:cNvPr id="276" name="文本框 16"/>
          <p:cNvSpPr txBox="1"/>
          <p:nvPr/>
        </p:nvSpPr>
        <p:spPr>
          <a:xfrm>
            <a:off x="6629400" y="2559686"/>
            <a:ext cx="591820" cy="213169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3333FF"/>
                </a:solidFill>
                <a:effectLst/>
                <a:uLnTx/>
                <a:uFillTx/>
                <a:latin typeface="Arial" panose="020B0604020202020204" pitchFamily="34" charset="0"/>
                <a:ea typeface="微软雅黑" panose="020B0503020204020204" pitchFamily="34" charset="-122"/>
                <a:cs typeface="+mn-cs"/>
              </a:rPr>
              <a:t>职务发明人</a:t>
            </a:r>
            <a:r>
              <a:rPr kumimoji="0" lang="en-US" altLang="zh-CN" sz="2400" b="1" i="0" u="none" strike="noStrike" kern="100" cap="none" spc="0" normalizeH="0" baseline="0" noProof="0">
                <a:ln>
                  <a:noFill/>
                </a:ln>
                <a:solidFill>
                  <a:srgbClr val="3333FF"/>
                </a:solidFill>
                <a:effectLst/>
                <a:uLnTx/>
                <a:uFillTx/>
                <a:latin typeface="Arial" panose="020B0604020202020204" pitchFamily="34" charset="0"/>
                <a:ea typeface="微软雅黑" panose="020B0503020204020204" pitchFamily="34" charset="-122"/>
                <a:cs typeface="+mn-cs"/>
              </a:rPr>
              <a:t>（PI）</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 </a:t>
            </a:r>
          </a:p>
        </p:txBody>
      </p:sp>
      <p:sp>
        <p:nvSpPr>
          <p:cNvPr id="277" name="椭圆 18"/>
          <p:cNvSpPr/>
          <p:nvPr/>
        </p:nvSpPr>
        <p:spPr>
          <a:xfrm>
            <a:off x="4013836" y="3071496"/>
            <a:ext cx="2553335" cy="1381125"/>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科技成果转化</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mn-cs"/>
              </a:rPr>
              <a:t>（报酬）</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278" name="直线 32"/>
          <p:cNvCxnSpPr/>
          <p:nvPr/>
        </p:nvCxnSpPr>
        <p:spPr>
          <a:xfrm>
            <a:off x="3728085" y="4679950"/>
            <a:ext cx="0" cy="421640"/>
          </a:xfrm>
          <a:prstGeom prst="line">
            <a:avLst/>
          </a:prstGeom>
          <a:ln w="9525" cap="flat" cmpd="sng">
            <a:solidFill>
              <a:srgbClr val="000000"/>
            </a:solidFill>
            <a:prstDash val="solid"/>
            <a:headEnd type="none" w="med" len="med"/>
            <a:tailEnd type="none" w="med" len="med"/>
          </a:ln>
        </p:spPr>
      </p:cxnSp>
      <p:cxnSp>
        <p:nvCxnSpPr>
          <p:cNvPr id="279" name="直线 33"/>
          <p:cNvCxnSpPr/>
          <p:nvPr/>
        </p:nvCxnSpPr>
        <p:spPr>
          <a:xfrm flipV="1">
            <a:off x="3686175" y="4967606"/>
            <a:ext cx="3147060" cy="66675"/>
          </a:xfrm>
          <a:prstGeom prst="line">
            <a:avLst/>
          </a:prstGeom>
          <a:ln w="9525" cap="flat" cmpd="sng">
            <a:solidFill>
              <a:srgbClr val="000000"/>
            </a:solidFill>
            <a:prstDash val="solid"/>
            <a:headEnd type="none" w="med" len="med"/>
            <a:tailEnd type="none" w="med" len="med"/>
          </a:ln>
        </p:spPr>
      </p:cxnSp>
      <p:sp>
        <p:nvSpPr>
          <p:cNvPr id="280" name="文本框 36"/>
          <p:cNvSpPr txBox="1"/>
          <p:nvPr/>
        </p:nvSpPr>
        <p:spPr>
          <a:xfrm>
            <a:off x="4069080" y="4754881"/>
            <a:ext cx="2498090" cy="5530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物质技术条件（约定）</a:t>
            </a:r>
            <a:endPar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281" name="直线 32"/>
          <p:cNvCxnSpPr/>
          <p:nvPr/>
        </p:nvCxnSpPr>
        <p:spPr>
          <a:xfrm>
            <a:off x="3719831" y="2060575"/>
            <a:ext cx="8255" cy="706120"/>
          </a:xfrm>
          <a:prstGeom prst="line">
            <a:avLst/>
          </a:prstGeom>
          <a:ln w="9525" cap="flat" cmpd="sng">
            <a:solidFill>
              <a:srgbClr val="000000"/>
            </a:solidFill>
            <a:prstDash val="solid"/>
            <a:headEnd type="none" w="med" len="med"/>
            <a:tailEnd type="none" w="med" len="med"/>
          </a:ln>
        </p:spPr>
      </p:cxnSp>
      <p:cxnSp>
        <p:nvCxnSpPr>
          <p:cNvPr id="282" name="直线 33"/>
          <p:cNvCxnSpPr/>
          <p:nvPr/>
        </p:nvCxnSpPr>
        <p:spPr>
          <a:xfrm>
            <a:off x="3611246" y="2059941"/>
            <a:ext cx="3358515" cy="19685"/>
          </a:xfrm>
          <a:prstGeom prst="line">
            <a:avLst/>
          </a:prstGeom>
          <a:ln w="9525" cap="flat" cmpd="sng">
            <a:solidFill>
              <a:srgbClr val="000000"/>
            </a:solidFill>
            <a:prstDash val="solid"/>
            <a:headEnd type="none" w="med" len="med"/>
            <a:tailEnd type="none" w="med" len="med"/>
          </a:ln>
        </p:spPr>
      </p:cxnSp>
      <p:cxnSp>
        <p:nvCxnSpPr>
          <p:cNvPr id="283" name="直线 32"/>
          <p:cNvCxnSpPr/>
          <p:nvPr/>
        </p:nvCxnSpPr>
        <p:spPr>
          <a:xfrm flipH="1">
            <a:off x="6927216" y="2125981"/>
            <a:ext cx="4445" cy="511175"/>
          </a:xfrm>
          <a:prstGeom prst="line">
            <a:avLst/>
          </a:prstGeom>
          <a:ln w="9525" cap="flat" cmpd="sng">
            <a:solidFill>
              <a:srgbClr val="000000"/>
            </a:solidFill>
            <a:prstDash val="solid"/>
            <a:headEnd type="none" w="med" len="med"/>
            <a:tailEnd type="none" w="med" len="med"/>
          </a:ln>
        </p:spPr>
      </p:cxnSp>
      <p:sp>
        <p:nvSpPr>
          <p:cNvPr id="284" name="文本框 7"/>
          <p:cNvSpPr txBox="1"/>
          <p:nvPr/>
        </p:nvSpPr>
        <p:spPr>
          <a:xfrm>
            <a:off x="4192270" y="1899285"/>
            <a:ext cx="2437130" cy="57404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执行本单位的任务</a:t>
            </a:r>
            <a:endPar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cxnSp>
        <p:nvCxnSpPr>
          <p:cNvPr id="285" name="直线 32"/>
          <p:cNvCxnSpPr/>
          <p:nvPr/>
        </p:nvCxnSpPr>
        <p:spPr>
          <a:xfrm flipH="1">
            <a:off x="6832600" y="4685665"/>
            <a:ext cx="13970" cy="281940"/>
          </a:xfrm>
          <a:prstGeom prst="line">
            <a:avLst/>
          </a:prstGeom>
          <a:ln w="9525" cap="flat" cmpd="sng">
            <a:solidFill>
              <a:srgbClr val="000000"/>
            </a:solidFill>
            <a:prstDash val="solid"/>
            <a:headEnd type="none" w="med" len="med"/>
            <a:tailEnd type="none" w="med" len="med"/>
          </a:ln>
        </p:spPr>
      </p:cxnSp>
      <p:sp>
        <p:nvSpPr>
          <p:cNvPr id="286" name="圆角矩形 236"/>
          <p:cNvSpPr/>
          <p:nvPr/>
        </p:nvSpPr>
        <p:spPr>
          <a:xfrm>
            <a:off x="7609840" y="2007871"/>
            <a:ext cx="2256790" cy="79692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00" cap="none" spc="0" normalizeH="0" baseline="0" noProof="0">
                <a:ln>
                  <a:noFill/>
                </a:ln>
                <a:solidFill>
                  <a:srgbClr val="000000"/>
                </a:solidFill>
                <a:effectLst/>
                <a:uLnTx/>
                <a:uFillTx/>
                <a:latin typeface="Arial"/>
                <a:ea typeface="微软雅黑"/>
                <a:cs typeface="+mn-cs"/>
              </a:rPr>
              <a:t>转让或许可</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00" cap="none" spc="0" normalizeH="0" baseline="0" noProof="0">
                <a:ln>
                  <a:noFill/>
                </a:ln>
                <a:solidFill>
                  <a:srgbClr val="000000"/>
                </a:solidFill>
                <a:effectLst/>
                <a:uLnTx/>
                <a:uFillTx/>
                <a:latin typeface="Arial"/>
                <a:ea typeface="微软雅黑"/>
                <a:cs typeface="+mn-cs"/>
              </a:rPr>
              <a:t>他人实施</a:t>
            </a:r>
            <a:endParaRPr kumimoji="0" lang="en-US" altLang="zh-CN" sz="1800" b="0" i="0" u="none" strike="noStrike" kern="1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287" name="圆角矩形 237"/>
          <p:cNvSpPr/>
          <p:nvPr/>
        </p:nvSpPr>
        <p:spPr>
          <a:xfrm>
            <a:off x="7637780" y="3025775"/>
            <a:ext cx="2228850" cy="69723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dirty="0" err="1">
                <a:ln>
                  <a:noFill/>
                </a:ln>
                <a:solidFill>
                  <a:srgbClr val="FF0000"/>
                </a:solidFill>
                <a:effectLst/>
                <a:uLnTx/>
                <a:uFillTx/>
                <a:latin typeface="Arial"/>
                <a:ea typeface="微软雅黑"/>
                <a:cs typeface="+mn-cs"/>
              </a:rPr>
              <a:t>作价投资入股</a:t>
            </a:r>
            <a:r>
              <a:rPr kumimoji="0" lang="zh-CN" altLang="en-US" sz="2000" b="1" i="0" u="none" strike="noStrike" kern="100" cap="none" spc="0" normalizeH="0" baseline="0" noProof="0" dirty="0">
                <a:ln>
                  <a:noFill/>
                </a:ln>
                <a:solidFill>
                  <a:srgbClr val="3333FF"/>
                </a:solidFill>
                <a:effectLst/>
                <a:uLnTx/>
                <a:uFillTx/>
                <a:latin typeface="Arial"/>
                <a:ea typeface="微软雅黑"/>
                <a:cs typeface="+mn-cs"/>
              </a:rPr>
              <a:t>（股权分割）</a:t>
            </a:r>
            <a:endParaRPr kumimoji="0" lang="en-US" altLang="zh-CN" sz="2000" b="1" i="0" u="none" strike="noStrike" kern="100" cap="none" spc="0" normalizeH="0" baseline="0" noProof="0" dirty="0">
              <a:ln>
                <a:noFill/>
              </a:ln>
              <a:solidFill>
                <a:srgbClr val="3333FF"/>
              </a:solidFill>
              <a:effectLst/>
              <a:uLnTx/>
              <a:uFillTx/>
              <a:latin typeface="Arial"/>
              <a:ea typeface="微软雅黑"/>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00" cap="none" spc="0" normalizeH="0" baseline="0" noProof="0" dirty="0">
                <a:ln>
                  <a:noFill/>
                </a:ln>
                <a:solidFill>
                  <a:srgbClr val="000000"/>
                </a:solidFill>
                <a:effectLst/>
                <a:uLnTx/>
                <a:uFillTx/>
                <a:latin typeface="Arial"/>
                <a:ea typeface="宋体" panose="02010600030101010101" pitchFamily="2" charset="-122"/>
                <a:cs typeface="+mn-cs"/>
              </a:rPr>
              <a:t> </a:t>
            </a:r>
          </a:p>
        </p:txBody>
      </p:sp>
      <p:sp>
        <p:nvSpPr>
          <p:cNvPr id="288" name="圆角矩形 238"/>
          <p:cNvSpPr/>
          <p:nvPr/>
        </p:nvSpPr>
        <p:spPr>
          <a:xfrm>
            <a:off x="7708900" y="3988435"/>
            <a:ext cx="2016760" cy="8953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00" cap="none" spc="0" normalizeH="0" baseline="0" noProof="0">
                <a:ln>
                  <a:noFill/>
                </a:ln>
                <a:solidFill>
                  <a:srgbClr val="000000"/>
                </a:solidFill>
                <a:effectLst/>
                <a:uLnTx/>
                <a:uFillTx/>
                <a:latin typeface="Arial"/>
                <a:ea typeface="微软雅黑"/>
                <a:cs typeface="+mn-cs"/>
              </a:rPr>
              <a:t>自行实施或与他人合作实施</a:t>
            </a:r>
            <a:endParaRPr kumimoji="0" lang="en-US" altLang="zh-CN" sz="1800" b="0" i="0" u="none" strike="noStrike" kern="1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289" name="左大括号 239"/>
          <p:cNvSpPr/>
          <p:nvPr/>
        </p:nvSpPr>
        <p:spPr>
          <a:xfrm>
            <a:off x="7185661" y="2407285"/>
            <a:ext cx="490855" cy="2172970"/>
          </a:xfrm>
          <a:prstGeom prst="leftBrace">
            <a:avLst/>
          </a:prstGeom>
        </p:spPr>
        <p:style>
          <a:lnRef idx="1">
            <a:schemeClr val="accent1"/>
          </a:lnRef>
          <a:fillRef idx="0">
            <a:schemeClr val="accent1"/>
          </a:fillRef>
          <a:effectRef idx="0">
            <a:schemeClr val="accent1"/>
          </a:effectRef>
          <a:fontRef idx="minor">
            <a:schemeClr val="tx1"/>
          </a:fontRef>
        </p:style>
      </p:sp>
      <p:sp>
        <p:nvSpPr>
          <p:cNvPr id="5" name="文本框 4"/>
          <p:cNvSpPr txBox="1"/>
          <p:nvPr/>
        </p:nvSpPr>
        <p:spPr>
          <a:xfrm>
            <a:off x="2983866" y="5470525"/>
            <a:ext cx="6487795" cy="39878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8</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：科技成果转化对职务发明人权益的影响</a:t>
            </a:r>
          </a:p>
        </p:txBody>
      </p:sp>
      <p:sp>
        <p:nvSpPr>
          <p:cNvPr id="6" name="灯片编号占位符 5"/>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页脚占位符 6"/>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71620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4463" y="382697"/>
            <a:ext cx="8229600" cy="702149"/>
          </a:xfrm>
        </p:spPr>
        <p:txBody>
          <a:bodyPr>
            <a:normAutofit/>
          </a:bodyPr>
          <a:lstStyle/>
          <a:p>
            <a:pPr algn="l"/>
            <a:r>
              <a:rPr lang="zh-CN" altLang="en-US" sz="3200" b="1" dirty="0">
                <a:sym typeface="+mn-ea"/>
              </a:rPr>
              <a:t>     科研院所与产业之间的合作关系</a:t>
            </a:r>
          </a:p>
        </p:txBody>
      </p:sp>
      <p:sp>
        <p:nvSpPr>
          <p:cNvPr id="3" name="内容占位符 2"/>
          <p:cNvSpPr>
            <a:spLocks noGrp="1"/>
          </p:cNvSpPr>
          <p:nvPr>
            <p:ph idx="1"/>
          </p:nvPr>
        </p:nvSpPr>
        <p:spPr>
          <a:xfrm>
            <a:off x="1981200" y="1600201"/>
            <a:ext cx="8229600" cy="4525963"/>
          </a:xfrm>
        </p:spPr>
        <p:txBody>
          <a:bodyPr/>
          <a:lstStyle/>
          <a:p>
            <a:endParaRPr lang="zh-CN" altLang="en-US"/>
          </a:p>
        </p:txBody>
      </p:sp>
      <p:grpSp>
        <p:nvGrpSpPr>
          <p:cNvPr id="290" name="画布 2"/>
          <p:cNvGrpSpPr/>
          <p:nvPr/>
        </p:nvGrpSpPr>
        <p:grpSpPr>
          <a:xfrm>
            <a:off x="2232025" y="1405256"/>
            <a:ext cx="7390130" cy="5004435"/>
            <a:chOff x="0" y="0"/>
            <a:chExt cx="5647690" cy="3255010"/>
          </a:xfrm>
        </p:grpSpPr>
        <p:sp>
          <p:nvSpPr>
            <p:cNvPr id="4" name="画布 2"/>
            <p:cNvSpPr>
              <a:spLocks noChangeAspect="1"/>
            </p:cNvSpPr>
            <p:nvPr/>
          </p:nvSpPr>
          <p:spPr>
            <a:xfrm>
              <a:off x="0" y="0"/>
              <a:ext cx="5647690" cy="3255010"/>
            </a:xfrm>
            <a:noFill/>
            <a:ln w="9525">
              <a:noFill/>
            </a:ln>
          </p:spPr>
        </p:sp>
        <p:sp>
          <p:nvSpPr>
            <p:cNvPr id="317" name="矩形 5"/>
            <p:cNvSpPr/>
            <p:nvPr/>
          </p:nvSpPr>
          <p:spPr>
            <a:xfrm>
              <a:off x="3319145" y="104140"/>
              <a:ext cx="1255395" cy="349885"/>
            </a:xfrm>
            <a:prstGeom prst="rect">
              <a:avLst/>
            </a:prstGeom>
            <a:solidFill>
              <a:srgbClr val="FFFFFF"/>
            </a:solidFill>
            <a:ln w="9525" cap="flat" cmpd="sng">
              <a:solidFill>
                <a:srgbClr val="000000"/>
              </a:solidFill>
              <a:prstDash val="solid"/>
              <a:miter/>
              <a:headEnd type="none" w="med" len="med"/>
              <a:tailEnd type="none" w="med" len="med"/>
            </a:ln>
          </p:spPr>
        </p:sp>
        <p:sp>
          <p:nvSpPr>
            <p:cNvPr id="318" name="文本框 7"/>
            <p:cNvSpPr txBox="1"/>
            <p:nvPr/>
          </p:nvSpPr>
          <p:spPr>
            <a:xfrm>
              <a:off x="3352753" y="0"/>
              <a:ext cx="1256030" cy="41529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产品或者服务</a:t>
              </a:r>
              <a:r>
                <a:rPr kumimoji="0" lang="zh-CN" altLang="en-US" sz="16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（回报社会）</a:t>
              </a:r>
            </a:p>
          </p:txBody>
        </p:sp>
        <p:sp>
          <p:nvSpPr>
            <p:cNvPr id="319" name="文本框 14"/>
            <p:cNvSpPr txBox="1"/>
            <p:nvPr/>
          </p:nvSpPr>
          <p:spPr>
            <a:xfrm>
              <a:off x="1014730" y="474345"/>
              <a:ext cx="514985" cy="1080135"/>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科研院所</a:t>
              </a:r>
            </a:p>
          </p:txBody>
        </p:sp>
        <p:sp>
          <p:nvSpPr>
            <p:cNvPr id="320" name="文本框 16"/>
            <p:cNvSpPr txBox="1"/>
            <p:nvPr/>
          </p:nvSpPr>
          <p:spPr>
            <a:xfrm>
              <a:off x="2924175" y="527685"/>
              <a:ext cx="475615" cy="1121410"/>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FF0000"/>
                  </a:solidFill>
                  <a:effectLst/>
                  <a:uLnTx/>
                  <a:uFillTx/>
                  <a:latin typeface="Arial" panose="020B0604020202020204" pitchFamily="34" charset="0"/>
                  <a:ea typeface="微软雅黑" panose="020B0503020204020204" pitchFamily="34" charset="-122"/>
                  <a:cs typeface="+mn-cs"/>
                </a:rPr>
                <a:t>科技成果</a:t>
              </a:r>
              <a:endParaRPr kumimoji="0" lang="en-US" altLang="zh-CN" sz="2000" b="1" i="0" u="none" strike="noStrike" kern="1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321" name="椭圆 18"/>
            <p:cNvSpPr/>
            <p:nvPr/>
          </p:nvSpPr>
          <p:spPr>
            <a:xfrm>
              <a:off x="1595755" y="683895"/>
              <a:ext cx="1313815" cy="773430"/>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申请布局</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转化实施</a:t>
              </a:r>
              <a:endParaRPr kumimoji="0" lang="en-US" altLang="zh-CN" sz="1800" b="0"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2" name="文本框 21"/>
            <p:cNvSpPr txBox="1"/>
            <p:nvPr/>
          </p:nvSpPr>
          <p:spPr>
            <a:xfrm>
              <a:off x="4495635" y="488003"/>
              <a:ext cx="504206" cy="1320888"/>
            </a:xfrm>
            <a:prstGeom prst="rect">
              <a:avLst/>
            </a:prstGeom>
            <a:solidFill>
              <a:srgbClr val="FFFFFF"/>
            </a:solidFill>
            <a:ln w="9525" cap="flat" cmpd="sng">
              <a:solidFill>
                <a:srgbClr val="000000"/>
              </a:solidFill>
              <a:prstDash val="solid"/>
              <a:miter/>
              <a:headEnd type="none" w="med" len="med"/>
              <a:tailEnd type="none" w="med" len="med"/>
            </a:ln>
          </p:spPr>
          <p:txBody>
            <a:bodyPr vert="eaVert"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科技中介机构</a:t>
              </a:r>
            </a:p>
          </p:txBody>
        </p:sp>
        <p:cxnSp>
          <p:nvCxnSpPr>
            <p:cNvPr id="323" name="直线 22"/>
            <p:cNvCxnSpPr/>
            <p:nvPr/>
          </p:nvCxnSpPr>
          <p:spPr>
            <a:xfrm>
              <a:off x="3657898" y="1287875"/>
              <a:ext cx="571569" cy="729"/>
            </a:xfrm>
            <a:prstGeom prst="line">
              <a:avLst/>
            </a:prstGeom>
            <a:ln w="9525" cap="flat" cmpd="sng">
              <a:solidFill>
                <a:srgbClr val="000000"/>
              </a:solidFill>
              <a:prstDash val="solid"/>
              <a:headEnd type="none" w="med" len="med"/>
              <a:tailEnd type="triangle" w="med" len="med"/>
            </a:ln>
          </p:spPr>
        </p:cxnSp>
        <p:sp>
          <p:nvSpPr>
            <p:cNvPr id="327" name="文本框 30"/>
            <p:cNvSpPr txBox="1"/>
            <p:nvPr/>
          </p:nvSpPr>
          <p:spPr>
            <a:xfrm>
              <a:off x="3582035" y="1405890"/>
              <a:ext cx="817245" cy="31051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风险资金</a:t>
              </a:r>
              <a:endParaRPr kumimoji="0" lang="en-US" altLang="zh-CN" sz="14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65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 </a:t>
              </a:r>
            </a:p>
          </p:txBody>
        </p:sp>
        <p:sp>
          <p:nvSpPr>
            <p:cNvPr id="328" name="文本框 31"/>
            <p:cNvSpPr txBox="1"/>
            <p:nvPr/>
          </p:nvSpPr>
          <p:spPr>
            <a:xfrm>
              <a:off x="3554095" y="617220"/>
              <a:ext cx="789305" cy="29718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评估</a:t>
              </a:r>
              <a:r>
                <a:rPr kumimoji="0" lang="zh-CN" altLang="en-US" sz="14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鉴定</a:t>
              </a:r>
              <a:endParaRPr kumimoji="0" lang="zh-CN" altLang="en-US" sz="14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329" name="直线 32"/>
            <p:cNvCxnSpPr/>
            <p:nvPr/>
          </p:nvCxnSpPr>
          <p:spPr>
            <a:xfrm>
              <a:off x="1360805" y="1586230"/>
              <a:ext cx="0" cy="241935"/>
            </a:xfrm>
            <a:prstGeom prst="line">
              <a:avLst/>
            </a:prstGeom>
            <a:ln w="9525" cap="flat" cmpd="sng">
              <a:solidFill>
                <a:srgbClr val="000000"/>
              </a:solidFill>
              <a:prstDash val="solid"/>
              <a:headEnd type="none" w="med" len="med"/>
              <a:tailEnd type="none" w="med" len="med"/>
            </a:ln>
          </p:spPr>
        </p:cxnSp>
        <p:cxnSp>
          <p:nvCxnSpPr>
            <p:cNvPr id="330" name="直线 33"/>
            <p:cNvCxnSpPr/>
            <p:nvPr/>
          </p:nvCxnSpPr>
          <p:spPr>
            <a:xfrm flipV="1">
              <a:off x="1351280" y="1809115"/>
              <a:ext cx="1714500" cy="5715"/>
            </a:xfrm>
            <a:prstGeom prst="line">
              <a:avLst/>
            </a:prstGeom>
            <a:ln w="9525" cap="flat" cmpd="sng">
              <a:solidFill>
                <a:srgbClr val="000000"/>
              </a:solidFill>
              <a:prstDash val="solid"/>
              <a:headEnd type="none" w="med" len="med"/>
              <a:tailEnd type="none" w="med" len="med"/>
            </a:ln>
          </p:spPr>
        </p:cxnSp>
        <p:sp>
          <p:nvSpPr>
            <p:cNvPr id="331" name="文本框 36"/>
            <p:cNvSpPr txBox="1"/>
            <p:nvPr/>
          </p:nvSpPr>
          <p:spPr>
            <a:xfrm>
              <a:off x="1562735" y="1667510"/>
              <a:ext cx="1419860" cy="31750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宋体" panose="02010600030101010101" pitchFamily="2" charset="-122"/>
                  <a:sym typeface="Times New Roman" panose="02020603050405020304"/>
                </a:rPr>
                <a:t>外部团队参与转化</a:t>
              </a:r>
              <a:endParaRPr kumimoji="0" lang="en-US" altLang="zh-CN" sz="1600" b="1"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 name="文本框 39"/>
            <p:cNvSpPr txBox="1"/>
            <p:nvPr/>
          </p:nvSpPr>
          <p:spPr>
            <a:xfrm>
              <a:off x="3524885" y="990600"/>
              <a:ext cx="828040" cy="297180"/>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申请和布局</a:t>
              </a:r>
              <a:endParaRPr kumimoji="0" lang="en-US" altLang="zh-CN" sz="1400" b="0" i="0" u="none" strike="noStrike" kern="1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3" name="自选图形 40"/>
            <p:cNvSpPr/>
            <p:nvPr/>
          </p:nvSpPr>
          <p:spPr>
            <a:xfrm>
              <a:off x="3923665" y="447675"/>
              <a:ext cx="114300" cy="140970"/>
            </a:xfrm>
            <a:prstGeom prst="upArrow">
              <a:avLst>
                <a:gd name="adj1" fmla="val 50000"/>
                <a:gd name="adj2" fmla="val 43429"/>
              </a:avLst>
            </a:prstGeom>
            <a:solidFill>
              <a:srgbClr val="FFFFFF"/>
            </a:solidFill>
            <a:ln w="9525" cap="flat" cmpd="sng">
              <a:solidFill>
                <a:srgbClr val="000000"/>
              </a:solidFill>
              <a:prstDash val="solid"/>
              <a:miter/>
              <a:headEnd type="none" w="med" len="med"/>
              <a:tailEnd type="none" w="med" len="med"/>
            </a:ln>
          </p:spPr>
        </p:sp>
        <p:cxnSp>
          <p:nvCxnSpPr>
            <p:cNvPr id="334" name="直线 32"/>
            <p:cNvCxnSpPr/>
            <p:nvPr/>
          </p:nvCxnSpPr>
          <p:spPr>
            <a:xfrm>
              <a:off x="1379855" y="170180"/>
              <a:ext cx="9525" cy="318135"/>
            </a:xfrm>
            <a:prstGeom prst="line">
              <a:avLst/>
            </a:prstGeom>
            <a:ln w="9525" cap="flat" cmpd="sng">
              <a:solidFill>
                <a:srgbClr val="000000"/>
              </a:solidFill>
              <a:prstDash val="solid"/>
              <a:headEnd type="none" w="med" len="med"/>
              <a:tailEnd type="none" w="med" len="med"/>
            </a:ln>
          </p:spPr>
        </p:cxnSp>
        <p:cxnSp>
          <p:nvCxnSpPr>
            <p:cNvPr id="335" name="直线 33"/>
            <p:cNvCxnSpPr/>
            <p:nvPr/>
          </p:nvCxnSpPr>
          <p:spPr>
            <a:xfrm flipV="1">
              <a:off x="1360805" y="179705"/>
              <a:ext cx="1800225" cy="9525"/>
            </a:xfrm>
            <a:prstGeom prst="line">
              <a:avLst/>
            </a:prstGeom>
            <a:ln w="9525" cap="flat" cmpd="sng">
              <a:solidFill>
                <a:srgbClr val="000000"/>
              </a:solidFill>
              <a:prstDash val="solid"/>
              <a:headEnd type="none" w="med" len="med"/>
              <a:tailEnd type="none" w="med" len="med"/>
            </a:ln>
          </p:spPr>
        </p:cxnSp>
        <p:cxnSp>
          <p:nvCxnSpPr>
            <p:cNvPr id="336" name="直线 32"/>
            <p:cNvCxnSpPr/>
            <p:nvPr/>
          </p:nvCxnSpPr>
          <p:spPr>
            <a:xfrm>
              <a:off x="3151505" y="186055"/>
              <a:ext cx="1270" cy="341630"/>
            </a:xfrm>
            <a:prstGeom prst="line">
              <a:avLst/>
            </a:prstGeom>
            <a:ln w="9525" cap="flat" cmpd="sng">
              <a:solidFill>
                <a:srgbClr val="000000"/>
              </a:solidFill>
              <a:prstDash val="solid"/>
              <a:headEnd type="none" w="med" len="med"/>
              <a:tailEnd type="none" w="med" len="med"/>
            </a:ln>
          </p:spPr>
        </p:cxnSp>
        <p:sp>
          <p:nvSpPr>
            <p:cNvPr id="337" name="文本框 7"/>
            <p:cNvSpPr txBox="1"/>
            <p:nvPr/>
          </p:nvSpPr>
          <p:spPr>
            <a:xfrm>
              <a:off x="1389357" y="94169"/>
              <a:ext cx="1676158" cy="310591"/>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3333FF"/>
                  </a:solidFill>
                  <a:effectLst/>
                  <a:uLnTx/>
                  <a:uFillTx/>
                  <a:latin typeface="宋体" panose="02010600030101010101" pitchFamily="2" charset="-122"/>
                  <a:ea typeface="微软雅黑" panose="020B0503020204020204" pitchFamily="34" charset="-122"/>
                  <a:cs typeface="宋体" panose="02010600030101010101" pitchFamily="2" charset="-122"/>
                  <a:sym typeface="Times New Roman" panose="02020603050405020304"/>
                </a:rPr>
                <a:t>自行转化实施</a:t>
              </a:r>
              <a:endParaRPr kumimoji="0" lang="en-US" altLang="zh-CN" sz="2000" b="1" i="0" u="none" strike="noStrike" kern="0" cap="none" spc="0" normalizeH="0" baseline="0" noProof="0">
                <a:ln>
                  <a:noFill/>
                </a:ln>
                <a:solidFill>
                  <a:srgbClr val="3333FF"/>
                </a:solidFill>
                <a:effectLst/>
                <a:uLnTx/>
                <a:uFillTx/>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p:txBody>
        </p:sp>
        <p:sp>
          <p:nvSpPr>
            <p:cNvPr id="338" name="下弧形箭头 316"/>
            <p:cNvSpPr/>
            <p:nvPr/>
          </p:nvSpPr>
          <p:spPr>
            <a:xfrm>
              <a:off x="2989580" y="1809115"/>
              <a:ext cx="1788795" cy="6083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sp>
        <p:cxnSp>
          <p:nvCxnSpPr>
            <p:cNvPr id="339" name="直线 27"/>
            <p:cNvCxnSpPr/>
            <p:nvPr/>
          </p:nvCxnSpPr>
          <p:spPr>
            <a:xfrm flipV="1">
              <a:off x="3389630" y="1143000"/>
              <a:ext cx="247650" cy="14605"/>
            </a:xfrm>
            <a:prstGeom prst="line">
              <a:avLst/>
            </a:prstGeom>
            <a:ln w="9525" cap="flat" cmpd="sng">
              <a:solidFill>
                <a:srgbClr val="000000"/>
              </a:solidFill>
              <a:prstDash val="solid"/>
              <a:headEnd type="none" w="med" len="med"/>
              <a:tailEnd type="triangle" w="med" len="med"/>
            </a:ln>
          </p:spPr>
        </p:cxnSp>
        <p:cxnSp>
          <p:nvCxnSpPr>
            <p:cNvPr id="340" name="直线 27"/>
            <p:cNvCxnSpPr/>
            <p:nvPr/>
          </p:nvCxnSpPr>
          <p:spPr>
            <a:xfrm>
              <a:off x="3399155" y="786130"/>
              <a:ext cx="209550" cy="3810"/>
            </a:xfrm>
            <a:prstGeom prst="line">
              <a:avLst/>
            </a:prstGeom>
            <a:ln w="9525" cap="flat" cmpd="sng">
              <a:solidFill>
                <a:srgbClr val="000000"/>
              </a:solidFill>
              <a:prstDash val="solid"/>
              <a:headEnd type="none" w="med" len="med"/>
              <a:tailEnd type="triangle" w="med" len="med"/>
            </a:ln>
          </p:spPr>
        </p:cxnSp>
        <p:cxnSp>
          <p:nvCxnSpPr>
            <p:cNvPr id="341" name="直线 27"/>
            <p:cNvCxnSpPr/>
            <p:nvPr/>
          </p:nvCxnSpPr>
          <p:spPr>
            <a:xfrm>
              <a:off x="3370580" y="1519555"/>
              <a:ext cx="219075" cy="3810"/>
            </a:xfrm>
            <a:prstGeom prst="line">
              <a:avLst/>
            </a:prstGeom>
            <a:ln w="9525" cap="flat" cmpd="sng">
              <a:solidFill>
                <a:srgbClr val="000000"/>
              </a:solidFill>
              <a:prstDash val="solid"/>
              <a:headEnd type="none" w="med" len="med"/>
              <a:tailEnd type="triangle" w="med" len="med"/>
            </a:ln>
          </p:spPr>
        </p:cxnSp>
      </p:grpSp>
      <p:sp>
        <p:nvSpPr>
          <p:cNvPr id="5" name="文本框 4"/>
          <p:cNvSpPr txBox="1"/>
          <p:nvPr/>
        </p:nvSpPr>
        <p:spPr>
          <a:xfrm>
            <a:off x="2957831" y="5353685"/>
            <a:ext cx="6487795" cy="39878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：科技管理人员及科技中介机构与成果转化</a:t>
            </a:r>
          </a:p>
        </p:txBody>
      </p:sp>
      <p:sp>
        <p:nvSpPr>
          <p:cNvPr id="6" name="灯片编号占位符 5"/>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页脚占位符 6"/>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79320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rgbClr val="FF0000"/>
                </a:solidFill>
                <a:latin typeface="微软雅黑" panose="020B0503020204020204" charset="-122"/>
                <a:ea typeface="微软雅黑" panose="020B0503020204020204" charset="-122"/>
              </a:rPr>
              <a:t>但是 </a:t>
            </a:r>
          </a:p>
        </p:txBody>
      </p:sp>
      <p:sp>
        <p:nvSpPr>
          <p:cNvPr id="3" name="内容占位符 2"/>
          <p:cNvSpPr>
            <a:spLocks noGrp="1"/>
          </p:cNvSpPr>
          <p:nvPr>
            <p:ph idx="1"/>
          </p:nvPr>
        </p:nvSpPr>
        <p:spPr>
          <a:xfrm>
            <a:off x="1981200" y="1496061"/>
            <a:ext cx="8229600" cy="4525963"/>
          </a:xfrm>
        </p:spPr>
        <p:txBody>
          <a:bodyPr>
            <a:normAutofit/>
          </a:bodyPr>
          <a:lstStyle/>
          <a:p>
            <a:r>
              <a:rPr lang="en-US" altLang="zh-CN" dirty="0"/>
              <a:t>1</a:t>
            </a:r>
            <a:r>
              <a:rPr lang="zh-CN" altLang="en-US" dirty="0"/>
              <a:t>、</a:t>
            </a:r>
            <a:r>
              <a:rPr lang="zh-CN" altLang="en-US" dirty="0">
                <a:sym typeface="+mn-ea"/>
              </a:rPr>
              <a:t>科技人员的创新离不开特定的平台条件，转移转化更离不开多种人才特别是成果转化管理人员的开拓性工作。</a:t>
            </a:r>
          </a:p>
          <a:p>
            <a:r>
              <a:rPr lang="en-US" altLang="zh-CN" dirty="0">
                <a:sym typeface="+mn-ea"/>
              </a:rPr>
              <a:t>2</a:t>
            </a:r>
            <a:r>
              <a:rPr lang="zh-CN" altLang="en-US" dirty="0">
                <a:sym typeface="+mn-ea"/>
              </a:rPr>
              <a:t>、科研人员和单位的关系，利益分配关系以及风险承担关系，这一点需要特别说明。</a:t>
            </a:r>
          </a:p>
          <a:p>
            <a:r>
              <a:rPr lang="en-US" altLang="zh-CN" dirty="0">
                <a:sym typeface="+mn-ea"/>
              </a:rPr>
              <a:t>3</a:t>
            </a:r>
            <a:r>
              <a:rPr lang="zh-CN" altLang="en-US" dirty="0">
                <a:sym typeface="+mn-ea"/>
              </a:rPr>
              <a:t>、科研人员应该有全局观念，风险意识。</a:t>
            </a:r>
          </a:p>
          <a:p>
            <a:endParaRPr lang="zh-CN" altLang="en-US" dirty="0">
              <a:sym typeface="+mn-ea"/>
            </a:endParaRPr>
          </a:p>
          <a:p>
            <a:r>
              <a:rPr lang="zh-CN" altLang="en-US" dirty="0">
                <a:sym typeface="+mn-ea"/>
              </a:rPr>
              <a:t>案例：中科院某农业研究中心案例</a:t>
            </a:r>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04971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8739" y="204281"/>
            <a:ext cx="8171419" cy="786104"/>
          </a:xfrm>
        </p:spPr>
        <p:txBody>
          <a:bodyPr>
            <a:normAutofit/>
          </a:bodyPr>
          <a:lstStyle/>
          <a:p>
            <a:r>
              <a:rPr lang="zh-CN" altLang="en-US" sz="3200" b="1" dirty="0"/>
              <a:t>单位与单位合作中的职务发明的权益归属</a:t>
            </a:r>
          </a:p>
        </p:txBody>
      </p:sp>
      <p:sp>
        <p:nvSpPr>
          <p:cNvPr id="3" name="内容占位符 2"/>
          <p:cNvSpPr>
            <a:spLocks noGrp="1"/>
          </p:cNvSpPr>
          <p:nvPr>
            <p:ph idx="1"/>
          </p:nvPr>
        </p:nvSpPr>
        <p:spPr>
          <a:xfrm>
            <a:off x="2127809" y="1076962"/>
            <a:ext cx="8055429" cy="5134063"/>
          </a:xfrm>
        </p:spPr>
        <p:txBody>
          <a:bodyPr/>
          <a:lstStyle/>
          <a:p>
            <a:pPr lvl="0"/>
            <a:r>
              <a:rPr lang="en-US" altLang="zh-CN" dirty="0">
                <a:solidFill>
                  <a:prstClr val="black"/>
                </a:solidFill>
              </a:rPr>
              <a:t>《</a:t>
            </a:r>
            <a:r>
              <a:rPr lang="zh-CN" altLang="en-US" dirty="0">
                <a:solidFill>
                  <a:prstClr val="black"/>
                </a:solidFill>
              </a:rPr>
              <a:t>促进科技成果转化法</a:t>
            </a:r>
            <a:r>
              <a:rPr lang="en-US" altLang="zh-CN" dirty="0">
                <a:solidFill>
                  <a:prstClr val="black"/>
                </a:solidFill>
              </a:rPr>
              <a:t>》</a:t>
            </a:r>
            <a:r>
              <a:rPr lang="zh-CN" altLang="en-US" dirty="0">
                <a:solidFill>
                  <a:prstClr val="black"/>
                </a:solidFill>
              </a:rPr>
              <a:t>第四十条规定</a:t>
            </a:r>
            <a:endParaRPr lang="en-US" altLang="zh-CN" dirty="0">
              <a:solidFill>
                <a:prstClr val="black"/>
              </a:solidFill>
            </a:endParaRPr>
          </a:p>
          <a:p>
            <a:pPr lvl="0"/>
            <a:r>
              <a:rPr lang="en-US" altLang="zh-CN" sz="2285" dirty="0">
                <a:solidFill>
                  <a:prstClr val="black"/>
                </a:solidFill>
              </a:rPr>
              <a:t> </a:t>
            </a:r>
            <a:r>
              <a:rPr lang="zh-CN" altLang="en-US" sz="2285" dirty="0">
                <a:solidFill>
                  <a:prstClr val="black"/>
                </a:solidFill>
              </a:rPr>
              <a:t>科技成果</a:t>
            </a:r>
            <a:r>
              <a:rPr lang="zh-CN" altLang="en-US" u="sng" dirty="0">
                <a:solidFill>
                  <a:srgbClr val="FF0000"/>
                </a:solidFill>
              </a:rPr>
              <a:t>完成单位与其他单位</a:t>
            </a:r>
            <a:r>
              <a:rPr lang="zh-CN" altLang="en-US" sz="2285" dirty="0">
                <a:solidFill>
                  <a:prstClr val="black"/>
                </a:solidFill>
              </a:rPr>
              <a:t>合作进行科技成果转化的，应当依法由合同约定该科技成果有关</a:t>
            </a:r>
            <a:r>
              <a:rPr lang="zh-CN" altLang="en-US" sz="2285" dirty="0">
                <a:solidFill>
                  <a:srgbClr val="FF0000"/>
                </a:solidFill>
              </a:rPr>
              <a:t>权益</a:t>
            </a:r>
            <a:r>
              <a:rPr lang="zh-CN" altLang="en-US" sz="2285" dirty="0">
                <a:solidFill>
                  <a:prstClr val="black"/>
                </a:solidFill>
              </a:rPr>
              <a:t>的归属。</a:t>
            </a:r>
            <a:r>
              <a:rPr lang="zh-CN" altLang="en-US" sz="2665" dirty="0">
                <a:solidFill>
                  <a:srgbClr val="3333FF"/>
                </a:solidFill>
              </a:rPr>
              <a:t>合同未作约定的</a:t>
            </a:r>
            <a:r>
              <a:rPr lang="zh-CN" altLang="en-US" sz="2285" dirty="0">
                <a:solidFill>
                  <a:prstClr val="black"/>
                </a:solidFill>
              </a:rPr>
              <a:t>，按照下列原则办理：</a:t>
            </a:r>
          </a:p>
          <a:p>
            <a:pPr lvl="0"/>
            <a:r>
              <a:rPr lang="zh-CN" altLang="en-US" sz="2285" dirty="0">
                <a:solidFill>
                  <a:prstClr val="black"/>
                </a:solidFill>
              </a:rPr>
              <a:t>（一）在合作转化中无新的发明创造的，该科技成果的权益，归该科技成果完成单位；</a:t>
            </a:r>
          </a:p>
          <a:p>
            <a:pPr lvl="0"/>
            <a:r>
              <a:rPr lang="zh-CN" altLang="en-US" sz="2285" dirty="0">
                <a:solidFill>
                  <a:prstClr val="black"/>
                </a:solidFill>
              </a:rPr>
              <a:t>（二）在合作转化中产生新的发明创造的，该新发明创造的权益归合作各方共有；</a:t>
            </a:r>
          </a:p>
          <a:p>
            <a:pPr lvl="0"/>
            <a:r>
              <a:rPr lang="zh-CN" altLang="en-US" sz="2285" dirty="0">
                <a:solidFill>
                  <a:prstClr val="black"/>
                </a:solidFill>
              </a:rPr>
              <a:t>（三）对合作转化中产生的科技成果，各方都有实施该项科技成果的权利，转让该科技成果应经合作各方同意。</a:t>
            </a:r>
            <a:endParaRPr lang="zh-CN" altLang="en-US" b="0" dirty="0">
              <a:solidFill>
                <a:prstClr val="black"/>
              </a:solidFill>
            </a:endParaRPr>
          </a:p>
          <a:p>
            <a:endParaRPr lang="zh-CN" altLang="en-US" b="0"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a:xfrm>
            <a:off x="4382136" y="6299836"/>
            <a:ext cx="3428365" cy="365125"/>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983513098"/>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5539" y="135572"/>
            <a:ext cx="8363272" cy="736702"/>
          </a:xfrm>
        </p:spPr>
        <p:txBody>
          <a:bodyPr>
            <a:normAutofit/>
          </a:bodyPr>
          <a:lstStyle/>
          <a:p>
            <a:r>
              <a:rPr lang="zh-CN" altLang="en-US" sz="3600" b="1" dirty="0">
                <a:solidFill>
                  <a:srgbClr val="FF0000"/>
                </a:solidFill>
                <a:sym typeface="+mn-ea"/>
              </a:rPr>
              <a:t>职务发明人与成果转化管理人员的关系</a:t>
            </a:r>
            <a:endParaRPr lang="zh-CN" altLang="en-US" dirty="0">
              <a:solidFill>
                <a:srgbClr val="FF0000"/>
              </a:solidFill>
            </a:endParaRPr>
          </a:p>
        </p:txBody>
      </p:sp>
      <p:sp>
        <p:nvSpPr>
          <p:cNvPr id="3" name="内容占位符 2"/>
          <p:cNvSpPr>
            <a:spLocks noGrp="1"/>
          </p:cNvSpPr>
          <p:nvPr>
            <p:ph idx="1"/>
          </p:nvPr>
        </p:nvSpPr>
        <p:spPr>
          <a:xfrm>
            <a:off x="2009211" y="1268761"/>
            <a:ext cx="8229600" cy="4525963"/>
          </a:xfrm>
        </p:spPr>
        <p:txBody>
          <a:bodyPr/>
          <a:lstStyle/>
          <a:p>
            <a:r>
              <a:rPr lang="zh-CN" altLang="en-US" sz="2800" dirty="0">
                <a:sym typeface="+mn-ea"/>
              </a:rPr>
              <a:t>需要说明的是，我国现行立法并没有对二者之间的权益分配比例做出规定。《成果转化法》</a:t>
            </a:r>
            <a:r>
              <a:rPr lang="en-US" altLang="zh-CN" sz="2800" dirty="0">
                <a:sym typeface="+mn-ea"/>
              </a:rPr>
              <a:t>45</a:t>
            </a:r>
            <a:r>
              <a:rPr lang="zh-CN" altLang="en-US" sz="2800" dirty="0">
                <a:sym typeface="+mn-ea"/>
              </a:rPr>
              <a:t>条规定的奖酬比例是</a:t>
            </a:r>
            <a:r>
              <a:rPr lang="en-US" altLang="zh-CN" sz="2800" dirty="0">
                <a:sym typeface="+mn-ea"/>
              </a:rPr>
              <a:t>“</a:t>
            </a:r>
            <a:r>
              <a:rPr lang="zh-CN" altLang="en-US" sz="2800" b="1" dirty="0">
                <a:solidFill>
                  <a:srgbClr val="C00000"/>
                </a:solidFill>
                <a:sym typeface="+mn-ea"/>
              </a:rPr>
              <a:t>对完成、转化职务科技成果做出重要贡献的人员</a:t>
            </a:r>
            <a:r>
              <a:rPr lang="en-US" altLang="zh-CN" sz="2800" b="1" dirty="0">
                <a:solidFill>
                  <a:srgbClr val="C00000"/>
                </a:solidFill>
                <a:sym typeface="+mn-ea"/>
              </a:rPr>
              <a:t>”</a:t>
            </a:r>
            <a:r>
              <a:rPr lang="zh-CN" altLang="en-US" sz="2800" b="1" dirty="0">
                <a:solidFill>
                  <a:srgbClr val="C00000"/>
                </a:solidFill>
                <a:sym typeface="+mn-ea"/>
              </a:rPr>
              <a:t>。</a:t>
            </a:r>
          </a:p>
          <a:p>
            <a:r>
              <a:rPr lang="zh-CN" altLang="en-US" sz="2800" b="1" dirty="0">
                <a:sym typeface="+mn-ea"/>
              </a:rPr>
              <a:t>那么，职务发明人与成果转化管理人员是否存在张力？什么样的比例合适？</a:t>
            </a:r>
            <a:endParaRPr lang="en-US" altLang="zh-CN" sz="2800" b="1" dirty="0">
              <a:sym typeface="+mn-ea"/>
            </a:endParaRPr>
          </a:p>
          <a:p>
            <a:endParaRPr lang="zh-CN" altLang="en-US" b="1" dirty="0">
              <a:sym typeface="+mn-ea"/>
            </a:endParaRPr>
          </a:p>
          <a:p>
            <a:endParaRPr lang="zh-CN" altLang="en-US" dirty="0"/>
          </a:p>
        </p:txBody>
      </p:sp>
      <p:sp>
        <p:nvSpPr>
          <p:cNvPr id="5" name="灯片编号占位符 4"/>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4147428"/>
            <a:ext cx="6915150" cy="2152650"/>
          </a:xfrm>
          <a:prstGeom prst="rect">
            <a:avLst/>
          </a:prstGeom>
        </p:spPr>
      </p:pic>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47441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5997" y="736379"/>
            <a:ext cx="3272050" cy="70788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本讲主要内容</a:t>
            </a:r>
          </a:p>
        </p:txBody>
      </p:sp>
      <p:sp>
        <p:nvSpPr>
          <p:cNvPr id="3" name="矩形 2"/>
          <p:cNvSpPr/>
          <p:nvPr/>
        </p:nvSpPr>
        <p:spPr>
          <a:xfrm>
            <a:off x="1906438" y="1731913"/>
            <a:ext cx="9321005" cy="3046988"/>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一、再论财政资助下科技成果权属及主体关系</a:t>
            </a:r>
            <a:endPar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二、职务发明人的奖励报酬的法律规定</a:t>
            </a:r>
            <a:endPar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三、关于职务发明奖励报酬的主要争议及典型案例</a:t>
            </a:r>
            <a:endPar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cs"/>
              </a:rPr>
              <a:t>四、两个典型案例的讨论</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78869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4987" y="350195"/>
            <a:ext cx="8229600" cy="671581"/>
          </a:xfrm>
        </p:spPr>
        <p:txBody>
          <a:bodyPr>
            <a:normAutofit/>
          </a:bodyPr>
          <a:lstStyle/>
          <a:p>
            <a:r>
              <a:rPr lang="zh-CN" altLang="en-US" sz="3600" b="1" dirty="0">
                <a:latin typeface="微软雅黑" panose="020B0503020204020204" pitchFamily="34" charset="-122"/>
                <a:ea typeface="微软雅黑" panose="020B0503020204020204" pitchFamily="34" charset="-122"/>
                <a:sym typeface="+mn-ea"/>
              </a:rPr>
              <a:t>非发明团队机构及人员的贡献认知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981200" y="1326515"/>
            <a:ext cx="8229600" cy="5229860"/>
          </a:xfrm>
        </p:spPr>
        <p:txBody>
          <a:bodyPr>
            <a:normAutofit fontScale="92500" lnSpcReduction="20000"/>
          </a:bodyPr>
          <a:lstStyle/>
          <a:p>
            <a:r>
              <a:rPr lang="zh-CN" altLang="en-US" b="1" dirty="0">
                <a:sym typeface="+mn-ea"/>
              </a:rPr>
              <a:t>实施《中华人民共和国促进科技成果转化法》若干规定</a:t>
            </a:r>
          </a:p>
          <a:p>
            <a:r>
              <a:rPr lang="zh-CN" altLang="en-US" dirty="0">
                <a:sym typeface="+mn-ea"/>
              </a:rPr>
              <a:t>（六）国家设立的研究开发机构、高等院校制定转化科技成果收益分配制度时，要按照规定充分听取本单位科技人员的意见，并在本单位公开相关制度。</a:t>
            </a:r>
            <a:r>
              <a:rPr lang="zh-CN" altLang="en-US" b="1" dirty="0">
                <a:solidFill>
                  <a:schemeClr val="tx2">
                    <a:lumMod val="60000"/>
                    <a:lumOff val="40000"/>
                  </a:schemeClr>
                </a:solidFill>
                <a:sym typeface="+mn-ea"/>
              </a:rPr>
              <a:t>依法</a:t>
            </a:r>
            <a:r>
              <a:rPr lang="zh-CN" altLang="en-US" dirty="0">
                <a:solidFill>
                  <a:srgbClr val="3333FF"/>
                </a:solidFill>
                <a:sym typeface="+mn-ea"/>
              </a:rPr>
              <a:t>对职务科技成果完成人</a:t>
            </a:r>
            <a:r>
              <a:rPr lang="zh-CN" altLang="en-US" dirty="0">
                <a:sym typeface="+mn-ea"/>
              </a:rPr>
              <a:t>和</a:t>
            </a:r>
            <a:r>
              <a:rPr lang="zh-CN" altLang="en-US" b="1" dirty="0">
                <a:solidFill>
                  <a:srgbClr val="FF0000"/>
                </a:solidFill>
                <a:sym typeface="+mn-ea"/>
              </a:rPr>
              <a:t>为成果转化作出重要贡献的其他人员</a:t>
            </a:r>
            <a:r>
              <a:rPr lang="zh-CN" altLang="en-US" dirty="0">
                <a:sym typeface="+mn-ea"/>
              </a:rPr>
              <a:t>给予奖励时，按照以下规定执行：</a:t>
            </a:r>
            <a:r>
              <a:rPr lang="zh-CN" altLang="en-US" dirty="0">
                <a:latin typeface="Arial" panose="020B0604020202020204" pitchFamily="34" charset="0"/>
                <a:sym typeface="+mn-ea"/>
              </a:rPr>
              <a:t>……</a:t>
            </a:r>
          </a:p>
          <a:p>
            <a:r>
              <a:rPr lang="zh-CN" altLang="en-US" b="1" dirty="0">
                <a:sym typeface="+mn-ea"/>
              </a:rPr>
              <a:t>《中国科学院关于新时期加快促进科技成果转移转化指导意见》</a:t>
            </a:r>
          </a:p>
          <a:p>
            <a:r>
              <a:rPr lang="zh-CN" altLang="en-US" dirty="0"/>
              <a:t>（十四）院属单位应按照有关法律法规和本单位的实际情况，</a:t>
            </a:r>
            <a:r>
              <a:rPr lang="zh-CN" altLang="en-US" b="1" dirty="0">
                <a:solidFill>
                  <a:srgbClr val="FF0000"/>
                </a:solidFill>
              </a:rPr>
              <a:t>制定个性化的促进科技成果转移转化激励政策与实施细则</a:t>
            </a:r>
            <a:r>
              <a:rPr lang="zh-CN" altLang="en-US" b="1" dirty="0"/>
              <a:t>，并报院条财局备案。</a:t>
            </a:r>
            <a:r>
              <a:rPr lang="zh-CN" altLang="en-US" dirty="0"/>
              <a:t>在确定“科技成果转化净收入”时，院属单位可以根据成果特点做出规定，也可以采用合同收入扣除维护该项科技成果、完成转化交易所产生的费用而不计算前期研发投入的方式进行核算。</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2249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89385"/>
            <a:ext cx="9471803" cy="1271995"/>
          </a:xfrm>
        </p:spPr>
        <p:txBody>
          <a:bodyPr>
            <a:normAutofit/>
          </a:bodyPr>
          <a:lstStyle/>
          <a:p>
            <a:pPr algn="l"/>
            <a:r>
              <a:rPr lang="zh-CN" altLang="en-US" sz="3430" b="1" dirty="0">
                <a:solidFill>
                  <a:srgbClr val="3333FF"/>
                </a:solidFill>
                <a:latin typeface="微软雅黑" panose="020B0503020204020204" charset="-122"/>
                <a:ea typeface="微软雅黑" panose="020B0503020204020204" charset="-122"/>
              </a:rPr>
              <a:t> </a:t>
            </a:r>
            <a:r>
              <a:rPr lang="zh-CN" altLang="en-US" sz="3600" b="1" dirty="0">
                <a:latin typeface="微软雅黑" panose="020B0503020204020204" charset="-122"/>
                <a:ea typeface="微软雅黑" panose="020B0503020204020204" charset="-122"/>
              </a:rPr>
              <a:t>二、职务发明人奖励报酬的法律规定</a:t>
            </a:r>
            <a:br>
              <a:rPr lang="zh-CN" altLang="en-US" sz="3600" b="1" dirty="0">
                <a:latin typeface="微软雅黑" panose="020B0503020204020204" charset="-122"/>
                <a:ea typeface="微软雅黑" panose="020B0503020204020204" charset="-122"/>
              </a:rPr>
            </a:br>
            <a:endParaRPr lang="zh-CN" altLang="en-US" sz="3600" b="1"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2063166" y="1130728"/>
            <a:ext cx="8341635" cy="4800600"/>
          </a:xfrm>
        </p:spPr>
        <p:txBody>
          <a:bodyPr/>
          <a:lstStyle/>
          <a:p>
            <a:pPr>
              <a:lnSpc>
                <a:spcPct val="150000"/>
              </a:lnSpc>
            </a:pPr>
            <a:r>
              <a:rPr lang="zh-CN" altLang="en-US" dirty="0"/>
              <a:t>（一）发明创造人的资格及认定</a:t>
            </a:r>
          </a:p>
          <a:p>
            <a:pPr algn="l">
              <a:lnSpc>
                <a:spcPct val="150000"/>
              </a:lnSpc>
            </a:pPr>
            <a:r>
              <a:rPr lang="zh-CN" altLang="en-US" dirty="0"/>
              <a:t>（二）职务发明人获得奖酬的具体规定</a:t>
            </a:r>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91040496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7313" y="77820"/>
            <a:ext cx="8181514" cy="867181"/>
          </a:xfrm>
        </p:spPr>
        <p:txBody>
          <a:bodyPr/>
          <a:lstStyle/>
          <a:p>
            <a:pPr algn="l"/>
            <a:r>
              <a:rPr lang="en-US" altLang="zh-CN" sz="3200" dirty="0">
                <a:latin typeface="微软雅黑" panose="020B0503020204020204" charset="-122"/>
                <a:ea typeface="微软雅黑" panose="020B0503020204020204" charset="-122"/>
              </a:rPr>
              <a:t>    </a:t>
            </a:r>
            <a:r>
              <a:rPr lang="zh-CN" altLang="en-US" sz="3200" dirty="0">
                <a:latin typeface="微软雅黑" panose="020B0503020204020204" charset="-122"/>
                <a:ea typeface="微软雅黑" panose="020B0503020204020204" charset="-122"/>
              </a:rPr>
              <a:t>（一）发明创造人的资格及认定</a:t>
            </a:r>
          </a:p>
        </p:txBody>
      </p:sp>
      <p:sp>
        <p:nvSpPr>
          <p:cNvPr id="3" name="内容占位符 2"/>
          <p:cNvSpPr>
            <a:spLocks noGrp="1"/>
          </p:cNvSpPr>
          <p:nvPr>
            <p:ph idx="1"/>
          </p:nvPr>
        </p:nvSpPr>
        <p:spPr>
          <a:xfrm>
            <a:off x="2047313" y="1057283"/>
            <a:ext cx="8605447" cy="4525963"/>
          </a:xfrm>
        </p:spPr>
        <p:txBody>
          <a:bodyPr/>
          <a:lstStyle/>
          <a:p>
            <a:pPr>
              <a:lnSpc>
                <a:spcPct val="200000"/>
              </a:lnSpc>
            </a:pPr>
            <a:r>
              <a:rPr lang="en-US" altLang="zh-CN" b="0" dirty="0"/>
              <a:t>1.</a:t>
            </a:r>
            <a:r>
              <a:rPr lang="zh-CN" altLang="en-US" b="0" dirty="0"/>
              <a:t>发明创造人资格的含义和意义</a:t>
            </a:r>
          </a:p>
          <a:p>
            <a:pPr>
              <a:lnSpc>
                <a:spcPct val="200000"/>
              </a:lnSpc>
            </a:pPr>
            <a:r>
              <a:rPr lang="en-US" altLang="zh-CN" b="0" dirty="0"/>
              <a:t>2.</a:t>
            </a:r>
            <a:r>
              <a:rPr lang="zh-CN" altLang="en-US" b="0" dirty="0"/>
              <a:t>发明创造人资格的判断</a:t>
            </a:r>
          </a:p>
          <a:p>
            <a:pPr>
              <a:lnSpc>
                <a:spcPct val="200000"/>
              </a:lnSpc>
            </a:pPr>
            <a:r>
              <a:rPr lang="en-US" altLang="zh-CN" b="0" dirty="0"/>
              <a:t>3.</a:t>
            </a:r>
            <a:r>
              <a:rPr lang="zh-CN" altLang="en-US" b="0" dirty="0"/>
              <a:t>发明创造人资格的纠纷类型及解决途径</a:t>
            </a:r>
          </a:p>
          <a:p>
            <a:pPr>
              <a:lnSpc>
                <a:spcPct val="200000"/>
              </a:lnSpc>
            </a:pPr>
            <a:endParaRPr lang="zh-CN" altLang="en-US" b="0"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371554799"/>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0958" y="145914"/>
            <a:ext cx="7945755" cy="869395"/>
          </a:xfrm>
        </p:spPr>
        <p:txBody>
          <a:bodyPr>
            <a:normAutofit/>
          </a:bodyPr>
          <a:lstStyle/>
          <a:p>
            <a:pPr algn="l"/>
            <a:r>
              <a:rPr lang="en-US" altLang="zh-CN" sz="3200" dirty="0">
                <a:latin typeface="微软雅黑" panose="020B0503020204020204" charset="-122"/>
                <a:ea typeface="微软雅黑" panose="020B0503020204020204" charset="-122"/>
              </a:rPr>
              <a:t>1.</a:t>
            </a:r>
            <a:r>
              <a:rPr lang="zh-CN" altLang="en-US" sz="3200" dirty="0">
                <a:latin typeface="微软雅黑" panose="020B0503020204020204" charset="-122"/>
                <a:ea typeface="微软雅黑" panose="020B0503020204020204" charset="-122"/>
              </a:rPr>
              <a:t>发明创造人资格的含义和意义</a:t>
            </a:r>
          </a:p>
        </p:txBody>
      </p:sp>
      <p:sp>
        <p:nvSpPr>
          <p:cNvPr id="3" name="内容占位符 2"/>
          <p:cNvSpPr>
            <a:spLocks noGrp="1"/>
          </p:cNvSpPr>
          <p:nvPr>
            <p:ph idx="1"/>
          </p:nvPr>
        </p:nvSpPr>
        <p:spPr>
          <a:xfrm>
            <a:off x="2080958" y="1088951"/>
            <a:ext cx="8317491" cy="5087567"/>
          </a:xfrm>
        </p:spPr>
        <p:txBody>
          <a:bodyPr>
            <a:normAutofit/>
          </a:bodyPr>
          <a:lstStyle/>
          <a:p>
            <a:pPr marL="0" indent="0">
              <a:spcBef>
                <a:spcPct val="0"/>
              </a:spcBef>
              <a:buNone/>
            </a:pPr>
            <a:r>
              <a:rPr lang="en-US" altLang="zh-CN" sz="2665" dirty="0">
                <a:solidFill>
                  <a:srgbClr val="000000"/>
                </a:solidFill>
                <a:latin typeface="Arial" panose="020B0604020202020204" pitchFamily="34" charset="0"/>
              </a:rPr>
              <a:t> </a:t>
            </a:r>
            <a:r>
              <a:rPr lang="zh-CN" altLang="en-US" sz="2665" dirty="0">
                <a:solidFill>
                  <a:srgbClr val="000000"/>
                </a:solidFill>
                <a:latin typeface="Arial" panose="020B0604020202020204" pitchFamily="34" charset="0"/>
              </a:rPr>
              <a:t>（</a:t>
            </a:r>
            <a:r>
              <a:rPr lang="en-US" altLang="zh-CN" sz="2665" dirty="0">
                <a:solidFill>
                  <a:srgbClr val="000000"/>
                </a:solidFill>
                <a:latin typeface="Arial" panose="020B0604020202020204" pitchFamily="34" charset="0"/>
              </a:rPr>
              <a:t>1</a:t>
            </a:r>
            <a:r>
              <a:rPr lang="zh-CN" altLang="en-US" sz="2665" dirty="0">
                <a:solidFill>
                  <a:srgbClr val="000000"/>
                </a:solidFill>
                <a:latin typeface="Arial" panose="020B0604020202020204" pitchFamily="34" charset="0"/>
              </a:rPr>
              <a:t>）</a:t>
            </a:r>
            <a:r>
              <a:rPr lang="en-US" altLang="zh-CN" sz="2665" dirty="0">
                <a:solidFill>
                  <a:srgbClr val="000000"/>
                </a:solidFill>
                <a:latin typeface="Arial" panose="020B0604020202020204" pitchFamily="34" charset="0"/>
              </a:rPr>
              <a:t> </a:t>
            </a:r>
            <a:r>
              <a:rPr lang="zh-CN" altLang="en-US" sz="2665" dirty="0"/>
              <a:t>含义</a:t>
            </a:r>
            <a:endParaRPr lang="zh-CN" altLang="en-US" sz="2665" dirty="0">
              <a:solidFill>
                <a:srgbClr val="000000"/>
              </a:solidFill>
              <a:latin typeface="Arial" panose="020B0604020202020204" pitchFamily="34" charset="0"/>
            </a:endParaRPr>
          </a:p>
          <a:p>
            <a:pPr marL="0" indent="0">
              <a:spcBef>
                <a:spcPct val="0"/>
              </a:spcBef>
              <a:buNone/>
            </a:pPr>
            <a:r>
              <a:rPr lang="zh-CN" altLang="en-US" sz="2665" dirty="0">
                <a:solidFill>
                  <a:srgbClr val="000000"/>
                </a:solidFill>
                <a:latin typeface="Arial" panose="020B0604020202020204" pitchFamily="34" charset="0"/>
              </a:rPr>
              <a:t>发明创造人资格是指对发明创造的实质性特点作出创造性贡献的人 ，即发明创造的完成人。</a:t>
            </a:r>
            <a:endParaRPr lang="en-US" altLang="zh-CN" sz="2665" dirty="0">
              <a:solidFill>
                <a:srgbClr val="000000"/>
              </a:solidFill>
              <a:latin typeface="Arial" panose="020B0604020202020204" pitchFamily="34" charset="0"/>
            </a:endParaRPr>
          </a:p>
          <a:p>
            <a:pPr marL="0" indent="0">
              <a:spcBef>
                <a:spcPct val="0"/>
              </a:spcBef>
              <a:buNone/>
            </a:pPr>
            <a:r>
              <a:rPr lang="zh-CN" altLang="en-US" sz="2665" dirty="0">
                <a:solidFill>
                  <a:srgbClr val="000000"/>
                </a:solidFill>
                <a:latin typeface="Arial" panose="020B0604020202020204" pitchFamily="34" charset="0"/>
              </a:rPr>
              <a:t>署名权是发明创造人资格的明示表达。 </a:t>
            </a:r>
            <a:r>
              <a:rPr lang="zh-CN" altLang="zh-CN" sz="2665" dirty="0"/>
              <a:t>《</a:t>
            </a:r>
            <a:r>
              <a:rPr lang="zh-CN" altLang="en-US" sz="2665" dirty="0"/>
              <a:t>保护工业产权巴黎公约</a:t>
            </a:r>
            <a:r>
              <a:rPr lang="zh-CN" altLang="zh-CN" sz="2665" dirty="0"/>
              <a:t>》</a:t>
            </a:r>
            <a:r>
              <a:rPr lang="en-US" altLang="zh-CN" sz="2665" dirty="0"/>
              <a:t>(</a:t>
            </a:r>
            <a:r>
              <a:rPr lang="zh-CN" altLang="en-US" sz="2665" dirty="0"/>
              <a:t>简称巴黎公约</a:t>
            </a:r>
            <a:r>
              <a:rPr lang="en-US" altLang="zh-CN" sz="2665" dirty="0"/>
              <a:t>)</a:t>
            </a:r>
            <a:r>
              <a:rPr lang="zh-CN" altLang="en-US" sz="2665" dirty="0"/>
              <a:t>要求各成员国赋予发明人或者设计人</a:t>
            </a:r>
            <a:r>
              <a:rPr lang="zh-CN" altLang="en-US" sz="2665" b="1" dirty="0">
                <a:solidFill>
                  <a:srgbClr val="FF0000"/>
                </a:solidFill>
              </a:rPr>
              <a:t>署名权</a:t>
            </a:r>
            <a:r>
              <a:rPr lang="zh-CN" altLang="en-US" sz="2665" dirty="0"/>
              <a:t>。</a:t>
            </a:r>
            <a:endParaRPr lang="en-US" altLang="zh-CN" sz="2665" dirty="0"/>
          </a:p>
          <a:p>
            <a:pPr marL="0" indent="0">
              <a:spcBef>
                <a:spcPct val="0"/>
              </a:spcBef>
              <a:buNone/>
            </a:pPr>
            <a:r>
              <a:rPr lang="zh-CN" altLang="en-US" sz="2665" dirty="0">
                <a:solidFill>
                  <a:srgbClr val="000000"/>
                </a:solidFill>
                <a:latin typeface="Arial" panose="020B0604020202020204" pitchFamily="34" charset="0"/>
              </a:rPr>
              <a:t> </a:t>
            </a:r>
          </a:p>
          <a:p>
            <a:pPr marL="0" indent="0">
              <a:spcBef>
                <a:spcPct val="0"/>
              </a:spcBef>
              <a:buNone/>
            </a:pPr>
            <a:r>
              <a:rPr lang="en-US" altLang="zh-CN" sz="2665" b="1" dirty="0">
                <a:solidFill>
                  <a:srgbClr val="FF0000"/>
                </a:solidFill>
                <a:latin typeface="Arial" panose="020B0604020202020204" pitchFamily="34" charset="0"/>
              </a:rPr>
              <a:t>  </a:t>
            </a:r>
            <a:r>
              <a:rPr lang="zh-CN" altLang="en-US" sz="2665" b="1" dirty="0">
                <a:solidFill>
                  <a:srgbClr val="FF0000"/>
                </a:solidFill>
                <a:latin typeface="Arial" panose="020B0604020202020204" pitchFamily="34" charset="0"/>
              </a:rPr>
              <a:t>（</a:t>
            </a:r>
            <a:r>
              <a:rPr lang="en-US" altLang="zh-CN" sz="2665" b="1" dirty="0">
                <a:solidFill>
                  <a:srgbClr val="FF0000"/>
                </a:solidFill>
                <a:latin typeface="Arial" panose="020B0604020202020204" pitchFamily="34" charset="0"/>
              </a:rPr>
              <a:t>2</a:t>
            </a:r>
            <a:r>
              <a:rPr lang="zh-CN" altLang="en-US" sz="2665" b="1" dirty="0">
                <a:solidFill>
                  <a:srgbClr val="FF0000"/>
                </a:solidFill>
                <a:latin typeface="Arial" panose="020B0604020202020204" pitchFamily="34" charset="0"/>
              </a:rPr>
              <a:t>）明确</a:t>
            </a:r>
            <a:r>
              <a:rPr lang="zh-CN" altLang="en-US" sz="2665" b="1" dirty="0">
                <a:solidFill>
                  <a:srgbClr val="FF0000"/>
                </a:solidFill>
              </a:rPr>
              <a:t>发明创造人资格的意义</a:t>
            </a:r>
            <a:endParaRPr lang="en-US" altLang="zh-CN" sz="2665" b="1" dirty="0">
              <a:solidFill>
                <a:srgbClr val="FF0000"/>
              </a:solidFill>
              <a:latin typeface="Arial" panose="020B0604020202020204" pitchFamily="34" charset="0"/>
            </a:endParaRPr>
          </a:p>
          <a:p>
            <a:pPr marL="0" indent="0">
              <a:spcBef>
                <a:spcPct val="0"/>
              </a:spcBef>
              <a:buNone/>
            </a:pPr>
            <a:r>
              <a:rPr lang="en-US" altLang="zh-CN" sz="2665" dirty="0">
                <a:solidFill>
                  <a:srgbClr val="000000"/>
                </a:solidFill>
                <a:latin typeface="Arial" panose="020B0604020202020204" pitchFamily="34" charset="0"/>
              </a:rPr>
              <a:t>a.</a:t>
            </a:r>
            <a:r>
              <a:rPr lang="zh-CN" altLang="en-US" sz="2665" dirty="0">
                <a:solidFill>
                  <a:srgbClr val="000000"/>
                </a:solidFill>
                <a:latin typeface="Arial" panose="020B0604020202020204" pitchFamily="34" charset="0"/>
              </a:rPr>
              <a:t>发明人和设计人是一种名誉或荣誉。</a:t>
            </a:r>
          </a:p>
          <a:p>
            <a:pPr marL="0" indent="0">
              <a:spcBef>
                <a:spcPct val="0"/>
              </a:spcBef>
              <a:buNone/>
            </a:pPr>
            <a:r>
              <a:rPr lang="zh-CN" altLang="en-US" sz="2285" dirty="0">
                <a:solidFill>
                  <a:srgbClr val="000000"/>
                </a:solidFill>
                <a:latin typeface="Arial" panose="020B0604020202020204" pitchFamily="34" charset="0"/>
              </a:rPr>
              <a:t>         专利法第十七条：发明人或者设计人</a:t>
            </a:r>
            <a:r>
              <a:rPr lang="zh-CN" altLang="en-US" sz="2285" dirty="0">
                <a:solidFill>
                  <a:srgbClr val="FF0000"/>
                </a:solidFill>
                <a:latin typeface="Arial" panose="020B0604020202020204" pitchFamily="34" charset="0"/>
              </a:rPr>
              <a:t>有权</a:t>
            </a:r>
            <a:r>
              <a:rPr lang="zh-CN" altLang="en-US" sz="2285" dirty="0">
                <a:solidFill>
                  <a:srgbClr val="000000"/>
                </a:solidFill>
                <a:latin typeface="Arial" panose="020B0604020202020204" pitchFamily="34" charset="0"/>
              </a:rPr>
              <a:t>在专利文件中写明自己是发明人  或者设计人。 </a:t>
            </a:r>
          </a:p>
          <a:p>
            <a:pPr marL="0" indent="0">
              <a:spcBef>
                <a:spcPct val="0"/>
              </a:spcBef>
              <a:buNone/>
            </a:pPr>
            <a:r>
              <a:rPr lang="en-US" altLang="zh-CN" sz="2665" dirty="0">
                <a:solidFill>
                  <a:srgbClr val="3333FF"/>
                </a:solidFill>
                <a:latin typeface="Arial" panose="020B0604020202020204" pitchFamily="34" charset="0"/>
              </a:rPr>
              <a:t>b.</a:t>
            </a:r>
            <a:r>
              <a:rPr lang="zh-CN" altLang="en-US" sz="2665" dirty="0">
                <a:solidFill>
                  <a:srgbClr val="3333FF"/>
                </a:solidFill>
                <a:latin typeface="Arial" panose="020B0604020202020204" pitchFamily="34" charset="0"/>
              </a:rPr>
              <a:t>职务发明人和设计人获得奖励和报酬的法定前提。</a:t>
            </a:r>
          </a:p>
          <a:p>
            <a:pPr marL="0" indent="0">
              <a:spcBef>
                <a:spcPct val="0"/>
              </a:spcBef>
              <a:buNone/>
            </a:pPr>
            <a:r>
              <a:rPr lang="en-US" altLang="zh-CN" sz="2665" dirty="0">
                <a:solidFill>
                  <a:srgbClr val="000000"/>
                </a:solidFill>
                <a:latin typeface="Arial" panose="020B0604020202020204" pitchFamily="34" charset="0"/>
              </a:rPr>
              <a:t>c.</a:t>
            </a:r>
            <a:r>
              <a:rPr lang="zh-CN" altLang="en-US" sz="2665" dirty="0">
                <a:solidFill>
                  <a:srgbClr val="000000"/>
                </a:solidFill>
                <a:latin typeface="Arial" panose="020B0604020202020204" pitchFamily="34" charset="0"/>
              </a:rPr>
              <a:t>与专利权属直接相关 ，也与经济利益密切相关。</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1721008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1701433" y="159297"/>
            <a:ext cx="5794179" cy="719138"/>
          </a:xfrm>
        </p:spPr>
        <p:txBody>
          <a:bodyPr>
            <a:normAutofit/>
          </a:bodyPr>
          <a:lstStyle/>
          <a:p>
            <a:pPr eaLnBrk="1" hangingPunct="1"/>
            <a:r>
              <a:rPr lang="en-US" altLang="zh-CN" sz="3200" b="1" dirty="0">
                <a:latin typeface="微软雅黑" panose="020B0503020204020204" charset="-122"/>
                <a:ea typeface="微软雅黑" panose="020B0503020204020204" charset="-122"/>
                <a:cs typeface="微软简综艺"/>
              </a:rPr>
              <a:t>2.</a:t>
            </a:r>
            <a:r>
              <a:rPr lang="zh-CN" altLang="en-US" sz="3200" b="1" dirty="0">
                <a:latin typeface="微软雅黑" panose="020B0503020204020204" charset="-122"/>
                <a:ea typeface="微软雅黑" panose="020B0503020204020204" charset="-122"/>
                <a:cs typeface="微软简综艺"/>
              </a:rPr>
              <a:t>发明创造人资格的判断</a:t>
            </a:r>
          </a:p>
        </p:txBody>
      </p:sp>
      <p:graphicFrame>
        <p:nvGraphicFramePr>
          <p:cNvPr id="2" name="图示 1"/>
          <p:cNvGraphicFramePr/>
          <p:nvPr/>
        </p:nvGraphicFramePr>
        <p:xfrm>
          <a:off x="2686214" y="712704"/>
          <a:ext cx="6984797" cy="528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636" name="TextBox 2"/>
          <p:cNvSpPr txBox="1">
            <a:spLocks noChangeArrowheads="1"/>
          </p:cNvSpPr>
          <p:nvPr/>
        </p:nvSpPr>
        <p:spPr bwMode="auto">
          <a:xfrm>
            <a:off x="3452816" y="2062169"/>
            <a:ext cx="1532536"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6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发明创造人</a:t>
            </a:r>
          </a:p>
        </p:txBody>
      </p:sp>
      <p:sp>
        <p:nvSpPr>
          <p:cNvPr id="5" name="圆角矩形 4"/>
          <p:cNvSpPr/>
          <p:nvPr/>
        </p:nvSpPr>
        <p:spPr>
          <a:xfrm>
            <a:off x="4758095" y="1266825"/>
            <a:ext cx="1533702" cy="1657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285" b="1" i="0" u="none" strike="noStrike" kern="1200" cap="none" spc="0" normalizeH="0" baseline="0" noProof="0" dirty="0">
                <a:ln>
                  <a:noFill/>
                </a:ln>
                <a:solidFill>
                  <a:prstClr val="white"/>
                </a:solidFill>
                <a:effectLst/>
                <a:uLnTx/>
                <a:uFillTx/>
                <a:latin typeface="Arial"/>
                <a:ea typeface="微软雅黑"/>
                <a:cs typeface="+mn-cs"/>
              </a:rPr>
              <a:t>对发明创造的实质性特点作出创造性贡献的人 </a:t>
            </a:r>
          </a:p>
        </p:txBody>
      </p:sp>
      <p:sp>
        <p:nvSpPr>
          <p:cNvPr id="6" name="圆角矩形 5"/>
          <p:cNvSpPr/>
          <p:nvPr/>
        </p:nvSpPr>
        <p:spPr>
          <a:xfrm>
            <a:off x="4758095" y="3546476"/>
            <a:ext cx="1533702" cy="1754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65" b="1" i="0" u="none" strike="noStrike" kern="1200" cap="none" spc="0" normalizeH="0" baseline="0" noProof="0" dirty="0">
                <a:ln>
                  <a:noFill/>
                </a:ln>
                <a:solidFill>
                  <a:srgbClr val="FFFF00"/>
                </a:solidFill>
                <a:effectLst/>
                <a:uLnTx/>
                <a:uFillTx/>
                <a:latin typeface="Arial"/>
                <a:ea typeface="微软雅黑"/>
                <a:cs typeface="+mn-cs"/>
              </a:rPr>
              <a:t>没有</a:t>
            </a:r>
            <a:endParaRPr kumimoji="0" lang="en-US" altLang="zh-CN" sz="2665" b="1" i="0" u="none" strike="noStrike" kern="1200" cap="none" spc="0" normalizeH="0" baseline="0" noProof="0" dirty="0">
              <a:ln>
                <a:noFill/>
              </a:ln>
              <a:solidFill>
                <a:srgbClr val="FFFF00"/>
              </a:solidFill>
              <a:effectLst/>
              <a:uLnTx/>
              <a:uFillTx/>
              <a:latin typeface="Arial"/>
              <a:ea typeface="微软雅黑"/>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对发明创造的实质性特点作出创造性贡献的人 </a:t>
            </a:r>
          </a:p>
        </p:txBody>
      </p:sp>
      <p:sp>
        <p:nvSpPr>
          <p:cNvPr id="7" name="椭圆 6"/>
          <p:cNvSpPr/>
          <p:nvPr/>
        </p:nvSpPr>
        <p:spPr>
          <a:xfrm>
            <a:off x="2900016" y="1760539"/>
            <a:ext cx="1240411" cy="995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85" b="1" i="0" u="none" strike="noStrike" kern="1200" cap="none" spc="0" normalizeH="0" baseline="0" noProof="0" dirty="0">
                <a:ln>
                  <a:noFill/>
                </a:ln>
                <a:solidFill>
                  <a:prstClr val="white"/>
                </a:solidFill>
                <a:effectLst/>
                <a:uLnTx/>
                <a:uFillTx/>
                <a:latin typeface="Arial"/>
                <a:ea typeface="微软雅黑"/>
                <a:cs typeface="+mn-cs"/>
              </a:rPr>
              <a:t>发明创造人</a:t>
            </a:r>
          </a:p>
        </p:txBody>
      </p:sp>
      <p:sp>
        <p:nvSpPr>
          <p:cNvPr id="8" name="椭圆 7"/>
          <p:cNvSpPr/>
          <p:nvPr/>
        </p:nvSpPr>
        <p:spPr>
          <a:xfrm>
            <a:off x="2811350" y="3654428"/>
            <a:ext cx="1329071" cy="1214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85" b="1" i="0" u="none" strike="noStrike" kern="1200" cap="none" spc="0" normalizeH="0" baseline="0" noProof="0" dirty="0">
                <a:ln>
                  <a:noFill/>
                </a:ln>
                <a:solidFill>
                  <a:srgbClr val="FF0000"/>
                </a:solidFill>
                <a:effectLst/>
                <a:uLnTx/>
                <a:uFillTx/>
                <a:latin typeface="Arial"/>
                <a:ea typeface="微软雅黑"/>
                <a:cs typeface="+mn-cs"/>
              </a:rPr>
              <a:t>非</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85" b="1" i="0" u="none" strike="noStrike" kern="1200" cap="none" spc="0" normalizeH="0" baseline="0" noProof="0" dirty="0">
                <a:ln>
                  <a:noFill/>
                </a:ln>
                <a:solidFill>
                  <a:prstClr val="white"/>
                </a:solidFill>
                <a:effectLst/>
                <a:uLnTx/>
                <a:uFillTx/>
                <a:latin typeface="Arial"/>
                <a:ea typeface="微软雅黑"/>
                <a:cs typeface="+mn-cs"/>
              </a:rPr>
              <a:t>发明创造人</a:t>
            </a:r>
          </a:p>
        </p:txBody>
      </p:sp>
      <p:sp>
        <p:nvSpPr>
          <p:cNvPr id="9" name="右箭头 8"/>
          <p:cNvSpPr/>
          <p:nvPr/>
        </p:nvSpPr>
        <p:spPr>
          <a:xfrm>
            <a:off x="4140425" y="2205049"/>
            <a:ext cx="6176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715"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右箭头 9"/>
          <p:cNvSpPr/>
          <p:nvPr/>
        </p:nvSpPr>
        <p:spPr>
          <a:xfrm>
            <a:off x="4140418" y="4159255"/>
            <a:ext cx="554744"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715"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p:cNvSpPr/>
          <p:nvPr/>
        </p:nvSpPr>
        <p:spPr>
          <a:xfrm>
            <a:off x="6783606" y="1119673"/>
            <a:ext cx="1480091" cy="580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总体构思者</a:t>
            </a:r>
          </a:p>
        </p:txBody>
      </p:sp>
      <p:sp>
        <p:nvSpPr>
          <p:cNvPr id="12" name="椭圆 11"/>
          <p:cNvSpPr/>
          <p:nvPr/>
        </p:nvSpPr>
        <p:spPr>
          <a:xfrm>
            <a:off x="6783606" y="1892300"/>
            <a:ext cx="148009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具体指导者</a:t>
            </a:r>
          </a:p>
        </p:txBody>
      </p:sp>
      <p:sp>
        <p:nvSpPr>
          <p:cNvPr id="13" name="椭圆 12"/>
          <p:cNvSpPr/>
          <p:nvPr/>
        </p:nvSpPr>
        <p:spPr>
          <a:xfrm>
            <a:off x="6836051" y="2478095"/>
            <a:ext cx="1427647" cy="555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具体实施者</a:t>
            </a:r>
          </a:p>
        </p:txBody>
      </p:sp>
      <p:cxnSp>
        <p:nvCxnSpPr>
          <p:cNvPr id="16" name="直接箭头连接符 15"/>
          <p:cNvCxnSpPr/>
          <p:nvPr/>
        </p:nvCxnSpPr>
        <p:spPr>
          <a:xfrm flipV="1">
            <a:off x="6304617" y="1628786"/>
            <a:ext cx="478990" cy="26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60556" y="2120900"/>
            <a:ext cx="423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2"/>
          </p:cNvCxnSpPr>
          <p:nvPr/>
        </p:nvCxnSpPr>
        <p:spPr>
          <a:xfrm>
            <a:off x="6360556" y="2205039"/>
            <a:ext cx="475493" cy="550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598304" y="3248436"/>
            <a:ext cx="2155192" cy="766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只负责组织工作的人 </a:t>
            </a:r>
          </a:p>
        </p:txBody>
      </p:sp>
      <p:sp>
        <p:nvSpPr>
          <p:cNvPr id="22" name="椭圆 21"/>
          <p:cNvSpPr/>
          <p:nvPr/>
        </p:nvSpPr>
        <p:spPr>
          <a:xfrm>
            <a:off x="6622782" y="4083058"/>
            <a:ext cx="2351885" cy="727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为物质技术条件的利用提供方便的人</a:t>
            </a:r>
          </a:p>
        </p:txBody>
      </p:sp>
      <p:sp>
        <p:nvSpPr>
          <p:cNvPr id="23" name="椭圆 22"/>
          <p:cNvSpPr/>
          <p:nvPr/>
        </p:nvSpPr>
        <p:spPr>
          <a:xfrm>
            <a:off x="6598309" y="5013330"/>
            <a:ext cx="2431651" cy="647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prstClr val="white"/>
                </a:solidFill>
                <a:effectLst/>
                <a:uLnTx/>
                <a:uFillTx/>
                <a:latin typeface="Arial"/>
                <a:ea typeface="微软雅黑"/>
                <a:cs typeface="+mn-cs"/>
              </a:rPr>
              <a:t>其他辅助人员</a:t>
            </a:r>
          </a:p>
        </p:txBody>
      </p:sp>
      <p:cxnSp>
        <p:nvCxnSpPr>
          <p:cNvPr id="25" name="直接箭头连接符 24"/>
          <p:cNvCxnSpPr/>
          <p:nvPr/>
        </p:nvCxnSpPr>
        <p:spPr>
          <a:xfrm flipV="1">
            <a:off x="6291796" y="3860801"/>
            <a:ext cx="398575" cy="222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6" idx="3"/>
            <a:endCxn id="22" idx="2"/>
          </p:cNvCxnSpPr>
          <p:nvPr/>
        </p:nvCxnSpPr>
        <p:spPr>
          <a:xfrm>
            <a:off x="6291797" y="4423571"/>
            <a:ext cx="330984" cy="2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304619" y="4718063"/>
            <a:ext cx="385757" cy="377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灯片编号占位符 2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13213035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370" y="379379"/>
            <a:ext cx="8282840" cy="671208"/>
          </a:xfrm>
        </p:spPr>
        <p:txBody>
          <a:bodyPr>
            <a:normAutofit fontScale="90000"/>
          </a:bodyPr>
          <a:lstStyle/>
          <a:p>
            <a:r>
              <a:rPr lang="en-US" altLang="zh-CN" sz="3600" dirty="0">
                <a:latin typeface="微软雅黑" panose="020B0503020204020204" charset="-122"/>
                <a:ea typeface="微软雅黑" panose="020B0503020204020204" charset="-122"/>
              </a:rPr>
              <a:t>3.</a:t>
            </a:r>
            <a:r>
              <a:rPr lang="zh-CN" altLang="en-US" sz="3600" dirty="0">
                <a:latin typeface="微软雅黑" panose="020B0503020204020204" charset="-122"/>
                <a:ea typeface="微软雅黑" panose="020B0503020204020204" charset="-122"/>
              </a:rPr>
              <a:t>发明创造人资格的纠纷类型及解决途径</a:t>
            </a:r>
          </a:p>
        </p:txBody>
      </p:sp>
      <p:sp>
        <p:nvSpPr>
          <p:cNvPr id="3" name="内容占位符 2"/>
          <p:cNvSpPr>
            <a:spLocks noGrp="1"/>
          </p:cNvSpPr>
          <p:nvPr>
            <p:ph idx="1"/>
          </p:nvPr>
        </p:nvSpPr>
        <p:spPr>
          <a:xfrm>
            <a:off x="2111100" y="1201097"/>
            <a:ext cx="8792252" cy="4525963"/>
          </a:xfrm>
        </p:spPr>
        <p:txBody>
          <a:bodyPr>
            <a:normAutofit/>
          </a:bodyPr>
          <a:lstStyle/>
          <a:p>
            <a:pPr marL="0" indent="0">
              <a:spcBef>
                <a:spcPct val="0"/>
              </a:spcBef>
              <a:buNone/>
            </a:pP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1</a:t>
            </a:r>
            <a:r>
              <a:rPr lang="zh-CN" altLang="en-US" dirty="0">
                <a:solidFill>
                  <a:srgbClr val="000000"/>
                </a:solidFill>
                <a:latin typeface="Arial" panose="020B0604020202020204" pitchFamily="34" charset="0"/>
              </a:rPr>
              <a:t>）争议类型</a:t>
            </a:r>
          </a:p>
          <a:p>
            <a:pPr marL="0" indent="0">
              <a:spcBef>
                <a:spcPct val="0"/>
              </a:spcBef>
              <a:buNone/>
            </a:pPr>
            <a:r>
              <a:rPr lang="en-US" altLang="zh-CN" sz="2665" dirty="0">
                <a:solidFill>
                  <a:srgbClr val="000000"/>
                </a:solidFill>
                <a:latin typeface="Arial" panose="020B0604020202020204" pitchFamily="34" charset="0"/>
              </a:rPr>
              <a:t>a.</a:t>
            </a:r>
            <a:r>
              <a:rPr lang="zh-CN" altLang="en-US" sz="2665" dirty="0">
                <a:solidFill>
                  <a:srgbClr val="000000"/>
                </a:solidFill>
                <a:latin typeface="Arial" panose="020B0604020202020204" pitchFamily="34" charset="0"/>
              </a:rPr>
              <a:t>没有列为发明人的：认为自己是发明人</a:t>
            </a:r>
          </a:p>
          <a:p>
            <a:pPr marL="0" indent="0">
              <a:spcBef>
                <a:spcPct val="0"/>
              </a:spcBef>
              <a:buNone/>
            </a:pPr>
            <a:r>
              <a:rPr lang="en-US" altLang="zh-CN" sz="2665" dirty="0">
                <a:solidFill>
                  <a:srgbClr val="000000"/>
                </a:solidFill>
                <a:latin typeface="Arial" panose="020B0604020202020204" pitchFamily="34" charset="0"/>
              </a:rPr>
              <a:t>b.</a:t>
            </a:r>
            <a:r>
              <a:rPr lang="zh-CN" altLang="en-US" sz="2665" dirty="0">
                <a:solidFill>
                  <a:srgbClr val="000000"/>
                </a:solidFill>
                <a:latin typeface="Arial" panose="020B0604020202020204" pitchFamily="34" charset="0"/>
              </a:rPr>
              <a:t>已列为发明人的：认为其他人不是发明人</a:t>
            </a:r>
          </a:p>
          <a:p>
            <a:pPr marL="0" indent="0">
              <a:spcBef>
                <a:spcPct val="0"/>
              </a:spcBef>
              <a:buNone/>
            </a:pPr>
            <a:r>
              <a:rPr lang="en-US" altLang="zh-CN" sz="2665" dirty="0">
                <a:solidFill>
                  <a:srgbClr val="000000"/>
                </a:solidFill>
                <a:latin typeface="Arial" panose="020B0604020202020204" pitchFamily="34" charset="0"/>
              </a:rPr>
              <a:t>c.</a:t>
            </a:r>
            <a:r>
              <a:rPr lang="zh-CN" altLang="en-US" sz="2665" dirty="0">
                <a:solidFill>
                  <a:srgbClr val="000000"/>
                </a:solidFill>
                <a:latin typeface="Arial" panose="020B0604020202020204" pitchFamily="34" charset="0"/>
              </a:rPr>
              <a:t>认为自己排名应更靠前</a:t>
            </a:r>
            <a:r>
              <a:rPr lang="en-US" altLang="zh-CN" sz="2665" dirty="0">
                <a:solidFill>
                  <a:srgbClr val="000000"/>
                </a:solidFill>
                <a:latin typeface="Arial" panose="020B0604020202020204" pitchFamily="34" charset="0"/>
              </a:rPr>
              <a:t>—</a:t>
            </a:r>
            <a:r>
              <a:rPr lang="zh-CN" altLang="en-US" sz="2665" dirty="0">
                <a:solidFill>
                  <a:srgbClr val="3333FF"/>
                </a:solidFill>
                <a:latin typeface="Arial" panose="020B0604020202020204" pitchFamily="34" charset="0"/>
              </a:rPr>
              <a:t>法院不管</a:t>
            </a:r>
            <a:endParaRPr lang="en-US" altLang="zh-CN" sz="2665" dirty="0">
              <a:solidFill>
                <a:srgbClr val="3333FF"/>
              </a:solidFill>
              <a:latin typeface="Arial" panose="020B0604020202020204" pitchFamily="34" charset="0"/>
            </a:endParaRPr>
          </a:p>
          <a:p>
            <a:pPr marL="0" indent="0">
              <a:spcBef>
                <a:spcPct val="0"/>
              </a:spcBef>
              <a:buNone/>
            </a:pPr>
            <a:r>
              <a:rPr lang="en-US" altLang="zh-CN" sz="2665" dirty="0">
                <a:solidFill>
                  <a:srgbClr val="FF0000"/>
                </a:solidFill>
                <a:latin typeface="Arial" panose="020B0604020202020204" pitchFamily="34" charset="0"/>
              </a:rPr>
              <a:t>d.</a:t>
            </a:r>
            <a:r>
              <a:rPr lang="zh-CN" altLang="en-US" sz="2665" dirty="0">
                <a:solidFill>
                  <a:srgbClr val="FF0000"/>
                </a:solidFill>
                <a:latin typeface="Arial" panose="020B0604020202020204" pitchFamily="34" charset="0"/>
              </a:rPr>
              <a:t>自己不是发明人而被他人列为发明人？</a:t>
            </a:r>
            <a:endParaRPr lang="en-US" altLang="zh-CN" sz="2665" dirty="0">
              <a:solidFill>
                <a:srgbClr val="FF0000"/>
              </a:solidFill>
              <a:latin typeface="Arial" panose="020B0604020202020204" pitchFamily="34" charset="0"/>
            </a:endParaRPr>
          </a:p>
          <a:p>
            <a:pPr marL="0" indent="0">
              <a:spcBef>
                <a:spcPct val="0"/>
              </a:spcBef>
              <a:buNone/>
            </a:pP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2</a:t>
            </a:r>
            <a:r>
              <a:rPr lang="zh-CN" altLang="en-US" dirty="0">
                <a:solidFill>
                  <a:srgbClr val="000000"/>
                </a:solidFill>
                <a:latin typeface="Arial" panose="020B0604020202020204" pitchFamily="34" charset="0"/>
              </a:rPr>
              <a:t>）解决途径</a:t>
            </a:r>
          </a:p>
          <a:p>
            <a:pPr marL="0" indent="0">
              <a:spcBef>
                <a:spcPct val="0"/>
              </a:spcBef>
              <a:buNone/>
            </a:pPr>
            <a:r>
              <a:rPr lang="zh-CN" altLang="en-US" sz="2665" dirty="0">
                <a:solidFill>
                  <a:srgbClr val="000000"/>
                </a:solidFill>
                <a:latin typeface="Arial" panose="020B0604020202020204" pitchFamily="34" charset="0"/>
              </a:rPr>
              <a:t>一是请求管理专利工作的部门进行调解；</a:t>
            </a:r>
          </a:p>
          <a:p>
            <a:pPr marL="0" indent="0">
              <a:spcBef>
                <a:spcPct val="0"/>
              </a:spcBef>
              <a:buNone/>
            </a:pPr>
            <a:r>
              <a:rPr lang="zh-CN" altLang="en-US" sz="2665" dirty="0">
                <a:solidFill>
                  <a:srgbClr val="000000"/>
                </a:solidFill>
                <a:latin typeface="Arial" panose="020B0604020202020204" pitchFamily="34" charset="0"/>
              </a:rPr>
              <a:t>二是向人民法院起诉。</a:t>
            </a:r>
            <a:endParaRPr lang="en-US" altLang="zh-CN" sz="2665" dirty="0">
              <a:solidFill>
                <a:srgbClr val="000000"/>
              </a:solidFill>
              <a:latin typeface="Arial" panose="020B0604020202020204" pitchFamily="34" charset="0"/>
            </a:endParaRPr>
          </a:p>
          <a:p>
            <a:pPr marL="0" indent="0">
              <a:spcBef>
                <a:spcPct val="0"/>
              </a:spcBef>
              <a:buNone/>
            </a:pPr>
            <a:endParaRPr lang="en-US" altLang="zh-CN" sz="2665" dirty="0">
              <a:solidFill>
                <a:srgbClr val="000000"/>
              </a:solidFill>
              <a:latin typeface="Arial" panose="020B0604020202020204" pitchFamily="34" charset="0"/>
            </a:endParaRP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828453961"/>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317" y="311285"/>
            <a:ext cx="9043124" cy="758758"/>
          </a:xfrm>
        </p:spPr>
        <p:txBody>
          <a:bodyPr>
            <a:normAutofit/>
          </a:bodyPr>
          <a:lstStyle/>
          <a:p>
            <a:pPr algn="l"/>
            <a:r>
              <a:rPr lang="en-US" altLang="zh-CN" sz="3200" dirty="0">
                <a:latin typeface="微软雅黑" panose="020B0503020204020204" charset="-122"/>
                <a:ea typeface="微软雅黑" panose="020B0503020204020204" charset="-122"/>
              </a:rPr>
              <a:t>     </a:t>
            </a:r>
            <a:r>
              <a:rPr lang="zh-CN" altLang="en-US" sz="3200" dirty="0">
                <a:latin typeface="微软雅黑" panose="020B0503020204020204" charset="-122"/>
                <a:ea typeface="微软雅黑" panose="020B0503020204020204" charset="-122"/>
              </a:rPr>
              <a:t>（二）职务发明人获得奖励报酬的具体规定</a:t>
            </a:r>
          </a:p>
        </p:txBody>
      </p:sp>
      <p:sp>
        <p:nvSpPr>
          <p:cNvPr id="3" name="内容占位符 2"/>
          <p:cNvSpPr>
            <a:spLocks noGrp="1"/>
          </p:cNvSpPr>
          <p:nvPr>
            <p:ph idx="1"/>
          </p:nvPr>
        </p:nvSpPr>
        <p:spPr>
          <a:xfrm>
            <a:off x="2317383" y="1343031"/>
            <a:ext cx="7806334" cy="4783139"/>
          </a:xfrm>
        </p:spPr>
        <p:txBody>
          <a:bodyPr/>
          <a:lstStyle/>
          <a:p>
            <a:r>
              <a:rPr lang="en-US" altLang="zh-CN" dirty="0"/>
              <a:t>1.</a:t>
            </a:r>
            <a:r>
              <a:rPr lang="zh-CN" altLang="en-US" dirty="0"/>
              <a:t>关于奖励报酬的法律规定</a:t>
            </a:r>
            <a:endParaRPr lang="en-US" altLang="zh-CN" dirty="0"/>
          </a:p>
          <a:p>
            <a:pPr>
              <a:buNone/>
            </a:pPr>
            <a:endParaRPr lang="en-US" altLang="zh-CN" dirty="0"/>
          </a:p>
          <a:p>
            <a:r>
              <a:rPr lang="en-US" altLang="zh-CN" dirty="0"/>
              <a:t>2.</a:t>
            </a:r>
            <a:r>
              <a:rPr lang="zh-CN" altLang="en-US" dirty="0"/>
              <a:t>职务发明人奖励报酬及实现</a:t>
            </a:r>
            <a:endParaRPr lang="en-US" altLang="zh-CN" dirty="0"/>
          </a:p>
          <a:p>
            <a:endParaRPr lang="en-US" altLang="zh-CN" dirty="0"/>
          </a:p>
          <a:p>
            <a:r>
              <a:rPr lang="en-US" altLang="zh-CN" dirty="0"/>
              <a:t>3.</a:t>
            </a:r>
            <a:r>
              <a:rPr lang="zh-CN" altLang="en-US" dirty="0"/>
              <a:t>职务科技成果的转化实施的优先受让权及参与权、知情权</a:t>
            </a:r>
            <a:endParaRPr lang="en-US" altLang="zh-CN"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02489470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58" y="398834"/>
            <a:ext cx="8055429" cy="651753"/>
          </a:xfrm>
        </p:spPr>
        <p:txBody>
          <a:bodyPr>
            <a:normAutofit fontScale="90000"/>
          </a:bodyPr>
          <a:lstStyle/>
          <a:p>
            <a:pPr algn="l"/>
            <a:r>
              <a:rPr lang="en-US" altLang="zh-CN" dirty="0"/>
              <a:t>    </a:t>
            </a:r>
            <a:r>
              <a:rPr lang="en-US" altLang="zh-CN" sz="3200" dirty="0">
                <a:latin typeface="微软雅黑" panose="020B0503020204020204" charset="-122"/>
                <a:ea typeface="微软雅黑" panose="020B0503020204020204" charset="-122"/>
              </a:rPr>
              <a:t>1. </a:t>
            </a:r>
            <a:r>
              <a:rPr lang="zh-CN" altLang="en-US" sz="3200" dirty="0">
                <a:latin typeface="微软雅黑" panose="020B0503020204020204" charset="-122"/>
                <a:ea typeface="微软雅黑" panose="020B0503020204020204" charset="-122"/>
              </a:rPr>
              <a:t>关于奖励报酬的法律规定</a:t>
            </a:r>
            <a:endParaRPr lang="zh-CN" altLang="en-US" sz="3200" dirty="0">
              <a:solidFill>
                <a:srgbClr val="FF0000"/>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2068290" y="1343031"/>
            <a:ext cx="8055429" cy="4783139"/>
          </a:xfrm>
        </p:spPr>
        <p:txBody>
          <a:bodyPr/>
          <a:lstStyle/>
          <a:p>
            <a:r>
              <a:rPr lang="en-US" altLang="zh-CN" sz="2285" dirty="0"/>
              <a:t>《</a:t>
            </a:r>
            <a:r>
              <a:rPr lang="zh-CN" altLang="en-US" sz="2285" dirty="0"/>
              <a:t>民法通则</a:t>
            </a:r>
            <a:r>
              <a:rPr lang="en-US" altLang="zh-CN" sz="2285" dirty="0"/>
              <a:t>》</a:t>
            </a:r>
            <a:r>
              <a:rPr lang="zh-CN" altLang="en-US" sz="2285" dirty="0"/>
              <a:t>第</a:t>
            </a:r>
            <a:r>
              <a:rPr lang="en-US" altLang="zh-CN" sz="2285" dirty="0"/>
              <a:t>97</a:t>
            </a:r>
            <a:r>
              <a:rPr lang="zh-CN" altLang="en-US" sz="2285" dirty="0"/>
              <a:t>条第二款：公民对自己的发明或者其他科技成果，有权申请领取荣誉证书、奖金或者其他奖励。</a:t>
            </a:r>
            <a:endParaRPr lang="en-US" altLang="zh-CN" sz="2285" dirty="0"/>
          </a:p>
          <a:p>
            <a:endParaRPr lang="zh-CN" altLang="en-US" sz="2285" dirty="0"/>
          </a:p>
          <a:p>
            <a:r>
              <a:rPr lang="en-US" altLang="zh-CN" sz="2285" dirty="0"/>
              <a:t>《</a:t>
            </a:r>
            <a:r>
              <a:rPr lang="zh-CN" altLang="en-US" sz="2285" dirty="0"/>
              <a:t>合同法</a:t>
            </a:r>
            <a:r>
              <a:rPr lang="en-US" altLang="zh-CN" sz="2285" dirty="0"/>
              <a:t>》</a:t>
            </a:r>
            <a:r>
              <a:rPr lang="zh-CN" altLang="en-US" sz="2285" dirty="0"/>
              <a:t>第</a:t>
            </a:r>
            <a:r>
              <a:rPr lang="en-US" altLang="zh-CN" sz="2285" dirty="0"/>
              <a:t>326</a:t>
            </a:r>
            <a:r>
              <a:rPr lang="zh-CN" altLang="en-US" sz="2285" dirty="0"/>
              <a:t>条第一款：职务技术成果的使用权、转让权属于法人或者其他组织的</a:t>
            </a:r>
            <a:r>
              <a:rPr lang="en-US" altLang="zh-CN" sz="2285" dirty="0"/>
              <a:t>……</a:t>
            </a:r>
            <a:r>
              <a:rPr lang="zh-CN" altLang="en-US" sz="2285" dirty="0"/>
              <a:t>。法人或者其他组织应当从使用和转让该项职务技术成果所取得的收益中提取一定比例，对完成该项职务技术成果的个人给予奖励或者报酬。法人或者其他组织订立技术合同</a:t>
            </a:r>
            <a:r>
              <a:rPr lang="zh-CN" altLang="en-US" sz="2285" dirty="0">
                <a:solidFill>
                  <a:srgbClr val="FF0000"/>
                </a:solidFill>
              </a:rPr>
              <a:t>转让</a:t>
            </a:r>
            <a:r>
              <a:rPr lang="zh-CN" altLang="en-US" sz="2285" dirty="0"/>
              <a:t>职务技术成果时，职务技术成果的完成人享有以同等条件优先受让的权利。</a:t>
            </a:r>
          </a:p>
          <a:p>
            <a:endParaRPr lang="zh-CN" altLang="en-US" sz="2285" dirty="0"/>
          </a:p>
          <a:p>
            <a:endParaRPr lang="zh-CN" altLang="en-US" sz="2285"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39191346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4554" y="1190699"/>
            <a:ext cx="8055429" cy="5198116"/>
          </a:xfrm>
        </p:spPr>
        <p:txBody>
          <a:bodyPr/>
          <a:lstStyle/>
          <a:p>
            <a:r>
              <a:rPr lang="zh-CN" altLang="en-US" sz="2285" dirty="0">
                <a:solidFill>
                  <a:srgbClr val="00B050"/>
                </a:solidFill>
              </a:rPr>
              <a:t>现行</a:t>
            </a:r>
            <a:r>
              <a:rPr lang="en-US" altLang="zh-CN" sz="2285" dirty="0">
                <a:solidFill>
                  <a:srgbClr val="00B050"/>
                </a:solidFill>
              </a:rPr>
              <a:t>《</a:t>
            </a:r>
            <a:r>
              <a:rPr lang="zh-CN" altLang="en-US" sz="2285" dirty="0">
                <a:solidFill>
                  <a:srgbClr val="00B050"/>
                </a:solidFill>
              </a:rPr>
              <a:t>专利法</a:t>
            </a:r>
            <a:r>
              <a:rPr lang="en-US" altLang="zh-CN" sz="2285" dirty="0">
                <a:solidFill>
                  <a:srgbClr val="00B050"/>
                </a:solidFill>
              </a:rPr>
              <a:t>》</a:t>
            </a:r>
            <a:r>
              <a:rPr lang="zh-CN" altLang="en-US" sz="2285" cap="small" dirty="0">
                <a:solidFill>
                  <a:srgbClr val="00B050"/>
                </a:solidFill>
              </a:rPr>
              <a:t>第十六条</a:t>
            </a:r>
            <a:r>
              <a:rPr lang="zh-CN" altLang="en-US" sz="2285" dirty="0"/>
              <a:t>　</a:t>
            </a:r>
            <a:r>
              <a:rPr lang="zh-CN" altLang="en-US" sz="2285" b="1" u="sng" dirty="0">
                <a:solidFill>
                  <a:srgbClr val="FF0000"/>
                </a:solidFill>
              </a:rPr>
              <a:t>被授予专利权的单位</a:t>
            </a:r>
            <a:r>
              <a:rPr lang="zh-CN" altLang="en-US" sz="2285" dirty="0"/>
              <a:t>应当对职务发明创造的发明人或者设计人给予奖励；发明创造专利实施后，根据其推广应用的范围和取得的经济效益，对发明人或者设计人给予合理的报酬。</a:t>
            </a:r>
            <a:endParaRPr lang="en-US" altLang="zh-CN" sz="2285" dirty="0"/>
          </a:p>
          <a:p>
            <a:endParaRPr lang="en-US" altLang="zh-CN" sz="2285" dirty="0"/>
          </a:p>
          <a:p>
            <a:r>
              <a:rPr lang="en-US" altLang="zh-CN" sz="2285" dirty="0"/>
              <a:t>《</a:t>
            </a:r>
            <a:r>
              <a:rPr lang="zh-CN" altLang="en-US" sz="2285" dirty="0"/>
              <a:t>促进科技成果转化法</a:t>
            </a:r>
            <a:r>
              <a:rPr lang="en-US" altLang="zh-CN" sz="2285" dirty="0"/>
              <a:t>》</a:t>
            </a:r>
            <a:r>
              <a:rPr lang="zh-CN" altLang="en-US" sz="2285" dirty="0"/>
              <a:t>第四十四条 ：职务科技成果转化后，由</a:t>
            </a:r>
            <a:r>
              <a:rPr lang="zh-CN" altLang="en-US" sz="2285" b="1" u="sng" dirty="0">
                <a:solidFill>
                  <a:srgbClr val="FF0000"/>
                </a:solidFill>
              </a:rPr>
              <a:t>科技成果完成单位</a:t>
            </a:r>
            <a:r>
              <a:rPr lang="zh-CN" altLang="en-US" sz="2285" dirty="0"/>
              <a:t>对完成、转化该项科技成果做出重要贡献的人员给予奖励和报酬。</a:t>
            </a:r>
          </a:p>
          <a:p>
            <a:r>
              <a:rPr lang="zh-CN" altLang="en-US" sz="2285" b="1" u="sng" dirty="0">
                <a:solidFill>
                  <a:srgbClr val="FF0000"/>
                </a:solidFill>
              </a:rPr>
              <a:t>科技成果完成单位</a:t>
            </a:r>
            <a:r>
              <a:rPr lang="zh-CN" altLang="en-US" sz="2285" dirty="0"/>
              <a:t>可以规定或者与科技人员约定奖励和报酬的方式、数额和时限。单位制定相关规定，应当充分听取本单位科技人员的意见，并在本单位公开相关规定。</a:t>
            </a:r>
          </a:p>
          <a:p>
            <a:endParaRPr lang="zh-CN" altLang="en-US" sz="2285" dirty="0"/>
          </a:p>
          <a:p>
            <a:endParaRPr lang="zh-CN" altLang="en-US" sz="2285"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2" name="页脚占位符 1"/>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04451947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671098" y="331010"/>
            <a:ext cx="7094855" cy="719455"/>
          </a:xfrm>
        </p:spPr>
        <p:txBody>
          <a:bodyPr>
            <a:normAutofit/>
          </a:bodyPr>
          <a:lstStyle/>
          <a:p>
            <a:pPr eaLnBrk="1" hangingPunct="1"/>
            <a:r>
              <a:rPr lang="en-US" altLang="zh-CN" sz="3200" b="1" dirty="0">
                <a:latin typeface="微软雅黑" panose="020B0503020204020204" charset="-122"/>
                <a:ea typeface="微软雅黑" panose="020B0503020204020204" charset="-122"/>
                <a:cs typeface="微软简综艺"/>
              </a:rPr>
              <a:t>  2.</a:t>
            </a:r>
            <a:r>
              <a:rPr lang="zh-CN" altLang="en-US" sz="3200" b="1" dirty="0">
                <a:latin typeface="微软雅黑" panose="020B0503020204020204" charset="-122"/>
                <a:ea typeface="微软雅黑" panose="020B0503020204020204" charset="-122"/>
                <a:cs typeface="微软简综艺"/>
              </a:rPr>
              <a:t>职务发明人的奖励报酬及实现方式</a:t>
            </a:r>
          </a:p>
        </p:txBody>
      </p:sp>
      <p:sp>
        <p:nvSpPr>
          <p:cNvPr id="72707" name="TextBox 1"/>
          <p:cNvSpPr txBox="1">
            <a:spLocks noChangeArrowheads="1"/>
          </p:cNvSpPr>
          <p:nvPr/>
        </p:nvSpPr>
        <p:spPr bwMode="auto">
          <a:xfrm>
            <a:off x="2629851" y="1268425"/>
            <a:ext cx="7215673"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65"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职务发明人的奖励和报酬（</a:t>
            </a:r>
            <a:r>
              <a:rPr kumimoji="0" lang="zh-CN" altLang="en-US" sz="2665"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以专利法为例</a:t>
            </a:r>
            <a:r>
              <a:rPr kumimoji="0" lang="zh-CN" altLang="en-US" sz="2665"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665"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65"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椭圆 2"/>
          <p:cNvSpPr/>
          <p:nvPr/>
        </p:nvSpPr>
        <p:spPr>
          <a:xfrm>
            <a:off x="4982211" y="1786256"/>
            <a:ext cx="2510155" cy="10077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85" b="1" i="0" u="none" strike="noStrike" kern="1200" cap="none" spc="0" normalizeH="0" baseline="0" noProof="0" dirty="0">
                <a:ln>
                  <a:noFill/>
                </a:ln>
                <a:solidFill>
                  <a:srgbClr val="FFFFFF"/>
                </a:solidFill>
                <a:effectLst/>
                <a:uLnTx/>
                <a:uFillTx/>
                <a:latin typeface="Arial"/>
                <a:ea typeface="微软雅黑"/>
                <a:cs typeface="+mn-cs"/>
              </a:rPr>
              <a:t>职务发明人所得</a:t>
            </a:r>
          </a:p>
        </p:txBody>
      </p:sp>
      <p:cxnSp>
        <p:nvCxnSpPr>
          <p:cNvPr id="6" name="直接箭头连接符 5"/>
          <p:cNvCxnSpPr/>
          <p:nvPr/>
        </p:nvCxnSpPr>
        <p:spPr>
          <a:xfrm flipH="1">
            <a:off x="4880465" y="2271727"/>
            <a:ext cx="395081" cy="72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677552" y="2616205"/>
            <a:ext cx="581549"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76323" y="4264027"/>
            <a:ext cx="1370542"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715" b="1" i="0" u="none" strike="noStrike" kern="1200" cap="none" spc="0" normalizeH="0" baseline="0" noProof="0" dirty="0">
                <a:ln>
                  <a:noFill/>
                </a:ln>
                <a:solidFill>
                  <a:srgbClr val="FFFFFF"/>
                </a:solidFill>
                <a:effectLst/>
                <a:uLnTx/>
                <a:uFillTx/>
                <a:latin typeface="Arial"/>
                <a:ea typeface="微软雅黑"/>
                <a:cs typeface="+mn-cs"/>
              </a:rPr>
              <a:t>发明不少于</a:t>
            </a:r>
            <a:r>
              <a:rPr kumimoji="0" lang="en-US" altLang="zh-CN" sz="1715" b="1" i="0" u="none" strike="noStrike" kern="1200" cap="none" spc="0" normalizeH="0" baseline="0" noProof="0" dirty="0">
                <a:ln>
                  <a:noFill/>
                </a:ln>
                <a:solidFill>
                  <a:srgbClr val="FFFFFF"/>
                </a:solidFill>
                <a:effectLst/>
                <a:uLnTx/>
                <a:uFillTx/>
                <a:latin typeface="Arial"/>
                <a:ea typeface="微软雅黑"/>
                <a:cs typeface="+mn-cs"/>
              </a:rPr>
              <a:t>3000</a:t>
            </a:r>
            <a:r>
              <a:rPr kumimoji="0" lang="zh-CN" altLang="en-US" sz="1715" b="1" i="0" u="none" strike="noStrike" kern="1200" cap="none" spc="0" normalizeH="0" baseline="0" noProof="0" dirty="0">
                <a:ln>
                  <a:noFill/>
                </a:ln>
                <a:solidFill>
                  <a:srgbClr val="FFFFFF"/>
                </a:solidFill>
                <a:effectLst/>
                <a:uLnTx/>
                <a:uFillTx/>
                <a:latin typeface="Arial"/>
                <a:ea typeface="微软雅黑"/>
                <a:cs typeface="+mn-cs"/>
              </a:rPr>
              <a:t>元</a:t>
            </a:r>
          </a:p>
        </p:txBody>
      </p:sp>
      <p:sp>
        <p:nvSpPr>
          <p:cNvPr id="13" name="圆角矩形 12"/>
          <p:cNvSpPr/>
          <p:nvPr/>
        </p:nvSpPr>
        <p:spPr>
          <a:xfrm>
            <a:off x="6773118" y="2924176"/>
            <a:ext cx="1136290" cy="865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810" b="1" i="0" u="none" strike="noStrike" kern="1200" cap="none" spc="0" normalizeH="0" baseline="0" noProof="0" dirty="0">
                <a:ln>
                  <a:noFill/>
                </a:ln>
                <a:solidFill>
                  <a:srgbClr val="FF0000"/>
                </a:solidFill>
                <a:effectLst/>
                <a:uLnTx/>
                <a:uFillTx/>
                <a:latin typeface="Arial"/>
                <a:ea typeface="微软雅黑"/>
                <a:cs typeface="+mn-cs"/>
              </a:rPr>
              <a:t>报酬</a:t>
            </a:r>
          </a:p>
        </p:txBody>
      </p:sp>
      <p:sp>
        <p:nvSpPr>
          <p:cNvPr id="14" name="圆角矩形 13"/>
          <p:cNvSpPr/>
          <p:nvPr/>
        </p:nvSpPr>
        <p:spPr>
          <a:xfrm>
            <a:off x="4138092" y="2997209"/>
            <a:ext cx="1015087" cy="792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665" b="1" i="0" u="none" strike="noStrike" kern="1200" cap="none" spc="0" normalizeH="0" baseline="0" noProof="0" dirty="0">
                <a:ln>
                  <a:noFill/>
                </a:ln>
                <a:solidFill>
                  <a:srgbClr val="FFFFFF"/>
                </a:solidFill>
                <a:effectLst/>
                <a:uLnTx/>
                <a:uFillTx/>
                <a:latin typeface="Arial"/>
                <a:ea typeface="微软雅黑"/>
                <a:cs typeface="+mn-cs"/>
              </a:rPr>
              <a:t>奖励</a:t>
            </a:r>
          </a:p>
        </p:txBody>
      </p:sp>
      <p:sp>
        <p:nvSpPr>
          <p:cNvPr id="15" name="下箭头 14"/>
          <p:cNvSpPr/>
          <p:nvPr/>
        </p:nvSpPr>
        <p:spPr>
          <a:xfrm>
            <a:off x="4598436" y="3789364"/>
            <a:ext cx="94399" cy="449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715"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下箭头 15"/>
          <p:cNvSpPr/>
          <p:nvPr/>
        </p:nvSpPr>
        <p:spPr>
          <a:xfrm>
            <a:off x="7341843" y="3790954"/>
            <a:ext cx="111881" cy="41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715"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6570345" y="4131311"/>
            <a:ext cx="2740660" cy="996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905" b="1" i="0" u="none" strike="noStrike" kern="1200" cap="none" spc="0" normalizeH="0" baseline="0" noProof="0" dirty="0">
                <a:ln>
                  <a:noFill/>
                </a:ln>
                <a:solidFill>
                  <a:srgbClr val="FFFFFF"/>
                </a:solidFill>
                <a:effectLst/>
                <a:uLnTx/>
                <a:uFillTx/>
                <a:latin typeface="Arial"/>
                <a:ea typeface="微软雅黑"/>
                <a:cs typeface="+mn-cs"/>
              </a:rPr>
              <a:t>实施发明、实用新型每年税后利润不低于</a:t>
            </a:r>
            <a:r>
              <a:rPr kumimoji="0" lang="en-US" altLang="zh-CN" sz="1905" b="1" i="0" u="none" strike="noStrike" kern="1200" cap="none" spc="0" normalizeH="0" baseline="0" noProof="0" dirty="0">
                <a:ln>
                  <a:noFill/>
                </a:ln>
                <a:solidFill>
                  <a:srgbClr val="FFFFFF"/>
                </a:solidFill>
                <a:effectLst/>
                <a:uLnTx/>
                <a:uFillTx/>
                <a:latin typeface="Arial"/>
                <a:ea typeface="微软雅黑"/>
                <a:cs typeface="+mn-cs"/>
              </a:rPr>
              <a:t>2%</a:t>
            </a:r>
            <a:r>
              <a:rPr kumimoji="0" lang="zh-CN" altLang="en-US" sz="1905" b="1" i="0" u="none" strike="noStrike" kern="1200" cap="none" spc="0" normalizeH="0" baseline="0" noProof="0" dirty="0">
                <a:ln>
                  <a:noFill/>
                </a:ln>
                <a:solidFill>
                  <a:srgbClr val="FFFFFF"/>
                </a:solidFill>
                <a:effectLst/>
                <a:uLnTx/>
                <a:uFillTx/>
                <a:latin typeface="Arial"/>
                <a:ea typeface="微软雅黑"/>
                <a:cs typeface="+mn-cs"/>
              </a:rPr>
              <a:t>，外观设计不低于</a:t>
            </a:r>
            <a:r>
              <a:rPr kumimoji="0" lang="en-US" altLang="zh-CN" sz="1905" b="1" i="0" u="none" strike="noStrike" kern="1200" cap="none" spc="0" normalizeH="0" baseline="0" noProof="0" dirty="0">
                <a:ln>
                  <a:noFill/>
                </a:ln>
                <a:solidFill>
                  <a:srgbClr val="FFFFFF"/>
                </a:solidFill>
                <a:effectLst/>
                <a:uLnTx/>
                <a:uFillTx/>
                <a:latin typeface="Arial"/>
                <a:ea typeface="微软雅黑"/>
                <a:cs typeface="+mn-cs"/>
              </a:rPr>
              <a:t>0.2%</a:t>
            </a:r>
          </a:p>
        </p:txBody>
      </p:sp>
      <p:sp>
        <p:nvSpPr>
          <p:cNvPr id="19" name="矩形 18"/>
          <p:cNvSpPr/>
          <p:nvPr/>
        </p:nvSpPr>
        <p:spPr>
          <a:xfrm>
            <a:off x="4076325" y="5581650"/>
            <a:ext cx="1438136"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525" b="1" i="0" u="none" strike="noStrike" kern="1200" cap="none" spc="0" normalizeH="0" baseline="0" noProof="0" dirty="0">
                <a:ln>
                  <a:noFill/>
                </a:ln>
                <a:solidFill>
                  <a:srgbClr val="FFFFFF"/>
                </a:solidFill>
                <a:effectLst/>
                <a:uLnTx/>
                <a:uFillTx/>
                <a:latin typeface="Arial"/>
                <a:ea typeface="微软雅黑"/>
                <a:cs typeface="+mn-cs"/>
              </a:rPr>
              <a:t>实用新型、外观设计不少于</a:t>
            </a:r>
            <a:r>
              <a:rPr kumimoji="0" lang="en-US" altLang="zh-CN" sz="1525" b="1" i="0" u="none" strike="noStrike" kern="1200" cap="none" spc="0" normalizeH="0" baseline="0" noProof="0" dirty="0">
                <a:ln>
                  <a:noFill/>
                </a:ln>
                <a:solidFill>
                  <a:srgbClr val="FFFFFF"/>
                </a:solidFill>
                <a:effectLst/>
                <a:uLnTx/>
                <a:uFillTx/>
                <a:latin typeface="Arial"/>
                <a:ea typeface="微软雅黑"/>
                <a:cs typeface="+mn-cs"/>
              </a:rPr>
              <a:t>1000</a:t>
            </a:r>
            <a:r>
              <a:rPr kumimoji="0" lang="zh-CN" altLang="en-US" sz="1525" b="1" i="0" u="none" strike="noStrike" kern="1200" cap="none" spc="0" normalizeH="0" baseline="0" noProof="0" dirty="0">
                <a:ln>
                  <a:noFill/>
                </a:ln>
                <a:solidFill>
                  <a:srgbClr val="FFFFFF"/>
                </a:solidFill>
                <a:effectLst/>
                <a:uLnTx/>
                <a:uFillTx/>
                <a:latin typeface="Arial"/>
                <a:ea typeface="微软雅黑"/>
                <a:cs typeface="+mn-cs"/>
              </a:rPr>
              <a:t>元</a:t>
            </a:r>
          </a:p>
        </p:txBody>
      </p:sp>
      <p:sp>
        <p:nvSpPr>
          <p:cNvPr id="20" name="圆角矩形 19"/>
          <p:cNvSpPr/>
          <p:nvPr/>
        </p:nvSpPr>
        <p:spPr>
          <a:xfrm>
            <a:off x="6661785" y="5469255"/>
            <a:ext cx="2649220" cy="83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905" b="1" i="0" u="none" strike="noStrike" kern="1200" cap="none" spc="0" normalizeH="0" baseline="0" noProof="0" dirty="0">
                <a:ln>
                  <a:noFill/>
                </a:ln>
                <a:solidFill>
                  <a:srgbClr val="FFFFFF"/>
                </a:solidFill>
                <a:effectLst/>
                <a:uLnTx/>
                <a:uFillTx/>
                <a:latin typeface="Arial"/>
                <a:ea typeface="微软雅黑"/>
                <a:cs typeface="+mn-cs"/>
              </a:rPr>
              <a:t>许可他人实施的，不低于使用费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905" b="1" i="0" u="none" strike="noStrike" kern="1200" cap="none" spc="0" normalizeH="0" baseline="0" noProof="0" dirty="0">
                <a:ln>
                  <a:noFill/>
                </a:ln>
                <a:solidFill>
                  <a:srgbClr val="FFFFFF"/>
                </a:solidFill>
                <a:effectLst/>
                <a:uLnTx/>
                <a:uFillTx/>
                <a:latin typeface="Arial"/>
                <a:ea typeface="微软雅黑"/>
                <a:cs typeface="+mn-cs"/>
              </a:rPr>
              <a:t>纳税后的</a:t>
            </a:r>
            <a:r>
              <a:rPr kumimoji="0" lang="en-US" altLang="zh-CN" sz="1905" b="1" i="0" u="none" strike="noStrike" kern="1200" cap="none" spc="0" normalizeH="0" baseline="0" noProof="0" dirty="0">
                <a:ln>
                  <a:noFill/>
                </a:ln>
                <a:solidFill>
                  <a:srgbClr val="FFFFFF"/>
                </a:solidFill>
                <a:effectLst/>
                <a:uLnTx/>
                <a:uFillTx/>
                <a:latin typeface="Arial"/>
                <a:ea typeface="微软雅黑"/>
                <a:cs typeface="+mn-cs"/>
              </a:rPr>
              <a:t>10%</a:t>
            </a:r>
          </a:p>
        </p:txBody>
      </p:sp>
      <p:pic>
        <p:nvPicPr>
          <p:cNvPr id="727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118" y="5070483"/>
            <a:ext cx="1060539"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261" y="5035557"/>
            <a:ext cx="1060539"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灯片编号占位符 17"/>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2" name="页脚占位符 1"/>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98380180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1331587" y="174814"/>
            <a:ext cx="9513345" cy="719455"/>
          </a:xfrm>
        </p:spPr>
        <p:txBody>
          <a:bodyPr>
            <a:noAutofit/>
          </a:bodyPr>
          <a:lstStyle/>
          <a:p>
            <a:pPr algn="l" eaLnBrk="1" hangingPunct="1"/>
            <a:r>
              <a:rPr lang="zh-CN" altLang="en-US" sz="3600" b="1" dirty="0">
                <a:latin typeface="微软雅黑" panose="020B0503020204020204" charset="-122"/>
                <a:ea typeface="微软雅黑" panose="020B0503020204020204" charset="-122"/>
                <a:sym typeface="+mn-ea"/>
              </a:rPr>
              <a:t>一、</a:t>
            </a:r>
            <a:r>
              <a:rPr lang="zh-CN" altLang="en-US" sz="3600" b="1" dirty="0">
                <a:solidFill>
                  <a:srgbClr val="FF0000"/>
                </a:solidFill>
                <a:latin typeface="微软雅黑" panose="020B0503020204020204" charset="-122"/>
                <a:ea typeface="微软雅黑" panose="020B0503020204020204" charset="-122"/>
                <a:sym typeface="+mn-ea"/>
              </a:rPr>
              <a:t>再论</a:t>
            </a:r>
            <a:r>
              <a:rPr lang="zh-CN" altLang="en-US" sz="3600" b="1" dirty="0">
                <a:latin typeface="微软雅黑" panose="020B0503020204020204" charset="-122"/>
                <a:ea typeface="微软雅黑" panose="020B0503020204020204" charset="-122"/>
                <a:sym typeface="+mn-ea"/>
              </a:rPr>
              <a:t>财政资助下科技成果权属及主体关系</a:t>
            </a:r>
            <a:endParaRPr lang="zh-CN" altLang="en-US" sz="3600" b="1" dirty="0">
              <a:solidFill>
                <a:srgbClr val="808080"/>
              </a:solidFill>
              <a:latin typeface="微软雅黑" panose="020B0503020204020204" charset="-122"/>
              <a:ea typeface="微软雅黑" panose="020B0503020204020204" charset="-122"/>
              <a:cs typeface="微软简综艺"/>
            </a:endParaRPr>
          </a:p>
        </p:txBody>
      </p:sp>
      <p:pic>
        <p:nvPicPr>
          <p:cNvPr id="65539" name="Picture 7"/>
          <p:cNvPicPr>
            <a:picLocks noChangeAspect="1" noChangeArrowheads="1"/>
          </p:cNvPicPr>
          <p:nvPr/>
        </p:nvPicPr>
        <p:blipFill>
          <a:blip r:embed="rId2"/>
          <a:stretch>
            <a:fillRect/>
          </a:stretch>
        </p:blipFill>
        <p:spPr bwMode="auto">
          <a:xfrm>
            <a:off x="2052003" y="2197484"/>
            <a:ext cx="7686040" cy="380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145"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2" name="文本框 1"/>
          <p:cNvSpPr txBox="1"/>
          <p:nvPr/>
        </p:nvSpPr>
        <p:spPr>
          <a:xfrm>
            <a:off x="3004821" y="5712460"/>
            <a:ext cx="6487795" cy="36830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1</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：政府与项目承担者之间科技成果的权属关系</a:t>
            </a:r>
          </a:p>
        </p:txBody>
      </p:sp>
      <p:sp>
        <p:nvSpPr>
          <p:cNvPr id="3" name="文本框 2"/>
          <p:cNvSpPr txBox="1"/>
          <p:nvPr/>
        </p:nvSpPr>
        <p:spPr>
          <a:xfrm>
            <a:off x="2824893" y="1520260"/>
            <a:ext cx="7284085" cy="5181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66FF"/>
                </a:solidFill>
                <a:effectLst/>
                <a:uLnTx/>
                <a:uFillTx/>
                <a:latin typeface="Arial" panose="020B0604020202020204" pitchFamily="34" charset="0"/>
                <a:ea typeface="微软雅黑" panose="020B0503020204020204" pitchFamily="34" charset="-122"/>
                <a:cs typeface="+mn-cs"/>
                <a:sym typeface="+mn-ea"/>
              </a:rPr>
              <a:t>1</a:t>
            </a:r>
            <a:r>
              <a:rPr kumimoji="0" lang="zh-CN" altLang="en-US" sz="2800" b="1" i="0" u="none" strike="noStrike" kern="1200" cap="none" spc="0" normalizeH="0" baseline="0" noProof="0" dirty="0">
                <a:ln>
                  <a:noFill/>
                </a:ln>
                <a:solidFill>
                  <a:srgbClr val="0066FF"/>
                </a:solidFill>
                <a:effectLst/>
                <a:uLnTx/>
                <a:uFillTx/>
                <a:latin typeface="Arial" panose="020B0604020202020204" pitchFamily="34" charset="0"/>
                <a:ea typeface="微软雅黑" panose="020B0503020204020204" pitchFamily="34" charset="-122"/>
                <a:cs typeface="+mn-cs"/>
                <a:sym typeface="+mn-ea"/>
              </a:rPr>
              <a:t>、政府与项目承担者的资助合同关系</a:t>
            </a:r>
            <a:endParaRPr kumimoji="0" lang="zh-CN" altLang="en-US" sz="2800" b="0" i="0" u="none" strike="noStrike" kern="1200" cap="none" spc="0" normalizeH="0" baseline="0" noProof="0" dirty="0">
              <a:ln>
                <a:noFill/>
              </a:ln>
              <a:solidFill>
                <a:srgbClr val="0066FF"/>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80846101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4524" y="262647"/>
            <a:ext cx="8055429" cy="650830"/>
          </a:xfrm>
        </p:spPr>
        <p:txBody>
          <a:bodyPr>
            <a:normAutofit/>
          </a:bodyPr>
          <a:lstStyle/>
          <a:p>
            <a:r>
              <a:rPr lang="en-US" altLang="zh-CN" sz="3200" b="1" dirty="0"/>
              <a:t>《</a:t>
            </a:r>
            <a:r>
              <a:rPr lang="zh-CN" altLang="en-US" sz="3200" b="1" dirty="0"/>
              <a:t>促进科技成果转化法</a:t>
            </a:r>
            <a:r>
              <a:rPr lang="en-US" altLang="zh-CN" sz="3200" b="1" dirty="0"/>
              <a:t>》</a:t>
            </a:r>
            <a:r>
              <a:rPr lang="zh-CN" altLang="en-US" sz="3200" b="1" dirty="0"/>
              <a:t>第四十五条</a:t>
            </a:r>
            <a:r>
              <a:rPr lang="en-US" altLang="zh-CN" sz="3200" b="1" dirty="0"/>
              <a:t>---</a:t>
            </a:r>
            <a:r>
              <a:rPr lang="zh-CN" altLang="en-US" sz="3200" b="1" dirty="0"/>
              <a:t>奖酬</a:t>
            </a:r>
          </a:p>
        </p:txBody>
      </p:sp>
      <p:sp>
        <p:nvSpPr>
          <p:cNvPr id="3" name="内容占位符 2"/>
          <p:cNvSpPr>
            <a:spLocks noGrp="1"/>
          </p:cNvSpPr>
          <p:nvPr>
            <p:ph idx="1"/>
          </p:nvPr>
        </p:nvSpPr>
        <p:spPr>
          <a:xfrm>
            <a:off x="1979339" y="1366353"/>
            <a:ext cx="8378947" cy="4934441"/>
          </a:xfrm>
        </p:spPr>
        <p:txBody>
          <a:bodyPr>
            <a:normAutofit lnSpcReduction="10000"/>
          </a:bodyPr>
          <a:lstStyle/>
          <a:p>
            <a:r>
              <a:rPr lang="zh-CN" altLang="en-US" sz="2665" dirty="0"/>
              <a:t>科技成果完成单位未规定、也未与科技人员约定奖励和报酬的方式和数额的，按照下列标准对完成、转化职务科技成果做出重要贡献的人员给予奖励和报酬：</a:t>
            </a:r>
          </a:p>
          <a:p>
            <a:r>
              <a:rPr lang="zh-CN" altLang="en-US" sz="1905" dirty="0"/>
              <a:t>（一）将该项职务科技成果</a:t>
            </a:r>
            <a:r>
              <a:rPr lang="zh-CN" altLang="en-US" sz="1905" dirty="0">
                <a:solidFill>
                  <a:srgbClr val="3333FF"/>
                </a:solidFill>
              </a:rPr>
              <a:t>转让、许可</a:t>
            </a:r>
            <a:r>
              <a:rPr lang="zh-CN" altLang="en-US" sz="1905" dirty="0"/>
              <a:t>给他人实施的，从该项科技成果转让净收入或者许可净收入中提取</a:t>
            </a:r>
            <a:r>
              <a:rPr lang="zh-CN" altLang="en-US" sz="1905" dirty="0">
                <a:solidFill>
                  <a:srgbClr val="FF0000"/>
                </a:solidFill>
              </a:rPr>
              <a:t>不低于</a:t>
            </a:r>
            <a:r>
              <a:rPr lang="zh-CN" altLang="en-US" sz="1905" dirty="0"/>
              <a:t>百分之五十的比例；</a:t>
            </a:r>
          </a:p>
          <a:p>
            <a:r>
              <a:rPr lang="zh-CN" altLang="en-US" sz="1905" dirty="0"/>
              <a:t>（二）利用该项职务科技成果</a:t>
            </a:r>
            <a:r>
              <a:rPr lang="zh-CN" altLang="en-US" sz="1905" dirty="0">
                <a:solidFill>
                  <a:srgbClr val="3333FF"/>
                </a:solidFill>
              </a:rPr>
              <a:t>作价投资</a:t>
            </a:r>
            <a:r>
              <a:rPr lang="zh-CN" altLang="en-US" sz="1905" dirty="0"/>
              <a:t>的，从该项科技成果形成的股份或者出资比例中提取</a:t>
            </a:r>
            <a:r>
              <a:rPr lang="zh-CN" altLang="en-US" sz="1905" dirty="0">
                <a:solidFill>
                  <a:srgbClr val="FF0000"/>
                </a:solidFill>
              </a:rPr>
              <a:t>不低于</a:t>
            </a:r>
            <a:r>
              <a:rPr lang="zh-CN" altLang="en-US" sz="1905" dirty="0"/>
              <a:t>百分之五十的比例；</a:t>
            </a:r>
          </a:p>
          <a:p>
            <a:r>
              <a:rPr lang="zh-CN" altLang="en-US" sz="1905" dirty="0"/>
              <a:t>（三）将该项职务科技成果</a:t>
            </a:r>
            <a:r>
              <a:rPr lang="zh-CN" altLang="en-US" sz="1905" dirty="0">
                <a:solidFill>
                  <a:srgbClr val="3333FF"/>
                </a:solidFill>
              </a:rPr>
              <a:t>自行实施或者与他人合作实施</a:t>
            </a:r>
            <a:r>
              <a:rPr lang="zh-CN" altLang="en-US" sz="1905" dirty="0"/>
              <a:t>的，应当在实施转化成功投产后</a:t>
            </a:r>
            <a:r>
              <a:rPr lang="zh-CN" altLang="en-US" sz="1905" dirty="0">
                <a:solidFill>
                  <a:srgbClr val="FF0000"/>
                </a:solidFill>
              </a:rPr>
              <a:t>连续三至五年</a:t>
            </a:r>
            <a:r>
              <a:rPr lang="zh-CN" altLang="en-US" sz="1905" dirty="0"/>
              <a:t>，每年从实施该项科技成果的</a:t>
            </a:r>
            <a:r>
              <a:rPr lang="zh-CN" altLang="en-US" sz="1905" dirty="0">
                <a:solidFill>
                  <a:srgbClr val="FF0000"/>
                </a:solidFill>
              </a:rPr>
              <a:t>营业利润</a:t>
            </a:r>
            <a:r>
              <a:rPr lang="zh-CN" altLang="en-US" sz="1905" dirty="0"/>
              <a:t>中提取</a:t>
            </a:r>
            <a:r>
              <a:rPr lang="zh-CN" altLang="en-US" sz="1905" dirty="0">
                <a:solidFill>
                  <a:srgbClr val="FF0000"/>
                </a:solidFill>
              </a:rPr>
              <a:t>不低于百分之五</a:t>
            </a:r>
            <a:r>
              <a:rPr lang="zh-CN" altLang="en-US" sz="1905" dirty="0"/>
              <a:t>的比例。</a:t>
            </a:r>
          </a:p>
          <a:p>
            <a:r>
              <a:rPr lang="zh-CN" altLang="en-US" sz="1905" dirty="0">
                <a:solidFill>
                  <a:srgbClr val="3333FF"/>
                </a:solidFill>
              </a:rPr>
              <a:t>国家设立的研究开发机构、高等院校规定或者与科技人员约定奖励和报酬的方式和数额应当符合前款第一项至第三项规定的标准。</a:t>
            </a:r>
          </a:p>
          <a:p>
            <a:r>
              <a:rPr lang="zh-CN" altLang="en-US" sz="1905" dirty="0"/>
              <a:t>国有企业、事业单位依照本法规定对完成、转化职务科技成果做出重要贡献的人员给予奖励和报酬的支出计入当年本单位工资总额，但不受当年本单位工资总额限制、不纳入本单位工资总额基数。</a:t>
            </a:r>
          </a:p>
        </p:txBody>
      </p:sp>
      <p:sp>
        <p:nvSpPr>
          <p:cNvPr id="4" name="灯片编号占位符 3"/>
          <p:cNvSpPr>
            <a:spLocks noGrp="1"/>
          </p:cNvSpPr>
          <p:nvPr>
            <p:ph type="sldNum" sz="quarter" idx="4294967295"/>
          </p:nvPr>
        </p:nvSpPr>
        <p:spPr>
          <a:xfrm>
            <a:off x="8224520" y="6169904"/>
            <a:ext cx="21336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6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6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02754773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rtlCol="0" anchor="ctr">
            <a:normAutofit/>
          </a:bodyPr>
          <a:lstStyle/>
          <a:p>
            <a:pPr algn="ctr" eaLnBrk="1" hangingPunct="1"/>
            <a:r>
              <a:rPr lang="zh-CN" altLang="en-US" sz="3200" dirty="0">
                <a:latin typeface="微软雅黑" panose="020B0503020204020204" charset="-122"/>
                <a:ea typeface="微软雅黑" panose="020B0503020204020204" charset="-122"/>
                <a:sym typeface="+mn-ea"/>
              </a:rPr>
              <a:t>给予职务发明人的奖励比例过高？</a:t>
            </a:r>
            <a:endParaRPr lang="zh-CN" altLang="en-US" sz="3200" dirty="0">
              <a:latin typeface="微软雅黑" panose="020B0503020204020204" charset="-122"/>
              <a:ea typeface="微软雅黑" panose="020B0503020204020204" charset="-122"/>
            </a:endParaRPr>
          </a:p>
        </p:txBody>
      </p:sp>
      <p:sp>
        <p:nvSpPr>
          <p:cNvPr id="8195" name="内容占位符 2"/>
          <p:cNvSpPr>
            <a:spLocks noGrp="1"/>
          </p:cNvSpPr>
          <p:nvPr>
            <p:ph idx="1"/>
          </p:nvPr>
        </p:nvSpPr>
        <p:spPr>
          <a:xfrm>
            <a:off x="2000250" y="1417956"/>
            <a:ext cx="8229600" cy="4525963"/>
          </a:xfrm>
        </p:spPr>
        <p:txBody>
          <a:bodyPr vert="horz" wrap="square" lIns="91440" tIns="45720" rIns="91440" bIns="45720" rtlCol="0" anchor="t">
            <a:normAutofit lnSpcReduction="10000"/>
          </a:bodyPr>
          <a:lstStyle/>
          <a:p>
            <a:pPr eaLnBrk="1" hangingPunct="1"/>
            <a:r>
              <a:rPr lang="zh-CN" altLang="en-US" sz="2400" dirty="0">
                <a:ea typeface="宋体" panose="02010600030101010101" pitchFamily="2" charset="-122"/>
              </a:rPr>
              <a:t>《成果转化法</a:t>
            </a:r>
            <a:r>
              <a:rPr lang="en-US" altLang="zh-CN" sz="2400" dirty="0">
                <a:ea typeface="宋体" panose="02010600030101010101" pitchFamily="2" charset="-122"/>
              </a:rPr>
              <a:t>》</a:t>
            </a:r>
            <a:r>
              <a:rPr lang="zh-CN" altLang="en-US" sz="2400" dirty="0">
                <a:ea typeface="宋体" panose="02010600030101010101" pitchFamily="2" charset="-122"/>
              </a:rPr>
              <a:t>对国立科研机构给予职务发明人和转化人给予的奖励报酬是强制性的，且不能低于</a:t>
            </a:r>
            <a:r>
              <a:rPr lang="en-US" altLang="zh-CN" sz="2400" dirty="0">
                <a:ea typeface="宋体" panose="02010600030101010101" pitchFamily="2" charset="-122"/>
              </a:rPr>
              <a:t>50%</a:t>
            </a:r>
            <a:r>
              <a:rPr lang="zh-CN" altLang="en-US" sz="2400" dirty="0">
                <a:ea typeface="宋体" panose="02010600030101010101" pitchFamily="2" charset="-122"/>
              </a:rPr>
              <a:t>。</a:t>
            </a:r>
          </a:p>
          <a:p>
            <a:pPr eaLnBrk="1" hangingPunct="1"/>
            <a:r>
              <a:rPr lang="zh-CN" altLang="en-US" sz="2400" dirty="0">
                <a:ea typeface="宋体" panose="02010600030101010101" pitchFamily="2" charset="-122"/>
              </a:rPr>
              <a:t>该规定对于激励科研人员转化科技成果确实意义重大，但是对于某些研究所而言确实存在一些挑战。有些研究所的科研工作是全员性的，项目的预研、申请、立项、研发、结题、转化等项工作分别由本单位不同的专业人员进行，同时，本单位也会投入大量的自有经费，那么对于在这种情况下所研发的科技成果，</a:t>
            </a:r>
            <a:r>
              <a:rPr lang="zh-CN" altLang="en-US" sz="2400" b="1" u="sng" dirty="0">
                <a:ea typeface="宋体" panose="02010600030101010101" pitchFamily="2" charset="-122"/>
              </a:rPr>
              <a:t>确定哪些人为职务发明人以及其</a:t>
            </a:r>
            <a:r>
              <a:rPr lang="zh-CN" altLang="en-US" sz="2400" b="1" u="sng" dirty="0">
                <a:solidFill>
                  <a:srgbClr val="FF0000"/>
                </a:solidFill>
                <a:ea typeface="宋体" panose="02010600030101010101" pitchFamily="2" charset="-122"/>
              </a:rPr>
              <a:t>贡献份额</a:t>
            </a:r>
            <a:r>
              <a:rPr lang="zh-CN" altLang="en-US" sz="2400" b="1" u="sng" dirty="0">
                <a:ea typeface="宋体" panose="02010600030101010101" pitchFamily="2" charset="-122"/>
              </a:rPr>
              <a:t>非常困难</a:t>
            </a:r>
            <a:r>
              <a:rPr lang="zh-CN" altLang="en-US" sz="2400" dirty="0">
                <a:ea typeface="宋体" panose="02010600030101010101" pitchFamily="2" charset="-122"/>
              </a:rPr>
              <a:t>，甚至不可能，如果将其转化收益的</a:t>
            </a:r>
            <a:r>
              <a:rPr lang="en-US" altLang="zh-CN" sz="2400" dirty="0">
                <a:ea typeface="宋体" panose="02010600030101010101" pitchFamily="2" charset="-122"/>
              </a:rPr>
              <a:t>50%</a:t>
            </a:r>
            <a:r>
              <a:rPr lang="zh-CN" altLang="en-US" sz="2400" dirty="0">
                <a:ea typeface="宋体" panose="02010600030101010101" pitchFamily="2" charset="-122"/>
              </a:rPr>
              <a:t>以上归属于名义上的职务发明人所有，显然是不合理的。</a:t>
            </a:r>
          </a:p>
          <a:p>
            <a:pPr eaLnBrk="1" hangingPunct="1"/>
            <a:r>
              <a:rPr lang="zh-CN" altLang="en-US" sz="2400" b="1" dirty="0">
                <a:solidFill>
                  <a:srgbClr val="3333FF"/>
                </a:solidFill>
                <a:ea typeface="宋体" panose="02010600030101010101" pitchFamily="2" charset="-122"/>
              </a:rPr>
              <a:t>因此，各单位应该根据本单位研究特点，对于此类职务科技成果，应制定合理的转化收益分配办法。</a:t>
            </a:r>
          </a:p>
        </p:txBody>
      </p:sp>
      <p:sp>
        <p:nvSpPr>
          <p:cNvPr id="2" name="灯片编号占位符 1"/>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F5F1E-8A68-4E27-9A5E-D196D58037A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620442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1960" y="230456"/>
            <a:ext cx="9608079" cy="702993"/>
          </a:xfrm>
        </p:spPr>
        <p:txBody>
          <a:bodyPr>
            <a:normAutofit/>
          </a:bodyPr>
          <a:lstStyle/>
          <a:p>
            <a:r>
              <a:rPr lang="zh-CN" altLang="en-US" sz="3200" b="1" dirty="0">
                <a:latin typeface="微软雅黑" panose="020B0503020204020204" pitchFamily="34" charset="-122"/>
                <a:ea typeface="微软雅黑" panose="020B0503020204020204" pitchFamily="34" charset="-122"/>
              </a:rPr>
              <a:t>三、关于职务发明奖励报酬的主要争议及典型案例</a:t>
            </a:r>
            <a:endParaRPr lang="zh-CN" altLang="en-US" sz="3200" dirty="0"/>
          </a:p>
        </p:txBody>
      </p:sp>
      <p:sp>
        <p:nvSpPr>
          <p:cNvPr id="3" name="内容占位符 2"/>
          <p:cNvSpPr>
            <a:spLocks noGrp="1"/>
          </p:cNvSpPr>
          <p:nvPr>
            <p:ph idx="1"/>
          </p:nvPr>
        </p:nvSpPr>
        <p:spPr>
          <a:xfrm>
            <a:off x="1502434" y="1040620"/>
            <a:ext cx="9435860" cy="5101388"/>
          </a:xfrm>
        </p:spPr>
        <p:txBody>
          <a:bodyPr>
            <a:normAutofit fontScale="85000" lnSpcReduction="20000"/>
          </a:bodyPr>
          <a:lstStyle/>
          <a:p>
            <a:r>
              <a:rPr lang="zh-CN" altLang="en-US" sz="3430" dirty="0">
                <a:solidFill>
                  <a:prstClr val="black"/>
                </a:solidFill>
                <a:latin typeface="Calibri"/>
                <a:ea typeface="宋体" panose="02010600030101010101" pitchFamily="2" charset="-122"/>
                <a:cs typeface="+mj-cs"/>
              </a:rPr>
              <a:t>①多个发明创造人奖励报酬的分配。</a:t>
            </a:r>
          </a:p>
          <a:p>
            <a:r>
              <a:rPr lang="zh-CN" altLang="en-US" sz="3430" dirty="0">
                <a:solidFill>
                  <a:prstClr val="black"/>
                </a:solidFill>
                <a:latin typeface="Calibri"/>
                <a:ea typeface="宋体" panose="02010600030101010101" pitchFamily="2" charset="-122"/>
                <a:cs typeface="+mj-cs"/>
              </a:rPr>
              <a:t>②未来的报酬能否一并计算的问题。</a:t>
            </a:r>
          </a:p>
          <a:p>
            <a:r>
              <a:rPr lang="zh-CN" altLang="en-US" sz="3430" dirty="0">
                <a:solidFill>
                  <a:prstClr val="black"/>
                </a:solidFill>
                <a:latin typeface="Calibri"/>
                <a:ea typeface="宋体" panose="02010600030101010101" pitchFamily="2" charset="-122"/>
                <a:cs typeface="+mj-cs"/>
              </a:rPr>
              <a:t>③经营亏损时报酬的计算。</a:t>
            </a:r>
          </a:p>
          <a:p>
            <a:r>
              <a:rPr lang="zh-CN" altLang="en-US" sz="3430" dirty="0">
                <a:solidFill>
                  <a:prstClr val="black"/>
                </a:solidFill>
                <a:latin typeface="Calibri"/>
                <a:ea typeface="宋体" panose="02010600030101010101" pitchFamily="2" charset="-122"/>
                <a:cs typeface="+mj-cs"/>
              </a:rPr>
              <a:t>④其他福利（职务晋升、工资提高以及效益奖和特别贡献奖等）能否视为对发明人的报酬？</a:t>
            </a:r>
          </a:p>
          <a:p>
            <a:r>
              <a:rPr lang="zh-CN" altLang="en-US" sz="3430" dirty="0">
                <a:solidFill>
                  <a:prstClr val="black"/>
                </a:solidFill>
                <a:latin typeface="Calibri"/>
                <a:ea typeface="宋体" panose="02010600030101010101" pitchFamily="2" charset="-122"/>
                <a:cs typeface="+mj-cs"/>
              </a:rPr>
              <a:t>⑤奖励报酬能否继承？专利放弃后是否应支付报酬？</a:t>
            </a:r>
          </a:p>
          <a:p>
            <a:r>
              <a:rPr lang="zh-CN" altLang="en-US" sz="3430" dirty="0">
                <a:solidFill>
                  <a:prstClr val="black"/>
                </a:solidFill>
                <a:latin typeface="Calibri"/>
                <a:ea typeface="宋体" panose="02010600030101010101" pitchFamily="2" charset="-122"/>
                <a:cs typeface="+mj-cs"/>
              </a:rPr>
              <a:t>⑥一个产品包含多个专利时如何计算报酬？</a:t>
            </a:r>
          </a:p>
          <a:p>
            <a:r>
              <a:rPr lang="zh-CN" altLang="en-US" sz="3430" dirty="0">
                <a:solidFill>
                  <a:prstClr val="black"/>
                </a:solidFill>
                <a:latin typeface="Calibri"/>
                <a:ea typeface="宋体" panose="02010600030101010101" pitchFamily="2" charset="-122"/>
                <a:cs typeface="+mj-cs"/>
              </a:rPr>
              <a:t>⑦离职协议与职务发明人离退后报酬的计算。</a:t>
            </a:r>
          </a:p>
          <a:p>
            <a:r>
              <a:rPr lang="zh-CN" altLang="en-US" sz="3430" dirty="0">
                <a:solidFill>
                  <a:prstClr val="black"/>
                </a:solidFill>
                <a:latin typeface="Calibri"/>
                <a:ea typeface="宋体" panose="02010600030101010101" pitchFamily="2" charset="-122"/>
                <a:cs typeface="+mj-cs"/>
              </a:rPr>
              <a:t>⑧职务发明人所在单位与专利申请分离的处理。</a:t>
            </a:r>
          </a:p>
          <a:p>
            <a:r>
              <a:rPr lang="zh-CN" altLang="en-US" sz="3430" dirty="0">
                <a:solidFill>
                  <a:prstClr val="black"/>
                </a:solidFill>
                <a:latin typeface="Calibri"/>
                <a:ea typeface="宋体" panose="02010600030101010101" pitchFamily="2" charset="-122"/>
                <a:cs typeface="+mj-cs"/>
              </a:rPr>
              <a:t>⑨职务发明奖励报酬纠纷中的诉讼时效。</a:t>
            </a:r>
          </a:p>
          <a:p>
            <a:r>
              <a:rPr lang="zh-CN" altLang="en-US" sz="3430" dirty="0">
                <a:solidFill>
                  <a:prstClr val="black"/>
                </a:solidFill>
                <a:latin typeface="Calibri"/>
                <a:ea typeface="宋体" panose="02010600030101010101" pitchFamily="2" charset="-122"/>
                <a:cs typeface="+mj-cs"/>
              </a:rPr>
              <a:t>⑩未缴年费导致专利权终止，权利人是否有权主张报酬</a:t>
            </a:r>
            <a:r>
              <a:rPr lang="en-US" altLang="zh-CN" sz="3430" dirty="0">
                <a:solidFill>
                  <a:prstClr val="black"/>
                </a:solidFill>
                <a:latin typeface="Calibri"/>
                <a:ea typeface="宋体" panose="02010600030101010101" pitchFamily="2" charset="-122"/>
                <a:cs typeface="+mj-cs"/>
              </a:rPr>
              <a:t>?</a:t>
            </a:r>
          </a:p>
          <a:p>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548884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2288148" y="227600"/>
            <a:ext cx="6883400" cy="718820"/>
          </a:xfrm>
        </p:spPr>
        <p:txBody>
          <a:bodyPr>
            <a:normAutofit fontScale="90000"/>
          </a:bodyPr>
          <a:lstStyle/>
          <a:p>
            <a:pPr eaLnBrk="1" hangingPunct="1"/>
            <a:r>
              <a:rPr lang="zh-CN" altLang="en-US" sz="3200" b="1" dirty="0">
                <a:latin typeface="微软雅黑" panose="020B0503020204020204" charset="-122"/>
                <a:ea typeface="微软雅黑" panose="020B0503020204020204" charset="-122"/>
                <a:cs typeface="微软简综艺"/>
              </a:rPr>
              <a:t>（一）多个发明创造人奖励报酬的分配</a:t>
            </a:r>
          </a:p>
        </p:txBody>
      </p:sp>
      <p:pic>
        <p:nvPicPr>
          <p:cNvPr id="788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187" y="3116267"/>
            <a:ext cx="5970481"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2" name="TextBox 2"/>
          <p:cNvSpPr txBox="1">
            <a:spLocks noChangeArrowheads="1"/>
          </p:cNvSpPr>
          <p:nvPr/>
        </p:nvSpPr>
        <p:spPr bwMode="auto">
          <a:xfrm>
            <a:off x="1948815" y="1374776"/>
            <a:ext cx="8378190" cy="438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2665" b="1"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陈宏远诉顾弘光等专利发明人、设计人署名权纠纷案</a:t>
            </a:r>
            <a:r>
              <a:rPr kumimoji="0" lang="zh-CN" altLang="en-US" sz="2285"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（2004）沪二中民五（知）初字第39号</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陈宏远起诉称，自己系实用新型专利“二级传动行星齿轮式座椅调角器” 的三个设计人之一。</a:t>
            </a:r>
            <a:r>
              <a:rPr kumimoji="0" lang="en-US" altLang="zh-CN"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2002</a:t>
            </a:r>
            <a:r>
              <a:rPr kumimoji="0" lang="zh-CN" altLang="en-US"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年，原告曾起诉交运公司【（2002）沪一中民五（知）初字第102号】要求交运公司根据其实际贡献，</a:t>
            </a:r>
            <a:r>
              <a:rPr kumimoji="0" lang="zh-CN" altLang="en-US" sz="1905" b="1" i="0" u="none" strike="noStrike" kern="1200" cap="none" spc="0" normalizeH="0" baseline="0" noProof="0" dirty="0">
                <a:ln>
                  <a:noFill/>
                </a:ln>
                <a:solidFill>
                  <a:srgbClr val="FF0000"/>
                </a:solidFill>
                <a:effectLst/>
                <a:uLnTx/>
                <a:uFillTx/>
                <a:latin typeface="Calibri" panose="020F0502020204030204" charset="0"/>
                <a:ea typeface="宋体" panose="02010600030101010101" pitchFamily="2" charset="-122"/>
                <a:cs typeface="+mn-cs"/>
              </a:rPr>
              <a:t>支付其涉案专利设计人奖金、报酬总额的76.9%，计人民币20万元</a:t>
            </a:r>
            <a:r>
              <a:rPr kumimoji="0" lang="zh-CN" altLang="en-US"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。要求法院对三个发明人的贡献度进行鉴定，并要求法院判令交运公司把专利法实施细则规定的报酬总额的</a:t>
            </a:r>
            <a:r>
              <a:rPr kumimoji="0" lang="en-US" altLang="zh-CN"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76.9%</a:t>
            </a:r>
            <a:r>
              <a:rPr kumimoji="0" lang="zh-CN" altLang="en-US"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支付给自己。</a:t>
            </a:r>
            <a:endParaRPr kumimoji="0" lang="en-US" altLang="zh-CN"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法院判决：原告未能提供充分的证据证明其是唯一对涉案专利的实质性特点作出过创造性贡献的人，判决上海交运股份有限公司向原告支付专利报酬总额的三分之一。</a:t>
            </a:r>
            <a:endParaRPr kumimoji="0" lang="en-US" altLang="zh-CN" sz="190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zh-CN" altLang="en-US" sz="2285" b="1"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rPr>
              <a:t>分配原则：一般应该平均，除发明人有约定份额或提出不平均分配主张的当事人能提供证据证明自己的贡献度。</a:t>
            </a:r>
            <a:endParaRPr kumimoji="0" lang="en-US" altLang="zh-CN" sz="2665" b="0" i="0" u="none" strike="noStrike" kern="1200" cap="none" spc="0" normalizeH="0" baseline="0" noProof="0" dirty="0">
              <a:ln>
                <a:noFill/>
              </a:ln>
              <a:solidFill>
                <a:srgbClr val="000000"/>
              </a:solidFill>
              <a:effectLst/>
              <a:uLnTx/>
              <a:uFillTx/>
              <a:latin typeface="Calibri" panose="020F0502020204030204" charset="0"/>
              <a:ea typeface="宋体" panose="02010600030101010101" pitchFamily="2" charset="-122"/>
              <a:cs typeface="+mn-cs"/>
            </a:endParaRPr>
          </a:p>
        </p:txBody>
      </p:sp>
      <p:sp>
        <p:nvSpPr>
          <p:cNvPr id="5" name="灯片编号占位符 4"/>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2" name="页脚占位符 1"/>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69700191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3276" y="155642"/>
            <a:ext cx="6911482" cy="758913"/>
          </a:xfrm>
        </p:spPr>
        <p:txBody>
          <a:bodyPr>
            <a:normAutofit/>
          </a:bodyPr>
          <a:lstStyle/>
          <a:p>
            <a:pPr eaLnBrk="1" hangingPunct="1">
              <a:defRPr/>
            </a:pPr>
            <a:r>
              <a:rPr lang="zh-CN" altLang="en-US" sz="3200" b="1" dirty="0">
                <a:latin typeface="微软雅黑" panose="020B0503020204020204" charset="-122"/>
                <a:ea typeface="微软雅黑" panose="020B0503020204020204" charset="-122"/>
                <a:cs typeface="微软简综艺"/>
              </a:rPr>
              <a:t>（二） 关于未来的报酬一并计算问题</a:t>
            </a:r>
          </a:p>
        </p:txBody>
      </p:sp>
      <p:sp>
        <p:nvSpPr>
          <p:cNvPr id="3" name="内容占位符 2"/>
          <p:cNvSpPr>
            <a:spLocks noGrp="1"/>
          </p:cNvSpPr>
          <p:nvPr>
            <p:ph idx="1"/>
          </p:nvPr>
        </p:nvSpPr>
        <p:spPr>
          <a:xfrm>
            <a:off x="2073276" y="1028065"/>
            <a:ext cx="8084185" cy="5410200"/>
          </a:xfrm>
        </p:spPr>
        <p:txBody>
          <a:bodyPr>
            <a:normAutofit/>
          </a:bodyPr>
          <a:lstStyle/>
          <a:p>
            <a:pPr marL="0" indent="0">
              <a:buNone/>
              <a:defRPr/>
            </a:pPr>
            <a:r>
              <a:rPr lang="zh-CN" altLang="en-US" sz="2665" dirty="0">
                <a:solidFill>
                  <a:srgbClr val="000000"/>
                </a:solidFill>
              </a:rPr>
              <a:t>方长明与山东淄博新华</a:t>
            </a:r>
            <a:r>
              <a:rPr lang="en-US" altLang="zh-CN" sz="2665" dirty="0">
                <a:solidFill>
                  <a:srgbClr val="000000"/>
                </a:solidFill>
              </a:rPr>
              <a:t>—</a:t>
            </a:r>
            <a:r>
              <a:rPr lang="zh-CN" altLang="en-US" sz="2665" dirty="0">
                <a:solidFill>
                  <a:srgbClr val="000000"/>
                </a:solidFill>
              </a:rPr>
              <a:t>肯孚制药有限公司职务发明发明人索要报酬纠纷案 </a:t>
            </a:r>
            <a:r>
              <a:rPr lang="en-US" altLang="zh-CN" sz="2285" dirty="0">
                <a:latin typeface="黑体" panose="02010609060101010101" pitchFamily="49" charset="-122"/>
                <a:ea typeface="黑体" panose="02010609060101010101" pitchFamily="49" charset="-122"/>
              </a:rPr>
              <a:t>(2005)</a:t>
            </a:r>
            <a:r>
              <a:rPr lang="zh-CN" altLang="en-US" sz="2285" dirty="0">
                <a:latin typeface="黑体" panose="02010609060101010101" pitchFamily="49" charset="-122"/>
                <a:ea typeface="黑体" panose="02010609060101010101" pitchFamily="49" charset="-122"/>
              </a:rPr>
              <a:t>鲁民三终字第</a:t>
            </a:r>
            <a:r>
              <a:rPr lang="en-US" altLang="zh-CN" sz="2285" dirty="0">
                <a:latin typeface="黑体" panose="02010609060101010101" pitchFamily="49" charset="-122"/>
                <a:ea typeface="黑体" panose="02010609060101010101" pitchFamily="49" charset="-122"/>
              </a:rPr>
              <a:t>26</a:t>
            </a:r>
            <a:r>
              <a:rPr lang="zh-CN" altLang="en-US" sz="2285" dirty="0">
                <a:latin typeface="黑体" panose="02010609060101010101" pitchFamily="49" charset="-122"/>
                <a:ea typeface="黑体" panose="02010609060101010101" pitchFamily="49" charset="-122"/>
              </a:rPr>
              <a:t>号</a:t>
            </a:r>
            <a:endParaRPr lang="en-US" altLang="zh-CN" sz="2285" dirty="0">
              <a:latin typeface="黑体" panose="02010609060101010101" pitchFamily="49" charset="-122"/>
              <a:ea typeface="黑体" panose="02010609060101010101" pitchFamily="49" charset="-122"/>
            </a:endParaRPr>
          </a:p>
          <a:p>
            <a:pPr marL="0" indent="0">
              <a:buNone/>
              <a:defRPr/>
            </a:pPr>
            <a:endParaRPr lang="zh-CN" altLang="en-US" sz="2285" dirty="0">
              <a:solidFill>
                <a:srgbClr val="000000"/>
              </a:solidFill>
              <a:latin typeface="黑体" panose="02010609060101010101" pitchFamily="49" charset="-122"/>
              <a:ea typeface="黑体" panose="02010609060101010101" pitchFamily="49" charset="-122"/>
            </a:endParaRPr>
          </a:p>
          <a:p>
            <a:pPr marL="0" indent="0">
              <a:buNone/>
              <a:defRPr/>
            </a:pPr>
            <a:r>
              <a:rPr lang="zh-CN" altLang="en-US" sz="1905" dirty="0">
                <a:solidFill>
                  <a:srgbClr val="000000"/>
                </a:solidFill>
              </a:rPr>
              <a:t>新华肯孚公司系中外合资经营企业。</a:t>
            </a:r>
            <a:r>
              <a:rPr lang="en-US" altLang="zh-CN" sz="1905" dirty="0">
                <a:solidFill>
                  <a:srgbClr val="000000"/>
                </a:solidFill>
              </a:rPr>
              <a:t>2002</a:t>
            </a:r>
            <a:r>
              <a:rPr lang="zh-CN" altLang="en-US" sz="1905" dirty="0">
                <a:solidFill>
                  <a:srgbClr val="000000"/>
                </a:solidFill>
              </a:rPr>
              <a:t>年</a:t>
            </a:r>
            <a:r>
              <a:rPr lang="en-US" altLang="zh-CN" sz="1905" dirty="0">
                <a:solidFill>
                  <a:srgbClr val="000000"/>
                </a:solidFill>
              </a:rPr>
              <a:t>9</a:t>
            </a:r>
            <a:r>
              <a:rPr lang="zh-CN" altLang="en-US" sz="1905" dirty="0">
                <a:solidFill>
                  <a:srgbClr val="000000"/>
                </a:solidFill>
              </a:rPr>
              <a:t>月</a:t>
            </a:r>
            <a:r>
              <a:rPr lang="en-US" altLang="zh-CN" sz="1905" dirty="0">
                <a:solidFill>
                  <a:srgbClr val="000000"/>
                </a:solidFill>
              </a:rPr>
              <a:t>18</a:t>
            </a:r>
            <a:r>
              <a:rPr lang="zh-CN" altLang="en-US" sz="1905" dirty="0">
                <a:solidFill>
                  <a:srgbClr val="000000"/>
                </a:solidFill>
              </a:rPr>
              <a:t>日获得授权，专利号为</a:t>
            </a:r>
            <a:r>
              <a:rPr lang="en-US" altLang="zh-CN" sz="1905" dirty="0">
                <a:solidFill>
                  <a:srgbClr val="000000"/>
                </a:solidFill>
              </a:rPr>
              <a:t>ZL99120404.2</a:t>
            </a:r>
            <a:r>
              <a:rPr lang="zh-CN" altLang="en-US" sz="1905" dirty="0">
                <a:solidFill>
                  <a:srgbClr val="000000"/>
                </a:solidFill>
              </a:rPr>
              <a:t>，发明人为方长明、陈舒明，专利权人为新华肯孚公司。新华肯孚公司使用该专利</a:t>
            </a:r>
            <a:r>
              <a:rPr lang="en-US" altLang="zh-CN" sz="1905" dirty="0">
                <a:solidFill>
                  <a:srgbClr val="000000"/>
                </a:solidFill>
              </a:rPr>
              <a:t>2003</a:t>
            </a:r>
            <a:r>
              <a:rPr lang="zh-CN" altLang="en-US" sz="1905" dirty="0">
                <a:solidFill>
                  <a:srgbClr val="000000"/>
                </a:solidFill>
              </a:rPr>
              <a:t>年获利</a:t>
            </a:r>
            <a:r>
              <a:rPr lang="en-US" altLang="zh-CN" sz="1905" dirty="0">
                <a:solidFill>
                  <a:srgbClr val="000000"/>
                </a:solidFill>
              </a:rPr>
              <a:t>69.9</a:t>
            </a:r>
            <a:r>
              <a:rPr lang="zh-CN" altLang="en-US" sz="1905" dirty="0">
                <a:solidFill>
                  <a:srgbClr val="000000"/>
                </a:solidFill>
              </a:rPr>
              <a:t>万元。方长明要求新华肯孚公司按每年</a:t>
            </a:r>
            <a:r>
              <a:rPr lang="en-US" altLang="zh-CN" sz="1905" dirty="0">
                <a:solidFill>
                  <a:srgbClr val="000000"/>
                </a:solidFill>
              </a:rPr>
              <a:t>69.9</a:t>
            </a:r>
            <a:r>
              <a:rPr lang="zh-CN" altLang="en-US" sz="1905" dirty="0">
                <a:solidFill>
                  <a:srgbClr val="000000"/>
                </a:solidFill>
              </a:rPr>
              <a:t>万元的</a:t>
            </a:r>
            <a:r>
              <a:rPr lang="en-US" altLang="zh-CN" sz="1905" dirty="0">
                <a:solidFill>
                  <a:srgbClr val="000000"/>
                </a:solidFill>
              </a:rPr>
              <a:t>2%</a:t>
            </a:r>
            <a:r>
              <a:rPr lang="zh-CN" altLang="en-US" sz="1905" dirty="0">
                <a:solidFill>
                  <a:srgbClr val="000000"/>
                </a:solidFill>
              </a:rPr>
              <a:t>支付</a:t>
            </a:r>
            <a:r>
              <a:rPr lang="en-US" altLang="zh-CN" sz="1905" dirty="0">
                <a:solidFill>
                  <a:srgbClr val="000000"/>
                </a:solidFill>
              </a:rPr>
              <a:t>15</a:t>
            </a:r>
            <a:r>
              <a:rPr lang="zh-CN" altLang="en-US" sz="1905" dirty="0">
                <a:solidFill>
                  <a:srgbClr val="000000"/>
                </a:solidFill>
              </a:rPr>
              <a:t>年的职务发明的报酬。 </a:t>
            </a:r>
            <a:endParaRPr lang="en-US" altLang="zh-CN" sz="1905" dirty="0">
              <a:solidFill>
                <a:srgbClr val="000000"/>
              </a:solidFill>
            </a:endParaRPr>
          </a:p>
          <a:p>
            <a:pPr marL="0" indent="0">
              <a:buNone/>
              <a:defRPr/>
            </a:pPr>
            <a:r>
              <a:rPr lang="zh-CN" altLang="en-US" sz="1905" b="1" dirty="0">
                <a:solidFill>
                  <a:srgbClr val="000000"/>
                </a:solidFill>
              </a:rPr>
              <a:t>法院认为：</a:t>
            </a:r>
          </a:p>
          <a:p>
            <a:pPr marL="0" indent="0">
              <a:buNone/>
              <a:defRPr/>
            </a:pPr>
            <a:r>
              <a:rPr lang="en-US" altLang="zh-CN" sz="1905" dirty="0">
                <a:solidFill>
                  <a:srgbClr val="000000"/>
                </a:solidFill>
              </a:rPr>
              <a:t>1</a:t>
            </a:r>
            <a:r>
              <a:rPr lang="zh-CN" altLang="en-US" sz="1905" dirty="0">
                <a:solidFill>
                  <a:srgbClr val="000000"/>
                </a:solidFill>
              </a:rPr>
              <a:t>、</a:t>
            </a:r>
            <a:r>
              <a:rPr lang="en-US" altLang="zh-CN" sz="1905" dirty="0">
                <a:solidFill>
                  <a:srgbClr val="000000"/>
                </a:solidFill>
              </a:rPr>
              <a:t>奖励是分为奖金和报酬两种方式支付给职务发明人的，职务发明人在获得奖金后，企业如实施该项专利，应另行按比例支付给职务发明人报酬，奖金和报酬并不冲突，方长明有要求企业支付报酬的权利</a:t>
            </a:r>
            <a:r>
              <a:rPr lang="zh-CN" altLang="en-US" sz="1905" dirty="0">
                <a:solidFill>
                  <a:srgbClr val="000000"/>
                </a:solidFill>
              </a:rPr>
              <a:t>。</a:t>
            </a:r>
          </a:p>
          <a:p>
            <a:pPr marL="0" indent="0">
              <a:buNone/>
              <a:defRPr/>
            </a:pPr>
            <a:r>
              <a:rPr lang="en-US" altLang="zh-CN" sz="1905" dirty="0">
                <a:solidFill>
                  <a:srgbClr val="000000"/>
                </a:solidFill>
              </a:rPr>
              <a:t>2</a:t>
            </a:r>
            <a:r>
              <a:rPr lang="zh-CN" altLang="en-US" sz="1905" dirty="0">
                <a:solidFill>
                  <a:srgbClr val="000000"/>
                </a:solidFill>
              </a:rPr>
              <a:t>、报酬系在专利权有效期内根据实施该专利所得每年税后利润予以计算，</a:t>
            </a:r>
            <a:r>
              <a:rPr lang="zh-CN" altLang="en-US" sz="1905" dirty="0">
                <a:solidFill>
                  <a:srgbClr val="FF0000"/>
                </a:solidFill>
              </a:rPr>
              <a:t>但鉴于专利权的不稳定性，不能确定涉案专利是否至</a:t>
            </a:r>
            <a:r>
              <a:rPr lang="en-US" altLang="zh-CN" sz="1905" dirty="0">
                <a:solidFill>
                  <a:srgbClr val="FF0000"/>
                </a:solidFill>
              </a:rPr>
              <a:t>2019</a:t>
            </a:r>
            <a:r>
              <a:rPr lang="zh-CN" altLang="en-US" sz="1905" dirty="0">
                <a:solidFill>
                  <a:srgbClr val="FF0000"/>
                </a:solidFill>
              </a:rPr>
              <a:t>年</a:t>
            </a:r>
            <a:r>
              <a:rPr lang="en-US" altLang="zh-CN" sz="1905" dirty="0">
                <a:solidFill>
                  <a:srgbClr val="FF0000"/>
                </a:solidFill>
              </a:rPr>
              <a:t>12</a:t>
            </a:r>
            <a:r>
              <a:rPr lang="zh-CN" altLang="en-US" sz="1905" dirty="0">
                <a:solidFill>
                  <a:srgbClr val="FF0000"/>
                </a:solidFill>
              </a:rPr>
              <a:t>月</a:t>
            </a:r>
            <a:r>
              <a:rPr lang="en-US" altLang="zh-CN" sz="1905" dirty="0">
                <a:solidFill>
                  <a:srgbClr val="FF0000"/>
                </a:solidFill>
              </a:rPr>
              <a:t>2</a:t>
            </a:r>
            <a:r>
              <a:rPr lang="zh-CN" altLang="en-US" sz="1905" dirty="0">
                <a:solidFill>
                  <a:srgbClr val="FF0000"/>
                </a:solidFill>
              </a:rPr>
              <a:t>日一直处在有效的法律状态</a:t>
            </a:r>
            <a:r>
              <a:rPr lang="zh-CN" altLang="en-US" sz="1905" dirty="0">
                <a:solidFill>
                  <a:srgbClr val="000000"/>
                </a:solidFill>
              </a:rPr>
              <a:t>，因此，对于方长明要求一次性支付报酬的主张，在新华肯孚公司不同意的情况下，不宜支持。如涉案专利继续有效，新华肯孚公司继续实施该专利技术，方长明可另行主张权利。</a:t>
            </a:r>
          </a:p>
          <a:p>
            <a:pPr eaLnBrk="1" hangingPunct="1">
              <a:defRPr/>
            </a:pPr>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206139029"/>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0246" y="165369"/>
            <a:ext cx="6041571" cy="787165"/>
          </a:xfrm>
        </p:spPr>
        <p:txBody>
          <a:bodyPr>
            <a:normAutofit/>
          </a:bodyPr>
          <a:lstStyle/>
          <a:p>
            <a:pPr eaLnBrk="1" hangingPunct="1">
              <a:defRPr/>
            </a:pPr>
            <a:r>
              <a:rPr lang="zh-CN" altLang="en-US" sz="3200" dirty="0">
                <a:latin typeface="微软雅黑" panose="020B0503020204020204" charset="-122"/>
                <a:ea typeface="微软雅黑" panose="020B0503020204020204" charset="-122"/>
                <a:cs typeface="微软简综艺"/>
              </a:rPr>
              <a:t>（三） 经营亏损时报酬的计算</a:t>
            </a:r>
            <a:endParaRPr lang="zh-CN" altLang="en-US" sz="3200" dirty="0">
              <a:cs typeface="微软简综艺"/>
            </a:endParaRPr>
          </a:p>
        </p:txBody>
      </p:sp>
      <p:sp>
        <p:nvSpPr>
          <p:cNvPr id="3" name="内容占位符 2"/>
          <p:cNvSpPr>
            <a:spLocks noGrp="1"/>
          </p:cNvSpPr>
          <p:nvPr>
            <p:ph idx="1"/>
          </p:nvPr>
        </p:nvSpPr>
        <p:spPr>
          <a:xfrm>
            <a:off x="1979931" y="1143000"/>
            <a:ext cx="8178165" cy="5058410"/>
          </a:xfrm>
        </p:spPr>
        <p:txBody>
          <a:bodyPr>
            <a:normAutofit fontScale="97500" lnSpcReduction="10000"/>
          </a:bodyPr>
          <a:lstStyle/>
          <a:p>
            <a:pPr marL="0" indent="0">
              <a:defRPr/>
            </a:pPr>
            <a:r>
              <a:rPr lang="zh-CN" altLang="en-US" sz="2665" dirty="0">
                <a:solidFill>
                  <a:srgbClr val="000000"/>
                </a:solidFill>
              </a:rPr>
              <a:t>唐开平诉中国嘉陵工业股份有限公司（集团）职务专利报酬纠纷案 </a:t>
            </a:r>
            <a:r>
              <a:rPr lang="zh-CN" altLang="en-US" sz="2285" dirty="0">
                <a:latin typeface="黑体" panose="02010609060101010101" pitchFamily="49" charset="-122"/>
                <a:ea typeface="黑体" panose="02010609060101010101" pitchFamily="49" charset="-122"/>
              </a:rPr>
              <a:t>(2008)渝一中法民初字第52号</a:t>
            </a:r>
          </a:p>
          <a:p>
            <a:pPr marL="0" indent="0">
              <a:defRPr/>
            </a:pPr>
            <a:endParaRPr lang="zh-CN" altLang="en-US" sz="2285" dirty="0">
              <a:latin typeface="黑体" panose="02010609060101010101" pitchFamily="49" charset="-122"/>
              <a:ea typeface="黑体" panose="02010609060101010101" pitchFamily="49" charset="-122"/>
            </a:endParaRPr>
          </a:p>
          <a:p>
            <a:pPr marL="0" indent="0">
              <a:defRPr/>
            </a:pPr>
            <a:r>
              <a:rPr lang="zh-CN" altLang="en-US" sz="1905" dirty="0">
                <a:solidFill>
                  <a:srgbClr val="000000"/>
                </a:solidFill>
              </a:rPr>
              <a:t>唐开平原为嘉陵公司职工。</a:t>
            </a:r>
            <a:r>
              <a:rPr lang="en-US" altLang="zh-CN" sz="1905" dirty="0">
                <a:solidFill>
                  <a:srgbClr val="000000"/>
                </a:solidFill>
              </a:rPr>
              <a:t>2004</a:t>
            </a:r>
            <a:r>
              <a:rPr lang="zh-CN" altLang="en-US" sz="1905" dirty="0">
                <a:solidFill>
                  <a:srgbClr val="000000"/>
                </a:solidFill>
              </a:rPr>
              <a:t>年</a:t>
            </a:r>
            <a:r>
              <a:rPr lang="en-US" altLang="zh-CN" sz="1905" dirty="0">
                <a:solidFill>
                  <a:srgbClr val="000000"/>
                </a:solidFill>
              </a:rPr>
              <a:t>7</a:t>
            </a:r>
            <a:r>
              <a:rPr lang="zh-CN" altLang="en-US" sz="1905" dirty="0">
                <a:solidFill>
                  <a:srgbClr val="000000"/>
                </a:solidFill>
              </a:rPr>
              <a:t>月</a:t>
            </a:r>
            <a:r>
              <a:rPr lang="en-US" altLang="zh-CN" sz="1905" dirty="0">
                <a:solidFill>
                  <a:srgbClr val="000000"/>
                </a:solidFill>
              </a:rPr>
              <a:t>15</a:t>
            </a:r>
            <a:r>
              <a:rPr lang="zh-CN" altLang="en-US" sz="1905" dirty="0">
                <a:solidFill>
                  <a:srgbClr val="000000"/>
                </a:solidFill>
              </a:rPr>
              <a:t>日，嘉陵公司与其配套企业重庆力华自动化技术有限责任公司、重庆吉力芸峰实业公司共同申请了 “一种摩托车用高能点火系统”的实用新型专利，并于</a:t>
            </a:r>
            <a:r>
              <a:rPr lang="en-US" altLang="zh-CN" sz="1905" dirty="0">
                <a:solidFill>
                  <a:srgbClr val="000000"/>
                </a:solidFill>
              </a:rPr>
              <a:t>2006</a:t>
            </a:r>
            <a:r>
              <a:rPr lang="zh-CN" altLang="en-US" sz="1905" dirty="0">
                <a:solidFill>
                  <a:srgbClr val="000000"/>
                </a:solidFill>
              </a:rPr>
              <a:t>年</a:t>
            </a:r>
            <a:r>
              <a:rPr lang="en-US" altLang="zh-CN" sz="1905" dirty="0">
                <a:solidFill>
                  <a:srgbClr val="000000"/>
                </a:solidFill>
              </a:rPr>
              <a:t>1</a:t>
            </a:r>
            <a:r>
              <a:rPr lang="zh-CN" altLang="en-US" sz="1905" dirty="0">
                <a:solidFill>
                  <a:srgbClr val="000000"/>
                </a:solidFill>
              </a:rPr>
              <a:t>月</a:t>
            </a:r>
            <a:r>
              <a:rPr lang="en-US" altLang="zh-CN" sz="1905" dirty="0">
                <a:solidFill>
                  <a:srgbClr val="000000"/>
                </a:solidFill>
              </a:rPr>
              <a:t>25</a:t>
            </a:r>
            <a:r>
              <a:rPr lang="zh-CN" altLang="en-US" sz="1905" dirty="0">
                <a:solidFill>
                  <a:srgbClr val="000000"/>
                </a:solidFill>
              </a:rPr>
              <a:t>日获得授权，设计人为刘建国、唐开平等。唐开平提起诉讼，要求支付职务发明报酬。</a:t>
            </a:r>
            <a:endParaRPr lang="en-US" altLang="zh-CN" sz="1905" dirty="0">
              <a:solidFill>
                <a:srgbClr val="000000"/>
              </a:solidFill>
            </a:endParaRPr>
          </a:p>
          <a:p>
            <a:pPr marL="0" indent="0">
              <a:defRPr/>
            </a:pPr>
            <a:r>
              <a:rPr lang="zh-CN" altLang="en-US" sz="1905" b="1" dirty="0">
                <a:solidFill>
                  <a:srgbClr val="000000"/>
                </a:solidFill>
              </a:rPr>
              <a:t>案件争议焦点之一是利润的计算</a:t>
            </a:r>
            <a:r>
              <a:rPr lang="zh-CN" altLang="en-US" sz="1905" dirty="0">
                <a:solidFill>
                  <a:srgbClr val="000000"/>
                </a:solidFill>
              </a:rPr>
              <a:t>。嘉陵公司委托大信会计师事务所出具的审计报告出具的大信京审字（2008）第0409号审计报告，认为其</a:t>
            </a:r>
            <a:r>
              <a:rPr lang="en-US" altLang="zh-CN" sz="1905" dirty="0">
                <a:solidFill>
                  <a:srgbClr val="000000"/>
                </a:solidFill>
              </a:rPr>
              <a:t>2006</a:t>
            </a:r>
            <a:r>
              <a:rPr lang="zh-CN" altLang="en-US" sz="1905" dirty="0">
                <a:solidFill>
                  <a:srgbClr val="000000"/>
                </a:solidFill>
              </a:rPr>
              <a:t>年、</a:t>
            </a:r>
            <a:r>
              <a:rPr lang="en-US" altLang="zh-CN" sz="1905" dirty="0">
                <a:solidFill>
                  <a:srgbClr val="000000"/>
                </a:solidFill>
              </a:rPr>
              <a:t>2007</a:t>
            </a:r>
            <a:r>
              <a:rPr lang="zh-CN" altLang="en-US" sz="1905" dirty="0">
                <a:solidFill>
                  <a:srgbClr val="000000"/>
                </a:solidFill>
              </a:rPr>
              <a:t>年生产</a:t>
            </a:r>
            <a:r>
              <a:rPr lang="en-US" altLang="zh-CN" sz="1905" dirty="0">
                <a:solidFill>
                  <a:srgbClr val="000000"/>
                </a:solidFill>
              </a:rPr>
              <a:t>041590</a:t>
            </a:r>
            <a:r>
              <a:rPr lang="zh-CN" altLang="en-US" sz="1905" dirty="0">
                <a:solidFill>
                  <a:srgbClr val="000000"/>
                </a:solidFill>
              </a:rPr>
              <a:t>摩托车的</a:t>
            </a:r>
            <a:r>
              <a:rPr lang="zh-CN" altLang="en-US" sz="1905" b="1" dirty="0">
                <a:solidFill>
                  <a:srgbClr val="FF0000"/>
                </a:solidFill>
              </a:rPr>
              <a:t>税后利润为负</a:t>
            </a:r>
            <a:r>
              <a:rPr lang="zh-CN" altLang="en-US" sz="1905" dirty="0">
                <a:solidFill>
                  <a:srgbClr val="000000"/>
                </a:solidFill>
              </a:rPr>
              <a:t>，从而不具备向唐开平支付报酬的法定条件。</a:t>
            </a:r>
            <a:endParaRPr lang="en-US" altLang="zh-CN" sz="1905" dirty="0">
              <a:solidFill>
                <a:srgbClr val="000000"/>
              </a:solidFill>
            </a:endParaRPr>
          </a:p>
          <a:p>
            <a:pPr marL="0" indent="0">
              <a:defRPr/>
            </a:pPr>
            <a:endParaRPr lang="en-US" altLang="zh-CN" sz="1905" dirty="0">
              <a:solidFill>
                <a:srgbClr val="000000"/>
              </a:solidFill>
            </a:endParaRPr>
          </a:p>
          <a:p>
            <a:pPr marL="0" indent="0">
              <a:defRPr/>
            </a:pPr>
            <a:r>
              <a:rPr lang="zh-CN" altLang="en-US" sz="1905" dirty="0">
                <a:solidFill>
                  <a:srgbClr val="000000"/>
                </a:solidFill>
              </a:rPr>
              <a:t>法院认为，法院调查走访调查了行业协会及相关企业，考虑到该专利点火系统虽非市场通用产品但其所实现的功能仍为点火器的功能，可以</a:t>
            </a:r>
            <a:r>
              <a:rPr lang="zh-CN" altLang="en-US" sz="1905" dirty="0">
                <a:solidFill>
                  <a:srgbClr val="3333FF"/>
                </a:solidFill>
              </a:rPr>
              <a:t>参照摩托车行业整体情况及摩托车点火器的市场平均利润率</a:t>
            </a:r>
            <a:r>
              <a:rPr lang="zh-CN" altLang="en-US" sz="1905" dirty="0">
                <a:solidFill>
                  <a:srgbClr val="000000"/>
                </a:solidFill>
              </a:rPr>
              <a:t>，以高能点火系统本身为基础估算报酬。按照“价格</a:t>
            </a:r>
            <a:r>
              <a:rPr lang="en-US" altLang="zh-CN" sz="1905" dirty="0">
                <a:solidFill>
                  <a:srgbClr val="000000"/>
                </a:solidFill>
              </a:rPr>
              <a:t>×</a:t>
            </a:r>
            <a:r>
              <a:rPr lang="zh-CN" altLang="en-US" sz="1905" dirty="0">
                <a:solidFill>
                  <a:srgbClr val="000000"/>
                </a:solidFill>
              </a:rPr>
              <a:t>利润率</a:t>
            </a:r>
            <a:r>
              <a:rPr lang="en-US" altLang="zh-CN" sz="1905" dirty="0">
                <a:solidFill>
                  <a:srgbClr val="000000"/>
                </a:solidFill>
              </a:rPr>
              <a:t>×</a:t>
            </a:r>
            <a:r>
              <a:rPr lang="zh-CN" altLang="en-US" sz="1905" dirty="0">
                <a:solidFill>
                  <a:srgbClr val="000000"/>
                </a:solidFill>
              </a:rPr>
              <a:t>数量</a:t>
            </a:r>
            <a:r>
              <a:rPr lang="en-US" altLang="zh-CN" sz="1905" dirty="0">
                <a:solidFill>
                  <a:srgbClr val="000000"/>
                </a:solidFill>
              </a:rPr>
              <a:t>×</a:t>
            </a:r>
            <a:r>
              <a:rPr lang="zh-CN" altLang="en-US" sz="1905" dirty="0">
                <a:solidFill>
                  <a:srgbClr val="000000"/>
                </a:solidFill>
              </a:rPr>
              <a:t>报酬比例”的公式进行估算，</a:t>
            </a:r>
            <a:r>
              <a:rPr lang="zh-CN" altLang="en-US" sz="1905" dirty="0">
                <a:solidFill>
                  <a:srgbClr val="FF0000"/>
                </a:solidFill>
              </a:rPr>
              <a:t>综合确定被告嘉陵公司应付给唐开平报酬</a:t>
            </a:r>
            <a:r>
              <a:rPr lang="en-US" altLang="zh-CN" sz="1905" dirty="0">
                <a:solidFill>
                  <a:srgbClr val="FF0000"/>
                </a:solidFill>
              </a:rPr>
              <a:t>2</a:t>
            </a:r>
            <a:r>
              <a:rPr lang="zh-CN" altLang="en-US" sz="1905" dirty="0">
                <a:solidFill>
                  <a:srgbClr val="FF0000"/>
                </a:solidFill>
              </a:rPr>
              <a:t>万元。 </a:t>
            </a:r>
          </a:p>
          <a:p>
            <a:pPr eaLnBrk="1" hangingPunct="1">
              <a:defRPr/>
            </a:pPr>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297936636"/>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8456" y="233463"/>
            <a:ext cx="7679447" cy="730669"/>
          </a:xfrm>
        </p:spPr>
        <p:txBody>
          <a:bodyPr>
            <a:noAutofit/>
          </a:bodyPr>
          <a:lstStyle/>
          <a:p>
            <a:pPr eaLnBrk="1" hangingPunct="1">
              <a:defRPr/>
            </a:pPr>
            <a:r>
              <a:rPr lang="zh-CN" altLang="en-US" sz="3200" b="1" dirty="0">
                <a:latin typeface="微软雅黑" panose="020B0503020204020204" charset="-122"/>
                <a:ea typeface="微软雅黑" panose="020B0503020204020204" charset="-122"/>
                <a:cs typeface="微软简综艺"/>
              </a:rPr>
              <a:t>（四） 其他福利与发明人的报酬关系</a:t>
            </a:r>
          </a:p>
        </p:txBody>
      </p:sp>
      <p:sp>
        <p:nvSpPr>
          <p:cNvPr id="3" name="内容占位符 2"/>
          <p:cNvSpPr>
            <a:spLocks noGrp="1"/>
          </p:cNvSpPr>
          <p:nvPr>
            <p:ph idx="1"/>
          </p:nvPr>
        </p:nvSpPr>
        <p:spPr>
          <a:xfrm>
            <a:off x="2211518" y="1324199"/>
            <a:ext cx="8024206" cy="4525963"/>
          </a:xfrm>
        </p:spPr>
        <p:txBody>
          <a:bodyPr/>
          <a:lstStyle/>
          <a:p>
            <a:pPr marL="0" indent="0">
              <a:defRPr/>
            </a:pPr>
            <a:r>
              <a:rPr lang="zh-CN" altLang="en-US" sz="2665" dirty="0">
                <a:solidFill>
                  <a:srgbClr val="000000"/>
                </a:solidFill>
              </a:rPr>
              <a:t>（</a:t>
            </a:r>
            <a:r>
              <a:rPr lang="en-US" altLang="zh-CN" sz="2665" dirty="0">
                <a:solidFill>
                  <a:srgbClr val="000000"/>
                </a:solidFill>
              </a:rPr>
              <a:t>1</a:t>
            </a:r>
            <a:r>
              <a:rPr lang="zh-CN" altLang="en-US" sz="2665" dirty="0">
                <a:solidFill>
                  <a:srgbClr val="000000"/>
                </a:solidFill>
              </a:rPr>
              <a:t>）谢文南与明达玻璃（厦门）有限公司请求支付职务发明创造报酬纠纷案</a:t>
            </a:r>
            <a:r>
              <a:rPr lang="en-US" altLang="zh-CN" sz="2665" dirty="0">
                <a:solidFill>
                  <a:srgbClr val="000000"/>
                </a:solidFill>
              </a:rPr>
              <a:t>【</a:t>
            </a:r>
            <a:r>
              <a:rPr lang="zh-CN" altLang="en-US" sz="2665" dirty="0"/>
              <a:t> </a:t>
            </a:r>
            <a:r>
              <a:rPr lang="en-US" altLang="zh-CN" sz="2665" dirty="0"/>
              <a:t>(2004)</a:t>
            </a:r>
            <a:r>
              <a:rPr lang="zh-CN" altLang="en-US" sz="2665" dirty="0"/>
              <a:t>厦民初字第</a:t>
            </a:r>
            <a:r>
              <a:rPr lang="en-US" altLang="zh-CN" sz="2665" dirty="0"/>
              <a:t>346</a:t>
            </a:r>
            <a:r>
              <a:rPr lang="zh-CN" altLang="en-US" sz="2665" dirty="0"/>
              <a:t>号</a:t>
            </a:r>
            <a:r>
              <a:rPr lang="en-US" altLang="zh-CN" sz="2665" dirty="0">
                <a:solidFill>
                  <a:srgbClr val="000000"/>
                </a:solidFill>
              </a:rPr>
              <a:t>】</a:t>
            </a:r>
            <a:r>
              <a:rPr lang="zh-CN" altLang="en-US" sz="2665" dirty="0">
                <a:solidFill>
                  <a:srgbClr val="000000"/>
                </a:solidFill>
              </a:rPr>
              <a:t>：</a:t>
            </a:r>
            <a:r>
              <a:rPr lang="zh-CN" altLang="en-US" sz="2665" dirty="0">
                <a:solidFill>
                  <a:srgbClr val="FF0000"/>
                </a:solidFill>
              </a:rPr>
              <a:t>被告依据其自行制定的</a:t>
            </a:r>
            <a:r>
              <a:rPr lang="en-US" altLang="zh-CN" sz="2665" dirty="0">
                <a:solidFill>
                  <a:srgbClr val="FF0000"/>
                </a:solidFill>
              </a:rPr>
              <a:t>《</a:t>
            </a:r>
            <a:r>
              <a:rPr lang="zh-CN" altLang="en-US" sz="2665" dirty="0">
                <a:solidFill>
                  <a:srgbClr val="FF0000"/>
                </a:solidFill>
              </a:rPr>
              <a:t>奖励实施办法</a:t>
            </a:r>
            <a:r>
              <a:rPr lang="en-US" altLang="zh-CN" sz="2665" dirty="0">
                <a:solidFill>
                  <a:srgbClr val="FF0000"/>
                </a:solidFill>
              </a:rPr>
              <a:t>》</a:t>
            </a:r>
            <a:r>
              <a:rPr lang="zh-CN" altLang="en-US" sz="2665" dirty="0">
                <a:solidFill>
                  <a:srgbClr val="FF0000"/>
                </a:solidFill>
              </a:rPr>
              <a:t>对原告进行奖励，应认定已经履行了</a:t>
            </a:r>
            <a:r>
              <a:rPr lang="en-US" altLang="zh-CN" sz="2665" dirty="0">
                <a:solidFill>
                  <a:srgbClr val="FF0000"/>
                </a:solidFill>
              </a:rPr>
              <a:t>《</a:t>
            </a:r>
            <a:r>
              <a:rPr lang="zh-CN" altLang="en-US" sz="2665" dirty="0">
                <a:solidFill>
                  <a:srgbClr val="FF0000"/>
                </a:solidFill>
              </a:rPr>
              <a:t>专利法</a:t>
            </a:r>
            <a:r>
              <a:rPr lang="en-US" altLang="zh-CN" sz="2665" dirty="0">
                <a:solidFill>
                  <a:srgbClr val="FF0000"/>
                </a:solidFill>
              </a:rPr>
              <a:t>》</a:t>
            </a:r>
            <a:r>
              <a:rPr lang="zh-CN" altLang="en-US" sz="2665" dirty="0">
                <a:solidFill>
                  <a:srgbClr val="FF0000"/>
                </a:solidFill>
              </a:rPr>
              <a:t>规定的义务。</a:t>
            </a:r>
            <a:endParaRPr lang="en-US" altLang="zh-CN" sz="2665" dirty="0">
              <a:solidFill>
                <a:srgbClr val="FF0000"/>
              </a:solidFill>
            </a:endParaRPr>
          </a:p>
          <a:p>
            <a:pPr marL="0" indent="0">
              <a:defRPr/>
            </a:pPr>
            <a:r>
              <a:rPr lang="zh-CN" altLang="en-US" sz="2665" dirty="0">
                <a:solidFill>
                  <a:srgbClr val="000000"/>
                </a:solidFill>
              </a:rPr>
              <a:t>（</a:t>
            </a:r>
            <a:r>
              <a:rPr lang="en-US" altLang="zh-CN" sz="2665" dirty="0">
                <a:solidFill>
                  <a:srgbClr val="000000"/>
                </a:solidFill>
              </a:rPr>
              <a:t>2</a:t>
            </a:r>
            <a:r>
              <a:rPr lang="zh-CN" altLang="en-US" sz="2665" dirty="0">
                <a:solidFill>
                  <a:srgbClr val="000000"/>
                </a:solidFill>
              </a:rPr>
              <a:t>）东莞威霸清洁器材有限公司与朱瑞震职务发明创造发明人、设计人报酬纠纷</a:t>
            </a:r>
            <a:r>
              <a:rPr lang="en-US" altLang="zh-CN" sz="2665" dirty="0">
                <a:solidFill>
                  <a:srgbClr val="000000"/>
                </a:solidFill>
              </a:rPr>
              <a:t>【</a:t>
            </a:r>
            <a:r>
              <a:rPr lang="zh-CN" altLang="en-US" sz="2665" dirty="0"/>
              <a:t> （</a:t>
            </a:r>
            <a:r>
              <a:rPr lang="en-US" altLang="zh-CN" sz="2665" dirty="0"/>
              <a:t>2007</a:t>
            </a:r>
            <a:r>
              <a:rPr lang="zh-CN" altLang="en-US" sz="2665" dirty="0"/>
              <a:t>）粤高法民三终字第</a:t>
            </a:r>
            <a:r>
              <a:rPr lang="en-US" altLang="zh-CN" sz="2665" dirty="0"/>
              <a:t>229</a:t>
            </a:r>
            <a:r>
              <a:rPr lang="zh-CN" altLang="en-US" sz="2665" dirty="0"/>
              <a:t>号</a:t>
            </a:r>
            <a:r>
              <a:rPr lang="en-US" altLang="zh-CN" sz="2665" dirty="0">
                <a:solidFill>
                  <a:srgbClr val="000000"/>
                </a:solidFill>
              </a:rPr>
              <a:t>】</a:t>
            </a:r>
            <a:r>
              <a:rPr lang="zh-CN" altLang="en-US" sz="2665" dirty="0">
                <a:solidFill>
                  <a:srgbClr val="000000"/>
                </a:solidFill>
              </a:rPr>
              <a:t>：</a:t>
            </a:r>
            <a:r>
              <a:rPr lang="zh-CN" altLang="en-US" sz="2665" dirty="0">
                <a:solidFill>
                  <a:srgbClr val="FF0000"/>
                </a:solidFill>
              </a:rPr>
              <a:t>离职时支付的经济补偿金不能作为职务发明奖励报酬。</a:t>
            </a:r>
            <a:endParaRPr lang="en-US" altLang="zh-CN" sz="2665" dirty="0">
              <a:solidFill>
                <a:srgbClr val="FF0000"/>
              </a:solidFill>
            </a:endParaRPr>
          </a:p>
          <a:p>
            <a:pPr marL="0" indent="0">
              <a:defRPr/>
            </a:pPr>
            <a:endParaRPr lang="zh-CN" altLang="en-US" sz="2665" dirty="0">
              <a:solidFill>
                <a:srgbClr val="000000"/>
              </a:solidFill>
            </a:endParaRPr>
          </a:p>
          <a:p>
            <a:pPr eaLnBrk="1" hangingPunct="1">
              <a:defRPr/>
            </a:pPr>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93088063"/>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752" y="230937"/>
            <a:ext cx="10329790" cy="790467"/>
          </a:xfrm>
        </p:spPr>
        <p:txBody>
          <a:bodyPr>
            <a:normAutofit/>
          </a:bodyPr>
          <a:lstStyle/>
          <a:p>
            <a:pPr algn="l" eaLnBrk="1" hangingPunct="1">
              <a:defRPr/>
            </a:pPr>
            <a:r>
              <a:rPr lang="zh-CN" altLang="en-US" sz="3600" b="1" dirty="0">
                <a:latin typeface="微软雅黑" panose="020B0503020204020204" charset="-122"/>
                <a:ea typeface="微软雅黑" panose="020B0503020204020204" charset="-122"/>
                <a:cs typeface="微软简综艺"/>
              </a:rPr>
              <a:t>（</a:t>
            </a:r>
            <a:r>
              <a:rPr lang="zh-CN" altLang="en-US" sz="3200" b="1" dirty="0">
                <a:latin typeface="微软雅黑" panose="020B0503020204020204" charset="-122"/>
                <a:ea typeface="微软雅黑" panose="020B0503020204020204" charset="-122"/>
                <a:cs typeface="微软简综艺"/>
              </a:rPr>
              <a:t>五） 奖励报酬的继承及专利放弃后的报酬请求权</a:t>
            </a:r>
            <a:endParaRPr lang="zh-CN" altLang="en-US" sz="3200" dirty="0"/>
          </a:p>
        </p:txBody>
      </p:sp>
      <p:sp>
        <p:nvSpPr>
          <p:cNvPr id="3" name="内容占位符 2"/>
          <p:cNvSpPr>
            <a:spLocks noGrp="1"/>
          </p:cNvSpPr>
          <p:nvPr>
            <p:ph idx="1"/>
          </p:nvPr>
        </p:nvSpPr>
        <p:spPr>
          <a:xfrm>
            <a:off x="1750473" y="1509495"/>
            <a:ext cx="9245476" cy="4525963"/>
          </a:xfrm>
        </p:spPr>
        <p:txBody>
          <a:bodyPr/>
          <a:lstStyle/>
          <a:p>
            <a:pPr marL="0" indent="0">
              <a:defRPr/>
            </a:pPr>
            <a:r>
              <a:rPr lang="zh-CN" altLang="en-US" sz="2665" dirty="0">
                <a:solidFill>
                  <a:srgbClr val="000000"/>
                </a:solidFill>
              </a:rPr>
              <a:t>重庆长江涂装机械厂与石孝冰、陈璐、陈磊职务发明人报酬纠纷</a:t>
            </a:r>
            <a:r>
              <a:rPr lang="en-US" altLang="zh-CN" sz="2665" dirty="0">
                <a:solidFill>
                  <a:srgbClr val="000000"/>
                </a:solidFill>
              </a:rPr>
              <a:t>【</a:t>
            </a:r>
            <a:r>
              <a:rPr lang="zh-CN" altLang="en-US" sz="2665" dirty="0"/>
              <a:t> （</a:t>
            </a:r>
            <a:r>
              <a:rPr lang="en-US" altLang="zh-CN" sz="2665" dirty="0"/>
              <a:t>2005</a:t>
            </a:r>
            <a:r>
              <a:rPr lang="zh-CN" altLang="en-US" sz="2665" dirty="0"/>
              <a:t>）渝高法民终字第</a:t>
            </a:r>
            <a:r>
              <a:rPr lang="en-US" altLang="zh-CN" sz="2665" dirty="0"/>
              <a:t>9</a:t>
            </a:r>
            <a:r>
              <a:rPr lang="zh-CN" altLang="en-US" sz="2665" dirty="0"/>
              <a:t>号</a:t>
            </a:r>
            <a:r>
              <a:rPr lang="en-US" altLang="zh-CN" sz="2665" dirty="0">
                <a:solidFill>
                  <a:srgbClr val="000000"/>
                </a:solidFill>
              </a:rPr>
              <a:t>】</a:t>
            </a:r>
            <a:r>
              <a:rPr lang="zh-CN" altLang="en-US" sz="2665" dirty="0">
                <a:solidFill>
                  <a:srgbClr val="000000"/>
                </a:solidFill>
              </a:rPr>
              <a:t>：</a:t>
            </a:r>
            <a:endParaRPr lang="en-US" altLang="zh-CN" sz="2665" dirty="0">
              <a:solidFill>
                <a:srgbClr val="000000"/>
              </a:solidFill>
            </a:endParaRPr>
          </a:p>
          <a:p>
            <a:pPr marL="0" indent="0">
              <a:defRPr/>
            </a:pPr>
            <a:r>
              <a:rPr lang="zh-CN" altLang="en-US" sz="2285" dirty="0">
                <a:solidFill>
                  <a:srgbClr val="000000"/>
                </a:solidFill>
              </a:rPr>
              <a:t>石孝冰、陈璐、陈磊职务发明人系职务发明人。</a:t>
            </a:r>
            <a:endParaRPr lang="en-US" altLang="zh-CN" sz="2285" dirty="0">
              <a:solidFill>
                <a:srgbClr val="000000"/>
              </a:solidFill>
            </a:endParaRPr>
          </a:p>
          <a:p>
            <a:pPr marL="0" indent="0">
              <a:defRPr/>
            </a:pPr>
            <a:r>
              <a:rPr lang="zh-CN" altLang="en-US" sz="2285" dirty="0">
                <a:solidFill>
                  <a:srgbClr val="000000"/>
                </a:solidFill>
              </a:rPr>
              <a:t>重庆长江涂装机械厂于</a:t>
            </a:r>
            <a:r>
              <a:rPr lang="en-US" altLang="zh-CN" sz="2285" dirty="0">
                <a:solidFill>
                  <a:srgbClr val="000000"/>
                </a:solidFill>
              </a:rPr>
              <a:t>2003</a:t>
            </a:r>
            <a:r>
              <a:rPr lang="zh-CN" altLang="en-US" sz="2285" dirty="0">
                <a:solidFill>
                  <a:srgbClr val="000000"/>
                </a:solidFill>
              </a:rPr>
              <a:t>年</a:t>
            </a:r>
            <a:r>
              <a:rPr lang="en-US" altLang="zh-CN" sz="2285" dirty="0">
                <a:solidFill>
                  <a:srgbClr val="000000"/>
                </a:solidFill>
              </a:rPr>
              <a:t>8</a:t>
            </a:r>
            <a:r>
              <a:rPr lang="zh-CN" altLang="en-US" sz="2285" dirty="0">
                <a:solidFill>
                  <a:srgbClr val="000000"/>
                </a:solidFill>
              </a:rPr>
              <a:t>月书面声明放弃涉案专利权。发明人的继承人认为被告放弃专利权的行为有主观上的恶意，其放弃行为应为无效。一审法院认为，被告在诉讼过程中放弃专利的行为，并不能影响发明人应当获得的法定报酬。二审法院认为，</a:t>
            </a:r>
            <a:r>
              <a:rPr lang="zh-CN" altLang="en-US" sz="2285" dirty="0">
                <a:solidFill>
                  <a:srgbClr val="FF0000"/>
                </a:solidFill>
              </a:rPr>
              <a:t>权利人只要不违背法律的禁止性规定，就可以按自己意愿处分该权利。</a:t>
            </a:r>
            <a:endParaRPr lang="en-US" altLang="zh-CN" sz="2285" dirty="0">
              <a:solidFill>
                <a:srgbClr val="FF0000"/>
              </a:solidFill>
            </a:endParaRPr>
          </a:p>
          <a:p>
            <a:pPr marL="0" indent="0">
              <a:defRPr/>
            </a:pPr>
            <a:r>
              <a:rPr lang="zh-CN" altLang="en-US" sz="2285" dirty="0">
                <a:solidFill>
                  <a:srgbClr val="000000"/>
                </a:solidFill>
              </a:rPr>
              <a:t>专利权失效后，不论重庆长江涂装机械厂是否仍然依照该技术生产产品，发明人都不再享有获得报酬的权利。</a:t>
            </a:r>
            <a:endParaRPr lang="en-US" altLang="zh-CN" sz="2285" dirty="0">
              <a:solidFill>
                <a:srgbClr val="000000"/>
              </a:solidFill>
            </a:endParaRPr>
          </a:p>
          <a:p>
            <a:pPr eaLnBrk="1" hangingPunct="1">
              <a:defRPr/>
            </a:pPr>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84151059"/>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4631" y="350196"/>
            <a:ext cx="9868764" cy="690478"/>
          </a:xfrm>
        </p:spPr>
        <p:txBody>
          <a:bodyPr>
            <a:normAutofit/>
          </a:bodyPr>
          <a:lstStyle/>
          <a:p>
            <a:pPr algn="l"/>
            <a:r>
              <a:rPr lang="zh-CN" altLang="en-US" sz="3200" b="1" dirty="0">
                <a:latin typeface="微软雅黑" panose="020B0503020204020204" charset="-122"/>
                <a:ea typeface="微软雅黑" panose="020B0503020204020204" charset="-122"/>
                <a:cs typeface="微软简综艺"/>
              </a:rPr>
              <a:t>（六）   辞（离退）职及离退后报酬的处理</a:t>
            </a:r>
          </a:p>
        </p:txBody>
      </p:sp>
      <p:sp>
        <p:nvSpPr>
          <p:cNvPr id="3" name="内容占位符 2"/>
          <p:cNvSpPr>
            <a:spLocks noGrp="1"/>
          </p:cNvSpPr>
          <p:nvPr>
            <p:ph idx="1"/>
          </p:nvPr>
        </p:nvSpPr>
        <p:spPr>
          <a:xfrm>
            <a:off x="1890735" y="1460252"/>
            <a:ext cx="7959521" cy="4525963"/>
          </a:xfrm>
        </p:spPr>
        <p:txBody>
          <a:bodyPr>
            <a:normAutofit/>
          </a:bodyPr>
          <a:lstStyle/>
          <a:p>
            <a:r>
              <a:rPr lang="zh-CN" altLang="en-US" sz="2665" dirty="0">
                <a:solidFill>
                  <a:srgbClr val="000000"/>
                </a:solidFill>
              </a:rPr>
              <a:t>有些单位在职工离职协议中有如下条款：</a:t>
            </a:r>
            <a:endParaRPr lang="en-US" altLang="zh-CN" sz="2665" dirty="0">
              <a:solidFill>
                <a:srgbClr val="000000"/>
              </a:solidFill>
            </a:endParaRPr>
          </a:p>
          <a:p>
            <a:pPr marL="0" indent="0">
              <a:buNone/>
            </a:pPr>
            <a:r>
              <a:rPr lang="zh-CN" altLang="en-US" sz="2665" dirty="0">
                <a:solidFill>
                  <a:srgbClr val="000000"/>
                </a:solidFill>
              </a:rPr>
              <a:t>    本人承诺离职后不再以任何方式向单位后主张任何 权利。</a:t>
            </a:r>
            <a:endParaRPr lang="en-US" altLang="zh-CN" sz="2665" dirty="0">
              <a:solidFill>
                <a:srgbClr val="000000"/>
              </a:solidFill>
            </a:endParaRPr>
          </a:p>
          <a:p>
            <a:r>
              <a:rPr lang="zh-CN" altLang="en-US" dirty="0">
                <a:solidFill>
                  <a:srgbClr val="3333FF"/>
                </a:solidFill>
              </a:rPr>
              <a:t>关键是如何认定这类离职协议的法律效力？</a:t>
            </a:r>
            <a:endParaRPr lang="en-US" altLang="zh-CN" dirty="0">
              <a:solidFill>
                <a:srgbClr val="3333FF"/>
              </a:solidFill>
            </a:endParaRPr>
          </a:p>
          <a:p>
            <a:r>
              <a:rPr lang="zh-CN" altLang="en-US" sz="2665" dirty="0"/>
              <a:t>一般认为：一奖两酬是法定的，最好单位有概括性约定并给予适当的补偿，否则有可能因为违法法律规定，导致合同条款无效。</a:t>
            </a:r>
            <a:endParaRPr lang="en-US" altLang="zh-CN" sz="2665" dirty="0"/>
          </a:p>
          <a:p>
            <a:r>
              <a:rPr lang="zh-CN" altLang="en-US" sz="2665" dirty="0">
                <a:solidFill>
                  <a:srgbClr val="FF0000"/>
                </a:solidFill>
              </a:rPr>
              <a:t>约定优先的限制：依法达成的协议有效。</a:t>
            </a:r>
            <a:endParaRPr lang="en-US" altLang="zh-CN" sz="2665" dirty="0">
              <a:solidFill>
                <a:srgbClr val="FF0000"/>
              </a:solidFill>
            </a:endParaRPr>
          </a:p>
          <a:p>
            <a:r>
              <a:rPr lang="zh-CN" altLang="en-US" sz="2200" b="1" dirty="0"/>
              <a:t>案例：</a:t>
            </a:r>
            <a:r>
              <a:rPr lang="zh-CN" altLang="en-US" sz="2200" dirty="0"/>
              <a:t>范军生诉深圳太平洋绝缘优先公司职务发明创造发明人奖励、报酬纠纷案</a:t>
            </a:r>
            <a:r>
              <a:rPr lang="en-US" altLang="zh-CN" sz="2200" dirty="0"/>
              <a:t>【2013</a:t>
            </a:r>
            <a:r>
              <a:rPr lang="zh-CN" altLang="en-US" sz="2200" dirty="0"/>
              <a:t>深中法知民初字第</a:t>
            </a:r>
            <a:r>
              <a:rPr lang="en-US" altLang="zh-CN" sz="2200" dirty="0"/>
              <a:t>272</a:t>
            </a:r>
            <a:r>
              <a:rPr lang="zh-CN" altLang="en-US" sz="2200" dirty="0"/>
              <a:t>号</a:t>
            </a:r>
            <a:r>
              <a:rPr lang="en-US" altLang="zh-CN" sz="2200" dirty="0"/>
              <a:t>】</a:t>
            </a:r>
            <a:endParaRPr lang="zh-CN" altLang="en-US" sz="2200"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413576674"/>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0517" y="243191"/>
            <a:ext cx="8563231" cy="731688"/>
          </a:xfrm>
        </p:spPr>
        <p:txBody>
          <a:bodyPr>
            <a:normAutofit/>
          </a:bodyPr>
          <a:lstStyle/>
          <a:p>
            <a:r>
              <a:rPr lang="zh-CN" altLang="en-US" sz="3200" b="1" dirty="0">
                <a:latin typeface="微软雅黑" panose="020B0503020204020204" charset="-122"/>
                <a:ea typeface="微软雅黑" panose="020B0503020204020204" charset="-122"/>
                <a:cs typeface="微软简综艺"/>
              </a:rPr>
              <a:t>（七）  职务发明人所在单位与专利申请分离</a:t>
            </a:r>
            <a:endParaRPr lang="en-US" altLang="zh-CN" sz="3200" b="1" dirty="0">
              <a:latin typeface="微软雅黑" panose="020B0503020204020204" charset="-122"/>
              <a:ea typeface="微软雅黑" panose="020B0503020204020204" charset="-122"/>
              <a:cs typeface="微软简综艺"/>
            </a:endParaRPr>
          </a:p>
        </p:txBody>
      </p:sp>
      <p:sp>
        <p:nvSpPr>
          <p:cNvPr id="3" name="内容占位符 2"/>
          <p:cNvSpPr>
            <a:spLocks noGrp="1"/>
          </p:cNvSpPr>
          <p:nvPr>
            <p:ph idx="1"/>
          </p:nvPr>
        </p:nvSpPr>
        <p:spPr>
          <a:xfrm>
            <a:off x="1499232" y="1247254"/>
            <a:ext cx="9616527" cy="4840303"/>
          </a:xfrm>
        </p:spPr>
        <p:txBody>
          <a:bodyPr>
            <a:normAutofit/>
          </a:bodyPr>
          <a:lstStyle/>
          <a:p>
            <a:r>
              <a:rPr lang="en-US" sz="2285" dirty="0"/>
              <a:t>3M</a:t>
            </a:r>
            <a:r>
              <a:rPr lang="zh-CN" altLang="en-US" sz="2285" dirty="0"/>
              <a:t>中国有限公司、张伟锋与</a:t>
            </a:r>
            <a:r>
              <a:rPr lang="en-US" sz="2285" dirty="0"/>
              <a:t>3M</a:t>
            </a:r>
            <a:r>
              <a:rPr lang="zh-CN" altLang="en-US" sz="2285" dirty="0"/>
              <a:t>创新有限公司职务发明创造发明人、设计人奖励、报酬纠纷</a:t>
            </a:r>
            <a:r>
              <a:rPr lang="en-US" altLang="zh-CN" sz="2285" dirty="0"/>
              <a:t>【</a:t>
            </a:r>
            <a:r>
              <a:rPr lang="zh-CN" altLang="en-US" sz="2285" dirty="0"/>
              <a:t>（</a:t>
            </a:r>
            <a:r>
              <a:rPr lang="en-US" sz="2285" dirty="0"/>
              <a:t>2014</a:t>
            </a:r>
            <a:r>
              <a:rPr lang="zh-CN" altLang="en-US" sz="2285" dirty="0"/>
              <a:t>）沪高民三（知）终字第</a:t>
            </a:r>
            <a:r>
              <a:rPr lang="en-US" sz="2285" dirty="0"/>
              <a:t>120</a:t>
            </a:r>
            <a:r>
              <a:rPr lang="zh-CN" altLang="en-US" sz="2285" dirty="0"/>
              <a:t>号</a:t>
            </a:r>
            <a:r>
              <a:rPr lang="en-US" altLang="zh-CN" sz="2285" dirty="0"/>
              <a:t>】</a:t>
            </a:r>
          </a:p>
          <a:p>
            <a:r>
              <a:rPr lang="zh-CN" altLang="en-US" sz="2285" dirty="0"/>
              <a:t>张伟锋</a:t>
            </a:r>
            <a:r>
              <a:rPr lang="en-US" sz="2285" dirty="0"/>
              <a:t>2003</a:t>
            </a:r>
            <a:r>
              <a:rPr lang="zh-CN" altLang="en-US" sz="2285" dirty="0"/>
              <a:t>年与</a:t>
            </a:r>
            <a:r>
              <a:rPr lang="en-US" sz="2285" dirty="0"/>
              <a:t>3M</a:t>
            </a:r>
            <a:r>
              <a:rPr lang="zh-CN" altLang="en-US" sz="2285" dirty="0"/>
              <a:t>中国公司签订聘用合同，在工作期间作为知识产权专员执行公司的发明创造任务，与</a:t>
            </a:r>
            <a:r>
              <a:rPr lang="en-US" sz="2285" dirty="0"/>
              <a:t>3M</a:t>
            </a:r>
            <a:r>
              <a:rPr lang="zh-CN" altLang="en-US" sz="2285" dirty="0"/>
              <a:t>公司其他三位外国专家合作完成后，由</a:t>
            </a:r>
            <a:r>
              <a:rPr lang="en-US" sz="2285" dirty="0"/>
              <a:t>3M</a:t>
            </a:r>
            <a:r>
              <a:rPr lang="zh-CN" altLang="en-US" sz="2285" dirty="0"/>
              <a:t>创新公司向中国国家知识产权局申请名称为“反射偏振片和具有该反射偏振片的显示装置”的发明专利，并于</a:t>
            </a:r>
            <a:r>
              <a:rPr lang="en-US" sz="2285" dirty="0"/>
              <a:t>2010</a:t>
            </a:r>
            <a:r>
              <a:rPr lang="zh-CN" altLang="en-US" sz="2285" dirty="0"/>
              <a:t>年被授予发明专利权。根据</a:t>
            </a:r>
            <a:r>
              <a:rPr lang="en-US" sz="2285" dirty="0"/>
              <a:t>3M</a:t>
            </a:r>
            <a:r>
              <a:rPr lang="zh-CN" altLang="en-US" sz="2285" dirty="0"/>
              <a:t>公司与两被告之间的协议，该项发明专利的专利权人是</a:t>
            </a:r>
            <a:r>
              <a:rPr lang="en-US" sz="2285" dirty="0"/>
              <a:t>3M</a:t>
            </a:r>
            <a:r>
              <a:rPr lang="zh-CN" altLang="en-US" sz="2285" dirty="0"/>
              <a:t>创新公司。</a:t>
            </a:r>
          </a:p>
          <a:p>
            <a:r>
              <a:rPr lang="zh-CN" altLang="en-US" sz="2285" dirty="0"/>
              <a:t>一、二审法院最后判决被告</a:t>
            </a:r>
            <a:r>
              <a:rPr lang="en-US" sz="2285" dirty="0"/>
              <a:t>3M</a:t>
            </a:r>
            <a:r>
              <a:rPr lang="zh-CN" altLang="en-US" sz="2285" dirty="0"/>
              <a:t>中国有限公司支付原告张伟锋职务发明报酬人民币</a:t>
            </a:r>
            <a:r>
              <a:rPr lang="en-US" sz="2285" dirty="0"/>
              <a:t>20</a:t>
            </a:r>
            <a:r>
              <a:rPr lang="zh-CN" altLang="en-US" sz="2285" dirty="0"/>
              <a:t>万元。</a:t>
            </a:r>
            <a:endParaRPr lang="en-US" altLang="zh-CN" sz="2285" dirty="0"/>
          </a:p>
          <a:p>
            <a:endParaRPr lang="en-US" altLang="zh-CN" sz="2285" dirty="0"/>
          </a:p>
          <a:p>
            <a:r>
              <a:rPr lang="zh-CN" altLang="en-US" sz="2285" b="1" dirty="0"/>
              <a:t>唐素琴</a:t>
            </a:r>
            <a:r>
              <a:rPr lang="en-US" altLang="zh-CN" sz="2285" b="1" dirty="0"/>
              <a:t>,</a:t>
            </a:r>
            <a:r>
              <a:rPr lang="zh-CN" altLang="en-US" sz="2285" b="1" dirty="0"/>
              <a:t>刘昌恒</a:t>
            </a:r>
            <a:r>
              <a:rPr lang="en-US" altLang="zh-CN" sz="2285" b="1" dirty="0"/>
              <a:t>.</a:t>
            </a:r>
            <a:r>
              <a:rPr lang="zh-CN" altLang="en-US" sz="2285" b="1" dirty="0"/>
              <a:t>职务发明奖酬给付义务单位及其相关问题探讨  从张伟锋诉</a:t>
            </a:r>
            <a:r>
              <a:rPr lang="en-US" altLang="zh-CN" sz="2285" b="1" dirty="0"/>
              <a:t>3M</a:t>
            </a:r>
            <a:r>
              <a:rPr lang="zh-CN" altLang="en-US" sz="2285" b="1" dirty="0"/>
              <a:t>中国有限公司案件谈起</a:t>
            </a:r>
            <a:r>
              <a:rPr lang="en-US" altLang="zh-CN" sz="2285" b="1" dirty="0"/>
              <a:t>[J].</a:t>
            </a:r>
            <a:r>
              <a:rPr lang="zh-CN" altLang="en-US" sz="2285" b="1" dirty="0"/>
              <a:t>电子知识产权</a:t>
            </a:r>
            <a:r>
              <a:rPr lang="en-US" altLang="zh-CN" sz="2285" b="1" dirty="0"/>
              <a:t>,2015(07):19-25.</a:t>
            </a:r>
            <a:endParaRPr lang="zh-CN" altLang="en-US" sz="2285" b="1"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7133759"/>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905" y="77820"/>
            <a:ext cx="8202887" cy="899809"/>
          </a:xfrm>
        </p:spPr>
        <p:txBody>
          <a:bodyPr>
            <a:normAutofit/>
          </a:bodyPr>
          <a:lstStyle/>
          <a:p>
            <a:pPr algn="l"/>
            <a:r>
              <a:rPr lang="en-US" altLang="zh-CN" sz="3200" b="1" dirty="0">
                <a:solidFill>
                  <a:srgbClr val="808080"/>
                </a:solidFill>
                <a:cs typeface="微软简综艺"/>
              </a:rPr>
              <a:t>      </a:t>
            </a:r>
            <a:r>
              <a:rPr lang="zh-CN" altLang="en-US" sz="3200" b="1" dirty="0">
                <a:cs typeface="微软简综艺"/>
              </a:rPr>
              <a:t>财政资助项目知识产权的权利归属</a:t>
            </a:r>
          </a:p>
        </p:txBody>
      </p:sp>
      <p:sp>
        <p:nvSpPr>
          <p:cNvPr id="3" name="内容占位符 2"/>
          <p:cNvSpPr>
            <a:spLocks noGrp="1"/>
          </p:cNvSpPr>
          <p:nvPr>
            <p:ph idx="1"/>
          </p:nvPr>
        </p:nvSpPr>
        <p:spPr>
          <a:xfrm>
            <a:off x="1906905" y="1099821"/>
            <a:ext cx="8478520" cy="5098415"/>
          </a:xfrm>
        </p:spPr>
        <p:txBody>
          <a:bodyPr>
            <a:normAutofit fontScale="97500"/>
          </a:bodyPr>
          <a:lstStyle/>
          <a:p>
            <a:pPr eaLnBrk="1" hangingPunct="1">
              <a:lnSpc>
                <a:spcPct val="150000"/>
              </a:lnSpc>
              <a:spcBef>
                <a:spcPct val="0"/>
              </a:spcBef>
              <a:buFontTx/>
              <a:buNone/>
            </a:pPr>
            <a:r>
              <a:rPr lang="en-US" altLang="zh-CN" dirty="0">
                <a:solidFill>
                  <a:srgbClr val="000000"/>
                </a:solidFill>
                <a:latin typeface="Arial" panose="020B0604020202020204" pitchFamily="34" charset="0"/>
              </a:rPr>
              <a:t>  </a:t>
            </a:r>
            <a:r>
              <a:rPr lang="en-US" altLang="zh-CN" sz="2800" dirty="0">
                <a:solidFill>
                  <a:srgbClr val="000000"/>
                </a:solidFill>
                <a:latin typeface="Arial" panose="020B0604020202020204" pitchFamily="34" charset="0"/>
              </a:rPr>
              <a:t>《</a:t>
            </a:r>
            <a:r>
              <a:rPr lang="zh-CN" altLang="en-US" sz="2800" dirty="0">
                <a:solidFill>
                  <a:srgbClr val="000000"/>
                </a:solidFill>
                <a:latin typeface="Arial" panose="020B0604020202020204" pitchFamily="34" charset="0"/>
              </a:rPr>
              <a:t>科技进步法</a:t>
            </a:r>
            <a:r>
              <a:rPr lang="en-US" altLang="zh-CN" sz="2800" dirty="0">
                <a:solidFill>
                  <a:srgbClr val="000000"/>
                </a:solidFill>
                <a:latin typeface="Arial" panose="020B0604020202020204" pitchFamily="34" charset="0"/>
              </a:rPr>
              <a:t>》</a:t>
            </a:r>
            <a:r>
              <a:rPr lang="zh-CN" altLang="en-US" sz="2800" dirty="0">
                <a:solidFill>
                  <a:srgbClr val="000000"/>
                </a:solidFill>
                <a:latin typeface="Arial" panose="020B0604020202020204" pitchFamily="34" charset="0"/>
              </a:rPr>
              <a:t> 第二十条第一款</a:t>
            </a:r>
          </a:p>
          <a:p>
            <a:pPr eaLnBrk="1" hangingPunct="1">
              <a:lnSpc>
                <a:spcPct val="150000"/>
              </a:lnSpc>
              <a:spcBef>
                <a:spcPct val="0"/>
              </a:spcBef>
              <a:buFontTx/>
              <a:buNone/>
            </a:pPr>
            <a:r>
              <a:rPr lang="zh-CN" altLang="en-US" sz="2800" dirty="0">
                <a:solidFill>
                  <a:srgbClr val="000000"/>
                </a:solidFill>
                <a:latin typeface="Arial" panose="020B0604020202020204" pitchFamily="34" charset="0"/>
              </a:rPr>
              <a:t> </a:t>
            </a:r>
            <a:r>
              <a:rPr lang="zh-CN" altLang="en-US" sz="2800" dirty="0">
                <a:latin typeface="Arial" panose="020B0604020202020204" pitchFamily="34" charset="0"/>
              </a:rPr>
              <a:t>   利用财政性资金设立的科学技术基金项目或者科学技术计划项目所形成的发明专利权、计算机软件著作权、集成电路布图设计专有权和植物新品种权，除涉及国家安全、国家利益和重大社会公共利益的外，授权项目承担者依法取得。</a:t>
            </a:r>
          </a:p>
          <a:p>
            <a:pPr eaLnBrk="1" hangingPunct="1">
              <a:lnSpc>
                <a:spcPct val="150000"/>
              </a:lnSpc>
              <a:spcBef>
                <a:spcPct val="0"/>
              </a:spcBef>
              <a:buFontTx/>
              <a:buNone/>
            </a:pPr>
            <a:r>
              <a:rPr lang="zh-CN" altLang="en-US" sz="2800" dirty="0">
                <a:solidFill>
                  <a:srgbClr val="FF0000"/>
                </a:solidFill>
                <a:latin typeface="Arial" panose="020B0604020202020204" pitchFamily="34" charset="0"/>
              </a:rPr>
              <a:t>   </a:t>
            </a:r>
            <a:r>
              <a:rPr lang="zh-CN" altLang="en-US" sz="2800" b="1" dirty="0">
                <a:solidFill>
                  <a:srgbClr val="FF0000"/>
                </a:solidFill>
                <a:latin typeface="仿宋" panose="02010609060101010101" charset="-122"/>
                <a:ea typeface="仿宋" panose="02010609060101010101" charset="-122"/>
              </a:rPr>
              <a:t> 这一规定，解决了国家和项目承担单位的关系。</a:t>
            </a:r>
          </a:p>
          <a:p>
            <a:pPr eaLnBrk="1" hangingPunct="1">
              <a:lnSpc>
                <a:spcPct val="150000"/>
              </a:lnSpc>
              <a:spcBef>
                <a:spcPct val="0"/>
              </a:spcBef>
              <a:buFontTx/>
              <a:buNone/>
            </a:pPr>
            <a:r>
              <a:rPr lang="en-US" altLang="zh-CN" b="0" dirty="0">
                <a:solidFill>
                  <a:srgbClr val="FF0000"/>
                </a:solidFill>
                <a:latin typeface="Arial" panose="020B0604020202020204" pitchFamily="34" charset="0"/>
              </a:rPr>
              <a:t>    </a:t>
            </a:r>
          </a:p>
          <a:p>
            <a:pPr eaLnBrk="1" hangingPunct="1">
              <a:lnSpc>
                <a:spcPct val="150000"/>
              </a:lnSpc>
              <a:spcBef>
                <a:spcPct val="0"/>
              </a:spcBef>
              <a:buFontTx/>
              <a:buNone/>
            </a:pPr>
            <a:endParaRPr lang="zh-CN" altLang="en-US" b="0" dirty="0">
              <a:solidFill>
                <a:srgbClr val="000000"/>
              </a:solidFill>
              <a:latin typeface="Arial" panose="020B0604020202020204" pitchFamily="34" charset="0"/>
            </a:endParaRPr>
          </a:p>
          <a:p>
            <a:endParaRPr lang="zh-CN" altLang="en-US" b="0"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772074919"/>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4391" y="301557"/>
            <a:ext cx="8055429" cy="670328"/>
          </a:xfrm>
        </p:spPr>
        <p:txBody>
          <a:bodyPr>
            <a:normAutofit/>
          </a:bodyPr>
          <a:lstStyle/>
          <a:p>
            <a:pPr algn="ctr"/>
            <a:r>
              <a:rPr lang="zh-CN" altLang="en-US" sz="3200" b="1" dirty="0">
                <a:latin typeface="微软雅黑" panose="020B0503020204020204" charset="-122"/>
                <a:ea typeface="微软雅黑" panose="020B0503020204020204" charset="-122"/>
                <a:cs typeface="微软简综艺"/>
              </a:rPr>
              <a:t>（八） 如何认定职务发明奖酬的诉讼时效</a:t>
            </a:r>
          </a:p>
        </p:txBody>
      </p:sp>
      <p:sp>
        <p:nvSpPr>
          <p:cNvPr id="3" name="内容占位符 2"/>
          <p:cNvSpPr>
            <a:spLocks noGrp="1"/>
          </p:cNvSpPr>
          <p:nvPr>
            <p:ph idx="1"/>
          </p:nvPr>
        </p:nvSpPr>
        <p:spPr>
          <a:xfrm>
            <a:off x="1831565" y="1442341"/>
            <a:ext cx="8528870" cy="4525963"/>
          </a:xfrm>
        </p:spPr>
        <p:txBody>
          <a:bodyPr>
            <a:normAutofit fontScale="97500" lnSpcReduction="10000"/>
          </a:bodyPr>
          <a:lstStyle/>
          <a:p>
            <a:r>
              <a:rPr lang="zh-CN" altLang="en-US" sz="2665" dirty="0"/>
              <a:t>潘锡平与云南生物谷药业股份有限公司职务技术成果完成人奖励、报酬纠纷案（ </a:t>
            </a:r>
            <a:r>
              <a:rPr lang="en-US" altLang="zh-CN" sz="2665" dirty="0"/>
              <a:t>(2012)</a:t>
            </a:r>
            <a:r>
              <a:rPr lang="zh-CN" altLang="en-US" sz="2665" dirty="0"/>
              <a:t>云高民三终字第</a:t>
            </a:r>
            <a:r>
              <a:rPr lang="en-US" altLang="zh-CN" sz="2665" dirty="0"/>
              <a:t>59</a:t>
            </a:r>
            <a:r>
              <a:rPr lang="zh-CN" altLang="en-US" sz="2665" dirty="0"/>
              <a:t>号</a:t>
            </a:r>
            <a:r>
              <a:rPr lang="zh-CN" altLang="en-US" dirty="0"/>
              <a:t>）</a:t>
            </a:r>
            <a:endParaRPr lang="en-US" altLang="zh-CN" dirty="0"/>
          </a:p>
          <a:p>
            <a:r>
              <a:rPr lang="zh-CN" altLang="en-US" dirty="0">
                <a:solidFill>
                  <a:srgbClr val="3333FF"/>
                </a:solidFill>
              </a:rPr>
              <a:t>职务发明奖励和报酬有不同的诉讼时效</a:t>
            </a:r>
            <a:endParaRPr lang="en-US" altLang="zh-CN" dirty="0">
              <a:solidFill>
                <a:srgbClr val="3333FF"/>
              </a:solidFill>
            </a:endParaRPr>
          </a:p>
          <a:p>
            <a:r>
              <a:rPr lang="zh-CN" altLang="en-US" sz="2665" dirty="0"/>
              <a:t>东莞亿润电子制品有限公司与雷李华职务发明创造发明人奖励、报酬纠纷案（广东省高级人民法院（</a:t>
            </a:r>
            <a:r>
              <a:rPr lang="en-US" altLang="zh-CN" sz="2665" dirty="0"/>
              <a:t>2012</a:t>
            </a:r>
            <a:r>
              <a:rPr lang="zh-CN" altLang="en-US" sz="2665" dirty="0"/>
              <a:t>）粤高法民三终字第</a:t>
            </a:r>
            <a:r>
              <a:rPr lang="en-US" altLang="zh-CN" sz="2665" dirty="0"/>
              <a:t>121</a:t>
            </a:r>
            <a:r>
              <a:rPr lang="zh-CN" altLang="en-US" sz="2665" dirty="0"/>
              <a:t>号民事判决</a:t>
            </a:r>
            <a:endParaRPr lang="en-US" altLang="zh-CN" sz="2665" dirty="0"/>
          </a:p>
          <a:p>
            <a:r>
              <a:rPr lang="zh-CN" altLang="en-US" dirty="0">
                <a:solidFill>
                  <a:srgbClr val="3333FF"/>
                </a:solidFill>
              </a:rPr>
              <a:t>发明人只要在专利有效期内均可请求支付奖酬</a:t>
            </a:r>
            <a:endParaRPr lang="en-US" altLang="zh-CN" dirty="0">
              <a:solidFill>
                <a:srgbClr val="3333FF"/>
              </a:solidFill>
            </a:endParaRPr>
          </a:p>
          <a:p>
            <a:r>
              <a:rPr lang="zh-CN" altLang="en-US" sz="2665" dirty="0"/>
              <a:t>薛利民与武汉一枝花股份有限公司职务发明、设计奖励报酬纠纷案 </a:t>
            </a:r>
            <a:r>
              <a:rPr lang="en-US" altLang="zh-CN" sz="2665" dirty="0"/>
              <a:t>〔2004〕</a:t>
            </a:r>
            <a:r>
              <a:rPr lang="zh-CN" altLang="en-US" sz="2665" dirty="0"/>
              <a:t>鄂民三终字第</a:t>
            </a:r>
            <a:r>
              <a:rPr lang="en-US" altLang="zh-CN" sz="2665" dirty="0"/>
              <a:t>10</a:t>
            </a:r>
            <a:r>
              <a:rPr lang="zh-CN" altLang="en-US" sz="2665" dirty="0"/>
              <a:t>号）</a:t>
            </a:r>
            <a:endParaRPr lang="en-US" altLang="zh-CN" sz="2665" dirty="0"/>
          </a:p>
          <a:p>
            <a:r>
              <a:rPr lang="zh-CN" altLang="en-US" dirty="0">
                <a:solidFill>
                  <a:srgbClr val="3333FF"/>
                </a:solidFill>
              </a:rPr>
              <a:t>发明人请求支付的奖酬数额应限定在起诉之日内向前推算两年</a:t>
            </a:r>
            <a:endParaRPr lang="en-US" altLang="zh-CN" dirty="0">
              <a:solidFill>
                <a:srgbClr val="3333FF"/>
              </a:solidFill>
            </a:endParaRPr>
          </a:p>
          <a:p>
            <a:endParaRPr lang="en-US" altLang="zh-CN" dirty="0">
              <a:solidFill>
                <a:srgbClr val="3333FF"/>
              </a:solidFill>
            </a:endParaRPr>
          </a:p>
          <a:p>
            <a:endParaRPr lang="en-US" altLang="zh-CN" dirty="0">
              <a:solidFill>
                <a:srgbClr val="3333FF"/>
              </a:solidFill>
            </a:endParaRPr>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897797090"/>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如何认定职务发明奖酬的诉讼时效？</a:t>
            </a:r>
          </a:p>
        </p:txBody>
      </p:sp>
      <p:sp>
        <p:nvSpPr>
          <p:cNvPr id="3" name="内容占位符 2"/>
          <p:cNvSpPr>
            <a:spLocks noGrp="1"/>
          </p:cNvSpPr>
          <p:nvPr>
            <p:ph idx="1"/>
          </p:nvPr>
        </p:nvSpPr>
        <p:spPr>
          <a:xfrm>
            <a:off x="815009" y="1268761"/>
            <a:ext cx="9855713" cy="4525963"/>
          </a:xfrm>
        </p:spPr>
        <p:txBody>
          <a:bodyPr>
            <a:normAutofit/>
          </a:bodyPr>
          <a:lstStyle/>
          <a:p>
            <a:r>
              <a:rPr lang="en-US" altLang="zh-CN" sz="2800" dirty="0"/>
              <a:t>1.</a:t>
            </a:r>
            <a:r>
              <a:rPr lang="zh-CN" altLang="en-US" sz="2800" dirty="0"/>
              <a:t>首先明确职务发明奖酬的支付期限；</a:t>
            </a:r>
            <a:endParaRPr lang="en-US" altLang="zh-CN" sz="2800" dirty="0"/>
          </a:p>
          <a:p>
            <a:r>
              <a:rPr lang="en-US" altLang="zh-CN" sz="2800" dirty="0"/>
              <a:t>2.</a:t>
            </a:r>
            <a:r>
              <a:rPr lang="zh-CN" altLang="en-US" sz="2800" dirty="0"/>
              <a:t>如有约定，诉讼时效从约定或规定的支付期限届满之日起两年；</a:t>
            </a:r>
            <a:endParaRPr lang="en-US" altLang="zh-CN" sz="2800" dirty="0"/>
          </a:p>
          <a:p>
            <a:r>
              <a:rPr lang="en-US" altLang="zh-CN" sz="2800" dirty="0"/>
              <a:t>3.</a:t>
            </a:r>
            <a:r>
              <a:rPr lang="zh-CN" altLang="en-US" sz="2800" dirty="0"/>
              <a:t>如未约定，奖励与报酬分别计算诉讼时效，奖励为专利授权公告之日起三个月后起算；报酬应结合职务发明专利的实施时间确定职务发明报酬纠纷的诉讼时效的起算点，并参考未约定履行期限的合同一样的诉讼时效的方式确定</a:t>
            </a:r>
            <a:r>
              <a:rPr lang="zh-CN" altLang="en-US" dirty="0"/>
              <a:t>。</a:t>
            </a:r>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985537765"/>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5076" y="270939"/>
            <a:ext cx="9817179" cy="1143000"/>
          </a:xfrm>
        </p:spPr>
        <p:txBody>
          <a:bodyPr>
            <a:normAutofit fontScale="90000"/>
          </a:bodyPr>
          <a:lstStyle/>
          <a:p>
            <a:pPr algn="l"/>
            <a:r>
              <a:rPr lang="zh-CN" altLang="en-US" sz="3600" b="1" dirty="0">
                <a:latin typeface="微软雅黑" panose="020B0503020204020204" charset="-122"/>
                <a:ea typeface="微软雅黑" panose="020B0503020204020204" charset="-122"/>
                <a:cs typeface="微软简综艺"/>
              </a:rPr>
              <a:t>（九）未缴年费导致专利权终止后职务发明人的权利</a:t>
            </a:r>
            <a:br>
              <a:rPr lang="zh-CN" altLang="en-US" dirty="0"/>
            </a:br>
            <a:endParaRPr lang="zh-CN" altLang="en-US" dirty="0"/>
          </a:p>
        </p:txBody>
      </p:sp>
      <p:sp>
        <p:nvSpPr>
          <p:cNvPr id="3" name="内容占位符 2"/>
          <p:cNvSpPr>
            <a:spLocks noGrp="1"/>
          </p:cNvSpPr>
          <p:nvPr>
            <p:ph idx="1"/>
          </p:nvPr>
        </p:nvSpPr>
        <p:spPr>
          <a:xfrm>
            <a:off x="2068290" y="1413939"/>
            <a:ext cx="8055429" cy="4525963"/>
          </a:xfrm>
        </p:spPr>
        <p:txBody>
          <a:bodyPr>
            <a:normAutofit lnSpcReduction="10000"/>
          </a:bodyPr>
          <a:lstStyle/>
          <a:p>
            <a:r>
              <a:rPr lang="zh-CN" altLang="en-US" dirty="0"/>
              <a:t>陈道庆</a:t>
            </a:r>
            <a:r>
              <a:rPr lang="en-US" altLang="zh-CN" dirty="0"/>
              <a:t>VS.</a:t>
            </a:r>
            <a:r>
              <a:rPr lang="zh-CN" altLang="en-US" dirty="0"/>
              <a:t>金城集团索要报酬纠纷案</a:t>
            </a:r>
            <a:endParaRPr lang="en-US" altLang="zh-CN" dirty="0"/>
          </a:p>
          <a:p>
            <a:r>
              <a:rPr lang="en-US" altLang="zh-CN" sz="2665" dirty="0"/>
              <a:t>2000</a:t>
            </a:r>
            <a:r>
              <a:rPr lang="zh-CN" altLang="en-US" sz="2665" dirty="0"/>
              <a:t>年</a:t>
            </a:r>
            <a:r>
              <a:rPr lang="en-US" altLang="zh-CN" sz="2665" dirty="0"/>
              <a:t>12</a:t>
            </a:r>
            <a:r>
              <a:rPr lang="zh-CN" altLang="en-US" sz="2665" dirty="0"/>
              <a:t>月</a:t>
            </a:r>
            <a:r>
              <a:rPr lang="en-US" altLang="zh-CN" sz="2665" dirty="0"/>
              <a:t>29</a:t>
            </a:r>
            <a:r>
              <a:rPr lang="zh-CN" altLang="en-US" sz="2665" dirty="0"/>
              <a:t>日，金城集团向国知局申请了一项名称为“整体涡轮精铸压型活块平拉式出型装置”的实用新型专利，设计人为公司职工陈道庆，</a:t>
            </a:r>
            <a:r>
              <a:rPr lang="en-US" altLang="zh-CN" sz="2665" dirty="0"/>
              <a:t>2002</a:t>
            </a:r>
            <a:r>
              <a:rPr lang="zh-CN" altLang="en-US" sz="2665" dirty="0"/>
              <a:t>年</a:t>
            </a:r>
            <a:r>
              <a:rPr lang="en-US" altLang="zh-CN" sz="2665" dirty="0"/>
              <a:t>1</a:t>
            </a:r>
            <a:r>
              <a:rPr lang="zh-CN" altLang="en-US" sz="2665" dirty="0"/>
              <a:t>月</a:t>
            </a:r>
            <a:r>
              <a:rPr lang="en-US" altLang="zh-CN" sz="2665" dirty="0"/>
              <a:t>2</a:t>
            </a:r>
            <a:r>
              <a:rPr lang="zh-CN" altLang="en-US" sz="2665" dirty="0"/>
              <a:t>日获得授权并公告。</a:t>
            </a:r>
            <a:r>
              <a:rPr lang="zh-CN" altLang="en-US" sz="2665" dirty="0">
                <a:solidFill>
                  <a:srgbClr val="FF0000"/>
                </a:solidFill>
              </a:rPr>
              <a:t>由于未缴年费，该专利权已于</a:t>
            </a:r>
            <a:r>
              <a:rPr lang="en-US" altLang="zh-CN" sz="2665" dirty="0">
                <a:solidFill>
                  <a:srgbClr val="FF0000"/>
                </a:solidFill>
              </a:rPr>
              <a:t>2008</a:t>
            </a:r>
            <a:r>
              <a:rPr lang="zh-CN" altLang="en-US" sz="2665" dirty="0">
                <a:solidFill>
                  <a:srgbClr val="FF0000"/>
                </a:solidFill>
              </a:rPr>
              <a:t>年</a:t>
            </a:r>
            <a:r>
              <a:rPr lang="en-US" altLang="zh-CN" sz="2665" dirty="0">
                <a:solidFill>
                  <a:srgbClr val="FF0000"/>
                </a:solidFill>
              </a:rPr>
              <a:t>2</a:t>
            </a:r>
            <a:r>
              <a:rPr lang="zh-CN" altLang="en-US" sz="2665" dirty="0">
                <a:solidFill>
                  <a:srgbClr val="FF0000"/>
                </a:solidFill>
              </a:rPr>
              <a:t>月</a:t>
            </a:r>
            <a:r>
              <a:rPr lang="en-US" altLang="zh-CN" sz="2665" dirty="0">
                <a:solidFill>
                  <a:srgbClr val="FF0000"/>
                </a:solidFill>
              </a:rPr>
              <a:t>20</a:t>
            </a:r>
            <a:r>
              <a:rPr lang="zh-CN" altLang="en-US" sz="2665" dirty="0">
                <a:solidFill>
                  <a:srgbClr val="FF0000"/>
                </a:solidFill>
              </a:rPr>
              <a:t>日终止。</a:t>
            </a:r>
            <a:endParaRPr lang="en-US" altLang="zh-CN" sz="2665" dirty="0">
              <a:solidFill>
                <a:srgbClr val="FF0000"/>
              </a:solidFill>
            </a:endParaRPr>
          </a:p>
          <a:p>
            <a:r>
              <a:rPr lang="zh-CN" altLang="en-US" sz="2665" dirty="0"/>
              <a:t>专利获得授权后得到了金城集团按照相关法律规定给予的一次性奖金</a:t>
            </a:r>
            <a:r>
              <a:rPr lang="en-US" altLang="zh-CN" sz="2665" dirty="0"/>
              <a:t>500</a:t>
            </a:r>
            <a:r>
              <a:rPr lang="zh-CN" altLang="en-US" sz="2665" dirty="0"/>
              <a:t>元，除此之外长期以来我分文未取。自</a:t>
            </a:r>
            <a:r>
              <a:rPr lang="en-US" altLang="zh-CN" sz="2665" dirty="0"/>
              <a:t>2000</a:t>
            </a:r>
            <a:r>
              <a:rPr lang="zh-CN" altLang="en-US" sz="2665" dirty="0"/>
              <a:t>年起动力起动机生产量逐年增加，</a:t>
            </a:r>
            <a:r>
              <a:rPr lang="en-US" altLang="zh-CN" sz="2665" dirty="0"/>
              <a:t>2010</a:t>
            </a:r>
            <a:r>
              <a:rPr lang="zh-CN" altLang="en-US" sz="2665" dirty="0"/>
              <a:t>年已达</a:t>
            </a:r>
            <a:r>
              <a:rPr lang="en-US" altLang="zh-CN" sz="2665" dirty="0"/>
              <a:t>150</a:t>
            </a:r>
            <a:r>
              <a:rPr lang="zh-CN" altLang="en-US" sz="2665" dirty="0"/>
              <a:t>套，每套售价为</a:t>
            </a:r>
            <a:r>
              <a:rPr lang="en-US" altLang="zh-CN" sz="2665" dirty="0"/>
              <a:t>150</a:t>
            </a:r>
            <a:r>
              <a:rPr lang="zh-CN" altLang="en-US" sz="2665" dirty="0"/>
              <a:t>万元左右。故请求判令金城集团按照专利法的相关规定，向其核发报酬人民币</a:t>
            </a:r>
            <a:r>
              <a:rPr lang="en-US" altLang="zh-CN" sz="2665" dirty="0"/>
              <a:t>20</a:t>
            </a:r>
            <a:r>
              <a:rPr lang="zh-CN" altLang="en-US" sz="2665" dirty="0"/>
              <a:t>万元。</a:t>
            </a:r>
          </a:p>
          <a:p>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4222686208"/>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637" y="0"/>
            <a:ext cx="3427980" cy="896336"/>
          </a:xfrm>
        </p:spPr>
        <p:txBody>
          <a:bodyPr/>
          <a:lstStyle/>
          <a:p>
            <a:r>
              <a:rPr lang="zh-CN" altLang="en-US" dirty="0"/>
              <a:t>法院观点：</a:t>
            </a:r>
          </a:p>
        </p:txBody>
      </p:sp>
      <p:graphicFrame>
        <p:nvGraphicFramePr>
          <p:cNvPr id="4" name="图示 3"/>
          <p:cNvGraphicFramePr/>
          <p:nvPr/>
        </p:nvGraphicFramePr>
        <p:xfrm>
          <a:off x="4451617" y="312496"/>
          <a:ext cx="6119627" cy="6545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左箭头 5"/>
          <p:cNvSpPr/>
          <p:nvPr/>
        </p:nvSpPr>
        <p:spPr>
          <a:xfrm>
            <a:off x="3743902" y="3891523"/>
            <a:ext cx="874232" cy="659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715"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文本框 6"/>
          <p:cNvSpPr txBox="1"/>
          <p:nvPr/>
        </p:nvSpPr>
        <p:spPr>
          <a:xfrm>
            <a:off x="844952" y="1092028"/>
            <a:ext cx="2973687" cy="526297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因此，根据证据及论证，从一定程度上反映</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cs"/>
              </a:rPr>
              <a:t>涉案专利具有较高的经济价值。</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最后法院综合考虑涉案专利的价值、陈道庆对涉案专利所作的贡献、涉案专利的保护期、涉案专利在生产中的作用、金城集团购买动力涡轮产品的价格及数量等因素，确定给付陈道庆报酬</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5</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万元</a:t>
            </a:r>
            <a:r>
              <a:rPr kumimoji="0" lang="zh-CN" altLang="en-US" sz="1905"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p>
        </p:txBody>
      </p:sp>
      <p:sp>
        <p:nvSpPr>
          <p:cNvPr id="8" name="灯片编号占位符 7"/>
          <p:cNvSpPr>
            <a:spLocks noGrp="1"/>
          </p:cNvSpPr>
          <p:nvPr>
            <p:ph type="sldNum" sz="quarter" idx="429496729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0AC4D8-652B-4FE5-A8FC-A77F46397E89}" type="slidenum">
              <a:rPr kumimoji="0" lang="zh-CN" altLang="en-US" sz="1145"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zh-CN" altLang="en-US" sz="1145"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4294967295"/>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1131637052"/>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rPr>
              <a:t>四、两个案例的讨论报告</a:t>
            </a:r>
          </a:p>
        </p:txBody>
      </p:sp>
      <p:sp>
        <p:nvSpPr>
          <p:cNvPr id="3" name="内容占位符 2"/>
          <p:cNvSpPr>
            <a:spLocks noGrp="1"/>
          </p:cNvSpPr>
          <p:nvPr>
            <p:ph idx="1"/>
          </p:nvPr>
        </p:nvSpPr>
        <p:spPr>
          <a:xfrm>
            <a:off x="782129" y="1417638"/>
            <a:ext cx="10972800" cy="4525963"/>
          </a:xfrm>
        </p:spPr>
        <p:txBody>
          <a:bodyPr/>
          <a:lstStyle/>
          <a:p>
            <a:r>
              <a:rPr lang="zh-CN" altLang="en-US" dirty="0"/>
              <a:t>案例一：立业制药股份有限公司与余述南发明专利实施许可合同纠纷上诉案</a:t>
            </a:r>
            <a:endParaRPr lang="en-US" altLang="zh-CN" dirty="0"/>
          </a:p>
          <a:p>
            <a:r>
              <a:rPr lang="zh-CN" altLang="en-US" dirty="0">
                <a:solidFill>
                  <a:srgbClr val="0066FF"/>
                </a:solidFill>
              </a:rPr>
              <a:t>报告人：寇鑫淼  许发棠</a:t>
            </a:r>
            <a:endParaRPr lang="en-US" altLang="zh-CN" dirty="0">
              <a:solidFill>
                <a:srgbClr val="0066FF"/>
              </a:solidFill>
            </a:endParaRPr>
          </a:p>
          <a:p>
            <a:endParaRPr lang="en-US" altLang="zh-CN" dirty="0">
              <a:solidFill>
                <a:srgbClr val="0066FF"/>
              </a:solidFill>
            </a:endParaRPr>
          </a:p>
          <a:p>
            <a:r>
              <a:rPr lang="zh-CN" altLang="en-US" dirty="0"/>
              <a:t>案例二：裴大国、李朝明技术成果完成人署名权、荣誉权、奖励权纠纷二审民事判决书</a:t>
            </a:r>
            <a:endParaRPr lang="en-US" altLang="zh-CN" dirty="0"/>
          </a:p>
          <a:p>
            <a:r>
              <a:rPr lang="zh-CN" altLang="en-US" dirty="0">
                <a:solidFill>
                  <a:srgbClr val="0066FF"/>
                </a:solidFill>
              </a:rPr>
              <a:t>报告人：魏旭丹  聂敬哲</a:t>
            </a:r>
            <a:endParaRPr lang="en-US" altLang="zh-CN" dirty="0">
              <a:solidFill>
                <a:srgbClr val="0066FF"/>
              </a:solidFill>
            </a:endParaRPr>
          </a:p>
          <a:p>
            <a:endParaRPr lang="en-US" altLang="zh-CN" dirty="0"/>
          </a:p>
          <a:p>
            <a:endParaRPr lang="zh-CN" altLang="en-US" dirty="0">
              <a:solidFill>
                <a:srgbClr val="0066FF"/>
              </a:solidFill>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7935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064C7313-C3E7-4213-92CF-6B9253D36F75}"/>
              </a:ext>
            </a:extLst>
          </p:cNvPr>
          <p:cNvSpPr/>
          <p:nvPr/>
        </p:nvSpPr>
        <p:spPr>
          <a:xfrm>
            <a:off x="8004854" y="3578672"/>
            <a:ext cx="1357688" cy="1358798"/>
          </a:xfrm>
          <a:prstGeom prst="ellipse">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rPr>
              <a:t>资助</a:t>
            </a:r>
            <a:endParaRPr kumimoji="0" lang="en-US" altLang="zh-CN" sz="2000" b="1"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等线" panose="020F0502020204030204"/>
                <a:ea typeface="等线" panose="02010600030101010101" pitchFamily="2" charset="-122"/>
                <a:cs typeface="+mn-cs"/>
              </a:rPr>
              <a:t>协议</a:t>
            </a:r>
          </a:p>
        </p:txBody>
      </p:sp>
      <p:sp>
        <p:nvSpPr>
          <p:cNvPr id="17" name="矩形 16">
            <a:extLst>
              <a:ext uri="{FF2B5EF4-FFF2-40B4-BE49-F238E27FC236}">
                <a16:creationId xmlns:a16="http://schemas.microsoft.com/office/drawing/2014/main" id="{D1E5AD27-19A2-44FB-A313-30CA191B72DF}"/>
              </a:ext>
            </a:extLst>
          </p:cNvPr>
          <p:cNvSpPr/>
          <p:nvPr/>
        </p:nvSpPr>
        <p:spPr>
          <a:xfrm>
            <a:off x="8252082" y="1402285"/>
            <a:ext cx="1193168" cy="7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托管财产和纳税</a:t>
            </a:r>
          </a:p>
        </p:txBody>
      </p:sp>
      <p:sp>
        <p:nvSpPr>
          <p:cNvPr id="18" name="矩形 17">
            <a:extLst>
              <a:ext uri="{FF2B5EF4-FFF2-40B4-BE49-F238E27FC236}">
                <a16:creationId xmlns:a16="http://schemas.microsoft.com/office/drawing/2014/main" id="{B36612FF-5E84-4F62-B49A-4B598ECA8C2C}"/>
              </a:ext>
            </a:extLst>
          </p:cNvPr>
          <p:cNvSpPr/>
          <p:nvPr/>
        </p:nvSpPr>
        <p:spPr>
          <a:xfrm>
            <a:off x="8328453" y="2413997"/>
            <a:ext cx="1039022" cy="5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管理和保护</a:t>
            </a:r>
          </a:p>
        </p:txBody>
      </p:sp>
      <p:cxnSp>
        <p:nvCxnSpPr>
          <p:cNvPr id="20" name="直接箭头连接符 19">
            <a:extLst>
              <a:ext uri="{FF2B5EF4-FFF2-40B4-BE49-F238E27FC236}">
                <a16:creationId xmlns:a16="http://schemas.microsoft.com/office/drawing/2014/main" id="{3329FD48-BD1A-4F50-ABA5-EAFE67267CDB}"/>
              </a:ext>
            </a:extLst>
          </p:cNvPr>
          <p:cNvCxnSpPr>
            <a:cxnSpLocks/>
          </p:cNvCxnSpPr>
          <p:nvPr/>
        </p:nvCxnSpPr>
        <p:spPr>
          <a:xfrm>
            <a:off x="7772293" y="2153807"/>
            <a:ext cx="18005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12F0D4D9-C557-49B5-A3B4-D48AC2EAE2C1}"/>
              </a:ext>
            </a:extLst>
          </p:cNvPr>
          <p:cNvCxnSpPr>
            <a:cxnSpLocks/>
          </p:cNvCxnSpPr>
          <p:nvPr/>
        </p:nvCxnSpPr>
        <p:spPr>
          <a:xfrm flipH="1">
            <a:off x="8099851" y="2414920"/>
            <a:ext cx="1497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a:extLst>
              <a:ext uri="{FF2B5EF4-FFF2-40B4-BE49-F238E27FC236}">
                <a16:creationId xmlns:a16="http://schemas.microsoft.com/office/drawing/2014/main" id="{AC843D72-D760-408C-ACF9-BAC2867ECACC}"/>
              </a:ext>
            </a:extLst>
          </p:cNvPr>
          <p:cNvSpPr/>
          <p:nvPr/>
        </p:nvSpPr>
        <p:spPr>
          <a:xfrm>
            <a:off x="7526084" y="3093408"/>
            <a:ext cx="354031" cy="19442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政府代理机构</a:t>
            </a:r>
          </a:p>
        </p:txBody>
      </p:sp>
      <p:cxnSp>
        <p:nvCxnSpPr>
          <p:cNvPr id="24" name="直接箭头连接符 23">
            <a:extLst>
              <a:ext uri="{FF2B5EF4-FFF2-40B4-BE49-F238E27FC236}">
                <a16:creationId xmlns:a16="http://schemas.microsoft.com/office/drawing/2014/main" id="{D1414C88-7ACB-4B5C-9A59-21F4ABD4A801}"/>
              </a:ext>
            </a:extLst>
          </p:cNvPr>
          <p:cNvCxnSpPr>
            <a:cxnSpLocks/>
          </p:cNvCxnSpPr>
          <p:nvPr/>
        </p:nvCxnSpPr>
        <p:spPr>
          <a:xfrm>
            <a:off x="7529893" y="2632026"/>
            <a:ext cx="0" cy="81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929A6AA6-4946-477E-AF20-098A7FDEFB36}"/>
              </a:ext>
            </a:extLst>
          </p:cNvPr>
          <p:cNvSpPr/>
          <p:nvPr/>
        </p:nvSpPr>
        <p:spPr>
          <a:xfrm>
            <a:off x="7584902" y="2741320"/>
            <a:ext cx="295213" cy="4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35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代理</a:t>
            </a:r>
          </a:p>
        </p:txBody>
      </p:sp>
      <p:cxnSp>
        <p:nvCxnSpPr>
          <p:cNvPr id="30" name="连接符: 肘形 29">
            <a:extLst>
              <a:ext uri="{FF2B5EF4-FFF2-40B4-BE49-F238E27FC236}">
                <a16:creationId xmlns:a16="http://schemas.microsoft.com/office/drawing/2014/main" id="{B7EC4152-F9F1-4767-8E6A-02A094F56294}"/>
              </a:ext>
            </a:extLst>
          </p:cNvPr>
          <p:cNvCxnSpPr>
            <a:cxnSpLocks/>
            <a:endCxn id="32" idx="1"/>
          </p:cNvCxnSpPr>
          <p:nvPr/>
        </p:nvCxnSpPr>
        <p:spPr>
          <a:xfrm rot="16200000" flipH="1">
            <a:off x="6255421" y="3709573"/>
            <a:ext cx="2809542" cy="6797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FDEBD58D-F596-4028-A2BE-698878276862}"/>
              </a:ext>
            </a:extLst>
          </p:cNvPr>
          <p:cNvGrpSpPr/>
          <p:nvPr/>
        </p:nvGrpSpPr>
        <p:grpSpPr>
          <a:xfrm>
            <a:off x="9367476" y="2910900"/>
            <a:ext cx="749609" cy="2352397"/>
            <a:chOff x="7345680" y="2273306"/>
            <a:chExt cx="497840" cy="2872605"/>
          </a:xfrm>
        </p:grpSpPr>
        <p:sp>
          <p:nvSpPr>
            <p:cNvPr id="35" name="矩形 34">
              <a:extLst>
                <a:ext uri="{FF2B5EF4-FFF2-40B4-BE49-F238E27FC236}">
                  <a16:creationId xmlns:a16="http://schemas.microsoft.com/office/drawing/2014/main" id="{7AF33C7B-37DE-4255-A6A5-0132063CF346}"/>
                </a:ext>
              </a:extLst>
            </p:cNvPr>
            <p:cNvSpPr/>
            <p:nvPr/>
          </p:nvSpPr>
          <p:spPr>
            <a:xfrm>
              <a:off x="7345680" y="2273306"/>
              <a:ext cx="497840" cy="19777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项目承担者</a:t>
              </a:r>
            </a:p>
          </p:txBody>
        </p:sp>
        <p:sp>
          <p:nvSpPr>
            <p:cNvPr id="36" name="矩形 35">
              <a:extLst>
                <a:ext uri="{FF2B5EF4-FFF2-40B4-BE49-F238E27FC236}">
                  <a16:creationId xmlns:a16="http://schemas.microsoft.com/office/drawing/2014/main" id="{3B8C4A7E-99A4-4940-8AC8-FD0976C17B71}"/>
                </a:ext>
              </a:extLst>
            </p:cNvPr>
            <p:cNvSpPr/>
            <p:nvPr/>
          </p:nvSpPr>
          <p:spPr>
            <a:xfrm>
              <a:off x="7345680" y="3984642"/>
              <a:ext cx="497840" cy="4421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转化</a:t>
              </a:r>
              <a:endParaRPr kumimoji="0" lang="en-US" altLang="zh-CN"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人员</a:t>
              </a:r>
            </a:p>
          </p:txBody>
        </p:sp>
        <p:sp>
          <p:nvSpPr>
            <p:cNvPr id="37" name="矩形 36">
              <a:extLst>
                <a:ext uri="{FF2B5EF4-FFF2-40B4-BE49-F238E27FC236}">
                  <a16:creationId xmlns:a16="http://schemas.microsoft.com/office/drawing/2014/main" id="{C2BDEB9C-AE3D-43CB-BFE8-83C8900F4323}"/>
                </a:ext>
              </a:extLst>
            </p:cNvPr>
            <p:cNvSpPr/>
            <p:nvPr/>
          </p:nvSpPr>
          <p:spPr>
            <a:xfrm>
              <a:off x="7345680" y="4426760"/>
              <a:ext cx="497840" cy="71915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发明人</a:t>
              </a:r>
            </a:p>
          </p:txBody>
        </p:sp>
      </p:grpSp>
      <p:sp>
        <p:nvSpPr>
          <p:cNvPr id="42" name="矩形 41">
            <a:extLst>
              <a:ext uri="{FF2B5EF4-FFF2-40B4-BE49-F238E27FC236}">
                <a16:creationId xmlns:a16="http://schemas.microsoft.com/office/drawing/2014/main" id="{7DA60F11-5CC9-4ED4-91E2-72BB444D9033}"/>
              </a:ext>
            </a:extLst>
          </p:cNvPr>
          <p:cNvSpPr/>
          <p:nvPr/>
        </p:nvSpPr>
        <p:spPr>
          <a:xfrm>
            <a:off x="10120894" y="2950623"/>
            <a:ext cx="590550" cy="5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产品</a:t>
            </a:r>
          </a:p>
        </p:txBody>
      </p:sp>
      <p:sp>
        <p:nvSpPr>
          <p:cNvPr id="43" name="矩形 42">
            <a:extLst>
              <a:ext uri="{FF2B5EF4-FFF2-40B4-BE49-F238E27FC236}">
                <a16:creationId xmlns:a16="http://schemas.microsoft.com/office/drawing/2014/main" id="{807A6277-18CD-4577-9F5E-1A55011D08D7}"/>
              </a:ext>
            </a:extLst>
          </p:cNvPr>
          <p:cNvSpPr/>
          <p:nvPr/>
        </p:nvSpPr>
        <p:spPr>
          <a:xfrm>
            <a:off x="10120894" y="3630396"/>
            <a:ext cx="59055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p>
        </p:txBody>
      </p:sp>
      <p:sp>
        <p:nvSpPr>
          <p:cNvPr id="44" name="矩形 43">
            <a:extLst>
              <a:ext uri="{FF2B5EF4-FFF2-40B4-BE49-F238E27FC236}">
                <a16:creationId xmlns:a16="http://schemas.microsoft.com/office/drawing/2014/main" id="{F282120D-2D65-4944-A014-DF73789AA883}"/>
              </a:ext>
            </a:extLst>
          </p:cNvPr>
          <p:cNvSpPr/>
          <p:nvPr/>
        </p:nvSpPr>
        <p:spPr>
          <a:xfrm>
            <a:off x="10111027" y="4250867"/>
            <a:ext cx="590550" cy="105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研发成果</a:t>
            </a:r>
          </a:p>
        </p:txBody>
      </p:sp>
      <p:cxnSp>
        <p:nvCxnSpPr>
          <p:cNvPr id="46" name="连接符: 肘形 45">
            <a:extLst>
              <a:ext uri="{FF2B5EF4-FFF2-40B4-BE49-F238E27FC236}">
                <a16:creationId xmlns:a16="http://schemas.microsoft.com/office/drawing/2014/main" id="{3417AFF6-CB1B-41AD-9D1D-64C73B13041B}"/>
              </a:ext>
            </a:extLst>
          </p:cNvPr>
          <p:cNvCxnSpPr>
            <a:cxnSpLocks/>
            <a:endCxn id="44" idx="2"/>
          </p:cNvCxnSpPr>
          <p:nvPr/>
        </p:nvCxnSpPr>
        <p:spPr>
          <a:xfrm flipV="1">
            <a:off x="9221186" y="5304978"/>
            <a:ext cx="1185117" cy="3056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4AED746-5BDA-416F-B239-F8707FD74D36}"/>
              </a:ext>
            </a:extLst>
          </p:cNvPr>
          <p:cNvCxnSpPr>
            <a:cxnSpLocks/>
          </p:cNvCxnSpPr>
          <p:nvPr/>
        </p:nvCxnSpPr>
        <p:spPr>
          <a:xfrm flipH="1" flipV="1">
            <a:off x="10111028" y="2495222"/>
            <a:ext cx="15925" cy="53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C79186BD-B951-457F-B3BE-0ED23090BEA4}"/>
              </a:ext>
            </a:extLst>
          </p:cNvPr>
          <p:cNvCxnSpPr>
            <a:cxnSpLocks/>
          </p:cNvCxnSpPr>
          <p:nvPr/>
        </p:nvCxnSpPr>
        <p:spPr>
          <a:xfrm flipH="1" flipV="1">
            <a:off x="10711445" y="2508943"/>
            <a:ext cx="1905" cy="52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3C23A472-9CE0-4F5C-870B-7A7554D49084}"/>
              </a:ext>
            </a:extLst>
          </p:cNvPr>
          <p:cNvSpPr/>
          <p:nvPr/>
        </p:nvSpPr>
        <p:spPr>
          <a:xfrm rot="16200000">
            <a:off x="10244567" y="2611967"/>
            <a:ext cx="343204" cy="137156"/>
          </a:xfrm>
          <a:prstGeom prst="rightArrow">
            <a:avLst>
              <a:gd name="adj1" fmla="val 50000"/>
              <a:gd name="adj2" fmla="val 597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1" name="直接箭头连接符 60">
            <a:extLst>
              <a:ext uri="{FF2B5EF4-FFF2-40B4-BE49-F238E27FC236}">
                <a16:creationId xmlns:a16="http://schemas.microsoft.com/office/drawing/2014/main" id="{BF943CAB-C0EE-40FB-9C92-B5198B9BAC78}"/>
              </a:ext>
            </a:extLst>
          </p:cNvPr>
          <p:cNvCxnSpPr>
            <a:cxnSpLocks/>
          </p:cNvCxnSpPr>
          <p:nvPr/>
        </p:nvCxnSpPr>
        <p:spPr>
          <a:xfrm>
            <a:off x="10120895" y="4072356"/>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直接箭头连接符 63">
            <a:extLst>
              <a:ext uri="{FF2B5EF4-FFF2-40B4-BE49-F238E27FC236}">
                <a16:creationId xmlns:a16="http://schemas.microsoft.com/office/drawing/2014/main" id="{A4EC839E-2056-4AE1-9377-1B8E72004B05}"/>
              </a:ext>
            </a:extLst>
          </p:cNvPr>
          <p:cNvCxnSpPr>
            <a:cxnSpLocks/>
          </p:cNvCxnSpPr>
          <p:nvPr/>
        </p:nvCxnSpPr>
        <p:spPr>
          <a:xfrm flipH="1">
            <a:off x="10130762" y="3632278"/>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矩形: 圆角 1">
            <a:extLst>
              <a:ext uri="{FF2B5EF4-FFF2-40B4-BE49-F238E27FC236}">
                <a16:creationId xmlns:a16="http://schemas.microsoft.com/office/drawing/2014/main" id="{4E974F4F-86D3-4C55-BE67-220A78903DB9}"/>
              </a:ext>
            </a:extLst>
          </p:cNvPr>
          <p:cNvSpPr/>
          <p:nvPr/>
        </p:nvSpPr>
        <p:spPr>
          <a:xfrm>
            <a:off x="7058719" y="1871396"/>
            <a:ext cx="1041133" cy="771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国家</a:t>
            </a:r>
          </a:p>
        </p:txBody>
      </p:sp>
      <p:sp>
        <p:nvSpPr>
          <p:cNvPr id="29" name="矩形: 圆角 28">
            <a:extLst>
              <a:ext uri="{FF2B5EF4-FFF2-40B4-BE49-F238E27FC236}">
                <a16:creationId xmlns:a16="http://schemas.microsoft.com/office/drawing/2014/main" id="{9EE81927-C24A-4CEA-BD69-31DE32095E5F}"/>
              </a:ext>
            </a:extLst>
          </p:cNvPr>
          <p:cNvSpPr/>
          <p:nvPr/>
        </p:nvSpPr>
        <p:spPr>
          <a:xfrm>
            <a:off x="9624392" y="1671609"/>
            <a:ext cx="1494081" cy="81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纳税人</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（社会公众</a:t>
            </a:r>
            <a:r>
              <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sp>
        <p:nvSpPr>
          <p:cNvPr id="32" name="矩形: 圆角 31">
            <a:extLst>
              <a:ext uri="{FF2B5EF4-FFF2-40B4-BE49-F238E27FC236}">
                <a16:creationId xmlns:a16="http://schemas.microsoft.com/office/drawing/2014/main" id="{82144F10-C83A-4568-857B-5BE9B0A9E848}"/>
              </a:ext>
            </a:extLst>
          </p:cNvPr>
          <p:cNvSpPr/>
          <p:nvPr/>
        </p:nvSpPr>
        <p:spPr>
          <a:xfrm>
            <a:off x="8000066" y="5142784"/>
            <a:ext cx="1209459" cy="62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公众的税收支持</a:t>
            </a:r>
          </a:p>
        </p:txBody>
      </p:sp>
      <p:sp>
        <p:nvSpPr>
          <p:cNvPr id="47" name="内容占位符 2">
            <a:extLst>
              <a:ext uri="{FF2B5EF4-FFF2-40B4-BE49-F238E27FC236}">
                <a16:creationId xmlns:a16="http://schemas.microsoft.com/office/drawing/2014/main" id="{D8CB8F7C-7A6D-498D-9216-9CA55178ADA4}"/>
              </a:ext>
            </a:extLst>
          </p:cNvPr>
          <p:cNvSpPr txBox="1">
            <a:spLocks/>
          </p:cNvSpPr>
          <p:nvPr/>
        </p:nvSpPr>
        <p:spPr>
          <a:xfrm>
            <a:off x="1031964" y="1531864"/>
            <a:ext cx="5703646" cy="462795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六个主要关系：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）政府与项目承担者资助合同关系</a:t>
            </a:r>
            <a:endPar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）项目承担者与产业的合作关系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单位与职务发明人利益分配关系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职务发明人与产业的合作关系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）职务发明人和成果转化人员关系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发明人与政府主管部门关系</a:t>
            </a: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2008《</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科技进步法</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》20</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条的图</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表达 </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sym typeface="+mn-ea"/>
            </a:endParaRPr>
          </a:p>
        </p:txBody>
      </p:sp>
      <p:sp>
        <p:nvSpPr>
          <p:cNvPr id="13" name="圆角矩形 12"/>
          <p:cNvSpPr/>
          <p:nvPr/>
        </p:nvSpPr>
        <p:spPr>
          <a:xfrm>
            <a:off x="10886429" y="2992778"/>
            <a:ext cx="639569" cy="227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Arial"/>
                <a:ea typeface="微软雅黑"/>
                <a:cs typeface="+mn-cs"/>
              </a:rPr>
              <a:t>企业（市场）</a:t>
            </a:r>
          </a:p>
        </p:txBody>
      </p:sp>
      <p:cxnSp>
        <p:nvCxnSpPr>
          <p:cNvPr id="25" name="直接箭头连接符 24"/>
          <p:cNvCxnSpPr/>
          <p:nvPr/>
        </p:nvCxnSpPr>
        <p:spPr>
          <a:xfrm>
            <a:off x="10711444" y="4893608"/>
            <a:ext cx="174984" cy="61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3" idx="3"/>
          </p:cNvCxnSpPr>
          <p:nvPr/>
        </p:nvCxnSpPr>
        <p:spPr>
          <a:xfrm flipV="1">
            <a:off x="10711444" y="3845844"/>
            <a:ext cx="174984" cy="5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42" idx="3"/>
          </p:cNvCxnSpPr>
          <p:nvPr/>
        </p:nvCxnSpPr>
        <p:spPr>
          <a:xfrm flipH="1" flipV="1">
            <a:off x="10711444" y="3210072"/>
            <a:ext cx="174984" cy="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3624047" y="4674380"/>
            <a:ext cx="3826772" cy="901408"/>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 name="左右箭头 7"/>
          <p:cNvSpPr/>
          <p:nvPr/>
        </p:nvSpPr>
        <p:spPr>
          <a:xfrm>
            <a:off x="7955380" y="3252967"/>
            <a:ext cx="1362477" cy="293273"/>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标题 1"/>
          <p:cNvSpPr txBox="1"/>
          <p:nvPr/>
        </p:nvSpPr>
        <p:spPr>
          <a:xfrm>
            <a:off x="1665740" y="673133"/>
            <a:ext cx="9542828" cy="59924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我国财政资助技术转移主体关系及立法变化趋势（</a:t>
            </a:r>
            <a:r>
              <a:rPr kumimoji="0" lang="en-US" altLang="zh-CN"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1</a:t>
            </a: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a:t>
            </a:r>
          </a:p>
        </p:txBody>
      </p:sp>
      <p:sp>
        <p:nvSpPr>
          <p:cNvPr id="39" name="文本框 38"/>
          <p:cNvSpPr txBox="1"/>
          <p:nvPr/>
        </p:nvSpPr>
        <p:spPr>
          <a:xfrm>
            <a:off x="7425396" y="5922867"/>
            <a:ext cx="378492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28019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064C7313-C3E7-4213-92CF-6B9253D36F75}"/>
              </a:ext>
            </a:extLst>
          </p:cNvPr>
          <p:cNvSpPr/>
          <p:nvPr/>
        </p:nvSpPr>
        <p:spPr>
          <a:xfrm>
            <a:off x="8058100" y="3170618"/>
            <a:ext cx="1088897" cy="1136910"/>
          </a:xfrm>
          <a:prstGeom prst="ellipse">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资助</a:t>
            </a:r>
            <a:endParaRPr kumimoji="0" lang="en-US" altLang="zh-CN"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协议</a:t>
            </a:r>
          </a:p>
        </p:txBody>
      </p:sp>
      <p:sp>
        <p:nvSpPr>
          <p:cNvPr id="17" name="矩形 16">
            <a:extLst>
              <a:ext uri="{FF2B5EF4-FFF2-40B4-BE49-F238E27FC236}">
                <a16:creationId xmlns:a16="http://schemas.microsoft.com/office/drawing/2014/main" id="{D1E5AD27-19A2-44FB-A313-30CA191B72DF}"/>
              </a:ext>
            </a:extLst>
          </p:cNvPr>
          <p:cNvSpPr/>
          <p:nvPr/>
        </p:nvSpPr>
        <p:spPr>
          <a:xfrm>
            <a:off x="8358197" y="1406459"/>
            <a:ext cx="1193168" cy="7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托管财产和纳税</a:t>
            </a:r>
          </a:p>
        </p:txBody>
      </p:sp>
      <p:sp>
        <p:nvSpPr>
          <p:cNvPr id="18" name="矩形 17">
            <a:extLst>
              <a:ext uri="{FF2B5EF4-FFF2-40B4-BE49-F238E27FC236}">
                <a16:creationId xmlns:a16="http://schemas.microsoft.com/office/drawing/2014/main" id="{B36612FF-5E84-4F62-B49A-4B598ECA8C2C}"/>
              </a:ext>
            </a:extLst>
          </p:cNvPr>
          <p:cNvSpPr/>
          <p:nvPr/>
        </p:nvSpPr>
        <p:spPr>
          <a:xfrm>
            <a:off x="8434568" y="2418171"/>
            <a:ext cx="1039022" cy="5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管理和保护</a:t>
            </a:r>
          </a:p>
        </p:txBody>
      </p:sp>
      <p:cxnSp>
        <p:nvCxnSpPr>
          <p:cNvPr id="20" name="直接箭头连接符 19">
            <a:extLst>
              <a:ext uri="{FF2B5EF4-FFF2-40B4-BE49-F238E27FC236}">
                <a16:creationId xmlns:a16="http://schemas.microsoft.com/office/drawing/2014/main" id="{3329FD48-BD1A-4F50-ABA5-EAFE67267CDB}"/>
              </a:ext>
            </a:extLst>
          </p:cNvPr>
          <p:cNvCxnSpPr>
            <a:cxnSpLocks/>
          </p:cNvCxnSpPr>
          <p:nvPr/>
        </p:nvCxnSpPr>
        <p:spPr>
          <a:xfrm>
            <a:off x="7878408" y="2157981"/>
            <a:ext cx="18005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12F0D4D9-C557-49B5-A3B4-D48AC2EAE2C1}"/>
              </a:ext>
            </a:extLst>
          </p:cNvPr>
          <p:cNvCxnSpPr>
            <a:cxnSpLocks/>
          </p:cNvCxnSpPr>
          <p:nvPr/>
        </p:nvCxnSpPr>
        <p:spPr>
          <a:xfrm flipH="1">
            <a:off x="8205966" y="2419094"/>
            <a:ext cx="1497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a:extLst>
              <a:ext uri="{FF2B5EF4-FFF2-40B4-BE49-F238E27FC236}">
                <a16:creationId xmlns:a16="http://schemas.microsoft.com/office/drawing/2014/main" id="{AC843D72-D760-408C-ACF9-BAC2867ECACC}"/>
              </a:ext>
            </a:extLst>
          </p:cNvPr>
          <p:cNvSpPr/>
          <p:nvPr/>
        </p:nvSpPr>
        <p:spPr>
          <a:xfrm>
            <a:off x="7632199" y="3431491"/>
            <a:ext cx="367781" cy="161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政府代理机构</a:t>
            </a:r>
          </a:p>
        </p:txBody>
      </p:sp>
      <p:cxnSp>
        <p:nvCxnSpPr>
          <p:cNvPr id="24" name="直接箭头连接符 23">
            <a:extLst>
              <a:ext uri="{FF2B5EF4-FFF2-40B4-BE49-F238E27FC236}">
                <a16:creationId xmlns:a16="http://schemas.microsoft.com/office/drawing/2014/main" id="{D1414C88-7ACB-4B5C-9A59-21F4ABD4A801}"/>
              </a:ext>
            </a:extLst>
          </p:cNvPr>
          <p:cNvCxnSpPr>
            <a:cxnSpLocks/>
          </p:cNvCxnSpPr>
          <p:nvPr/>
        </p:nvCxnSpPr>
        <p:spPr>
          <a:xfrm>
            <a:off x="7636008" y="2636200"/>
            <a:ext cx="0" cy="81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929A6AA6-4946-477E-AF20-098A7FDEFB36}"/>
              </a:ext>
            </a:extLst>
          </p:cNvPr>
          <p:cNvSpPr/>
          <p:nvPr/>
        </p:nvSpPr>
        <p:spPr>
          <a:xfrm>
            <a:off x="7672340" y="2832832"/>
            <a:ext cx="314317" cy="50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35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代理</a:t>
            </a:r>
          </a:p>
        </p:txBody>
      </p:sp>
      <p:cxnSp>
        <p:nvCxnSpPr>
          <p:cNvPr id="30" name="连接符: 肘形 29">
            <a:extLst>
              <a:ext uri="{FF2B5EF4-FFF2-40B4-BE49-F238E27FC236}">
                <a16:creationId xmlns:a16="http://schemas.microsoft.com/office/drawing/2014/main" id="{B7EC4152-F9F1-4767-8E6A-02A094F56294}"/>
              </a:ext>
            </a:extLst>
          </p:cNvPr>
          <p:cNvCxnSpPr>
            <a:cxnSpLocks/>
            <a:endCxn id="32" idx="1"/>
          </p:cNvCxnSpPr>
          <p:nvPr/>
        </p:nvCxnSpPr>
        <p:spPr>
          <a:xfrm rot="16200000" flipH="1">
            <a:off x="6363330" y="3713747"/>
            <a:ext cx="2809542" cy="6797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FDEBD58D-F596-4028-A2BE-698878276862}"/>
              </a:ext>
            </a:extLst>
          </p:cNvPr>
          <p:cNvGrpSpPr/>
          <p:nvPr/>
        </p:nvGrpSpPr>
        <p:grpSpPr>
          <a:xfrm>
            <a:off x="9473591" y="2915074"/>
            <a:ext cx="749609" cy="2352396"/>
            <a:chOff x="7345680" y="2273306"/>
            <a:chExt cx="497840" cy="2725442"/>
          </a:xfrm>
        </p:grpSpPr>
        <p:sp>
          <p:nvSpPr>
            <p:cNvPr id="35" name="矩形 34">
              <a:extLst>
                <a:ext uri="{FF2B5EF4-FFF2-40B4-BE49-F238E27FC236}">
                  <a16:creationId xmlns:a16="http://schemas.microsoft.com/office/drawing/2014/main" id="{7AF33C7B-37DE-4255-A6A5-0132063CF346}"/>
                </a:ext>
              </a:extLst>
            </p:cNvPr>
            <p:cNvSpPr/>
            <p:nvPr/>
          </p:nvSpPr>
          <p:spPr>
            <a:xfrm>
              <a:off x="7345680" y="2273306"/>
              <a:ext cx="497840" cy="14173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项目承担者</a:t>
              </a:r>
            </a:p>
          </p:txBody>
        </p:sp>
        <p:sp>
          <p:nvSpPr>
            <p:cNvPr id="37" name="矩形 36">
              <a:extLst>
                <a:ext uri="{FF2B5EF4-FFF2-40B4-BE49-F238E27FC236}">
                  <a16:creationId xmlns:a16="http://schemas.microsoft.com/office/drawing/2014/main" id="{C2BDEB9C-AE3D-43CB-BFE8-83C8900F4323}"/>
                </a:ext>
              </a:extLst>
            </p:cNvPr>
            <p:cNvSpPr/>
            <p:nvPr/>
          </p:nvSpPr>
          <p:spPr>
            <a:xfrm>
              <a:off x="7345680" y="4329820"/>
              <a:ext cx="497840" cy="6689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发明人</a:t>
              </a:r>
            </a:p>
          </p:txBody>
        </p:sp>
      </p:grpSp>
      <p:sp>
        <p:nvSpPr>
          <p:cNvPr id="42" name="矩形 41">
            <a:extLst>
              <a:ext uri="{FF2B5EF4-FFF2-40B4-BE49-F238E27FC236}">
                <a16:creationId xmlns:a16="http://schemas.microsoft.com/office/drawing/2014/main" id="{7DA60F11-5CC9-4ED4-91E2-72BB444D9033}"/>
              </a:ext>
            </a:extLst>
          </p:cNvPr>
          <p:cNvSpPr/>
          <p:nvPr/>
        </p:nvSpPr>
        <p:spPr>
          <a:xfrm>
            <a:off x="10227009" y="2954797"/>
            <a:ext cx="590550" cy="5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产品</a:t>
            </a:r>
          </a:p>
        </p:txBody>
      </p:sp>
      <p:sp>
        <p:nvSpPr>
          <p:cNvPr id="43" name="矩形 42">
            <a:extLst>
              <a:ext uri="{FF2B5EF4-FFF2-40B4-BE49-F238E27FC236}">
                <a16:creationId xmlns:a16="http://schemas.microsoft.com/office/drawing/2014/main" id="{807A6277-18CD-4577-9F5E-1A55011D08D7}"/>
              </a:ext>
            </a:extLst>
          </p:cNvPr>
          <p:cNvSpPr/>
          <p:nvPr/>
        </p:nvSpPr>
        <p:spPr>
          <a:xfrm>
            <a:off x="10227009" y="3634570"/>
            <a:ext cx="59055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p>
        </p:txBody>
      </p:sp>
      <p:sp>
        <p:nvSpPr>
          <p:cNvPr id="44" name="矩形 43">
            <a:extLst>
              <a:ext uri="{FF2B5EF4-FFF2-40B4-BE49-F238E27FC236}">
                <a16:creationId xmlns:a16="http://schemas.microsoft.com/office/drawing/2014/main" id="{F282120D-2D65-4944-A014-DF73789AA883}"/>
              </a:ext>
            </a:extLst>
          </p:cNvPr>
          <p:cNvSpPr/>
          <p:nvPr/>
        </p:nvSpPr>
        <p:spPr>
          <a:xfrm>
            <a:off x="10217142" y="4255041"/>
            <a:ext cx="590550" cy="105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研发成果</a:t>
            </a:r>
          </a:p>
        </p:txBody>
      </p:sp>
      <p:cxnSp>
        <p:nvCxnSpPr>
          <p:cNvPr id="46" name="连接符: 肘形 45">
            <a:extLst>
              <a:ext uri="{FF2B5EF4-FFF2-40B4-BE49-F238E27FC236}">
                <a16:creationId xmlns:a16="http://schemas.microsoft.com/office/drawing/2014/main" id="{3417AFF6-CB1B-41AD-9D1D-64C73B13041B}"/>
              </a:ext>
            </a:extLst>
          </p:cNvPr>
          <p:cNvCxnSpPr>
            <a:cxnSpLocks/>
            <a:endCxn id="44" idx="2"/>
          </p:cNvCxnSpPr>
          <p:nvPr/>
        </p:nvCxnSpPr>
        <p:spPr>
          <a:xfrm flipV="1">
            <a:off x="9327301" y="5309152"/>
            <a:ext cx="1185117" cy="3056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4AED746-5BDA-416F-B239-F8707FD74D36}"/>
              </a:ext>
            </a:extLst>
          </p:cNvPr>
          <p:cNvCxnSpPr>
            <a:cxnSpLocks/>
          </p:cNvCxnSpPr>
          <p:nvPr/>
        </p:nvCxnSpPr>
        <p:spPr>
          <a:xfrm flipH="1" flipV="1">
            <a:off x="10217143" y="2499396"/>
            <a:ext cx="15925" cy="53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C79186BD-B951-457F-B3BE-0ED23090BEA4}"/>
              </a:ext>
            </a:extLst>
          </p:cNvPr>
          <p:cNvCxnSpPr>
            <a:cxnSpLocks/>
          </p:cNvCxnSpPr>
          <p:nvPr/>
        </p:nvCxnSpPr>
        <p:spPr>
          <a:xfrm flipH="1" flipV="1">
            <a:off x="10817560" y="2513117"/>
            <a:ext cx="1905" cy="52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3C23A472-9CE0-4F5C-870B-7A7554D49084}"/>
              </a:ext>
            </a:extLst>
          </p:cNvPr>
          <p:cNvSpPr/>
          <p:nvPr/>
        </p:nvSpPr>
        <p:spPr>
          <a:xfrm rot="16200000">
            <a:off x="10350682" y="2616141"/>
            <a:ext cx="343204" cy="137156"/>
          </a:xfrm>
          <a:prstGeom prst="rightArrow">
            <a:avLst>
              <a:gd name="adj1" fmla="val 50000"/>
              <a:gd name="adj2" fmla="val 597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1" name="直接箭头连接符 60">
            <a:extLst>
              <a:ext uri="{FF2B5EF4-FFF2-40B4-BE49-F238E27FC236}">
                <a16:creationId xmlns:a16="http://schemas.microsoft.com/office/drawing/2014/main" id="{BF943CAB-C0EE-40FB-9C92-B5198B9BAC78}"/>
              </a:ext>
            </a:extLst>
          </p:cNvPr>
          <p:cNvCxnSpPr>
            <a:cxnSpLocks/>
          </p:cNvCxnSpPr>
          <p:nvPr/>
        </p:nvCxnSpPr>
        <p:spPr>
          <a:xfrm>
            <a:off x="10227010" y="4076530"/>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直接箭头连接符 63">
            <a:extLst>
              <a:ext uri="{FF2B5EF4-FFF2-40B4-BE49-F238E27FC236}">
                <a16:creationId xmlns:a16="http://schemas.microsoft.com/office/drawing/2014/main" id="{A4EC839E-2056-4AE1-9377-1B8E72004B05}"/>
              </a:ext>
            </a:extLst>
          </p:cNvPr>
          <p:cNvCxnSpPr>
            <a:cxnSpLocks/>
          </p:cNvCxnSpPr>
          <p:nvPr/>
        </p:nvCxnSpPr>
        <p:spPr>
          <a:xfrm flipH="1">
            <a:off x="10236877" y="3636452"/>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矩形: 圆角 1">
            <a:extLst>
              <a:ext uri="{FF2B5EF4-FFF2-40B4-BE49-F238E27FC236}">
                <a16:creationId xmlns:a16="http://schemas.microsoft.com/office/drawing/2014/main" id="{4E974F4F-86D3-4C55-BE67-220A78903DB9}"/>
              </a:ext>
            </a:extLst>
          </p:cNvPr>
          <p:cNvSpPr/>
          <p:nvPr/>
        </p:nvSpPr>
        <p:spPr>
          <a:xfrm>
            <a:off x="7164834" y="1875570"/>
            <a:ext cx="1041133" cy="771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国家</a:t>
            </a:r>
          </a:p>
        </p:txBody>
      </p:sp>
      <p:sp>
        <p:nvSpPr>
          <p:cNvPr id="29" name="矩形: 圆角 28">
            <a:extLst>
              <a:ext uri="{FF2B5EF4-FFF2-40B4-BE49-F238E27FC236}">
                <a16:creationId xmlns:a16="http://schemas.microsoft.com/office/drawing/2014/main" id="{9EE81927-C24A-4CEA-BD69-31DE32095E5F}"/>
              </a:ext>
            </a:extLst>
          </p:cNvPr>
          <p:cNvSpPr/>
          <p:nvPr/>
        </p:nvSpPr>
        <p:spPr>
          <a:xfrm>
            <a:off x="9730507" y="1675783"/>
            <a:ext cx="1494081" cy="81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纳税人</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（社会公众</a:t>
            </a:r>
            <a:r>
              <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sp>
        <p:nvSpPr>
          <p:cNvPr id="32" name="矩形: 圆角 31">
            <a:extLst>
              <a:ext uri="{FF2B5EF4-FFF2-40B4-BE49-F238E27FC236}">
                <a16:creationId xmlns:a16="http://schemas.microsoft.com/office/drawing/2014/main" id="{82144F10-C83A-4568-857B-5BE9B0A9E848}"/>
              </a:ext>
            </a:extLst>
          </p:cNvPr>
          <p:cNvSpPr/>
          <p:nvPr/>
        </p:nvSpPr>
        <p:spPr>
          <a:xfrm>
            <a:off x="8107975" y="5146958"/>
            <a:ext cx="1209459" cy="62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公众的税收支持</a:t>
            </a:r>
          </a:p>
        </p:txBody>
      </p:sp>
      <p:sp>
        <p:nvSpPr>
          <p:cNvPr id="47" name="内容占位符 2">
            <a:extLst>
              <a:ext uri="{FF2B5EF4-FFF2-40B4-BE49-F238E27FC236}">
                <a16:creationId xmlns:a16="http://schemas.microsoft.com/office/drawing/2014/main" id="{D8CB8F7C-7A6D-498D-9216-9CA55178ADA4}"/>
              </a:ext>
            </a:extLst>
          </p:cNvPr>
          <p:cNvSpPr txBox="1">
            <a:spLocks/>
          </p:cNvSpPr>
          <p:nvPr/>
        </p:nvSpPr>
        <p:spPr>
          <a:xfrm>
            <a:off x="613110" y="1372199"/>
            <a:ext cx="6365264" cy="471706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rPr>
              <a:t>六个主要关系：</a:t>
            </a:r>
            <a:endParaRPr kumimoji="0" lang="en-US" altLang="zh-CN" sz="3200" b="0"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）政府与项目承担者资助合同关系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）项目承担者与产业的合作关系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单位与职务发明人利益分配关系</a:t>
            </a:r>
            <a:endPar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职务发明人与产业的合作关系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）职务发明人和成果转化人员关系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发明人与政府主管部门关系</a:t>
            </a: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2015《</a:t>
            </a:r>
            <a:r>
              <a:rPr kumimoji="0" lang="zh-CN" altLang="en-US"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科技成果转化法</a:t>
            </a:r>
            <a:r>
              <a:rPr kumimoji="0" lang="en-US" altLang="zh-CN"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 </a:t>
            </a:r>
            <a:r>
              <a:rPr kumimoji="0" lang="en-US" altLang="zh-CN"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44</a:t>
            </a:r>
            <a:r>
              <a:rPr kumimoji="0" lang="zh-CN" altLang="en-US"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45</a:t>
            </a:r>
            <a:r>
              <a:rPr kumimoji="0" lang="zh-CN" altLang="en-US"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条图</a:t>
            </a:r>
            <a:r>
              <a:rPr kumimoji="0" lang="en-US" altLang="zh-CN"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200" cap="none" spc="0" normalizeH="0" baseline="0" noProof="0" dirty="0">
                <a:ln>
                  <a:noFill/>
                </a:ln>
                <a:solidFill>
                  <a:srgbClr val="0032C0"/>
                </a:solidFill>
                <a:effectLst/>
                <a:uLnTx/>
                <a:uFillTx/>
                <a:latin typeface="楷体" panose="02010609060101010101" pitchFamily="49" charset="-122"/>
                <a:ea typeface="楷体" panose="02010609060101010101" pitchFamily="49" charset="-122"/>
                <a:cs typeface="+mn-cs"/>
              </a:rPr>
              <a:t>表达</a:t>
            </a:r>
            <a:endParaRPr kumimoji="0" lang="en-US"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mn-ea"/>
            </a:endParaRPr>
          </a:p>
        </p:txBody>
      </p:sp>
      <p:sp>
        <p:nvSpPr>
          <p:cNvPr id="13" name="圆角矩形 12"/>
          <p:cNvSpPr/>
          <p:nvPr/>
        </p:nvSpPr>
        <p:spPr>
          <a:xfrm>
            <a:off x="10992544" y="2996952"/>
            <a:ext cx="639569" cy="227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企业（市场）</a:t>
            </a:r>
          </a:p>
        </p:txBody>
      </p:sp>
      <p:cxnSp>
        <p:nvCxnSpPr>
          <p:cNvPr id="25" name="直接箭头连接符 24"/>
          <p:cNvCxnSpPr/>
          <p:nvPr/>
        </p:nvCxnSpPr>
        <p:spPr>
          <a:xfrm>
            <a:off x="10817559" y="4897782"/>
            <a:ext cx="174984" cy="61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3" idx="3"/>
          </p:cNvCxnSpPr>
          <p:nvPr/>
        </p:nvCxnSpPr>
        <p:spPr>
          <a:xfrm flipV="1">
            <a:off x="10817559" y="3850018"/>
            <a:ext cx="174984" cy="5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42" idx="3"/>
          </p:cNvCxnSpPr>
          <p:nvPr/>
        </p:nvCxnSpPr>
        <p:spPr>
          <a:xfrm flipH="1" flipV="1">
            <a:off x="10817559" y="3214246"/>
            <a:ext cx="174984" cy="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上下箭头 4"/>
          <p:cNvSpPr/>
          <p:nvPr/>
        </p:nvSpPr>
        <p:spPr>
          <a:xfrm>
            <a:off x="9703596" y="4076531"/>
            <a:ext cx="343110" cy="654765"/>
          </a:xfrm>
          <a:prstGeom prst="upDownArrow">
            <a:avLst>
              <a:gd name="adj1" fmla="val 50000"/>
              <a:gd name="adj2" fmla="val 57865"/>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FF00"/>
              </a:solidFill>
              <a:effectLst/>
              <a:uLnTx/>
              <a:uFillTx/>
              <a:latin typeface="Arial"/>
              <a:ea typeface="微软雅黑"/>
              <a:cs typeface="+mn-cs"/>
            </a:endParaRPr>
          </a:p>
        </p:txBody>
      </p:sp>
      <p:sp>
        <p:nvSpPr>
          <p:cNvPr id="38" name="圆角右箭头 37"/>
          <p:cNvSpPr/>
          <p:nvPr/>
        </p:nvSpPr>
        <p:spPr>
          <a:xfrm>
            <a:off x="6662339" y="4377915"/>
            <a:ext cx="2861341" cy="571312"/>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4" name="标题 1"/>
          <p:cNvSpPr txBox="1"/>
          <p:nvPr/>
        </p:nvSpPr>
        <p:spPr>
          <a:xfrm>
            <a:off x="1588102" y="526108"/>
            <a:ext cx="9542828" cy="59924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我国财政资助技术转移主体关系及立法变化趋势（</a:t>
            </a:r>
            <a:r>
              <a:rPr kumimoji="0" lang="en-US" altLang="zh-CN"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2</a:t>
            </a: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a:t>
            </a:r>
          </a:p>
        </p:txBody>
      </p:sp>
      <p:sp>
        <p:nvSpPr>
          <p:cNvPr id="36" name="文本框 35"/>
          <p:cNvSpPr txBox="1"/>
          <p:nvPr/>
        </p:nvSpPr>
        <p:spPr>
          <a:xfrm>
            <a:off x="7425396" y="5922867"/>
            <a:ext cx="378492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3</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7897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064C7313-C3E7-4213-92CF-6B9253D36F75}"/>
              </a:ext>
            </a:extLst>
          </p:cNvPr>
          <p:cNvSpPr/>
          <p:nvPr/>
        </p:nvSpPr>
        <p:spPr>
          <a:xfrm>
            <a:off x="7735961" y="3195643"/>
            <a:ext cx="1088897" cy="1136910"/>
          </a:xfrm>
          <a:prstGeom prst="ellipse">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资助</a:t>
            </a:r>
            <a:endParaRPr kumimoji="0" lang="en-US" altLang="zh-CN"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协议</a:t>
            </a:r>
          </a:p>
        </p:txBody>
      </p:sp>
      <p:sp>
        <p:nvSpPr>
          <p:cNvPr id="17" name="矩形 16">
            <a:extLst>
              <a:ext uri="{FF2B5EF4-FFF2-40B4-BE49-F238E27FC236}">
                <a16:creationId xmlns:a16="http://schemas.microsoft.com/office/drawing/2014/main" id="{D1E5AD27-19A2-44FB-A313-30CA191B72DF}"/>
              </a:ext>
            </a:extLst>
          </p:cNvPr>
          <p:cNvSpPr/>
          <p:nvPr/>
        </p:nvSpPr>
        <p:spPr>
          <a:xfrm>
            <a:off x="8036058" y="1431484"/>
            <a:ext cx="1193168" cy="7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托管财产和纳税</a:t>
            </a:r>
          </a:p>
        </p:txBody>
      </p:sp>
      <p:sp>
        <p:nvSpPr>
          <p:cNvPr id="18" name="矩形 17">
            <a:extLst>
              <a:ext uri="{FF2B5EF4-FFF2-40B4-BE49-F238E27FC236}">
                <a16:creationId xmlns:a16="http://schemas.microsoft.com/office/drawing/2014/main" id="{B36612FF-5E84-4F62-B49A-4B598ECA8C2C}"/>
              </a:ext>
            </a:extLst>
          </p:cNvPr>
          <p:cNvSpPr/>
          <p:nvPr/>
        </p:nvSpPr>
        <p:spPr>
          <a:xfrm>
            <a:off x="8112429" y="2443196"/>
            <a:ext cx="1039022" cy="57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管理和保护</a:t>
            </a:r>
          </a:p>
        </p:txBody>
      </p:sp>
      <p:cxnSp>
        <p:nvCxnSpPr>
          <p:cNvPr id="20" name="直接箭头连接符 19">
            <a:extLst>
              <a:ext uri="{FF2B5EF4-FFF2-40B4-BE49-F238E27FC236}">
                <a16:creationId xmlns:a16="http://schemas.microsoft.com/office/drawing/2014/main" id="{3329FD48-BD1A-4F50-ABA5-EAFE67267CDB}"/>
              </a:ext>
            </a:extLst>
          </p:cNvPr>
          <p:cNvCxnSpPr>
            <a:cxnSpLocks/>
          </p:cNvCxnSpPr>
          <p:nvPr/>
        </p:nvCxnSpPr>
        <p:spPr>
          <a:xfrm>
            <a:off x="7556269" y="2183006"/>
            <a:ext cx="18005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12F0D4D9-C557-49B5-A3B4-D48AC2EAE2C1}"/>
              </a:ext>
            </a:extLst>
          </p:cNvPr>
          <p:cNvCxnSpPr>
            <a:cxnSpLocks/>
          </p:cNvCxnSpPr>
          <p:nvPr/>
        </p:nvCxnSpPr>
        <p:spPr>
          <a:xfrm flipH="1">
            <a:off x="7883827" y="2444119"/>
            <a:ext cx="14976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a:extLst>
              <a:ext uri="{FF2B5EF4-FFF2-40B4-BE49-F238E27FC236}">
                <a16:creationId xmlns:a16="http://schemas.microsoft.com/office/drawing/2014/main" id="{AC843D72-D760-408C-ACF9-BAC2867ECACC}"/>
              </a:ext>
            </a:extLst>
          </p:cNvPr>
          <p:cNvSpPr/>
          <p:nvPr/>
        </p:nvSpPr>
        <p:spPr>
          <a:xfrm>
            <a:off x="7310060" y="3456516"/>
            <a:ext cx="367781" cy="161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政府代理机构</a:t>
            </a:r>
          </a:p>
        </p:txBody>
      </p:sp>
      <p:cxnSp>
        <p:nvCxnSpPr>
          <p:cNvPr id="24" name="直接箭头连接符 23">
            <a:extLst>
              <a:ext uri="{FF2B5EF4-FFF2-40B4-BE49-F238E27FC236}">
                <a16:creationId xmlns:a16="http://schemas.microsoft.com/office/drawing/2014/main" id="{D1414C88-7ACB-4B5C-9A59-21F4ABD4A801}"/>
              </a:ext>
            </a:extLst>
          </p:cNvPr>
          <p:cNvCxnSpPr>
            <a:cxnSpLocks/>
          </p:cNvCxnSpPr>
          <p:nvPr/>
        </p:nvCxnSpPr>
        <p:spPr>
          <a:xfrm>
            <a:off x="7313869" y="2661225"/>
            <a:ext cx="0" cy="810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929A6AA6-4946-477E-AF20-098A7FDEFB36}"/>
              </a:ext>
            </a:extLst>
          </p:cNvPr>
          <p:cNvSpPr/>
          <p:nvPr/>
        </p:nvSpPr>
        <p:spPr>
          <a:xfrm>
            <a:off x="7350201" y="2857857"/>
            <a:ext cx="314317" cy="50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35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代理</a:t>
            </a:r>
          </a:p>
        </p:txBody>
      </p:sp>
      <p:cxnSp>
        <p:nvCxnSpPr>
          <p:cNvPr id="30" name="连接符: 肘形 29">
            <a:extLst>
              <a:ext uri="{FF2B5EF4-FFF2-40B4-BE49-F238E27FC236}">
                <a16:creationId xmlns:a16="http://schemas.microsoft.com/office/drawing/2014/main" id="{B7EC4152-F9F1-4767-8E6A-02A094F56294}"/>
              </a:ext>
            </a:extLst>
          </p:cNvPr>
          <p:cNvCxnSpPr>
            <a:cxnSpLocks/>
            <a:endCxn id="32" idx="1"/>
          </p:cNvCxnSpPr>
          <p:nvPr/>
        </p:nvCxnSpPr>
        <p:spPr>
          <a:xfrm rot="16200000" flipH="1">
            <a:off x="6041191" y="3738772"/>
            <a:ext cx="2809542" cy="6797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FDEBD58D-F596-4028-A2BE-698878276862}"/>
              </a:ext>
            </a:extLst>
          </p:cNvPr>
          <p:cNvGrpSpPr/>
          <p:nvPr/>
        </p:nvGrpSpPr>
        <p:grpSpPr>
          <a:xfrm>
            <a:off x="9151447" y="2940099"/>
            <a:ext cx="802467" cy="2601364"/>
            <a:chOff x="7345680" y="2273306"/>
            <a:chExt cx="532945" cy="3013891"/>
          </a:xfrm>
        </p:grpSpPr>
        <p:sp>
          <p:nvSpPr>
            <p:cNvPr id="35" name="矩形 34">
              <a:extLst>
                <a:ext uri="{FF2B5EF4-FFF2-40B4-BE49-F238E27FC236}">
                  <a16:creationId xmlns:a16="http://schemas.microsoft.com/office/drawing/2014/main" id="{7AF33C7B-37DE-4255-A6A5-0132063CF346}"/>
                </a:ext>
              </a:extLst>
            </p:cNvPr>
            <p:cNvSpPr/>
            <p:nvPr/>
          </p:nvSpPr>
          <p:spPr>
            <a:xfrm>
              <a:off x="7345680" y="2273306"/>
              <a:ext cx="497840" cy="14173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项目承担者</a:t>
              </a:r>
            </a:p>
          </p:txBody>
        </p:sp>
        <p:sp>
          <p:nvSpPr>
            <p:cNvPr id="37" name="矩形 36">
              <a:extLst>
                <a:ext uri="{FF2B5EF4-FFF2-40B4-BE49-F238E27FC236}">
                  <a16:creationId xmlns:a16="http://schemas.microsoft.com/office/drawing/2014/main" id="{C2BDEB9C-AE3D-43CB-BFE8-83C8900F4323}"/>
                </a:ext>
              </a:extLst>
            </p:cNvPr>
            <p:cNvSpPr/>
            <p:nvPr/>
          </p:nvSpPr>
          <p:spPr>
            <a:xfrm>
              <a:off x="7380785" y="4397072"/>
              <a:ext cx="497840" cy="890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发明人</a:t>
              </a:r>
            </a:p>
          </p:txBody>
        </p:sp>
      </p:grpSp>
      <p:sp>
        <p:nvSpPr>
          <p:cNvPr id="42" name="矩形 41">
            <a:extLst>
              <a:ext uri="{FF2B5EF4-FFF2-40B4-BE49-F238E27FC236}">
                <a16:creationId xmlns:a16="http://schemas.microsoft.com/office/drawing/2014/main" id="{7DA60F11-5CC9-4ED4-91E2-72BB444D9033}"/>
              </a:ext>
            </a:extLst>
          </p:cNvPr>
          <p:cNvSpPr/>
          <p:nvPr/>
        </p:nvSpPr>
        <p:spPr>
          <a:xfrm>
            <a:off x="9904870" y="2979822"/>
            <a:ext cx="590550" cy="5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产品</a:t>
            </a:r>
          </a:p>
        </p:txBody>
      </p:sp>
      <p:sp>
        <p:nvSpPr>
          <p:cNvPr id="43" name="矩形 42">
            <a:extLst>
              <a:ext uri="{FF2B5EF4-FFF2-40B4-BE49-F238E27FC236}">
                <a16:creationId xmlns:a16="http://schemas.microsoft.com/office/drawing/2014/main" id="{807A6277-18CD-4577-9F5E-1A55011D08D7}"/>
              </a:ext>
            </a:extLst>
          </p:cNvPr>
          <p:cNvSpPr/>
          <p:nvPr/>
        </p:nvSpPr>
        <p:spPr>
          <a:xfrm>
            <a:off x="9904870" y="3659595"/>
            <a:ext cx="59055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应用</a:t>
            </a:r>
          </a:p>
        </p:txBody>
      </p:sp>
      <p:sp>
        <p:nvSpPr>
          <p:cNvPr id="44" name="矩形 43">
            <a:extLst>
              <a:ext uri="{FF2B5EF4-FFF2-40B4-BE49-F238E27FC236}">
                <a16:creationId xmlns:a16="http://schemas.microsoft.com/office/drawing/2014/main" id="{F282120D-2D65-4944-A014-DF73789AA883}"/>
              </a:ext>
            </a:extLst>
          </p:cNvPr>
          <p:cNvSpPr/>
          <p:nvPr/>
        </p:nvSpPr>
        <p:spPr>
          <a:xfrm>
            <a:off x="9895003" y="4280066"/>
            <a:ext cx="590550" cy="1054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研发成果</a:t>
            </a:r>
          </a:p>
        </p:txBody>
      </p:sp>
      <p:cxnSp>
        <p:nvCxnSpPr>
          <p:cNvPr id="46" name="连接符: 肘形 45">
            <a:extLst>
              <a:ext uri="{FF2B5EF4-FFF2-40B4-BE49-F238E27FC236}">
                <a16:creationId xmlns:a16="http://schemas.microsoft.com/office/drawing/2014/main" id="{3417AFF6-CB1B-41AD-9D1D-64C73B13041B}"/>
              </a:ext>
            </a:extLst>
          </p:cNvPr>
          <p:cNvCxnSpPr>
            <a:cxnSpLocks/>
            <a:endCxn id="44" idx="2"/>
          </p:cNvCxnSpPr>
          <p:nvPr/>
        </p:nvCxnSpPr>
        <p:spPr>
          <a:xfrm flipV="1">
            <a:off x="9005162" y="5334177"/>
            <a:ext cx="1185117" cy="3056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84AED746-5BDA-416F-B239-F8707FD74D36}"/>
              </a:ext>
            </a:extLst>
          </p:cNvPr>
          <p:cNvCxnSpPr>
            <a:cxnSpLocks/>
          </p:cNvCxnSpPr>
          <p:nvPr/>
        </p:nvCxnSpPr>
        <p:spPr>
          <a:xfrm flipH="1" flipV="1">
            <a:off x="9895004" y="2524421"/>
            <a:ext cx="15925" cy="53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C79186BD-B951-457F-B3BE-0ED23090BEA4}"/>
              </a:ext>
            </a:extLst>
          </p:cNvPr>
          <p:cNvCxnSpPr>
            <a:cxnSpLocks/>
          </p:cNvCxnSpPr>
          <p:nvPr/>
        </p:nvCxnSpPr>
        <p:spPr>
          <a:xfrm flipH="1" flipV="1">
            <a:off x="10495421" y="2538142"/>
            <a:ext cx="1905" cy="52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箭头: 右 58">
            <a:extLst>
              <a:ext uri="{FF2B5EF4-FFF2-40B4-BE49-F238E27FC236}">
                <a16:creationId xmlns:a16="http://schemas.microsoft.com/office/drawing/2014/main" id="{3C23A472-9CE0-4F5C-870B-7A7554D49084}"/>
              </a:ext>
            </a:extLst>
          </p:cNvPr>
          <p:cNvSpPr/>
          <p:nvPr/>
        </p:nvSpPr>
        <p:spPr>
          <a:xfrm rot="16200000">
            <a:off x="10028543" y="2641166"/>
            <a:ext cx="343204" cy="137156"/>
          </a:xfrm>
          <a:prstGeom prst="rightArrow">
            <a:avLst>
              <a:gd name="adj1" fmla="val 50000"/>
              <a:gd name="adj2" fmla="val 597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61" name="直接箭头连接符 60">
            <a:extLst>
              <a:ext uri="{FF2B5EF4-FFF2-40B4-BE49-F238E27FC236}">
                <a16:creationId xmlns:a16="http://schemas.microsoft.com/office/drawing/2014/main" id="{BF943CAB-C0EE-40FB-9C92-B5198B9BAC78}"/>
              </a:ext>
            </a:extLst>
          </p:cNvPr>
          <p:cNvCxnSpPr>
            <a:cxnSpLocks/>
          </p:cNvCxnSpPr>
          <p:nvPr/>
        </p:nvCxnSpPr>
        <p:spPr>
          <a:xfrm>
            <a:off x="9904871" y="4101555"/>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直接箭头连接符 63">
            <a:extLst>
              <a:ext uri="{FF2B5EF4-FFF2-40B4-BE49-F238E27FC236}">
                <a16:creationId xmlns:a16="http://schemas.microsoft.com/office/drawing/2014/main" id="{A4EC839E-2056-4AE1-9377-1B8E72004B05}"/>
              </a:ext>
            </a:extLst>
          </p:cNvPr>
          <p:cNvCxnSpPr>
            <a:cxnSpLocks/>
          </p:cNvCxnSpPr>
          <p:nvPr/>
        </p:nvCxnSpPr>
        <p:spPr>
          <a:xfrm flipH="1">
            <a:off x="9914738" y="3661477"/>
            <a:ext cx="58068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矩形: 圆角 1">
            <a:extLst>
              <a:ext uri="{FF2B5EF4-FFF2-40B4-BE49-F238E27FC236}">
                <a16:creationId xmlns:a16="http://schemas.microsoft.com/office/drawing/2014/main" id="{4E974F4F-86D3-4C55-BE67-220A78903DB9}"/>
              </a:ext>
            </a:extLst>
          </p:cNvPr>
          <p:cNvSpPr/>
          <p:nvPr/>
        </p:nvSpPr>
        <p:spPr>
          <a:xfrm>
            <a:off x="6842695" y="1900595"/>
            <a:ext cx="1041133" cy="771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国家</a:t>
            </a:r>
          </a:p>
        </p:txBody>
      </p:sp>
      <p:sp>
        <p:nvSpPr>
          <p:cNvPr id="29" name="矩形: 圆角 28">
            <a:extLst>
              <a:ext uri="{FF2B5EF4-FFF2-40B4-BE49-F238E27FC236}">
                <a16:creationId xmlns:a16="http://schemas.microsoft.com/office/drawing/2014/main" id="{9EE81927-C24A-4CEA-BD69-31DE32095E5F}"/>
              </a:ext>
            </a:extLst>
          </p:cNvPr>
          <p:cNvSpPr/>
          <p:nvPr/>
        </p:nvSpPr>
        <p:spPr>
          <a:xfrm>
            <a:off x="9408368" y="1700808"/>
            <a:ext cx="1494081" cy="810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纳税人</a:t>
            </a:r>
            <a:endParaRPr kumimoji="0" lang="en-US" altLang="zh-CN"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（社会公众</a:t>
            </a:r>
            <a:r>
              <a:rPr kumimoji="0" lang="zh-CN" altLang="en-US" sz="135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p>
        </p:txBody>
      </p:sp>
      <p:sp>
        <p:nvSpPr>
          <p:cNvPr id="32" name="矩形: 圆角 31">
            <a:extLst>
              <a:ext uri="{FF2B5EF4-FFF2-40B4-BE49-F238E27FC236}">
                <a16:creationId xmlns:a16="http://schemas.microsoft.com/office/drawing/2014/main" id="{82144F10-C83A-4568-857B-5BE9B0A9E848}"/>
              </a:ext>
            </a:extLst>
          </p:cNvPr>
          <p:cNvSpPr/>
          <p:nvPr/>
        </p:nvSpPr>
        <p:spPr>
          <a:xfrm>
            <a:off x="7785836" y="5171983"/>
            <a:ext cx="1209459" cy="62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公众的税收支持</a:t>
            </a:r>
          </a:p>
        </p:txBody>
      </p:sp>
      <p:sp>
        <p:nvSpPr>
          <p:cNvPr id="47" name="内容占位符 2">
            <a:extLst>
              <a:ext uri="{FF2B5EF4-FFF2-40B4-BE49-F238E27FC236}">
                <a16:creationId xmlns:a16="http://schemas.microsoft.com/office/drawing/2014/main" id="{D8CB8F7C-7A6D-498D-9216-9CA55178ADA4}"/>
              </a:ext>
            </a:extLst>
          </p:cNvPr>
          <p:cNvSpPr txBox="1">
            <a:spLocks/>
          </p:cNvSpPr>
          <p:nvPr/>
        </p:nvSpPr>
        <p:spPr>
          <a:xfrm>
            <a:off x="495761" y="1052736"/>
            <a:ext cx="6018846" cy="540060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六个主要关系：</a:t>
            </a:r>
            <a:endParaRPr kumimoji="0" lang="en-US" altLang="zh-CN" sz="32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）政府与项目承担者资助合同关系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）项目承担者与产业的合作关系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单位与职务发明人</a:t>
            </a:r>
            <a:r>
              <a:rPr kumimoji="0" lang="zh-CN" altLang="en-US" sz="4000" b="0" i="0" u="none" strike="noStrike" kern="1200" cap="none" spc="0" normalizeH="0" baseline="0" noProof="0" dirty="0">
                <a:ln>
                  <a:noFill/>
                </a:ln>
                <a:solidFill>
                  <a:srgbClr val="04C7CC"/>
                </a:solidFill>
                <a:effectLst/>
                <a:uLnTx/>
                <a:uFillTx/>
                <a:latin typeface="微软雅黑" panose="020B0503020204020204" pitchFamily="34" charset="-122"/>
                <a:ea typeface="微软雅黑" panose="020B0503020204020204" pitchFamily="34" charset="-122"/>
                <a:cs typeface="+mn-cs"/>
                <a:sym typeface="+mn-ea"/>
              </a:rPr>
              <a:t>权属</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分配关系</a:t>
            </a:r>
            <a:endPar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职务发明人与产业的合作关系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）职务发明人和成果转化人员关系</a:t>
            </a:r>
            <a:endPar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sym typeface="+mn-ea"/>
              </a:rPr>
              <a:t>）职务</a:t>
            </a:r>
            <a:r>
              <a:rPr kumimoji="0" lang="zh-CN" altLang="en-US" sz="2800" b="0"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n-cs"/>
              </a:rPr>
              <a:t>发明人与政府主管部门关系</a:t>
            </a: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国务院</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2018</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25</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）号文件</a:t>
            </a:r>
            <a:r>
              <a:rPr kumimoji="0" lang="en-US" altLang="zh-CN"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20</a:t>
            </a:r>
            <a:r>
              <a:rPr kumimoji="0" lang="zh-CN" altLang="en-US" sz="2400" b="1" i="0" u="none" strike="noStrike" kern="1200" cap="none" spc="0" normalizeH="0" baseline="0" noProof="0" dirty="0">
                <a:ln>
                  <a:noFill/>
                </a:ln>
                <a:solidFill>
                  <a:srgbClr val="0032C0"/>
                </a:solidFill>
                <a:effectLst/>
                <a:uLnTx/>
                <a:uFillTx/>
                <a:latin typeface="等线" panose="020F0502020204030204"/>
                <a:ea typeface="等线" panose="02010600030101010101" pitchFamily="2" charset="-122"/>
                <a:cs typeface="+mn-cs"/>
              </a:rPr>
              <a:t>条“探索赋予职务发明人职务科技成果所有权或长期使用权”</a:t>
            </a:r>
            <a:endPar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sym typeface="+mn-ea"/>
            </a:endParaRPr>
          </a:p>
        </p:txBody>
      </p:sp>
      <p:sp>
        <p:nvSpPr>
          <p:cNvPr id="13" name="圆角矩形 12"/>
          <p:cNvSpPr/>
          <p:nvPr/>
        </p:nvSpPr>
        <p:spPr>
          <a:xfrm>
            <a:off x="10670405" y="3021977"/>
            <a:ext cx="639569" cy="227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企业（市场）</a:t>
            </a:r>
          </a:p>
        </p:txBody>
      </p:sp>
      <p:cxnSp>
        <p:nvCxnSpPr>
          <p:cNvPr id="25" name="直接箭头连接符 24"/>
          <p:cNvCxnSpPr/>
          <p:nvPr/>
        </p:nvCxnSpPr>
        <p:spPr>
          <a:xfrm>
            <a:off x="10495420" y="4922807"/>
            <a:ext cx="174984" cy="613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3" idx="3"/>
          </p:cNvCxnSpPr>
          <p:nvPr/>
        </p:nvCxnSpPr>
        <p:spPr>
          <a:xfrm flipV="1">
            <a:off x="10495420" y="3875043"/>
            <a:ext cx="174984" cy="55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42" idx="3"/>
          </p:cNvCxnSpPr>
          <p:nvPr/>
        </p:nvCxnSpPr>
        <p:spPr>
          <a:xfrm flipH="1" flipV="1">
            <a:off x="10495420" y="3239271"/>
            <a:ext cx="174984" cy="5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上下箭头 4"/>
          <p:cNvSpPr/>
          <p:nvPr/>
        </p:nvSpPr>
        <p:spPr>
          <a:xfrm>
            <a:off x="9381457" y="4101556"/>
            <a:ext cx="343110" cy="654765"/>
          </a:xfrm>
          <a:prstGeom prst="upDownArrow">
            <a:avLst>
              <a:gd name="adj1" fmla="val 50000"/>
              <a:gd name="adj2" fmla="val 57865"/>
            </a:avLst>
          </a:prstGeom>
          <a:solidFill>
            <a:srgbClr val="CC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圆角右箭头 37"/>
          <p:cNvSpPr/>
          <p:nvPr/>
        </p:nvSpPr>
        <p:spPr>
          <a:xfrm>
            <a:off x="5648057" y="4494748"/>
            <a:ext cx="3816424" cy="660703"/>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4" name="标题 1"/>
          <p:cNvSpPr txBox="1"/>
          <p:nvPr/>
        </p:nvSpPr>
        <p:spPr>
          <a:xfrm>
            <a:off x="1447361" y="433629"/>
            <a:ext cx="9542828" cy="59924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我国财政资助技术转移主体关系及立法变化趋势（</a:t>
            </a:r>
            <a:r>
              <a:rPr kumimoji="0" lang="en-US" altLang="zh-CN"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3</a:t>
            </a:r>
            <a:r>
              <a:rPr kumimoji="0" lang="zh-CN" altLang="en-US" sz="3200" b="1" i="0" u="none" strike="noStrike" kern="1200" cap="none" spc="0" normalizeH="0" baseline="0" noProof="0" dirty="0">
                <a:ln>
                  <a:noFill/>
                </a:ln>
                <a:solidFill>
                  <a:srgbClr val="001D70"/>
                </a:solidFill>
                <a:effectLst/>
                <a:uLnTx/>
                <a:uFillTx/>
                <a:latin typeface="微软雅黑" panose="020B0503020204020204" pitchFamily="34" charset="-122"/>
                <a:ea typeface="微软雅黑" panose="020B0503020204020204" pitchFamily="34" charset="-122"/>
                <a:cs typeface="+mj-cs"/>
              </a:rPr>
              <a:t>）</a:t>
            </a:r>
          </a:p>
        </p:txBody>
      </p:sp>
      <p:sp>
        <p:nvSpPr>
          <p:cNvPr id="36" name="文本框 35"/>
          <p:cNvSpPr txBox="1"/>
          <p:nvPr/>
        </p:nvSpPr>
        <p:spPr>
          <a:xfrm>
            <a:off x="7425396" y="5922867"/>
            <a:ext cx="3784922"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图</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4</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CFF36C-A6A8-4875-AD4F-251D1E17A779}"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84577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796" y="-303331"/>
            <a:ext cx="11994204" cy="1325563"/>
          </a:xfrm>
        </p:spPr>
        <p:txBody>
          <a:bodyPr>
            <a:normAutofit/>
          </a:bodyPr>
          <a:lstStyle/>
          <a:p>
            <a:r>
              <a:rPr lang="zh-CN" altLang="en-US" sz="3200" b="1" dirty="0">
                <a:solidFill>
                  <a:srgbClr val="001D70"/>
                </a:solidFill>
                <a:latin typeface="微软雅黑" panose="020B0503020204020204" pitchFamily="34" charset="-122"/>
                <a:ea typeface="微软雅黑" panose="020B0503020204020204" pitchFamily="34" charset="-122"/>
              </a:rPr>
              <a:t>赋予科研人员职务科技成果所有权或长期使用权（简称“赋权”）</a:t>
            </a:r>
            <a:endParaRPr lang="zh-CN" altLang="en-US" sz="3200" dirty="0"/>
          </a:p>
        </p:txBody>
      </p:sp>
      <p:sp>
        <p:nvSpPr>
          <p:cNvPr id="3" name="内容占位符 2"/>
          <p:cNvSpPr>
            <a:spLocks noGrp="1"/>
          </p:cNvSpPr>
          <p:nvPr>
            <p:ph idx="1"/>
          </p:nvPr>
        </p:nvSpPr>
        <p:spPr>
          <a:xfrm>
            <a:off x="838200" y="1101005"/>
            <a:ext cx="10515600" cy="5368805"/>
          </a:xfrm>
        </p:spPr>
        <p:txBody>
          <a:bodyPr>
            <a:normAutofit/>
          </a:bodyPr>
          <a:lstStyle/>
          <a:p>
            <a:r>
              <a:rPr lang="zh-CN" altLang="en-US" sz="4000" dirty="0">
                <a:solidFill>
                  <a:srgbClr val="000000"/>
                </a:solidFill>
                <a:latin typeface="宋体" panose="02010600030101010101" pitchFamily="2" charset="-122"/>
                <a:ea typeface="宋体" panose="02010600030101010101" pitchFamily="2" charset="-122"/>
              </a:rPr>
              <a:t>* </a:t>
            </a:r>
            <a:r>
              <a:rPr lang="en-US" altLang="zh-CN" sz="2400" dirty="0">
                <a:solidFill>
                  <a:srgbClr val="000000"/>
                </a:solidFill>
                <a:latin typeface="宋体" panose="02010600030101010101" pitchFamily="2" charset="-122"/>
                <a:ea typeface="宋体" panose="02010600030101010101" pitchFamily="2" charset="-122"/>
              </a:rPr>
              <a:t>2020</a:t>
            </a:r>
            <a:r>
              <a:rPr lang="zh-CN" altLang="en-US" sz="2400" dirty="0">
                <a:solidFill>
                  <a:srgbClr val="000000"/>
                </a:solidFill>
                <a:latin typeface="宋体" panose="02010600030101010101" pitchFamily="2" charset="-122"/>
                <a:ea typeface="宋体" panose="02010600030101010101" pitchFamily="2" charset="-122"/>
              </a:rPr>
              <a:t>年</a:t>
            </a:r>
            <a:r>
              <a:rPr lang="en-US" altLang="zh-CN" sz="2400" dirty="0">
                <a:solidFill>
                  <a:srgbClr val="000000"/>
                </a:solidFill>
                <a:latin typeface="宋体" panose="02010600030101010101" pitchFamily="2" charset="-122"/>
                <a:ea typeface="宋体" panose="02010600030101010101" pitchFamily="2" charset="-122"/>
              </a:rPr>
              <a:t>5-9</a:t>
            </a:r>
            <a:r>
              <a:rPr lang="zh-CN" altLang="en-US" sz="2400" dirty="0">
                <a:solidFill>
                  <a:srgbClr val="000000"/>
                </a:solidFill>
                <a:latin typeface="宋体" panose="02010600030101010101" pitchFamily="2" charset="-122"/>
                <a:ea typeface="宋体" panose="02010600030101010101" pitchFamily="2" charset="-122"/>
              </a:rPr>
              <a:t>日，</a:t>
            </a:r>
            <a:r>
              <a:rPr lang="zh-CN" altLang="zh-CN" sz="2400" dirty="0">
                <a:latin typeface="宋体" panose="02010600030101010101" pitchFamily="2" charset="-122"/>
                <a:ea typeface="宋体" panose="02010600030101010101" pitchFamily="2" charset="-122"/>
              </a:rPr>
              <a:t>科技部等</a:t>
            </a:r>
            <a:r>
              <a:rPr lang="en-US" altLang="zh-CN" sz="2400" dirty="0">
                <a:latin typeface="宋体" panose="02010600030101010101" pitchFamily="2" charset="-122"/>
                <a:ea typeface="宋体" panose="02010600030101010101" pitchFamily="2" charset="-122"/>
              </a:rPr>
              <a:t>9</a:t>
            </a:r>
            <a:r>
              <a:rPr lang="zh-CN" altLang="zh-CN" sz="2400" dirty="0">
                <a:latin typeface="宋体" panose="02010600030101010101" pitchFamily="2" charset="-122"/>
                <a:ea typeface="宋体" panose="02010600030101010101" pitchFamily="2" charset="-122"/>
              </a:rPr>
              <a:t>部门印发《赋予科研人员职务科技成果所有权或长期使用权试点实施方案》的通知</a:t>
            </a: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（国科发区〔</a:t>
            </a:r>
            <a:r>
              <a:rPr lang="en-US" altLang="zh-CN" sz="2400" dirty="0">
                <a:latin typeface="宋体" panose="02010600030101010101" pitchFamily="2" charset="-122"/>
                <a:ea typeface="宋体" panose="02010600030101010101" pitchFamily="2" charset="-122"/>
              </a:rPr>
              <a:t>2020</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128</a:t>
            </a:r>
            <a:r>
              <a:rPr lang="zh-CN" altLang="zh-CN" sz="2400" dirty="0">
                <a:latin typeface="宋体" panose="02010600030101010101" pitchFamily="2" charset="-122"/>
                <a:ea typeface="宋体" panose="02010600030101010101" pitchFamily="2" charset="-122"/>
              </a:rPr>
              <a:t>号）</a:t>
            </a:r>
            <a:endParaRPr lang="en-US" altLang="zh-CN" sz="24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二、试点主要任务</a:t>
            </a:r>
          </a:p>
          <a:p>
            <a:r>
              <a:rPr lang="zh-CN" altLang="en-US" sz="2000" dirty="0">
                <a:latin typeface="宋体" panose="02010600030101010101" pitchFamily="2" charset="-122"/>
                <a:ea typeface="宋体" panose="02010600030101010101" pitchFamily="2" charset="-122"/>
              </a:rPr>
              <a:t>（一）赋予科研人员职务科技成果所有权。</a:t>
            </a:r>
          </a:p>
          <a:p>
            <a:r>
              <a:rPr lang="zh-CN" altLang="en-US" sz="2000" dirty="0">
                <a:latin typeface="宋体" panose="02010600030101010101" pitchFamily="2" charset="-122"/>
                <a:ea typeface="宋体" panose="02010600030101010101" pitchFamily="2" charset="-122"/>
              </a:rPr>
              <a:t>　　</a:t>
            </a:r>
            <a:r>
              <a:rPr lang="zh-CN" altLang="en-US" sz="2000" b="1" dirty="0">
                <a:solidFill>
                  <a:srgbClr val="C00000"/>
                </a:solidFill>
                <a:latin typeface="宋体" panose="02010600030101010101" pitchFamily="2" charset="-122"/>
                <a:ea typeface="宋体" panose="02010600030101010101" pitchFamily="2" charset="-122"/>
              </a:rPr>
              <a:t>国家设立的高等院校、科研机构科研人员</a:t>
            </a:r>
            <a:r>
              <a:rPr lang="zh-CN" altLang="en-US" sz="2000" dirty="0">
                <a:latin typeface="宋体" panose="02010600030101010101" pitchFamily="2" charset="-122"/>
                <a:ea typeface="宋体" panose="02010600030101010101" pitchFamily="2" charset="-122"/>
              </a:rPr>
              <a:t>完成的职务科技成果所有权属于单位。试点单位可以结合本单位实际，将本单位利用财政性资金形成</a:t>
            </a:r>
            <a:r>
              <a:rPr lang="zh-CN" altLang="en-US" sz="2000" b="1" dirty="0">
                <a:solidFill>
                  <a:srgbClr val="C00000"/>
                </a:solidFill>
                <a:latin typeface="宋体" panose="02010600030101010101" pitchFamily="2" charset="-122"/>
                <a:ea typeface="宋体" panose="02010600030101010101" pitchFamily="2" charset="-122"/>
              </a:rPr>
              <a:t>或</a:t>
            </a:r>
            <a:r>
              <a:rPr lang="zh-CN" altLang="en-US" sz="2000" dirty="0">
                <a:latin typeface="宋体" panose="02010600030101010101" pitchFamily="2" charset="-122"/>
                <a:ea typeface="宋体" panose="02010600030101010101" pitchFamily="2" charset="-122"/>
              </a:rPr>
              <a:t>接受企业、其他社会组织委托形成的归单位所有的职务科技成果所有权赋予成果完成人（团队），试点单位与成果完成人（团队）成为共同所有权人。</a:t>
            </a:r>
            <a:endParaRPr lang="en-US" altLang="zh-CN" sz="2000" dirty="0">
              <a:latin typeface="宋体" panose="02010600030101010101" pitchFamily="2" charset="-122"/>
              <a:ea typeface="宋体" panose="02010600030101010101" pitchFamily="2" charset="-122"/>
            </a:endParaRPr>
          </a:p>
          <a:p>
            <a:r>
              <a:rPr lang="zh-CN" altLang="en-US" sz="40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科技部关于印发</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赋予科研人员职务科技成果所有权或长期使用权试点单位名单</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的通知 （国科发区</a:t>
            </a:r>
            <a:r>
              <a:rPr lang="en-US" altLang="zh-CN" sz="2400" dirty="0">
                <a:solidFill>
                  <a:srgbClr val="000000"/>
                </a:solidFill>
                <a:latin typeface="宋体" panose="02010600030101010101" pitchFamily="2" charset="-122"/>
                <a:ea typeface="宋体" panose="02010600030101010101" pitchFamily="2" charset="-122"/>
              </a:rPr>
              <a:t>〔2020〕273</a:t>
            </a:r>
            <a:r>
              <a:rPr lang="zh-CN" altLang="en-US" sz="2400" dirty="0">
                <a:solidFill>
                  <a:srgbClr val="000000"/>
                </a:solidFill>
                <a:latin typeface="宋体" panose="02010600030101010101" pitchFamily="2" charset="-122"/>
                <a:ea typeface="宋体" panose="02010600030101010101" pitchFamily="2" charset="-122"/>
              </a:rPr>
              <a:t>号）</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根据</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实施方案</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要求，</a:t>
            </a:r>
            <a:r>
              <a:rPr lang="zh-CN" altLang="en-US" sz="2000" dirty="0">
                <a:solidFill>
                  <a:srgbClr val="C00000"/>
                </a:solidFill>
                <a:latin typeface="宋体" panose="02010600030101010101" pitchFamily="2" charset="-122"/>
                <a:ea typeface="宋体" panose="02010600030101010101" pitchFamily="2" charset="-122"/>
              </a:rPr>
              <a:t>经有关部门及地方推荐，九部门共同确定了</a:t>
            </a:r>
            <a:r>
              <a:rPr lang="en-US" altLang="zh-CN" sz="2000" dirty="0">
                <a:solidFill>
                  <a:srgbClr val="C00000"/>
                </a:solidFill>
                <a:latin typeface="宋体" panose="02010600030101010101" pitchFamily="2" charset="-122"/>
                <a:ea typeface="宋体" panose="02010600030101010101" pitchFamily="2" charset="-122"/>
              </a:rPr>
              <a:t>《</a:t>
            </a:r>
            <a:r>
              <a:rPr lang="zh-CN" altLang="en-US" sz="2000" dirty="0">
                <a:solidFill>
                  <a:srgbClr val="C00000"/>
                </a:solidFill>
                <a:latin typeface="宋体" panose="02010600030101010101" pitchFamily="2" charset="-122"/>
                <a:ea typeface="宋体" panose="02010600030101010101" pitchFamily="2" charset="-122"/>
              </a:rPr>
              <a:t>赋予科研人员职务科技成果所有权或长期使用权试点单位名单</a:t>
            </a:r>
            <a:r>
              <a:rPr lang="en-US" altLang="zh-CN" sz="2000" dirty="0">
                <a:solidFill>
                  <a:srgbClr val="C00000"/>
                </a:solidFill>
                <a:latin typeface="宋体" panose="02010600030101010101" pitchFamily="2" charset="-122"/>
                <a:ea typeface="宋体" panose="02010600030101010101" pitchFamily="2" charset="-122"/>
              </a:rPr>
              <a:t>》</a:t>
            </a:r>
            <a:r>
              <a:rPr lang="zh-CN" altLang="en-US" sz="2000" dirty="0">
                <a:solidFill>
                  <a:srgbClr val="C00000"/>
                </a:solidFill>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现印发给你们，请按照</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实施方案</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要求组织</a:t>
            </a:r>
            <a:r>
              <a:rPr lang="zh-CN" altLang="en-US" sz="2000" b="1" dirty="0">
                <a:solidFill>
                  <a:srgbClr val="0066FF"/>
                </a:solidFill>
                <a:latin typeface="宋体" panose="02010600030101010101" pitchFamily="2" charset="-122"/>
                <a:ea typeface="宋体" panose="02010600030101010101" pitchFamily="2" charset="-122"/>
              </a:rPr>
              <a:t>试点单位完善工作方案</a:t>
            </a:r>
            <a:r>
              <a:rPr lang="zh-CN" altLang="en-US" sz="2000" dirty="0">
                <a:latin typeface="宋体" panose="02010600030101010101" pitchFamily="2" charset="-122"/>
                <a:ea typeface="宋体" panose="02010600030101010101" pitchFamily="2" charset="-122"/>
              </a:rPr>
              <a:t>，抓紧开展试点工作。</a:t>
            </a: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27796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6092" y="223736"/>
            <a:ext cx="9159815" cy="680359"/>
          </a:xfrm>
        </p:spPr>
        <p:txBody>
          <a:bodyPr>
            <a:normAutofit/>
          </a:bodyPr>
          <a:lstStyle/>
          <a:p>
            <a:r>
              <a:rPr lang="zh-CN" altLang="en-US" sz="3200" b="1" dirty="0">
                <a:solidFill>
                  <a:srgbClr val="001D70"/>
                </a:solidFill>
                <a:latin typeface="微软雅黑" panose="020B0503020204020204" pitchFamily="34" charset="-122"/>
                <a:ea typeface="微软雅黑" panose="020B0503020204020204" pitchFamily="34" charset="-122"/>
              </a:rPr>
              <a:t>“赋权”制度对专利法立法的影响及立法结果</a:t>
            </a:r>
            <a:endParaRPr lang="zh-CN" altLang="en-US" sz="3200" dirty="0"/>
          </a:p>
        </p:txBody>
      </p:sp>
      <p:sp>
        <p:nvSpPr>
          <p:cNvPr id="3" name="内容占位符 2"/>
          <p:cNvSpPr>
            <a:spLocks noGrp="1"/>
          </p:cNvSpPr>
          <p:nvPr>
            <p:ph idx="1"/>
          </p:nvPr>
        </p:nvSpPr>
        <p:spPr>
          <a:xfrm>
            <a:off x="1502434" y="1040620"/>
            <a:ext cx="9435860" cy="5817380"/>
          </a:xfrm>
        </p:spPr>
        <p:txBody>
          <a:bodyPr>
            <a:normAutofit/>
          </a:bodyPr>
          <a:lstStyle/>
          <a:p>
            <a:r>
              <a:rPr lang="zh-CN" altLang="en-US" sz="4000" dirty="0">
                <a:solidFill>
                  <a:srgbClr val="000000"/>
                </a:solidFill>
                <a:latin typeface="宋体" panose="02010600030101010101" pitchFamily="2" charset="-122"/>
                <a:ea typeface="宋体" panose="02010600030101010101" pitchFamily="2" charset="-122"/>
              </a:rPr>
              <a:t>*</a:t>
            </a:r>
            <a:r>
              <a:rPr lang="en-US" altLang="zh-CN" sz="3200" b="1" dirty="0">
                <a:solidFill>
                  <a:srgbClr val="000000"/>
                </a:solidFill>
                <a:latin typeface="宋体" panose="02010600030101010101" pitchFamily="2" charset="-122"/>
                <a:ea typeface="宋体" panose="02010600030101010101" pitchFamily="2" charset="-122"/>
              </a:rPr>
              <a:t>2020《</a:t>
            </a:r>
            <a:r>
              <a:rPr lang="zh-CN" altLang="en-US" sz="3200" b="1" dirty="0">
                <a:solidFill>
                  <a:srgbClr val="000000"/>
                </a:solidFill>
                <a:latin typeface="宋体" panose="02010600030101010101" pitchFamily="2" charset="-122"/>
                <a:ea typeface="宋体" panose="02010600030101010101" pitchFamily="2" charset="-122"/>
              </a:rPr>
              <a:t>专利法</a:t>
            </a:r>
            <a:r>
              <a:rPr lang="en-US" altLang="zh-CN" sz="3200" b="1" dirty="0">
                <a:solidFill>
                  <a:srgbClr val="000000"/>
                </a:solidFill>
                <a:latin typeface="宋体" panose="02010600030101010101" pitchFamily="2" charset="-122"/>
                <a:ea typeface="宋体" panose="02010600030101010101" pitchFamily="2" charset="-122"/>
              </a:rPr>
              <a:t>》</a:t>
            </a:r>
          </a:p>
          <a:p>
            <a:r>
              <a:rPr lang="zh-CN" altLang="en-US" sz="2400" dirty="0">
                <a:solidFill>
                  <a:srgbClr val="000000"/>
                </a:solidFill>
                <a:latin typeface="宋体" panose="02010600030101010101" pitchFamily="2" charset="-122"/>
                <a:ea typeface="宋体" panose="02010600030101010101" pitchFamily="2" charset="-122"/>
              </a:rPr>
              <a:t>第六条 执行本单位的任务或者主要是利用本单位的物质技术条件所完成的发明创造为职务发明创造。职务发明创造申请专利的权利属于该单位，申请被批准后，该单位为专利权人。</a:t>
            </a:r>
            <a:r>
              <a:rPr lang="zh-CN" altLang="en-US" sz="2400" b="1" dirty="0">
                <a:solidFill>
                  <a:srgbClr val="FF0000"/>
                </a:solidFill>
                <a:latin typeface="宋体" panose="02010600030101010101" pitchFamily="2" charset="-122"/>
                <a:ea typeface="宋体" panose="02010600030101010101" pitchFamily="2" charset="-122"/>
              </a:rPr>
              <a:t>该单位可以依法处置其职务发明创造申请专利的权利和专利权，促进相关发明创造的实施和运用。</a:t>
            </a:r>
            <a:endParaRPr lang="zh-CN" altLang="en-US" sz="2000" b="1" dirty="0">
              <a:solidFill>
                <a:srgbClr val="FF0000"/>
              </a:solidFill>
              <a:latin typeface="宋体" panose="02010600030101010101" pitchFamily="2" charset="-122"/>
              <a:ea typeface="宋体" panose="02010600030101010101" pitchFamily="2" charset="-122"/>
            </a:endParaRPr>
          </a:p>
          <a:p>
            <a:r>
              <a:rPr lang="zh-CN" altLang="zh-CN" sz="2400" b="1" dirty="0">
                <a:solidFill>
                  <a:srgbClr val="000000"/>
                </a:solidFill>
                <a:latin typeface="宋体" panose="02010600030101010101" pitchFamily="2" charset="-122"/>
                <a:ea typeface="宋体" panose="02010600030101010101" pitchFamily="2" charset="-122"/>
              </a:rPr>
              <a:t>第十五条 </a:t>
            </a:r>
            <a:r>
              <a:rPr lang="zh-CN" altLang="zh-CN" sz="2400" dirty="0">
                <a:solidFill>
                  <a:srgbClr val="000000"/>
                </a:solidFill>
                <a:latin typeface="宋体" panose="02010600030101010101" pitchFamily="2" charset="-122"/>
                <a:ea typeface="宋体" panose="02010600030101010101" pitchFamily="2" charset="-122"/>
              </a:rPr>
              <a:t>被授予专利权的单位应当对职务发明创造的发明人或者设计人给予奖励；发明创造专利实施后，根据其推广应用的范围和取得的经济效益，对发明人或者设计人给予合理的报酬。</a:t>
            </a:r>
          </a:p>
          <a:p>
            <a:r>
              <a:rPr lang="zh-CN" altLang="zh-CN" sz="2400" b="1" dirty="0">
                <a:solidFill>
                  <a:srgbClr val="FF0000"/>
                </a:solidFill>
                <a:latin typeface="宋体" panose="02010600030101010101" pitchFamily="2" charset="-122"/>
                <a:ea typeface="宋体" panose="02010600030101010101" pitchFamily="2" charset="-122"/>
              </a:rPr>
              <a:t>国家鼓励被授予专利权的单位实行产权激励，采取股权、期权、分红</a:t>
            </a:r>
            <a:r>
              <a:rPr lang="zh-CN" altLang="zh-CN" sz="2400" b="1" dirty="0">
                <a:solidFill>
                  <a:srgbClr val="0066FF"/>
                </a:solidFill>
                <a:latin typeface="宋体" panose="02010600030101010101" pitchFamily="2" charset="-122"/>
                <a:ea typeface="宋体" panose="02010600030101010101" pitchFamily="2" charset="-122"/>
              </a:rPr>
              <a:t>等</a:t>
            </a:r>
            <a:r>
              <a:rPr lang="zh-CN" altLang="zh-CN" sz="2400" b="1" dirty="0">
                <a:solidFill>
                  <a:srgbClr val="FF0000"/>
                </a:solidFill>
                <a:latin typeface="宋体" panose="02010600030101010101" pitchFamily="2" charset="-122"/>
                <a:ea typeface="宋体" panose="02010600030101010101" pitchFamily="2" charset="-122"/>
              </a:rPr>
              <a:t>方式，使发明人或者设计人合理分享创新收益。</a:t>
            </a:r>
          </a:p>
          <a:p>
            <a:endParaRPr lang="en-US" altLang="zh-CN" sz="24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唐素琴</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卓柳俊</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曾心怡</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我国职务发明权属与实施运用关系的实证分析</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兼评</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专利法修正案（草案）</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第</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条</a:t>
            </a:r>
            <a:r>
              <a:rPr lang="en-US" altLang="zh-CN" sz="2000" b="1" dirty="0">
                <a:latin typeface="宋体" panose="02010600030101010101" pitchFamily="2" charset="-122"/>
                <a:ea typeface="宋体" panose="02010600030101010101" pitchFamily="2" charset="-122"/>
              </a:rPr>
              <a:t>[J].</a:t>
            </a:r>
            <a:r>
              <a:rPr lang="zh-CN" altLang="en-US" sz="2000" b="1" dirty="0">
                <a:latin typeface="宋体" panose="02010600030101010101" pitchFamily="2" charset="-122"/>
                <a:ea typeface="宋体" panose="02010600030101010101" pitchFamily="2" charset="-122"/>
              </a:rPr>
              <a:t>专利代理</a:t>
            </a:r>
            <a:r>
              <a:rPr lang="en-US" altLang="zh-CN" sz="2000" b="1" dirty="0">
                <a:latin typeface="宋体" panose="02010600030101010101" pitchFamily="2" charset="-122"/>
                <a:ea typeface="宋体" panose="02010600030101010101" pitchFamily="2" charset="-122"/>
              </a:rPr>
              <a:t>,2019(04):3-9.</a:t>
            </a:r>
            <a:endParaRPr lang="zh-CN" altLang="en-US" sz="2000" b="1"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B5AE0EE-B904-4B14-A249-03F7388487F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extLst>
      <p:ext uri="{BB962C8B-B14F-4D97-AF65-F5344CB8AC3E}">
        <p14:creationId xmlns:p14="http://schemas.microsoft.com/office/powerpoint/2010/main" val="3546127350"/>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TotalTime>
  <Words>6998</Words>
  <Application>Microsoft Office PowerPoint</Application>
  <PresentationFormat>宽屏</PresentationFormat>
  <Paragraphs>505</Paragraphs>
  <Slides>44</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等线</vt:lpstr>
      <vt:lpstr>仿宋</vt:lpstr>
      <vt:lpstr>黑体</vt:lpstr>
      <vt:lpstr>华文中宋</vt:lpstr>
      <vt:lpstr>楷体</vt:lpstr>
      <vt:lpstr>楷体_GB2312</vt:lpstr>
      <vt:lpstr>宋体</vt:lpstr>
      <vt:lpstr>微软雅黑</vt:lpstr>
      <vt:lpstr>Arial</vt:lpstr>
      <vt:lpstr>Calibri</vt:lpstr>
      <vt:lpstr>Impact</vt:lpstr>
      <vt:lpstr>A000120140530A99PPBG</vt:lpstr>
      <vt:lpstr>科技成果转化奖励报酬及案例讨论</vt:lpstr>
      <vt:lpstr>PowerPoint 演示文稿</vt:lpstr>
      <vt:lpstr>一、再论财政资助下科技成果权属及主体关系</vt:lpstr>
      <vt:lpstr>      财政资助项目知识产权的权利归属</vt:lpstr>
      <vt:lpstr>PowerPoint 演示文稿</vt:lpstr>
      <vt:lpstr>PowerPoint 演示文稿</vt:lpstr>
      <vt:lpstr>PowerPoint 演示文稿</vt:lpstr>
      <vt:lpstr>赋予科研人员职务科技成果所有权或长期使用权（简称“赋权”）</vt:lpstr>
      <vt:lpstr>“赋权”制度对专利法立法的影响及立法结果</vt:lpstr>
      <vt:lpstr>PowerPoint 演示文稿</vt:lpstr>
      <vt:lpstr>PowerPoint 演示文稿</vt:lpstr>
      <vt:lpstr>总结：我国财政资助知识产权权属的演变</vt:lpstr>
      <vt:lpstr>如何正确认识职务科技成果完成人的作用？</vt:lpstr>
      <vt:lpstr>单位与职务发明人科技成果权益分配关系</vt:lpstr>
      <vt:lpstr>                        职务发明人与产业的合作关系</vt:lpstr>
      <vt:lpstr>     科研院所与产业之间的合作关系</vt:lpstr>
      <vt:lpstr>但是 </vt:lpstr>
      <vt:lpstr>单位与单位合作中的职务发明的权益归属</vt:lpstr>
      <vt:lpstr>职务发明人与成果转化管理人员的关系</vt:lpstr>
      <vt:lpstr>非发明团队机构及人员的贡献认知</vt:lpstr>
      <vt:lpstr> 二、职务发明人奖励报酬的法律规定 </vt:lpstr>
      <vt:lpstr>    （一）发明创造人的资格及认定</vt:lpstr>
      <vt:lpstr>1.发明创造人资格的含义和意义</vt:lpstr>
      <vt:lpstr>2.发明创造人资格的判断</vt:lpstr>
      <vt:lpstr>3.发明创造人资格的纠纷类型及解决途径</vt:lpstr>
      <vt:lpstr>     （二）职务发明人获得奖励报酬的具体规定</vt:lpstr>
      <vt:lpstr>    1. 关于奖励报酬的法律规定</vt:lpstr>
      <vt:lpstr>PowerPoint 演示文稿</vt:lpstr>
      <vt:lpstr>  2.职务发明人的奖励报酬及实现方式</vt:lpstr>
      <vt:lpstr>《促进科技成果转化法》第四十五条---奖酬</vt:lpstr>
      <vt:lpstr>给予职务发明人的奖励比例过高？</vt:lpstr>
      <vt:lpstr>三、关于职务发明奖励报酬的主要争议及典型案例</vt:lpstr>
      <vt:lpstr>（一）多个发明创造人奖励报酬的分配</vt:lpstr>
      <vt:lpstr>（二） 关于未来的报酬一并计算问题</vt:lpstr>
      <vt:lpstr>（三） 经营亏损时报酬的计算</vt:lpstr>
      <vt:lpstr>（四） 其他福利与发明人的报酬关系</vt:lpstr>
      <vt:lpstr>（五） 奖励报酬的继承及专利放弃后的报酬请求权</vt:lpstr>
      <vt:lpstr>（六）   辞（离退）职及离退后报酬的处理</vt:lpstr>
      <vt:lpstr>（七）  职务发明人所在单位与专利申请分离</vt:lpstr>
      <vt:lpstr>（八） 如何认定职务发明奖酬的诉讼时效</vt:lpstr>
      <vt:lpstr>如何认定职务发明奖酬的诉讼时效？</vt:lpstr>
      <vt:lpstr>（九）未缴年费导致专利权终止后职务发明人的权利 </vt:lpstr>
      <vt:lpstr>法院观点：</vt:lpstr>
      <vt:lpstr>四、两个案例的讨论报告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唐素琴</dc:creator>
  <cp:lastModifiedBy>程 逸飞</cp:lastModifiedBy>
  <cp:revision>2</cp:revision>
  <dcterms:created xsi:type="dcterms:W3CDTF">2021-12-22T12:01:24Z</dcterms:created>
  <dcterms:modified xsi:type="dcterms:W3CDTF">2021-12-30T16:04:57Z</dcterms:modified>
</cp:coreProperties>
</file>