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301" r:id="rId5"/>
    <p:sldId id="290" r:id="rId6"/>
    <p:sldId id="314" r:id="rId7"/>
    <p:sldId id="315" r:id="rId8"/>
    <p:sldId id="309" r:id="rId9"/>
    <p:sldId id="294" r:id="rId10"/>
    <p:sldId id="316" r:id="rId11"/>
    <p:sldId id="317" r:id="rId12"/>
    <p:sldId id="296" r:id="rId13"/>
    <p:sldId id="319" r:id="rId14"/>
    <p:sldId id="320" r:id="rId15"/>
    <p:sldId id="28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F90"/>
    <a:srgbClr val="FFFF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3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069C620-1E65-4EED-B054-6DA310503C21}" type="datetimeFigureOut">
              <a:rPr lang="zh-CN" altLang="en-US" smtClean="0"/>
              <a:pPr/>
              <a:t>2021/12/22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CAF282-E67B-47E8-9462-F4A7934C11F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9C620-1E65-4EED-B054-6DA310503C21}" type="datetimeFigureOut">
              <a:rPr lang="zh-CN" altLang="en-US" smtClean="0"/>
              <a:pPr/>
              <a:t>2021/12/22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AF282-E67B-47E8-9462-F4A7934C11F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27584" y="4437112"/>
            <a:ext cx="7560840" cy="1692771"/>
          </a:xfrm>
          <a:prstGeom prst="rect">
            <a:avLst/>
          </a:prstGeom>
          <a:noFill/>
          <a:ln w="9525">
            <a:noFill/>
            <a:miter lim="800000"/>
            <a:headEnd/>
            <a:tailEnd/>
          </a:ln>
        </p:spPr>
        <p:txBody>
          <a:bodyPr wrap="square">
            <a:spAutoFit/>
          </a:bodyPr>
          <a:lstStyle/>
          <a:p>
            <a:pPr algn="ctr" eaLnBrk="1" hangingPunct="1">
              <a:spcBef>
                <a:spcPct val="50000"/>
              </a:spcBef>
            </a:pPr>
            <a:r>
              <a:rPr lang="zh-CN" altLang="en-US" sz="2800" b="1" dirty="0" smtClean="0">
                <a:latin typeface="楷体_GB2312" pitchFamily="49" charset="-122"/>
                <a:ea typeface="楷体_GB2312" pitchFamily="49" charset="-122"/>
              </a:rPr>
              <a:t>段异兵</a:t>
            </a:r>
            <a:r>
              <a:rPr lang="zh-CN" altLang="en-US" sz="3200" dirty="0" smtClean="0">
                <a:latin typeface="楷体_GB2312" pitchFamily="49" charset="-122"/>
                <a:ea typeface="楷体_GB2312" pitchFamily="49" charset="-122"/>
              </a:rPr>
              <a:t> </a:t>
            </a:r>
            <a:endParaRPr lang="zh-CN" altLang="en-US" sz="3200" dirty="0">
              <a:latin typeface="楷体_GB2312" pitchFamily="49" charset="-122"/>
              <a:ea typeface="楷体_GB2312" pitchFamily="49" charset="-122"/>
            </a:endParaRPr>
          </a:p>
          <a:p>
            <a:pPr algn="ctr" eaLnBrk="1" hangingPunct="1">
              <a:spcBef>
                <a:spcPct val="50000"/>
              </a:spcBef>
            </a:pPr>
            <a:r>
              <a:rPr lang="zh-CN" altLang="en-US" sz="2400" b="1" dirty="0" smtClean="0">
                <a:latin typeface="楷体_GB2312" pitchFamily="49" charset="-122"/>
                <a:ea typeface="楷体_GB2312" pitchFamily="49" charset="-122"/>
              </a:rPr>
              <a:t>中国科学院科技战略咨询研究院</a:t>
            </a:r>
            <a:endParaRPr lang="zh-CN" altLang="en-US" sz="2400" b="1" dirty="0">
              <a:latin typeface="楷体_GB2312" pitchFamily="49" charset="-122"/>
              <a:ea typeface="楷体_GB2312" pitchFamily="49" charset="-122"/>
            </a:endParaRPr>
          </a:p>
          <a:p>
            <a:pPr algn="ctr" eaLnBrk="1" hangingPunct="1">
              <a:spcBef>
                <a:spcPct val="50000"/>
              </a:spcBef>
            </a:pPr>
            <a:r>
              <a:rPr lang="zh-CN" altLang="en-US" sz="2400" b="0" dirty="0" smtClean="0">
                <a:latin typeface="黑体" pitchFamily="49" charset="-122"/>
                <a:ea typeface="黑体" pitchFamily="49" charset="-122"/>
              </a:rPr>
              <a:t>   </a:t>
            </a:r>
            <a:r>
              <a:rPr lang="zh-CN" altLang="en-US" sz="2400" b="0" dirty="0" smtClean="0">
                <a:latin typeface="Times New Roman" pitchFamily="18" charset="0"/>
                <a:ea typeface="黑体" pitchFamily="49" charset="-122"/>
                <a:cs typeface="Times New Roman" pitchFamily="18" charset="0"/>
              </a:rPr>
              <a:t>20</a:t>
            </a:r>
            <a:r>
              <a:rPr lang="en-US" altLang="zh-CN" sz="2400" b="0" dirty="0" smtClean="0">
                <a:latin typeface="Times New Roman" pitchFamily="18" charset="0"/>
                <a:ea typeface="黑体" pitchFamily="49" charset="-122"/>
                <a:cs typeface="Times New Roman" pitchFamily="18" charset="0"/>
              </a:rPr>
              <a:t>21</a:t>
            </a:r>
            <a:r>
              <a:rPr lang="zh-CN" altLang="en-US" sz="2400" b="0" dirty="0" smtClean="0">
                <a:latin typeface="Times New Roman" pitchFamily="18" charset="0"/>
                <a:ea typeface="黑体" pitchFamily="49" charset="-122"/>
                <a:cs typeface="Times New Roman" pitchFamily="18" charset="0"/>
              </a:rPr>
              <a:t>年</a:t>
            </a:r>
            <a:r>
              <a:rPr lang="en-US" altLang="zh-CN" sz="2400" b="0" dirty="0" smtClean="0">
                <a:latin typeface="Times New Roman" pitchFamily="18" charset="0"/>
                <a:ea typeface="黑体" pitchFamily="49" charset="-122"/>
                <a:cs typeface="Times New Roman" pitchFamily="18" charset="0"/>
              </a:rPr>
              <a:t>11</a:t>
            </a:r>
            <a:r>
              <a:rPr lang="zh-CN" altLang="en-US" sz="2400" b="0" dirty="0" smtClean="0">
                <a:latin typeface="Times New Roman" pitchFamily="18" charset="0"/>
                <a:ea typeface="黑体" pitchFamily="49" charset="-122"/>
                <a:cs typeface="Times New Roman" pitchFamily="18" charset="0"/>
              </a:rPr>
              <a:t>月</a:t>
            </a:r>
            <a:r>
              <a:rPr lang="en-US" altLang="zh-CN" sz="2400" b="0" dirty="0" smtClean="0">
                <a:latin typeface="Times New Roman" pitchFamily="18" charset="0"/>
                <a:ea typeface="黑体" pitchFamily="49" charset="-122"/>
                <a:cs typeface="Times New Roman" pitchFamily="18" charset="0"/>
              </a:rPr>
              <a:t>12</a:t>
            </a:r>
            <a:r>
              <a:rPr lang="zh-CN" altLang="en-US" sz="2400" b="0" dirty="0" smtClean="0">
                <a:latin typeface="Times New Roman" pitchFamily="18" charset="0"/>
                <a:ea typeface="黑体" pitchFamily="49" charset="-122"/>
                <a:cs typeface="Times New Roman" pitchFamily="18" charset="0"/>
              </a:rPr>
              <a:t>日</a:t>
            </a:r>
            <a:endParaRPr lang="zh-CN" altLang="en-US" sz="2400" b="0" dirty="0">
              <a:latin typeface="Times New Roman" pitchFamily="18" charset="0"/>
              <a:ea typeface="黑体" pitchFamily="49" charset="-122"/>
              <a:cs typeface="Times New Roman" pitchFamily="18" charset="0"/>
            </a:endParaRPr>
          </a:p>
        </p:txBody>
      </p:sp>
      <p:sp>
        <p:nvSpPr>
          <p:cNvPr id="5" name="Rectangle 3"/>
          <p:cNvSpPr txBox="1">
            <a:spLocks noChangeArrowheads="1"/>
          </p:cNvSpPr>
          <p:nvPr/>
        </p:nvSpPr>
        <p:spPr>
          <a:xfrm>
            <a:off x="899592" y="620688"/>
            <a:ext cx="7086600" cy="1143000"/>
          </a:xfrm>
          <a:prstGeom prst="rect">
            <a:avLst/>
          </a:prstGeom>
        </p:spPr>
        <p:txBody>
          <a:bodyPr vert="horz" lIns="91440" tIns="45720" rIns="91440" bIns="45720" rtlCol="0" anchor="ctr">
            <a:normAutofit fontScale="3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60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
            </a:r>
            <a:br>
              <a:rPr kumimoji="0" lang="en-US" altLang="zh-CN" sz="60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br>
            <a:r>
              <a:rPr kumimoji="0" lang="en-US" altLang="zh-CN" sz="160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 </a:t>
            </a:r>
            <a:r>
              <a:rPr kumimoji="0" lang="zh-CN" altLang="en-US" sz="16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科技法学 </a:t>
            </a:r>
            <a:r>
              <a:rPr kumimoji="0" lang="zh-CN" altLang="en-US" sz="6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
            </a:r>
            <a:br>
              <a:rPr kumimoji="0" lang="zh-CN" altLang="en-US" sz="6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br>
            <a:endParaRPr kumimoji="0" lang="zh-CN" altLang="en-US" sz="60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endParaRPr>
          </a:p>
        </p:txBody>
      </p:sp>
      <p:sp>
        <p:nvSpPr>
          <p:cNvPr id="6" name="TextBox 5"/>
          <p:cNvSpPr txBox="1"/>
          <p:nvPr/>
        </p:nvSpPr>
        <p:spPr>
          <a:xfrm>
            <a:off x="1259632" y="2204864"/>
            <a:ext cx="6768752" cy="830997"/>
          </a:xfrm>
          <a:prstGeom prst="rect">
            <a:avLst/>
          </a:prstGeom>
          <a:noFill/>
        </p:spPr>
        <p:txBody>
          <a:bodyPr wrap="square" rtlCol="0">
            <a:spAutoFit/>
          </a:bodyPr>
          <a:lstStyle/>
          <a:p>
            <a:pPr algn="ctr">
              <a:lnSpc>
                <a:spcPct val="150000"/>
              </a:lnSpc>
            </a:pPr>
            <a:r>
              <a:rPr lang="zh-CN" altLang="en-US" sz="3200" b="1" dirty="0" smtClean="0">
                <a:solidFill>
                  <a:srgbClr val="FF0000"/>
                </a:solidFill>
                <a:latin typeface="华文楷体" pitchFamily="2" charset="-122"/>
                <a:ea typeface="华文楷体" pitchFamily="2" charset="-122"/>
              </a:rPr>
              <a:t>第十一讲：科技法实务与案例分析</a:t>
            </a:r>
            <a:endParaRPr lang="zh-CN" altLang="en-US" sz="3200" b="1" dirty="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rgbClr val="FF0000"/>
                </a:solidFill>
                <a:latin typeface="楷体_GB2312"/>
              </a:rPr>
              <a:t>判决依据</a:t>
            </a:r>
            <a:endParaRPr lang="zh-CN" altLang="en-US" sz="3200" b="1" dirty="0">
              <a:solidFill>
                <a:srgbClr val="FF0000"/>
              </a:solidFill>
              <a:latin typeface="楷体_GB2312"/>
            </a:endParaRPr>
          </a:p>
        </p:txBody>
      </p:sp>
      <p:sp>
        <p:nvSpPr>
          <p:cNvPr id="3" name="内容占位符 2"/>
          <p:cNvSpPr>
            <a:spLocks noGrp="1"/>
          </p:cNvSpPr>
          <p:nvPr>
            <p:ph idx="1"/>
          </p:nvPr>
        </p:nvSpPr>
        <p:spPr>
          <a:xfrm>
            <a:off x="395536" y="1556792"/>
            <a:ext cx="8496944" cy="4032448"/>
          </a:xfrm>
        </p:spPr>
        <p:txBody>
          <a:bodyPr>
            <a:noAutofit/>
          </a:bodyPr>
          <a:lstStyle/>
          <a:p>
            <a:pPr marL="0">
              <a:lnSpc>
                <a:spcPct val="150000"/>
              </a:lnSpc>
              <a:spcBef>
                <a:spcPts val="0"/>
              </a:spcBef>
              <a:buFont typeface="Wingdings" pitchFamily="2" charset="2"/>
              <a:buChar char="p"/>
            </a:pPr>
            <a:r>
              <a:rPr lang="en-US" altLang="zh-CN" sz="2000" dirty="0" smtClean="0"/>
              <a:t>《</a:t>
            </a:r>
            <a:r>
              <a:rPr lang="zh-CN" altLang="en-US" sz="2000" dirty="0" smtClean="0"/>
              <a:t>中华人民共和国劳动合同法</a:t>
            </a:r>
            <a:r>
              <a:rPr lang="en-US" altLang="zh-CN" sz="2000" dirty="0" smtClean="0"/>
              <a:t>》</a:t>
            </a:r>
            <a:r>
              <a:rPr lang="zh-CN" altLang="en-US" sz="2000" dirty="0" smtClean="0"/>
              <a:t>（</a:t>
            </a:r>
            <a:r>
              <a:rPr lang="en-US" altLang="zh-CN" sz="2000" dirty="0" smtClean="0">
                <a:latin typeface="Times New Roman" pitchFamily="18" charset="0"/>
                <a:cs typeface="Times New Roman" pitchFamily="18" charset="0"/>
              </a:rPr>
              <a:t>2008</a:t>
            </a:r>
            <a:r>
              <a:rPr lang="zh-CN" altLang="en-US" sz="2000" dirty="0" smtClean="0">
                <a:latin typeface="Times New Roman" pitchFamily="18" charset="0"/>
                <a:cs typeface="Times New Roman" pitchFamily="18" charset="0"/>
              </a:rPr>
              <a:t>年</a:t>
            </a:r>
            <a:r>
              <a:rPr lang="en-US" altLang="zh-CN" sz="2000" dirty="0" smtClean="0">
                <a:latin typeface="Times New Roman" pitchFamily="18" charset="0"/>
                <a:cs typeface="Times New Roman" pitchFamily="18" charset="0"/>
              </a:rPr>
              <a:t>1</a:t>
            </a:r>
            <a:r>
              <a:rPr lang="zh-CN" altLang="en-US" sz="2000" dirty="0" smtClean="0">
                <a:latin typeface="Times New Roman" pitchFamily="18" charset="0"/>
                <a:cs typeface="Times New Roman" pitchFamily="18" charset="0"/>
              </a:rPr>
              <a:t>月</a:t>
            </a:r>
            <a:r>
              <a:rPr lang="en-US" altLang="zh-CN" sz="2000" dirty="0" smtClean="0">
                <a:latin typeface="Times New Roman" pitchFamily="18" charset="0"/>
                <a:cs typeface="Times New Roman" pitchFamily="18" charset="0"/>
              </a:rPr>
              <a:t>1</a:t>
            </a:r>
            <a:r>
              <a:rPr lang="zh-CN" altLang="en-US" sz="2000" dirty="0" smtClean="0">
                <a:latin typeface="Times New Roman" pitchFamily="18" charset="0"/>
                <a:cs typeface="Times New Roman" pitchFamily="18" charset="0"/>
              </a:rPr>
              <a:t>日</a:t>
            </a:r>
            <a:r>
              <a:rPr lang="zh-CN" altLang="en-US" sz="2000" dirty="0" smtClean="0"/>
              <a:t>起施行）第九十六条：事业单位与实行聘用制的工作人员订立、履行、变更、解除或者终止劳动合同，法律、行政法规或者国务院另有规定的，依照其规定；未作规定的，依照本法有关规定执行。</a:t>
            </a:r>
            <a:endParaRPr lang="en-US" altLang="zh-CN" sz="2000" dirty="0" smtClean="0"/>
          </a:p>
          <a:p>
            <a:pPr marL="0">
              <a:lnSpc>
                <a:spcPct val="150000"/>
              </a:lnSpc>
              <a:spcBef>
                <a:spcPts val="0"/>
              </a:spcBef>
              <a:buFont typeface="Wingdings" pitchFamily="2" charset="2"/>
              <a:buChar char="p"/>
            </a:pPr>
            <a:r>
              <a:rPr lang="zh-CN" altLang="en-US" sz="2000" dirty="0" smtClean="0"/>
              <a:t>国务院</a:t>
            </a:r>
            <a:r>
              <a:rPr lang="en-US" altLang="zh-CN" sz="2000" dirty="0" smtClean="0"/>
              <a:t>《</a:t>
            </a:r>
            <a:r>
              <a:rPr lang="zh-CN" altLang="en-US" sz="2000" dirty="0" smtClean="0"/>
              <a:t>事业单位人事管理条例</a:t>
            </a:r>
            <a:r>
              <a:rPr lang="en-US" altLang="zh-CN" sz="2000" dirty="0" smtClean="0"/>
              <a:t>》</a:t>
            </a:r>
            <a:r>
              <a:rPr lang="zh-CN" altLang="en-US" sz="2000" dirty="0" smtClean="0"/>
              <a:t>公布，</a:t>
            </a:r>
            <a:r>
              <a:rPr lang="zh-CN" altLang="en-US" sz="2000" dirty="0" smtClean="0">
                <a:latin typeface="Times New Roman" pitchFamily="18" charset="0"/>
                <a:cs typeface="Times New Roman" pitchFamily="18" charset="0"/>
              </a:rPr>
              <a:t>自</a:t>
            </a:r>
            <a:r>
              <a:rPr lang="en-US" altLang="zh-CN" sz="2000" dirty="0" smtClean="0">
                <a:latin typeface="Times New Roman" pitchFamily="18" charset="0"/>
                <a:cs typeface="Times New Roman" pitchFamily="18" charset="0"/>
              </a:rPr>
              <a:t>2014</a:t>
            </a:r>
            <a:r>
              <a:rPr lang="zh-CN" altLang="en-US" sz="2000" dirty="0" smtClean="0">
                <a:latin typeface="Times New Roman" pitchFamily="18" charset="0"/>
                <a:cs typeface="Times New Roman" pitchFamily="18" charset="0"/>
              </a:rPr>
              <a:t>年</a:t>
            </a:r>
            <a:r>
              <a:rPr lang="en-US" altLang="zh-CN" sz="2000" dirty="0" smtClean="0">
                <a:latin typeface="Times New Roman" pitchFamily="18" charset="0"/>
                <a:cs typeface="Times New Roman" pitchFamily="18" charset="0"/>
              </a:rPr>
              <a:t>7</a:t>
            </a:r>
            <a:r>
              <a:rPr lang="zh-CN" altLang="en-US" sz="2000" dirty="0" smtClean="0">
                <a:latin typeface="Times New Roman" pitchFamily="18" charset="0"/>
                <a:cs typeface="Times New Roman" pitchFamily="18" charset="0"/>
              </a:rPr>
              <a:t>月</a:t>
            </a:r>
            <a:r>
              <a:rPr lang="en-US" altLang="zh-CN" sz="2000" dirty="0" smtClean="0">
                <a:latin typeface="Times New Roman" pitchFamily="18" charset="0"/>
                <a:cs typeface="Times New Roman" pitchFamily="18" charset="0"/>
              </a:rPr>
              <a:t>1</a:t>
            </a:r>
            <a:r>
              <a:rPr lang="zh-CN" altLang="en-US" sz="2000" dirty="0" smtClean="0">
                <a:latin typeface="Times New Roman" pitchFamily="18" charset="0"/>
                <a:cs typeface="Times New Roman" pitchFamily="18" charset="0"/>
              </a:rPr>
              <a:t>日</a:t>
            </a:r>
            <a:r>
              <a:rPr lang="zh-CN" altLang="en-US" sz="2000" dirty="0" smtClean="0"/>
              <a:t>起施行。</a:t>
            </a:r>
            <a:endParaRPr lang="en-US" altLang="zh-CN" sz="2000" dirty="0" smtClean="0"/>
          </a:p>
          <a:p>
            <a:pPr>
              <a:lnSpc>
                <a:spcPct val="150000"/>
              </a:lnSpc>
              <a:spcBef>
                <a:spcPts val="0"/>
              </a:spcBef>
              <a:buNone/>
            </a:pPr>
            <a:r>
              <a:rPr lang="zh-CN" altLang="en-US" sz="2000" b="1"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第</a:t>
            </a:r>
            <a:r>
              <a:rPr lang="en-US" altLang="zh-CN" sz="2000" dirty="0" smtClean="0">
                <a:latin typeface="Times New Roman" pitchFamily="18" charset="0"/>
                <a:cs typeface="Times New Roman" pitchFamily="18" charset="0"/>
              </a:rPr>
              <a:t>21</a:t>
            </a:r>
            <a:r>
              <a:rPr lang="zh-CN" altLang="en-US" sz="2000" dirty="0" smtClean="0">
                <a:latin typeface="Times New Roman" pitchFamily="18" charset="0"/>
                <a:cs typeface="Times New Roman" pitchFamily="18" charset="0"/>
              </a:rPr>
              <a:t>条：考核分为平时考核、年度考核和聘期考核。</a:t>
            </a:r>
            <a:endParaRPr lang="en-US" altLang="zh-CN" sz="2000" dirty="0" smtClean="0">
              <a:latin typeface="Times New Roman" pitchFamily="18" charset="0"/>
              <a:cs typeface="Times New Roman" pitchFamily="18" charset="0"/>
            </a:endParaRPr>
          </a:p>
          <a:p>
            <a:pPr>
              <a:lnSpc>
                <a:spcPct val="150000"/>
              </a:lnSpc>
              <a:spcBef>
                <a:spcPts val="0"/>
              </a:spcBef>
              <a:buNone/>
            </a:pPr>
            <a:r>
              <a:rPr lang="zh-CN" altLang="en-US" sz="2000" dirty="0" smtClean="0">
                <a:latin typeface="Times New Roman" pitchFamily="18" charset="0"/>
                <a:cs typeface="Times New Roman" pitchFamily="18" charset="0"/>
              </a:rPr>
              <a:t>           第</a:t>
            </a:r>
            <a:r>
              <a:rPr lang="en-US" altLang="zh-CN" sz="2000" dirty="0" smtClean="0">
                <a:latin typeface="Times New Roman" pitchFamily="18" charset="0"/>
                <a:cs typeface="Times New Roman" pitchFamily="18" charset="0"/>
              </a:rPr>
              <a:t>22</a:t>
            </a:r>
            <a:r>
              <a:rPr lang="zh-CN" altLang="en-US" sz="2000" dirty="0" smtClean="0">
                <a:latin typeface="Times New Roman" pitchFamily="18" charset="0"/>
                <a:cs typeface="Times New Roman" pitchFamily="18" charset="0"/>
              </a:rPr>
              <a:t>条：</a:t>
            </a:r>
            <a:r>
              <a:rPr lang="zh-CN" altLang="en-US" sz="2000" dirty="0" smtClean="0"/>
              <a:t>考核结果作为调整事业单位工作人员岗位、工资以及续订聘用合同的依据。</a:t>
            </a:r>
            <a:endParaRPr lang="en-US" altLang="zh-CN" sz="2000" dirty="0" smtClean="0"/>
          </a:p>
          <a:p>
            <a:pPr>
              <a:lnSpc>
                <a:spcPct val="150000"/>
              </a:lnSpc>
              <a:spcBef>
                <a:spcPts val="0"/>
              </a:spcBef>
              <a:buNone/>
            </a:pPr>
            <a:r>
              <a:rPr lang="en-US" altLang="zh-CN" sz="2000" dirty="0" smtClean="0"/>
              <a:t>                </a:t>
            </a:r>
          </a:p>
          <a:p>
            <a:pPr>
              <a:lnSpc>
                <a:spcPct val="150000"/>
              </a:lnSpc>
              <a:spcBef>
                <a:spcPts val="0"/>
              </a:spcBef>
              <a:buNone/>
            </a:pPr>
            <a:r>
              <a:rPr lang="en-US" altLang="zh-CN" sz="2000" dirty="0" smtClean="0"/>
              <a:t>             </a:t>
            </a:r>
            <a:endParaRPr lang="zh-CN" altLang="en-US" sz="2000" dirty="0" smtClean="0"/>
          </a:p>
          <a:p>
            <a:pPr marL="0">
              <a:lnSpc>
                <a:spcPct val="150000"/>
              </a:lnSpc>
              <a:spcBef>
                <a:spcPts val="0"/>
              </a:spcBef>
              <a:buNone/>
            </a:pPr>
            <a:endParaRPr lang="en-US" altLang="zh-CN" sz="2000" dirty="0" smtClean="0"/>
          </a:p>
          <a:p>
            <a:pPr marL="0">
              <a:lnSpc>
                <a:spcPct val="150000"/>
              </a:lnSpc>
              <a:spcBef>
                <a:spcPts val="0"/>
              </a:spcBef>
              <a:buFont typeface="Wingdings" pitchFamily="2" charset="2"/>
              <a:buChar char="p"/>
            </a:pPr>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rgbClr val="FF0000"/>
                </a:solidFill>
                <a:latin typeface="楷体_GB2312"/>
              </a:rPr>
              <a:t>问题</a:t>
            </a:r>
            <a:endParaRPr lang="zh-CN" altLang="en-US" sz="3200" b="1" dirty="0">
              <a:solidFill>
                <a:srgbClr val="FF0000"/>
              </a:solidFill>
              <a:latin typeface="楷体_GB2312"/>
            </a:endParaRPr>
          </a:p>
        </p:txBody>
      </p:sp>
      <p:sp>
        <p:nvSpPr>
          <p:cNvPr id="3" name="内容占位符 2"/>
          <p:cNvSpPr>
            <a:spLocks noGrp="1"/>
          </p:cNvSpPr>
          <p:nvPr>
            <p:ph idx="1"/>
          </p:nvPr>
        </p:nvSpPr>
        <p:spPr>
          <a:xfrm>
            <a:off x="395536" y="1556792"/>
            <a:ext cx="8352928" cy="2736304"/>
          </a:xfrm>
        </p:spPr>
        <p:txBody>
          <a:bodyPr>
            <a:noAutofit/>
          </a:bodyPr>
          <a:lstStyle/>
          <a:p>
            <a:pPr marL="0">
              <a:lnSpc>
                <a:spcPct val="150000"/>
              </a:lnSpc>
              <a:spcBef>
                <a:spcPts val="0"/>
              </a:spcBef>
              <a:buFont typeface="Wingdings" pitchFamily="2" charset="2"/>
              <a:buChar char="p"/>
            </a:pPr>
            <a:r>
              <a:rPr lang="zh-CN" altLang="en-US" sz="2000" dirty="0" smtClean="0"/>
              <a:t>国务院办公厅转发人事部</a:t>
            </a:r>
            <a:r>
              <a:rPr lang="en-US" altLang="zh-CN" sz="2000" dirty="0" smtClean="0"/>
              <a:t>《</a:t>
            </a:r>
            <a:r>
              <a:rPr lang="zh-CN" altLang="en-US" sz="2000" dirty="0" smtClean="0"/>
              <a:t>关于在事业单位试行人员聘用制度的意见</a:t>
            </a:r>
            <a:r>
              <a:rPr lang="en-US" altLang="zh-CN" sz="2000" dirty="0" smtClean="0"/>
              <a:t>》 </a:t>
            </a:r>
          </a:p>
          <a:p>
            <a:pPr marL="0">
              <a:lnSpc>
                <a:spcPct val="150000"/>
              </a:lnSpc>
              <a:spcBef>
                <a:spcPts val="0"/>
              </a:spcBef>
              <a:buFont typeface="Wingdings" pitchFamily="2" charset="2"/>
              <a:buChar char="p"/>
            </a:pPr>
            <a:r>
              <a:rPr lang="zh-CN" altLang="en-US" sz="2000" dirty="0" smtClean="0"/>
              <a:t> 国务院</a:t>
            </a:r>
            <a:r>
              <a:rPr lang="en-US" altLang="zh-CN" sz="2000" dirty="0" smtClean="0"/>
              <a:t>《</a:t>
            </a:r>
            <a:r>
              <a:rPr lang="zh-CN" altLang="en-US" sz="2000" dirty="0" smtClean="0"/>
              <a:t>事业单位人事管理条例</a:t>
            </a:r>
            <a:r>
              <a:rPr lang="en-US" altLang="zh-CN" sz="2000" dirty="0" smtClean="0"/>
              <a:t>》</a:t>
            </a:r>
            <a:r>
              <a:rPr lang="zh-CN" altLang="en-US" sz="2000" dirty="0" smtClean="0"/>
              <a:t>公布，</a:t>
            </a:r>
            <a:r>
              <a:rPr lang="zh-CN" altLang="en-US" sz="2000" dirty="0" smtClean="0">
                <a:latin typeface="Times New Roman" pitchFamily="18" charset="0"/>
                <a:cs typeface="Times New Roman" pitchFamily="18" charset="0"/>
              </a:rPr>
              <a:t>自</a:t>
            </a:r>
            <a:r>
              <a:rPr lang="en-US" altLang="zh-CN" sz="2000" dirty="0" smtClean="0">
                <a:latin typeface="Times New Roman" pitchFamily="18" charset="0"/>
                <a:cs typeface="Times New Roman" pitchFamily="18" charset="0"/>
              </a:rPr>
              <a:t>2014</a:t>
            </a:r>
            <a:r>
              <a:rPr lang="zh-CN" altLang="en-US" sz="2000" dirty="0" smtClean="0">
                <a:latin typeface="Times New Roman" pitchFamily="18" charset="0"/>
                <a:cs typeface="Times New Roman" pitchFamily="18" charset="0"/>
              </a:rPr>
              <a:t>年</a:t>
            </a:r>
            <a:r>
              <a:rPr lang="en-US" altLang="zh-CN" sz="2000" dirty="0" smtClean="0">
                <a:latin typeface="Times New Roman" pitchFamily="18" charset="0"/>
                <a:cs typeface="Times New Roman" pitchFamily="18" charset="0"/>
              </a:rPr>
              <a:t>7</a:t>
            </a:r>
            <a:r>
              <a:rPr lang="zh-CN" altLang="en-US" sz="2000" dirty="0" smtClean="0">
                <a:latin typeface="Times New Roman" pitchFamily="18" charset="0"/>
                <a:cs typeface="Times New Roman" pitchFamily="18" charset="0"/>
              </a:rPr>
              <a:t>月</a:t>
            </a:r>
            <a:r>
              <a:rPr lang="en-US" altLang="zh-CN" sz="2000" dirty="0" smtClean="0">
                <a:latin typeface="Times New Roman" pitchFamily="18" charset="0"/>
                <a:cs typeface="Times New Roman" pitchFamily="18" charset="0"/>
              </a:rPr>
              <a:t>1</a:t>
            </a:r>
            <a:r>
              <a:rPr lang="zh-CN" altLang="en-US" sz="2000" dirty="0" smtClean="0">
                <a:latin typeface="Times New Roman" pitchFamily="18" charset="0"/>
                <a:cs typeface="Times New Roman" pitchFamily="18" charset="0"/>
              </a:rPr>
              <a:t>日</a:t>
            </a:r>
            <a:r>
              <a:rPr lang="zh-CN" altLang="en-US" sz="2000" dirty="0" smtClean="0"/>
              <a:t>起施行。</a:t>
            </a:r>
            <a:endParaRPr lang="en-US" altLang="zh-CN" sz="2000" dirty="0" smtClean="0"/>
          </a:p>
          <a:p>
            <a:pPr>
              <a:lnSpc>
                <a:spcPct val="150000"/>
              </a:lnSpc>
              <a:spcBef>
                <a:spcPts val="0"/>
              </a:spcBef>
              <a:buNone/>
            </a:pPr>
            <a:r>
              <a:rPr lang="zh-CN" altLang="en-US" sz="2000" dirty="0" smtClean="0"/>
              <a:t>             事业单位人事管理与</a:t>
            </a:r>
            <a:r>
              <a:rPr lang="en-US" altLang="zh-CN" sz="2000" dirty="0" smtClean="0"/>
              <a:t>《</a:t>
            </a:r>
            <a:r>
              <a:rPr lang="zh-CN" altLang="en-US" sz="2000" dirty="0" smtClean="0"/>
              <a:t>劳动合同法</a:t>
            </a:r>
            <a:r>
              <a:rPr lang="en-US" altLang="zh-CN" sz="2000" dirty="0" smtClean="0"/>
              <a:t>》</a:t>
            </a:r>
            <a:r>
              <a:rPr lang="zh-CN" altLang="en-US" sz="2000" dirty="0" smtClean="0"/>
              <a:t>的关系</a:t>
            </a:r>
            <a:endParaRPr lang="en-US" altLang="zh-CN" sz="2000" dirty="0" smtClean="0"/>
          </a:p>
          <a:p>
            <a:pPr>
              <a:lnSpc>
                <a:spcPct val="150000"/>
              </a:lnSpc>
              <a:spcBef>
                <a:spcPts val="0"/>
              </a:spcBef>
              <a:buNone/>
            </a:pPr>
            <a:r>
              <a:rPr lang="en-US" altLang="zh-CN" sz="2000" dirty="0" smtClean="0"/>
              <a:t>             </a:t>
            </a:r>
            <a:r>
              <a:rPr lang="zh-CN" altLang="en-US" sz="2000" dirty="0" smtClean="0"/>
              <a:t>事业单位人员考核：国际评估合格与国内评估不合格</a:t>
            </a:r>
            <a:endParaRPr lang="en-US" altLang="zh-CN" sz="2000" dirty="0" smtClean="0"/>
          </a:p>
          <a:p>
            <a:pPr>
              <a:lnSpc>
                <a:spcPct val="150000"/>
              </a:lnSpc>
              <a:spcBef>
                <a:spcPts val="0"/>
              </a:spcBef>
              <a:buNone/>
            </a:pPr>
            <a:r>
              <a:rPr lang="en-US" altLang="zh-CN" sz="2000" dirty="0" smtClean="0"/>
              <a:t>             </a:t>
            </a:r>
            <a:r>
              <a:rPr lang="zh-CN" altLang="en-US" sz="2000" dirty="0" smtClean="0"/>
              <a:t>当事人权利救济</a:t>
            </a:r>
            <a:endParaRPr lang="en-US" altLang="zh-CN" sz="2000" dirty="0" smtClean="0"/>
          </a:p>
          <a:p>
            <a:pPr>
              <a:lnSpc>
                <a:spcPct val="150000"/>
              </a:lnSpc>
              <a:spcBef>
                <a:spcPts val="0"/>
              </a:spcBef>
              <a:buNone/>
            </a:pPr>
            <a:endParaRPr lang="zh-CN" altLang="en-US" sz="2000" dirty="0" smtClean="0"/>
          </a:p>
          <a:p>
            <a:pPr>
              <a:lnSpc>
                <a:spcPct val="150000"/>
              </a:lnSpc>
              <a:spcBef>
                <a:spcPts val="0"/>
              </a:spcBef>
              <a:buNone/>
            </a:pPr>
            <a:endParaRPr lang="en-US" altLang="zh-CN" sz="2000" dirty="0" smtClean="0"/>
          </a:p>
          <a:p>
            <a:pPr>
              <a:lnSpc>
                <a:spcPct val="150000"/>
              </a:lnSpc>
              <a:spcBef>
                <a:spcPts val="0"/>
              </a:spcBef>
              <a:buNone/>
            </a:pPr>
            <a:r>
              <a:rPr lang="en-US" altLang="zh-CN" sz="2000" dirty="0" smtClean="0"/>
              <a:t>             </a:t>
            </a:r>
            <a:endParaRPr lang="zh-CN" altLang="en-US" sz="2000" dirty="0" smtClean="0"/>
          </a:p>
          <a:p>
            <a:pPr marL="0">
              <a:lnSpc>
                <a:spcPct val="150000"/>
              </a:lnSpc>
              <a:spcBef>
                <a:spcPts val="0"/>
              </a:spcBef>
              <a:buNone/>
            </a:pPr>
            <a:endParaRPr lang="en-US" altLang="zh-CN" sz="2000" dirty="0" smtClean="0"/>
          </a:p>
          <a:p>
            <a:pPr marL="0">
              <a:lnSpc>
                <a:spcPct val="150000"/>
              </a:lnSpc>
              <a:spcBef>
                <a:spcPts val="0"/>
              </a:spcBef>
              <a:buFont typeface="Wingdings" pitchFamily="2" charset="2"/>
              <a:buChar char="p"/>
            </a:pPr>
            <a:endParaRPr lang="zh-CN" alt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sz="3200" dirty="0" smtClean="0">
                <a:latin typeface="Times New Roman" pitchFamily="18" charset="0"/>
                <a:cs typeface="Times New Roman" pitchFamily="18" charset="0"/>
              </a:rPr>
              <a:t>11.3   </a:t>
            </a:r>
            <a:r>
              <a:rPr lang="zh-CN" altLang="zh-CN" sz="3200" dirty="0" smtClean="0">
                <a:latin typeface="Times New Roman" pitchFamily="18" charset="0"/>
                <a:cs typeface="Times New Roman" pitchFamily="18" charset="0"/>
              </a:rPr>
              <a:t>于艳茹</a:t>
            </a:r>
            <a:r>
              <a:rPr lang="en-US" altLang="zh-CN" sz="3200" dirty="0" err="1" smtClean="0">
                <a:latin typeface="Times New Roman" pitchFamily="18" charset="0"/>
                <a:cs typeface="Times New Roman" pitchFamily="18" charset="0"/>
              </a:rPr>
              <a:t>vs</a:t>
            </a:r>
            <a:r>
              <a:rPr lang="zh-CN" altLang="zh-CN" sz="3200" dirty="0" smtClean="0">
                <a:latin typeface="Times New Roman" pitchFamily="18" charset="0"/>
                <a:cs typeface="Times New Roman" pitchFamily="18" charset="0"/>
              </a:rPr>
              <a:t>北京大学</a:t>
            </a:r>
            <a:endParaRPr lang="zh-CN" altLang="en-US" sz="3200" dirty="0"/>
          </a:p>
        </p:txBody>
      </p:sp>
      <p:sp>
        <p:nvSpPr>
          <p:cNvPr id="3" name="内容占位符 2"/>
          <p:cNvSpPr>
            <a:spLocks noGrp="1"/>
          </p:cNvSpPr>
          <p:nvPr>
            <p:ph idx="1"/>
          </p:nvPr>
        </p:nvSpPr>
        <p:spPr>
          <a:xfrm>
            <a:off x="539552" y="1484784"/>
            <a:ext cx="8280920" cy="4464496"/>
          </a:xfrm>
        </p:spPr>
        <p:txBody>
          <a:bodyPr>
            <a:normAutofit fontScale="92500" lnSpcReduction="20000"/>
          </a:bodyPr>
          <a:lstStyle/>
          <a:p>
            <a:pPr algn="ctr">
              <a:lnSpc>
                <a:spcPct val="150000"/>
              </a:lnSpc>
              <a:buNone/>
            </a:pPr>
            <a:r>
              <a:rPr lang="zh-CN" altLang="en-US" b="1" dirty="0" smtClean="0">
                <a:solidFill>
                  <a:schemeClr val="tx2">
                    <a:lumMod val="75000"/>
                  </a:schemeClr>
                </a:solidFill>
              </a:rPr>
              <a:t>案情简介</a:t>
            </a:r>
            <a:endParaRPr lang="en-US" altLang="zh-CN" b="1" dirty="0" smtClean="0">
              <a:solidFill>
                <a:schemeClr val="tx2">
                  <a:lumMod val="75000"/>
                </a:schemeClr>
              </a:solidFill>
            </a:endParaRPr>
          </a:p>
          <a:p>
            <a:pPr marL="0" indent="324000" algn="just">
              <a:lnSpc>
                <a:spcPct val="170000"/>
              </a:lnSpc>
              <a:spcBef>
                <a:spcPts val="0"/>
              </a:spcBef>
              <a:buNone/>
            </a:pPr>
            <a:r>
              <a:rPr lang="en-US" altLang="zh-CN" sz="2400" dirty="0" smtClean="0"/>
              <a:t>   </a:t>
            </a:r>
            <a:r>
              <a:rPr lang="zh-CN" altLang="zh-CN" sz="2400" dirty="0" smtClean="0">
                <a:latin typeface="Times New Roman" pitchFamily="18" charset="0"/>
                <a:cs typeface="Times New Roman" pitchFamily="18" charset="0"/>
              </a:rPr>
              <a:t>于艳茹于</a:t>
            </a:r>
            <a:r>
              <a:rPr lang="en-US" altLang="zh-CN" sz="2400" dirty="0" smtClean="0">
                <a:latin typeface="Times New Roman" pitchFamily="18" charset="0"/>
                <a:cs typeface="Times New Roman" pitchFamily="18" charset="0"/>
              </a:rPr>
              <a:t>2013</a:t>
            </a:r>
            <a:r>
              <a:rPr lang="zh-CN" altLang="zh-CN" sz="2400" dirty="0" smtClean="0">
                <a:latin typeface="Times New Roman" pitchFamily="18" charset="0"/>
                <a:cs typeface="Times New Roman" pitchFamily="18" charset="0"/>
              </a:rPr>
              <a:t>年</a:t>
            </a:r>
            <a:r>
              <a:rPr lang="en-US" altLang="zh-CN" sz="2400" dirty="0" smtClean="0">
                <a:latin typeface="Times New Roman" pitchFamily="18" charset="0"/>
                <a:cs typeface="Times New Roman" pitchFamily="18" charset="0"/>
              </a:rPr>
              <a:t>7</a:t>
            </a:r>
            <a:r>
              <a:rPr lang="zh-CN" altLang="zh-CN" sz="2400" dirty="0" smtClean="0">
                <a:latin typeface="Times New Roman" pitchFamily="18" charset="0"/>
                <a:cs typeface="Times New Roman" pitchFamily="18" charset="0"/>
              </a:rPr>
              <a:t>月</a:t>
            </a:r>
            <a:r>
              <a:rPr lang="en-US" altLang="zh-CN" sz="2400" dirty="0" smtClean="0">
                <a:latin typeface="Times New Roman" pitchFamily="18" charset="0"/>
                <a:cs typeface="Times New Roman" pitchFamily="18" charset="0"/>
              </a:rPr>
              <a:t>5</a:t>
            </a:r>
            <a:r>
              <a:rPr lang="zh-CN" altLang="zh-CN" sz="2400" dirty="0" smtClean="0">
                <a:latin typeface="Times New Roman" pitchFamily="18" charset="0"/>
                <a:cs typeface="Times New Roman" pitchFamily="18" charset="0"/>
              </a:rPr>
              <a:t>日取得北京大学历史学博士学位</a:t>
            </a:r>
            <a:r>
              <a:rPr lang="zh-CN" altLang="en-US" sz="2400" dirty="0" smtClean="0">
                <a:latin typeface="Times New Roman" pitchFamily="18" charset="0"/>
                <a:cs typeface="Times New Roman" pitchFamily="18" charset="0"/>
              </a:rPr>
              <a:t>；</a:t>
            </a:r>
            <a:r>
              <a:rPr lang="zh-CN" altLang="zh-CN" sz="2400" dirty="0" smtClean="0">
                <a:latin typeface="Times New Roman" pitchFamily="18" charset="0"/>
                <a:cs typeface="Times New Roman" pitchFamily="18" charset="0"/>
              </a:rPr>
              <a:t>同年</a:t>
            </a:r>
            <a:r>
              <a:rPr lang="en-US" altLang="zh-CN" sz="2400" dirty="0" smtClean="0">
                <a:latin typeface="Times New Roman" pitchFamily="18" charset="0"/>
                <a:cs typeface="Times New Roman" pitchFamily="18" charset="0"/>
              </a:rPr>
              <a:t>7</a:t>
            </a:r>
            <a:r>
              <a:rPr lang="zh-CN" altLang="zh-CN" sz="2400" dirty="0" smtClean="0">
                <a:latin typeface="Times New Roman" pitchFamily="18" charset="0"/>
                <a:cs typeface="Times New Roman" pitchFamily="18" charset="0"/>
              </a:rPr>
              <a:t>月</a:t>
            </a:r>
            <a:r>
              <a:rPr lang="en-US" altLang="zh-CN" sz="2400" dirty="0" smtClean="0">
                <a:latin typeface="Times New Roman" pitchFamily="18" charset="0"/>
                <a:cs typeface="Times New Roman" pitchFamily="18" charset="0"/>
              </a:rPr>
              <a:t>23</a:t>
            </a:r>
            <a:r>
              <a:rPr lang="zh-CN" altLang="zh-CN" sz="2400" dirty="0" smtClean="0">
                <a:latin typeface="Times New Roman" pitchFamily="18" charset="0"/>
                <a:cs typeface="Times New Roman" pitchFamily="18" charset="0"/>
              </a:rPr>
              <a:t>日，《国际新闻界》</a:t>
            </a:r>
            <a:r>
              <a:rPr lang="zh-CN" altLang="en-US" sz="2400" dirty="0" smtClean="0">
                <a:latin typeface="Times New Roman" pitchFamily="18" charset="0"/>
                <a:cs typeface="Times New Roman" pitchFamily="18" charset="0"/>
              </a:rPr>
              <a:t>其一篇论文</a:t>
            </a:r>
            <a:r>
              <a:rPr lang="zh-CN" altLang="zh-CN"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2014</a:t>
            </a:r>
            <a:r>
              <a:rPr lang="zh-CN" altLang="zh-CN" sz="2400" dirty="0" smtClean="0">
                <a:latin typeface="Times New Roman" pitchFamily="18" charset="0"/>
                <a:cs typeface="Times New Roman" pitchFamily="18" charset="0"/>
              </a:rPr>
              <a:t>年</a:t>
            </a:r>
            <a:r>
              <a:rPr lang="en-US" altLang="zh-CN" sz="2400" dirty="0" smtClean="0">
                <a:latin typeface="Times New Roman" pitchFamily="18" charset="0"/>
                <a:cs typeface="Times New Roman" pitchFamily="18" charset="0"/>
              </a:rPr>
              <a:t>8</a:t>
            </a:r>
            <a:r>
              <a:rPr lang="zh-CN" altLang="zh-CN" sz="2400" dirty="0" smtClean="0">
                <a:latin typeface="Times New Roman" pitchFamily="18" charset="0"/>
                <a:cs typeface="Times New Roman" pitchFamily="18" charset="0"/>
              </a:rPr>
              <a:t>月</a:t>
            </a:r>
            <a:r>
              <a:rPr lang="en-US" altLang="zh-CN" sz="2400" dirty="0" smtClean="0">
                <a:latin typeface="Times New Roman" pitchFamily="18" charset="0"/>
                <a:cs typeface="Times New Roman" pitchFamily="18" charset="0"/>
              </a:rPr>
              <a:t>17</a:t>
            </a:r>
            <a:r>
              <a:rPr lang="zh-CN" altLang="zh-CN" sz="2400" dirty="0" smtClean="0">
                <a:latin typeface="Times New Roman" pitchFamily="18" charset="0"/>
                <a:cs typeface="Times New Roman" pitchFamily="18" charset="0"/>
              </a:rPr>
              <a:t>日，《国际新闻界》发布《关于于艳茹论文抄袭的公告》</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marL="0" indent="324000" algn="just">
              <a:lnSpc>
                <a:spcPct val="170000"/>
              </a:lnSpc>
              <a:spcBef>
                <a:spcPts val="0"/>
              </a:spcBef>
              <a:buNone/>
            </a:pPr>
            <a:r>
              <a:rPr lang="en-US" altLang="zh-CN" sz="2400" dirty="0" smtClean="0">
                <a:latin typeface="Times New Roman" pitchFamily="18" charset="0"/>
                <a:cs typeface="Times New Roman" pitchFamily="18" charset="0"/>
              </a:rPr>
              <a:t>   2015</a:t>
            </a:r>
            <a:r>
              <a:rPr lang="zh-CN" altLang="zh-CN" sz="2400" dirty="0" smtClean="0">
                <a:latin typeface="Times New Roman" pitchFamily="18" charset="0"/>
                <a:cs typeface="Times New Roman" pitchFamily="18" charset="0"/>
              </a:rPr>
              <a:t>年</a:t>
            </a:r>
            <a:r>
              <a:rPr lang="en-US" altLang="zh-CN" sz="2400" dirty="0" smtClean="0">
                <a:latin typeface="Times New Roman" pitchFamily="18" charset="0"/>
                <a:cs typeface="Times New Roman" pitchFamily="18" charset="0"/>
              </a:rPr>
              <a:t>1</a:t>
            </a:r>
            <a:r>
              <a:rPr lang="zh-CN" altLang="zh-CN" sz="2400" dirty="0" smtClean="0">
                <a:latin typeface="Times New Roman" pitchFamily="18" charset="0"/>
                <a:cs typeface="Times New Roman" pitchFamily="18" charset="0"/>
              </a:rPr>
              <a:t>月</a:t>
            </a:r>
            <a:r>
              <a:rPr lang="en-US" altLang="zh-CN" sz="2400" dirty="0" smtClean="0">
                <a:latin typeface="Times New Roman" pitchFamily="18" charset="0"/>
                <a:cs typeface="Times New Roman" pitchFamily="18" charset="0"/>
              </a:rPr>
              <a:t>9</a:t>
            </a:r>
            <a:r>
              <a:rPr lang="zh-CN" altLang="zh-CN" sz="2400" dirty="0" smtClean="0">
                <a:latin typeface="Times New Roman" pitchFamily="18" charset="0"/>
                <a:cs typeface="Times New Roman" pitchFamily="18" charset="0"/>
              </a:rPr>
              <a:t>日，北京大学学位评定委员会召开会议，决定撤销于艳茹博士学位，收回学位证书</a:t>
            </a:r>
            <a:r>
              <a:rPr lang="zh-CN" altLang="en-US" sz="2400" dirty="0" smtClean="0">
                <a:latin typeface="Times New Roman" pitchFamily="18" charset="0"/>
                <a:cs typeface="Times New Roman" pitchFamily="18" charset="0"/>
              </a:rPr>
              <a:t>。</a:t>
            </a:r>
            <a:r>
              <a:rPr lang="zh-CN" altLang="zh-CN" sz="2400" dirty="0" smtClean="0">
                <a:latin typeface="Times New Roman" pitchFamily="18" charset="0"/>
                <a:cs typeface="Times New Roman" pitchFamily="18" charset="0"/>
              </a:rPr>
              <a:t>于艳茹</a:t>
            </a:r>
            <a:r>
              <a:rPr lang="zh-CN" altLang="en-US" sz="2400" dirty="0" smtClean="0">
                <a:latin typeface="Times New Roman" pitchFamily="18" charset="0"/>
                <a:cs typeface="Times New Roman" pitchFamily="18" charset="0"/>
              </a:rPr>
              <a:t>于</a:t>
            </a:r>
            <a:r>
              <a:rPr lang="zh-CN" altLang="zh-CN" sz="2400" dirty="0" smtClean="0">
                <a:latin typeface="Times New Roman" pitchFamily="18" charset="0"/>
                <a:cs typeface="Times New Roman" pitchFamily="18" charset="0"/>
              </a:rPr>
              <a:t>同年</a:t>
            </a:r>
            <a:r>
              <a:rPr lang="en-US" altLang="zh-CN" sz="2400" dirty="0" smtClean="0">
                <a:latin typeface="Times New Roman" pitchFamily="18" charset="0"/>
                <a:cs typeface="Times New Roman" pitchFamily="18" charset="0"/>
              </a:rPr>
              <a:t>7</a:t>
            </a:r>
            <a:r>
              <a:rPr lang="zh-CN" altLang="zh-CN" sz="2400" dirty="0" smtClean="0">
                <a:latin typeface="Times New Roman" pitchFamily="18" charset="0"/>
                <a:cs typeface="Times New Roman" pitchFamily="18" charset="0"/>
              </a:rPr>
              <a:t>月</a:t>
            </a:r>
            <a:r>
              <a:rPr lang="en-US" altLang="zh-CN" sz="2400" dirty="0" smtClean="0">
                <a:latin typeface="Times New Roman" pitchFamily="18" charset="0"/>
                <a:cs typeface="Times New Roman" pitchFamily="18" charset="0"/>
              </a:rPr>
              <a:t>17</a:t>
            </a:r>
            <a:r>
              <a:rPr lang="zh-CN" altLang="zh-CN" sz="2400" dirty="0" smtClean="0">
                <a:latin typeface="Times New Roman" pitchFamily="18" charset="0"/>
                <a:cs typeface="Times New Roman" pitchFamily="18" charset="0"/>
              </a:rPr>
              <a:t>日提起行政诉讼，请求撤销北京大学作出的《撤销决定》，并判令恢复</a:t>
            </a:r>
            <a:r>
              <a:rPr lang="zh-CN" altLang="en-US" sz="2400" dirty="0" smtClean="0">
                <a:latin typeface="Times New Roman" pitchFamily="18" charset="0"/>
                <a:cs typeface="Times New Roman" pitchFamily="18" charset="0"/>
              </a:rPr>
              <a:t>其学位</a:t>
            </a:r>
            <a:r>
              <a:rPr lang="zh-CN" altLang="zh-CN" sz="2400" dirty="0" smtClean="0">
                <a:latin typeface="Times New Roman" pitchFamily="18" charset="0"/>
                <a:cs typeface="Times New Roman" pitchFamily="18" charset="0"/>
              </a:rPr>
              <a:t>证书的法律效力。</a:t>
            </a:r>
            <a:endParaRPr lang="zh-CN" altLang="en-US" sz="2400" b="1" dirty="0">
              <a:solidFill>
                <a:schemeClr val="tx2">
                  <a:lumMod val="75000"/>
                </a:schemeClr>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rgbClr val="FF0000"/>
                </a:solidFill>
                <a:latin typeface="楷体_GB2312"/>
              </a:rPr>
              <a:t>争议焦点：博士学位撤销的法律依据</a:t>
            </a:r>
            <a:endParaRPr lang="zh-CN" altLang="en-US" sz="3200" b="1" dirty="0">
              <a:solidFill>
                <a:srgbClr val="FF0000"/>
              </a:solidFill>
              <a:latin typeface="楷体_GB2312"/>
            </a:endParaRPr>
          </a:p>
        </p:txBody>
      </p:sp>
      <p:sp>
        <p:nvSpPr>
          <p:cNvPr id="3" name="内容占位符 2"/>
          <p:cNvSpPr>
            <a:spLocks noGrp="1"/>
          </p:cNvSpPr>
          <p:nvPr>
            <p:ph idx="1"/>
          </p:nvPr>
        </p:nvSpPr>
        <p:spPr>
          <a:xfrm>
            <a:off x="395536" y="1556792"/>
            <a:ext cx="8352928" cy="4320480"/>
          </a:xfrm>
        </p:spPr>
        <p:txBody>
          <a:bodyPr>
            <a:noAutofit/>
          </a:bodyPr>
          <a:lstStyle/>
          <a:p>
            <a:pPr marL="0">
              <a:lnSpc>
                <a:spcPct val="150000"/>
              </a:lnSpc>
              <a:spcBef>
                <a:spcPts val="0"/>
              </a:spcBef>
              <a:buNone/>
            </a:pPr>
            <a:r>
              <a:rPr lang="zh-CN" altLang="en-US"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教育法</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第</a:t>
            </a:r>
            <a:r>
              <a:rPr lang="en-US" altLang="zh-CN" sz="2000" dirty="0" smtClean="0">
                <a:latin typeface="Times New Roman" pitchFamily="18" charset="0"/>
                <a:cs typeface="Times New Roman" pitchFamily="18" charset="0"/>
              </a:rPr>
              <a:t>43</a:t>
            </a:r>
            <a:r>
              <a:rPr lang="zh-CN" altLang="en-US" sz="2000" dirty="0" smtClean="0">
                <a:latin typeface="Times New Roman" pitchFamily="18" charset="0"/>
                <a:cs typeface="Times New Roman" pitchFamily="18" charset="0"/>
              </a:rPr>
              <a:t>条：“在学业成绩和品行上获得公正评价，完成规定的学业后获得相应的学业证书、学位证书”</a:t>
            </a:r>
            <a:endParaRPr lang="en-US" altLang="zh-CN" sz="2000" dirty="0" smtClean="0">
              <a:latin typeface="Times New Roman" pitchFamily="18" charset="0"/>
              <a:cs typeface="Times New Roman" pitchFamily="18" charset="0"/>
            </a:endParaRPr>
          </a:p>
          <a:p>
            <a:pPr marL="0">
              <a:lnSpc>
                <a:spcPct val="150000"/>
              </a:lnSpc>
              <a:spcBef>
                <a:spcPts val="0"/>
              </a:spcBef>
              <a:buNone/>
            </a:pP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国务院</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学位条例</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第</a:t>
            </a:r>
            <a:r>
              <a:rPr lang="en-US" altLang="zh-CN" sz="2000" dirty="0" smtClean="0">
                <a:latin typeface="Times New Roman" pitchFamily="18" charset="0"/>
                <a:cs typeface="Times New Roman" pitchFamily="18" charset="0"/>
              </a:rPr>
              <a:t>17</a:t>
            </a:r>
            <a:r>
              <a:rPr lang="zh-CN" altLang="en-US" sz="2000" dirty="0" smtClean="0">
                <a:latin typeface="Times New Roman" pitchFamily="18" charset="0"/>
                <a:cs typeface="Times New Roman" pitchFamily="18" charset="0"/>
              </a:rPr>
              <a:t>条，“舞弊作伪等严重违反本条例的情况”。</a:t>
            </a:r>
            <a:endParaRPr lang="en-US" altLang="zh-CN" sz="2000" dirty="0" smtClean="0">
              <a:latin typeface="Times New Roman" pitchFamily="18" charset="0"/>
              <a:cs typeface="Times New Roman" pitchFamily="18" charset="0"/>
            </a:endParaRPr>
          </a:p>
          <a:p>
            <a:pPr marL="0">
              <a:lnSpc>
                <a:spcPct val="150000"/>
              </a:lnSpc>
              <a:spcBef>
                <a:spcPts val="0"/>
              </a:spcBef>
              <a:buFont typeface="Wingdings" pitchFamily="2" charset="2"/>
              <a:buChar char="p"/>
            </a:pPr>
            <a:r>
              <a:rPr lang="zh-CN" altLang="en-US" sz="2000" dirty="0" smtClean="0">
                <a:latin typeface="Times New Roman" pitchFamily="18" charset="0"/>
                <a:cs typeface="Times New Roman" pitchFamily="18" charset="0"/>
              </a:rPr>
              <a:t>“舞弊作伪”的认定：是否等同于“抄袭、剽窃”？</a:t>
            </a:r>
            <a:endParaRPr lang="en-US" altLang="zh-CN" sz="2000" dirty="0" smtClean="0">
              <a:latin typeface="Times New Roman" pitchFamily="18" charset="0"/>
              <a:cs typeface="Times New Roman" pitchFamily="18" charset="0"/>
            </a:endParaRPr>
          </a:p>
          <a:p>
            <a:pPr marL="0">
              <a:lnSpc>
                <a:spcPct val="150000"/>
              </a:lnSpc>
              <a:spcBef>
                <a:spcPts val="0"/>
              </a:spcBef>
              <a:buFont typeface="Wingdings" pitchFamily="2" charset="2"/>
              <a:buChar char="p"/>
            </a:pPr>
            <a:r>
              <a:rPr lang="zh-CN" altLang="en-US" sz="2000" dirty="0" smtClean="0">
                <a:latin typeface="Times New Roman" pitchFamily="18" charset="0"/>
                <a:cs typeface="Times New Roman" pitchFamily="18" charset="0"/>
              </a:rPr>
              <a:t>“严重”的认定：占比程度；所起作用。引用注释不规范，程度较轻。</a:t>
            </a:r>
            <a:endParaRPr lang="en-US" altLang="zh-CN" sz="2000" dirty="0" smtClean="0">
              <a:latin typeface="Times New Roman" pitchFamily="18" charset="0"/>
              <a:cs typeface="Times New Roman" pitchFamily="18" charset="0"/>
            </a:endParaRPr>
          </a:p>
          <a:p>
            <a:pPr marL="0">
              <a:lnSpc>
                <a:spcPct val="150000"/>
              </a:lnSpc>
              <a:spcBef>
                <a:spcPts val="0"/>
              </a:spcBef>
              <a:buFont typeface="Wingdings" pitchFamily="2" charset="2"/>
              <a:buChar char="p"/>
            </a:pP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学位撤销的调查程序：学术委员会还是学位委员会？</a:t>
            </a:r>
            <a:endParaRPr lang="en-US" altLang="zh-CN" sz="2000" dirty="0" smtClean="0">
              <a:latin typeface="Times New Roman" pitchFamily="18" charset="0"/>
              <a:cs typeface="Times New Roman" pitchFamily="18" charset="0"/>
            </a:endParaRPr>
          </a:p>
          <a:p>
            <a:pPr marL="0">
              <a:lnSpc>
                <a:spcPct val="150000"/>
              </a:lnSpc>
              <a:spcBef>
                <a:spcPts val="0"/>
              </a:spcBef>
              <a:buFont typeface="Wingdings" pitchFamily="2" charset="2"/>
              <a:buChar char="p"/>
            </a:pPr>
            <a:r>
              <a:rPr lang="zh-CN" altLang="en-US" sz="2000" dirty="0" smtClean="0">
                <a:latin typeface="Times New Roman" pitchFamily="18" charset="0"/>
                <a:cs typeface="Times New Roman" pitchFamily="18" charset="0"/>
              </a:rPr>
              <a:t> 学位授予标准自治：</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学位条例暂行实施办法</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第</a:t>
            </a:r>
            <a:r>
              <a:rPr lang="en-US" altLang="zh-CN" sz="2000" dirty="0" smtClean="0">
                <a:latin typeface="Times New Roman" pitchFamily="18" charset="0"/>
                <a:cs typeface="Times New Roman" pitchFamily="18" charset="0"/>
              </a:rPr>
              <a:t>25</a:t>
            </a:r>
            <a:r>
              <a:rPr lang="zh-CN" altLang="en-US" sz="2000" dirty="0" smtClean="0">
                <a:latin typeface="Times New Roman" pitchFamily="18" charset="0"/>
                <a:cs typeface="Times New Roman" pitchFamily="18" charset="0"/>
              </a:rPr>
              <a:t>条“学位授予单位可根据本暂行实施办法，制定本单位授予学位的工作细则”</a:t>
            </a:r>
            <a:endParaRPr lang="en-US" altLang="zh-CN" sz="2000" dirty="0" smtClean="0">
              <a:latin typeface="Times New Roman" pitchFamily="18" charset="0"/>
              <a:cs typeface="Times New Roman" pitchFamily="18" charset="0"/>
            </a:endParaRPr>
          </a:p>
          <a:p>
            <a:pPr marL="0">
              <a:lnSpc>
                <a:spcPct val="150000"/>
              </a:lnSpc>
              <a:spcBef>
                <a:spcPts val="0"/>
              </a:spcBef>
              <a:buFont typeface="Wingdings" pitchFamily="2" charset="2"/>
              <a:buChar char="p"/>
            </a:pPr>
            <a:endParaRPr lang="zh-CN" alt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rgbClr val="FF0000"/>
                </a:solidFill>
                <a:latin typeface="楷体_GB2312"/>
              </a:rPr>
              <a:t>完善路径</a:t>
            </a:r>
            <a:endParaRPr lang="zh-CN" altLang="en-US" sz="3200" b="1" dirty="0">
              <a:solidFill>
                <a:srgbClr val="FF0000"/>
              </a:solidFill>
              <a:latin typeface="楷体_GB2312"/>
            </a:endParaRPr>
          </a:p>
        </p:txBody>
      </p:sp>
      <p:sp>
        <p:nvSpPr>
          <p:cNvPr id="3" name="内容占位符 2"/>
          <p:cNvSpPr>
            <a:spLocks noGrp="1"/>
          </p:cNvSpPr>
          <p:nvPr>
            <p:ph idx="1"/>
          </p:nvPr>
        </p:nvSpPr>
        <p:spPr>
          <a:xfrm>
            <a:off x="755576" y="1556792"/>
            <a:ext cx="7776864" cy="2736304"/>
          </a:xfrm>
        </p:spPr>
        <p:txBody>
          <a:bodyPr>
            <a:noAutofit/>
          </a:bodyPr>
          <a:lstStyle/>
          <a:p>
            <a:pPr marL="0">
              <a:lnSpc>
                <a:spcPct val="150000"/>
              </a:lnSpc>
              <a:spcBef>
                <a:spcPts val="0"/>
              </a:spcBef>
              <a:buNone/>
            </a:pPr>
            <a:r>
              <a:rPr lang="en-US" altLang="zh-CN" sz="2000" dirty="0" smtClean="0">
                <a:latin typeface="Times New Roman" pitchFamily="18" charset="0"/>
                <a:cs typeface="Times New Roman" pitchFamily="18" charset="0"/>
              </a:rPr>
              <a:t>1</a:t>
            </a:r>
            <a:r>
              <a:rPr lang="zh-CN" altLang="en-US" sz="2000" dirty="0" smtClean="0">
                <a:latin typeface="Times New Roman" pitchFamily="18" charset="0"/>
                <a:cs typeface="Times New Roman" pitchFamily="18" charset="0"/>
              </a:rPr>
              <a:t>）规定学位撤销权行使的主体、标准和程序</a:t>
            </a:r>
            <a:endParaRPr lang="en-US" altLang="zh-CN" sz="2000" dirty="0" smtClean="0">
              <a:latin typeface="Times New Roman" pitchFamily="18" charset="0"/>
              <a:cs typeface="Times New Roman" pitchFamily="18" charset="0"/>
            </a:endParaRPr>
          </a:p>
          <a:p>
            <a:pPr marL="0">
              <a:lnSpc>
                <a:spcPct val="150000"/>
              </a:lnSpc>
              <a:spcBef>
                <a:spcPts val="0"/>
              </a:spcBef>
              <a:buNone/>
            </a:pPr>
            <a:r>
              <a:rPr lang="en-US" altLang="zh-CN" sz="2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）明确“舞弊作伪”的主要类型</a:t>
            </a:r>
            <a:endParaRPr lang="en-US" altLang="zh-CN" sz="2000" dirty="0" smtClean="0">
              <a:latin typeface="Times New Roman" pitchFamily="18" charset="0"/>
              <a:cs typeface="Times New Roman" pitchFamily="18" charset="0"/>
            </a:endParaRPr>
          </a:p>
          <a:p>
            <a:pPr marL="0">
              <a:lnSpc>
                <a:spcPct val="150000"/>
              </a:lnSpc>
              <a:spcBef>
                <a:spcPts val="0"/>
              </a:spcBef>
              <a:buNone/>
            </a:pPr>
            <a:r>
              <a:rPr lang="en-US" altLang="zh-CN" sz="2000" dirty="0" smtClean="0">
                <a:latin typeface="Times New Roman" pitchFamily="18" charset="0"/>
                <a:cs typeface="Times New Roman" pitchFamily="18" charset="0"/>
              </a:rPr>
              <a:t>3</a:t>
            </a:r>
            <a:r>
              <a:rPr lang="zh-CN" altLang="en-US" sz="2000" dirty="0" smtClean="0">
                <a:latin typeface="Times New Roman" pitchFamily="18" charset="0"/>
                <a:cs typeface="Times New Roman" pitchFamily="18" charset="0"/>
              </a:rPr>
              <a:t>）增设学位申请人申请复议与提起诉讼权</a:t>
            </a:r>
            <a:endParaRPr lang="en-US" altLang="zh-CN" sz="2000" dirty="0" smtClean="0">
              <a:latin typeface="Times New Roman" pitchFamily="18" charset="0"/>
              <a:cs typeface="Times New Roman" pitchFamily="18" charset="0"/>
            </a:endParaRPr>
          </a:p>
          <a:p>
            <a:pPr marL="0">
              <a:lnSpc>
                <a:spcPct val="150000"/>
              </a:lnSpc>
              <a:spcBef>
                <a:spcPts val="0"/>
              </a:spcBef>
              <a:buNone/>
            </a:pPr>
            <a:r>
              <a:rPr lang="en-US" altLang="zh-CN" sz="2000" dirty="0" smtClean="0">
                <a:latin typeface="Times New Roman" pitchFamily="18" charset="0"/>
                <a:cs typeface="Times New Roman" pitchFamily="18" charset="0"/>
              </a:rPr>
              <a:t>4</a:t>
            </a:r>
            <a:r>
              <a:rPr lang="zh-CN" altLang="en-US" sz="2000" dirty="0" smtClean="0">
                <a:latin typeface="Times New Roman" pitchFamily="18" charset="0"/>
                <a:cs typeface="Times New Roman" pitchFamily="18" charset="0"/>
              </a:rPr>
              <a:t>）合理限定学位授予单位增设附件条件的裁量权</a:t>
            </a:r>
            <a:endParaRPr lang="en-US" altLang="zh-CN" sz="2000" dirty="0" smtClean="0">
              <a:latin typeface="Times New Roman" pitchFamily="18" charset="0"/>
              <a:cs typeface="Times New Roman" pitchFamily="18" charset="0"/>
            </a:endParaRPr>
          </a:p>
          <a:p>
            <a:pPr marL="0">
              <a:lnSpc>
                <a:spcPct val="150000"/>
              </a:lnSpc>
              <a:spcBef>
                <a:spcPts val="0"/>
              </a:spcBef>
              <a:buNone/>
            </a:pPr>
            <a:r>
              <a:rPr lang="en-US" altLang="zh-CN" sz="2000" dirty="0" smtClean="0">
                <a:latin typeface="Times New Roman" pitchFamily="18" charset="0"/>
                <a:cs typeface="Times New Roman" pitchFamily="18" charset="0"/>
              </a:rPr>
              <a:t>5</a:t>
            </a:r>
            <a:r>
              <a:rPr lang="zh-CN" altLang="en-US" sz="2000" dirty="0" smtClean="0">
                <a:latin typeface="Times New Roman" pitchFamily="18" charset="0"/>
                <a:cs typeface="Times New Roman" pitchFamily="18" charset="0"/>
              </a:rPr>
              <a:t>）引入同行专家评审机制作为学位评定委员会决定的前置程序</a:t>
            </a:r>
            <a:endParaRPr lang="zh-CN" alt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6"/>
          <p:cNvSpPr txBox="1">
            <a:spLocks/>
          </p:cNvSpPr>
          <p:nvPr/>
        </p:nvSpPr>
        <p:spPr bwMode="auto">
          <a:xfrm>
            <a:off x="323528" y="404664"/>
            <a:ext cx="4680520" cy="1296144"/>
          </a:xfrm>
          <a:prstGeom prst="rect">
            <a:avLst/>
          </a:prstGeom>
          <a:blipFill dpi="0" rotWithShape="1">
            <a:blip r:embed="rId2" cstate="print"/>
            <a:srcRect/>
            <a:tile tx="0" ty="0" sx="100000" sy="100000" flip="none" algn="tl"/>
          </a:blipFill>
          <a:ln w="9525">
            <a:noFill/>
            <a:miter lim="800000"/>
            <a:headEnd/>
            <a:tailEnd/>
          </a:ln>
        </p:spPr>
        <p:txBody>
          <a:bodyPr anchor="ctr"/>
          <a:lstStyle/>
          <a:p>
            <a:pPr marL="342900" indent="-342900" algn="ctr">
              <a:lnSpc>
                <a:spcPct val="120000"/>
              </a:lnSpc>
              <a:buClr>
                <a:srgbClr val="4F81BD"/>
              </a:buClr>
              <a:buSzPct val="50000"/>
            </a:pPr>
            <a:r>
              <a:rPr lang="en-US" altLang="zh-CN" sz="4000" b="1" dirty="0" smtClean="0">
                <a:solidFill>
                  <a:srgbClr val="C00000"/>
                </a:solidFill>
                <a:latin typeface="Times New Roman" pitchFamily="18" charset="0"/>
                <a:ea typeface="华文楷体" pitchFamily="2" charset="-122"/>
                <a:cs typeface="Times New Roman" pitchFamily="18" charset="0"/>
              </a:rPr>
              <a:t>Q &amp; A……</a:t>
            </a:r>
            <a:endParaRPr kumimoji="0" lang="zh-CN" altLang="en-US" sz="4000" b="1" dirty="0">
              <a:solidFill>
                <a:srgbClr val="C00000"/>
              </a:solidFill>
              <a:latin typeface="Times New Roman" pitchFamily="18" charset="0"/>
              <a:ea typeface="华文楷体" pitchFamily="2" charset="-122"/>
              <a:cs typeface="Times New Roman" pitchFamily="18" charset="0"/>
            </a:endParaRPr>
          </a:p>
        </p:txBody>
      </p:sp>
      <p:sp>
        <p:nvSpPr>
          <p:cNvPr id="5" name="Text Box 27"/>
          <p:cNvSpPr txBox="1">
            <a:spLocks noChangeArrowheads="1"/>
          </p:cNvSpPr>
          <p:nvPr/>
        </p:nvSpPr>
        <p:spPr bwMode="white">
          <a:xfrm>
            <a:off x="0" y="5373688"/>
            <a:ext cx="9144000" cy="1079500"/>
          </a:xfrm>
          <a:prstGeom prst="rect">
            <a:avLst/>
          </a:prstGeom>
          <a:solidFill>
            <a:srgbClr val="FFCC99"/>
          </a:solidFill>
          <a:ln w="9525" algn="ctr">
            <a:noFill/>
            <a:miter lim="800000"/>
            <a:headEnd/>
            <a:tailEnd/>
          </a:ln>
        </p:spPr>
        <p:txBody>
          <a:bodyPr/>
          <a:lstStyle/>
          <a:p>
            <a:pPr algn="ctr">
              <a:spcBef>
                <a:spcPct val="50000"/>
              </a:spcBef>
            </a:pPr>
            <a:endParaRPr lang="zh-CN" altLang="zh-CN" sz="2000">
              <a:solidFill>
                <a:schemeClr val="bg1"/>
              </a:solidFill>
              <a:ea typeface="黑体" pitchFamily="49" charset="-122"/>
            </a:endParaRPr>
          </a:p>
        </p:txBody>
      </p:sp>
      <p:pic>
        <p:nvPicPr>
          <p:cNvPr id="6" name="Picture 13" descr="建筑鸟瞰-华艺-低层N"/>
          <p:cNvPicPr>
            <a:picLocks noChangeAspect="1" noChangeArrowheads="1"/>
          </p:cNvPicPr>
          <p:nvPr/>
        </p:nvPicPr>
        <p:blipFill>
          <a:blip r:embed="rId3" cstate="print">
            <a:lum bright="12000"/>
          </a:blip>
          <a:srcRect/>
          <a:stretch>
            <a:fillRect/>
          </a:stretch>
        </p:blipFill>
        <p:spPr bwMode="auto">
          <a:xfrm>
            <a:off x="423987" y="5468938"/>
            <a:ext cx="1458912" cy="900112"/>
          </a:xfrm>
          <a:prstGeom prst="rect">
            <a:avLst/>
          </a:prstGeom>
          <a:noFill/>
          <a:ln w="57150" algn="ctr">
            <a:solidFill>
              <a:srgbClr val="FFCC99"/>
            </a:solidFill>
            <a:miter lim="800000"/>
            <a:headEnd/>
            <a:tailEnd/>
          </a:ln>
        </p:spPr>
      </p:pic>
      <p:pic>
        <p:nvPicPr>
          <p:cNvPr id="7" name="Picture 15" descr="载人航天--我国成功进行首次载人航天飞行"/>
          <p:cNvPicPr>
            <a:picLocks noChangeAspect="1" noChangeArrowheads="1"/>
          </p:cNvPicPr>
          <p:nvPr/>
        </p:nvPicPr>
        <p:blipFill>
          <a:blip r:embed="rId4" cstate="print">
            <a:lum bright="12000"/>
          </a:blip>
          <a:srcRect/>
          <a:stretch>
            <a:fillRect/>
          </a:stretch>
        </p:blipFill>
        <p:spPr bwMode="auto">
          <a:xfrm>
            <a:off x="1954337" y="5468938"/>
            <a:ext cx="1343025" cy="900112"/>
          </a:xfrm>
          <a:prstGeom prst="rect">
            <a:avLst/>
          </a:prstGeom>
          <a:noFill/>
          <a:ln w="57150" algn="ctr">
            <a:solidFill>
              <a:srgbClr val="FFCC99"/>
            </a:solidFill>
            <a:miter lim="800000"/>
            <a:headEnd/>
            <a:tailEnd/>
          </a:ln>
        </p:spPr>
      </p:pic>
      <p:pic>
        <p:nvPicPr>
          <p:cNvPr id="8" name="Picture 16" descr="1132041362"/>
          <p:cNvPicPr>
            <a:picLocks noChangeAspect="1" noChangeArrowheads="1"/>
          </p:cNvPicPr>
          <p:nvPr/>
        </p:nvPicPr>
        <p:blipFill>
          <a:blip r:embed="rId5" cstate="print">
            <a:lum bright="12000"/>
          </a:blip>
          <a:srcRect/>
          <a:stretch>
            <a:fillRect/>
          </a:stretch>
        </p:blipFill>
        <p:spPr bwMode="auto">
          <a:xfrm>
            <a:off x="6124575" y="5468938"/>
            <a:ext cx="1354138" cy="900112"/>
          </a:xfrm>
          <a:prstGeom prst="rect">
            <a:avLst/>
          </a:prstGeom>
          <a:noFill/>
          <a:ln w="57150" algn="ctr">
            <a:solidFill>
              <a:srgbClr val="FFCC99"/>
            </a:solidFill>
            <a:miter lim="800000"/>
            <a:headEnd/>
            <a:tailEnd/>
          </a:ln>
        </p:spPr>
      </p:pic>
      <p:pic>
        <p:nvPicPr>
          <p:cNvPr id="9" name="Picture 17" descr="3d1"/>
          <p:cNvPicPr>
            <a:picLocks noChangeAspect="1" noChangeArrowheads="1"/>
          </p:cNvPicPr>
          <p:nvPr/>
        </p:nvPicPr>
        <p:blipFill>
          <a:blip r:embed="rId6" cstate="print"/>
          <a:srcRect/>
          <a:stretch>
            <a:fillRect/>
          </a:stretch>
        </p:blipFill>
        <p:spPr bwMode="auto">
          <a:xfrm>
            <a:off x="3359274" y="5468938"/>
            <a:ext cx="1389063" cy="900112"/>
          </a:xfrm>
          <a:prstGeom prst="rect">
            <a:avLst/>
          </a:prstGeom>
          <a:noFill/>
          <a:ln w="57150">
            <a:solidFill>
              <a:srgbClr val="FFCC99"/>
            </a:solidFill>
            <a:miter lim="800000"/>
            <a:headEnd/>
            <a:tailEnd/>
          </a:ln>
        </p:spPr>
      </p:pic>
      <p:pic>
        <p:nvPicPr>
          <p:cNvPr id="10" name="Picture 18" descr="风力发电"/>
          <p:cNvPicPr>
            <a:picLocks noChangeAspect="1" noChangeArrowheads="1"/>
          </p:cNvPicPr>
          <p:nvPr/>
        </p:nvPicPr>
        <p:blipFill>
          <a:blip r:embed="rId7" cstate="print"/>
          <a:srcRect/>
          <a:stretch>
            <a:fillRect/>
          </a:stretch>
        </p:blipFill>
        <p:spPr bwMode="auto">
          <a:xfrm>
            <a:off x="4788024" y="5468938"/>
            <a:ext cx="1354138" cy="900112"/>
          </a:xfrm>
          <a:prstGeom prst="rect">
            <a:avLst/>
          </a:prstGeom>
          <a:noFill/>
          <a:ln w="57150">
            <a:solidFill>
              <a:srgbClr val="FFCC99"/>
            </a:solidFill>
            <a:miter lim="800000"/>
            <a:headEnd/>
            <a:tailEnd/>
          </a:ln>
        </p:spPr>
      </p:pic>
      <p:pic>
        <p:nvPicPr>
          <p:cNvPr id="11" name="Picture 19" descr="通讯"/>
          <p:cNvPicPr>
            <a:picLocks noChangeAspect="1" noChangeArrowheads="1"/>
          </p:cNvPicPr>
          <p:nvPr/>
        </p:nvPicPr>
        <p:blipFill>
          <a:blip r:embed="rId8" cstate="print"/>
          <a:srcRect/>
          <a:stretch>
            <a:fillRect/>
          </a:stretch>
        </p:blipFill>
        <p:spPr bwMode="auto">
          <a:xfrm>
            <a:off x="7550150" y="5468938"/>
            <a:ext cx="1343025" cy="900112"/>
          </a:xfrm>
          <a:prstGeom prst="rect">
            <a:avLst/>
          </a:prstGeom>
          <a:noFill/>
          <a:ln w="57150">
            <a:solidFill>
              <a:srgbClr val="FFCC99"/>
            </a:solidFill>
            <a:miter lim="800000"/>
            <a:headEnd/>
            <a:tailEnd/>
          </a:ln>
        </p:spPr>
      </p:pic>
      <p:sp>
        <p:nvSpPr>
          <p:cNvPr id="12" name="文本占位符 6"/>
          <p:cNvSpPr txBox="1">
            <a:spLocks/>
          </p:cNvSpPr>
          <p:nvPr/>
        </p:nvSpPr>
        <p:spPr>
          <a:xfrm>
            <a:off x="2843808" y="2708920"/>
            <a:ext cx="5616624" cy="1944216"/>
          </a:xfrm>
          <a:prstGeom prst="rect">
            <a:avLst/>
          </a:prstGeom>
          <a:solidFill>
            <a:schemeClr val="bg2"/>
          </a:solidFill>
        </p:spPr>
        <p:txBody>
          <a:bodyPr/>
          <a:lstStyle/>
          <a:p>
            <a:pPr marL="342900" indent="-342900" fontAlgn="auto">
              <a:lnSpc>
                <a:spcPct val="150000"/>
              </a:lnSpc>
              <a:buClr>
                <a:schemeClr val="accent1"/>
              </a:buClr>
              <a:buSzPct val="50000"/>
              <a:defRPr/>
            </a:pPr>
            <a:r>
              <a:rPr lang="zh-CN" altLang="en-US" sz="2400" b="0" dirty="0">
                <a:latin typeface="+mn-lt"/>
                <a:ea typeface="+mn-ea"/>
              </a:rPr>
              <a:t>段异兵 </a:t>
            </a:r>
            <a:endParaRPr lang="en-US" altLang="zh-CN" sz="2400" b="0" dirty="0" smtClean="0">
              <a:latin typeface="+mn-lt"/>
              <a:ea typeface="+mn-ea"/>
            </a:endParaRPr>
          </a:p>
          <a:p>
            <a:pPr marL="342900" indent="-342900" fontAlgn="auto">
              <a:lnSpc>
                <a:spcPct val="150000"/>
              </a:lnSpc>
              <a:buClr>
                <a:schemeClr val="accent1"/>
              </a:buClr>
              <a:buSzPct val="50000"/>
              <a:defRPr/>
            </a:pPr>
            <a:r>
              <a:rPr lang="en-US" altLang="zh-CN" sz="2400" b="0" dirty="0" err="1" smtClean="0">
                <a:latin typeface="Times New Roman" pitchFamily="18" charset="0"/>
                <a:cs typeface="Times New Roman" pitchFamily="18" charset="0"/>
              </a:rPr>
              <a:t>duanyb@casipm.ac.cn</a:t>
            </a:r>
            <a:endParaRPr lang="en-US" altLang="zh-CN" sz="2400" b="0" dirty="0">
              <a:latin typeface="Times New Roman" pitchFamily="18" charset="0"/>
              <a:cs typeface="Times New Roman" pitchFamily="18" charset="0"/>
            </a:endParaRPr>
          </a:p>
          <a:p>
            <a:pPr marL="342900" indent="-342900" fontAlgn="auto">
              <a:lnSpc>
                <a:spcPct val="150000"/>
              </a:lnSpc>
              <a:buClr>
                <a:schemeClr val="accent1"/>
              </a:buClr>
              <a:buSzPct val="50000"/>
              <a:defRPr/>
            </a:pPr>
            <a:r>
              <a:rPr lang="en-US" altLang="zh-CN" sz="2400" b="0" dirty="0">
                <a:latin typeface="Times New Roman" pitchFamily="18" charset="0"/>
                <a:cs typeface="Times New Roman" pitchFamily="18" charset="0"/>
              </a:rPr>
              <a:t>10-59358417; 13681489691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txBox="1">
            <a:spLocks/>
          </p:cNvSpPr>
          <p:nvPr/>
        </p:nvSpPr>
        <p:spPr>
          <a:xfrm>
            <a:off x="899592" y="1844824"/>
            <a:ext cx="6984776" cy="2520280"/>
          </a:xfrm>
          <a:prstGeom prst="rect">
            <a:avLst/>
          </a:prstGeom>
        </p:spPr>
        <p:txBody>
          <a:bodyPr vert="horz" lIns="91440" tIns="45720" rIns="91440" bIns="45720" rtlCol="0">
            <a:normAutofit/>
          </a:bodyPr>
          <a:lstStyle/>
          <a:p>
            <a:r>
              <a:rPr kumimoji="0" lang="en-US" altLang="zh-CN"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11.1  </a:t>
            </a:r>
            <a:r>
              <a:rPr lang="zh-CN" altLang="zh-CN" sz="3200" dirty="0" smtClean="0">
                <a:latin typeface="Times New Roman" pitchFamily="18" charset="0"/>
                <a:cs typeface="Times New Roman" pitchFamily="18" charset="0"/>
              </a:rPr>
              <a:t>自动化所</a:t>
            </a:r>
            <a:r>
              <a:rPr lang="en-US" altLang="zh-CN" sz="3200" dirty="0" err="1" smtClean="0">
                <a:latin typeface="Times New Roman" pitchFamily="18" charset="0"/>
                <a:cs typeface="Times New Roman" pitchFamily="18" charset="0"/>
              </a:rPr>
              <a:t>vs</a:t>
            </a:r>
            <a:r>
              <a:rPr lang="zh-CN" altLang="zh-CN" sz="3200" dirty="0" smtClean="0">
                <a:latin typeface="Times New Roman" pitchFamily="18" charset="0"/>
                <a:cs typeface="Times New Roman" pitchFamily="18" charset="0"/>
              </a:rPr>
              <a:t>北京皆冠，</a:t>
            </a:r>
            <a:r>
              <a:rPr lang="en-US" altLang="zh-CN" sz="3200" dirty="0" smtClean="0">
                <a:latin typeface="Times New Roman" pitchFamily="18" charset="0"/>
                <a:cs typeface="Times New Roman" pitchFamily="18" charset="0"/>
              </a:rPr>
              <a:t>2019</a:t>
            </a:r>
            <a:endParaRPr lang="zh-CN" altLang="zh-CN" sz="3200" dirty="0" smtClean="0">
              <a:latin typeface="Times New Roman" pitchFamily="18" charset="0"/>
              <a:cs typeface="Times New Roman" pitchFamily="18" charset="0"/>
            </a:endParaRPr>
          </a:p>
          <a:p>
            <a:pPr marL="342900" lvl="0" indent="-342900">
              <a:lnSpc>
                <a:spcPct val="150000"/>
              </a:lnSpc>
              <a:spcBef>
                <a:spcPct val="20000"/>
              </a:spcBef>
              <a:defRPr/>
            </a:pP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11.2   </a:t>
            </a:r>
            <a:r>
              <a:rPr lang="zh-CN" altLang="zh-CN" sz="3200" dirty="0" smtClean="0">
                <a:latin typeface="Times New Roman" pitchFamily="18" charset="0"/>
                <a:cs typeface="Times New Roman" pitchFamily="18" charset="0"/>
              </a:rPr>
              <a:t>陈荣</a:t>
            </a:r>
            <a:r>
              <a:rPr lang="en-US" altLang="zh-CN" sz="3200" dirty="0" err="1" smtClean="0">
                <a:latin typeface="Times New Roman" pitchFamily="18" charset="0"/>
                <a:cs typeface="Times New Roman" pitchFamily="18" charset="0"/>
              </a:rPr>
              <a:t>vs</a:t>
            </a:r>
            <a:r>
              <a:rPr lang="zh-CN" altLang="zh-CN" sz="3200" dirty="0" smtClean="0">
                <a:latin typeface="Times New Roman" pitchFamily="18" charset="0"/>
                <a:cs typeface="Times New Roman" pitchFamily="18" charset="0"/>
              </a:rPr>
              <a:t>上海巴斯德所，</a:t>
            </a:r>
            <a:r>
              <a:rPr lang="en-US" altLang="zh-CN" sz="3200" dirty="0" smtClean="0">
                <a:latin typeface="Times New Roman" pitchFamily="18" charset="0"/>
                <a:cs typeface="Times New Roman" pitchFamily="18" charset="0"/>
              </a:rPr>
              <a:t>2016</a:t>
            </a:r>
          </a:p>
          <a:p>
            <a:pPr marL="342900" lvl="0" indent="-342900">
              <a:lnSpc>
                <a:spcPct val="150000"/>
              </a:lnSpc>
              <a:spcBef>
                <a:spcPct val="20000"/>
              </a:spcBef>
              <a:defRPr/>
            </a:pP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11.3   </a:t>
            </a:r>
            <a:r>
              <a:rPr lang="zh-CN" altLang="zh-CN" sz="3200" dirty="0" smtClean="0">
                <a:latin typeface="Times New Roman" pitchFamily="18" charset="0"/>
                <a:cs typeface="Times New Roman" pitchFamily="18" charset="0"/>
              </a:rPr>
              <a:t>于艳茹</a:t>
            </a:r>
            <a:r>
              <a:rPr lang="en-US" altLang="zh-CN" sz="3200" dirty="0" err="1" smtClean="0">
                <a:latin typeface="Times New Roman" pitchFamily="18" charset="0"/>
                <a:cs typeface="Times New Roman" pitchFamily="18" charset="0"/>
              </a:rPr>
              <a:t>vs</a:t>
            </a:r>
            <a:r>
              <a:rPr lang="zh-CN" altLang="zh-CN" sz="3200" dirty="0" smtClean="0">
                <a:latin typeface="Times New Roman" pitchFamily="18" charset="0"/>
                <a:cs typeface="Times New Roman" pitchFamily="18" charset="0"/>
              </a:rPr>
              <a:t>北京大学，</a:t>
            </a:r>
            <a:r>
              <a:rPr lang="en-US" altLang="zh-CN" sz="3200" dirty="0" smtClean="0">
                <a:latin typeface="Times New Roman" pitchFamily="18" charset="0"/>
                <a:cs typeface="Times New Roman" pitchFamily="18" charset="0"/>
              </a:rPr>
              <a:t>2017</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标题 2"/>
          <p:cNvSpPr txBox="1">
            <a:spLocks/>
          </p:cNvSpPr>
          <p:nvPr/>
        </p:nvSpPr>
        <p:spPr>
          <a:xfrm>
            <a:off x="609600" y="427038"/>
            <a:ext cx="6626696"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000" dirty="0" smtClean="0">
                <a:latin typeface="华文楷体" pitchFamily="2" charset="-122"/>
                <a:ea typeface="华文楷体" pitchFamily="2" charset="-122"/>
                <a:cs typeface="+mj-cs"/>
              </a:rPr>
              <a:t>主要内容</a:t>
            </a:r>
            <a:r>
              <a:rPr lang="en-US" altLang="zh-CN" sz="4000" dirty="0" smtClean="0">
                <a:latin typeface="华文楷体" pitchFamily="2" charset="-122"/>
                <a:ea typeface="华文楷体" pitchFamily="2" charset="-122"/>
                <a:cs typeface="+mj-cs"/>
              </a:rPr>
              <a:t> </a:t>
            </a:r>
            <a:endParaRPr kumimoji="0" lang="zh-CN" altLang="en-US" sz="4000" b="0" i="0" u="none" strike="noStrike" kern="1200" cap="none" spc="0" normalizeH="0" baseline="0" noProof="0" dirty="0">
              <a:ln>
                <a:noFill/>
              </a:ln>
              <a:solidFill>
                <a:schemeClr val="tx1"/>
              </a:solidFill>
              <a:effectLst/>
              <a:uLnTx/>
              <a:uFillTx/>
              <a:latin typeface="华文楷体" pitchFamily="2" charset="-122"/>
              <a:ea typeface="华文楷体" pitchFamily="2" charset="-122"/>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sz="3200" b="1" dirty="0" smtClean="0">
                <a:latin typeface="Times New Roman" pitchFamily="18" charset="0"/>
                <a:cs typeface="Times New Roman" pitchFamily="18" charset="0"/>
              </a:rPr>
              <a:t>11.1 </a:t>
            </a:r>
            <a:r>
              <a:rPr lang="zh-CN" altLang="zh-CN" sz="3200" dirty="0" smtClean="0">
                <a:latin typeface="Times New Roman" pitchFamily="18" charset="0"/>
                <a:cs typeface="Times New Roman" pitchFamily="18" charset="0"/>
              </a:rPr>
              <a:t>自动化所</a:t>
            </a:r>
            <a:r>
              <a:rPr lang="en-US" altLang="zh-CN" sz="3200" dirty="0" err="1" smtClean="0">
                <a:latin typeface="Times New Roman" pitchFamily="18" charset="0"/>
                <a:cs typeface="Times New Roman" pitchFamily="18" charset="0"/>
              </a:rPr>
              <a:t>vs</a:t>
            </a:r>
            <a:r>
              <a:rPr lang="zh-CN" altLang="zh-CN" sz="3200" dirty="0" smtClean="0">
                <a:latin typeface="Times New Roman" pitchFamily="18" charset="0"/>
                <a:cs typeface="Times New Roman" pitchFamily="18" charset="0"/>
              </a:rPr>
              <a:t>北京皆冠，</a:t>
            </a:r>
            <a:r>
              <a:rPr lang="en-US" altLang="zh-CN" sz="3200" dirty="0" smtClean="0">
                <a:latin typeface="Times New Roman" pitchFamily="18" charset="0"/>
                <a:cs typeface="Times New Roman" pitchFamily="18" charset="0"/>
              </a:rPr>
              <a:t>2019</a:t>
            </a:r>
            <a:r>
              <a:rPr lang="en-US" altLang="zh-CN" sz="3200" b="1" dirty="0" smtClean="0">
                <a:latin typeface="Times New Roman" pitchFamily="18" charset="0"/>
                <a:cs typeface="Times New Roman" pitchFamily="18" charset="0"/>
              </a:rPr>
              <a:t>  </a:t>
            </a:r>
            <a:endParaRPr lang="zh-CN" altLang="en-US" sz="3200" dirty="0"/>
          </a:p>
        </p:txBody>
      </p:sp>
      <p:sp>
        <p:nvSpPr>
          <p:cNvPr id="3" name="内容占位符 2"/>
          <p:cNvSpPr>
            <a:spLocks noGrp="1"/>
          </p:cNvSpPr>
          <p:nvPr>
            <p:ph idx="1"/>
          </p:nvPr>
        </p:nvSpPr>
        <p:spPr>
          <a:xfrm>
            <a:off x="251520" y="1484784"/>
            <a:ext cx="8568952" cy="4680520"/>
          </a:xfrm>
        </p:spPr>
        <p:txBody>
          <a:bodyPr>
            <a:normAutofit fontScale="92500"/>
          </a:bodyPr>
          <a:lstStyle/>
          <a:p>
            <a:pPr>
              <a:lnSpc>
                <a:spcPct val="150000"/>
              </a:lnSpc>
              <a:spcBef>
                <a:spcPts val="0"/>
              </a:spcBef>
              <a:buNone/>
            </a:pPr>
            <a:r>
              <a:rPr lang="zh-CN" altLang="en-US" sz="2400" b="1" dirty="0" smtClean="0">
                <a:solidFill>
                  <a:srgbClr val="FF0000"/>
                </a:solidFill>
                <a:latin typeface="Times New Roman" pitchFamily="18" charset="0"/>
                <a:cs typeface="Times New Roman" pitchFamily="18" charset="0"/>
              </a:rPr>
              <a:t>         </a:t>
            </a:r>
            <a:r>
              <a:rPr lang="zh-CN" altLang="en-US" sz="2600" b="1" dirty="0" smtClean="0">
                <a:solidFill>
                  <a:srgbClr val="FF0000"/>
                </a:solidFill>
                <a:latin typeface="楷体" pitchFamily="49" charset="-122"/>
                <a:ea typeface="楷体" pitchFamily="49" charset="-122"/>
                <a:cs typeface="Times New Roman" pitchFamily="18" charset="0"/>
              </a:rPr>
              <a:t>案例简介</a:t>
            </a:r>
            <a:r>
              <a:rPr lang="zh-CN" altLang="en-US" sz="2400" dirty="0" smtClean="0">
                <a:latin typeface="Times New Roman" pitchFamily="18" charset="0"/>
                <a:cs typeface="Times New Roman" pitchFamily="18" charset="0"/>
              </a:rPr>
              <a:t>：</a:t>
            </a:r>
            <a:r>
              <a:rPr lang="en-US" altLang="zh-CN" sz="2400" dirty="0" smtClean="0"/>
              <a:t> </a:t>
            </a:r>
            <a:r>
              <a:rPr lang="en-US" altLang="zh-CN" sz="2400" dirty="0" smtClean="0">
                <a:latin typeface="Times New Roman" pitchFamily="18" charset="0"/>
                <a:cs typeface="Times New Roman" pitchFamily="18" charset="0"/>
              </a:rPr>
              <a:t>2015</a:t>
            </a:r>
            <a:r>
              <a:rPr lang="zh-CN" altLang="zh-CN" sz="2400" dirty="0" smtClean="0">
                <a:latin typeface="Times New Roman" pitchFamily="18" charset="0"/>
                <a:cs typeface="Times New Roman" pitchFamily="18" charset="0"/>
              </a:rPr>
              <a:t>年</a:t>
            </a:r>
            <a:r>
              <a:rPr lang="en-US" altLang="zh-CN" sz="2400" dirty="0" smtClean="0">
                <a:latin typeface="Times New Roman" pitchFamily="18" charset="0"/>
                <a:cs typeface="Times New Roman" pitchFamily="18" charset="0"/>
              </a:rPr>
              <a:t>4</a:t>
            </a:r>
            <a:r>
              <a:rPr lang="zh-CN" altLang="zh-CN" sz="2400" dirty="0" smtClean="0">
                <a:latin typeface="Times New Roman" pitchFamily="18" charset="0"/>
                <a:cs typeface="Times New Roman" pitchFamily="18" charset="0"/>
              </a:rPr>
              <a:t>月</a:t>
            </a:r>
            <a:r>
              <a:rPr lang="en-US" altLang="zh-CN" sz="2400" dirty="0" smtClean="0">
                <a:latin typeface="Times New Roman" pitchFamily="18" charset="0"/>
                <a:cs typeface="Times New Roman" pitchFamily="18" charset="0"/>
              </a:rPr>
              <a:t>28</a:t>
            </a:r>
            <a:r>
              <a:rPr lang="zh-CN" altLang="zh-CN" sz="2400" dirty="0" smtClean="0">
                <a:latin typeface="Times New Roman" pitchFamily="18" charset="0"/>
                <a:cs typeface="Times New Roman" pitchFamily="18" charset="0"/>
              </a:rPr>
              <a:t>日</a:t>
            </a:r>
            <a:r>
              <a:rPr lang="zh-CN" altLang="zh-CN" sz="2400" dirty="0" smtClean="0"/>
              <a:t>，</a:t>
            </a:r>
            <a:r>
              <a:rPr lang="zh-CN" altLang="en-US" sz="2400" dirty="0" smtClean="0"/>
              <a:t>北京</a:t>
            </a:r>
            <a:r>
              <a:rPr lang="zh-CN" altLang="zh-CN" sz="2400" dirty="0" smtClean="0"/>
              <a:t>皆冠公司与自动化所签订《技术合作开发与授权合同》，约定：</a:t>
            </a:r>
            <a:r>
              <a:rPr lang="zh-CN" altLang="en-US" sz="2400" dirty="0" smtClean="0"/>
              <a:t>皆冠</a:t>
            </a:r>
            <a:r>
              <a:rPr lang="zh-CN" altLang="zh-CN" sz="2400" dirty="0" smtClean="0"/>
              <a:t>委托</a:t>
            </a:r>
            <a:r>
              <a:rPr lang="zh-CN" altLang="en-US" sz="2400" dirty="0" smtClean="0"/>
              <a:t>自动化所</a:t>
            </a:r>
            <a:r>
              <a:rPr lang="zh-CN" altLang="zh-CN" sz="2400" dirty="0" smtClean="0"/>
              <a:t>开发用于中学试题拍照图像识别的文档图像预处理、版面分析和文本行识别技术，其中部分技术为现有技术直接授权。</a:t>
            </a:r>
            <a:endParaRPr lang="en-US" altLang="zh-CN" sz="2400" dirty="0" smtClean="0"/>
          </a:p>
          <a:p>
            <a:pPr>
              <a:lnSpc>
                <a:spcPct val="150000"/>
              </a:lnSpc>
              <a:spcBef>
                <a:spcPts val="0"/>
              </a:spcBef>
              <a:buNone/>
            </a:pPr>
            <a:r>
              <a:rPr lang="zh-CN" altLang="en-US" sz="2400" dirty="0" smtClean="0"/>
              <a:t>              北京</a:t>
            </a:r>
            <a:r>
              <a:rPr lang="zh-CN" altLang="zh-CN" sz="2400" dirty="0" smtClean="0"/>
              <a:t>皆冠公司</a:t>
            </a:r>
            <a:r>
              <a:rPr lang="zh-CN" altLang="en-US" sz="2400" dirty="0" smtClean="0"/>
              <a:t>主张，</a:t>
            </a:r>
            <a:r>
              <a:rPr lang="zh-CN" altLang="zh-CN" sz="2400" dirty="0" smtClean="0"/>
              <a:t>自动化所未按《技术合作开发与授权合同》（简称合同）约定的质量标准和交付时间完成第二阶段的软件技术成果，其交付的技术没有数学公式识别模块，对含有数字公式识别模块的图片无法使用，因此皆冠公司无需支付第二阶段合同款项</a:t>
            </a:r>
            <a:r>
              <a:rPr lang="zh-CN" altLang="en-US"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accent6">
                    <a:lumMod val="75000"/>
                  </a:schemeClr>
                </a:solidFill>
                <a:latin typeface="Times New Roman" pitchFamily="18" charset="0"/>
                <a:cs typeface="Times New Roman" pitchFamily="18" charset="0"/>
              </a:rPr>
              <a:t>争议焦点：</a:t>
            </a:r>
            <a:r>
              <a:rPr lang="zh-CN" altLang="en-US" sz="3200" dirty="0" smtClean="0"/>
              <a:t>交付内容是否符合约定</a:t>
            </a:r>
            <a:endParaRPr lang="zh-CN" altLang="en-US" sz="3200" dirty="0"/>
          </a:p>
        </p:txBody>
      </p:sp>
      <p:sp>
        <p:nvSpPr>
          <p:cNvPr id="3" name="内容占位符 2"/>
          <p:cNvSpPr>
            <a:spLocks noGrp="1"/>
          </p:cNvSpPr>
          <p:nvPr>
            <p:ph idx="1"/>
          </p:nvPr>
        </p:nvSpPr>
        <p:spPr>
          <a:xfrm>
            <a:off x="539552" y="1700808"/>
            <a:ext cx="8136904" cy="4896544"/>
          </a:xfrm>
        </p:spPr>
        <p:txBody>
          <a:bodyPr>
            <a:normAutofit fontScale="92500" lnSpcReduction="10000"/>
          </a:bodyPr>
          <a:lstStyle/>
          <a:p>
            <a:pPr>
              <a:lnSpc>
                <a:spcPct val="150000"/>
              </a:lnSpc>
              <a:spcBef>
                <a:spcPts val="0"/>
              </a:spcBef>
              <a:buClr>
                <a:srgbClr val="0070C0"/>
              </a:buClr>
              <a:buSzPct val="80000"/>
              <a:buFont typeface="Wingdings" pitchFamily="2" charset="2"/>
              <a:buChar char="u"/>
            </a:pPr>
            <a:r>
              <a:rPr lang="zh-CN" altLang="en-US" sz="2400" dirty="0" smtClean="0">
                <a:latin typeface="+mj-ea"/>
                <a:ea typeface="+mj-ea"/>
              </a:rPr>
              <a:t>开发成果是否满足合同约定，是大多数计算机软件开发合同纠纷的主要争议点。</a:t>
            </a:r>
            <a:endParaRPr lang="en-US" altLang="zh-CN" sz="2400" dirty="0" smtClean="0">
              <a:latin typeface="+mj-ea"/>
              <a:ea typeface="+mj-ea"/>
            </a:endParaRPr>
          </a:p>
          <a:p>
            <a:pPr>
              <a:lnSpc>
                <a:spcPct val="150000"/>
              </a:lnSpc>
              <a:spcBef>
                <a:spcPts val="0"/>
              </a:spcBef>
              <a:buClr>
                <a:srgbClr val="0070C0"/>
              </a:buClr>
              <a:buSzPct val="80000"/>
              <a:buFont typeface="Wingdings" pitchFamily="2" charset="2"/>
              <a:buChar char="u"/>
            </a:pPr>
            <a:r>
              <a:rPr lang="zh-CN" altLang="en-US" sz="2400" dirty="0" smtClean="0">
                <a:latin typeface="+mj-ea"/>
                <a:ea typeface="+mj-ea"/>
              </a:rPr>
              <a:t>开发方常见的抗辩意见主要有两类：一是委托方所主张的软件存在的技术问题并不存在；二是委托方所主张的技术问题不属于合同约定的开发范围。</a:t>
            </a:r>
            <a:endParaRPr lang="en-US" altLang="zh-CN" sz="2400" dirty="0" smtClean="0">
              <a:latin typeface="+mj-ea"/>
              <a:ea typeface="+mj-ea"/>
            </a:endParaRPr>
          </a:p>
          <a:p>
            <a:pPr>
              <a:lnSpc>
                <a:spcPct val="150000"/>
              </a:lnSpc>
              <a:spcBef>
                <a:spcPts val="0"/>
              </a:spcBef>
              <a:buClr>
                <a:srgbClr val="0070C0"/>
              </a:buClr>
              <a:buSzPct val="80000"/>
              <a:buFont typeface="Wingdings" pitchFamily="2" charset="2"/>
              <a:buChar char="u"/>
            </a:pPr>
            <a:r>
              <a:rPr lang="zh-CN" altLang="en-US" sz="2400" dirty="0" smtClean="0">
                <a:latin typeface="+mj-ea"/>
                <a:ea typeface="+mj-ea"/>
              </a:rPr>
              <a:t>本案属于第一类情况；技术事实查明是判决的关键</a:t>
            </a:r>
            <a:r>
              <a:rPr lang="zh-CN" altLang="en-US" sz="2800" dirty="0" smtClean="0">
                <a:latin typeface="+mj-ea"/>
                <a:ea typeface="+mj-ea"/>
              </a:rPr>
              <a:t>。</a:t>
            </a:r>
            <a:endParaRPr lang="en-US" altLang="zh-CN" sz="2800" dirty="0" smtClean="0">
              <a:latin typeface="+mj-ea"/>
              <a:ea typeface="+mj-ea"/>
            </a:endParaRPr>
          </a:p>
          <a:p>
            <a:pPr>
              <a:lnSpc>
                <a:spcPct val="150000"/>
              </a:lnSpc>
              <a:spcBef>
                <a:spcPts val="0"/>
              </a:spcBef>
              <a:buClr>
                <a:srgbClr val="0070C0"/>
              </a:buClr>
              <a:buSzPct val="80000"/>
              <a:buFont typeface="Wingdings" pitchFamily="2" charset="2"/>
              <a:buChar char="u"/>
            </a:pPr>
            <a:r>
              <a:rPr lang="zh-CN" altLang="en-US" sz="2400" dirty="0" smtClean="0">
                <a:latin typeface="+mj-ea"/>
                <a:ea typeface="+mj-ea"/>
              </a:rPr>
              <a:t>第二类情况：合同解释问题（文义、体系、目的；行业惯例）</a:t>
            </a:r>
            <a:endParaRPr lang="en-US" altLang="zh-CN" sz="2400" dirty="0" smtClean="0">
              <a:latin typeface="+mj-ea"/>
              <a:ea typeface="+mj-ea"/>
            </a:endParaRPr>
          </a:p>
          <a:p>
            <a:pPr>
              <a:lnSpc>
                <a:spcPct val="150000"/>
              </a:lnSpc>
              <a:spcBef>
                <a:spcPts val="0"/>
              </a:spcBef>
              <a:buNone/>
            </a:pPr>
            <a:r>
              <a:rPr lang="en-US" altLang="zh-CN" sz="2400" dirty="0" smtClean="0">
                <a:latin typeface="+mj-ea"/>
                <a:ea typeface="+mj-ea"/>
              </a:rPr>
              <a:t>     《</a:t>
            </a:r>
            <a:r>
              <a:rPr lang="zh-CN" altLang="en-US" sz="2400" dirty="0" smtClean="0">
                <a:latin typeface="+mj-ea"/>
                <a:ea typeface="+mj-ea"/>
              </a:rPr>
              <a:t>合同法</a:t>
            </a:r>
            <a:r>
              <a:rPr lang="en-US" altLang="zh-CN" sz="2400" dirty="0" smtClean="0">
                <a:latin typeface="+mj-ea"/>
                <a:ea typeface="+mj-ea"/>
              </a:rPr>
              <a:t>》</a:t>
            </a:r>
            <a:r>
              <a:rPr lang="zh-CN" altLang="en-US" sz="2400" dirty="0" smtClean="0">
                <a:latin typeface="Times New Roman" pitchFamily="18" charset="0"/>
                <a:cs typeface="Times New Roman" pitchFamily="18" charset="0"/>
              </a:rPr>
              <a:t>第</a:t>
            </a:r>
            <a:r>
              <a:rPr lang="en-US" altLang="zh-CN" sz="2400" dirty="0" smtClean="0">
                <a:latin typeface="Times New Roman" pitchFamily="18" charset="0"/>
                <a:cs typeface="Times New Roman" pitchFamily="18" charset="0"/>
              </a:rPr>
              <a:t>125</a:t>
            </a:r>
            <a:r>
              <a:rPr lang="zh-CN" altLang="en-US" sz="2400" dirty="0" smtClean="0">
                <a:latin typeface="Times New Roman" pitchFamily="18" charset="0"/>
                <a:cs typeface="Times New Roman" pitchFamily="18" charset="0"/>
              </a:rPr>
              <a:t>条：“</a:t>
            </a:r>
            <a:r>
              <a:rPr lang="zh-CN" altLang="en-US" sz="2400" dirty="0" smtClean="0"/>
              <a:t>当事人对合同条款的理解有争议的，应当按照合同所使用的词句、合同的有关条款、合同的目的、交易习惯以及诚实信用原则，确定该条款的真实意思。”</a:t>
            </a:r>
            <a:endParaRPr lang="en-US" altLang="zh-CN" sz="2400" dirty="0" smtClean="0">
              <a:latin typeface="+mj-ea"/>
              <a:ea typeface="+mj-ea"/>
            </a:endParaRPr>
          </a:p>
          <a:p>
            <a:pPr>
              <a:lnSpc>
                <a:spcPct val="150000"/>
              </a:lnSpc>
              <a:spcBef>
                <a:spcPts val="0"/>
              </a:spcBef>
            </a:pPr>
            <a:endParaRPr lang="zh-CN" altLang="en-US" sz="2800" dirty="0">
              <a:latin typeface="+mj-ea"/>
              <a:ea typeface="+mj-ea"/>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chemeClr val="accent6">
                    <a:lumMod val="75000"/>
                  </a:schemeClr>
                </a:solidFill>
                <a:latin typeface="Times New Roman" pitchFamily="18" charset="0"/>
                <a:cs typeface="Times New Roman" pitchFamily="18" charset="0"/>
              </a:rPr>
              <a:t>数学公式识别</a:t>
            </a:r>
          </a:p>
        </p:txBody>
      </p:sp>
      <p:sp>
        <p:nvSpPr>
          <p:cNvPr id="3" name="内容占位符 2"/>
          <p:cNvSpPr>
            <a:spLocks noGrp="1"/>
          </p:cNvSpPr>
          <p:nvPr>
            <p:ph idx="1"/>
          </p:nvPr>
        </p:nvSpPr>
        <p:spPr>
          <a:xfrm>
            <a:off x="395536" y="1412776"/>
            <a:ext cx="8424936" cy="4752528"/>
          </a:xfrm>
        </p:spPr>
        <p:txBody>
          <a:bodyPr>
            <a:normAutofit lnSpcReduction="10000"/>
          </a:bodyPr>
          <a:lstStyle/>
          <a:p>
            <a:pPr>
              <a:lnSpc>
                <a:spcPct val="150000"/>
              </a:lnSpc>
              <a:spcBef>
                <a:spcPts val="0"/>
              </a:spcBef>
              <a:buClr>
                <a:srgbClr val="0070C0"/>
              </a:buClr>
              <a:buSzPct val="90000"/>
              <a:buFont typeface="Wingdings" pitchFamily="2" charset="2"/>
              <a:buChar char="p"/>
            </a:pPr>
            <a:r>
              <a:rPr lang="zh-CN" altLang="en-US" sz="2400" dirty="0" smtClean="0"/>
              <a:t>光学字符识别对于中文、英文字符、数字等具有很好的识别效果。但数学公式符号存在种类复杂、尺寸变化大、二维嵌套结构等难点，包含数字、运算符号、希腊字符、英文字符公式等识别，比文字的识别要困难的多。</a:t>
            </a:r>
            <a:endParaRPr lang="en-US" altLang="zh-CN" sz="2400" dirty="0" smtClean="0"/>
          </a:p>
          <a:p>
            <a:pPr>
              <a:lnSpc>
                <a:spcPct val="150000"/>
              </a:lnSpc>
              <a:spcBef>
                <a:spcPts val="0"/>
              </a:spcBef>
              <a:buClr>
                <a:srgbClr val="0070C0"/>
              </a:buClr>
              <a:buSzPct val="90000"/>
              <a:buFont typeface="Wingdings" pitchFamily="2" charset="2"/>
              <a:buChar char="p"/>
            </a:pPr>
            <a:r>
              <a:rPr lang="zh-CN" altLang="en-US" sz="2400" dirty="0" smtClean="0"/>
              <a:t> 对数学公式的图像进行了去噪、倾斜校正、图像细化以及毛刺去除等操作，为公式符号的分割与识别打下基础。</a:t>
            </a:r>
            <a:endParaRPr lang="en-US" altLang="zh-CN" sz="2400" dirty="0" smtClean="0"/>
          </a:p>
          <a:p>
            <a:pPr>
              <a:lnSpc>
                <a:spcPct val="150000"/>
              </a:lnSpc>
              <a:spcBef>
                <a:spcPts val="0"/>
              </a:spcBef>
              <a:buClr>
                <a:srgbClr val="0070C0"/>
              </a:buClr>
              <a:buSzPct val="90000"/>
              <a:buFont typeface="Wingdings" pitchFamily="2" charset="2"/>
              <a:buChar char="p"/>
            </a:pPr>
            <a:r>
              <a:rPr lang="zh-CN" altLang="en-US" sz="2400" dirty="0" smtClean="0"/>
              <a:t>投影法是数学公式符号分割普遍采用的方法，该算法只对于结构简单、无角标、无层次结构的数学公式分割有效。</a:t>
            </a:r>
            <a:endParaRPr lang="en-US" altLang="zh-CN" sz="2400" dirty="0" smtClean="0"/>
          </a:p>
          <a:p>
            <a:pPr algn="just">
              <a:lnSpc>
                <a:spcPct val="150000"/>
              </a:lnSpc>
              <a:spcBef>
                <a:spcPts val="0"/>
              </a:spcBef>
              <a:buClr>
                <a:srgbClr val="0070C0"/>
              </a:buClr>
              <a:buSzPct val="90000"/>
              <a:buFont typeface="Wingdings" pitchFamily="2" charset="2"/>
              <a:buChar char="p"/>
            </a:pPr>
            <a:r>
              <a:rPr lang="zh-CN" altLang="en-US" sz="2400" dirty="0" smtClean="0"/>
              <a:t>特征提取与分类器是数学公式符号识别的技术关键。</a:t>
            </a:r>
            <a:endParaRPr lang="zh-CN"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chemeClr val="accent6">
                    <a:lumMod val="75000"/>
                  </a:schemeClr>
                </a:solidFill>
                <a:latin typeface="Times New Roman" pitchFamily="18" charset="0"/>
                <a:cs typeface="Times New Roman" pitchFamily="18" charset="0"/>
              </a:rPr>
              <a:t>判决依据</a:t>
            </a:r>
          </a:p>
        </p:txBody>
      </p:sp>
      <p:sp>
        <p:nvSpPr>
          <p:cNvPr id="3" name="内容占位符 2"/>
          <p:cNvSpPr>
            <a:spLocks noGrp="1"/>
          </p:cNvSpPr>
          <p:nvPr>
            <p:ph idx="1"/>
          </p:nvPr>
        </p:nvSpPr>
        <p:spPr>
          <a:xfrm>
            <a:off x="899592" y="1412776"/>
            <a:ext cx="7488832" cy="3096344"/>
          </a:xfrm>
        </p:spPr>
        <p:txBody>
          <a:bodyPr>
            <a:normAutofit/>
          </a:bodyPr>
          <a:lstStyle/>
          <a:p>
            <a:pPr>
              <a:lnSpc>
                <a:spcPct val="150000"/>
              </a:lnSpc>
              <a:spcBef>
                <a:spcPts val="0"/>
              </a:spcBef>
            </a:pPr>
            <a:r>
              <a:rPr lang="zh-CN" altLang="zh-CN" sz="2400" dirty="0" smtClean="0"/>
              <a:t>皆冠公司技术联系人与自动化所联系沟通中的表述</a:t>
            </a:r>
            <a:r>
              <a:rPr lang="zh-CN" altLang="en-US" sz="2400" dirty="0" smtClean="0"/>
              <a:t>中，</a:t>
            </a:r>
            <a:r>
              <a:rPr lang="zh-CN" altLang="zh-CN" sz="2400" dirty="0" smtClean="0"/>
              <a:t>对自动化所提交的第二阶段软件成果</a:t>
            </a:r>
            <a:r>
              <a:rPr lang="zh-CN" altLang="en-US" sz="2400" dirty="0" smtClean="0"/>
              <a:t>进行</a:t>
            </a:r>
            <a:r>
              <a:rPr lang="zh-CN" altLang="zh-CN" sz="2400" dirty="0" smtClean="0"/>
              <a:t>确认</a:t>
            </a:r>
            <a:r>
              <a:rPr lang="zh-CN" altLang="en-US" sz="2400" dirty="0" smtClean="0"/>
              <a:t>。</a:t>
            </a:r>
            <a:endParaRPr lang="en-US" altLang="zh-CN" sz="2400" dirty="0" smtClean="0"/>
          </a:p>
          <a:p>
            <a:pPr>
              <a:lnSpc>
                <a:spcPct val="150000"/>
              </a:lnSpc>
              <a:spcBef>
                <a:spcPts val="0"/>
              </a:spcBef>
            </a:pPr>
            <a:r>
              <a:rPr lang="zh-CN" altLang="zh-CN" sz="2400" dirty="0" smtClean="0"/>
              <a:t>皆冠公司未提交证据证明其在自动化所提起本案诉讼之前已向自动化所就合同第二阶段软件质量存在的问题明确提出过异议</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chemeClr val="accent6">
                    <a:lumMod val="75000"/>
                  </a:schemeClr>
                </a:solidFill>
                <a:latin typeface="Times New Roman" pitchFamily="18" charset="0"/>
                <a:cs typeface="Times New Roman" pitchFamily="18" charset="0"/>
              </a:rPr>
              <a:t>对委托方的建议</a:t>
            </a:r>
          </a:p>
        </p:txBody>
      </p:sp>
      <p:sp>
        <p:nvSpPr>
          <p:cNvPr id="3" name="内容占位符 2"/>
          <p:cNvSpPr>
            <a:spLocks noGrp="1"/>
          </p:cNvSpPr>
          <p:nvPr>
            <p:ph idx="1"/>
          </p:nvPr>
        </p:nvSpPr>
        <p:spPr>
          <a:xfrm>
            <a:off x="611560" y="1484784"/>
            <a:ext cx="8136904" cy="4608512"/>
          </a:xfrm>
        </p:spPr>
        <p:txBody>
          <a:bodyPr>
            <a:normAutofit/>
          </a:bodyPr>
          <a:lstStyle/>
          <a:p>
            <a:pPr>
              <a:lnSpc>
                <a:spcPct val="150000"/>
              </a:lnSpc>
              <a:spcBef>
                <a:spcPts val="0"/>
              </a:spcBef>
              <a:buFont typeface="Wingdings" pitchFamily="2" charset="2"/>
              <a:buChar char="p"/>
            </a:pPr>
            <a:r>
              <a:rPr lang="zh-CN" altLang="en-US" sz="2400" dirty="0" smtClean="0"/>
              <a:t> 明确开发需求。对功能模块的描述应当做到详细、具体、清晰。</a:t>
            </a:r>
          </a:p>
          <a:p>
            <a:pPr>
              <a:lnSpc>
                <a:spcPct val="150000"/>
              </a:lnSpc>
              <a:spcBef>
                <a:spcPts val="0"/>
              </a:spcBef>
              <a:buFont typeface="Wingdings" pitchFamily="2" charset="2"/>
              <a:buChar char="p"/>
            </a:pPr>
            <a:r>
              <a:rPr lang="zh-CN" altLang="en-US" sz="2400" dirty="0" smtClean="0"/>
              <a:t> 明确交付方式。包括明确交付的时间、交付的地点、交付所需的文件、交付的流程等内容。在实践中法院通常通过交付确认书确定软件是否已经交付。</a:t>
            </a:r>
            <a:endParaRPr lang="en-US" altLang="zh-CN" sz="2400" dirty="0" smtClean="0"/>
          </a:p>
          <a:p>
            <a:pPr>
              <a:lnSpc>
                <a:spcPct val="150000"/>
              </a:lnSpc>
              <a:spcBef>
                <a:spcPts val="0"/>
              </a:spcBef>
              <a:buFont typeface="Wingdings" pitchFamily="2" charset="2"/>
              <a:buChar char="p"/>
            </a:pPr>
            <a:r>
              <a:rPr lang="zh-CN" altLang="en-US" sz="2400" dirty="0" smtClean="0"/>
              <a:t> 明确验收标准。在合同签订阶段双方应当对软件验收标准进行约定，着重对各项技术指标进行量化，必要时可以约定由第三方对软件是否符合开发标准进行验证。</a:t>
            </a:r>
            <a:endParaRPr lang="zh-CN" alt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latin typeface="Times New Roman" pitchFamily="18" charset="0"/>
                <a:cs typeface="Times New Roman" pitchFamily="18" charset="0"/>
              </a:rPr>
              <a:t>11.2  </a:t>
            </a:r>
            <a:r>
              <a:rPr lang="zh-CN" altLang="zh-CN" sz="3200" dirty="0" smtClean="0">
                <a:latin typeface="Times New Roman" pitchFamily="18" charset="0"/>
                <a:cs typeface="Times New Roman" pitchFamily="18" charset="0"/>
              </a:rPr>
              <a:t>陈荣</a:t>
            </a:r>
            <a:r>
              <a:rPr lang="en-US" altLang="zh-CN" sz="3200" dirty="0" err="1" smtClean="0">
                <a:latin typeface="Times New Roman" pitchFamily="18" charset="0"/>
                <a:cs typeface="Times New Roman" pitchFamily="18" charset="0"/>
              </a:rPr>
              <a:t>vs</a:t>
            </a:r>
            <a:r>
              <a:rPr lang="zh-CN" altLang="zh-CN" sz="3200" dirty="0" smtClean="0">
                <a:latin typeface="Times New Roman" pitchFamily="18" charset="0"/>
                <a:cs typeface="Times New Roman" pitchFamily="18" charset="0"/>
              </a:rPr>
              <a:t>上海巴斯德所，</a:t>
            </a:r>
            <a:r>
              <a:rPr lang="en-US" altLang="zh-CN" sz="3200" dirty="0" smtClean="0">
                <a:latin typeface="Times New Roman" pitchFamily="18" charset="0"/>
                <a:cs typeface="Times New Roman" pitchFamily="18" charset="0"/>
              </a:rPr>
              <a:t>2016</a:t>
            </a:r>
            <a:r>
              <a:rPr lang="en-US" altLang="zh-CN" sz="3200" b="1" dirty="0" smtClean="0">
                <a:latin typeface="Times New Roman" pitchFamily="18" charset="0"/>
                <a:cs typeface="Times New Roman" pitchFamily="18" charset="0"/>
              </a:rPr>
              <a:t>   </a:t>
            </a:r>
            <a:endParaRPr lang="zh-CN" altLang="en-US" sz="3200" dirty="0"/>
          </a:p>
        </p:txBody>
      </p:sp>
      <p:sp>
        <p:nvSpPr>
          <p:cNvPr id="3" name="内容占位符 2"/>
          <p:cNvSpPr>
            <a:spLocks noGrp="1"/>
          </p:cNvSpPr>
          <p:nvPr>
            <p:ph idx="1"/>
          </p:nvPr>
        </p:nvSpPr>
        <p:spPr>
          <a:xfrm>
            <a:off x="395536" y="1340768"/>
            <a:ext cx="8568952" cy="5328592"/>
          </a:xfrm>
        </p:spPr>
        <p:txBody>
          <a:bodyPr>
            <a:normAutofit fontScale="85000" lnSpcReduction="10000"/>
          </a:bodyPr>
          <a:lstStyle/>
          <a:p>
            <a:pPr marL="0" algn="just">
              <a:lnSpc>
                <a:spcPct val="170000"/>
              </a:lnSpc>
              <a:spcBef>
                <a:spcPts val="0"/>
              </a:spcBef>
              <a:buClr>
                <a:srgbClr val="0070C0"/>
              </a:buClr>
              <a:buNone/>
            </a:pPr>
            <a:r>
              <a:rPr lang="en-US" altLang="zh-CN" sz="2600" b="1" dirty="0" smtClean="0">
                <a:solidFill>
                  <a:schemeClr val="tx2">
                    <a:lumMod val="75000"/>
                  </a:schemeClr>
                </a:solidFill>
              </a:rPr>
              <a:t>【</a:t>
            </a:r>
            <a:r>
              <a:rPr lang="zh-CN" altLang="en-US" sz="2600" b="1" dirty="0" smtClean="0">
                <a:solidFill>
                  <a:schemeClr val="tx2">
                    <a:lumMod val="75000"/>
                  </a:schemeClr>
                </a:solidFill>
              </a:rPr>
              <a:t>案情简介</a:t>
            </a:r>
            <a:r>
              <a:rPr lang="en-US" altLang="zh-CN" sz="2600" b="1" dirty="0" smtClean="0">
                <a:solidFill>
                  <a:schemeClr val="tx2">
                    <a:lumMod val="75000"/>
                  </a:schemeClr>
                </a:solidFill>
              </a:rPr>
              <a:t>】</a:t>
            </a:r>
            <a:r>
              <a:rPr lang="en-US" altLang="zh-CN" sz="2100" dirty="0" smtClean="0">
                <a:latin typeface="Times New Roman" pitchFamily="18" charset="0"/>
                <a:cs typeface="Times New Roman" pitchFamily="18" charset="0"/>
              </a:rPr>
              <a:t>2007</a:t>
            </a:r>
            <a:r>
              <a:rPr lang="zh-CN" altLang="zh-CN" sz="2100" dirty="0" smtClean="0">
                <a:latin typeface="Times New Roman" pitchFamily="18" charset="0"/>
                <a:cs typeface="Times New Roman" pitchFamily="18" charset="0"/>
              </a:rPr>
              <a:t>年</a:t>
            </a:r>
            <a:r>
              <a:rPr lang="en-US" altLang="zh-CN" sz="2100" dirty="0" smtClean="0">
                <a:latin typeface="Times New Roman" pitchFamily="18" charset="0"/>
                <a:cs typeface="Times New Roman" pitchFamily="18" charset="0"/>
              </a:rPr>
              <a:t>11</a:t>
            </a:r>
            <a:r>
              <a:rPr lang="zh-CN" altLang="zh-CN" sz="2100" dirty="0" smtClean="0">
                <a:latin typeface="Times New Roman" pitchFamily="18" charset="0"/>
                <a:cs typeface="Times New Roman" pitchFamily="18" charset="0"/>
              </a:rPr>
              <a:t>月</a:t>
            </a:r>
            <a:r>
              <a:rPr lang="en-US" altLang="zh-CN" sz="2100" dirty="0" smtClean="0">
                <a:latin typeface="Times New Roman" pitchFamily="18" charset="0"/>
                <a:cs typeface="Times New Roman" pitchFamily="18" charset="0"/>
              </a:rPr>
              <a:t>13</a:t>
            </a:r>
            <a:r>
              <a:rPr lang="zh-CN" altLang="zh-CN" sz="2100" dirty="0" smtClean="0">
                <a:latin typeface="Times New Roman" pitchFamily="18" charset="0"/>
                <a:cs typeface="Times New Roman" pitchFamily="18" charset="0"/>
              </a:rPr>
              <a:t>日，生命科学研究院作为法人单位、陈荣作为受聘人员、巴斯德研究所作为聘用单位或部门签订《中国科学院上海巴斯德研究所研究组长岗位聘用合同》，约定合同期限为三年，三年后如陈荣通过评估，</a:t>
            </a:r>
            <a:r>
              <a:rPr lang="zh-CN" altLang="zh-CN" sz="2100" b="1" u="sng" dirty="0" smtClean="0">
                <a:solidFill>
                  <a:srgbClr val="C00000"/>
                </a:solidFill>
                <a:latin typeface="Times New Roman" pitchFamily="18" charset="0"/>
                <a:cs typeface="Times New Roman" pitchFamily="18" charset="0"/>
              </a:rPr>
              <a:t>可</a:t>
            </a:r>
            <a:r>
              <a:rPr lang="zh-CN" altLang="zh-CN" sz="2100" dirty="0" smtClean="0">
                <a:latin typeface="Times New Roman" pitchFamily="18" charset="0"/>
                <a:cs typeface="Times New Roman" pitchFamily="18" charset="0"/>
              </a:rPr>
              <a:t>续签，聘期为四年</a:t>
            </a:r>
            <a:r>
              <a:rPr lang="zh-CN" altLang="en-US" sz="2100" dirty="0" smtClean="0">
                <a:latin typeface="Times New Roman" pitchFamily="18" charset="0"/>
                <a:cs typeface="Times New Roman" pitchFamily="18" charset="0"/>
              </a:rPr>
              <a:t>。</a:t>
            </a:r>
            <a:r>
              <a:rPr lang="zh-CN" altLang="zh-CN" sz="2100" dirty="0" smtClean="0">
                <a:latin typeface="Times New Roman" pitchFamily="18" charset="0"/>
                <a:cs typeface="Times New Roman" pitchFamily="18" charset="0"/>
              </a:rPr>
              <a:t>连续工作两个聘期（</a:t>
            </a:r>
            <a:r>
              <a:rPr lang="en-US" altLang="zh-CN" sz="2100" dirty="0" smtClean="0">
                <a:latin typeface="Times New Roman" pitchFamily="18" charset="0"/>
                <a:cs typeface="Times New Roman" pitchFamily="18" charset="0"/>
              </a:rPr>
              <a:t>7</a:t>
            </a:r>
            <a:r>
              <a:rPr lang="zh-CN" altLang="zh-CN" sz="2100" dirty="0" smtClean="0">
                <a:latin typeface="Times New Roman" pitchFamily="18" charset="0"/>
                <a:cs typeface="Times New Roman" pitchFamily="18" charset="0"/>
              </a:rPr>
              <a:t>年）后，有资格申请晋升为永久职位</a:t>
            </a:r>
            <a:r>
              <a:rPr lang="zh-CN" altLang="en-US" sz="2100" dirty="0" smtClean="0">
                <a:latin typeface="Times New Roman" pitchFamily="18" charset="0"/>
                <a:cs typeface="Times New Roman" pitchFamily="18" charset="0"/>
              </a:rPr>
              <a:t>，</a:t>
            </a:r>
            <a:r>
              <a:rPr lang="zh-CN" altLang="zh-CN" sz="2100" dirty="0" smtClean="0">
                <a:latin typeface="Times New Roman" pitchFamily="18" charset="0"/>
                <a:cs typeface="Times New Roman" pitchFamily="18" charset="0"/>
              </a:rPr>
              <a:t>由生命科学研究院组织的晋升委员会考核、评定</a:t>
            </a:r>
            <a:r>
              <a:rPr lang="zh-CN" altLang="en-US" sz="2100" dirty="0" smtClean="0">
                <a:latin typeface="Times New Roman" pitchFamily="18" charset="0"/>
                <a:cs typeface="Times New Roman" pitchFamily="18" charset="0"/>
              </a:rPr>
              <a:t>。</a:t>
            </a:r>
            <a:endParaRPr lang="en-US" altLang="zh-CN" sz="2100" dirty="0" smtClean="0">
              <a:latin typeface="Times New Roman" pitchFamily="18" charset="0"/>
              <a:cs typeface="Times New Roman" pitchFamily="18" charset="0"/>
            </a:endParaRPr>
          </a:p>
          <a:p>
            <a:pPr marL="0" indent="342900" algn="just">
              <a:lnSpc>
                <a:spcPct val="150000"/>
              </a:lnSpc>
              <a:buClr>
                <a:srgbClr val="0070C0"/>
              </a:buClr>
              <a:buNone/>
            </a:pPr>
            <a:r>
              <a:rPr lang="en-US" altLang="zh-CN" sz="2100" dirty="0" smtClean="0">
                <a:latin typeface="Times New Roman" pitchFamily="18" charset="0"/>
                <a:cs typeface="Times New Roman" pitchFamily="18" charset="0"/>
              </a:rPr>
              <a:t>  2010</a:t>
            </a:r>
            <a:r>
              <a:rPr lang="zh-CN" altLang="zh-CN" sz="2100" dirty="0" smtClean="0">
                <a:latin typeface="Times New Roman" pitchFamily="18" charset="0"/>
                <a:cs typeface="Times New Roman" pitchFamily="18" charset="0"/>
              </a:rPr>
              <a:t>年</a:t>
            </a:r>
            <a:r>
              <a:rPr lang="en-US" altLang="zh-CN" sz="2100" dirty="0" smtClean="0">
                <a:latin typeface="Times New Roman" pitchFamily="18" charset="0"/>
                <a:cs typeface="Times New Roman" pitchFamily="18" charset="0"/>
              </a:rPr>
              <a:t>12</a:t>
            </a:r>
            <a:r>
              <a:rPr lang="zh-CN" altLang="zh-CN" sz="2100" dirty="0" smtClean="0">
                <a:latin typeface="Times New Roman" pitchFamily="18" charset="0"/>
                <a:cs typeface="Times New Roman" pitchFamily="18" charset="0"/>
              </a:rPr>
              <a:t>月</a:t>
            </a:r>
            <a:r>
              <a:rPr lang="en-US" altLang="zh-CN" sz="2100" dirty="0" smtClean="0">
                <a:latin typeface="Times New Roman" pitchFamily="18" charset="0"/>
                <a:cs typeface="Times New Roman" pitchFamily="18" charset="0"/>
              </a:rPr>
              <a:t>27</a:t>
            </a:r>
            <a:r>
              <a:rPr lang="zh-CN" altLang="zh-CN" sz="2100" dirty="0" smtClean="0">
                <a:latin typeface="Times New Roman" pitchFamily="18" charset="0"/>
                <a:cs typeface="Times New Roman" pitchFamily="18" charset="0"/>
              </a:rPr>
              <a:t>日</a:t>
            </a:r>
            <a:r>
              <a:rPr lang="zh-CN" altLang="en-US" sz="2100" dirty="0" smtClean="0">
                <a:latin typeface="Times New Roman" pitchFamily="18" charset="0"/>
                <a:cs typeface="Times New Roman" pitchFamily="18" charset="0"/>
              </a:rPr>
              <a:t>、</a:t>
            </a:r>
            <a:r>
              <a:rPr lang="en-US" altLang="zh-CN" sz="2100" dirty="0" smtClean="0">
                <a:latin typeface="Times New Roman" pitchFamily="18" charset="0"/>
                <a:cs typeface="Times New Roman" pitchFamily="18" charset="0"/>
              </a:rPr>
              <a:t>2013</a:t>
            </a:r>
            <a:r>
              <a:rPr lang="zh-CN" altLang="zh-CN" sz="2100" dirty="0" smtClean="0">
                <a:latin typeface="Times New Roman" pitchFamily="18" charset="0"/>
                <a:cs typeface="Times New Roman" pitchFamily="18" charset="0"/>
              </a:rPr>
              <a:t>年</a:t>
            </a:r>
            <a:r>
              <a:rPr lang="en-US" altLang="zh-CN" sz="2100" dirty="0" smtClean="0">
                <a:latin typeface="Times New Roman" pitchFamily="18" charset="0"/>
                <a:cs typeface="Times New Roman" pitchFamily="18" charset="0"/>
              </a:rPr>
              <a:t>1</a:t>
            </a:r>
            <a:r>
              <a:rPr lang="zh-CN" altLang="zh-CN" sz="2100" dirty="0" smtClean="0">
                <a:latin typeface="Times New Roman" pitchFamily="18" charset="0"/>
                <a:cs typeface="Times New Roman" pitchFamily="18" charset="0"/>
              </a:rPr>
              <a:t>月</a:t>
            </a:r>
            <a:r>
              <a:rPr lang="en-US" altLang="zh-CN" sz="2100" dirty="0" smtClean="0">
                <a:latin typeface="Times New Roman" pitchFamily="18" charset="0"/>
                <a:cs typeface="Times New Roman" pitchFamily="18" charset="0"/>
              </a:rPr>
              <a:t>1</a:t>
            </a:r>
            <a:r>
              <a:rPr lang="zh-CN" altLang="zh-CN" sz="2100" dirty="0" smtClean="0">
                <a:latin typeface="Times New Roman" pitchFamily="18" charset="0"/>
                <a:cs typeface="Times New Roman" pitchFamily="18" charset="0"/>
              </a:rPr>
              <a:t>日</a:t>
            </a:r>
            <a:r>
              <a:rPr lang="zh-CN" altLang="en-US" sz="2100" dirty="0" smtClean="0">
                <a:latin typeface="Times New Roman" pitchFamily="18" charset="0"/>
                <a:cs typeface="Times New Roman" pitchFamily="18" charset="0"/>
              </a:rPr>
              <a:t>、</a:t>
            </a:r>
            <a:r>
              <a:rPr lang="en-US" altLang="zh-CN" sz="2100" dirty="0" smtClean="0">
                <a:latin typeface="Times New Roman" pitchFamily="18" charset="0"/>
                <a:cs typeface="Times New Roman" pitchFamily="18" charset="0"/>
              </a:rPr>
              <a:t>2014</a:t>
            </a:r>
            <a:r>
              <a:rPr lang="zh-CN" altLang="zh-CN" sz="2100" dirty="0" smtClean="0">
                <a:latin typeface="Times New Roman" pitchFamily="18" charset="0"/>
                <a:cs typeface="Times New Roman" pitchFamily="18" charset="0"/>
              </a:rPr>
              <a:t>年</a:t>
            </a:r>
            <a:r>
              <a:rPr lang="en-US" altLang="zh-CN" sz="2100" dirty="0" smtClean="0">
                <a:latin typeface="Times New Roman" pitchFamily="18" charset="0"/>
                <a:cs typeface="Times New Roman" pitchFamily="18" charset="0"/>
              </a:rPr>
              <a:t>4</a:t>
            </a:r>
            <a:r>
              <a:rPr lang="zh-CN" altLang="zh-CN" sz="2100" dirty="0" smtClean="0">
                <a:latin typeface="Times New Roman" pitchFamily="18" charset="0"/>
                <a:cs typeface="Times New Roman" pitchFamily="18" charset="0"/>
              </a:rPr>
              <a:t>月</a:t>
            </a:r>
            <a:r>
              <a:rPr lang="en-US" altLang="zh-CN" sz="2100" dirty="0" smtClean="0">
                <a:latin typeface="Times New Roman" pitchFamily="18" charset="0"/>
                <a:cs typeface="Times New Roman" pitchFamily="18" charset="0"/>
              </a:rPr>
              <a:t>14</a:t>
            </a:r>
            <a:r>
              <a:rPr lang="zh-CN" altLang="zh-CN" sz="2100" dirty="0" smtClean="0">
                <a:latin typeface="Times New Roman" pitchFamily="18" charset="0"/>
                <a:cs typeface="Times New Roman" pitchFamily="18" charset="0"/>
              </a:rPr>
              <a:t>日，三方</a:t>
            </a:r>
            <a:r>
              <a:rPr lang="zh-CN" altLang="en-US" sz="2100" dirty="0" smtClean="0">
                <a:latin typeface="Times New Roman" pitchFamily="18" charset="0"/>
                <a:cs typeface="Times New Roman" pitchFamily="18" charset="0"/>
              </a:rPr>
              <a:t>未更改合同内容，</a:t>
            </a:r>
            <a:r>
              <a:rPr lang="zh-CN" altLang="zh-CN" sz="2100" dirty="0" smtClean="0">
                <a:latin typeface="Times New Roman" pitchFamily="18" charset="0"/>
                <a:cs typeface="Times New Roman" pitchFamily="18" charset="0"/>
              </a:rPr>
              <a:t>签订《聘用合同续签书》，约定续签合同期限至</a:t>
            </a:r>
            <a:r>
              <a:rPr lang="en-US" altLang="zh-CN" sz="2100" dirty="0" smtClean="0">
                <a:latin typeface="Times New Roman" pitchFamily="18" charset="0"/>
                <a:cs typeface="Times New Roman" pitchFamily="18" charset="0"/>
              </a:rPr>
              <a:t>2014</a:t>
            </a:r>
            <a:r>
              <a:rPr lang="zh-CN" altLang="zh-CN" sz="2100" dirty="0" smtClean="0">
                <a:latin typeface="Times New Roman" pitchFamily="18" charset="0"/>
                <a:cs typeface="Times New Roman" pitchFamily="18" charset="0"/>
              </a:rPr>
              <a:t>年</a:t>
            </a:r>
            <a:r>
              <a:rPr lang="en-US" altLang="zh-CN" sz="2100" dirty="0" smtClean="0">
                <a:latin typeface="Times New Roman" pitchFamily="18" charset="0"/>
                <a:cs typeface="Times New Roman" pitchFamily="18" charset="0"/>
              </a:rPr>
              <a:t>12</a:t>
            </a:r>
            <a:r>
              <a:rPr lang="zh-CN" altLang="zh-CN" sz="2100" dirty="0" smtClean="0">
                <a:latin typeface="Times New Roman" pitchFamily="18" charset="0"/>
                <a:cs typeface="Times New Roman" pitchFamily="18" charset="0"/>
              </a:rPr>
              <a:t>月</a:t>
            </a:r>
            <a:r>
              <a:rPr lang="en-US" altLang="zh-CN" sz="2100" dirty="0" smtClean="0">
                <a:latin typeface="Times New Roman" pitchFamily="18" charset="0"/>
                <a:cs typeface="Times New Roman" pitchFamily="18" charset="0"/>
              </a:rPr>
              <a:t>31</a:t>
            </a:r>
            <a:r>
              <a:rPr lang="zh-CN" altLang="zh-CN" sz="2100" dirty="0" smtClean="0">
                <a:latin typeface="Times New Roman" pitchFamily="18" charset="0"/>
                <a:cs typeface="Times New Roman" pitchFamily="18" charset="0"/>
              </a:rPr>
              <a:t>日。</a:t>
            </a:r>
            <a:endParaRPr lang="en-US" altLang="zh-CN" sz="2100" dirty="0" smtClean="0">
              <a:latin typeface="Times New Roman" pitchFamily="18" charset="0"/>
              <a:cs typeface="Times New Roman" pitchFamily="18" charset="0"/>
            </a:endParaRPr>
          </a:p>
          <a:p>
            <a:pPr marL="0" indent="342900" algn="just">
              <a:lnSpc>
                <a:spcPct val="150000"/>
              </a:lnSpc>
              <a:buClr>
                <a:srgbClr val="0070C0"/>
              </a:buClr>
              <a:buNone/>
            </a:pPr>
            <a:r>
              <a:rPr lang="en-US" altLang="zh-CN" sz="2100" dirty="0" smtClean="0">
                <a:latin typeface="Times New Roman" pitchFamily="18" charset="0"/>
                <a:cs typeface="Times New Roman" pitchFamily="18" charset="0"/>
              </a:rPr>
              <a:t>  2015</a:t>
            </a:r>
            <a:r>
              <a:rPr lang="zh-CN" altLang="zh-CN" sz="2100" dirty="0" smtClean="0">
                <a:latin typeface="Times New Roman" pitchFamily="18" charset="0"/>
                <a:cs typeface="Times New Roman" pitchFamily="18" charset="0"/>
              </a:rPr>
              <a:t>年</a:t>
            </a:r>
            <a:r>
              <a:rPr lang="en-US" altLang="zh-CN" sz="2100" dirty="0" smtClean="0">
                <a:latin typeface="Times New Roman" pitchFamily="18" charset="0"/>
                <a:cs typeface="Times New Roman" pitchFamily="18" charset="0"/>
              </a:rPr>
              <a:t>3</a:t>
            </a:r>
            <a:r>
              <a:rPr lang="zh-CN" altLang="zh-CN" sz="2100" dirty="0" smtClean="0">
                <a:latin typeface="Times New Roman" pitchFamily="18" charset="0"/>
                <a:cs typeface="Times New Roman" pitchFamily="18" charset="0"/>
              </a:rPr>
              <a:t>月</a:t>
            </a:r>
            <a:r>
              <a:rPr lang="en-US" altLang="zh-CN" sz="2100" dirty="0" smtClean="0">
                <a:latin typeface="Times New Roman" pitchFamily="18" charset="0"/>
                <a:cs typeface="Times New Roman" pitchFamily="18" charset="0"/>
              </a:rPr>
              <a:t>9</a:t>
            </a:r>
            <a:r>
              <a:rPr lang="zh-CN" altLang="zh-CN" sz="2100" dirty="0" smtClean="0">
                <a:latin typeface="Times New Roman" pitchFamily="18" charset="0"/>
                <a:cs typeface="Times New Roman" pitchFamily="18" charset="0"/>
              </a:rPr>
              <a:t>日，巴斯德研究所书面通知陈荣</a:t>
            </a:r>
            <a:r>
              <a:rPr lang="zh-CN" altLang="en-US" sz="2100" dirty="0" smtClean="0">
                <a:latin typeface="Times New Roman" pitchFamily="18" charset="0"/>
                <a:cs typeface="Times New Roman" pitchFamily="18" charset="0"/>
              </a:rPr>
              <a:t>，</a:t>
            </a:r>
            <a:r>
              <a:rPr lang="zh-CN" altLang="zh-CN" sz="2100" dirty="0" smtClean="0">
                <a:latin typeface="Times New Roman" pitchFamily="18" charset="0"/>
                <a:cs typeface="Times New Roman" pitchFamily="18" charset="0"/>
              </a:rPr>
              <a:t>将聘用合同延长至</a:t>
            </a:r>
            <a:r>
              <a:rPr lang="en-US" altLang="zh-CN" sz="2100" dirty="0" smtClean="0">
                <a:latin typeface="Times New Roman" pitchFamily="18" charset="0"/>
                <a:cs typeface="Times New Roman" pitchFamily="18" charset="0"/>
              </a:rPr>
              <a:t>2015</a:t>
            </a:r>
            <a:r>
              <a:rPr lang="zh-CN" altLang="zh-CN" sz="2100" dirty="0" smtClean="0">
                <a:latin typeface="Times New Roman" pitchFamily="18" charset="0"/>
                <a:cs typeface="Times New Roman" pitchFamily="18" charset="0"/>
              </a:rPr>
              <a:t>年</a:t>
            </a:r>
            <a:r>
              <a:rPr lang="en-US" altLang="zh-CN" sz="2100" dirty="0" smtClean="0">
                <a:latin typeface="Times New Roman" pitchFamily="18" charset="0"/>
                <a:cs typeface="Times New Roman" pitchFamily="18" charset="0"/>
              </a:rPr>
              <a:t>8</a:t>
            </a:r>
            <a:r>
              <a:rPr lang="zh-CN" altLang="zh-CN" sz="2100" dirty="0" smtClean="0">
                <a:latin typeface="Times New Roman" pitchFamily="18" charset="0"/>
                <a:cs typeface="Times New Roman" pitchFamily="18" charset="0"/>
              </a:rPr>
              <a:t>月</a:t>
            </a:r>
            <a:r>
              <a:rPr lang="en-US" altLang="zh-CN" sz="2100" dirty="0" smtClean="0">
                <a:latin typeface="Times New Roman" pitchFamily="18" charset="0"/>
                <a:cs typeface="Times New Roman" pitchFamily="18" charset="0"/>
              </a:rPr>
              <a:t>31</a:t>
            </a:r>
            <a:r>
              <a:rPr lang="zh-CN" altLang="zh-CN" sz="2100" dirty="0" smtClean="0">
                <a:latin typeface="Times New Roman" pitchFamily="18" charset="0"/>
                <a:cs typeface="Times New Roman" pitchFamily="18" charset="0"/>
              </a:rPr>
              <a:t>日</a:t>
            </a:r>
            <a:r>
              <a:rPr lang="zh-CN" altLang="en-US" sz="2100" dirty="0" smtClean="0">
                <a:latin typeface="Times New Roman" pitchFamily="18" charset="0"/>
                <a:cs typeface="Times New Roman" pitchFamily="18" charset="0"/>
              </a:rPr>
              <a:t>且</a:t>
            </a:r>
            <a:r>
              <a:rPr lang="zh-CN" altLang="zh-CN" sz="2100" dirty="0" smtClean="0">
                <a:latin typeface="Times New Roman" pitchFamily="18" charset="0"/>
                <a:cs typeface="Times New Roman" pitchFamily="18" charset="0"/>
              </a:rPr>
              <a:t>自该日起终止双方聘用关系。</a:t>
            </a:r>
            <a:endParaRPr lang="en-US" altLang="zh-CN" sz="2100" dirty="0" smtClean="0">
              <a:latin typeface="Times New Roman" pitchFamily="18" charset="0"/>
              <a:cs typeface="Times New Roman" pitchFamily="18" charset="0"/>
            </a:endParaRPr>
          </a:p>
          <a:p>
            <a:pPr marL="0" indent="342900" algn="just">
              <a:lnSpc>
                <a:spcPct val="150000"/>
              </a:lnSpc>
              <a:buClr>
                <a:srgbClr val="0070C0"/>
              </a:buClr>
              <a:buNone/>
            </a:pPr>
            <a:r>
              <a:rPr lang="en-US" altLang="zh-CN" sz="2100" dirty="0" smtClean="0">
                <a:latin typeface="Times New Roman" pitchFamily="18" charset="0"/>
                <a:cs typeface="Times New Roman" pitchFamily="18" charset="0"/>
              </a:rPr>
              <a:t>  2015</a:t>
            </a:r>
            <a:r>
              <a:rPr lang="zh-CN" altLang="zh-CN" sz="2100" dirty="0" smtClean="0">
                <a:latin typeface="Times New Roman" pitchFamily="18" charset="0"/>
                <a:cs typeface="Times New Roman" pitchFamily="18" charset="0"/>
              </a:rPr>
              <a:t>年</a:t>
            </a:r>
            <a:r>
              <a:rPr lang="en-US" altLang="zh-CN" sz="2100" dirty="0" smtClean="0">
                <a:latin typeface="Times New Roman" pitchFamily="18" charset="0"/>
                <a:cs typeface="Times New Roman" pitchFamily="18" charset="0"/>
              </a:rPr>
              <a:t>9</a:t>
            </a:r>
            <a:r>
              <a:rPr lang="zh-CN" altLang="zh-CN" sz="2100" dirty="0" smtClean="0">
                <a:latin typeface="Times New Roman" pitchFamily="18" charset="0"/>
                <a:cs typeface="Times New Roman" pitchFamily="18" charset="0"/>
              </a:rPr>
              <a:t>月</a:t>
            </a:r>
            <a:r>
              <a:rPr lang="en-US" altLang="zh-CN" sz="2100" dirty="0" smtClean="0">
                <a:latin typeface="Times New Roman" pitchFamily="18" charset="0"/>
                <a:cs typeface="Times New Roman" pitchFamily="18" charset="0"/>
              </a:rPr>
              <a:t>2</a:t>
            </a:r>
            <a:r>
              <a:rPr lang="zh-CN" altLang="zh-CN" sz="2100" dirty="0" smtClean="0">
                <a:latin typeface="Times New Roman" pitchFamily="18" charset="0"/>
                <a:cs typeface="Times New Roman" pitchFamily="18" charset="0"/>
              </a:rPr>
              <a:t>日，陈荣向上海市劳动人事争议仲裁委员会申请仲裁，要求巴斯德研究所：自</a:t>
            </a:r>
            <a:r>
              <a:rPr lang="en-US" altLang="zh-CN" sz="2100" dirty="0" smtClean="0">
                <a:latin typeface="Times New Roman" pitchFamily="18" charset="0"/>
                <a:cs typeface="Times New Roman" pitchFamily="18" charset="0"/>
              </a:rPr>
              <a:t>2015</a:t>
            </a:r>
            <a:r>
              <a:rPr lang="zh-CN" altLang="zh-CN" sz="2100" dirty="0" smtClean="0">
                <a:latin typeface="Times New Roman" pitchFamily="18" charset="0"/>
                <a:cs typeface="Times New Roman" pitchFamily="18" charset="0"/>
              </a:rPr>
              <a:t>年</a:t>
            </a:r>
            <a:r>
              <a:rPr lang="en-US" altLang="zh-CN" sz="2100" dirty="0" smtClean="0">
                <a:latin typeface="Times New Roman" pitchFamily="18" charset="0"/>
                <a:cs typeface="Times New Roman" pitchFamily="18" charset="0"/>
              </a:rPr>
              <a:t>9</a:t>
            </a:r>
            <a:r>
              <a:rPr lang="zh-CN" altLang="zh-CN" sz="2100" dirty="0" smtClean="0">
                <a:latin typeface="Times New Roman" pitchFamily="18" charset="0"/>
                <a:cs typeface="Times New Roman" pitchFamily="18" charset="0"/>
              </a:rPr>
              <a:t>月</a:t>
            </a:r>
            <a:r>
              <a:rPr lang="en-US" altLang="zh-CN" sz="2100" dirty="0" smtClean="0">
                <a:latin typeface="Times New Roman" pitchFamily="18" charset="0"/>
                <a:cs typeface="Times New Roman" pitchFamily="18" charset="0"/>
              </a:rPr>
              <a:t>1</a:t>
            </a:r>
            <a:r>
              <a:rPr lang="zh-CN" altLang="zh-CN" sz="2100" dirty="0" smtClean="0">
                <a:latin typeface="Times New Roman" pitchFamily="18" charset="0"/>
                <a:cs typeface="Times New Roman" pitchFamily="18" charset="0"/>
              </a:rPr>
              <a:t>日起恢复聘用关系</a:t>
            </a:r>
            <a:r>
              <a:rPr lang="zh-CN" altLang="en-US" sz="2100" dirty="0" smtClean="0">
                <a:latin typeface="Times New Roman" pitchFamily="18" charset="0"/>
                <a:cs typeface="Times New Roman" pitchFamily="18" charset="0"/>
              </a:rPr>
              <a:t>，</a:t>
            </a:r>
            <a:r>
              <a:rPr lang="zh-CN" altLang="zh-CN" sz="2100" dirty="0" smtClean="0">
                <a:latin typeface="Times New Roman" pitchFamily="18" charset="0"/>
                <a:cs typeface="Times New Roman" pitchFamily="18" charset="0"/>
              </a:rPr>
              <a:t>签订至退休聘用合同</a:t>
            </a:r>
            <a:r>
              <a:rPr lang="zh-CN" altLang="en-US" sz="2100" dirty="0" smtClean="0">
                <a:latin typeface="Times New Roman" pitchFamily="18" charset="0"/>
                <a:cs typeface="Times New Roman" pitchFamily="18" charset="0"/>
              </a:rPr>
              <a:t>。</a:t>
            </a:r>
            <a:r>
              <a:rPr lang="en-US" altLang="zh-CN" sz="2100" dirty="0" smtClean="0">
                <a:latin typeface="Times New Roman" pitchFamily="18" charset="0"/>
                <a:cs typeface="Times New Roman" pitchFamily="18" charset="0"/>
              </a:rPr>
              <a:t>2015</a:t>
            </a:r>
            <a:r>
              <a:rPr lang="zh-CN" altLang="zh-CN" sz="2100" dirty="0" smtClean="0">
                <a:latin typeface="Times New Roman" pitchFamily="18" charset="0"/>
                <a:cs typeface="Times New Roman" pitchFamily="18" charset="0"/>
              </a:rPr>
              <a:t>年</a:t>
            </a:r>
            <a:r>
              <a:rPr lang="en-US" altLang="zh-CN" sz="2100" dirty="0" smtClean="0">
                <a:latin typeface="Times New Roman" pitchFamily="18" charset="0"/>
                <a:cs typeface="Times New Roman" pitchFamily="18" charset="0"/>
              </a:rPr>
              <a:t>11</a:t>
            </a:r>
            <a:r>
              <a:rPr lang="zh-CN" altLang="zh-CN" sz="2100" dirty="0" smtClean="0">
                <a:latin typeface="Times New Roman" pitchFamily="18" charset="0"/>
                <a:cs typeface="Times New Roman" pitchFamily="18" charset="0"/>
              </a:rPr>
              <a:t>月</a:t>
            </a:r>
            <a:r>
              <a:rPr lang="en-US" altLang="zh-CN" sz="2100" dirty="0" smtClean="0">
                <a:latin typeface="Times New Roman" pitchFamily="18" charset="0"/>
                <a:cs typeface="Times New Roman" pitchFamily="18" charset="0"/>
              </a:rPr>
              <a:t>4</a:t>
            </a:r>
            <a:r>
              <a:rPr lang="zh-CN" altLang="zh-CN" sz="2100" dirty="0" smtClean="0">
                <a:latin typeface="Times New Roman" pitchFamily="18" charset="0"/>
                <a:cs typeface="Times New Roman" pitchFamily="18" charset="0"/>
              </a:rPr>
              <a:t>日，该仲裁委员会裁决</a:t>
            </a:r>
            <a:r>
              <a:rPr lang="zh-CN" altLang="en-US" sz="2100" dirty="0" smtClean="0">
                <a:latin typeface="Times New Roman" pitchFamily="18" charset="0"/>
                <a:cs typeface="Times New Roman" pitchFamily="18" charset="0"/>
              </a:rPr>
              <a:t>“</a:t>
            </a:r>
            <a:r>
              <a:rPr lang="zh-CN" altLang="zh-CN" sz="2100" dirty="0" smtClean="0">
                <a:latin typeface="Times New Roman" pitchFamily="18" charset="0"/>
                <a:cs typeface="Times New Roman" pitchFamily="18" charset="0"/>
              </a:rPr>
              <a:t>不予支持</a:t>
            </a:r>
            <a:r>
              <a:rPr lang="zh-CN" altLang="en-US" sz="2100" dirty="0" smtClean="0">
                <a:latin typeface="Times New Roman" pitchFamily="18" charset="0"/>
                <a:cs typeface="Times New Roman" pitchFamily="18" charset="0"/>
              </a:rPr>
              <a:t>”</a:t>
            </a:r>
            <a:r>
              <a:rPr lang="zh-CN" altLang="zh-CN" sz="2100" dirty="0" smtClean="0">
                <a:latin typeface="Times New Roman" pitchFamily="18" charset="0"/>
                <a:cs typeface="Times New Roman" pitchFamily="18" charset="0"/>
              </a:rPr>
              <a:t>。陈荣不服该裁决，向</a:t>
            </a:r>
            <a:r>
              <a:rPr lang="zh-CN" altLang="en-US" sz="2100" dirty="0" smtClean="0">
                <a:latin typeface="Times New Roman" pitchFamily="18" charset="0"/>
                <a:cs typeface="Times New Roman" pitchFamily="18" charset="0"/>
              </a:rPr>
              <a:t>徐汇区</a:t>
            </a:r>
            <a:r>
              <a:rPr lang="zh-CN" altLang="zh-CN" sz="2100" dirty="0" smtClean="0">
                <a:latin typeface="Times New Roman" pitchFamily="18" charset="0"/>
                <a:cs typeface="Times New Roman" pitchFamily="18" charset="0"/>
              </a:rPr>
              <a:t>法院提起诉讼。</a:t>
            </a:r>
            <a:endParaRPr lang="zh-CN" altLang="en-US" sz="2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rgbClr val="FF0000"/>
                </a:solidFill>
                <a:latin typeface="楷体_GB2312"/>
              </a:rPr>
              <a:t>争议焦点：聘用关系</a:t>
            </a:r>
            <a:endParaRPr lang="zh-CN" altLang="en-US" sz="3200" b="1" dirty="0">
              <a:solidFill>
                <a:srgbClr val="FF0000"/>
              </a:solidFill>
              <a:latin typeface="楷体_GB2312"/>
            </a:endParaRPr>
          </a:p>
        </p:txBody>
      </p:sp>
      <p:sp>
        <p:nvSpPr>
          <p:cNvPr id="3" name="内容占位符 2"/>
          <p:cNvSpPr>
            <a:spLocks noGrp="1"/>
          </p:cNvSpPr>
          <p:nvPr>
            <p:ph idx="1"/>
          </p:nvPr>
        </p:nvSpPr>
        <p:spPr>
          <a:xfrm>
            <a:off x="611560" y="1556792"/>
            <a:ext cx="8208912" cy="4032448"/>
          </a:xfrm>
        </p:spPr>
        <p:txBody>
          <a:bodyPr>
            <a:noAutofit/>
          </a:bodyPr>
          <a:lstStyle/>
          <a:p>
            <a:pPr marL="0">
              <a:lnSpc>
                <a:spcPct val="150000"/>
              </a:lnSpc>
              <a:spcBef>
                <a:spcPts val="0"/>
              </a:spcBef>
              <a:buFont typeface="Wingdings" pitchFamily="2" charset="2"/>
              <a:buChar char="p"/>
            </a:pPr>
            <a:r>
              <a:rPr lang="en-US" altLang="zh-CN" sz="2000" dirty="0" smtClean="0">
                <a:latin typeface="Times New Roman" pitchFamily="18" charset="0"/>
                <a:cs typeface="Times New Roman" pitchFamily="18" charset="0"/>
              </a:rPr>
              <a:t>2007</a:t>
            </a:r>
            <a:r>
              <a:rPr lang="zh-CN" altLang="zh-CN" sz="2000" dirty="0" smtClean="0">
                <a:latin typeface="Times New Roman" pitchFamily="18" charset="0"/>
                <a:cs typeface="Times New Roman" pitchFamily="18" charset="0"/>
              </a:rPr>
              <a:t>年</a:t>
            </a:r>
            <a:r>
              <a:rPr lang="en-US" altLang="zh-CN" sz="2000" dirty="0" smtClean="0">
                <a:latin typeface="Times New Roman" pitchFamily="18" charset="0"/>
                <a:cs typeface="Times New Roman" pitchFamily="18" charset="0"/>
              </a:rPr>
              <a:t>11</a:t>
            </a:r>
            <a:r>
              <a:rPr lang="zh-CN" altLang="zh-CN" sz="2000" dirty="0" smtClean="0">
                <a:latin typeface="Times New Roman" pitchFamily="18" charset="0"/>
                <a:cs typeface="Times New Roman" pitchFamily="18" charset="0"/>
              </a:rPr>
              <a:t>月</a:t>
            </a:r>
            <a:r>
              <a:rPr lang="en-US" altLang="zh-CN" sz="2000" dirty="0" smtClean="0">
                <a:latin typeface="Times New Roman" pitchFamily="18" charset="0"/>
                <a:cs typeface="Times New Roman" pitchFamily="18" charset="0"/>
              </a:rPr>
              <a:t>13</a:t>
            </a:r>
            <a:r>
              <a:rPr lang="zh-CN" altLang="zh-CN" sz="2000" dirty="0" smtClean="0">
                <a:latin typeface="Times New Roman" pitchFamily="18" charset="0"/>
                <a:cs typeface="Times New Roman" pitchFamily="18" charset="0"/>
              </a:rPr>
              <a:t>日，陈荣与生命科学研究院作为法人单位</a:t>
            </a:r>
            <a:r>
              <a:rPr lang="zh-CN" altLang="en-US" sz="2000" dirty="0" smtClean="0">
                <a:latin typeface="Times New Roman" pitchFamily="18" charset="0"/>
                <a:cs typeface="Times New Roman" pitchFamily="18" charset="0"/>
              </a:rPr>
              <a:t>、</a:t>
            </a:r>
            <a:r>
              <a:rPr lang="zh-CN" altLang="zh-CN" sz="2000" dirty="0" smtClean="0">
                <a:latin typeface="Times New Roman" pitchFamily="18" charset="0"/>
                <a:cs typeface="Times New Roman" pitchFamily="18" charset="0"/>
              </a:rPr>
              <a:t>巴斯德研究所</a:t>
            </a:r>
            <a:r>
              <a:rPr lang="zh-CN" altLang="zh-CN" sz="2000" dirty="0" smtClean="0"/>
              <a:t>作为聘用单位或部门签订聘用合同，建立聘用关系</a:t>
            </a:r>
            <a:r>
              <a:rPr lang="zh-CN" altLang="en-US" sz="2000" dirty="0" smtClean="0"/>
              <a:t>。</a:t>
            </a:r>
            <a:endParaRPr lang="en-US" altLang="zh-CN" sz="2000" dirty="0" smtClean="0"/>
          </a:p>
          <a:p>
            <a:pPr marL="0">
              <a:lnSpc>
                <a:spcPct val="150000"/>
              </a:lnSpc>
              <a:spcBef>
                <a:spcPts val="0"/>
              </a:spcBef>
              <a:buFont typeface="Wingdings" pitchFamily="2" charset="2"/>
              <a:buChar char="p"/>
            </a:pPr>
            <a:r>
              <a:rPr lang="zh-CN" altLang="zh-CN" sz="2000" dirty="0" smtClean="0"/>
              <a:t>该聘用合同中约定</a:t>
            </a:r>
            <a:r>
              <a:rPr lang="zh-CN" altLang="en-US" sz="2000" dirty="0" smtClean="0"/>
              <a:t>：</a:t>
            </a:r>
            <a:r>
              <a:rPr lang="zh-CN" altLang="zh-CN" sz="2000" dirty="0" smtClean="0"/>
              <a:t>巴斯德研究所取得独立法人资格后，由巴斯德研究所直接聘用陈荣，双方另签聘用合同</a:t>
            </a:r>
            <a:r>
              <a:rPr lang="zh-CN" altLang="en-US" sz="2000" dirty="0" smtClean="0"/>
              <a:t>。</a:t>
            </a:r>
            <a:endParaRPr lang="en-US" altLang="zh-CN" sz="2000" dirty="0" smtClean="0"/>
          </a:p>
          <a:p>
            <a:pPr marL="0">
              <a:lnSpc>
                <a:spcPct val="150000"/>
              </a:lnSpc>
              <a:spcBef>
                <a:spcPts val="0"/>
              </a:spcBef>
              <a:buFont typeface="Wingdings" pitchFamily="2" charset="2"/>
              <a:buChar char="p"/>
            </a:pPr>
            <a:r>
              <a:rPr lang="en-US" altLang="zh-CN" sz="2000" dirty="0" smtClean="0">
                <a:latin typeface="Times New Roman" pitchFamily="18" charset="0"/>
                <a:cs typeface="Times New Roman" pitchFamily="18" charset="0"/>
              </a:rPr>
              <a:t>2009</a:t>
            </a:r>
            <a:r>
              <a:rPr lang="zh-CN" altLang="zh-CN" sz="2000" dirty="0" smtClean="0">
                <a:latin typeface="Times New Roman" pitchFamily="18" charset="0"/>
                <a:cs typeface="Times New Roman" pitchFamily="18" charset="0"/>
              </a:rPr>
              <a:t>年</a:t>
            </a:r>
            <a:r>
              <a:rPr lang="en-US" altLang="zh-CN" sz="2000" dirty="0" smtClean="0">
                <a:latin typeface="Times New Roman" pitchFamily="18" charset="0"/>
                <a:cs typeface="Times New Roman" pitchFamily="18" charset="0"/>
              </a:rPr>
              <a:t>12</a:t>
            </a:r>
            <a:r>
              <a:rPr lang="zh-CN" altLang="zh-CN" sz="2000" dirty="0" smtClean="0">
                <a:latin typeface="Times New Roman" pitchFamily="18" charset="0"/>
                <a:cs typeface="Times New Roman" pitchFamily="18" charset="0"/>
              </a:rPr>
              <a:t>月</a:t>
            </a:r>
            <a:r>
              <a:rPr lang="en-US" altLang="zh-CN" sz="2000" dirty="0" smtClean="0">
                <a:latin typeface="Times New Roman" pitchFamily="18" charset="0"/>
                <a:cs typeface="Times New Roman" pitchFamily="18" charset="0"/>
              </a:rPr>
              <a:t>10</a:t>
            </a:r>
            <a:r>
              <a:rPr lang="zh-CN" altLang="zh-CN" sz="2000" dirty="0" smtClean="0">
                <a:latin typeface="Times New Roman" pitchFamily="18" charset="0"/>
                <a:cs typeface="Times New Roman" pitchFamily="18" charset="0"/>
              </a:rPr>
              <a:t>日巴斯德研究所取得事业单位法人资格后</a:t>
            </a:r>
            <a:r>
              <a:rPr lang="zh-CN" altLang="en-US" sz="2000" dirty="0" smtClean="0">
                <a:latin typeface="Times New Roman" pitchFamily="18" charset="0"/>
                <a:cs typeface="Times New Roman" pitchFamily="18" charset="0"/>
              </a:rPr>
              <a:t>，</a:t>
            </a:r>
            <a:r>
              <a:rPr lang="zh-CN" altLang="zh-CN" sz="2000" dirty="0" smtClean="0">
                <a:latin typeface="Times New Roman" pitchFamily="18" charset="0"/>
                <a:cs typeface="Times New Roman" pitchFamily="18" charset="0"/>
              </a:rPr>
              <a:t>未与陈荣另行签订聘用合同</a:t>
            </a:r>
            <a:r>
              <a:rPr lang="zh-CN" altLang="en-US" sz="2000" dirty="0" smtClean="0">
                <a:latin typeface="Times New Roman" pitchFamily="18" charset="0"/>
                <a:cs typeface="Times New Roman" pitchFamily="18" charset="0"/>
              </a:rPr>
              <a:t>；双方未</a:t>
            </a:r>
            <a:r>
              <a:rPr lang="zh-CN" altLang="zh-CN" sz="2000" dirty="0" smtClean="0">
                <a:latin typeface="Times New Roman" pitchFamily="18" charset="0"/>
                <a:cs typeface="Times New Roman" pitchFamily="18" charset="0"/>
              </a:rPr>
              <a:t>形成聘用关系。</a:t>
            </a:r>
            <a:r>
              <a:rPr lang="zh-CN" altLang="en-US" sz="2000" dirty="0" smtClean="0">
                <a:latin typeface="Times New Roman" pitchFamily="18" charset="0"/>
                <a:cs typeface="Times New Roman" pitchFamily="18" charset="0"/>
              </a:rPr>
              <a:t>陈荣</a:t>
            </a:r>
            <a:r>
              <a:rPr lang="zh-CN" altLang="zh-CN" sz="2000" dirty="0" smtClean="0">
                <a:latin typeface="Times New Roman" pitchFamily="18" charset="0"/>
                <a:cs typeface="Times New Roman" pitchFamily="18" charset="0"/>
              </a:rPr>
              <a:t>与生命科学研究院</a:t>
            </a:r>
            <a:r>
              <a:rPr lang="zh-CN" altLang="en-US" sz="2000" dirty="0" smtClean="0">
                <a:latin typeface="Times New Roman" pitchFamily="18" charset="0"/>
                <a:cs typeface="Times New Roman" pitchFamily="18" charset="0"/>
              </a:rPr>
              <a:t>有</a:t>
            </a:r>
            <a:r>
              <a:rPr lang="zh-CN" altLang="zh-CN" sz="2000" dirty="0" smtClean="0">
                <a:latin typeface="Times New Roman" pitchFamily="18" charset="0"/>
                <a:cs typeface="Times New Roman" pitchFamily="18" charset="0"/>
              </a:rPr>
              <a:t>聘用关系</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marL="0">
              <a:lnSpc>
                <a:spcPct val="150000"/>
              </a:lnSpc>
              <a:spcBef>
                <a:spcPts val="0"/>
              </a:spcBef>
              <a:buFont typeface="Wingdings" pitchFamily="2" charset="2"/>
              <a:buChar char="p"/>
            </a:pPr>
            <a:r>
              <a:rPr lang="zh-CN" altLang="en-US" sz="2000" dirty="0" smtClean="0"/>
              <a:t>该聘用合同中约定：</a:t>
            </a:r>
            <a:r>
              <a:rPr lang="zh-CN" altLang="zh-CN" sz="2000" dirty="0" smtClean="0"/>
              <a:t>聘期结束时的考核采用国际评估结果</a:t>
            </a:r>
            <a:r>
              <a:rPr lang="zh-CN" altLang="en-US" sz="2000" dirty="0" smtClean="0"/>
              <a:t>。</a:t>
            </a:r>
            <a:endParaRPr lang="en-US" altLang="zh-CN" sz="2000" dirty="0" smtClean="0"/>
          </a:p>
          <a:p>
            <a:pPr marL="0">
              <a:lnSpc>
                <a:spcPct val="150000"/>
              </a:lnSpc>
              <a:spcBef>
                <a:spcPts val="0"/>
              </a:spcBef>
              <a:buFont typeface="Wingdings" pitchFamily="2" charset="2"/>
              <a:buChar char="p"/>
            </a:pPr>
            <a:endParaRPr lang="en-US" altLang="zh-CN" sz="2000" dirty="0" smtClean="0">
              <a:latin typeface="Times New Roman" pitchFamily="18" charset="0"/>
              <a:cs typeface="Times New Roman" pitchFamily="18" charset="0"/>
            </a:endParaRPr>
          </a:p>
          <a:p>
            <a:pPr marL="0">
              <a:lnSpc>
                <a:spcPct val="150000"/>
              </a:lnSpc>
              <a:spcBef>
                <a:spcPts val="0"/>
              </a:spcBef>
              <a:buFont typeface="Wingdings" pitchFamily="2" charset="2"/>
              <a:buChar char="p"/>
            </a:pPr>
            <a:endParaRPr lang="zh-CN"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1770</TotalTime>
  <Words>1456</Words>
  <Application>Microsoft Office PowerPoint</Application>
  <PresentationFormat>全屏显示(4:3)</PresentationFormat>
  <Paragraphs>77</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黑体</vt:lpstr>
      <vt:lpstr>华文楷体</vt:lpstr>
      <vt:lpstr>楷体</vt:lpstr>
      <vt:lpstr>楷体_GB2312</vt:lpstr>
      <vt:lpstr>宋体</vt:lpstr>
      <vt:lpstr>Arial</vt:lpstr>
      <vt:lpstr>Calibri</vt:lpstr>
      <vt:lpstr>Times New Roman</vt:lpstr>
      <vt:lpstr>Wingdings</vt:lpstr>
      <vt:lpstr>Office 主题</vt:lpstr>
      <vt:lpstr>PowerPoint 演示文稿</vt:lpstr>
      <vt:lpstr>PowerPoint 演示文稿</vt:lpstr>
      <vt:lpstr>11.1 自动化所vs北京皆冠，2019  </vt:lpstr>
      <vt:lpstr>争议焦点：交付内容是否符合约定</vt:lpstr>
      <vt:lpstr>数学公式识别</vt:lpstr>
      <vt:lpstr>判决依据</vt:lpstr>
      <vt:lpstr>对委托方的建议</vt:lpstr>
      <vt:lpstr>11.2  陈荣vs上海巴斯德所，2016   </vt:lpstr>
      <vt:lpstr>争议焦点：聘用关系</vt:lpstr>
      <vt:lpstr>判决依据</vt:lpstr>
      <vt:lpstr>问题</vt:lpstr>
      <vt:lpstr>11.3   于艳茹vs北京大学</vt:lpstr>
      <vt:lpstr>争议焦点：博士学位撤销的法律依据</vt:lpstr>
      <vt:lpstr>完善路径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唐素琴</cp:lastModifiedBy>
  <cp:revision>193</cp:revision>
  <dcterms:created xsi:type="dcterms:W3CDTF">2015-09-21T00:40:51Z</dcterms:created>
  <dcterms:modified xsi:type="dcterms:W3CDTF">2021-12-22T11:17:29Z</dcterms:modified>
</cp:coreProperties>
</file>