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5"/>
  </p:handoutMasterIdLst>
  <p:sldIdLst>
    <p:sldId id="256" r:id="rId2"/>
    <p:sldId id="354" r:id="rId3"/>
    <p:sldId id="356" r:id="rId4"/>
    <p:sldId id="357" r:id="rId5"/>
    <p:sldId id="358" r:id="rId6"/>
    <p:sldId id="263" r:id="rId7"/>
    <p:sldId id="367" r:id="rId8"/>
    <p:sldId id="369" r:id="rId9"/>
    <p:sldId id="370" r:id="rId10"/>
    <p:sldId id="363" r:id="rId11"/>
    <p:sldId id="371" r:id="rId12"/>
    <p:sldId id="364" r:id="rId13"/>
    <p:sldId id="365" r:id="rId14"/>
    <p:sldId id="366" r:id="rId15"/>
    <p:sldId id="368" r:id="rId16"/>
    <p:sldId id="360" r:id="rId17"/>
    <p:sldId id="361" r:id="rId18"/>
    <p:sldId id="351" r:id="rId19"/>
    <p:sldId id="362" r:id="rId20"/>
    <p:sldId id="350" r:id="rId21"/>
    <p:sldId id="359" r:id="rId22"/>
    <p:sldId id="353" r:id="rId23"/>
    <p:sldId id="336" r:id="rId24"/>
    <p:sldId id="338" r:id="rId25"/>
    <p:sldId id="339" r:id="rId26"/>
    <p:sldId id="329" r:id="rId27"/>
    <p:sldId id="330" r:id="rId28"/>
    <p:sldId id="342" r:id="rId29"/>
    <p:sldId id="347" r:id="rId30"/>
    <p:sldId id="348" r:id="rId31"/>
    <p:sldId id="341" r:id="rId32"/>
    <p:sldId id="333" r:id="rId33"/>
    <p:sldId id="344"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1" d="100"/>
          <a:sy n="51" d="100"/>
        </p:scale>
        <p:origin x="-1423" y="-135"/>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DD2F3F-9CC2-455B-9F06-9DD1B890393E}" type="datetimeFigureOut">
              <a:rPr lang="zh-CN" altLang="en-US" smtClean="0"/>
              <a:pPr/>
              <a:t>2021-12-3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B8A466-62EE-41A5-9F76-BCBAB38B2C4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069C620-1E65-4EED-B054-6DA310503C21}" type="datetimeFigureOut">
              <a:rPr lang="zh-CN" altLang="en-US" smtClean="0"/>
              <a:pPr/>
              <a:t>2021-12-3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069C620-1E65-4EED-B054-6DA310503C21}" type="datetimeFigureOut">
              <a:rPr lang="zh-CN" altLang="en-US" smtClean="0"/>
              <a:pPr/>
              <a:t>2021-12-3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069C620-1E65-4EED-B054-6DA310503C21}" type="datetimeFigureOut">
              <a:rPr lang="zh-CN" altLang="en-US" smtClean="0"/>
              <a:pPr/>
              <a:t>2021-12-3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69C620-1E65-4EED-B054-6DA310503C21}" type="datetimeFigureOut">
              <a:rPr lang="zh-CN" altLang="en-US" smtClean="0"/>
              <a:pPr/>
              <a:t>2021-12-3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069C620-1E65-4EED-B054-6DA310503C21}" type="datetimeFigureOut">
              <a:rPr lang="zh-CN" altLang="en-US" smtClean="0"/>
              <a:pPr/>
              <a:t>2021-12-3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069C620-1E65-4EED-B054-6DA310503C21}" type="datetimeFigureOut">
              <a:rPr lang="zh-CN" altLang="en-US" smtClean="0"/>
              <a:pPr/>
              <a:t>2021-12-3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9C620-1E65-4EED-B054-6DA310503C21}" type="datetimeFigureOut">
              <a:rPr lang="zh-CN" altLang="en-US" smtClean="0"/>
              <a:pPr/>
              <a:t>2021-12-3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AF282-E67B-47E8-9462-F4A7934C11F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27584" y="4221088"/>
            <a:ext cx="7704856" cy="1877437"/>
          </a:xfrm>
          <a:prstGeom prst="rect">
            <a:avLst/>
          </a:prstGeom>
          <a:noFill/>
          <a:ln w="9525">
            <a:noFill/>
            <a:miter lim="800000"/>
            <a:headEnd/>
            <a:tailEnd/>
          </a:ln>
        </p:spPr>
        <p:txBody>
          <a:bodyPr wrap="square">
            <a:spAutoFit/>
          </a:bodyPr>
          <a:lstStyle/>
          <a:p>
            <a:pPr algn="ctr" eaLnBrk="1" hangingPunct="1">
              <a:spcBef>
                <a:spcPct val="50000"/>
              </a:spcBef>
            </a:pPr>
            <a:r>
              <a:rPr lang="zh-CN" altLang="en-US" sz="2800" b="1" dirty="0" smtClean="0">
                <a:latin typeface="楷体_GB2312" pitchFamily="49" charset="-122"/>
                <a:ea typeface="楷体_GB2312" pitchFamily="49" charset="-122"/>
              </a:rPr>
              <a:t>段异兵</a:t>
            </a:r>
            <a:r>
              <a:rPr lang="zh-CN" altLang="en-US" sz="3200" dirty="0" smtClean="0">
                <a:latin typeface="楷体_GB2312" pitchFamily="49" charset="-122"/>
                <a:ea typeface="楷体_GB2312" pitchFamily="49" charset="-122"/>
              </a:rPr>
              <a:t> </a:t>
            </a:r>
            <a:endParaRPr lang="zh-CN" altLang="en-US" sz="3200" dirty="0">
              <a:latin typeface="楷体_GB2312" pitchFamily="49" charset="-122"/>
              <a:ea typeface="楷体_GB2312" pitchFamily="49" charset="-122"/>
            </a:endParaRPr>
          </a:p>
          <a:p>
            <a:pPr algn="ctr" eaLnBrk="1" hangingPunct="1">
              <a:spcBef>
                <a:spcPct val="50000"/>
              </a:spcBef>
            </a:pPr>
            <a:r>
              <a:rPr lang="zh-CN" altLang="en-US" sz="2800" b="1" dirty="0" smtClean="0">
                <a:latin typeface="楷体_GB2312" pitchFamily="49" charset="-122"/>
                <a:ea typeface="楷体_GB2312" pitchFamily="49" charset="-122"/>
              </a:rPr>
              <a:t>中国科学院科技战略咨询研究院</a:t>
            </a:r>
          </a:p>
          <a:p>
            <a:pPr algn="ctr" eaLnBrk="1" hangingPunct="1">
              <a:spcBef>
                <a:spcPct val="50000"/>
              </a:spcBef>
            </a:pPr>
            <a:r>
              <a:rPr lang="zh-CN" altLang="en-US" sz="2800" b="0" dirty="0" smtClean="0">
                <a:latin typeface="黑体" pitchFamily="49" charset="-122"/>
                <a:ea typeface="黑体" pitchFamily="49" charset="-122"/>
              </a:rPr>
              <a:t>   </a:t>
            </a:r>
            <a:r>
              <a:rPr lang="zh-CN" altLang="en-US" sz="2800" b="0" dirty="0" smtClean="0">
                <a:latin typeface="Times New Roman" pitchFamily="18" charset="0"/>
                <a:ea typeface="黑体" pitchFamily="49" charset="-122"/>
                <a:cs typeface="Times New Roman" pitchFamily="18" charset="0"/>
              </a:rPr>
              <a:t>20</a:t>
            </a:r>
            <a:r>
              <a:rPr lang="en-US" altLang="zh-CN" sz="2800" b="0" dirty="0" smtClean="0">
                <a:latin typeface="Times New Roman" pitchFamily="18" charset="0"/>
                <a:ea typeface="黑体" pitchFamily="49" charset="-122"/>
                <a:cs typeface="Times New Roman" pitchFamily="18" charset="0"/>
              </a:rPr>
              <a:t>21</a:t>
            </a:r>
            <a:r>
              <a:rPr lang="zh-CN" altLang="en-US" sz="2800" b="0" dirty="0" smtClean="0">
                <a:latin typeface="Times New Roman" pitchFamily="18" charset="0"/>
                <a:ea typeface="黑体" pitchFamily="49" charset="-122"/>
                <a:cs typeface="Times New Roman" pitchFamily="18" charset="0"/>
              </a:rPr>
              <a:t>年</a:t>
            </a:r>
            <a:r>
              <a:rPr lang="en-US" altLang="zh-CN" sz="2800" b="0" dirty="0" smtClean="0">
                <a:latin typeface="Times New Roman" pitchFamily="18" charset="0"/>
                <a:ea typeface="黑体" pitchFamily="49" charset="-122"/>
                <a:cs typeface="Times New Roman" pitchFamily="18" charset="0"/>
              </a:rPr>
              <a:t>12</a:t>
            </a:r>
            <a:r>
              <a:rPr lang="zh-CN" altLang="en-US" sz="2800" b="0" dirty="0" smtClean="0">
                <a:latin typeface="Times New Roman" pitchFamily="18" charset="0"/>
                <a:ea typeface="黑体" pitchFamily="49" charset="-122"/>
                <a:cs typeface="Times New Roman" pitchFamily="18" charset="0"/>
              </a:rPr>
              <a:t>月</a:t>
            </a:r>
            <a:r>
              <a:rPr lang="en-US" altLang="zh-CN" sz="2800" b="0" dirty="0" smtClean="0">
                <a:latin typeface="Times New Roman" pitchFamily="18" charset="0"/>
                <a:ea typeface="黑体" pitchFamily="49" charset="-122"/>
                <a:cs typeface="Times New Roman" pitchFamily="18" charset="0"/>
              </a:rPr>
              <a:t>3</a:t>
            </a:r>
            <a:r>
              <a:rPr lang="zh-CN" altLang="en-US" sz="2800" b="0" dirty="0" smtClean="0">
                <a:latin typeface="Times New Roman" pitchFamily="18" charset="0"/>
                <a:ea typeface="黑体" pitchFamily="49" charset="-122"/>
                <a:cs typeface="Times New Roman" pitchFamily="18" charset="0"/>
              </a:rPr>
              <a:t>日</a:t>
            </a:r>
            <a:endParaRPr lang="zh-CN" altLang="en-US" sz="2800" b="0" dirty="0">
              <a:latin typeface="Times New Roman" pitchFamily="18" charset="0"/>
              <a:ea typeface="黑体" pitchFamily="49" charset="-122"/>
              <a:cs typeface="Times New Roman" pitchFamily="18" charset="0"/>
            </a:endParaRPr>
          </a:p>
        </p:txBody>
      </p:sp>
      <p:sp>
        <p:nvSpPr>
          <p:cNvPr id="5" name="Rectangle 3"/>
          <p:cNvSpPr txBox="1">
            <a:spLocks noChangeArrowheads="1"/>
          </p:cNvSpPr>
          <p:nvPr/>
        </p:nvSpPr>
        <p:spPr>
          <a:xfrm>
            <a:off x="899592" y="620688"/>
            <a:ext cx="7086600" cy="1143000"/>
          </a:xfrm>
          <a:prstGeom prst="rect">
            <a:avLst/>
          </a:prstGeom>
        </p:spPr>
        <p:txBody>
          <a:bodyPr vert="horz" lIns="91440" tIns="45720" rIns="91440" bIns="45720" rtlCol="0" anchor="ctr">
            <a:normAutofit fontScale="3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6000" b="1"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
            </a:r>
            <a:br>
              <a:rPr kumimoji="0" lang="en-US" altLang="zh-CN" sz="6000" b="1"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br>
            <a:r>
              <a:rPr kumimoji="0" lang="en-US" altLang="zh-CN" sz="16000" b="1"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 </a:t>
            </a:r>
            <a:r>
              <a:rPr kumimoji="0" lang="zh-CN" altLang="en-US" sz="16000" b="1"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科技法学 </a:t>
            </a:r>
            <a:r>
              <a:rPr kumimoji="0" lang="zh-CN" altLang="en-US" sz="60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
            </a:r>
            <a:br>
              <a:rPr kumimoji="0" lang="zh-CN" altLang="en-US" sz="60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br>
            <a:endParaRPr kumimoji="0" lang="zh-CN" altLang="en-US" sz="60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endParaRPr>
          </a:p>
        </p:txBody>
      </p:sp>
      <p:sp>
        <p:nvSpPr>
          <p:cNvPr id="6" name="TextBox 5"/>
          <p:cNvSpPr txBox="1"/>
          <p:nvPr/>
        </p:nvSpPr>
        <p:spPr>
          <a:xfrm>
            <a:off x="1331640" y="2204864"/>
            <a:ext cx="6768752" cy="1569660"/>
          </a:xfrm>
          <a:prstGeom prst="rect">
            <a:avLst/>
          </a:prstGeom>
          <a:noFill/>
        </p:spPr>
        <p:txBody>
          <a:bodyPr wrap="square" rtlCol="0">
            <a:spAutoFit/>
          </a:bodyPr>
          <a:lstStyle/>
          <a:p>
            <a:pPr algn="ctr">
              <a:lnSpc>
                <a:spcPct val="150000"/>
              </a:lnSpc>
            </a:pPr>
            <a:r>
              <a:rPr lang="zh-CN" altLang="en-US" sz="3200" b="1" dirty="0" smtClean="0">
                <a:solidFill>
                  <a:srgbClr val="FF0000"/>
                </a:solidFill>
                <a:latin typeface="Times New Roman" pitchFamily="18" charset="0"/>
                <a:ea typeface="华文楷体" pitchFamily="2" charset="-122"/>
                <a:cs typeface="Times New Roman" pitchFamily="18" charset="0"/>
              </a:rPr>
              <a:t>第十四讲</a:t>
            </a:r>
            <a:r>
              <a:rPr lang="zh-CN" altLang="en-US" sz="3200" b="1" dirty="0" smtClean="0">
                <a:solidFill>
                  <a:srgbClr val="FF0000"/>
                </a:solidFill>
                <a:latin typeface="华文楷体" pitchFamily="2" charset="-122"/>
                <a:ea typeface="华文楷体" pitchFamily="2" charset="-122"/>
              </a:rPr>
              <a:t>：调整外部关系</a:t>
            </a:r>
            <a:endParaRPr lang="en-US" altLang="zh-CN" sz="3200" b="1" dirty="0" smtClean="0">
              <a:solidFill>
                <a:srgbClr val="FF0000"/>
              </a:solidFill>
              <a:latin typeface="华文楷体" pitchFamily="2" charset="-122"/>
              <a:ea typeface="华文楷体" pitchFamily="2" charset="-122"/>
            </a:endParaRPr>
          </a:p>
          <a:p>
            <a:pPr algn="ctr">
              <a:lnSpc>
                <a:spcPct val="150000"/>
              </a:lnSpc>
            </a:pPr>
            <a:r>
              <a:rPr lang="en-US" altLang="zh-CN" sz="3200" b="1" dirty="0" smtClean="0">
                <a:solidFill>
                  <a:srgbClr val="FF0000"/>
                </a:solidFill>
                <a:latin typeface="华文楷体" pitchFamily="2" charset="-122"/>
                <a:ea typeface="华文楷体" pitchFamily="2" charset="-122"/>
              </a:rPr>
              <a:t>—</a:t>
            </a:r>
            <a:r>
              <a:rPr lang="zh-CN" altLang="en-US" sz="3200" b="1" dirty="0" smtClean="0">
                <a:solidFill>
                  <a:srgbClr val="FF0000"/>
                </a:solidFill>
                <a:latin typeface="华文楷体" pitchFamily="2" charset="-122"/>
                <a:ea typeface="华文楷体" pitchFamily="2" charset="-122"/>
              </a:rPr>
              <a:t>生物技术法律问题</a:t>
            </a:r>
            <a:endParaRPr lang="zh-CN" altLang="en-US" sz="3200" b="1" dirty="0">
              <a:solidFill>
                <a:srgbClr val="FF000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dirty="0" smtClean="0">
                <a:latin typeface="Times New Roman" pitchFamily="18" charset="0"/>
                <a:cs typeface="Times New Roman" pitchFamily="18" charset="0"/>
              </a:rPr>
              <a:t>器官移植来源：年龄与精神状态</a:t>
            </a:r>
            <a:endParaRPr lang="zh-CN" altLang="en-US" sz="3200" dirty="0">
              <a:latin typeface="Times New Roman" pitchFamily="18" charset="0"/>
              <a:cs typeface="Times New Roman" pitchFamily="18" charset="0"/>
            </a:endParaRPr>
          </a:p>
        </p:txBody>
      </p:sp>
      <p:sp>
        <p:nvSpPr>
          <p:cNvPr id="3" name="内容占位符 2"/>
          <p:cNvSpPr>
            <a:spLocks noGrp="1"/>
          </p:cNvSpPr>
          <p:nvPr>
            <p:ph idx="1"/>
          </p:nvPr>
        </p:nvSpPr>
        <p:spPr>
          <a:xfrm>
            <a:off x="395536" y="1412776"/>
            <a:ext cx="8352928" cy="4968552"/>
          </a:xfrm>
        </p:spPr>
        <p:txBody>
          <a:bodyPr>
            <a:noAutofit/>
          </a:bodyPr>
          <a:lstStyle/>
          <a:p>
            <a:pPr>
              <a:lnSpc>
                <a:spcPct val="150000"/>
              </a:lnSpc>
              <a:spcBef>
                <a:spcPts val="0"/>
              </a:spcBef>
              <a:buFont typeface="Wingdings" pitchFamily="2" charset="2"/>
              <a:buChar char="u"/>
            </a:pPr>
            <a:r>
              <a:rPr lang="zh-CN" altLang="en-US" sz="2400" dirty="0" smtClean="0">
                <a:latin typeface="Times New Roman" pitchFamily="18" charset="0"/>
                <a:cs typeface="Times New Roman" pitchFamily="18" charset="0"/>
              </a:rPr>
              <a:t>   摘取未满</a:t>
            </a:r>
            <a:r>
              <a:rPr lang="en-US" altLang="zh-CN" sz="2400" dirty="0" smtClean="0">
                <a:latin typeface="Times New Roman" pitchFamily="18" charset="0"/>
                <a:cs typeface="Times New Roman" pitchFamily="18" charset="0"/>
              </a:rPr>
              <a:t>18</a:t>
            </a:r>
            <a:r>
              <a:rPr lang="zh-CN" altLang="en-US" sz="2400" dirty="0" smtClean="0">
                <a:latin typeface="Times New Roman" pitchFamily="18" charset="0"/>
                <a:cs typeface="Times New Roman" pitchFamily="18" charset="0"/>
              </a:rPr>
              <a:t>周岁公民活体器官构成犯罪。有</a:t>
            </a:r>
            <a:r>
              <a:rPr lang="en-US" altLang="zh-CN" sz="2400" dirty="0" smtClean="0">
                <a:latin typeface="Times New Roman" pitchFamily="18" charset="0"/>
                <a:cs typeface="Times New Roman" pitchFamily="18" charset="0"/>
              </a:rPr>
              <a:t>16</a:t>
            </a:r>
            <a:r>
              <a:rPr lang="zh-CN" altLang="en-US" sz="2400" dirty="0" smtClean="0">
                <a:latin typeface="Times New Roman" pitchFamily="18" charset="0"/>
                <a:cs typeface="Times New Roman" pitchFamily="18" charset="0"/>
              </a:rPr>
              <a:t>岁少年捐献器官的报道。</a:t>
            </a:r>
            <a:endParaRPr lang="en-US" altLang="zh-CN" sz="2400" dirty="0" smtClean="0">
              <a:latin typeface="Times New Roman" pitchFamily="18" charset="0"/>
              <a:cs typeface="Times New Roman" pitchFamily="18" charset="0"/>
            </a:endParaRPr>
          </a:p>
          <a:p>
            <a:pPr>
              <a:lnSpc>
                <a:spcPct val="150000"/>
              </a:lnSpc>
              <a:spcBef>
                <a:spcPts val="0"/>
              </a:spcBef>
              <a:buFont typeface="Wingdings" pitchFamily="2" charset="2"/>
              <a:buChar char="u"/>
            </a:pP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民法典</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第</a:t>
            </a:r>
            <a:r>
              <a:rPr lang="en-US" altLang="zh-CN" sz="2400" dirty="0" smtClean="0">
                <a:latin typeface="Times New Roman" pitchFamily="18" charset="0"/>
                <a:cs typeface="Times New Roman" pitchFamily="18" charset="0"/>
              </a:rPr>
              <a:t>18</a:t>
            </a:r>
            <a:r>
              <a:rPr lang="zh-CN" altLang="en-US" sz="2400" dirty="0" smtClean="0">
                <a:latin typeface="Times New Roman" pitchFamily="18" charset="0"/>
                <a:cs typeface="Times New Roman" pitchFamily="18" charset="0"/>
              </a:rPr>
              <a:t>条：</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完全民事行为能力人</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成年人为完全民事行为能力人，可以独立实施民事法律行为。十六周岁以上的未成年人，以自己的劳动收入为主要生活来源的，视为完全民事行为能力人。</a:t>
            </a:r>
            <a:endParaRPr lang="en-US" altLang="zh-CN" sz="2400" dirty="0" smtClean="0">
              <a:latin typeface="Times New Roman" pitchFamily="18" charset="0"/>
              <a:cs typeface="Times New Roman" pitchFamily="18" charset="0"/>
            </a:endParaRPr>
          </a:p>
          <a:p>
            <a:pPr>
              <a:lnSpc>
                <a:spcPct val="150000"/>
              </a:lnSpc>
              <a:spcBef>
                <a:spcPts val="0"/>
              </a:spcBef>
              <a:buFont typeface="Wingdings" pitchFamily="2" charset="2"/>
              <a:buChar char="u"/>
            </a:pPr>
            <a:r>
              <a:rPr lang="zh-CN" altLang="en-US" sz="2400" dirty="0" smtClean="0">
                <a:latin typeface="Times New Roman" pitchFamily="18" charset="0"/>
                <a:cs typeface="Times New Roman" pitchFamily="18" charset="0"/>
              </a:rPr>
              <a:t> 摘取不具有意思表达能力的精神病人的器官，犯故意伤害罪。意思表达能力处于稳定状态？生前未表示不同意捐献？</a:t>
            </a:r>
            <a:endParaRPr lang="en-US" altLang="zh-CN" sz="2400" dirty="0" smtClean="0">
              <a:latin typeface="Times New Roman" pitchFamily="18" charset="0"/>
              <a:cs typeface="Times New Roman" pitchFamily="18" charset="0"/>
            </a:endParaRPr>
          </a:p>
          <a:p>
            <a:pPr>
              <a:lnSpc>
                <a:spcPct val="150000"/>
              </a:lnSpc>
              <a:spcBef>
                <a:spcPts val="0"/>
              </a:spcBef>
              <a:buFont typeface="Wingdings" pitchFamily="2" charset="2"/>
              <a:buChar char="u"/>
            </a:pPr>
            <a:r>
              <a:rPr lang="zh-CN" altLang="en-US" sz="2400" dirty="0" smtClean="0">
                <a:latin typeface="Times New Roman" pitchFamily="18" charset="0"/>
                <a:cs typeface="Times New Roman" pitchFamily="18" charset="0"/>
              </a:rPr>
              <a:t> 死刑犯器官：能否自愿捐赠？生前未表示不同意捐献？</a:t>
            </a:r>
          </a:p>
          <a:p>
            <a:pPr marL="0" indent="0">
              <a:lnSpc>
                <a:spcPct val="150000"/>
              </a:lnSpc>
              <a:spcBef>
                <a:spcPts val="0"/>
              </a:spcBef>
              <a:buNone/>
            </a:pPr>
            <a:endParaRPr lang="zh-CN" altLang="en-US" sz="2400" dirty="0">
              <a:latin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死亡标准：心死与脑死</a:t>
            </a:r>
            <a:endParaRPr lang="zh-CN" altLang="en-US" sz="4000" dirty="0"/>
          </a:p>
        </p:txBody>
      </p:sp>
      <p:sp>
        <p:nvSpPr>
          <p:cNvPr id="3" name="内容占位符 2"/>
          <p:cNvSpPr>
            <a:spLocks noGrp="1"/>
          </p:cNvSpPr>
          <p:nvPr>
            <p:ph idx="1"/>
          </p:nvPr>
        </p:nvSpPr>
        <p:spPr/>
        <p:txBody>
          <a:bodyPr>
            <a:normAutofit fontScale="85000" lnSpcReduction="10000"/>
          </a:bodyPr>
          <a:lstStyle/>
          <a:p>
            <a:pPr>
              <a:lnSpc>
                <a:spcPct val="150000"/>
              </a:lnSpc>
              <a:spcBef>
                <a:spcPts val="0"/>
              </a:spcBef>
            </a:pPr>
            <a:r>
              <a:rPr lang="zh-CN" altLang="en-US" sz="2800" dirty="0" smtClean="0"/>
              <a:t>自然死亡，又叫生理死亡或绝对死亡，是指公民生理机能的绝对终止，生命的最终结束。大多数国家以心肺死亡（心跳停止和呼吸停止）作为自然死亡的一般标准。</a:t>
            </a:r>
            <a:endParaRPr lang="en-US" altLang="zh-CN" sz="2800" dirty="0" smtClean="0"/>
          </a:p>
          <a:p>
            <a:pPr>
              <a:lnSpc>
                <a:spcPct val="150000"/>
              </a:lnSpc>
              <a:spcBef>
                <a:spcPts val="0"/>
              </a:spcBef>
            </a:pPr>
            <a:r>
              <a:rPr lang="zh-CN" altLang="en-US" sz="2800" dirty="0" smtClean="0"/>
              <a:t>依靠人工呼吸机可以维持一段时间的呼吸和心跳，甚至有存活的奇迹。</a:t>
            </a:r>
            <a:endParaRPr lang="en-US" altLang="zh-CN" sz="2800" dirty="0" smtClean="0"/>
          </a:p>
          <a:p>
            <a:pPr>
              <a:lnSpc>
                <a:spcPct val="150000"/>
              </a:lnSpc>
              <a:spcBef>
                <a:spcPts val="0"/>
              </a:spcBef>
            </a:pPr>
            <a:r>
              <a:rPr lang="zh-CN" altLang="en-US" sz="2800" dirty="0" smtClean="0"/>
              <a:t>如果心肺死亡后再摘取器官，器官品质会受到影响。采用脑死亡标准（脑技机能不可逆的丧失），可以弥补。</a:t>
            </a:r>
            <a:endParaRPr lang="en-US" altLang="zh-CN" sz="2800" dirty="0" smtClean="0"/>
          </a:p>
          <a:p>
            <a:pPr>
              <a:lnSpc>
                <a:spcPct val="150000"/>
              </a:lnSpc>
              <a:spcBef>
                <a:spcPts val="0"/>
              </a:spcBef>
            </a:pPr>
            <a:r>
              <a:rPr lang="zh-CN" altLang="en-US" sz="2800" dirty="0" smtClean="0"/>
              <a:t>中国的脑死亡立法已历经</a:t>
            </a:r>
            <a:r>
              <a:rPr lang="en-US" altLang="zh-CN" sz="2800" dirty="0" smtClean="0"/>
              <a:t>20</a:t>
            </a:r>
            <a:r>
              <a:rPr lang="zh-CN" altLang="en-US" sz="2800" dirty="0" smtClean="0"/>
              <a:t>多年。涉及保护弱势问题。</a:t>
            </a:r>
            <a:endParaRPr lang="zh-CN" altLang="en-US"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dirty="0" smtClean="0">
                <a:latin typeface="Times New Roman" pitchFamily="18" charset="0"/>
                <a:cs typeface="Times New Roman" pitchFamily="18" charset="0"/>
              </a:rPr>
              <a:t>人兽嵌合体：人类移植器官供体</a:t>
            </a:r>
            <a:endParaRPr lang="zh-CN" altLang="en-US" sz="3200" dirty="0">
              <a:latin typeface="Times New Roman" pitchFamily="18" charset="0"/>
              <a:cs typeface="Times New Roman" pitchFamily="18" charset="0"/>
            </a:endParaRPr>
          </a:p>
        </p:txBody>
      </p:sp>
      <p:sp>
        <p:nvSpPr>
          <p:cNvPr id="3" name="内容占位符 2"/>
          <p:cNvSpPr>
            <a:spLocks noGrp="1"/>
          </p:cNvSpPr>
          <p:nvPr>
            <p:ph idx="1"/>
          </p:nvPr>
        </p:nvSpPr>
        <p:spPr>
          <a:xfrm>
            <a:off x="467544" y="1196752"/>
            <a:ext cx="8424936" cy="5400600"/>
          </a:xfrm>
        </p:spPr>
        <p:txBody>
          <a:bodyPr>
            <a:noAutofit/>
          </a:bodyPr>
          <a:lstStyle/>
          <a:p>
            <a:pPr>
              <a:lnSpc>
                <a:spcPct val="140000"/>
              </a:lnSpc>
              <a:spcBef>
                <a:spcPts val="0"/>
              </a:spcBef>
              <a:buFont typeface="Wingdings" pitchFamily="2" charset="2"/>
              <a:buChar char="p"/>
            </a:pPr>
            <a:r>
              <a:rPr lang="zh-CN" altLang="en-US" sz="2400" dirty="0" smtClean="0"/>
              <a:t>  </a:t>
            </a:r>
            <a:r>
              <a:rPr lang="zh-CN" altLang="en-US" sz="2200" dirty="0" smtClean="0">
                <a:latin typeface="+mn-ea"/>
              </a:rPr>
              <a:t>器官移植供不应求，且存在排异反应</a:t>
            </a:r>
            <a:endParaRPr lang="en-US" altLang="zh-CN" sz="2200" dirty="0" smtClean="0">
              <a:latin typeface="+mn-ea"/>
            </a:endParaRPr>
          </a:p>
          <a:p>
            <a:pPr>
              <a:lnSpc>
                <a:spcPct val="140000"/>
              </a:lnSpc>
              <a:spcBef>
                <a:spcPts val="0"/>
              </a:spcBef>
              <a:buFont typeface="Wingdings" pitchFamily="2" charset="2"/>
              <a:buChar char="p"/>
            </a:pPr>
            <a:r>
              <a:rPr lang="zh-CN" altLang="en-US" sz="2200" dirty="0" smtClean="0">
                <a:latin typeface="+mn-ea"/>
              </a:rPr>
              <a:t> 假设有一个病人需要移植心脏，先取得病人的体细胞（皮肤、毛发），通过化学处理，分化诱导成为胚胎干细胞。</a:t>
            </a:r>
            <a:endParaRPr lang="en-US" altLang="zh-CN" sz="2200" dirty="0" smtClean="0">
              <a:latin typeface="+mn-ea"/>
            </a:endParaRPr>
          </a:p>
          <a:p>
            <a:pPr>
              <a:lnSpc>
                <a:spcPct val="140000"/>
              </a:lnSpc>
              <a:spcBef>
                <a:spcPts val="0"/>
              </a:spcBef>
              <a:buFont typeface="Wingdings" pitchFamily="2" charset="2"/>
              <a:buChar char="p"/>
            </a:pPr>
            <a:r>
              <a:rPr lang="zh-CN" altLang="en-US" sz="2200" dirty="0" smtClean="0">
                <a:latin typeface="+mn-ea"/>
              </a:rPr>
              <a:t> 取猪的胚胎，通过基因编译手段，去除猪体内的逆转录病毒（起遗传作用）的基因和心脏发育基因（猪不能发育出心脏）。</a:t>
            </a:r>
            <a:endParaRPr lang="en-US" altLang="zh-CN" sz="2200" dirty="0" smtClean="0">
              <a:latin typeface="+mn-ea"/>
            </a:endParaRPr>
          </a:p>
          <a:p>
            <a:pPr>
              <a:lnSpc>
                <a:spcPct val="140000"/>
              </a:lnSpc>
              <a:spcBef>
                <a:spcPts val="0"/>
              </a:spcBef>
              <a:buFont typeface="Wingdings" pitchFamily="2" charset="2"/>
              <a:buChar char="p"/>
            </a:pPr>
            <a:r>
              <a:rPr lang="zh-CN" altLang="en-US" sz="2200" dirty="0" smtClean="0">
                <a:latin typeface="+mn-ea"/>
              </a:rPr>
              <a:t> 通过化学或者物理的手段，使猪和人的胚胎干细胞融合，由于猪的基因不能发育成心脏，生出来的小猪的心脏完全用人类的细胞构成。移植后无排异反应。</a:t>
            </a:r>
            <a:endParaRPr lang="en-US" altLang="zh-CN" sz="2200" dirty="0" smtClean="0">
              <a:latin typeface="+mn-ea"/>
            </a:endParaRPr>
          </a:p>
          <a:p>
            <a:pPr>
              <a:lnSpc>
                <a:spcPct val="140000"/>
              </a:lnSpc>
              <a:spcBef>
                <a:spcPts val="0"/>
              </a:spcBef>
              <a:buFont typeface="Wingdings" pitchFamily="2" charset="2"/>
              <a:buChar char="p"/>
            </a:pPr>
            <a:r>
              <a:rPr lang="en-US" altLang="zh-CN" sz="2200" dirty="0" smtClean="0">
                <a:latin typeface="Times New Roman" pitchFamily="18" charset="0"/>
                <a:cs typeface="Times New Roman" pitchFamily="18" charset="0"/>
              </a:rPr>
              <a:t>2021</a:t>
            </a:r>
            <a:r>
              <a:rPr lang="zh-CN" altLang="en-US" sz="2200" dirty="0" smtClean="0">
                <a:latin typeface="Times New Roman" pitchFamily="18" charset="0"/>
                <a:cs typeface="Times New Roman" pitchFamily="18" charset="0"/>
              </a:rPr>
              <a:t>年</a:t>
            </a:r>
            <a:r>
              <a:rPr lang="en-US" altLang="zh-CN" sz="2200" dirty="0" smtClean="0">
                <a:latin typeface="Times New Roman" pitchFamily="18" charset="0"/>
                <a:cs typeface="Times New Roman" pitchFamily="18" charset="0"/>
              </a:rPr>
              <a:t>10</a:t>
            </a:r>
            <a:r>
              <a:rPr lang="zh-CN" altLang="en-US" sz="2200" dirty="0" smtClean="0">
                <a:latin typeface="Times New Roman" pitchFamily="18" charset="0"/>
                <a:cs typeface="Times New Roman" pitchFamily="18" charset="0"/>
              </a:rPr>
              <a:t>月</a:t>
            </a:r>
            <a:r>
              <a:rPr lang="en-US" altLang="zh-CN" sz="2200" dirty="0" smtClean="0">
                <a:latin typeface="Times New Roman" pitchFamily="18" charset="0"/>
                <a:cs typeface="Times New Roman" pitchFamily="18" charset="0"/>
              </a:rPr>
              <a:t>20</a:t>
            </a:r>
            <a:r>
              <a:rPr lang="zh-CN" altLang="en-US" sz="2200" dirty="0" smtClean="0">
                <a:latin typeface="Times New Roman" pitchFamily="18" charset="0"/>
                <a:cs typeface="Times New Roman" pitchFamily="18" charset="0"/>
              </a:rPr>
              <a:t>日，美国纽约大学把经过基因改造的猪肾脏移植人体，猪肾脏在人体上正常工作，第二天有尿液形成。第三天实验被迫停止。</a:t>
            </a:r>
            <a:endParaRPr lang="zh-CN" alt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司法考试，单选题</a:t>
            </a:r>
            <a:endParaRPr lang="zh-CN" altLang="en-US" sz="4000" dirty="0"/>
          </a:p>
        </p:txBody>
      </p:sp>
      <p:sp>
        <p:nvSpPr>
          <p:cNvPr id="3" name="内容占位符 2"/>
          <p:cNvSpPr>
            <a:spLocks noGrp="1"/>
          </p:cNvSpPr>
          <p:nvPr>
            <p:ph idx="1"/>
          </p:nvPr>
        </p:nvSpPr>
        <p:spPr>
          <a:xfrm>
            <a:off x="457200" y="1484784"/>
            <a:ext cx="8291264" cy="5112568"/>
          </a:xfrm>
        </p:spPr>
        <p:txBody>
          <a:bodyPr>
            <a:noAutofit/>
          </a:bodyPr>
          <a:lstStyle/>
          <a:p>
            <a:pPr>
              <a:lnSpc>
                <a:spcPct val="150000"/>
              </a:lnSpc>
              <a:spcBef>
                <a:spcPts val="0"/>
              </a:spcBef>
              <a:buNone/>
            </a:pPr>
            <a:r>
              <a:rPr lang="en-US" altLang="zh-CN" sz="2200" b="1" dirty="0" smtClean="0">
                <a:latin typeface="Times New Roman" pitchFamily="18" charset="0"/>
                <a:cs typeface="Times New Roman" pitchFamily="18" charset="0"/>
              </a:rPr>
              <a:t>     [2006~6] </a:t>
            </a:r>
            <a:r>
              <a:rPr lang="zh-CN" altLang="en-US" sz="2200" dirty="0" smtClean="0">
                <a:latin typeface="Times New Roman" pitchFamily="18" charset="0"/>
                <a:cs typeface="Times New Roman" pitchFamily="18" charset="0"/>
              </a:rPr>
              <a:t>生物科技和医疗技术的不断发展，使器宫移植成为延续人的生命的一种手段。近年来，我国一些专家呼吁对器官移植进行立法，对器官捐献和移植进行规范。对此，下列哪种说法是正确的</a:t>
            </a:r>
            <a:r>
              <a:rPr lang="en-US" altLang="zh-CN" sz="2200" dirty="0" smtClean="0">
                <a:latin typeface="Times New Roman" pitchFamily="18" charset="0"/>
                <a:cs typeface="Times New Roman" pitchFamily="18" charset="0"/>
              </a:rPr>
              <a:t>? </a:t>
            </a:r>
          </a:p>
          <a:p>
            <a:pPr marL="457200" indent="-457200">
              <a:lnSpc>
                <a:spcPct val="150000"/>
              </a:lnSpc>
              <a:spcBef>
                <a:spcPts val="0"/>
              </a:spcBef>
              <a:buAutoNum type="alphaUcPeriod"/>
            </a:pPr>
            <a:r>
              <a:rPr lang="zh-CN" altLang="en-US" sz="2200" dirty="0" smtClean="0">
                <a:latin typeface="Times New Roman" pitchFamily="18" charset="0"/>
                <a:cs typeface="Times New Roman" pitchFamily="18" charset="0"/>
              </a:rPr>
              <a:t>科技作为第一生产力，其发展、变化能够直接改变法律</a:t>
            </a:r>
            <a:endParaRPr lang="en-US" altLang="zh-CN" sz="2200" dirty="0" smtClean="0">
              <a:latin typeface="Times New Roman" pitchFamily="18" charset="0"/>
              <a:cs typeface="Times New Roman" pitchFamily="18" charset="0"/>
            </a:endParaRPr>
          </a:p>
          <a:p>
            <a:pPr marL="457200" indent="-457200">
              <a:lnSpc>
                <a:spcPct val="150000"/>
              </a:lnSpc>
              <a:spcBef>
                <a:spcPts val="0"/>
              </a:spcBef>
              <a:buAutoNum type="alphaUcPeriod"/>
            </a:pPr>
            <a:r>
              <a:rPr lang="zh-CN" altLang="en-US" sz="2200" dirty="0" smtClean="0">
                <a:latin typeface="Times New Roman" pitchFamily="18" charset="0"/>
                <a:cs typeface="Times New Roman" pitchFamily="18" charset="0"/>
              </a:rPr>
              <a:t>法律的发展和变化也能够直接影响和改变科技的发展</a:t>
            </a:r>
            <a:endParaRPr lang="en-US" altLang="zh-CN" sz="2200" dirty="0" smtClean="0">
              <a:latin typeface="Times New Roman" pitchFamily="18" charset="0"/>
              <a:cs typeface="Times New Roman" pitchFamily="18" charset="0"/>
            </a:endParaRPr>
          </a:p>
          <a:p>
            <a:pPr marL="457200" indent="-457200">
              <a:lnSpc>
                <a:spcPct val="150000"/>
              </a:lnSpc>
              <a:spcBef>
                <a:spcPts val="0"/>
              </a:spcBef>
              <a:buAutoNum type="alphaUcPeriod"/>
            </a:pPr>
            <a:r>
              <a:rPr lang="zh-CN" altLang="en-US" sz="2200" dirty="0" smtClean="0">
                <a:latin typeface="Times New Roman" pitchFamily="18" charset="0"/>
                <a:cs typeface="Times New Roman" pitchFamily="18" charset="0"/>
              </a:rPr>
              <a:t>法律既能促进科技发展，也能抑制科技发展所导致的不良后果</a:t>
            </a:r>
            <a:endParaRPr lang="en-US" altLang="zh-CN" sz="2200" dirty="0" smtClean="0">
              <a:latin typeface="Times New Roman" pitchFamily="18" charset="0"/>
              <a:cs typeface="Times New Roman" pitchFamily="18" charset="0"/>
            </a:endParaRPr>
          </a:p>
          <a:p>
            <a:pPr marL="457200" indent="-457200">
              <a:lnSpc>
                <a:spcPct val="150000"/>
              </a:lnSpc>
              <a:spcBef>
                <a:spcPts val="0"/>
              </a:spcBef>
              <a:buAutoNum type="alphaUcPeriod"/>
            </a:pPr>
            <a:r>
              <a:rPr lang="zh-CN" altLang="en-US" sz="2200" dirty="0" smtClean="0">
                <a:latin typeface="Times New Roman" pitchFamily="18" charset="0"/>
                <a:cs typeface="Times New Roman" pitchFamily="18" charset="0"/>
              </a:rPr>
              <a:t>科技立法具有国际性和普适性，可以不考虑具体国家的伦理道德和风俗习惯</a:t>
            </a:r>
            <a:endParaRPr lang="zh-CN" altLang="en-US" sz="22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解答</a:t>
            </a:r>
            <a:endParaRPr lang="zh-CN" altLang="en-US" dirty="0"/>
          </a:p>
        </p:txBody>
      </p:sp>
      <p:sp>
        <p:nvSpPr>
          <p:cNvPr id="3" name="内容占位符 2"/>
          <p:cNvSpPr>
            <a:spLocks noGrp="1"/>
          </p:cNvSpPr>
          <p:nvPr>
            <p:ph idx="1"/>
          </p:nvPr>
        </p:nvSpPr>
        <p:spPr>
          <a:xfrm>
            <a:off x="457200" y="1600200"/>
            <a:ext cx="8291264" cy="4853136"/>
          </a:xfrm>
        </p:spPr>
        <p:txBody>
          <a:bodyPr>
            <a:normAutofit lnSpcReduction="10000"/>
          </a:bodyPr>
          <a:lstStyle/>
          <a:p>
            <a:pPr>
              <a:lnSpc>
                <a:spcPct val="150000"/>
              </a:lnSpc>
              <a:spcBef>
                <a:spcPts val="0"/>
              </a:spcBef>
              <a:buFont typeface="Wingdings" pitchFamily="2" charset="2"/>
              <a:buChar char="p"/>
            </a:pPr>
            <a:r>
              <a:rPr lang="zh-CN" altLang="en-US" sz="2400" dirty="0" smtClean="0">
                <a:latin typeface="Times New Roman" pitchFamily="18" charset="0"/>
                <a:cs typeface="Times New Roman" pitchFamily="18" charset="0"/>
              </a:rPr>
              <a:t>科技对立法提出了新问题，为司法提供了新技术，科技促进法律观念的更新，促使法律方法的进步，但是科技的发展变化并不能直接改变法律本身。</a:t>
            </a:r>
            <a:endParaRPr lang="en-US" altLang="zh-CN" sz="2400" dirty="0" smtClean="0">
              <a:latin typeface="Times New Roman" pitchFamily="18" charset="0"/>
              <a:cs typeface="Times New Roman" pitchFamily="18" charset="0"/>
            </a:endParaRPr>
          </a:p>
          <a:p>
            <a:pPr>
              <a:lnSpc>
                <a:spcPct val="150000"/>
              </a:lnSpc>
              <a:spcBef>
                <a:spcPts val="0"/>
              </a:spcBef>
              <a:buFont typeface="Wingdings" pitchFamily="2" charset="2"/>
              <a:buChar char="p"/>
            </a:pPr>
            <a:r>
              <a:rPr lang="zh-CN" altLang="en-US" sz="2400" dirty="0" smtClean="0">
                <a:latin typeface="Times New Roman" pitchFamily="18" charset="0"/>
                <a:cs typeface="Times New Roman" pitchFamily="18" charset="0"/>
              </a:rPr>
              <a:t>法律对科技活动进行规范，促进科技成果转化，抑制科技可能带来的消极作用，但法律的发展变化并不能直接影响改变科技的发展。</a:t>
            </a:r>
            <a:endParaRPr lang="en-US" altLang="zh-CN" sz="2400" dirty="0" smtClean="0">
              <a:latin typeface="Times New Roman" pitchFamily="18" charset="0"/>
              <a:cs typeface="Times New Roman" pitchFamily="18" charset="0"/>
            </a:endParaRPr>
          </a:p>
          <a:p>
            <a:pPr>
              <a:lnSpc>
                <a:spcPct val="150000"/>
              </a:lnSpc>
              <a:spcBef>
                <a:spcPts val="0"/>
              </a:spcBef>
              <a:buFont typeface="Wingdings" pitchFamily="2" charset="2"/>
              <a:buChar char="p"/>
            </a:pPr>
            <a:r>
              <a:rPr lang="zh-CN" altLang="en-US" sz="2400" dirty="0" smtClean="0">
                <a:latin typeface="Times New Roman" pitchFamily="18" charset="0"/>
                <a:cs typeface="Times New Roman" pitchFamily="18" charset="0"/>
              </a:rPr>
              <a:t>无论科技如何发展，法律如何更新，二者都以一国的伦理道德和风俗习惯为基础，具有某种地方性和特殊性。</a:t>
            </a:r>
            <a:endParaRPr lang="en-US" altLang="zh-CN" sz="2400" dirty="0" smtClean="0">
              <a:latin typeface="Times New Roman" pitchFamily="18" charset="0"/>
              <a:cs typeface="Times New Roman" pitchFamily="18" charset="0"/>
            </a:endParaRPr>
          </a:p>
          <a:p>
            <a:pPr>
              <a:lnSpc>
                <a:spcPct val="150000"/>
              </a:lnSpc>
              <a:spcBef>
                <a:spcPts val="0"/>
              </a:spcBef>
              <a:buFont typeface="Wingdings" pitchFamily="2" charset="2"/>
              <a:buChar char="p"/>
            </a:pPr>
            <a:r>
              <a:rPr lang="zh-CN" altLang="en-US" sz="2400" dirty="0" smtClean="0">
                <a:latin typeface="Times New Roman" pitchFamily="18" charset="0"/>
                <a:cs typeface="Times New Roman" pitchFamily="18" charset="0"/>
              </a:rPr>
              <a:t>本题的答案为</a:t>
            </a:r>
            <a:r>
              <a:rPr lang="en-US" altLang="zh-CN" sz="2400" dirty="0" smtClean="0">
                <a:latin typeface="Times New Roman" pitchFamily="18" charset="0"/>
                <a:cs typeface="Times New Roman" pitchFamily="18" charset="0"/>
              </a:rPr>
              <a:t>C</a:t>
            </a:r>
            <a:r>
              <a:rPr lang="zh-CN" altLang="en-US" sz="2400" dirty="0" smtClean="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smtClean="0">
                <a:latin typeface="Times New Roman" pitchFamily="18" charset="0"/>
                <a:cs typeface="Times New Roman" pitchFamily="18" charset="0"/>
              </a:rPr>
              <a:t>14.2  </a:t>
            </a:r>
            <a:r>
              <a:rPr lang="zh-CN" altLang="en-US" sz="3200" dirty="0" smtClean="0">
                <a:latin typeface="Times New Roman" pitchFamily="18" charset="0"/>
                <a:cs typeface="Times New Roman" pitchFamily="18" charset="0"/>
              </a:rPr>
              <a:t>转基因农产品准入机制</a:t>
            </a:r>
            <a:endParaRPr lang="zh-CN" altLang="en-US" sz="3200" dirty="0">
              <a:latin typeface="Times New Roman" pitchFamily="18" charset="0"/>
              <a:cs typeface="Times New Roman" pitchFamily="18" charset="0"/>
            </a:endParaRPr>
          </a:p>
        </p:txBody>
      </p:sp>
      <p:sp>
        <p:nvSpPr>
          <p:cNvPr id="3" name="内容占位符 2"/>
          <p:cNvSpPr>
            <a:spLocks noGrp="1"/>
          </p:cNvSpPr>
          <p:nvPr>
            <p:ph idx="1"/>
          </p:nvPr>
        </p:nvSpPr>
        <p:spPr>
          <a:xfrm>
            <a:off x="395536" y="1556792"/>
            <a:ext cx="8280920" cy="4896544"/>
          </a:xfrm>
        </p:spPr>
        <p:txBody>
          <a:bodyPr>
            <a:noAutofit/>
          </a:bodyPr>
          <a:lstStyle/>
          <a:p>
            <a:pPr algn="just">
              <a:lnSpc>
                <a:spcPct val="150000"/>
              </a:lnSpc>
              <a:spcBef>
                <a:spcPts val="0"/>
              </a:spcBef>
              <a:buFont typeface="Wingdings" pitchFamily="2" charset="2"/>
              <a:buChar char="p"/>
            </a:pPr>
            <a:r>
              <a:rPr lang="zh-CN" altLang="en-US" sz="2400" dirty="0" smtClean="0"/>
              <a:t>  案情：</a:t>
            </a:r>
            <a:r>
              <a:rPr lang="en-US" altLang="zh-CN" sz="2400" dirty="0" smtClean="0">
                <a:latin typeface="Times New Roman" pitchFamily="18" charset="0"/>
                <a:cs typeface="Times New Roman" pitchFamily="18" charset="0"/>
              </a:rPr>
              <a:t>2016</a:t>
            </a:r>
            <a:r>
              <a:rPr lang="zh-CN" altLang="en-US" sz="2400" dirty="0" smtClean="0">
                <a:latin typeface="Times New Roman" pitchFamily="18" charset="0"/>
                <a:cs typeface="Times New Roman" pitchFamily="18" charset="0"/>
              </a:rPr>
              <a:t>年</a:t>
            </a:r>
            <a:r>
              <a:rPr lang="en-US" altLang="zh-CN" sz="2400" dirty="0" smtClean="0">
                <a:latin typeface="Times New Roman" pitchFamily="18" charset="0"/>
                <a:cs typeface="Times New Roman" pitchFamily="18" charset="0"/>
              </a:rPr>
              <a:t>3</a:t>
            </a:r>
            <a:r>
              <a:rPr lang="zh-CN" altLang="en-US" sz="2400" dirty="0" smtClean="0">
                <a:latin typeface="Times New Roman" pitchFamily="18" charset="0"/>
                <a:cs typeface="Times New Roman" pitchFamily="18" charset="0"/>
              </a:rPr>
              <a:t>月，被告人罗涛等四人以不合格的、父本含转基因的玉米亲本种子</a:t>
            </a:r>
            <a:r>
              <a:rPr lang="zh-CN" altLang="en-US" sz="2400" dirty="0" smtClean="0"/>
              <a:t>，冒充非转基因玉米种子，与新疆昌吉州呼图壁县的</a:t>
            </a:r>
            <a:r>
              <a:rPr lang="en-US" altLang="zh-CN" sz="2400" dirty="0" smtClean="0">
                <a:latin typeface="Times New Roman" pitchFamily="18" charset="0"/>
                <a:cs typeface="Times New Roman" pitchFamily="18" charset="0"/>
              </a:rPr>
              <a:t>122</a:t>
            </a:r>
            <a:r>
              <a:rPr lang="zh-CN" altLang="en-US" sz="2400" dirty="0" smtClean="0">
                <a:latin typeface="Times New Roman" pitchFamily="18" charset="0"/>
                <a:cs typeface="Times New Roman" pitchFamily="18" charset="0"/>
              </a:rPr>
              <a:t>户</a:t>
            </a:r>
            <a:r>
              <a:rPr lang="zh-CN" altLang="en-US" sz="2400" dirty="0" smtClean="0"/>
              <a:t>农民，签订玉米杂交制种预约生产收购合同，以生产转基因玉米种子“金庆</a:t>
            </a:r>
            <a:r>
              <a:rPr lang="en-US" altLang="zh-CN" sz="2400" dirty="0" smtClean="0">
                <a:latin typeface="Times New Roman" pitchFamily="18" charset="0"/>
                <a:cs typeface="Times New Roman" pitchFamily="18" charset="0"/>
              </a:rPr>
              <a:t>101</a:t>
            </a:r>
            <a:r>
              <a:rPr lang="zh-CN" altLang="en-US" sz="2400" dirty="0" smtClean="0"/>
              <a:t>”和“世宾</a:t>
            </a:r>
            <a:r>
              <a:rPr lang="en-US" altLang="zh-CN" sz="2400" dirty="0" smtClean="0">
                <a:latin typeface="Times New Roman" pitchFamily="18" charset="0"/>
                <a:cs typeface="Times New Roman" pitchFamily="18" charset="0"/>
              </a:rPr>
              <a:t>338</a:t>
            </a:r>
            <a:r>
              <a:rPr lang="zh-CN" altLang="en-US" sz="2400" dirty="0" smtClean="0">
                <a:latin typeface="Times New Roman" pitchFamily="18" charset="0"/>
                <a:cs typeface="Times New Roman" pitchFamily="18" charset="0"/>
              </a:rPr>
              <a:t>”</a:t>
            </a:r>
            <a:r>
              <a:rPr lang="zh-CN" altLang="en-US" sz="2400" dirty="0" smtClean="0"/>
              <a:t>。种植</a:t>
            </a:r>
            <a:r>
              <a:rPr lang="zh-CN" altLang="en-US" sz="2400" dirty="0" smtClean="0">
                <a:latin typeface="Times New Roman" pitchFamily="18" charset="0"/>
                <a:cs typeface="Times New Roman" pitchFamily="18" charset="0"/>
              </a:rPr>
              <a:t>农田面积</a:t>
            </a:r>
            <a:r>
              <a:rPr lang="en-US" altLang="zh-CN" sz="2400" dirty="0" smtClean="0">
                <a:latin typeface="Times New Roman" pitchFamily="18" charset="0"/>
                <a:cs typeface="Times New Roman" pitchFamily="18" charset="0"/>
              </a:rPr>
              <a:t>2890</a:t>
            </a:r>
            <a:r>
              <a:rPr lang="zh-CN" altLang="en-US" sz="2400" dirty="0" smtClean="0">
                <a:latin typeface="Times New Roman" pitchFamily="18" charset="0"/>
                <a:cs typeface="Times New Roman" pitchFamily="18" charset="0"/>
              </a:rPr>
              <a:t>亩。</a:t>
            </a:r>
            <a:r>
              <a:rPr lang="en-US" altLang="zh-CN" sz="2400" dirty="0" smtClean="0">
                <a:latin typeface="Times New Roman" pitchFamily="18" charset="0"/>
                <a:cs typeface="Times New Roman" pitchFamily="18" charset="0"/>
              </a:rPr>
              <a:t>2016</a:t>
            </a:r>
            <a:r>
              <a:rPr lang="zh-CN" altLang="en-US" sz="2400" dirty="0" smtClean="0">
                <a:latin typeface="Times New Roman" pitchFamily="18" charset="0"/>
                <a:cs typeface="Times New Roman" pitchFamily="18" charset="0"/>
              </a:rPr>
              <a:t>年</a:t>
            </a:r>
            <a:r>
              <a:rPr lang="en-US" altLang="zh-CN" sz="2400" dirty="0" smtClean="0">
                <a:latin typeface="Times New Roman" pitchFamily="18" charset="0"/>
                <a:cs typeface="Times New Roman" pitchFamily="18" charset="0"/>
              </a:rPr>
              <a:t>5</a:t>
            </a:r>
            <a:r>
              <a:rPr lang="zh-CN" altLang="en-US" sz="2400" dirty="0" smtClean="0">
                <a:latin typeface="Times New Roman" pitchFamily="18" charset="0"/>
                <a:cs typeface="Times New Roman" pitchFamily="18" charset="0"/>
              </a:rPr>
              <a:t>月，呼</a:t>
            </a:r>
            <a:r>
              <a:rPr lang="zh-CN" altLang="en-US" sz="2400" dirty="0" smtClean="0"/>
              <a:t>图壁县农业局执法大队工作人员用试纸条检测时，发现这些作物含转基因成分。其后涉案玉米被全部砍除。</a:t>
            </a:r>
            <a:endParaRPr lang="en-US" altLang="zh-CN" sz="2400" dirty="0" smtClean="0"/>
          </a:p>
          <a:p>
            <a:pPr algn="just">
              <a:lnSpc>
                <a:spcPct val="150000"/>
              </a:lnSpc>
              <a:spcBef>
                <a:spcPts val="0"/>
              </a:spcBef>
              <a:buFont typeface="Wingdings" pitchFamily="2" charset="2"/>
              <a:buChar char="p"/>
            </a:pPr>
            <a:r>
              <a:rPr lang="zh-CN" altLang="en-US" sz="2400" b="1" dirty="0" smtClean="0">
                <a:solidFill>
                  <a:srgbClr val="FF0000"/>
                </a:solidFill>
                <a:latin typeface="+mn-ea"/>
              </a:rPr>
              <a:t>民事赔偿？刑事责任？</a:t>
            </a:r>
            <a:endParaRPr lang="zh-CN" altLang="en-US" sz="2400" b="1" dirty="0">
              <a:solidFill>
                <a:srgbClr val="FF0000"/>
              </a:solidFill>
              <a:latin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en-US" altLang="zh-CN" sz="4000" dirty="0" smtClean="0">
                <a:latin typeface="楷体" pitchFamily="49" charset="-122"/>
                <a:ea typeface="楷体" pitchFamily="49" charset="-122"/>
              </a:rPr>
              <a:t>《</a:t>
            </a:r>
            <a:r>
              <a:rPr lang="zh-CN" altLang="en-US" sz="4000" dirty="0" smtClean="0">
                <a:latin typeface="楷体" pitchFamily="49" charset="-122"/>
                <a:ea typeface="楷体" pitchFamily="49" charset="-122"/>
              </a:rPr>
              <a:t>刑法</a:t>
            </a:r>
            <a:r>
              <a:rPr lang="en-US" altLang="zh-CN" sz="4000" dirty="0" smtClean="0">
                <a:latin typeface="楷体" pitchFamily="49" charset="-122"/>
                <a:ea typeface="楷体" pitchFamily="49" charset="-122"/>
              </a:rPr>
              <a:t>》</a:t>
            </a:r>
            <a:r>
              <a:rPr lang="zh-CN" altLang="en-US" sz="4000" dirty="0" smtClean="0">
                <a:latin typeface="楷体" pitchFamily="49" charset="-122"/>
                <a:ea typeface="楷体" pitchFamily="49" charset="-122"/>
              </a:rPr>
              <a:t>依据</a:t>
            </a:r>
            <a:endParaRPr lang="zh-CN" altLang="en-US" sz="4000" dirty="0">
              <a:latin typeface="楷体" pitchFamily="49" charset="-122"/>
              <a:ea typeface="楷体" pitchFamily="49" charset="-122"/>
            </a:endParaRPr>
          </a:p>
        </p:txBody>
      </p:sp>
      <p:sp>
        <p:nvSpPr>
          <p:cNvPr id="3" name="内容占位符 2"/>
          <p:cNvSpPr>
            <a:spLocks noGrp="1"/>
          </p:cNvSpPr>
          <p:nvPr>
            <p:ph idx="1"/>
          </p:nvPr>
        </p:nvSpPr>
        <p:spPr>
          <a:xfrm>
            <a:off x="251520" y="1268760"/>
            <a:ext cx="8640960" cy="4752528"/>
          </a:xfrm>
        </p:spPr>
        <p:txBody>
          <a:bodyPr>
            <a:noAutofit/>
          </a:bodyPr>
          <a:lstStyle/>
          <a:p>
            <a:pPr>
              <a:lnSpc>
                <a:spcPct val="150000"/>
              </a:lnSpc>
              <a:spcBef>
                <a:spcPts val="0"/>
              </a:spcBef>
            </a:pPr>
            <a:r>
              <a:rPr lang="zh-CN" altLang="en-US" sz="2200" b="1" dirty="0" smtClean="0">
                <a:solidFill>
                  <a:srgbClr val="FF0000"/>
                </a:solidFill>
              </a:rPr>
              <a:t>生产、销售伪劣商品犯罪：</a:t>
            </a:r>
            <a:r>
              <a:rPr lang="zh-CN" altLang="en-US" sz="2200" dirty="0" smtClean="0">
                <a:latin typeface="Times New Roman" pitchFamily="18" charset="0"/>
                <a:cs typeface="Times New Roman" pitchFamily="18" charset="0"/>
              </a:rPr>
              <a:t>第</a:t>
            </a:r>
            <a:r>
              <a:rPr lang="en-US" altLang="zh-CN" sz="2200" dirty="0" smtClean="0">
                <a:latin typeface="Times New Roman" pitchFamily="18" charset="0"/>
                <a:cs typeface="Times New Roman" pitchFamily="18" charset="0"/>
              </a:rPr>
              <a:t>140</a:t>
            </a:r>
            <a:r>
              <a:rPr lang="zh-CN" altLang="en-US" sz="2200" dirty="0" smtClean="0">
                <a:latin typeface="Times New Roman" pitchFamily="18" charset="0"/>
                <a:cs typeface="Times New Roman" pitchFamily="18" charset="0"/>
              </a:rPr>
              <a:t>条</a:t>
            </a:r>
            <a:r>
              <a:rPr lang="zh-CN" altLang="en-US" sz="2200" dirty="0" smtClean="0"/>
              <a:t>。生产者、销售者在产品中掺杂、掺假，以假充真，以次充好或者以不合格产品冒充合格产品。</a:t>
            </a:r>
            <a:endParaRPr lang="en-US" altLang="zh-CN" sz="2200" dirty="0" smtClean="0"/>
          </a:p>
          <a:p>
            <a:pPr>
              <a:lnSpc>
                <a:spcPct val="150000"/>
              </a:lnSpc>
              <a:spcBef>
                <a:spcPts val="0"/>
              </a:spcBef>
            </a:pPr>
            <a:r>
              <a:rPr lang="zh-CN" altLang="en-US" sz="2200" b="1" dirty="0" smtClean="0">
                <a:solidFill>
                  <a:srgbClr val="FF0000"/>
                </a:solidFill>
              </a:rPr>
              <a:t>生产、销售伪劣种子罪</a:t>
            </a:r>
            <a:r>
              <a:rPr lang="zh-CN" altLang="en-US" sz="2200" dirty="0" smtClean="0"/>
              <a:t>：</a:t>
            </a:r>
            <a:r>
              <a:rPr lang="zh-CN" altLang="en-US" sz="2200" dirty="0" smtClean="0">
                <a:latin typeface="Times New Roman" pitchFamily="18" charset="0"/>
                <a:cs typeface="Times New Roman" pitchFamily="18" charset="0"/>
              </a:rPr>
              <a:t>第</a:t>
            </a:r>
            <a:r>
              <a:rPr lang="en-US" altLang="zh-CN" sz="2200" dirty="0" smtClean="0">
                <a:latin typeface="Times New Roman" pitchFamily="18" charset="0"/>
                <a:cs typeface="Times New Roman" pitchFamily="18" charset="0"/>
              </a:rPr>
              <a:t>147</a:t>
            </a:r>
            <a:r>
              <a:rPr lang="zh-CN" altLang="en-US" sz="2200" dirty="0" smtClean="0">
                <a:latin typeface="Times New Roman" pitchFamily="18" charset="0"/>
                <a:cs typeface="Times New Roman" pitchFamily="18" charset="0"/>
              </a:rPr>
              <a:t>条。</a:t>
            </a:r>
            <a:r>
              <a:rPr lang="zh-CN" altLang="en-US" sz="2200" dirty="0" smtClean="0"/>
              <a:t>生产假农药、假兽药、假化肥，销售明知是假的或者失去使用效能的农药、兽药、化肥、种子，或者生产者、销售者以不合格的农药、兽药、化肥、种子冒充合格的农药、兽药、化肥、种子，使生产遭受较大损失的，</a:t>
            </a:r>
            <a:r>
              <a:rPr lang="en-US" altLang="zh-CN" sz="2200" dirty="0" smtClean="0"/>
              <a:t>……</a:t>
            </a:r>
          </a:p>
          <a:p>
            <a:pPr>
              <a:lnSpc>
                <a:spcPct val="150000"/>
              </a:lnSpc>
              <a:spcBef>
                <a:spcPts val="0"/>
              </a:spcBef>
            </a:pPr>
            <a:r>
              <a:rPr lang="zh-CN" altLang="en-US" sz="2200" b="1" dirty="0" smtClean="0">
                <a:solidFill>
                  <a:srgbClr val="FF0000"/>
                </a:solidFill>
              </a:rPr>
              <a:t>非法经营罪</a:t>
            </a:r>
            <a:r>
              <a:rPr lang="zh-CN" altLang="en-US" sz="2200" dirty="0" smtClean="0"/>
              <a:t>：</a:t>
            </a:r>
            <a:r>
              <a:rPr lang="zh-CN" altLang="en-US" sz="2200" dirty="0" smtClean="0">
                <a:latin typeface="Times New Roman" pitchFamily="18" charset="0"/>
                <a:cs typeface="Times New Roman" pitchFamily="18" charset="0"/>
              </a:rPr>
              <a:t>第</a:t>
            </a:r>
            <a:r>
              <a:rPr lang="en-US" altLang="zh-CN" sz="2200" dirty="0" smtClean="0">
                <a:latin typeface="Times New Roman" pitchFamily="18" charset="0"/>
                <a:cs typeface="Times New Roman" pitchFamily="18" charset="0"/>
              </a:rPr>
              <a:t>225</a:t>
            </a:r>
            <a:r>
              <a:rPr lang="zh-CN" altLang="en-US" sz="2200" dirty="0" smtClean="0">
                <a:latin typeface="Times New Roman" pitchFamily="18" charset="0"/>
                <a:cs typeface="Times New Roman" pitchFamily="18" charset="0"/>
              </a:rPr>
              <a:t>条。</a:t>
            </a:r>
            <a:r>
              <a:rPr lang="zh-CN" altLang="en-US" sz="2200" dirty="0" smtClean="0"/>
              <a:t>违反国家规定，有下列非法经营行为之一，扰乱市场秩序，情节严重的，处五年以下有期徒刑或者拘役：</a:t>
            </a:r>
          </a:p>
          <a:p>
            <a:pPr>
              <a:lnSpc>
                <a:spcPct val="150000"/>
              </a:lnSpc>
              <a:spcBef>
                <a:spcPts val="0"/>
              </a:spcBef>
              <a:buNone/>
            </a:pPr>
            <a:r>
              <a:rPr lang="zh-CN" altLang="en-US" sz="2200" dirty="0" smtClean="0"/>
              <a:t>          （四）其他严重扰乱市场秩序的非法经营行为。</a:t>
            </a:r>
            <a:endParaRPr lang="zh-CN" alt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zh-CN" altLang="en-US" sz="4000" dirty="0" smtClean="0">
                <a:latin typeface="楷体" pitchFamily="49" charset="-122"/>
                <a:ea typeface="楷体" pitchFamily="49" charset="-122"/>
              </a:rPr>
              <a:t>生产伪劣种子罪</a:t>
            </a:r>
          </a:p>
        </p:txBody>
      </p:sp>
      <p:sp>
        <p:nvSpPr>
          <p:cNvPr id="3" name="内容占位符 2"/>
          <p:cNvSpPr>
            <a:spLocks noGrp="1"/>
          </p:cNvSpPr>
          <p:nvPr>
            <p:ph idx="1"/>
          </p:nvPr>
        </p:nvSpPr>
        <p:spPr>
          <a:xfrm>
            <a:off x="539552" y="1412776"/>
            <a:ext cx="8136904" cy="3960440"/>
          </a:xfrm>
        </p:spPr>
        <p:txBody>
          <a:bodyPr>
            <a:normAutofit/>
          </a:bodyPr>
          <a:lstStyle/>
          <a:p>
            <a:pPr fontAlgn="base">
              <a:lnSpc>
                <a:spcPct val="150000"/>
              </a:lnSpc>
              <a:spcBef>
                <a:spcPts val="0"/>
              </a:spcBef>
              <a:buNone/>
            </a:pPr>
            <a:r>
              <a:rPr lang="en-US" altLang="zh-CN" sz="2400" dirty="0" smtClean="0">
                <a:latin typeface="Times New Roman" pitchFamily="18" charset="0"/>
                <a:cs typeface="Times New Roman" pitchFamily="18" charset="0"/>
              </a:rPr>
              <a:t>1</a:t>
            </a:r>
            <a:r>
              <a:rPr lang="zh-CN" altLang="en-US" sz="2400" dirty="0" smtClean="0">
                <a:latin typeface="Times New Roman" pitchFamily="18" charset="0"/>
                <a:cs typeface="Times New Roman" pitchFamily="18" charset="0"/>
              </a:rPr>
              <a:t>．行为人在主观上是故意犯罪。目的是非法牟利。</a:t>
            </a:r>
            <a:endParaRPr lang="en-US" altLang="zh-CN" sz="2400" dirty="0" smtClean="0">
              <a:latin typeface="Times New Roman" pitchFamily="18" charset="0"/>
              <a:cs typeface="Times New Roman" pitchFamily="18" charset="0"/>
            </a:endParaRPr>
          </a:p>
          <a:p>
            <a:pPr fontAlgn="base">
              <a:lnSpc>
                <a:spcPct val="150000"/>
              </a:lnSpc>
              <a:spcBef>
                <a:spcPts val="0"/>
              </a:spcBef>
              <a:buNone/>
            </a:pPr>
            <a:r>
              <a:rPr lang="en-US" altLang="zh-CN" sz="2400" dirty="0" smtClean="0">
                <a:latin typeface="Times New Roman" pitchFamily="18" charset="0"/>
                <a:cs typeface="Times New Roman" pitchFamily="18" charset="0"/>
              </a:rPr>
              <a:t>2</a:t>
            </a:r>
            <a:r>
              <a:rPr lang="zh-CN" altLang="en-US" sz="2400" dirty="0" smtClean="0">
                <a:latin typeface="Times New Roman" pitchFamily="18" charset="0"/>
                <a:cs typeface="Times New Roman" pitchFamily="18" charset="0"/>
              </a:rPr>
              <a:t>．行为人在客观上必须实施下列行为之一：所含的成分与国家标准、行业标准不相符合。不具备应当具备的使用性能或者没有达到应当达到的质量标准。</a:t>
            </a:r>
            <a:endParaRPr lang="en-US" altLang="zh-CN" sz="2400" dirty="0" smtClean="0">
              <a:latin typeface="Times New Roman" pitchFamily="18" charset="0"/>
              <a:cs typeface="Times New Roman" pitchFamily="18" charset="0"/>
            </a:endParaRPr>
          </a:p>
          <a:p>
            <a:pPr fontAlgn="base">
              <a:lnSpc>
                <a:spcPct val="150000"/>
              </a:lnSpc>
              <a:spcBef>
                <a:spcPts val="0"/>
              </a:spcBef>
              <a:buNone/>
            </a:pPr>
            <a:r>
              <a:rPr lang="en-US" altLang="zh-CN" sz="2400" dirty="0" smtClean="0">
                <a:latin typeface="Times New Roman" pitchFamily="18" charset="0"/>
                <a:cs typeface="Times New Roman" pitchFamily="18" charset="0"/>
              </a:rPr>
              <a:t>3</a:t>
            </a:r>
            <a:r>
              <a:rPr lang="zh-CN" altLang="en-US" sz="2400" dirty="0" smtClean="0">
                <a:latin typeface="Times New Roman" pitchFamily="18" charset="0"/>
                <a:cs typeface="Times New Roman" pitchFamily="18" charset="0"/>
              </a:rPr>
              <a:t>．生产、销售上述伪劣农用生产资料，使生产遭受较大损失的，才构成本罪。</a:t>
            </a:r>
            <a:endParaRPr lang="en-US" altLang="zh-CN" sz="2400" dirty="0" smtClean="0">
              <a:latin typeface="Times New Roman" pitchFamily="18" charset="0"/>
              <a:cs typeface="Times New Roman" pitchFamily="18" charset="0"/>
            </a:endParaRPr>
          </a:p>
          <a:p>
            <a:pPr fontAlgn="base">
              <a:buNone/>
            </a:pPr>
            <a:r>
              <a:rPr lang="en-US" altLang="zh-CN" sz="2400" dirty="0" smtClean="0"/>
              <a:t>             </a:t>
            </a:r>
            <a:endParaRPr lang="zh-CN" altLang="en-US" sz="2400" dirty="0" smtClean="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4000" dirty="0" smtClean="0">
                <a:latin typeface="楷体" pitchFamily="49" charset="-122"/>
                <a:ea typeface="楷体" pitchFamily="49" charset="-122"/>
              </a:rPr>
              <a:t>一审判决：生产伪劣种子罪</a:t>
            </a:r>
            <a:endParaRPr lang="zh-CN" altLang="en-US" sz="4000" dirty="0">
              <a:latin typeface="Times New Roman" pitchFamily="18" charset="0"/>
              <a:cs typeface="Times New Roman" pitchFamily="18" charset="0"/>
            </a:endParaRPr>
          </a:p>
        </p:txBody>
      </p:sp>
      <p:sp>
        <p:nvSpPr>
          <p:cNvPr id="3" name="内容占位符 2"/>
          <p:cNvSpPr>
            <a:spLocks noGrp="1"/>
          </p:cNvSpPr>
          <p:nvPr>
            <p:ph idx="1"/>
          </p:nvPr>
        </p:nvSpPr>
        <p:spPr>
          <a:xfrm>
            <a:off x="395536" y="1268760"/>
            <a:ext cx="8352928" cy="4968552"/>
          </a:xfrm>
        </p:spPr>
        <p:txBody>
          <a:bodyPr>
            <a:noAutofit/>
          </a:bodyPr>
          <a:lstStyle/>
          <a:p>
            <a:pPr>
              <a:lnSpc>
                <a:spcPct val="150000"/>
              </a:lnSpc>
              <a:spcBef>
                <a:spcPts val="0"/>
              </a:spcBef>
              <a:buFont typeface="Wingdings" pitchFamily="2" charset="2"/>
              <a:buChar char="p"/>
            </a:pPr>
            <a:r>
              <a:rPr lang="zh-CN" altLang="en-US" sz="2400" dirty="0" smtClean="0">
                <a:latin typeface="Times New Roman" pitchFamily="18" charset="0"/>
                <a:cs typeface="Times New Roman" pitchFamily="18" charset="0"/>
              </a:rPr>
              <a:t>司法鉴定中心对受害农民的经济损失出具了鉴定书。受害农民共计遭受损失</a:t>
            </a:r>
            <a:r>
              <a:rPr lang="en-US" altLang="zh-CN" sz="2400" dirty="0" smtClean="0">
                <a:latin typeface="Times New Roman" pitchFamily="18" charset="0"/>
                <a:cs typeface="Times New Roman" pitchFamily="18" charset="0"/>
              </a:rPr>
              <a:t>333.1097</a:t>
            </a:r>
            <a:r>
              <a:rPr lang="zh-CN" altLang="en-US" sz="2400" dirty="0" smtClean="0">
                <a:latin typeface="Times New Roman" pitchFamily="18" charset="0"/>
                <a:cs typeface="Times New Roman" pitchFamily="18" charset="0"/>
              </a:rPr>
              <a:t>万元。构成特别重大损失。</a:t>
            </a:r>
            <a:endParaRPr lang="en-US" altLang="zh-CN" sz="2400" dirty="0" smtClean="0">
              <a:latin typeface="Times New Roman" pitchFamily="18" charset="0"/>
              <a:cs typeface="Times New Roman" pitchFamily="18" charset="0"/>
            </a:endParaRPr>
          </a:p>
          <a:p>
            <a:pPr>
              <a:lnSpc>
                <a:spcPct val="150000"/>
              </a:lnSpc>
              <a:spcBef>
                <a:spcPts val="0"/>
              </a:spcBef>
              <a:buNone/>
            </a:pPr>
            <a:r>
              <a:rPr lang="zh-CN" altLang="en-US" sz="2400" dirty="0" smtClean="0"/>
              <a:t>             被告人罗涛、徐振杰、徐龙、仲某某分别被判处有期徒刑三到七年，并处罚金</a:t>
            </a:r>
            <a:r>
              <a:rPr lang="en-US" altLang="zh-CN" sz="2400" dirty="0" smtClean="0">
                <a:latin typeface="Times New Roman" pitchFamily="18" charset="0"/>
                <a:cs typeface="Times New Roman" pitchFamily="18" charset="0"/>
              </a:rPr>
              <a:t>8</a:t>
            </a:r>
            <a:r>
              <a:rPr lang="zh-CN" altLang="en-US" sz="2400" dirty="0" smtClean="0">
                <a:latin typeface="Times New Roman" pitchFamily="18" charset="0"/>
                <a:cs typeface="Times New Roman" pitchFamily="18" charset="0"/>
              </a:rPr>
              <a:t>到</a:t>
            </a:r>
            <a:r>
              <a:rPr lang="en-US" altLang="zh-CN" sz="2400" dirty="0" smtClean="0">
                <a:latin typeface="Times New Roman" pitchFamily="18" charset="0"/>
                <a:cs typeface="Times New Roman" pitchFamily="18" charset="0"/>
              </a:rPr>
              <a:t>10</a:t>
            </a:r>
            <a:r>
              <a:rPr lang="zh-CN" altLang="en-US" sz="2400" dirty="0" smtClean="0">
                <a:latin typeface="Times New Roman" pitchFamily="18" charset="0"/>
                <a:cs typeface="Times New Roman" pitchFamily="18" charset="0"/>
              </a:rPr>
              <a:t>万</a:t>
            </a:r>
            <a:r>
              <a:rPr lang="zh-CN" altLang="en-US" sz="2400" dirty="0" smtClean="0"/>
              <a:t>元不等。</a:t>
            </a:r>
            <a:endParaRPr lang="en-US" altLang="zh-CN" sz="2400" dirty="0" smtClean="0"/>
          </a:p>
          <a:p>
            <a:pPr>
              <a:lnSpc>
                <a:spcPct val="150000"/>
              </a:lnSpc>
              <a:spcBef>
                <a:spcPts val="0"/>
              </a:spcBef>
              <a:buFont typeface="Wingdings" pitchFamily="2" charset="2"/>
              <a:buChar char="p"/>
            </a:pPr>
            <a:r>
              <a:rPr lang="zh-CN" altLang="en-US" sz="2400" dirty="0" smtClean="0"/>
              <a:t>被告人为受害人提供的玉米种子既没有通过国家行政管理机关审定，也没有核发该玉米品种的生产经营许可证，造成的巨额经济损失，其行为完全符合生产</a:t>
            </a:r>
            <a:r>
              <a:rPr lang="zh-CN" altLang="en-US" sz="2400" b="1" dirty="0" smtClean="0">
                <a:solidFill>
                  <a:srgbClr val="00B050"/>
                </a:solidFill>
              </a:rPr>
              <a:t>伪劣种子罪</a:t>
            </a:r>
            <a:r>
              <a:rPr lang="zh-CN" altLang="en-US" sz="2400" dirty="0" smtClean="0"/>
              <a:t>的构成要件，且达到“特别重大损失</a:t>
            </a:r>
            <a:r>
              <a:rPr lang="en-US" altLang="zh-CN" sz="2400" dirty="0" smtClean="0">
                <a:latin typeface="Times New Roman" pitchFamily="18" charset="0"/>
                <a:cs typeface="Times New Roman" pitchFamily="18" charset="0"/>
              </a:rPr>
              <a:t>50</a:t>
            </a:r>
            <a:r>
              <a:rPr lang="zh-CN" altLang="en-US" sz="2400" dirty="0" smtClean="0"/>
              <a:t>万元的起点”，应当依法严惩。</a:t>
            </a:r>
            <a:endParaRPr lang="zh-CN" altLang="en-US" sz="2400" dirty="0">
              <a:latin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zh-CN" altLang="en-US" sz="4000" dirty="0" smtClean="0">
                <a:latin typeface="楷体" pitchFamily="49" charset="-122"/>
                <a:ea typeface="楷体" pitchFamily="49" charset="-122"/>
              </a:rPr>
              <a:t>辩护</a:t>
            </a:r>
          </a:p>
        </p:txBody>
      </p:sp>
      <p:sp>
        <p:nvSpPr>
          <p:cNvPr id="3" name="内容占位符 2"/>
          <p:cNvSpPr>
            <a:spLocks noGrp="1"/>
          </p:cNvSpPr>
          <p:nvPr>
            <p:ph idx="1"/>
          </p:nvPr>
        </p:nvSpPr>
        <p:spPr>
          <a:xfrm>
            <a:off x="395536" y="1196752"/>
            <a:ext cx="8496944" cy="5328592"/>
          </a:xfrm>
        </p:spPr>
        <p:txBody>
          <a:bodyPr>
            <a:normAutofit fontScale="85000" lnSpcReduction="10000"/>
          </a:bodyPr>
          <a:lstStyle/>
          <a:p>
            <a:pPr fontAlgn="base">
              <a:lnSpc>
                <a:spcPct val="150000"/>
              </a:lnSpc>
              <a:spcBef>
                <a:spcPts val="0"/>
              </a:spcBef>
              <a:buNone/>
            </a:pPr>
            <a:r>
              <a:rPr lang="en-US" altLang="zh-CN" sz="2400" dirty="0" smtClean="0">
                <a:latin typeface="Times New Roman" pitchFamily="18" charset="0"/>
                <a:cs typeface="Times New Roman" pitchFamily="18" charset="0"/>
              </a:rPr>
              <a:t>1</a:t>
            </a:r>
            <a:r>
              <a:rPr lang="zh-CN" altLang="en-US" sz="2400" dirty="0" smtClean="0">
                <a:latin typeface="Times New Roman" pitchFamily="18" charset="0"/>
                <a:cs typeface="Times New Roman" pitchFamily="18" charset="0"/>
              </a:rPr>
              <a:t>．该法条在生产方面，只有生产假农药、假兽药、假化肥的罪名，并无生产伪劣种子的罪名，因此一审认定罪名错误。（二审改判销售伪劣种子罪）。</a:t>
            </a:r>
            <a:endParaRPr lang="en-US" altLang="zh-CN" sz="2400" dirty="0" smtClean="0">
              <a:latin typeface="Times New Roman" pitchFamily="18" charset="0"/>
              <a:cs typeface="Times New Roman" pitchFamily="18" charset="0"/>
            </a:endParaRPr>
          </a:p>
          <a:p>
            <a:pPr marL="457200" indent="-457200" fontAlgn="base">
              <a:lnSpc>
                <a:spcPct val="150000"/>
              </a:lnSpc>
              <a:spcBef>
                <a:spcPts val="0"/>
              </a:spcBef>
              <a:buAutoNum type="arabicPeriod" startAt="2"/>
            </a:pPr>
            <a:r>
              <a:rPr lang="zh-CN" altLang="en-US" sz="2400" dirty="0" smtClean="0">
                <a:latin typeface="Times New Roman" pitchFamily="18" charset="0"/>
                <a:cs typeface="Times New Roman" pitchFamily="18" charset="0"/>
              </a:rPr>
              <a:t>罗涛等人将亲本种子发放给农民，主要目的是生产而非销售种子。生产出来的种子要全部回收。没有进行销售。</a:t>
            </a:r>
            <a:endParaRPr lang="en-US" altLang="zh-CN" sz="2400" dirty="0" smtClean="0">
              <a:latin typeface="Times New Roman" pitchFamily="18" charset="0"/>
              <a:cs typeface="Times New Roman" pitchFamily="18" charset="0"/>
            </a:endParaRPr>
          </a:p>
          <a:p>
            <a:pPr marL="457200" indent="-457200" fontAlgn="base">
              <a:lnSpc>
                <a:spcPct val="150000"/>
              </a:lnSpc>
              <a:spcBef>
                <a:spcPts val="0"/>
              </a:spcBef>
              <a:buAutoNum type="arabicPeriod" startAt="2"/>
            </a:pPr>
            <a:r>
              <a:rPr lang="zh-CN" altLang="en-US" sz="2400" dirty="0" smtClean="0">
                <a:latin typeface="Times New Roman" pitchFamily="18" charset="0"/>
                <a:cs typeface="Times New Roman" pitchFamily="18" charset="0"/>
              </a:rPr>
              <a:t>执法人员在现场进行</a:t>
            </a:r>
            <a:r>
              <a:rPr lang="en-US" altLang="zh-CN" sz="2400" dirty="0" smtClean="0">
                <a:latin typeface="Times New Roman" pitchFamily="18" charset="0"/>
                <a:cs typeface="Times New Roman" pitchFamily="18" charset="0"/>
              </a:rPr>
              <a:t>Bt</a:t>
            </a:r>
            <a:r>
              <a:rPr lang="zh-CN" altLang="en-US" sz="2400" dirty="0" smtClean="0">
                <a:latin typeface="Times New Roman" pitchFamily="18" charset="0"/>
                <a:cs typeface="Times New Roman" pitchFamily="18" charset="0"/>
              </a:rPr>
              <a:t>基因作物试纸条快速检测。由于快速检测有一定的错误率，根据</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种子法</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，快速检测的结果可以作为行政处罚依据，并没有规定快检可以作为刑事案件的证据。且</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种子法</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规定，被检查人对检测结果有异议的，可以申请复检。辩护律师要求复检，公诉机关没有提供复检检材。</a:t>
            </a:r>
            <a:endParaRPr lang="en-US" altLang="zh-CN" sz="2400" dirty="0" smtClean="0">
              <a:latin typeface="Times New Roman" pitchFamily="18" charset="0"/>
              <a:cs typeface="Times New Roman" pitchFamily="18" charset="0"/>
            </a:endParaRPr>
          </a:p>
          <a:p>
            <a:pPr marL="457200" indent="-457200" fontAlgn="base">
              <a:lnSpc>
                <a:spcPct val="150000"/>
              </a:lnSpc>
              <a:spcBef>
                <a:spcPts val="0"/>
              </a:spcBef>
              <a:buAutoNum type="arabicPeriod" startAt="2"/>
            </a:pPr>
            <a:r>
              <a:rPr lang="zh-CN" altLang="en-US" sz="2400" dirty="0" smtClean="0">
                <a:latin typeface="Times New Roman" pitchFamily="18" charset="0"/>
                <a:cs typeface="Times New Roman" pitchFamily="18" charset="0"/>
              </a:rPr>
              <a:t>另一份检验报告没有检验员的姓名和检验员的资格证号。</a:t>
            </a:r>
            <a:endParaRPr lang="en-US" altLang="zh-CN" sz="2400" dirty="0" smtClean="0">
              <a:latin typeface="Times New Roman" pitchFamily="18" charset="0"/>
              <a:cs typeface="Times New Roman" pitchFamily="18" charset="0"/>
            </a:endParaRPr>
          </a:p>
          <a:p>
            <a:pPr marL="457200" indent="-457200" fontAlgn="base">
              <a:lnSpc>
                <a:spcPct val="170000"/>
              </a:lnSpc>
              <a:spcBef>
                <a:spcPts val="0"/>
              </a:spcBef>
              <a:buNone/>
            </a:pPr>
            <a:r>
              <a:rPr lang="en-US" altLang="zh-CN" sz="2400"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二审结果：罪名从“生产”改判“销售”，刑期不变。</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solidFill>
                  <a:srgbClr val="002060"/>
                </a:solidFill>
                <a:latin typeface="华文楷体" pitchFamily="2" charset="-122"/>
                <a:ea typeface="华文楷体" pitchFamily="2" charset="-122"/>
              </a:rPr>
              <a:t>概念</a:t>
            </a:r>
            <a:endParaRPr lang="zh-CN" altLang="en-US" sz="4000" b="1" dirty="0">
              <a:solidFill>
                <a:srgbClr val="002060"/>
              </a:solidFill>
              <a:latin typeface="华文楷体" pitchFamily="2" charset="-122"/>
              <a:ea typeface="华文楷体" pitchFamily="2" charset="-122"/>
            </a:endParaRPr>
          </a:p>
        </p:txBody>
      </p:sp>
      <p:sp>
        <p:nvSpPr>
          <p:cNvPr id="3" name="内容占位符 2"/>
          <p:cNvSpPr>
            <a:spLocks noGrp="1"/>
          </p:cNvSpPr>
          <p:nvPr>
            <p:ph idx="1"/>
          </p:nvPr>
        </p:nvSpPr>
        <p:spPr>
          <a:xfrm>
            <a:off x="323528" y="1340768"/>
            <a:ext cx="8424936" cy="5040559"/>
          </a:xfrm>
        </p:spPr>
        <p:txBody>
          <a:bodyPr>
            <a:normAutofit fontScale="92500" lnSpcReduction="20000"/>
          </a:bodyPr>
          <a:lstStyle/>
          <a:p>
            <a:pPr>
              <a:lnSpc>
                <a:spcPct val="150000"/>
              </a:lnSpc>
              <a:spcBef>
                <a:spcPts val="0"/>
              </a:spcBef>
              <a:buFont typeface="Symbol" pitchFamily="18" charset="2"/>
              <a:buChar char="*"/>
            </a:pPr>
            <a:r>
              <a:rPr lang="zh-CN" altLang="en-US" sz="2400" b="1" dirty="0" smtClean="0">
                <a:solidFill>
                  <a:srgbClr val="FF0000"/>
                </a:solidFill>
                <a:latin typeface="+mn-ea"/>
              </a:rPr>
              <a:t>生命科学。</a:t>
            </a:r>
            <a:r>
              <a:rPr lang="zh-CN" altLang="en-US" sz="2400" dirty="0" smtClean="0">
                <a:latin typeface="+mn-ea"/>
              </a:rPr>
              <a:t>分子和基因层次认知生命的现代生物学；研究生物的结构、功能、发生和发展规律。</a:t>
            </a:r>
            <a:endParaRPr lang="en-US" altLang="zh-CN" sz="2400" dirty="0" smtClean="0">
              <a:latin typeface="+mn-ea"/>
            </a:endParaRPr>
          </a:p>
          <a:p>
            <a:pPr>
              <a:lnSpc>
                <a:spcPct val="150000"/>
              </a:lnSpc>
              <a:spcBef>
                <a:spcPts val="0"/>
              </a:spcBef>
              <a:buFont typeface="Symbol" pitchFamily="18" charset="2"/>
              <a:buChar char="*"/>
            </a:pPr>
            <a:r>
              <a:rPr lang="zh-CN" altLang="en-US" sz="2400" b="1" dirty="0" smtClean="0">
                <a:solidFill>
                  <a:srgbClr val="FF0000"/>
                </a:solidFill>
                <a:latin typeface="+mn-ea"/>
              </a:rPr>
              <a:t>生物技术。</a:t>
            </a:r>
            <a:r>
              <a:rPr lang="zh-CN" altLang="en-US" sz="2400" dirty="0" smtClean="0">
                <a:latin typeface="+mn-ea"/>
              </a:rPr>
              <a:t>以生命科学为为基础，对生物或生物成分进行改造和利用，为人类提供特定产品或服务。</a:t>
            </a:r>
            <a:endParaRPr lang="en-US" altLang="zh-CN" sz="2400" dirty="0" smtClean="0">
              <a:latin typeface="+mn-ea"/>
            </a:endParaRPr>
          </a:p>
          <a:p>
            <a:pPr>
              <a:lnSpc>
                <a:spcPct val="150000"/>
              </a:lnSpc>
              <a:spcBef>
                <a:spcPts val="0"/>
              </a:spcBef>
              <a:buFont typeface="Symbol" pitchFamily="18" charset="2"/>
              <a:buChar char="*"/>
            </a:pPr>
            <a:r>
              <a:rPr lang="zh-CN" altLang="en-US" sz="2400" b="1" dirty="0" smtClean="0">
                <a:solidFill>
                  <a:srgbClr val="FF0000"/>
                </a:solidFill>
                <a:latin typeface="+mn-ea"/>
              </a:rPr>
              <a:t>医学。</a:t>
            </a:r>
            <a:r>
              <a:rPr lang="zh-CN" altLang="en-US" sz="2400" dirty="0" smtClean="0"/>
              <a:t>从细胞、组织、器官、系统层次研究生命现象和生命活动的本质与规律，揭示疾病机理，开发诊疗技术，通过治疗和预防以最大程度上消除、控制或延缓疾病。</a:t>
            </a:r>
            <a:endParaRPr lang="en-US" altLang="zh-CN" sz="2400" dirty="0" smtClean="0">
              <a:latin typeface="+mn-ea"/>
            </a:endParaRPr>
          </a:p>
          <a:p>
            <a:pPr>
              <a:lnSpc>
                <a:spcPct val="150000"/>
              </a:lnSpc>
              <a:spcBef>
                <a:spcPts val="0"/>
              </a:spcBef>
              <a:buFont typeface="Symbol" pitchFamily="18" charset="2"/>
              <a:buChar char="*"/>
            </a:pPr>
            <a:r>
              <a:rPr lang="zh-CN" altLang="en-US" sz="2400" b="1" dirty="0" smtClean="0">
                <a:solidFill>
                  <a:srgbClr val="FF0000"/>
                </a:solidFill>
                <a:latin typeface="+mn-ea"/>
              </a:rPr>
              <a:t>农业生物技术。</a:t>
            </a:r>
            <a:r>
              <a:rPr lang="zh-CN" altLang="en-US" sz="2400" dirty="0" smtClean="0"/>
              <a:t>改良动植物及微生物品种生产性状，培育动植物及微生物新品种，生产生物农药、生物兽药与疫苗。</a:t>
            </a:r>
            <a:endParaRPr lang="en-US" altLang="zh-CN" sz="2400" b="1" dirty="0" smtClean="0">
              <a:solidFill>
                <a:srgbClr val="FF0000"/>
              </a:solidFill>
              <a:latin typeface="+mn-ea"/>
            </a:endParaRPr>
          </a:p>
          <a:p>
            <a:pPr>
              <a:lnSpc>
                <a:spcPct val="150000"/>
              </a:lnSpc>
              <a:spcBef>
                <a:spcPts val="0"/>
              </a:spcBef>
              <a:buFont typeface="Symbol" pitchFamily="18" charset="2"/>
              <a:buChar char="*"/>
            </a:pPr>
            <a:r>
              <a:rPr lang="zh-CN" altLang="en-US" sz="2400" b="1" dirty="0" smtClean="0">
                <a:solidFill>
                  <a:srgbClr val="FF0000"/>
                </a:solidFill>
                <a:latin typeface="+mn-ea"/>
              </a:rPr>
              <a:t>工业生物技术。</a:t>
            </a:r>
            <a:r>
              <a:rPr lang="zh-CN" altLang="en-US" sz="2400" dirty="0" smtClean="0"/>
              <a:t>利用生物功能，进行大规模的物质加工与转化，制造生物基化学品、生物基材料、生物燃料、食品。</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854968"/>
          </a:xfrm>
        </p:spPr>
        <p:txBody>
          <a:bodyPr>
            <a:noAutofit/>
          </a:bodyPr>
          <a:lstStyle/>
          <a:p>
            <a:r>
              <a:rPr lang="zh-CN" altLang="en-US" sz="3200" b="1" dirty="0" smtClean="0">
                <a:solidFill>
                  <a:schemeClr val="accent5">
                    <a:lumMod val="50000"/>
                  </a:schemeClr>
                </a:solidFill>
                <a:latin typeface="Times New Roman" pitchFamily="18" charset="0"/>
                <a:cs typeface="Times New Roman" pitchFamily="18" charset="0"/>
              </a:rPr>
              <a:t>现 状</a:t>
            </a:r>
            <a:endParaRPr lang="zh-CN" altLang="en-US" sz="3200" b="1" dirty="0">
              <a:solidFill>
                <a:schemeClr val="accent5">
                  <a:lumMod val="50000"/>
                </a:schemeClr>
              </a:solidFill>
              <a:latin typeface="Times New Roman" pitchFamily="18" charset="0"/>
              <a:cs typeface="Times New Roman" pitchFamily="18" charset="0"/>
            </a:endParaRPr>
          </a:p>
        </p:txBody>
      </p:sp>
      <p:sp>
        <p:nvSpPr>
          <p:cNvPr id="3" name="内容占位符 2"/>
          <p:cNvSpPr>
            <a:spLocks noGrp="1"/>
          </p:cNvSpPr>
          <p:nvPr>
            <p:ph idx="1"/>
          </p:nvPr>
        </p:nvSpPr>
        <p:spPr>
          <a:xfrm>
            <a:off x="467544" y="1484784"/>
            <a:ext cx="8064896" cy="4680520"/>
          </a:xfrm>
        </p:spPr>
        <p:txBody>
          <a:bodyPr>
            <a:noAutofit/>
          </a:bodyPr>
          <a:lstStyle/>
          <a:p>
            <a:pPr algn="just">
              <a:lnSpc>
                <a:spcPct val="150000"/>
              </a:lnSpc>
              <a:spcBef>
                <a:spcPts val="0"/>
              </a:spcBef>
              <a:buFont typeface="Wingdings" pitchFamily="2" charset="2"/>
              <a:buChar char="p"/>
            </a:pPr>
            <a:r>
              <a:rPr lang="zh-CN" altLang="en-US" sz="2000" dirty="0" smtClean="0">
                <a:latin typeface="Times New Roman" pitchFamily="18" charset="0"/>
                <a:cs typeface="Times New Roman" pitchFamily="18" charset="0"/>
              </a:rPr>
              <a:t>按种植面积排序：</a:t>
            </a:r>
            <a:r>
              <a:rPr lang="en-US" altLang="zh-CN" sz="2000" dirty="0" smtClean="0">
                <a:latin typeface="Times New Roman" pitchFamily="18" charset="0"/>
                <a:cs typeface="Times New Roman" pitchFamily="18" charset="0"/>
              </a:rPr>
              <a:t>2018</a:t>
            </a:r>
            <a:r>
              <a:rPr lang="zh-CN" altLang="en-US" sz="2000" dirty="0" smtClean="0">
                <a:latin typeface="Times New Roman" pitchFamily="18" charset="0"/>
                <a:cs typeface="Times New Roman" pitchFamily="18" charset="0"/>
              </a:rPr>
              <a:t>年，转基因大豆种植面积</a:t>
            </a:r>
            <a:r>
              <a:rPr lang="en-US" altLang="zh-CN" sz="2000" dirty="0" smtClean="0">
                <a:latin typeface="Times New Roman" pitchFamily="18" charset="0"/>
                <a:cs typeface="Times New Roman" pitchFamily="18" charset="0"/>
              </a:rPr>
              <a:t>9590</a:t>
            </a:r>
            <a:r>
              <a:rPr lang="zh-CN" altLang="en-US" sz="2000" dirty="0" smtClean="0">
                <a:latin typeface="Times New Roman" pitchFamily="18" charset="0"/>
                <a:cs typeface="Times New Roman" pitchFamily="18" charset="0"/>
              </a:rPr>
              <a:t>万公顷（份额为</a:t>
            </a:r>
            <a:r>
              <a:rPr lang="en-US" altLang="zh-CN" sz="2000" dirty="0" smtClean="0">
                <a:latin typeface="Times New Roman" pitchFamily="18" charset="0"/>
                <a:cs typeface="Times New Roman" pitchFamily="18" charset="0"/>
              </a:rPr>
              <a:t>78%</a:t>
            </a:r>
            <a:r>
              <a:rPr lang="zh-CN" altLang="en-US" sz="2000" dirty="0" smtClean="0">
                <a:latin typeface="Times New Roman" pitchFamily="18" charset="0"/>
                <a:cs typeface="Times New Roman" pitchFamily="18" charset="0"/>
              </a:rPr>
              <a:t>）。其次是玉米（</a:t>
            </a:r>
            <a:r>
              <a:rPr lang="en-US" altLang="zh-CN" sz="2000" dirty="0" smtClean="0">
                <a:latin typeface="Times New Roman" pitchFamily="18" charset="0"/>
                <a:cs typeface="Times New Roman" pitchFamily="18" charset="0"/>
              </a:rPr>
              <a:t>5890</a:t>
            </a:r>
            <a:r>
              <a:rPr lang="zh-CN" altLang="en-US" sz="2000" dirty="0" smtClean="0">
                <a:latin typeface="Times New Roman" pitchFamily="18" charset="0"/>
                <a:cs typeface="Times New Roman" pitchFamily="18" charset="0"/>
              </a:rPr>
              <a:t>万公顷，</a:t>
            </a:r>
            <a:r>
              <a:rPr lang="en-US" altLang="zh-CN" sz="2000" dirty="0" smtClean="0">
                <a:latin typeface="Times New Roman" pitchFamily="18" charset="0"/>
                <a:cs typeface="Times New Roman" pitchFamily="18" charset="0"/>
              </a:rPr>
              <a:t>30%</a:t>
            </a:r>
            <a:r>
              <a:rPr lang="zh-CN" altLang="en-US" sz="2000" dirty="0" smtClean="0">
                <a:latin typeface="Times New Roman" pitchFamily="18" charset="0"/>
                <a:cs typeface="Times New Roman" pitchFamily="18" charset="0"/>
              </a:rPr>
              <a:t>）、棉花（</a:t>
            </a:r>
            <a:r>
              <a:rPr lang="en-US" altLang="zh-CN" sz="2000" dirty="0" smtClean="0">
                <a:latin typeface="Times New Roman" pitchFamily="18" charset="0"/>
                <a:cs typeface="Times New Roman" pitchFamily="18" charset="0"/>
              </a:rPr>
              <a:t>2490</a:t>
            </a:r>
            <a:r>
              <a:rPr lang="zh-CN" altLang="en-US" sz="2000" dirty="0" smtClean="0">
                <a:latin typeface="Times New Roman" pitchFamily="18" charset="0"/>
                <a:cs typeface="Times New Roman" pitchFamily="18" charset="0"/>
              </a:rPr>
              <a:t>万公顷，</a:t>
            </a:r>
            <a:r>
              <a:rPr lang="en-US" altLang="zh-CN" sz="2000" dirty="0" smtClean="0">
                <a:latin typeface="Times New Roman" pitchFamily="18" charset="0"/>
                <a:cs typeface="Times New Roman" pitchFamily="18" charset="0"/>
              </a:rPr>
              <a:t>76%</a:t>
            </a:r>
            <a:r>
              <a:rPr lang="zh-CN" altLang="en-US" sz="2000" dirty="0" smtClean="0">
                <a:latin typeface="Times New Roman" pitchFamily="18" charset="0"/>
                <a:cs typeface="Times New Roman" pitchFamily="18" charset="0"/>
              </a:rPr>
              <a:t>）和油菜（</a:t>
            </a:r>
            <a:r>
              <a:rPr lang="en-US" altLang="zh-CN" sz="2000" dirty="0" smtClean="0">
                <a:latin typeface="Times New Roman" pitchFamily="18" charset="0"/>
                <a:cs typeface="Times New Roman" pitchFamily="18" charset="0"/>
              </a:rPr>
              <a:t>1010</a:t>
            </a:r>
            <a:r>
              <a:rPr lang="zh-CN" altLang="en-US" sz="2000" dirty="0" smtClean="0">
                <a:latin typeface="Times New Roman" pitchFamily="18" charset="0"/>
                <a:cs typeface="Times New Roman" pitchFamily="18" charset="0"/>
              </a:rPr>
              <a:t>万公顷，</a:t>
            </a:r>
            <a:r>
              <a:rPr lang="en-US" altLang="zh-CN" sz="2000" dirty="0" smtClean="0">
                <a:latin typeface="Times New Roman" pitchFamily="18" charset="0"/>
                <a:cs typeface="Times New Roman" pitchFamily="18" charset="0"/>
              </a:rPr>
              <a:t>29%</a:t>
            </a:r>
            <a:r>
              <a:rPr lang="zh-CN" altLang="en-US" sz="2000" dirty="0" smtClean="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a:p>
            <a:pPr>
              <a:lnSpc>
                <a:spcPct val="150000"/>
              </a:lnSpc>
              <a:spcBef>
                <a:spcPts val="0"/>
              </a:spcBef>
              <a:buFont typeface="Wingdings" pitchFamily="2" charset="2"/>
              <a:buChar char="p"/>
            </a:pPr>
            <a:r>
              <a:rPr lang="zh-CN" altLang="en-US" sz="2000" dirty="0" smtClean="0">
                <a:latin typeface="Times New Roman" pitchFamily="18" charset="0"/>
                <a:cs typeface="Times New Roman" pitchFamily="18" charset="0"/>
              </a:rPr>
              <a:t>农业部批准在中国种植：</a:t>
            </a:r>
            <a:r>
              <a:rPr lang="zh-CN" altLang="en-US" sz="2000" dirty="0" smtClean="0"/>
              <a:t>转基因棉花、番木瓜。</a:t>
            </a:r>
            <a:endParaRPr lang="en-US" altLang="zh-CN" sz="2000" dirty="0" smtClean="0"/>
          </a:p>
          <a:p>
            <a:pPr>
              <a:lnSpc>
                <a:spcPct val="150000"/>
              </a:lnSpc>
              <a:spcBef>
                <a:spcPts val="0"/>
              </a:spcBef>
              <a:buFont typeface="Wingdings" pitchFamily="2" charset="2"/>
              <a:buChar char="p"/>
            </a:pPr>
            <a:r>
              <a:rPr lang="zh-CN" altLang="en-US" sz="2000" dirty="0" smtClean="0">
                <a:latin typeface="Times New Roman" pitchFamily="18" charset="0"/>
                <a:cs typeface="Times New Roman" pitchFamily="18" charset="0"/>
              </a:rPr>
              <a:t>农业部</a:t>
            </a:r>
            <a:r>
              <a:rPr lang="zh-CN" altLang="en-US" sz="2000" dirty="0" smtClean="0"/>
              <a:t>批准可以进口进行加工的：转基因大豆、玉米、棉花、油菜和甜菜</a:t>
            </a:r>
            <a:endParaRPr lang="en-US" altLang="zh-CN" sz="2000" dirty="0" smtClean="0"/>
          </a:p>
          <a:p>
            <a:pPr>
              <a:lnSpc>
                <a:spcPct val="150000"/>
              </a:lnSpc>
              <a:spcBef>
                <a:spcPts val="0"/>
              </a:spcBef>
              <a:buFont typeface="Wingdings" pitchFamily="2" charset="2"/>
              <a:buChar char="p"/>
            </a:pPr>
            <a:r>
              <a:rPr lang="zh-CN" altLang="en-US" sz="2000" dirty="0" smtClean="0"/>
              <a:t>农业部批准可以实验的种植作物：</a:t>
            </a:r>
            <a:r>
              <a:rPr lang="zh-CN" altLang="en-US" sz="2000" dirty="0" smtClean="0">
                <a:latin typeface="Times New Roman" pitchFamily="18" charset="0"/>
                <a:cs typeface="Times New Roman" pitchFamily="18" charset="0"/>
              </a:rPr>
              <a:t>转基因生物安全证书</a:t>
            </a:r>
            <a:r>
              <a:rPr lang="en-US" altLang="zh-CN" sz="2000" dirty="0" smtClean="0">
                <a:latin typeface="Times New Roman" pitchFamily="18" charset="0"/>
                <a:cs typeface="Times New Roman" pitchFamily="18" charset="0"/>
              </a:rPr>
              <a:t>149</a:t>
            </a:r>
            <a:r>
              <a:rPr lang="zh-CN" altLang="en-US" sz="2000" dirty="0" smtClean="0">
                <a:latin typeface="Times New Roman" pitchFamily="18" charset="0"/>
                <a:cs typeface="Times New Roman" pitchFamily="18" charset="0"/>
              </a:rPr>
              <a:t>个。</a:t>
            </a:r>
            <a:endParaRPr lang="en-US" altLang="zh-CN" sz="2000" dirty="0" smtClean="0"/>
          </a:p>
          <a:p>
            <a:pPr>
              <a:lnSpc>
                <a:spcPct val="150000"/>
              </a:lnSpc>
              <a:spcBef>
                <a:spcPts val="0"/>
              </a:spcBef>
              <a:buFont typeface="Wingdings" pitchFamily="2" charset="2"/>
              <a:buChar char="p"/>
            </a:pPr>
            <a:r>
              <a:rPr lang="zh-CN" altLang="en-US" sz="2000" dirty="0" smtClean="0"/>
              <a:t>中国已培育一批转基因抗虫和耐除草剂玉米优良新品种，但尚未批准商业化种植。</a:t>
            </a:r>
            <a:endParaRPr lang="en-US" altLang="zh-CN" sz="2000" dirty="0" smtClean="0"/>
          </a:p>
          <a:p>
            <a:pPr>
              <a:lnSpc>
                <a:spcPct val="150000"/>
              </a:lnSpc>
              <a:spcBef>
                <a:spcPts val="0"/>
              </a:spcBef>
              <a:buFont typeface="Wingdings" pitchFamily="2" charset="2"/>
              <a:buChar char="p"/>
            </a:pPr>
            <a:r>
              <a:rPr lang="zh-CN" altLang="en-US" sz="2000" dirty="0" smtClean="0"/>
              <a:t>主粮（小麦、水稻、玉米）是焦点。阿根廷批准抗干旱转基因小麦。</a:t>
            </a:r>
            <a:endParaRPr lang="en-US" altLang="zh-CN"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1008112"/>
          </a:xfrm>
        </p:spPr>
        <p:txBody>
          <a:bodyPr>
            <a:noAutofit/>
          </a:bodyPr>
          <a:lstStyle/>
          <a:p>
            <a:r>
              <a:rPr lang="zh-CN" altLang="en-US" sz="3200" dirty="0" smtClean="0">
                <a:latin typeface="Times New Roman" pitchFamily="18" charset="0"/>
                <a:cs typeface="Times New Roman" pitchFamily="18" charset="0"/>
              </a:rPr>
              <a:t>转基因作物的发展趋势</a:t>
            </a:r>
            <a:endParaRPr lang="zh-CN" altLang="en-US" sz="3200" dirty="0">
              <a:latin typeface="Times New Roman" pitchFamily="18" charset="0"/>
              <a:cs typeface="Times New Roman" pitchFamily="18" charset="0"/>
            </a:endParaRPr>
          </a:p>
        </p:txBody>
      </p:sp>
      <p:sp>
        <p:nvSpPr>
          <p:cNvPr id="3" name="内容占位符 2"/>
          <p:cNvSpPr>
            <a:spLocks noGrp="1"/>
          </p:cNvSpPr>
          <p:nvPr>
            <p:ph idx="1"/>
          </p:nvPr>
        </p:nvSpPr>
        <p:spPr>
          <a:xfrm>
            <a:off x="467544" y="1052736"/>
            <a:ext cx="8064896" cy="5544616"/>
          </a:xfrm>
        </p:spPr>
        <p:txBody>
          <a:bodyPr>
            <a:noAutofit/>
          </a:bodyPr>
          <a:lstStyle/>
          <a:p>
            <a:pPr algn="just">
              <a:lnSpc>
                <a:spcPct val="150000"/>
              </a:lnSpc>
              <a:spcBef>
                <a:spcPts val="0"/>
              </a:spcBef>
              <a:buFont typeface="Wingdings" pitchFamily="2" charset="2"/>
              <a:buChar char="p"/>
            </a:pPr>
            <a:r>
              <a:rPr lang="zh-CN" altLang="en-US" sz="2400" dirty="0" smtClean="0">
                <a:latin typeface="Times New Roman" pitchFamily="18" charset="0"/>
                <a:cs typeface="Times New Roman" pitchFamily="18" charset="0"/>
              </a:rPr>
              <a:t> 生物农业技术可有效降低化学农药过量使用问题。以</a:t>
            </a:r>
            <a:r>
              <a:rPr lang="en-US" altLang="zh-CN" sz="2400" dirty="0" err="1" smtClean="0">
                <a:latin typeface="Times New Roman" pitchFamily="18" charset="0"/>
                <a:cs typeface="Times New Roman" pitchFamily="18" charset="0"/>
              </a:rPr>
              <a:t>CRISPR</a:t>
            </a: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为代表的基因编辑技术在农业领域中快速应用，增强农作物抗性，大幅降低育种时间。</a:t>
            </a:r>
            <a:endParaRPr lang="en-US" altLang="zh-CN" sz="2400" dirty="0" smtClean="0">
              <a:latin typeface="Times New Roman" pitchFamily="18" charset="0"/>
              <a:cs typeface="Times New Roman" pitchFamily="18" charset="0"/>
            </a:endParaRPr>
          </a:p>
          <a:p>
            <a:pPr algn="just">
              <a:lnSpc>
                <a:spcPct val="150000"/>
              </a:lnSpc>
              <a:spcBef>
                <a:spcPts val="0"/>
              </a:spcBef>
              <a:buFont typeface="Wingdings" pitchFamily="2" charset="2"/>
              <a:buChar char="p"/>
            </a:pPr>
            <a:r>
              <a:rPr lang="en-US" altLang="zh-CN" sz="2400" dirty="0" smtClean="0">
                <a:latin typeface="Times New Roman" pitchFamily="18" charset="0"/>
                <a:cs typeface="Times New Roman" pitchFamily="18" charset="0"/>
              </a:rPr>
              <a:t> 2017</a:t>
            </a:r>
            <a:r>
              <a:rPr lang="zh-CN" altLang="en-US" sz="2400" dirty="0" smtClean="0">
                <a:latin typeface="Times New Roman" pitchFamily="18" charset="0"/>
                <a:cs typeface="Times New Roman" pitchFamily="18" charset="0"/>
              </a:rPr>
              <a:t>年全球转基因作物种植面积持续升高，</a:t>
            </a:r>
            <a:r>
              <a:rPr lang="en-US" altLang="zh-CN" sz="2400" dirty="0" smtClean="0">
                <a:latin typeface="Times New Roman" pitchFamily="18" charset="0"/>
                <a:cs typeface="Times New Roman" pitchFamily="18" charset="0"/>
              </a:rPr>
              <a:t>24</a:t>
            </a:r>
            <a:r>
              <a:rPr lang="zh-CN" altLang="en-US" sz="2400" dirty="0" smtClean="0">
                <a:latin typeface="Times New Roman" pitchFamily="18" charset="0"/>
                <a:cs typeface="Times New Roman" pitchFamily="18" charset="0"/>
              </a:rPr>
              <a:t>个国家种植了</a:t>
            </a:r>
            <a:r>
              <a:rPr lang="en-US" altLang="zh-CN" sz="2400" dirty="0" smtClean="0">
                <a:latin typeface="Times New Roman" pitchFamily="18" charset="0"/>
                <a:cs typeface="Times New Roman" pitchFamily="18" charset="0"/>
              </a:rPr>
              <a:t>1.898</a:t>
            </a:r>
            <a:r>
              <a:rPr lang="zh-CN" altLang="en-US" sz="2400" dirty="0" smtClean="0">
                <a:latin typeface="Times New Roman" pitchFamily="18" charset="0"/>
                <a:cs typeface="Times New Roman" pitchFamily="18" charset="0"/>
              </a:rPr>
              <a:t>亿公顷转基因作物，比</a:t>
            </a:r>
            <a:r>
              <a:rPr lang="en-US" altLang="zh-CN" sz="2400" dirty="0" smtClean="0">
                <a:latin typeface="Times New Roman" pitchFamily="18" charset="0"/>
                <a:cs typeface="Times New Roman" pitchFamily="18" charset="0"/>
              </a:rPr>
              <a:t>2016</a:t>
            </a:r>
            <a:r>
              <a:rPr lang="zh-CN" altLang="en-US" sz="2400" dirty="0" smtClean="0">
                <a:latin typeface="Times New Roman" pitchFamily="18" charset="0"/>
                <a:cs typeface="Times New Roman" pitchFamily="18" charset="0"/>
              </a:rPr>
              <a:t>年</a:t>
            </a:r>
            <a:r>
              <a:rPr lang="en-US" altLang="zh-CN" sz="2400" dirty="0" smtClean="0">
                <a:latin typeface="Times New Roman" pitchFamily="18" charset="0"/>
                <a:cs typeface="Times New Roman" pitchFamily="18" charset="0"/>
              </a:rPr>
              <a:t>1.851</a:t>
            </a:r>
            <a:r>
              <a:rPr lang="zh-CN" altLang="en-US" sz="2400" dirty="0" smtClean="0">
                <a:latin typeface="Times New Roman" pitchFamily="18" charset="0"/>
                <a:cs typeface="Times New Roman" pitchFamily="18" charset="0"/>
              </a:rPr>
              <a:t>亿公顷增加了</a:t>
            </a:r>
            <a:r>
              <a:rPr lang="en-US" altLang="zh-CN" sz="2400" dirty="0" smtClean="0">
                <a:latin typeface="Times New Roman" pitchFamily="18" charset="0"/>
                <a:cs typeface="Times New Roman" pitchFamily="18" charset="0"/>
              </a:rPr>
              <a:t>470</a:t>
            </a:r>
            <a:r>
              <a:rPr lang="zh-CN" altLang="en-US" sz="2400" dirty="0" smtClean="0">
                <a:latin typeface="Times New Roman" pitchFamily="18" charset="0"/>
                <a:cs typeface="Times New Roman" pitchFamily="18" charset="0"/>
              </a:rPr>
              <a:t>万公顷，</a:t>
            </a:r>
            <a:r>
              <a:rPr lang="en-US" altLang="zh-CN" sz="2400" dirty="0" smtClean="0">
                <a:latin typeface="Times New Roman" pitchFamily="18" charset="0"/>
                <a:cs typeface="Times New Roman" pitchFamily="18" charset="0"/>
              </a:rPr>
              <a:t>43</a:t>
            </a:r>
            <a:r>
              <a:rPr lang="zh-CN" altLang="en-US" sz="2400" dirty="0" smtClean="0">
                <a:latin typeface="Times New Roman" pitchFamily="18" charset="0"/>
                <a:cs typeface="Times New Roman" pitchFamily="18" charset="0"/>
              </a:rPr>
              <a:t>个国家</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地区进口转基因作物用于粮食、饲料和加工。</a:t>
            </a:r>
            <a:endParaRPr lang="en-US" altLang="zh-CN" sz="2400" dirty="0" smtClean="0">
              <a:latin typeface="Times New Roman" pitchFamily="18" charset="0"/>
              <a:cs typeface="Times New Roman" pitchFamily="18" charset="0"/>
            </a:endParaRPr>
          </a:p>
          <a:p>
            <a:pPr algn="just">
              <a:lnSpc>
                <a:spcPct val="150000"/>
              </a:lnSpc>
              <a:spcBef>
                <a:spcPts val="0"/>
              </a:spcBef>
              <a:buFont typeface="Wingdings" pitchFamily="2" charset="2"/>
              <a:buChar char="p"/>
            </a:pPr>
            <a:r>
              <a:rPr lang="zh-CN" altLang="en-US" sz="2400" dirty="0" smtClean="0">
                <a:latin typeface="Times New Roman" pitchFamily="18" charset="0"/>
                <a:cs typeface="Times New Roman" pitchFamily="18" charset="0"/>
              </a:rPr>
              <a:t> 转基因新产品作物持续增加，</a:t>
            </a:r>
            <a:r>
              <a:rPr lang="en-US" altLang="zh-CN" sz="2400" dirty="0" smtClean="0">
                <a:latin typeface="Times New Roman" pitchFamily="18" charset="0"/>
                <a:cs typeface="Times New Roman" pitchFamily="18" charset="0"/>
              </a:rPr>
              <a:t>2017</a:t>
            </a:r>
            <a:r>
              <a:rPr lang="zh-CN" altLang="en-US" sz="2400" dirty="0" smtClean="0">
                <a:latin typeface="Times New Roman" pitchFamily="18" charset="0"/>
                <a:cs typeface="Times New Roman" pitchFamily="18" charset="0"/>
              </a:rPr>
              <a:t>年有</a:t>
            </a:r>
            <a:r>
              <a:rPr lang="en-US" altLang="zh-CN" sz="2400" dirty="0" smtClean="0">
                <a:latin typeface="Times New Roman" pitchFamily="18" charset="0"/>
                <a:cs typeface="Times New Roman" pitchFamily="18" charset="0"/>
              </a:rPr>
              <a:t>102</a:t>
            </a:r>
            <a:r>
              <a:rPr lang="zh-CN" altLang="en-US" sz="2400" dirty="0" smtClean="0">
                <a:latin typeface="Times New Roman" pitchFamily="18" charset="0"/>
                <a:cs typeface="Times New Roman" pitchFamily="18" charset="0"/>
              </a:rPr>
              <a:t>种关于转基因作物的批准申请，涉及</a:t>
            </a:r>
            <a:r>
              <a:rPr lang="en-US" altLang="zh-CN" sz="2400" dirty="0" smtClean="0">
                <a:latin typeface="Times New Roman" pitchFamily="18" charset="0"/>
                <a:cs typeface="Times New Roman" pitchFamily="18" charset="0"/>
              </a:rPr>
              <a:t>65</a:t>
            </a:r>
            <a:r>
              <a:rPr lang="zh-CN" altLang="en-US" sz="2400" dirty="0" smtClean="0">
                <a:latin typeface="Times New Roman" pitchFamily="18" charset="0"/>
                <a:cs typeface="Times New Roman" pitchFamily="18" charset="0"/>
              </a:rPr>
              <a:t>个品种；有</a:t>
            </a:r>
            <a:r>
              <a:rPr lang="en-US" altLang="zh-CN" sz="2400" dirty="0" smtClean="0">
                <a:latin typeface="Times New Roman" pitchFamily="18" charset="0"/>
                <a:cs typeface="Times New Roman" pitchFamily="18" charset="0"/>
              </a:rPr>
              <a:t>6</a:t>
            </a:r>
            <a:r>
              <a:rPr lang="zh-CN" altLang="en-US" sz="2400" dirty="0" smtClean="0">
                <a:latin typeface="Times New Roman" pitchFamily="18" charset="0"/>
                <a:cs typeface="Times New Roman" pitchFamily="18" charset="0"/>
              </a:rPr>
              <a:t>个新的转基因作物品种获得批准。</a:t>
            </a:r>
            <a:endParaRPr lang="en-US" altLang="zh-CN" sz="2400" dirty="0" smtClean="0">
              <a:latin typeface="Times New Roman" pitchFamily="18" charset="0"/>
              <a:cs typeface="Times New Roman" pitchFamily="18" charset="0"/>
            </a:endParaRPr>
          </a:p>
          <a:p>
            <a:pPr>
              <a:lnSpc>
                <a:spcPct val="150000"/>
              </a:lnSpc>
              <a:spcBef>
                <a:spcPts val="0"/>
              </a:spcBef>
              <a:buFont typeface="Wingdings" pitchFamily="2" charset="2"/>
              <a:buChar char="p"/>
            </a:pPr>
            <a:endParaRPr lang="zh-CN" alt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smtClean="0">
                <a:latin typeface="Times New Roman" pitchFamily="18" charset="0"/>
                <a:cs typeface="Times New Roman" pitchFamily="18" charset="0"/>
              </a:rPr>
              <a:t>14.2  </a:t>
            </a:r>
            <a:r>
              <a:rPr lang="zh-CN" altLang="en-US" sz="3200" dirty="0" smtClean="0">
                <a:latin typeface="Times New Roman" pitchFamily="18" charset="0"/>
                <a:cs typeface="Times New Roman" pitchFamily="18" charset="0"/>
              </a:rPr>
              <a:t>转基因农产品准入机制</a:t>
            </a:r>
            <a:endParaRPr lang="zh-CN" altLang="en-US" sz="3200" dirty="0">
              <a:latin typeface="Times New Roman" pitchFamily="18" charset="0"/>
              <a:cs typeface="Times New Roman" pitchFamily="18" charset="0"/>
            </a:endParaRPr>
          </a:p>
        </p:txBody>
      </p:sp>
      <p:sp>
        <p:nvSpPr>
          <p:cNvPr id="3" name="内容占位符 2"/>
          <p:cNvSpPr>
            <a:spLocks noGrp="1"/>
          </p:cNvSpPr>
          <p:nvPr>
            <p:ph idx="1"/>
          </p:nvPr>
        </p:nvSpPr>
        <p:spPr>
          <a:xfrm>
            <a:off x="395536" y="1556792"/>
            <a:ext cx="8352928" cy="5040560"/>
          </a:xfrm>
        </p:spPr>
        <p:txBody>
          <a:bodyPr>
            <a:noAutofit/>
          </a:bodyPr>
          <a:lstStyle/>
          <a:p>
            <a:pPr>
              <a:lnSpc>
                <a:spcPct val="150000"/>
              </a:lnSpc>
              <a:spcBef>
                <a:spcPts val="0"/>
              </a:spcBef>
              <a:buFont typeface="Wingdings" pitchFamily="2" charset="2"/>
              <a:buChar char="p"/>
            </a:pPr>
            <a:r>
              <a:rPr lang="zh-CN" altLang="en-US" sz="2400" dirty="0" smtClean="0"/>
              <a:t>美国和欧盟采取了不同的立法理念。</a:t>
            </a:r>
            <a:endParaRPr lang="en-US" altLang="zh-CN" sz="2400" dirty="0" smtClean="0"/>
          </a:p>
          <a:p>
            <a:pPr>
              <a:lnSpc>
                <a:spcPct val="150000"/>
              </a:lnSpc>
              <a:spcBef>
                <a:spcPts val="0"/>
              </a:spcBef>
              <a:buFont typeface="Wingdings" pitchFamily="2" charset="2"/>
              <a:buChar char="p"/>
            </a:pPr>
            <a:r>
              <a:rPr lang="zh-CN" altLang="en-US" sz="2400" dirty="0" smtClean="0"/>
              <a:t>美国采取“可靠科学原则”：只有转基因技术存在科学证据证明的风险，且可能导致损害时，才能采取管制措施。</a:t>
            </a:r>
            <a:endParaRPr lang="en-US" altLang="zh-CN" sz="2400" dirty="0" smtClean="0"/>
          </a:p>
          <a:p>
            <a:pPr>
              <a:lnSpc>
                <a:spcPct val="150000"/>
              </a:lnSpc>
              <a:spcBef>
                <a:spcPts val="0"/>
              </a:spcBef>
              <a:buFont typeface="Wingdings" pitchFamily="2" charset="2"/>
              <a:buChar char="p"/>
            </a:pPr>
            <a:r>
              <a:rPr lang="zh-CN" altLang="en-US" sz="2400" dirty="0" smtClean="0"/>
              <a:t>欧盟采取“预防原则”：如果基因技术存在可能的风险，就应当予以管制，即使没有任何科学证据证明风险的存在。</a:t>
            </a:r>
            <a:endParaRPr lang="en-US" altLang="zh-CN" sz="2400" dirty="0" smtClean="0"/>
          </a:p>
          <a:p>
            <a:pPr>
              <a:lnSpc>
                <a:spcPct val="150000"/>
              </a:lnSpc>
              <a:spcBef>
                <a:spcPts val="0"/>
              </a:spcBef>
              <a:buFont typeface="Wingdings" pitchFamily="2" charset="2"/>
              <a:buChar char="p"/>
            </a:pPr>
            <a:r>
              <a:rPr lang="zh-CN" altLang="en-US" sz="2400" dirty="0" smtClean="0"/>
              <a:t>在转基因食品安全性不确定的情形下，美国采取的是“安全推定”，欧盟采取的是“不安全推定”。</a:t>
            </a:r>
            <a:endParaRPr lang="en-US" altLang="zh-CN" sz="2400" dirty="0" smtClean="0"/>
          </a:p>
          <a:p>
            <a:pPr>
              <a:lnSpc>
                <a:spcPct val="150000"/>
              </a:lnSpc>
              <a:spcBef>
                <a:spcPts val="0"/>
              </a:spcBef>
              <a:buFont typeface="Wingdings" pitchFamily="2" charset="2"/>
              <a:buChar char="p"/>
            </a:pPr>
            <a:r>
              <a:rPr lang="zh-CN" altLang="en-US" sz="2400" dirty="0" smtClean="0">
                <a:latin typeface="Times New Roman" pitchFamily="18" charset="0"/>
                <a:cs typeface="Times New Roman" pitchFamily="18" charset="0"/>
              </a:rPr>
              <a:t>类似无罪推定。</a:t>
            </a:r>
            <a:endParaRPr lang="zh-CN" altLang="en-US" sz="2400" dirty="0">
              <a:latin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363272" cy="850106"/>
          </a:xfrm>
        </p:spPr>
        <p:txBody>
          <a:bodyPr>
            <a:noAutofit/>
          </a:bodyPr>
          <a:lstStyle/>
          <a:p>
            <a:pPr>
              <a:lnSpc>
                <a:spcPct val="150000"/>
              </a:lnSpc>
            </a:pP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食品安全法</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2015</a:t>
            </a:r>
            <a:r>
              <a:rPr lang="zh-CN" altLang="en-US" sz="2800" dirty="0" smtClean="0">
                <a:latin typeface="Times New Roman" pitchFamily="18" charset="0"/>
                <a:cs typeface="Times New Roman" pitchFamily="18" charset="0"/>
              </a:rPr>
              <a:t>年</a:t>
            </a:r>
            <a:r>
              <a:rPr lang="en-US" altLang="zh-CN" sz="2800" dirty="0" smtClean="0">
                <a:latin typeface="Times New Roman" pitchFamily="18" charset="0"/>
                <a:cs typeface="Times New Roman" pitchFamily="18" charset="0"/>
              </a:rPr>
              <a:t>4</a:t>
            </a:r>
            <a:r>
              <a:rPr lang="zh-CN" altLang="en-US" sz="2800" dirty="0" smtClean="0">
                <a:latin typeface="Times New Roman" pitchFamily="18" charset="0"/>
                <a:cs typeface="Times New Roman" pitchFamily="18" charset="0"/>
              </a:rPr>
              <a:t>月</a:t>
            </a:r>
            <a:r>
              <a:rPr lang="en-US" altLang="zh-CN" sz="2800" dirty="0" smtClean="0">
                <a:latin typeface="Times New Roman" pitchFamily="18" charset="0"/>
                <a:cs typeface="Times New Roman" pitchFamily="18" charset="0"/>
              </a:rPr>
              <a:t>24</a:t>
            </a:r>
            <a:r>
              <a:rPr lang="zh-CN" altLang="en-US" sz="2800" dirty="0" smtClean="0">
                <a:latin typeface="Times New Roman" pitchFamily="18" charset="0"/>
                <a:cs typeface="Times New Roman" pitchFamily="18" charset="0"/>
              </a:rPr>
              <a:t>日修订）</a:t>
            </a:r>
            <a:endParaRPr lang="zh-CN" altLang="en-US" sz="3200" dirty="0">
              <a:latin typeface="Times New Roman" pitchFamily="18" charset="0"/>
              <a:cs typeface="Times New Roman" pitchFamily="18" charset="0"/>
            </a:endParaRPr>
          </a:p>
        </p:txBody>
      </p:sp>
      <p:sp>
        <p:nvSpPr>
          <p:cNvPr id="3" name="内容占位符 2"/>
          <p:cNvSpPr>
            <a:spLocks noGrp="1"/>
          </p:cNvSpPr>
          <p:nvPr>
            <p:ph idx="1"/>
          </p:nvPr>
        </p:nvSpPr>
        <p:spPr>
          <a:xfrm>
            <a:off x="179512" y="980728"/>
            <a:ext cx="8784976" cy="5688632"/>
          </a:xfrm>
        </p:spPr>
        <p:txBody>
          <a:bodyPr>
            <a:noAutofit/>
          </a:bodyPr>
          <a:lstStyle/>
          <a:p>
            <a:pPr>
              <a:lnSpc>
                <a:spcPct val="150000"/>
              </a:lnSpc>
              <a:spcBef>
                <a:spcPts val="0"/>
              </a:spcBef>
              <a:buFont typeface="Wingdings" pitchFamily="2" charset="2"/>
              <a:buChar char="p"/>
            </a:pPr>
            <a:r>
              <a:rPr lang="zh-CN" altLang="en-US" sz="2000" dirty="0" smtClean="0"/>
              <a:t>第六十九条  </a:t>
            </a:r>
            <a:r>
              <a:rPr lang="zh-CN" altLang="en-US" sz="2000" dirty="0" smtClean="0">
                <a:solidFill>
                  <a:srgbClr val="FF0000"/>
                </a:solidFill>
              </a:rPr>
              <a:t>生产经营转基因食品应当按照规定显著标示。</a:t>
            </a:r>
            <a:endParaRPr lang="en-US" altLang="zh-CN" sz="2000" dirty="0" smtClean="0">
              <a:solidFill>
                <a:srgbClr val="FF0000"/>
              </a:solidFill>
            </a:endParaRPr>
          </a:p>
          <a:p>
            <a:pPr>
              <a:lnSpc>
                <a:spcPct val="150000"/>
              </a:lnSpc>
              <a:spcBef>
                <a:spcPts val="0"/>
              </a:spcBef>
              <a:buFont typeface="Wingdings" pitchFamily="2" charset="2"/>
              <a:buChar char="p"/>
            </a:pPr>
            <a:r>
              <a:rPr lang="zh-CN" altLang="en-US" sz="2000" dirty="0" smtClean="0"/>
              <a:t>第一百二十五条   违反本法规定，有下列情形之一的，由县级以上人民政府食品药品监督管理部门没收违法所得和违法生产经营的食品、食品添加剂</a:t>
            </a:r>
            <a:r>
              <a:rPr lang="en-US" altLang="zh-CN" sz="2000" dirty="0" smtClean="0"/>
              <a:t>……</a:t>
            </a:r>
            <a:r>
              <a:rPr lang="zh-CN" altLang="en-US" sz="2000" dirty="0" smtClean="0"/>
              <a:t>违法生产经营的货值金额不足一万元的，并处五千元以上五万元以下罚款；货值金额一万元以上的，并处货值金额五倍以上十倍以下罚款；情节严重的，责令停产停业，直至吊销许可证：</a:t>
            </a:r>
            <a:endParaRPr lang="en-US" altLang="zh-CN" sz="2000" dirty="0" smtClean="0"/>
          </a:p>
          <a:p>
            <a:pPr>
              <a:lnSpc>
                <a:spcPct val="150000"/>
              </a:lnSpc>
              <a:spcBef>
                <a:spcPts val="0"/>
              </a:spcBef>
              <a:buNone/>
            </a:pPr>
            <a:r>
              <a:rPr lang="zh-CN" altLang="en-US"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1)  </a:t>
            </a:r>
            <a:r>
              <a:rPr lang="zh-CN" altLang="en-US" sz="2000" dirty="0" smtClean="0">
                <a:latin typeface="Times New Roman" pitchFamily="18" charset="0"/>
                <a:cs typeface="Times New Roman" pitchFamily="18" charset="0"/>
              </a:rPr>
              <a:t>生产经营被包装材料、容器、运输工具等污染的食品、食品添加剂；</a:t>
            </a:r>
            <a:endParaRPr lang="en-US" altLang="zh-CN" sz="2000" dirty="0" smtClean="0">
              <a:latin typeface="Times New Roman" pitchFamily="18" charset="0"/>
              <a:cs typeface="Times New Roman" pitchFamily="18" charset="0"/>
            </a:endParaRPr>
          </a:p>
          <a:p>
            <a:pPr>
              <a:lnSpc>
                <a:spcPct val="150000"/>
              </a:lnSpc>
              <a:spcBef>
                <a:spcPts val="0"/>
              </a:spcBef>
              <a:buNone/>
            </a:pPr>
            <a:r>
              <a:rPr lang="en-US" altLang="zh-CN" sz="2000" dirty="0" smtClean="0">
                <a:latin typeface="Times New Roman" pitchFamily="18" charset="0"/>
                <a:cs typeface="Times New Roman" pitchFamily="18" charset="0"/>
              </a:rPr>
              <a:t>           2)  </a:t>
            </a:r>
            <a:r>
              <a:rPr lang="zh-CN" altLang="en-US" sz="2000" dirty="0" smtClean="0">
                <a:latin typeface="Times New Roman" pitchFamily="18" charset="0"/>
                <a:cs typeface="Times New Roman" pitchFamily="18" charset="0"/>
              </a:rPr>
              <a:t>生产经营无标签的预包装食品、食品添加剂或者标签、说明书不符合本法规定的食品、食品添加剂；</a:t>
            </a:r>
            <a:endParaRPr lang="en-US" altLang="zh-CN" sz="2000" dirty="0" smtClean="0">
              <a:latin typeface="Times New Roman" pitchFamily="18" charset="0"/>
              <a:cs typeface="Times New Roman" pitchFamily="18" charset="0"/>
            </a:endParaRPr>
          </a:p>
          <a:p>
            <a:pPr>
              <a:lnSpc>
                <a:spcPct val="150000"/>
              </a:lnSpc>
              <a:spcBef>
                <a:spcPts val="0"/>
              </a:spcBef>
              <a:buNone/>
            </a:pPr>
            <a:r>
              <a:rPr lang="zh-CN" altLang="en-US"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3)  </a:t>
            </a:r>
            <a:r>
              <a:rPr lang="zh-CN" altLang="en-US" sz="2000" dirty="0" smtClean="0">
                <a:solidFill>
                  <a:srgbClr val="FF0000"/>
                </a:solidFill>
                <a:latin typeface="Times New Roman" pitchFamily="18" charset="0"/>
                <a:cs typeface="Times New Roman" pitchFamily="18" charset="0"/>
              </a:rPr>
              <a:t>生产经营转基因食品未按规定进行标示；</a:t>
            </a:r>
            <a:endParaRPr lang="en-US" altLang="zh-CN" sz="2000" dirty="0" smtClean="0">
              <a:solidFill>
                <a:srgbClr val="FF0000"/>
              </a:solidFill>
              <a:latin typeface="Times New Roman" pitchFamily="18" charset="0"/>
              <a:cs typeface="Times New Roman" pitchFamily="18" charset="0"/>
            </a:endParaRPr>
          </a:p>
          <a:p>
            <a:pPr>
              <a:lnSpc>
                <a:spcPct val="150000"/>
              </a:lnSpc>
              <a:spcBef>
                <a:spcPts val="0"/>
              </a:spcBef>
              <a:buNone/>
            </a:pPr>
            <a:r>
              <a:rPr lang="en-US" altLang="zh-CN" sz="2000" dirty="0" smtClean="0">
                <a:latin typeface="Times New Roman" pitchFamily="18" charset="0"/>
                <a:cs typeface="Times New Roman" pitchFamily="18" charset="0"/>
              </a:rPr>
              <a:t>           4)  </a:t>
            </a:r>
            <a:r>
              <a:rPr lang="zh-CN" altLang="en-US" sz="2000" dirty="0" smtClean="0"/>
              <a:t>食品生产经营者采购或者使用不符合食品安全标准的食品原料、食品添加剂、食品相关产品。</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19256" cy="994122"/>
          </a:xfrm>
        </p:spPr>
        <p:txBody>
          <a:bodyPr>
            <a:noAutofit/>
          </a:bodyPr>
          <a:lstStyle/>
          <a:p>
            <a:r>
              <a:rPr lang="en-US" altLang="zh-CN" sz="3200" dirty="0" smtClean="0">
                <a:latin typeface="Times New Roman" pitchFamily="18" charset="0"/>
                <a:cs typeface="Times New Roman" pitchFamily="18" charset="0"/>
              </a:rPr>
              <a:t>《</a:t>
            </a:r>
            <a:r>
              <a:rPr lang="zh-CN" altLang="en-US" sz="3200" dirty="0" smtClean="0">
                <a:latin typeface="Times New Roman" pitchFamily="18" charset="0"/>
                <a:cs typeface="Times New Roman" pitchFamily="18" charset="0"/>
              </a:rPr>
              <a:t>中华人民共和国种子法</a:t>
            </a:r>
            <a:r>
              <a:rPr lang="en-US" altLang="zh-CN" sz="3200" dirty="0" smtClean="0">
                <a:latin typeface="Times New Roman" pitchFamily="18" charset="0"/>
                <a:cs typeface="Times New Roman" pitchFamily="18" charset="0"/>
              </a:rPr>
              <a:t>》</a:t>
            </a:r>
            <a:endParaRPr lang="zh-CN" altLang="en-US" sz="3200" dirty="0">
              <a:latin typeface="Times New Roman" pitchFamily="18" charset="0"/>
              <a:cs typeface="Times New Roman" pitchFamily="18" charset="0"/>
            </a:endParaRPr>
          </a:p>
        </p:txBody>
      </p:sp>
      <p:sp>
        <p:nvSpPr>
          <p:cNvPr id="3" name="内容占位符 2"/>
          <p:cNvSpPr>
            <a:spLocks noGrp="1"/>
          </p:cNvSpPr>
          <p:nvPr>
            <p:ph idx="1"/>
          </p:nvPr>
        </p:nvSpPr>
        <p:spPr>
          <a:xfrm>
            <a:off x="323528" y="1196752"/>
            <a:ext cx="8568952" cy="3888432"/>
          </a:xfrm>
        </p:spPr>
        <p:txBody>
          <a:bodyPr>
            <a:noAutofit/>
          </a:bodyPr>
          <a:lstStyle/>
          <a:p>
            <a:pPr>
              <a:lnSpc>
                <a:spcPct val="150000"/>
              </a:lnSpc>
              <a:spcBef>
                <a:spcPts val="0"/>
              </a:spcBef>
              <a:buFont typeface="Wingdings" pitchFamily="2" charset="2"/>
              <a:buChar char="p"/>
            </a:pPr>
            <a:r>
              <a:rPr lang="zh-CN" altLang="en-US" sz="2400" dirty="0" smtClean="0"/>
              <a:t>第七条，“转基因植物品种的选育、试验、审定和推广应当进行安全性评价，并采取严格的安全控制措施。国务院农业、林业主管部门应当加强跟踪监管并及时公告有关转基因植物品种审定和推广的信息。具体办法由国务院规定。</a:t>
            </a:r>
            <a:r>
              <a:rPr lang="en-US" altLang="zh-CN" sz="2400" dirty="0" smtClean="0">
                <a:latin typeface="+mn-ea"/>
              </a:rPr>
              <a:t>”</a:t>
            </a:r>
          </a:p>
          <a:p>
            <a:pPr>
              <a:lnSpc>
                <a:spcPct val="150000"/>
              </a:lnSpc>
              <a:spcBef>
                <a:spcPts val="0"/>
              </a:spcBef>
              <a:buFont typeface="Wingdings" pitchFamily="2" charset="2"/>
              <a:buChar char="p"/>
            </a:pPr>
            <a:r>
              <a:rPr lang="zh-CN" altLang="en-US" sz="2400" dirty="0" smtClean="0"/>
              <a:t>与转基因植物品种的选育、试验、审定和推广相关的事务</a:t>
            </a:r>
            <a:r>
              <a:rPr lang="en-US" altLang="zh-CN" sz="2400" dirty="0" smtClean="0">
                <a:latin typeface="+mn-ea"/>
              </a:rPr>
              <a:t>,</a:t>
            </a:r>
            <a:r>
              <a:rPr lang="zh-CN" altLang="en-US" sz="2400" dirty="0" smtClean="0"/>
              <a:t>立法权限在国家。</a:t>
            </a:r>
            <a:endParaRPr lang="en-US" altLang="zh-CN"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147248" cy="994122"/>
          </a:xfrm>
        </p:spPr>
        <p:txBody>
          <a:bodyPr>
            <a:noAutofit/>
          </a:bodyPr>
          <a:lstStyle/>
          <a:p>
            <a:r>
              <a:rPr lang="zh-CN" altLang="en-US" sz="3200" b="1" dirty="0" smtClean="0">
                <a:solidFill>
                  <a:srgbClr val="0070C0"/>
                </a:solidFill>
                <a:latin typeface="Times New Roman" pitchFamily="18" charset="0"/>
                <a:cs typeface="Times New Roman" pitchFamily="18" charset="0"/>
              </a:rPr>
              <a:t>“禁止转基因食品”是否违法？</a:t>
            </a:r>
            <a:endParaRPr lang="zh-CN" altLang="en-US" sz="3200" b="1" dirty="0">
              <a:solidFill>
                <a:srgbClr val="0070C0"/>
              </a:solidFill>
              <a:latin typeface="Times New Roman" pitchFamily="18" charset="0"/>
              <a:cs typeface="Times New Roman" pitchFamily="18" charset="0"/>
            </a:endParaRPr>
          </a:p>
        </p:txBody>
      </p:sp>
      <p:sp>
        <p:nvSpPr>
          <p:cNvPr id="3" name="内容占位符 2"/>
          <p:cNvSpPr>
            <a:spLocks noGrp="1"/>
          </p:cNvSpPr>
          <p:nvPr>
            <p:ph idx="1"/>
          </p:nvPr>
        </p:nvSpPr>
        <p:spPr>
          <a:xfrm>
            <a:off x="467544" y="1196752"/>
            <a:ext cx="8424936" cy="4752528"/>
          </a:xfrm>
        </p:spPr>
        <p:txBody>
          <a:bodyPr>
            <a:noAutofit/>
          </a:bodyPr>
          <a:lstStyle/>
          <a:p>
            <a:pPr>
              <a:lnSpc>
                <a:spcPct val="150000"/>
              </a:lnSpc>
              <a:spcBef>
                <a:spcPts val="0"/>
              </a:spcBef>
              <a:buFont typeface="Wingdings" pitchFamily="2" charset="2"/>
              <a:buChar char="p"/>
            </a:pPr>
            <a:r>
              <a:rPr lang="en-US" altLang="zh-CN" sz="2400" dirty="0" smtClean="0">
                <a:latin typeface="Times New Roman" pitchFamily="18" charset="0"/>
                <a:cs typeface="Times New Roman" pitchFamily="18" charset="0"/>
              </a:rPr>
              <a:t>2016</a:t>
            </a:r>
            <a:r>
              <a:rPr lang="zh-CN" altLang="en-US" sz="2400" dirty="0" smtClean="0">
                <a:latin typeface="Times New Roman" pitchFamily="18" charset="0"/>
                <a:cs typeface="Times New Roman" pitchFamily="18" charset="0"/>
              </a:rPr>
              <a:t>年</a:t>
            </a:r>
            <a:r>
              <a:rPr lang="en-US" altLang="zh-CN" sz="2400" dirty="0" smtClean="0">
                <a:latin typeface="Times New Roman" pitchFamily="18" charset="0"/>
                <a:cs typeface="Times New Roman" pitchFamily="18" charset="0"/>
              </a:rPr>
              <a:t>12</a:t>
            </a:r>
            <a:r>
              <a:rPr lang="zh-CN" altLang="en-US" sz="2400" dirty="0" smtClean="0">
                <a:latin typeface="Times New Roman" pitchFamily="18" charset="0"/>
                <a:cs typeface="Times New Roman" pitchFamily="18" charset="0"/>
              </a:rPr>
              <a:t>月</a:t>
            </a:r>
            <a:r>
              <a:rPr lang="en-US" altLang="zh-CN" sz="2400" dirty="0" smtClean="0">
                <a:latin typeface="Times New Roman" pitchFamily="18" charset="0"/>
                <a:cs typeface="Times New Roman" pitchFamily="18" charset="0"/>
              </a:rPr>
              <a:t>16</a:t>
            </a:r>
            <a:r>
              <a:rPr lang="zh-CN" altLang="en-US" sz="2400" dirty="0" smtClean="0">
                <a:latin typeface="Times New Roman" pitchFamily="18" charset="0"/>
                <a:cs typeface="Times New Roman" pitchFamily="18" charset="0"/>
              </a:rPr>
              <a:t>日，黑龙江省十二届人大常委会通过新修订的</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黑龙江省食品安全条例</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2017</a:t>
            </a:r>
            <a:r>
              <a:rPr lang="zh-CN" altLang="en-US" sz="2400" dirty="0" smtClean="0">
                <a:latin typeface="Times New Roman" pitchFamily="18" charset="0"/>
                <a:cs typeface="Times New Roman" pitchFamily="18" charset="0"/>
              </a:rPr>
              <a:t>年</a:t>
            </a:r>
            <a:r>
              <a:rPr lang="en-US" altLang="zh-CN" sz="2400" dirty="0" smtClean="0">
                <a:latin typeface="Times New Roman" pitchFamily="18" charset="0"/>
                <a:cs typeface="Times New Roman" pitchFamily="18" charset="0"/>
              </a:rPr>
              <a:t>5</a:t>
            </a:r>
            <a:r>
              <a:rPr lang="zh-CN" altLang="en-US" sz="2400" dirty="0" smtClean="0">
                <a:latin typeface="Times New Roman" pitchFamily="18" charset="0"/>
                <a:cs typeface="Times New Roman" pitchFamily="18" charset="0"/>
              </a:rPr>
              <a:t>月</a:t>
            </a:r>
            <a:r>
              <a:rPr lang="en-US" altLang="zh-CN" sz="2400" dirty="0" smtClean="0">
                <a:latin typeface="Times New Roman" pitchFamily="18" charset="0"/>
                <a:cs typeface="Times New Roman" pitchFamily="18" charset="0"/>
              </a:rPr>
              <a:t>1</a:t>
            </a:r>
            <a:r>
              <a:rPr lang="zh-CN" altLang="en-US" sz="2400" dirty="0" smtClean="0">
                <a:latin typeface="Times New Roman" pitchFamily="18" charset="0"/>
                <a:cs typeface="Times New Roman" pitchFamily="18" charset="0"/>
              </a:rPr>
              <a:t>日起施行。</a:t>
            </a:r>
            <a:endParaRPr lang="en-US" altLang="zh-CN" sz="2400" dirty="0" smtClean="0">
              <a:latin typeface="Times New Roman" pitchFamily="18" charset="0"/>
              <a:cs typeface="Times New Roman" pitchFamily="18" charset="0"/>
            </a:endParaRPr>
          </a:p>
          <a:p>
            <a:pPr>
              <a:lnSpc>
                <a:spcPct val="150000"/>
              </a:lnSpc>
              <a:spcBef>
                <a:spcPts val="0"/>
              </a:spcBef>
              <a:buFont typeface="Wingdings" pitchFamily="2" charset="2"/>
              <a:buChar char="p"/>
            </a:pPr>
            <a:r>
              <a:rPr lang="zh-CN" altLang="en-US" sz="2400" dirty="0" smtClean="0">
                <a:latin typeface="Times New Roman" pitchFamily="18" charset="0"/>
                <a:cs typeface="Times New Roman" pitchFamily="18" charset="0"/>
              </a:rPr>
              <a:t> 新增一条：“本省行政区域内依法</a:t>
            </a:r>
            <a:r>
              <a:rPr lang="zh-CN" altLang="en-US" sz="2400" b="1" dirty="0" smtClean="0">
                <a:solidFill>
                  <a:srgbClr val="00B050"/>
                </a:solidFill>
                <a:latin typeface="Times New Roman" pitchFamily="18" charset="0"/>
                <a:cs typeface="Times New Roman" pitchFamily="18" charset="0"/>
              </a:rPr>
              <a:t>禁止种植转基因玉米、水稻、大豆等粮食作物</a:t>
            </a:r>
            <a:r>
              <a:rPr lang="zh-CN" altLang="en-US" sz="2400" dirty="0" smtClean="0">
                <a:latin typeface="Times New Roman" pitchFamily="18" charset="0"/>
                <a:cs typeface="Times New Roman" pitchFamily="18" charset="0"/>
              </a:rPr>
              <a:t>，禁止非法生产、经营和为种植者提供转基因粮食作物种子，禁止非法生产、加工、销售、进境转基因或者含有转基因成分的食用农产品”。</a:t>
            </a:r>
            <a:endParaRPr lang="en-US" altLang="zh-CN" sz="2400" dirty="0" smtClean="0">
              <a:latin typeface="Times New Roman" pitchFamily="18" charset="0"/>
              <a:cs typeface="Times New Roman" pitchFamily="18" charset="0"/>
            </a:endParaRPr>
          </a:p>
          <a:p>
            <a:pPr>
              <a:lnSpc>
                <a:spcPct val="150000"/>
              </a:lnSpc>
              <a:spcBef>
                <a:spcPts val="0"/>
              </a:spcBef>
              <a:buFont typeface="Wingdings" pitchFamily="2" charset="2"/>
              <a:buChar char="p"/>
            </a:pP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食品安全法</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是规定食品安全的法律，未规定转基因作物的种植或转基因粮食作物种子的生产、经营等事项。</a:t>
            </a:r>
            <a:endParaRPr lang="en-US" altLang="zh-CN" sz="2400" dirty="0" smtClean="0">
              <a:latin typeface="Times New Roman" pitchFamily="18" charset="0"/>
              <a:cs typeface="Times New Roman" pitchFamily="18" charset="0"/>
            </a:endParaRPr>
          </a:p>
          <a:p>
            <a:pPr>
              <a:lnSpc>
                <a:spcPct val="150000"/>
              </a:lnSpc>
              <a:spcBef>
                <a:spcPts val="0"/>
              </a:spcBef>
              <a:buFont typeface="Wingdings" pitchFamily="2" charset="2"/>
              <a:buChar char="p"/>
            </a:pPr>
            <a:endParaRPr lang="en-US" altLang="zh-CN" sz="24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normAutofit/>
          </a:bodyPr>
          <a:lstStyle/>
          <a:p>
            <a:pPr marL="342900" lvl="0" indent="-342900">
              <a:lnSpc>
                <a:spcPct val="150000"/>
              </a:lnSpc>
              <a:spcBef>
                <a:spcPct val="20000"/>
              </a:spcBef>
              <a:defRPr/>
            </a:pPr>
            <a:r>
              <a:rPr lang="zh-CN" altLang="en-US" sz="4000" dirty="0" smtClean="0">
                <a:latin typeface="Times New Roman" pitchFamily="18" charset="0"/>
                <a:cs typeface="Times New Roman" pitchFamily="18" charset="0"/>
              </a:rPr>
              <a:t>文献阅读</a:t>
            </a:r>
            <a:endParaRPr lang="en-US" altLang="zh-CN" sz="4000" dirty="0" smtClean="0"/>
          </a:p>
        </p:txBody>
      </p:sp>
      <p:sp>
        <p:nvSpPr>
          <p:cNvPr id="3" name="内容占位符 2"/>
          <p:cNvSpPr>
            <a:spLocks noGrp="1"/>
          </p:cNvSpPr>
          <p:nvPr>
            <p:ph idx="1"/>
          </p:nvPr>
        </p:nvSpPr>
        <p:spPr>
          <a:xfrm>
            <a:off x="467544" y="1196752"/>
            <a:ext cx="8496944" cy="4608512"/>
          </a:xfrm>
        </p:spPr>
        <p:txBody>
          <a:bodyPr>
            <a:normAutofit/>
          </a:bodyPr>
          <a:lstStyle/>
          <a:p>
            <a:pPr marL="0">
              <a:lnSpc>
                <a:spcPct val="150000"/>
              </a:lnSpc>
              <a:spcBef>
                <a:spcPts val="0"/>
              </a:spcBef>
              <a:buNone/>
            </a:pPr>
            <a:r>
              <a:rPr lang="zh-CN" altLang="en-US" sz="2400" dirty="0" smtClean="0">
                <a:latin typeface="Times New Roman" pitchFamily="18" charset="0"/>
                <a:cs typeface="Times New Roman" pitchFamily="18" charset="0"/>
              </a:rPr>
              <a:t>胡田野</a:t>
            </a: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论转基因作物及食品监管的立法原则</a:t>
            </a: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科技与法律</a:t>
            </a:r>
            <a:r>
              <a:rPr lang="en-US" altLang="zh-CN" sz="2400" dirty="0" smtClean="0">
                <a:latin typeface="Times New Roman" pitchFamily="18" charset="0"/>
                <a:cs typeface="Times New Roman" pitchFamily="18" charset="0"/>
              </a:rPr>
              <a:t>, 2014 (1)</a:t>
            </a:r>
            <a:endParaRPr lang="zh-CN" altLang="en-US" sz="2400" dirty="0" smtClean="0">
              <a:latin typeface="Times New Roman" pitchFamily="18" charset="0"/>
              <a:cs typeface="Times New Roman" pitchFamily="18" charset="0"/>
            </a:endParaRPr>
          </a:p>
          <a:p>
            <a:pPr marL="648000">
              <a:buNone/>
            </a:pPr>
            <a:r>
              <a:rPr lang="zh-CN" altLang="en-US" sz="2400" dirty="0" smtClean="0">
                <a:latin typeface="楷体" pitchFamily="49" charset="-122"/>
                <a:ea typeface="楷体" pitchFamily="49" charset="-122"/>
              </a:rPr>
              <a:t>一、公共利益原则：转基因作物及食品立法应当采取的理念</a:t>
            </a:r>
            <a:endParaRPr lang="en-US" altLang="zh-CN" sz="2400" dirty="0" smtClean="0">
              <a:latin typeface="楷体" pitchFamily="49" charset="-122"/>
              <a:ea typeface="楷体" pitchFamily="49" charset="-122"/>
            </a:endParaRPr>
          </a:p>
          <a:p>
            <a:pPr marL="648000">
              <a:buNone/>
            </a:pPr>
            <a:r>
              <a:rPr lang="zh-CN" altLang="en-US" sz="2400" dirty="0" smtClean="0">
                <a:latin typeface="楷体" pitchFamily="49" charset="-122"/>
                <a:ea typeface="楷体" pitchFamily="49" charset="-122"/>
              </a:rPr>
              <a:t>二、确保知情权：风险未确定下的基本人权保护</a:t>
            </a:r>
            <a:endParaRPr lang="en-US" altLang="zh-CN" sz="2400" dirty="0" smtClean="0">
              <a:latin typeface="楷体" pitchFamily="49" charset="-122"/>
              <a:ea typeface="楷体" pitchFamily="49" charset="-122"/>
            </a:endParaRPr>
          </a:p>
          <a:p>
            <a:pPr marL="648000">
              <a:buNone/>
            </a:pPr>
            <a:r>
              <a:rPr lang="zh-CN" altLang="en-US" sz="2400" dirty="0" smtClean="0">
                <a:latin typeface="楷体" pitchFamily="49" charset="-122"/>
                <a:ea typeface="楷体" pitchFamily="49" charset="-122"/>
              </a:rPr>
              <a:t>三、统一监管原则：以澳大利亚为典范</a:t>
            </a:r>
            <a:endParaRPr lang="en-US" altLang="zh-CN" sz="2400" dirty="0" smtClean="0">
              <a:latin typeface="楷体" pitchFamily="49" charset="-122"/>
              <a:ea typeface="楷体" pitchFamily="49" charset="-122"/>
            </a:endParaRPr>
          </a:p>
          <a:p>
            <a:pPr marL="648000">
              <a:buNone/>
            </a:pPr>
            <a:r>
              <a:rPr lang="zh-CN" altLang="en-US" sz="2400" dirty="0" smtClean="0">
                <a:latin typeface="楷体" pitchFamily="49" charset="-122"/>
                <a:ea typeface="楷体" pitchFamily="49" charset="-122"/>
              </a:rPr>
              <a:t>四、国家利益与商业利益保护结合原则</a:t>
            </a:r>
            <a:endParaRPr lang="en-US" altLang="zh-CN" sz="2400" dirty="0" smtClean="0">
              <a:latin typeface="楷体" pitchFamily="49" charset="-122"/>
              <a:ea typeface="楷体" pitchFamily="49" charset="-122"/>
            </a:endParaRPr>
          </a:p>
          <a:p>
            <a:pPr marL="648000">
              <a:buNone/>
            </a:pPr>
            <a:r>
              <a:rPr lang="zh-CN" altLang="en-US" sz="2400" dirty="0" smtClean="0">
                <a:latin typeface="楷体" pitchFamily="49" charset="-122"/>
                <a:ea typeface="楷体" pitchFamily="49" charset="-122"/>
              </a:rPr>
              <a:t>五、全程风险监测的程序性原则</a:t>
            </a:r>
            <a:endParaRPr lang="en-US" altLang="zh-CN" sz="2400" dirty="0" smtClean="0">
              <a:latin typeface="楷体" pitchFamily="49" charset="-122"/>
              <a:ea typeface="楷体" pitchFamily="49" charset="-122"/>
            </a:endParaRPr>
          </a:p>
          <a:p>
            <a:pPr marL="648000">
              <a:buNone/>
            </a:pPr>
            <a:r>
              <a:rPr lang="zh-CN" altLang="en-US" sz="2400" dirty="0" smtClean="0">
                <a:latin typeface="楷体" pitchFamily="49" charset="-122"/>
                <a:ea typeface="楷体" pitchFamily="49" charset="-122"/>
              </a:rPr>
              <a:t>六、结语：我国转基因作物与食品的立法完善</a:t>
            </a:r>
            <a:endParaRPr lang="en-US" altLang="zh-CN" sz="2400" dirty="0" smtClean="0">
              <a:latin typeface="楷体" pitchFamily="49" charset="-122"/>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smtClean="0">
                <a:latin typeface="Times New Roman" pitchFamily="18" charset="0"/>
                <a:cs typeface="Times New Roman" pitchFamily="18" charset="0"/>
              </a:rPr>
              <a:t>14.3  </a:t>
            </a:r>
            <a:r>
              <a:rPr lang="zh-CN" altLang="en-US" sz="3200" dirty="0" smtClean="0">
                <a:latin typeface="Times New Roman" pitchFamily="18" charset="0"/>
                <a:cs typeface="Times New Roman" pitchFamily="18" charset="0"/>
              </a:rPr>
              <a:t>基因隐私权的民法保护</a:t>
            </a:r>
            <a:endParaRPr lang="zh-CN" altLang="en-US" sz="3200" dirty="0">
              <a:latin typeface="Times New Roman" pitchFamily="18" charset="0"/>
              <a:cs typeface="Times New Roman" pitchFamily="18" charset="0"/>
            </a:endParaRPr>
          </a:p>
        </p:txBody>
      </p:sp>
      <p:sp>
        <p:nvSpPr>
          <p:cNvPr id="3" name="内容占位符 2"/>
          <p:cNvSpPr>
            <a:spLocks noGrp="1"/>
          </p:cNvSpPr>
          <p:nvPr>
            <p:ph idx="1"/>
          </p:nvPr>
        </p:nvSpPr>
        <p:spPr>
          <a:xfrm>
            <a:off x="467544" y="1340768"/>
            <a:ext cx="8136904" cy="4680520"/>
          </a:xfrm>
        </p:spPr>
        <p:txBody>
          <a:bodyPr>
            <a:noAutofit/>
          </a:bodyPr>
          <a:lstStyle/>
          <a:p>
            <a:pPr>
              <a:lnSpc>
                <a:spcPct val="150000"/>
              </a:lnSpc>
              <a:spcBef>
                <a:spcPts val="0"/>
              </a:spcBef>
              <a:buFont typeface="Wingdings" pitchFamily="2" charset="2"/>
              <a:buChar char="p"/>
            </a:pPr>
            <a:r>
              <a:rPr lang="zh-CN" altLang="en-US" sz="2400" dirty="0" smtClean="0"/>
              <a:t> 基因检测：能够了解自己的基因信息，预知身体可能患有某一疾病的风险，通过改善自己的生活环境和生活习惯，避免或延缓疾病的发生。</a:t>
            </a:r>
            <a:endParaRPr lang="en-US" altLang="zh-CN" sz="2400" dirty="0" smtClean="0"/>
          </a:p>
          <a:p>
            <a:pPr>
              <a:lnSpc>
                <a:spcPct val="150000"/>
              </a:lnSpc>
              <a:spcBef>
                <a:spcPts val="0"/>
              </a:spcBef>
              <a:buFont typeface="Wingdings" pitchFamily="2" charset="2"/>
              <a:buChar char="p"/>
            </a:pPr>
            <a:r>
              <a:rPr lang="zh-CN" altLang="en-US" sz="2400" dirty="0" smtClean="0"/>
              <a:t> </a:t>
            </a:r>
            <a:r>
              <a:rPr lang="en-US" altLang="zh-CN" sz="2400" dirty="0" smtClean="0">
                <a:latin typeface="Times New Roman" pitchFamily="18" charset="0"/>
                <a:cs typeface="Times New Roman" pitchFamily="18" charset="0"/>
              </a:rPr>
              <a:t>1000</a:t>
            </a:r>
            <a:r>
              <a:rPr lang="zh-CN" altLang="en-US" sz="2400" dirty="0" smtClean="0">
                <a:latin typeface="Times New Roman" pitchFamily="18" charset="0"/>
                <a:cs typeface="Times New Roman" pitchFamily="18" charset="0"/>
              </a:rPr>
              <a:t>多种</a:t>
            </a:r>
            <a:r>
              <a:rPr lang="zh-CN" altLang="en-US" sz="2400" dirty="0" smtClean="0"/>
              <a:t>遗传性疾病可以依靠基因检测进行诊断。</a:t>
            </a:r>
            <a:endParaRPr lang="en-US" altLang="zh-CN" sz="2400" dirty="0" smtClean="0"/>
          </a:p>
          <a:p>
            <a:pPr>
              <a:lnSpc>
                <a:spcPct val="150000"/>
              </a:lnSpc>
              <a:spcBef>
                <a:spcPts val="0"/>
              </a:spcBef>
              <a:buFont typeface="Wingdings" pitchFamily="2" charset="2"/>
              <a:buChar char="p"/>
            </a:pPr>
            <a:r>
              <a:rPr lang="zh-CN" altLang="en-US" sz="2400" dirty="0" smtClean="0"/>
              <a:t> 了解自身是否具有家族性疾病的致病基因</a:t>
            </a:r>
            <a:endParaRPr lang="en-US" altLang="zh-CN" sz="2400" dirty="0" smtClean="0"/>
          </a:p>
          <a:p>
            <a:pPr>
              <a:lnSpc>
                <a:spcPct val="150000"/>
              </a:lnSpc>
              <a:spcBef>
                <a:spcPts val="0"/>
              </a:spcBef>
              <a:buFont typeface="Wingdings" pitchFamily="2" charset="2"/>
              <a:buChar char="p"/>
            </a:pPr>
            <a:r>
              <a:rPr lang="zh-CN" altLang="en-US" sz="2400" dirty="0" smtClean="0"/>
              <a:t> 正确选择药物，避免药物浪费和药物不良反应。</a:t>
            </a:r>
            <a:endParaRPr lang="en-US" altLang="zh-CN" sz="2400" dirty="0" smtClean="0"/>
          </a:p>
          <a:p>
            <a:pPr>
              <a:lnSpc>
                <a:spcPct val="150000"/>
              </a:lnSpc>
              <a:spcBef>
                <a:spcPts val="0"/>
              </a:spcBef>
              <a:buFont typeface="Wingdings" pitchFamily="2" charset="2"/>
              <a:buChar char="p"/>
            </a:pPr>
            <a:r>
              <a:rPr lang="en-US" altLang="zh-CN" sz="2400" dirty="0" smtClean="0"/>
              <a:t> </a:t>
            </a:r>
            <a:r>
              <a:rPr lang="zh-CN" altLang="en-US" sz="2400" dirty="0" smtClean="0"/>
              <a:t>基因检测技术获得的个人基因状况信息，含缺陷基因、缺陷基因是否可能导致疾病和可能性大小等信息。</a:t>
            </a:r>
            <a:endParaRPr lang="zh-CN" altLang="en-US" sz="2400" dirty="0">
              <a:latin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dirty="0" smtClean="0">
                <a:latin typeface="Times New Roman" pitchFamily="18" charset="0"/>
                <a:cs typeface="Times New Roman" pitchFamily="18" charset="0"/>
              </a:rPr>
              <a:t>基因信息具有个人隐私信息特征</a:t>
            </a:r>
            <a:endParaRPr lang="zh-CN" altLang="en-US" sz="3200" dirty="0">
              <a:latin typeface="Times New Roman" pitchFamily="18" charset="0"/>
              <a:cs typeface="Times New Roman" pitchFamily="18" charset="0"/>
            </a:endParaRPr>
          </a:p>
        </p:txBody>
      </p:sp>
      <p:sp>
        <p:nvSpPr>
          <p:cNvPr id="3" name="内容占位符 2"/>
          <p:cNvSpPr>
            <a:spLocks noGrp="1"/>
          </p:cNvSpPr>
          <p:nvPr>
            <p:ph idx="1"/>
          </p:nvPr>
        </p:nvSpPr>
        <p:spPr>
          <a:xfrm>
            <a:off x="467544" y="1340768"/>
            <a:ext cx="8136904" cy="5040560"/>
          </a:xfrm>
        </p:spPr>
        <p:txBody>
          <a:bodyPr>
            <a:noAutofit/>
          </a:bodyPr>
          <a:lstStyle/>
          <a:p>
            <a:pPr>
              <a:lnSpc>
                <a:spcPct val="150000"/>
              </a:lnSpc>
              <a:spcBef>
                <a:spcPts val="0"/>
              </a:spcBef>
              <a:buFont typeface="Wingdings" pitchFamily="2" charset="2"/>
              <a:buChar char="p"/>
            </a:pPr>
            <a:r>
              <a:rPr lang="zh-CN" altLang="en-US" sz="2400" dirty="0" smtClean="0">
                <a:latin typeface="Times New Roman" pitchFamily="18" charset="0"/>
                <a:cs typeface="Times New Roman" pitchFamily="18" charset="0"/>
              </a:rPr>
              <a:t>美国影星安吉丽娜</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朱莉，通过基因检测发现存在基因缺陷，携带致癌基因，可能患上乳腺癌和卵巢癌，概率为</a:t>
            </a:r>
            <a:r>
              <a:rPr lang="en-US" altLang="zh-CN" sz="2400" dirty="0" smtClean="0">
                <a:latin typeface="Times New Roman" pitchFamily="18" charset="0"/>
                <a:cs typeface="Times New Roman" pitchFamily="18" charset="0"/>
              </a:rPr>
              <a:t>87%</a:t>
            </a:r>
            <a:r>
              <a:rPr lang="zh-CN" altLang="en-US" sz="2400" dirty="0" smtClean="0">
                <a:latin typeface="Times New Roman" pitchFamily="18" charset="0"/>
                <a:cs typeface="Times New Roman" pitchFamily="18" charset="0"/>
              </a:rPr>
              <a:t>和</a:t>
            </a:r>
            <a:r>
              <a:rPr lang="en-US" altLang="zh-CN" sz="2400" dirty="0" smtClean="0">
                <a:latin typeface="Times New Roman" pitchFamily="18" charset="0"/>
                <a:cs typeface="Times New Roman" pitchFamily="18" charset="0"/>
              </a:rPr>
              <a:t>50%</a:t>
            </a:r>
            <a:r>
              <a:rPr lang="zh-CN" altLang="en-US" sz="2400" dirty="0" smtClean="0">
                <a:latin typeface="Times New Roman" pitchFamily="18" charset="0"/>
                <a:cs typeface="Times New Roman" pitchFamily="18" charset="0"/>
              </a:rPr>
              <a:t>。自己决定切除双乳，并在</a:t>
            </a:r>
            <a:r>
              <a:rPr lang="en-US" altLang="zh-CN" sz="2400" dirty="0" smtClean="0">
                <a:latin typeface="Times New Roman" pitchFamily="18" charset="0"/>
                <a:cs typeface="Times New Roman" pitchFamily="18" charset="0"/>
              </a:rPr>
              <a:t>40</a:t>
            </a:r>
            <a:r>
              <a:rPr lang="zh-CN" altLang="en-US" sz="2400" dirty="0" smtClean="0">
                <a:latin typeface="Times New Roman" pitchFamily="18" charset="0"/>
                <a:cs typeface="Times New Roman" pitchFamily="18" charset="0"/>
              </a:rPr>
              <a:t>岁生育期后进行卵巢切除，降低致癌风险。</a:t>
            </a:r>
            <a:endParaRPr lang="en-US" altLang="zh-CN" sz="2400" dirty="0" smtClean="0">
              <a:latin typeface="Times New Roman" pitchFamily="18" charset="0"/>
              <a:cs typeface="Times New Roman" pitchFamily="18" charset="0"/>
            </a:endParaRPr>
          </a:p>
          <a:p>
            <a:pPr>
              <a:lnSpc>
                <a:spcPct val="150000"/>
              </a:lnSpc>
              <a:spcBef>
                <a:spcPts val="0"/>
              </a:spcBef>
              <a:buNone/>
            </a:pP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其母患卵巢癌，</a:t>
            </a:r>
            <a:r>
              <a:rPr lang="en-US" altLang="zh-CN" sz="2400" dirty="0" smtClean="0">
                <a:latin typeface="Times New Roman" pitchFamily="18" charset="0"/>
                <a:cs typeface="Times New Roman" pitchFamily="18" charset="0"/>
              </a:rPr>
              <a:t>56</a:t>
            </a:r>
            <a:r>
              <a:rPr lang="zh-CN" altLang="en-US" sz="2400" dirty="0" smtClean="0">
                <a:latin typeface="Times New Roman" pitchFamily="18" charset="0"/>
                <a:cs typeface="Times New Roman" pitchFamily="18" charset="0"/>
              </a:rPr>
              <a:t>岁去世；姨妈患乳腺癌，</a:t>
            </a:r>
            <a:r>
              <a:rPr lang="en-US" altLang="zh-CN" sz="2400" dirty="0" smtClean="0">
                <a:latin typeface="Times New Roman" pitchFamily="18" charset="0"/>
                <a:cs typeface="Times New Roman" pitchFamily="18" charset="0"/>
              </a:rPr>
              <a:t>61</a:t>
            </a:r>
            <a:r>
              <a:rPr lang="zh-CN" altLang="en-US" sz="2400" dirty="0" smtClean="0">
                <a:latin typeface="Times New Roman" pitchFamily="18" charset="0"/>
                <a:cs typeface="Times New Roman" pitchFamily="18" charset="0"/>
              </a:rPr>
              <a:t>岁去世。</a:t>
            </a:r>
            <a:endParaRPr lang="en-US" altLang="zh-CN" sz="2400" dirty="0" smtClean="0">
              <a:latin typeface="Times New Roman" pitchFamily="18" charset="0"/>
              <a:cs typeface="Times New Roman" pitchFamily="18" charset="0"/>
            </a:endParaRPr>
          </a:p>
          <a:p>
            <a:pPr>
              <a:lnSpc>
                <a:spcPct val="150000"/>
              </a:lnSpc>
              <a:spcBef>
                <a:spcPts val="0"/>
              </a:spcBef>
              <a:buFont typeface="Wingdings" pitchFamily="2" charset="2"/>
              <a:buChar char="p"/>
            </a:pPr>
            <a:r>
              <a:rPr lang="zh-CN" altLang="en-US" sz="2400" dirty="0" smtClean="0"/>
              <a:t> 基因信息属于个人信息，与他人或社会公众无关；个人有保持其基因信息处于隐蔽状态的权利。</a:t>
            </a:r>
            <a:endParaRPr lang="en-US" altLang="zh-CN" sz="2400" dirty="0" smtClean="0"/>
          </a:p>
          <a:p>
            <a:pPr>
              <a:lnSpc>
                <a:spcPct val="150000"/>
              </a:lnSpc>
              <a:spcBef>
                <a:spcPts val="0"/>
              </a:spcBef>
              <a:buFont typeface="Wingdings" pitchFamily="2" charset="2"/>
              <a:buChar char="p"/>
            </a:pPr>
            <a:r>
              <a:rPr lang="en-US" altLang="zh-CN" sz="2400" dirty="0" smtClean="0">
                <a:latin typeface="+mn-ea"/>
              </a:rPr>
              <a:t> </a:t>
            </a:r>
            <a:r>
              <a:rPr lang="zh-CN" altLang="en-US" sz="2400" dirty="0" smtClean="0">
                <a:latin typeface="+mn-ea"/>
              </a:rPr>
              <a:t>基因信息可能导致保险歧视、就业歧视和贷款歧视、教育歧视、儿童收养歧视、婚姻歧视。</a:t>
            </a:r>
            <a:endParaRPr lang="zh-CN" altLang="en-US" sz="2400" dirty="0">
              <a:latin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基因隐私权</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spcBef>
                <a:spcPts val="0"/>
              </a:spcBef>
              <a:buFont typeface="Wingdings" pitchFamily="2" charset="2"/>
              <a:buChar char="p"/>
            </a:pP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最高人民法院关于审理利用信息网络侵害人身权益民事纠纷案件适用法律若干问题的规定</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（法释</a:t>
            </a:r>
            <a:r>
              <a:rPr lang="en-US" altLang="zh-CN" sz="2400" dirty="0" smtClean="0">
                <a:latin typeface="Times New Roman" pitchFamily="18" charset="0"/>
                <a:cs typeface="Times New Roman" pitchFamily="18" charset="0"/>
              </a:rPr>
              <a:t>〔2014〕11</a:t>
            </a:r>
            <a:r>
              <a:rPr lang="zh-CN" altLang="en-US" sz="2400" dirty="0" smtClean="0">
                <a:latin typeface="Times New Roman" pitchFamily="18" charset="0"/>
                <a:cs typeface="Times New Roman" pitchFamily="18" charset="0"/>
              </a:rPr>
              <a:t>号），</a:t>
            </a:r>
            <a:r>
              <a:rPr lang="en-US" altLang="zh-CN" sz="2400" dirty="0" smtClean="0">
                <a:latin typeface="Times New Roman" pitchFamily="18" charset="0"/>
                <a:cs typeface="Times New Roman" pitchFamily="18" charset="0"/>
              </a:rPr>
              <a:t>2014</a:t>
            </a:r>
            <a:r>
              <a:rPr lang="zh-CN" altLang="en-US" sz="2400" dirty="0" smtClean="0">
                <a:latin typeface="Times New Roman" pitchFamily="18" charset="0"/>
                <a:cs typeface="Times New Roman" pitchFamily="18" charset="0"/>
              </a:rPr>
              <a:t>年</a:t>
            </a:r>
            <a:r>
              <a:rPr lang="en-US" altLang="zh-CN" sz="2400" dirty="0" smtClean="0">
                <a:latin typeface="Times New Roman" pitchFamily="18" charset="0"/>
                <a:cs typeface="Times New Roman" pitchFamily="18" charset="0"/>
              </a:rPr>
              <a:t>10</a:t>
            </a:r>
            <a:r>
              <a:rPr lang="zh-CN" altLang="en-US" sz="2400" dirty="0" smtClean="0">
                <a:latin typeface="Times New Roman" pitchFamily="18" charset="0"/>
                <a:cs typeface="Times New Roman" pitchFamily="18" charset="0"/>
              </a:rPr>
              <a:t>月</a:t>
            </a:r>
            <a:r>
              <a:rPr lang="en-US" altLang="zh-CN" sz="2400" dirty="0" smtClean="0">
                <a:latin typeface="Times New Roman" pitchFamily="18" charset="0"/>
                <a:cs typeface="Times New Roman" pitchFamily="18" charset="0"/>
              </a:rPr>
              <a:t>10</a:t>
            </a:r>
            <a:r>
              <a:rPr lang="zh-CN" altLang="en-US" sz="2400" dirty="0" smtClean="0">
                <a:latin typeface="Times New Roman" pitchFamily="18" charset="0"/>
                <a:cs typeface="Times New Roman" pitchFamily="18" charset="0"/>
              </a:rPr>
              <a:t>日起施行</a:t>
            </a:r>
            <a:r>
              <a:rPr lang="zh-CN" altLang="en-US" sz="2800" dirty="0" smtClean="0"/>
              <a:t>。</a:t>
            </a:r>
            <a:endParaRPr lang="en-US" altLang="zh-CN" sz="2800" dirty="0" smtClean="0"/>
          </a:p>
          <a:p>
            <a:pPr>
              <a:lnSpc>
                <a:spcPct val="150000"/>
              </a:lnSpc>
              <a:spcBef>
                <a:spcPts val="0"/>
              </a:spcBef>
              <a:buClr>
                <a:srgbClr val="FF0000"/>
              </a:buClr>
              <a:buFont typeface="Wingdings" pitchFamily="2" charset="2"/>
              <a:buChar char=""/>
            </a:pPr>
            <a:r>
              <a:rPr lang="zh-CN" altLang="en-US" sz="2400" dirty="0" smtClean="0"/>
              <a:t>第十二条 网络用户或者网络服务提供者利用网络公开自然人基因信息、病历资料、健康检查资料、犯罪记录、家庭住址、私人活动等个人隐私和其他个人信息，造成他人损害，被侵权人请求其承担侵权责任的，人民法院应予支持。但下列情形除外：</a:t>
            </a:r>
          </a:p>
          <a:p>
            <a:pPr>
              <a:lnSpc>
                <a:spcPct val="150000"/>
              </a:lnSpc>
              <a:spcBef>
                <a:spcPts val="0"/>
              </a:spcBef>
              <a:buNone/>
            </a:pPr>
            <a:endParaRPr lang="en-US" altLang="zh-CN" sz="2800" dirty="0" smtClean="0"/>
          </a:p>
          <a:p>
            <a:pPr>
              <a:lnSpc>
                <a:spcPct val="150000"/>
              </a:lnSpc>
              <a:spcBef>
                <a:spcPts val="0"/>
              </a:spcBef>
              <a:buFont typeface="Wingdings" pitchFamily="2" charset="2"/>
              <a:buChar char="p"/>
            </a:pPr>
            <a:endParaRPr lang="en-US" altLang="zh-CN" sz="2800" dirty="0" smtClean="0"/>
          </a:p>
          <a:p>
            <a:pPr>
              <a:lnSpc>
                <a:spcPct val="150000"/>
              </a:lnSpc>
              <a:spcBef>
                <a:spcPts val="0"/>
              </a:spcBef>
              <a:buFont typeface="Wingdings" pitchFamily="2" charset="2"/>
              <a:buChar char="p"/>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solidFill>
                  <a:srgbClr val="002060"/>
                </a:solidFill>
                <a:latin typeface="华文楷体" pitchFamily="2" charset="-122"/>
                <a:ea typeface="华文楷体" pitchFamily="2" charset="-122"/>
              </a:rPr>
              <a:t>理解生命活动的重要性</a:t>
            </a:r>
            <a:endParaRPr lang="zh-CN" altLang="en-US" sz="4000" b="1" dirty="0">
              <a:solidFill>
                <a:srgbClr val="002060"/>
              </a:solidFill>
              <a:latin typeface="华文楷体" pitchFamily="2" charset="-122"/>
              <a:ea typeface="华文楷体" pitchFamily="2" charset="-122"/>
            </a:endParaRPr>
          </a:p>
        </p:txBody>
      </p:sp>
      <p:sp>
        <p:nvSpPr>
          <p:cNvPr id="3" name="内容占位符 2"/>
          <p:cNvSpPr>
            <a:spLocks noGrp="1"/>
          </p:cNvSpPr>
          <p:nvPr>
            <p:ph idx="1"/>
          </p:nvPr>
        </p:nvSpPr>
        <p:spPr>
          <a:xfrm>
            <a:off x="467544" y="1340768"/>
            <a:ext cx="8280920" cy="5040559"/>
          </a:xfrm>
        </p:spPr>
        <p:txBody>
          <a:bodyPr>
            <a:normAutofit/>
          </a:bodyPr>
          <a:lstStyle/>
          <a:p>
            <a:pPr>
              <a:lnSpc>
                <a:spcPct val="150000"/>
              </a:lnSpc>
              <a:spcBef>
                <a:spcPts val="0"/>
              </a:spcBef>
              <a:buClr>
                <a:srgbClr val="C00000"/>
              </a:buClr>
              <a:buFont typeface="Symbol" pitchFamily="18" charset="2"/>
              <a:buChar char="*"/>
            </a:pPr>
            <a:r>
              <a:rPr lang="zh-CN" altLang="zh-CN" sz="2400" b="1" dirty="0" smtClean="0">
                <a:solidFill>
                  <a:srgbClr val="C00000"/>
                </a:solidFill>
              </a:rPr>
              <a:t>精确了解</a:t>
            </a:r>
            <a:r>
              <a:rPr lang="zh-CN" altLang="zh-CN" sz="2400" dirty="0" smtClean="0"/>
              <a:t>生物学过程和行为过程</a:t>
            </a:r>
            <a:r>
              <a:rPr lang="zh-CN" altLang="en-US" sz="2400" dirty="0" smtClean="0"/>
              <a:t>，为认识</a:t>
            </a:r>
            <a:r>
              <a:rPr lang="zh-CN" altLang="zh-CN" sz="2400" dirty="0" smtClean="0"/>
              <a:t>这些过程</a:t>
            </a:r>
            <a:r>
              <a:rPr lang="zh-CN" altLang="en-US" sz="2400" dirty="0" smtClean="0"/>
              <a:t>如何</a:t>
            </a:r>
            <a:r>
              <a:rPr lang="zh-CN" altLang="zh-CN" sz="2400" dirty="0" smtClean="0"/>
              <a:t>被破坏</a:t>
            </a:r>
            <a:r>
              <a:rPr lang="zh-CN" altLang="en-US" sz="2400" dirty="0" smtClean="0"/>
              <a:t>，如何</a:t>
            </a:r>
            <a:r>
              <a:rPr lang="zh-CN" altLang="zh-CN" sz="2400" dirty="0" smtClean="0"/>
              <a:t>继续</a:t>
            </a:r>
            <a:r>
              <a:rPr lang="zh-CN" altLang="en-US" sz="2400" dirty="0" smtClean="0"/>
              <a:t>发展</a:t>
            </a:r>
            <a:r>
              <a:rPr lang="zh-CN" altLang="zh-CN" sz="2400" dirty="0" smtClean="0"/>
              <a:t>成</a:t>
            </a:r>
            <a:r>
              <a:rPr lang="zh-CN" altLang="en-US" sz="2400" dirty="0" smtClean="0"/>
              <a:t>疾病。</a:t>
            </a:r>
            <a:endParaRPr lang="en-US" altLang="zh-CN" sz="2400" dirty="0" smtClean="0"/>
          </a:p>
          <a:p>
            <a:pPr>
              <a:lnSpc>
                <a:spcPct val="150000"/>
              </a:lnSpc>
              <a:spcBef>
                <a:spcPts val="0"/>
              </a:spcBef>
              <a:buClr>
                <a:srgbClr val="C00000"/>
              </a:buClr>
              <a:buFont typeface="Symbol" pitchFamily="18" charset="2"/>
              <a:buChar char="*"/>
            </a:pPr>
            <a:r>
              <a:rPr lang="zh-CN" altLang="zh-CN" sz="2400" dirty="0" smtClean="0"/>
              <a:t>在</a:t>
            </a:r>
            <a:r>
              <a:rPr lang="zh-CN" altLang="zh-CN" sz="2400" b="1" dirty="0" smtClean="0">
                <a:solidFill>
                  <a:srgbClr val="C00000"/>
                </a:solidFill>
              </a:rPr>
              <a:t>分子水平</a:t>
            </a:r>
            <a:r>
              <a:rPr lang="zh-CN" altLang="zh-CN" sz="2400" dirty="0" smtClean="0"/>
              <a:t>，了解生物大分子（蛋白质、核酸、糖类、脂质</a:t>
            </a:r>
            <a:r>
              <a:rPr lang="zh-CN" altLang="en-US" sz="2400" dirty="0" smtClean="0"/>
              <a:t>等</a:t>
            </a:r>
            <a:r>
              <a:rPr lang="zh-CN" altLang="zh-CN" sz="2400" dirty="0" smtClean="0"/>
              <a:t>）如何进行细胞</a:t>
            </a:r>
            <a:r>
              <a:rPr lang="zh-CN" altLang="en-US" sz="2400" dirty="0" smtClean="0"/>
              <a:t>的遗传、发育、分化、凋亡。</a:t>
            </a:r>
            <a:endParaRPr lang="en-US" altLang="zh-CN" sz="2400" dirty="0" smtClean="0"/>
          </a:p>
          <a:p>
            <a:pPr>
              <a:lnSpc>
                <a:spcPct val="150000"/>
              </a:lnSpc>
              <a:spcBef>
                <a:spcPts val="0"/>
              </a:spcBef>
              <a:buClr>
                <a:srgbClr val="C00000"/>
              </a:buClr>
              <a:buFont typeface="Symbol" pitchFamily="18" charset="2"/>
              <a:buChar char="*"/>
            </a:pPr>
            <a:r>
              <a:rPr lang="zh-CN" altLang="zh-CN" sz="2400" dirty="0" smtClean="0"/>
              <a:t>在</a:t>
            </a:r>
            <a:r>
              <a:rPr lang="zh-CN" altLang="zh-CN" sz="2400" b="1" dirty="0" smtClean="0">
                <a:solidFill>
                  <a:srgbClr val="C00000"/>
                </a:solidFill>
              </a:rPr>
              <a:t>细胞水平</a:t>
            </a:r>
            <a:r>
              <a:rPr lang="zh-CN" altLang="zh-CN" sz="2400" dirty="0" smtClean="0"/>
              <a:t>，</a:t>
            </a:r>
            <a:r>
              <a:rPr lang="zh-CN" altLang="en-US" sz="2400" dirty="0" smtClean="0"/>
              <a:t>研究</a:t>
            </a:r>
            <a:r>
              <a:rPr lang="zh-CN" altLang="zh-CN" sz="2400" dirty="0" smtClean="0"/>
              <a:t>细胞如何感知周边环境并做出反应</a:t>
            </a:r>
            <a:r>
              <a:rPr lang="zh-CN" altLang="en-US" sz="2400" dirty="0" smtClean="0"/>
              <a:t>。</a:t>
            </a:r>
            <a:endParaRPr lang="en-US" altLang="zh-CN" sz="2400" dirty="0" smtClean="0"/>
          </a:p>
          <a:p>
            <a:pPr>
              <a:lnSpc>
                <a:spcPct val="150000"/>
              </a:lnSpc>
              <a:spcBef>
                <a:spcPts val="0"/>
              </a:spcBef>
              <a:buClr>
                <a:srgbClr val="C00000"/>
              </a:buClr>
              <a:buFont typeface="Symbol" pitchFamily="18" charset="2"/>
              <a:buChar char="*"/>
            </a:pPr>
            <a:r>
              <a:rPr lang="zh-CN" altLang="zh-CN" sz="2400" dirty="0" smtClean="0"/>
              <a:t>在</a:t>
            </a:r>
            <a:r>
              <a:rPr lang="zh-CN" altLang="zh-CN" sz="2400" b="1" dirty="0" smtClean="0">
                <a:solidFill>
                  <a:srgbClr val="C00000"/>
                </a:solidFill>
              </a:rPr>
              <a:t>行为层面</a:t>
            </a:r>
            <a:r>
              <a:rPr lang="zh-CN" altLang="zh-CN" sz="2400" dirty="0" smtClean="0"/>
              <a:t>，探寻个体器官对器官所处环境做出的反应及采取的相应行为</a:t>
            </a:r>
            <a:r>
              <a:rPr lang="zh-CN" altLang="en-US" sz="2400" dirty="0" smtClean="0"/>
              <a:t>。</a:t>
            </a:r>
            <a:endParaRPr lang="en-US" altLang="zh-CN" sz="2400" dirty="0" smtClean="0"/>
          </a:p>
          <a:p>
            <a:pPr>
              <a:lnSpc>
                <a:spcPct val="150000"/>
              </a:lnSpc>
              <a:spcBef>
                <a:spcPts val="0"/>
              </a:spcBef>
              <a:buClr>
                <a:srgbClr val="C00000"/>
              </a:buClr>
              <a:buFont typeface="Symbol" pitchFamily="18" charset="2"/>
              <a:buChar char="*"/>
            </a:pPr>
            <a:r>
              <a:rPr lang="zh-CN" altLang="zh-CN" sz="2400" dirty="0" smtClean="0"/>
              <a:t>为延长寿命、</a:t>
            </a:r>
            <a:r>
              <a:rPr lang="zh-CN" altLang="en-US" sz="2400" dirty="0" smtClean="0"/>
              <a:t>控制</a:t>
            </a:r>
            <a:r>
              <a:rPr lang="zh-CN" altLang="zh-CN" sz="2400" dirty="0" smtClean="0"/>
              <a:t>疾病</a:t>
            </a:r>
            <a:r>
              <a:rPr lang="zh-CN" altLang="en-US" sz="2400" dirty="0" smtClean="0"/>
              <a:t>、预防干预</a:t>
            </a:r>
            <a:r>
              <a:rPr lang="zh-CN" altLang="zh-CN" sz="2400" dirty="0" smtClean="0"/>
              <a:t>奠定科学基础</a:t>
            </a:r>
            <a:r>
              <a:rPr lang="zh-CN" altLang="en-US" sz="2400" dirty="0" smtClean="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19256" cy="922114"/>
          </a:xfrm>
        </p:spPr>
        <p:txBody>
          <a:bodyPr>
            <a:normAutofit/>
          </a:bodyPr>
          <a:lstStyle/>
          <a:p>
            <a:r>
              <a:rPr lang="zh-CN" altLang="en-US" sz="3600" b="1" dirty="0" smtClean="0">
                <a:solidFill>
                  <a:srgbClr val="0070C0"/>
                </a:solidFill>
                <a:latin typeface="华文楷体" pitchFamily="2" charset="-122"/>
                <a:ea typeface="华文楷体" pitchFamily="2" charset="-122"/>
                <a:cs typeface="Times New Roman" pitchFamily="18" charset="0"/>
              </a:rPr>
              <a:t>隐私权：排除条款</a:t>
            </a:r>
            <a:endParaRPr lang="zh-CN" altLang="en-US" sz="3600" b="1" dirty="0">
              <a:solidFill>
                <a:srgbClr val="0070C0"/>
              </a:solidFill>
              <a:latin typeface="华文楷体" pitchFamily="2" charset="-122"/>
              <a:ea typeface="华文楷体" pitchFamily="2" charset="-122"/>
              <a:cs typeface="Times New Roman" pitchFamily="18" charset="0"/>
            </a:endParaRPr>
          </a:p>
        </p:txBody>
      </p:sp>
      <p:sp>
        <p:nvSpPr>
          <p:cNvPr id="3" name="内容占位符 2"/>
          <p:cNvSpPr>
            <a:spLocks noGrp="1"/>
          </p:cNvSpPr>
          <p:nvPr>
            <p:ph idx="1"/>
          </p:nvPr>
        </p:nvSpPr>
        <p:spPr>
          <a:xfrm>
            <a:off x="457200" y="1196752"/>
            <a:ext cx="8363272" cy="5256584"/>
          </a:xfrm>
        </p:spPr>
        <p:txBody>
          <a:bodyPr>
            <a:normAutofit lnSpcReduction="10000"/>
          </a:bodyPr>
          <a:lstStyle/>
          <a:p>
            <a:pPr>
              <a:lnSpc>
                <a:spcPct val="150000"/>
              </a:lnSpc>
              <a:spcBef>
                <a:spcPts val="0"/>
              </a:spcBef>
              <a:buNone/>
            </a:pPr>
            <a:r>
              <a:rPr lang="zh-CN" altLang="en-US" sz="2000" dirty="0" smtClean="0"/>
              <a:t> （一）经自然人</a:t>
            </a:r>
            <a:r>
              <a:rPr lang="zh-CN" altLang="en-US" sz="2000" b="1" dirty="0" smtClean="0">
                <a:solidFill>
                  <a:srgbClr val="00B050"/>
                </a:solidFill>
              </a:rPr>
              <a:t>书面同意</a:t>
            </a:r>
            <a:r>
              <a:rPr lang="zh-CN" altLang="en-US" sz="2000" dirty="0" smtClean="0"/>
              <a:t>且在约定范围内公开；</a:t>
            </a:r>
          </a:p>
          <a:p>
            <a:pPr>
              <a:lnSpc>
                <a:spcPct val="150000"/>
              </a:lnSpc>
              <a:spcBef>
                <a:spcPts val="0"/>
              </a:spcBef>
              <a:buNone/>
            </a:pPr>
            <a:r>
              <a:rPr lang="zh-CN" altLang="en-US" sz="2000" dirty="0" smtClean="0"/>
              <a:t> （二）为促进社会公共利益且在必要范围内；</a:t>
            </a:r>
          </a:p>
          <a:p>
            <a:pPr>
              <a:lnSpc>
                <a:spcPct val="150000"/>
              </a:lnSpc>
              <a:spcBef>
                <a:spcPts val="0"/>
              </a:spcBef>
              <a:buNone/>
            </a:pPr>
            <a:r>
              <a:rPr lang="zh-CN" altLang="en-US" sz="2000" dirty="0" smtClean="0"/>
              <a:t> （三）学校、科研机构等基于公共利益为学术研究或者统计的目的，经自然人书面同意，且公开的方式不足以识别特定自然人；</a:t>
            </a:r>
          </a:p>
          <a:p>
            <a:pPr>
              <a:lnSpc>
                <a:spcPct val="150000"/>
              </a:lnSpc>
              <a:spcBef>
                <a:spcPts val="0"/>
              </a:spcBef>
              <a:buNone/>
            </a:pPr>
            <a:r>
              <a:rPr lang="zh-CN" altLang="en-US" sz="2000" dirty="0" smtClean="0"/>
              <a:t> （四）自然人自行在网络上公开的信息或者其他已合法公开的个人信息；</a:t>
            </a:r>
          </a:p>
          <a:p>
            <a:pPr>
              <a:lnSpc>
                <a:spcPct val="150000"/>
              </a:lnSpc>
              <a:spcBef>
                <a:spcPts val="0"/>
              </a:spcBef>
              <a:buNone/>
            </a:pPr>
            <a:r>
              <a:rPr lang="zh-CN" altLang="en-US" sz="2000" dirty="0" smtClean="0"/>
              <a:t> （五）以合法渠道获取的个人信息；</a:t>
            </a:r>
          </a:p>
          <a:p>
            <a:pPr>
              <a:lnSpc>
                <a:spcPct val="150000"/>
              </a:lnSpc>
              <a:spcBef>
                <a:spcPts val="0"/>
              </a:spcBef>
              <a:buNone/>
            </a:pPr>
            <a:r>
              <a:rPr lang="zh-CN" altLang="en-US" sz="2000" dirty="0" smtClean="0"/>
              <a:t> （六）法律或者行政法规另有规定。</a:t>
            </a:r>
          </a:p>
          <a:p>
            <a:pPr marL="0" indent="0">
              <a:lnSpc>
                <a:spcPct val="150000"/>
              </a:lnSpc>
              <a:spcBef>
                <a:spcPts val="0"/>
              </a:spcBef>
              <a:buNone/>
            </a:pPr>
            <a:r>
              <a:rPr lang="zh-CN" altLang="en-US" sz="2000" dirty="0" smtClean="0"/>
              <a:t>         网络用户或者网络服务提供者以违反社会公共利益、社会公德的方式公开前款第四项、第五项规定的个人信息，或者公开该信息侵害权利人值得保护的重大利益，权利人请求网络用户或者网络服务提供者承担侵权责任的，人民法院应予支持。</a:t>
            </a:r>
          </a:p>
          <a:p>
            <a:pPr marL="0" indent="0">
              <a:lnSpc>
                <a:spcPct val="150000"/>
              </a:lnSpc>
              <a:spcBef>
                <a:spcPts val="0"/>
              </a:spcBef>
              <a:buNone/>
            </a:pPr>
            <a:r>
              <a:rPr lang="zh-CN" altLang="en-US" sz="2000" dirty="0" smtClean="0"/>
              <a:t>         国家机关行使职权公开个人信息的，不适用本条规定。</a:t>
            </a:r>
          </a:p>
          <a:p>
            <a:pPr>
              <a:lnSpc>
                <a:spcPct val="150000"/>
              </a:lnSpc>
              <a:spcBef>
                <a:spcPts val="0"/>
              </a:spcBef>
              <a:buNone/>
            </a:pPr>
            <a:endParaRPr lang="en-US" altLang="zh-CN" sz="2800" dirty="0" smtClean="0"/>
          </a:p>
          <a:p>
            <a:pPr>
              <a:lnSpc>
                <a:spcPct val="150000"/>
              </a:lnSpc>
              <a:spcBef>
                <a:spcPts val="0"/>
              </a:spcBef>
              <a:buFont typeface="Wingdings" pitchFamily="2" charset="2"/>
              <a:buChar char="p"/>
            </a:pPr>
            <a:endParaRPr lang="en-US" altLang="zh-CN" sz="2800" dirty="0" smtClean="0"/>
          </a:p>
          <a:p>
            <a:pPr>
              <a:lnSpc>
                <a:spcPct val="150000"/>
              </a:lnSpc>
              <a:spcBef>
                <a:spcPts val="0"/>
              </a:spcBef>
              <a:buFont typeface="Wingdings" pitchFamily="2" charset="2"/>
              <a:buChar char="p"/>
            </a:pP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19256" cy="922114"/>
          </a:xfrm>
        </p:spPr>
        <p:txBody>
          <a:bodyPr>
            <a:noAutofit/>
          </a:bodyPr>
          <a:lstStyle/>
          <a:p>
            <a:r>
              <a:rPr lang="zh-CN" altLang="en-US" sz="3200" b="1" dirty="0" smtClean="0">
                <a:latin typeface="Times New Roman" pitchFamily="18" charset="0"/>
                <a:cs typeface="Times New Roman" pitchFamily="18" charset="0"/>
              </a:rPr>
              <a:t>佛山公务员录用体检案</a:t>
            </a:r>
            <a:endParaRPr lang="zh-CN" altLang="en-US" sz="3200" b="1" dirty="0">
              <a:latin typeface="Times New Roman" pitchFamily="18" charset="0"/>
              <a:cs typeface="Times New Roman" pitchFamily="18" charset="0"/>
            </a:endParaRPr>
          </a:p>
        </p:txBody>
      </p:sp>
      <p:sp>
        <p:nvSpPr>
          <p:cNvPr id="3" name="内容占位符 2"/>
          <p:cNvSpPr>
            <a:spLocks noGrp="1"/>
          </p:cNvSpPr>
          <p:nvPr>
            <p:ph idx="1"/>
          </p:nvPr>
        </p:nvSpPr>
        <p:spPr>
          <a:xfrm>
            <a:off x="467544" y="1124744"/>
            <a:ext cx="8208912" cy="5256584"/>
          </a:xfrm>
        </p:spPr>
        <p:txBody>
          <a:bodyPr>
            <a:noAutofit/>
          </a:bodyPr>
          <a:lstStyle/>
          <a:p>
            <a:pPr>
              <a:lnSpc>
                <a:spcPct val="130000"/>
              </a:lnSpc>
              <a:spcBef>
                <a:spcPts val="0"/>
              </a:spcBef>
              <a:buFont typeface="Wingdings" pitchFamily="2" charset="2"/>
              <a:buChar char="l"/>
            </a:pPr>
            <a:r>
              <a:rPr lang="en-US" altLang="zh-CN" sz="2400" dirty="0" smtClean="0">
                <a:latin typeface="Times New Roman" pitchFamily="18" charset="0"/>
                <a:cs typeface="Times New Roman" pitchFamily="18" charset="0"/>
              </a:rPr>
              <a:t>2009</a:t>
            </a:r>
            <a:r>
              <a:rPr lang="zh-CN" altLang="en-US" sz="2400" dirty="0" smtClean="0">
                <a:latin typeface="Times New Roman" pitchFamily="18" charset="0"/>
                <a:cs typeface="Times New Roman" pitchFamily="18" charset="0"/>
              </a:rPr>
              <a:t>年</a:t>
            </a:r>
            <a:r>
              <a:rPr lang="en-US" altLang="zh-CN" sz="2400" dirty="0" smtClean="0">
                <a:latin typeface="Times New Roman" pitchFamily="18" charset="0"/>
                <a:cs typeface="Times New Roman" pitchFamily="18" charset="0"/>
              </a:rPr>
              <a:t>4</a:t>
            </a:r>
            <a:r>
              <a:rPr lang="zh-CN" altLang="en-US" sz="2400" dirty="0" smtClean="0">
                <a:latin typeface="Times New Roman" pitchFamily="18" charset="0"/>
                <a:cs typeface="Times New Roman" pitchFamily="18" charset="0"/>
              </a:rPr>
              <a:t>月，周、谢、唐参加佛山市公务员考试并通过笔试、面试，进入体检环节。发现三人红细胞偏小，要求复查进行地中海式贫血基因分析。</a:t>
            </a:r>
            <a:endParaRPr lang="en-US" altLang="zh-CN" sz="2400" dirty="0" smtClean="0">
              <a:latin typeface="Times New Roman" pitchFamily="18" charset="0"/>
              <a:cs typeface="Times New Roman" pitchFamily="18" charset="0"/>
            </a:endParaRPr>
          </a:p>
          <a:p>
            <a:pPr>
              <a:lnSpc>
                <a:spcPct val="130000"/>
              </a:lnSpc>
              <a:spcBef>
                <a:spcPts val="0"/>
              </a:spcBef>
              <a:buFont typeface="Wingdings" pitchFamily="2" charset="2"/>
              <a:buChar char="l"/>
            </a:pPr>
            <a:r>
              <a:rPr lang="zh-CN" altLang="en-US" sz="2400" dirty="0" smtClean="0">
                <a:latin typeface="Times New Roman" pitchFamily="18" charset="0"/>
                <a:cs typeface="Times New Roman" pitchFamily="18" charset="0"/>
              </a:rPr>
              <a:t>认定为地中海贫血基因携带者；“体检不合格”，淘汰。</a:t>
            </a:r>
          </a:p>
          <a:p>
            <a:pPr>
              <a:lnSpc>
                <a:spcPct val="130000"/>
              </a:lnSpc>
              <a:spcBef>
                <a:spcPts val="0"/>
              </a:spcBef>
              <a:buFont typeface="Wingdings" pitchFamily="2" charset="2"/>
              <a:buChar char="l"/>
            </a:pPr>
            <a:r>
              <a:rPr lang="zh-CN" altLang="en-US" sz="2400" dirty="0" smtClean="0">
                <a:latin typeface="Times New Roman" pitchFamily="18" charset="0"/>
                <a:cs typeface="Times New Roman" pitchFamily="18" charset="0"/>
              </a:rPr>
              <a:t>原告：地中海贫血基因检测超出了</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公务员录用体检通用标准（试行）</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中规定的血常规检测项目，且从未对其必要性做出任何说明，侵犯了考生的“身体隐私”。</a:t>
            </a:r>
          </a:p>
          <a:p>
            <a:pPr>
              <a:lnSpc>
                <a:spcPct val="130000"/>
              </a:lnSpc>
              <a:spcBef>
                <a:spcPts val="0"/>
              </a:spcBef>
              <a:buFont typeface="Wingdings" pitchFamily="2" charset="2"/>
              <a:buChar char="l"/>
            </a:pPr>
            <a:r>
              <a:rPr lang="zh-CN" altLang="en-US" sz="2400" dirty="0" smtClean="0">
                <a:latin typeface="Times New Roman" pitchFamily="18" charset="0"/>
                <a:cs typeface="Times New Roman" pitchFamily="18" charset="0"/>
              </a:rPr>
              <a:t>被告律师：对于公务员体检过程中的检验方法，按照项目规定，由主检医生根据需要决定。</a:t>
            </a:r>
          </a:p>
          <a:p>
            <a:pPr>
              <a:lnSpc>
                <a:spcPct val="130000"/>
              </a:lnSpc>
              <a:spcBef>
                <a:spcPts val="0"/>
              </a:spcBef>
              <a:buFont typeface="Wingdings" pitchFamily="2" charset="2"/>
              <a:buChar char="l"/>
            </a:pPr>
            <a:r>
              <a:rPr lang="zh-CN" altLang="en-US" sz="2400" dirty="0" smtClean="0">
                <a:latin typeface="Times New Roman" pitchFamily="18" charset="0"/>
                <a:cs typeface="Times New Roman" pitchFamily="18" charset="0"/>
              </a:rPr>
              <a:t>法院一审宣判，驳回三名考生的全部诉讼请求。</a:t>
            </a:r>
            <a:endParaRPr lang="en-US" altLang="zh-CN" sz="2400" dirty="0" smtClean="0">
              <a:latin typeface="Times New Roman" pitchFamily="18" charset="0"/>
              <a:cs typeface="Times New Roman" pitchFamily="18" charset="0"/>
            </a:endParaRPr>
          </a:p>
          <a:p>
            <a:pPr>
              <a:lnSpc>
                <a:spcPct val="130000"/>
              </a:lnSpc>
              <a:spcBef>
                <a:spcPts val="0"/>
              </a:spcBef>
              <a:buFont typeface="Wingdings" pitchFamily="2" charset="2"/>
              <a:buChar char="l"/>
            </a:pPr>
            <a:r>
              <a:rPr lang="zh-CN" altLang="en-US" sz="2400" dirty="0" smtClean="0">
                <a:latin typeface="Times New Roman" pitchFamily="18" charset="0"/>
                <a:cs typeface="Times New Roman" pitchFamily="18" charset="0"/>
              </a:rPr>
              <a:t>二审法院维持原判。</a:t>
            </a:r>
            <a:endParaRPr lang="zh-CN" alt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188640"/>
            <a:ext cx="6264696" cy="1008112"/>
          </a:xfrm>
        </p:spPr>
        <p:txBody>
          <a:bodyPr>
            <a:normAutofit/>
          </a:bodyPr>
          <a:lstStyle/>
          <a:p>
            <a:pPr marL="342900" lvl="0" indent="-342900">
              <a:lnSpc>
                <a:spcPct val="150000"/>
              </a:lnSpc>
              <a:spcBef>
                <a:spcPct val="20000"/>
              </a:spcBef>
              <a:defRPr/>
            </a:pPr>
            <a:r>
              <a:rPr lang="zh-CN" altLang="en-US" sz="4000" b="1" dirty="0" smtClean="0">
                <a:solidFill>
                  <a:srgbClr val="00B050"/>
                </a:solidFill>
              </a:rPr>
              <a:t>市场利益</a:t>
            </a:r>
            <a:endParaRPr lang="en-US" altLang="zh-CN" sz="4000" b="1" dirty="0" smtClean="0">
              <a:solidFill>
                <a:srgbClr val="00B050"/>
              </a:solidFill>
            </a:endParaRPr>
          </a:p>
        </p:txBody>
      </p:sp>
      <p:sp>
        <p:nvSpPr>
          <p:cNvPr id="3" name="内容占位符 2"/>
          <p:cNvSpPr>
            <a:spLocks noGrp="1"/>
          </p:cNvSpPr>
          <p:nvPr>
            <p:ph idx="1"/>
          </p:nvPr>
        </p:nvSpPr>
        <p:spPr>
          <a:xfrm>
            <a:off x="1547664" y="1196752"/>
            <a:ext cx="4464496" cy="4104456"/>
          </a:xfrm>
        </p:spPr>
        <p:txBody>
          <a:bodyPr>
            <a:normAutofit/>
          </a:bodyPr>
          <a:lstStyle/>
          <a:p>
            <a:pPr marL="0">
              <a:lnSpc>
                <a:spcPct val="160000"/>
              </a:lnSpc>
              <a:buNone/>
            </a:pPr>
            <a:r>
              <a:rPr lang="en-US" altLang="zh-CN" sz="2400" dirty="0" smtClean="0">
                <a:latin typeface="Times New Roman" pitchFamily="18" charset="0"/>
                <a:cs typeface="Times New Roman" pitchFamily="18" charset="0"/>
              </a:rPr>
              <a:t>1</a:t>
            </a:r>
            <a:r>
              <a:rPr lang="zh-CN" altLang="en-US" sz="2400" dirty="0" smtClean="0">
                <a:latin typeface="Times New Roman" pitchFamily="18" charset="0"/>
                <a:cs typeface="Times New Roman" pitchFamily="18" charset="0"/>
              </a:rPr>
              <a:t>）保险领域基因信息权</a:t>
            </a:r>
            <a:endParaRPr lang="en-US" altLang="zh-CN" sz="2400" dirty="0" smtClean="0">
              <a:latin typeface="Times New Roman" pitchFamily="18" charset="0"/>
              <a:cs typeface="Times New Roman" pitchFamily="18" charset="0"/>
            </a:endParaRPr>
          </a:p>
          <a:p>
            <a:pPr marL="0">
              <a:lnSpc>
                <a:spcPct val="160000"/>
              </a:lnSpc>
              <a:buNone/>
            </a:pPr>
            <a:r>
              <a:rPr lang="en-US" altLang="zh-CN" sz="2400" dirty="0" smtClean="0">
                <a:latin typeface="Times New Roman" pitchFamily="18" charset="0"/>
                <a:cs typeface="Times New Roman" pitchFamily="18" charset="0"/>
              </a:rPr>
              <a:t>2</a:t>
            </a:r>
            <a:r>
              <a:rPr lang="zh-CN" altLang="en-US" sz="2400" dirty="0" smtClean="0">
                <a:latin typeface="Times New Roman" pitchFamily="18" charset="0"/>
                <a:cs typeface="Times New Roman" pitchFamily="18" charset="0"/>
              </a:rPr>
              <a:t>）就业领域基因信息权</a:t>
            </a:r>
            <a:endParaRPr lang="en-US" altLang="zh-CN" sz="2400" dirty="0" smtClean="0">
              <a:latin typeface="Times New Roman" pitchFamily="18" charset="0"/>
              <a:cs typeface="Times New Roman" pitchFamily="18" charset="0"/>
            </a:endParaRPr>
          </a:p>
          <a:p>
            <a:pPr marL="0">
              <a:lnSpc>
                <a:spcPct val="160000"/>
              </a:lnSpc>
              <a:buNone/>
            </a:pPr>
            <a:r>
              <a:rPr lang="en-US" altLang="zh-CN" sz="2400" dirty="0" smtClean="0">
                <a:latin typeface="Times New Roman" pitchFamily="18" charset="0"/>
                <a:cs typeface="Times New Roman" pitchFamily="18" charset="0"/>
              </a:rPr>
              <a:t>3</a:t>
            </a:r>
            <a:r>
              <a:rPr lang="zh-CN" altLang="en-US" sz="2400" dirty="0" smtClean="0">
                <a:latin typeface="Times New Roman" pitchFamily="18" charset="0"/>
                <a:cs typeface="Times New Roman" pitchFamily="18" charset="0"/>
              </a:rPr>
              <a:t>）婚姻家庭领域基因信息权</a:t>
            </a:r>
            <a:endParaRPr lang="en-US" altLang="zh-CN" sz="2400" dirty="0" smtClean="0">
              <a:latin typeface="Times New Roman" pitchFamily="18" charset="0"/>
              <a:cs typeface="Times New Roman" pitchFamily="18" charset="0"/>
            </a:endParaRPr>
          </a:p>
          <a:p>
            <a:pPr marL="0">
              <a:lnSpc>
                <a:spcPct val="160000"/>
              </a:lnSpc>
              <a:buNone/>
            </a:pPr>
            <a:r>
              <a:rPr lang="en-US" altLang="zh-CN" sz="2400" dirty="0" smtClean="0">
                <a:latin typeface="Times New Roman" pitchFamily="18" charset="0"/>
                <a:cs typeface="Times New Roman" pitchFamily="18" charset="0"/>
              </a:rPr>
              <a:t>4</a:t>
            </a:r>
            <a:r>
              <a:rPr lang="zh-CN" altLang="en-US" sz="2400" dirty="0" smtClean="0">
                <a:latin typeface="Times New Roman" pitchFamily="18" charset="0"/>
                <a:cs typeface="Times New Roman" pitchFamily="18" charset="0"/>
              </a:rPr>
              <a:t>）科研领域基因信息权</a:t>
            </a:r>
            <a:endParaRPr lang="en-US" altLang="zh-CN" sz="2400" dirty="0" smtClean="0">
              <a:latin typeface="Times New Roman" pitchFamily="18" charset="0"/>
              <a:cs typeface="Times New Roman" pitchFamily="18" charset="0"/>
            </a:endParaRPr>
          </a:p>
          <a:p>
            <a:pPr marL="0">
              <a:lnSpc>
                <a:spcPct val="160000"/>
              </a:lnSpc>
              <a:buNone/>
            </a:pPr>
            <a:r>
              <a:rPr lang="en-US" altLang="zh-CN" sz="2400" dirty="0" smtClean="0">
                <a:latin typeface="Times New Roman" pitchFamily="18" charset="0"/>
                <a:cs typeface="Times New Roman" pitchFamily="18" charset="0"/>
              </a:rPr>
              <a:t>5</a:t>
            </a:r>
            <a:r>
              <a:rPr lang="zh-CN" altLang="en-US" sz="2400" dirty="0" smtClean="0">
                <a:latin typeface="Times New Roman" pitchFamily="18" charset="0"/>
                <a:cs typeface="Times New Roman" pitchFamily="18" charset="0"/>
              </a:rPr>
              <a:t>）政府对个人基因信息收集</a:t>
            </a:r>
            <a:endParaRPr lang="en-US" altLang="zh-C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6"/>
          <p:cNvSpPr txBox="1">
            <a:spLocks/>
          </p:cNvSpPr>
          <p:nvPr/>
        </p:nvSpPr>
        <p:spPr bwMode="auto">
          <a:xfrm>
            <a:off x="323528" y="404664"/>
            <a:ext cx="4680520" cy="1296144"/>
          </a:xfrm>
          <a:prstGeom prst="rect">
            <a:avLst/>
          </a:prstGeom>
          <a:blipFill dpi="0" rotWithShape="1">
            <a:blip r:embed="rId2" cstate="print"/>
            <a:srcRect/>
            <a:tile tx="0" ty="0" sx="100000" sy="100000" flip="none" algn="tl"/>
          </a:blipFill>
          <a:ln w="9525">
            <a:noFill/>
            <a:miter lim="800000"/>
            <a:headEnd/>
            <a:tailEnd/>
          </a:ln>
        </p:spPr>
        <p:txBody>
          <a:bodyPr anchor="ctr"/>
          <a:lstStyle/>
          <a:p>
            <a:pPr marL="342900" indent="-342900" algn="ctr">
              <a:lnSpc>
                <a:spcPct val="120000"/>
              </a:lnSpc>
              <a:buClr>
                <a:srgbClr val="4F81BD"/>
              </a:buClr>
              <a:buSzPct val="50000"/>
            </a:pPr>
            <a:r>
              <a:rPr lang="en-US" altLang="zh-CN" sz="4000" b="1" dirty="0" smtClean="0">
                <a:solidFill>
                  <a:srgbClr val="C00000"/>
                </a:solidFill>
                <a:latin typeface="Times New Roman" pitchFamily="18" charset="0"/>
                <a:ea typeface="华文楷体" pitchFamily="2" charset="-122"/>
                <a:cs typeface="Times New Roman" pitchFamily="18" charset="0"/>
              </a:rPr>
              <a:t>Q &amp; A……</a:t>
            </a:r>
            <a:endParaRPr kumimoji="0" lang="zh-CN" altLang="en-US" sz="4000" b="1" dirty="0">
              <a:solidFill>
                <a:srgbClr val="C00000"/>
              </a:solidFill>
              <a:latin typeface="Times New Roman" pitchFamily="18" charset="0"/>
              <a:ea typeface="华文楷体" pitchFamily="2" charset="-122"/>
              <a:cs typeface="Times New Roman" pitchFamily="18" charset="0"/>
            </a:endParaRPr>
          </a:p>
        </p:txBody>
      </p:sp>
      <p:sp>
        <p:nvSpPr>
          <p:cNvPr id="5" name="Text Box 27"/>
          <p:cNvSpPr txBox="1">
            <a:spLocks noChangeArrowheads="1"/>
          </p:cNvSpPr>
          <p:nvPr/>
        </p:nvSpPr>
        <p:spPr bwMode="white">
          <a:xfrm>
            <a:off x="0" y="5373688"/>
            <a:ext cx="9144000" cy="1079500"/>
          </a:xfrm>
          <a:prstGeom prst="rect">
            <a:avLst/>
          </a:prstGeom>
          <a:solidFill>
            <a:srgbClr val="FFCC99"/>
          </a:solidFill>
          <a:ln w="9525" algn="ctr">
            <a:noFill/>
            <a:miter lim="800000"/>
            <a:headEnd/>
            <a:tailEnd/>
          </a:ln>
        </p:spPr>
        <p:txBody>
          <a:bodyPr/>
          <a:lstStyle/>
          <a:p>
            <a:pPr algn="ctr">
              <a:spcBef>
                <a:spcPct val="50000"/>
              </a:spcBef>
            </a:pPr>
            <a:endParaRPr lang="zh-CN" altLang="zh-CN" sz="2000">
              <a:solidFill>
                <a:schemeClr val="bg1"/>
              </a:solidFill>
              <a:ea typeface="黑体" pitchFamily="49" charset="-122"/>
            </a:endParaRPr>
          </a:p>
        </p:txBody>
      </p:sp>
      <p:pic>
        <p:nvPicPr>
          <p:cNvPr id="6" name="Picture 13" descr="建筑鸟瞰-华艺-低层N"/>
          <p:cNvPicPr>
            <a:picLocks noChangeAspect="1" noChangeArrowheads="1"/>
          </p:cNvPicPr>
          <p:nvPr/>
        </p:nvPicPr>
        <p:blipFill>
          <a:blip r:embed="rId3" cstate="print">
            <a:lum bright="12000"/>
          </a:blip>
          <a:srcRect/>
          <a:stretch>
            <a:fillRect/>
          </a:stretch>
        </p:blipFill>
        <p:spPr bwMode="auto">
          <a:xfrm>
            <a:off x="423987" y="5468938"/>
            <a:ext cx="1458912" cy="900112"/>
          </a:xfrm>
          <a:prstGeom prst="rect">
            <a:avLst/>
          </a:prstGeom>
          <a:noFill/>
          <a:ln w="57150" algn="ctr">
            <a:solidFill>
              <a:srgbClr val="FFCC99"/>
            </a:solidFill>
            <a:miter lim="800000"/>
            <a:headEnd/>
            <a:tailEnd/>
          </a:ln>
        </p:spPr>
      </p:pic>
      <p:pic>
        <p:nvPicPr>
          <p:cNvPr id="7" name="Picture 15" descr="载人航天--我国成功进行首次载人航天飞行"/>
          <p:cNvPicPr>
            <a:picLocks noChangeAspect="1" noChangeArrowheads="1"/>
          </p:cNvPicPr>
          <p:nvPr/>
        </p:nvPicPr>
        <p:blipFill>
          <a:blip r:embed="rId4" cstate="print">
            <a:lum bright="12000"/>
          </a:blip>
          <a:srcRect/>
          <a:stretch>
            <a:fillRect/>
          </a:stretch>
        </p:blipFill>
        <p:spPr bwMode="auto">
          <a:xfrm>
            <a:off x="1954337" y="5468938"/>
            <a:ext cx="1343025" cy="900112"/>
          </a:xfrm>
          <a:prstGeom prst="rect">
            <a:avLst/>
          </a:prstGeom>
          <a:noFill/>
          <a:ln w="57150" algn="ctr">
            <a:solidFill>
              <a:srgbClr val="FFCC99"/>
            </a:solidFill>
            <a:miter lim="800000"/>
            <a:headEnd/>
            <a:tailEnd/>
          </a:ln>
        </p:spPr>
      </p:pic>
      <p:pic>
        <p:nvPicPr>
          <p:cNvPr id="8" name="Picture 16" descr="1132041362"/>
          <p:cNvPicPr>
            <a:picLocks noChangeAspect="1" noChangeArrowheads="1"/>
          </p:cNvPicPr>
          <p:nvPr/>
        </p:nvPicPr>
        <p:blipFill>
          <a:blip r:embed="rId5" cstate="print">
            <a:lum bright="12000"/>
          </a:blip>
          <a:srcRect/>
          <a:stretch>
            <a:fillRect/>
          </a:stretch>
        </p:blipFill>
        <p:spPr bwMode="auto">
          <a:xfrm>
            <a:off x="6124575" y="5468938"/>
            <a:ext cx="1354138" cy="900112"/>
          </a:xfrm>
          <a:prstGeom prst="rect">
            <a:avLst/>
          </a:prstGeom>
          <a:noFill/>
          <a:ln w="57150" algn="ctr">
            <a:solidFill>
              <a:srgbClr val="FFCC99"/>
            </a:solidFill>
            <a:miter lim="800000"/>
            <a:headEnd/>
            <a:tailEnd/>
          </a:ln>
        </p:spPr>
      </p:pic>
      <p:pic>
        <p:nvPicPr>
          <p:cNvPr id="9" name="Picture 17" descr="3d1"/>
          <p:cNvPicPr>
            <a:picLocks noChangeAspect="1" noChangeArrowheads="1"/>
          </p:cNvPicPr>
          <p:nvPr/>
        </p:nvPicPr>
        <p:blipFill>
          <a:blip r:embed="rId6" cstate="print"/>
          <a:srcRect/>
          <a:stretch>
            <a:fillRect/>
          </a:stretch>
        </p:blipFill>
        <p:spPr bwMode="auto">
          <a:xfrm>
            <a:off x="3359274" y="5468938"/>
            <a:ext cx="1389063" cy="900112"/>
          </a:xfrm>
          <a:prstGeom prst="rect">
            <a:avLst/>
          </a:prstGeom>
          <a:noFill/>
          <a:ln w="57150">
            <a:solidFill>
              <a:srgbClr val="FFCC99"/>
            </a:solidFill>
            <a:miter lim="800000"/>
            <a:headEnd/>
            <a:tailEnd/>
          </a:ln>
        </p:spPr>
      </p:pic>
      <p:pic>
        <p:nvPicPr>
          <p:cNvPr id="10" name="Picture 18" descr="风力发电"/>
          <p:cNvPicPr>
            <a:picLocks noChangeAspect="1" noChangeArrowheads="1"/>
          </p:cNvPicPr>
          <p:nvPr/>
        </p:nvPicPr>
        <p:blipFill>
          <a:blip r:embed="rId7" cstate="print"/>
          <a:srcRect/>
          <a:stretch>
            <a:fillRect/>
          </a:stretch>
        </p:blipFill>
        <p:spPr bwMode="auto">
          <a:xfrm>
            <a:off x="4788024" y="5468938"/>
            <a:ext cx="1354138" cy="900112"/>
          </a:xfrm>
          <a:prstGeom prst="rect">
            <a:avLst/>
          </a:prstGeom>
          <a:noFill/>
          <a:ln w="57150">
            <a:solidFill>
              <a:srgbClr val="FFCC99"/>
            </a:solidFill>
            <a:miter lim="800000"/>
            <a:headEnd/>
            <a:tailEnd/>
          </a:ln>
        </p:spPr>
      </p:pic>
      <p:pic>
        <p:nvPicPr>
          <p:cNvPr id="11" name="Picture 19" descr="通讯"/>
          <p:cNvPicPr>
            <a:picLocks noChangeAspect="1" noChangeArrowheads="1"/>
          </p:cNvPicPr>
          <p:nvPr/>
        </p:nvPicPr>
        <p:blipFill>
          <a:blip r:embed="rId8" cstate="print"/>
          <a:srcRect/>
          <a:stretch>
            <a:fillRect/>
          </a:stretch>
        </p:blipFill>
        <p:spPr bwMode="auto">
          <a:xfrm>
            <a:off x="7550150" y="5468938"/>
            <a:ext cx="1343025" cy="900112"/>
          </a:xfrm>
          <a:prstGeom prst="rect">
            <a:avLst/>
          </a:prstGeom>
          <a:noFill/>
          <a:ln w="57150">
            <a:solidFill>
              <a:srgbClr val="FFCC99"/>
            </a:solidFill>
            <a:miter lim="800000"/>
            <a:headEnd/>
            <a:tailEnd/>
          </a:ln>
        </p:spPr>
      </p:pic>
      <p:sp>
        <p:nvSpPr>
          <p:cNvPr id="12" name="文本占位符 6"/>
          <p:cNvSpPr txBox="1">
            <a:spLocks/>
          </p:cNvSpPr>
          <p:nvPr/>
        </p:nvSpPr>
        <p:spPr>
          <a:xfrm>
            <a:off x="2843808" y="2708920"/>
            <a:ext cx="5616624" cy="2304728"/>
          </a:xfrm>
          <a:prstGeom prst="rect">
            <a:avLst/>
          </a:prstGeom>
          <a:solidFill>
            <a:schemeClr val="bg2"/>
          </a:solidFill>
        </p:spPr>
        <p:txBody>
          <a:bodyPr/>
          <a:lstStyle/>
          <a:p>
            <a:pPr marL="342900" indent="-342900" fontAlgn="auto">
              <a:lnSpc>
                <a:spcPct val="150000"/>
              </a:lnSpc>
              <a:buClr>
                <a:schemeClr val="accent1"/>
              </a:buClr>
              <a:buSzPct val="50000"/>
              <a:defRPr/>
            </a:pPr>
            <a:r>
              <a:rPr lang="zh-CN" altLang="en-US" sz="2400" b="0" dirty="0">
                <a:latin typeface="+mn-lt"/>
                <a:ea typeface="+mn-ea"/>
              </a:rPr>
              <a:t>段异兵 ，研究员</a:t>
            </a:r>
            <a:endParaRPr lang="en-US" altLang="zh-CN" sz="2400" b="0" dirty="0">
              <a:latin typeface="+mn-lt"/>
              <a:ea typeface="+mn-ea"/>
            </a:endParaRPr>
          </a:p>
          <a:p>
            <a:pPr marL="342900" indent="-342900" fontAlgn="auto">
              <a:lnSpc>
                <a:spcPct val="150000"/>
              </a:lnSpc>
              <a:buClr>
                <a:schemeClr val="accent1"/>
              </a:buClr>
              <a:buSzPct val="50000"/>
              <a:defRPr/>
            </a:pPr>
            <a:r>
              <a:rPr lang="zh-CN" altLang="en-US" sz="2400" b="0" dirty="0" smtClean="0">
                <a:latin typeface="+mn-lt"/>
                <a:ea typeface="+mn-ea"/>
              </a:rPr>
              <a:t>中国科学院科技战略咨询研究院</a:t>
            </a:r>
            <a:endParaRPr lang="en-US" altLang="zh-CN" sz="2400" b="0" dirty="0">
              <a:latin typeface="+mn-lt"/>
              <a:ea typeface="+mn-ea"/>
            </a:endParaRPr>
          </a:p>
          <a:p>
            <a:pPr marL="342900" indent="-342900" fontAlgn="auto">
              <a:lnSpc>
                <a:spcPct val="150000"/>
              </a:lnSpc>
              <a:buClr>
                <a:schemeClr val="accent1"/>
              </a:buClr>
              <a:buSzPct val="50000"/>
              <a:defRPr/>
            </a:pPr>
            <a:r>
              <a:rPr lang="en-US" altLang="zh-CN" sz="2400" b="0" dirty="0">
                <a:latin typeface="Times New Roman" pitchFamily="18" charset="0"/>
                <a:cs typeface="Times New Roman" pitchFamily="18" charset="0"/>
              </a:rPr>
              <a:t>duanyb@casipm.ac.cn</a:t>
            </a:r>
          </a:p>
          <a:p>
            <a:pPr marL="342900" indent="-342900" fontAlgn="auto">
              <a:lnSpc>
                <a:spcPct val="150000"/>
              </a:lnSpc>
              <a:buClr>
                <a:schemeClr val="accent1"/>
              </a:buClr>
              <a:buSzPct val="50000"/>
              <a:defRPr/>
            </a:pPr>
            <a:r>
              <a:rPr lang="en-US" altLang="zh-CN" sz="2400" b="0" dirty="0">
                <a:latin typeface="Times New Roman" pitchFamily="18" charset="0"/>
                <a:cs typeface="Times New Roman" pitchFamily="18" charset="0"/>
              </a:rPr>
              <a:t>10-59358417; 13681489691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solidFill>
                  <a:srgbClr val="002060"/>
                </a:solidFill>
                <a:latin typeface="华文楷体" pitchFamily="2" charset="-122"/>
                <a:ea typeface="华文楷体" pitchFamily="2" charset="-122"/>
              </a:rPr>
              <a:t>[</a:t>
            </a:r>
            <a:r>
              <a:rPr lang="zh-CN" altLang="en-US" sz="4000" b="1" dirty="0" smtClean="0">
                <a:solidFill>
                  <a:srgbClr val="002060"/>
                </a:solidFill>
                <a:latin typeface="华文楷体" pitchFamily="2" charset="-122"/>
                <a:ea typeface="华文楷体" pitchFamily="2" charset="-122"/>
              </a:rPr>
              <a:t>例</a:t>
            </a:r>
            <a:r>
              <a:rPr lang="en-US" altLang="zh-CN" sz="4000" b="1" dirty="0" smtClean="0">
                <a:solidFill>
                  <a:srgbClr val="002060"/>
                </a:solidFill>
                <a:latin typeface="华文楷体" pitchFamily="2" charset="-122"/>
                <a:ea typeface="华文楷体" pitchFamily="2" charset="-122"/>
              </a:rPr>
              <a:t>]</a:t>
            </a:r>
            <a:r>
              <a:rPr lang="zh-CN" altLang="en-US" sz="4000" b="1" dirty="0" smtClean="0">
                <a:solidFill>
                  <a:srgbClr val="002060"/>
                </a:solidFill>
                <a:latin typeface="华文楷体" pitchFamily="2" charset="-122"/>
                <a:ea typeface="华文楷体" pitchFamily="2" charset="-122"/>
              </a:rPr>
              <a:t>脑科学与神经疾病诊疗</a:t>
            </a:r>
            <a:endParaRPr lang="zh-CN" altLang="en-US" sz="4000" b="1" dirty="0">
              <a:solidFill>
                <a:srgbClr val="002060"/>
              </a:solidFill>
              <a:latin typeface="华文楷体" pitchFamily="2" charset="-122"/>
              <a:ea typeface="华文楷体" pitchFamily="2" charset="-122"/>
            </a:endParaRPr>
          </a:p>
        </p:txBody>
      </p:sp>
      <p:sp>
        <p:nvSpPr>
          <p:cNvPr id="3" name="内容占位符 2"/>
          <p:cNvSpPr>
            <a:spLocks noGrp="1"/>
          </p:cNvSpPr>
          <p:nvPr>
            <p:ph idx="1"/>
          </p:nvPr>
        </p:nvSpPr>
        <p:spPr>
          <a:xfrm>
            <a:off x="323528" y="1484784"/>
            <a:ext cx="8424936" cy="5112568"/>
          </a:xfrm>
        </p:spPr>
        <p:txBody>
          <a:bodyPr>
            <a:noAutofit/>
          </a:bodyPr>
          <a:lstStyle/>
          <a:p>
            <a:pPr>
              <a:lnSpc>
                <a:spcPct val="150000"/>
              </a:lnSpc>
              <a:spcBef>
                <a:spcPts val="0"/>
              </a:spcBef>
              <a:buClr>
                <a:srgbClr val="7030A0"/>
              </a:buClr>
              <a:buFont typeface="Wingdings" pitchFamily="2" charset="2"/>
              <a:buChar char="p"/>
            </a:pPr>
            <a:r>
              <a:rPr lang="zh-CN" altLang="zh-CN" sz="2000" dirty="0" smtClean="0">
                <a:latin typeface="+mn-ea"/>
              </a:rPr>
              <a:t>神经系统和精神系统疾病</a:t>
            </a:r>
            <a:r>
              <a:rPr lang="zh-CN" altLang="en-US" sz="2000" dirty="0" smtClean="0">
                <a:latin typeface="+mn-ea"/>
              </a:rPr>
              <a:t>（</a:t>
            </a:r>
            <a:r>
              <a:rPr lang="zh-CN" altLang="zh-CN" sz="2000" dirty="0" smtClean="0">
                <a:latin typeface="+mn-ea"/>
              </a:rPr>
              <a:t>如阿尔茨海默氏症、帕金森氏症、自闭症、精神分裂症</a:t>
            </a:r>
            <a:r>
              <a:rPr lang="zh-CN" altLang="en-US" sz="2000" dirty="0" smtClean="0">
                <a:latin typeface="+mn-ea"/>
              </a:rPr>
              <a:t>、</a:t>
            </a:r>
            <a:r>
              <a:rPr lang="zh-CN" altLang="zh-CN" sz="2000" dirty="0" smtClean="0">
                <a:latin typeface="+mn-ea"/>
              </a:rPr>
              <a:t>抑郁症</a:t>
            </a:r>
            <a:r>
              <a:rPr lang="zh-CN" altLang="en-US" sz="2000" dirty="0" smtClean="0">
                <a:latin typeface="+mn-ea"/>
              </a:rPr>
              <a:t>等）</a:t>
            </a:r>
            <a:r>
              <a:rPr lang="zh-CN" altLang="zh-CN" sz="2000" dirty="0" smtClean="0">
                <a:latin typeface="+mn-ea"/>
              </a:rPr>
              <a:t>病理学不清楚</a:t>
            </a:r>
            <a:r>
              <a:rPr lang="zh-CN" altLang="en-US" sz="2000" dirty="0" smtClean="0">
                <a:latin typeface="+mn-ea"/>
              </a:rPr>
              <a:t>。学习、成瘾、邪教等相近。</a:t>
            </a:r>
            <a:endParaRPr lang="zh-CN" altLang="zh-CN" sz="2000" dirty="0" smtClean="0">
              <a:latin typeface="+mn-ea"/>
            </a:endParaRPr>
          </a:p>
          <a:p>
            <a:pPr>
              <a:lnSpc>
                <a:spcPct val="150000"/>
              </a:lnSpc>
              <a:spcBef>
                <a:spcPts val="0"/>
              </a:spcBef>
              <a:buClr>
                <a:srgbClr val="7030A0"/>
              </a:buClr>
              <a:buFont typeface="Wingdings" pitchFamily="2" charset="2"/>
              <a:buChar char="p"/>
            </a:pPr>
            <a:r>
              <a:rPr lang="zh-CN" altLang="zh-CN" sz="2000" dirty="0" smtClean="0">
                <a:latin typeface="+mn-ea"/>
              </a:rPr>
              <a:t>人脑连结组</a:t>
            </a:r>
            <a:r>
              <a:rPr lang="zh-CN" altLang="en-US" sz="2000" dirty="0" smtClean="0">
                <a:latin typeface="+mn-ea"/>
              </a:rPr>
              <a:t>：以</a:t>
            </a:r>
            <a:r>
              <a:rPr lang="zh-CN" altLang="zh-CN" sz="2000" dirty="0" smtClean="0">
                <a:latin typeface="+mn-ea"/>
              </a:rPr>
              <a:t>无创性成像技术</a:t>
            </a:r>
            <a:r>
              <a:rPr lang="zh-CN" altLang="en-US" sz="2000" dirty="0" smtClean="0">
                <a:latin typeface="+mn-ea"/>
              </a:rPr>
              <a:t>，获得</a:t>
            </a:r>
            <a:r>
              <a:rPr lang="zh-CN" altLang="zh-CN" sz="2000" dirty="0" smtClean="0">
                <a:latin typeface="+mn-ea"/>
              </a:rPr>
              <a:t>大脑结构和功能</a:t>
            </a:r>
            <a:r>
              <a:rPr lang="zh-CN" altLang="en-US" sz="2000" dirty="0" smtClean="0">
                <a:latin typeface="+mn-ea"/>
              </a:rPr>
              <a:t>的</a:t>
            </a:r>
            <a:r>
              <a:rPr lang="zh-CN" altLang="zh-CN" sz="2000" dirty="0" smtClean="0">
                <a:latin typeface="+mn-ea"/>
              </a:rPr>
              <a:t>系统图谱</a:t>
            </a:r>
            <a:r>
              <a:rPr lang="zh-CN" altLang="en-US" sz="2000" dirty="0" smtClean="0">
                <a:latin typeface="+mn-ea"/>
              </a:rPr>
              <a:t>。理解</a:t>
            </a:r>
            <a:r>
              <a:rPr lang="zh-CN" altLang="zh-CN" sz="2000" dirty="0" smtClean="0">
                <a:latin typeface="+mn-ea"/>
              </a:rPr>
              <a:t>基因如何影响脑连结，这种连结又如何影响情绪、人格、行为。</a:t>
            </a:r>
            <a:endParaRPr lang="en-US" altLang="zh-CN" sz="2000" dirty="0" smtClean="0">
              <a:latin typeface="+mn-ea"/>
            </a:endParaRPr>
          </a:p>
          <a:p>
            <a:pPr>
              <a:lnSpc>
                <a:spcPct val="150000"/>
              </a:lnSpc>
              <a:spcBef>
                <a:spcPts val="0"/>
              </a:spcBef>
              <a:buClr>
                <a:srgbClr val="7030A0"/>
              </a:buClr>
              <a:buFont typeface="Wingdings" pitchFamily="2" charset="2"/>
              <a:buChar char="p"/>
            </a:pPr>
            <a:r>
              <a:rPr lang="zh-CN" altLang="zh-CN" sz="2000" dirty="0" smtClean="0">
                <a:latin typeface="+mn-ea"/>
              </a:rPr>
              <a:t>光遗传学</a:t>
            </a:r>
            <a:r>
              <a:rPr lang="zh-CN" altLang="en-US" sz="2000" dirty="0" smtClean="0">
                <a:latin typeface="+mn-ea"/>
              </a:rPr>
              <a:t>：</a:t>
            </a:r>
            <a:r>
              <a:rPr lang="zh-CN" altLang="zh-CN" sz="2000" dirty="0" smtClean="0">
                <a:latin typeface="+mn-ea"/>
              </a:rPr>
              <a:t>在神经元中插入光传感蛋白，再用光脉冲去开合某些特定的神经元通道</a:t>
            </a:r>
            <a:r>
              <a:rPr lang="zh-CN" altLang="en-US" sz="2000" dirty="0" smtClean="0">
                <a:latin typeface="+mn-ea"/>
              </a:rPr>
              <a:t>，</a:t>
            </a:r>
            <a:r>
              <a:rPr lang="zh-CN" altLang="zh-CN" sz="2000" dirty="0" smtClean="0">
                <a:latin typeface="+mn-ea"/>
              </a:rPr>
              <a:t>鉴定出</a:t>
            </a:r>
            <a:r>
              <a:rPr lang="zh-CN" altLang="en-US" sz="2000" dirty="0" smtClean="0">
                <a:latin typeface="+mn-ea"/>
              </a:rPr>
              <a:t>不同状态</a:t>
            </a:r>
            <a:r>
              <a:rPr lang="zh-CN" altLang="zh-CN" sz="2000" dirty="0" smtClean="0">
                <a:latin typeface="+mn-ea"/>
              </a:rPr>
              <a:t>的脑回路。</a:t>
            </a:r>
          </a:p>
          <a:p>
            <a:pPr>
              <a:lnSpc>
                <a:spcPct val="150000"/>
              </a:lnSpc>
              <a:spcBef>
                <a:spcPts val="0"/>
              </a:spcBef>
              <a:buClr>
                <a:srgbClr val="7030A0"/>
              </a:buClr>
              <a:buFont typeface="Wingdings" pitchFamily="2" charset="2"/>
              <a:buChar char="p"/>
            </a:pPr>
            <a:r>
              <a:rPr lang="zh-CN" altLang="zh-CN" sz="2000" dirty="0" smtClean="0">
                <a:latin typeface="+mn-ea"/>
              </a:rPr>
              <a:t>脑研究计划</a:t>
            </a:r>
            <a:r>
              <a:rPr lang="zh-CN" altLang="en-US" sz="2000" dirty="0" smtClean="0">
                <a:latin typeface="+mn-ea"/>
              </a:rPr>
              <a:t>：</a:t>
            </a:r>
            <a:r>
              <a:rPr lang="zh-CN" altLang="zh-CN" sz="2000" dirty="0" smtClean="0">
                <a:latin typeface="+mn-ea"/>
              </a:rPr>
              <a:t>探究大脑中数以百万计的神经细胞、网络和通道的活动状况。解释感觉经验和运动程序，乃至记忆、情感和思维的机理。</a:t>
            </a:r>
            <a:r>
              <a:rPr lang="zh-CN" altLang="en-US" sz="2000" dirty="0" smtClean="0">
                <a:latin typeface="+mn-ea"/>
              </a:rPr>
              <a:t>开发疾病治疗手段。</a:t>
            </a:r>
            <a:endParaRPr lang="zh-CN" altLang="zh-CN" sz="2000" dirty="0" smtClean="0">
              <a:latin typeface="+mn-ea"/>
            </a:endParaRPr>
          </a:p>
          <a:p>
            <a:pPr>
              <a:lnSpc>
                <a:spcPct val="150000"/>
              </a:lnSpc>
              <a:spcBef>
                <a:spcPts val="0"/>
              </a:spcBef>
              <a:buClr>
                <a:srgbClr val="7030A0"/>
              </a:buClr>
              <a:buFont typeface="Wingdings" pitchFamily="2" charset="2"/>
              <a:buChar char="p"/>
            </a:pPr>
            <a:r>
              <a:rPr lang="zh-CN" altLang="zh-CN" sz="2000" dirty="0" smtClean="0">
                <a:latin typeface="+mn-ea"/>
              </a:rPr>
              <a:t>阿尔茨海默氏症</a:t>
            </a:r>
            <a:r>
              <a:rPr lang="zh-CN" altLang="en-US" sz="2000" dirty="0" smtClean="0">
                <a:latin typeface="+mn-ea"/>
              </a:rPr>
              <a:t>：</a:t>
            </a:r>
            <a:r>
              <a:rPr lang="zh-CN" altLang="zh-CN" sz="2000" dirty="0" smtClean="0">
                <a:latin typeface="+mn-ea"/>
              </a:rPr>
              <a:t>慢性进行性神经退化</a:t>
            </a:r>
            <a:r>
              <a:rPr lang="zh-CN" altLang="en-US" sz="2000" dirty="0" smtClean="0">
                <a:latin typeface="+mn-ea"/>
              </a:rPr>
              <a:t>，</a:t>
            </a:r>
            <a:r>
              <a:rPr lang="zh-CN" altLang="zh-CN" sz="2000" dirty="0" smtClean="0">
                <a:latin typeface="+mn-ea"/>
              </a:rPr>
              <a:t>缓慢地摧毁包括记忆、推理和思考能力在内的认知功能</a:t>
            </a:r>
            <a:r>
              <a:rPr lang="zh-CN" altLang="en-US" sz="2000" dirty="0" smtClean="0">
                <a:latin typeface="+mn-ea"/>
              </a:rPr>
              <a:t>。</a:t>
            </a:r>
            <a:r>
              <a:rPr lang="zh-CN" altLang="zh-CN" sz="2000" dirty="0" smtClean="0">
                <a:latin typeface="Times New Roman" pitchFamily="18" charset="0"/>
                <a:cs typeface="Times New Roman" pitchFamily="18" charset="0"/>
              </a:rPr>
              <a:t>理解</a:t>
            </a:r>
            <a:r>
              <a:rPr lang="en-US" altLang="zh-CN" sz="2000" dirty="0" smtClean="0">
                <a:latin typeface="Times New Roman" pitchFamily="18" charset="0"/>
                <a:cs typeface="Times New Roman" pitchFamily="18" charset="0"/>
              </a:rPr>
              <a:t>~</a:t>
            </a:r>
            <a:r>
              <a:rPr lang="zh-CN" altLang="zh-CN" sz="2000" dirty="0" smtClean="0">
                <a:latin typeface="Times New Roman" pitchFamily="18" charset="0"/>
                <a:cs typeface="Times New Roman" pitchFamily="18" charset="0"/>
              </a:rPr>
              <a:t>诊断</a:t>
            </a:r>
            <a:r>
              <a:rPr lang="en-US" altLang="zh-CN" sz="2000" dirty="0" smtClean="0">
                <a:latin typeface="Times New Roman" pitchFamily="18" charset="0"/>
                <a:cs typeface="Times New Roman" pitchFamily="18" charset="0"/>
              </a:rPr>
              <a:t>~</a:t>
            </a:r>
            <a:r>
              <a:rPr lang="zh-CN" altLang="zh-CN" sz="2000" dirty="0" smtClean="0">
                <a:latin typeface="Times New Roman" pitchFamily="18" charset="0"/>
                <a:cs typeface="Times New Roman" pitchFamily="18" charset="0"/>
              </a:rPr>
              <a:t>预防</a:t>
            </a:r>
            <a:r>
              <a:rPr lang="en-US" altLang="zh-CN" sz="2000" dirty="0" smtClean="0">
                <a:latin typeface="Times New Roman" pitchFamily="18" charset="0"/>
                <a:cs typeface="Times New Roman" pitchFamily="18" charset="0"/>
              </a:rPr>
              <a:t>~</a:t>
            </a:r>
            <a:r>
              <a:rPr lang="zh-CN" altLang="zh-CN" sz="2000" dirty="0" smtClean="0">
                <a:latin typeface="Times New Roman" pitchFamily="18" charset="0"/>
                <a:cs typeface="Times New Roman" pitchFamily="18" charset="0"/>
              </a:rPr>
              <a:t>治疗</a:t>
            </a:r>
            <a:r>
              <a:rPr lang="zh-CN" altLang="en-US" sz="2000" dirty="0" smtClean="0">
                <a:latin typeface="Times New Roman" pitchFamily="18" charset="0"/>
                <a:cs typeface="Times New Roman" pitchFamily="18" charset="0"/>
              </a:rPr>
              <a:t>。</a:t>
            </a:r>
            <a:endParaRPr lang="zh-CN" altLang="zh-CN" sz="2000"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solidFill>
                  <a:srgbClr val="00B050"/>
                </a:solidFill>
                <a:latin typeface="华文楷体" pitchFamily="2" charset="-122"/>
                <a:ea typeface="华文楷体" pitchFamily="2" charset="-122"/>
              </a:rPr>
              <a:t>安全风险与伦理争议</a:t>
            </a:r>
            <a:endParaRPr lang="zh-CN" altLang="en-US" sz="4000" b="1" dirty="0">
              <a:solidFill>
                <a:srgbClr val="00B050"/>
              </a:solidFill>
              <a:latin typeface="华文楷体" pitchFamily="2" charset="-122"/>
              <a:ea typeface="华文楷体" pitchFamily="2" charset="-122"/>
            </a:endParaRPr>
          </a:p>
        </p:txBody>
      </p:sp>
      <p:sp>
        <p:nvSpPr>
          <p:cNvPr id="3" name="内容占位符 2"/>
          <p:cNvSpPr>
            <a:spLocks noGrp="1"/>
          </p:cNvSpPr>
          <p:nvPr>
            <p:ph idx="1"/>
          </p:nvPr>
        </p:nvSpPr>
        <p:spPr>
          <a:xfrm>
            <a:off x="251520" y="1340768"/>
            <a:ext cx="8568952" cy="5256584"/>
          </a:xfrm>
        </p:spPr>
        <p:txBody>
          <a:bodyPr>
            <a:noAutofit/>
          </a:bodyPr>
          <a:lstStyle/>
          <a:p>
            <a:pPr>
              <a:lnSpc>
                <a:spcPct val="150000"/>
              </a:lnSpc>
              <a:spcBef>
                <a:spcPts val="0"/>
              </a:spcBef>
              <a:buClr>
                <a:srgbClr val="7030A0"/>
              </a:buClr>
              <a:buFont typeface="Wingdings" pitchFamily="2" charset="2"/>
              <a:buChar char="p"/>
            </a:pPr>
            <a:r>
              <a:rPr lang="zh-CN" altLang="en-US" sz="2200" dirty="0" smtClean="0"/>
              <a:t>生物安全：新的生物威胁有隐蔽性强、特异性强、传播迅速、危害大、成本低等特点。需要从源头上检测和防范生物威胁。</a:t>
            </a:r>
            <a:endParaRPr lang="en-US" altLang="zh-CN" sz="2200" dirty="0" smtClean="0"/>
          </a:p>
          <a:p>
            <a:pPr>
              <a:lnSpc>
                <a:spcPct val="150000"/>
              </a:lnSpc>
              <a:spcBef>
                <a:spcPts val="0"/>
              </a:spcBef>
              <a:buClr>
                <a:srgbClr val="7030A0"/>
              </a:buClr>
              <a:buFont typeface="Wingdings" pitchFamily="2" charset="2"/>
              <a:buChar char="p"/>
            </a:pPr>
            <a:r>
              <a:rPr lang="zh-CN" altLang="en-US" sz="2200" dirty="0" smtClean="0"/>
              <a:t>生物伦理：对社会现有伦理体系和道德标准产生巨大冲击。如对生殖细胞和胚胎的基因编辑，导致“生命伦理”、“代际伦理”争议。</a:t>
            </a:r>
            <a:endParaRPr lang="en-US" altLang="zh-CN" sz="2200" dirty="0" smtClean="0"/>
          </a:p>
          <a:p>
            <a:pPr>
              <a:lnSpc>
                <a:spcPct val="150000"/>
              </a:lnSpc>
              <a:spcBef>
                <a:spcPts val="0"/>
              </a:spcBef>
              <a:buClr>
                <a:srgbClr val="7030A0"/>
              </a:buClr>
              <a:buFont typeface="Wingdings" pitchFamily="2" charset="2"/>
              <a:buChar char="p"/>
            </a:pPr>
            <a:r>
              <a:rPr lang="zh-CN" altLang="en-US" sz="2200" dirty="0" smtClean="0"/>
              <a:t>政府监管</a:t>
            </a:r>
            <a:r>
              <a:rPr lang="en-US" altLang="zh-CN" sz="2200" dirty="0" smtClean="0"/>
              <a:t>? </a:t>
            </a:r>
            <a:r>
              <a:rPr lang="zh-CN" altLang="en-US" sz="2200" dirty="0" smtClean="0"/>
              <a:t>国际协调</a:t>
            </a:r>
            <a:r>
              <a:rPr lang="en-US" altLang="zh-CN" sz="2200" dirty="0" smtClean="0"/>
              <a:t>?</a:t>
            </a:r>
          </a:p>
          <a:p>
            <a:pPr>
              <a:lnSpc>
                <a:spcPct val="150000"/>
              </a:lnSpc>
              <a:spcBef>
                <a:spcPts val="0"/>
              </a:spcBef>
              <a:buClr>
                <a:srgbClr val="7030A0"/>
              </a:buClr>
              <a:buNone/>
            </a:pPr>
            <a:r>
              <a:rPr lang="en-US" altLang="zh-CN" sz="2200" dirty="0" smtClean="0"/>
              <a:t>              </a:t>
            </a:r>
            <a:r>
              <a:rPr lang="zh-CN" altLang="en-US" sz="2200" dirty="0" smtClean="0"/>
              <a:t>制定指南、行为准则、标准等规范；包容审慎与遵守现有法律法规；推进公众理解和支持，促进创新和投资；研究型及学习型监管体系，提高科学性和有效性。</a:t>
            </a:r>
            <a:endParaRPr lang="en-US" altLang="zh-CN" sz="2200" dirty="0" smtClean="0"/>
          </a:p>
          <a:p>
            <a:pPr>
              <a:lnSpc>
                <a:spcPct val="150000"/>
              </a:lnSpc>
              <a:spcBef>
                <a:spcPts val="0"/>
              </a:spcBef>
              <a:buClr>
                <a:srgbClr val="7030A0"/>
              </a:buClr>
              <a:buNone/>
            </a:pPr>
            <a:r>
              <a:rPr lang="zh-CN" altLang="en-US" sz="2200" dirty="0" smtClean="0"/>
              <a:t>              基于利益平衡原则，法律、监管和行业自律的协同应对。</a:t>
            </a:r>
            <a:endParaRPr lang="zh-CN" altLang="zh-CN" sz="22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txBox="1">
            <a:spLocks/>
          </p:cNvSpPr>
          <p:nvPr/>
        </p:nvSpPr>
        <p:spPr>
          <a:xfrm>
            <a:off x="827584" y="188640"/>
            <a:ext cx="7778824" cy="1445170"/>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3600" i="0" u="none" strike="noStrike" kern="1200" cap="none" spc="0" normalizeH="0" baseline="0" noProof="0" dirty="0" smtClean="0">
                <a:ln>
                  <a:noFill/>
                </a:ln>
                <a:effectLst/>
                <a:uLnTx/>
                <a:uFillTx/>
                <a:latin typeface="华文楷体" pitchFamily="2" charset="-122"/>
                <a:ea typeface="华文楷体" pitchFamily="2" charset="-122"/>
                <a:cs typeface="+mj-cs"/>
              </a:rPr>
              <a:t>第十五讲</a:t>
            </a:r>
            <a:r>
              <a:rPr kumimoji="0" lang="en-US" altLang="zh-CN" sz="3600" i="0" u="none" strike="noStrike" kern="1200" cap="none" spc="0" normalizeH="0" baseline="0" noProof="0" dirty="0" smtClean="0">
                <a:ln>
                  <a:noFill/>
                </a:ln>
                <a:effectLst/>
                <a:uLnTx/>
                <a:uFillTx/>
                <a:latin typeface="华文楷体" pitchFamily="2" charset="-122"/>
                <a:ea typeface="华文楷体" pitchFamily="2" charset="-122"/>
                <a:cs typeface="+mj-cs"/>
              </a:rPr>
              <a:t>:</a:t>
            </a:r>
            <a:r>
              <a:rPr kumimoji="0" lang="zh-CN" altLang="en-US" sz="3600" i="0" u="none" strike="noStrike" kern="1200" cap="none" spc="0" normalizeH="0" baseline="0" noProof="0" dirty="0" smtClean="0">
                <a:ln>
                  <a:noFill/>
                </a:ln>
                <a:effectLst/>
                <a:uLnTx/>
                <a:uFillTx/>
                <a:latin typeface="华文楷体" pitchFamily="2" charset="-122"/>
                <a:ea typeface="华文楷体" pitchFamily="2" charset="-122"/>
                <a:cs typeface="+mj-cs"/>
              </a:rPr>
              <a:t> 调整外部关系</a:t>
            </a:r>
            <a:endParaRPr kumimoji="0" lang="en-US" altLang="zh-CN" sz="3600" i="0" u="none" strike="noStrike" kern="1200" cap="none" spc="0" normalizeH="0" baseline="0" noProof="0" dirty="0" smtClean="0">
              <a:ln>
                <a:noFill/>
              </a:ln>
              <a:effectLst/>
              <a:uLnTx/>
              <a:uFillTx/>
              <a:latin typeface="华文楷体" pitchFamily="2" charset="-122"/>
              <a:ea typeface="华文楷体" pitchFamily="2" charset="-122"/>
              <a:cs typeface="+mj-cs"/>
            </a:endParaRPr>
          </a:p>
          <a:p>
            <a:pPr algn="ctr">
              <a:lnSpc>
                <a:spcPct val="150000"/>
              </a:lnSpc>
              <a:spcBef>
                <a:spcPct val="0"/>
              </a:spcBef>
              <a:defRPr/>
            </a:pPr>
            <a:r>
              <a:rPr lang="en-US" altLang="zh-CN" sz="3600" dirty="0" smtClean="0">
                <a:latin typeface="华文楷体" pitchFamily="2" charset="-122"/>
                <a:ea typeface="华文楷体" pitchFamily="2" charset="-122"/>
              </a:rPr>
              <a:t>—</a:t>
            </a:r>
            <a:r>
              <a:rPr lang="zh-CN" altLang="en-US" sz="3600" dirty="0" smtClean="0">
                <a:latin typeface="华文楷体" pitchFamily="2" charset="-122"/>
                <a:ea typeface="华文楷体" pitchFamily="2" charset="-122"/>
              </a:rPr>
              <a:t>生物技术法律问题</a:t>
            </a:r>
            <a:endParaRPr kumimoji="0" lang="zh-CN" altLang="en-US" sz="3600" i="0" u="none" strike="noStrike" kern="1200" cap="none" spc="0" normalizeH="0" baseline="0" noProof="0" dirty="0">
              <a:ln>
                <a:noFill/>
              </a:ln>
              <a:effectLst/>
              <a:uLnTx/>
              <a:uFillTx/>
              <a:latin typeface="华文楷体" pitchFamily="2" charset="-122"/>
              <a:ea typeface="华文楷体" pitchFamily="2" charset="-122"/>
              <a:cs typeface="+mj-cs"/>
            </a:endParaRPr>
          </a:p>
        </p:txBody>
      </p:sp>
      <p:sp>
        <p:nvSpPr>
          <p:cNvPr id="6" name="内容占位符 1"/>
          <p:cNvSpPr txBox="1">
            <a:spLocks/>
          </p:cNvSpPr>
          <p:nvPr/>
        </p:nvSpPr>
        <p:spPr>
          <a:xfrm>
            <a:off x="1403648" y="2060848"/>
            <a:ext cx="6696744" cy="2304256"/>
          </a:xfrm>
          <a:prstGeom prst="rect">
            <a:avLst/>
          </a:prstGeom>
          <a:noFill/>
          <a:ln w="38100">
            <a:noFill/>
          </a:ln>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tabLst/>
              <a:defRPr/>
            </a:pP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Times New Roman" pitchFamily="18" charset="0"/>
              </a:rPr>
              <a:t>14.1  </a:t>
            </a:r>
            <a:r>
              <a:rPr kumimoji="0" lang="zh-CN" altLang="en-US" sz="2800"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Times New Roman" pitchFamily="18" charset="0"/>
              </a:rPr>
              <a:t>人体器官移植法律问题</a:t>
            </a:r>
            <a:endPar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Times New Roman" pitchFamily="18" charset="0"/>
            </a:endParaRPr>
          </a:p>
          <a:p>
            <a:pPr marL="342900" lvl="0" indent="-342900">
              <a:lnSpc>
                <a:spcPct val="150000"/>
              </a:lnSpc>
              <a:spcBef>
                <a:spcPct val="20000"/>
              </a:spcBef>
              <a:defRPr/>
            </a:pP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Times New Roman" pitchFamily="18" charset="0"/>
              </a:rPr>
              <a:t>14.2  </a:t>
            </a:r>
            <a:r>
              <a:rPr lang="zh-CN" altLang="en-US" sz="2800" dirty="0" smtClean="0">
                <a:latin typeface="Times New Roman" pitchFamily="18" charset="0"/>
                <a:ea typeface="华文楷体" pitchFamily="2" charset="-122"/>
                <a:cs typeface="Times New Roman" pitchFamily="18" charset="0"/>
              </a:rPr>
              <a:t>转基因农产品的准入机制</a:t>
            </a:r>
            <a:endPar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Times New Roman" pitchFamily="18" charset="0"/>
            </a:endParaRPr>
          </a:p>
          <a:p>
            <a:pPr marL="342900" marR="0" lvl="0" indent="-342900" algn="l" defTabSz="914400" rtl="0" eaLnBrk="1" fontAlgn="auto" latinLnBrk="0" hangingPunct="1">
              <a:lnSpc>
                <a:spcPct val="150000"/>
              </a:lnSpc>
              <a:spcBef>
                <a:spcPct val="20000"/>
              </a:spcBef>
              <a:spcAft>
                <a:spcPts val="0"/>
              </a:spcAft>
              <a:buClrTx/>
              <a:buSzTx/>
              <a:tabLst/>
              <a:defRPr/>
            </a:pPr>
            <a:r>
              <a:rPr lang="en-US" altLang="zh-CN" sz="2800" dirty="0" smtClean="0">
                <a:latin typeface="Times New Roman" pitchFamily="18" charset="0"/>
                <a:ea typeface="华文楷体" pitchFamily="2" charset="-122"/>
                <a:cs typeface="Times New Roman" pitchFamily="18" charset="0"/>
              </a:rPr>
              <a:t>14.3  </a:t>
            </a:r>
            <a:r>
              <a:rPr lang="zh-CN" altLang="en-US" sz="2800" dirty="0" smtClean="0">
                <a:latin typeface="Times New Roman" pitchFamily="18" charset="0"/>
                <a:ea typeface="华文楷体" pitchFamily="2" charset="-122"/>
                <a:cs typeface="Times New Roman" pitchFamily="18" charset="0"/>
              </a:rPr>
              <a:t>基因隐私权的民法保护</a:t>
            </a:r>
            <a:endParaRPr kumimoji="0" lang="en-US" altLang="zh-CN" sz="3600"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sz="4000" dirty="0" smtClean="0">
                <a:latin typeface="Times New Roman" pitchFamily="18" charset="0"/>
                <a:ea typeface="华文楷体" pitchFamily="2" charset="-122"/>
                <a:cs typeface="Times New Roman" pitchFamily="18" charset="0"/>
              </a:rPr>
              <a:t>15.1  </a:t>
            </a:r>
            <a:r>
              <a:rPr lang="zh-CN" altLang="en-US" sz="4000" dirty="0" smtClean="0">
                <a:latin typeface="Times New Roman" pitchFamily="18" charset="0"/>
                <a:ea typeface="华文楷体" pitchFamily="2" charset="-122"/>
                <a:cs typeface="Times New Roman" pitchFamily="18" charset="0"/>
              </a:rPr>
              <a:t>人体器官移植法律问题</a:t>
            </a:r>
            <a:endParaRPr lang="zh-CN" altLang="en-US" sz="4000" dirty="0"/>
          </a:p>
        </p:txBody>
      </p:sp>
      <p:sp>
        <p:nvSpPr>
          <p:cNvPr id="3" name="内容占位符 2"/>
          <p:cNvSpPr>
            <a:spLocks noGrp="1"/>
          </p:cNvSpPr>
          <p:nvPr>
            <p:ph idx="1"/>
          </p:nvPr>
        </p:nvSpPr>
        <p:spPr>
          <a:xfrm>
            <a:off x="611560" y="1772816"/>
            <a:ext cx="8064896" cy="4353347"/>
          </a:xfrm>
        </p:spPr>
        <p:txBody>
          <a:bodyPr>
            <a:normAutofit fontScale="92500"/>
          </a:bodyPr>
          <a:lstStyle/>
          <a:p>
            <a:pPr marL="0">
              <a:lnSpc>
                <a:spcPct val="150000"/>
              </a:lnSpc>
              <a:spcBef>
                <a:spcPts val="0"/>
              </a:spcBef>
              <a:buFont typeface="Wingdings" pitchFamily="2" charset="2"/>
              <a:buChar char="p"/>
            </a:pPr>
            <a:r>
              <a:rPr lang="zh-CN" altLang="en-US" sz="2800" dirty="0" smtClean="0"/>
              <a:t>  </a:t>
            </a:r>
            <a:r>
              <a:rPr lang="zh-CN" altLang="en-US" sz="2400" dirty="0" smtClean="0"/>
              <a:t>人体器官移植是指摘取人体器官捐献人具有特定功能的心脏、肺脏、肝脏、肾脏或者胰腺等器官的全部或者部分，将其植入接受人身体以代替其病损器官的过程。器官移植可以延长生存期限、挽救生命，是现代医学的一个重大成就。   </a:t>
            </a:r>
            <a:endParaRPr lang="en-US" altLang="zh-CN" sz="2400" dirty="0" smtClean="0"/>
          </a:p>
          <a:p>
            <a:pPr marL="0">
              <a:lnSpc>
                <a:spcPct val="150000"/>
              </a:lnSpc>
              <a:spcBef>
                <a:spcPts val="0"/>
              </a:spcBef>
              <a:buFont typeface="Wingdings" pitchFamily="2" charset="2"/>
              <a:buChar char="p"/>
            </a:pPr>
            <a:r>
              <a:rPr lang="en-US" altLang="zh-CN" sz="2400" dirty="0" smtClean="0"/>
              <a:t>  </a:t>
            </a:r>
            <a:r>
              <a:rPr lang="zh-CN" altLang="en-US" sz="2400" dirty="0" smtClean="0"/>
              <a:t>我国制定</a:t>
            </a:r>
            <a:r>
              <a:rPr lang="en-US" altLang="zh-CN" sz="2400" dirty="0" smtClean="0"/>
              <a:t>《</a:t>
            </a:r>
            <a:r>
              <a:rPr lang="zh-CN" altLang="en-US" sz="2400" dirty="0" smtClean="0"/>
              <a:t>人体器官移植条例</a:t>
            </a:r>
            <a:r>
              <a:rPr lang="en-US" altLang="zh-CN" sz="2400" dirty="0" smtClean="0"/>
              <a:t>》</a:t>
            </a:r>
            <a:r>
              <a:rPr lang="zh-CN" altLang="en-US" sz="2400" dirty="0" smtClean="0"/>
              <a:t>、人体器官移植技术临床应用管理暂行规定</a:t>
            </a:r>
            <a:r>
              <a:rPr lang="en-US" altLang="zh-CN" sz="2400" dirty="0" smtClean="0"/>
              <a:t>》</a:t>
            </a:r>
            <a:r>
              <a:rPr lang="zh-CN" altLang="en-US" sz="2400" dirty="0" smtClean="0"/>
              <a:t>等专项法律法规。</a:t>
            </a:r>
            <a:endParaRPr lang="en-US" altLang="zh-CN" sz="2400" dirty="0" smtClean="0"/>
          </a:p>
          <a:p>
            <a:pPr marL="0">
              <a:lnSpc>
                <a:spcPct val="150000"/>
              </a:lnSpc>
              <a:spcBef>
                <a:spcPts val="0"/>
              </a:spcBef>
              <a:buFont typeface="Wingdings" pitchFamily="2" charset="2"/>
              <a:buChar char="p"/>
            </a:pPr>
            <a:r>
              <a:rPr lang="zh-CN" altLang="en-US" sz="2400" dirty="0" smtClean="0"/>
              <a:t> 器官来源、执业医师、移植效果等方面有较多诉讼。</a:t>
            </a:r>
            <a:r>
              <a:rPr lang="en-US" altLang="zh-CN" sz="2400" dirty="0" smtClean="0"/>
              <a:t>《</a:t>
            </a:r>
            <a:r>
              <a:rPr lang="zh-CN" altLang="en-US" sz="2400" dirty="0" smtClean="0"/>
              <a:t>刑法</a:t>
            </a:r>
            <a:r>
              <a:rPr lang="en-US" altLang="zh-CN" sz="2400" dirty="0" smtClean="0"/>
              <a:t>》</a:t>
            </a:r>
            <a:r>
              <a:rPr lang="zh-CN" altLang="en-US" sz="2400" dirty="0" smtClean="0"/>
              <a:t>和</a:t>
            </a:r>
            <a:r>
              <a:rPr lang="en-US" altLang="zh-CN" sz="2400" dirty="0" smtClean="0"/>
              <a:t>《</a:t>
            </a:r>
            <a:r>
              <a:rPr lang="zh-CN" altLang="en-US" sz="2400" dirty="0" smtClean="0"/>
              <a:t>民法典</a:t>
            </a:r>
            <a:r>
              <a:rPr lang="en-US" altLang="zh-CN" sz="2400" dirty="0" smtClean="0"/>
              <a:t>》</a:t>
            </a:r>
            <a:r>
              <a:rPr lang="zh-CN" altLang="en-US" sz="2400" dirty="0" smtClean="0"/>
              <a:t>有具体规定。</a:t>
            </a: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a:t>
            </a:r>
            <a:r>
              <a:rPr lang="zh-CN" altLang="en-US" sz="4000" dirty="0" smtClean="0"/>
              <a:t>刑法</a:t>
            </a:r>
            <a:r>
              <a:rPr lang="en-US" altLang="zh-CN" sz="4000" dirty="0" smtClean="0"/>
              <a:t>》</a:t>
            </a:r>
            <a:r>
              <a:rPr lang="zh-CN" altLang="en-US" sz="4000" dirty="0" smtClean="0">
                <a:latin typeface="Times New Roman" pitchFamily="18" charset="0"/>
                <a:cs typeface="Times New Roman" pitchFamily="18" charset="0"/>
              </a:rPr>
              <a:t>第</a:t>
            </a:r>
            <a:r>
              <a:rPr lang="en-US" altLang="zh-CN" sz="4000" dirty="0" smtClean="0">
                <a:latin typeface="Times New Roman" pitchFamily="18" charset="0"/>
                <a:cs typeface="Times New Roman" pitchFamily="18" charset="0"/>
              </a:rPr>
              <a:t>234</a:t>
            </a:r>
            <a:r>
              <a:rPr lang="zh-CN" altLang="en-US" sz="4000" dirty="0" smtClean="0">
                <a:latin typeface="Times New Roman" pitchFamily="18" charset="0"/>
                <a:cs typeface="Times New Roman" pitchFamily="18" charset="0"/>
              </a:rPr>
              <a:t>条、</a:t>
            </a:r>
            <a:r>
              <a:rPr lang="en-US" altLang="zh-CN" sz="4000" dirty="0" smtClean="0">
                <a:latin typeface="Times New Roman" pitchFamily="18" charset="0"/>
                <a:cs typeface="Times New Roman" pitchFamily="18" charset="0"/>
              </a:rPr>
              <a:t>302</a:t>
            </a:r>
            <a:r>
              <a:rPr lang="zh-CN" altLang="en-US" sz="4000" dirty="0" smtClean="0">
                <a:latin typeface="Times New Roman" pitchFamily="18" charset="0"/>
                <a:cs typeface="Times New Roman" pitchFamily="18" charset="0"/>
              </a:rPr>
              <a:t>条</a:t>
            </a:r>
            <a:endParaRPr lang="zh-CN" altLang="en-US" sz="4000" dirty="0">
              <a:latin typeface="Times New Roman" pitchFamily="18" charset="0"/>
              <a:cs typeface="Times New Roman" pitchFamily="18" charset="0"/>
            </a:endParaRPr>
          </a:p>
        </p:txBody>
      </p:sp>
      <p:sp>
        <p:nvSpPr>
          <p:cNvPr id="3" name="内容占位符 2"/>
          <p:cNvSpPr>
            <a:spLocks noGrp="1"/>
          </p:cNvSpPr>
          <p:nvPr>
            <p:ph idx="1"/>
          </p:nvPr>
        </p:nvSpPr>
        <p:spPr>
          <a:xfrm>
            <a:off x="457200" y="1600200"/>
            <a:ext cx="8363272" cy="4709120"/>
          </a:xfrm>
        </p:spPr>
        <p:txBody>
          <a:bodyPr>
            <a:normAutofit fontScale="62500" lnSpcReduction="20000"/>
          </a:bodyPr>
          <a:lstStyle/>
          <a:p>
            <a:pPr>
              <a:lnSpc>
                <a:spcPct val="170000"/>
              </a:lnSpc>
              <a:spcBef>
                <a:spcPts val="0"/>
              </a:spcBef>
              <a:buNone/>
            </a:pPr>
            <a:r>
              <a:rPr lang="en-US" altLang="zh-CN" dirty="0" smtClean="0"/>
              <a:t>【</a:t>
            </a:r>
            <a:r>
              <a:rPr lang="zh-CN" altLang="en-US" dirty="0" smtClean="0">
                <a:solidFill>
                  <a:srgbClr val="FF0000"/>
                </a:solidFill>
              </a:rPr>
              <a:t>组织出卖人体器官罪</a:t>
            </a:r>
            <a:r>
              <a:rPr lang="en-US" altLang="zh-CN" dirty="0" smtClean="0"/>
              <a:t>】</a:t>
            </a:r>
            <a:r>
              <a:rPr lang="zh-CN" altLang="en-US" dirty="0" smtClean="0"/>
              <a:t>组织他人出卖人体器官的，处五年以下有期徒刑，并处罚金；情节严重的，处五年以上有期徒刑，并处罚金或者没收财产。</a:t>
            </a:r>
          </a:p>
          <a:p>
            <a:pPr>
              <a:lnSpc>
                <a:spcPct val="170000"/>
              </a:lnSpc>
              <a:spcBef>
                <a:spcPts val="0"/>
              </a:spcBef>
              <a:buNone/>
            </a:pPr>
            <a:r>
              <a:rPr lang="en-US" altLang="zh-CN" dirty="0" smtClean="0"/>
              <a:t>【</a:t>
            </a:r>
            <a:r>
              <a:rPr lang="zh-CN" altLang="en-US" dirty="0" smtClean="0">
                <a:solidFill>
                  <a:srgbClr val="FF0000"/>
                </a:solidFill>
              </a:rPr>
              <a:t>故意杀人罪</a:t>
            </a:r>
            <a:r>
              <a:rPr lang="en-US" altLang="zh-CN" dirty="0" smtClean="0"/>
              <a:t>】</a:t>
            </a:r>
            <a:r>
              <a:rPr lang="zh-CN" altLang="en-US" dirty="0" smtClean="0"/>
              <a:t>未经本人同意摘取其器官，或者摘取不满十八周岁的人的器官，或者强迫、欺骗他人捐献器官的，依照本法第二百三十四条、第二百三十二条的规定定罪处罚。</a:t>
            </a:r>
          </a:p>
          <a:p>
            <a:pPr>
              <a:lnSpc>
                <a:spcPct val="170000"/>
              </a:lnSpc>
              <a:spcBef>
                <a:spcPts val="0"/>
              </a:spcBef>
              <a:buNone/>
            </a:pPr>
            <a:r>
              <a:rPr lang="en-US" altLang="zh-CN" dirty="0" smtClean="0"/>
              <a:t>【</a:t>
            </a:r>
            <a:r>
              <a:rPr lang="zh-CN" altLang="en-US" dirty="0" smtClean="0">
                <a:solidFill>
                  <a:srgbClr val="FF0000"/>
                </a:solidFill>
              </a:rPr>
              <a:t>盗窃、侮辱、故意毁坏尸体、尸骨、骨灰罪</a:t>
            </a:r>
            <a:r>
              <a:rPr lang="en-US" altLang="zh-CN" dirty="0" smtClean="0"/>
              <a:t>】</a:t>
            </a:r>
            <a:r>
              <a:rPr lang="zh-CN" altLang="en-US" dirty="0" smtClean="0"/>
              <a:t>违背本人生前意愿摘取其尸体器官，或者本人生前未表示同意，违反国家规定，违背其近亲属意愿摘取其尸体器官的，依照本法第三百零二条的规定定罪处罚。</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民法典</a:t>
            </a:r>
            <a:r>
              <a:rPr lang="en-US" altLang="zh-CN" dirty="0" smtClean="0"/>
              <a:t>》</a:t>
            </a:r>
            <a:endParaRPr lang="zh-CN" altLang="en-US" dirty="0"/>
          </a:p>
        </p:txBody>
      </p:sp>
      <p:sp>
        <p:nvSpPr>
          <p:cNvPr id="3" name="内容占位符 2"/>
          <p:cNvSpPr>
            <a:spLocks noGrp="1"/>
          </p:cNvSpPr>
          <p:nvPr>
            <p:ph idx="1"/>
          </p:nvPr>
        </p:nvSpPr>
        <p:spPr>
          <a:xfrm>
            <a:off x="457200" y="1484784"/>
            <a:ext cx="8291264" cy="5184576"/>
          </a:xfrm>
        </p:spPr>
        <p:txBody>
          <a:bodyPr>
            <a:normAutofit fontScale="85000" lnSpcReduction="10000"/>
          </a:bodyPr>
          <a:lstStyle/>
          <a:p>
            <a:pPr>
              <a:lnSpc>
                <a:spcPct val="160000"/>
              </a:lnSpc>
              <a:spcBef>
                <a:spcPts val="0"/>
              </a:spcBef>
              <a:buNone/>
            </a:pPr>
            <a:r>
              <a:rPr lang="zh-CN" altLang="en-US" sz="2400" b="1" dirty="0" smtClean="0">
                <a:latin typeface="Times New Roman" pitchFamily="18" charset="0"/>
                <a:cs typeface="Times New Roman" pitchFamily="18" charset="0"/>
              </a:rPr>
              <a:t>第</a:t>
            </a:r>
            <a:r>
              <a:rPr lang="en-US" altLang="zh-CN" sz="2400" b="1" dirty="0" smtClean="0">
                <a:latin typeface="Times New Roman" pitchFamily="18" charset="0"/>
                <a:cs typeface="Times New Roman" pitchFamily="18" charset="0"/>
              </a:rPr>
              <a:t>1006</a:t>
            </a:r>
            <a:r>
              <a:rPr lang="zh-CN" altLang="en-US" sz="2400" b="1" dirty="0" smtClean="0">
                <a:latin typeface="Times New Roman" pitchFamily="18" charset="0"/>
                <a:cs typeface="Times New Roman" pitchFamily="18" charset="0"/>
              </a:rPr>
              <a:t>条</a:t>
            </a:r>
            <a:r>
              <a:rPr lang="zh-CN" altLang="en-US" sz="2400" dirty="0" smtClean="0">
                <a:latin typeface="Times New Roman" pitchFamily="18" charset="0"/>
                <a:cs typeface="Times New Roman" pitchFamily="18" charset="0"/>
              </a:rPr>
              <a:t>：完全民事行为能力人有权依法自主决定无偿捐献其人体细胞、人体组织、人体器官、遗体。任何组织或者个人不得强迫、欺骗、利诱其捐献。</a:t>
            </a:r>
          </a:p>
          <a:p>
            <a:pPr>
              <a:lnSpc>
                <a:spcPct val="160000"/>
              </a:lnSpc>
              <a:spcBef>
                <a:spcPts val="0"/>
              </a:spcBef>
              <a:buNone/>
            </a:pPr>
            <a:r>
              <a:rPr lang="zh-CN" altLang="en-US" sz="2400" dirty="0" smtClean="0">
                <a:latin typeface="Times New Roman" pitchFamily="18" charset="0"/>
                <a:cs typeface="Times New Roman" pitchFamily="18" charset="0"/>
              </a:rPr>
              <a:t>             完全民事行为能力人依据前款规定同意捐献的，应当采用书面形式，也可以订立遗嘱。</a:t>
            </a:r>
          </a:p>
          <a:p>
            <a:pPr>
              <a:lnSpc>
                <a:spcPct val="160000"/>
              </a:lnSpc>
              <a:spcBef>
                <a:spcPts val="0"/>
              </a:spcBef>
              <a:buNone/>
            </a:pPr>
            <a:r>
              <a:rPr lang="zh-CN" altLang="en-US" sz="2400" dirty="0" smtClean="0">
                <a:latin typeface="Times New Roman" pitchFamily="18" charset="0"/>
                <a:cs typeface="Times New Roman" pitchFamily="18" charset="0"/>
              </a:rPr>
              <a:t>             自然人生前未表示不同意捐献的，该自然人死亡后，其配偶、成年子女、父母可以共同决定捐献，决定捐献应当采用书面形式。</a:t>
            </a:r>
          </a:p>
          <a:p>
            <a:pPr>
              <a:lnSpc>
                <a:spcPct val="160000"/>
              </a:lnSpc>
              <a:spcBef>
                <a:spcPts val="0"/>
              </a:spcBef>
              <a:buNone/>
            </a:pPr>
            <a:r>
              <a:rPr lang="zh-CN" altLang="en-US" sz="2400" b="1" dirty="0" smtClean="0">
                <a:latin typeface="Times New Roman" pitchFamily="18" charset="0"/>
                <a:cs typeface="Times New Roman" pitchFamily="18" charset="0"/>
              </a:rPr>
              <a:t>第</a:t>
            </a:r>
            <a:r>
              <a:rPr lang="en-US" altLang="zh-CN" sz="2400" b="1" dirty="0" smtClean="0">
                <a:latin typeface="Times New Roman" pitchFamily="18" charset="0"/>
                <a:cs typeface="Times New Roman" pitchFamily="18" charset="0"/>
              </a:rPr>
              <a:t>1007</a:t>
            </a:r>
            <a:r>
              <a:rPr lang="zh-CN" altLang="en-US" sz="2400" b="1" dirty="0" smtClean="0">
                <a:latin typeface="Times New Roman" pitchFamily="18" charset="0"/>
                <a:cs typeface="Times New Roman" pitchFamily="18" charset="0"/>
              </a:rPr>
              <a:t>条</a:t>
            </a:r>
            <a:r>
              <a:rPr lang="zh-CN" altLang="en-US" sz="2400" dirty="0" smtClean="0">
                <a:latin typeface="Times New Roman" pitchFamily="18" charset="0"/>
                <a:cs typeface="Times New Roman" pitchFamily="18" charset="0"/>
              </a:rPr>
              <a:t>：禁止以任何形式买卖人体细胞、人体组织、人体器官、遗体。</a:t>
            </a:r>
            <a:endParaRPr lang="en-US" altLang="zh-CN" sz="2400" dirty="0" smtClean="0">
              <a:latin typeface="Times New Roman" pitchFamily="18" charset="0"/>
              <a:cs typeface="Times New Roman" pitchFamily="18" charset="0"/>
            </a:endParaRPr>
          </a:p>
          <a:p>
            <a:pPr>
              <a:lnSpc>
                <a:spcPct val="160000"/>
              </a:lnSpc>
              <a:spcBef>
                <a:spcPts val="0"/>
              </a:spcBef>
              <a:buNone/>
            </a:pP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违反前款规定的买卖行为无效。</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2631</TotalTime>
  <Words>3534</Words>
  <Application>Microsoft Office PowerPoint</Application>
  <PresentationFormat>全屏显示(4:3)</PresentationFormat>
  <Paragraphs>181</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幻灯片 1</vt:lpstr>
      <vt:lpstr>概念</vt:lpstr>
      <vt:lpstr>理解生命活动的重要性</vt:lpstr>
      <vt:lpstr>[例]脑科学与神经疾病诊疗</vt:lpstr>
      <vt:lpstr>安全风险与伦理争议</vt:lpstr>
      <vt:lpstr>幻灯片 6</vt:lpstr>
      <vt:lpstr>15.1  人体器官移植法律问题</vt:lpstr>
      <vt:lpstr>《刑法》第234条、302条</vt:lpstr>
      <vt:lpstr>《民法典》</vt:lpstr>
      <vt:lpstr>器官移植来源：年龄与精神状态</vt:lpstr>
      <vt:lpstr>死亡标准：心死与脑死</vt:lpstr>
      <vt:lpstr>人兽嵌合体：人类移植器官供体</vt:lpstr>
      <vt:lpstr>司法考试，单选题</vt:lpstr>
      <vt:lpstr>解答</vt:lpstr>
      <vt:lpstr>14.2  转基因农产品准入机制</vt:lpstr>
      <vt:lpstr>《刑法》依据</vt:lpstr>
      <vt:lpstr>生产伪劣种子罪</vt:lpstr>
      <vt:lpstr>一审判决：生产伪劣种子罪</vt:lpstr>
      <vt:lpstr>辩护</vt:lpstr>
      <vt:lpstr>现 状</vt:lpstr>
      <vt:lpstr>转基因作物的发展趋势</vt:lpstr>
      <vt:lpstr>14.2  转基因农产品准入机制</vt:lpstr>
      <vt:lpstr>《食品安全法》（2015年4月24日修订）</vt:lpstr>
      <vt:lpstr>《中华人民共和国种子法》</vt:lpstr>
      <vt:lpstr>“禁止转基因食品”是否违法？</vt:lpstr>
      <vt:lpstr>文献阅读</vt:lpstr>
      <vt:lpstr>14.3  基因隐私权的民法保护</vt:lpstr>
      <vt:lpstr>基因信息具有个人隐私信息特征</vt:lpstr>
      <vt:lpstr>基因隐私权</vt:lpstr>
      <vt:lpstr>隐私权：排除条款</vt:lpstr>
      <vt:lpstr>佛山公务员录用体检案</vt:lpstr>
      <vt:lpstr>市场利益</vt:lpstr>
      <vt:lpstr>幻灯片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unknown</dc:creator>
  <cp:lastModifiedBy>段异兵</cp:lastModifiedBy>
  <cp:revision>285</cp:revision>
  <dcterms:created xsi:type="dcterms:W3CDTF">2015-09-21T00:40:51Z</dcterms:created>
  <dcterms:modified xsi:type="dcterms:W3CDTF">2021-12-03T14:49:12Z</dcterms:modified>
</cp:coreProperties>
</file>