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notesSlides/notesSlide1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Lst>
  <p:notesMasterIdLst>
    <p:notesMasterId r:id="rId95"/>
  </p:notesMasterIdLst>
  <p:handoutMasterIdLst>
    <p:handoutMasterId r:id="rId96"/>
  </p:handoutMasterIdLst>
  <p:sldIdLst>
    <p:sldId id="742" r:id="rId3"/>
    <p:sldId id="263" r:id="rId4"/>
    <p:sldId id="547" r:id="rId5"/>
    <p:sldId id="548" r:id="rId6"/>
    <p:sldId id="748" r:id="rId7"/>
    <p:sldId id="749" r:id="rId8"/>
    <p:sldId id="750" r:id="rId9"/>
    <p:sldId id="752" r:id="rId10"/>
    <p:sldId id="753" r:id="rId11"/>
    <p:sldId id="754" r:id="rId12"/>
    <p:sldId id="755" r:id="rId13"/>
    <p:sldId id="756" r:id="rId14"/>
    <p:sldId id="759" r:id="rId15"/>
    <p:sldId id="760" r:id="rId16"/>
    <p:sldId id="761" r:id="rId17"/>
    <p:sldId id="762" r:id="rId18"/>
    <p:sldId id="763" r:id="rId19"/>
    <p:sldId id="764" r:id="rId20"/>
    <p:sldId id="765" r:id="rId21"/>
    <p:sldId id="766" r:id="rId22"/>
    <p:sldId id="429" r:id="rId23"/>
    <p:sldId id="550" r:id="rId24"/>
    <p:sldId id="709" r:id="rId25"/>
    <p:sldId id="835" r:id="rId26"/>
    <p:sldId id="836" r:id="rId27"/>
    <p:sldId id="837" r:id="rId28"/>
    <p:sldId id="838" r:id="rId29"/>
    <p:sldId id="839" r:id="rId30"/>
    <p:sldId id="840" r:id="rId31"/>
    <p:sldId id="841" r:id="rId32"/>
    <p:sldId id="842" r:id="rId33"/>
    <p:sldId id="843" r:id="rId34"/>
    <p:sldId id="844" r:id="rId35"/>
    <p:sldId id="845" r:id="rId36"/>
    <p:sldId id="846" r:id="rId37"/>
    <p:sldId id="847" r:id="rId38"/>
    <p:sldId id="848" r:id="rId39"/>
    <p:sldId id="860" r:id="rId40"/>
    <p:sldId id="849" r:id="rId41"/>
    <p:sldId id="850" r:id="rId42"/>
    <p:sldId id="851" r:id="rId43"/>
    <p:sldId id="852" r:id="rId44"/>
    <p:sldId id="853" r:id="rId45"/>
    <p:sldId id="823" r:id="rId46"/>
    <p:sldId id="824" r:id="rId47"/>
    <p:sldId id="825" r:id="rId48"/>
    <p:sldId id="826" r:id="rId49"/>
    <p:sldId id="827" r:id="rId50"/>
    <p:sldId id="828" r:id="rId51"/>
    <p:sldId id="829" r:id="rId52"/>
    <p:sldId id="830" r:id="rId53"/>
    <p:sldId id="831" r:id="rId54"/>
    <p:sldId id="832" r:id="rId55"/>
    <p:sldId id="833" r:id="rId56"/>
    <p:sldId id="834" r:id="rId57"/>
    <p:sldId id="854" r:id="rId58"/>
    <p:sldId id="855" r:id="rId59"/>
    <p:sldId id="856" r:id="rId60"/>
    <p:sldId id="857" r:id="rId61"/>
    <p:sldId id="858" r:id="rId62"/>
    <p:sldId id="859" r:id="rId63"/>
    <p:sldId id="611" r:id="rId64"/>
    <p:sldId id="730" r:id="rId65"/>
    <p:sldId id="731" r:id="rId66"/>
    <p:sldId id="732" r:id="rId67"/>
    <p:sldId id="733" r:id="rId68"/>
    <p:sldId id="822" r:id="rId69"/>
    <p:sldId id="736" r:id="rId70"/>
    <p:sldId id="737" r:id="rId71"/>
    <p:sldId id="738" r:id="rId72"/>
    <p:sldId id="739" r:id="rId73"/>
    <p:sldId id="741" r:id="rId74"/>
    <p:sldId id="728" r:id="rId75"/>
    <p:sldId id="632" r:id="rId76"/>
    <p:sldId id="633" r:id="rId77"/>
    <p:sldId id="720" r:id="rId78"/>
    <p:sldId id="680" r:id="rId79"/>
    <p:sldId id="677" r:id="rId80"/>
    <p:sldId id="683" r:id="rId81"/>
    <p:sldId id="721" r:id="rId82"/>
    <p:sldId id="686" r:id="rId83"/>
    <p:sldId id="722" r:id="rId84"/>
    <p:sldId id="684" r:id="rId85"/>
    <p:sldId id="723" r:id="rId86"/>
    <p:sldId id="679" r:id="rId87"/>
    <p:sldId id="706" r:id="rId88"/>
    <p:sldId id="707" r:id="rId89"/>
    <p:sldId id="708" r:id="rId90"/>
    <p:sldId id="694" r:id="rId91"/>
    <p:sldId id="696" r:id="rId92"/>
    <p:sldId id="726" r:id="rId93"/>
    <p:sldId id="705" r:id="rId9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1" autoAdjust="0"/>
    <p:restoredTop sz="83465" autoAdjust="0"/>
  </p:normalViewPr>
  <p:slideViewPr>
    <p:cSldViewPr snapToGrid="0" showGuides="1">
      <p:cViewPr varScale="1">
        <p:scale>
          <a:sx n="79" d="100"/>
          <a:sy n="79" d="100"/>
        </p:scale>
        <p:origin x="691" y="77"/>
      </p:cViewPr>
      <p:guideLst>
        <p:guide orient="horz" pos="2164"/>
        <p:guide pos="3840"/>
      </p:guideLst>
    </p:cSldViewPr>
  </p:slideViewPr>
  <p:notesTextViewPr>
    <p:cViewPr>
      <p:scale>
        <a:sx n="1" d="1"/>
        <a:sy n="1" d="1"/>
      </p:scale>
      <p:origin x="0" y="0"/>
    </p:cViewPr>
  </p:notesTextViewPr>
  <p:sorterViewPr>
    <p:cViewPr>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defRPr sz="1200" noProof="1">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0EE64369-C4AB-4157-8DE6-E4D48DC55A82}" type="datetimeFigureOut">
              <a:rPr kumimoji="0" lang="zh-CN" altLang="en-US" sz="1200" b="0" i="0" u="none" strike="noStrike" kern="1200" cap="none" spc="0" normalizeH="0" baseline="0" noProof="1">
                <a:ln>
                  <a:noFill/>
                </a:ln>
                <a:solidFill>
                  <a:schemeClr val="tx1"/>
                </a:solidFill>
                <a:effectLst/>
                <a:uLnTx/>
                <a:uFillTx/>
                <a:latin typeface="+mn-lt"/>
                <a:ea typeface="+mn-ea"/>
                <a:cs typeface="+mn-cs"/>
              </a:rPr>
              <a:t>2021/12/22</a:t>
            </a:fld>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4100"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defRPr sz="1200" noProof="1">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7779FEF2-1606-42DB-93F2-791847A5F0FE}" type="slidenum">
              <a:rPr kumimoji="0" lang="zh-CN" altLang="en-US" sz="1200" b="0" i="0" u="none" strike="noStrike" kern="1200" cap="none" spc="0" normalizeH="0" baseline="0" noProof="1">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ln/>
        </p:spPr>
        <p:txBody>
          <a:bodyPr/>
          <a:lstStyle/>
          <a:p>
            <a:pPr>
              <a:lnSpc>
                <a:spcPct val="80000"/>
              </a:lnSpc>
            </a:pPr>
            <a:endParaRPr lang="zh-CN" altLang="en-US" dirty="0" smtClean="0"/>
          </a:p>
        </p:txBody>
      </p:sp>
    </p:spTree>
    <p:extLst>
      <p:ext uri="{BB962C8B-B14F-4D97-AF65-F5344CB8AC3E}">
        <p14:creationId xmlns:p14="http://schemas.microsoft.com/office/powerpoint/2010/main" val="2553703332"/>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、要约是具有订约能力的特定人作出的意思表示。</a:t>
            </a:r>
          </a:p>
          <a:p>
            <a:r>
              <a:rPr lang="en-US" altLang="zh-CN" dirty="0" smtClean="0"/>
              <a:t>2</a:t>
            </a:r>
            <a:r>
              <a:rPr lang="zh-CN" altLang="en-US" dirty="0" smtClean="0"/>
              <a:t>、要约必须具有订立合同的意图。</a:t>
            </a:r>
          </a:p>
          <a:p>
            <a:r>
              <a:rPr lang="en-US" altLang="zh-CN" dirty="0" smtClean="0"/>
              <a:t>3</a:t>
            </a:r>
            <a:r>
              <a:rPr lang="zh-CN" altLang="en-US" dirty="0" smtClean="0"/>
              <a:t>、要约必须向要约人希望与之订立合同的受要约人发出。</a:t>
            </a:r>
          </a:p>
          <a:p>
            <a:r>
              <a:rPr lang="en-US" altLang="zh-CN" dirty="0" smtClean="0"/>
              <a:t>4</a:t>
            </a:r>
            <a:r>
              <a:rPr lang="zh-CN" altLang="en-US" dirty="0" smtClean="0"/>
              <a:t>、要约的内容必须具体明确。</a:t>
            </a:r>
          </a:p>
          <a:p>
            <a:endParaRPr lang="zh-CN" altLang="en-US" dirty="0"/>
          </a:p>
        </p:txBody>
      </p:sp>
    </p:spTree>
    <p:extLst>
      <p:ext uri="{BB962C8B-B14F-4D97-AF65-F5344CB8AC3E}">
        <p14:creationId xmlns:p14="http://schemas.microsoft.com/office/powerpoint/2010/main" val="253904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光电研究院向本院提供了电路板</a:t>
            </a:r>
            <a:r>
              <a:rPr lang="en-US" altLang="zh-CN" dirty="0" smtClean="0"/>
              <a:t>4</a:t>
            </a:r>
            <a:r>
              <a:rPr lang="zh-CN" altLang="en-US" dirty="0" smtClean="0"/>
              <a:t>块和电源实物的照片、电源设计线路图、制版电路图、电源元器件及使用说明书、该项目花费明细帐，意图证明双方变更了合同，要研制的电源不是合同约定的额定功率分别</a:t>
            </a:r>
            <a:r>
              <a:rPr lang="en-US" altLang="zh-CN" dirty="0" smtClean="0"/>
              <a:t>200W</a:t>
            </a:r>
            <a:r>
              <a:rPr lang="zh-CN" altLang="en-US" dirty="0" smtClean="0"/>
              <a:t>、</a:t>
            </a:r>
            <a:r>
              <a:rPr lang="en-US" altLang="zh-CN" dirty="0" smtClean="0"/>
              <a:t>400W</a:t>
            </a:r>
            <a:r>
              <a:rPr lang="zh-CN" altLang="en-US" dirty="0" smtClean="0"/>
              <a:t>和</a:t>
            </a:r>
            <a:r>
              <a:rPr lang="en-US" altLang="zh-CN" dirty="0" smtClean="0"/>
              <a:t>800W</a:t>
            </a:r>
            <a:r>
              <a:rPr lang="zh-CN" altLang="en-US" dirty="0" smtClean="0"/>
              <a:t>的三种电源，而是一种可以适用于</a:t>
            </a:r>
            <a:r>
              <a:rPr lang="en-US" altLang="zh-CN" dirty="0" smtClean="0"/>
              <a:t>200W</a:t>
            </a:r>
            <a:r>
              <a:rPr lang="zh-CN" altLang="en-US" dirty="0" smtClean="0"/>
              <a:t>－</a:t>
            </a:r>
            <a:r>
              <a:rPr lang="en-US" altLang="zh-CN" dirty="0" smtClean="0"/>
              <a:t>800W</a:t>
            </a:r>
            <a:r>
              <a:rPr lang="zh-CN" altLang="en-US" dirty="0" smtClean="0"/>
              <a:t>范围的电源，其已进行了超出合同约定的修改，并将相关电源及电源设计线路图、制版电路图、电源标准以及使用说明书等交付给了新瑞公司，技术指标达到合同要求。但其未提供证据证明合同在履行过程中进行了修改，未合理解释为何</a:t>
            </a:r>
            <a:r>
              <a:rPr lang="en-US" altLang="zh-CN" dirty="0" smtClean="0"/>
              <a:t>4</a:t>
            </a:r>
            <a:r>
              <a:rPr lang="zh-CN" altLang="en-US" dirty="0" smtClean="0"/>
              <a:t>块电路板、电源等不是合同约定的三种电源。</a:t>
            </a:r>
            <a:endParaRPr lang="en-US" altLang="zh-CN" dirty="0" smtClean="0"/>
          </a:p>
          <a:p>
            <a:endParaRPr lang="en-US" altLang="zh-CN" dirty="0" smtClean="0"/>
          </a:p>
        </p:txBody>
      </p:sp>
    </p:spTree>
    <p:extLst>
      <p:ext uri="{BB962C8B-B14F-4D97-AF65-F5344CB8AC3E}">
        <p14:creationId xmlns:p14="http://schemas.microsoft.com/office/powerpoint/2010/main" val="1482067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ts val="4300"/>
              </a:lnSpc>
              <a:buNone/>
            </a:pPr>
            <a:r>
              <a:rPr lang="zh-CN" altLang="en-US" dirty="0" smtClean="0"/>
              <a:t>科研合同政府采购，竞价等合同。</a:t>
            </a:r>
            <a:endParaRPr lang="zh-CN" altLang="en-US" dirty="0"/>
          </a:p>
        </p:txBody>
      </p:sp>
    </p:spTree>
    <p:extLst>
      <p:ext uri="{BB962C8B-B14F-4D97-AF65-F5344CB8AC3E}">
        <p14:creationId xmlns:p14="http://schemas.microsoft.com/office/powerpoint/2010/main" val="4198841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None/>
            </a:pPr>
            <a:r>
              <a:rPr lang="zh-CN" altLang="en-US" sz="1200" dirty="0" smtClean="0"/>
              <a:t>  验收标准及验收时间。验收专家的组成等。</a:t>
            </a:r>
            <a:endParaRPr lang="zh-CN" altLang="en-US" dirty="0"/>
          </a:p>
        </p:txBody>
      </p:sp>
    </p:spTree>
    <p:extLst>
      <p:ext uri="{BB962C8B-B14F-4D97-AF65-F5344CB8AC3E}">
        <p14:creationId xmlns:p14="http://schemas.microsoft.com/office/powerpoint/2010/main" val="3619515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这些项目中又分为横向拨入，纵向科研项目牵头单位拨入以及拨出等类别。</a:t>
            </a:r>
            <a:endParaRPr lang="zh-CN" altLang="en-US" dirty="0"/>
          </a:p>
        </p:txBody>
      </p:sp>
      <p:sp>
        <p:nvSpPr>
          <p:cNvPr id="4" name="灯片编号占位符 3"/>
          <p:cNvSpPr>
            <a:spLocks noGrp="1"/>
          </p:cNvSpPr>
          <p:nvPr>
            <p:ph type="sldNum" sz="quarter" idx="10"/>
          </p:nvPr>
        </p:nvSpPr>
        <p:spPr/>
        <p:txBody>
          <a:bodyPr/>
          <a:lstStyle/>
          <a:p>
            <a:pPr>
              <a:defRPr/>
            </a:pPr>
            <a:fld id="{C28720F2-FCB7-4CB2-A1BF-83E01DA4205C}" type="slidenum">
              <a:rPr lang="zh-CN" altLang="en-US" smtClean="0"/>
              <a:pPr>
                <a:defRPr/>
              </a:pPr>
              <a:t>39</a:t>
            </a:fld>
            <a:endParaRPr lang="zh-CN" altLang="en-US"/>
          </a:p>
        </p:txBody>
      </p:sp>
    </p:spTree>
    <p:extLst>
      <p:ext uri="{BB962C8B-B14F-4D97-AF65-F5344CB8AC3E}">
        <p14:creationId xmlns:p14="http://schemas.microsoft.com/office/powerpoint/2010/main" val="4235385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B9E4637-29C7-44C8-81ED-EF63687F548B}" type="slidenum">
              <a:rPr lang="en-US" altLang="zh-CN" smtClean="0">
                <a:latin typeface="Times New Roman" panose="02020603050405020304" pitchFamily="18" charset="0"/>
              </a:rPr>
              <a:pPr/>
              <a:t>40</a:t>
            </a:fld>
            <a:endParaRPr lang="en-US" altLang="zh-CN" smtClean="0">
              <a:latin typeface="Times New Roman" panose="02020603050405020304" pitchFamily="18" charset="0"/>
            </a:endParaRPr>
          </a:p>
        </p:txBody>
      </p:sp>
      <p:sp>
        <p:nvSpPr>
          <p:cNvPr id="160770"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60771"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b="1" smtClean="0">
                <a:solidFill>
                  <a:srgbClr val="050507"/>
                </a:solidFill>
              </a:rPr>
              <a:t>在上述</a:t>
            </a:r>
            <a:r>
              <a:rPr lang="zh-CN" altLang="en-US" b="1" smtClean="0">
                <a:solidFill>
                  <a:srgbClr val="000000"/>
                </a:solidFill>
              </a:rPr>
              <a:t>仲裁条款的基础上</a:t>
            </a:r>
            <a:r>
              <a:rPr lang="en-US" altLang="zh-CN" b="1" smtClean="0">
                <a:solidFill>
                  <a:srgbClr val="000000"/>
                </a:solidFill>
              </a:rPr>
              <a:t>,</a:t>
            </a:r>
            <a:r>
              <a:rPr lang="zh-CN" altLang="en-US" b="1" smtClean="0">
                <a:solidFill>
                  <a:srgbClr val="000000"/>
                </a:solidFill>
              </a:rPr>
              <a:t>当事人还可以附加约定：仲裁地点、仲裁语言、仲裁适用法律、仲裁员国籍、人数及选择方法、适用普通程序或简易程序等。</a:t>
            </a:r>
          </a:p>
          <a:p>
            <a:pPr eaLnBrk="1" hangingPunct="1"/>
            <a:endParaRPr lang="en-US" altLang="zh-CN" smtClean="0"/>
          </a:p>
        </p:txBody>
      </p:sp>
    </p:spTree>
    <p:extLst>
      <p:ext uri="{BB962C8B-B14F-4D97-AF65-F5344CB8AC3E}">
        <p14:creationId xmlns:p14="http://schemas.microsoft.com/office/powerpoint/2010/main" val="1240459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ctr" anchorCtr="0" compatLnSpc="1">
            <a:normAutofit fontScale="77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天猫诉讼管辖协议被判霸王条款</a:t>
            </a:r>
            <a:endPar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2015-3-17</a:t>
            </a:r>
            <a:endPar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本报讯（记者高健通讯员文海宣）在天猫商城淘一件“宝贝”，可能只有数十元，如果出现质量问题，按照</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淘宝服务协议</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，得去其住所地杭州打官司！近日，在海淀法院成为被告的天猫公司，依据</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淘宝服务协议</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提出管辖异议，法院裁定认为该管辖协议属于“霸王条款”，无效！</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家住海淀的黄某在天猫商城某网店购买的商品有质量问题，把网店和天猫公司诉至法院。法院受理案件后，</a:t>
            </a:r>
            <a:r>
              <a:rPr kumimoji="0" lang="zh-CN" altLang="en-US" sz="12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收到天猫公司提交的管辖权异议</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天猫公司称，消费者在天猫商城购物都必须先注册淘宝账户，注册该账户时会显示</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淘宝服务协议</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，消费者须点击“同意并注册”。</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淘宝服务协议</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中规定：您与淘宝平台的经营者均同意以被告住所地人民法院为第一审管辖法院。据此，天猫公司认为，本案存在其与消费者的管辖权协议，应适用协议管辖，消费者要到其住所地，即浙江省杭州市余杭区提起诉讼，所以，案件应移送到余杭区法院审理。</a:t>
            </a:r>
            <a:r>
              <a:rPr kumimoji="0" 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海淀法院经审理认为，天猫公司提供的管辖协议，未能达到</a:t>
            </a:r>
            <a:r>
              <a:rPr kumimoji="0" lang="zh-CN" altLang="en-US" sz="1200"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“提请消费者注意”的标准</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而且，民诉法司法解释还规定，“以信息网络方式订立的买卖合同，通过其他方式交付标的的，收货地为合同履行地”，本案中，买卖合同的收货地为黄某家中，在北京市海淀区，因此，海淀法院依法具有管辖权。</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6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600" b="1" i="1"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另外，合同法规定“提供格式条款一方免除其责任、加重对方责任、排除对方主要权利的，该条款无效”</a:t>
            </a:r>
            <a:r>
              <a:rPr kumimoji="0" lang="zh-CN" altLang="en-US" sz="1600" b="1" i="1" u="none" strike="noStrike" kern="1200" cap="none" spc="0" normalizeH="0" baseline="0" noProof="0" dirty="0" smtClean="0">
                <a:ln>
                  <a:noFill/>
                </a:ln>
                <a:solidFill>
                  <a:schemeClr val="tx1"/>
                </a:solidFill>
                <a:effectLst/>
                <a:uLnTx/>
                <a:uFillTx/>
                <a:latin typeface="+mn-ea"/>
                <a:ea typeface="+mn-ea"/>
                <a:cs typeface="+mn-ea"/>
              </a:rPr>
              <a:t>。</a:t>
            </a:r>
            <a:r>
              <a:rPr kumimoji="0" lang="zh-CN" altLang="en-US" sz="1600" b="0" i="0" u="none" strike="noStrike" kern="1200" cap="none" spc="0" normalizeH="0" baseline="0" noProof="0" dirty="0" smtClean="0">
                <a:ln>
                  <a:noFill/>
                </a:ln>
                <a:solidFill>
                  <a:schemeClr val="tx1"/>
                </a:solidFill>
                <a:effectLst/>
                <a:uLnTx/>
                <a:uFillTx/>
                <a:latin typeface="+mn-ea"/>
                <a:ea typeface="+mn-ea"/>
                <a:cs typeface="+mn-ea"/>
              </a:rPr>
              <a:t>就网站购物而言，原告及大多数消费者所购商品通常价格不高，其住所地或合同履行地与天猫公司住所地相距甚远，如该协议管辖条款有效，消费者将额外负担相较于商品价格明显过高的差旅费用及时间成本，甚至阻却消费者合理的权利诉求。</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600" b="0" i="0" u="none" strike="noStrike" kern="1200" cap="none" spc="0" normalizeH="0" baseline="0" noProof="0" dirty="0" smtClean="0">
                <a:ln>
                  <a:noFill/>
                </a:ln>
                <a:solidFill>
                  <a:schemeClr val="tx1"/>
                </a:solidFill>
                <a:effectLst/>
                <a:uLnTx/>
                <a:uFillTx/>
                <a:latin typeface="+mn-ea"/>
                <a:ea typeface="+mn-ea"/>
                <a:cs typeface="+mn-ea"/>
              </a:rPr>
              <a:t> </a:t>
            </a:r>
            <a:r>
              <a:rPr kumimoji="0" lang="zh-CN" altLang="en-US" sz="1600" b="0" i="0" u="none" strike="noStrike" kern="1200" cap="none" spc="0" normalizeH="0" baseline="0" noProof="0" dirty="0" smtClean="0">
                <a:ln>
                  <a:noFill/>
                </a:ln>
                <a:solidFill>
                  <a:schemeClr val="tx1"/>
                </a:solidFill>
                <a:effectLst/>
                <a:uLnTx/>
                <a:uFillTx/>
                <a:latin typeface="+mn-ea"/>
                <a:ea typeface="+mn-ea"/>
                <a:cs typeface="+mn-ea"/>
              </a:rPr>
              <a:t>综上，法院认定天猫公司提供的管辖协议无效，裁定驳回了天猫公司的管辖权异议。目前，天猫公司暂未表示是否上诉。</a:t>
            </a:r>
            <a:endParaRPr kumimoji="0" lang="zh-CN" altLang="en-US" sz="1200" b="0" i="0" u="none" strike="noStrike" kern="1200" cap="none" spc="0" normalizeH="0" baseline="0" noProof="0" dirty="0" smtClean="0">
              <a:ln>
                <a:noFill/>
              </a:ln>
              <a:solidFill>
                <a:schemeClr val="tx1"/>
              </a:solidFill>
              <a:effectLst/>
              <a:uLnTx/>
              <a:uFillTx/>
              <a:latin typeface="+mn-ea"/>
              <a:ea typeface="+mn-ea"/>
              <a:cs typeface="+mn-ea"/>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dirty="0" smtClean="0">
                <a:ln>
                  <a:noFill/>
                </a:ln>
                <a:solidFill>
                  <a:schemeClr val="tx1"/>
                </a:solidFill>
                <a:effectLst/>
                <a:uLnTx/>
                <a:uFillTx/>
                <a:latin typeface="+mn-ea"/>
                <a:ea typeface="+mn-ea"/>
                <a:cs typeface="+mn-ea"/>
              </a:rPr>
              <a:t> </a:t>
            </a:r>
            <a:endParaRPr kumimoji="0" lang="zh-CN" altLang="en-US" sz="1200" b="0" i="0" u="none" strike="noStrike" kern="1200" cap="none" spc="0" normalizeH="0" baseline="0" noProof="0" dirty="0" smtClean="0">
              <a:ln>
                <a:noFill/>
              </a:ln>
              <a:solidFill>
                <a:schemeClr val="tx1"/>
              </a:solidFill>
              <a:effectLst/>
              <a:uLnTx/>
              <a:uFillTx/>
              <a:latin typeface="+mn-ea"/>
              <a:ea typeface="+mn-ea"/>
              <a:cs typeface="+mn-ea"/>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ea"/>
              <a:ea typeface="+mn-ea"/>
              <a:cs typeface="+mn-ea"/>
            </a:endParaRPr>
          </a:p>
        </p:txBody>
      </p:sp>
      <p:sp>
        <p:nvSpPr>
          <p:cNvPr id="9626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t>43</a:t>
            </a:fld>
            <a:endParaRPr lang="en-US" altLang="zh-CN" sz="1200" dirty="0"/>
          </a:p>
        </p:txBody>
      </p:sp>
    </p:spTree>
    <p:extLst>
      <p:ext uri="{BB962C8B-B14F-4D97-AF65-F5344CB8AC3E}">
        <p14:creationId xmlns:p14="http://schemas.microsoft.com/office/powerpoint/2010/main" val="769545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）项目名称；</a:t>
            </a:r>
          </a:p>
          <a:p>
            <a:r>
              <a:rPr lang="zh-CN" altLang="en-US" dirty="0" smtClean="0"/>
              <a:t>（</a:t>
            </a:r>
            <a:r>
              <a:rPr lang="en-US" altLang="zh-CN" dirty="0" smtClean="0"/>
              <a:t>2</a:t>
            </a:r>
            <a:r>
              <a:rPr lang="zh-CN" altLang="en-US" dirty="0" smtClean="0"/>
              <a:t>）标的的内容、范围和要求；</a:t>
            </a:r>
          </a:p>
          <a:p>
            <a:r>
              <a:rPr lang="zh-CN" altLang="en-US" dirty="0" smtClean="0"/>
              <a:t>（</a:t>
            </a:r>
            <a:r>
              <a:rPr lang="en-US" altLang="zh-CN" dirty="0" smtClean="0"/>
              <a:t>3</a:t>
            </a:r>
            <a:r>
              <a:rPr lang="zh-CN" altLang="en-US" dirty="0" smtClean="0"/>
              <a:t>）履行的计划、进度、期限、地点、地域和方式；</a:t>
            </a:r>
          </a:p>
          <a:p>
            <a:r>
              <a:rPr lang="zh-CN" altLang="en-US" dirty="0" smtClean="0"/>
              <a:t>（</a:t>
            </a:r>
            <a:r>
              <a:rPr lang="en-US" altLang="zh-CN" dirty="0" smtClean="0"/>
              <a:t>4</a:t>
            </a:r>
            <a:r>
              <a:rPr lang="zh-CN" altLang="en-US" dirty="0" smtClean="0"/>
              <a:t>）技术情报和资料的保密；</a:t>
            </a:r>
          </a:p>
          <a:p>
            <a:r>
              <a:rPr lang="zh-CN" altLang="en-US" dirty="0" smtClean="0"/>
              <a:t>（</a:t>
            </a:r>
            <a:r>
              <a:rPr lang="en-US" altLang="zh-CN" dirty="0" smtClean="0"/>
              <a:t>5</a:t>
            </a:r>
            <a:r>
              <a:rPr lang="zh-CN" altLang="en-US" dirty="0" smtClean="0"/>
              <a:t>）风险责任的承担； </a:t>
            </a:r>
            <a:br>
              <a:rPr lang="zh-CN" altLang="en-US" dirty="0" smtClean="0"/>
            </a:br>
            <a:r>
              <a:rPr lang="zh-CN" altLang="en-US" dirty="0" smtClean="0"/>
              <a:t>（</a:t>
            </a:r>
            <a:r>
              <a:rPr lang="en-US" altLang="zh-CN" dirty="0" smtClean="0"/>
              <a:t>6</a:t>
            </a:r>
            <a:r>
              <a:rPr lang="zh-CN" altLang="en-US" dirty="0" smtClean="0"/>
              <a:t>）技术成果的归属和收益的分成办法；</a:t>
            </a:r>
            <a:br>
              <a:rPr lang="zh-CN" altLang="en-US" dirty="0" smtClean="0"/>
            </a:br>
            <a:r>
              <a:rPr lang="zh-CN" altLang="en-US" dirty="0" smtClean="0"/>
              <a:t>（</a:t>
            </a:r>
            <a:r>
              <a:rPr lang="en-US" altLang="zh-CN" dirty="0" smtClean="0"/>
              <a:t>7</a:t>
            </a:r>
            <a:r>
              <a:rPr lang="zh-CN" altLang="en-US" dirty="0" smtClean="0"/>
              <a:t>）验收标准和方法；</a:t>
            </a:r>
            <a:br>
              <a:rPr lang="zh-CN" altLang="en-US" dirty="0" smtClean="0"/>
            </a:br>
            <a:r>
              <a:rPr lang="zh-CN" altLang="en-US" dirty="0" smtClean="0"/>
              <a:t>（</a:t>
            </a:r>
            <a:r>
              <a:rPr lang="en-US" altLang="zh-CN" dirty="0" smtClean="0"/>
              <a:t>8</a:t>
            </a:r>
            <a:r>
              <a:rPr lang="zh-CN" altLang="en-US" dirty="0" smtClean="0"/>
              <a:t>）价款、报酬或者使用费及其支付方式；</a:t>
            </a:r>
            <a:br>
              <a:rPr lang="zh-CN" altLang="en-US" dirty="0" smtClean="0"/>
            </a:br>
            <a:r>
              <a:rPr lang="zh-CN" altLang="en-US" dirty="0" smtClean="0"/>
              <a:t>（</a:t>
            </a:r>
            <a:r>
              <a:rPr lang="en-US" altLang="zh-CN" dirty="0" smtClean="0"/>
              <a:t>9</a:t>
            </a:r>
            <a:r>
              <a:rPr lang="zh-CN" altLang="en-US" dirty="0" smtClean="0"/>
              <a:t>）违约金或者损失赔偿的计算方法；</a:t>
            </a:r>
            <a:br>
              <a:rPr lang="zh-CN" altLang="en-US" dirty="0" smtClean="0"/>
            </a:br>
            <a:r>
              <a:rPr lang="zh-CN" altLang="en-US" dirty="0" smtClean="0"/>
              <a:t>（</a:t>
            </a:r>
            <a:r>
              <a:rPr lang="en-US" altLang="zh-CN" dirty="0" smtClean="0"/>
              <a:t>10</a:t>
            </a:r>
            <a:r>
              <a:rPr lang="zh-CN" altLang="en-US" dirty="0" smtClean="0"/>
              <a:t>）解决争议的方法；</a:t>
            </a:r>
            <a:br>
              <a:rPr lang="zh-CN" altLang="en-US" dirty="0" smtClean="0"/>
            </a:br>
            <a:r>
              <a:rPr lang="zh-CN" altLang="en-US" dirty="0" smtClean="0"/>
              <a:t>（</a:t>
            </a:r>
            <a:r>
              <a:rPr lang="en-US" altLang="zh-CN" dirty="0" smtClean="0"/>
              <a:t>11</a:t>
            </a:r>
            <a:r>
              <a:rPr lang="zh-CN" altLang="en-US" dirty="0" smtClean="0"/>
              <a:t>）名词和术语的解释。</a:t>
            </a:r>
            <a:br>
              <a:rPr lang="zh-CN" altLang="en-US" dirty="0" smtClean="0"/>
            </a:br>
            <a:r>
              <a:rPr lang="zh-CN" altLang="en-US" dirty="0" smtClean="0"/>
              <a:t>　　另外，技术合同的条款还包括：</a:t>
            </a:r>
          </a:p>
          <a:p>
            <a:r>
              <a:rPr lang="zh-CN" altLang="en-US" dirty="0" smtClean="0"/>
              <a:t>与履行合同有关的技术背景资料、可行性论证和技术评价报告、项目任务书和计划书、技术标准、技术规范、原始设计和工艺文件，以及其他技术文档，按照当事人的约定可以作为合同的组成部分。</a:t>
            </a:r>
            <a:br>
              <a:rPr lang="zh-CN" altLang="en-US" dirty="0" smtClean="0"/>
            </a:br>
            <a:r>
              <a:rPr lang="zh-CN" altLang="en-US" dirty="0" smtClean="0"/>
              <a:t>　技术合同涉及专利的，应当注明发明创造的名称、专利申请人和专利权人、申请日期、申请号、专利号以及专利权的有效期限。</a:t>
            </a:r>
            <a:br>
              <a:rPr lang="zh-CN" altLang="en-US" dirty="0" smtClean="0"/>
            </a:br>
            <a:endParaRPr lang="zh-CN" altLang="en-US" dirty="0"/>
          </a:p>
        </p:txBody>
      </p:sp>
    </p:spTree>
    <p:extLst>
      <p:ext uri="{BB962C8B-B14F-4D97-AF65-F5344CB8AC3E}">
        <p14:creationId xmlns:p14="http://schemas.microsoft.com/office/powerpoint/2010/main" val="743290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69F71F0-E9AE-4246-B6F2-688C63C751F0}" type="slidenum">
              <a:rPr lang="en-US" altLang="zh-CN" sz="1200">
                <a:latin typeface="Arial" pitchFamily="34" charset="0"/>
              </a:rPr>
              <a:pPr algn="r"/>
              <a:t>45</a:t>
            </a:fld>
            <a:endParaRPr lang="en-US" altLang="zh-CN" sz="1200">
              <a:latin typeface="Arial" pitchFamily="34" charset="0"/>
            </a:endParaRPr>
          </a:p>
        </p:txBody>
      </p:sp>
      <p:sp>
        <p:nvSpPr>
          <p:cNvPr id="98307" name="Rectangle 2"/>
          <p:cNvSpPr>
            <a:spLocks noGrp="1" noRot="1" noChangeAspect="1" noChangeArrowheads="1" noTextEdit="1"/>
          </p:cNvSpPr>
          <p:nvPr>
            <p:ph type="sldImg"/>
          </p:nvPr>
        </p:nvSpPr>
        <p:spPr/>
      </p:sp>
      <p:sp>
        <p:nvSpPr>
          <p:cNvPr id="7172" name="Rectangle 3"/>
          <p:cNvSpPr>
            <a:spLocks noGrp="1" noChangeArrowheads="1"/>
          </p:cNvSpPr>
          <p:nvPr>
            <p:ph type="body" idx="1"/>
          </p:nvPr>
        </p:nvSpPr>
        <p:spPr>
          <a:xfrm>
            <a:off x="914400" y="4343400"/>
            <a:ext cx="5029200" cy="4114800"/>
          </a:xfrm>
        </p:spPr>
        <p:txBody>
          <a:bodyPr anchor="t"/>
          <a:lstStyle/>
          <a:p>
            <a:pPr eaLnBrk="1" hangingPunct="1">
              <a:defRPr/>
            </a:pPr>
            <a:r>
              <a:rPr lang="zh-CN" altLang="en-US" sz="1400" b="1" dirty="0" smtClean="0">
                <a:solidFill>
                  <a:schemeClr val="bg2"/>
                </a:solidFill>
                <a:effectLst>
                  <a:outerShdw blurRad="38100" dist="38100" dir="2700000" algn="tl">
                    <a:srgbClr val="C0C0C0"/>
                  </a:outerShdw>
                </a:effectLst>
              </a:rPr>
              <a:t>在我国古代，“契”与“约”最初是分开用的。“契，刻也。刻识其数也。”　－</a:t>
            </a:r>
            <a:r>
              <a:rPr lang="en-US" altLang="zh-CN" sz="1400" b="1" dirty="0" smtClean="0">
                <a:solidFill>
                  <a:schemeClr val="bg2"/>
                </a:solidFill>
                <a:effectLst>
                  <a:outerShdw blurRad="38100" dist="38100" dir="2700000" algn="tl">
                    <a:srgbClr val="C0C0C0"/>
                  </a:outerShdw>
                </a:effectLst>
              </a:rPr>
              <a:t>《</a:t>
            </a:r>
            <a:r>
              <a:rPr lang="zh-CN" altLang="en-US" sz="1400" b="1" dirty="0" smtClean="0">
                <a:solidFill>
                  <a:schemeClr val="bg2"/>
                </a:solidFill>
                <a:effectLst>
                  <a:outerShdw blurRad="38100" dist="38100" dir="2700000" algn="tl">
                    <a:srgbClr val="C0C0C0"/>
                  </a:outerShdw>
                </a:effectLst>
              </a:rPr>
              <a:t>释名</a:t>
            </a:r>
            <a:r>
              <a:rPr lang="en-US" altLang="zh-CN" sz="1400" b="1" dirty="0" smtClean="0">
                <a:solidFill>
                  <a:schemeClr val="bg2"/>
                </a:solidFill>
                <a:effectLst>
                  <a:outerShdw blurRad="38100" dist="38100" dir="2700000" algn="tl">
                    <a:srgbClr val="C0C0C0"/>
                  </a:outerShdw>
                </a:effectLst>
              </a:rPr>
              <a:t>.</a:t>
            </a:r>
            <a:r>
              <a:rPr lang="zh-CN" altLang="en-US" sz="1400" b="1" dirty="0" smtClean="0">
                <a:solidFill>
                  <a:schemeClr val="bg2"/>
                </a:solidFill>
                <a:effectLst>
                  <a:outerShdw blurRad="38100" dist="38100" dir="2700000" algn="tl">
                    <a:srgbClr val="C0C0C0"/>
                  </a:outerShdw>
                </a:effectLst>
              </a:rPr>
              <a:t>释书契</a:t>
            </a:r>
            <a:r>
              <a:rPr lang="en-US" altLang="zh-CN" sz="1400" b="1" dirty="0" smtClean="0">
                <a:solidFill>
                  <a:schemeClr val="bg2"/>
                </a:solidFill>
                <a:effectLst>
                  <a:outerShdw blurRad="38100" dist="38100" dir="2700000" algn="tl">
                    <a:srgbClr val="C0C0C0"/>
                  </a:outerShdw>
                </a:effectLst>
              </a:rPr>
              <a:t>》</a:t>
            </a:r>
            <a:r>
              <a:rPr lang="zh-CN" altLang="en-US" sz="1400" b="1" dirty="0" smtClean="0">
                <a:solidFill>
                  <a:schemeClr val="bg2"/>
                </a:solidFill>
                <a:effectLst>
                  <a:outerShdw blurRad="38100" dist="38100" dir="2700000" algn="tl">
                    <a:srgbClr val="C0C0C0"/>
                  </a:outerShdw>
                </a:effectLst>
              </a:rPr>
              <a:t>；</a:t>
            </a:r>
            <a:r>
              <a:rPr lang="en-US" altLang="zh-CN" sz="1400" b="1" dirty="0" smtClean="0">
                <a:solidFill>
                  <a:schemeClr val="bg2"/>
                </a:solidFill>
                <a:effectLst>
                  <a:outerShdw blurRad="38100" dist="38100" dir="2700000" algn="tl">
                    <a:srgbClr val="C0C0C0"/>
                  </a:outerShdw>
                </a:effectLst>
              </a:rPr>
              <a:t>“</a:t>
            </a:r>
            <a:r>
              <a:rPr lang="zh-CN" altLang="en-US" sz="1400" b="1" dirty="0" smtClean="0">
                <a:solidFill>
                  <a:schemeClr val="bg2"/>
                </a:solidFill>
                <a:effectLst>
                  <a:outerShdw blurRad="38100" dist="38100" dir="2700000" algn="tl">
                    <a:srgbClr val="C0C0C0"/>
                  </a:outerShdw>
                </a:effectLst>
              </a:rPr>
              <a:t>约，缠束也，从系，勺生。”  －</a:t>
            </a:r>
            <a:r>
              <a:rPr lang="en-US" altLang="zh-CN" sz="1400" b="1" dirty="0" smtClean="0">
                <a:solidFill>
                  <a:schemeClr val="bg2"/>
                </a:solidFill>
                <a:effectLst>
                  <a:outerShdw blurRad="38100" dist="38100" dir="2700000" algn="tl">
                    <a:srgbClr val="C0C0C0"/>
                  </a:outerShdw>
                </a:effectLst>
              </a:rPr>
              <a:t>《</a:t>
            </a:r>
            <a:r>
              <a:rPr lang="zh-CN" altLang="en-US" sz="1400" b="1" dirty="0" smtClean="0">
                <a:solidFill>
                  <a:schemeClr val="bg2"/>
                </a:solidFill>
                <a:effectLst>
                  <a:outerShdw blurRad="38100" dist="38100" dir="2700000" algn="tl">
                    <a:srgbClr val="C0C0C0"/>
                  </a:outerShdw>
                </a:effectLst>
              </a:rPr>
              <a:t>说文</a:t>
            </a:r>
            <a:r>
              <a:rPr lang="en-US" altLang="zh-CN" sz="1400" b="1" dirty="0" smtClean="0">
                <a:solidFill>
                  <a:schemeClr val="bg2"/>
                </a:solidFill>
                <a:effectLst>
                  <a:outerShdw blurRad="38100" dist="38100" dir="2700000" algn="tl">
                    <a:srgbClr val="C0C0C0"/>
                  </a:outerShdw>
                </a:effectLst>
              </a:rPr>
              <a:t>》</a:t>
            </a:r>
          </a:p>
          <a:p>
            <a:pPr eaLnBrk="1" hangingPunct="1">
              <a:defRPr/>
            </a:pPr>
            <a:r>
              <a:rPr lang="zh-CN" altLang="en-US" sz="1400" b="1" dirty="0" smtClean="0">
                <a:solidFill>
                  <a:schemeClr val="bg2"/>
                </a:solidFill>
                <a:effectLst>
                  <a:outerShdw blurRad="38100" dist="38100" dir="2700000" algn="tl">
                    <a:srgbClr val="C0C0C0"/>
                  </a:outerShdw>
                </a:effectLst>
              </a:rPr>
              <a:t>“契约”合在一起意味着双方刻下的痕迹（约定）双方受到约束。</a:t>
            </a:r>
            <a:endParaRPr lang="en-US" altLang="zh-CN" sz="1400" b="1" dirty="0" smtClean="0">
              <a:solidFill>
                <a:schemeClr val="bg2"/>
              </a:solidFill>
              <a:effectLst>
                <a:outerShdw blurRad="38100" dist="38100" dir="2700000" algn="tl">
                  <a:srgbClr val="C0C0C0"/>
                </a:outerShdw>
              </a:effectLst>
            </a:endParaRPr>
          </a:p>
          <a:p>
            <a:pPr eaLnBrk="1" hangingPunct="1">
              <a:defRPr/>
            </a:pPr>
            <a:endParaRPr lang="en-US" altLang="zh-CN" dirty="0" smtClean="0"/>
          </a:p>
        </p:txBody>
      </p:sp>
    </p:spTree>
    <p:extLst>
      <p:ext uri="{BB962C8B-B14F-4D97-AF65-F5344CB8AC3E}">
        <p14:creationId xmlns:p14="http://schemas.microsoft.com/office/powerpoint/2010/main" val="4212404948"/>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ChangeArrowheads="1"/>
          </p:cNvSpPr>
          <p:nvPr>
            <p:ph type="sldImg" idx="4294967295"/>
          </p:nvPr>
        </p:nvSpPr>
        <p:spPr>
          <a:ln>
            <a:miter lim="800000"/>
          </a:ln>
        </p:spPr>
      </p:sp>
      <p:sp>
        <p:nvSpPr>
          <p:cNvPr id="35842" name="备注占位符 2"/>
          <p:cNvSpPr>
            <a:spLocks noGrp="1" noChangeArrowheads="1"/>
          </p:cNvSpPr>
          <p:nvPr>
            <p:ph type="body" idx="4294967295"/>
          </p:nvPr>
        </p:nvSpPr>
        <p:spPr/>
        <p:txBody>
          <a:bodyPr/>
          <a:lstStyle/>
          <a:p>
            <a:r>
              <a:rPr lang="zh-CN" altLang="en-US" dirty="0" smtClean="0"/>
              <a:t>应该使用正确的合同类型保护其知识产权</a:t>
            </a:r>
            <a:r>
              <a:rPr lang="en-US" altLang="zh-CN" dirty="0" smtClean="0"/>
              <a:t>,</a:t>
            </a:r>
            <a:r>
              <a:rPr lang="zh-CN" altLang="en-US" dirty="0" smtClean="0"/>
              <a:t>对于不成熟的或尚未知的需要进行研究开发的新技术、新产品、新工艺和新材料及其系统的技术宜签订技术开发合同</a:t>
            </a:r>
            <a:r>
              <a:rPr lang="en-US" altLang="zh-CN" dirty="0" smtClean="0"/>
              <a:t>,</a:t>
            </a:r>
            <a:r>
              <a:rPr lang="zh-CN" altLang="en-US" dirty="0" smtClean="0"/>
              <a:t>因为技术开发合同的特点之一是对未知技术的探索</a:t>
            </a:r>
            <a:r>
              <a:rPr lang="en-US" altLang="zh-CN" dirty="0" smtClean="0"/>
              <a:t>,</a:t>
            </a:r>
            <a:r>
              <a:rPr lang="zh-CN" altLang="en-US" dirty="0" smtClean="0"/>
              <a:t>法律规定允许出现技术上的风险性。对于成熟技术宜签订技术转让合同。若把技术成果的权属已确定的</a:t>
            </a:r>
          </a:p>
          <a:p>
            <a:r>
              <a:rPr lang="zh-CN" altLang="en-US" dirty="0" smtClean="0"/>
              <a:t>技术签订技术开发合同</a:t>
            </a:r>
            <a:r>
              <a:rPr lang="en-US" altLang="zh-CN" dirty="0" smtClean="0"/>
              <a:t>,</a:t>
            </a:r>
            <a:r>
              <a:rPr lang="zh-CN" altLang="en-US" dirty="0" smtClean="0"/>
              <a:t>甚至以合同约定其成果权利共有或委托方享有</a:t>
            </a:r>
            <a:r>
              <a:rPr lang="en-US" altLang="zh-CN" dirty="0" smtClean="0"/>
              <a:t>,</a:t>
            </a:r>
            <a:r>
              <a:rPr lang="zh-CN" altLang="en-US" dirty="0" smtClean="0"/>
              <a:t>这将导致高校成果权属的损失和纠纷。另外</a:t>
            </a:r>
            <a:r>
              <a:rPr lang="en-US" altLang="zh-CN" dirty="0" smtClean="0"/>
              <a:t>,</a:t>
            </a:r>
            <a:r>
              <a:rPr lang="zh-CN" altLang="en-US" dirty="0" smtClean="0"/>
              <a:t>技术成果权属已确定的成熟技术签订技术转让合同</a:t>
            </a:r>
            <a:r>
              <a:rPr lang="en-US" altLang="zh-CN" dirty="0" smtClean="0"/>
              <a:t>,</a:t>
            </a:r>
            <a:r>
              <a:rPr lang="zh-CN" altLang="en-US" dirty="0" smtClean="0"/>
              <a:t>根据合同法和相关法律规定可多次、多家签订</a:t>
            </a:r>
            <a:r>
              <a:rPr lang="en-US" altLang="zh-CN" dirty="0" smtClean="0"/>
              <a:t>,</a:t>
            </a:r>
            <a:r>
              <a:rPr lang="zh-CN" altLang="en-US" dirty="0" smtClean="0"/>
              <a:t>从而获得更多的经济利益。</a:t>
            </a:r>
            <a:endParaRPr lang="en-US" altLang="zh-CN" dirty="0" smtClean="0"/>
          </a:p>
          <a:p>
            <a:endParaRPr lang="en-US" altLang="zh-CN" dirty="0" smtClean="0"/>
          </a:p>
          <a:p>
            <a:endParaRPr lang="en-US" altLang="zh-CN" dirty="0" smtClean="0"/>
          </a:p>
          <a:p>
            <a:r>
              <a:rPr lang="zh-CN" altLang="en-US" dirty="0" smtClean="0"/>
              <a:t>技术咨询合同有其特殊的风险责任承担原则，即因实施咨询报告而造成的风险损失，除合同另有约定外，受托人可免于承担责任。这一特殊的风险</a:t>
            </a:r>
          </a:p>
          <a:p>
            <a:r>
              <a:rPr lang="zh-CN" altLang="en-US" dirty="0" smtClean="0"/>
              <a:t>责任承担原则是技术开发合同、技术转让合同、技术服务合同中所不具有的。</a:t>
            </a:r>
          </a:p>
          <a:p>
            <a:endParaRPr lang="zh-CN" altLang="en-US" dirty="0" smtClean="0"/>
          </a:p>
        </p:txBody>
      </p:sp>
      <p:sp>
        <p:nvSpPr>
          <p:cNvPr id="358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ts val="0"/>
              </a:spcBef>
              <a:spcAft>
                <a:spcPts val="0"/>
              </a:spcAft>
              <a:buClrTx/>
              <a:buSzTx/>
              <a:buFontTx/>
              <a:buNone/>
              <a:tabLst/>
              <a:defRPr/>
            </a:pPr>
            <a:fld id="{051115A5-0E49-4A4D-B2DD-3DD27555E03D}"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6398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a:ln>
            <a:miter/>
          </a:ln>
        </p:spPr>
      </p:sp>
      <p:sp>
        <p:nvSpPr>
          <p:cNvPr id="8194"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819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en-US" altLang="en-US" sz="1200" dirty="0">
                <a:latin typeface="等线" panose="02010600030101010101" pitchFamily="2" charset="-122"/>
              </a:rPr>
              <a:t>2</a:t>
            </a:fld>
            <a:endParaRPr lang="en-US" altLang="en-US" sz="1200" dirty="0">
              <a:latin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829395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4A5CD6-E257-4EB8-8F25-EF826723F49C}" type="slidenum">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a:xfrm>
            <a:off x="685800" y="4343400"/>
            <a:ext cx="5486400" cy="41148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dirty="0" smtClean="0"/>
              <a:t>注意关联企业的界定；</a:t>
            </a:r>
          </a:p>
          <a:p>
            <a:endParaRPr lang="zh-CN" altLang="en-US" dirty="0"/>
          </a:p>
        </p:txBody>
      </p:sp>
    </p:spTree>
    <p:extLst>
      <p:ext uri="{BB962C8B-B14F-4D97-AF65-F5344CB8AC3E}">
        <p14:creationId xmlns:p14="http://schemas.microsoft.com/office/powerpoint/2010/main" val="1504962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640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r>
              <a:rPr lang="zh-CN" altLang="en-US" smtClean="0"/>
              <a:t>“背景知识产权”是合作主体对外合作的“底气”和基础。</a:t>
            </a:r>
            <a:endParaRPr lang="en-US" altLang="zh-CN" smtClean="0"/>
          </a:p>
          <a:p>
            <a:r>
              <a:rPr lang="zh-CN" altLang="en-US" smtClean="0"/>
              <a:t>协议的终止并不免除对方应该承担的责任。违约导致协议终止后，违约方有两项返还的义务：一是立即返还守约方为完成本项目而提供的或研发的各种物质、设备、仪器、资料；</a:t>
            </a:r>
            <a:r>
              <a:rPr lang="zh-CN" altLang="en-US" b="1" smtClean="0"/>
              <a:t>二是必须停止使用并返还本协议中守约方提供的背景知识产权。</a:t>
            </a:r>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ts val="0"/>
              </a:spcBef>
              <a:spcAft>
                <a:spcPts val="0"/>
              </a:spcAft>
              <a:buClrTx/>
              <a:buSzTx/>
              <a:buFontTx/>
              <a:buNone/>
              <a:tabLst/>
              <a:defRPr/>
            </a:pPr>
            <a:fld id="{9C97E132-4576-4DD7-9C9C-6B487A1C6E08}" type="slidenum">
              <a:rPr kumimoji="0" lang="zh-CN" altLang="en-US" sz="1200" b="0" i="0" u="none" strike="noStrike" kern="1200" cap="none" spc="0" normalizeH="0" baseline="0" noProof="0">
                <a:ln>
                  <a:noFill/>
                </a:ln>
                <a:solidFill>
                  <a:prstClr val="black"/>
                </a:solidFill>
                <a:effectLst/>
                <a:uLnTx/>
                <a:uFillTx/>
                <a:latin typeface="Franklin Gothic Medium" panose="020B0603020102020204" pitchFamily="34" charset="0"/>
                <a:ea typeface="微软雅黑" panose="020B0503020204020204" pitchFamily="34" charset="-122"/>
                <a:cs typeface="+mn-cs"/>
              </a:rPr>
              <a:pPr marL="0" marR="0" lvl="0" indent="0" algn="r" defTabSz="914400" rtl="0" eaLnBrk="1" fontAlgn="base"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Franklin Gothic Medium" panose="020B06030201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572544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ChangeArrowheads="1"/>
          </p:cNvSpPr>
          <p:nvPr>
            <p:ph type="sldImg" idx="4294967295"/>
          </p:nvPr>
        </p:nvSpPr>
        <p:spPr>
          <a:ln>
            <a:miter lim="800000"/>
          </a:ln>
        </p:spPr>
      </p:sp>
      <p:sp>
        <p:nvSpPr>
          <p:cNvPr id="55298" name="备注占位符 2"/>
          <p:cNvSpPr>
            <a:spLocks noGrp="1" noChangeArrowheads="1"/>
          </p:cNvSpPr>
          <p:nvPr>
            <p:ph type="body" idx="4294967295"/>
          </p:nvPr>
        </p:nvSpPr>
        <p:spPr/>
        <p:txBody>
          <a:bodyPr/>
          <a:lstStyle/>
          <a:p>
            <a:r>
              <a:rPr lang="zh-CN" altLang="en-US" smtClean="0"/>
              <a:t>对于一方单独拥有的项目知识产权，另一方争取对该项目知识产权的</a:t>
            </a:r>
            <a:r>
              <a:rPr lang="zh-CN" altLang="en-US" b="1" smtClean="0"/>
              <a:t>无偿许可使用权</a:t>
            </a:r>
            <a:r>
              <a:rPr lang="zh-CN" altLang="en-US" smtClean="0"/>
              <a:t>。至少争取可以为其</a:t>
            </a:r>
            <a:r>
              <a:rPr lang="zh-CN" altLang="en-US" b="1" smtClean="0"/>
              <a:t>自身研究使用（但仅限于研究使用目的）之权利。</a:t>
            </a:r>
          </a:p>
          <a:p>
            <a:r>
              <a:rPr lang="zh-CN" altLang="en-US" smtClean="0"/>
              <a:t>对于双方共有的知识产权，任何一方拥有为其自身研究和教学使用的权利。</a:t>
            </a:r>
          </a:p>
          <a:p>
            <a:endParaRPr lang="zh-CN" altLang="en-US" smtClean="0"/>
          </a:p>
        </p:txBody>
      </p:sp>
      <p:sp>
        <p:nvSpPr>
          <p:cNvPr id="5529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ts val="0"/>
              </a:spcBef>
              <a:spcAft>
                <a:spcPts val="0"/>
              </a:spcAft>
              <a:buClrTx/>
              <a:buSzTx/>
              <a:buFontTx/>
              <a:buNone/>
              <a:tabLst/>
              <a:defRPr/>
            </a:pPr>
            <a:fld id="{01DD221D-D9A8-4D23-9B01-1BE205777EA1}" type="slidenum">
              <a:rPr kumimoji="0" lang="zh-CN" altLang="en-US" sz="1200" b="0" i="0" u="none" strike="noStrike" kern="1200" cap="none" spc="0" normalizeH="0" baseline="0" noProof="0">
                <a:ln>
                  <a:noFill/>
                </a:ln>
                <a:solidFill>
                  <a:prstClr val="black"/>
                </a:solidFill>
                <a:effectLst/>
                <a:uLnTx/>
                <a:uFillTx/>
                <a:latin typeface="Franklin Gothic Medium" panose="020B0603020102020204" pitchFamily="34" charset="0"/>
                <a:ea typeface="微软雅黑" panose="020B0503020204020204" pitchFamily="34" charset="-122"/>
                <a:cs typeface="+mn-cs"/>
              </a:rPr>
              <a:pPr marL="0" marR="0" lvl="0" indent="0" algn="r" defTabSz="914400" rtl="0" eaLnBrk="1" fontAlgn="base"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a:ln>
                <a:noFill/>
              </a:ln>
              <a:solidFill>
                <a:prstClr val="black"/>
              </a:solidFill>
              <a:effectLst/>
              <a:uLnTx/>
              <a:uFillTx/>
              <a:latin typeface="Franklin Gothic Medium" panose="020B06030201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752239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39CC9C-C56B-4727-96BE-DF0918BD8208}" type="slidenum">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a:xfrm>
            <a:off x="685800" y="4343400"/>
            <a:ext cx="5486400" cy="4114800"/>
          </a:xfrm>
        </p:spPr>
        <p:txBody>
          <a:bodyPr/>
          <a:lstStyle/>
          <a:p>
            <a:r>
              <a:rPr lang="zh-CN" altLang="en-US" dirty="0"/>
              <a:t>与波音公司签的两个合同；昆士兰大学、</a:t>
            </a:r>
            <a:r>
              <a:rPr lang="en-US" altLang="zh-CN" dirty="0"/>
              <a:t>CSIRO </a:t>
            </a:r>
            <a:r>
              <a:rPr lang="zh-CN" altLang="en-US" dirty="0"/>
              <a:t>；华南植物所等五个案例；此后还有深圳先进技术研究院的合作合同等。</a:t>
            </a:r>
          </a:p>
          <a:p>
            <a:r>
              <a:rPr lang="zh-CN" altLang="en-US" b="0" dirty="0"/>
              <a:t>合同所使用的语言：合作研发合同的期限虽然终止，但对双方的背景知识产权、前景知识产权和后续技术开发是否有影响，结束合同后的法律风险防范等问题。大家的讨论全部围绕着一个英文版本的合同，实践过程发现，中方律师在这个涉外技术合同的理解和法律适用上与美国律师是有差距的，语言转换变成了理解问题的一个障碍，同时技术术语、不同的法律体系和专利法等专门法律的实操等专业性相对较强的问题也是律师们面对的一个大难题。 </a:t>
            </a:r>
          </a:p>
        </p:txBody>
      </p:sp>
    </p:spTree>
    <p:extLst>
      <p:ext uri="{BB962C8B-B14F-4D97-AF65-F5344CB8AC3E}">
        <p14:creationId xmlns:p14="http://schemas.microsoft.com/office/powerpoint/2010/main" val="3144884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8720F2-FCB7-4CB2-A1BF-83E01DA4205C}" type="slidenum">
              <a:rPr lang="zh-CN" altLang="en-US" smtClean="0"/>
              <a:pPr>
                <a:defRPr/>
              </a:pPr>
              <a:t>82</a:t>
            </a:fld>
            <a:endParaRPr lang="zh-CN" altLang="en-US"/>
          </a:p>
        </p:txBody>
      </p:sp>
    </p:spTree>
    <p:extLst>
      <p:ext uri="{BB962C8B-B14F-4D97-AF65-F5344CB8AC3E}">
        <p14:creationId xmlns:p14="http://schemas.microsoft.com/office/powerpoint/2010/main" val="2502298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双方在申请本项目之前各自所获得的知识产权及相应权益均归各自所有，不因共同申请本项目而改变。</a:t>
            </a:r>
          </a:p>
        </p:txBody>
      </p:sp>
    </p:spTree>
    <p:extLst>
      <p:ext uri="{BB962C8B-B14F-4D97-AF65-F5344CB8AC3E}">
        <p14:creationId xmlns:p14="http://schemas.microsoft.com/office/powerpoint/2010/main" val="4265401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1114725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5FD4487E-253C-4F2A-AD3B-D7DF4058A670}" type="slidenum">
              <a:rPr kumimoji="0" lang="zh-CN" altLang="en-US" sz="1200" b="0" i="0" u="none" strike="noStrike" kern="1200" cap="none" spc="0" normalizeH="0" baseline="0" noProof="1"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92</a:t>
            </a:fld>
            <a:endParaRPr kumimoji="0" lang="zh-CN" altLang="en-US" sz="1200" b="0" i="0" u="none" strike="noStrike" kern="1200" cap="none" spc="0" normalizeH="0" baseline="0" noProof="1">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478654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zh-CN" sz="1200" dirty="0" smtClean="0"/>
          </a:p>
        </p:txBody>
      </p:sp>
      <p:sp>
        <p:nvSpPr>
          <p:cNvPr id="4" name="灯片编号占位符 3"/>
          <p:cNvSpPr>
            <a:spLocks noGrp="1"/>
          </p:cNvSpPr>
          <p:nvPr>
            <p:ph type="sldNum" sz="quarter" idx="10"/>
          </p:nvPr>
        </p:nvSpPr>
        <p:spPr/>
        <p:txBody>
          <a:bodyPr/>
          <a:lstStyle/>
          <a:p>
            <a:fld id="{C450A375-C82B-4F72-93B6-03B4AA37CEA8}" type="slidenum">
              <a:rPr lang="zh-CN" altLang="en-US" smtClean="0"/>
              <a:t>3</a:t>
            </a:fld>
            <a:endParaRPr lang="zh-CN" altLang="en-US"/>
          </a:p>
        </p:txBody>
      </p:sp>
    </p:spTree>
    <p:extLst>
      <p:ext uri="{BB962C8B-B14F-4D97-AF65-F5344CB8AC3E}">
        <p14:creationId xmlns:p14="http://schemas.microsoft.com/office/powerpoint/2010/main" val="811192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C450A375-C82B-4F72-93B6-03B4AA37CEA8}" type="slidenum">
              <a:rPr lang="zh-CN" altLang="en-US" smtClean="0"/>
              <a:t>4</a:t>
            </a:fld>
            <a:endParaRPr lang="zh-CN" altLang="en-US"/>
          </a:p>
        </p:txBody>
      </p:sp>
    </p:spTree>
    <p:extLst>
      <p:ext uri="{BB962C8B-B14F-4D97-AF65-F5344CB8AC3E}">
        <p14:creationId xmlns:p14="http://schemas.microsoft.com/office/powerpoint/2010/main" val="64643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03186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8720F2-FCB7-4CB2-A1BF-83E01DA4205C}" type="slidenum">
              <a:rPr lang="zh-CN" altLang="en-US" smtClean="0"/>
              <a:pPr>
                <a:defRPr/>
              </a:pPr>
              <a:t>8</a:t>
            </a:fld>
            <a:endParaRPr lang="zh-CN" altLang="en-US"/>
          </a:p>
        </p:txBody>
      </p:sp>
    </p:spTree>
    <p:extLst>
      <p:ext uri="{BB962C8B-B14F-4D97-AF65-F5344CB8AC3E}">
        <p14:creationId xmlns:p14="http://schemas.microsoft.com/office/powerpoint/2010/main" val="241164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b="0" i="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C28720F2-FCB7-4CB2-A1BF-83E01DA4205C}" type="slidenum">
              <a:rPr lang="zh-CN" altLang="en-US" smtClean="0"/>
              <a:pPr>
                <a:defRPr/>
              </a:pPr>
              <a:t>12</a:t>
            </a:fld>
            <a:endParaRPr lang="zh-CN" altLang="en-US"/>
          </a:p>
        </p:txBody>
      </p:sp>
    </p:spTree>
    <p:extLst>
      <p:ext uri="{BB962C8B-B14F-4D97-AF65-F5344CB8AC3E}">
        <p14:creationId xmlns:p14="http://schemas.microsoft.com/office/powerpoint/2010/main" val="315905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F3BB80-7F55-4534-826C-339E577ADE9E}" type="slidenum">
              <a:rPr lang="zh-CN" altLang="en-US" smtClean="0"/>
              <a:pPr/>
              <a:t>13</a:t>
            </a:fld>
            <a:endParaRPr lang="zh-CN" altLang="en-US"/>
          </a:p>
        </p:txBody>
      </p:sp>
    </p:spTree>
    <p:extLst>
      <p:ext uri="{BB962C8B-B14F-4D97-AF65-F5344CB8AC3E}">
        <p14:creationId xmlns:p14="http://schemas.microsoft.com/office/powerpoint/2010/main" val="3881132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合同编</a:t>
            </a:r>
            <a:r>
              <a:rPr lang="en-US" altLang="zh-CN" dirty="0" smtClean="0"/>
              <a:t>》</a:t>
            </a:r>
            <a:r>
              <a:rPr lang="zh-CN" altLang="en-US" dirty="0" smtClean="0"/>
              <a:t>第三编从</a:t>
            </a:r>
            <a:r>
              <a:rPr lang="en-US" altLang="zh-CN" dirty="0" smtClean="0"/>
              <a:t>463</a:t>
            </a:r>
            <a:r>
              <a:rPr lang="zh-CN" altLang="en-US" dirty="0" smtClean="0"/>
              <a:t>到</a:t>
            </a:r>
            <a:r>
              <a:rPr lang="en-US" altLang="zh-CN" dirty="0" smtClean="0"/>
              <a:t>978</a:t>
            </a:r>
            <a:r>
              <a:rPr lang="zh-CN" altLang="en-US" dirty="0" smtClean="0"/>
              <a:t>，共</a:t>
            </a:r>
            <a:r>
              <a:rPr lang="en-US" altLang="zh-CN" dirty="0" smtClean="0"/>
              <a:t>516</a:t>
            </a:r>
            <a:r>
              <a:rPr lang="zh-CN" altLang="en-US" dirty="0" smtClean="0"/>
              <a:t>条，占</a:t>
            </a:r>
            <a:r>
              <a:rPr lang="en-US" altLang="zh-CN" dirty="0" smtClean="0"/>
              <a:t>《</a:t>
            </a:r>
            <a:r>
              <a:rPr lang="zh-CN" altLang="en-US" dirty="0" smtClean="0"/>
              <a:t>民法典</a:t>
            </a:r>
            <a:r>
              <a:rPr lang="en-US" altLang="zh-CN" dirty="0" smtClean="0"/>
              <a:t>》</a:t>
            </a:r>
            <a:r>
              <a:rPr lang="zh-CN" altLang="en-US" dirty="0" smtClean="0"/>
              <a:t>的</a:t>
            </a:r>
            <a:r>
              <a:rPr lang="en-US" altLang="zh-CN" dirty="0" smtClean="0"/>
              <a:t>41%</a:t>
            </a:r>
            <a:r>
              <a:rPr lang="zh-CN" altLang="en-US" dirty="0" smtClean="0"/>
              <a:t>。其中，合同的订立有</a:t>
            </a:r>
            <a:r>
              <a:rPr lang="en-US" altLang="zh-CN" dirty="0" smtClean="0"/>
              <a:t>33</a:t>
            </a:r>
            <a:r>
              <a:rPr lang="zh-CN" altLang="en-US" dirty="0" smtClean="0"/>
              <a:t>条，占合同编的</a:t>
            </a:r>
            <a:r>
              <a:rPr lang="en-US" altLang="zh-CN" dirty="0" smtClean="0"/>
              <a:t>6.4%</a:t>
            </a:r>
            <a:r>
              <a:rPr lang="zh-CN" altLang="en-US" dirty="0" smtClean="0"/>
              <a:t>。</a:t>
            </a:r>
            <a:endParaRPr lang="en-US" altLang="zh-CN" dirty="0" smtClean="0"/>
          </a:p>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b="1" dirty="0" smtClean="0">
                <a:solidFill>
                  <a:srgbClr val="FF0000"/>
                </a:solidFill>
              </a:rPr>
              <a:t>与知识产权有关的合同是否都是民事合同？纵向科研合同以及劳动合同。</a:t>
            </a:r>
            <a:r>
              <a:rPr lang="en-US" altLang="zh-CN" b="1" dirty="0" smtClean="0"/>
              <a:t/>
            </a:r>
            <a:br>
              <a:rPr lang="en-US" altLang="zh-CN" b="1" dirty="0" smtClean="0"/>
            </a:br>
            <a:endParaRPr lang="zh-CN" altLang="en-US" b="1" dirty="0"/>
          </a:p>
        </p:txBody>
      </p:sp>
    </p:spTree>
    <p:extLst>
      <p:ext uri="{BB962C8B-B14F-4D97-AF65-F5344CB8AC3E}">
        <p14:creationId xmlns:p14="http://schemas.microsoft.com/office/powerpoint/2010/main" val="7459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en-US" strike="noStrike"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406C23E-9BBE-4DDF-8E59-A91E2A42DAA6}"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166FF538-D70C-403A-8CF1-4E69EB73A562}"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smtClean="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30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9A57895-5E42-4363-BB4C-71B3A59D729F}"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33691709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5F55C607-0C7A-46FD-9567-7BB18FA3027E}"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34944252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1609C9-E0D5-45BB-91A7-90F62F22B480}" type="datetime1">
              <a:rPr lang="zh-CN" altLang="en-US" smtClean="0"/>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36228932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66FF97-737C-4FF2-93BA-3F6FB4960FDE}" type="datetime1">
              <a:rPr lang="zh-CN" altLang="en-US" smtClean="0"/>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29701945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2053" name="图片 9"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3" name="Content Placeholder 2"/>
          <p:cNvSpPr>
            <a:spLocks noGrp="1"/>
          </p:cNvSpPr>
          <p:nvPr>
            <p:ph idx="1"/>
          </p:nvPr>
        </p:nvSpPr>
        <p:spPr>
          <a:xfrm>
            <a:off x="838200" y="1340768"/>
            <a:ext cx="10515600" cy="506148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pPr fontAlgn="base"/>
            <a:r>
              <a:rPr lang="zh-CN" altLang="en-US" strike="noStrike" noProof="1"/>
              <a:t>单击此处编辑母版标题样式</a:t>
            </a:r>
            <a:endParaRPr lang="en-US" strike="noStrike" noProof="1"/>
          </a:p>
        </p:txBody>
      </p:sp>
      <p:sp>
        <p:nvSpPr>
          <p:cNvPr id="11"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240823D8-341C-48FB-AC45-FE798A9BB233}"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3077" name="图片 8"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2" name="Title 1"/>
          <p:cNvSpPr>
            <a:spLocks noGrp="1"/>
          </p:cNvSpPr>
          <p:nvPr>
            <p:ph type="title"/>
          </p:nvPr>
        </p:nvSpPr>
        <p:spPr>
          <a:xfrm>
            <a:off x="815009" y="0"/>
            <a:ext cx="10515600" cy="1021543"/>
          </a:xfrm>
        </p:spPr>
        <p:txBody>
          <a:bodyPr rtlCol="0" anchor="b">
            <a:normAutofit/>
          </a:bodyPr>
          <a:lstStyle>
            <a:lvl1pPr>
              <a:lnSpc>
                <a:spcPct val="100000"/>
              </a:lnSpc>
              <a:defRPr lang="en-US" sz="4000" b="1" dirty="0"/>
            </a:lvl1pPr>
          </a:lstStyle>
          <a:p>
            <a:pPr lvl="0" fontAlgn="base"/>
            <a:r>
              <a:rPr lang="zh-CN" altLang="en-US" strike="noStrike" noProof="1"/>
              <a:t>单击此处编辑母版标题样式</a:t>
            </a:r>
            <a:endParaRPr lang="en-US" strike="noStrike" noProof="1"/>
          </a:p>
        </p:txBody>
      </p:sp>
      <p:sp>
        <p:nvSpPr>
          <p:cNvPr id="11"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5136EB72-BF28-474E-9464-452EC5298A14}"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56C77256-BEBA-4FB8-A749-94B0B3724E7E}"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FC1C390-F9B3-470C-8A68-770AE48992F6}"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7E42D732-7217-47F7-ABA3-58573ABA0AC9}"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8A32150E-72F8-47BE-9661-17F7AD0EB565}"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4800" y="152401"/>
            <a:ext cx="11480800" cy="67151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04800" y="1143000"/>
            <a:ext cx="5638800" cy="2547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46800" y="1143000"/>
            <a:ext cx="5638800" cy="2547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04800" y="3843339"/>
            <a:ext cx="5638800"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46800" y="3843339"/>
            <a:ext cx="5638800"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9E466F5A-53F6-41BB-B746-0BAFF5B01713}" type="datetime1">
              <a:rPr lang="zh-CN" altLang="en-US" smtClean="0"/>
              <a:t>2021/12/22</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E1A1BC5A-8F26-4B63-B59B-EA90CA7D909B}" type="slidenum">
              <a:rPr lang="zh-CN" altLang="en-US"/>
              <a:pPr/>
              <a:t>‹#›</a:t>
            </a:fld>
            <a:endParaRPr lang="en-US" altLang="zh-CN"/>
          </a:p>
        </p:txBody>
      </p:sp>
    </p:spTree>
    <p:extLst>
      <p:ext uri="{BB962C8B-B14F-4D97-AF65-F5344CB8AC3E}">
        <p14:creationId xmlns:p14="http://schemas.microsoft.com/office/powerpoint/2010/main" val="103962186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26176D8C-5C7D-47C6-AE54-39D6A73CAA46}"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9573193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340768"/>
            <a:ext cx="10515600" cy="5061482"/>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r>
              <a:rPr lang="en-US" altLang="zh-CN" dirty="0" smtClean="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3575B16-1B3C-4A4C-9E39-175CFD7C593B}"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smtClean="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145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nchor="t"/>
          <a:lstStyle/>
          <a:p>
            <a:pPr lvl="0"/>
            <a:r>
              <a:rPr lang="zh-CN" altLang="en-US" dirty="0"/>
              <a:t>编辑母版文本样式</a:t>
            </a:r>
          </a:p>
          <a:p>
            <a:pPr lvl="1" indent="-22860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0" hangingPunct="0">
              <a:defRPr sz="1200" b="1">
                <a:solidFill>
                  <a:prstClr val="black">
                    <a:tint val="75000"/>
                  </a:prstClr>
                </a:solidFill>
                <a:ea typeface="华文中宋" panose="0201060004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49234FE1-E522-4744-A0A1-B71D69754730}"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0" hangingPunct="0">
              <a:defRPr sz="1200" b="1">
                <a:solidFill>
                  <a:prstClr val="black">
                    <a:tint val="75000"/>
                  </a:prstClr>
                </a:solidFill>
                <a:ea typeface="华文中宋" panose="0201060004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0" hangingPunct="0">
              <a:defRPr sz="1200" b="1">
                <a:solidFill>
                  <a:prstClr val="black">
                    <a:tint val="75000"/>
                  </a:prstClr>
                </a:solidFill>
                <a:ea typeface="华文中宋" panose="0201060004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80" r:id="rId7"/>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23BD0971-32ED-4897-8C92-F7DC4C6692D1}"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2021/12/22</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8798412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casip.ac.cn/website/law/pactlist"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11.xml"/><Relationship Id="rId5" Type="http://schemas.openxmlformats.org/officeDocument/2006/relationships/hyperlink" Target="mailto:tangsq@ucas.ac.cn"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2"/>
          <p:cNvSpPr txBox="1">
            <a:spLocks noChangeArrowheads="1"/>
          </p:cNvSpPr>
          <p:nvPr/>
        </p:nvSpPr>
        <p:spPr bwMode="auto">
          <a:xfrm>
            <a:off x="2024034" y="3429001"/>
            <a:ext cx="7848600" cy="2215991"/>
          </a:xfrm>
          <a:prstGeom prst="rect">
            <a:avLst/>
          </a:prstGeom>
          <a:noFill/>
          <a:ln w="9525">
            <a:noFill/>
            <a:miter lim="800000"/>
            <a:headEnd/>
            <a:tailEnd/>
          </a:ln>
        </p:spPr>
        <p:txBody>
          <a:bodyPr>
            <a:spAutoFit/>
          </a:bodyPr>
          <a:lstStyle/>
          <a:p>
            <a:pPr algn="ctr" eaLnBrk="1" hangingPunct="1">
              <a:spcBef>
                <a:spcPct val="50000"/>
              </a:spcBef>
            </a:pPr>
            <a:endParaRPr lang="zh-CN" altLang="en-US" sz="3600" dirty="0">
              <a:latin typeface="楷体_GB2312" pitchFamily="49" charset="-122"/>
              <a:ea typeface="楷体_GB2312" pitchFamily="49" charset="-122"/>
            </a:endParaRPr>
          </a:p>
          <a:p>
            <a:pPr algn="ctr" eaLnBrk="1" hangingPunct="1">
              <a:spcBef>
                <a:spcPct val="50000"/>
              </a:spcBef>
            </a:pPr>
            <a:r>
              <a:rPr lang="zh-CN" altLang="en-US" sz="3600" b="1" dirty="0">
                <a:solidFill>
                  <a:srgbClr val="002060"/>
                </a:solidFill>
                <a:latin typeface="仿宋" pitchFamily="49" charset="-122"/>
                <a:ea typeface="仿宋" pitchFamily="49" charset="-122"/>
              </a:rPr>
              <a:t>唐素琴</a:t>
            </a:r>
            <a:r>
              <a:rPr lang="zh-CN" altLang="en-US" sz="3200" dirty="0">
                <a:solidFill>
                  <a:srgbClr val="002060"/>
                </a:solidFill>
                <a:latin typeface="仿宋" pitchFamily="49" charset="-122"/>
                <a:ea typeface="仿宋" pitchFamily="49" charset="-122"/>
              </a:rPr>
              <a:t> </a:t>
            </a:r>
          </a:p>
          <a:p>
            <a:pPr algn="ctr" eaLnBrk="1" hangingPunct="1">
              <a:spcBef>
                <a:spcPct val="50000"/>
              </a:spcBef>
            </a:pPr>
            <a:r>
              <a:rPr lang="zh-CN" altLang="en-US" sz="3200" dirty="0" smtClean="0">
                <a:solidFill>
                  <a:srgbClr val="002060"/>
                </a:solidFill>
                <a:latin typeface="黑体" pitchFamily="49" charset="-122"/>
                <a:ea typeface="黑体" pitchFamily="49" charset="-122"/>
              </a:rPr>
              <a:t>20</a:t>
            </a:r>
            <a:r>
              <a:rPr lang="en-US" altLang="zh-CN" sz="3200" dirty="0" smtClean="0">
                <a:solidFill>
                  <a:srgbClr val="002060"/>
                </a:solidFill>
                <a:latin typeface="黑体" pitchFamily="49" charset="-122"/>
                <a:ea typeface="黑体" pitchFamily="49" charset="-122"/>
              </a:rPr>
              <a:t>21</a:t>
            </a:r>
            <a:r>
              <a:rPr lang="zh-CN" altLang="en-US" sz="3200" dirty="0" smtClean="0">
                <a:solidFill>
                  <a:srgbClr val="002060"/>
                </a:solidFill>
                <a:latin typeface="黑体" pitchFamily="49" charset="-122"/>
                <a:ea typeface="黑体" pitchFamily="49" charset="-122"/>
              </a:rPr>
              <a:t>年</a:t>
            </a:r>
            <a:r>
              <a:rPr lang="en-US" altLang="zh-CN" sz="3200" dirty="0">
                <a:solidFill>
                  <a:srgbClr val="002060"/>
                </a:solidFill>
                <a:latin typeface="黑体" pitchFamily="49" charset="-122"/>
                <a:ea typeface="黑体" pitchFamily="49" charset="-122"/>
              </a:rPr>
              <a:t>11</a:t>
            </a:r>
            <a:r>
              <a:rPr lang="zh-CN" altLang="en-US" sz="3200" dirty="0" smtClean="0">
                <a:solidFill>
                  <a:srgbClr val="002060"/>
                </a:solidFill>
                <a:latin typeface="黑体" pitchFamily="49" charset="-122"/>
                <a:ea typeface="黑体" pitchFamily="49" charset="-122"/>
              </a:rPr>
              <a:t>月</a:t>
            </a:r>
            <a:r>
              <a:rPr lang="en-US" altLang="zh-CN" sz="3200" dirty="0" smtClean="0">
                <a:solidFill>
                  <a:srgbClr val="002060"/>
                </a:solidFill>
                <a:latin typeface="黑体" pitchFamily="49" charset="-122"/>
                <a:ea typeface="黑体" pitchFamily="49" charset="-122"/>
              </a:rPr>
              <a:t>5</a:t>
            </a:r>
            <a:r>
              <a:rPr lang="zh-CN" altLang="en-US" sz="3200" dirty="0" smtClean="0">
                <a:solidFill>
                  <a:srgbClr val="002060"/>
                </a:solidFill>
                <a:latin typeface="黑体" pitchFamily="49" charset="-122"/>
                <a:ea typeface="黑体" pitchFamily="49" charset="-122"/>
              </a:rPr>
              <a:t>日</a:t>
            </a:r>
            <a:endParaRPr lang="zh-CN" altLang="en-US" sz="3200" dirty="0">
              <a:solidFill>
                <a:srgbClr val="002060"/>
              </a:solidFill>
              <a:latin typeface="黑体" pitchFamily="49" charset="-122"/>
              <a:ea typeface="黑体" pitchFamily="49" charset="-122"/>
            </a:endParaRPr>
          </a:p>
        </p:txBody>
      </p:sp>
      <p:sp>
        <p:nvSpPr>
          <p:cNvPr id="5125" name="Rectangle 3"/>
          <p:cNvSpPr>
            <a:spLocks noGrp="1" noChangeArrowheads="1"/>
          </p:cNvSpPr>
          <p:nvPr>
            <p:ph type="title" idx="4294967295"/>
          </p:nvPr>
        </p:nvSpPr>
        <p:spPr>
          <a:xfrm>
            <a:off x="2535073" y="1811812"/>
            <a:ext cx="7086600" cy="1143000"/>
          </a:xfrm>
        </p:spPr>
        <p:txBody>
          <a:bodyPr>
            <a:normAutofit/>
          </a:bodyPr>
          <a:lstStyle/>
          <a:p>
            <a:pPr algn="ctr"/>
            <a:r>
              <a:rPr lang="zh-CN" altLang="zh-CN" b="1" dirty="0"/>
              <a:t>科技成果转化法律制度</a:t>
            </a:r>
            <a:endParaRPr lang="zh-CN" altLang="en-US" sz="6000" dirty="0">
              <a:latin typeface="黑体" pitchFamily="49" charset="-122"/>
              <a:ea typeface="黑体" pitchFamily="49" charset="-122"/>
            </a:endParaRPr>
          </a:p>
        </p:txBody>
      </p:sp>
      <p:sp>
        <p:nvSpPr>
          <p:cNvPr id="6" name="TextBox 5"/>
          <p:cNvSpPr txBox="1"/>
          <p:nvPr/>
        </p:nvSpPr>
        <p:spPr>
          <a:xfrm>
            <a:off x="524258" y="391128"/>
            <a:ext cx="9348376" cy="584775"/>
          </a:xfrm>
          <a:prstGeom prst="rect">
            <a:avLst/>
          </a:prstGeom>
          <a:noFill/>
        </p:spPr>
        <p:txBody>
          <a:bodyPr wrap="square" rtlCol="0">
            <a:spAutoFit/>
          </a:bodyPr>
          <a:lstStyle/>
          <a:p>
            <a:r>
              <a:rPr lang="zh-CN" altLang="en-US" sz="3200" dirty="0" smtClean="0">
                <a:solidFill>
                  <a:srgbClr val="FF0000"/>
                </a:solidFill>
              </a:rPr>
              <a:t>第九讲：科技成果转化法律制度</a:t>
            </a:r>
            <a:endParaRPr lang="zh-CN" altLang="en-US" sz="3200" dirty="0">
              <a:solidFill>
                <a:srgbClr val="FF0000"/>
              </a:solidFill>
            </a:endParaRPr>
          </a:p>
        </p:txBody>
      </p:sp>
      <p:sp>
        <p:nvSpPr>
          <p:cNvPr id="7" name="灯片编号占位符 6"/>
          <p:cNvSpPr>
            <a:spLocks noGrp="1"/>
          </p:cNvSpPr>
          <p:nvPr>
            <p:ph type="sldNum" sz="quarter" idx="12"/>
          </p:nvPr>
        </p:nvSpPr>
        <p:spPr/>
        <p:txBody>
          <a:bodyPr/>
          <a:lstStyle/>
          <a:p>
            <a:fld id="{561BD621-945E-4005-8651-FE7424ED101E}" type="slidenum">
              <a:rPr lang="zh-CN" altLang="en-US" smtClean="0"/>
              <a:pPr/>
              <a:t>1</a:t>
            </a:fld>
            <a:endParaRPr lang="zh-CN" altLang="en-US"/>
          </a:p>
        </p:txBody>
      </p:sp>
    </p:spTree>
    <p:extLst>
      <p:ext uri="{BB962C8B-B14F-4D97-AF65-F5344CB8AC3E}">
        <p14:creationId xmlns:p14="http://schemas.microsoft.com/office/powerpoint/2010/main" val="1118374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8315" y="992505"/>
            <a:ext cx="9518650" cy="521970"/>
          </a:xfrm>
          <a:prstGeom prst="rect">
            <a:avLst/>
          </a:prstGeom>
          <a:noFill/>
        </p:spPr>
        <p:txBody>
          <a:bodyPr wrap="square" rtlCol="0">
            <a:spAutoFit/>
          </a:bodyPr>
          <a:lstStyle/>
          <a:p>
            <a:r>
              <a:rPr lang="zh-CN" altLang="en-US" sz="2800" b="1" dirty="0" smtClean="0"/>
              <a:t>科技</a:t>
            </a:r>
            <a:r>
              <a:rPr lang="zh-CN" altLang="en-US" sz="2800" b="1" dirty="0"/>
              <a:t>成果</a:t>
            </a:r>
            <a:r>
              <a:rPr lang="zh-CN" altLang="en-US" sz="2800" b="1" dirty="0" smtClean="0"/>
              <a:t>转化方式：直接转化和间接转化</a:t>
            </a:r>
            <a:endParaRPr lang="zh-CN" altLang="en-US" sz="2800" b="1" dirty="0"/>
          </a:p>
        </p:txBody>
      </p:sp>
      <p:sp>
        <p:nvSpPr>
          <p:cNvPr id="2" name="文本框 1"/>
          <p:cNvSpPr txBox="1"/>
          <p:nvPr/>
        </p:nvSpPr>
        <p:spPr>
          <a:xfrm>
            <a:off x="1002665" y="2411095"/>
            <a:ext cx="1434465" cy="460375"/>
          </a:xfrm>
          <a:prstGeom prst="rect">
            <a:avLst/>
          </a:prstGeom>
          <a:noFill/>
        </p:spPr>
        <p:txBody>
          <a:bodyPr wrap="square" rtlCol="0">
            <a:spAutoFit/>
          </a:bodyPr>
          <a:lstStyle/>
          <a:p>
            <a:r>
              <a:rPr lang="zh-CN" altLang="en-US" sz="2400"/>
              <a:t>直接转化</a:t>
            </a:r>
          </a:p>
        </p:txBody>
      </p:sp>
      <p:sp>
        <p:nvSpPr>
          <p:cNvPr id="3" name="文本框 2"/>
          <p:cNvSpPr txBox="1"/>
          <p:nvPr/>
        </p:nvSpPr>
        <p:spPr>
          <a:xfrm>
            <a:off x="1038225" y="4031615"/>
            <a:ext cx="1429385" cy="460375"/>
          </a:xfrm>
          <a:prstGeom prst="rect">
            <a:avLst/>
          </a:prstGeom>
          <a:noFill/>
        </p:spPr>
        <p:txBody>
          <a:bodyPr wrap="square" rtlCol="0">
            <a:spAutoFit/>
          </a:bodyPr>
          <a:lstStyle/>
          <a:p>
            <a:r>
              <a:rPr lang="zh-CN" altLang="en-US" sz="2400"/>
              <a:t>间接转化</a:t>
            </a:r>
          </a:p>
        </p:txBody>
      </p:sp>
      <p:sp>
        <p:nvSpPr>
          <p:cNvPr id="22" name="文本框 21"/>
          <p:cNvSpPr txBox="1"/>
          <p:nvPr/>
        </p:nvSpPr>
        <p:spPr>
          <a:xfrm>
            <a:off x="3979545" y="1928495"/>
            <a:ext cx="4730115" cy="460375"/>
          </a:xfrm>
          <a:prstGeom prst="rect">
            <a:avLst/>
          </a:prstGeom>
          <a:noFill/>
        </p:spPr>
        <p:txBody>
          <a:bodyPr wrap="square" rtlCol="0">
            <a:spAutoFit/>
          </a:bodyPr>
          <a:lstStyle/>
          <a:p>
            <a:r>
              <a:rPr lang="zh-CN" altLang="en-US" sz="2400" dirty="0"/>
              <a:t>科技人员创办企业</a:t>
            </a:r>
          </a:p>
        </p:txBody>
      </p:sp>
      <p:sp>
        <p:nvSpPr>
          <p:cNvPr id="23" name="文本框 22"/>
          <p:cNvSpPr txBox="1"/>
          <p:nvPr/>
        </p:nvSpPr>
        <p:spPr>
          <a:xfrm>
            <a:off x="3969385" y="2466975"/>
            <a:ext cx="7468870" cy="460375"/>
          </a:xfrm>
          <a:prstGeom prst="rect">
            <a:avLst/>
          </a:prstGeom>
          <a:noFill/>
        </p:spPr>
        <p:txBody>
          <a:bodyPr wrap="square" rtlCol="0">
            <a:spAutoFit/>
          </a:bodyPr>
          <a:lstStyle/>
          <a:p>
            <a:r>
              <a:rPr lang="zh-CN" altLang="en-US" sz="2400"/>
              <a:t>高校、科研机构与企业开展产学研合作或合同研究</a:t>
            </a:r>
          </a:p>
        </p:txBody>
      </p:sp>
      <p:sp>
        <p:nvSpPr>
          <p:cNvPr id="24" name="文本框 23"/>
          <p:cNvSpPr txBox="1"/>
          <p:nvPr/>
        </p:nvSpPr>
        <p:spPr>
          <a:xfrm>
            <a:off x="3979545" y="2978150"/>
            <a:ext cx="7158990" cy="460375"/>
          </a:xfrm>
          <a:prstGeom prst="rect">
            <a:avLst/>
          </a:prstGeom>
          <a:noFill/>
        </p:spPr>
        <p:txBody>
          <a:bodyPr wrap="square" rtlCol="0">
            <a:spAutoFit/>
          </a:bodyPr>
          <a:lstStyle/>
          <a:p>
            <a:r>
              <a:rPr lang="zh-CN" altLang="en-US" sz="2400"/>
              <a:t>高校、科研机构与企业开展人才交流</a:t>
            </a:r>
          </a:p>
        </p:txBody>
      </p:sp>
      <p:sp>
        <p:nvSpPr>
          <p:cNvPr id="25" name="文本框 24"/>
          <p:cNvSpPr txBox="1"/>
          <p:nvPr/>
        </p:nvSpPr>
        <p:spPr>
          <a:xfrm>
            <a:off x="3979545" y="3589655"/>
            <a:ext cx="4730115" cy="460375"/>
          </a:xfrm>
          <a:prstGeom prst="rect">
            <a:avLst/>
          </a:prstGeom>
          <a:noFill/>
        </p:spPr>
        <p:txBody>
          <a:bodyPr wrap="square" rtlCol="0">
            <a:spAutoFit/>
          </a:bodyPr>
          <a:lstStyle/>
          <a:p>
            <a:r>
              <a:rPr lang="zh-CN" altLang="en-US" sz="2400"/>
              <a:t>通过专门机构实施科技成果转化</a:t>
            </a:r>
          </a:p>
        </p:txBody>
      </p:sp>
      <p:sp>
        <p:nvSpPr>
          <p:cNvPr id="26" name="文本框 25"/>
          <p:cNvSpPr txBox="1"/>
          <p:nvPr/>
        </p:nvSpPr>
        <p:spPr>
          <a:xfrm>
            <a:off x="3979545" y="4272280"/>
            <a:ext cx="6767830" cy="460375"/>
          </a:xfrm>
          <a:prstGeom prst="rect">
            <a:avLst/>
          </a:prstGeom>
          <a:noFill/>
        </p:spPr>
        <p:txBody>
          <a:bodyPr wrap="square" rtlCol="0">
            <a:spAutoFit/>
          </a:bodyPr>
          <a:lstStyle/>
          <a:p>
            <a:r>
              <a:rPr lang="zh-CN" altLang="en-US" sz="2400"/>
              <a:t>通过高校设立的科技成果转化机构实施转化</a:t>
            </a:r>
          </a:p>
        </p:txBody>
      </p:sp>
      <p:sp>
        <p:nvSpPr>
          <p:cNvPr id="27" name="文本框 26"/>
          <p:cNvSpPr txBox="1"/>
          <p:nvPr/>
        </p:nvSpPr>
        <p:spPr>
          <a:xfrm>
            <a:off x="3979545" y="4954270"/>
            <a:ext cx="6767830" cy="460375"/>
          </a:xfrm>
          <a:prstGeom prst="rect">
            <a:avLst/>
          </a:prstGeom>
          <a:noFill/>
        </p:spPr>
        <p:txBody>
          <a:bodyPr wrap="square" rtlCol="0">
            <a:spAutoFit/>
          </a:bodyPr>
          <a:lstStyle/>
          <a:p>
            <a:r>
              <a:rPr lang="zh-CN" altLang="en-US" sz="2400"/>
              <a:t>通过科技咨询公司开展科技成果转化</a:t>
            </a:r>
          </a:p>
        </p:txBody>
      </p:sp>
      <p:cxnSp>
        <p:nvCxnSpPr>
          <p:cNvPr id="28" name="直接箭头连接符 27"/>
          <p:cNvCxnSpPr>
            <a:stCxn id="2" idx="3"/>
            <a:endCxn id="22" idx="1"/>
          </p:cNvCxnSpPr>
          <p:nvPr/>
        </p:nvCxnSpPr>
        <p:spPr>
          <a:xfrm flipV="1">
            <a:off x="2437130" y="2159000"/>
            <a:ext cx="1542415" cy="48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 idx="3"/>
            <a:endCxn id="23" idx="1"/>
          </p:cNvCxnSpPr>
          <p:nvPr/>
        </p:nvCxnSpPr>
        <p:spPr>
          <a:xfrm>
            <a:off x="2437130" y="2641600"/>
            <a:ext cx="1532255" cy="55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 idx="3"/>
            <a:endCxn id="24" idx="1"/>
          </p:cNvCxnSpPr>
          <p:nvPr/>
        </p:nvCxnSpPr>
        <p:spPr>
          <a:xfrm>
            <a:off x="2437130" y="2641600"/>
            <a:ext cx="1542415" cy="567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 idx="3"/>
            <a:endCxn id="25" idx="1"/>
          </p:cNvCxnSpPr>
          <p:nvPr/>
        </p:nvCxnSpPr>
        <p:spPr>
          <a:xfrm flipV="1">
            <a:off x="2467610" y="3835400"/>
            <a:ext cx="1511935"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 idx="3"/>
            <a:endCxn id="26" idx="1"/>
          </p:cNvCxnSpPr>
          <p:nvPr/>
        </p:nvCxnSpPr>
        <p:spPr>
          <a:xfrm>
            <a:off x="2467610" y="4277360"/>
            <a:ext cx="1511935" cy="240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3" idx="3"/>
            <a:endCxn id="27" idx="1"/>
          </p:cNvCxnSpPr>
          <p:nvPr/>
        </p:nvCxnSpPr>
        <p:spPr>
          <a:xfrm>
            <a:off x="2467610" y="4277360"/>
            <a:ext cx="1511935" cy="922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27075" y="5735320"/>
            <a:ext cx="10711180" cy="646331"/>
          </a:xfrm>
          <a:prstGeom prst="rect">
            <a:avLst/>
          </a:prstGeom>
          <a:noFill/>
        </p:spPr>
        <p:txBody>
          <a:bodyPr wrap="square" rtlCol="0">
            <a:spAutoFit/>
          </a:bodyPr>
          <a:lstStyle/>
          <a:p>
            <a:r>
              <a:rPr lang="zh-CN" altLang="en-US" dirty="0" smtClean="0"/>
              <a:t>资料来源</a:t>
            </a:r>
            <a:r>
              <a:rPr lang="zh-CN" altLang="en-US" dirty="0"/>
              <a:t>：</a:t>
            </a:r>
            <a:r>
              <a:rPr lang="en-US" altLang="zh-CN" dirty="0"/>
              <a:t>1. </a:t>
            </a:r>
            <a:r>
              <a:rPr lang="zh-CN" altLang="en-US" dirty="0"/>
              <a:t>罗冠男，《美国科技成果转化优先序研究》，《科技与法律》</a:t>
            </a:r>
            <a:r>
              <a:rPr lang="en-US" altLang="zh-CN" dirty="0"/>
              <a:t>2014</a:t>
            </a:r>
            <a:r>
              <a:rPr lang="zh-CN" altLang="en-US" dirty="0"/>
              <a:t>年第</a:t>
            </a:r>
            <a:r>
              <a:rPr lang="en-US" altLang="zh-CN" dirty="0"/>
              <a:t>4</a:t>
            </a:r>
            <a:r>
              <a:rPr lang="zh-CN" altLang="en-US" dirty="0"/>
              <a:t>期，</a:t>
            </a:r>
            <a:r>
              <a:rPr lang="en-US" altLang="zh-CN" dirty="0"/>
              <a:t>p616</a:t>
            </a:r>
          </a:p>
          <a:p>
            <a:r>
              <a:rPr lang="en-US" altLang="zh-CN" dirty="0"/>
              <a:t>	    2. </a:t>
            </a:r>
            <a:r>
              <a:rPr lang="zh-CN" altLang="en-US" dirty="0"/>
              <a:t>技术转移科技网，《我国科技成果转化的主要模式》，</a:t>
            </a:r>
            <a:r>
              <a:rPr lang="en-US" altLang="zh-CN" dirty="0"/>
              <a:t>2019.3.31</a:t>
            </a:r>
          </a:p>
        </p:txBody>
      </p:sp>
      <p:sp>
        <p:nvSpPr>
          <p:cNvPr id="8" name="文本框 7"/>
          <p:cNvSpPr txBox="1"/>
          <p:nvPr/>
        </p:nvSpPr>
        <p:spPr>
          <a:xfrm>
            <a:off x="10938510" y="6221095"/>
            <a:ext cx="943610" cy="368300"/>
          </a:xfrm>
          <a:prstGeom prst="rect">
            <a:avLst/>
          </a:prstGeom>
          <a:noFill/>
        </p:spPr>
        <p:txBody>
          <a:bodyPr wrap="square" rtlCol="0">
            <a:spAutoFit/>
          </a:bodyPr>
          <a:lstStyle/>
          <a:p>
            <a:r>
              <a:rPr lang="en-US" altLang="zh-CN"/>
              <a:t>5</a:t>
            </a: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10</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ustDataLst>
      <p:tags r:id="rId1"/>
    </p:custDataLst>
    <p:extLst>
      <p:ext uri="{BB962C8B-B14F-4D97-AF65-F5344CB8AC3E}">
        <p14:creationId xmlns:p14="http://schemas.microsoft.com/office/powerpoint/2010/main" val="56106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txBox="1">
            <a:spLocks noGrp="1" noChangeArrowheads="1"/>
          </p:cNvSpPr>
          <p:nvPr/>
        </p:nvSpPr>
        <p:spPr bwMode="auto">
          <a:xfrm>
            <a:off x="8077200" y="6248400"/>
            <a:ext cx="2133600" cy="457200"/>
          </a:xfrm>
          <a:prstGeom prst="rect">
            <a:avLst/>
          </a:prstGeom>
          <a:noFill/>
          <a:ln w="9525">
            <a:noFill/>
            <a:miter lim="800000"/>
            <a:headEnd/>
            <a:tailEnd/>
          </a:ln>
        </p:spPr>
        <p:txBody>
          <a:bodyPr lIns="91436" tIns="45718" rIns="91436" bIns="45718" anchor="b"/>
          <a:lstStyle/>
          <a:p>
            <a:pPr algn="r"/>
            <a:fld id="{1CD66415-C35C-44FB-9D36-9182FF2E23B3}" type="slidenum">
              <a:rPr lang="en-US" altLang="zh-CN" sz="1200"/>
              <a:pPr algn="r"/>
              <a:t>11</a:t>
            </a:fld>
            <a:endParaRPr lang="en-US" altLang="zh-CN" sz="1200" dirty="0"/>
          </a:p>
        </p:txBody>
      </p:sp>
      <p:sp>
        <p:nvSpPr>
          <p:cNvPr id="80899" name="Rectangle 2"/>
          <p:cNvSpPr>
            <a:spLocks noGrp="1" noChangeArrowheads="1"/>
          </p:cNvSpPr>
          <p:nvPr>
            <p:ph type="title" idx="4294967295"/>
          </p:nvPr>
        </p:nvSpPr>
        <p:spPr/>
        <p:txBody>
          <a:bodyPr/>
          <a:lstStyle/>
          <a:p>
            <a:pPr algn="l" eaLnBrk="1" hangingPunct="1"/>
            <a:r>
              <a:rPr lang="en-US" altLang="zh-CN" sz="3600" b="1" dirty="0" smtClean="0"/>
              <a:t>    1.   </a:t>
            </a:r>
            <a:r>
              <a:rPr lang="zh-CN" altLang="zh-CN" sz="3600" b="1" dirty="0" smtClean="0"/>
              <a:t>许可</a:t>
            </a:r>
            <a:r>
              <a:rPr lang="zh-CN" altLang="en-US" sz="3600" b="1" dirty="0" smtClean="0"/>
              <a:t>使用的类型</a:t>
            </a:r>
            <a:endParaRPr lang="zh-CN" altLang="zh-CN" sz="3600" b="1" dirty="0"/>
          </a:p>
        </p:txBody>
      </p:sp>
      <p:sp>
        <p:nvSpPr>
          <p:cNvPr id="80900" name="Rectangle 3"/>
          <p:cNvSpPr>
            <a:spLocks noGrp="1" noChangeArrowheads="1"/>
          </p:cNvSpPr>
          <p:nvPr>
            <p:ph type="body" idx="4294967295"/>
          </p:nvPr>
        </p:nvSpPr>
        <p:spPr>
          <a:xfrm>
            <a:off x="1103253" y="1312003"/>
            <a:ext cx="9548533" cy="5010975"/>
          </a:xfrm>
        </p:spPr>
        <p:txBody>
          <a:bodyPr>
            <a:normAutofit/>
          </a:bodyPr>
          <a:lstStyle/>
          <a:p>
            <a:pPr eaLnBrk="1" hangingPunct="1">
              <a:lnSpc>
                <a:spcPct val="90000"/>
              </a:lnSpc>
            </a:pPr>
            <a:r>
              <a:rPr lang="zh-CN" altLang="en-US" sz="2500" dirty="0" smtClean="0">
                <a:solidFill>
                  <a:srgbClr val="FF0000"/>
                </a:solidFill>
              </a:rPr>
              <a:t>普通</a:t>
            </a:r>
            <a:r>
              <a:rPr lang="zh-CN" altLang="en-US" sz="2500" dirty="0">
                <a:solidFill>
                  <a:srgbClr val="FF0000"/>
                </a:solidFill>
              </a:rPr>
              <a:t>实施许可</a:t>
            </a:r>
            <a:r>
              <a:rPr lang="zh-CN" altLang="en-US" sz="2500" dirty="0"/>
              <a:t>（</a:t>
            </a:r>
            <a:r>
              <a:rPr lang="en-US" altLang="zh-CN" sz="2500" dirty="0"/>
              <a:t>Common License</a:t>
            </a:r>
            <a:r>
              <a:rPr lang="zh-CN" altLang="en-US" sz="2500" dirty="0"/>
              <a:t>）：指许可方许可被许可方在合同约定的期限、地区、技术领域内实施该专利技术的同时，许可方保留实施该专利技术的权利，并可以继续许可被许可方以外的任何单位或个人实施该专利技术。</a:t>
            </a:r>
          </a:p>
          <a:p>
            <a:pPr eaLnBrk="1" hangingPunct="1">
              <a:lnSpc>
                <a:spcPct val="90000"/>
              </a:lnSpc>
            </a:pPr>
            <a:r>
              <a:rPr lang="zh-CN" altLang="en-US" sz="2500" dirty="0">
                <a:solidFill>
                  <a:srgbClr val="FF0000"/>
                </a:solidFill>
              </a:rPr>
              <a:t>独占实施许可</a:t>
            </a:r>
            <a:r>
              <a:rPr lang="zh-CN" altLang="en-US" sz="2500" dirty="0"/>
              <a:t>（</a:t>
            </a:r>
            <a:r>
              <a:rPr lang="en-US" altLang="zh-CN" sz="2500" dirty="0"/>
              <a:t>Exclusive License Even to the Licensor</a:t>
            </a:r>
            <a:r>
              <a:rPr lang="zh-CN" altLang="en-US" sz="2500" dirty="0"/>
              <a:t>）：指许可方许可被许可方在合同约定的期限、地区、技术领域内实施该专利技术，许可方和任何被许可方以外的单位或个人都不得实施该专利技术</a:t>
            </a:r>
            <a:r>
              <a:rPr lang="zh-CN" altLang="en-US" sz="2500" dirty="0" smtClean="0"/>
              <a:t>。</a:t>
            </a:r>
            <a:endParaRPr lang="en-US" altLang="zh-CN" sz="2500" dirty="0" smtClean="0"/>
          </a:p>
          <a:p>
            <a:pPr>
              <a:lnSpc>
                <a:spcPct val="90000"/>
              </a:lnSpc>
            </a:pPr>
            <a:r>
              <a:rPr lang="zh-CN" altLang="en-US" sz="2400" dirty="0">
                <a:solidFill>
                  <a:srgbClr val="FF0000"/>
                </a:solidFill>
              </a:rPr>
              <a:t>排他实施许可</a:t>
            </a:r>
            <a:r>
              <a:rPr lang="zh-CN" altLang="en-US" sz="2400" dirty="0"/>
              <a:t>（</a:t>
            </a:r>
            <a:r>
              <a:rPr lang="en-US" altLang="zh-CN" sz="2400" dirty="0"/>
              <a:t>Exclusive License</a:t>
            </a:r>
            <a:r>
              <a:rPr lang="zh-CN" altLang="en-US" sz="2400" dirty="0"/>
              <a:t>）：指许可方许可被许可方在合同约定的期限、区域、技术领域内实施该专利技术的同时，许可方保留实施该专利技术的权利，但其不可以继续许可被许可方以外的任何单位或个人实施该专利技术。</a:t>
            </a:r>
          </a:p>
          <a:p>
            <a:pPr eaLnBrk="1" hangingPunct="1">
              <a:lnSpc>
                <a:spcPct val="90000"/>
              </a:lnSpc>
            </a:pPr>
            <a:endParaRPr lang="zh-CN" altLang="en-US" sz="2500" dirty="0"/>
          </a:p>
        </p:txBody>
      </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11</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460460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txBox="1">
            <a:spLocks noGrp="1" noChangeArrowheads="1"/>
          </p:cNvSpPr>
          <p:nvPr/>
        </p:nvSpPr>
        <p:spPr bwMode="auto">
          <a:xfrm>
            <a:off x="8077200" y="6248400"/>
            <a:ext cx="2133600" cy="457200"/>
          </a:xfrm>
          <a:prstGeom prst="rect">
            <a:avLst/>
          </a:prstGeom>
          <a:noFill/>
          <a:ln w="9525">
            <a:noFill/>
            <a:miter lim="800000"/>
            <a:headEnd/>
            <a:tailEnd/>
          </a:ln>
        </p:spPr>
        <p:txBody>
          <a:bodyPr lIns="91436" tIns="45718" rIns="91436" bIns="45718" anchor="b"/>
          <a:lstStyle/>
          <a:p>
            <a:pPr algn="r"/>
            <a:fld id="{3C05A370-F211-405F-B44C-A75BF32288E6}" type="slidenum">
              <a:rPr lang="en-US" altLang="zh-CN" sz="1200"/>
              <a:pPr algn="r"/>
              <a:t>12</a:t>
            </a:fld>
            <a:endParaRPr lang="en-US" altLang="zh-CN" sz="1200" dirty="0"/>
          </a:p>
        </p:txBody>
      </p:sp>
      <p:sp>
        <p:nvSpPr>
          <p:cNvPr id="83971" name="Rectangle 2"/>
          <p:cNvSpPr>
            <a:spLocks noGrp="1" noChangeArrowheads="1"/>
          </p:cNvSpPr>
          <p:nvPr>
            <p:ph type="title" idx="4294967295"/>
          </p:nvPr>
        </p:nvSpPr>
        <p:spPr>
          <a:xfrm>
            <a:off x="1305128" y="219210"/>
            <a:ext cx="10515600" cy="1325563"/>
          </a:xfrm>
        </p:spPr>
        <p:txBody>
          <a:bodyPr/>
          <a:lstStyle/>
          <a:p>
            <a:pPr algn="l" eaLnBrk="1" hangingPunct="1"/>
            <a:r>
              <a:rPr lang="en-US" altLang="zh-CN" sz="4000" b="1" dirty="0" smtClean="0"/>
              <a:t>2.  </a:t>
            </a:r>
            <a:r>
              <a:rPr lang="zh-CN" altLang="en-US" sz="4000" b="1" dirty="0" smtClean="0"/>
              <a:t>作价投资及出资注意事项</a:t>
            </a:r>
            <a:endParaRPr lang="zh-CN" altLang="zh-CN" sz="4000" b="1" dirty="0"/>
          </a:p>
        </p:txBody>
      </p:sp>
      <p:sp>
        <p:nvSpPr>
          <p:cNvPr id="83972" name="Rectangle 3"/>
          <p:cNvSpPr>
            <a:spLocks noGrp="1" noChangeArrowheads="1"/>
          </p:cNvSpPr>
          <p:nvPr>
            <p:ph type="body" idx="4294967295"/>
          </p:nvPr>
        </p:nvSpPr>
        <p:spPr>
          <a:xfrm>
            <a:off x="933855" y="1285860"/>
            <a:ext cx="9659566" cy="4800600"/>
          </a:xfrm>
        </p:spPr>
        <p:txBody>
          <a:bodyPr/>
          <a:lstStyle/>
          <a:p>
            <a:pPr eaLnBrk="1" hangingPunct="1"/>
            <a:r>
              <a:rPr lang="zh-CN" altLang="en-US" sz="2500" dirty="0"/>
              <a:t>作价投资又称为技术入股，是指科技（技术）成果所有人与他人合作新建公司或者加入某公司时，以该科技成果作价投资，折算股份或者出资比例作为公司投资人的行为。</a:t>
            </a:r>
            <a:endParaRPr lang="zh-CN" altLang="zh-CN" sz="2500" dirty="0"/>
          </a:p>
          <a:p>
            <a:pPr eaLnBrk="1" hangingPunct="1"/>
            <a:r>
              <a:rPr lang="zh-CN" altLang="zh-CN" sz="2500" dirty="0"/>
              <a:t>技术入股人</a:t>
            </a:r>
            <a:r>
              <a:rPr lang="zh-CN" altLang="en-US" sz="2500" dirty="0"/>
              <a:t>（科技成果权利人）</a:t>
            </a:r>
            <a:r>
              <a:rPr lang="zh-CN" altLang="zh-CN" sz="2500" dirty="0"/>
              <a:t>对公司的责任只限于</a:t>
            </a:r>
            <a:r>
              <a:rPr lang="zh-CN" altLang="en-US" sz="2500" dirty="0"/>
              <a:t>作价投资</a:t>
            </a:r>
            <a:r>
              <a:rPr lang="zh-CN" altLang="zh-CN" sz="2500" dirty="0"/>
              <a:t>技术，</a:t>
            </a:r>
            <a:r>
              <a:rPr lang="zh-CN" altLang="en-US" sz="2500" dirty="0"/>
              <a:t>除非另有约定，否则</a:t>
            </a:r>
            <a:r>
              <a:rPr lang="zh-CN" altLang="zh-CN" sz="2500" dirty="0"/>
              <a:t>不再承担任何额外的责任。当公司发生关闭、拍卖等责任时，技术所有权属于公司而不属于技术所有人，技术所有人可以在拍卖或关闭结算后按原占股比例分配剩余资产和现金。</a:t>
            </a:r>
          </a:p>
        </p:txBody>
      </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12</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964841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767408" y="-27384"/>
            <a:ext cx="1083720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a:lstStyle>
          <a:p>
            <a:pPr eaLnBrk="1" hangingPunct="1"/>
            <a:r>
              <a:rPr lang="zh-CN" altLang="zh-CN" sz="4000" b="1" kern="0" dirty="0" smtClean="0">
                <a:latin typeface="宋体" panose="02010600030101010101" pitchFamily="2" charset="-122"/>
                <a:ea typeface="宋体" panose="02010600030101010101" pitchFamily="2" charset="-122"/>
              </a:rPr>
              <a:t>知识产权</a:t>
            </a:r>
            <a:r>
              <a:rPr lang="zh-CN" altLang="en-US" sz="4000" b="1" kern="0" dirty="0">
                <a:latin typeface="宋体" panose="02010600030101010101" pitchFamily="2" charset="-122"/>
                <a:ea typeface="宋体" panose="02010600030101010101" pitchFamily="2" charset="-122"/>
              </a:rPr>
              <a:t>的</a:t>
            </a:r>
            <a:r>
              <a:rPr lang="zh-CN" altLang="zh-CN" sz="4000" b="1" kern="0" dirty="0">
                <a:latin typeface="宋体" panose="02010600030101010101" pitchFamily="2" charset="-122"/>
                <a:ea typeface="宋体" panose="02010600030101010101" pitchFamily="2" charset="-122"/>
              </a:rPr>
              <a:t>许可使用权能否作为出资？</a:t>
            </a:r>
          </a:p>
        </p:txBody>
      </p:sp>
      <p:sp>
        <p:nvSpPr>
          <p:cNvPr id="3" name="内容占位符 2"/>
          <p:cNvSpPr txBox="1">
            <a:spLocks noChangeArrowheads="1"/>
          </p:cNvSpPr>
          <p:nvPr/>
        </p:nvSpPr>
        <p:spPr bwMode="auto">
          <a:xfrm>
            <a:off x="1112525" y="1219938"/>
            <a:ext cx="10203220" cy="519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a:lstStyle>
          <a:p>
            <a:pPr eaLnBrk="1" hangingPunct="1">
              <a:lnSpc>
                <a:spcPct val="150000"/>
              </a:lnSpc>
              <a:buFont typeface="Wingdings" pitchFamily="2" charset="2"/>
              <a:buChar char="l"/>
              <a:defRPr/>
            </a:pPr>
            <a:r>
              <a:rPr lang="zh-CN" altLang="en-US" b="1" kern="0" dirty="0">
                <a:latin typeface="宋体" panose="02010600030101010101" pitchFamily="2" charset="-122"/>
                <a:ea typeface="宋体" panose="02010600030101010101" pitchFamily="2" charset="-122"/>
              </a:rPr>
              <a:t>专利权</a:t>
            </a:r>
          </a:p>
          <a:p>
            <a:pPr eaLnBrk="1" hangingPunct="1">
              <a:lnSpc>
                <a:spcPct val="150000"/>
              </a:lnSpc>
              <a:buFont typeface="Wingdings" pitchFamily="2" charset="2"/>
              <a:buChar char="l"/>
              <a:defRPr/>
            </a:pPr>
            <a:r>
              <a:rPr lang="zh-CN" altLang="en-US" b="1" kern="0" dirty="0">
                <a:latin typeface="宋体" panose="02010600030101010101" pitchFamily="2" charset="-122"/>
                <a:ea typeface="宋体" panose="02010600030101010101" pitchFamily="2" charset="-122"/>
              </a:rPr>
              <a:t>著作财产权</a:t>
            </a:r>
          </a:p>
          <a:p>
            <a:pPr eaLnBrk="1" hangingPunct="1">
              <a:lnSpc>
                <a:spcPct val="150000"/>
              </a:lnSpc>
              <a:buFont typeface="Wingdings" pitchFamily="2" charset="2"/>
              <a:buChar char="l"/>
              <a:defRPr/>
            </a:pPr>
            <a:r>
              <a:rPr lang="zh-CN" altLang="en-US" b="1" kern="0" dirty="0">
                <a:latin typeface="宋体" panose="02010600030101010101" pitchFamily="2" charset="-122"/>
                <a:ea typeface="宋体" panose="02010600030101010101" pitchFamily="2" charset="-122"/>
              </a:rPr>
              <a:t>商标专用权</a:t>
            </a:r>
          </a:p>
          <a:p>
            <a:pPr eaLnBrk="1" hangingPunct="1">
              <a:lnSpc>
                <a:spcPct val="150000"/>
              </a:lnSpc>
              <a:buFont typeface="Wingdings" pitchFamily="2" charset="2"/>
              <a:buChar char="l"/>
              <a:defRPr/>
            </a:pPr>
            <a:r>
              <a:rPr lang="zh-CN" altLang="en-US" b="1" kern="0" dirty="0">
                <a:latin typeface="宋体" panose="02010600030101010101" pitchFamily="2" charset="-122"/>
                <a:ea typeface="宋体" panose="02010600030101010101" pitchFamily="2" charset="-122"/>
              </a:rPr>
              <a:t>商业秘密权</a:t>
            </a:r>
          </a:p>
          <a:p>
            <a:pPr eaLnBrk="1" hangingPunct="1">
              <a:lnSpc>
                <a:spcPct val="150000"/>
              </a:lnSpc>
              <a:buFont typeface="Wingdings" pitchFamily="2" charset="2"/>
              <a:buChar char="l"/>
              <a:defRPr/>
            </a:pPr>
            <a:r>
              <a:rPr lang="zh-CN" altLang="en-US" b="1" kern="0" dirty="0">
                <a:latin typeface="宋体" panose="02010600030101010101" pitchFamily="2" charset="-122"/>
                <a:ea typeface="宋体" panose="02010600030101010101" pitchFamily="2" charset="-122"/>
              </a:rPr>
              <a:t>植物新品种权</a:t>
            </a:r>
          </a:p>
          <a:p>
            <a:pPr eaLnBrk="1" hangingPunct="1">
              <a:lnSpc>
                <a:spcPct val="150000"/>
              </a:lnSpc>
              <a:buFont typeface="Wingdings" pitchFamily="2" charset="2"/>
              <a:buChar char="l"/>
              <a:defRPr/>
            </a:pPr>
            <a:r>
              <a:rPr lang="zh-CN" altLang="en-US" b="1" kern="0" dirty="0">
                <a:latin typeface="宋体" panose="02010600030101010101" pitchFamily="2" charset="-122"/>
                <a:ea typeface="宋体" panose="02010600030101010101" pitchFamily="2" charset="-122"/>
              </a:rPr>
              <a:t>集成电路布图设计权</a:t>
            </a:r>
          </a:p>
          <a:p>
            <a:pPr marL="0" indent="0" eaLnBrk="1" hangingPunct="1">
              <a:lnSpc>
                <a:spcPct val="150000"/>
              </a:lnSpc>
              <a:buNone/>
              <a:defRPr/>
            </a:pPr>
            <a:endParaRPr lang="en-US" altLang="zh-CN" kern="0" dirty="0"/>
          </a:p>
        </p:txBody>
      </p:sp>
      <p:sp>
        <p:nvSpPr>
          <p:cNvPr id="4" name="右大括号 3"/>
          <p:cNvSpPr>
            <a:spLocks/>
          </p:cNvSpPr>
          <p:nvPr/>
        </p:nvSpPr>
        <p:spPr bwMode="auto">
          <a:xfrm>
            <a:off x="5249312" y="1556792"/>
            <a:ext cx="936698" cy="4248860"/>
          </a:xfrm>
          <a:prstGeom prst="rightBrace">
            <a:avLst>
              <a:gd name="adj1" fmla="val 7999"/>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endParaRPr lang="zh-CN" altLang="en-US" sz="1800" dirty="0">
              <a:latin typeface="宋体" pitchFamily="2" charset="-122"/>
              <a:sym typeface="宋体" pitchFamily="2" charset="-122"/>
            </a:endParaRPr>
          </a:p>
        </p:txBody>
      </p:sp>
      <p:sp>
        <p:nvSpPr>
          <p:cNvPr id="5" name="TextBox 4"/>
          <p:cNvSpPr>
            <a:spLocks noChangeArrowheads="1"/>
          </p:cNvSpPr>
          <p:nvPr/>
        </p:nvSpPr>
        <p:spPr bwMode="auto">
          <a:xfrm flipH="1">
            <a:off x="7673751" y="1388961"/>
            <a:ext cx="3237818" cy="452431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lnSpc>
                <a:spcPct val="150000"/>
              </a:lnSpc>
              <a:spcBef>
                <a:spcPct val="0"/>
              </a:spcBef>
              <a:buFontTx/>
              <a:buNone/>
            </a:pPr>
            <a:r>
              <a:rPr lang="zh-CN" altLang="en-US" b="1" dirty="0">
                <a:solidFill>
                  <a:srgbClr val="0070C0"/>
                </a:solidFill>
                <a:latin typeface="宋体" panose="02010600030101010101" pitchFamily="2" charset="-122"/>
                <a:sym typeface="宋体" pitchFamily="2" charset="-122"/>
              </a:rPr>
              <a:t>法律并不禁止以一项知识产权的许可使用权作为出资，但是一般应为独占或排他许可使用权</a:t>
            </a:r>
            <a:endParaRPr lang="zh-CN" altLang="en-US" dirty="0">
              <a:solidFill>
                <a:srgbClr val="0070C0"/>
              </a:solidFill>
              <a:latin typeface="宋体" panose="02010600030101010101" pitchFamily="2" charset="-122"/>
            </a:endParaRPr>
          </a:p>
        </p:txBody>
      </p:sp>
      <p:sp>
        <p:nvSpPr>
          <p:cNvPr id="7" name="页脚占位符 6"/>
          <p:cNvSpPr>
            <a:spLocks noGrp="1"/>
          </p:cNvSpPr>
          <p:nvPr>
            <p:ph type="ftr" sz="quarter" idx="11"/>
          </p:nvPr>
        </p:nvSpPr>
        <p:spPr/>
        <p:txBody>
          <a:bodyPr/>
          <a:lstStyle/>
          <a:p>
            <a:pPr>
              <a:defRPr/>
            </a:pPr>
            <a:endParaRPr lang="zh-CN" altLang="en-US"/>
          </a:p>
        </p:txBody>
      </p:sp>
      <p:sp>
        <p:nvSpPr>
          <p:cNvPr id="11" name="TextBox 7"/>
          <p:cNvSpPr txBox="1">
            <a:spLocks noChangeArrowheads="1"/>
          </p:cNvSpPr>
          <p:nvPr/>
        </p:nvSpPr>
        <p:spPr bwMode="auto">
          <a:xfrm>
            <a:off x="6202165" y="1556792"/>
            <a:ext cx="999248" cy="444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lnSpc>
                <a:spcPct val="150000"/>
              </a:lnSpc>
              <a:spcBef>
                <a:spcPct val="0"/>
              </a:spcBef>
              <a:buFontTx/>
              <a:buNone/>
            </a:pPr>
            <a:r>
              <a:rPr lang="zh-CN" altLang="en-US" sz="4000" b="1" dirty="0">
                <a:solidFill>
                  <a:srgbClr val="C00000"/>
                </a:solidFill>
                <a:latin typeface="微软雅黑" panose="020B0503020204020204" pitchFamily="34" charset="-122"/>
                <a:ea typeface="微软雅黑" panose="020B0503020204020204" pitchFamily="34" charset="-122"/>
              </a:rPr>
              <a:t>许可使用权出资？</a:t>
            </a:r>
          </a:p>
        </p:txBody>
      </p:sp>
      <p:sp>
        <p:nvSpPr>
          <p:cNvPr id="8" name="灯片编号占位符 7"/>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13</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67112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404" y="303821"/>
            <a:ext cx="10972800" cy="659217"/>
          </a:xfrm>
        </p:spPr>
        <p:txBody>
          <a:bodyPr>
            <a:normAutofit/>
          </a:bodyPr>
          <a:lstStyle/>
          <a:p>
            <a:r>
              <a:rPr lang="zh-CN" altLang="en-US" sz="3600" b="1" dirty="0" smtClean="0">
                <a:solidFill>
                  <a:schemeClr val="tx1"/>
                </a:solidFill>
                <a:latin typeface="宋体" panose="02010600030101010101" pitchFamily="2" charset="-122"/>
                <a:ea typeface="宋体" panose="02010600030101010101" pitchFamily="2" charset="-122"/>
                <a:cs typeface="微软雅黑"/>
                <a:sym typeface="微软雅黑"/>
              </a:rPr>
              <a:t>履行知识产权</a:t>
            </a:r>
            <a:r>
              <a:rPr lang="zh-CN" altLang="en-US" sz="3600" b="1" dirty="0">
                <a:solidFill>
                  <a:schemeClr val="tx1"/>
                </a:solidFill>
                <a:latin typeface="宋体" panose="02010600030101010101" pitchFamily="2" charset="-122"/>
                <a:ea typeface="宋体" panose="02010600030101010101" pitchFamily="2" charset="-122"/>
                <a:cs typeface="微软雅黑"/>
                <a:sym typeface="微软雅黑"/>
              </a:rPr>
              <a:t>许可使用权出资</a:t>
            </a:r>
            <a:r>
              <a:rPr lang="zh-CN" altLang="en-US" sz="3600" b="1" dirty="0" smtClean="0">
                <a:solidFill>
                  <a:schemeClr val="tx1"/>
                </a:solidFill>
                <a:latin typeface="宋体" panose="02010600030101010101" pitchFamily="2" charset="-122"/>
                <a:ea typeface="宋体" panose="02010600030101010101" pitchFamily="2" charset="-122"/>
                <a:cs typeface="微软雅黑"/>
                <a:sym typeface="微软雅黑"/>
              </a:rPr>
              <a:t>义务注意事项</a:t>
            </a:r>
            <a:endParaRPr lang="zh-CN" altLang="en-US" sz="3600" b="1" dirty="0">
              <a:solidFill>
                <a:schemeClr val="tx1"/>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881158" y="1214422"/>
            <a:ext cx="8532948" cy="5069160"/>
          </a:xfrm>
        </p:spPr>
        <p:txBody>
          <a:bodyPr/>
          <a:lstStyle/>
          <a:p>
            <a:pPr defTabSz="722345">
              <a:lnSpc>
                <a:spcPct val="150000"/>
              </a:lnSpc>
              <a:spcBef>
                <a:spcPts val="500"/>
              </a:spcBef>
              <a:buFont typeface="Wingdings" panose="05000000000000000000" pitchFamily="2" charset="2"/>
              <a:buChar char="l"/>
              <a:defRPr sz="1800"/>
            </a:pPr>
            <a:r>
              <a:rPr lang="zh-CN" altLang="en-US" sz="2800" dirty="0">
                <a:latin typeface="+mj-ea"/>
                <a:ea typeface="+mj-ea"/>
                <a:cs typeface="宋体"/>
                <a:sym typeface="宋体"/>
              </a:rPr>
              <a:t>出资人与公司签订知识产权许可使用合同（必需）</a:t>
            </a:r>
            <a:endParaRPr lang="zh-CN" altLang="en-US" sz="2800" dirty="0">
              <a:latin typeface="+mj-ea"/>
              <a:ea typeface="+mj-ea"/>
            </a:endParaRPr>
          </a:p>
          <a:p>
            <a:pPr defTabSz="722345">
              <a:lnSpc>
                <a:spcPct val="150000"/>
              </a:lnSpc>
              <a:spcBef>
                <a:spcPts val="500"/>
              </a:spcBef>
              <a:buFont typeface="Wingdings" panose="05000000000000000000" pitchFamily="2" charset="2"/>
              <a:buChar char="l"/>
              <a:defRPr sz="1800"/>
            </a:pPr>
            <a:r>
              <a:rPr lang="zh-CN" altLang="en-US" sz="2800" dirty="0">
                <a:solidFill>
                  <a:srgbClr val="FF0000"/>
                </a:solidFill>
                <a:latin typeface="+mj-ea"/>
                <a:ea typeface="+mj-ea"/>
                <a:cs typeface="宋体"/>
                <a:sym typeface="宋体"/>
              </a:rPr>
              <a:t>对许可使用权依法评估作价（还必需吗？）</a:t>
            </a:r>
            <a:endParaRPr lang="zh-CN" altLang="en-US" sz="2800" dirty="0">
              <a:solidFill>
                <a:srgbClr val="FF0000"/>
              </a:solidFill>
              <a:latin typeface="+mj-ea"/>
              <a:ea typeface="+mj-ea"/>
            </a:endParaRPr>
          </a:p>
          <a:p>
            <a:pPr defTabSz="722345">
              <a:lnSpc>
                <a:spcPct val="150000"/>
              </a:lnSpc>
              <a:spcBef>
                <a:spcPts val="500"/>
              </a:spcBef>
              <a:buFont typeface="Wingdings" panose="05000000000000000000" pitchFamily="2" charset="2"/>
              <a:buChar char="l"/>
              <a:defRPr sz="1800"/>
            </a:pPr>
            <a:r>
              <a:rPr lang="zh-CN" altLang="en-US" sz="2800" dirty="0">
                <a:latin typeface="+mj-ea"/>
                <a:ea typeface="+mj-ea"/>
                <a:cs typeface="宋体"/>
                <a:sym typeface="宋体"/>
              </a:rPr>
              <a:t>完整技术资料的交付（必需）</a:t>
            </a:r>
            <a:endParaRPr lang="zh-CN" altLang="en-US" sz="2800" dirty="0">
              <a:latin typeface="+mj-ea"/>
              <a:ea typeface="+mj-ea"/>
            </a:endParaRPr>
          </a:p>
          <a:p>
            <a:pPr defTabSz="722345">
              <a:lnSpc>
                <a:spcPct val="150000"/>
              </a:lnSpc>
              <a:spcBef>
                <a:spcPts val="500"/>
              </a:spcBef>
              <a:buFont typeface="Wingdings" panose="05000000000000000000" pitchFamily="2" charset="2"/>
              <a:buChar char="l"/>
              <a:defRPr sz="1800"/>
            </a:pPr>
            <a:r>
              <a:rPr lang="zh-CN" altLang="en-US" sz="2800" dirty="0">
                <a:latin typeface="+mj-ea"/>
                <a:ea typeface="+mj-ea"/>
                <a:cs typeface="宋体"/>
                <a:sym typeface="宋体"/>
              </a:rPr>
              <a:t>许可使用合同的备案（应当或可以）</a:t>
            </a:r>
            <a:endParaRPr lang="zh-CN" altLang="en-US" sz="2800" dirty="0">
              <a:latin typeface="+mj-ea"/>
              <a:ea typeface="+mj-ea"/>
            </a:endParaRPr>
          </a:p>
          <a:p>
            <a:pPr defTabSz="722345">
              <a:lnSpc>
                <a:spcPct val="150000"/>
              </a:lnSpc>
              <a:spcBef>
                <a:spcPts val="500"/>
              </a:spcBef>
              <a:buFont typeface="Wingdings" panose="05000000000000000000" pitchFamily="2" charset="2"/>
              <a:buChar char="l"/>
              <a:defRPr sz="1800"/>
            </a:pPr>
            <a:r>
              <a:rPr lang="zh-CN" altLang="en-US" sz="2800" dirty="0">
                <a:latin typeface="+mj-ea"/>
                <a:ea typeface="+mj-ea"/>
                <a:cs typeface="宋体"/>
                <a:sym typeface="宋体"/>
              </a:rPr>
              <a:t>做好出资专利维持等工作（依约定）</a:t>
            </a:r>
            <a:endParaRPr lang="zh-CN" altLang="en-US" sz="2800" dirty="0">
              <a:latin typeface="+mj-ea"/>
              <a:ea typeface="+mj-ea"/>
            </a:endParaRPr>
          </a:p>
          <a:p>
            <a:pPr defTabSz="722345">
              <a:lnSpc>
                <a:spcPct val="150000"/>
              </a:lnSpc>
              <a:spcBef>
                <a:spcPts val="500"/>
              </a:spcBef>
              <a:buFont typeface="Wingdings" panose="05000000000000000000" pitchFamily="2" charset="2"/>
              <a:buChar char="l"/>
              <a:defRPr sz="1800"/>
            </a:pPr>
            <a:r>
              <a:rPr lang="zh-CN" altLang="en-US" sz="2800" dirty="0">
                <a:latin typeface="+mj-ea"/>
                <a:ea typeface="+mj-ea"/>
                <a:cs typeface="宋体"/>
                <a:sym typeface="宋体"/>
              </a:rPr>
              <a:t>做好出资知识产权的维权工作（依约定）</a:t>
            </a:r>
            <a:endParaRPr lang="zh-CN" altLang="en-US" sz="2800" dirty="0">
              <a:latin typeface="+mj-ea"/>
              <a:ea typeface="+mj-ea"/>
            </a:endParaRPr>
          </a:p>
          <a:p>
            <a:pPr>
              <a:buFont typeface="Wingdings" panose="05000000000000000000" pitchFamily="2" charset="2"/>
              <a:buChar char="l"/>
            </a:pP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14</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140944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544" y="97276"/>
            <a:ext cx="10159715" cy="863161"/>
          </a:xfrm>
        </p:spPr>
        <p:txBody>
          <a:bodyPr>
            <a:normAutofit/>
          </a:bodyPr>
          <a:lstStyle/>
          <a:p>
            <a:r>
              <a:rPr lang="en-US" altLang="zh-CN" dirty="0" smtClean="0">
                <a:solidFill>
                  <a:schemeClr val="tx1"/>
                </a:solidFill>
              </a:rPr>
              <a:t>  </a:t>
            </a:r>
            <a:r>
              <a:rPr lang="en-US" altLang="zh-CN" sz="3600" b="1" dirty="0" smtClean="0">
                <a:solidFill>
                  <a:schemeClr val="tx1"/>
                </a:solidFill>
              </a:rPr>
              <a:t>《</a:t>
            </a:r>
            <a:r>
              <a:rPr lang="zh-CN" altLang="en-US" sz="3600" b="1" dirty="0" smtClean="0">
                <a:solidFill>
                  <a:schemeClr val="tx1"/>
                </a:solidFill>
              </a:rPr>
              <a:t>科技成果转化法</a:t>
            </a:r>
            <a:r>
              <a:rPr lang="en-US" altLang="zh-CN" sz="3600" b="1" dirty="0" smtClean="0">
                <a:solidFill>
                  <a:schemeClr val="tx1"/>
                </a:solidFill>
              </a:rPr>
              <a:t>》</a:t>
            </a:r>
            <a:r>
              <a:rPr lang="zh-CN" altLang="en-US" sz="3600" b="1" dirty="0" smtClean="0">
                <a:solidFill>
                  <a:schemeClr val="tx1"/>
                </a:solidFill>
              </a:rPr>
              <a:t>下科技成果出资如何作价？</a:t>
            </a:r>
            <a:endParaRPr lang="zh-CN" altLang="en-US" sz="3600" b="1" dirty="0">
              <a:solidFill>
                <a:schemeClr val="tx1"/>
              </a:solidFill>
            </a:endParaRPr>
          </a:p>
        </p:txBody>
      </p:sp>
      <p:sp>
        <p:nvSpPr>
          <p:cNvPr id="3" name="内容占位符 2"/>
          <p:cNvSpPr>
            <a:spLocks noGrp="1"/>
          </p:cNvSpPr>
          <p:nvPr>
            <p:ph idx="1"/>
          </p:nvPr>
        </p:nvSpPr>
        <p:spPr>
          <a:xfrm>
            <a:off x="1589002" y="1140129"/>
            <a:ext cx="8715404" cy="5141168"/>
          </a:xfrm>
        </p:spPr>
        <p:txBody>
          <a:bodyPr/>
          <a:lstStyle/>
          <a:p>
            <a:pPr>
              <a:lnSpc>
                <a:spcPct val="150000"/>
              </a:lnSpc>
              <a:buFont typeface="Wingdings" panose="05000000000000000000" pitchFamily="2" charset="2"/>
              <a:buChar char="l"/>
            </a:pPr>
            <a:r>
              <a:rPr lang="en-US" altLang="zh-CN" sz="2800" dirty="0" smtClean="0">
                <a:latin typeface="+mj-ea"/>
                <a:ea typeface="+mj-ea"/>
              </a:rPr>
              <a:t>《</a:t>
            </a:r>
            <a:r>
              <a:rPr lang="zh-CN" altLang="en-US" sz="2800" dirty="0" smtClean="0">
                <a:latin typeface="+mj-ea"/>
                <a:ea typeface="+mj-ea"/>
              </a:rPr>
              <a:t>成果转化法</a:t>
            </a:r>
            <a:r>
              <a:rPr lang="en-US" altLang="zh-CN" sz="2800" dirty="0" smtClean="0">
                <a:latin typeface="+mj-ea"/>
                <a:ea typeface="+mj-ea"/>
              </a:rPr>
              <a:t>》</a:t>
            </a:r>
            <a:r>
              <a:rPr lang="zh-CN" altLang="zh-CN" sz="2800" dirty="0">
                <a:latin typeface="+mj-ea"/>
                <a:ea typeface="+mj-ea"/>
              </a:rPr>
              <a:t>第</a:t>
            </a:r>
            <a:r>
              <a:rPr lang="en-US" altLang="zh-CN" sz="2800" dirty="0">
                <a:latin typeface="+mj-ea"/>
                <a:ea typeface="+mj-ea"/>
              </a:rPr>
              <a:t>18</a:t>
            </a:r>
            <a:r>
              <a:rPr lang="zh-CN" altLang="zh-CN" sz="2800" dirty="0">
                <a:latin typeface="+mj-ea"/>
                <a:ea typeface="+mj-ea"/>
              </a:rPr>
              <a:t>条　国家设立的研究开发机构、高等院校对其持有的科技成果，</a:t>
            </a:r>
            <a:r>
              <a:rPr lang="zh-CN" altLang="zh-CN" sz="2800" dirty="0">
                <a:solidFill>
                  <a:srgbClr val="FF0000"/>
                </a:solidFill>
                <a:latin typeface="+mj-ea"/>
                <a:ea typeface="+mj-ea"/>
              </a:rPr>
              <a:t>可以自主决定</a:t>
            </a:r>
            <a:r>
              <a:rPr lang="zh-CN" altLang="zh-CN" sz="2800" dirty="0">
                <a:latin typeface="+mj-ea"/>
                <a:ea typeface="+mj-ea"/>
              </a:rPr>
              <a:t>转让、许可或者作价投资，但</a:t>
            </a:r>
            <a:r>
              <a:rPr lang="zh-CN" altLang="zh-CN" sz="2800" dirty="0">
                <a:solidFill>
                  <a:srgbClr val="FF0000"/>
                </a:solidFill>
                <a:latin typeface="+mj-ea"/>
                <a:ea typeface="+mj-ea"/>
              </a:rPr>
              <a:t>应当通过协议定价、在技术交易市场挂牌交易、拍卖等方式确定价格</a:t>
            </a:r>
            <a:r>
              <a:rPr lang="zh-CN" altLang="zh-CN" sz="2800" dirty="0">
                <a:latin typeface="+mj-ea"/>
                <a:ea typeface="+mj-ea"/>
              </a:rPr>
              <a:t>。通过协议定价的，应当在本单位公示科技成果名称和拟交易价格。</a:t>
            </a:r>
            <a:endParaRPr lang="en-US" altLang="zh-CN" sz="2800" dirty="0">
              <a:latin typeface="+mj-ea"/>
              <a:ea typeface="+mj-ea"/>
            </a:endParaRPr>
          </a:p>
          <a:p>
            <a:pPr eaLnBrk="1" hangingPunct="1">
              <a:spcBef>
                <a:spcPct val="0"/>
              </a:spcBef>
              <a:buFont typeface="Arial" charset="0"/>
              <a:buNone/>
            </a:pPr>
            <a:r>
              <a:rPr lang="zh-CN" altLang="en-US" sz="2800" dirty="0">
                <a:solidFill>
                  <a:srgbClr val="FF0000"/>
                </a:solidFill>
                <a:latin typeface="微软雅黑" panose="020B0503020204020204" pitchFamily="34" charset="-122"/>
                <a:ea typeface="微软雅黑" panose="020B0503020204020204" pitchFamily="34" charset="-122"/>
              </a:rPr>
              <a:t>      </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eaLnBrk="1" hangingPunct="1">
              <a:spcBef>
                <a:spcPct val="0"/>
              </a:spcBef>
              <a:buFont typeface="Arial" charset="0"/>
              <a:buNone/>
            </a:pPr>
            <a:r>
              <a:rPr lang="en-US" altLang="zh-CN" sz="2800" dirty="0">
                <a:solidFill>
                  <a:srgbClr val="FF0000"/>
                </a:solidFill>
                <a:latin typeface="微软雅黑" panose="020B0503020204020204" pitchFamily="34" charset="-122"/>
                <a:ea typeface="微软雅黑" panose="020B0503020204020204" pitchFamily="34" charset="-122"/>
              </a:rPr>
              <a:t> </a:t>
            </a:r>
            <a:r>
              <a:rPr lang="en-US" altLang="zh-CN" sz="2800" dirty="0" smtClean="0">
                <a:solidFill>
                  <a:srgbClr val="FF0000"/>
                </a:solidFill>
                <a:latin typeface="微软雅黑" panose="020B0503020204020204" pitchFamily="34" charset="-122"/>
                <a:ea typeface="微软雅黑" panose="020B0503020204020204" pitchFamily="34" charset="-122"/>
              </a:rPr>
              <a:t>  </a:t>
            </a:r>
            <a:r>
              <a:rPr lang="zh-CN" altLang="en-US" sz="2800" dirty="0" smtClean="0">
                <a:solidFill>
                  <a:srgbClr val="FF0000"/>
                </a:solidFill>
                <a:latin typeface="微软雅黑" panose="020B0503020204020204" pitchFamily="34" charset="-122"/>
                <a:ea typeface="微软雅黑" panose="020B0503020204020204" pitchFamily="34" charset="-122"/>
              </a:rPr>
              <a:t>问题</a:t>
            </a:r>
            <a:r>
              <a:rPr lang="zh-CN" altLang="en-US" sz="2800" dirty="0">
                <a:solidFill>
                  <a:srgbClr val="FF0000"/>
                </a:solidFill>
                <a:latin typeface="微软雅黑" panose="020B0503020204020204" pitchFamily="34" charset="-122"/>
                <a:ea typeface="微软雅黑" panose="020B0503020204020204" pitchFamily="34" charset="-122"/>
              </a:rPr>
              <a:t>：评估是否</a:t>
            </a:r>
            <a:r>
              <a:rPr lang="zh-CN" altLang="en-US" sz="2800" dirty="0" smtClean="0">
                <a:solidFill>
                  <a:srgbClr val="FF0000"/>
                </a:solidFill>
                <a:latin typeface="微软雅黑" panose="020B0503020204020204" pitchFamily="34" charset="-122"/>
                <a:ea typeface="微软雅黑" panose="020B0503020204020204" pitchFamily="34" charset="-122"/>
              </a:rPr>
              <a:t>是成果转化</a:t>
            </a:r>
            <a:r>
              <a:rPr lang="zh-CN" altLang="en-US" sz="2800" dirty="0">
                <a:solidFill>
                  <a:srgbClr val="FF0000"/>
                </a:solidFill>
                <a:latin typeface="微软雅黑" panose="020B0503020204020204" pitchFamily="34" charset="-122"/>
                <a:ea typeface="微软雅黑" panose="020B0503020204020204" pitchFamily="34" charset="-122"/>
              </a:rPr>
              <a:t>的必要条件？</a:t>
            </a:r>
          </a:p>
          <a:p>
            <a:pPr>
              <a:lnSpc>
                <a:spcPct val="150000"/>
              </a:lnSpc>
              <a:buFont typeface="Wingdings" panose="05000000000000000000" pitchFamily="2" charset="2"/>
              <a:buChar char="l"/>
            </a:pPr>
            <a:endParaRPr lang="zh-CN" altLang="en-US" sz="2800" dirty="0">
              <a:latin typeface="+mj-ea"/>
              <a:ea typeface="+mj-ea"/>
            </a:endParaRP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15</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515334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7336" y="116732"/>
            <a:ext cx="10261140" cy="737564"/>
          </a:xfrm>
        </p:spPr>
        <p:txBody>
          <a:bodyPr/>
          <a:lstStyle/>
          <a:p>
            <a:r>
              <a:rPr lang="zh-CN" altLang="en-US" sz="4000" b="1" dirty="0" smtClean="0">
                <a:solidFill>
                  <a:srgbClr val="0066FF"/>
                </a:solidFill>
                <a:latin typeface="宋体" panose="02010600030101010101" pitchFamily="2" charset="-122"/>
                <a:ea typeface="宋体" panose="02010600030101010101" pitchFamily="2" charset="-122"/>
              </a:rPr>
              <a:t>科技</a:t>
            </a:r>
            <a:r>
              <a:rPr lang="zh-CN" altLang="en-US" sz="4000" b="1" dirty="0">
                <a:solidFill>
                  <a:srgbClr val="0066FF"/>
                </a:solidFill>
                <a:latin typeface="宋体" panose="02010600030101010101" pitchFamily="2" charset="-122"/>
                <a:ea typeface="宋体" panose="02010600030101010101" pitchFamily="2" charset="-122"/>
              </a:rPr>
              <a:t>成果出资的评估是否还有必要？</a:t>
            </a:r>
          </a:p>
        </p:txBody>
      </p:sp>
      <p:sp>
        <p:nvSpPr>
          <p:cNvPr id="3" name="内容占位符 2"/>
          <p:cNvSpPr>
            <a:spLocks noGrp="1"/>
          </p:cNvSpPr>
          <p:nvPr>
            <p:ph idx="1"/>
          </p:nvPr>
        </p:nvSpPr>
        <p:spPr>
          <a:xfrm>
            <a:off x="371364" y="1292040"/>
            <a:ext cx="11449272" cy="4776043"/>
          </a:xfrm>
        </p:spPr>
        <p:txBody>
          <a:bodyPr/>
          <a:lstStyle/>
          <a:p>
            <a:pPr>
              <a:lnSpc>
                <a:spcPts val="4500"/>
              </a:lnSpc>
              <a:buFont typeface="Wingdings" panose="05000000000000000000" pitchFamily="2" charset="2"/>
              <a:buChar char="l"/>
            </a:pP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公司法</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第</a:t>
            </a:r>
            <a:r>
              <a:rPr lang="en-US" altLang="zh-CN" b="1" dirty="0">
                <a:latin typeface="宋体" panose="02010600030101010101" pitchFamily="2" charset="-122"/>
                <a:ea typeface="宋体" panose="02010600030101010101" pitchFamily="2" charset="-122"/>
              </a:rPr>
              <a:t>27</a:t>
            </a:r>
            <a:r>
              <a:rPr lang="zh-CN" altLang="en-US" b="1" dirty="0">
                <a:latin typeface="宋体" panose="02010600030101010101" pitchFamily="2" charset="-122"/>
                <a:ea typeface="宋体" panose="02010600030101010101" pitchFamily="2" charset="-122"/>
              </a:rPr>
              <a:t>条第</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款：</a:t>
            </a:r>
            <a:r>
              <a:rPr lang="zh-CN" altLang="zh-CN" b="1" dirty="0">
                <a:latin typeface="宋体" panose="02010600030101010101" pitchFamily="2" charset="-122"/>
                <a:ea typeface="宋体" panose="02010600030101010101" pitchFamily="2" charset="-122"/>
              </a:rPr>
              <a:t>对作为出资的非货币财产应当评估作价，核实财产，不得高估或者低估作价。</a:t>
            </a:r>
            <a:r>
              <a:rPr lang="zh-CN" altLang="zh-CN" b="1" dirty="0">
                <a:solidFill>
                  <a:srgbClr val="FF0000"/>
                </a:solidFill>
                <a:latin typeface="宋体" panose="02010600030101010101" pitchFamily="2" charset="-122"/>
                <a:ea typeface="宋体" panose="02010600030101010101" pitchFamily="2" charset="-122"/>
              </a:rPr>
              <a:t>法律、行政法规对评估作价有规定的，从其规定。</a:t>
            </a:r>
            <a:endParaRPr lang="zh-CN" altLang="en-US" b="1" dirty="0">
              <a:solidFill>
                <a:srgbClr val="FF0000"/>
              </a:solidFill>
              <a:latin typeface="宋体" panose="02010600030101010101" pitchFamily="2" charset="-122"/>
              <a:ea typeface="宋体" panose="02010600030101010101" pitchFamily="2" charset="-122"/>
            </a:endParaRPr>
          </a:p>
          <a:p>
            <a:pPr>
              <a:lnSpc>
                <a:spcPts val="4500"/>
              </a:lnSpc>
              <a:buFont typeface="Wingdings" panose="05000000000000000000" pitchFamily="2" charset="2"/>
              <a:buChar char="l"/>
            </a:pPr>
            <a:r>
              <a:rPr lang="zh-CN" altLang="en-US" b="1" dirty="0">
                <a:latin typeface="宋体" panose="02010600030101010101" pitchFamily="2" charset="-122"/>
                <a:ea typeface="宋体" panose="02010600030101010101" pitchFamily="2" charset="-122"/>
              </a:rPr>
              <a:t>“促科法”</a:t>
            </a:r>
            <a:r>
              <a:rPr lang="zh-CN" altLang="zh-CN" b="1" dirty="0">
                <a:latin typeface="宋体" panose="02010600030101010101" pitchFamily="2" charset="-122"/>
                <a:ea typeface="宋体" panose="02010600030101010101" pitchFamily="2" charset="-122"/>
              </a:rPr>
              <a:t>第</a:t>
            </a:r>
            <a:r>
              <a:rPr lang="en-US" altLang="zh-CN" b="1" dirty="0">
                <a:latin typeface="宋体" panose="02010600030101010101" pitchFamily="2" charset="-122"/>
                <a:ea typeface="宋体" panose="02010600030101010101" pitchFamily="2" charset="-122"/>
              </a:rPr>
              <a:t>18</a:t>
            </a:r>
            <a:r>
              <a:rPr lang="zh-CN" altLang="zh-CN" b="1" dirty="0">
                <a:latin typeface="宋体" panose="02010600030101010101" pitchFamily="2" charset="-122"/>
                <a:ea typeface="宋体" panose="02010600030101010101" pitchFamily="2" charset="-122"/>
              </a:rPr>
              <a:t>条</a:t>
            </a:r>
            <a:r>
              <a:rPr lang="zh-CN" altLang="en-US" b="1" dirty="0">
                <a:latin typeface="宋体" panose="02010600030101010101" pitchFamily="2" charset="-122"/>
                <a:ea typeface="宋体" panose="02010600030101010101" pitchFamily="2" charset="-122"/>
              </a:rPr>
              <a:t>：</a:t>
            </a:r>
            <a:r>
              <a:rPr lang="zh-CN" altLang="zh-CN" b="1" dirty="0">
                <a:latin typeface="宋体" panose="02010600030101010101" pitchFamily="2" charset="-122"/>
                <a:ea typeface="宋体" panose="02010600030101010101" pitchFamily="2" charset="-122"/>
              </a:rPr>
              <a:t>国家设立的研究开发机构、高等院校对其持有的科技成果，可以自主决定转让、许可或者作价投资，但应当通过协议定价、在技术交易市场挂牌交易、拍卖等方式确定价格。通过协议定价的，应当在本单位公示科技成果名称和拟交易价格。</a:t>
            </a:r>
            <a:endParaRPr lang="zh-CN" altLang="en-US" b="1" dirty="0">
              <a:latin typeface="宋体" panose="02010600030101010101" pitchFamily="2" charset="-122"/>
              <a:ea typeface="宋体" panose="02010600030101010101" pitchFamily="2" charset="-122"/>
            </a:endParaRPr>
          </a:p>
        </p:txBody>
      </p:sp>
      <p:sp>
        <p:nvSpPr>
          <p:cNvPr id="5" name="页脚占位符 4"/>
          <p:cNvSpPr>
            <a:spLocks noGrp="1"/>
          </p:cNvSpPr>
          <p:nvPr>
            <p:ph type="ftr" sz="quarter" idx="4294967295"/>
          </p:nvPr>
        </p:nvSpPr>
        <p:spPr/>
        <p:txBody>
          <a:bodyPr/>
          <a:lstStyle/>
          <a:p>
            <a:pPr>
              <a:defRPr/>
            </a:pPr>
            <a:endParaRPr lang="zh-CN" altLang="en-US"/>
          </a:p>
        </p:txBody>
      </p:sp>
      <p:sp>
        <p:nvSpPr>
          <p:cNvPr id="6" name="灯片编号占位符 5"/>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16</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54086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356" y="92076"/>
            <a:ext cx="11704576" cy="851507"/>
          </a:xfrm>
        </p:spPr>
        <p:txBody>
          <a:bodyPr/>
          <a:lstStyle/>
          <a:p>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事业单位国有资产管理暂行办法</a:t>
            </a:r>
            <a:r>
              <a:rPr lang="en-US" altLang="zh-CN" sz="4000" b="1" dirty="0">
                <a:latin typeface="宋体" panose="02010600030101010101" pitchFamily="2" charset="-122"/>
                <a:ea typeface="宋体" panose="02010600030101010101" pitchFamily="2" charset="-122"/>
              </a:rPr>
              <a:t>》</a:t>
            </a:r>
            <a:r>
              <a:rPr lang="zh-CN" altLang="en-US" sz="2000" b="1" dirty="0">
                <a:solidFill>
                  <a:srgbClr val="0070C0"/>
                </a:solidFill>
                <a:latin typeface="微软雅黑" panose="020B0503020204020204" pitchFamily="34" charset="-122"/>
                <a:ea typeface="微软雅黑" panose="020B0503020204020204" pitchFamily="34" charset="-122"/>
              </a:rPr>
              <a:t>（</a:t>
            </a:r>
            <a:r>
              <a:rPr lang="en-US" altLang="zh-CN" sz="2000" b="1" dirty="0">
                <a:solidFill>
                  <a:srgbClr val="0070C0"/>
                </a:solidFill>
                <a:latin typeface="微软雅黑" panose="020B0503020204020204" pitchFamily="34" charset="-122"/>
                <a:ea typeface="微软雅黑" panose="020B0503020204020204" pitchFamily="34" charset="-122"/>
              </a:rPr>
              <a:t>2019.3.29</a:t>
            </a:r>
            <a:r>
              <a:rPr lang="zh-CN" altLang="en-US" sz="2000" b="1" dirty="0">
                <a:solidFill>
                  <a:srgbClr val="0070C0"/>
                </a:solidFill>
                <a:latin typeface="微软雅黑" panose="020B0503020204020204" pitchFamily="34" charset="-122"/>
                <a:ea typeface="微软雅黑" panose="020B0503020204020204" pitchFamily="34" charset="-122"/>
              </a:rPr>
              <a:t>修改）</a:t>
            </a:r>
          </a:p>
        </p:txBody>
      </p:sp>
      <p:sp>
        <p:nvSpPr>
          <p:cNvPr id="3" name="内容占位符 2"/>
          <p:cNvSpPr>
            <a:spLocks noGrp="1"/>
          </p:cNvSpPr>
          <p:nvPr>
            <p:ph idx="1"/>
          </p:nvPr>
        </p:nvSpPr>
        <p:spPr>
          <a:xfrm>
            <a:off x="600732" y="1268129"/>
            <a:ext cx="11147896" cy="5015583"/>
          </a:xfrm>
        </p:spPr>
        <p:txBody>
          <a:bodyPr>
            <a:normAutofit/>
          </a:bodyPr>
          <a:lstStyle/>
          <a:p>
            <a:pPr>
              <a:lnSpc>
                <a:spcPct val="150000"/>
              </a:lnSpc>
              <a:buFont typeface="Wingdings" panose="05000000000000000000" pitchFamily="2" charset="2"/>
              <a:buChar char="l"/>
            </a:pPr>
            <a:r>
              <a:rPr lang="zh-CN" altLang="en-US" b="1" dirty="0">
                <a:latin typeface="宋体" panose="02010600030101010101" pitchFamily="2" charset="-122"/>
                <a:ea typeface="宋体" panose="02010600030101010101" pitchFamily="2" charset="-122"/>
              </a:rPr>
              <a:t>第</a:t>
            </a:r>
            <a:r>
              <a:rPr lang="en-US" altLang="zh-CN" b="1" dirty="0">
                <a:latin typeface="宋体" panose="02010600030101010101" pitchFamily="2" charset="-122"/>
                <a:ea typeface="宋体" panose="02010600030101010101" pitchFamily="2" charset="-122"/>
              </a:rPr>
              <a:t>39</a:t>
            </a:r>
            <a:r>
              <a:rPr lang="zh-CN" altLang="en-US" b="1" dirty="0">
                <a:latin typeface="宋体" panose="02010600030101010101" pitchFamily="2" charset="-122"/>
                <a:ea typeface="宋体" panose="02010600030101010101" pitchFamily="2" charset="-122"/>
              </a:rPr>
              <a:t>条  事业单位有下列情形之一的，</a:t>
            </a:r>
            <a:r>
              <a:rPr lang="zh-CN" altLang="en-US" b="1" dirty="0">
                <a:solidFill>
                  <a:srgbClr val="C00000"/>
                </a:solidFill>
                <a:latin typeface="宋体" panose="02010600030101010101" pitchFamily="2" charset="-122"/>
                <a:ea typeface="宋体" panose="02010600030101010101" pitchFamily="2" charset="-122"/>
              </a:rPr>
              <a:t>可以不进行资产评估</a:t>
            </a:r>
            <a:r>
              <a:rPr lang="zh-CN" altLang="en-US" b="1" dirty="0">
                <a:solidFill>
                  <a:srgbClr val="FF0000"/>
                </a:solidFill>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（三）国家设立的研究开发机构、高等院校将其持有的科技成果转让、许可或者作价投资</a:t>
            </a:r>
            <a:r>
              <a:rPr lang="zh-CN" altLang="en-US" b="1" dirty="0">
                <a:solidFill>
                  <a:srgbClr val="C00000"/>
                </a:solidFill>
                <a:latin typeface="宋体" panose="02010600030101010101" pitchFamily="2" charset="-122"/>
                <a:ea typeface="宋体" panose="02010600030101010101" pitchFamily="2" charset="-122"/>
              </a:rPr>
              <a:t>给国有全资企业的</a:t>
            </a:r>
            <a:r>
              <a:rPr lang="zh-CN" altLang="en-US" b="1" dirty="0">
                <a:solidFill>
                  <a:srgbClr val="FF0000"/>
                </a:solidFill>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l"/>
            </a:pPr>
            <a:r>
              <a:rPr lang="zh-CN" altLang="en-US" b="1" dirty="0">
                <a:latin typeface="宋体" panose="02010600030101010101" pitchFamily="2" charset="-122"/>
                <a:ea typeface="宋体" panose="02010600030101010101" pitchFamily="2" charset="-122"/>
              </a:rPr>
              <a:t>第</a:t>
            </a:r>
            <a:r>
              <a:rPr lang="en-US" altLang="zh-CN" b="1" dirty="0">
                <a:latin typeface="宋体" panose="02010600030101010101" pitchFamily="2" charset="-122"/>
                <a:ea typeface="宋体" panose="02010600030101010101" pitchFamily="2" charset="-122"/>
              </a:rPr>
              <a:t>40</a:t>
            </a:r>
            <a:r>
              <a:rPr lang="zh-CN" altLang="en-US" b="1" dirty="0">
                <a:latin typeface="宋体" panose="02010600030101010101" pitchFamily="2" charset="-122"/>
                <a:ea typeface="宋体" panose="02010600030101010101" pitchFamily="2" charset="-122"/>
              </a:rPr>
              <a:t>条  国家设立的研究开发机构、高等院校将其持有的科技成果转让、许可或者作价投资</a:t>
            </a:r>
            <a:r>
              <a:rPr lang="zh-CN" altLang="en-US" b="1" dirty="0">
                <a:solidFill>
                  <a:srgbClr val="C00000"/>
                </a:solidFill>
                <a:latin typeface="宋体" panose="02010600030101010101" pitchFamily="2" charset="-122"/>
                <a:ea typeface="宋体" panose="02010600030101010101" pitchFamily="2" charset="-122"/>
              </a:rPr>
              <a:t>给非国有全资企业的</a:t>
            </a:r>
            <a:r>
              <a:rPr lang="zh-CN" altLang="en-US" b="1" dirty="0">
                <a:latin typeface="宋体" panose="02010600030101010101" pitchFamily="2" charset="-122"/>
                <a:ea typeface="宋体" panose="02010600030101010101" pitchFamily="2" charset="-122"/>
              </a:rPr>
              <a:t>，由单位自主决定是否进行资产评估。</a:t>
            </a:r>
          </a:p>
        </p:txBody>
      </p:sp>
      <p:sp>
        <p:nvSpPr>
          <p:cNvPr id="5" name="页脚占位符 4"/>
          <p:cNvSpPr>
            <a:spLocks noGrp="1"/>
          </p:cNvSpPr>
          <p:nvPr>
            <p:ph type="ftr" sz="quarter" idx="4294967295"/>
          </p:nvPr>
        </p:nvSpPr>
        <p:spPr/>
        <p:txBody>
          <a:bodyPr/>
          <a:lstStyle/>
          <a:p>
            <a:pPr>
              <a:defRPr/>
            </a:pPr>
            <a:endParaRPr lang="zh-CN" altLang="en-US" dirty="0"/>
          </a:p>
        </p:txBody>
      </p:sp>
      <p:sp>
        <p:nvSpPr>
          <p:cNvPr id="6" name="灯片编号占位符 5"/>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17</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877180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016" y="0"/>
            <a:ext cx="12047984" cy="1011677"/>
          </a:xfrm>
        </p:spPr>
        <p:txBody>
          <a:bodyPr>
            <a:normAutofit/>
          </a:bodyPr>
          <a:lstStyle/>
          <a:p>
            <a:r>
              <a:rPr lang="en-US" altLang="zh-CN" sz="3200" b="1" dirty="0" smtClean="0">
                <a:latin typeface="宋体" panose="02010600030101010101" pitchFamily="2" charset="-122"/>
                <a:ea typeface="宋体" panose="02010600030101010101" pitchFamily="2" charset="-122"/>
              </a:rPr>
              <a:t>《</a:t>
            </a:r>
            <a:r>
              <a:rPr lang="en-US" altLang="zh-CN" sz="3200" b="1" dirty="0" err="1" smtClean="0">
                <a:latin typeface="宋体" panose="02010600030101010101" pitchFamily="2" charset="-122"/>
                <a:ea typeface="宋体" panose="02010600030101010101" pitchFamily="2" charset="-122"/>
              </a:rPr>
              <a:t>关于进一步加大授权力度</a:t>
            </a:r>
            <a:r>
              <a:rPr lang="en-US" altLang="zh-CN" sz="3200" b="1" dirty="0" smtClean="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促进科技成果转化的通知</a:t>
            </a:r>
            <a:r>
              <a:rPr lang="en-US" altLang="zh-CN" sz="3200" b="1" dirty="0" smtClean="0">
                <a:latin typeface="宋体" panose="02010600030101010101" pitchFamily="2" charset="-122"/>
                <a:ea typeface="宋体" panose="02010600030101010101" pitchFamily="2" charset="-122"/>
              </a:rPr>
              <a:t>》</a:t>
            </a:r>
            <a:r>
              <a:rPr lang="zh-CN" altLang="zh-CN" sz="2000" b="1" dirty="0" smtClean="0">
                <a:solidFill>
                  <a:srgbClr val="0070C0"/>
                </a:solidFill>
                <a:latin typeface="宋体" panose="02010600030101010101" pitchFamily="2" charset="-122"/>
                <a:ea typeface="宋体" panose="02010600030101010101" pitchFamily="2" charset="-122"/>
              </a:rPr>
              <a:t>财</a:t>
            </a:r>
            <a:r>
              <a:rPr lang="zh-CN" altLang="zh-CN" sz="2000" b="1" dirty="0">
                <a:solidFill>
                  <a:srgbClr val="0070C0"/>
                </a:solidFill>
                <a:latin typeface="宋体" panose="02010600030101010101" pitchFamily="2" charset="-122"/>
                <a:ea typeface="宋体" panose="02010600030101010101" pitchFamily="2" charset="-122"/>
              </a:rPr>
              <a:t>资〔</a:t>
            </a:r>
            <a:r>
              <a:rPr lang="en-US" altLang="zh-CN" sz="2000" b="1" dirty="0">
                <a:solidFill>
                  <a:srgbClr val="0070C0"/>
                </a:solidFill>
                <a:latin typeface="宋体" panose="02010600030101010101" pitchFamily="2" charset="-122"/>
                <a:ea typeface="宋体" panose="02010600030101010101" pitchFamily="2" charset="-122"/>
              </a:rPr>
              <a:t>2019</a:t>
            </a:r>
            <a:r>
              <a:rPr lang="zh-CN" altLang="zh-CN" sz="2000" b="1" dirty="0">
                <a:solidFill>
                  <a:srgbClr val="0070C0"/>
                </a:solidFill>
                <a:latin typeface="宋体" panose="02010600030101010101" pitchFamily="2" charset="-122"/>
                <a:ea typeface="宋体" panose="02010600030101010101" pitchFamily="2" charset="-122"/>
              </a:rPr>
              <a:t>〕</a:t>
            </a:r>
            <a:r>
              <a:rPr lang="en-US" altLang="zh-CN" sz="2000" b="1" dirty="0" smtClean="0">
                <a:solidFill>
                  <a:srgbClr val="0070C0"/>
                </a:solidFill>
                <a:latin typeface="宋体" panose="02010600030101010101" pitchFamily="2" charset="-122"/>
                <a:ea typeface="宋体" panose="02010600030101010101" pitchFamily="2" charset="-122"/>
              </a:rPr>
              <a:t>57</a:t>
            </a:r>
            <a:endParaRPr lang="zh-CN" altLang="en-US" sz="20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309386" y="1201367"/>
            <a:ext cx="11748628" cy="4525963"/>
          </a:xfrm>
        </p:spPr>
        <p:txBody>
          <a:bodyPr/>
          <a:lstStyle/>
          <a:p>
            <a:pPr>
              <a:lnSpc>
                <a:spcPts val="4000"/>
              </a:lnSpc>
              <a:buFont typeface="Wingdings" panose="05000000000000000000" pitchFamily="2" charset="2"/>
              <a:buChar char="l"/>
            </a:pPr>
            <a:r>
              <a:rPr lang="zh-CN" altLang="zh-CN" sz="2800" b="1" dirty="0" smtClean="0">
                <a:latin typeface="宋体" panose="02010600030101010101" pitchFamily="2" charset="-122"/>
                <a:ea typeface="宋体" panose="02010600030101010101" pitchFamily="2" charset="-122"/>
              </a:rPr>
              <a:t>中央</a:t>
            </a:r>
            <a:r>
              <a:rPr lang="zh-CN" altLang="zh-CN" sz="2800" b="1" dirty="0">
                <a:latin typeface="宋体" panose="02010600030101010101" pitchFamily="2" charset="-122"/>
                <a:ea typeface="宋体" panose="02010600030101010101" pitchFamily="2" charset="-122"/>
              </a:rPr>
              <a:t>级研究开发机构、高等院校将科技成果转让、许可或者作价投资，</a:t>
            </a:r>
            <a:r>
              <a:rPr lang="zh-CN" altLang="zh-CN" sz="2800" b="1" dirty="0">
                <a:solidFill>
                  <a:srgbClr val="C00000"/>
                </a:solidFill>
                <a:latin typeface="宋体" panose="02010600030101010101" pitchFamily="2" charset="-122"/>
                <a:ea typeface="宋体" panose="02010600030101010101" pitchFamily="2" charset="-122"/>
              </a:rPr>
              <a:t>由单位自主决定是否进行资产评估</a:t>
            </a:r>
            <a:r>
              <a:rPr lang="zh-CN" altLang="zh-CN" sz="2800" b="1" dirty="0">
                <a:latin typeface="宋体" panose="02010600030101010101" pitchFamily="2" charset="-122"/>
                <a:ea typeface="宋体" panose="02010600030101010101" pitchFamily="2" charset="-122"/>
              </a:rPr>
              <a:t>；通过协议定价的，应当在本单位公示科技成果名称和拟交易价格。</a:t>
            </a:r>
            <a:endParaRPr lang="en-US" altLang="zh-CN" sz="2800" b="1" dirty="0">
              <a:latin typeface="宋体" panose="02010600030101010101" pitchFamily="2" charset="-122"/>
              <a:ea typeface="宋体" panose="02010600030101010101" pitchFamily="2" charset="-122"/>
            </a:endParaRPr>
          </a:p>
          <a:p>
            <a:pPr>
              <a:lnSpc>
                <a:spcPts val="4000"/>
              </a:lnSpc>
              <a:buFont typeface="Wingdings" panose="05000000000000000000" pitchFamily="2" charset="2"/>
              <a:buChar char="l"/>
            </a:pPr>
            <a:r>
              <a:rPr lang="zh-CN" altLang="zh-CN" sz="2800" b="1" dirty="0" smtClean="0">
                <a:latin typeface="宋体" panose="02010600030101010101" pitchFamily="2" charset="-122"/>
                <a:ea typeface="宋体" panose="02010600030101010101" pitchFamily="2" charset="-122"/>
              </a:rPr>
              <a:t>授权</a:t>
            </a:r>
            <a:r>
              <a:rPr lang="zh-CN" altLang="zh-CN" sz="2800" b="1" dirty="0">
                <a:latin typeface="宋体" panose="02010600030101010101" pitchFamily="2" charset="-122"/>
                <a:ea typeface="宋体" panose="02010600030101010101" pitchFamily="2" charset="-122"/>
              </a:rPr>
              <a:t>中央级研究开发机构、高等院校的主管部门办理科技成果作价投资形成国有股权的转让、无偿划转或者对外投资等管理事项，</a:t>
            </a:r>
            <a:r>
              <a:rPr lang="zh-CN" altLang="zh-CN" sz="2800" b="1" dirty="0">
                <a:solidFill>
                  <a:srgbClr val="C00000"/>
                </a:solidFill>
                <a:latin typeface="宋体" panose="02010600030101010101" pitchFamily="2" charset="-122"/>
                <a:ea typeface="宋体" panose="02010600030101010101" pitchFamily="2" charset="-122"/>
              </a:rPr>
              <a:t>不需报财政部审批或者备案</a:t>
            </a:r>
            <a:r>
              <a:rPr lang="zh-CN" altLang="zh-CN"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a:lnSpc>
                <a:spcPts val="4000"/>
              </a:lnSpc>
              <a:buFont typeface="Wingdings" panose="05000000000000000000" pitchFamily="2" charset="2"/>
              <a:buChar char="l"/>
            </a:pPr>
            <a:r>
              <a:rPr lang="zh-CN" altLang="zh-CN" sz="2800" b="1" dirty="0" smtClean="0">
                <a:latin typeface="宋体" panose="02010600030101010101" pitchFamily="2" charset="-122"/>
                <a:ea typeface="宋体" panose="02010600030101010101" pitchFamily="2" charset="-122"/>
              </a:rPr>
              <a:t>授权</a:t>
            </a:r>
            <a:r>
              <a:rPr lang="zh-CN" altLang="zh-CN" sz="2800" b="1" dirty="0">
                <a:latin typeface="宋体" panose="02010600030101010101" pitchFamily="2" charset="-122"/>
                <a:ea typeface="宋体" panose="02010600030101010101" pitchFamily="2" charset="-122"/>
              </a:rPr>
              <a:t>中央级研究开发机构、高等院校的主管部门办理科技成果作价投资成立企业的国有资产产权登记事项，</a:t>
            </a:r>
            <a:r>
              <a:rPr lang="zh-CN" altLang="zh-CN" sz="2800" b="1" dirty="0">
                <a:solidFill>
                  <a:srgbClr val="C00000"/>
                </a:solidFill>
                <a:latin typeface="宋体" panose="02010600030101010101" pitchFamily="2" charset="-122"/>
                <a:ea typeface="宋体" panose="02010600030101010101" pitchFamily="2" charset="-122"/>
              </a:rPr>
              <a:t>不需报财政部办理登记</a:t>
            </a:r>
            <a:r>
              <a:rPr lang="zh-CN" altLang="zh-CN"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5" name="页脚占位符 4"/>
          <p:cNvSpPr>
            <a:spLocks noGrp="1"/>
          </p:cNvSpPr>
          <p:nvPr>
            <p:ph type="ftr" sz="quarter" idx="4294967295"/>
          </p:nvPr>
        </p:nvSpPr>
        <p:spPr/>
        <p:txBody>
          <a:bodyPr/>
          <a:lstStyle/>
          <a:p>
            <a:pPr>
              <a:defRPr/>
            </a:pPr>
            <a:endParaRPr lang="zh-CN" altLang="en-US"/>
          </a:p>
        </p:txBody>
      </p:sp>
      <p:sp>
        <p:nvSpPr>
          <p:cNvPr id="6" name="灯片编号占位符 5"/>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18</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396320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38200" y="545475"/>
            <a:ext cx="8216630" cy="476068"/>
          </a:xfrm>
        </p:spPr>
        <p:txBody>
          <a:bodyPr>
            <a:normAutofit fontScale="90000"/>
          </a:bodyPr>
          <a:lstStyle/>
          <a:p>
            <a:r>
              <a:rPr lang="zh-CN" altLang="en-US" dirty="0" smtClean="0">
                <a:solidFill>
                  <a:schemeClr val="tx1"/>
                </a:solidFill>
              </a:rPr>
              <a:t>程序条件：</a:t>
            </a:r>
          </a:p>
        </p:txBody>
      </p:sp>
      <p:sp>
        <p:nvSpPr>
          <p:cNvPr id="3" name="内容占位符 2"/>
          <p:cNvSpPr>
            <a:spLocks noGrp="1"/>
          </p:cNvSpPr>
          <p:nvPr>
            <p:ph idx="1"/>
          </p:nvPr>
        </p:nvSpPr>
        <p:spPr/>
        <p:txBody>
          <a:bodyPr/>
          <a:lstStyle/>
          <a:p>
            <a:pPr marL="0" indent="0">
              <a:buFont typeface="Wingdings" pitchFamily="2" charset="2"/>
              <a:buChar char="l"/>
              <a:defRPr/>
            </a:pPr>
            <a:r>
              <a:rPr lang="zh-CN" altLang="en-US" b="0" dirty="0" smtClean="0">
                <a:latin typeface="+mn-ea"/>
              </a:rPr>
              <a:t>如何依法办理财产权的转移手续呢？</a:t>
            </a:r>
            <a:endParaRPr lang="en-US" altLang="zh-CN" b="0" dirty="0" smtClean="0">
              <a:latin typeface="+mn-ea"/>
            </a:endParaRPr>
          </a:p>
          <a:p>
            <a:pPr>
              <a:lnSpc>
                <a:spcPct val="150000"/>
              </a:lnSpc>
              <a:defRPr/>
            </a:pPr>
            <a:r>
              <a:rPr lang="zh-CN" altLang="en-US" b="0" dirty="0" smtClean="0">
                <a:latin typeface="+mn-ea"/>
              </a:rPr>
              <a:t>向目标公司移交完整的技术资料（如有</a:t>
            </a:r>
            <a:r>
              <a:rPr lang="zh-CN" altLang="en-US" dirty="0" smtClean="0">
                <a:latin typeface="+mn-ea"/>
              </a:rPr>
              <a:t>）</a:t>
            </a:r>
            <a:endParaRPr lang="en-US" altLang="zh-CN" dirty="0" smtClean="0">
              <a:latin typeface="+mn-ea"/>
            </a:endParaRPr>
          </a:p>
          <a:p>
            <a:pPr>
              <a:lnSpc>
                <a:spcPct val="150000"/>
              </a:lnSpc>
              <a:defRPr/>
            </a:pPr>
            <a:r>
              <a:rPr lang="zh-CN" altLang="en-US" dirty="0" smtClean="0">
                <a:latin typeface="+mn-ea"/>
              </a:rPr>
              <a:t>向</a:t>
            </a:r>
            <a:r>
              <a:rPr lang="zh-CN" altLang="en-US" dirty="0">
                <a:latin typeface="+mn-ea"/>
              </a:rPr>
              <a:t>目标公司转移知识产权，</a:t>
            </a:r>
            <a:r>
              <a:rPr lang="zh-CN" altLang="en-US" dirty="0">
                <a:solidFill>
                  <a:srgbClr val="FF0000"/>
                </a:solidFill>
                <a:latin typeface="+mn-ea"/>
              </a:rPr>
              <a:t>办理相应的权属变更登记手续。</a:t>
            </a:r>
            <a:endParaRPr lang="en-US" altLang="zh-CN" dirty="0">
              <a:solidFill>
                <a:srgbClr val="FF0000"/>
              </a:solidFill>
              <a:latin typeface="+mn-ea"/>
            </a:endParaRPr>
          </a:p>
          <a:p>
            <a:pPr marL="0" indent="0">
              <a:buNone/>
              <a:defRPr/>
            </a:pPr>
            <a:r>
              <a:rPr lang="zh-CN" altLang="en-US" dirty="0">
                <a:latin typeface="+mn-ea"/>
              </a:rPr>
              <a:t>（</a:t>
            </a:r>
            <a:r>
              <a:rPr lang="en-US" altLang="zh-CN" sz="2400" dirty="0">
                <a:latin typeface="+mn-ea"/>
              </a:rPr>
              <a:t>《</a:t>
            </a:r>
            <a:r>
              <a:rPr lang="zh-CN" altLang="en-US" sz="2400" dirty="0">
                <a:latin typeface="+mn-ea"/>
              </a:rPr>
              <a:t>公司法</a:t>
            </a:r>
            <a:r>
              <a:rPr lang="en-US" altLang="zh-CN" sz="2400" dirty="0">
                <a:latin typeface="+mn-ea"/>
              </a:rPr>
              <a:t>》</a:t>
            </a:r>
            <a:r>
              <a:rPr lang="zh-CN" altLang="en-US" sz="2400" dirty="0">
                <a:latin typeface="+mn-ea"/>
              </a:rPr>
              <a:t>第</a:t>
            </a:r>
            <a:r>
              <a:rPr lang="en-US" altLang="zh-CN" sz="2400" dirty="0">
                <a:latin typeface="+mn-ea"/>
              </a:rPr>
              <a:t>28</a:t>
            </a:r>
            <a:r>
              <a:rPr lang="zh-CN" altLang="en-US" sz="2400" dirty="0">
                <a:latin typeface="+mn-ea"/>
              </a:rPr>
              <a:t>条第</a:t>
            </a:r>
            <a:r>
              <a:rPr lang="en-US" altLang="zh-CN" sz="2400" dirty="0">
                <a:latin typeface="+mn-ea"/>
              </a:rPr>
              <a:t>1</a:t>
            </a:r>
            <a:r>
              <a:rPr lang="zh-CN" altLang="en-US" sz="2400" dirty="0">
                <a:latin typeface="+mn-ea"/>
              </a:rPr>
              <a:t>款</a:t>
            </a:r>
            <a:r>
              <a:rPr lang="zh-CN" altLang="en-US" dirty="0">
                <a:latin typeface="+mn-ea"/>
              </a:rPr>
              <a:t>）</a:t>
            </a:r>
            <a:endParaRPr lang="zh-CN" altLang="en-US" dirty="0"/>
          </a:p>
          <a:p>
            <a:pPr>
              <a:lnSpc>
                <a:spcPct val="150000"/>
              </a:lnSpc>
              <a:defRPr/>
            </a:pPr>
            <a:r>
              <a:rPr lang="zh-CN" altLang="en-US" dirty="0" smtClean="0">
                <a:latin typeface="+mn-ea"/>
              </a:rPr>
              <a:t>备案</a:t>
            </a:r>
            <a:r>
              <a:rPr lang="zh-CN" altLang="en-US" dirty="0">
                <a:latin typeface="+mn-ea"/>
              </a:rPr>
              <a:t>的要求</a:t>
            </a:r>
            <a:endParaRPr lang="zh-CN" altLang="en-US" b="1" dirty="0"/>
          </a:p>
          <a:p>
            <a:pPr eaLnBrk="1" hangingPunct="1">
              <a:lnSpc>
                <a:spcPct val="150000"/>
              </a:lnSpc>
              <a:buFont typeface="Arial" panose="020B0604020202020204" pitchFamily="34" charset="0"/>
              <a:buChar char="•"/>
              <a:defRPr/>
            </a:pPr>
            <a:endParaRPr lang="en-US" altLang="zh-CN" b="0" dirty="0" smtClean="0">
              <a:latin typeface="+mn-ea"/>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19</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368683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0"/>
          <p:cNvSpPr/>
          <p:nvPr/>
        </p:nvSpPr>
        <p:spPr>
          <a:xfrm>
            <a:off x="4629150" y="3861893"/>
            <a:ext cx="7104365" cy="747254"/>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round/>
            <a:headEnd type="none" w="med" len="med"/>
            <a:tailEnd type="none" w="med" len="med"/>
          </a:ln>
        </p:spPr>
        <p:txBody>
          <a:bodyPr/>
          <a:lstStyle/>
          <a:p>
            <a:endParaRPr lang="zh-CN" altLang="en-US"/>
          </a:p>
        </p:txBody>
      </p:sp>
      <p:sp>
        <p:nvSpPr>
          <p:cNvPr id="14338" name="Freeform 11"/>
          <p:cNvSpPr/>
          <p:nvPr/>
        </p:nvSpPr>
        <p:spPr>
          <a:xfrm>
            <a:off x="4792663" y="866775"/>
            <a:ext cx="892175" cy="112713"/>
          </a:xfrm>
          <a:custGeom>
            <a:avLst/>
            <a:gdLst/>
            <a:ahLst/>
            <a:cxnLst>
              <a:cxn ang="0">
                <a:pos x="2147483646" y="0"/>
              </a:cxn>
              <a:cxn ang="0">
                <a:pos x="2147483646" y="0"/>
              </a:cxn>
              <a:cxn ang="0">
                <a:pos x="2147483646" y="2147483646"/>
              </a:cxn>
              <a:cxn ang="0">
                <a:pos x="0" y="2147483646"/>
              </a:cxn>
              <a:cxn ang="0">
                <a:pos x="2147483646" y="0"/>
              </a:cxn>
            </a:cxnLst>
            <a:rect l="0" t="0" r="0" b="0"/>
            <a:pathLst>
              <a:path w="1156" h="142">
                <a:moveTo>
                  <a:pt x="111" y="0"/>
                </a:moveTo>
                <a:lnTo>
                  <a:pt x="1045" y="0"/>
                </a:lnTo>
                <a:lnTo>
                  <a:pt x="1156" y="142"/>
                </a:lnTo>
                <a:lnTo>
                  <a:pt x="0" y="142"/>
                </a:lnTo>
                <a:lnTo>
                  <a:pt x="111" y="0"/>
                </a:lnTo>
                <a:close/>
              </a:path>
            </a:pathLst>
          </a:custGeom>
          <a:solidFill>
            <a:srgbClr val="006BA0"/>
          </a:solidFill>
          <a:ln w="9525">
            <a:noFill/>
          </a:ln>
        </p:spPr>
        <p:txBody>
          <a:bodyPr/>
          <a:lstStyle/>
          <a:p>
            <a:endParaRPr lang="zh-CN" altLang="en-US"/>
          </a:p>
        </p:txBody>
      </p:sp>
      <p:sp>
        <p:nvSpPr>
          <p:cNvPr id="14339" name="Freeform 10"/>
          <p:cNvSpPr/>
          <p:nvPr/>
        </p:nvSpPr>
        <p:spPr>
          <a:xfrm>
            <a:off x="4629150" y="936625"/>
            <a:ext cx="7269162" cy="719138"/>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round/>
            <a:headEnd type="none" w="med" len="med"/>
            <a:tailEnd type="none" w="med" len="med"/>
          </a:ln>
        </p:spPr>
        <p:txBody>
          <a:bodyPr/>
          <a:lstStyle/>
          <a:p>
            <a:endParaRPr lang="zh-CN" altLang="en-US" sz="4000" dirty="0"/>
          </a:p>
        </p:txBody>
      </p:sp>
      <p:sp>
        <p:nvSpPr>
          <p:cNvPr id="14340" name="Rectangle 12"/>
          <p:cNvSpPr/>
          <p:nvPr/>
        </p:nvSpPr>
        <p:spPr>
          <a:xfrm>
            <a:off x="4878388" y="866775"/>
            <a:ext cx="720725" cy="736600"/>
          </a:xfrm>
          <a:prstGeom prst="rect">
            <a:avLst/>
          </a:prstGeom>
          <a:solidFill>
            <a:schemeClr val="accent2"/>
          </a:solidFill>
          <a:ln w="9525">
            <a:noFill/>
          </a:ln>
        </p:spPr>
        <p:txBody>
          <a:bodyPr anchor="t"/>
          <a:lstStyle/>
          <a:p>
            <a:pPr defTabSz="913130"/>
            <a:endParaRPr lang="zh-CN" altLang="en-US" dirty="0">
              <a:solidFill>
                <a:srgbClr val="006794"/>
              </a:solidFill>
              <a:latin typeface="Arial" panose="020B0604020202020204" pitchFamily="34" charset="0"/>
              <a:ea typeface="宋体" panose="02010600030101010101" pitchFamily="2" charset="-122"/>
            </a:endParaRPr>
          </a:p>
        </p:txBody>
      </p:sp>
      <p:sp>
        <p:nvSpPr>
          <p:cNvPr id="14341" name="Freeform 11"/>
          <p:cNvSpPr/>
          <p:nvPr/>
        </p:nvSpPr>
        <p:spPr>
          <a:xfrm>
            <a:off x="4792663" y="1885950"/>
            <a:ext cx="892175" cy="112713"/>
          </a:xfrm>
          <a:custGeom>
            <a:avLst/>
            <a:gdLst/>
            <a:ahLst/>
            <a:cxnLst>
              <a:cxn ang="0">
                <a:pos x="2147483646" y="0"/>
              </a:cxn>
              <a:cxn ang="0">
                <a:pos x="2147483646" y="0"/>
              </a:cxn>
              <a:cxn ang="0">
                <a:pos x="2147483646" y="2147483646"/>
              </a:cxn>
              <a:cxn ang="0">
                <a:pos x="0" y="2147483646"/>
              </a:cxn>
              <a:cxn ang="0">
                <a:pos x="2147483646" y="0"/>
              </a:cxn>
            </a:cxnLst>
            <a:rect l="0" t="0" r="0" b="0"/>
            <a:pathLst>
              <a:path w="1156" h="142">
                <a:moveTo>
                  <a:pt x="111" y="0"/>
                </a:moveTo>
                <a:lnTo>
                  <a:pt x="1045" y="0"/>
                </a:lnTo>
                <a:lnTo>
                  <a:pt x="1156" y="142"/>
                </a:lnTo>
                <a:lnTo>
                  <a:pt x="0" y="142"/>
                </a:lnTo>
                <a:lnTo>
                  <a:pt x="111" y="0"/>
                </a:lnTo>
                <a:close/>
              </a:path>
            </a:pathLst>
          </a:custGeom>
          <a:solidFill>
            <a:srgbClr val="006BA0"/>
          </a:solidFill>
          <a:ln w="9525">
            <a:noFill/>
          </a:ln>
        </p:spPr>
        <p:txBody>
          <a:bodyPr/>
          <a:lstStyle/>
          <a:p>
            <a:endParaRPr lang="zh-CN" altLang="en-US"/>
          </a:p>
        </p:txBody>
      </p:sp>
      <p:sp>
        <p:nvSpPr>
          <p:cNvPr id="14342" name="Freeform 10"/>
          <p:cNvSpPr/>
          <p:nvPr/>
        </p:nvSpPr>
        <p:spPr>
          <a:xfrm>
            <a:off x="4629150" y="1974850"/>
            <a:ext cx="6689725" cy="701675"/>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round/>
            <a:headEnd type="none" w="med" len="med"/>
            <a:tailEnd type="none" w="med" len="med"/>
          </a:ln>
        </p:spPr>
        <p:txBody>
          <a:bodyPr/>
          <a:lstStyle/>
          <a:p>
            <a:endParaRPr lang="zh-CN" altLang="en-US" sz="4000" dirty="0"/>
          </a:p>
        </p:txBody>
      </p:sp>
      <p:sp>
        <p:nvSpPr>
          <p:cNvPr id="14343" name="Rectangle 12"/>
          <p:cNvSpPr/>
          <p:nvPr/>
        </p:nvSpPr>
        <p:spPr>
          <a:xfrm>
            <a:off x="4878388" y="1885950"/>
            <a:ext cx="720725" cy="738188"/>
          </a:xfrm>
          <a:prstGeom prst="rect">
            <a:avLst/>
          </a:prstGeom>
          <a:solidFill>
            <a:schemeClr val="accent2"/>
          </a:solidFill>
          <a:ln w="9525">
            <a:noFill/>
          </a:ln>
        </p:spPr>
        <p:txBody>
          <a:bodyPr anchor="t"/>
          <a:lstStyle/>
          <a:p>
            <a:pPr defTabSz="913130"/>
            <a:endParaRPr lang="zh-CN" altLang="en-US" dirty="0">
              <a:solidFill>
                <a:srgbClr val="006794"/>
              </a:solidFill>
              <a:latin typeface="Arial" panose="020B0604020202020204" pitchFamily="34" charset="0"/>
              <a:ea typeface="宋体" panose="02010600030101010101" pitchFamily="2" charset="-122"/>
            </a:endParaRPr>
          </a:p>
        </p:txBody>
      </p:sp>
      <p:sp>
        <p:nvSpPr>
          <p:cNvPr id="14344" name="Freeform 11"/>
          <p:cNvSpPr/>
          <p:nvPr/>
        </p:nvSpPr>
        <p:spPr>
          <a:xfrm>
            <a:off x="4792663" y="2884488"/>
            <a:ext cx="892175" cy="112712"/>
          </a:xfrm>
          <a:custGeom>
            <a:avLst/>
            <a:gdLst/>
            <a:ahLst/>
            <a:cxnLst>
              <a:cxn ang="0">
                <a:pos x="2147483646" y="0"/>
              </a:cxn>
              <a:cxn ang="0">
                <a:pos x="2147483646" y="0"/>
              </a:cxn>
              <a:cxn ang="0">
                <a:pos x="2147483646" y="2147483646"/>
              </a:cxn>
              <a:cxn ang="0">
                <a:pos x="0" y="2147483646"/>
              </a:cxn>
              <a:cxn ang="0">
                <a:pos x="2147483646" y="0"/>
              </a:cxn>
            </a:cxnLst>
            <a:rect l="0" t="0" r="0" b="0"/>
            <a:pathLst>
              <a:path w="1156" h="142">
                <a:moveTo>
                  <a:pt x="111" y="0"/>
                </a:moveTo>
                <a:lnTo>
                  <a:pt x="1045" y="0"/>
                </a:lnTo>
                <a:lnTo>
                  <a:pt x="1156" y="142"/>
                </a:lnTo>
                <a:lnTo>
                  <a:pt x="0" y="142"/>
                </a:lnTo>
                <a:lnTo>
                  <a:pt x="111" y="0"/>
                </a:lnTo>
                <a:close/>
              </a:path>
            </a:pathLst>
          </a:custGeom>
          <a:solidFill>
            <a:srgbClr val="006BA0"/>
          </a:solidFill>
          <a:ln w="9525">
            <a:noFill/>
          </a:ln>
        </p:spPr>
        <p:txBody>
          <a:bodyPr/>
          <a:lstStyle/>
          <a:p>
            <a:endParaRPr lang="zh-CN" altLang="en-US"/>
          </a:p>
        </p:txBody>
      </p:sp>
      <p:sp>
        <p:nvSpPr>
          <p:cNvPr id="14345" name="Freeform 10"/>
          <p:cNvSpPr/>
          <p:nvPr/>
        </p:nvSpPr>
        <p:spPr>
          <a:xfrm>
            <a:off x="4629150" y="2884488"/>
            <a:ext cx="7008338" cy="788987"/>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round/>
            <a:headEnd type="none" w="med" len="med"/>
            <a:tailEnd type="none" w="med" len="med"/>
          </a:ln>
        </p:spPr>
        <p:txBody>
          <a:bodyPr/>
          <a:lstStyle/>
          <a:p>
            <a:endParaRPr lang="zh-CN" altLang="en-US" sz="4000" dirty="0"/>
          </a:p>
        </p:txBody>
      </p:sp>
      <p:sp>
        <p:nvSpPr>
          <p:cNvPr id="14346" name="Rectangle 12"/>
          <p:cNvSpPr/>
          <p:nvPr/>
        </p:nvSpPr>
        <p:spPr>
          <a:xfrm>
            <a:off x="4878388" y="2884488"/>
            <a:ext cx="720725" cy="738187"/>
          </a:xfrm>
          <a:prstGeom prst="rect">
            <a:avLst/>
          </a:prstGeom>
          <a:solidFill>
            <a:schemeClr val="accent2"/>
          </a:solidFill>
          <a:ln w="9525">
            <a:noFill/>
          </a:ln>
        </p:spPr>
        <p:txBody>
          <a:bodyPr anchor="t"/>
          <a:lstStyle/>
          <a:p>
            <a:pPr defTabSz="913130"/>
            <a:endParaRPr lang="zh-CN" altLang="en-US" dirty="0">
              <a:solidFill>
                <a:srgbClr val="006794"/>
              </a:solidFill>
              <a:latin typeface="Arial" panose="020B0604020202020204" pitchFamily="34" charset="0"/>
              <a:ea typeface="宋体" panose="02010600030101010101" pitchFamily="2" charset="-122"/>
            </a:endParaRPr>
          </a:p>
        </p:txBody>
      </p:sp>
      <p:sp>
        <p:nvSpPr>
          <p:cNvPr id="14348" name="Freeform 10"/>
          <p:cNvSpPr/>
          <p:nvPr/>
        </p:nvSpPr>
        <p:spPr>
          <a:xfrm>
            <a:off x="4629150" y="4964430"/>
            <a:ext cx="6689725" cy="701675"/>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0"/>
              </a:cxn>
            </a:cxnLst>
            <a:rect l="0" t="0" r="0" b="0"/>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prstDash val="solid"/>
            <a:round/>
            <a:headEnd type="none" w="med" len="med"/>
            <a:tailEnd type="none" w="med" len="med"/>
          </a:ln>
        </p:spPr>
        <p:txBody>
          <a:bodyPr anchor="ctr" anchorCtr="0"/>
          <a:lstStyle/>
          <a:p>
            <a:endParaRPr lang="en-US" altLang="en-US" sz="3200" b="1" dirty="0">
              <a:latin typeface="Arial" panose="020B0604020202020204" pitchFamily="34" charset="0"/>
              <a:ea typeface="宋体" panose="02010600030101010101" pitchFamily="2" charset="-122"/>
            </a:endParaRPr>
          </a:p>
        </p:txBody>
      </p:sp>
      <p:sp>
        <p:nvSpPr>
          <p:cNvPr id="14349" name="Rectangle 12"/>
          <p:cNvSpPr/>
          <p:nvPr/>
        </p:nvSpPr>
        <p:spPr>
          <a:xfrm>
            <a:off x="4878388" y="3874538"/>
            <a:ext cx="603885" cy="704269"/>
          </a:xfrm>
          <a:prstGeom prst="rect">
            <a:avLst/>
          </a:prstGeom>
          <a:solidFill>
            <a:schemeClr val="accent2"/>
          </a:solidFill>
          <a:ln w="9525">
            <a:noFill/>
          </a:ln>
        </p:spPr>
        <p:txBody>
          <a:bodyPr anchor="t"/>
          <a:lstStyle/>
          <a:p>
            <a:pPr defTabSz="913130"/>
            <a:endParaRPr lang="zh-CN" altLang="en-US" dirty="0">
              <a:solidFill>
                <a:srgbClr val="006794"/>
              </a:solidFill>
              <a:latin typeface="Arial" panose="020B0604020202020204" pitchFamily="34" charset="0"/>
              <a:ea typeface="宋体" panose="02010600030101010101" pitchFamily="2" charset="-122"/>
            </a:endParaRPr>
          </a:p>
        </p:txBody>
      </p:sp>
      <p:sp>
        <p:nvSpPr>
          <p:cNvPr id="14354" name="TextBox 106"/>
          <p:cNvSpPr txBox="1"/>
          <p:nvPr/>
        </p:nvSpPr>
        <p:spPr>
          <a:xfrm>
            <a:off x="4986338" y="909638"/>
            <a:ext cx="500062" cy="706437"/>
          </a:xfrm>
          <a:prstGeom prst="rect">
            <a:avLst/>
          </a:prstGeom>
          <a:noFill/>
          <a:ln w="9525">
            <a:noFill/>
          </a:ln>
        </p:spPr>
        <p:txBody>
          <a:bodyPr wrap="none" anchor="t">
            <a:spAutoFit/>
          </a:bodyPr>
          <a:lstStyle/>
          <a:p>
            <a:pPr defTabSz="913130"/>
            <a:r>
              <a:rPr lang="en-US" altLang="zh-CN" sz="4000" b="1" dirty="0" smtClean="0">
                <a:solidFill>
                  <a:srgbClr val="FFFFFF"/>
                </a:solidFill>
                <a:latin typeface="微软雅黑" panose="020B0503020204020204" pitchFamily="34" charset="-122"/>
                <a:ea typeface="微软雅黑" panose="020B0503020204020204" pitchFamily="34" charset="-122"/>
              </a:rPr>
              <a:t>0</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4356" name="TextBox 109"/>
          <p:cNvSpPr txBox="1"/>
          <p:nvPr/>
        </p:nvSpPr>
        <p:spPr>
          <a:xfrm>
            <a:off x="4986338" y="1906588"/>
            <a:ext cx="500062" cy="708025"/>
          </a:xfrm>
          <a:prstGeom prst="rect">
            <a:avLst/>
          </a:prstGeom>
          <a:solidFill>
            <a:schemeClr val="accent2"/>
          </a:solidFill>
          <a:ln w="9525">
            <a:noFill/>
          </a:ln>
        </p:spPr>
        <p:txBody>
          <a:bodyPr wrap="none" anchor="t">
            <a:spAutoFit/>
          </a:bodyPr>
          <a:lstStyle/>
          <a:p>
            <a:pPr defTabSz="913130"/>
            <a:r>
              <a:rPr lang="en-US" altLang="zh-CN" sz="4000" b="1" dirty="0" smtClean="0">
                <a:solidFill>
                  <a:srgbClr val="FFFFFF"/>
                </a:solidFill>
                <a:latin typeface="微软雅黑" panose="020B0503020204020204" pitchFamily="34" charset="-122"/>
                <a:ea typeface="微软雅黑" panose="020B0503020204020204" pitchFamily="34" charset="-122"/>
              </a:rPr>
              <a:t>1</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4358" name="TextBox 116"/>
          <p:cNvSpPr txBox="1"/>
          <p:nvPr/>
        </p:nvSpPr>
        <p:spPr>
          <a:xfrm>
            <a:off x="4986338" y="2903538"/>
            <a:ext cx="500062" cy="708025"/>
          </a:xfrm>
          <a:prstGeom prst="rect">
            <a:avLst/>
          </a:prstGeom>
          <a:noFill/>
          <a:ln w="9525">
            <a:noFill/>
          </a:ln>
        </p:spPr>
        <p:txBody>
          <a:bodyPr wrap="none" anchor="t">
            <a:spAutoFit/>
          </a:bodyPr>
          <a:lstStyle/>
          <a:p>
            <a:pPr defTabSz="913130"/>
            <a:r>
              <a:rPr lang="en-US" altLang="zh-CN" sz="4000" b="1" dirty="0" smtClean="0">
                <a:solidFill>
                  <a:srgbClr val="FFFFFF"/>
                </a:solidFill>
                <a:latin typeface="微软雅黑" panose="020B0503020204020204" pitchFamily="34" charset="-122"/>
                <a:ea typeface="微软雅黑" panose="020B0503020204020204" pitchFamily="34" charset="-122"/>
              </a:rPr>
              <a:t>2</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4359" name="TextBox 117"/>
          <p:cNvSpPr txBox="1"/>
          <p:nvPr/>
        </p:nvSpPr>
        <p:spPr>
          <a:xfrm>
            <a:off x="5724900" y="4024809"/>
            <a:ext cx="6261663" cy="553998"/>
          </a:xfrm>
          <a:prstGeom prst="rect">
            <a:avLst/>
          </a:prstGeom>
          <a:noFill/>
          <a:ln w="9525">
            <a:noFill/>
          </a:ln>
        </p:spPr>
        <p:txBody>
          <a:bodyPr wrap="square" anchor="t">
            <a:spAutoFit/>
          </a:bodyPr>
          <a:lstStyle/>
          <a:p>
            <a:pPr defTabSz="913130"/>
            <a:r>
              <a:rPr lang="zh-CN" altLang="en-US" sz="3000" b="1" dirty="0">
                <a:solidFill>
                  <a:srgbClr val="3C3C3C"/>
                </a:solidFill>
                <a:latin typeface="微软雅黑" panose="020B0503020204020204" pitchFamily="34" charset="-122"/>
              </a:rPr>
              <a:t>关注</a:t>
            </a:r>
            <a:r>
              <a:rPr lang="zh-CN" altLang="en-US" sz="3000" b="1" dirty="0" smtClean="0">
                <a:solidFill>
                  <a:srgbClr val="3C3C3C"/>
                </a:solidFill>
                <a:latin typeface="微软雅黑" panose="020B0503020204020204" pitchFamily="34" charset="-122"/>
              </a:rPr>
              <a:t>与</a:t>
            </a:r>
            <a:r>
              <a:rPr lang="zh-CN" altLang="en-US" sz="3000" b="1" dirty="0">
                <a:solidFill>
                  <a:srgbClr val="3C3C3C"/>
                </a:solidFill>
                <a:latin typeface="微软雅黑" panose="020B0503020204020204" pitchFamily="34" charset="-122"/>
              </a:rPr>
              <a:t>知识产权</a:t>
            </a:r>
            <a:r>
              <a:rPr lang="zh-CN" altLang="en-US" sz="3000" b="1" dirty="0" smtClean="0">
                <a:solidFill>
                  <a:srgbClr val="3C3C3C"/>
                </a:solidFill>
                <a:latin typeface="微软雅黑" panose="020B0503020204020204" pitchFamily="34" charset="-122"/>
              </a:rPr>
              <a:t>有关的特殊条款</a:t>
            </a:r>
            <a:endParaRPr lang="zh-CN" altLang="en-US" sz="3000" b="1" dirty="0">
              <a:solidFill>
                <a:srgbClr val="3C3C3C"/>
              </a:solidFill>
              <a:latin typeface="微软雅黑" panose="020B0503020204020204" pitchFamily="34" charset="-122"/>
            </a:endParaRPr>
          </a:p>
        </p:txBody>
      </p:sp>
      <p:sp>
        <p:nvSpPr>
          <p:cNvPr id="14360" name="TextBox 118"/>
          <p:cNvSpPr txBox="1"/>
          <p:nvPr/>
        </p:nvSpPr>
        <p:spPr>
          <a:xfrm>
            <a:off x="4856940" y="3875723"/>
            <a:ext cx="748826" cy="708025"/>
          </a:xfrm>
          <a:prstGeom prst="rect">
            <a:avLst/>
          </a:prstGeom>
          <a:noFill/>
          <a:ln w="9525">
            <a:noFill/>
          </a:ln>
        </p:spPr>
        <p:txBody>
          <a:bodyPr wrap="square" anchor="t">
            <a:spAutoFit/>
          </a:bodyPr>
          <a:lstStyle/>
          <a:p>
            <a:pPr defTabSz="913130"/>
            <a:r>
              <a:rPr lang="en-US" altLang="zh-CN" sz="4000" b="1" dirty="0" smtClean="0">
                <a:solidFill>
                  <a:srgbClr val="FFFFFF"/>
                </a:solidFill>
                <a:latin typeface="微软雅黑" panose="020B0503020204020204" pitchFamily="34" charset="-122"/>
                <a:ea typeface="微软雅黑" panose="020B0503020204020204" pitchFamily="34" charset="-122"/>
              </a:rPr>
              <a:t>3</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4362" name="TextBox 120"/>
          <p:cNvSpPr txBox="1"/>
          <p:nvPr/>
        </p:nvSpPr>
        <p:spPr>
          <a:xfrm>
            <a:off x="5013249" y="4959667"/>
            <a:ext cx="500062" cy="706438"/>
          </a:xfrm>
          <a:prstGeom prst="rect">
            <a:avLst/>
          </a:prstGeom>
          <a:noFill/>
          <a:ln w="9525">
            <a:noFill/>
          </a:ln>
        </p:spPr>
        <p:txBody>
          <a:bodyPr wrap="none" anchor="t">
            <a:spAutoFit/>
          </a:bodyPr>
          <a:lstStyle/>
          <a:p>
            <a:pPr defTabSz="913130"/>
            <a:r>
              <a:rPr lang="en-US" altLang="zh-CN" sz="4000" b="1" dirty="0">
                <a:solidFill>
                  <a:srgbClr val="FFFFFF"/>
                </a:solidFill>
                <a:latin typeface="微软雅黑" panose="020B0503020204020204" pitchFamily="34" charset="-122"/>
                <a:ea typeface="微软雅黑" panose="020B0503020204020204" pitchFamily="34" charset="-122"/>
              </a:rPr>
              <a:t>5</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4363" name="Freeform 5"/>
          <p:cNvSpPr/>
          <p:nvPr/>
        </p:nvSpPr>
        <p:spPr bwMode="auto">
          <a:xfrm>
            <a:off x="0" y="1337"/>
            <a:ext cx="4260774" cy="6869607"/>
          </a:xfrm>
          <a:custGeom>
            <a:avLst/>
            <a:gdLst>
              <a:gd name="T0" fmla="*/ 0 w 5566"/>
              <a:gd name="T1" fmla="*/ 0 h 9000"/>
              <a:gd name="T2" fmla="*/ 4324 w 5566"/>
              <a:gd name="T3" fmla="*/ 0 h 9000"/>
              <a:gd name="T4" fmla="*/ 5566 w 5566"/>
              <a:gd name="T5" fmla="*/ 9000 h 9000"/>
              <a:gd name="T6" fmla="*/ 0 w 5566"/>
              <a:gd name="T7" fmla="*/ 9000 h 9000"/>
              <a:gd name="T8" fmla="*/ 0 w 5566"/>
              <a:gd name="T9" fmla="*/ 0 h 9000"/>
            </a:gdLst>
            <a:ahLst/>
            <a:cxnLst>
              <a:cxn ang="0">
                <a:pos x="T0" y="T1"/>
              </a:cxn>
              <a:cxn ang="0">
                <a:pos x="T2" y="T3"/>
              </a:cxn>
              <a:cxn ang="0">
                <a:pos x="T4" y="T5"/>
              </a:cxn>
              <a:cxn ang="0">
                <a:pos x="T6" y="T7"/>
              </a:cxn>
              <a:cxn ang="0">
                <a:pos x="T8" y="T9"/>
              </a:cxn>
            </a:cxnLst>
            <a:rect l="0" t="0" r="r" b="b"/>
            <a:pathLst>
              <a:path w="5566" h="9000">
                <a:moveTo>
                  <a:pt x="0" y="0"/>
                </a:moveTo>
                <a:lnTo>
                  <a:pt x="4324" y="0"/>
                </a:lnTo>
                <a:lnTo>
                  <a:pt x="5566" y="9000"/>
                </a:lnTo>
                <a:lnTo>
                  <a:pt x="0" y="9000"/>
                </a:lnTo>
                <a:lnTo>
                  <a:pt x="0" y="0"/>
                </a:lnTo>
                <a:close/>
              </a:path>
            </a:pathLst>
          </a:custGeom>
          <a:blipFill dpi="0" rotWithShape="1">
            <a:blip r:embed="rId3" cstate="screen"/>
            <a:srcRect/>
            <a:stretch>
              <a:fillRect l="-14000" r="-35000"/>
            </a:stretch>
          </a:blip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anose="02010600030101010101" pitchFamily="2" charset="-122"/>
              <a:cs typeface="+mn-cs"/>
            </a:endParaRPr>
          </a:p>
        </p:txBody>
      </p:sp>
      <p:grpSp>
        <p:nvGrpSpPr>
          <p:cNvPr id="7191" name="组合 1"/>
          <p:cNvGrpSpPr/>
          <p:nvPr/>
        </p:nvGrpSpPr>
        <p:grpSpPr>
          <a:xfrm>
            <a:off x="2640013" y="1588"/>
            <a:ext cx="1868487" cy="6869112"/>
            <a:chOff x="2640569" y="1339"/>
            <a:chExt cx="1867759" cy="6869605"/>
          </a:xfrm>
        </p:grpSpPr>
        <p:sp>
          <p:nvSpPr>
            <p:cNvPr id="7192" name="Freeform 6"/>
            <p:cNvSpPr/>
            <p:nvPr/>
          </p:nvSpPr>
          <p:spPr>
            <a:xfrm>
              <a:off x="3392751" y="1339"/>
              <a:ext cx="1115577" cy="6869605"/>
            </a:xfrm>
            <a:custGeom>
              <a:avLst/>
              <a:gdLst/>
              <a:ahLst/>
              <a:cxnLst>
                <a:cxn ang="0">
                  <a:pos x="0" y="0"/>
                </a:cxn>
                <a:cxn ang="0">
                  <a:pos x="2147483646" y="0"/>
                </a:cxn>
                <a:cxn ang="0">
                  <a:pos x="2147483646" y="2147483646"/>
                </a:cxn>
                <a:cxn ang="0">
                  <a:pos x="2147483646" y="2147483646"/>
                </a:cxn>
                <a:cxn ang="0">
                  <a:pos x="0" y="0"/>
                </a:cxn>
              </a:cxnLst>
              <a:rect l="0" t="0" r="0" b="0"/>
              <a:pathLst>
                <a:path w="1457" h="9000">
                  <a:moveTo>
                    <a:pt x="0" y="0"/>
                  </a:moveTo>
                  <a:lnTo>
                    <a:pt x="224" y="0"/>
                  </a:lnTo>
                  <a:lnTo>
                    <a:pt x="1457" y="9000"/>
                  </a:lnTo>
                  <a:lnTo>
                    <a:pt x="1233" y="9000"/>
                  </a:lnTo>
                  <a:lnTo>
                    <a:pt x="0" y="0"/>
                  </a:lnTo>
                  <a:close/>
                </a:path>
              </a:pathLst>
            </a:custGeom>
            <a:solidFill>
              <a:schemeClr val="accent2"/>
            </a:solidFill>
            <a:ln w="9525">
              <a:noFill/>
            </a:ln>
          </p:spPr>
          <p:txBody>
            <a:bodyPr/>
            <a:lstStyle/>
            <a:p>
              <a:endParaRPr lang="zh-CN" altLang="en-US"/>
            </a:p>
          </p:txBody>
        </p:sp>
        <p:sp>
          <p:nvSpPr>
            <p:cNvPr id="7193" name="矩形 12"/>
            <p:cNvSpPr/>
            <p:nvPr/>
          </p:nvSpPr>
          <p:spPr>
            <a:xfrm>
              <a:off x="2640569" y="5937427"/>
              <a:ext cx="1732875" cy="782694"/>
            </a:xfrm>
            <a:prstGeom prst="rect">
              <a:avLst/>
            </a:prstGeom>
            <a:solidFill>
              <a:schemeClr val="accent2"/>
            </a:solidFill>
            <a:ln w="9525">
              <a:noFill/>
            </a:ln>
          </p:spPr>
          <p:txBody>
            <a:bodyPr anchor="t"/>
            <a:lstStyle/>
            <a:p>
              <a:pPr defTabSz="913130"/>
              <a:endParaRPr lang="zh-CN" altLang="en-US" dirty="0">
                <a:solidFill>
                  <a:srgbClr val="006794"/>
                </a:solidFill>
                <a:latin typeface="Arial" panose="020B0604020202020204" pitchFamily="34" charset="0"/>
                <a:ea typeface="宋体" panose="02010600030101010101" pitchFamily="2" charset="-122"/>
              </a:endParaRPr>
            </a:p>
          </p:txBody>
        </p:sp>
      </p:grpSp>
      <p:sp>
        <p:nvSpPr>
          <p:cNvPr id="14366" name="TextBox 98"/>
          <p:cNvSpPr txBox="1"/>
          <p:nvPr/>
        </p:nvSpPr>
        <p:spPr>
          <a:xfrm>
            <a:off x="2800350" y="5976938"/>
            <a:ext cx="903288" cy="523875"/>
          </a:xfrm>
          <a:prstGeom prst="rect">
            <a:avLst/>
          </a:prstGeom>
          <a:noFill/>
          <a:ln w="9525">
            <a:noFill/>
          </a:ln>
        </p:spPr>
        <p:txBody>
          <a:bodyPr wrap="none" anchor="t">
            <a:spAutoFit/>
          </a:bodyPr>
          <a:lstStyle/>
          <a:p>
            <a:pPr defTabSz="913130"/>
            <a:r>
              <a:rPr lang="zh-CN" altLang="en-US" sz="2800" dirty="0">
                <a:solidFill>
                  <a:srgbClr val="FFFFFF"/>
                </a:solidFill>
                <a:latin typeface="微软雅黑" panose="020B0503020204020204" pitchFamily="34" charset="-122"/>
                <a:ea typeface="微软雅黑" panose="020B0503020204020204" pitchFamily="34" charset="-122"/>
              </a:rPr>
              <a:t>目录</a:t>
            </a:r>
          </a:p>
        </p:txBody>
      </p:sp>
      <p:sp>
        <p:nvSpPr>
          <p:cNvPr id="14367" name="TextBox 104"/>
          <p:cNvSpPr txBox="1"/>
          <p:nvPr/>
        </p:nvSpPr>
        <p:spPr>
          <a:xfrm>
            <a:off x="2854325" y="6359525"/>
            <a:ext cx="1181100" cy="369888"/>
          </a:xfrm>
          <a:prstGeom prst="rect">
            <a:avLst/>
          </a:prstGeom>
          <a:noFill/>
          <a:ln w="9525">
            <a:noFill/>
          </a:ln>
        </p:spPr>
        <p:txBody>
          <a:bodyPr wrap="none" anchor="t">
            <a:spAutoFit/>
          </a:bodyPr>
          <a:lstStyle/>
          <a:p>
            <a:pPr defTabSz="913130"/>
            <a:r>
              <a:rPr lang="en-US" altLang="zh-CN" dirty="0">
                <a:solidFill>
                  <a:srgbClr val="FFFFFF"/>
                </a:solidFill>
                <a:latin typeface="微软雅黑" panose="020B0503020204020204" pitchFamily="34" charset="-122"/>
                <a:ea typeface="微软雅黑" panose="020B0503020204020204" pitchFamily="34" charset="-122"/>
              </a:rPr>
              <a:t>Contents</a:t>
            </a:r>
            <a:endParaRPr lang="zh-CN" altLang="en-US" dirty="0">
              <a:solidFill>
                <a:srgbClr val="FFFFFF"/>
              </a:solidFill>
              <a:latin typeface="微软雅黑" panose="020B0503020204020204" pitchFamily="34" charset="-122"/>
              <a:ea typeface="微软雅黑" panose="020B0503020204020204" pitchFamily="34" charset="-122"/>
            </a:endParaRPr>
          </a:p>
        </p:txBody>
      </p:sp>
      <p:pic>
        <p:nvPicPr>
          <p:cNvPr id="7196" name="图片 33" descr="横版组合——透明.png"/>
          <p:cNvPicPr>
            <a:picLocks noChangeAspect="1"/>
          </p:cNvPicPr>
          <p:nvPr/>
        </p:nvPicPr>
        <p:blipFill>
          <a:blip r:embed="rId4"/>
          <a:stretch>
            <a:fillRect/>
          </a:stretch>
        </p:blipFill>
        <p:spPr>
          <a:xfrm>
            <a:off x="8467725" y="127000"/>
            <a:ext cx="3430588" cy="720725"/>
          </a:xfrm>
          <a:prstGeom prst="rect">
            <a:avLst/>
          </a:prstGeom>
          <a:noFill/>
          <a:ln w="9525">
            <a:noFill/>
          </a:ln>
        </p:spPr>
      </p:pic>
      <p:sp>
        <p:nvSpPr>
          <p:cNvPr id="2" name="Rectangle 12"/>
          <p:cNvSpPr/>
          <p:nvPr/>
        </p:nvSpPr>
        <p:spPr>
          <a:xfrm>
            <a:off x="4771215" y="4981174"/>
            <a:ext cx="720725" cy="738187"/>
          </a:xfrm>
          <a:prstGeom prst="rect">
            <a:avLst/>
          </a:prstGeom>
          <a:solidFill>
            <a:schemeClr val="accent2"/>
          </a:solidFill>
          <a:ln w="9525">
            <a:noFill/>
          </a:ln>
        </p:spPr>
        <p:txBody>
          <a:bodyPr anchor="t"/>
          <a:lstStyle/>
          <a:p>
            <a:pPr defTabSz="913130"/>
            <a:endParaRPr lang="zh-CN" altLang="en-US" dirty="0">
              <a:solidFill>
                <a:srgbClr val="006794"/>
              </a:solidFill>
              <a:latin typeface="Arial" panose="020B0604020202020204" pitchFamily="34" charset="0"/>
              <a:ea typeface="宋体" panose="02010600030101010101" pitchFamily="2" charset="-122"/>
            </a:endParaRPr>
          </a:p>
        </p:txBody>
      </p:sp>
      <p:sp>
        <p:nvSpPr>
          <p:cNvPr id="3" name="TextBox 118"/>
          <p:cNvSpPr txBox="1"/>
          <p:nvPr/>
        </p:nvSpPr>
        <p:spPr>
          <a:xfrm>
            <a:off x="4852670" y="4996889"/>
            <a:ext cx="495935" cy="706755"/>
          </a:xfrm>
          <a:prstGeom prst="rect">
            <a:avLst/>
          </a:prstGeom>
          <a:noFill/>
          <a:ln w="9525">
            <a:noFill/>
          </a:ln>
        </p:spPr>
        <p:txBody>
          <a:bodyPr wrap="none" anchor="t">
            <a:spAutoFit/>
          </a:bodyPr>
          <a:lstStyle/>
          <a:p>
            <a:pPr defTabSz="913130"/>
            <a:r>
              <a:rPr lang="en-US" altLang="zh-CN" sz="4000" b="1" dirty="0" smtClean="0">
                <a:solidFill>
                  <a:srgbClr val="FFFFFF"/>
                </a:solidFill>
                <a:latin typeface="微软雅黑" panose="020B0503020204020204" pitchFamily="34" charset="-122"/>
                <a:ea typeface="微软雅黑" panose="020B0503020204020204" pitchFamily="34" charset="-122"/>
              </a:rPr>
              <a:t>4</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31" name="TextBox 117">
            <a:extLst>
              <a:ext uri="{FF2B5EF4-FFF2-40B4-BE49-F238E27FC236}">
                <a16:creationId xmlns:a16="http://schemas.microsoft.com/office/drawing/2014/main" id="{F353E1C1-A307-4BBB-94C5-81E4EBBC89A1}"/>
              </a:ext>
            </a:extLst>
          </p:cNvPr>
          <p:cNvSpPr txBox="1"/>
          <p:nvPr/>
        </p:nvSpPr>
        <p:spPr>
          <a:xfrm>
            <a:off x="5808980" y="3057565"/>
            <a:ext cx="5914233" cy="553998"/>
          </a:xfrm>
          <a:prstGeom prst="rect">
            <a:avLst/>
          </a:prstGeom>
          <a:noFill/>
          <a:ln w="9525">
            <a:noFill/>
          </a:ln>
        </p:spPr>
        <p:txBody>
          <a:bodyPr wrap="square" anchor="t">
            <a:spAutoFit/>
          </a:bodyPr>
          <a:lstStyle/>
          <a:p>
            <a:pPr defTabSz="913130"/>
            <a:r>
              <a:rPr lang="zh-CN" altLang="en-US" sz="3000" b="1" dirty="0" smtClean="0">
                <a:solidFill>
                  <a:srgbClr val="3C3C3C"/>
                </a:solidFill>
                <a:latin typeface="微软雅黑" panose="020B0503020204020204" pitchFamily="34" charset="-122"/>
              </a:rPr>
              <a:t>合同</a:t>
            </a:r>
            <a:r>
              <a:rPr lang="zh-CN" altLang="en-US" sz="3000" b="1" dirty="0">
                <a:solidFill>
                  <a:srgbClr val="3C3C3C"/>
                </a:solidFill>
                <a:latin typeface="微软雅黑" panose="020B0503020204020204" pitchFamily="34" charset="-122"/>
              </a:rPr>
              <a:t>的订立及技术合同类型</a:t>
            </a:r>
          </a:p>
        </p:txBody>
      </p:sp>
      <p:sp>
        <p:nvSpPr>
          <p:cNvPr id="32" name="TextBox 117">
            <a:extLst>
              <a:ext uri="{FF2B5EF4-FFF2-40B4-BE49-F238E27FC236}">
                <a16:creationId xmlns:a16="http://schemas.microsoft.com/office/drawing/2014/main" id="{F8909E20-65D6-4089-8F6D-BE9D9D4B6200}"/>
              </a:ext>
            </a:extLst>
          </p:cNvPr>
          <p:cNvSpPr txBox="1"/>
          <p:nvPr/>
        </p:nvSpPr>
        <p:spPr>
          <a:xfrm>
            <a:off x="5808978" y="2070140"/>
            <a:ext cx="5544821" cy="553998"/>
          </a:xfrm>
          <a:prstGeom prst="rect">
            <a:avLst/>
          </a:prstGeom>
          <a:noFill/>
          <a:ln w="9525">
            <a:noFill/>
          </a:ln>
        </p:spPr>
        <p:txBody>
          <a:bodyPr wrap="square" anchor="t">
            <a:spAutoFit/>
          </a:bodyPr>
          <a:lstStyle/>
          <a:p>
            <a:pPr defTabSz="913130"/>
            <a:r>
              <a:rPr lang="zh-CN" altLang="en-US" sz="3000" b="1" dirty="0">
                <a:solidFill>
                  <a:srgbClr val="3C3C3C"/>
                </a:solidFill>
                <a:latin typeface="微软雅黑" panose="020B0503020204020204" pitchFamily="34" charset="-122"/>
              </a:rPr>
              <a:t>科技</a:t>
            </a:r>
            <a:r>
              <a:rPr lang="zh-CN" altLang="en-US" sz="3000" b="1" dirty="0" smtClean="0">
                <a:solidFill>
                  <a:srgbClr val="3C3C3C"/>
                </a:solidFill>
                <a:latin typeface="微软雅黑" panose="020B0503020204020204" pitchFamily="34" charset="-122"/>
              </a:rPr>
              <a:t>成果转化的一般规定</a:t>
            </a:r>
            <a:endParaRPr lang="zh-CN" altLang="en-US" sz="3000" b="1" dirty="0">
              <a:solidFill>
                <a:srgbClr val="3C3C3C"/>
              </a:solidFill>
              <a:latin typeface="微软雅黑" panose="020B0503020204020204" pitchFamily="34" charset="-122"/>
            </a:endParaRPr>
          </a:p>
        </p:txBody>
      </p:sp>
      <p:sp>
        <p:nvSpPr>
          <p:cNvPr id="33" name="TextBox 117">
            <a:extLst>
              <a:ext uri="{FF2B5EF4-FFF2-40B4-BE49-F238E27FC236}">
                <a16:creationId xmlns:a16="http://schemas.microsoft.com/office/drawing/2014/main" id="{8B9C2F3E-C22A-4753-94F0-F106CDCF065A}"/>
              </a:ext>
            </a:extLst>
          </p:cNvPr>
          <p:cNvSpPr txBox="1"/>
          <p:nvPr/>
        </p:nvSpPr>
        <p:spPr>
          <a:xfrm>
            <a:off x="5808977" y="1021616"/>
            <a:ext cx="6089335" cy="553998"/>
          </a:xfrm>
          <a:prstGeom prst="rect">
            <a:avLst/>
          </a:prstGeom>
          <a:noFill/>
          <a:ln w="9525">
            <a:noFill/>
          </a:ln>
        </p:spPr>
        <p:txBody>
          <a:bodyPr wrap="square" anchor="t">
            <a:spAutoFit/>
          </a:bodyPr>
          <a:lstStyle/>
          <a:p>
            <a:pPr defTabSz="913130"/>
            <a:r>
              <a:rPr lang="zh-CN" altLang="en-US" sz="3000" b="1" dirty="0" smtClean="0">
                <a:solidFill>
                  <a:srgbClr val="FF0000"/>
                </a:solidFill>
                <a:latin typeface="微软雅黑" panose="020B0503020204020204" pitchFamily="34" charset="-122"/>
                <a:ea typeface="微软雅黑" panose="020B0503020204020204" pitchFamily="34" charset="-122"/>
              </a:rPr>
              <a:t>引言</a:t>
            </a:r>
            <a:r>
              <a:rPr lang="en-US" altLang="zh-CN" sz="3000" b="1" dirty="0" smtClean="0">
                <a:solidFill>
                  <a:srgbClr val="3C3C3C"/>
                </a:solidFill>
                <a:latin typeface="微软雅黑" panose="020B0503020204020204" pitchFamily="34" charset="-122"/>
                <a:ea typeface="微软雅黑" panose="020B0503020204020204" pitchFamily="34" charset="-122"/>
              </a:rPr>
              <a:t>—</a:t>
            </a:r>
            <a:r>
              <a:rPr lang="zh-CN" altLang="en-US" sz="3000" b="1" dirty="0" smtClean="0">
                <a:solidFill>
                  <a:srgbClr val="3C3C3C"/>
                </a:solidFill>
                <a:latin typeface="微软雅黑" panose="020B0503020204020204" pitchFamily="34" charset="-122"/>
              </a:rPr>
              <a:t>知识产权与科技成果的关系</a:t>
            </a:r>
            <a:endParaRPr lang="zh-CN" altLang="en-US" sz="3000" b="1" dirty="0">
              <a:solidFill>
                <a:srgbClr val="3C3C3C"/>
              </a:solidFill>
              <a:latin typeface="微软雅黑" panose="020B0503020204020204" pitchFamily="34" charset="-122"/>
              <a:ea typeface="微软雅黑" panose="020B0503020204020204" pitchFamily="34" charset="-122"/>
            </a:endParaRPr>
          </a:p>
        </p:txBody>
      </p:sp>
      <p:sp>
        <p:nvSpPr>
          <p:cNvPr id="34" name="TextBox 117">
            <a:extLst>
              <a:ext uri="{FF2B5EF4-FFF2-40B4-BE49-F238E27FC236}">
                <a16:creationId xmlns:a16="http://schemas.microsoft.com/office/drawing/2014/main" id="{1B0B405E-D1B4-4C98-8653-DB623AA9D596}"/>
              </a:ext>
            </a:extLst>
          </p:cNvPr>
          <p:cNvSpPr txBox="1"/>
          <p:nvPr/>
        </p:nvSpPr>
        <p:spPr>
          <a:xfrm>
            <a:off x="5623707" y="5022393"/>
            <a:ext cx="6127749" cy="553998"/>
          </a:xfrm>
          <a:prstGeom prst="rect">
            <a:avLst/>
          </a:prstGeom>
          <a:noFill/>
          <a:ln w="9525">
            <a:noFill/>
          </a:ln>
        </p:spPr>
        <p:txBody>
          <a:bodyPr wrap="square" anchor="t">
            <a:spAutoFit/>
          </a:bodyPr>
          <a:lstStyle/>
          <a:p>
            <a:pPr defTabSz="913130"/>
            <a:r>
              <a:rPr lang="zh-CN" altLang="en-US" sz="3000" b="1" dirty="0" smtClean="0">
                <a:solidFill>
                  <a:srgbClr val="3C3C3C"/>
                </a:solidFill>
                <a:latin typeface="微软雅黑" panose="020B0503020204020204" pitchFamily="34" charset="-122"/>
              </a:rPr>
              <a:t>与</a:t>
            </a:r>
            <a:r>
              <a:rPr lang="zh-CN" altLang="en-US" sz="3000" b="1" dirty="0">
                <a:solidFill>
                  <a:srgbClr val="3C3C3C"/>
                </a:solidFill>
                <a:latin typeface="微软雅黑" panose="020B0503020204020204" pitchFamily="34" charset="-122"/>
              </a:rPr>
              <a:t>知识产权相关合同的风险防范</a:t>
            </a:r>
          </a:p>
        </p:txBody>
      </p:sp>
      <p:sp>
        <p:nvSpPr>
          <p:cNvPr id="37" name="TextBox 118">
            <a:extLst>
              <a:ext uri="{FF2B5EF4-FFF2-40B4-BE49-F238E27FC236}">
                <a16:creationId xmlns:a16="http://schemas.microsoft.com/office/drawing/2014/main" id="{5D393A52-0A1F-4EC7-8241-11D2B4B3771B}"/>
              </a:ext>
            </a:extLst>
          </p:cNvPr>
          <p:cNvSpPr txBox="1"/>
          <p:nvPr/>
        </p:nvSpPr>
        <p:spPr>
          <a:xfrm>
            <a:off x="4986338" y="5895975"/>
            <a:ext cx="500062" cy="708025"/>
          </a:xfrm>
          <a:prstGeom prst="rect">
            <a:avLst/>
          </a:prstGeom>
          <a:noFill/>
          <a:ln w="9525">
            <a:noFill/>
          </a:ln>
        </p:spPr>
        <p:txBody>
          <a:bodyPr wrap="none" anchor="t">
            <a:spAutoFit/>
          </a:bodyPr>
          <a:lstStyle/>
          <a:p>
            <a:pPr defTabSz="913130"/>
            <a:r>
              <a:rPr lang="en-US" altLang="zh-CN" sz="4000" b="1" dirty="0">
                <a:solidFill>
                  <a:srgbClr val="FFFFFF"/>
                </a:solidFill>
                <a:latin typeface="微软雅黑" panose="020B0503020204020204" pitchFamily="34" charset="-122"/>
                <a:ea typeface="微软雅黑" panose="020B0503020204020204" pitchFamily="34" charset="-122"/>
              </a:rPr>
              <a:t>4</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40" name="TextBox 118">
            <a:extLst>
              <a:ext uri="{FF2B5EF4-FFF2-40B4-BE49-F238E27FC236}">
                <a16:creationId xmlns:a16="http://schemas.microsoft.com/office/drawing/2014/main" id="{3B82BBDF-1F96-48B0-9093-89AFF1E97CBC}"/>
              </a:ext>
            </a:extLst>
          </p:cNvPr>
          <p:cNvSpPr txBox="1"/>
          <p:nvPr/>
        </p:nvSpPr>
        <p:spPr>
          <a:xfrm>
            <a:off x="4986338" y="5928359"/>
            <a:ext cx="500458" cy="707886"/>
          </a:xfrm>
          <a:prstGeom prst="rect">
            <a:avLst/>
          </a:prstGeom>
          <a:noFill/>
          <a:ln w="9525">
            <a:noFill/>
          </a:ln>
        </p:spPr>
        <p:txBody>
          <a:bodyPr wrap="none" anchor="t">
            <a:spAutoFit/>
          </a:bodyPr>
          <a:lstStyle/>
          <a:p>
            <a:pPr defTabSz="913130"/>
            <a:r>
              <a:rPr lang="en-US" altLang="zh-CN" sz="4000" b="1" dirty="0">
                <a:solidFill>
                  <a:srgbClr val="FFFFFF"/>
                </a:solidFill>
                <a:latin typeface="微软雅黑" panose="020B0503020204020204" pitchFamily="34" charset="-122"/>
                <a:ea typeface="微软雅黑" panose="020B0503020204020204" pitchFamily="34" charset="-122"/>
              </a:rPr>
              <a:t>6</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363"/>
                                        </p:tgtEl>
                                        <p:attrNameLst>
                                          <p:attrName>style.visibility</p:attrName>
                                        </p:attrNameLst>
                                      </p:cBhvr>
                                      <p:to>
                                        <p:strVal val="visible"/>
                                      </p:to>
                                    </p:set>
                                    <p:animEffect transition="in" filter="wipe(left)">
                                      <p:cBhvr>
                                        <p:cTn id="7" dur="500"/>
                                        <p:tgtEl>
                                          <p:spTgt spid="143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66"/>
                                        </p:tgtEl>
                                        <p:attrNameLst>
                                          <p:attrName>style.visibility</p:attrName>
                                        </p:attrNameLst>
                                      </p:cBhvr>
                                      <p:to>
                                        <p:strVal val="visible"/>
                                      </p:to>
                                    </p:set>
                                    <p:animEffect transition="in" filter="wipe(left)">
                                      <p:cBhvr>
                                        <p:cTn id="11" dur="500"/>
                                        <p:tgtEl>
                                          <p:spTgt spid="1436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367"/>
                                        </p:tgtEl>
                                        <p:attrNameLst>
                                          <p:attrName>style.visibility</p:attrName>
                                        </p:attrNameLst>
                                      </p:cBhvr>
                                      <p:to>
                                        <p:strVal val="visible"/>
                                      </p:to>
                                    </p:set>
                                    <p:animEffect transition="in" filter="wipe(left)">
                                      <p:cBhvr>
                                        <p:cTn id="14" dur="500"/>
                                        <p:tgtEl>
                                          <p:spTgt spid="14367"/>
                                        </p:tgtEl>
                                      </p:cBhvr>
                                    </p:animEffect>
                                  </p:childTnLst>
                                </p:cTn>
                              </p:par>
                            </p:childTnLst>
                          </p:cTn>
                        </p:par>
                        <p:par>
                          <p:cTn id="15" fill="hold">
                            <p:stCondLst>
                              <p:cond delay="1000"/>
                            </p:stCondLst>
                            <p:childTnLst>
                              <p:par>
                                <p:cTn id="16" presetID="2" presetClass="entr" presetSubtype="12" fill="hold" nodeType="afterEffect">
                                  <p:stCondLst>
                                    <p:cond delay="0"/>
                                  </p:stCondLst>
                                  <p:childTnLst>
                                    <p:set>
                                      <p:cBhvr>
                                        <p:cTn id="17" dur="1" fill="hold">
                                          <p:stCondLst>
                                            <p:cond delay="0"/>
                                          </p:stCondLst>
                                        </p:cTn>
                                        <p:tgtEl>
                                          <p:spTgt spid="14339"/>
                                        </p:tgtEl>
                                        <p:attrNameLst>
                                          <p:attrName>style.visibility</p:attrName>
                                        </p:attrNameLst>
                                      </p:cBhvr>
                                      <p:to>
                                        <p:strVal val="visible"/>
                                      </p:to>
                                    </p:set>
                                    <p:anim calcmode="lin" valueType="num">
                                      <p:cBhvr>
                                        <p:cTn id="18" dur="500" fill="hold"/>
                                        <p:tgtEl>
                                          <p:spTgt spid="14339"/>
                                        </p:tgtEl>
                                        <p:attrNameLst>
                                          <p:attrName>ppt_x</p:attrName>
                                        </p:attrNameLst>
                                      </p:cBhvr>
                                      <p:tavLst>
                                        <p:tav tm="0">
                                          <p:val>
                                            <p:strVal val="0-#ppt_w/2"/>
                                          </p:val>
                                        </p:tav>
                                        <p:tav tm="100000">
                                          <p:val>
                                            <p:strVal val="#ppt_x"/>
                                          </p:val>
                                        </p:tav>
                                      </p:tavLst>
                                    </p:anim>
                                    <p:anim calcmode="lin" valueType="num">
                                      <p:cBhvr>
                                        <p:cTn id="19" dur="500" fill="hold"/>
                                        <p:tgtEl>
                                          <p:spTgt spid="14339"/>
                                        </p:tgtEl>
                                        <p:attrNameLst>
                                          <p:attrName>ppt_y</p:attrName>
                                        </p:attrNameLst>
                                      </p:cBhvr>
                                      <p:tavLst>
                                        <p:tav tm="0">
                                          <p:val>
                                            <p:strVal val="1+#ppt_h/2"/>
                                          </p:val>
                                        </p:tav>
                                        <p:tav tm="100000">
                                          <p:val>
                                            <p:strVal val="#ppt_y"/>
                                          </p:val>
                                        </p:tav>
                                      </p:tavLst>
                                    </p:anim>
                                  </p:childTnLst>
                                </p:cTn>
                              </p:par>
                              <p:par>
                                <p:cTn id="20" presetID="2" presetClass="entr" presetSubtype="12" fill="hold" nodeType="withEffect">
                                  <p:stCondLst>
                                    <p:cond delay="100"/>
                                  </p:stCondLst>
                                  <p:childTnLst>
                                    <p:set>
                                      <p:cBhvr>
                                        <p:cTn id="21" dur="1" fill="hold">
                                          <p:stCondLst>
                                            <p:cond delay="0"/>
                                          </p:stCondLst>
                                        </p:cTn>
                                        <p:tgtEl>
                                          <p:spTgt spid="14342"/>
                                        </p:tgtEl>
                                        <p:attrNameLst>
                                          <p:attrName>style.visibility</p:attrName>
                                        </p:attrNameLst>
                                      </p:cBhvr>
                                      <p:to>
                                        <p:strVal val="visible"/>
                                      </p:to>
                                    </p:set>
                                    <p:anim calcmode="lin" valueType="num">
                                      <p:cBhvr>
                                        <p:cTn id="22" dur="500" fill="hold"/>
                                        <p:tgtEl>
                                          <p:spTgt spid="14342"/>
                                        </p:tgtEl>
                                        <p:attrNameLst>
                                          <p:attrName>ppt_x</p:attrName>
                                        </p:attrNameLst>
                                      </p:cBhvr>
                                      <p:tavLst>
                                        <p:tav tm="0">
                                          <p:val>
                                            <p:strVal val="0-#ppt_w/2"/>
                                          </p:val>
                                        </p:tav>
                                        <p:tav tm="100000">
                                          <p:val>
                                            <p:strVal val="#ppt_x"/>
                                          </p:val>
                                        </p:tav>
                                      </p:tavLst>
                                    </p:anim>
                                    <p:anim calcmode="lin" valueType="num">
                                      <p:cBhvr>
                                        <p:cTn id="23" dur="500" fill="hold"/>
                                        <p:tgtEl>
                                          <p:spTgt spid="14342"/>
                                        </p:tgtEl>
                                        <p:attrNameLst>
                                          <p:attrName>ppt_y</p:attrName>
                                        </p:attrNameLst>
                                      </p:cBhvr>
                                      <p:tavLst>
                                        <p:tav tm="0">
                                          <p:val>
                                            <p:strVal val="1+#ppt_h/2"/>
                                          </p:val>
                                        </p:tav>
                                        <p:tav tm="100000">
                                          <p:val>
                                            <p:strVal val="#ppt_y"/>
                                          </p:val>
                                        </p:tav>
                                      </p:tavLst>
                                    </p:anim>
                                  </p:childTnLst>
                                </p:cTn>
                              </p:par>
                              <p:par>
                                <p:cTn id="24" presetID="2" presetClass="entr" presetSubtype="12" fill="hold" nodeType="withEffect">
                                  <p:stCondLst>
                                    <p:cond delay="200"/>
                                  </p:stCondLst>
                                  <p:childTnLst>
                                    <p:set>
                                      <p:cBhvr>
                                        <p:cTn id="25" dur="1" fill="hold">
                                          <p:stCondLst>
                                            <p:cond delay="0"/>
                                          </p:stCondLst>
                                        </p:cTn>
                                        <p:tgtEl>
                                          <p:spTgt spid="14345"/>
                                        </p:tgtEl>
                                        <p:attrNameLst>
                                          <p:attrName>style.visibility</p:attrName>
                                        </p:attrNameLst>
                                      </p:cBhvr>
                                      <p:to>
                                        <p:strVal val="visible"/>
                                      </p:to>
                                    </p:set>
                                    <p:anim calcmode="lin" valueType="num">
                                      <p:cBhvr>
                                        <p:cTn id="26" dur="500" fill="hold"/>
                                        <p:tgtEl>
                                          <p:spTgt spid="14345"/>
                                        </p:tgtEl>
                                        <p:attrNameLst>
                                          <p:attrName>ppt_x</p:attrName>
                                        </p:attrNameLst>
                                      </p:cBhvr>
                                      <p:tavLst>
                                        <p:tav tm="0">
                                          <p:val>
                                            <p:strVal val="0-#ppt_w/2"/>
                                          </p:val>
                                        </p:tav>
                                        <p:tav tm="100000">
                                          <p:val>
                                            <p:strVal val="#ppt_x"/>
                                          </p:val>
                                        </p:tav>
                                      </p:tavLst>
                                    </p:anim>
                                    <p:anim calcmode="lin" valueType="num">
                                      <p:cBhvr>
                                        <p:cTn id="27" dur="500" fill="hold"/>
                                        <p:tgtEl>
                                          <p:spTgt spid="14345"/>
                                        </p:tgtEl>
                                        <p:attrNameLst>
                                          <p:attrName>ppt_y</p:attrName>
                                        </p:attrNameLst>
                                      </p:cBhvr>
                                      <p:tavLst>
                                        <p:tav tm="0">
                                          <p:val>
                                            <p:strVal val="1+#ppt_h/2"/>
                                          </p:val>
                                        </p:tav>
                                        <p:tav tm="100000">
                                          <p:val>
                                            <p:strVal val="#ppt_y"/>
                                          </p:val>
                                        </p:tav>
                                      </p:tavLst>
                                    </p:anim>
                                  </p:childTnLst>
                                </p:cTn>
                              </p:par>
                              <p:par>
                                <p:cTn id="28" presetID="2" presetClass="entr" presetSubtype="12" fill="hold" nodeType="withEffect">
                                  <p:stCondLst>
                                    <p:cond delay="300"/>
                                  </p:stCondLst>
                                  <p:childTnLst>
                                    <p:set>
                                      <p:cBhvr>
                                        <p:cTn id="29" dur="1" fill="hold">
                                          <p:stCondLst>
                                            <p:cond delay="0"/>
                                          </p:stCondLst>
                                        </p:cTn>
                                        <p:tgtEl>
                                          <p:spTgt spid="14348"/>
                                        </p:tgtEl>
                                        <p:attrNameLst>
                                          <p:attrName>style.visibility</p:attrName>
                                        </p:attrNameLst>
                                      </p:cBhvr>
                                      <p:to>
                                        <p:strVal val="visible"/>
                                      </p:to>
                                    </p:set>
                                    <p:anim calcmode="lin" valueType="num">
                                      <p:cBhvr>
                                        <p:cTn id="30" dur="500" fill="hold"/>
                                        <p:tgtEl>
                                          <p:spTgt spid="14348"/>
                                        </p:tgtEl>
                                        <p:attrNameLst>
                                          <p:attrName>ppt_x</p:attrName>
                                        </p:attrNameLst>
                                      </p:cBhvr>
                                      <p:tavLst>
                                        <p:tav tm="0">
                                          <p:val>
                                            <p:strVal val="0-#ppt_w/2"/>
                                          </p:val>
                                        </p:tav>
                                        <p:tav tm="100000">
                                          <p:val>
                                            <p:strVal val="#ppt_x"/>
                                          </p:val>
                                        </p:tav>
                                      </p:tavLst>
                                    </p:anim>
                                    <p:anim calcmode="lin" valueType="num">
                                      <p:cBhvr>
                                        <p:cTn id="31" dur="500" fill="hold"/>
                                        <p:tgtEl>
                                          <p:spTgt spid="14348"/>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2" presetClass="entr" presetSubtype="4" fill="hold" nodeType="afterEffect">
                                  <p:stCondLst>
                                    <p:cond delay="0"/>
                                  </p:stCondLst>
                                  <p:childTnLst>
                                    <p:set>
                                      <p:cBhvr>
                                        <p:cTn id="34" dur="1" fill="hold">
                                          <p:stCondLst>
                                            <p:cond delay="0"/>
                                          </p:stCondLst>
                                        </p:cTn>
                                        <p:tgtEl>
                                          <p:spTgt spid="14338"/>
                                        </p:tgtEl>
                                        <p:attrNameLst>
                                          <p:attrName>style.visibility</p:attrName>
                                        </p:attrNameLst>
                                      </p:cBhvr>
                                      <p:to>
                                        <p:strVal val="visible"/>
                                      </p:to>
                                    </p:set>
                                    <p:animEffect transition="in" filter="wipe(down)">
                                      <p:cBhvr>
                                        <p:cTn id="35" dur="300"/>
                                        <p:tgtEl>
                                          <p:spTgt spid="14338"/>
                                        </p:tgtEl>
                                      </p:cBhvr>
                                    </p:animEffect>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14340"/>
                                        </p:tgtEl>
                                        <p:attrNameLst>
                                          <p:attrName>style.visibility</p:attrName>
                                        </p:attrNameLst>
                                      </p:cBhvr>
                                      <p:to>
                                        <p:strVal val="visible"/>
                                      </p:to>
                                    </p:set>
                                    <p:animEffect transition="in" filter="wipe(up)">
                                      <p:cBhvr>
                                        <p:cTn id="39" dur="500"/>
                                        <p:tgtEl>
                                          <p:spTgt spid="14340"/>
                                        </p:tgtEl>
                                      </p:cBhvr>
                                    </p:animEffect>
                                  </p:childTnLst>
                                </p:cTn>
                              </p:par>
                            </p:childTnLst>
                          </p:cTn>
                        </p:par>
                        <p:par>
                          <p:cTn id="40" fill="hold">
                            <p:stCondLst>
                              <p:cond delay="2500"/>
                            </p:stCondLst>
                            <p:childTnLst>
                              <p:par>
                                <p:cTn id="41" presetID="1" presetClass="entr" presetSubtype="0" fill="hold" grpId="0" nodeType="afterEffect">
                                  <p:stCondLst>
                                    <p:cond delay="0"/>
                                  </p:stCondLst>
                                  <p:childTnLst>
                                    <p:set>
                                      <p:cBhvr>
                                        <p:cTn id="42" dur="1" fill="hold">
                                          <p:stCondLst>
                                            <p:cond delay="0"/>
                                          </p:stCondLst>
                                        </p:cTn>
                                        <p:tgtEl>
                                          <p:spTgt spid="14354"/>
                                        </p:tgtEl>
                                        <p:attrNameLst>
                                          <p:attrName>style.visibility</p:attrName>
                                        </p:attrNameLst>
                                      </p:cBhvr>
                                      <p:to>
                                        <p:strVal val="visible"/>
                                      </p:to>
                                    </p:set>
                                  </p:childTnLst>
                                </p:cTn>
                              </p:par>
                            </p:childTnLst>
                          </p:cTn>
                        </p:par>
                        <p:par>
                          <p:cTn id="43" fill="hold">
                            <p:stCondLst>
                              <p:cond delay="2500"/>
                            </p:stCondLst>
                            <p:childTnLst>
                              <p:par>
                                <p:cTn id="44" presetID="22" presetClass="entr" presetSubtype="4" fill="hold" nodeType="afterEffect">
                                  <p:stCondLst>
                                    <p:cond delay="0"/>
                                  </p:stCondLst>
                                  <p:childTnLst>
                                    <p:set>
                                      <p:cBhvr>
                                        <p:cTn id="45" dur="1" fill="hold">
                                          <p:stCondLst>
                                            <p:cond delay="0"/>
                                          </p:stCondLst>
                                        </p:cTn>
                                        <p:tgtEl>
                                          <p:spTgt spid="14341"/>
                                        </p:tgtEl>
                                        <p:attrNameLst>
                                          <p:attrName>style.visibility</p:attrName>
                                        </p:attrNameLst>
                                      </p:cBhvr>
                                      <p:to>
                                        <p:strVal val="visible"/>
                                      </p:to>
                                    </p:set>
                                    <p:animEffect transition="in" filter="wipe(down)">
                                      <p:cBhvr>
                                        <p:cTn id="46" dur="300"/>
                                        <p:tgtEl>
                                          <p:spTgt spid="14341"/>
                                        </p:tgtEl>
                                      </p:cBhvr>
                                    </p:animEffect>
                                  </p:childTnLst>
                                </p:cTn>
                              </p:par>
                            </p:childTnLst>
                          </p:cTn>
                        </p:par>
                        <p:par>
                          <p:cTn id="47" fill="hold">
                            <p:stCondLst>
                              <p:cond delay="2800"/>
                            </p:stCondLst>
                            <p:childTnLst>
                              <p:par>
                                <p:cTn id="48" presetID="22" presetClass="entr" presetSubtype="1" fill="hold" grpId="0" nodeType="afterEffect">
                                  <p:stCondLst>
                                    <p:cond delay="0"/>
                                  </p:stCondLst>
                                  <p:childTnLst>
                                    <p:set>
                                      <p:cBhvr>
                                        <p:cTn id="49" dur="1" fill="hold">
                                          <p:stCondLst>
                                            <p:cond delay="0"/>
                                          </p:stCondLst>
                                        </p:cTn>
                                        <p:tgtEl>
                                          <p:spTgt spid="14343"/>
                                        </p:tgtEl>
                                        <p:attrNameLst>
                                          <p:attrName>style.visibility</p:attrName>
                                        </p:attrNameLst>
                                      </p:cBhvr>
                                      <p:to>
                                        <p:strVal val="visible"/>
                                      </p:to>
                                    </p:set>
                                    <p:animEffect transition="in" filter="wipe(up)">
                                      <p:cBhvr>
                                        <p:cTn id="50" dur="500"/>
                                        <p:tgtEl>
                                          <p:spTgt spid="14343"/>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14356"/>
                                        </p:tgtEl>
                                        <p:attrNameLst>
                                          <p:attrName>style.visibility</p:attrName>
                                        </p:attrNameLst>
                                      </p:cBhvr>
                                      <p:to>
                                        <p:strVal val="visible"/>
                                      </p:to>
                                    </p:set>
                                  </p:childTnLst>
                                </p:cTn>
                              </p:par>
                            </p:childTnLst>
                          </p:cTn>
                        </p:par>
                        <p:par>
                          <p:cTn id="53" fill="hold">
                            <p:stCondLst>
                              <p:cond delay="3300"/>
                            </p:stCondLst>
                            <p:childTnLst>
                              <p:par>
                                <p:cTn id="54" presetID="22" presetClass="entr" presetSubtype="4" fill="hold" nodeType="afterEffect">
                                  <p:stCondLst>
                                    <p:cond delay="0"/>
                                  </p:stCondLst>
                                  <p:childTnLst>
                                    <p:set>
                                      <p:cBhvr>
                                        <p:cTn id="55" dur="1" fill="hold">
                                          <p:stCondLst>
                                            <p:cond delay="0"/>
                                          </p:stCondLst>
                                        </p:cTn>
                                        <p:tgtEl>
                                          <p:spTgt spid="14344"/>
                                        </p:tgtEl>
                                        <p:attrNameLst>
                                          <p:attrName>style.visibility</p:attrName>
                                        </p:attrNameLst>
                                      </p:cBhvr>
                                      <p:to>
                                        <p:strVal val="visible"/>
                                      </p:to>
                                    </p:set>
                                    <p:animEffect transition="in" filter="wipe(down)">
                                      <p:cBhvr>
                                        <p:cTn id="56" dur="300"/>
                                        <p:tgtEl>
                                          <p:spTgt spid="14344"/>
                                        </p:tgtEl>
                                      </p:cBhvr>
                                    </p:animEffect>
                                  </p:childTnLst>
                                </p:cTn>
                              </p:par>
                            </p:childTnLst>
                          </p:cTn>
                        </p:par>
                        <p:par>
                          <p:cTn id="57" fill="hold">
                            <p:stCondLst>
                              <p:cond delay="3600"/>
                            </p:stCondLst>
                            <p:childTnLst>
                              <p:par>
                                <p:cTn id="58" presetID="22" presetClass="entr" presetSubtype="1" fill="hold" grpId="0" nodeType="afterEffect">
                                  <p:stCondLst>
                                    <p:cond delay="0"/>
                                  </p:stCondLst>
                                  <p:childTnLst>
                                    <p:set>
                                      <p:cBhvr>
                                        <p:cTn id="59" dur="1" fill="hold">
                                          <p:stCondLst>
                                            <p:cond delay="0"/>
                                          </p:stCondLst>
                                        </p:cTn>
                                        <p:tgtEl>
                                          <p:spTgt spid="14346"/>
                                        </p:tgtEl>
                                        <p:attrNameLst>
                                          <p:attrName>style.visibility</p:attrName>
                                        </p:attrNameLst>
                                      </p:cBhvr>
                                      <p:to>
                                        <p:strVal val="visible"/>
                                      </p:to>
                                    </p:set>
                                    <p:animEffect transition="in" filter="wipe(up)">
                                      <p:cBhvr>
                                        <p:cTn id="60" dur="500"/>
                                        <p:tgtEl>
                                          <p:spTgt spid="14346"/>
                                        </p:tgtEl>
                                      </p:cBhvr>
                                    </p:animEffect>
                                  </p:childTnLst>
                                </p:cTn>
                              </p:par>
                            </p:childTnLst>
                          </p:cTn>
                        </p:par>
                        <p:par>
                          <p:cTn id="61" fill="hold">
                            <p:stCondLst>
                              <p:cond delay="4100"/>
                            </p:stCondLst>
                            <p:childTnLst>
                              <p:par>
                                <p:cTn id="62" presetID="1" presetClass="entr" presetSubtype="0" fill="hold" grpId="0" nodeType="afterEffect">
                                  <p:stCondLst>
                                    <p:cond delay="0"/>
                                  </p:stCondLst>
                                  <p:childTnLst>
                                    <p:set>
                                      <p:cBhvr>
                                        <p:cTn id="63" dur="1" fill="hold">
                                          <p:stCondLst>
                                            <p:cond delay="0"/>
                                          </p:stCondLst>
                                        </p:cTn>
                                        <p:tgtEl>
                                          <p:spTgt spid="14358"/>
                                        </p:tgtEl>
                                        <p:attrNameLst>
                                          <p:attrName>style.visibility</p:attrName>
                                        </p:attrNameLst>
                                      </p:cBhvr>
                                      <p:to>
                                        <p:strVal val="visible"/>
                                      </p:to>
                                    </p:set>
                                  </p:childTnLst>
                                </p:cTn>
                              </p:par>
                            </p:childTnLst>
                          </p:cTn>
                        </p:par>
                        <p:par>
                          <p:cTn id="64" fill="hold">
                            <p:stCondLst>
                              <p:cond delay="4100"/>
                            </p:stCondLst>
                            <p:childTnLst>
                              <p:par>
                                <p:cTn id="65" presetID="22" presetClass="entr" presetSubtype="1" fill="hold" grpId="0" nodeType="afterEffect">
                                  <p:stCondLst>
                                    <p:cond delay="0"/>
                                  </p:stCondLst>
                                  <p:childTnLst>
                                    <p:set>
                                      <p:cBhvr>
                                        <p:cTn id="66" dur="1" fill="hold">
                                          <p:stCondLst>
                                            <p:cond delay="0"/>
                                          </p:stCondLst>
                                        </p:cTn>
                                        <p:tgtEl>
                                          <p:spTgt spid="14349"/>
                                        </p:tgtEl>
                                        <p:attrNameLst>
                                          <p:attrName>style.visibility</p:attrName>
                                        </p:attrNameLst>
                                      </p:cBhvr>
                                      <p:to>
                                        <p:strVal val="visible"/>
                                      </p:to>
                                    </p:set>
                                    <p:animEffect transition="in" filter="wipe(up)">
                                      <p:cBhvr>
                                        <p:cTn id="67" dur="500"/>
                                        <p:tgtEl>
                                          <p:spTgt spid="14349"/>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14360"/>
                                        </p:tgtEl>
                                        <p:attrNameLst>
                                          <p:attrName>style.visibility</p:attrName>
                                        </p:attrNameLst>
                                      </p:cBhvr>
                                      <p:to>
                                        <p:strVal val="visible"/>
                                      </p:to>
                                    </p:set>
                                  </p:childTnLst>
                                </p:cTn>
                              </p:par>
                            </p:childTnLst>
                          </p:cTn>
                        </p:par>
                        <p:par>
                          <p:cTn id="70" fill="hold">
                            <p:stCondLst>
                              <p:cond delay="4600"/>
                            </p:stCondLst>
                            <p:childTnLst>
                              <p:par>
                                <p:cTn id="71" presetID="22" presetClass="entr" presetSubtype="8" fill="hold" grpId="0" nodeType="afterEffect">
                                  <p:stCondLst>
                                    <p:cond delay="0"/>
                                  </p:stCondLst>
                                  <p:childTnLst>
                                    <p:set>
                                      <p:cBhvr>
                                        <p:cTn id="72" dur="1" fill="hold">
                                          <p:stCondLst>
                                            <p:cond delay="0"/>
                                          </p:stCondLst>
                                        </p:cTn>
                                        <p:tgtEl>
                                          <p:spTgt spid="14359"/>
                                        </p:tgtEl>
                                        <p:attrNameLst>
                                          <p:attrName>style.visibility</p:attrName>
                                        </p:attrNameLst>
                                      </p:cBhvr>
                                      <p:to>
                                        <p:strVal val="visible"/>
                                      </p:to>
                                    </p:set>
                                    <p:animEffect transition="in" filter="wipe(left)">
                                      <p:cBhvr>
                                        <p:cTn id="73" dur="500"/>
                                        <p:tgtEl>
                                          <p:spTgt spid="14359"/>
                                        </p:tgtEl>
                                      </p:cBhvr>
                                    </p:animEffect>
                                  </p:childTnLst>
                                </p:cTn>
                              </p:par>
                            </p:childTnLst>
                          </p:cTn>
                        </p:par>
                        <p:par>
                          <p:cTn id="74" fill="hold">
                            <p:stCondLst>
                              <p:cond delay="5100"/>
                            </p:stCondLst>
                            <p:childTnLst>
                              <p:par>
                                <p:cTn id="75" presetID="1" presetClass="entr" presetSubtype="0" fill="hold" grpId="0" nodeType="afterEffect">
                                  <p:stCondLst>
                                    <p:cond delay="0"/>
                                  </p:stCondLst>
                                  <p:childTnLst>
                                    <p:set>
                                      <p:cBhvr>
                                        <p:cTn id="76" dur="1" fill="hold">
                                          <p:stCondLst>
                                            <p:cond delay="0"/>
                                          </p:stCondLst>
                                        </p:cTn>
                                        <p:tgtEl>
                                          <p:spTgt spid="14362"/>
                                        </p:tgtEl>
                                        <p:attrNameLst>
                                          <p:attrName>style.visibility</p:attrName>
                                        </p:attrNameLst>
                                      </p:cBhvr>
                                      <p:to>
                                        <p:strVal val="visible"/>
                                      </p:to>
                                    </p:set>
                                  </p:childTnLst>
                                </p:cTn>
                              </p:par>
                            </p:childTnLst>
                          </p:cTn>
                        </p:par>
                        <p:par>
                          <p:cTn id="77" fill="hold">
                            <p:stCondLst>
                              <p:cond delay="5100"/>
                            </p:stCondLst>
                            <p:childTnLst>
                              <p:par>
                                <p:cTn id="78" presetID="22" presetClass="entr" presetSubtype="1"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ipe(up)">
                                      <p:cBhvr>
                                        <p:cTn id="80" dur="500"/>
                                        <p:tgtEl>
                                          <p:spTgt spid="2"/>
                                        </p:tgtEl>
                                      </p:cBhvr>
                                    </p:animEffect>
                                  </p:childTnLst>
                                </p:cTn>
                              </p:par>
                              <p:par>
                                <p:cTn id="81" presetID="1" presetClass="entr" presetSubtype="0" fill="hold" grpId="0" nodeType="withEffect">
                                  <p:stCondLst>
                                    <p:cond delay="0"/>
                                  </p:stCondLst>
                                  <p:childTnLst>
                                    <p:set>
                                      <p:cBhvr>
                                        <p:cTn id="82" dur="1" fill="hold">
                                          <p:stCondLst>
                                            <p:cond delay="0"/>
                                          </p:stCondLst>
                                        </p:cTn>
                                        <p:tgtEl>
                                          <p:spTgt spid="3"/>
                                        </p:tgtEl>
                                        <p:attrNameLst>
                                          <p:attrName>style.visibility</p:attrName>
                                        </p:attrNameLst>
                                      </p:cBhvr>
                                      <p:to>
                                        <p:strVal val="visible"/>
                                      </p:to>
                                    </p:set>
                                  </p:childTnLst>
                                </p:cTn>
                              </p:par>
                              <p:par>
                                <p:cTn id="83" presetID="2" presetClass="entr" presetSubtype="12" fill="hold" nodeType="withEffect">
                                  <p:stCondLst>
                                    <p:cond delay="300"/>
                                  </p:stCondLst>
                                  <p:childTnLst>
                                    <p:set>
                                      <p:cBhvr>
                                        <p:cTn id="84" dur="1" fill="hold">
                                          <p:stCondLst>
                                            <p:cond delay="0"/>
                                          </p:stCondLst>
                                        </p:cTn>
                                        <p:tgtEl>
                                          <p:spTgt spid="5"/>
                                        </p:tgtEl>
                                        <p:attrNameLst>
                                          <p:attrName>style.visibility</p:attrName>
                                        </p:attrNameLst>
                                      </p:cBhvr>
                                      <p:to>
                                        <p:strVal val="visible"/>
                                      </p:to>
                                    </p:set>
                                    <p:anim calcmode="lin" valueType="num">
                                      <p:cBhvr>
                                        <p:cTn id="85" dur="500" fill="hold"/>
                                        <p:tgtEl>
                                          <p:spTgt spid="5"/>
                                        </p:tgtEl>
                                        <p:attrNameLst>
                                          <p:attrName>ppt_x</p:attrName>
                                        </p:attrNameLst>
                                      </p:cBhvr>
                                      <p:tavLst>
                                        <p:tav tm="0">
                                          <p:val>
                                            <p:strVal val="0-#ppt_w/2"/>
                                          </p:val>
                                        </p:tav>
                                        <p:tav tm="100000">
                                          <p:val>
                                            <p:strVal val="#ppt_x"/>
                                          </p:val>
                                        </p:tav>
                                      </p:tavLst>
                                    </p:anim>
                                    <p:anim calcmode="lin" valueType="num">
                                      <p:cBhvr>
                                        <p:cTn id="86" dur="500" fill="hold"/>
                                        <p:tgtEl>
                                          <p:spTgt spid="5"/>
                                        </p:tgtEl>
                                        <p:attrNameLst>
                                          <p:attrName>ppt_y</p:attrName>
                                        </p:attrNameLst>
                                      </p:cBhvr>
                                      <p:tavLst>
                                        <p:tav tm="0">
                                          <p:val>
                                            <p:strVal val="1+#ppt_h/2"/>
                                          </p:val>
                                        </p:tav>
                                        <p:tav tm="100000">
                                          <p:val>
                                            <p:strVal val="#ppt_y"/>
                                          </p:val>
                                        </p:tav>
                                      </p:tavLst>
                                    </p:anim>
                                  </p:childTnLst>
                                </p:cTn>
                              </p:par>
                            </p:childTnLst>
                          </p:cTn>
                        </p:par>
                        <p:par>
                          <p:cTn id="87" fill="hold">
                            <p:stCondLst>
                              <p:cond delay="5900"/>
                            </p:stCondLst>
                            <p:childTnLst>
                              <p:par>
                                <p:cTn id="88" presetID="22" presetClass="entr" presetSubtype="8" fill="hold" grpId="0" nodeType="after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par>
                          <p:cTn id="91" fill="hold">
                            <p:stCondLst>
                              <p:cond delay="6400"/>
                            </p:stCondLst>
                            <p:childTnLst>
                              <p:par>
                                <p:cTn id="92" presetID="22" presetClass="entr" presetSubtype="8" fill="hold" grpId="0" nodeType="after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wipe(left)">
                                      <p:cBhvr>
                                        <p:cTn id="94" dur="500"/>
                                        <p:tgtEl>
                                          <p:spTgt spid="32"/>
                                        </p:tgtEl>
                                      </p:cBhvr>
                                    </p:animEffect>
                                  </p:childTnLst>
                                </p:cTn>
                              </p:par>
                            </p:childTnLst>
                          </p:cTn>
                        </p:par>
                        <p:par>
                          <p:cTn id="95" fill="hold">
                            <p:stCondLst>
                              <p:cond delay="6900"/>
                            </p:stCondLst>
                            <p:childTnLst>
                              <p:par>
                                <p:cTn id="96" presetID="22" presetClass="entr" presetSubtype="8" fill="hold" grpId="0" nodeType="after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wipe(left)">
                                      <p:cBhvr>
                                        <p:cTn id="98" dur="500"/>
                                        <p:tgtEl>
                                          <p:spTgt spid="33"/>
                                        </p:tgtEl>
                                      </p:cBhvr>
                                    </p:animEffect>
                                  </p:childTnLst>
                                </p:cTn>
                              </p:par>
                            </p:childTnLst>
                          </p:cTn>
                        </p:par>
                        <p:par>
                          <p:cTn id="99" fill="hold">
                            <p:stCondLst>
                              <p:cond delay="7400"/>
                            </p:stCondLst>
                            <p:childTnLst>
                              <p:par>
                                <p:cTn id="100" presetID="22" presetClass="entr" presetSubtype="8" fill="hold" grpId="0" nodeType="after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wipe(left)">
                                      <p:cBhvr>
                                        <p:cTn id="102" dur="500"/>
                                        <p:tgtEl>
                                          <p:spTgt spid="34"/>
                                        </p:tgtEl>
                                      </p:cBhvr>
                                    </p:animEffect>
                                  </p:childTnLst>
                                </p:cTn>
                              </p:par>
                              <p:par>
                                <p:cTn id="103" presetID="1" presetClass="entr" presetSubtype="0" fill="hold" grpId="0"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P spid="14343" grpId="0" animBg="1"/>
      <p:bldP spid="14346" grpId="0" animBg="1"/>
      <p:bldP spid="14349" grpId="0" animBg="1"/>
      <p:bldP spid="14354" grpId="0"/>
      <p:bldP spid="14356" grpId="0" animBg="1"/>
      <p:bldP spid="14358" grpId="0"/>
      <p:bldP spid="14359" grpId="0"/>
      <p:bldP spid="14360" grpId="0"/>
      <p:bldP spid="14362" grpId="0"/>
      <p:bldP spid="14366" grpId="0"/>
      <p:bldP spid="14367" grpId="0"/>
      <p:bldP spid="2" grpId="0" bldLvl="0" animBg="1"/>
      <p:bldP spid="3" grpId="0"/>
      <p:bldP spid="31" grpId="0"/>
      <p:bldP spid="32" grpId="0"/>
      <p:bldP spid="33" grpId="0"/>
      <p:bldP spid="34" grpId="0"/>
      <p:bldP spid="37"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52636"/>
            <a:ext cx="8229600" cy="1265002"/>
          </a:xfrm>
        </p:spPr>
        <p:txBody>
          <a:bodyPr>
            <a:normAutofit fontScale="90000"/>
          </a:bodyPr>
          <a:lstStyle/>
          <a:p>
            <a:r>
              <a:rPr lang="en-US" altLang="zh-CN" b="1" dirty="0" smtClean="0">
                <a:latin typeface="微软雅黑" panose="020B0503020204020204" pitchFamily="34" charset="-122"/>
                <a:ea typeface="微软雅黑" panose="020B0503020204020204" pitchFamily="34" charset="-122"/>
              </a:rPr>
              <a:t/>
            </a:r>
            <a:br>
              <a:rPr lang="en-US" altLang="zh-CN" b="1" dirty="0" smtClean="0">
                <a:latin typeface="微软雅黑" panose="020B0503020204020204" pitchFamily="34" charset="-122"/>
                <a:ea typeface="微软雅黑" panose="020B0503020204020204" pitchFamily="34" charset="-122"/>
              </a:rPr>
            </a:br>
            <a:r>
              <a:rPr lang="zh-CN" altLang="en-US" sz="4000" b="1" dirty="0"/>
              <a:t>知识产权出资涉及的权属变更登记手续</a:t>
            </a:r>
            <a:r>
              <a:rPr lang="en-US" altLang="zh-CN" sz="4000" b="1" dirty="0"/>
              <a:t/>
            </a:r>
            <a:br>
              <a:rPr lang="en-US" altLang="zh-CN" sz="4000" b="1" dirty="0"/>
            </a:br>
            <a:endParaRPr lang="zh-CN" altLang="en-US" sz="4000" b="1" dirty="0"/>
          </a:p>
        </p:txBody>
      </p:sp>
      <p:sp>
        <p:nvSpPr>
          <p:cNvPr id="3" name="内容占位符 2"/>
          <p:cNvSpPr>
            <a:spLocks noGrp="1"/>
          </p:cNvSpPr>
          <p:nvPr>
            <p:ph idx="1"/>
          </p:nvPr>
        </p:nvSpPr>
        <p:spPr>
          <a:xfrm>
            <a:off x="1881158" y="1214422"/>
            <a:ext cx="8175282" cy="4997152"/>
          </a:xfrm>
        </p:spPr>
        <p:txBody>
          <a:bodyPr>
            <a:normAutofit lnSpcReduction="10000"/>
          </a:bodyPr>
          <a:lstStyle/>
          <a:p>
            <a:pPr>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专利实施许可的备案</a:t>
            </a:r>
            <a:endParaRPr lang="en-US" altLang="zh-CN" sz="24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zh-CN" sz="2400" dirty="0">
                <a:latin typeface="宋体" panose="02010600030101010101" pitchFamily="2" charset="-122"/>
                <a:ea typeface="宋体" panose="02010600030101010101" pitchFamily="2" charset="-122"/>
              </a:rPr>
              <a:t>专利权人与他人订立的专利实施许可合同，应当自合同生效之日起</a:t>
            </a:r>
            <a:r>
              <a:rPr lang="en-US" altLang="zh-CN" sz="2400" dirty="0">
                <a:latin typeface="宋体" panose="02010600030101010101" pitchFamily="2" charset="-122"/>
                <a:ea typeface="宋体" panose="02010600030101010101" pitchFamily="2" charset="-122"/>
              </a:rPr>
              <a:t>3</a:t>
            </a:r>
            <a:r>
              <a:rPr lang="zh-CN" altLang="zh-CN" sz="2400" dirty="0">
                <a:latin typeface="宋体" panose="02010600030101010101" pitchFamily="2" charset="-122"/>
                <a:ea typeface="宋体" panose="02010600030101010101" pitchFamily="2" charset="-122"/>
              </a:rPr>
              <a:t>个月内向国务院专利行政部门备案。</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专利法实施细则</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14</a:t>
            </a:r>
            <a:r>
              <a:rPr lang="zh-CN" altLang="en-US" sz="1800" dirty="0">
                <a:latin typeface="宋体" panose="02010600030101010101" pitchFamily="2" charset="-122"/>
                <a:ea typeface="宋体" panose="02010600030101010101" pitchFamily="2" charset="-122"/>
              </a:rPr>
              <a:t>条第</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款）</a:t>
            </a:r>
            <a:endParaRPr lang="en-US" altLang="zh-CN" sz="1800" dirty="0">
              <a:latin typeface="宋体" panose="02010600030101010101" pitchFamily="2" charset="-122"/>
              <a:ea typeface="宋体" panose="02010600030101010101" pitchFamily="2" charset="-122"/>
            </a:endParaRPr>
          </a:p>
          <a:p>
            <a:pPr>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著作权转让和许可的备案</a:t>
            </a:r>
            <a:endParaRPr lang="en-US" altLang="zh-CN" sz="24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zh-CN" sz="2400" dirty="0">
                <a:latin typeface="宋体" panose="02010600030101010101" pitchFamily="2" charset="-122"/>
                <a:ea typeface="宋体" panose="02010600030101010101" pitchFamily="2" charset="-122"/>
              </a:rPr>
              <a:t>与著作权人订立专有许可使用合同、转让合同的，</a:t>
            </a:r>
            <a:r>
              <a:rPr lang="zh-CN" altLang="zh-CN" sz="2400" dirty="0">
                <a:solidFill>
                  <a:srgbClr val="FF0000"/>
                </a:solidFill>
                <a:latin typeface="宋体" panose="02010600030101010101" pitchFamily="2" charset="-122"/>
                <a:ea typeface="宋体" panose="02010600030101010101" pitchFamily="2" charset="-122"/>
              </a:rPr>
              <a:t>可以</a:t>
            </a:r>
            <a:r>
              <a:rPr lang="zh-CN" altLang="zh-CN" sz="2400" dirty="0">
                <a:latin typeface="宋体" panose="02010600030101010101" pitchFamily="2" charset="-122"/>
                <a:ea typeface="宋体" panose="02010600030101010101" pitchFamily="2" charset="-122"/>
              </a:rPr>
              <a:t>向著作权行政管理部门</a:t>
            </a:r>
            <a:r>
              <a:rPr lang="zh-CN" altLang="zh-CN" sz="2400" dirty="0">
                <a:solidFill>
                  <a:srgbClr val="FF0000"/>
                </a:solidFill>
                <a:latin typeface="宋体" panose="02010600030101010101" pitchFamily="2" charset="-122"/>
                <a:ea typeface="宋体" panose="02010600030101010101" pitchFamily="2" charset="-122"/>
              </a:rPr>
              <a:t>备案</a:t>
            </a:r>
            <a:r>
              <a:rPr lang="zh-CN" altLang="zh-CN" sz="24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著作权实施条例</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25</a:t>
            </a:r>
            <a:r>
              <a:rPr lang="zh-CN" altLang="en-US" sz="1800" dirty="0">
                <a:latin typeface="宋体" panose="02010600030101010101" pitchFamily="2" charset="-122"/>
                <a:ea typeface="宋体" panose="02010600030101010101" pitchFamily="2" charset="-122"/>
              </a:rPr>
              <a:t>条）</a:t>
            </a:r>
            <a:endParaRPr lang="en-US" altLang="zh-CN" sz="1800" dirty="0">
              <a:latin typeface="宋体" panose="02010600030101010101" pitchFamily="2" charset="-122"/>
              <a:ea typeface="宋体" panose="02010600030101010101" pitchFamily="2" charset="-122"/>
            </a:endParaRPr>
          </a:p>
          <a:p>
            <a:pPr>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植物新品种申请权或品种权</a:t>
            </a:r>
            <a:r>
              <a:rPr lang="zh-CN" altLang="en-US" sz="1800" dirty="0">
                <a:latin typeface="宋体" panose="02010600030101010101" pitchFamily="2" charset="-122"/>
                <a:ea typeface="宋体" panose="02010600030101010101" pitchFamily="2" charset="-122"/>
              </a:rPr>
              <a:t>转让的登记、公告（</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植物新品种保护条例</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25</a:t>
            </a:r>
            <a:r>
              <a:rPr lang="zh-CN" altLang="en-US" sz="1800" dirty="0">
                <a:latin typeface="宋体" panose="02010600030101010101" pitchFamily="2" charset="-122"/>
                <a:ea typeface="宋体" panose="02010600030101010101" pitchFamily="2" charset="-122"/>
              </a:rPr>
              <a:t>条），但目前没有关于植物新品种实施许可的登记制度；</a:t>
            </a:r>
            <a:endParaRPr lang="en-US" altLang="zh-CN" sz="1800" dirty="0">
              <a:latin typeface="宋体" panose="02010600030101010101" pitchFamily="2" charset="-122"/>
              <a:ea typeface="宋体" panose="02010600030101010101" pitchFamily="2" charset="-122"/>
            </a:endParaRPr>
          </a:p>
          <a:p>
            <a:pPr>
              <a:buFont typeface="Wingdings" panose="05000000000000000000" pitchFamily="2" charset="2"/>
              <a:buChar char="l"/>
            </a:pPr>
            <a:endParaRPr lang="zh-CN" altLang="en-US" sz="1800" dirty="0">
              <a:latin typeface="宋体" panose="02010600030101010101" pitchFamily="2" charset="-122"/>
              <a:ea typeface="宋体" panose="02010600030101010101" pitchFamily="2" charset="-122"/>
            </a:endParaRPr>
          </a:p>
          <a:p>
            <a:pPr>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集成电路布图设计专有权</a:t>
            </a:r>
            <a:r>
              <a:rPr lang="zh-CN" altLang="en-US" sz="1800" dirty="0">
                <a:latin typeface="宋体" panose="02010600030101010101" pitchFamily="2" charset="-122"/>
                <a:ea typeface="宋体" panose="02010600030101010101" pitchFamily="2" charset="-122"/>
              </a:rPr>
              <a:t>转让的登记、公告，没有关于集成电路布图设计专有权许可的登记制度。</a:t>
            </a:r>
            <a:r>
              <a:rPr lang="zh-CN" altLang="zh-CN" sz="1600" dirty="0">
                <a:latin typeface="宋体" panose="02010600030101010101" pitchFamily="2" charset="-122"/>
                <a:ea typeface="宋体" panose="02010600030101010101" pitchFamily="2" charset="-122"/>
              </a:rPr>
              <a:t>许可他人使用其布图设计的，当事人应当订立书面合同。</a:t>
            </a:r>
            <a:r>
              <a:rPr lang="zh-CN" altLang="en-US" sz="16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集成电路布图设计保护条例</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第</a:t>
            </a:r>
            <a:r>
              <a:rPr lang="en-US" altLang="zh-CN" sz="1400" dirty="0">
                <a:latin typeface="宋体" panose="02010600030101010101" pitchFamily="2" charset="-122"/>
                <a:ea typeface="宋体" panose="02010600030101010101" pitchFamily="2" charset="-122"/>
              </a:rPr>
              <a:t>22</a:t>
            </a:r>
            <a:r>
              <a:rPr lang="zh-CN" altLang="en-US" sz="1400" dirty="0">
                <a:latin typeface="宋体" panose="02010600030101010101" pitchFamily="2" charset="-122"/>
                <a:ea typeface="宋体" panose="02010600030101010101" pitchFamily="2" charset="-122"/>
              </a:rPr>
              <a:t>条第</a:t>
            </a:r>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款）</a:t>
            </a:r>
          </a:p>
          <a:p>
            <a:pPr>
              <a:lnSpc>
                <a:spcPct val="150000"/>
              </a:lnSpc>
              <a:buFont typeface="Wingdings" panose="05000000000000000000" pitchFamily="2" charset="2"/>
              <a:buChar char="Ø"/>
            </a:pPr>
            <a:endParaRPr lang="zh-CN" altLang="en-US"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823512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Grp="1"/>
          </p:cNvSpPr>
          <p:nvPr>
            <p:ph type="title"/>
          </p:nvPr>
        </p:nvSpPr>
        <p:spPr>
          <a:xfrm>
            <a:off x="814388" y="0"/>
            <a:ext cx="10539412" cy="1020763"/>
          </a:xfrm>
        </p:spPr>
        <p:txBody>
          <a:bodyPr vert="horz" wrap="square" lIns="91440" tIns="45720" rIns="91440" bIns="45720" anchor="ctr"/>
          <a:lstStyle/>
          <a:p>
            <a:pPr defTabSz="913130"/>
            <a:r>
              <a:rPr lang="zh-CN" altLang="en-US" dirty="0" smtClean="0"/>
              <a:t>二</a:t>
            </a:r>
            <a:r>
              <a:rPr lang="zh-CN" altLang="en-US" kern="1200" dirty="0" smtClean="0">
                <a:latin typeface="+mj-lt"/>
                <a:ea typeface="+mj-ea"/>
                <a:cs typeface="+mj-cs"/>
              </a:rPr>
              <a:t>、合同的订立及技术合同</a:t>
            </a:r>
            <a:r>
              <a:rPr lang="zh-CN" altLang="en-US" dirty="0" smtClean="0">
                <a:latin typeface="微软雅黑" panose="020B0503020204020204" pitchFamily="34" charset="-122"/>
              </a:rPr>
              <a:t>类型</a:t>
            </a:r>
            <a:endParaRPr lang="zh-CN" altLang="en-US" dirty="0">
              <a:latin typeface="微软雅黑" panose="020B0503020204020204" pitchFamily="34" charset="-122"/>
              <a:ea typeface="微软雅黑" panose="020B0503020204020204" pitchFamily="34" charset="-122"/>
            </a:endParaRPr>
          </a:p>
        </p:txBody>
      </p:sp>
      <p:sp>
        <p:nvSpPr>
          <p:cNvPr id="9218" name="Rectangle 5"/>
          <p:cNvSpPr>
            <a:spLocks noGrp="1"/>
          </p:cNvSpPr>
          <p:nvPr>
            <p:ph idx="1"/>
          </p:nvPr>
        </p:nvSpPr>
        <p:spPr>
          <a:xfrm>
            <a:off x="826294" y="1158081"/>
            <a:ext cx="10515600" cy="5060950"/>
          </a:xfrm>
        </p:spPr>
        <p:txBody>
          <a:bodyPr vert="horz" wrap="square" lIns="91440" tIns="45720" rIns="91440" bIns="45720" anchor="t"/>
          <a:lstStyle/>
          <a:p>
            <a:pPr marL="812800" indent="-812800" eaLnBrk="1" hangingPunct="1">
              <a:lnSpc>
                <a:spcPct val="200000"/>
              </a:lnSpc>
              <a:buNone/>
            </a:pPr>
            <a:r>
              <a:rPr lang="zh-CN" altLang="en-US" dirty="0" smtClean="0">
                <a:latin typeface="+mn-ea"/>
              </a:rPr>
              <a:t>（一）民事合同</a:t>
            </a:r>
            <a:r>
              <a:rPr lang="zh-CN" altLang="en-US" dirty="0">
                <a:latin typeface="+mn-ea"/>
              </a:rPr>
              <a:t>的</a:t>
            </a:r>
            <a:r>
              <a:rPr lang="zh-CN" altLang="en-US" dirty="0" smtClean="0">
                <a:latin typeface="+mn-ea"/>
              </a:rPr>
              <a:t>概念和类型</a:t>
            </a:r>
            <a:endParaRPr lang="en-US" altLang="zh-CN" dirty="0" smtClean="0">
              <a:latin typeface="+mn-ea"/>
            </a:endParaRPr>
          </a:p>
          <a:p>
            <a:pPr marL="812800" indent="-812800" eaLnBrk="1" hangingPunct="1">
              <a:lnSpc>
                <a:spcPct val="200000"/>
              </a:lnSpc>
              <a:buNone/>
            </a:pPr>
            <a:r>
              <a:rPr lang="zh-CN" altLang="en-US" dirty="0" smtClean="0">
                <a:latin typeface="+mn-ea"/>
              </a:rPr>
              <a:t>（二）民事合同的订立及格式条款</a:t>
            </a:r>
            <a:endParaRPr lang="en-US" altLang="zh-CN" dirty="0">
              <a:latin typeface="+mn-ea"/>
            </a:endParaRPr>
          </a:p>
          <a:p>
            <a:pPr marL="812800" indent="-812800" eaLnBrk="1" hangingPunct="1">
              <a:lnSpc>
                <a:spcPct val="200000"/>
              </a:lnSpc>
              <a:buNone/>
            </a:pPr>
            <a:r>
              <a:rPr lang="zh-CN" altLang="en-US" dirty="0" smtClean="0">
                <a:latin typeface="+mn-ea"/>
              </a:rPr>
              <a:t>（三</a:t>
            </a:r>
            <a:r>
              <a:rPr lang="zh-CN" altLang="en-US" dirty="0">
                <a:latin typeface="+mn-ea"/>
              </a:rPr>
              <a:t>）技术合同类型及相关知识产权条款</a:t>
            </a:r>
            <a:endParaRPr lang="en-US" altLang="zh-CN" dirty="0" smtClean="0">
              <a:latin typeface="+mn-ea"/>
            </a:endParaRPr>
          </a:p>
        </p:txBody>
      </p:sp>
      <p:sp>
        <p:nvSpPr>
          <p:cNvPr id="9219"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100" b="1"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21</a:t>
            </a:fld>
            <a:endParaRPr kumimoji="0" lang="en-US" altLang="zh-CN" sz="1100" b="1"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mn-cs"/>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230865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146215"/>
            <a:ext cx="10515600" cy="3912168"/>
          </a:xfrm>
        </p:spPr>
        <p:txBody>
          <a:bodyPr/>
          <a:lstStyle/>
          <a:p>
            <a:pPr marL="0" indent="0">
              <a:buNone/>
            </a:pPr>
            <a:r>
              <a:rPr lang="en-US" altLang="zh-CN" sz="3200" b="1" dirty="0"/>
              <a:t> </a:t>
            </a:r>
            <a:r>
              <a:rPr lang="en-US" altLang="zh-CN" sz="3200" b="1" dirty="0" smtClean="0"/>
              <a:t>1. </a:t>
            </a:r>
            <a:r>
              <a:rPr lang="zh-CN" altLang="en-US" sz="3200" b="1" dirty="0" smtClean="0"/>
              <a:t>民事合同的概念</a:t>
            </a:r>
            <a:endParaRPr lang="en-US" altLang="zh-CN" sz="3200" b="1" dirty="0" smtClean="0"/>
          </a:p>
          <a:p>
            <a:pPr marL="0" indent="0">
              <a:buNone/>
            </a:pPr>
            <a:r>
              <a:rPr lang="en-US" altLang="zh-CN" dirty="0" smtClean="0"/>
              <a:t>《</a:t>
            </a:r>
            <a:r>
              <a:rPr lang="zh-CN" altLang="en-US" dirty="0" smtClean="0"/>
              <a:t>民法典</a:t>
            </a:r>
            <a:r>
              <a:rPr lang="en-US" altLang="zh-CN" dirty="0" smtClean="0"/>
              <a:t>》463</a:t>
            </a:r>
            <a:r>
              <a:rPr lang="zh-CN" altLang="en-US" dirty="0" smtClean="0"/>
              <a:t>条：</a:t>
            </a:r>
            <a:r>
              <a:rPr lang="zh-CN" altLang="zh-CN" dirty="0" smtClean="0"/>
              <a:t>合同</a:t>
            </a:r>
            <a:r>
              <a:rPr lang="zh-CN" altLang="zh-CN" dirty="0"/>
              <a:t>是民事主体之间设立、变更、终止民事法律关系的协议</a:t>
            </a:r>
            <a:r>
              <a:rPr lang="zh-CN" altLang="zh-CN" dirty="0" smtClean="0"/>
              <a:t>。</a:t>
            </a:r>
            <a:endParaRPr lang="en-US" altLang="zh-CN" dirty="0" smtClean="0"/>
          </a:p>
          <a:p>
            <a:pPr marL="0" indent="0">
              <a:buNone/>
            </a:pPr>
            <a:r>
              <a:rPr lang="en-US" altLang="zh-CN" dirty="0" smtClean="0"/>
              <a:t> 《</a:t>
            </a:r>
            <a:r>
              <a:rPr lang="zh-CN" altLang="en-US" dirty="0" smtClean="0"/>
              <a:t>民法典</a:t>
            </a:r>
            <a:r>
              <a:rPr lang="en-US" altLang="zh-CN" dirty="0" smtClean="0"/>
              <a:t>》123</a:t>
            </a:r>
            <a:r>
              <a:rPr lang="zh-CN" altLang="zh-CN" dirty="0" smtClean="0"/>
              <a:t>条</a:t>
            </a:r>
            <a:r>
              <a:rPr lang="zh-CN" altLang="en-US" dirty="0" smtClean="0"/>
              <a:t>第一款：</a:t>
            </a:r>
            <a:r>
              <a:rPr lang="zh-CN" altLang="zh-CN" dirty="0" smtClean="0">
                <a:solidFill>
                  <a:srgbClr val="0066FF"/>
                </a:solidFill>
              </a:rPr>
              <a:t>民事</a:t>
            </a:r>
            <a:r>
              <a:rPr lang="zh-CN" altLang="zh-CN" dirty="0">
                <a:solidFill>
                  <a:srgbClr val="0066FF"/>
                </a:solidFill>
              </a:rPr>
              <a:t>主体依法享有知识产权。</a:t>
            </a:r>
            <a:r>
              <a:rPr lang="en-US" altLang="zh-CN" dirty="0"/>
              <a:t/>
            </a:r>
            <a:br>
              <a:rPr lang="en-US" altLang="zh-CN" dirty="0"/>
            </a:br>
            <a:r>
              <a:rPr lang="zh-CN" altLang="zh-CN" dirty="0"/>
              <a:t>　　</a:t>
            </a:r>
            <a:endParaRPr lang="en-US" altLang="zh-CN" dirty="0" smtClean="0"/>
          </a:p>
          <a:p>
            <a:pPr marL="0" indent="0">
              <a:buNone/>
            </a:pPr>
            <a:r>
              <a:rPr lang="zh-CN" altLang="en-US" dirty="0" smtClean="0">
                <a:solidFill>
                  <a:srgbClr val="FF0000"/>
                </a:solidFill>
              </a:rPr>
              <a:t> 思考题：与知识产权有关的合同是否都是民事合同？</a:t>
            </a:r>
            <a:endParaRPr lang="en-US" altLang="zh-CN" dirty="0" smtClean="0">
              <a:solidFill>
                <a:srgbClr val="FF0000"/>
              </a:solidFill>
            </a:endParaRPr>
          </a:p>
          <a:p>
            <a:pPr marL="0" indent="0">
              <a:buNone/>
            </a:pPr>
            <a:r>
              <a:rPr lang="zh-CN" altLang="en-US" dirty="0" smtClean="0"/>
              <a:t> 国家财政资助的科研合同</a:t>
            </a:r>
            <a:endParaRPr lang="en-US" altLang="zh-CN" dirty="0" smtClean="0"/>
          </a:p>
          <a:p>
            <a:pPr marL="0" indent="0">
              <a:buNone/>
            </a:pPr>
            <a:r>
              <a:rPr lang="zh-CN" altLang="en-US" dirty="0" smtClean="0"/>
              <a:t>劳动人事合同中的竞业限制及保密条款</a:t>
            </a:r>
            <a:endParaRPr lang="en-US" altLang="zh-CN" dirty="0" smtClean="0"/>
          </a:p>
          <a:p>
            <a:pPr marL="0" indent="0">
              <a:buNone/>
            </a:pPr>
            <a:r>
              <a:rPr lang="zh-CN" altLang="en-US" dirty="0" smtClean="0"/>
              <a:t>“赋权”试点单位</a:t>
            </a:r>
            <a:r>
              <a:rPr lang="zh-CN" altLang="en-US" dirty="0"/>
              <a:t>与成果完成人签订书面</a:t>
            </a:r>
            <a:r>
              <a:rPr lang="zh-CN" altLang="en-US" dirty="0" smtClean="0"/>
              <a:t>协议</a:t>
            </a:r>
            <a:r>
              <a:rPr lang="en-US" altLang="zh-CN" dirty="0"/>
              <a:t/>
            </a:r>
            <a:br>
              <a:rPr lang="en-US" altLang="zh-CN" dirty="0"/>
            </a:br>
            <a:endParaRPr lang="en-US" altLang="zh-CN" sz="2400" dirty="0" smtClean="0"/>
          </a:p>
        </p:txBody>
      </p:sp>
      <p:sp>
        <p:nvSpPr>
          <p:cNvPr id="3" name="标题 2"/>
          <p:cNvSpPr>
            <a:spLocks noGrp="1"/>
          </p:cNvSpPr>
          <p:nvPr>
            <p:ph type="title"/>
          </p:nvPr>
        </p:nvSpPr>
        <p:spPr/>
        <p:txBody>
          <a:bodyPr>
            <a:normAutofit/>
          </a:bodyPr>
          <a:lstStyle/>
          <a:p>
            <a:r>
              <a:rPr lang="zh-CN" altLang="en-US" dirty="0" smtClean="0"/>
              <a:t>（一）民事</a:t>
            </a:r>
            <a:r>
              <a:rPr lang="zh-CN" altLang="en-US" dirty="0" smtClean="0">
                <a:latin typeface="+mn-ea"/>
              </a:rPr>
              <a:t>合同</a:t>
            </a:r>
            <a:r>
              <a:rPr lang="zh-CN" altLang="en-US" dirty="0">
                <a:latin typeface="+mn-ea"/>
              </a:rPr>
              <a:t>的</a:t>
            </a:r>
            <a:r>
              <a:rPr lang="zh-CN" altLang="en-US" dirty="0" smtClean="0">
                <a:latin typeface="+mn-ea"/>
              </a:rPr>
              <a:t>概念和类型</a:t>
            </a:r>
            <a:endParaRPr lang="zh-CN" altLang="en-US" dirty="0">
              <a:latin typeface="+mn-ea"/>
            </a:endParaRP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22</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656256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15009" y="1194853"/>
            <a:ext cx="10515600" cy="5061482"/>
          </a:xfrm>
        </p:spPr>
        <p:txBody>
          <a:bodyPr/>
          <a:lstStyle/>
          <a:p>
            <a:r>
              <a:rPr lang="en-US" altLang="zh-CN" dirty="0" smtClean="0"/>
              <a:t>《</a:t>
            </a:r>
            <a:r>
              <a:rPr lang="zh-CN" altLang="en-US" dirty="0"/>
              <a:t>民法典</a:t>
            </a:r>
            <a:r>
              <a:rPr lang="en-US" altLang="zh-CN" dirty="0"/>
              <a:t>》</a:t>
            </a:r>
            <a:r>
              <a:rPr lang="zh-CN" altLang="en-US" dirty="0"/>
              <a:t>合同编第二分编　典型合同（</a:t>
            </a:r>
            <a:r>
              <a:rPr lang="en-US" altLang="zh-CN" dirty="0"/>
              <a:t>19</a:t>
            </a:r>
            <a:r>
              <a:rPr lang="zh-CN" altLang="en-US" dirty="0"/>
              <a:t>类</a:t>
            </a:r>
            <a:r>
              <a:rPr lang="zh-CN" altLang="en-US" dirty="0" smtClean="0"/>
              <a:t>）</a:t>
            </a:r>
            <a:endParaRPr lang="en-US" altLang="zh-CN" dirty="0" smtClean="0"/>
          </a:p>
          <a:p>
            <a:endParaRPr lang="zh-CN" altLang="en-US" dirty="0"/>
          </a:p>
          <a:p>
            <a:endParaRPr lang="zh-CN" altLang="en-US" dirty="0"/>
          </a:p>
        </p:txBody>
      </p:sp>
      <p:sp>
        <p:nvSpPr>
          <p:cNvPr id="3" name="标题 2"/>
          <p:cNvSpPr>
            <a:spLocks noGrp="1"/>
          </p:cNvSpPr>
          <p:nvPr>
            <p:ph type="title"/>
          </p:nvPr>
        </p:nvSpPr>
        <p:spPr/>
        <p:txBody>
          <a:bodyPr>
            <a:normAutofit/>
          </a:bodyPr>
          <a:lstStyle/>
          <a:p>
            <a:r>
              <a:rPr lang="en-US" altLang="zh-CN" dirty="0"/>
              <a:t> </a:t>
            </a:r>
            <a:r>
              <a:rPr lang="en-US" altLang="zh-CN" dirty="0" smtClean="0"/>
              <a:t> 2.  </a:t>
            </a:r>
            <a:r>
              <a:rPr lang="zh-CN" altLang="en-US" dirty="0" smtClean="0"/>
              <a:t>民事合同</a:t>
            </a:r>
            <a:r>
              <a:rPr lang="zh-CN" altLang="en-US" dirty="0"/>
              <a:t>的</a:t>
            </a:r>
            <a:r>
              <a:rPr lang="zh-CN" altLang="en-US" dirty="0" smtClean="0"/>
              <a:t>类型</a:t>
            </a:r>
            <a:endParaRPr lang="zh-CN" altLang="en-US" dirty="0"/>
          </a:p>
        </p:txBody>
      </p:sp>
      <p:sp>
        <p:nvSpPr>
          <p:cNvPr id="4" name="文本框 3"/>
          <p:cNvSpPr txBox="1"/>
          <p:nvPr/>
        </p:nvSpPr>
        <p:spPr>
          <a:xfrm>
            <a:off x="906294" y="2214208"/>
            <a:ext cx="4920574" cy="3785652"/>
          </a:xfrm>
          <a:prstGeom prst="rect">
            <a:avLst/>
          </a:prstGeom>
          <a:noFill/>
        </p:spPr>
        <p:txBody>
          <a:bodyPr wrap="square" rtlCol="0">
            <a:spAutoFit/>
          </a:bodyPr>
          <a:lstStyle/>
          <a:p>
            <a:r>
              <a:rPr lang="zh-CN" altLang="en-US" dirty="0" smtClean="0"/>
              <a:t>        </a:t>
            </a:r>
            <a:r>
              <a:rPr lang="zh-CN" altLang="en-US" sz="2000" dirty="0" smtClean="0"/>
              <a:t>第九</a:t>
            </a:r>
            <a:r>
              <a:rPr lang="zh-CN" altLang="en-US" sz="2000" dirty="0"/>
              <a:t>章　买卖合同</a:t>
            </a:r>
            <a:br>
              <a:rPr lang="zh-CN" altLang="en-US" sz="2000" dirty="0"/>
            </a:br>
            <a:r>
              <a:rPr lang="zh-CN" altLang="en-US" sz="2000" dirty="0"/>
              <a:t>　　第十章　供用电、水、气、热力合同</a:t>
            </a:r>
            <a:br>
              <a:rPr lang="zh-CN" altLang="en-US" sz="2000" dirty="0"/>
            </a:br>
            <a:r>
              <a:rPr lang="zh-CN" altLang="en-US" sz="2000" dirty="0"/>
              <a:t>　　第十一章　赠与合同</a:t>
            </a:r>
            <a:br>
              <a:rPr lang="zh-CN" altLang="en-US" sz="2000" dirty="0"/>
            </a:br>
            <a:r>
              <a:rPr lang="zh-CN" altLang="en-US" sz="2000" dirty="0"/>
              <a:t>　　第十二章　借款合同</a:t>
            </a:r>
            <a:br>
              <a:rPr lang="zh-CN" altLang="en-US" sz="2000" dirty="0"/>
            </a:br>
            <a:r>
              <a:rPr lang="zh-CN" altLang="en-US" sz="2000" dirty="0"/>
              <a:t>　　第十三章　保证合同</a:t>
            </a:r>
            <a:br>
              <a:rPr lang="zh-CN" altLang="en-US" sz="2000" dirty="0"/>
            </a:br>
            <a:r>
              <a:rPr lang="zh-CN" altLang="en-US" sz="2000" dirty="0"/>
              <a:t>　　第十四章　租赁合同</a:t>
            </a:r>
            <a:br>
              <a:rPr lang="zh-CN" altLang="en-US" sz="2000" dirty="0"/>
            </a:br>
            <a:r>
              <a:rPr lang="zh-CN" altLang="en-US" sz="2000" dirty="0"/>
              <a:t>　　第十五章　融资租赁合同</a:t>
            </a:r>
            <a:br>
              <a:rPr lang="zh-CN" altLang="en-US" sz="2000" dirty="0"/>
            </a:br>
            <a:r>
              <a:rPr lang="zh-CN" altLang="en-US" sz="2000" dirty="0"/>
              <a:t>　　第十六章　保理合同</a:t>
            </a:r>
            <a:br>
              <a:rPr lang="zh-CN" altLang="en-US" sz="2000" dirty="0"/>
            </a:br>
            <a:r>
              <a:rPr lang="zh-CN" altLang="en-US" sz="2000" dirty="0"/>
              <a:t>　　第十七章　</a:t>
            </a:r>
            <a:r>
              <a:rPr lang="zh-CN" altLang="en-US" sz="2000" dirty="0">
                <a:solidFill>
                  <a:srgbClr val="0070C0"/>
                </a:solidFill>
              </a:rPr>
              <a:t>承揽合同</a:t>
            </a:r>
            <a:r>
              <a:rPr lang="zh-CN" altLang="en-US" sz="2000" dirty="0"/>
              <a:t/>
            </a:r>
            <a:br>
              <a:rPr lang="zh-CN" altLang="en-US" sz="2000" dirty="0"/>
            </a:br>
            <a:r>
              <a:rPr lang="zh-CN" altLang="en-US" sz="2000" dirty="0"/>
              <a:t>　　第十八章　建设工程合同</a:t>
            </a:r>
            <a:br>
              <a:rPr lang="zh-CN" altLang="en-US" sz="2000" dirty="0"/>
            </a:br>
            <a:r>
              <a:rPr lang="zh-CN" altLang="en-US" sz="2000" dirty="0"/>
              <a:t>　　第十九章　运输合同</a:t>
            </a:r>
            <a:br>
              <a:rPr lang="zh-CN" altLang="en-US" sz="2000" dirty="0"/>
            </a:br>
            <a:endParaRPr lang="zh-CN" altLang="en-US" sz="2000" dirty="0"/>
          </a:p>
        </p:txBody>
      </p:sp>
      <p:sp>
        <p:nvSpPr>
          <p:cNvPr id="5" name="文本框 4"/>
          <p:cNvSpPr txBox="1"/>
          <p:nvPr/>
        </p:nvSpPr>
        <p:spPr>
          <a:xfrm>
            <a:off x="6072809" y="2214208"/>
            <a:ext cx="3891064" cy="2616101"/>
          </a:xfrm>
          <a:prstGeom prst="rect">
            <a:avLst/>
          </a:prstGeom>
          <a:noFill/>
        </p:spPr>
        <p:txBody>
          <a:bodyPr wrap="square" rtlCol="0">
            <a:spAutoFit/>
          </a:bodyPr>
          <a:lstStyle/>
          <a:p>
            <a:r>
              <a:rPr lang="en-US" altLang="zh-CN" sz="2400" dirty="0"/>
              <a:t> </a:t>
            </a:r>
            <a:r>
              <a:rPr lang="en-US" altLang="zh-CN" sz="2400" dirty="0" smtClean="0"/>
              <a:t>     </a:t>
            </a:r>
            <a:r>
              <a:rPr lang="zh-CN" altLang="en-US" sz="2400" dirty="0" smtClean="0">
                <a:solidFill>
                  <a:srgbClr val="FF0000"/>
                </a:solidFill>
              </a:rPr>
              <a:t>第二十</a:t>
            </a:r>
            <a:r>
              <a:rPr lang="zh-CN" altLang="en-US" sz="2400" dirty="0">
                <a:solidFill>
                  <a:srgbClr val="FF0000"/>
                </a:solidFill>
              </a:rPr>
              <a:t>章　技术合同</a:t>
            </a:r>
            <a:r>
              <a:rPr lang="zh-CN" altLang="en-US" sz="2000" dirty="0"/>
              <a:t/>
            </a:r>
            <a:br>
              <a:rPr lang="zh-CN" altLang="en-US" sz="2000" dirty="0"/>
            </a:br>
            <a:r>
              <a:rPr lang="zh-CN" altLang="en-US" sz="2000" dirty="0"/>
              <a:t>　　第二十一章　保管合同</a:t>
            </a:r>
            <a:br>
              <a:rPr lang="zh-CN" altLang="en-US" sz="2000" dirty="0"/>
            </a:br>
            <a:r>
              <a:rPr lang="zh-CN" altLang="en-US" sz="2000" dirty="0"/>
              <a:t>　　第二十二章　仓储合同</a:t>
            </a:r>
            <a:br>
              <a:rPr lang="zh-CN" altLang="en-US" sz="2000" dirty="0"/>
            </a:br>
            <a:r>
              <a:rPr lang="zh-CN" altLang="en-US" sz="2000" dirty="0"/>
              <a:t>　　第二十三章　</a:t>
            </a:r>
            <a:r>
              <a:rPr lang="zh-CN" altLang="en-US" sz="2000" dirty="0">
                <a:solidFill>
                  <a:srgbClr val="0070C0"/>
                </a:solidFill>
              </a:rPr>
              <a:t>委托合同</a:t>
            </a:r>
            <a:r>
              <a:rPr lang="zh-CN" altLang="en-US" sz="2000" dirty="0"/>
              <a:t/>
            </a:r>
            <a:br>
              <a:rPr lang="zh-CN" altLang="en-US" sz="2000" dirty="0"/>
            </a:br>
            <a:r>
              <a:rPr lang="zh-CN" altLang="en-US" sz="2000" dirty="0"/>
              <a:t>　　第二十四章　物业服务合同</a:t>
            </a:r>
            <a:br>
              <a:rPr lang="zh-CN" altLang="en-US" sz="2000" dirty="0"/>
            </a:br>
            <a:r>
              <a:rPr lang="zh-CN" altLang="en-US" sz="2000" dirty="0"/>
              <a:t>　　第二十五章　行纪合同</a:t>
            </a:r>
            <a:br>
              <a:rPr lang="zh-CN" altLang="en-US" sz="2000" dirty="0"/>
            </a:br>
            <a:r>
              <a:rPr lang="zh-CN" altLang="en-US" sz="2000" dirty="0"/>
              <a:t>　　第二十六章　中介合同</a:t>
            </a:r>
            <a:br>
              <a:rPr lang="zh-CN" altLang="en-US" sz="2000" dirty="0"/>
            </a:br>
            <a:r>
              <a:rPr lang="zh-CN" altLang="en-US" sz="2000" dirty="0"/>
              <a:t>　　第二十七章　合伙合同</a:t>
            </a:r>
          </a:p>
        </p:txBody>
      </p:sp>
      <p:sp>
        <p:nvSpPr>
          <p:cNvPr id="6" name="页脚占位符 5"/>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7" name="灯片编号占位符 6"/>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23</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748813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a:xfrm>
            <a:off x="814388" y="0"/>
            <a:ext cx="10539412" cy="1020763"/>
          </a:xfrm>
        </p:spPr>
        <p:txBody>
          <a:bodyPr vert="horz" wrap="square" lIns="91440" tIns="45720" rIns="91440" bIns="45720" anchor="ctr">
            <a:normAutofit/>
          </a:bodyPr>
          <a:lstStyle/>
          <a:p>
            <a:pPr defTabSz="913130"/>
            <a:r>
              <a:rPr lang="zh-CN" altLang="en-US" kern="1200" dirty="0" smtClean="0">
                <a:latin typeface="+mj-lt"/>
                <a:ea typeface="+mj-ea"/>
                <a:cs typeface="+mj-cs"/>
              </a:rPr>
              <a:t>（二）民事</a:t>
            </a:r>
            <a:r>
              <a:rPr lang="zh-CN" altLang="en-US" dirty="0" smtClean="0">
                <a:solidFill>
                  <a:srgbClr val="3C3C3C"/>
                </a:solidFill>
                <a:latin typeface="微软雅黑" panose="020B0503020204020204" pitchFamily="34" charset="-122"/>
              </a:rPr>
              <a:t>合同的订立及格式条款</a:t>
            </a:r>
            <a:endParaRPr lang="zh-CN" altLang="en-US" dirty="0">
              <a:solidFill>
                <a:srgbClr val="3C3C3C"/>
              </a:solidFill>
              <a:latin typeface="微软雅黑" panose="020B0503020204020204" pitchFamily="34" charset="-122"/>
            </a:endParaRPr>
          </a:p>
        </p:txBody>
      </p:sp>
      <p:sp>
        <p:nvSpPr>
          <p:cNvPr id="10242" name="Rectangle 3"/>
          <p:cNvSpPr>
            <a:spLocks noGrp="1"/>
          </p:cNvSpPr>
          <p:nvPr>
            <p:ph idx="1"/>
          </p:nvPr>
        </p:nvSpPr>
        <p:spPr>
          <a:xfrm>
            <a:off x="826294" y="1158081"/>
            <a:ext cx="10515600" cy="5060950"/>
          </a:xfrm>
        </p:spPr>
        <p:txBody>
          <a:bodyPr vert="horz" wrap="square" lIns="91440" tIns="45720" rIns="91440" bIns="45720" anchor="t"/>
          <a:lstStyle/>
          <a:p>
            <a:pPr eaLnBrk="1" hangingPunct="1">
              <a:lnSpc>
                <a:spcPct val="80000"/>
              </a:lnSpc>
              <a:buNone/>
            </a:pPr>
            <a:r>
              <a:rPr lang="en-US" altLang="zh-CN" dirty="0" smtClean="0"/>
              <a:t>      1.</a:t>
            </a:r>
            <a:r>
              <a:rPr lang="zh-CN" altLang="en-US" dirty="0" smtClean="0"/>
              <a:t> 合同的</a:t>
            </a:r>
            <a:r>
              <a:rPr lang="zh-CN" altLang="en-US" dirty="0"/>
              <a:t>订立、成立与生效</a:t>
            </a:r>
            <a:endParaRPr lang="en-US" altLang="zh-CN" dirty="0" smtClean="0"/>
          </a:p>
          <a:p>
            <a:pPr eaLnBrk="1" hangingPunct="1">
              <a:lnSpc>
                <a:spcPct val="80000"/>
              </a:lnSpc>
              <a:buNone/>
            </a:pPr>
            <a:r>
              <a:rPr lang="en-US" altLang="zh-CN" dirty="0"/>
              <a:t> </a:t>
            </a:r>
            <a:r>
              <a:rPr lang="en-US" altLang="zh-CN" dirty="0" smtClean="0"/>
              <a:t>     2.</a:t>
            </a:r>
            <a:r>
              <a:rPr lang="zh-CN" altLang="en-US" dirty="0" smtClean="0"/>
              <a:t> 合同</a:t>
            </a:r>
            <a:r>
              <a:rPr lang="zh-CN" altLang="en-US" dirty="0"/>
              <a:t>订立的</a:t>
            </a:r>
            <a:r>
              <a:rPr lang="zh-CN" altLang="en-US" dirty="0" smtClean="0"/>
              <a:t>过程</a:t>
            </a:r>
            <a:r>
              <a:rPr lang="en-US" altLang="zh-CN" dirty="0" smtClean="0"/>
              <a:t>—</a:t>
            </a:r>
            <a:r>
              <a:rPr lang="zh-CN" altLang="en-US" dirty="0" smtClean="0"/>
              <a:t>要约和承诺</a:t>
            </a:r>
            <a:endParaRPr lang="en-US" altLang="zh-CN" dirty="0" smtClean="0"/>
          </a:p>
          <a:p>
            <a:pPr eaLnBrk="1" hangingPunct="1">
              <a:lnSpc>
                <a:spcPct val="80000"/>
              </a:lnSpc>
              <a:buNone/>
            </a:pPr>
            <a:r>
              <a:rPr lang="en-US" altLang="zh-CN" dirty="0"/>
              <a:t> </a:t>
            </a:r>
            <a:r>
              <a:rPr lang="en-US" altLang="zh-CN" dirty="0" smtClean="0"/>
              <a:t>     3.</a:t>
            </a:r>
            <a:r>
              <a:rPr lang="zh-CN" altLang="en-US" dirty="0" smtClean="0"/>
              <a:t> 签订</a:t>
            </a:r>
            <a:r>
              <a:rPr lang="zh-CN" altLang="en-US" dirty="0"/>
              <a:t>合同</a:t>
            </a:r>
            <a:r>
              <a:rPr lang="zh-CN" altLang="en-US" dirty="0" smtClean="0"/>
              <a:t>的形式要求</a:t>
            </a:r>
            <a:endParaRPr lang="en-US" altLang="zh-CN" dirty="0" smtClean="0"/>
          </a:p>
          <a:p>
            <a:pPr eaLnBrk="1" hangingPunct="1">
              <a:lnSpc>
                <a:spcPct val="80000"/>
              </a:lnSpc>
              <a:buNone/>
            </a:pPr>
            <a:r>
              <a:rPr lang="en-US" altLang="zh-CN" dirty="0"/>
              <a:t> </a:t>
            </a:r>
            <a:r>
              <a:rPr lang="en-US" altLang="zh-CN" dirty="0" smtClean="0"/>
              <a:t>     4.</a:t>
            </a:r>
            <a:r>
              <a:rPr lang="zh-CN" altLang="en-US" dirty="0" smtClean="0"/>
              <a:t> 合同的主要内容</a:t>
            </a:r>
            <a:endParaRPr lang="en-US" altLang="zh-CN" dirty="0" smtClean="0"/>
          </a:p>
          <a:p>
            <a:pPr eaLnBrk="1" hangingPunct="1">
              <a:lnSpc>
                <a:spcPct val="80000"/>
              </a:lnSpc>
              <a:buNone/>
            </a:pPr>
            <a:r>
              <a:rPr lang="en-US" altLang="zh-CN" dirty="0"/>
              <a:t> </a:t>
            </a:r>
            <a:r>
              <a:rPr lang="en-US" altLang="zh-CN" dirty="0" smtClean="0"/>
              <a:t>     5. </a:t>
            </a:r>
            <a:r>
              <a:rPr lang="zh-CN" altLang="en-US" dirty="0" smtClean="0"/>
              <a:t>格式条款或格式模板的作用</a:t>
            </a:r>
            <a:endParaRPr lang="en-US" altLang="zh-CN" dirty="0" smtClean="0"/>
          </a:p>
        </p:txBody>
      </p:sp>
      <p:sp>
        <p:nvSpPr>
          <p:cNvPr id="10243"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100" b="1"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24</a:t>
            </a:fld>
            <a:endParaRPr kumimoji="0" lang="en-US" altLang="zh-CN" sz="1100" b="1"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mn-cs"/>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43980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Grp="1"/>
          </p:cNvSpPr>
          <p:nvPr>
            <p:ph type="title"/>
          </p:nvPr>
        </p:nvSpPr>
        <p:spPr>
          <a:xfrm>
            <a:off x="814388" y="0"/>
            <a:ext cx="10539412" cy="1020763"/>
          </a:xfrm>
        </p:spPr>
        <p:txBody>
          <a:bodyPr vert="horz" wrap="square" lIns="91440" tIns="45720" rIns="91440" bIns="45720" anchor="ctr"/>
          <a:lstStyle/>
          <a:p>
            <a:pPr eaLnBrk="1" hangingPunct="1"/>
            <a:r>
              <a:rPr lang="en-US" altLang="zh-CN" kern="1200" dirty="0" smtClean="0">
                <a:latin typeface="+mj-lt"/>
                <a:ea typeface="+mj-ea"/>
                <a:cs typeface="+mj-cs"/>
              </a:rPr>
              <a:t>   1.  </a:t>
            </a:r>
            <a:r>
              <a:rPr lang="zh-CN" altLang="en-US" kern="1200" dirty="0" smtClean="0">
                <a:latin typeface="+mj-lt"/>
                <a:ea typeface="+mj-ea"/>
                <a:cs typeface="+mj-cs"/>
              </a:rPr>
              <a:t>合同</a:t>
            </a:r>
            <a:r>
              <a:rPr lang="zh-CN" altLang="en-US" kern="1200" dirty="0">
                <a:latin typeface="+mj-lt"/>
                <a:ea typeface="+mj-ea"/>
                <a:cs typeface="+mj-cs"/>
              </a:rPr>
              <a:t>的订立、成立与生效</a:t>
            </a:r>
          </a:p>
        </p:txBody>
      </p:sp>
      <p:sp>
        <p:nvSpPr>
          <p:cNvPr id="9218" name="Rectangle 5"/>
          <p:cNvSpPr>
            <a:spLocks noGrp="1"/>
          </p:cNvSpPr>
          <p:nvPr>
            <p:ph idx="1"/>
          </p:nvPr>
        </p:nvSpPr>
        <p:spPr>
          <a:xfrm>
            <a:off x="838200" y="1341438"/>
            <a:ext cx="10515600" cy="5060950"/>
          </a:xfrm>
        </p:spPr>
        <p:txBody>
          <a:bodyPr vert="horz" wrap="square" lIns="91440" tIns="45720" rIns="91440" bIns="45720" anchor="t"/>
          <a:lstStyle/>
          <a:p>
            <a:pPr marL="812800" indent="-812800" eaLnBrk="1" hangingPunct="1">
              <a:buNone/>
            </a:pPr>
            <a:r>
              <a:rPr lang="en-US" altLang="zh-CN" dirty="0"/>
              <a:t>       </a:t>
            </a:r>
            <a:r>
              <a:rPr lang="en-US" altLang="zh-CN" dirty="0" smtClean="0"/>
              <a:t>(1)</a:t>
            </a:r>
            <a:r>
              <a:rPr lang="zh-CN" altLang="en-US" dirty="0" smtClean="0"/>
              <a:t>合同</a:t>
            </a:r>
            <a:r>
              <a:rPr lang="zh-CN" altLang="en-US" dirty="0"/>
              <a:t>的订立</a:t>
            </a:r>
          </a:p>
          <a:p>
            <a:pPr marL="812800" indent="-812800" eaLnBrk="1" hangingPunct="1">
              <a:buNone/>
            </a:pPr>
            <a:r>
              <a:rPr lang="zh-CN" altLang="en-US" dirty="0"/>
              <a:t>               是指当事人接洽、协商到达成协议的</a:t>
            </a:r>
            <a:r>
              <a:rPr lang="zh-CN" altLang="en-US" b="1" dirty="0">
                <a:solidFill>
                  <a:srgbClr val="0070C0"/>
                </a:solidFill>
              </a:rPr>
              <a:t>全过程</a:t>
            </a:r>
            <a:r>
              <a:rPr lang="zh-CN" altLang="en-US" dirty="0"/>
              <a:t>。</a:t>
            </a:r>
          </a:p>
          <a:p>
            <a:pPr marL="812800" indent="-812800" eaLnBrk="1" hangingPunct="1">
              <a:buNone/>
            </a:pPr>
            <a:r>
              <a:rPr lang="zh-CN" altLang="en-US" dirty="0"/>
              <a:t>        </a:t>
            </a:r>
            <a:r>
              <a:rPr lang="en-US" altLang="zh-CN" dirty="0" smtClean="0"/>
              <a:t>(2)</a:t>
            </a:r>
            <a:r>
              <a:rPr lang="zh-CN" altLang="en-US" dirty="0" smtClean="0"/>
              <a:t>合同</a:t>
            </a:r>
            <a:r>
              <a:rPr lang="zh-CN" altLang="en-US" dirty="0"/>
              <a:t>的成立</a:t>
            </a:r>
          </a:p>
          <a:p>
            <a:pPr marL="812800" indent="-812800" eaLnBrk="1" hangingPunct="1">
              <a:buNone/>
            </a:pPr>
            <a:r>
              <a:rPr lang="zh-CN" altLang="en-US" dirty="0"/>
              <a:t>                是指当事人签署合同或达成合同、侧重于订立合同这个过程的一个</a:t>
            </a:r>
            <a:r>
              <a:rPr lang="zh-CN" altLang="en-US" b="1" dirty="0">
                <a:solidFill>
                  <a:srgbClr val="0070C0"/>
                </a:solidFill>
              </a:rPr>
              <a:t>结果</a:t>
            </a:r>
            <a:r>
              <a:rPr lang="zh-CN" altLang="en-US" dirty="0"/>
              <a:t>。</a:t>
            </a:r>
          </a:p>
          <a:p>
            <a:pPr marL="812800" indent="-812800" eaLnBrk="1" hangingPunct="1">
              <a:buNone/>
            </a:pPr>
            <a:r>
              <a:rPr lang="zh-CN" altLang="en-US" dirty="0"/>
              <a:t>      </a:t>
            </a:r>
            <a:r>
              <a:rPr lang="zh-CN" altLang="en-US" dirty="0" smtClean="0"/>
              <a:t>  </a:t>
            </a:r>
            <a:r>
              <a:rPr lang="en-US" altLang="zh-CN" dirty="0" smtClean="0"/>
              <a:t>(3)</a:t>
            </a:r>
            <a:r>
              <a:rPr lang="zh-CN" altLang="en-US" dirty="0" smtClean="0"/>
              <a:t> 合同</a:t>
            </a:r>
            <a:r>
              <a:rPr lang="zh-CN" altLang="en-US" dirty="0"/>
              <a:t>的生效</a:t>
            </a:r>
          </a:p>
          <a:p>
            <a:pPr marL="812800" indent="-812800" eaLnBrk="1" hangingPunct="1">
              <a:buNone/>
            </a:pPr>
            <a:r>
              <a:rPr lang="zh-CN" altLang="en-US" dirty="0"/>
              <a:t>                是指合同对当事人产生法律上的约束力。</a:t>
            </a:r>
            <a:endParaRPr lang="en-US" altLang="zh-CN" dirty="0"/>
          </a:p>
          <a:p>
            <a:pPr marL="812800" indent="-812800" eaLnBrk="1" hangingPunct="1">
              <a:buNone/>
            </a:pPr>
            <a:r>
              <a:rPr lang="zh-CN" altLang="en-US" b="1" dirty="0"/>
              <a:t>                           </a:t>
            </a:r>
            <a:r>
              <a:rPr lang="zh-CN" altLang="en-US" sz="4000" b="1" dirty="0">
                <a:solidFill>
                  <a:srgbClr val="FF0000"/>
                </a:solidFill>
                <a:latin typeface="隶书" panose="02010509060101010101" pitchFamily="49" charset="-122"/>
                <a:ea typeface="隶书" panose="02010509060101010101" pitchFamily="49" charset="-122"/>
              </a:rPr>
              <a:t>成立是生效的前提</a:t>
            </a:r>
          </a:p>
        </p:txBody>
      </p:sp>
      <p:sp>
        <p:nvSpPr>
          <p:cNvPr id="9219"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lvl="0" algn="ctr"/>
            <a:fld id="{9A0DB2DC-4C9A-4742-B13C-FB6460FD3503}" type="slidenum">
              <a:rPr lang="en-US" altLang="zh-CN" sz="1100" b="1" dirty="0">
                <a:solidFill>
                  <a:srgbClr val="636363"/>
                </a:solidFill>
                <a:latin typeface="Arial" panose="020B0604020202020204" pitchFamily="34" charset="0"/>
                <a:ea typeface="宋体" panose="02010600030101010101" pitchFamily="2" charset="-122"/>
              </a:rPr>
              <a:t>25</a:t>
            </a:fld>
            <a:endParaRPr lang="en-US" altLang="zh-CN" sz="1100" b="1" dirty="0">
              <a:solidFill>
                <a:srgbClr val="636363"/>
              </a:solidFill>
              <a:latin typeface="Arial" panose="020B0604020202020204" pitchFamily="34" charset="0"/>
              <a:ea typeface="宋体" panose="02010600030101010101" pitchFamily="2" charset="-122"/>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4197561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814388" y="0"/>
            <a:ext cx="10539412" cy="1020763"/>
          </a:xfrm>
        </p:spPr>
        <p:txBody>
          <a:bodyPr vert="horz" wrap="square" lIns="91440" tIns="45720" rIns="91440" bIns="45720" anchor="ctr">
            <a:normAutofit/>
          </a:bodyPr>
          <a:lstStyle/>
          <a:p>
            <a:pPr eaLnBrk="1" hangingPunct="1"/>
            <a:r>
              <a:rPr lang="zh-CN" altLang="en-US" dirty="0" smtClean="0"/>
              <a:t>合同</a:t>
            </a:r>
            <a:r>
              <a:rPr lang="zh-CN" altLang="en-US" dirty="0"/>
              <a:t>成立的</a:t>
            </a:r>
            <a:r>
              <a:rPr lang="zh-CN" altLang="en-US" dirty="0" smtClean="0"/>
              <a:t>含义</a:t>
            </a:r>
            <a:endParaRPr lang="zh-CN" altLang="zh-CN" kern="1200" dirty="0">
              <a:latin typeface="+mj-lt"/>
              <a:ea typeface="+mj-ea"/>
              <a:cs typeface="+mj-cs"/>
            </a:endParaRPr>
          </a:p>
        </p:txBody>
      </p:sp>
      <p:sp>
        <p:nvSpPr>
          <p:cNvPr id="32770"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150000"/>
              </a:lnSpc>
              <a:buNone/>
            </a:pPr>
            <a:r>
              <a:rPr lang="zh-CN" altLang="en-US" dirty="0" smtClean="0"/>
              <a:t> 合同</a:t>
            </a:r>
            <a:r>
              <a:rPr lang="zh-CN" altLang="en-US" dirty="0"/>
              <a:t>成立是指受要约人以承诺的形式接受要约的内容或当事人签署合同书等</a:t>
            </a:r>
            <a:r>
              <a:rPr lang="zh-CN" altLang="en-US" dirty="0" smtClean="0"/>
              <a:t>文件的行为。</a:t>
            </a:r>
            <a:r>
              <a:rPr lang="zh-CN" altLang="en-US" dirty="0"/>
              <a:t>概括地说，</a:t>
            </a:r>
            <a:r>
              <a:rPr lang="zh-CN" altLang="en-US" dirty="0">
                <a:solidFill>
                  <a:srgbClr val="FF0000"/>
                </a:solidFill>
              </a:rPr>
              <a:t>合同成立是指当事人就合同内容达成一致</a:t>
            </a:r>
            <a:r>
              <a:rPr lang="zh-CN" altLang="en-US" dirty="0"/>
              <a:t>。</a:t>
            </a:r>
          </a:p>
          <a:p>
            <a:pPr eaLnBrk="1" hangingPunct="1">
              <a:buNone/>
            </a:pPr>
            <a:r>
              <a:rPr lang="en-US" altLang="zh-CN" dirty="0" smtClean="0">
                <a:sym typeface="+mn-ea"/>
              </a:rPr>
              <a:t>《</a:t>
            </a:r>
            <a:r>
              <a:rPr lang="zh-CN" altLang="en-US" dirty="0">
                <a:sym typeface="+mn-ea"/>
              </a:rPr>
              <a:t>民法典</a:t>
            </a:r>
            <a:r>
              <a:rPr lang="en-US" altLang="zh-CN" dirty="0">
                <a:sym typeface="+mn-ea"/>
              </a:rPr>
              <a:t>》</a:t>
            </a:r>
            <a:r>
              <a:rPr lang="zh-CN" altLang="en-US" dirty="0">
                <a:sym typeface="+mn-ea"/>
              </a:rPr>
              <a:t>第</a:t>
            </a:r>
            <a:r>
              <a:rPr lang="en-US" altLang="zh-CN" dirty="0">
                <a:sym typeface="+mn-ea"/>
              </a:rPr>
              <a:t>483</a:t>
            </a:r>
            <a:r>
              <a:rPr lang="zh-CN" altLang="en-US" dirty="0">
                <a:sym typeface="+mn-ea"/>
              </a:rPr>
              <a:t>条：</a:t>
            </a:r>
            <a:r>
              <a:rPr lang="zh-CN" altLang="en-US" b="1" dirty="0">
                <a:latin typeface="楷体" panose="02010609060101010101" pitchFamily="49" charset="-122"/>
                <a:ea typeface="楷体" panose="02010609060101010101" pitchFamily="49" charset="-122"/>
                <a:sym typeface="+mn-ea"/>
              </a:rPr>
              <a:t>承诺生效时合同成立，但是法律另有规定或者当事人另有约定的除外</a:t>
            </a:r>
            <a:r>
              <a:rPr lang="zh-CN" altLang="en-US" b="1" dirty="0" smtClean="0">
                <a:latin typeface="楷体" panose="02010609060101010101" pitchFamily="49" charset="-122"/>
                <a:ea typeface="楷体" panose="02010609060101010101" pitchFamily="49" charset="-122"/>
                <a:sym typeface="+mn-ea"/>
              </a:rPr>
              <a:t>。</a:t>
            </a:r>
            <a:endParaRPr lang="en-US" altLang="zh-CN" b="1" dirty="0" smtClean="0">
              <a:latin typeface="楷体" panose="02010609060101010101" pitchFamily="49" charset="-122"/>
              <a:ea typeface="楷体" panose="02010609060101010101" pitchFamily="49" charset="-122"/>
              <a:sym typeface="+mn-ea"/>
            </a:endParaRPr>
          </a:p>
          <a:p>
            <a:pPr eaLnBrk="1" hangingPunct="1">
              <a:buNone/>
            </a:pPr>
            <a:endParaRPr lang="en-US" altLang="zh-CN" b="1" dirty="0">
              <a:latin typeface="楷体" panose="02010609060101010101" pitchFamily="49" charset="-122"/>
              <a:ea typeface="楷体" panose="02010609060101010101" pitchFamily="49" charset="-122"/>
              <a:sym typeface="+mn-ea"/>
            </a:endParaRPr>
          </a:p>
          <a:p>
            <a:pPr eaLnBrk="1" hangingPunct="1">
              <a:buNone/>
            </a:pPr>
            <a:r>
              <a:rPr lang="en-US" altLang="zh-CN" b="1" dirty="0" smtClean="0">
                <a:latin typeface="楷体" panose="02010609060101010101" pitchFamily="49" charset="-122"/>
                <a:ea typeface="楷体" panose="02010609060101010101" pitchFamily="49" charset="-122"/>
                <a:sym typeface="+mn-ea"/>
              </a:rPr>
              <a:t> </a:t>
            </a:r>
            <a:r>
              <a:rPr lang="zh-CN" altLang="en-US" b="1" dirty="0" smtClean="0"/>
              <a:t>注意合同履行中补充协议的签订及对合同的影响。</a:t>
            </a:r>
            <a:endParaRPr lang="en-US" altLang="zh-CN" b="1" dirty="0" smtClean="0"/>
          </a:p>
          <a:p>
            <a:pPr eaLnBrk="1" hangingPunct="1">
              <a:buNone/>
            </a:pPr>
            <a:r>
              <a:rPr lang="zh-CN" altLang="en-US" sz="2000" b="1" dirty="0" smtClean="0">
                <a:latin typeface="楷体" panose="02010609060101010101" pitchFamily="49" charset="-122"/>
                <a:ea typeface="楷体" panose="02010609060101010101" pitchFamily="49" charset="-122"/>
              </a:rPr>
              <a:t> 山东新瑞电子科技有限公司</a:t>
            </a:r>
            <a:r>
              <a:rPr lang="zh-CN" altLang="en-US" sz="2000" b="1" dirty="0">
                <a:latin typeface="楷体" panose="02010609060101010101" pitchFamily="49" charset="-122"/>
                <a:ea typeface="楷体" panose="02010609060101010101" pitchFamily="49" charset="-122"/>
              </a:rPr>
              <a:t>与中国科学院光电研究院技术开发合同纠纷案</a:t>
            </a:r>
          </a:p>
          <a:p>
            <a:pPr eaLnBrk="1" hangingPunct="1">
              <a:buNone/>
            </a:pPr>
            <a:r>
              <a:rPr lang="zh-CN" altLang="en-US" sz="2000" b="1" dirty="0" smtClean="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2007</a:t>
            </a:r>
            <a:r>
              <a:rPr lang="zh-CN" altLang="en-US" sz="2000" b="1" dirty="0">
                <a:latin typeface="楷体" panose="02010609060101010101" pitchFamily="49" charset="-122"/>
                <a:ea typeface="楷体" panose="02010609060101010101" pitchFamily="49" charset="-122"/>
              </a:rPr>
              <a:t>）海民初字第</a:t>
            </a:r>
            <a:r>
              <a:rPr lang="en-US" altLang="zh-CN" sz="2000" b="1" dirty="0">
                <a:latin typeface="楷体" panose="02010609060101010101" pitchFamily="49" charset="-122"/>
                <a:ea typeface="楷体" panose="02010609060101010101" pitchFamily="49" charset="-122"/>
              </a:rPr>
              <a:t>12602</a:t>
            </a:r>
            <a:r>
              <a:rPr lang="zh-CN" altLang="en-US" sz="2000" b="1" dirty="0">
                <a:latin typeface="楷体" panose="02010609060101010101" pitchFamily="49" charset="-122"/>
                <a:ea typeface="楷体" panose="02010609060101010101" pitchFamily="49" charset="-122"/>
              </a:rPr>
              <a:t>号</a:t>
            </a:r>
          </a:p>
          <a:p>
            <a:pPr eaLnBrk="1" hangingPunct="1">
              <a:buNone/>
            </a:pPr>
            <a:endParaRPr lang="zh-CN" altLang="en-US" b="1" dirty="0"/>
          </a:p>
          <a:p>
            <a:pPr eaLnBrk="1" hangingPunct="1">
              <a:buNone/>
            </a:pPr>
            <a:endParaRPr lang="zh-CN" altLang="en-US" b="1" dirty="0"/>
          </a:p>
        </p:txBody>
      </p:sp>
      <p:sp>
        <p:nvSpPr>
          <p:cNvPr id="32771"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lvl="0" algn="ctr"/>
            <a:fld id="{9A0DB2DC-4C9A-4742-B13C-FB6460FD3503}" type="slidenum">
              <a:rPr lang="en-US" altLang="zh-CN" sz="1100" b="1" dirty="0">
                <a:solidFill>
                  <a:srgbClr val="636363"/>
                </a:solidFill>
                <a:latin typeface="Arial" panose="020B0604020202020204" pitchFamily="34" charset="0"/>
                <a:ea typeface="宋体" panose="02010600030101010101" pitchFamily="2" charset="-122"/>
              </a:rPr>
              <a:t>26</a:t>
            </a:fld>
            <a:endParaRPr lang="en-US" altLang="zh-CN" sz="1100" b="1" dirty="0">
              <a:solidFill>
                <a:srgbClr val="636363"/>
              </a:solidFill>
              <a:latin typeface="Arial" panose="020B0604020202020204" pitchFamily="34" charset="0"/>
              <a:ea typeface="宋体" panose="02010600030101010101" pitchFamily="2" charset="-122"/>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911391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814388" y="0"/>
            <a:ext cx="10539412" cy="1020763"/>
          </a:xfrm>
        </p:spPr>
        <p:txBody>
          <a:bodyPr vert="horz" wrap="square" lIns="91440" tIns="45720" rIns="91440" bIns="45720" anchor="ctr">
            <a:normAutofit/>
          </a:bodyPr>
          <a:lstStyle/>
          <a:p>
            <a:pPr eaLnBrk="1" hangingPunct="1"/>
            <a:r>
              <a:rPr lang="zh-CN" altLang="en-US" dirty="0" smtClean="0">
                <a:sym typeface="+mn-ea"/>
              </a:rPr>
              <a:t>合同</a:t>
            </a:r>
            <a:r>
              <a:rPr lang="zh-CN" altLang="en-US" dirty="0">
                <a:sym typeface="+mn-ea"/>
              </a:rPr>
              <a:t>成立的</a:t>
            </a:r>
            <a:r>
              <a:rPr lang="zh-CN" altLang="en-US" dirty="0" smtClean="0">
                <a:sym typeface="+mn-ea"/>
              </a:rPr>
              <a:t>方式和时间</a:t>
            </a:r>
            <a:endParaRPr lang="zh-CN" altLang="en-US" b="1" kern="1200" dirty="0">
              <a:latin typeface="+mj-lt"/>
              <a:ea typeface="+mj-ea"/>
              <a:cs typeface="+mj-cs"/>
            </a:endParaRPr>
          </a:p>
        </p:txBody>
      </p:sp>
      <p:sp>
        <p:nvSpPr>
          <p:cNvPr id="33794" name="Rectangle 3"/>
          <p:cNvSpPr>
            <a:spLocks noGrp="1"/>
          </p:cNvSpPr>
          <p:nvPr>
            <p:ph idx="1"/>
          </p:nvPr>
        </p:nvSpPr>
        <p:spPr>
          <a:xfrm>
            <a:off x="838200" y="1158081"/>
            <a:ext cx="10515600" cy="5060950"/>
          </a:xfrm>
        </p:spPr>
        <p:txBody>
          <a:bodyPr vert="horz" wrap="square" lIns="91440" tIns="45720" rIns="91440" bIns="45720" anchor="t"/>
          <a:lstStyle/>
          <a:p>
            <a:pPr eaLnBrk="1" hangingPunct="1">
              <a:lnSpc>
                <a:spcPct val="80000"/>
              </a:lnSpc>
              <a:buNone/>
            </a:pPr>
            <a:r>
              <a:rPr lang="zh-CN" altLang="en-US" sz="3200" dirty="0" smtClean="0"/>
              <a:t>（</a:t>
            </a:r>
            <a:r>
              <a:rPr lang="en-US" altLang="zh-CN" sz="3200" dirty="0" smtClean="0"/>
              <a:t>A</a:t>
            </a:r>
            <a:r>
              <a:rPr lang="zh-CN" altLang="en-US" sz="3200" dirty="0" smtClean="0"/>
              <a:t>）以承诺的方式</a:t>
            </a:r>
          </a:p>
          <a:p>
            <a:pPr eaLnBrk="1" hangingPunct="1">
              <a:lnSpc>
                <a:spcPct val="80000"/>
              </a:lnSpc>
              <a:buNone/>
            </a:pPr>
            <a:r>
              <a:rPr lang="en-US" altLang="zh-CN" dirty="0" smtClean="0"/>
              <a:t>《</a:t>
            </a:r>
            <a:r>
              <a:rPr lang="zh-CN" altLang="en-US" dirty="0"/>
              <a:t>民法典</a:t>
            </a:r>
            <a:r>
              <a:rPr lang="en-US" altLang="zh-CN" dirty="0"/>
              <a:t>》</a:t>
            </a:r>
            <a:r>
              <a:rPr lang="zh-CN" altLang="en-US" dirty="0"/>
              <a:t>第</a:t>
            </a:r>
            <a:r>
              <a:rPr lang="en-US" altLang="zh-CN" dirty="0"/>
              <a:t>484</a:t>
            </a:r>
            <a:r>
              <a:rPr lang="zh-CN" altLang="en-US" dirty="0" smtClean="0"/>
              <a:t>条</a:t>
            </a:r>
          </a:p>
          <a:p>
            <a:pPr eaLnBrk="1" hangingPunct="1">
              <a:lnSpc>
                <a:spcPct val="80000"/>
              </a:lnSpc>
              <a:buNone/>
            </a:pPr>
            <a:r>
              <a:rPr lang="zh-CN" altLang="en-US" b="1" dirty="0" smtClean="0">
                <a:latin typeface="楷体" panose="02010609060101010101" pitchFamily="49" charset="-122"/>
                <a:ea typeface="楷体" panose="02010609060101010101" pitchFamily="49" charset="-122"/>
              </a:rPr>
              <a:t> 以通知方式作出的承诺，生效的时间适用本法第一百三十七条的规定。</a:t>
            </a:r>
          </a:p>
          <a:p>
            <a:pPr eaLnBrk="1" hangingPunct="1">
              <a:lnSpc>
                <a:spcPct val="80000"/>
              </a:lnSpc>
              <a:buNone/>
            </a:pPr>
            <a:r>
              <a:rPr lang="zh-CN" altLang="en-US" b="1" dirty="0" smtClean="0">
                <a:latin typeface="楷体" panose="02010609060101010101" pitchFamily="49" charset="-122"/>
                <a:ea typeface="楷体" panose="02010609060101010101" pitchFamily="49" charset="-122"/>
              </a:rPr>
              <a:t> 承诺</a:t>
            </a:r>
            <a:r>
              <a:rPr lang="zh-CN" altLang="en-US" b="1" dirty="0">
                <a:latin typeface="楷体" panose="02010609060101010101" pitchFamily="49" charset="-122"/>
                <a:ea typeface="楷体" panose="02010609060101010101" pitchFamily="49" charset="-122"/>
              </a:rPr>
              <a:t>不需要通知的，根据交易习惯或者要约的要求作出承诺的行为时生效。</a:t>
            </a:r>
            <a:endParaRPr lang="zh-CN" altLang="en-US" b="1" dirty="0"/>
          </a:p>
          <a:p>
            <a:pPr eaLnBrk="1" hangingPunct="1">
              <a:lnSpc>
                <a:spcPct val="80000"/>
              </a:lnSpc>
              <a:buNone/>
            </a:pPr>
            <a:r>
              <a:rPr lang="en-US" altLang="zh-CN" sz="2400" b="1" dirty="0" smtClean="0"/>
              <a:t>《</a:t>
            </a:r>
            <a:r>
              <a:rPr lang="zh-CN" altLang="en-US" sz="2400" dirty="0" smtClean="0"/>
              <a:t>民法典</a:t>
            </a:r>
            <a:r>
              <a:rPr lang="en-US" altLang="zh-CN" sz="2400" dirty="0" smtClean="0"/>
              <a:t>》137</a:t>
            </a:r>
            <a:r>
              <a:rPr lang="zh-CN" altLang="en-US" sz="2400" dirty="0"/>
              <a:t>条：</a:t>
            </a:r>
            <a:r>
              <a:rPr lang="zh-CN" altLang="en-US" sz="2400" b="1" dirty="0">
                <a:latin typeface="楷体" panose="02010609060101010101" pitchFamily="49" charset="-122"/>
                <a:ea typeface="楷体" panose="02010609060101010101" pitchFamily="49" charset="-122"/>
              </a:rPr>
              <a:t>以对话方式作出的意思表示，相对人知道其内容时生效。</a:t>
            </a:r>
          </a:p>
          <a:p>
            <a:pPr eaLnBrk="1" hangingPunct="1">
              <a:lnSpc>
                <a:spcPct val="80000"/>
              </a:lnSpc>
              <a:buNone/>
            </a:pPr>
            <a:r>
              <a:rPr lang="zh-CN" altLang="en-US" sz="2400" b="1" dirty="0" smtClean="0">
                <a:latin typeface="楷体" panose="02010609060101010101" pitchFamily="49" charset="-122"/>
                <a:ea typeface="楷体" panose="02010609060101010101" pitchFamily="49" charset="-122"/>
              </a:rPr>
              <a:t> 以</a:t>
            </a:r>
            <a:r>
              <a:rPr lang="zh-CN" altLang="en-US" sz="2400" b="1" dirty="0">
                <a:latin typeface="楷体" panose="02010609060101010101" pitchFamily="49" charset="-122"/>
                <a:ea typeface="楷体" panose="02010609060101010101" pitchFamily="49" charset="-122"/>
              </a:rPr>
              <a:t>非对话方式作出的意思表示，到达相对人时生效。以非对话方式作出的采用数据电文形式的意思表示，相对人指定特定系统接收数据电文的，该数据电文进入该特定系统时生效；未指定特定系统的，相对人知道或者应当知道该数据电文进入其系统时生效。当事人对采用数据电文形式的意思表示的生效时间另有约定的，按照其约定。</a:t>
            </a:r>
            <a:endParaRPr lang="zh-CN" altLang="en-US" sz="2400" b="1" dirty="0"/>
          </a:p>
        </p:txBody>
      </p:sp>
      <p:sp>
        <p:nvSpPr>
          <p:cNvPr id="33795"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lvl="0" algn="ctr"/>
            <a:fld id="{9A0DB2DC-4C9A-4742-B13C-FB6460FD3503}" type="slidenum">
              <a:rPr lang="en-US" altLang="zh-CN" sz="1100" b="1" dirty="0">
                <a:solidFill>
                  <a:srgbClr val="636363"/>
                </a:solidFill>
                <a:latin typeface="Arial" panose="020B0604020202020204" pitchFamily="34" charset="0"/>
                <a:ea typeface="宋体" panose="02010600030101010101" pitchFamily="2" charset="-122"/>
              </a:rPr>
              <a:t>27</a:t>
            </a:fld>
            <a:endParaRPr lang="en-US" altLang="zh-CN" sz="1100" b="1" dirty="0">
              <a:solidFill>
                <a:srgbClr val="636363"/>
              </a:solidFill>
              <a:latin typeface="Arial" panose="020B0604020202020204" pitchFamily="34" charset="0"/>
              <a:ea typeface="宋体" panose="02010600030101010101" pitchFamily="2" charset="-122"/>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354080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lnSpc>
                <a:spcPct val="80000"/>
              </a:lnSpc>
              <a:buNone/>
            </a:pPr>
            <a:r>
              <a:rPr lang="en-US" altLang="zh-CN" dirty="0" smtClean="0">
                <a:sym typeface="+mn-ea"/>
              </a:rPr>
              <a:t>《</a:t>
            </a:r>
            <a:r>
              <a:rPr lang="zh-CN" altLang="en-US" dirty="0" smtClean="0">
                <a:sym typeface="+mn-ea"/>
              </a:rPr>
              <a:t>民法典</a:t>
            </a:r>
            <a:r>
              <a:rPr lang="en-US" altLang="zh-CN" dirty="0" smtClean="0">
                <a:sym typeface="+mn-ea"/>
              </a:rPr>
              <a:t>》</a:t>
            </a:r>
            <a:r>
              <a:rPr lang="zh-CN" altLang="en-US" dirty="0" smtClean="0">
                <a:sym typeface="+mn-ea"/>
              </a:rPr>
              <a:t>第</a:t>
            </a:r>
            <a:r>
              <a:rPr lang="en-US" altLang="zh-CN" dirty="0" smtClean="0">
                <a:sym typeface="+mn-ea"/>
              </a:rPr>
              <a:t>490</a:t>
            </a:r>
            <a:r>
              <a:rPr lang="zh-CN" altLang="en-US" dirty="0">
                <a:sym typeface="+mn-ea"/>
              </a:rPr>
              <a:t>条</a:t>
            </a:r>
            <a:r>
              <a:rPr lang="zh-CN" altLang="en-US" b="1" dirty="0">
                <a:sym typeface="+mn-ea"/>
              </a:rPr>
              <a:t>　</a:t>
            </a:r>
            <a:r>
              <a:rPr lang="zh-CN" altLang="en-US" b="1" dirty="0">
                <a:latin typeface="楷体" panose="02010609060101010101" pitchFamily="49" charset="-122"/>
                <a:ea typeface="楷体" panose="02010609060101010101" pitchFamily="49" charset="-122"/>
                <a:sym typeface="+mn-ea"/>
              </a:rPr>
              <a:t>当事人采用合同书形式订立合同的，自当事人</a:t>
            </a:r>
            <a:r>
              <a:rPr lang="zh-CN" altLang="en-US" b="1" dirty="0">
                <a:solidFill>
                  <a:srgbClr val="FF0000"/>
                </a:solidFill>
                <a:latin typeface="楷体" panose="02010609060101010101" pitchFamily="49" charset="-122"/>
                <a:ea typeface="楷体" panose="02010609060101010101" pitchFamily="49" charset="-122"/>
                <a:sym typeface="+mn-ea"/>
              </a:rPr>
              <a:t>均</a:t>
            </a:r>
            <a:r>
              <a:rPr lang="zh-CN" altLang="en-US" b="1" dirty="0">
                <a:latin typeface="楷体" panose="02010609060101010101" pitchFamily="49" charset="-122"/>
                <a:ea typeface="楷体" panose="02010609060101010101" pitchFamily="49" charset="-122"/>
                <a:sym typeface="+mn-ea"/>
              </a:rPr>
              <a:t>签名、盖章或者按指印时合同成立。在签名、盖章或者按指印之前，当事人一方已经履行主要义务，对方接受时，该合同成立。</a:t>
            </a:r>
          </a:p>
          <a:p>
            <a:pPr eaLnBrk="1" hangingPunct="1">
              <a:lnSpc>
                <a:spcPct val="80000"/>
              </a:lnSpc>
              <a:buNone/>
            </a:pPr>
            <a:r>
              <a:rPr lang="zh-CN" altLang="en-US" b="1" dirty="0" smtClean="0">
                <a:latin typeface="楷体" panose="02010609060101010101" pitchFamily="49" charset="-122"/>
                <a:ea typeface="楷体" panose="02010609060101010101" pitchFamily="49" charset="-122"/>
                <a:sym typeface="+mn-ea"/>
              </a:rPr>
              <a:t> 法律</a:t>
            </a:r>
            <a:r>
              <a:rPr lang="zh-CN" altLang="en-US" b="1" dirty="0">
                <a:latin typeface="楷体" panose="02010609060101010101" pitchFamily="49" charset="-122"/>
                <a:ea typeface="楷体" panose="02010609060101010101" pitchFamily="49" charset="-122"/>
                <a:sym typeface="+mn-ea"/>
              </a:rPr>
              <a:t>、行政法规规定或者当事人约定合同应当采用书面形式订立，当事人未采用书面形式但是一方已经履行主要义务，对方接受时，该合同成立。</a:t>
            </a:r>
            <a:endParaRPr lang="zh-CN" altLang="en-US" dirty="0"/>
          </a:p>
        </p:txBody>
      </p:sp>
      <p:sp>
        <p:nvSpPr>
          <p:cNvPr id="3" name="标题 2"/>
          <p:cNvSpPr>
            <a:spLocks noGrp="1"/>
          </p:cNvSpPr>
          <p:nvPr>
            <p:ph type="title"/>
          </p:nvPr>
        </p:nvSpPr>
        <p:spPr/>
        <p:txBody>
          <a:bodyPr>
            <a:normAutofit/>
          </a:bodyPr>
          <a:lstStyle/>
          <a:p>
            <a:r>
              <a:rPr lang="zh-CN" altLang="en-US" dirty="0">
                <a:solidFill>
                  <a:srgbClr val="00B0F0"/>
                </a:solidFill>
                <a:sym typeface="+mn-ea"/>
              </a:rPr>
              <a:t>（</a:t>
            </a:r>
            <a:r>
              <a:rPr lang="en-US" altLang="zh-CN" dirty="0">
                <a:solidFill>
                  <a:srgbClr val="00B0F0"/>
                </a:solidFill>
                <a:sym typeface="+mn-ea"/>
              </a:rPr>
              <a:t>B</a:t>
            </a:r>
            <a:r>
              <a:rPr lang="zh-CN" altLang="en-US" dirty="0">
                <a:solidFill>
                  <a:srgbClr val="00B0F0"/>
                </a:solidFill>
                <a:sym typeface="+mn-ea"/>
              </a:rPr>
              <a:t>）以合同书的</a:t>
            </a:r>
            <a:r>
              <a:rPr lang="zh-CN" altLang="en-US" dirty="0" smtClean="0">
                <a:solidFill>
                  <a:srgbClr val="00B0F0"/>
                </a:solidFill>
                <a:sym typeface="+mn-ea"/>
              </a:rPr>
              <a:t>方式</a:t>
            </a:r>
            <a:endParaRPr lang="zh-CN" altLang="en-US" dirty="0">
              <a:solidFill>
                <a:srgbClr val="00B0F0"/>
              </a:solidFill>
            </a:endParaRP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28</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150579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15009" y="1278728"/>
            <a:ext cx="10515600" cy="5298440"/>
          </a:xfrm>
        </p:spPr>
        <p:txBody>
          <a:bodyPr/>
          <a:lstStyle/>
          <a:p>
            <a:r>
              <a:rPr lang="en-US" altLang="zh-CN" dirty="0" smtClean="0"/>
              <a:t>《</a:t>
            </a:r>
            <a:r>
              <a:rPr lang="zh-CN" altLang="en-US" dirty="0" smtClean="0"/>
              <a:t>民法典</a:t>
            </a:r>
            <a:r>
              <a:rPr lang="en-US" altLang="zh-CN" dirty="0" smtClean="0"/>
              <a:t>》</a:t>
            </a:r>
            <a:r>
              <a:rPr lang="zh-CN" altLang="en-US" dirty="0" smtClean="0"/>
              <a:t>第</a:t>
            </a:r>
            <a:r>
              <a:rPr lang="en-US" altLang="zh-CN" dirty="0" smtClean="0"/>
              <a:t>491</a:t>
            </a:r>
            <a:r>
              <a:rPr lang="zh-CN" altLang="en-US" dirty="0"/>
              <a:t>条　</a:t>
            </a:r>
            <a:r>
              <a:rPr lang="zh-CN" altLang="en-US" dirty="0">
                <a:latin typeface="楷体" panose="02010609060101010101" pitchFamily="49" charset="-122"/>
                <a:ea typeface="楷体" panose="02010609060101010101" pitchFamily="49" charset="-122"/>
              </a:rPr>
              <a:t>当事人采用信件、数据电文等形式订立合同要求签订确认书的，签订确认书时合同成立。</a:t>
            </a:r>
          </a:p>
          <a:p>
            <a:r>
              <a:rPr lang="zh-CN" altLang="en-US" dirty="0">
                <a:latin typeface="楷体" panose="02010609060101010101" pitchFamily="49" charset="-122"/>
                <a:ea typeface="楷体" panose="02010609060101010101" pitchFamily="49" charset="-122"/>
              </a:rPr>
              <a:t>当事人一方通过互联网等信息网络发布的商品或者服务信息符合要约条件的，对方选择该商品或者服务并提交订单成功时合同成立，但是当事人另有约定的除外</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b="1" dirty="0" smtClean="0">
                <a:solidFill>
                  <a:srgbClr val="0066FF"/>
                </a:solidFill>
                <a:latin typeface="楷体" panose="02010609060101010101" pitchFamily="49" charset="-122"/>
                <a:ea typeface="楷体" panose="02010609060101010101" pitchFamily="49" charset="-122"/>
              </a:rPr>
              <a:t>签订独立的</a:t>
            </a:r>
            <a:r>
              <a:rPr lang="en-US" altLang="zh-CN" b="1" dirty="0" smtClean="0">
                <a:solidFill>
                  <a:srgbClr val="0066FF"/>
                </a:solidFill>
                <a:latin typeface="楷体" panose="02010609060101010101" pitchFamily="49" charset="-122"/>
                <a:ea typeface="楷体" panose="02010609060101010101" pitchFamily="49" charset="-122"/>
              </a:rPr>
              <a:t>《</a:t>
            </a:r>
            <a:r>
              <a:rPr lang="zh-CN" altLang="en-US" b="1" dirty="0">
                <a:solidFill>
                  <a:srgbClr val="0066FF"/>
                </a:solidFill>
                <a:latin typeface="楷体" panose="02010609060101010101" pitchFamily="49" charset="-122"/>
                <a:ea typeface="楷体" panose="02010609060101010101" pitchFamily="49" charset="-122"/>
              </a:rPr>
              <a:t>合同事项变更确认书</a:t>
            </a:r>
            <a:r>
              <a:rPr lang="en-US" altLang="zh-CN" b="1" dirty="0" smtClean="0">
                <a:solidFill>
                  <a:srgbClr val="0066FF"/>
                </a:solidFill>
                <a:latin typeface="楷体" panose="02010609060101010101" pitchFamily="49" charset="-122"/>
                <a:ea typeface="楷体" panose="02010609060101010101" pitchFamily="49" charset="-122"/>
              </a:rPr>
              <a:t>》</a:t>
            </a:r>
            <a:r>
              <a:rPr lang="zh-CN" altLang="en-US" b="1" dirty="0" smtClean="0">
                <a:solidFill>
                  <a:srgbClr val="0066FF"/>
                </a:solidFill>
                <a:latin typeface="楷体" panose="02010609060101010101" pitchFamily="49" charset="-122"/>
                <a:ea typeface="楷体" panose="02010609060101010101" pitchFamily="49" charset="-122"/>
              </a:rPr>
              <a:t>或者在主合同后附上</a:t>
            </a:r>
            <a:r>
              <a:rPr lang="en-US" altLang="zh-CN" b="1" dirty="0" smtClean="0">
                <a:solidFill>
                  <a:srgbClr val="0066FF"/>
                </a:solidFill>
                <a:latin typeface="楷体" panose="02010609060101010101" pitchFamily="49" charset="-122"/>
                <a:ea typeface="楷体" panose="02010609060101010101" pitchFamily="49" charset="-122"/>
              </a:rPr>
              <a:t>《</a:t>
            </a:r>
            <a:r>
              <a:rPr lang="zh-CN" altLang="zh-CN" b="1" dirty="0">
                <a:solidFill>
                  <a:srgbClr val="0066FF"/>
                </a:solidFill>
                <a:latin typeface="楷体" panose="02010609060101010101" pitchFamily="49" charset="-122"/>
                <a:ea typeface="楷体" panose="02010609060101010101" pitchFamily="49" charset="-122"/>
              </a:rPr>
              <a:t>合同事项变更确认</a:t>
            </a:r>
            <a:r>
              <a:rPr lang="zh-CN" altLang="zh-CN" b="1" dirty="0" smtClean="0">
                <a:solidFill>
                  <a:srgbClr val="0066FF"/>
                </a:solidFill>
                <a:latin typeface="楷体" panose="02010609060101010101" pitchFamily="49" charset="-122"/>
                <a:ea typeface="楷体" panose="02010609060101010101" pitchFamily="49" charset="-122"/>
              </a:rPr>
              <a:t>书</a:t>
            </a:r>
            <a:r>
              <a:rPr lang="en-US" altLang="zh-CN" b="1" dirty="0" smtClean="0">
                <a:solidFill>
                  <a:srgbClr val="0066FF"/>
                </a:solidFill>
                <a:latin typeface="楷体" panose="02010609060101010101" pitchFamily="49" charset="-122"/>
                <a:ea typeface="楷体" panose="02010609060101010101" pitchFamily="49" charset="-122"/>
              </a:rPr>
              <a:t>》</a:t>
            </a:r>
            <a:r>
              <a:rPr lang="zh-CN" altLang="en-US" b="1" dirty="0" smtClean="0">
                <a:solidFill>
                  <a:srgbClr val="0066FF"/>
                </a:solidFill>
                <a:latin typeface="楷体" panose="02010609060101010101" pitchFamily="49" charset="-122"/>
                <a:ea typeface="楷体" panose="02010609060101010101" pitchFamily="49" charset="-122"/>
              </a:rPr>
              <a:t>作为不时之需。</a:t>
            </a:r>
            <a:endParaRPr lang="zh-CN" altLang="en-US" b="1" dirty="0">
              <a:solidFill>
                <a:srgbClr val="0066FF"/>
              </a:solidFill>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normAutofit/>
          </a:bodyPr>
          <a:lstStyle/>
          <a:p>
            <a:r>
              <a:rPr lang="zh-CN" altLang="en-US" dirty="0">
                <a:solidFill>
                  <a:srgbClr val="FF0000"/>
                </a:solidFill>
              </a:rPr>
              <a:t>（</a:t>
            </a:r>
            <a:r>
              <a:rPr lang="en-US" altLang="zh-CN" dirty="0">
                <a:solidFill>
                  <a:srgbClr val="FF0000"/>
                </a:solidFill>
              </a:rPr>
              <a:t>C</a:t>
            </a:r>
            <a:r>
              <a:rPr lang="zh-CN" altLang="en-US" dirty="0">
                <a:solidFill>
                  <a:srgbClr val="FF0000"/>
                </a:solidFill>
              </a:rPr>
              <a:t>）以确认书的</a:t>
            </a:r>
            <a:r>
              <a:rPr lang="zh-CN" altLang="en-US" dirty="0" smtClean="0">
                <a:solidFill>
                  <a:srgbClr val="FF0000"/>
                </a:solidFill>
              </a:rPr>
              <a:t>方式</a:t>
            </a:r>
            <a:endParaRPr lang="zh-CN" altLang="en-US" dirty="0">
              <a:solidFill>
                <a:srgbClr val="FF0000"/>
              </a:solidFill>
            </a:endParaRP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29</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42352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p:txBody>
          <a:bodyPr/>
          <a:lstStyle/>
          <a:p>
            <a:fld id="{0C913308-F349-4B6D-A68A-DD1791B4A57B}" type="slidenum">
              <a:rPr lang="zh-CN" altLang="en-US" smtClean="0"/>
              <a:t>3</a:t>
            </a:fld>
            <a:endParaRPr lang="zh-CN" altLang="en-US"/>
          </a:p>
        </p:txBody>
      </p:sp>
      <p:sp>
        <p:nvSpPr>
          <p:cNvPr id="4" name="标题 3"/>
          <p:cNvSpPr>
            <a:spLocks noGrp="1"/>
          </p:cNvSpPr>
          <p:nvPr>
            <p:ph type="title"/>
          </p:nvPr>
        </p:nvSpPr>
        <p:spPr>
          <a:xfrm>
            <a:off x="787940" y="26633"/>
            <a:ext cx="8876215" cy="928756"/>
          </a:xfrm>
        </p:spPr>
        <p:txBody>
          <a:bodyPr>
            <a:normAutofit/>
          </a:bodyPr>
          <a:lstStyle/>
          <a:p>
            <a:pPr algn="ctr"/>
            <a:r>
              <a:rPr lang="zh-CN" altLang="en-US" sz="3600" dirty="0" smtClean="0"/>
              <a:t>引言：   </a:t>
            </a:r>
            <a:r>
              <a:rPr lang="zh-CN" altLang="en-US" sz="3600" dirty="0" smtClean="0">
                <a:latin typeface="微软雅黑" panose="020B0503020204020204" pitchFamily="34" charset="-122"/>
                <a:ea typeface="微软雅黑" panose="020B0503020204020204" pitchFamily="34" charset="-122"/>
              </a:rPr>
              <a:t>科技</a:t>
            </a:r>
            <a:r>
              <a:rPr lang="zh-CN" altLang="en-US" sz="3600" dirty="0">
                <a:latin typeface="微软雅黑" panose="020B0503020204020204" pitchFamily="34" charset="-122"/>
                <a:ea typeface="微软雅黑" panose="020B0503020204020204" pitchFamily="34" charset="-122"/>
              </a:rPr>
              <a:t>成果</a:t>
            </a:r>
            <a:r>
              <a:rPr lang="zh-CN" altLang="en-US" sz="3600" dirty="0" smtClean="0">
                <a:latin typeface="微软雅黑" panose="020B0503020204020204" pitchFamily="34" charset="-122"/>
                <a:ea typeface="微软雅黑" panose="020B0503020204020204" pitchFamily="34" charset="-122"/>
              </a:rPr>
              <a:t>与</a:t>
            </a:r>
            <a:r>
              <a:rPr lang="zh-CN" altLang="en-US" sz="3600" dirty="0">
                <a:latin typeface="微软雅黑" panose="020B0503020204020204" pitchFamily="34" charset="-122"/>
                <a:ea typeface="微软雅黑" panose="020B0503020204020204" pitchFamily="34" charset="-122"/>
              </a:rPr>
              <a:t>知识产权的关系</a:t>
            </a:r>
          </a:p>
        </p:txBody>
      </p:sp>
      <p:graphicFrame>
        <p:nvGraphicFramePr>
          <p:cNvPr id="8" name="内容占位符 7"/>
          <p:cNvGraphicFramePr>
            <a:graphicFrameLocks noGrp="1"/>
          </p:cNvGraphicFramePr>
          <p:nvPr>
            <p:ph idx="1"/>
            <p:extLst>
              <p:ext uri="{D42A27DB-BD31-4B8C-83A1-F6EECF244321}">
                <p14:modId xmlns:p14="http://schemas.microsoft.com/office/powerpoint/2010/main" val="2307103782"/>
              </p:ext>
            </p:extLst>
          </p:nvPr>
        </p:nvGraphicFramePr>
        <p:xfrm>
          <a:off x="1635419" y="1072923"/>
          <a:ext cx="10076683" cy="5648553"/>
        </p:xfrm>
        <a:graphic>
          <a:graphicData uri="http://schemas.openxmlformats.org/drawingml/2006/table">
            <a:tbl>
              <a:tblPr firstRow="1" bandRow="1">
                <a:tableStyleId>{5C22544A-7EE6-4342-B048-85BDC9FD1C3A}</a:tableStyleId>
              </a:tblPr>
              <a:tblGrid>
                <a:gridCol w="1474288">
                  <a:extLst>
                    <a:ext uri="{9D8B030D-6E8A-4147-A177-3AD203B41FA5}">
                      <a16:colId xmlns:a16="http://schemas.microsoft.com/office/drawing/2014/main" val="20000"/>
                    </a:ext>
                  </a:extLst>
                </a:gridCol>
                <a:gridCol w="4269412">
                  <a:extLst>
                    <a:ext uri="{9D8B030D-6E8A-4147-A177-3AD203B41FA5}">
                      <a16:colId xmlns:a16="http://schemas.microsoft.com/office/drawing/2014/main" val="20001"/>
                    </a:ext>
                  </a:extLst>
                </a:gridCol>
                <a:gridCol w="4332983">
                  <a:extLst>
                    <a:ext uri="{9D8B030D-6E8A-4147-A177-3AD203B41FA5}">
                      <a16:colId xmlns:a16="http://schemas.microsoft.com/office/drawing/2014/main" val="20002"/>
                    </a:ext>
                  </a:extLst>
                </a:gridCol>
              </a:tblGrid>
              <a:tr h="618919">
                <a:tc>
                  <a:txBody>
                    <a:bodyPr/>
                    <a:lstStyle/>
                    <a:p>
                      <a:r>
                        <a:rPr lang="zh-CN" altLang="en-US" sz="2800" dirty="0" smtClean="0">
                          <a:solidFill>
                            <a:srgbClr val="FF0000"/>
                          </a:solidFill>
                        </a:rPr>
                        <a:t> 区别</a:t>
                      </a:r>
                      <a:endParaRPr lang="zh-CN" altLang="en-US" sz="2800" dirty="0">
                        <a:solidFill>
                          <a:srgbClr val="FF0000"/>
                        </a:solidFill>
                      </a:endParaRPr>
                    </a:p>
                  </a:txBody>
                  <a:tcPr/>
                </a:tc>
                <a:tc>
                  <a:txBody>
                    <a:bodyPr/>
                    <a:lstStyle/>
                    <a:p>
                      <a:pPr algn="ctr"/>
                      <a:r>
                        <a:rPr lang="zh-CN" altLang="en-US" sz="2800" dirty="0" smtClean="0"/>
                        <a:t>科技成果</a:t>
                      </a:r>
                      <a:endParaRPr lang="zh-CN" altLang="en-US" sz="2800" dirty="0"/>
                    </a:p>
                  </a:txBody>
                  <a:tcPr>
                    <a:solidFill>
                      <a:srgbClr val="47A566"/>
                    </a:solidFill>
                  </a:tcPr>
                </a:tc>
                <a:tc>
                  <a:txBody>
                    <a:bodyPr/>
                    <a:lstStyle/>
                    <a:p>
                      <a:pPr algn="ctr"/>
                      <a:r>
                        <a:rPr lang="zh-CN" altLang="en-US" sz="2800" dirty="0" smtClean="0"/>
                        <a:t>知识产权</a:t>
                      </a:r>
                      <a:endParaRPr lang="zh-CN" altLang="en-US" sz="2800" dirty="0"/>
                    </a:p>
                  </a:txBody>
                  <a:tcPr>
                    <a:solidFill>
                      <a:srgbClr val="47A566"/>
                    </a:solidFill>
                  </a:tcPr>
                </a:tc>
                <a:extLst>
                  <a:ext uri="{0D108BD9-81ED-4DB2-BD59-A6C34878D82A}">
                    <a16:rowId xmlns:a16="http://schemas.microsoft.com/office/drawing/2014/main" val="10000"/>
                  </a:ext>
                </a:extLst>
              </a:tr>
              <a:tr h="619142">
                <a:tc>
                  <a:txBody>
                    <a:bodyPr/>
                    <a:lstStyle/>
                    <a:p>
                      <a:pPr algn="ctr"/>
                      <a:r>
                        <a:rPr lang="zh-CN" altLang="en-US" sz="1600" dirty="0" smtClean="0"/>
                        <a:t>内涵不同</a:t>
                      </a:r>
                      <a:endParaRPr lang="zh-CN" altLang="en-US" sz="1600" dirty="0"/>
                    </a:p>
                  </a:txBody>
                  <a:tcPr/>
                </a:tc>
                <a:tc>
                  <a:txBody>
                    <a:bodyPr/>
                    <a:lstStyle/>
                    <a:p>
                      <a:pPr algn="l"/>
                      <a:r>
                        <a:rPr kumimoji="0" lang="zh-CN" altLang="en-US" sz="1600" b="0" i="0" u="none" strike="noStrike" kern="1200" cap="none" spc="0" normalizeH="0" baseline="0" dirty="0" smtClean="0">
                          <a:ln>
                            <a:noFill/>
                          </a:ln>
                          <a:solidFill>
                            <a:prstClr val="black"/>
                          </a:solidFill>
                          <a:effectLst/>
                          <a:uLnTx/>
                          <a:uFillTx/>
                          <a:latin typeface="宋体" panose="02010600030101010101" pitchFamily="2" charset="-122"/>
                          <a:ea typeface="宋体" panose="02010600030101010101" pitchFamily="2" charset="-122"/>
                          <a:cs typeface="+mn-cs"/>
                        </a:rPr>
                        <a:t>是指通过科学研究与技术开发所产生的具有实用价值的成果。</a:t>
                      </a:r>
                    </a:p>
                  </a:txBody>
                  <a:tcPr/>
                </a:tc>
                <a:tc>
                  <a:txBody>
                    <a:bodyPr/>
                    <a:lstStyle/>
                    <a:p>
                      <a:pPr eaLnBrk="1" hangingPunct="1"/>
                      <a:r>
                        <a:rPr kumimoji="0" lang="zh-CN" altLang="en-US" sz="1600" b="0" i="0" u="none" strike="noStrike" kern="1200" cap="none" spc="0" normalizeH="0" baseline="0" dirty="0" smtClean="0">
                          <a:ln>
                            <a:noFill/>
                          </a:ln>
                          <a:solidFill>
                            <a:prstClr val="black"/>
                          </a:solidFill>
                          <a:effectLst/>
                          <a:uLnTx/>
                          <a:uFillTx/>
                          <a:latin typeface="宋体" panose="02010600030101010101" pitchFamily="2" charset="-122"/>
                          <a:ea typeface="宋体" panose="02010600030101010101" pitchFamily="2" charset="-122"/>
                          <a:cs typeface="+mn-cs"/>
                        </a:rPr>
                        <a:t>知识产权是</a:t>
                      </a:r>
                      <a:r>
                        <a:rPr kumimoji="0" lang="zh-CN" altLang="en-US" sz="1600" b="1" i="0" u="none" strike="noStrike" kern="1200" cap="none" spc="0" normalizeH="0" baseline="0" dirty="0" smtClean="0">
                          <a:ln>
                            <a:noFill/>
                          </a:ln>
                          <a:solidFill>
                            <a:srgbClr val="FF0000"/>
                          </a:solidFill>
                          <a:effectLst/>
                          <a:uLnTx/>
                          <a:uFillTx/>
                          <a:latin typeface="宋体" panose="02010600030101010101" pitchFamily="2" charset="-122"/>
                          <a:ea typeface="宋体" panose="02010600030101010101" pitchFamily="2" charset="-122"/>
                          <a:cs typeface="+mn-cs"/>
                        </a:rPr>
                        <a:t>民事主体</a:t>
                      </a:r>
                      <a:r>
                        <a:rPr kumimoji="0" lang="zh-CN" altLang="en-US" sz="1600" b="0" i="0" u="none" strike="noStrike" kern="1200" cap="none" spc="0" normalizeH="0" baseline="0" dirty="0" smtClean="0">
                          <a:ln>
                            <a:noFill/>
                          </a:ln>
                          <a:solidFill>
                            <a:prstClr val="black"/>
                          </a:solidFill>
                          <a:effectLst/>
                          <a:uLnTx/>
                          <a:uFillTx/>
                          <a:latin typeface="宋体" panose="02010600030101010101" pitchFamily="2" charset="-122"/>
                          <a:ea typeface="宋体" panose="02010600030101010101" pitchFamily="2" charset="-122"/>
                          <a:cs typeface="+mn-cs"/>
                        </a:rPr>
                        <a:t>依法对创造性</a:t>
                      </a:r>
                      <a:r>
                        <a:rPr kumimoji="0" lang="zh-CN" altLang="en-US" sz="1600" b="1" i="0" u="none" strike="noStrike" kern="1200" cap="none" spc="0" normalizeH="0" baseline="0" dirty="0" smtClean="0">
                          <a:ln>
                            <a:noFill/>
                          </a:ln>
                          <a:solidFill>
                            <a:srgbClr val="FF0000"/>
                          </a:solidFill>
                          <a:effectLst/>
                          <a:uLnTx/>
                          <a:uFillTx/>
                          <a:latin typeface="宋体" panose="02010600030101010101" pitchFamily="2" charset="-122"/>
                          <a:ea typeface="宋体" panose="02010600030101010101" pitchFamily="2" charset="-122"/>
                          <a:cs typeface="+mn-cs"/>
                        </a:rPr>
                        <a:t>智力成果</a:t>
                      </a:r>
                      <a:r>
                        <a:rPr kumimoji="0" lang="zh-CN" altLang="en-US" sz="1600" b="0" i="0" u="none" strike="noStrike" kern="1200" cap="none" spc="0" normalizeH="0" baseline="0" dirty="0" smtClean="0">
                          <a:ln>
                            <a:noFill/>
                          </a:ln>
                          <a:solidFill>
                            <a:prstClr val="black"/>
                          </a:solidFill>
                          <a:effectLst/>
                          <a:uLnTx/>
                          <a:uFillTx/>
                          <a:latin typeface="宋体" panose="02010600030101010101" pitchFamily="2" charset="-122"/>
                          <a:ea typeface="宋体" panose="02010600030101010101" pitchFamily="2" charset="-122"/>
                          <a:cs typeface="+mn-cs"/>
                        </a:rPr>
                        <a:t>和商业标记等享有的排他、支配的权利。</a:t>
                      </a:r>
                      <a:endParaRPr kumimoji="0" lang="en-US" altLang="zh-CN" sz="1600" b="0" i="0" u="none" strike="noStrike" kern="1200" cap="none" spc="0" normalizeH="0" baseline="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10001"/>
                  </a:ext>
                </a:extLst>
              </a:tr>
              <a:tr h="1140524">
                <a:tc>
                  <a:txBody>
                    <a:bodyPr/>
                    <a:lstStyle/>
                    <a:p>
                      <a:pPr algn="ctr"/>
                      <a:r>
                        <a:rPr lang="zh-CN" altLang="en-US" sz="1600" dirty="0" smtClean="0"/>
                        <a:t>外延差异</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mn-cs"/>
                        </a:rPr>
                        <a:t>没有固定的范围。包括新发明新设计、技术秘密、工艺图纸、计算机软件、论文、集成电路、生物品种、</a:t>
                      </a:r>
                      <a:r>
                        <a:rPr kumimoji="0" lang="zh-CN" altLang="en-US" sz="1600" b="0"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生物医药新品种</a:t>
                      </a:r>
                      <a:r>
                        <a:rPr kumimoji="0" lang="zh-CN" altLang="en-US" sz="1600" b="0" i="0" u="none" strike="noStrike" kern="120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mn-cs"/>
                        </a:rPr>
                        <a:t>、科学发现等。但不包括商标、地理标志等</a:t>
                      </a:r>
                      <a:endParaRPr kumimoji="0" lang="en-US" altLang="zh-CN" sz="1600" b="0" i="0" u="none" strike="noStrike" kern="120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mn-cs"/>
                      </a:endParaRPr>
                    </a:p>
                  </a:txBody>
                  <a:tcPr/>
                </a:tc>
                <a:tc>
                  <a:txBody>
                    <a:bodyPr/>
                    <a:lstStyle/>
                    <a:p>
                      <a:r>
                        <a:rPr lang="en-US" altLang="zh-CN" sz="1600" dirty="0" smtClean="0">
                          <a:latin typeface="宋体" panose="02010600030101010101" pitchFamily="2" charset="-122"/>
                          <a:ea typeface="宋体" panose="02010600030101010101" pitchFamily="2" charset="-122"/>
                        </a:rPr>
                        <a:t>《</a:t>
                      </a:r>
                      <a:r>
                        <a:rPr lang="zh-CN" altLang="en-US" sz="1600" dirty="0" smtClean="0">
                          <a:latin typeface="宋体" panose="02010600030101010101" pitchFamily="2" charset="-122"/>
                          <a:ea typeface="宋体" panose="02010600030101010101" pitchFamily="2" charset="-122"/>
                        </a:rPr>
                        <a:t>民法典</a:t>
                      </a:r>
                      <a:r>
                        <a:rPr lang="en-US" altLang="zh-CN" sz="1600" dirty="0" smtClean="0">
                          <a:latin typeface="宋体" panose="02010600030101010101" pitchFamily="2" charset="-122"/>
                          <a:ea typeface="宋体" panose="02010600030101010101" pitchFamily="2" charset="-122"/>
                        </a:rPr>
                        <a:t>》</a:t>
                      </a:r>
                      <a:r>
                        <a:rPr lang="zh-CN" altLang="en-US" sz="1600" dirty="0" smtClean="0">
                          <a:latin typeface="宋体" panose="02010600030101010101" pitchFamily="2" charset="-122"/>
                          <a:ea typeface="宋体" panose="02010600030101010101" pitchFamily="2" charset="-122"/>
                        </a:rPr>
                        <a:t>：</a:t>
                      </a:r>
                      <a:r>
                        <a:rPr lang="zh-CN" altLang="zh-CN" sz="1600" kern="1200" dirty="0" smtClean="0">
                          <a:solidFill>
                            <a:schemeClr val="dk1"/>
                          </a:solidFill>
                          <a:latin typeface="宋体" panose="02010600030101010101" pitchFamily="2" charset="-122"/>
                          <a:ea typeface="宋体" panose="02010600030101010101" pitchFamily="2" charset="-122"/>
                          <a:cs typeface="+mn-cs"/>
                        </a:rPr>
                        <a:t>作品；发明、实用新型、外观设计；商标；地理标志；商业秘密；集成电路布图设计；植物新品种</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2"/>
                  </a:ext>
                </a:extLst>
              </a:tr>
              <a:tr h="417636">
                <a:tc>
                  <a:txBody>
                    <a:bodyPr/>
                    <a:lstStyle/>
                    <a:p>
                      <a:pPr algn="ctr"/>
                      <a:r>
                        <a:rPr lang="zh-CN" altLang="en-US" sz="1600" dirty="0" smtClean="0"/>
                        <a:t>法律属性</a:t>
                      </a:r>
                      <a:endParaRPr lang="zh-CN" altLang="en-US" sz="1600" dirty="0"/>
                    </a:p>
                  </a:txBody>
                  <a:tcPr/>
                </a:tc>
                <a:tc>
                  <a:txBody>
                    <a:bodyPr/>
                    <a:lstStyle/>
                    <a:p>
                      <a:r>
                        <a:rPr lang="zh-CN" altLang="en-US" sz="1600" dirty="0" smtClean="0">
                          <a:latin typeface="宋体" panose="02010600030101010101" pitchFamily="2" charset="-122"/>
                          <a:ea typeface="宋体" panose="02010600030101010101" pitchFamily="2" charset="-122"/>
                        </a:rPr>
                        <a:t>带有科技行政色彩，但也受民法调整</a:t>
                      </a:r>
                      <a:endParaRPr lang="zh-CN" altLang="en-US" sz="1600" dirty="0">
                        <a:latin typeface="宋体" panose="02010600030101010101" pitchFamily="2" charset="-122"/>
                        <a:ea typeface="宋体" panose="02010600030101010101" pitchFamily="2" charset="-122"/>
                      </a:endParaRPr>
                    </a:p>
                  </a:txBody>
                  <a:tcPr/>
                </a:tc>
                <a:tc>
                  <a:txBody>
                    <a:bodyPr/>
                    <a:lstStyle/>
                    <a:p>
                      <a:r>
                        <a:rPr lang="zh-CN" altLang="en-US" sz="1600" dirty="0" smtClean="0">
                          <a:latin typeface="宋体" panose="02010600030101010101" pitchFamily="2" charset="-122"/>
                          <a:ea typeface="宋体" panose="02010600030101010101" pitchFamily="2" charset="-122"/>
                        </a:rPr>
                        <a:t>民事立法调整</a:t>
                      </a:r>
                    </a:p>
                  </a:txBody>
                  <a:tcPr/>
                </a:tc>
                <a:extLst>
                  <a:ext uri="{0D108BD9-81ED-4DB2-BD59-A6C34878D82A}">
                    <a16:rowId xmlns:a16="http://schemas.microsoft.com/office/drawing/2014/main" val="10003"/>
                  </a:ext>
                </a:extLst>
              </a:tr>
              <a:tr h="619142">
                <a:tc>
                  <a:txBody>
                    <a:bodyPr/>
                    <a:lstStyle/>
                    <a:p>
                      <a:pPr algn="ctr"/>
                      <a:r>
                        <a:rPr lang="zh-CN" altLang="en-US" sz="1600" dirty="0" smtClean="0"/>
                        <a:t>市场紧密度</a:t>
                      </a:r>
                      <a:endParaRPr lang="zh-CN" altLang="en-US" sz="1600" dirty="0"/>
                    </a:p>
                  </a:txBody>
                  <a:tcPr/>
                </a:tc>
                <a:tc>
                  <a:txBody>
                    <a:bodyPr/>
                    <a:lstStyle/>
                    <a:p>
                      <a:r>
                        <a:rPr kumimoji="0" lang="zh-CN" altLang="en-US" sz="1600" b="0" i="0" u="none" strike="noStrike" kern="1200" cap="none" spc="0" normalizeH="0" baseline="0" dirty="0" smtClean="0">
                          <a:ln>
                            <a:noFill/>
                          </a:ln>
                          <a:solidFill>
                            <a:prstClr val="black"/>
                          </a:solidFill>
                          <a:effectLst/>
                          <a:uLnTx/>
                          <a:uFillTx/>
                          <a:latin typeface="宋体" panose="02010600030101010101" pitchFamily="2" charset="-122"/>
                          <a:ea typeface="宋体" panose="02010600030101010101" pitchFamily="2" charset="-122"/>
                          <a:cs typeface="+mn-cs"/>
                        </a:rPr>
                        <a:t>早年注重的是内部评价，</a:t>
                      </a:r>
                      <a:r>
                        <a:rPr kumimoji="0" lang="en-US" altLang="zh-CN" sz="1600" b="0" i="0" u="none" strike="noStrike" kern="1200" cap="none" spc="0" normalizeH="0" baseline="0" dirty="0" smtClean="0">
                          <a:ln>
                            <a:noFill/>
                          </a:ln>
                          <a:solidFill>
                            <a:prstClr val="black"/>
                          </a:solidFill>
                          <a:effectLst/>
                          <a:uLnTx/>
                          <a:uFillTx/>
                          <a:latin typeface="宋体" panose="02010600030101010101" pitchFamily="2" charset="-122"/>
                          <a:ea typeface="宋体" panose="02010600030101010101" pitchFamily="2" charset="-122"/>
                          <a:cs typeface="+mn-cs"/>
                        </a:rPr>
                        <a:t>1996</a:t>
                      </a:r>
                      <a:r>
                        <a:rPr kumimoji="0" lang="zh-CN" altLang="en-US" sz="1600" b="0" i="0" u="none" strike="noStrike" kern="1200" cap="none" spc="0" normalizeH="0" baseline="0" dirty="0" smtClean="0">
                          <a:ln>
                            <a:noFill/>
                          </a:ln>
                          <a:solidFill>
                            <a:prstClr val="black"/>
                          </a:solidFill>
                          <a:effectLst/>
                          <a:uLnTx/>
                          <a:uFillTx/>
                          <a:latin typeface="宋体" panose="02010600030101010101" pitchFamily="2" charset="-122"/>
                          <a:ea typeface="宋体" panose="02010600030101010101" pitchFamily="2" charset="-122"/>
                          <a:cs typeface="+mn-cs"/>
                        </a:rPr>
                        <a:t>年以后开始走向市场</a:t>
                      </a:r>
                      <a:endParaRPr kumimoji="0" lang="zh-CN" altLang="en-US" sz="1600" b="0" i="0" u="none" strike="noStrike" kern="1200" cap="none" spc="0" normalizeH="0" baseline="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a:tc>
                <a:tc>
                  <a:txBody>
                    <a:bodyPr/>
                    <a:lstStyle/>
                    <a:p>
                      <a:r>
                        <a:rPr kumimoji="0" lang="zh-CN" altLang="en-US" sz="1600" b="0" i="0" u="none" strike="noStrike" kern="1200" cap="none" spc="0" normalizeH="0" baseline="0" dirty="0" smtClean="0">
                          <a:ln>
                            <a:noFill/>
                          </a:ln>
                          <a:solidFill>
                            <a:prstClr val="black"/>
                          </a:solidFill>
                          <a:effectLst/>
                          <a:uLnTx/>
                          <a:uFillTx/>
                          <a:latin typeface="宋体" panose="02010600030101010101" pitchFamily="2" charset="-122"/>
                          <a:ea typeface="宋体" panose="02010600030101010101" pitchFamily="2" charset="-122"/>
                          <a:cs typeface="+mn-cs"/>
                        </a:rPr>
                        <a:t>与市场密切相连。诞生于市场需求、服务于市场，在市场中不断提升内涵</a:t>
                      </a:r>
                      <a:endParaRPr kumimoji="0" lang="zh-CN" altLang="en-US" sz="1600" b="0" i="0" u="none" strike="noStrike" kern="1200" cap="none" spc="0" normalizeH="0" baseline="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a:tc>
                <a:extLst>
                  <a:ext uri="{0D108BD9-81ED-4DB2-BD59-A6C34878D82A}">
                    <a16:rowId xmlns:a16="http://schemas.microsoft.com/office/drawing/2014/main" val="10004"/>
                  </a:ext>
                </a:extLst>
              </a:tr>
              <a:tr h="409584">
                <a:tc>
                  <a:txBody>
                    <a:bodyPr/>
                    <a:lstStyle/>
                    <a:p>
                      <a:pPr algn="ctr"/>
                      <a:r>
                        <a:rPr lang="zh-CN" altLang="en-US" sz="1600" dirty="0" smtClean="0"/>
                        <a:t> 国际化程度</a:t>
                      </a:r>
                    </a:p>
                  </a:txBody>
                  <a:tcPr/>
                </a:tc>
                <a:tc>
                  <a:txBody>
                    <a:bodyPr/>
                    <a:lstStyle/>
                    <a:p>
                      <a:r>
                        <a:rPr lang="zh-CN" altLang="en-US" sz="1600" dirty="0" smtClean="0">
                          <a:latin typeface="宋体" panose="02010600030101010101" pitchFamily="2" charset="-122"/>
                          <a:ea typeface="宋体" panose="02010600030101010101" pitchFamily="2" charset="-122"/>
                        </a:rPr>
                        <a:t>中国特色，国外没有这样的对应概念</a:t>
                      </a:r>
                      <a:endParaRPr lang="zh-CN" altLang="en-US" sz="1600" dirty="0">
                        <a:latin typeface="宋体" panose="02010600030101010101" pitchFamily="2" charset="-122"/>
                        <a:ea typeface="宋体" panose="02010600030101010101" pitchFamily="2" charset="-122"/>
                      </a:endParaRPr>
                    </a:p>
                  </a:txBody>
                  <a:tcPr/>
                </a:tc>
                <a:tc>
                  <a:txBody>
                    <a:bodyPr/>
                    <a:lstStyle/>
                    <a:p>
                      <a:r>
                        <a:rPr lang="zh-CN" altLang="en-US" sz="1600" dirty="0" smtClean="0">
                          <a:latin typeface="宋体" panose="02010600030101010101" pitchFamily="2" charset="-122"/>
                          <a:ea typeface="宋体" panose="02010600030101010101" pitchFamily="2" charset="-122"/>
                        </a:rPr>
                        <a:t>知识产权是舶来品，世界通用。</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5"/>
                  </a:ext>
                </a:extLst>
              </a:tr>
              <a:tr h="764548">
                <a:tc>
                  <a:txBody>
                    <a:bodyPr/>
                    <a:lstStyle/>
                    <a:p>
                      <a:pPr algn="ctr"/>
                      <a:r>
                        <a:rPr lang="zh-CN" altLang="en-US" sz="1600" dirty="0" smtClean="0"/>
                        <a:t>起源与发展</a:t>
                      </a:r>
                    </a:p>
                  </a:txBody>
                  <a:tcPr/>
                </a:tc>
                <a:tc>
                  <a:txBody>
                    <a:bodyPr/>
                    <a:lstStyle/>
                    <a:p>
                      <a:r>
                        <a:rPr lang="zh-CN" altLang="en-US" sz="1600" dirty="0" smtClean="0">
                          <a:latin typeface="宋体" panose="02010600030101010101" pitchFamily="2" charset="-122"/>
                          <a:ea typeface="宋体" panose="02010600030101010101" pitchFamily="2" charset="-122"/>
                        </a:rPr>
                        <a:t>起源于新中国成立后。不同时期有变化，逐渐与知识产权融合发展。</a:t>
                      </a:r>
                      <a:endParaRPr lang="zh-CN" altLang="en-US" sz="1600" dirty="0">
                        <a:latin typeface="宋体" panose="02010600030101010101" pitchFamily="2" charset="-122"/>
                        <a:ea typeface="宋体" panose="02010600030101010101" pitchFamily="2" charset="-122"/>
                      </a:endParaRPr>
                    </a:p>
                  </a:txBody>
                  <a:tcPr/>
                </a:tc>
                <a:tc>
                  <a:txBody>
                    <a:bodyPr/>
                    <a:lstStyle/>
                    <a:p>
                      <a:r>
                        <a:rPr lang="zh-CN" altLang="en-US" sz="1600" dirty="0" smtClean="0">
                          <a:latin typeface="宋体" panose="02010600030101010101" pitchFamily="2" charset="-122"/>
                          <a:ea typeface="宋体" panose="02010600030101010101" pitchFamily="2" charset="-122"/>
                        </a:rPr>
                        <a:t>可追溯到</a:t>
                      </a:r>
                      <a:r>
                        <a:rPr lang="en-US" altLang="zh-CN" sz="1600" dirty="0" smtClean="0">
                          <a:latin typeface="宋体" panose="02010600030101010101" pitchFamily="2" charset="-122"/>
                          <a:ea typeface="宋体" panose="02010600030101010101" pitchFamily="2" charset="-122"/>
                        </a:rPr>
                        <a:t>1623</a:t>
                      </a:r>
                      <a:r>
                        <a:rPr lang="zh-CN" altLang="en-US" sz="1600" dirty="0" smtClean="0">
                          <a:latin typeface="宋体" panose="02010600030101010101" pitchFamily="2" charset="-122"/>
                          <a:ea typeface="宋体" panose="02010600030101010101" pitchFamily="2" charset="-122"/>
                        </a:rPr>
                        <a:t>年英国“垄断法案”，不断扩展其范围。改革开放后在中国有市场。</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6"/>
                  </a:ext>
                </a:extLst>
              </a:tr>
              <a:tr h="619142">
                <a:tc>
                  <a:txBody>
                    <a:bodyPr/>
                    <a:lstStyle/>
                    <a:p>
                      <a:pPr algn="ctr"/>
                      <a:r>
                        <a:rPr lang="zh-CN" altLang="en-US" sz="1600" dirty="0" smtClean="0"/>
                        <a:t>成熟度</a:t>
                      </a:r>
                      <a:endParaRPr lang="zh-CN" altLang="en-US" sz="1600" dirty="0"/>
                    </a:p>
                  </a:txBody>
                  <a:tcPr/>
                </a:tc>
                <a:tc>
                  <a:txBody>
                    <a:bodyPr/>
                    <a:lstStyle/>
                    <a:p>
                      <a:r>
                        <a:rPr lang="en-US" altLang="zh-CN" sz="1600" dirty="0" smtClean="0">
                          <a:latin typeface="宋体" panose="02010600030101010101" pitchFamily="2" charset="-122"/>
                          <a:ea typeface="宋体" panose="02010600030101010101" pitchFamily="2" charset="-122"/>
                        </a:rPr>
                        <a:t>2015</a:t>
                      </a:r>
                      <a:r>
                        <a:rPr lang="zh-CN" altLang="en-US" sz="1600" dirty="0" smtClean="0">
                          <a:latin typeface="宋体" panose="02010600030101010101" pitchFamily="2" charset="-122"/>
                          <a:ea typeface="宋体" panose="02010600030101010101" pitchFamily="2" charset="-122"/>
                        </a:rPr>
                        <a:t>年以后备受关注，立法及政策增多。</a:t>
                      </a:r>
                      <a:endParaRPr lang="en-US" altLang="zh-CN" sz="1600" dirty="0" smtClean="0">
                        <a:latin typeface="宋体" panose="02010600030101010101" pitchFamily="2" charset="-122"/>
                        <a:ea typeface="宋体" panose="02010600030101010101" pitchFamily="2" charset="-122"/>
                      </a:endParaRPr>
                    </a:p>
                  </a:txBody>
                  <a:tcPr/>
                </a:tc>
                <a:tc>
                  <a:txBody>
                    <a:bodyPr/>
                    <a:lstStyle/>
                    <a:p>
                      <a:r>
                        <a:rPr lang="zh-CN" altLang="en-US" sz="1600" dirty="0" smtClean="0">
                          <a:latin typeface="宋体" panose="02010600030101010101" pitchFamily="2" charset="-122"/>
                          <a:ea typeface="宋体" panose="02010600030101010101" pitchFamily="2" charset="-122"/>
                        </a:rPr>
                        <a:t>我国目前已形成比较完善的知识产权法律体系，开辟新的研究领域。</a:t>
                      </a:r>
                      <a:endParaRPr lang="en-US" altLang="zh-CN" sz="1600" dirty="0" smtClean="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7"/>
                  </a:ext>
                </a:extLst>
              </a:tr>
              <a:tr h="439916">
                <a:tc>
                  <a:txBody>
                    <a:bodyPr/>
                    <a:lstStyle/>
                    <a:p>
                      <a:pPr algn="ctr"/>
                      <a:r>
                        <a:rPr lang="zh-CN" altLang="en-US" sz="1600" dirty="0" smtClean="0"/>
                        <a:t>溢出性</a:t>
                      </a:r>
                      <a:endParaRPr lang="zh-CN" altLang="en-US" sz="1600" dirty="0"/>
                    </a:p>
                  </a:txBody>
                  <a:tcPr/>
                </a:tc>
                <a:tc>
                  <a:txBody>
                    <a:bodyPr/>
                    <a:lstStyle/>
                    <a:p>
                      <a:r>
                        <a:rPr lang="zh-CN" altLang="en-US" sz="1600" dirty="0" smtClean="0">
                          <a:latin typeface="宋体" panose="02010600030101010101" pitchFamily="2" charset="-122"/>
                          <a:ea typeface="宋体" panose="02010600030101010101" pitchFamily="2" charset="-122"/>
                        </a:rPr>
                        <a:t>较强，普惠性强</a:t>
                      </a:r>
                      <a:endParaRPr lang="zh-CN" altLang="en-US" sz="1600" dirty="0">
                        <a:latin typeface="宋体" panose="02010600030101010101" pitchFamily="2" charset="-122"/>
                        <a:ea typeface="宋体" panose="02010600030101010101" pitchFamily="2" charset="-122"/>
                      </a:endParaRPr>
                    </a:p>
                  </a:txBody>
                  <a:tcPr/>
                </a:tc>
                <a:tc>
                  <a:txBody>
                    <a:bodyPr/>
                    <a:lstStyle/>
                    <a:p>
                      <a:r>
                        <a:rPr lang="zh-CN" altLang="en-US" sz="1600" dirty="0" smtClean="0">
                          <a:latin typeface="宋体" panose="02010600030101010101" pitchFamily="2" charset="-122"/>
                          <a:ea typeface="宋体" panose="02010600030101010101" pitchFamily="2" charset="-122"/>
                        </a:rPr>
                        <a:t>较弱，注重保护</a:t>
                      </a:r>
                      <a:endParaRPr lang="zh-CN" altLang="en-US" sz="16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45291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a:t>
            </a:r>
            <a:r>
              <a:rPr lang="zh-CN" altLang="en-US" dirty="0"/>
              <a:t>民法典</a:t>
            </a:r>
            <a:r>
              <a:rPr lang="en-US" altLang="zh-CN" dirty="0" smtClean="0"/>
              <a:t>》</a:t>
            </a:r>
            <a:r>
              <a:rPr lang="zh-CN" altLang="en-US" dirty="0" smtClean="0"/>
              <a:t>492</a:t>
            </a:r>
            <a:r>
              <a:rPr lang="zh-CN" altLang="en-US" dirty="0"/>
              <a:t>条：</a:t>
            </a:r>
          </a:p>
          <a:p>
            <a:r>
              <a:rPr lang="zh-CN" altLang="en-US" dirty="0">
                <a:latin typeface="楷体" panose="02010609060101010101" pitchFamily="49" charset="-122"/>
                <a:ea typeface="楷体" panose="02010609060101010101" pitchFamily="49" charset="-122"/>
              </a:rPr>
              <a:t>承诺生效的地点为合同成立的地点。</a:t>
            </a:r>
          </a:p>
          <a:p>
            <a:r>
              <a:rPr lang="zh-CN" altLang="en-US" dirty="0">
                <a:latin typeface="楷体" panose="02010609060101010101" pitchFamily="49" charset="-122"/>
                <a:ea typeface="楷体" panose="02010609060101010101" pitchFamily="49" charset="-122"/>
              </a:rPr>
              <a:t>采用数据电文形式订立合同的，收件人的主营业地为合同成立的地点；没有主营业地的，其住所地为合同成立的地点。当事人另有约定的，按照其约定。</a:t>
            </a:r>
          </a:p>
          <a:p>
            <a:r>
              <a:rPr lang="en-US" altLang="zh-CN" dirty="0"/>
              <a:t>《</a:t>
            </a:r>
            <a:r>
              <a:rPr lang="zh-CN" altLang="en-US" dirty="0"/>
              <a:t>民法典</a:t>
            </a:r>
            <a:r>
              <a:rPr lang="en-US" altLang="zh-CN" dirty="0"/>
              <a:t>》</a:t>
            </a:r>
            <a:r>
              <a:rPr lang="zh-CN" altLang="en-US" dirty="0" smtClean="0"/>
              <a:t>49</a:t>
            </a:r>
            <a:r>
              <a:rPr lang="en-US" altLang="zh-CN" dirty="0" smtClean="0"/>
              <a:t>3</a:t>
            </a:r>
            <a:r>
              <a:rPr lang="zh-CN" altLang="en-US" dirty="0" smtClean="0"/>
              <a:t>条</a:t>
            </a:r>
            <a:r>
              <a:rPr lang="zh-CN" altLang="en-US" dirty="0"/>
              <a:t>：</a:t>
            </a:r>
          </a:p>
          <a:p>
            <a:r>
              <a:rPr lang="zh-CN" altLang="en-US" dirty="0" smtClean="0">
                <a:latin typeface="楷体" panose="02010609060101010101" pitchFamily="49" charset="-122"/>
                <a:ea typeface="楷体" panose="02010609060101010101" pitchFamily="49" charset="-122"/>
              </a:rPr>
              <a:t>当事人</a:t>
            </a:r>
            <a:r>
              <a:rPr lang="zh-CN" altLang="en-US" dirty="0">
                <a:latin typeface="楷体" panose="02010609060101010101" pitchFamily="49" charset="-122"/>
                <a:ea typeface="楷体" panose="02010609060101010101" pitchFamily="49" charset="-122"/>
              </a:rPr>
              <a:t>采用合同书形式订立合同的，</a:t>
            </a:r>
            <a:r>
              <a:rPr lang="zh-CN" altLang="en-US" b="1" dirty="0">
                <a:solidFill>
                  <a:srgbClr val="FF0000"/>
                </a:solidFill>
                <a:latin typeface="楷体" panose="02010609060101010101" pitchFamily="49" charset="-122"/>
                <a:ea typeface="楷体" panose="02010609060101010101" pitchFamily="49" charset="-122"/>
              </a:rPr>
              <a:t>最后</a:t>
            </a:r>
            <a:r>
              <a:rPr lang="zh-CN" altLang="en-US" dirty="0">
                <a:latin typeface="楷体" panose="02010609060101010101" pitchFamily="49" charset="-122"/>
                <a:ea typeface="楷体" panose="02010609060101010101" pitchFamily="49" charset="-122"/>
              </a:rPr>
              <a:t>签名、盖章或者按指印的地点为合同成立的地点，但是当事人另有约定的除外。</a:t>
            </a:r>
          </a:p>
        </p:txBody>
      </p:sp>
      <p:sp>
        <p:nvSpPr>
          <p:cNvPr id="3" name="标题 2"/>
          <p:cNvSpPr>
            <a:spLocks noGrp="1"/>
          </p:cNvSpPr>
          <p:nvPr>
            <p:ph type="title"/>
          </p:nvPr>
        </p:nvSpPr>
        <p:spPr/>
        <p:txBody>
          <a:bodyPr/>
          <a:lstStyle/>
          <a:p>
            <a:r>
              <a:rPr lang="zh-CN" altLang="en-US" dirty="0" smtClean="0"/>
              <a:t>合同</a:t>
            </a:r>
            <a:r>
              <a:rPr lang="zh-CN" altLang="en-US" dirty="0"/>
              <a:t>成立的地点</a:t>
            </a: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30</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594052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a:xfrm>
            <a:off x="814388" y="-15267"/>
            <a:ext cx="10539412" cy="1020763"/>
          </a:xfrm>
        </p:spPr>
        <p:txBody>
          <a:bodyPr vert="horz" wrap="square" lIns="91440" tIns="45720" rIns="91440" bIns="45720" anchor="ctr"/>
          <a:lstStyle/>
          <a:p>
            <a:pPr eaLnBrk="1" hangingPunct="1"/>
            <a:r>
              <a:rPr lang="en-US" altLang="zh-CN" kern="1200" dirty="0" smtClean="0">
                <a:latin typeface="+mj-lt"/>
                <a:ea typeface="+mj-ea"/>
                <a:cs typeface="+mj-cs"/>
              </a:rPr>
              <a:t>  2.  </a:t>
            </a:r>
            <a:r>
              <a:rPr lang="zh-CN" altLang="en-US" kern="1200" dirty="0" smtClean="0">
                <a:latin typeface="+mj-lt"/>
                <a:ea typeface="+mj-ea"/>
                <a:cs typeface="+mj-cs"/>
              </a:rPr>
              <a:t>合同</a:t>
            </a:r>
            <a:r>
              <a:rPr lang="zh-CN" altLang="en-US" kern="1200" dirty="0">
                <a:latin typeface="+mj-lt"/>
                <a:ea typeface="+mj-ea"/>
                <a:cs typeface="+mj-cs"/>
              </a:rPr>
              <a:t>订立的</a:t>
            </a:r>
            <a:r>
              <a:rPr lang="zh-CN" altLang="en-US" kern="1200" dirty="0" smtClean="0">
                <a:latin typeface="+mj-lt"/>
                <a:ea typeface="+mj-ea"/>
                <a:cs typeface="+mj-cs"/>
              </a:rPr>
              <a:t>过程</a:t>
            </a:r>
            <a:r>
              <a:rPr lang="en-US" altLang="zh-CN" kern="1200" dirty="0" smtClean="0">
                <a:latin typeface="+mj-lt"/>
                <a:ea typeface="+mj-ea"/>
                <a:cs typeface="+mj-cs"/>
              </a:rPr>
              <a:t>—</a:t>
            </a:r>
            <a:r>
              <a:rPr lang="zh-CN" altLang="en-US" kern="1200" dirty="0" smtClean="0">
                <a:latin typeface="+mj-lt"/>
                <a:ea typeface="+mj-ea"/>
                <a:cs typeface="+mj-cs"/>
              </a:rPr>
              <a:t>要约和承诺</a:t>
            </a:r>
            <a:endParaRPr lang="zh-CN" altLang="en-US" kern="1200" dirty="0">
              <a:latin typeface="+mj-lt"/>
              <a:ea typeface="+mj-ea"/>
              <a:cs typeface="+mj-cs"/>
            </a:endParaRPr>
          </a:p>
        </p:txBody>
      </p:sp>
      <p:sp>
        <p:nvSpPr>
          <p:cNvPr id="10242" name="Rectangle 3"/>
          <p:cNvSpPr>
            <a:spLocks noGrp="1"/>
          </p:cNvSpPr>
          <p:nvPr>
            <p:ph idx="1"/>
          </p:nvPr>
        </p:nvSpPr>
        <p:spPr>
          <a:xfrm>
            <a:off x="826294" y="1150448"/>
            <a:ext cx="10515600" cy="5060950"/>
          </a:xfrm>
        </p:spPr>
        <p:txBody>
          <a:bodyPr vert="horz" wrap="square" lIns="91440" tIns="45720" rIns="91440" bIns="45720" anchor="t"/>
          <a:lstStyle/>
          <a:p>
            <a:pPr eaLnBrk="1" hangingPunct="1">
              <a:lnSpc>
                <a:spcPct val="80000"/>
              </a:lnSpc>
              <a:buNone/>
            </a:pPr>
            <a:r>
              <a:rPr lang="en-US" altLang="zh-CN" dirty="0"/>
              <a:t>《</a:t>
            </a:r>
            <a:r>
              <a:rPr lang="zh-CN" altLang="en-US" dirty="0"/>
              <a:t>民法典</a:t>
            </a:r>
            <a:r>
              <a:rPr lang="en-US" altLang="zh-CN" dirty="0"/>
              <a:t>》471</a:t>
            </a:r>
            <a:r>
              <a:rPr lang="zh-CN" altLang="en-US" dirty="0"/>
              <a:t>条 </a:t>
            </a:r>
            <a:r>
              <a:rPr lang="zh-CN" altLang="en-US" b="1" dirty="0">
                <a:latin typeface="楷体" panose="02010609060101010101" pitchFamily="49" charset="-122"/>
                <a:ea typeface="楷体" panose="02010609060101010101" pitchFamily="49" charset="-122"/>
              </a:rPr>
              <a:t>当事人订立合同，可以采取要约、承诺方式或者其他方式。</a:t>
            </a:r>
            <a:endParaRPr lang="zh-CN" altLang="en-US" dirty="0"/>
          </a:p>
          <a:p>
            <a:pPr eaLnBrk="1" hangingPunct="1">
              <a:lnSpc>
                <a:spcPct val="80000"/>
              </a:lnSpc>
              <a:buNone/>
            </a:pPr>
            <a:r>
              <a:rPr lang="en-US" altLang="zh-CN" b="1" dirty="0" smtClean="0"/>
              <a:t>(</a:t>
            </a:r>
            <a:r>
              <a:rPr lang="en-US" altLang="zh-CN" b="1" dirty="0"/>
              <a:t>1)</a:t>
            </a:r>
            <a:r>
              <a:rPr lang="zh-CN" altLang="en-US" b="1" dirty="0"/>
              <a:t>要约</a:t>
            </a:r>
            <a:r>
              <a:rPr lang="en-US" altLang="zh-CN" b="1" dirty="0"/>
              <a:t>(</a:t>
            </a:r>
            <a:r>
              <a:rPr lang="en-US" altLang="zh-CN" b="1" dirty="0" smtClean="0"/>
              <a:t>Offer)</a:t>
            </a:r>
          </a:p>
          <a:p>
            <a:pPr eaLnBrk="1" hangingPunct="1">
              <a:lnSpc>
                <a:spcPct val="80000"/>
              </a:lnSpc>
              <a:buNone/>
            </a:pPr>
            <a:r>
              <a:rPr lang="zh-CN" altLang="en-US" dirty="0" smtClean="0"/>
              <a:t> 要约</a:t>
            </a:r>
            <a:r>
              <a:rPr lang="zh-CN" altLang="en-US" dirty="0"/>
              <a:t>又称为发盘、出盘、发价、出价或报价。</a:t>
            </a:r>
          </a:p>
          <a:p>
            <a:pPr eaLnBrk="1" hangingPunct="1">
              <a:lnSpc>
                <a:spcPct val="80000"/>
              </a:lnSpc>
              <a:buNone/>
            </a:pPr>
            <a:r>
              <a:rPr lang="en-US" altLang="zh-CN" dirty="0" smtClean="0"/>
              <a:t>《</a:t>
            </a:r>
            <a:r>
              <a:rPr lang="zh-CN" altLang="en-US" dirty="0"/>
              <a:t>民法典</a:t>
            </a:r>
            <a:r>
              <a:rPr lang="en-US" altLang="zh-CN" dirty="0"/>
              <a:t>》472</a:t>
            </a:r>
            <a:r>
              <a:rPr lang="zh-CN" altLang="en-US" dirty="0"/>
              <a:t>条：“要约是希望和他人订立合同的意思表示，该意思表示应当符合下列规定：⑴内容具体确定；⑵表明经受要约人承诺，要约人即受该意思表示约束。</a:t>
            </a:r>
            <a:r>
              <a:rPr lang="zh-CN" altLang="en-US" b="1" dirty="0" smtClean="0"/>
              <a:t>”</a:t>
            </a:r>
            <a:endParaRPr lang="en-US" altLang="zh-CN" b="1" dirty="0" smtClean="0"/>
          </a:p>
          <a:p>
            <a:pPr eaLnBrk="1" hangingPunct="1">
              <a:lnSpc>
                <a:spcPct val="80000"/>
              </a:lnSpc>
              <a:buNone/>
            </a:pPr>
            <a:r>
              <a:rPr lang="zh-CN" altLang="en-US" b="1" dirty="0" smtClean="0"/>
              <a:t>要约的四个构成要件：</a:t>
            </a:r>
            <a:endParaRPr lang="zh-CN" altLang="en-US" b="1" dirty="0"/>
          </a:p>
          <a:p>
            <a:pPr eaLnBrk="1" hangingPunct="1">
              <a:lnSpc>
                <a:spcPct val="80000"/>
              </a:lnSpc>
              <a:buNone/>
            </a:pPr>
            <a:r>
              <a:rPr lang="zh-CN" altLang="en-US" dirty="0" smtClean="0"/>
              <a:t>要约</a:t>
            </a:r>
            <a:r>
              <a:rPr lang="zh-CN" altLang="en-US" dirty="0"/>
              <a:t>是具有订约能力的特定人作出的意思表示。</a:t>
            </a:r>
          </a:p>
          <a:p>
            <a:pPr eaLnBrk="1" hangingPunct="1">
              <a:lnSpc>
                <a:spcPct val="80000"/>
              </a:lnSpc>
              <a:buNone/>
            </a:pPr>
            <a:r>
              <a:rPr lang="zh-CN" altLang="en-US" dirty="0" smtClean="0"/>
              <a:t>要约</a:t>
            </a:r>
            <a:r>
              <a:rPr lang="zh-CN" altLang="en-US" dirty="0"/>
              <a:t>必须具有订立合同的意图。</a:t>
            </a:r>
          </a:p>
          <a:p>
            <a:pPr eaLnBrk="1" hangingPunct="1">
              <a:lnSpc>
                <a:spcPct val="80000"/>
              </a:lnSpc>
              <a:buNone/>
            </a:pPr>
            <a:r>
              <a:rPr lang="zh-CN" altLang="en-US" dirty="0" smtClean="0"/>
              <a:t>要约</a:t>
            </a:r>
            <a:r>
              <a:rPr lang="zh-CN" altLang="en-US" dirty="0"/>
              <a:t>必须向要约人希望与之订立合同的受要约人发出。</a:t>
            </a:r>
          </a:p>
          <a:p>
            <a:pPr eaLnBrk="1" hangingPunct="1">
              <a:lnSpc>
                <a:spcPct val="80000"/>
              </a:lnSpc>
              <a:buNone/>
            </a:pPr>
            <a:r>
              <a:rPr lang="zh-CN" altLang="en-US" dirty="0" smtClean="0"/>
              <a:t>要约</a:t>
            </a:r>
            <a:r>
              <a:rPr lang="zh-CN" altLang="en-US" dirty="0"/>
              <a:t>的内容必须具体明确</a:t>
            </a:r>
            <a:r>
              <a:rPr lang="zh-CN" altLang="en-US" dirty="0" smtClean="0"/>
              <a:t>。</a:t>
            </a:r>
            <a:endParaRPr lang="en-US" altLang="zh-CN" dirty="0" smtClean="0"/>
          </a:p>
          <a:p>
            <a:pPr eaLnBrk="1" hangingPunct="1">
              <a:lnSpc>
                <a:spcPct val="80000"/>
              </a:lnSpc>
              <a:buNone/>
            </a:pPr>
            <a:endParaRPr lang="zh-CN" altLang="en-US" b="1" dirty="0"/>
          </a:p>
        </p:txBody>
      </p:sp>
      <p:sp>
        <p:nvSpPr>
          <p:cNvPr id="10243"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lvl="0" algn="ctr"/>
            <a:fld id="{9A0DB2DC-4C9A-4742-B13C-FB6460FD3503}" type="slidenum">
              <a:rPr lang="en-US" altLang="zh-CN" sz="1100" b="1" dirty="0">
                <a:solidFill>
                  <a:srgbClr val="636363"/>
                </a:solidFill>
                <a:latin typeface="Arial" panose="020B0604020202020204" pitchFamily="34" charset="0"/>
                <a:ea typeface="宋体" panose="02010600030101010101" pitchFamily="2" charset="-122"/>
              </a:rPr>
              <a:t>31</a:t>
            </a:fld>
            <a:endParaRPr lang="en-US" altLang="zh-CN" sz="1100" b="1" dirty="0">
              <a:solidFill>
                <a:srgbClr val="636363"/>
              </a:solidFill>
              <a:latin typeface="Arial" panose="020B0604020202020204" pitchFamily="34" charset="0"/>
              <a:ea typeface="宋体" panose="02010600030101010101" pitchFamily="2" charset="-122"/>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721402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a:xfrm>
            <a:off x="814388" y="1588"/>
            <a:ext cx="10539412" cy="1020763"/>
          </a:xfrm>
        </p:spPr>
        <p:txBody>
          <a:bodyPr vert="horz" wrap="square" lIns="91440" tIns="45720" rIns="91440" bIns="45720" anchor="ctr"/>
          <a:lstStyle/>
          <a:p>
            <a:pPr eaLnBrk="1" hangingPunct="1"/>
            <a:r>
              <a:rPr lang="zh-CN" altLang="en-US" kern="1200" dirty="0" smtClean="0">
                <a:latin typeface="+mj-lt"/>
                <a:ea typeface="+mj-ea"/>
                <a:cs typeface="+mj-cs"/>
              </a:rPr>
              <a:t>注意：要约</a:t>
            </a:r>
            <a:r>
              <a:rPr lang="zh-CN" altLang="en-US" kern="1200" dirty="0">
                <a:latin typeface="+mj-lt"/>
                <a:ea typeface="+mj-ea"/>
                <a:cs typeface="+mj-cs"/>
              </a:rPr>
              <a:t>与要约邀请的区别</a:t>
            </a:r>
            <a:endParaRPr lang="zh-CN" altLang="zh-CN" kern="1200" dirty="0">
              <a:latin typeface="+mj-lt"/>
              <a:ea typeface="+mj-ea"/>
              <a:cs typeface="+mj-cs"/>
            </a:endParaRPr>
          </a:p>
        </p:txBody>
      </p:sp>
      <p:sp>
        <p:nvSpPr>
          <p:cNvPr id="14338" name="Rectangle 3"/>
          <p:cNvSpPr>
            <a:spLocks noGrp="1"/>
          </p:cNvSpPr>
          <p:nvPr>
            <p:ph idx="1"/>
          </p:nvPr>
        </p:nvSpPr>
        <p:spPr>
          <a:xfrm>
            <a:off x="993842" y="1295400"/>
            <a:ext cx="10515600" cy="5060950"/>
          </a:xfrm>
        </p:spPr>
        <p:txBody>
          <a:bodyPr vert="horz" wrap="square" lIns="91440" tIns="45720" rIns="91440" bIns="45720" anchor="t"/>
          <a:lstStyle/>
          <a:p>
            <a:pPr eaLnBrk="1" hangingPunct="1">
              <a:buNone/>
            </a:pPr>
            <a:r>
              <a:rPr lang="zh-CN" altLang="en-US" b="1" dirty="0" smtClean="0"/>
              <a:t>要约</a:t>
            </a:r>
            <a:r>
              <a:rPr lang="zh-CN" altLang="en-US" b="1" dirty="0"/>
              <a:t>邀请</a:t>
            </a:r>
            <a:r>
              <a:rPr lang="en-US" altLang="zh-CN" b="1" dirty="0"/>
              <a:t>——</a:t>
            </a:r>
            <a:r>
              <a:rPr lang="zh-CN" altLang="en-US" b="1" dirty="0"/>
              <a:t>又称为要约引诱。</a:t>
            </a:r>
          </a:p>
          <a:p>
            <a:pPr eaLnBrk="1" hangingPunct="1">
              <a:buNone/>
            </a:pPr>
            <a:r>
              <a:rPr lang="zh-CN" altLang="en-US" b="1" dirty="0"/>
              <a:t>  </a:t>
            </a:r>
            <a:r>
              <a:rPr lang="en-US" altLang="zh-CN" dirty="0" smtClean="0"/>
              <a:t>《</a:t>
            </a:r>
            <a:r>
              <a:rPr lang="zh-CN" altLang="en-US" dirty="0"/>
              <a:t>民法典</a:t>
            </a:r>
            <a:r>
              <a:rPr lang="en-US" altLang="zh-CN" dirty="0" smtClean="0"/>
              <a:t>》473</a:t>
            </a:r>
            <a:r>
              <a:rPr lang="zh-CN" altLang="en-US" dirty="0" smtClean="0"/>
              <a:t>条  </a:t>
            </a:r>
            <a:r>
              <a:rPr lang="zh-CN" altLang="en-US" b="1" dirty="0" smtClean="0">
                <a:latin typeface="楷体" panose="02010609060101010101" pitchFamily="49" charset="-122"/>
                <a:ea typeface="楷体" panose="02010609060101010101" pitchFamily="49" charset="-122"/>
                <a:sym typeface="+mn-ea"/>
              </a:rPr>
              <a:t>要约</a:t>
            </a:r>
            <a:r>
              <a:rPr lang="zh-CN" altLang="en-US" b="1" dirty="0">
                <a:latin typeface="楷体" panose="02010609060101010101" pitchFamily="49" charset="-122"/>
                <a:ea typeface="楷体" panose="02010609060101010101" pitchFamily="49" charset="-122"/>
                <a:sym typeface="+mn-ea"/>
              </a:rPr>
              <a:t>邀请是希望他人向自己发出要约的表示。拍卖公告、招标公告、招股说明书、债券募集办法、基金招募说明书、商业广告和宣传、寄送的价目表等为要约邀请。</a:t>
            </a:r>
            <a:endParaRPr lang="zh-CN" altLang="en-US" b="1" dirty="0">
              <a:latin typeface="楷体" panose="02010609060101010101" pitchFamily="49" charset="-122"/>
              <a:ea typeface="楷体" panose="02010609060101010101" pitchFamily="49" charset="-122"/>
            </a:endParaRPr>
          </a:p>
          <a:p>
            <a:pPr eaLnBrk="1" hangingPunct="1">
              <a:buNone/>
            </a:pPr>
            <a:r>
              <a:rPr lang="zh-CN" altLang="en-US" b="1" dirty="0">
                <a:latin typeface="楷体" panose="02010609060101010101" pitchFamily="49" charset="-122"/>
                <a:ea typeface="楷体" panose="02010609060101010101" pitchFamily="49" charset="-122"/>
                <a:sym typeface="+mn-ea"/>
              </a:rPr>
              <a:t>  商业广告和宣传的内容符合要约条件的，构成要约</a:t>
            </a:r>
            <a:r>
              <a:rPr lang="zh-CN" altLang="en-US" b="1" dirty="0" smtClean="0">
                <a:latin typeface="楷体" panose="02010609060101010101" pitchFamily="49" charset="-122"/>
                <a:ea typeface="楷体" panose="02010609060101010101" pitchFamily="49" charset="-122"/>
                <a:sym typeface="+mn-ea"/>
              </a:rPr>
              <a:t>。</a:t>
            </a:r>
            <a:endParaRPr lang="en-US" altLang="zh-CN" b="1" dirty="0" smtClean="0">
              <a:latin typeface="楷体" panose="02010609060101010101" pitchFamily="49" charset="-122"/>
              <a:ea typeface="楷体" panose="02010609060101010101" pitchFamily="49" charset="-122"/>
              <a:sym typeface="+mn-ea"/>
            </a:endParaRPr>
          </a:p>
          <a:p>
            <a:pPr eaLnBrk="1" hangingPunct="1">
              <a:buNone/>
            </a:pP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）依法律的规定作出区分。</a:t>
            </a:r>
          </a:p>
          <a:p>
            <a:pPr eaLnBrk="1" hangingPunct="1">
              <a:buNone/>
            </a:pP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）根据当事人的意愿作出区分。</a:t>
            </a:r>
          </a:p>
          <a:p>
            <a:pPr eaLnBrk="1" hangingPunct="1">
              <a:buNone/>
            </a:pP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）根据提议的内容是否包含合同的主要条款来区分。</a:t>
            </a:r>
          </a:p>
          <a:p>
            <a:pPr eaLnBrk="1" hangingPunct="1">
              <a:buNone/>
            </a:pP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）根据交易习惯及当事人历来的交易做法来区分。</a:t>
            </a:r>
          </a:p>
          <a:p>
            <a:pPr eaLnBrk="1" hangingPunct="1">
              <a:buNone/>
            </a:pPr>
            <a:endParaRPr lang="en-US" altLang="zh-CN" b="1" dirty="0" smtClean="0">
              <a:latin typeface="楷体" panose="02010609060101010101" pitchFamily="49" charset="-122"/>
              <a:ea typeface="楷体" panose="02010609060101010101" pitchFamily="49" charset="-122"/>
              <a:sym typeface="+mn-ea"/>
            </a:endParaRPr>
          </a:p>
          <a:p>
            <a:pPr eaLnBrk="1" hangingPunct="1">
              <a:buNone/>
            </a:pPr>
            <a:endParaRPr lang="zh-CN" altLang="en-US" b="1" dirty="0">
              <a:latin typeface="楷体" panose="02010609060101010101" pitchFamily="49" charset="-122"/>
              <a:ea typeface="楷体" panose="02010609060101010101" pitchFamily="49" charset="-122"/>
            </a:endParaRPr>
          </a:p>
        </p:txBody>
      </p:sp>
      <p:sp>
        <p:nvSpPr>
          <p:cNvPr id="14339"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lvl="0" algn="ctr"/>
            <a:fld id="{9A0DB2DC-4C9A-4742-B13C-FB6460FD3503}" type="slidenum">
              <a:rPr lang="en-US" altLang="zh-CN" sz="1100" b="1" dirty="0">
                <a:solidFill>
                  <a:srgbClr val="636363"/>
                </a:solidFill>
                <a:latin typeface="Arial" panose="020B0604020202020204" pitchFamily="34" charset="0"/>
                <a:ea typeface="宋体" panose="02010600030101010101" pitchFamily="2" charset="-122"/>
              </a:rPr>
              <a:t>32</a:t>
            </a:fld>
            <a:endParaRPr lang="en-US" altLang="zh-CN" sz="1100" b="1" dirty="0">
              <a:solidFill>
                <a:srgbClr val="636363"/>
              </a:solidFill>
              <a:latin typeface="Arial" panose="020B0604020202020204" pitchFamily="34" charset="0"/>
              <a:ea typeface="宋体" panose="02010600030101010101" pitchFamily="2" charset="-122"/>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744144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814388" y="0"/>
            <a:ext cx="10539412" cy="1020763"/>
          </a:xfrm>
        </p:spPr>
        <p:txBody>
          <a:bodyPr vert="horz" wrap="square" lIns="91440" tIns="45720" rIns="91440" bIns="45720" anchor="ctr"/>
          <a:lstStyle/>
          <a:p>
            <a:pPr eaLnBrk="1" hangingPunct="1"/>
            <a:r>
              <a:rPr lang="zh-CN" altLang="en-US" kern="1200" dirty="0" smtClean="0">
                <a:latin typeface="+mj-lt"/>
                <a:ea typeface="+mj-ea"/>
                <a:cs typeface="+mj-cs"/>
              </a:rPr>
              <a:t> 要约</a:t>
            </a:r>
            <a:r>
              <a:rPr lang="zh-CN" altLang="en-US" kern="1200" dirty="0">
                <a:latin typeface="+mj-lt"/>
                <a:ea typeface="+mj-ea"/>
                <a:cs typeface="+mj-cs"/>
              </a:rPr>
              <a:t>的法律效力</a:t>
            </a:r>
            <a:endParaRPr lang="zh-CN" altLang="zh-CN" kern="1200" dirty="0">
              <a:latin typeface="+mj-lt"/>
              <a:ea typeface="+mj-ea"/>
              <a:cs typeface="+mj-cs"/>
            </a:endParaRPr>
          </a:p>
        </p:txBody>
      </p:sp>
      <p:sp>
        <p:nvSpPr>
          <p:cNvPr id="18434" name="Rectangle 3"/>
          <p:cNvSpPr>
            <a:spLocks noGrp="1"/>
          </p:cNvSpPr>
          <p:nvPr>
            <p:ph idx="1"/>
          </p:nvPr>
        </p:nvSpPr>
        <p:spPr>
          <a:xfrm>
            <a:off x="838200" y="1341438"/>
            <a:ext cx="10515600" cy="5060950"/>
          </a:xfrm>
        </p:spPr>
        <p:txBody>
          <a:bodyPr vert="horz" wrap="square" lIns="91440" tIns="45720" rIns="91440" bIns="45720" anchor="t"/>
          <a:lstStyle/>
          <a:p>
            <a:pPr marL="342900" indent="-342900" eaLnBrk="1" hangingPunct="1">
              <a:spcBef>
                <a:spcPct val="20000"/>
              </a:spcBef>
              <a:buClr>
                <a:schemeClr val="tx2"/>
              </a:buClr>
              <a:buSzPct val="50000"/>
              <a:buFontTx/>
              <a:buNone/>
            </a:pPr>
            <a:r>
              <a:rPr lang="zh-CN" altLang="en-US" dirty="0"/>
              <a:t>（</a:t>
            </a:r>
            <a:r>
              <a:rPr lang="en-US" altLang="zh-CN" dirty="0"/>
              <a:t>1</a:t>
            </a:r>
            <a:r>
              <a:rPr lang="zh-CN" altLang="en-US" dirty="0"/>
              <a:t>）对要约人的拘束力（形式拘束力）</a:t>
            </a:r>
          </a:p>
          <a:p>
            <a:pPr marL="342900" indent="-342900" eaLnBrk="1" hangingPunct="1">
              <a:spcBef>
                <a:spcPct val="20000"/>
              </a:spcBef>
              <a:buClr>
                <a:schemeClr val="tx2"/>
              </a:buClr>
              <a:buSzPct val="50000"/>
              <a:buFontTx/>
              <a:buNone/>
            </a:pPr>
            <a:r>
              <a:rPr lang="zh-CN" altLang="en-US" dirty="0"/>
              <a:t>          是指要约一经生效，要约人即受要约的约束，不得随意撤销要约或对要约随意加以限制、变更和扩张。</a:t>
            </a:r>
          </a:p>
          <a:p>
            <a:pPr marL="342900" indent="-342900" eaLnBrk="1" hangingPunct="1">
              <a:spcBef>
                <a:spcPct val="20000"/>
              </a:spcBef>
              <a:buClr>
                <a:schemeClr val="tx2"/>
              </a:buClr>
              <a:buSzPct val="50000"/>
              <a:buFontTx/>
              <a:buNone/>
            </a:pPr>
            <a:r>
              <a:rPr lang="zh-CN" altLang="en-US" dirty="0"/>
              <a:t>（</a:t>
            </a:r>
            <a:r>
              <a:rPr lang="en-US" altLang="zh-CN" dirty="0"/>
              <a:t>2</a:t>
            </a:r>
            <a:r>
              <a:rPr lang="zh-CN" altLang="en-US" dirty="0"/>
              <a:t>）对受要约人的拘束力（实质拘束力）</a:t>
            </a:r>
          </a:p>
          <a:p>
            <a:pPr marL="342900" indent="-342900" eaLnBrk="1" hangingPunct="1">
              <a:spcBef>
                <a:spcPct val="20000"/>
              </a:spcBef>
              <a:buClr>
                <a:schemeClr val="tx2"/>
              </a:buClr>
              <a:buSzPct val="50000"/>
              <a:buFontTx/>
              <a:buNone/>
            </a:pPr>
            <a:r>
              <a:rPr lang="zh-CN" altLang="en-US" dirty="0"/>
              <a:t>          是指受要约人在要约生效时即取得依其承诺而成立合同的法律地位。</a:t>
            </a:r>
          </a:p>
          <a:p>
            <a:pPr eaLnBrk="1" hangingPunct="1">
              <a:buNone/>
            </a:pPr>
            <a:endParaRPr lang="zh-CN" altLang="en-US" b="1" dirty="0">
              <a:latin typeface="楷体" panose="02010609060101010101" pitchFamily="49" charset="-122"/>
              <a:ea typeface="楷体" panose="02010609060101010101" pitchFamily="49" charset="-122"/>
            </a:endParaRPr>
          </a:p>
        </p:txBody>
      </p:sp>
      <p:sp>
        <p:nvSpPr>
          <p:cNvPr id="18435"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lvl="0" algn="ctr"/>
            <a:fld id="{9A0DB2DC-4C9A-4742-B13C-FB6460FD3503}" type="slidenum">
              <a:rPr lang="en-US" altLang="zh-CN" sz="1100" b="1" dirty="0">
                <a:solidFill>
                  <a:srgbClr val="636363"/>
                </a:solidFill>
                <a:latin typeface="Arial" panose="020B0604020202020204" pitchFamily="34" charset="0"/>
                <a:ea typeface="宋体" panose="02010600030101010101" pitchFamily="2" charset="-122"/>
              </a:rPr>
              <a:t>33</a:t>
            </a:fld>
            <a:endParaRPr lang="en-US" altLang="zh-CN" sz="1100" b="1" dirty="0">
              <a:solidFill>
                <a:srgbClr val="636363"/>
              </a:solidFill>
              <a:latin typeface="Arial" panose="020B0604020202020204" pitchFamily="34" charset="0"/>
              <a:ea typeface="宋体" panose="02010600030101010101" pitchFamily="2" charset="-122"/>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705138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814388" y="0"/>
            <a:ext cx="10539412" cy="1020763"/>
          </a:xfrm>
        </p:spPr>
        <p:txBody>
          <a:bodyPr vert="horz" wrap="square" lIns="91440" tIns="45720" rIns="91440" bIns="45720" anchor="ctr">
            <a:normAutofit/>
          </a:bodyPr>
          <a:lstStyle/>
          <a:p>
            <a:pPr eaLnBrk="1" hangingPunct="1"/>
            <a:r>
              <a:rPr lang="zh-CN" altLang="en-US" dirty="0">
                <a:sym typeface="+mn-ea"/>
              </a:rPr>
              <a:t>（</a:t>
            </a:r>
            <a:r>
              <a:rPr lang="en-US" altLang="zh-CN" dirty="0">
                <a:sym typeface="+mn-ea"/>
              </a:rPr>
              <a:t>2</a:t>
            </a:r>
            <a:r>
              <a:rPr lang="zh-CN" altLang="en-US" dirty="0">
                <a:sym typeface="+mn-ea"/>
              </a:rPr>
              <a:t>）承诺</a:t>
            </a:r>
            <a:r>
              <a:rPr lang="zh-CN" altLang="en-US" b="0" dirty="0" smtClean="0">
                <a:sym typeface="+mn-ea"/>
              </a:rPr>
              <a:t>（</a:t>
            </a:r>
            <a:r>
              <a:rPr lang="en-US" altLang="zh-CN" b="0" dirty="0" smtClean="0"/>
              <a:t>Acceptance</a:t>
            </a:r>
            <a:r>
              <a:rPr lang="zh-CN" altLang="en-US" b="0" dirty="0" smtClean="0">
                <a:sym typeface="+mn-ea"/>
              </a:rPr>
              <a:t>）</a:t>
            </a:r>
            <a:endParaRPr lang="zh-CN" altLang="zh-CN" b="0" kern="1200" dirty="0"/>
          </a:p>
        </p:txBody>
      </p:sp>
      <p:sp>
        <p:nvSpPr>
          <p:cNvPr id="25602" name="Rectangle 3"/>
          <p:cNvSpPr>
            <a:spLocks noGrp="1"/>
          </p:cNvSpPr>
          <p:nvPr>
            <p:ph idx="1"/>
          </p:nvPr>
        </p:nvSpPr>
        <p:spPr>
          <a:xfrm>
            <a:off x="838200" y="1341438"/>
            <a:ext cx="10515600" cy="5060950"/>
          </a:xfrm>
        </p:spPr>
        <p:txBody>
          <a:bodyPr vert="horz" wrap="square" lIns="91440" tIns="45720" rIns="91440" bIns="45720" anchor="t"/>
          <a:lstStyle/>
          <a:p>
            <a:pPr eaLnBrk="1" hangingPunct="1">
              <a:buNone/>
            </a:pPr>
            <a:r>
              <a:rPr lang="en-US" altLang="zh-CN" dirty="0" smtClean="0"/>
              <a:t>《</a:t>
            </a:r>
            <a:r>
              <a:rPr lang="zh-CN" altLang="en-US" dirty="0"/>
              <a:t>民法典</a:t>
            </a:r>
            <a:r>
              <a:rPr lang="en-US" altLang="zh-CN" dirty="0"/>
              <a:t>》</a:t>
            </a:r>
            <a:r>
              <a:rPr lang="zh-CN" altLang="en-US" dirty="0"/>
              <a:t>第</a:t>
            </a:r>
            <a:r>
              <a:rPr lang="en-US" altLang="zh-CN" dirty="0"/>
              <a:t>479</a:t>
            </a:r>
            <a:r>
              <a:rPr lang="zh-CN" altLang="en-US" dirty="0"/>
              <a:t>条：</a:t>
            </a:r>
            <a:r>
              <a:rPr lang="zh-CN" altLang="en-US" dirty="0">
                <a:latin typeface="楷体" panose="02010609060101010101" pitchFamily="49" charset="-122"/>
                <a:ea typeface="楷体" panose="02010609060101010101" pitchFamily="49" charset="-122"/>
              </a:rPr>
              <a:t>承诺是受要约人同意要约的意思表示。</a:t>
            </a:r>
            <a:endParaRPr lang="zh-CN" altLang="en-US" dirty="0"/>
          </a:p>
          <a:p>
            <a:pPr eaLnBrk="1" hangingPunct="1">
              <a:buNone/>
            </a:pPr>
            <a:r>
              <a:rPr lang="zh-CN" altLang="en-US" dirty="0"/>
              <a:t> </a:t>
            </a:r>
            <a:r>
              <a:rPr lang="zh-CN" altLang="en-US" dirty="0" smtClean="0"/>
              <a:t> 承诺</a:t>
            </a:r>
            <a:r>
              <a:rPr lang="zh-CN" altLang="en-US" dirty="0"/>
              <a:t>的</a:t>
            </a:r>
            <a:r>
              <a:rPr lang="zh-CN" altLang="en-US" dirty="0" smtClean="0"/>
              <a:t>方式：</a:t>
            </a:r>
            <a:endParaRPr lang="zh-CN" altLang="en-US" dirty="0"/>
          </a:p>
          <a:p>
            <a:pPr eaLnBrk="1" hangingPunct="1">
              <a:buNone/>
            </a:pPr>
            <a:r>
              <a:rPr lang="zh-CN" altLang="en-US" dirty="0"/>
              <a:t> </a:t>
            </a:r>
            <a:r>
              <a:rPr lang="en-US" altLang="zh-CN" dirty="0">
                <a:sym typeface="+mn-ea"/>
              </a:rPr>
              <a:t>《</a:t>
            </a:r>
            <a:r>
              <a:rPr lang="zh-CN" altLang="en-US" dirty="0">
                <a:sym typeface="+mn-ea"/>
              </a:rPr>
              <a:t>民法典</a:t>
            </a:r>
            <a:r>
              <a:rPr lang="en-US" altLang="zh-CN" dirty="0">
                <a:sym typeface="+mn-ea"/>
              </a:rPr>
              <a:t>》</a:t>
            </a:r>
            <a:r>
              <a:rPr lang="zh-CN" altLang="en-US" dirty="0">
                <a:sym typeface="+mn-ea"/>
              </a:rPr>
              <a:t>第</a:t>
            </a:r>
            <a:r>
              <a:rPr lang="en-US" altLang="zh-CN" dirty="0">
                <a:sym typeface="+mn-ea"/>
              </a:rPr>
              <a:t>480</a:t>
            </a:r>
            <a:r>
              <a:rPr lang="zh-CN" altLang="en-US" dirty="0">
                <a:sym typeface="+mn-ea"/>
              </a:rPr>
              <a:t>条：</a:t>
            </a:r>
            <a:r>
              <a:rPr lang="zh-CN" altLang="en-US" dirty="0">
                <a:latin typeface="楷体" panose="02010609060101010101" pitchFamily="49" charset="-122"/>
                <a:ea typeface="楷体" panose="02010609060101010101" pitchFamily="49" charset="-122"/>
                <a:sym typeface="+mn-ea"/>
              </a:rPr>
              <a:t>承诺应当</a:t>
            </a:r>
            <a:r>
              <a:rPr lang="zh-CN" altLang="en-US" b="1" dirty="0">
                <a:solidFill>
                  <a:srgbClr val="0066FF"/>
                </a:solidFill>
                <a:latin typeface="楷体" panose="02010609060101010101" pitchFamily="49" charset="-122"/>
                <a:ea typeface="楷体" panose="02010609060101010101" pitchFamily="49" charset="-122"/>
                <a:sym typeface="+mn-ea"/>
              </a:rPr>
              <a:t>以通知的方式</a:t>
            </a:r>
            <a:r>
              <a:rPr lang="zh-CN" altLang="en-US" dirty="0">
                <a:latin typeface="楷体" panose="02010609060101010101" pitchFamily="49" charset="-122"/>
                <a:ea typeface="楷体" panose="02010609060101010101" pitchFamily="49" charset="-122"/>
                <a:sym typeface="+mn-ea"/>
              </a:rPr>
              <a:t>作出；但是，根据交易习惯或者要约表明可以通过行为作出承诺的除外。</a:t>
            </a:r>
            <a:endParaRPr lang="en-US" altLang="zh-CN" dirty="0"/>
          </a:p>
          <a:p>
            <a:pPr eaLnBrk="1" hangingPunct="1">
              <a:buNone/>
            </a:pPr>
            <a:r>
              <a:rPr lang="zh-CN" altLang="en-US" dirty="0">
                <a:sym typeface="+mn-ea"/>
              </a:rPr>
              <a:t>  </a:t>
            </a:r>
            <a:r>
              <a:rPr lang="zh-CN" altLang="en-US" dirty="0" smtClean="0">
                <a:sym typeface="+mn-ea"/>
              </a:rPr>
              <a:t>一般</a:t>
            </a:r>
            <a:r>
              <a:rPr lang="zh-CN" altLang="en-US" dirty="0">
                <a:sym typeface="+mn-ea"/>
              </a:rPr>
              <a:t>情况下，沉默不构成承诺。</a:t>
            </a:r>
            <a:endParaRPr lang="zh-CN" altLang="en-US" dirty="0"/>
          </a:p>
          <a:p>
            <a:pPr eaLnBrk="1" hangingPunct="1">
              <a:buNone/>
            </a:pPr>
            <a:endParaRPr lang="zh-CN" altLang="en-US" b="1" dirty="0"/>
          </a:p>
          <a:p>
            <a:pPr eaLnBrk="1" hangingPunct="1">
              <a:buNone/>
            </a:pPr>
            <a:r>
              <a:rPr lang="zh-CN" altLang="en-US" b="1" dirty="0"/>
              <a:t>  </a:t>
            </a:r>
            <a:endParaRPr lang="zh-CN" altLang="en-US" dirty="0"/>
          </a:p>
        </p:txBody>
      </p:sp>
      <p:sp>
        <p:nvSpPr>
          <p:cNvPr id="25603"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lvl="0" algn="ctr"/>
            <a:fld id="{9A0DB2DC-4C9A-4742-B13C-FB6460FD3503}" type="slidenum">
              <a:rPr lang="en-US" altLang="zh-CN" sz="1100" b="1" dirty="0">
                <a:solidFill>
                  <a:srgbClr val="636363"/>
                </a:solidFill>
                <a:latin typeface="Arial" panose="020B0604020202020204" pitchFamily="34" charset="0"/>
                <a:ea typeface="宋体" panose="02010600030101010101" pitchFamily="2" charset="-122"/>
              </a:rPr>
              <a:t>34</a:t>
            </a:fld>
            <a:endParaRPr lang="en-US" altLang="zh-CN" sz="1100" b="1" dirty="0">
              <a:solidFill>
                <a:srgbClr val="636363"/>
              </a:solidFill>
              <a:latin typeface="Arial" panose="020B0604020202020204" pitchFamily="34" charset="0"/>
              <a:ea typeface="宋体" panose="02010600030101010101" pitchFamily="2" charset="-122"/>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391270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a:xfrm>
            <a:off x="814388" y="0"/>
            <a:ext cx="10539412" cy="1020763"/>
          </a:xfrm>
        </p:spPr>
        <p:txBody>
          <a:bodyPr vert="horz" wrap="square" lIns="91440" tIns="45720" rIns="91440" bIns="45720" anchor="ctr"/>
          <a:lstStyle/>
          <a:p>
            <a:pPr eaLnBrk="1" hangingPunct="1"/>
            <a:r>
              <a:rPr lang="zh-CN" altLang="zh-CN" kern="1200" dirty="0" smtClean="0">
                <a:latin typeface="+mj-lt"/>
                <a:ea typeface="+mj-ea"/>
                <a:cs typeface="+mj-cs"/>
              </a:rPr>
              <a:t>承诺</a:t>
            </a:r>
            <a:r>
              <a:rPr lang="zh-CN" altLang="en-US" kern="1200" dirty="0" smtClean="0">
                <a:latin typeface="+mj-lt"/>
                <a:ea typeface="+mj-ea"/>
                <a:cs typeface="+mj-cs"/>
              </a:rPr>
              <a:t>的</a:t>
            </a:r>
            <a:r>
              <a:rPr lang="zh-CN" altLang="zh-CN" kern="1200" dirty="0" smtClean="0">
                <a:latin typeface="+mj-lt"/>
                <a:ea typeface="+mj-ea"/>
                <a:cs typeface="+mj-cs"/>
              </a:rPr>
              <a:t>内容</a:t>
            </a:r>
            <a:endParaRPr lang="zh-CN" altLang="zh-CN" kern="1200" dirty="0">
              <a:latin typeface="+mj-lt"/>
              <a:ea typeface="+mj-ea"/>
              <a:cs typeface="+mj-cs"/>
            </a:endParaRPr>
          </a:p>
        </p:txBody>
      </p:sp>
      <p:sp>
        <p:nvSpPr>
          <p:cNvPr id="27650"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80000"/>
              </a:lnSpc>
              <a:buNone/>
            </a:pPr>
            <a:r>
              <a:rPr lang="zh-CN" altLang="en-US" dirty="0" smtClean="0"/>
              <a:t>承诺</a:t>
            </a:r>
            <a:r>
              <a:rPr lang="zh-CN" altLang="en-US" dirty="0"/>
              <a:t>的内容必须与要约的实质性内容一致。</a:t>
            </a:r>
          </a:p>
          <a:p>
            <a:pPr eaLnBrk="1" hangingPunct="1">
              <a:lnSpc>
                <a:spcPct val="80000"/>
              </a:lnSpc>
              <a:buNone/>
            </a:pPr>
            <a:r>
              <a:rPr lang="zh-CN" altLang="en-US" dirty="0"/>
              <a:t>如果二者内容不一致，承诺一般无效。</a:t>
            </a:r>
          </a:p>
          <a:p>
            <a:pPr eaLnBrk="1" hangingPunct="1">
              <a:lnSpc>
                <a:spcPct val="80000"/>
              </a:lnSpc>
              <a:buNone/>
            </a:pPr>
            <a:r>
              <a:rPr lang="en-US" altLang="zh-CN" dirty="0" smtClean="0"/>
              <a:t>《</a:t>
            </a:r>
            <a:r>
              <a:rPr lang="zh-CN" altLang="en-US" dirty="0" smtClean="0"/>
              <a:t>民法典</a:t>
            </a:r>
            <a:r>
              <a:rPr lang="en-US" altLang="zh-CN" dirty="0" smtClean="0"/>
              <a:t>》</a:t>
            </a:r>
            <a:r>
              <a:rPr dirty="0" smtClean="0"/>
              <a:t>第</a:t>
            </a:r>
            <a:r>
              <a:rPr lang="en-US" dirty="0"/>
              <a:t>488</a:t>
            </a:r>
            <a:r>
              <a:rPr dirty="0"/>
              <a:t>条　</a:t>
            </a:r>
            <a:r>
              <a:rPr dirty="0">
                <a:latin typeface="楷体" panose="02010609060101010101" pitchFamily="49" charset="-122"/>
                <a:ea typeface="楷体" panose="02010609060101010101" pitchFamily="49" charset="-122"/>
              </a:rPr>
              <a:t>承诺的内容应当与要约的内容一致。受要约人对要约的内容作出实质性变更的，为新要约。</a:t>
            </a:r>
            <a:r>
              <a:rPr dirty="0">
                <a:solidFill>
                  <a:srgbClr val="0066FF"/>
                </a:solidFill>
                <a:latin typeface="楷体" panose="02010609060101010101" pitchFamily="49" charset="-122"/>
                <a:ea typeface="楷体" panose="02010609060101010101" pitchFamily="49" charset="-122"/>
              </a:rPr>
              <a:t>有关合同标的、数量、质量、价款或者报酬、履行期限、履行地点和方式、违约责任和解决争议方法等的变更，是对要约内容的实质性变更。</a:t>
            </a:r>
          </a:p>
          <a:p>
            <a:pPr eaLnBrk="1" hangingPunct="1">
              <a:lnSpc>
                <a:spcPct val="80000"/>
              </a:lnSpc>
              <a:buNone/>
            </a:pPr>
            <a:r>
              <a:rPr lang="zh-CN" altLang="en-US" b="1" dirty="0" smtClean="0"/>
              <a:t>  注意：非</a:t>
            </a:r>
            <a:r>
              <a:rPr lang="zh-CN" altLang="en-US" b="1" dirty="0"/>
              <a:t>实质性变更的效力问题。</a:t>
            </a:r>
          </a:p>
          <a:p>
            <a:pPr eaLnBrk="1" hangingPunct="1">
              <a:lnSpc>
                <a:spcPct val="80000"/>
              </a:lnSpc>
              <a:buNone/>
            </a:pPr>
            <a:r>
              <a:rPr lang="zh-CN" altLang="en-US" dirty="0"/>
              <a:t>  </a:t>
            </a:r>
            <a:r>
              <a:rPr lang="en-US" altLang="zh-CN" dirty="0" smtClean="0"/>
              <a:t>《</a:t>
            </a:r>
            <a:r>
              <a:rPr lang="zh-CN" altLang="en-US" dirty="0" smtClean="0"/>
              <a:t>民法典</a:t>
            </a:r>
            <a:r>
              <a:rPr lang="en-US" altLang="zh-CN" dirty="0" smtClean="0"/>
              <a:t>》</a:t>
            </a:r>
            <a:r>
              <a:rPr lang="zh-CN" altLang="en-US" dirty="0" smtClean="0"/>
              <a:t> </a:t>
            </a:r>
            <a:r>
              <a:rPr lang="zh-CN" altLang="en-US" dirty="0"/>
              <a:t>第</a:t>
            </a:r>
            <a:r>
              <a:rPr lang="en-US" altLang="zh-CN" dirty="0"/>
              <a:t>489</a:t>
            </a:r>
            <a:r>
              <a:rPr lang="zh-CN" altLang="en-US" dirty="0"/>
              <a:t>条　</a:t>
            </a:r>
            <a:r>
              <a:rPr lang="zh-CN" altLang="en-US" dirty="0">
                <a:latin typeface="楷体" panose="02010609060101010101" pitchFamily="49" charset="-122"/>
                <a:ea typeface="楷体" panose="02010609060101010101" pitchFamily="49" charset="-122"/>
              </a:rPr>
              <a:t>承诺对要约的内容作出</a:t>
            </a:r>
            <a:r>
              <a:rPr lang="zh-CN" altLang="en-US" dirty="0">
                <a:solidFill>
                  <a:srgbClr val="FF0000"/>
                </a:solidFill>
                <a:latin typeface="楷体" panose="02010609060101010101" pitchFamily="49" charset="-122"/>
                <a:ea typeface="楷体" panose="02010609060101010101" pitchFamily="49" charset="-122"/>
              </a:rPr>
              <a:t>非实质性变更</a:t>
            </a:r>
            <a:r>
              <a:rPr lang="zh-CN" altLang="en-US" dirty="0">
                <a:latin typeface="楷体" panose="02010609060101010101" pitchFamily="49" charset="-122"/>
                <a:ea typeface="楷体" panose="02010609060101010101" pitchFamily="49" charset="-122"/>
              </a:rPr>
              <a:t>的，除要约人及时表示反对或者要约表明承诺不得对要约的内容作出任何变更外，该承诺有效，合同的内容以承诺的内容为准。</a:t>
            </a:r>
          </a:p>
        </p:txBody>
      </p:sp>
      <p:sp>
        <p:nvSpPr>
          <p:cNvPr id="27651"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lvl="0" algn="ctr"/>
            <a:fld id="{9A0DB2DC-4C9A-4742-B13C-FB6460FD3503}" type="slidenum">
              <a:rPr lang="en-US" altLang="zh-CN" sz="1100" b="1" dirty="0">
                <a:solidFill>
                  <a:srgbClr val="636363"/>
                </a:solidFill>
                <a:latin typeface="Arial" panose="020B0604020202020204" pitchFamily="34" charset="0"/>
                <a:ea typeface="宋体" panose="02010600030101010101" pitchFamily="2" charset="-122"/>
              </a:rPr>
              <a:t>35</a:t>
            </a:fld>
            <a:endParaRPr lang="en-US" altLang="zh-CN" sz="1100" b="1" dirty="0">
              <a:solidFill>
                <a:srgbClr val="636363"/>
              </a:solidFill>
              <a:latin typeface="Arial" panose="020B0604020202020204" pitchFamily="34" charset="0"/>
              <a:ea typeface="宋体" panose="02010600030101010101" pitchFamily="2" charset="-122"/>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986577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a:xfrm>
            <a:off x="814388" y="0"/>
            <a:ext cx="10539412" cy="1020763"/>
          </a:xfrm>
        </p:spPr>
        <p:txBody>
          <a:bodyPr vert="horz" wrap="square" lIns="91440" tIns="45720" rIns="91440" bIns="45720" anchor="ctr"/>
          <a:lstStyle/>
          <a:p>
            <a:pPr eaLnBrk="1" hangingPunct="1">
              <a:lnSpc>
                <a:spcPct val="80000"/>
              </a:lnSpc>
              <a:buNone/>
            </a:pPr>
            <a:r>
              <a:rPr lang="en-US" altLang="en-US" kern="1200" dirty="0" smtClean="0">
                <a:latin typeface="+mj-lt"/>
                <a:ea typeface="+mj-ea"/>
                <a:cs typeface="+mj-cs"/>
              </a:rPr>
              <a:t> 3. </a:t>
            </a:r>
            <a:r>
              <a:rPr lang="en-US" altLang="en-US" dirty="0"/>
              <a:t> </a:t>
            </a:r>
            <a:r>
              <a:rPr lang="en-US" altLang="en-US" dirty="0" smtClean="0"/>
              <a:t> </a:t>
            </a:r>
            <a:r>
              <a:rPr lang="zh-CN" altLang="en-US" dirty="0" smtClean="0"/>
              <a:t>签订</a:t>
            </a:r>
            <a:r>
              <a:rPr lang="zh-CN" altLang="en-US" dirty="0"/>
              <a:t>合同的形式要求</a:t>
            </a:r>
            <a:endParaRPr lang="en-US" altLang="zh-CN" dirty="0"/>
          </a:p>
        </p:txBody>
      </p:sp>
      <p:sp>
        <p:nvSpPr>
          <p:cNvPr id="36866" name="Rectangle 3"/>
          <p:cNvSpPr>
            <a:spLocks noGrp="1"/>
          </p:cNvSpPr>
          <p:nvPr>
            <p:ph idx="1"/>
          </p:nvPr>
        </p:nvSpPr>
        <p:spPr>
          <a:xfrm>
            <a:off x="838200" y="1295400"/>
            <a:ext cx="10515600" cy="5060950"/>
          </a:xfrm>
        </p:spPr>
        <p:txBody>
          <a:bodyPr vert="horz" wrap="square" lIns="91440" tIns="45720" rIns="91440" bIns="45720" anchor="t"/>
          <a:lstStyle/>
          <a:p>
            <a:pPr eaLnBrk="1" hangingPunct="1">
              <a:buNone/>
            </a:pPr>
            <a:r>
              <a:rPr lang="en-US" altLang="zh-CN" dirty="0" smtClean="0"/>
              <a:t>《</a:t>
            </a:r>
            <a:r>
              <a:rPr lang="zh-CN" altLang="en-US" dirty="0"/>
              <a:t>民法典</a:t>
            </a:r>
            <a:r>
              <a:rPr lang="en-US" altLang="zh-CN" dirty="0" smtClean="0"/>
              <a:t>》</a:t>
            </a:r>
            <a:r>
              <a:rPr lang="en-US" dirty="0" smtClean="0"/>
              <a:t>469</a:t>
            </a:r>
            <a:r>
              <a:rPr lang="zh-CN" altLang="en-US" dirty="0" smtClean="0"/>
              <a:t>条：</a:t>
            </a:r>
            <a:r>
              <a:rPr lang="zh-CN" altLang="en-US" b="1" dirty="0"/>
              <a:t>　</a:t>
            </a:r>
          </a:p>
          <a:p>
            <a:pPr eaLnBrk="1" hangingPunct="1">
              <a:buNone/>
            </a:pPr>
            <a:r>
              <a:rPr lang="zh-CN" altLang="en-US" b="1" dirty="0">
                <a:latin typeface="楷体" panose="02010609060101010101" pitchFamily="49" charset="-122"/>
                <a:ea typeface="楷体" panose="02010609060101010101" pitchFamily="49" charset="-122"/>
              </a:rPr>
              <a:t>当事人订立合同，可以采用</a:t>
            </a:r>
            <a:r>
              <a:rPr lang="zh-CN" altLang="en-US" b="1" dirty="0">
                <a:solidFill>
                  <a:srgbClr val="0066FF"/>
                </a:solidFill>
                <a:latin typeface="楷体" panose="02010609060101010101" pitchFamily="49" charset="-122"/>
                <a:ea typeface="楷体" panose="02010609060101010101" pitchFamily="49" charset="-122"/>
              </a:rPr>
              <a:t>书面形式、口头形式或者其他形式</a:t>
            </a:r>
            <a:r>
              <a:rPr lang="zh-CN" altLang="en-US" b="1" dirty="0">
                <a:latin typeface="楷体" panose="02010609060101010101" pitchFamily="49" charset="-122"/>
                <a:ea typeface="楷体" panose="02010609060101010101" pitchFamily="49" charset="-122"/>
              </a:rPr>
              <a:t>。</a:t>
            </a:r>
          </a:p>
          <a:p>
            <a:pPr eaLnBrk="1" hangingPunct="1">
              <a:buNone/>
            </a:pPr>
            <a:r>
              <a:rPr lang="zh-CN" altLang="en-US" b="1" dirty="0">
                <a:latin typeface="楷体" panose="02010609060101010101" pitchFamily="49" charset="-122"/>
                <a:ea typeface="楷体" panose="02010609060101010101" pitchFamily="49" charset="-122"/>
              </a:rPr>
              <a:t>书面形式是合同书、信件、电报、电传、传真等可以有形地表现所载内容的形式。</a:t>
            </a:r>
          </a:p>
          <a:p>
            <a:pPr eaLnBrk="1" hangingPunct="1">
              <a:buNone/>
            </a:pPr>
            <a:r>
              <a:rPr lang="zh-CN" altLang="en-US" b="1" dirty="0">
                <a:latin typeface="楷体" panose="02010609060101010101" pitchFamily="49" charset="-122"/>
                <a:ea typeface="楷体" panose="02010609060101010101" pitchFamily="49" charset="-122"/>
              </a:rPr>
              <a:t>以电子数据交换、电子邮件等方式能够有形地表现所载内容，并可以随时调取查用的数据电文，</a:t>
            </a:r>
            <a:r>
              <a:rPr lang="zh-CN" altLang="en-US" b="1" dirty="0">
                <a:solidFill>
                  <a:srgbClr val="FF0000"/>
                </a:solidFill>
                <a:latin typeface="楷体" panose="02010609060101010101" pitchFamily="49" charset="-122"/>
                <a:ea typeface="楷体" panose="02010609060101010101" pitchFamily="49" charset="-122"/>
              </a:rPr>
              <a:t>视为</a:t>
            </a:r>
            <a:r>
              <a:rPr lang="zh-CN" altLang="en-US" b="1" dirty="0">
                <a:latin typeface="楷体" panose="02010609060101010101" pitchFamily="49" charset="-122"/>
                <a:ea typeface="楷体" panose="02010609060101010101" pitchFamily="49" charset="-122"/>
              </a:rPr>
              <a:t>书面形式。</a:t>
            </a:r>
            <a:endParaRPr lang="zh-CN" altLang="en-US" b="1" dirty="0"/>
          </a:p>
          <a:p>
            <a:pPr eaLnBrk="1" hangingPunct="1">
              <a:buNone/>
            </a:pPr>
            <a:endParaRPr lang="en-US" altLang="zh-CN" b="1" dirty="0" smtClean="0"/>
          </a:p>
          <a:p>
            <a:pPr eaLnBrk="1" hangingPunct="1">
              <a:buNone/>
            </a:pPr>
            <a:r>
              <a:rPr lang="en-US" altLang="zh-CN" b="1" dirty="0"/>
              <a:t> </a:t>
            </a:r>
            <a:r>
              <a:rPr lang="en-US" altLang="zh-CN" b="1" dirty="0" smtClean="0"/>
              <a:t> </a:t>
            </a:r>
            <a:r>
              <a:rPr lang="zh-CN" altLang="en-US" dirty="0" smtClean="0">
                <a:solidFill>
                  <a:srgbClr val="FF0000"/>
                </a:solidFill>
              </a:rPr>
              <a:t>注意保存与合同订立有关的数据电文</a:t>
            </a:r>
            <a:endParaRPr lang="zh-CN" altLang="en-US" dirty="0">
              <a:solidFill>
                <a:srgbClr val="FF0000"/>
              </a:solidFill>
            </a:endParaRPr>
          </a:p>
        </p:txBody>
      </p:sp>
      <p:sp>
        <p:nvSpPr>
          <p:cNvPr id="36867"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lvl="0" algn="ctr"/>
            <a:fld id="{9A0DB2DC-4C9A-4742-B13C-FB6460FD3503}" type="slidenum">
              <a:rPr lang="en-US" altLang="zh-CN" sz="1100" b="1" dirty="0">
                <a:solidFill>
                  <a:srgbClr val="636363"/>
                </a:solidFill>
                <a:latin typeface="Arial" panose="020B0604020202020204" pitchFamily="34" charset="0"/>
                <a:ea typeface="宋体" panose="02010600030101010101" pitchFamily="2" charset="-122"/>
              </a:rPr>
              <a:t>36</a:t>
            </a:fld>
            <a:endParaRPr lang="en-US" altLang="zh-CN" sz="1100" b="1" dirty="0">
              <a:solidFill>
                <a:srgbClr val="636363"/>
              </a:solidFill>
              <a:latin typeface="Arial" panose="020B0604020202020204" pitchFamily="34" charset="0"/>
              <a:ea typeface="宋体" panose="02010600030101010101" pitchFamily="2" charset="-122"/>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569670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814388" y="0"/>
            <a:ext cx="10539412" cy="1020763"/>
          </a:xfrm>
        </p:spPr>
        <p:txBody>
          <a:bodyPr vert="horz" wrap="square" lIns="91440" tIns="45720" rIns="91440" bIns="45720" anchor="ctr"/>
          <a:lstStyle/>
          <a:p>
            <a:pPr eaLnBrk="1" hangingPunct="1"/>
            <a:r>
              <a:rPr lang="en-US" altLang="zh-CN" kern="1200" dirty="0" smtClean="0">
                <a:latin typeface="+mj-lt"/>
                <a:ea typeface="+mj-ea"/>
                <a:cs typeface="+mj-cs"/>
              </a:rPr>
              <a:t> 4.    </a:t>
            </a:r>
            <a:r>
              <a:rPr lang="zh-CN" altLang="en-US" kern="1200" dirty="0" smtClean="0">
                <a:latin typeface="+mj-lt"/>
                <a:ea typeface="+mj-ea"/>
                <a:cs typeface="+mj-cs"/>
              </a:rPr>
              <a:t>合同的主要内容</a:t>
            </a:r>
            <a:endParaRPr lang="zh-CN" altLang="zh-CN" kern="1200" dirty="0">
              <a:latin typeface="+mj-lt"/>
              <a:ea typeface="+mj-ea"/>
              <a:cs typeface="+mj-cs"/>
            </a:endParaRPr>
          </a:p>
        </p:txBody>
      </p:sp>
      <p:sp>
        <p:nvSpPr>
          <p:cNvPr id="38914" name="Rectangle 3"/>
          <p:cNvSpPr>
            <a:spLocks noGrp="1"/>
          </p:cNvSpPr>
          <p:nvPr>
            <p:ph idx="1"/>
          </p:nvPr>
        </p:nvSpPr>
        <p:spPr>
          <a:xfrm>
            <a:off x="650673" y="1100138"/>
            <a:ext cx="10185940" cy="5256212"/>
          </a:xfrm>
        </p:spPr>
        <p:txBody>
          <a:bodyPr vert="horz" wrap="square" lIns="91440" tIns="45720" rIns="91440" bIns="45720" anchor="t"/>
          <a:lstStyle/>
          <a:p>
            <a:pPr eaLnBrk="1" hangingPunct="1">
              <a:buNone/>
            </a:pPr>
            <a:r>
              <a:rPr lang="en-US" altLang="zh-CN" dirty="0" smtClean="0"/>
              <a:t>《</a:t>
            </a:r>
            <a:r>
              <a:rPr lang="zh-CN" altLang="en-US" dirty="0" smtClean="0"/>
              <a:t>民法典</a:t>
            </a:r>
            <a:r>
              <a:rPr lang="en-US" altLang="zh-CN" dirty="0" smtClean="0"/>
              <a:t>》470</a:t>
            </a:r>
            <a:r>
              <a:rPr lang="zh-CN" altLang="en-US" dirty="0"/>
              <a:t>条第</a:t>
            </a:r>
            <a:r>
              <a:rPr lang="en-US" altLang="zh-CN" dirty="0"/>
              <a:t>1</a:t>
            </a:r>
            <a:r>
              <a:rPr lang="zh-CN" altLang="en-US" dirty="0"/>
              <a:t>款：</a:t>
            </a:r>
            <a:r>
              <a:rPr lang="zh-CN" altLang="en-US" b="1" dirty="0">
                <a:latin typeface="楷体" panose="02010609060101010101" pitchFamily="49" charset="-122"/>
                <a:ea typeface="楷体" panose="02010609060101010101" pitchFamily="49" charset="-122"/>
              </a:rPr>
              <a:t>合同的内容由当事人约定，一般包括下列条款</a:t>
            </a:r>
            <a:r>
              <a:rPr lang="zh-CN" altLang="en-US"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eaLnBrk="1" hangingPunct="1">
              <a:buNone/>
            </a:pPr>
            <a:r>
              <a:rPr lang="zh-CN" altLang="en-US" b="1" dirty="0" smtClean="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一）当事人的姓名或者名称和住所</a:t>
            </a:r>
            <a:r>
              <a:rPr lang="zh-CN" altLang="en-US"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eaLnBrk="1" hangingPunct="1">
              <a:buNone/>
            </a:pPr>
            <a:r>
              <a:rPr lang="zh-CN" altLang="en-US" b="1" dirty="0" smtClean="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二）标的</a:t>
            </a:r>
            <a:r>
              <a:rPr lang="zh-CN" altLang="en-US"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eaLnBrk="1" hangingPunct="1">
              <a:buNone/>
            </a:pPr>
            <a:r>
              <a:rPr lang="zh-CN" altLang="en-US" b="1" dirty="0" smtClean="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三）数量</a:t>
            </a:r>
            <a:r>
              <a:rPr lang="zh-CN" altLang="en-US"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eaLnBrk="1" hangingPunct="1">
              <a:buNone/>
            </a:pPr>
            <a:r>
              <a:rPr lang="zh-CN" altLang="en-US" b="1" dirty="0" smtClean="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四）质量</a:t>
            </a:r>
            <a:r>
              <a:rPr lang="zh-CN" altLang="en-US"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eaLnBrk="1" hangingPunct="1">
              <a:buNone/>
            </a:pPr>
            <a:r>
              <a:rPr lang="zh-CN" altLang="en-US" b="1" dirty="0" smtClean="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五）价款或者报酬；</a:t>
            </a:r>
          </a:p>
          <a:p>
            <a:pPr eaLnBrk="1" hangingPunct="1">
              <a:buNone/>
            </a:pPr>
            <a:r>
              <a:rPr lang="zh-CN" altLang="en-US" b="1" dirty="0">
                <a:solidFill>
                  <a:srgbClr val="0066FF"/>
                </a:solidFill>
                <a:latin typeface="楷体" panose="02010609060101010101" pitchFamily="49" charset="-122"/>
                <a:ea typeface="楷体" panose="02010609060101010101" pitchFamily="49" charset="-122"/>
              </a:rPr>
              <a:t>（六）履行期限、地点和方式</a:t>
            </a:r>
            <a:r>
              <a:rPr lang="zh-CN" altLang="en-US" b="1" dirty="0" smtClean="0">
                <a:solidFill>
                  <a:srgbClr val="0066FF"/>
                </a:solidFill>
                <a:latin typeface="楷体" panose="02010609060101010101" pitchFamily="49" charset="-122"/>
                <a:ea typeface="楷体" panose="02010609060101010101" pitchFamily="49" charset="-122"/>
              </a:rPr>
              <a:t>；</a:t>
            </a:r>
            <a:endParaRPr lang="en-US" altLang="zh-CN" b="1" dirty="0" smtClean="0">
              <a:solidFill>
                <a:srgbClr val="0066FF"/>
              </a:solidFill>
              <a:latin typeface="楷体" panose="02010609060101010101" pitchFamily="49" charset="-122"/>
              <a:ea typeface="楷体" panose="02010609060101010101" pitchFamily="49" charset="-122"/>
            </a:endParaRPr>
          </a:p>
          <a:p>
            <a:pPr eaLnBrk="1" hangingPunct="1">
              <a:buNone/>
            </a:pPr>
            <a:r>
              <a:rPr lang="zh-CN" altLang="en-US" b="1" dirty="0" smtClean="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七）违约责任</a:t>
            </a:r>
            <a:r>
              <a:rPr lang="zh-CN" altLang="en-US"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eaLnBrk="1" hangingPunct="1">
              <a:buNone/>
            </a:pPr>
            <a:r>
              <a:rPr lang="zh-CN" altLang="en-US" b="1" dirty="0" smtClean="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八）解决争议的方法。</a:t>
            </a:r>
            <a:endParaRPr lang="en-US" altLang="zh-CN" b="1" dirty="0"/>
          </a:p>
          <a:p>
            <a:pPr eaLnBrk="1" hangingPunct="1">
              <a:buNone/>
            </a:pPr>
            <a:r>
              <a:rPr lang="zh-CN" altLang="en-US" sz="2400" dirty="0" smtClean="0"/>
              <a:t>  </a:t>
            </a:r>
            <a:endParaRPr lang="en-US" altLang="zh-CN" sz="2400" dirty="0" smtClean="0"/>
          </a:p>
          <a:p>
            <a:pPr eaLnBrk="1" hangingPunct="1">
              <a:buNone/>
            </a:pPr>
            <a:endParaRPr lang="en-US" altLang="zh-CN" sz="2400" b="1" dirty="0"/>
          </a:p>
          <a:p>
            <a:pPr eaLnBrk="1" hangingPunct="1">
              <a:buNone/>
            </a:pPr>
            <a:endParaRPr lang="zh-CN" altLang="en-US" b="1" dirty="0"/>
          </a:p>
        </p:txBody>
      </p:sp>
      <p:sp>
        <p:nvSpPr>
          <p:cNvPr id="38915"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lvl="0" algn="ctr"/>
            <a:fld id="{9A0DB2DC-4C9A-4742-B13C-FB6460FD3503}" type="slidenum">
              <a:rPr lang="en-US" altLang="zh-CN" sz="1100" b="1" dirty="0">
                <a:solidFill>
                  <a:srgbClr val="636363"/>
                </a:solidFill>
                <a:latin typeface="Arial" panose="020B0604020202020204" pitchFamily="34" charset="0"/>
                <a:ea typeface="宋体" panose="02010600030101010101" pitchFamily="2" charset="-122"/>
              </a:rPr>
              <a:t>37</a:t>
            </a:fld>
            <a:endParaRPr lang="en-US" altLang="zh-CN" sz="1100" b="1" dirty="0">
              <a:solidFill>
                <a:srgbClr val="636363"/>
              </a:solidFill>
              <a:latin typeface="Arial" panose="020B0604020202020204" pitchFamily="34" charset="0"/>
              <a:ea typeface="宋体" panose="02010600030101010101" pitchFamily="2" charset="-122"/>
            </a:endParaRPr>
          </a:p>
        </p:txBody>
      </p:sp>
      <p:sp>
        <p:nvSpPr>
          <p:cNvPr id="2" name="文本框 1"/>
          <p:cNvSpPr txBox="1"/>
          <p:nvPr/>
        </p:nvSpPr>
        <p:spPr>
          <a:xfrm>
            <a:off x="6770451" y="3633758"/>
            <a:ext cx="4951379" cy="1384995"/>
          </a:xfrm>
          <a:prstGeom prst="rect">
            <a:avLst/>
          </a:prstGeom>
          <a:noFill/>
        </p:spPr>
        <p:txBody>
          <a:bodyPr wrap="square" rtlCol="0">
            <a:spAutoFit/>
          </a:bodyPr>
          <a:lstStyle/>
          <a:p>
            <a:r>
              <a:rPr lang="zh-CN" altLang="en-US" sz="2800" dirty="0" smtClean="0">
                <a:solidFill>
                  <a:srgbClr val="FF0000"/>
                </a:solidFill>
                <a:latin typeface="黑体" panose="02010609060101010101" pitchFamily="49" charset="-122"/>
                <a:ea typeface="黑体" panose="02010609060101010101" pitchFamily="49" charset="-122"/>
              </a:rPr>
              <a:t>你知道哪些格式合同</a:t>
            </a:r>
            <a:r>
              <a:rPr lang="en-US" altLang="zh-CN" sz="2800" dirty="0" smtClean="0">
                <a:solidFill>
                  <a:srgbClr val="FF0000"/>
                </a:solidFill>
                <a:latin typeface="黑体" panose="02010609060101010101" pitchFamily="49" charset="-122"/>
                <a:ea typeface="黑体" panose="02010609060101010101" pitchFamily="49" charset="-122"/>
              </a:rPr>
              <a:t>/</a:t>
            </a:r>
            <a:r>
              <a:rPr lang="zh-CN" altLang="en-US" sz="2800" dirty="0" smtClean="0">
                <a:solidFill>
                  <a:srgbClr val="FF0000"/>
                </a:solidFill>
                <a:latin typeface="黑体" panose="02010609060101010101" pitchFamily="49" charset="-122"/>
                <a:ea typeface="黑体" panose="02010609060101010101" pitchFamily="49" charset="-122"/>
              </a:rPr>
              <a:t>条款？</a:t>
            </a:r>
            <a:endParaRPr lang="en-US" altLang="zh-CN" sz="2800" dirty="0" smtClean="0">
              <a:solidFill>
                <a:srgbClr val="FF0000"/>
              </a:solidFill>
              <a:latin typeface="黑体" panose="02010609060101010101" pitchFamily="49" charset="-122"/>
              <a:ea typeface="黑体" panose="02010609060101010101" pitchFamily="49" charset="-122"/>
            </a:endParaRPr>
          </a:p>
          <a:p>
            <a:endParaRPr lang="en-US" altLang="zh-CN" sz="2800" dirty="0" smtClean="0">
              <a:solidFill>
                <a:srgbClr val="FF0000"/>
              </a:solidFill>
              <a:latin typeface="黑体" panose="02010609060101010101" pitchFamily="49" charset="-122"/>
              <a:ea typeface="黑体" panose="02010609060101010101" pitchFamily="49" charset="-122"/>
            </a:endParaRPr>
          </a:p>
          <a:p>
            <a:r>
              <a:rPr lang="zh-CN" altLang="en-US" sz="2800" dirty="0" smtClean="0">
                <a:solidFill>
                  <a:srgbClr val="FF0000"/>
                </a:solidFill>
                <a:latin typeface="黑体" panose="02010609060101010101" pitchFamily="49" charset="-122"/>
                <a:ea typeface="黑体" panose="02010609060101010101" pitchFamily="49" charset="-122"/>
              </a:rPr>
              <a:t>格式合同</a:t>
            </a:r>
            <a:r>
              <a:rPr lang="en-US" altLang="zh-CN" sz="2800" dirty="0" smtClean="0">
                <a:solidFill>
                  <a:srgbClr val="FF0000"/>
                </a:solidFill>
                <a:latin typeface="黑体" panose="02010609060101010101" pitchFamily="49" charset="-122"/>
                <a:ea typeface="黑体" panose="02010609060101010101" pitchFamily="49" charset="-122"/>
              </a:rPr>
              <a:t>/</a:t>
            </a:r>
            <a:r>
              <a:rPr lang="zh-CN" altLang="en-US" sz="2800" dirty="0" smtClean="0">
                <a:solidFill>
                  <a:srgbClr val="FF0000"/>
                </a:solidFill>
                <a:latin typeface="黑体" panose="02010609060101010101" pitchFamily="49" charset="-122"/>
                <a:ea typeface="黑体" panose="02010609060101010101" pitchFamily="49" charset="-122"/>
              </a:rPr>
              <a:t>条款有什么作用？</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3" name="页脚占位符 2"/>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46591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8827" y="1158205"/>
            <a:ext cx="11091153" cy="5061482"/>
          </a:xfrm>
        </p:spPr>
        <p:txBody>
          <a:bodyPr/>
          <a:lstStyle/>
          <a:p>
            <a:r>
              <a:rPr lang="en-US" altLang="zh-CN" dirty="0" smtClean="0">
                <a:solidFill>
                  <a:srgbClr val="FF0000"/>
                </a:solidFill>
              </a:rPr>
              <a:t>《</a:t>
            </a:r>
            <a:r>
              <a:rPr lang="zh-CN" altLang="en-US" dirty="0" smtClean="0">
                <a:solidFill>
                  <a:srgbClr val="FF0000"/>
                </a:solidFill>
              </a:rPr>
              <a:t>民法典</a:t>
            </a:r>
            <a:r>
              <a:rPr lang="en-US" altLang="zh-CN" dirty="0" smtClean="0">
                <a:solidFill>
                  <a:srgbClr val="FF0000"/>
                </a:solidFill>
              </a:rPr>
              <a:t>》</a:t>
            </a:r>
            <a:r>
              <a:rPr lang="zh-CN" altLang="zh-CN" sz="2400" dirty="0" smtClean="0"/>
              <a:t>第四百九十六</a:t>
            </a:r>
            <a:r>
              <a:rPr lang="zh-CN" altLang="zh-CN" sz="2400" dirty="0"/>
              <a:t>条　</a:t>
            </a:r>
            <a:r>
              <a:rPr lang="zh-CN" altLang="zh-CN" sz="2400" dirty="0">
                <a:solidFill>
                  <a:srgbClr val="0066FF"/>
                </a:solidFill>
              </a:rPr>
              <a:t>格式条款是当事人为了重复使用而预先拟定，并在订立合同时</a:t>
            </a:r>
            <a:r>
              <a:rPr lang="zh-CN" altLang="zh-CN" sz="2400" b="1" dirty="0">
                <a:solidFill>
                  <a:srgbClr val="FF0000"/>
                </a:solidFill>
              </a:rPr>
              <a:t>未与对方协商</a:t>
            </a:r>
            <a:r>
              <a:rPr lang="zh-CN" altLang="zh-CN" sz="2400" dirty="0">
                <a:solidFill>
                  <a:srgbClr val="0066FF"/>
                </a:solidFill>
              </a:rPr>
              <a:t>的条款。</a:t>
            </a:r>
            <a:r>
              <a:rPr lang="en-US" altLang="zh-CN" sz="2400" dirty="0"/>
              <a:t/>
            </a:r>
            <a:br>
              <a:rPr lang="en-US" altLang="zh-CN" sz="2400" dirty="0"/>
            </a:br>
            <a:r>
              <a:rPr lang="zh-CN" altLang="zh-CN" sz="2400" dirty="0"/>
              <a:t>　　采用格式条款订立合同的，提供格式条款的一方应当遵循公平原则确定当事人之间的权利和义务，并采取合理的方式提示对方注意免除或者减轻其责任等与对方有重大利害关系的条款，按照对方的要求，对该条款予以说明。提供格式条款的一方未履行提示或者说明义务，致使对方没有注意或者理解与其有重大利害关系的条款的，对方可以主张该条款不成为合同的内容。</a:t>
            </a:r>
          </a:p>
          <a:p>
            <a:r>
              <a:rPr lang="zh-CN" altLang="zh-CN" sz="2400" dirty="0"/>
              <a:t>　　第四百九十七条　有下列情形之一的，该</a:t>
            </a:r>
            <a:r>
              <a:rPr lang="zh-CN" altLang="zh-CN" sz="2400" dirty="0">
                <a:solidFill>
                  <a:srgbClr val="FF0000"/>
                </a:solidFill>
              </a:rPr>
              <a:t>格式条款无效</a:t>
            </a:r>
            <a:r>
              <a:rPr lang="zh-CN" altLang="zh-CN" sz="2400" dirty="0"/>
              <a:t>：</a:t>
            </a:r>
            <a:r>
              <a:rPr lang="en-US" altLang="zh-CN" sz="2400" dirty="0"/>
              <a:t/>
            </a:r>
            <a:br>
              <a:rPr lang="en-US" altLang="zh-CN" sz="2400" dirty="0"/>
            </a:br>
            <a:r>
              <a:rPr lang="zh-CN" altLang="zh-CN" sz="2400" dirty="0"/>
              <a:t>　　（一）具有本法第一编第六章第三节和本法第五百零六条规定的无效情形；</a:t>
            </a:r>
            <a:r>
              <a:rPr lang="en-US" altLang="zh-CN" sz="2400" dirty="0"/>
              <a:t/>
            </a:r>
            <a:br>
              <a:rPr lang="en-US" altLang="zh-CN" sz="2400" dirty="0"/>
            </a:br>
            <a:r>
              <a:rPr lang="zh-CN" altLang="zh-CN" sz="2400" dirty="0"/>
              <a:t>　　（二）提供格式条款一方不合理地免除或者减轻其责任、加重对方责任、限制对方主要权利；</a:t>
            </a:r>
            <a:r>
              <a:rPr lang="en-US" altLang="zh-CN" sz="2400" dirty="0"/>
              <a:t/>
            </a:r>
            <a:br>
              <a:rPr lang="en-US" altLang="zh-CN" sz="2400" dirty="0"/>
            </a:br>
            <a:r>
              <a:rPr lang="zh-CN" altLang="zh-CN" sz="2400" dirty="0"/>
              <a:t>　　（三）提供格式条款一方排除对方主要权利。</a:t>
            </a:r>
          </a:p>
          <a:p>
            <a:r>
              <a:rPr lang="zh-CN" altLang="zh-CN" sz="2400" dirty="0"/>
              <a:t>　　第四百九十八条　对格式条款的理解发生争议的，应当按照通常理解予以解释。对格式条款有两种以上解释的，应当作出不利于提供格式条款一方的解释。格式条款和非格式条款不一致的，应当采用非格式条款。</a:t>
            </a:r>
          </a:p>
          <a:p>
            <a:endParaRPr lang="zh-CN" altLang="en-US" sz="2400" dirty="0"/>
          </a:p>
        </p:txBody>
      </p:sp>
      <p:sp>
        <p:nvSpPr>
          <p:cNvPr id="3" name="标题 2"/>
          <p:cNvSpPr>
            <a:spLocks noGrp="1"/>
          </p:cNvSpPr>
          <p:nvPr>
            <p:ph type="title"/>
          </p:nvPr>
        </p:nvSpPr>
        <p:spPr/>
        <p:txBody>
          <a:bodyPr/>
          <a:lstStyle/>
          <a:p>
            <a:r>
              <a:rPr lang="en-US" altLang="zh-CN" dirty="0" smtClean="0"/>
              <a:t>5. </a:t>
            </a:r>
            <a:r>
              <a:rPr lang="en-US" altLang="zh-CN" dirty="0"/>
              <a:t> </a:t>
            </a:r>
            <a:r>
              <a:rPr lang="zh-CN" altLang="en-US" dirty="0" smtClean="0"/>
              <a:t>格式</a:t>
            </a:r>
            <a:r>
              <a:rPr lang="zh-CN" altLang="en-US" dirty="0"/>
              <a:t>条款或格式模板的作用</a:t>
            </a: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38</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659135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txBox="1">
            <a:spLocks noGrp="1" noChangeArrowheads="1"/>
          </p:cNvSpPr>
          <p:nvPr/>
        </p:nvSpPr>
        <p:spPr bwMode="auto">
          <a:xfrm>
            <a:off x="8077200" y="6248400"/>
            <a:ext cx="2133600" cy="457200"/>
          </a:xfrm>
          <a:prstGeom prst="rect">
            <a:avLst/>
          </a:prstGeom>
          <a:noFill/>
          <a:ln w="9525">
            <a:noFill/>
            <a:miter lim="800000"/>
            <a:headEnd/>
            <a:tailEnd/>
          </a:ln>
        </p:spPr>
        <p:txBody>
          <a:bodyPr lIns="91436" tIns="45718" rIns="91436" bIns="45718" anchor="b"/>
          <a:lstStyle/>
          <a:p>
            <a:pPr algn="r"/>
            <a:fld id="{9BDEBD1B-4046-44E1-8ADE-CF893AC8503A}" type="slidenum">
              <a:rPr lang="en-US" altLang="zh-CN" sz="1200"/>
              <a:pPr algn="r"/>
              <a:t>39</a:t>
            </a:fld>
            <a:endParaRPr lang="en-US" altLang="zh-CN" sz="1200" dirty="0"/>
          </a:p>
        </p:txBody>
      </p:sp>
      <p:sp>
        <p:nvSpPr>
          <p:cNvPr id="78851" name="Rectangle 2"/>
          <p:cNvSpPr>
            <a:spLocks noGrp="1" noChangeArrowheads="1"/>
          </p:cNvSpPr>
          <p:nvPr>
            <p:ph type="title" idx="4294967295"/>
          </p:nvPr>
        </p:nvSpPr>
        <p:spPr>
          <a:xfrm>
            <a:off x="466929" y="124355"/>
            <a:ext cx="11644008" cy="657701"/>
          </a:xfrm>
        </p:spPr>
        <p:txBody>
          <a:bodyPr>
            <a:normAutofit fontScale="90000"/>
          </a:bodyPr>
          <a:lstStyle/>
          <a:p>
            <a:r>
              <a:rPr lang="zh-CN" altLang="en-US" sz="4000" b="1" dirty="0" smtClean="0"/>
              <a:t>中科院知识产权</a:t>
            </a:r>
            <a:r>
              <a:rPr lang="zh-CN" altLang="en-US" sz="4000" b="1" dirty="0"/>
              <a:t>法律咨询与服务</a:t>
            </a:r>
            <a:r>
              <a:rPr lang="zh-CN" altLang="en-US" sz="4000" b="1" dirty="0" smtClean="0"/>
              <a:t>平台提供的部分格式合同</a:t>
            </a:r>
            <a:endParaRPr lang="zh-CN" altLang="zh-CN" sz="4000" b="1" dirty="0"/>
          </a:p>
        </p:txBody>
      </p:sp>
      <p:sp>
        <p:nvSpPr>
          <p:cNvPr id="78852" name="Rectangle 3"/>
          <p:cNvSpPr>
            <a:spLocks noGrp="1" noChangeArrowheads="1"/>
          </p:cNvSpPr>
          <p:nvPr>
            <p:ph type="body" idx="4294967295"/>
          </p:nvPr>
        </p:nvSpPr>
        <p:spPr>
          <a:xfrm>
            <a:off x="1343472" y="1196752"/>
            <a:ext cx="9688749" cy="5176854"/>
          </a:xfrm>
        </p:spPr>
        <p:txBody>
          <a:bodyPr>
            <a:normAutofit/>
          </a:bodyPr>
          <a:lstStyle/>
          <a:p>
            <a:pPr>
              <a:lnSpc>
                <a:spcPct val="150000"/>
              </a:lnSpc>
            </a:pPr>
            <a:endParaRPr lang="en-US" altLang="zh-CN" sz="2400" b="1" dirty="0" smtClean="0">
              <a:solidFill>
                <a:srgbClr val="FF0000"/>
              </a:solidFill>
            </a:endParaRPr>
          </a:p>
          <a:p>
            <a:pPr>
              <a:lnSpc>
                <a:spcPct val="150000"/>
              </a:lnSpc>
            </a:pPr>
            <a:endParaRPr lang="en-US" altLang="zh-CN" sz="2400" b="1" dirty="0" smtClean="0">
              <a:solidFill>
                <a:srgbClr val="FF0000"/>
              </a:solidFill>
            </a:endParaRPr>
          </a:p>
          <a:p>
            <a:pPr>
              <a:lnSpc>
                <a:spcPct val="150000"/>
              </a:lnSpc>
            </a:pPr>
            <a:endParaRPr lang="zh-CN" altLang="en-US" sz="2400" b="1" dirty="0">
              <a:solidFill>
                <a:srgbClr val="FF0000"/>
              </a:solidFill>
            </a:endParaRPr>
          </a:p>
        </p:txBody>
      </p:sp>
      <p:sp>
        <p:nvSpPr>
          <p:cNvPr id="5" name="文本框 4"/>
          <p:cNvSpPr txBox="1"/>
          <p:nvPr/>
        </p:nvSpPr>
        <p:spPr>
          <a:xfrm>
            <a:off x="2423592" y="5733256"/>
            <a:ext cx="7560840" cy="923330"/>
          </a:xfrm>
          <a:prstGeom prst="rect">
            <a:avLst/>
          </a:prstGeom>
          <a:noFill/>
        </p:spPr>
        <p:txBody>
          <a:bodyPr wrap="square" rtlCol="0">
            <a:spAutoFit/>
          </a:bodyPr>
          <a:lstStyle/>
          <a:p>
            <a:r>
              <a:rPr lang="zh-CN" altLang="en-US" b="1" dirty="0" smtClean="0">
                <a:solidFill>
                  <a:srgbClr val="3333FF"/>
                </a:solidFill>
              </a:rPr>
              <a:t>中国科学院知识产权网知识产权法律咨询与服务平台</a:t>
            </a:r>
            <a:r>
              <a:rPr lang="en-US" altLang="zh-CN" dirty="0" smtClean="0">
                <a:solidFill>
                  <a:srgbClr val="3333FF"/>
                </a:solidFill>
                <a:hlinkClick r:id="rId3"/>
              </a:rPr>
              <a:t>http</a:t>
            </a:r>
            <a:r>
              <a:rPr lang="en-US" altLang="zh-CN" dirty="0">
                <a:solidFill>
                  <a:srgbClr val="3333FF"/>
                </a:solidFill>
                <a:hlinkClick r:id="rId3"/>
              </a:rPr>
              <a:t>://</a:t>
            </a:r>
            <a:r>
              <a:rPr lang="en-US" altLang="zh-CN" dirty="0" smtClean="0">
                <a:solidFill>
                  <a:srgbClr val="3333FF"/>
                </a:solidFill>
                <a:hlinkClick r:id="rId3"/>
              </a:rPr>
              <a:t>www.casip.ac.cn/website/law/pactlist</a:t>
            </a:r>
            <a:endParaRPr lang="en-US" altLang="zh-CN" dirty="0" smtClean="0">
              <a:solidFill>
                <a:srgbClr val="3333FF"/>
              </a:solidFill>
            </a:endParaRPr>
          </a:p>
          <a:p>
            <a:r>
              <a:rPr lang="zh-CN" altLang="en-US" dirty="0" smtClean="0">
                <a:solidFill>
                  <a:srgbClr val="3333FF"/>
                </a:solidFill>
              </a:rPr>
              <a:t>下载方式：所有含</a:t>
            </a:r>
            <a:r>
              <a:rPr lang="en-US" altLang="zh-CN" dirty="0" smtClean="0">
                <a:solidFill>
                  <a:srgbClr val="3333FF"/>
                </a:solidFill>
              </a:rPr>
              <a:t>ac.cn</a:t>
            </a:r>
            <a:r>
              <a:rPr lang="zh-CN" altLang="en-US" dirty="0" smtClean="0">
                <a:solidFill>
                  <a:srgbClr val="3333FF"/>
                </a:solidFill>
              </a:rPr>
              <a:t>的用户名登录即可。</a:t>
            </a:r>
            <a:endParaRPr lang="zh-CN" altLang="en-US" dirty="0">
              <a:solidFill>
                <a:srgbClr val="3333FF"/>
              </a:solidFill>
            </a:endParaRPr>
          </a:p>
        </p:txBody>
      </p:sp>
      <p:pic>
        <p:nvPicPr>
          <p:cNvPr id="2" name="图片 1"/>
          <p:cNvPicPr>
            <a:picLocks noChangeAspect="1"/>
          </p:cNvPicPr>
          <p:nvPr/>
        </p:nvPicPr>
        <p:blipFill>
          <a:blip r:embed="rId4"/>
          <a:stretch>
            <a:fillRect/>
          </a:stretch>
        </p:blipFill>
        <p:spPr>
          <a:xfrm>
            <a:off x="983432" y="815458"/>
            <a:ext cx="10623748" cy="4727151"/>
          </a:xfrm>
          <a:prstGeom prst="rect">
            <a:avLst/>
          </a:prstGeom>
        </p:spPr>
      </p:pic>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39</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500209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p:txBody>
          <a:bodyPr/>
          <a:lstStyle/>
          <a:p>
            <a:fld id="{0C913308-F349-4B6D-A68A-DD1791B4A57B}" type="slidenum">
              <a:rPr lang="zh-CN" altLang="en-US" smtClean="0"/>
              <a:t>4</a:t>
            </a:fld>
            <a:endParaRPr lang="zh-CN" altLang="en-US"/>
          </a:p>
        </p:txBody>
      </p:sp>
      <p:sp>
        <p:nvSpPr>
          <p:cNvPr id="4" name="标题 3"/>
          <p:cNvSpPr>
            <a:spLocks noGrp="1"/>
          </p:cNvSpPr>
          <p:nvPr>
            <p:ph type="title"/>
          </p:nvPr>
        </p:nvSpPr>
        <p:spPr>
          <a:xfrm>
            <a:off x="1356842" y="-94135"/>
            <a:ext cx="8229600" cy="1143000"/>
          </a:xfrm>
        </p:spPr>
        <p:txBody>
          <a:bodyPr>
            <a:normAutofit/>
          </a:bodyPr>
          <a:lstStyle/>
          <a:p>
            <a:pPr algn="ctr"/>
            <a:r>
              <a:rPr lang="zh-CN" altLang="en-US" sz="3600" dirty="0"/>
              <a:t>        </a:t>
            </a:r>
            <a:r>
              <a:rPr lang="zh-CN" altLang="en-US" sz="3600" dirty="0" smtClean="0">
                <a:latin typeface="微软雅黑" panose="020B0503020204020204" pitchFamily="34" charset="-122"/>
                <a:ea typeface="微软雅黑" panose="020B0503020204020204" pitchFamily="34" charset="-122"/>
              </a:rPr>
              <a:t>科技成果与</a:t>
            </a:r>
            <a:r>
              <a:rPr lang="zh-CN" altLang="en-US" sz="3600" dirty="0">
                <a:latin typeface="微软雅黑" panose="020B0503020204020204" pitchFamily="34" charset="-122"/>
                <a:ea typeface="微软雅黑" panose="020B0503020204020204" pitchFamily="34" charset="-122"/>
              </a:rPr>
              <a:t>知识产权的</a:t>
            </a:r>
            <a:r>
              <a:rPr lang="zh-CN" altLang="en-US" sz="3600" dirty="0" smtClean="0">
                <a:latin typeface="微软雅黑" panose="020B0503020204020204" pitchFamily="34" charset="-122"/>
                <a:ea typeface="微软雅黑" panose="020B0503020204020204" pitchFamily="34" charset="-122"/>
              </a:rPr>
              <a:t>关系（续）</a:t>
            </a:r>
            <a:endParaRPr lang="zh-CN" altLang="en-US" sz="3600" dirty="0">
              <a:latin typeface="微软雅黑" panose="020B0503020204020204" pitchFamily="34" charset="-122"/>
              <a:ea typeface="微软雅黑" panose="020B0503020204020204" pitchFamily="34" charset="-122"/>
            </a:endParaRPr>
          </a:p>
        </p:txBody>
      </p:sp>
      <p:graphicFrame>
        <p:nvGraphicFramePr>
          <p:cNvPr id="8" name="内容占位符 7"/>
          <p:cNvGraphicFramePr>
            <a:graphicFrameLocks noGrp="1"/>
          </p:cNvGraphicFramePr>
          <p:nvPr>
            <p:ph idx="1"/>
            <p:extLst>
              <p:ext uri="{D42A27DB-BD31-4B8C-83A1-F6EECF244321}">
                <p14:modId xmlns:p14="http://schemas.microsoft.com/office/powerpoint/2010/main" val="52102359"/>
              </p:ext>
            </p:extLst>
          </p:nvPr>
        </p:nvGraphicFramePr>
        <p:xfrm>
          <a:off x="1356843" y="1116619"/>
          <a:ext cx="9703506" cy="4251174"/>
        </p:xfrm>
        <a:graphic>
          <a:graphicData uri="http://schemas.openxmlformats.org/drawingml/2006/table">
            <a:tbl>
              <a:tblPr firstRow="1" bandRow="1">
                <a:tableStyleId>{5C22544A-7EE6-4342-B048-85BDC9FD1C3A}</a:tableStyleId>
              </a:tblPr>
              <a:tblGrid>
                <a:gridCol w="2134809">
                  <a:extLst>
                    <a:ext uri="{9D8B030D-6E8A-4147-A177-3AD203B41FA5}">
                      <a16:colId xmlns:a16="http://schemas.microsoft.com/office/drawing/2014/main" val="20000"/>
                    </a:ext>
                  </a:extLst>
                </a:gridCol>
                <a:gridCol w="3396180">
                  <a:extLst>
                    <a:ext uri="{9D8B030D-6E8A-4147-A177-3AD203B41FA5}">
                      <a16:colId xmlns:a16="http://schemas.microsoft.com/office/drawing/2014/main" val="20001"/>
                    </a:ext>
                  </a:extLst>
                </a:gridCol>
                <a:gridCol w="4172517">
                  <a:extLst>
                    <a:ext uri="{9D8B030D-6E8A-4147-A177-3AD203B41FA5}">
                      <a16:colId xmlns:a16="http://schemas.microsoft.com/office/drawing/2014/main" val="20002"/>
                    </a:ext>
                  </a:extLst>
                </a:gridCol>
              </a:tblGrid>
              <a:tr h="540791">
                <a:tc>
                  <a:txBody>
                    <a:bodyPr/>
                    <a:lstStyle/>
                    <a:p>
                      <a:r>
                        <a:rPr lang="zh-CN" altLang="en-US" sz="2800" dirty="0" smtClean="0">
                          <a:solidFill>
                            <a:srgbClr val="FF0000"/>
                          </a:solidFill>
                        </a:rPr>
                        <a:t>      联系</a:t>
                      </a:r>
                      <a:endParaRPr lang="zh-CN" altLang="en-US" sz="2800" dirty="0">
                        <a:solidFill>
                          <a:srgbClr val="FF0000"/>
                        </a:solidFill>
                      </a:endParaRPr>
                    </a:p>
                  </a:txBody>
                  <a:tcPr/>
                </a:tc>
                <a:tc>
                  <a:txBody>
                    <a:bodyPr/>
                    <a:lstStyle/>
                    <a:p>
                      <a:pPr algn="ctr"/>
                      <a:r>
                        <a:rPr lang="zh-CN" altLang="en-US" sz="2800" dirty="0" smtClean="0"/>
                        <a:t>科技成果</a:t>
                      </a:r>
                      <a:endParaRPr lang="zh-CN" altLang="en-US" sz="2800" dirty="0"/>
                    </a:p>
                  </a:txBody>
                  <a:tcPr>
                    <a:solidFill>
                      <a:srgbClr val="47A566"/>
                    </a:solidFill>
                  </a:tcPr>
                </a:tc>
                <a:tc>
                  <a:txBody>
                    <a:bodyPr/>
                    <a:lstStyle/>
                    <a:p>
                      <a:pPr algn="ctr"/>
                      <a:r>
                        <a:rPr lang="zh-CN" altLang="en-US" sz="2800" dirty="0" smtClean="0"/>
                        <a:t>知识产权</a:t>
                      </a:r>
                      <a:endParaRPr lang="zh-CN" altLang="en-US" sz="2800" dirty="0"/>
                    </a:p>
                  </a:txBody>
                  <a:tcPr>
                    <a:solidFill>
                      <a:srgbClr val="47A566"/>
                    </a:solidFill>
                  </a:tcPr>
                </a:tc>
                <a:extLst>
                  <a:ext uri="{0D108BD9-81ED-4DB2-BD59-A6C34878D82A}">
                    <a16:rowId xmlns:a16="http://schemas.microsoft.com/office/drawing/2014/main" val="10000"/>
                  </a:ext>
                </a:extLst>
              </a:tr>
              <a:tr h="769386">
                <a:tc>
                  <a:txBody>
                    <a:bodyPr/>
                    <a:lstStyle/>
                    <a:p>
                      <a:pPr algn="ctr">
                        <a:lnSpc>
                          <a:spcPct val="250000"/>
                        </a:lnSpc>
                      </a:pPr>
                      <a:r>
                        <a:rPr lang="zh-CN" altLang="en-US" dirty="0" smtClean="0"/>
                        <a:t>互相交叉</a:t>
                      </a:r>
                      <a:endParaRPr lang="zh-CN" altLang="en-US" dirty="0"/>
                    </a:p>
                  </a:txBody>
                  <a:tcPr/>
                </a:tc>
                <a:tc>
                  <a:txBody>
                    <a:bodyPr/>
                    <a:lstStyle/>
                    <a:p>
                      <a:r>
                        <a:rPr lang="zh-CN" altLang="en-US" dirty="0" smtClean="0">
                          <a:latin typeface="宋体" panose="02010600030101010101" pitchFamily="2" charset="-122"/>
                          <a:ea typeface="宋体" panose="02010600030101010101" pitchFamily="2" charset="-122"/>
                        </a:rPr>
                        <a:t>科技成果包含了大量的</a:t>
                      </a:r>
                      <a:r>
                        <a:rPr lang="zh-CN" altLang="en-US" dirty="0" smtClean="0">
                          <a:solidFill>
                            <a:srgbClr val="0066FF"/>
                          </a:solidFill>
                          <a:latin typeface="宋体" panose="02010600030101010101" pitchFamily="2" charset="-122"/>
                          <a:ea typeface="+mn-ea"/>
                        </a:rPr>
                        <a:t>知识产权</a:t>
                      </a:r>
                      <a:r>
                        <a:rPr lang="zh-CN" altLang="en-US" dirty="0" smtClean="0">
                          <a:latin typeface="宋体" panose="02010600030101010101" pitchFamily="2" charset="-122"/>
                          <a:ea typeface="+mn-ea"/>
                        </a:rPr>
                        <a:t>客体</a:t>
                      </a:r>
                      <a:endParaRPr lang="zh-CN" altLang="en-US" dirty="0">
                        <a:latin typeface="宋体" panose="02010600030101010101" pitchFamily="2" charset="-122"/>
                        <a:ea typeface="宋体" panose="02010600030101010101" pitchFamily="2" charset="-122"/>
                      </a:endParaRPr>
                    </a:p>
                  </a:txBody>
                  <a:tcPr/>
                </a:tc>
                <a:tc>
                  <a:txBody>
                    <a:bodyPr/>
                    <a:lstStyle/>
                    <a:p>
                      <a:r>
                        <a:rPr lang="zh-CN" altLang="en-US" dirty="0" smtClean="0">
                          <a:latin typeface="宋体" panose="02010600030101010101" pitchFamily="2" charset="-122"/>
                          <a:ea typeface="宋体" panose="02010600030101010101" pitchFamily="2" charset="-122"/>
                        </a:rPr>
                        <a:t>知识产权的创造、运用、保护和管理是科技管理的重要职责。</a:t>
                      </a:r>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1"/>
                  </a:ext>
                </a:extLst>
              </a:tr>
              <a:tr h="777747">
                <a:tc>
                  <a:txBody>
                    <a:bodyPr/>
                    <a:lstStyle/>
                    <a:p>
                      <a:pPr algn="ctr">
                        <a:lnSpc>
                          <a:spcPct val="250000"/>
                        </a:lnSpc>
                      </a:pPr>
                      <a:r>
                        <a:rPr lang="zh-CN" altLang="en-US" dirty="0" smtClean="0"/>
                        <a:t>互相补充</a:t>
                      </a:r>
                      <a:endParaRPr lang="zh-CN"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kern="1200" noProof="0" dirty="0" smtClean="0">
                          <a:solidFill>
                            <a:schemeClr val="dk1"/>
                          </a:solidFill>
                          <a:latin typeface="宋体" panose="02010600030101010101" pitchFamily="2" charset="-122"/>
                          <a:ea typeface="宋体" panose="02010600030101010101" pitchFamily="2" charset="-122"/>
                          <a:cs typeface="+mn-cs"/>
                        </a:rPr>
                        <a:t>它们共生共存的现象将长期存在</a:t>
                      </a:r>
                      <a:r>
                        <a:rPr kumimoji="0" lang="en-US" altLang="zh-CN" kern="1200" noProof="0" dirty="0" smtClean="0">
                          <a:solidFill>
                            <a:schemeClr val="dk1"/>
                          </a:solidFill>
                          <a:latin typeface="宋体" panose="02010600030101010101" pitchFamily="2" charset="-122"/>
                          <a:ea typeface="宋体" panose="02010600030101010101" pitchFamily="2" charset="-122"/>
                          <a:cs typeface="+mn-cs"/>
                        </a:rPr>
                        <a:t>,</a:t>
                      </a:r>
                      <a:r>
                        <a:rPr kumimoji="0" lang="zh-CN" altLang="en-US" kern="1200" noProof="0" dirty="0" smtClean="0">
                          <a:solidFill>
                            <a:schemeClr val="dk1"/>
                          </a:solidFill>
                          <a:latin typeface="宋体" panose="02010600030101010101" pitchFamily="2" charset="-122"/>
                          <a:ea typeface="宋体" panose="02010600030101010101" pitchFamily="2" charset="-122"/>
                          <a:cs typeface="+mn-cs"/>
                        </a:rPr>
                        <a:t>不能完全互相代替。</a:t>
                      </a:r>
                      <a:endParaRPr kumimoji="0" lang="zh-CN" altLang="en-US" kern="1200" dirty="0">
                        <a:solidFill>
                          <a:schemeClr val="dk1"/>
                        </a:solidFill>
                        <a:latin typeface="宋体" panose="02010600030101010101" pitchFamily="2" charset="-122"/>
                        <a:ea typeface="宋体" panose="02010600030101010101" pitchFamily="2" charset="-122"/>
                        <a:cs typeface="+mn-cs"/>
                      </a:endParaRPr>
                    </a:p>
                  </a:txBody>
                  <a:tcPr/>
                </a:tc>
                <a:tc hMerge="1">
                  <a:txBody>
                    <a:bodyPr/>
                    <a:lstStyle/>
                    <a:p>
                      <a:endParaRPr lang="zh-CN" altLang="en-US" dirty="0"/>
                    </a:p>
                  </a:txBody>
                  <a:tcPr/>
                </a:tc>
                <a:extLst>
                  <a:ext uri="{0D108BD9-81ED-4DB2-BD59-A6C34878D82A}">
                    <a16:rowId xmlns:a16="http://schemas.microsoft.com/office/drawing/2014/main" val="10002"/>
                  </a:ext>
                </a:extLst>
              </a:tr>
              <a:tr h="1069205">
                <a:tc>
                  <a:txBody>
                    <a:bodyPr/>
                    <a:lstStyle/>
                    <a:p>
                      <a:pPr algn="ctr">
                        <a:lnSpc>
                          <a:spcPct val="250000"/>
                        </a:lnSpc>
                      </a:pPr>
                      <a:r>
                        <a:rPr lang="zh-CN" altLang="en-US" dirty="0" smtClean="0"/>
                        <a:t>互相促进</a:t>
                      </a:r>
                      <a:endParaRPr lang="zh-CN"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kern="1200" dirty="0" smtClean="0">
                          <a:solidFill>
                            <a:schemeClr val="dk1"/>
                          </a:solidFill>
                          <a:latin typeface="宋体" panose="02010600030101010101" pitchFamily="2" charset="-122"/>
                          <a:ea typeface="宋体" panose="02010600030101010101" pitchFamily="2" charset="-122"/>
                          <a:cs typeface="+mn-cs"/>
                        </a:rPr>
                        <a:t>科技成果转化与知识产权的实施运用没有本质区别，相互促进，协同发展。</a:t>
                      </a:r>
                      <a:endParaRPr kumimoji="0" lang="en-US" altLang="zh-CN" kern="1200" dirty="0" smtClean="0">
                        <a:solidFill>
                          <a:schemeClr val="dk1"/>
                        </a:solidFill>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kern="1200" dirty="0" smtClean="0">
                          <a:solidFill>
                            <a:schemeClr val="dk1"/>
                          </a:solidFill>
                          <a:latin typeface="宋体" panose="02010600030101010101" pitchFamily="2" charset="-122"/>
                          <a:ea typeface="宋体" panose="02010600030101010101" pitchFamily="2" charset="-122"/>
                          <a:cs typeface="+mn-cs"/>
                        </a:rPr>
                        <a:t>科技成果可以是多个知识产权成果的组合，知识产权是科技成果的重要组成部分。</a:t>
                      </a:r>
                      <a:endParaRPr kumimoji="0" lang="en-US" altLang="zh-CN" kern="1200" dirty="0" smtClean="0">
                        <a:solidFill>
                          <a:schemeClr val="dk1"/>
                        </a:solidFill>
                        <a:latin typeface="宋体" panose="02010600030101010101" pitchFamily="2" charset="-122"/>
                        <a:ea typeface="宋体" panose="02010600030101010101" pitchFamily="2" charset="-122"/>
                        <a:cs typeface="+mn-cs"/>
                      </a:endParaRPr>
                    </a:p>
                  </a:txBody>
                  <a:tcPr/>
                </a:tc>
                <a:tc hMerge="1">
                  <a:txBody>
                    <a:bodyPr/>
                    <a:lstStyle/>
                    <a:p>
                      <a:endParaRPr lang="zh-CN" altLang="en-US" dirty="0"/>
                    </a:p>
                  </a:txBody>
                  <a:tcPr/>
                </a:tc>
                <a:extLst>
                  <a:ext uri="{0D108BD9-81ED-4DB2-BD59-A6C34878D82A}">
                    <a16:rowId xmlns:a16="http://schemas.microsoft.com/office/drawing/2014/main" val="10003"/>
                  </a:ext>
                </a:extLst>
              </a:tr>
              <a:tr h="1086191">
                <a:tc>
                  <a:txBody>
                    <a:bodyPr/>
                    <a:lstStyle/>
                    <a:p>
                      <a:r>
                        <a:rPr lang="zh-CN" altLang="en-US" dirty="0" smtClean="0"/>
                        <a:t>        相互作用</a:t>
                      </a:r>
                    </a:p>
                  </a:txBody>
                  <a:tcPr/>
                </a:tc>
                <a:tc gridSpan="2">
                  <a:txBody>
                    <a:bodyPr/>
                    <a:lstStyle/>
                    <a:p>
                      <a:r>
                        <a:rPr kumimoji="0" lang="zh-CN" altLang="en-US" kern="1200" dirty="0" smtClean="0">
                          <a:solidFill>
                            <a:schemeClr val="dk1"/>
                          </a:solidFill>
                          <a:latin typeface="宋体" panose="02010600030101010101" pitchFamily="2" charset="-122"/>
                          <a:ea typeface="宋体" panose="02010600030101010101" pitchFamily="2" charset="-122"/>
                          <a:cs typeface="+mn-cs"/>
                        </a:rPr>
                        <a:t>知识产权所赖以存在的社会需要，最突出的一点就是科学技术进步。科技成果的所有法律适用于知识产权转移转化；但是知识产权中的商标、地理标志不适用科技成果。</a:t>
                      </a:r>
                    </a:p>
                  </a:txBody>
                  <a:tcPr/>
                </a:tc>
                <a:tc hMerge="1">
                  <a:txBody>
                    <a:bodyPr/>
                    <a:lstStyle/>
                    <a:p>
                      <a:endParaRPr lang="zh-CN" altLang="en-US" dirty="0"/>
                    </a:p>
                  </a:txBody>
                  <a:tcPr/>
                </a:tc>
                <a:extLst>
                  <a:ext uri="{0D108BD9-81ED-4DB2-BD59-A6C34878D82A}">
                    <a16:rowId xmlns:a16="http://schemas.microsoft.com/office/drawing/2014/main" val="10004"/>
                  </a:ext>
                </a:extLst>
              </a:tr>
            </a:tbl>
          </a:graphicData>
        </a:graphic>
      </p:graphicFrame>
      <p:sp>
        <p:nvSpPr>
          <p:cNvPr id="2" name="文本框 1"/>
          <p:cNvSpPr txBox="1"/>
          <p:nvPr/>
        </p:nvSpPr>
        <p:spPr>
          <a:xfrm>
            <a:off x="2291940" y="5631239"/>
            <a:ext cx="7416824" cy="461665"/>
          </a:xfrm>
          <a:prstGeom prst="rect">
            <a:avLst/>
          </a:prstGeom>
          <a:noFill/>
        </p:spPr>
        <p:txBody>
          <a:bodyPr wrap="square" rtlCol="0">
            <a:spAutoFit/>
          </a:bodyPr>
          <a:lstStyle/>
          <a:p>
            <a:pPr lvl="0" algn="ctr">
              <a:defRPr/>
            </a:pPr>
            <a:r>
              <a:rPr lang="zh-CN" altLang="en-US" sz="2400" dirty="0" smtClean="0">
                <a:solidFill>
                  <a:srgbClr val="FF0000"/>
                </a:solidFill>
              </a:rPr>
              <a:t>技术合同与知识产权有关合同密切相关 </a:t>
            </a:r>
            <a:endParaRPr lang="zh-CN" altLang="en-US" sz="2400" dirty="0">
              <a:solidFill>
                <a:srgbClr val="FF0000"/>
              </a:solidFill>
            </a:endParaRPr>
          </a:p>
        </p:txBody>
      </p:sp>
    </p:spTree>
    <p:extLst>
      <p:ext uri="{BB962C8B-B14F-4D97-AF65-F5344CB8AC3E}">
        <p14:creationId xmlns:p14="http://schemas.microsoft.com/office/powerpoint/2010/main" val="501678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灯片编号占位符 5"/>
          <p:cNvSpPr>
            <a:spLocks noGrp="1" noChangeArrowheads="1"/>
          </p:cNvSpPr>
          <p:nvPr>
            <p:ph type="sldNum" sz="quarter" idx="4294967295"/>
          </p:nvPr>
        </p:nvSpPr>
        <p:spPr bwMode="auto">
          <a:xfrm>
            <a:off x="8113714"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8096CC0-E6A7-4ABA-A080-DD2F9F471EFD}" type="slidenum">
              <a:rPr lang="en-US" altLang="zh-CN" sz="1400">
                <a:solidFill>
                  <a:schemeClr val="folHlink"/>
                </a:solidFill>
                <a:latin typeface="Times New Roman" panose="02020603050405020304" pitchFamily="18" charset="0"/>
              </a:rPr>
              <a:pPr/>
              <a:t>40</a:t>
            </a:fld>
            <a:endParaRPr lang="en-US" altLang="zh-CN" sz="1400">
              <a:solidFill>
                <a:schemeClr val="folHlink"/>
              </a:solidFill>
              <a:latin typeface="Times New Roman" panose="02020603050405020304" pitchFamily="18" charset="0"/>
            </a:endParaRPr>
          </a:p>
        </p:txBody>
      </p:sp>
      <p:sp>
        <p:nvSpPr>
          <p:cNvPr id="52227" name="Rectangle 2"/>
          <p:cNvSpPr>
            <a:spLocks noGrp="1" noChangeArrowheads="1"/>
          </p:cNvSpPr>
          <p:nvPr>
            <p:ph type="title"/>
          </p:nvPr>
        </p:nvSpPr>
        <p:spPr>
          <a:xfrm>
            <a:off x="646249" y="-123892"/>
            <a:ext cx="8229600" cy="1143000"/>
          </a:xfrm>
        </p:spPr>
        <p:txBody>
          <a:bodyPr>
            <a:normAutofit/>
          </a:bodyPr>
          <a:lstStyle/>
          <a:p>
            <a:pPr eaLnBrk="1" hangingPunct="1">
              <a:defRPr/>
            </a:pPr>
            <a:r>
              <a:rPr lang="zh-CN" altLang="en-US" dirty="0" smtClean="0"/>
              <a:t>仲裁格式条款（中英文</a:t>
            </a:r>
            <a:r>
              <a:rPr lang="zh-CN" altLang="en-US" dirty="0"/>
              <a:t>）：</a:t>
            </a:r>
          </a:p>
        </p:txBody>
      </p:sp>
      <p:sp>
        <p:nvSpPr>
          <p:cNvPr id="159747" name="Rectangle 3"/>
          <p:cNvSpPr>
            <a:spLocks noGrp="1" noChangeArrowheads="1"/>
          </p:cNvSpPr>
          <p:nvPr>
            <p:ph idx="1"/>
          </p:nvPr>
        </p:nvSpPr>
        <p:spPr>
          <a:xfrm>
            <a:off x="5898206" y="1252572"/>
            <a:ext cx="6018178" cy="3805238"/>
          </a:xfrm>
        </p:spPr>
        <p:txBody>
          <a:bodyPr/>
          <a:lstStyle/>
          <a:p>
            <a:pPr eaLnBrk="1" hangingPunct="1">
              <a:lnSpc>
                <a:spcPct val="90000"/>
              </a:lnSpc>
            </a:pPr>
            <a:r>
              <a:rPr lang="en-US" altLang="zh-CN" dirty="0" smtClean="0"/>
              <a:t>"The parties of this contract arising out of or relating to this contract and any dispute shall be submitted to the China International Economic and Trade Arbitration Commission, for arbitration in accordance with the arbitration rules in force for arbitration. Arbitration rulings are final and binding on both parties. "</a:t>
            </a:r>
          </a:p>
          <a:p>
            <a:pPr eaLnBrk="1" hangingPunct="1">
              <a:lnSpc>
                <a:spcPct val="90000"/>
              </a:lnSpc>
            </a:pPr>
            <a:endParaRPr lang="en-US" altLang="zh-CN" dirty="0" smtClean="0"/>
          </a:p>
        </p:txBody>
      </p:sp>
      <p:sp>
        <p:nvSpPr>
          <p:cNvPr id="2" name="矩形 1"/>
          <p:cNvSpPr/>
          <p:nvPr/>
        </p:nvSpPr>
        <p:spPr>
          <a:xfrm>
            <a:off x="557719" y="1321049"/>
            <a:ext cx="5522068" cy="3539430"/>
          </a:xfrm>
          <a:prstGeom prst="rect">
            <a:avLst/>
          </a:prstGeom>
        </p:spPr>
        <p:txBody>
          <a:bodyPr wrap="square">
            <a:spAutoFit/>
          </a:bodyPr>
          <a:lstStyle/>
          <a:p>
            <a:r>
              <a:rPr lang="zh-CN" altLang="en-US" sz="3200" dirty="0"/>
              <a:t>凡因本合同引起的或与本合同</a:t>
            </a:r>
            <a:r>
              <a:rPr lang="zh-CN" altLang="en-US" sz="3200" u="sng" dirty="0">
                <a:solidFill>
                  <a:srgbClr val="FF0000"/>
                </a:solidFill>
              </a:rPr>
              <a:t>有关</a:t>
            </a:r>
            <a:r>
              <a:rPr lang="zh-CN" altLang="en-US" sz="3200" dirty="0"/>
              <a:t>的任何争议，均应提交中国国际经济贸易仲裁委员会，按照申请仲裁时该会现行有效的仲裁规则进行仲裁。仲裁裁决是终局的，对双方均有约束力。</a:t>
            </a:r>
            <a:r>
              <a:rPr lang="en-US" altLang="zh-CN" sz="3200" dirty="0"/>
              <a:t> http://www.cietac.org/</a:t>
            </a:r>
          </a:p>
        </p:txBody>
      </p:sp>
      <p:sp>
        <p:nvSpPr>
          <p:cNvPr id="3" name="页脚占位符 2"/>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400476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814388" y="0"/>
            <a:ext cx="10539412" cy="1020763"/>
          </a:xfrm>
        </p:spPr>
        <p:txBody>
          <a:bodyPr vert="horz" wrap="square" lIns="91440" tIns="45720" rIns="91440" bIns="45720" anchor="ctr">
            <a:normAutofit/>
          </a:bodyPr>
          <a:lstStyle/>
          <a:p>
            <a:pPr eaLnBrk="1" hangingPunct="1"/>
            <a:r>
              <a:rPr lang="zh-CN" altLang="en-US" dirty="0" smtClean="0">
                <a:sym typeface="+mn-ea"/>
              </a:rPr>
              <a:t>提供格式合同</a:t>
            </a:r>
            <a:r>
              <a:rPr lang="en-US" altLang="zh-CN" dirty="0" smtClean="0">
                <a:sym typeface="+mn-ea"/>
              </a:rPr>
              <a:t>/</a:t>
            </a:r>
            <a:r>
              <a:rPr lang="zh-CN" altLang="en-US" dirty="0" smtClean="0">
                <a:sym typeface="+mn-ea"/>
              </a:rPr>
              <a:t>条款</a:t>
            </a:r>
            <a:r>
              <a:rPr lang="zh-CN" altLang="en-US" dirty="0">
                <a:sym typeface="+mn-ea"/>
              </a:rPr>
              <a:t>的一方当事人的特别义务</a:t>
            </a:r>
            <a:endParaRPr lang="zh-CN" altLang="en-US" b="1" kern="1200" dirty="0">
              <a:latin typeface="+mj-lt"/>
              <a:ea typeface="+mj-ea"/>
              <a:cs typeface="+mj-cs"/>
            </a:endParaRPr>
          </a:p>
        </p:txBody>
      </p:sp>
      <p:sp>
        <p:nvSpPr>
          <p:cNvPr id="41986" name="Rectangle 3"/>
          <p:cNvSpPr>
            <a:spLocks noGrp="1"/>
          </p:cNvSpPr>
          <p:nvPr>
            <p:ph type="body"/>
          </p:nvPr>
        </p:nvSpPr>
        <p:spPr>
          <a:xfrm>
            <a:off x="997254" y="1203765"/>
            <a:ext cx="10515600" cy="4351337"/>
          </a:xfrm>
        </p:spPr>
        <p:txBody>
          <a:bodyPr vert="horz" wrap="square" lIns="91440" tIns="45720" rIns="91440" bIns="45720" anchor="t">
            <a:normAutofit fontScale="92500"/>
          </a:bodyPr>
          <a:lstStyle/>
          <a:p>
            <a:pPr eaLnBrk="1" hangingPunct="1">
              <a:buClr>
                <a:schemeClr val="tx1"/>
              </a:buClr>
              <a:buNone/>
            </a:pPr>
            <a:r>
              <a:rPr lang="en-US" altLang="zh-CN" sz="3500" b="0" dirty="0">
                <a:latin typeface="+mn-lt"/>
                <a:ea typeface="+mn-ea"/>
                <a:cs typeface="+mn-cs"/>
              </a:rPr>
              <a:t>《</a:t>
            </a:r>
            <a:r>
              <a:rPr lang="zh-CN" altLang="en-US" sz="3500" b="0" dirty="0">
                <a:latin typeface="+mn-lt"/>
                <a:ea typeface="+mn-ea"/>
                <a:cs typeface="+mn-cs"/>
              </a:rPr>
              <a:t>民法典</a:t>
            </a:r>
            <a:r>
              <a:rPr lang="en-US" altLang="zh-CN" sz="3500" b="0" dirty="0">
                <a:latin typeface="+mn-lt"/>
                <a:ea typeface="+mn-ea"/>
                <a:cs typeface="+mn-cs"/>
              </a:rPr>
              <a:t>》496</a:t>
            </a:r>
            <a:r>
              <a:rPr lang="zh-CN" altLang="en-US" sz="3500" b="0" dirty="0">
                <a:latin typeface="+mn-lt"/>
                <a:ea typeface="+mn-ea"/>
                <a:cs typeface="+mn-cs"/>
                <a:sym typeface="+mn-ea"/>
              </a:rPr>
              <a:t>条第</a:t>
            </a:r>
            <a:r>
              <a:rPr lang="en-US" altLang="zh-CN" sz="3500" b="0" dirty="0">
                <a:latin typeface="+mn-lt"/>
                <a:ea typeface="+mn-ea"/>
                <a:cs typeface="+mn-cs"/>
                <a:sym typeface="+mn-ea"/>
              </a:rPr>
              <a:t>2</a:t>
            </a:r>
            <a:r>
              <a:rPr lang="zh-CN" altLang="en-US" sz="3500" b="0" dirty="0">
                <a:latin typeface="+mn-lt"/>
                <a:ea typeface="+mn-ea"/>
                <a:cs typeface="+mn-cs"/>
                <a:sym typeface="+mn-ea"/>
              </a:rPr>
              <a:t>款</a:t>
            </a:r>
            <a:r>
              <a:rPr lang="zh-CN" altLang="en-US" sz="3500" b="0" dirty="0">
                <a:latin typeface="+mn-lt"/>
                <a:ea typeface="+mn-ea"/>
                <a:cs typeface="+mn-cs"/>
              </a:rPr>
              <a:t> </a:t>
            </a:r>
          </a:p>
          <a:p>
            <a:pPr eaLnBrk="1" hangingPunct="1">
              <a:buClr>
                <a:schemeClr val="tx1"/>
              </a:buClr>
              <a:buNone/>
            </a:pPr>
            <a:r>
              <a:rPr lang="zh-CN" altLang="en-US" sz="3500" b="1" dirty="0">
                <a:latin typeface="楷体" panose="02010609060101010101" pitchFamily="49" charset="-122"/>
                <a:ea typeface="楷体" panose="02010609060101010101" pitchFamily="49" charset="-122"/>
              </a:rPr>
              <a:t> 采用格式条款订立合同的，提供格式条款的一方应当遵循公平原则确定当事人之间的权利和义务，并采取合理的方式提示对方注意免除或者减轻其责任等与对方有重大利害关系的条款，按照对方的要求，对该条款予以说明。提供格式条款的一方未履行提示或者说明义务，致使对方没有注意或者理解与其有重大利害关系的条款的，对方可以主张该条款不成为合同的内容</a:t>
            </a:r>
            <a:r>
              <a:rPr lang="zh-CN" altLang="en-US" b="1"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 </a:t>
            </a:r>
          </a:p>
        </p:txBody>
      </p:sp>
      <p:sp>
        <p:nvSpPr>
          <p:cNvPr id="41987"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lvl="0" algn="ctr"/>
            <a:fld id="{9A0DB2DC-4C9A-4742-B13C-FB6460FD3503}" type="slidenum">
              <a:rPr lang="en-US" altLang="zh-CN" sz="1100" b="1" dirty="0">
                <a:solidFill>
                  <a:srgbClr val="636363"/>
                </a:solidFill>
                <a:latin typeface="Arial" panose="020B0604020202020204" pitchFamily="34" charset="0"/>
                <a:ea typeface="宋体" panose="02010600030101010101" pitchFamily="2" charset="-122"/>
              </a:rPr>
              <a:t>41</a:t>
            </a:fld>
            <a:endParaRPr lang="en-US" altLang="zh-CN" sz="1100" b="1" dirty="0">
              <a:solidFill>
                <a:srgbClr val="636363"/>
              </a:solidFill>
              <a:latin typeface="Arial" panose="020B0604020202020204" pitchFamily="34" charset="0"/>
              <a:ea typeface="宋体" panose="02010600030101010101" pitchFamily="2" charset="-122"/>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420022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814388" y="0"/>
            <a:ext cx="10539412" cy="1020763"/>
          </a:xfrm>
        </p:spPr>
        <p:txBody>
          <a:bodyPr vert="horz" wrap="square" lIns="91440" tIns="45720" rIns="91440" bIns="45720" anchor="ctr">
            <a:normAutofit/>
          </a:bodyPr>
          <a:lstStyle/>
          <a:p>
            <a:pPr eaLnBrk="1" hangingPunct="1"/>
            <a:r>
              <a:rPr lang="zh-CN" altLang="en-US" noProof="0" dirty="0" smtClean="0">
                <a:ln>
                  <a:noFill/>
                </a:ln>
                <a:effectLst/>
                <a:uLnTx/>
                <a:uFillTx/>
                <a:latin typeface="+mn-lt"/>
                <a:ea typeface="+mn-ea"/>
                <a:cs typeface="+mn-cs"/>
                <a:sym typeface="+mn-ea"/>
              </a:rPr>
              <a:t>格式条款的解释</a:t>
            </a:r>
            <a:endParaRPr kumimoji="0" lang="zh-CN" altLang="en-US"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Rectangle 3"/>
          <p:cNvSpPr>
            <a:spLocks noGrp="1" noChangeArrowheads="1"/>
          </p:cNvSpPr>
          <p:nvPr>
            <p:ph type="body" idx="4294967295"/>
          </p:nvPr>
        </p:nvSpPr>
        <p:spPr>
          <a:xfrm>
            <a:off x="814388" y="1229221"/>
            <a:ext cx="10449560" cy="4646295"/>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800" i="0" u="none" strike="noStrike" kern="1200" cap="none" spc="0" normalizeH="0" baseline="0" noProof="0" dirty="0" smtClean="0">
                <a:ln>
                  <a:noFill/>
                </a:ln>
                <a:solidFill>
                  <a:schemeClr val="tx1"/>
                </a:solidFill>
                <a:effectLst/>
                <a:uLnTx/>
                <a:uFillTx/>
                <a:latin typeface="+mj-ea"/>
                <a:ea typeface="+mj-ea"/>
                <a:cs typeface="+mn-cs"/>
              </a:rPr>
              <a:t>《</a:t>
            </a:r>
            <a:r>
              <a:rPr kumimoji="0" lang="zh-CN" altLang="en-US" sz="2800" i="0" u="none" strike="noStrike" kern="1200" cap="none" spc="0" normalizeH="0" baseline="0" noProof="0" dirty="0" smtClean="0">
                <a:ln>
                  <a:noFill/>
                </a:ln>
                <a:solidFill>
                  <a:schemeClr val="tx1"/>
                </a:solidFill>
                <a:effectLst/>
                <a:uLnTx/>
                <a:uFillTx/>
                <a:latin typeface="+mj-ea"/>
                <a:ea typeface="+mj-ea"/>
                <a:cs typeface="+mn-cs"/>
              </a:rPr>
              <a:t>民法典</a:t>
            </a:r>
            <a:r>
              <a:rPr kumimoji="0" lang="en-US" altLang="zh-CN" sz="2800" i="0" u="none" strike="noStrike" kern="1200" cap="none" spc="0" normalizeH="0" baseline="0" noProof="0" dirty="0" smtClean="0">
                <a:ln>
                  <a:noFill/>
                </a:ln>
                <a:solidFill>
                  <a:schemeClr val="tx1"/>
                </a:solidFill>
                <a:effectLst/>
                <a:uLnTx/>
                <a:uFillTx/>
                <a:latin typeface="+mj-ea"/>
                <a:ea typeface="+mj-ea"/>
                <a:cs typeface="+mn-cs"/>
              </a:rPr>
              <a:t>》</a:t>
            </a:r>
            <a:r>
              <a:rPr kumimoji="0" lang="zh-CN" altLang="en-US" sz="2800" i="0" u="none" strike="noStrike" kern="1200" cap="none" spc="0" normalizeH="0" baseline="0" noProof="0" dirty="0" smtClean="0">
                <a:ln>
                  <a:noFill/>
                </a:ln>
                <a:solidFill>
                  <a:schemeClr val="tx1"/>
                </a:solidFill>
                <a:effectLst/>
                <a:uLnTx/>
                <a:uFillTx/>
                <a:latin typeface="+mj-ea"/>
                <a:ea typeface="+mj-ea"/>
                <a:cs typeface="+mn-cs"/>
              </a:rPr>
              <a:t>第</a:t>
            </a:r>
            <a:r>
              <a:rPr kumimoji="0" lang="en-US" altLang="zh-CN" sz="2800" i="0" u="none" strike="noStrike" kern="1200" cap="none" spc="0" normalizeH="0" baseline="0" noProof="0" dirty="0" smtClean="0">
                <a:ln>
                  <a:noFill/>
                </a:ln>
                <a:solidFill>
                  <a:schemeClr val="tx1"/>
                </a:solidFill>
                <a:effectLst/>
                <a:uLnTx/>
                <a:uFillTx/>
                <a:latin typeface="+mj-ea"/>
                <a:ea typeface="+mj-ea"/>
                <a:cs typeface="+mn-cs"/>
              </a:rPr>
              <a:t>498</a:t>
            </a:r>
            <a:r>
              <a:rPr kumimoji="0" lang="zh-CN" altLang="en-US" sz="2800" i="0" u="none" strike="noStrike" kern="1200" cap="none" spc="0" normalizeH="0" baseline="0" noProof="0" dirty="0" smtClean="0">
                <a:ln>
                  <a:noFill/>
                </a:ln>
                <a:solidFill>
                  <a:schemeClr val="tx1"/>
                </a:solidFill>
                <a:effectLst/>
                <a:uLnTx/>
                <a:uFillTx/>
                <a:latin typeface="+mj-ea"/>
                <a:ea typeface="+mj-ea"/>
                <a:cs typeface="+mn-cs"/>
              </a:rPr>
              <a:t>条 </a:t>
            </a:r>
            <a:endParaRPr kumimoji="0" lang="zh-CN" altLang="en-US" sz="280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对格式条款的理解发生争议的，应当按照通常理解予以解释。对格式条款有两种以上解释的，应当作出</a:t>
            </a:r>
            <a:r>
              <a:rPr kumimoji="0" lang="zh-CN" altLang="en-US" sz="28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不利于提供格式条款一方的解释</a:t>
            </a:r>
            <a:r>
              <a:rPr kumimoji="0" lang="zh-CN" altLang="en-US" sz="28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。格式条款和非格式条款</a:t>
            </a:r>
            <a:r>
              <a:rPr kumimoji="0" lang="zh-CN" altLang="en-US" sz="28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不一致</a:t>
            </a:r>
            <a:r>
              <a:rPr kumimoji="0" lang="zh-CN" altLang="en-US" sz="28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的，应当采用非格式条款。</a:t>
            </a:r>
          </a:p>
          <a:p>
            <a:pPr eaLnBrk="1" hangingPunct="1">
              <a:buClr>
                <a:schemeClr val="tx1"/>
              </a:buClr>
              <a:buNone/>
            </a:pPr>
            <a:r>
              <a:rPr lang="zh-CN" altLang="en-US" b="1" dirty="0">
                <a:sym typeface="+mn-ea"/>
              </a:rPr>
              <a:t>（</a:t>
            </a:r>
            <a:r>
              <a:rPr lang="en-US" altLang="zh-CN" dirty="0">
                <a:sym typeface="+mn-ea"/>
              </a:rPr>
              <a:t>1</a:t>
            </a:r>
            <a:r>
              <a:rPr lang="zh-CN" altLang="en-US" dirty="0">
                <a:sym typeface="+mn-ea"/>
              </a:rPr>
              <a:t>）按照通常理解予以解释。</a:t>
            </a:r>
            <a:endParaRPr lang="zh-CN" altLang="en-US" dirty="0"/>
          </a:p>
          <a:p>
            <a:pPr eaLnBrk="1" hangingPunct="1">
              <a:buClr>
                <a:schemeClr val="tx1"/>
              </a:buClr>
              <a:buNone/>
            </a:pPr>
            <a:r>
              <a:rPr lang="zh-CN" altLang="en-US" dirty="0">
                <a:sym typeface="+mn-ea"/>
              </a:rPr>
              <a:t>（</a:t>
            </a:r>
            <a:r>
              <a:rPr lang="en-US" altLang="zh-CN" dirty="0">
                <a:sym typeface="+mn-ea"/>
              </a:rPr>
              <a:t>2</a:t>
            </a:r>
            <a:r>
              <a:rPr lang="zh-CN" altLang="en-US" dirty="0">
                <a:sym typeface="+mn-ea"/>
              </a:rPr>
              <a:t>）格式条款有两种以上的理解时，应当作出不利于格式条款提供方的那种解释。  </a:t>
            </a:r>
            <a:endParaRPr lang="zh-CN" altLang="en-US" dirty="0"/>
          </a:p>
          <a:p>
            <a:pPr eaLnBrk="1" hangingPunct="1">
              <a:buClr>
                <a:schemeClr val="tx1"/>
              </a:buClr>
              <a:buNone/>
            </a:pPr>
            <a:r>
              <a:rPr lang="zh-CN" altLang="en-US" dirty="0">
                <a:sym typeface="+mn-ea"/>
              </a:rPr>
              <a:t>（</a:t>
            </a:r>
            <a:r>
              <a:rPr lang="en-US" altLang="zh-CN" dirty="0">
                <a:sym typeface="+mn-ea"/>
              </a:rPr>
              <a:t>3</a:t>
            </a:r>
            <a:r>
              <a:rPr lang="zh-CN" altLang="en-US" dirty="0">
                <a:sym typeface="+mn-ea"/>
              </a:rPr>
              <a:t>）格式条款与非格式条款不一致时，应采用非格式条款。</a:t>
            </a:r>
            <a:r>
              <a:rPr kumimoji="0" lang="zh-CN" altLang="en-US" sz="2800" i="0" u="none" strike="noStrike" kern="1200" cap="none" spc="0" normalizeH="0" baseline="0" noProof="0" dirty="0" smtClean="0">
                <a:ln>
                  <a:noFill/>
                </a:ln>
                <a:solidFill>
                  <a:schemeClr val="tx1"/>
                </a:solidFill>
                <a:effectLst/>
                <a:uLnTx/>
                <a:uFillTx/>
              </a:rPr>
              <a:t> </a:t>
            </a:r>
          </a:p>
        </p:txBody>
      </p:sp>
      <p:sp>
        <p:nvSpPr>
          <p:cNvPr id="44035"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lvl="0" algn="ctr"/>
            <a:fld id="{9A0DB2DC-4C9A-4742-B13C-FB6460FD3503}" type="slidenum">
              <a:rPr lang="en-US" altLang="zh-CN" sz="1100" b="1" dirty="0">
                <a:solidFill>
                  <a:srgbClr val="636363"/>
                </a:solidFill>
                <a:latin typeface="Arial" panose="020B0604020202020204" pitchFamily="34" charset="0"/>
                <a:ea typeface="宋体" panose="02010600030101010101" pitchFamily="2" charset="-122"/>
              </a:rPr>
              <a:t>42</a:t>
            </a:fld>
            <a:endParaRPr lang="en-US" altLang="zh-CN" sz="1100" b="1" dirty="0">
              <a:solidFill>
                <a:srgbClr val="636363"/>
              </a:solidFill>
              <a:latin typeface="Arial" panose="020B0604020202020204" pitchFamily="34" charset="0"/>
              <a:ea typeface="宋体" panose="02010600030101010101" pitchFamily="2" charset="-122"/>
            </a:endParaRPr>
          </a:p>
        </p:txBody>
      </p:sp>
      <p:sp>
        <p:nvSpPr>
          <p:cNvPr id="3" name="页脚占位符 2"/>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68717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1692910" y="-136842"/>
            <a:ext cx="8229600" cy="1139825"/>
          </a:xfrm>
        </p:spPr>
        <p:txBody>
          <a:bodyPr vert="horz" wrap="square" lIns="91440" tIns="45720" rIns="91440" bIns="45720" anchor="b">
            <a:normAutofit/>
          </a:bodyPr>
          <a:lstStyle/>
          <a:p>
            <a:pPr eaLnBrk="1" hangingPunct="1">
              <a:buNone/>
            </a:pPr>
            <a:r>
              <a:rPr lang="zh-CN" altLang="en-US" dirty="0">
                <a:latin typeface="+mn-lt"/>
                <a:ea typeface="+mn-ea"/>
                <a:cs typeface="+mn-cs"/>
              </a:rPr>
              <a:t>格式条款确定管辖的处理</a:t>
            </a:r>
          </a:p>
        </p:txBody>
      </p:sp>
      <p:sp>
        <p:nvSpPr>
          <p:cNvPr id="95235" name="内容占位符 2"/>
          <p:cNvSpPr>
            <a:spLocks noGrp="1"/>
          </p:cNvSpPr>
          <p:nvPr>
            <p:ph idx="1" hasCustomPrompt="1"/>
          </p:nvPr>
        </p:nvSpPr>
        <p:spPr>
          <a:xfrm>
            <a:off x="838200" y="1341438"/>
            <a:ext cx="10515600" cy="5060950"/>
          </a:xfrm>
        </p:spPr>
        <p:txBody>
          <a:bodyPr vert="horz" wrap="square" lIns="91440" tIns="45720" rIns="91440" bIns="45720" anchor="t"/>
          <a:lstStyle/>
          <a:p>
            <a:r>
              <a:rPr lang="zh-CN" altLang="en-US" sz="3200" dirty="0" smtClean="0"/>
              <a:t>最高人民法院关于</a:t>
            </a:r>
            <a:r>
              <a:rPr lang="en-US" altLang="zh-CN" sz="3200" dirty="0" smtClean="0"/>
              <a:t>《</a:t>
            </a:r>
            <a:r>
              <a:rPr lang="zh-CN" altLang="en-US" sz="3200" dirty="0" smtClean="0"/>
              <a:t>民事诉讼法司法</a:t>
            </a:r>
            <a:r>
              <a:rPr lang="zh-CN" altLang="en-US" sz="3200" dirty="0"/>
              <a:t>解释</a:t>
            </a:r>
            <a:r>
              <a:rPr lang="en-US" altLang="zh-CN" sz="3200" dirty="0" smtClean="0"/>
              <a:t>》31</a:t>
            </a:r>
            <a:r>
              <a:rPr lang="zh-CN" altLang="en-US" sz="3200" dirty="0" smtClean="0"/>
              <a:t>条：</a:t>
            </a:r>
            <a:endParaRPr lang="en-US" altLang="zh-CN" sz="3200" dirty="0"/>
          </a:p>
          <a:p>
            <a:r>
              <a:rPr lang="zh-CN" altLang="en-US" sz="3200" dirty="0" smtClean="0"/>
              <a:t>经营者</a:t>
            </a:r>
            <a:r>
              <a:rPr lang="zh-CN" altLang="en-US" sz="3200" dirty="0"/>
              <a:t>使用格式条款与消费者订立管辖协议，未采取合理方式</a:t>
            </a:r>
            <a:r>
              <a:rPr lang="zh-CN" altLang="en-US" sz="3200" dirty="0">
                <a:solidFill>
                  <a:srgbClr val="FF0000"/>
                </a:solidFill>
              </a:rPr>
              <a:t>提请消费者注意</a:t>
            </a:r>
            <a:r>
              <a:rPr lang="zh-CN" altLang="en-US" sz="3200" dirty="0"/>
              <a:t>，消费者主张管辖协议无效的，人民法院应予支持。</a:t>
            </a:r>
            <a:endParaRPr lang="en-US" altLang="zh-CN" sz="3200" dirty="0"/>
          </a:p>
          <a:p>
            <a:endParaRPr lang="en-US" altLang="zh-CN" sz="3200" b="1" dirty="0"/>
          </a:p>
          <a:p>
            <a:r>
              <a:rPr lang="zh-CN" altLang="en-US" b="1" dirty="0">
                <a:solidFill>
                  <a:srgbClr val="FF0000"/>
                </a:solidFill>
              </a:rPr>
              <a:t>案例：天猫诉讼管辖协议被判霸王</a:t>
            </a:r>
            <a:r>
              <a:rPr lang="zh-CN" altLang="en-US" b="1" dirty="0" smtClean="0">
                <a:solidFill>
                  <a:srgbClr val="FF0000"/>
                </a:solidFill>
              </a:rPr>
              <a:t>条款</a:t>
            </a:r>
            <a:endParaRPr lang="en-US" altLang="zh-CN" b="1" dirty="0" smtClean="0">
              <a:solidFill>
                <a:srgbClr val="FF0000"/>
              </a:solidFill>
            </a:endParaRPr>
          </a:p>
        </p:txBody>
      </p:sp>
      <p:sp>
        <p:nvSpPr>
          <p:cNvPr id="95236"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None/>
            </a:pPr>
            <a:fld id="{9A0DB2DC-4C9A-4742-B13C-FB6460FD3503}" type="slidenum">
              <a:rPr lang="en-US" altLang="zh-CN" sz="1200" b="1" dirty="0">
                <a:solidFill>
                  <a:srgbClr val="898989"/>
                </a:solidFill>
                <a:latin typeface="宋体" panose="02010600030101010101" pitchFamily="2" charset="-122"/>
                <a:ea typeface="华文中宋" pitchFamily="2" charset="-122"/>
              </a:rPr>
              <a:t>43</a:t>
            </a:fld>
            <a:endParaRPr lang="en-US" altLang="zh-CN" sz="1200" b="1" dirty="0">
              <a:solidFill>
                <a:srgbClr val="898989"/>
              </a:solidFill>
              <a:latin typeface="宋体" panose="02010600030101010101" pitchFamily="2" charset="-122"/>
              <a:ea typeface="华文中宋" pitchFamily="2" charset="-122"/>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098734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latin typeface="+mn-ea"/>
              </a:rPr>
              <a:t>（三）技术</a:t>
            </a:r>
            <a:r>
              <a:rPr lang="zh-CN" altLang="en-US" dirty="0">
                <a:latin typeface="+mn-ea"/>
              </a:rPr>
              <a:t>合同类型</a:t>
            </a:r>
            <a:r>
              <a:rPr lang="zh-CN" altLang="en-US" dirty="0" smtClean="0">
                <a:latin typeface="+mn-ea"/>
              </a:rPr>
              <a:t>及比较</a:t>
            </a:r>
            <a:endParaRPr lang="zh-CN" altLang="en-US" dirty="0">
              <a:latin typeface="+mn-ea"/>
            </a:endParaRPr>
          </a:p>
        </p:txBody>
      </p:sp>
      <p:sp>
        <p:nvSpPr>
          <p:cNvPr id="2" name="内容占位符 1"/>
          <p:cNvSpPr>
            <a:spLocks noGrp="1"/>
          </p:cNvSpPr>
          <p:nvPr>
            <p:ph idx="1"/>
          </p:nvPr>
        </p:nvSpPr>
        <p:spPr/>
        <p:txBody>
          <a:bodyPr/>
          <a:lstStyle/>
          <a:p>
            <a:r>
              <a:rPr lang="en-US" altLang="zh-CN" dirty="0" smtClean="0"/>
              <a:t>1. </a:t>
            </a:r>
            <a:r>
              <a:rPr lang="zh-CN" altLang="en-US" dirty="0" smtClean="0"/>
              <a:t>技术合同的类型</a:t>
            </a:r>
            <a:endParaRPr lang="en-US" altLang="zh-CN" dirty="0" smtClean="0"/>
          </a:p>
          <a:p>
            <a:r>
              <a:rPr lang="en-US" altLang="zh-CN" dirty="0" smtClean="0"/>
              <a:t>2. </a:t>
            </a:r>
            <a:r>
              <a:rPr lang="zh-CN" altLang="en-US" dirty="0" smtClean="0"/>
              <a:t>五种技术合同的比较</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44</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22695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8077200" y="6248400"/>
            <a:ext cx="2133600" cy="457200"/>
          </a:xfrm>
          <a:prstGeom prst="rect">
            <a:avLst/>
          </a:prstGeom>
          <a:noFill/>
          <a:ln w="9525">
            <a:noFill/>
            <a:miter lim="800000"/>
            <a:headEnd/>
            <a:tailEnd/>
          </a:ln>
        </p:spPr>
        <p:txBody>
          <a:bodyPr anchor="b"/>
          <a:lstStyle/>
          <a:p>
            <a:pPr algn="r"/>
            <a:fld id="{E03772FA-E76F-4120-913E-D11E9814D67A}" type="slidenum">
              <a:rPr lang="en-US" altLang="zh-CN" sz="1200"/>
              <a:pPr algn="r"/>
              <a:t>45</a:t>
            </a:fld>
            <a:endParaRPr lang="en-US" altLang="zh-CN" sz="1200"/>
          </a:p>
        </p:txBody>
      </p:sp>
      <p:sp>
        <p:nvSpPr>
          <p:cNvPr id="19459" name="Rectangle 2"/>
          <p:cNvSpPr>
            <a:spLocks noGrp="1" noChangeArrowheads="1"/>
          </p:cNvSpPr>
          <p:nvPr>
            <p:ph type="title" idx="4294967295"/>
          </p:nvPr>
        </p:nvSpPr>
        <p:spPr>
          <a:xfrm>
            <a:off x="2135560" y="5078"/>
            <a:ext cx="7769225" cy="1143000"/>
          </a:xfrm>
        </p:spPr>
        <p:txBody>
          <a:bodyPr>
            <a:normAutofit/>
          </a:bodyPr>
          <a:lstStyle/>
          <a:p>
            <a:pPr eaLnBrk="1" hangingPunct="1"/>
            <a:r>
              <a:rPr lang="en-US" altLang="zh-CN" sz="4000" b="1" dirty="0">
                <a:latin typeface="微软雅黑" panose="020B0503020204020204" pitchFamily="34" charset="-122"/>
                <a:ea typeface="微软雅黑" panose="020B0503020204020204" pitchFamily="34" charset="-122"/>
              </a:rPr>
              <a:t>1</a:t>
            </a:r>
            <a:r>
              <a:rPr lang="en-US" altLang="zh-CN" sz="4000" b="1" dirty="0" smtClean="0">
                <a:latin typeface="微软雅黑" panose="020B0503020204020204" pitchFamily="34" charset="-122"/>
                <a:ea typeface="微软雅黑" panose="020B0503020204020204" pitchFamily="34" charset="-122"/>
              </a:rPr>
              <a:t>. </a:t>
            </a:r>
            <a:r>
              <a:rPr lang="zh-CN" altLang="en-US" sz="4000" b="1" dirty="0" smtClean="0">
                <a:latin typeface="宋体" pitchFamily="2" charset="-122"/>
              </a:rPr>
              <a:t>技术合同的类型</a:t>
            </a:r>
            <a:endParaRPr lang="zh-CN" altLang="en-US" sz="4000" b="1" dirty="0">
              <a:latin typeface="宋体" pitchFamily="2" charset="-122"/>
            </a:endParaRPr>
          </a:p>
        </p:txBody>
      </p:sp>
      <p:sp>
        <p:nvSpPr>
          <p:cNvPr id="19460" name="Rectangle 3"/>
          <p:cNvSpPr>
            <a:spLocks noGrp="1" noChangeArrowheads="1"/>
          </p:cNvSpPr>
          <p:nvPr>
            <p:ph type="body" idx="4294967295"/>
          </p:nvPr>
        </p:nvSpPr>
        <p:spPr>
          <a:xfrm>
            <a:off x="1127448" y="1083511"/>
            <a:ext cx="10210231" cy="5622089"/>
          </a:xfrm>
        </p:spPr>
        <p:txBody>
          <a:bodyPr>
            <a:normAutofit/>
          </a:bodyPr>
          <a:lstStyle/>
          <a:p>
            <a:pPr eaLnBrk="1" hangingPunct="1">
              <a:lnSpc>
                <a:spcPct val="120000"/>
              </a:lnSpc>
              <a:buClrTx/>
              <a:buFont typeface="Arial" pitchFamily="34" charset="0"/>
              <a:buNone/>
            </a:pPr>
            <a:r>
              <a:rPr lang="zh-CN" altLang="en-US" sz="3300" dirty="0" smtClean="0">
                <a:latin typeface="宋体" pitchFamily="2" charset="-122"/>
              </a:rPr>
              <a:t> </a:t>
            </a:r>
            <a:r>
              <a:rPr lang="zh-CN" altLang="en-US" dirty="0" smtClean="0">
                <a:latin typeface="宋体" pitchFamily="2" charset="-122"/>
              </a:rPr>
              <a:t>合同</a:t>
            </a:r>
            <a:r>
              <a:rPr lang="zh-CN" altLang="en-US" dirty="0">
                <a:latin typeface="宋体" pitchFamily="2" charset="-122"/>
              </a:rPr>
              <a:t>是指平等主体的公民、法人、其他组织之间设立、变更、终止</a:t>
            </a:r>
            <a:r>
              <a:rPr lang="zh-CN" altLang="en-US" dirty="0">
                <a:solidFill>
                  <a:srgbClr val="F0060C"/>
                </a:solidFill>
                <a:latin typeface="宋体" pitchFamily="2" charset="-122"/>
              </a:rPr>
              <a:t>民事权利义务关系的</a:t>
            </a:r>
            <a:r>
              <a:rPr lang="zh-CN" altLang="en-US" dirty="0" smtClean="0">
                <a:solidFill>
                  <a:srgbClr val="F0060C"/>
                </a:solidFill>
                <a:latin typeface="宋体" pitchFamily="2" charset="-122"/>
              </a:rPr>
              <a:t>协议。</a:t>
            </a:r>
            <a:endParaRPr lang="en-US" altLang="zh-CN" dirty="0" smtClean="0">
              <a:solidFill>
                <a:srgbClr val="F0060C"/>
              </a:solidFill>
              <a:latin typeface="宋体" pitchFamily="2" charset="-122"/>
            </a:endParaRPr>
          </a:p>
          <a:p>
            <a:pPr eaLnBrk="1" hangingPunct="1">
              <a:lnSpc>
                <a:spcPct val="120000"/>
              </a:lnSpc>
              <a:buClrTx/>
              <a:buFont typeface="Arial" pitchFamily="34" charset="0"/>
              <a:buNone/>
            </a:pPr>
            <a:r>
              <a:rPr lang="en-US" altLang="zh-CN" dirty="0">
                <a:solidFill>
                  <a:srgbClr val="F0060C"/>
                </a:solidFill>
                <a:latin typeface="宋体" pitchFamily="2" charset="-122"/>
              </a:rPr>
              <a:t> </a:t>
            </a:r>
            <a:r>
              <a:rPr lang="en-US" altLang="zh-CN" dirty="0" smtClean="0">
                <a:solidFill>
                  <a:srgbClr val="F0060C"/>
                </a:solidFill>
                <a:latin typeface="宋体" pitchFamily="2" charset="-122"/>
              </a:rPr>
              <a:t> </a:t>
            </a:r>
            <a:r>
              <a:rPr lang="zh-CN" altLang="en-US" dirty="0" smtClean="0">
                <a:latin typeface="宋体" pitchFamily="2" charset="-122"/>
              </a:rPr>
              <a:t>技术</a:t>
            </a:r>
            <a:r>
              <a:rPr lang="zh-CN" altLang="en-US" dirty="0">
                <a:latin typeface="宋体" pitchFamily="2" charset="-122"/>
              </a:rPr>
              <a:t>合同是</a:t>
            </a:r>
            <a:r>
              <a:rPr lang="zh-CN" altLang="en-US" dirty="0" smtClean="0">
                <a:latin typeface="宋体" pitchFamily="2" charset="-122"/>
              </a:rPr>
              <a:t>我国“合同编”规定</a:t>
            </a:r>
            <a:r>
              <a:rPr lang="zh-CN" altLang="en-US" dirty="0">
                <a:latin typeface="宋体" pitchFamily="2" charset="-122"/>
              </a:rPr>
              <a:t>的一种合同类型</a:t>
            </a:r>
            <a:r>
              <a:rPr lang="zh-CN" altLang="en-US" dirty="0" smtClean="0">
                <a:latin typeface="宋体" pitchFamily="2" charset="-122"/>
              </a:rPr>
              <a:t>。</a:t>
            </a:r>
            <a:r>
              <a:rPr lang="en-US" altLang="zh-CN" dirty="0" smtClean="0">
                <a:latin typeface="宋体" pitchFamily="2" charset="-122"/>
              </a:rPr>
              <a:t> </a:t>
            </a:r>
            <a:r>
              <a:rPr lang="zh-CN" altLang="en-US" b="1" dirty="0" smtClean="0">
                <a:solidFill>
                  <a:srgbClr val="0066FF"/>
                </a:solidFill>
                <a:latin typeface="宋体" pitchFamily="2" charset="-122"/>
              </a:rPr>
              <a:t>上述内容规定在</a:t>
            </a:r>
            <a:r>
              <a:rPr lang="en-US" altLang="zh-CN" b="1" dirty="0" smtClean="0">
                <a:solidFill>
                  <a:srgbClr val="0066FF"/>
                </a:solidFill>
                <a:latin typeface="宋体" pitchFamily="2" charset="-122"/>
              </a:rPr>
              <a:t>《</a:t>
            </a:r>
            <a:r>
              <a:rPr lang="zh-CN" altLang="en-US" b="1" dirty="0" smtClean="0">
                <a:solidFill>
                  <a:srgbClr val="0066FF"/>
                </a:solidFill>
                <a:latin typeface="宋体" pitchFamily="2" charset="-122"/>
              </a:rPr>
              <a:t>民法典</a:t>
            </a:r>
            <a:r>
              <a:rPr lang="en-US" altLang="zh-CN" b="1" dirty="0" smtClean="0">
                <a:solidFill>
                  <a:srgbClr val="0066FF"/>
                </a:solidFill>
                <a:latin typeface="宋体" pitchFamily="2" charset="-122"/>
              </a:rPr>
              <a:t>》</a:t>
            </a:r>
            <a:r>
              <a:rPr lang="zh-CN" altLang="en-US" b="1" dirty="0" smtClean="0">
                <a:solidFill>
                  <a:srgbClr val="0066FF"/>
                </a:solidFill>
                <a:latin typeface="宋体" pitchFamily="2" charset="-122"/>
              </a:rPr>
              <a:t>第</a:t>
            </a:r>
            <a:r>
              <a:rPr lang="en-US" altLang="zh-CN" b="1" dirty="0" smtClean="0">
                <a:solidFill>
                  <a:srgbClr val="0066FF"/>
                </a:solidFill>
                <a:latin typeface="宋体" pitchFamily="2" charset="-122"/>
              </a:rPr>
              <a:t>20</a:t>
            </a:r>
            <a:r>
              <a:rPr lang="zh-CN" altLang="en-US" b="1" dirty="0" smtClean="0">
                <a:solidFill>
                  <a:srgbClr val="0066FF"/>
                </a:solidFill>
                <a:latin typeface="宋体" pitchFamily="2" charset="-122"/>
              </a:rPr>
              <a:t>章</a:t>
            </a:r>
            <a:r>
              <a:rPr lang="en-US" altLang="zh-CN" b="1" dirty="0" smtClean="0">
                <a:solidFill>
                  <a:srgbClr val="0066FF"/>
                </a:solidFill>
                <a:latin typeface="宋体" pitchFamily="2" charset="-122"/>
              </a:rPr>
              <a:t>843-887</a:t>
            </a:r>
            <a:r>
              <a:rPr lang="zh-CN" altLang="en-US" b="1" dirty="0" smtClean="0">
                <a:solidFill>
                  <a:srgbClr val="0066FF"/>
                </a:solidFill>
                <a:latin typeface="宋体" pitchFamily="2" charset="-122"/>
              </a:rPr>
              <a:t>条，今后签订本合同的法律依据不再是根据合同法，而是根据</a:t>
            </a:r>
            <a:r>
              <a:rPr lang="en-US" altLang="zh-CN" b="1" dirty="0" smtClean="0">
                <a:solidFill>
                  <a:srgbClr val="0066FF"/>
                </a:solidFill>
                <a:latin typeface="宋体" pitchFamily="2" charset="-122"/>
              </a:rPr>
              <a:t>《</a:t>
            </a:r>
            <a:r>
              <a:rPr lang="zh-CN" altLang="en-US" b="1" dirty="0" smtClean="0">
                <a:solidFill>
                  <a:srgbClr val="0066FF"/>
                </a:solidFill>
                <a:latin typeface="宋体" pitchFamily="2" charset="-122"/>
              </a:rPr>
              <a:t>民法典</a:t>
            </a:r>
            <a:r>
              <a:rPr lang="en-US" altLang="zh-CN" b="1" dirty="0" smtClean="0">
                <a:solidFill>
                  <a:srgbClr val="0066FF"/>
                </a:solidFill>
                <a:latin typeface="宋体" pitchFamily="2" charset="-122"/>
              </a:rPr>
              <a:t>》</a:t>
            </a:r>
            <a:r>
              <a:rPr lang="zh-CN" altLang="en-US" b="1" dirty="0" smtClean="0">
                <a:solidFill>
                  <a:srgbClr val="0066FF"/>
                </a:solidFill>
                <a:latin typeface="宋体" pitchFamily="2" charset="-122"/>
              </a:rPr>
              <a:t>了。</a:t>
            </a:r>
            <a:endParaRPr lang="en-US" altLang="zh-CN" b="1" dirty="0" smtClean="0">
              <a:solidFill>
                <a:srgbClr val="0066FF"/>
              </a:solidFill>
              <a:latin typeface="宋体" pitchFamily="2" charset="-122"/>
            </a:endParaRPr>
          </a:p>
          <a:p>
            <a:pPr eaLnBrk="1" hangingPunct="1">
              <a:lnSpc>
                <a:spcPct val="120000"/>
              </a:lnSpc>
              <a:buClrTx/>
              <a:buFont typeface="Arial" pitchFamily="34" charset="0"/>
              <a:buNone/>
            </a:pPr>
            <a:r>
              <a:rPr lang="en-US" altLang="zh-CN" b="1" dirty="0">
                <a:solidFill>
                  <a:srgbClr val="0066FF"/>
                </a:solidFill>
                <a:latin typeface="宋体" pitchFamily="2" charset="-122"/>
              </a:rPr>
              <a:t> </a:t>
            </a:r>
            <a:r>
              <a:rPr lang="zh-CN" altLang="en-US" dirty="0" smtClean="0">
                <a:latin typeface="宋体" pitchFamily="2" charset="-122"/>
              </a:rPr>
              <a:t>包括技术</a:t>
            </a:r>
            <a:r>
              <a:rPr lang="zh-CN" altLang="en-US" dirty="0">
                <a:latin typeface="宋体" pitchFamily="2" charset="-122"/>
              </a:rPr>
              <a:t>开发合同、技术转让</a:t>
            </a:r>
            <a:r>
              <a:rPr lang="zh-CN" altLang="en-US" dirty="0" smtClean="0">
                <a:latin typeface="宋体" pitchFamily="2" charset="-122"/>
              </a:rPr>
              <a:t>合同和</a:t>
            </a:r>
            <a:r>
              <a:rPr lang="zh-CN" altLang="en-US" dirty="0">
                <a:latin typeface="宋体" pitchFamily="2" charset="-122"/>
              </a:rPr>
              <a:t>技术</a:t>
            </a:r>
            <a:r>
              <a:rPr lang="zh-CN" altLang="en-US" dirty="0">
                <a:solidFill>
                  <a:srgbClr val="FF0000"/>
                </a:solidFill>
                <a:latin typeface="宋体" pitchFamily="2" charset="-122"/>
              </a:rPr>
              <a:t>许可</a:t>
            </a:r>
            <a:r>
              <a:rPr lang="zh-CN" altLang="en-US" dirty="0" smtClean="0">
                <a:latin typeface="宋体" pitchFamily="2" charset="-122"/>
              </a:rPr>
              <a:t>合同、技术咨询</a:t>
            </a:r>
            <a:r>
              <a:rPr lang="zh-CN" altLang="en-US" dirty="0">
                <a:latin typeface="宋体" pitchFamily="2" charset="-122"/>
              </a:rPr>
              <a:t>合同和技术服务合同</a:t>
            </a:r>
            <a:r>
              <a:rPr lang="zh-CN" altLang="en-US" dirty="0" smtClean="0">
                <a:latin typeface="宋体" pitchFamily="2" charset="-122"/>
              </a:rPr>
              <a:t>。由</a:t>
            </a:r>
            <a:r>
              <a:rPr lang="zh-CN" altLang="en-US" b="1" dirty="0" smtClean="0">
                <a:latin typeface="宋体" pitchFamily="2" charset="-122"/>
              </a:rPr>
              <a:t>“四技” </a:t>
            </a:r>
            <a:r>
              <a:rPr lang="zh-CN" altLang="en-US" b="1" dirty="0">
                <a:latin typeface="宋体" pitchFamily="2" charset="-122"/>
              </a:rPr>
              <a:t>变为</a:t>
            </a:r>
            <a:r>
              <a:rPr lang="zh-CN" altLang="en-US" b="1" dirty="0" smtClean="0">
                <a:latin typeface="宋体" pitchFamily="2" charset="-122"/>
              </a:rPr>
              <a:t>“五技”</a:t>
            </a:r>
            <a:r>
              <a:rPr lang="zh-CN" altLang="en-US" dirty="0" smtClean="0">
                <a:latin typeface="宋体" pitchFamily="2" charset="-122"/>
              </a:rPr>
              <a:t>。</a:t>
            </a:r>
            <a:endParaRPr lang="en-US" altLang="zh-CN" dirty="0" smtClean="0">
              <a:latin typeface="宋体" pitchFamily="2" charset="-122"/>
            </a:endParaRPr>
          </a:p>
          <a:p>
            <a:pPr eaLnBrk="1" hangingPunct="1">
              <a:lnSpc>
                <a:spcPct val="120000"/>
              </a:lnSpc>
              <a:buClrTx/>
              <a:buFont typeface="Arial" pitchFamily="34" charset="0"/>
              <a:buNone/>
            </a:pPr>
            <a:r>
              <a:rPr lang="zh-CN" altLang="en-US" dirty="0" smtClean="0">
                <a:latin typeface="宋体" pitchFamily="2" charset="-122"/>
              </a:rPr>
              <a:t> </a:t>
            </a:r>
            <a:r>
              <a:rPr lang="zh-CN" altLang="en-US" dirty="0" smtClean="0">
                <a:solidFill>
                  <a:srgbClr val="FF0000"/>
                </a:solidFill>
                <a:latin typeface="宋体" pitchFamily="2" charset="-122"/>
              </a:rPr>
              <a:t>科技部和北京技术市场管理办公室有</a:t>
            </a:r>
            <a:r>
              <a:rPr lang="zh-CN" altLang="en-US" b="1" dirty="0" smtClean="0">
                <a:solidFill>
                  <a:srgbClr val="FF0000"/>
                </a:solidFill>
                <a:latin typeface="宋体" pitchFamily="2" charset="-122"/>
              </a:rPr>
              <a:t>技术合同</a:t>
            </a:r>
            <a:r>
              <a:rPr lang="zh-CN" altLang="en-US" dirty="0" smtClean="0">
                <a:solidFill>
                  <a:srgbClr val="FF0000"/>
                </a:solidFill>
                <a:latin typeface="宋体" pitchFamily="2" charset="-122"/>
              </a:rPr>
              <a:t>模板，推荐使用。</a:t>
            </a:r>
            <a:endParaRPr lang="en-US" altLang="zh-CN" dirty="0" smtClean="0">
              <a:solidFill>
                <a:srgbClr val="FF0000"/>
              </a:solidFill>
              <a:latin typeface="宋体" pitchFamily="2" charset="-122"/>
            </a:endParaRPr>
          </a:p>
          <a:p>
            <a:pPr eaLnBrk="1" hangingPunct="1">
              <a:lnSpc>
                <a:spcPct val="120000"/>
              </a:lnSpc>
              <a:buClrTx/>
              <a:buFont typeface="Arial" pitchFamily="34" charset="0"/>
              <a:buNone/>
            </a:pPr>
            <a:endParaRPr lang="en-US" altLang="zh-CN" sz="3400" dirty="0" smtClean="0">
              <a:solidFill>
                <a:srgbClr val="FF0000"/>
              </a:solidFill>
              <a:latin typeface="宋体" pitchFamily="2" charset="-122"/>
            </a:endParaRPr>
          </a:p>
        </p:txBody>
      </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45</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8038079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340768"/>
            <a:ext cx="9317477" cy="5061482"/>
          </a:xfrm>
        </p:spPr>
        <p:txBody>
          <a:bodyPr/>
          <a:lstStyle/>
          <a:p>
            <a:r>
              <a:rPr lang="en-US" altLang="zh-CN" dirty="0" smtClean="0"/>
              <a:t>《</a:t>
            </a:r>
            <a:r>
              <a:rPr lang="zh-CN" altLang="en-US" dirty="0" smtClean="0"/>
              <a:t>民法典</a:t>
            </a:r>
            <a:r>
              <a:rPr lang="en-US" altLang="zh-CN" dirty="0" smtClean="0"/>
              <a:t>》</a:t>
            </a:r>
            <a:r>
              <a:rPr lang="zh-CN" altLang="zh-CN" dirty="0" smtClean="0"/>
              <a:t>第八百四十三</a:t>
            </a:r>
            <a:r>
              <a:rPr lang="zh-CN" altLang="zh-CN" dirty="0"/>
              <a:t>条　技术合同是当事人就技术开发、转让、</a:t>
            </a:r>
            <a:r>
              <a:rPr lang="zh-CN" altLang="zh-CN" dirty="0">
                <a:solidFill>
                  <a:srgbClr val="FF0000"/>
                </a:solidFill>
              </a:rPr>
              <a:t>许可</a:t>
            </a:r>
            <a:r>
              <a:rPr lang="zh-CN" altLang="zh-CN" dirty="0"/>
              <a:t>、咨询或者服务订立的确立相互之间权利和义务的合同。</a:t>
            </a:r>
          </a:p>
          <a:p>
            <a:r>
              <a:rPr lang="zh-CN" altLang="en-US" b="1" dirty="0"/>
              <a:t>原</a:t>
            </a:r>
            <a:r>
              <a:rPr lang="en-US" altLang="zh-CN" b="1" dirty="0"/>
              <a:t>《</a:t>
            </a:r>
            <a:r>
              <a:rPr lang="zh-CN" altLang="en-US" b="1" dirty="0"/>
              <a:t>合同法</a:t>
            </a:r>
            <a:r>
              <a:rPr lang="en-US" altLang="zh-CN" b="1" dirty="0" smtClean="0"/>
              <a:t>》</a:t>
            </a:r>
            <a:r>
              <a:rPr lang="zh-CN" altLang="en-US" b="1" dirty="0" smtClean="0"/>
              <a:t>三百二十二</a:t>
            </a:r>
            <a:r>
              <a:rPr lang="zh-CN" altLang="en-US" b="1" dirty="0"/>
              <a:t>条</a:t>
            </a:r>
            <a:r>
              <a:rPr lang="zh-CN" altLang="en-US" dirty="0"/>
              <a:t>　</a:t>
            </a:r>
            <a:r>
              <a:rPr lang="zh-CN" altLang="en-US" dirty="0" smtClean="0"/>
              <a:t>技术</a:t>
            </a:r>
            <a:r>
              <a:rPr lang="zh-CN" altLang="en-US" dirty="0"/>
              <a:t>合同是当事人就技术开发、转让、咨询或者服务订立的确立相互之间权利和义务的合同</a:t>
            </a:r>
            <a:r>
              <a:rPr lang="zh-CN" altLang="en-US" dirty="0" smtClean="0"/>
              <a:t>。</a:t>
            </a:r>
            <a:endParaRPr lang="en-US" altLang="zh-CN" dirty="0" smtClean="0"/>
          </a:p>
          <a:p>
            <a:endParaRPr lang="en-US" altLang="zh-CN" dirty="0"/>
          </a:p>
          <a:p>
            <a:r>
              <a:rPr lang="zh-CN" altLang="en-US" dirty="0" smtClean="0"/>
              <a:t>       技术合同</a:t>
            </a:r>
            <a:r>
              <a:rPr lang="en-US" altLang="zh-CN" dirty="0"/>
              <a:t/>
            </a:r>
            <a:br>
              <a:rPr lang="en-US" altLang="zh-CN" dirty="0"/>
            </a:br>
            <a:r>
              <a:rPr lang="zh-CN" altLang="zh-CN" dirty="0"/>
              <a:t>　　第二节　技术开发合同</a:t>
            </a:r>
            <a:r>
              <a:rPr lang="en-US" altLang="zh-CN" dirty="0"/>
              <a:t/>
            </a:r>
            <a:br>
              <a:rPr lang="en-US" altLang="zh-CN" dirty="0"/>
            </a:br>
            <a:r>
              <a:rPr lang="zh-CN" altLang="zh-CN" dirty="0"/>
              <a:t>　　第三节　技术转让合同</a:t>
            </a:r>
            <a:r>
              <a:rPr lang="zh-CN" altLang="zh-CN" dirty="0">
                <a:solidFill>
                  <a:schemeClr val="accent1">
                    <a:lumMod val="60000"/>
                    <a:lumOff val="40000"/>
                  </a:schemeClr>
                </a:solidFill>
              </a:rPr>
              <a:t>和技术许可合同</a:t>
            </a:r>
            <a:r>
              <a:rPr lang="en-US" altLang="zh-CN" dirty="0"/>
              <a:t/>
            </a:r>
            <a:br>
              <a:rPr lang="en-US" altLang="zh-CN" dirty="0"/>
            </a:br>
            <a:r>
              <a:rPr lang="zh-CN" altLang="zh-CN" dirty="0"/>
              <a:t>　　第四节　技术咨询合同和技术服务合同</a:t>
            </a:r>
            <a:r>
              <a:rPr lang="en-US" altLang="zh-CN" dirty="0"/>
              <a:t/>
            </a:r>
            <a:br>
              <a:rPr lang="en-US" altLang="zh-CN" dirty="0"/>
            </a:br>
            <a:endParaRPr lang="zh-CN" altLang="en-US" dirty="0"/>
          </a:p>
        </p:txBody>
      </p:sp>
      <p:sp>
        <p:nvSpPr>
          <p:cNvPr id="3" name="标题 2"/>
          <p:cNvSpPr>
            <a:spLocks noGrp="1"/>
          </p:cNvSpPr>
          <p:nvPr>
            <p:ph type="title"/>
          </p:nvPr>
        </p:nvSpPr>
        <p:spPr/>
        <p:txBody>
          <a:bodyPr/>
          <a:lstStyle/>
          <a:p>
            <a:r>
              <a:rPr lang="zh-CN" altLang="en-US" dirty="0" smtClean="0"/>
              <a:t>关注技术合同类型的变化</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46</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050006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
          <p:cNvSpPr>
            <a:spLocks noChangeArrowheads="1"/>
          </p:cNvSpPr>
          <p:nvPr>
            <p:custDataLst>
              <p:tags r:id="rId1"/>
            </p:custDataLst>
          </p:nvPr>
        </p:nvSpPr>
        <p:spPr bwMode="auto">
          <a:xfrm>
            <a:off x="1952625" y="428665"/>
            <a:ext cx="6553200" cy="553998"/>
          </a:xfrm>
          <a:prstGeom prst="rect">
            <a:avLst/>
          </a:prstGeom>
          <a:noFill/>
          <a:ln w="9525">
            <a:noFill/>
            <a:miter lim="800000"/>
          </a:ln>
        </p:spPr>
        <p:txBody>
          <a:bodyPr lIns="0" tIns="0" rIns="0" bIns="0" anchor="b">
            <a:spAutoFit/>
          </a:bodyPr>
          <a:lstStyle/>
          <a:p>
            <a:pPr marL="365125" marR="0" lvl="0" indent="-255905" algn="l" defTabSz="914400" rtl="0" eaLnBrk="1" fontAlgn="auto" latinLnBrk="0" hangingPunct="1">
              <a:lnSpc>
                <a:spcPct val="100000"/>
              </a:lnSpc>
              <a:spcBef>
                <a:spcPts val="400"/>
              </a:spcBef>
              <a:spcAft>
                <a:spcPts val="0"/>
              </a:spcAft>
              <a:buClr>
                <a:srgbClr val="0C4994"/>
              </a:buClr>
              <a:buSzPct val="68000"/>
              <a:buFontTx/>
              <a:buNone/>
              <a:tabLst/>
              <a:defRPr/>
            </a:pPr>
            <a:r>
              <a:rPr kumimoji="0" lang="en-US" altLang="zh-CN" sz="3600" b="1" i="0" u="none" strike="noStrike" kern="1200" cap="none" spc="-100" normalizeH="0" baseline="0" noProof="1" smtClean="0">
                <a:ln>
                  <a:noFill/>
                </a:ln>
                <a:solidFill>
                  <a:schemeClr val="accent1">
                    <a:lumMod val="60000"/>
                    <a:lumOff val="40000"/>
                  </a:schemeClr>
                </a:solidFill>
                <a:effectLst/>
                <a:uLnTx/>
                <a:uFillTx/>
                <a:latin typeface="微软雅黑"/>
                <a:ea typeface="微软雅黑"/>
                <a:cs typeface="+mn-cs"/>
              </a:rPr>
              <a:t>《</a:t>
            </a:r>
            <a:r>
              <a:rPr kumimoji="0" lang="zh-CN" altLang="en-US" sz="3600" b="1" i="0" u="none" strike="noStrike" kern="1200" cap="none" spc="-100" normalizeH="0" baseline="0" noProof="1" smtClean="0">
                <a:ln>
                  <a:noFill/>
                </a:ln>
                <a:solidFill>
                  <a:schemeClr val="accent1">
                    <a:lumMod val="60000"/>
                    <a:lumOff val="40000"/>
                  </a:schemeClr>
                </a:solidFill>
                <a:effectLst/>
                <a:uLnTx/>
                <a:uFillTx/>
                <a:latin typeface="微软雅黑"/>
                <a:ea typeface="微软雅黑"/>
                <a:cs typeface="+mn-cs"/>
              </a:rPr>
              <a:t>民法典</a:t>
            </a:r>
            <a:r>
              <a:rPr kumimoji="0" lang="en-US" altLang="zh-CN" sz="3600" b="1" i="0" u="none" strike="noStrike" kern="1200" cap="none" spc="-100" normalizeH="0" baseline="0" noProof="1" smtClean="0">
                <a:ln>
                  <a:noFill/>
                </a:ln>
                <a:solidFill>
                  <a:schemeClr val="accent1">
                    <a:lumMod val="60000"/>
                    <a:lumOff val="40000"/>
                  </a:schemeClr>
                </a:solidFill>
                <a:effectLst/>
                <a:uLnTx/>
                <a:uFillTx/>
                <a:latin typeface="微软雅黑"/>
                <a:ea typeface="微软雅黑"/>
                <a:cs typeface="+mn-cs"/>
              </a:rPr>
              <a:t>》</a:t>
            </a:r>
            <a:r>
              <a:rPr kumimoji="0" lang="zh-CN" altLang="en-US" sz="3600" b="1" i="0" u="none" strike="noStrike" kern="1200" cap="none" spc="-100" normalizeH="0" baseline="0" noProof="1" smtClean="0">
                <a:ln>
                  <a:noFill/>
                </a:ln>
                <a:solidFill>
                  <a:schemeClr val="accent1">
                    <a:lumMod val="60000"/>
                    <a:lumOff val="40000"/>
                  </a:schemeClr>
                </a:solidFill>
                <a:effectLst/>
                <a:uLnTx/>
                <a:uFillTx/>
                <a:latin typeface="微软雅黑"/>
                <a:ea typeface="微软雅黑"/>
                <a:cs typeface="+mn-cs"/>
              </a:rPr>
              <a:t>规定的“五技”</a:t>
            </a:r>
            <a:r>
              <a:rPr kumimoji="0" lang="zh-CN" altLang="en-US" sz="3600" b="1" i="0" u="none" strike="noStrike" kern="1200" cap="none" spc="-100" normalizeH="0" baseline="0" noProof="1">
                <a:ln>
                  <a:noFill/>
                </a:ln>
                <a:solidFill>
                  <a:schemeClr val="accent1">
                    <a:lumMod val="60000"/>
                    <a:lumOff val="40000"/>
                  </a:schemeClr>
                </a:solidFill>
                <a:effectLst/>
                <a:uLnTx/>
                <a:uFillTx/>
                <a:latin typeface="微软雅黑"/>
                <a:ea typeface="微软雅黑"/>
                <a:cs typeface="+mn-cs"/>
              </a:rPr>
              <a:t>合同</a:t>
            </a:r>
            <a:endParaRPr kumimoji="0" lang="en-US" altLang="zh-CN" sz="3600" b="1" i="0" u="none" strike="noStrike" kern="1200" cap="none" spc="-100" normalizeH="0" baseline="0" noProof="1">
              <a:ln>
                <a:noFill/>
              </a:ln>
              <a:solidFill>
                <a:schemeClr val="accent1">
                  <a:lumMod val="60000"/>
                  <a:lumOff val="40000"/>
                </a:schemeClr>
              </a:solidFill>
              <a:effectLst/>
              <a:uLnTx/>
              <a:uFillTx/>
              <a:latin typeface="微软雅黑"/>
              <a:ea typeface="微软雅黑"/>
              <a:cs typeface="+mn-cs"/>
            </a:endParaRPr>
          </a:p>
        </p:txBody>
      </p:sp>
      <p:sp>
        <p:nvSpPr>
          <p:cNvPr id="34818" name="Line 55"/>
          <p:cNvSpPr>
            <a:spLocks noChangeShapeType="1"/>
          </p:cNvSpPr>
          <p:nvPr/>
        </p:nvSpPr>
        <p:spPr bwMode="auto">
          <a:xfrm>
            <a:off x="1990726" y="981075"/>
            <a:ext cx="777716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Franklin Gothic Medium" panose="020B0603020102020204" pitchFamily="34" charset="0"/>
              <a:ea typeface="微软雅黑" panose="020B0503020204020204" pitchFamily="34" charset="-122"/>
              <a:cs typeface="+mn-cs"/>
            </a:endParaRPr>
          </a:p>
        </p:txBody>
      </p:sp>
      <p:sp>
        <p:nvSpPr>
          <p:cNvPr id="34819" name="Rectangle 2"/>
          <p:cNvSpPr>
            <a:spLocks noChangeArrowheads="1"/>
          </p:cNvSpPr>
          <p:nvPr/>
        </p:nvSpPr>
        <p:spPr bwMode="auto">
          <a:xfrm>
            <a:off x="6003635" y="-184666"/>
            <a:ext cx="184731" cy="369332"/>
          </a:xfrm>
          <a:prstGeom prst="rect">
            <a:avLst/>
          </a:prstGeom>
          <a:noFill/>
          <a:ln>
            <a:noFill/>
          </a:ln>
          <a:effectLst>
            <a:prstShdw prst="shdw12">
              <a:srgbClr val="1D6D98">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Franklin Gothic Medium" panose="020B0603020102020204" pitchFamily="34" charset="0"/>
              <a:ea typeface="宋体" panose="02010600030101010101" pitchFamily="2" charset="-122"/>
              <a:cs typeface="+mn-cs"/>
            </a:endParaRPr>
          </a:p>
        </p:txBody>
      </p:sp>
      <p:sp>
        <p:nvSpPr>
          <p:cNvPr id="34820" name="Rectangle 2"/>
          <p:cNvSpPr>
            <a:spLocks noChangeArrowheads="1"/>
          </p:cNvSpPr>
          <p:nvPr/>
        </p:nvSpPr>
        <p:spPr bwMode="auto">
          <a:xfrm>
            <a:off x="6003635" y="-184666"/>
            <a:ext cx="184731" cy="369332"/>
          </a:xfrm>
          <a:prstGeom prst="rect">
            <a:avLst/>
          </a:prstGeom>
          <a:noFill/>
          <a:ln>
            <a:noFill/>
          </a:ln>
          <a:effectLst>
            <a:prstShdw prst="shdw12">
              <a:srgbClr val="1D6D98">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Franklin Gothic Medium" panose="020B0603020102020204" pitchFamily="34" charset="0"/>
              <a:ea typeface="宋体" panose="02010600030101010101" pitchFamily="2" charset="-122"/>
              <a:cs typeface="+mn-cs"/>
            </a:endParaRPr>
          </a:p>
        </p:txBody>
      </p:sp>
      <p:sp>
        <p:nvSpPr>
          <p:cNvPr id="34821" name="Rectangle 2"/>
          <p:cNvSpPr>
            <a:spLocks noChangeArrowheads="1"/>
          </p:cNvSpPr>
          <p:nvPr/>
        </p:nvSpPr>
        <p:spPr bwMode="auto">
          <a:xfrm>
            <a:off x="6003635" y="-184666"/>
            <a:ext cx="184731" cy="369332"/>
          </a:xfrm>
          <a:prstGeom prst="rect">
            <a:avLst/>
          </a:prstGeom>
          <a:noFill/>
          <a:ln>
            <a:noFill/>
          </a:ln>
          <a:effectLst>
            <a:prstShdw prst="shdw12">
              <a:srgbClr val="1D6D98">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Franklin Gothic Medium" panose="020B0603020102020204" pitchFamily="34" charset="0"/>
              <a:ea typeface="宋体" panose="02010600030101010101" pitchFamily="2" charset="-122"/>
              <a:cs typeface="+mn-cs"/>
            </a:endParaRPr>
          </a:p>
        </p:txBody>
      </p:sp>
      <p:sp>
        <p:nvSpPr>
          <p:cNvPr id="34822" name="Rectangle 2"/>
          <p:cNvSpPr>
            <a:spLocks noChangeArrowheads="1"/>
          </p:cNvSpPr>
          <p:nvPr/>
        </p:nvSpPr>
        <p:spPr bwMode="auto">
          <a:xfrm>
            <a:off x="6003635" y="-184666"/>
            <a:ext cx="184731" cy="369332"/>
          </a:xfrm>
          <a:prstGeom prst="rect">
            <a:avLst/>
          </a:prstGeom>
          <a:noFill/>
          <a:ln>
            <a:noFill/>
          </a:ln>
          <a:effectLst>
            <a:prstShdw prst="shdw12">
              <a:srgbClr val="1D6D98">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Franklin Gothic Medium" panose="020B0603020102020204" pitchFamily="34" charset="0"/>
              <a:ea typeface="宋体" panose="02010600030101010101" pitchFamily="2" charset="-122"/>
              <a:cs typeface="+mn-cs"/>
            </a:endParaRPr>
          </a:p>
        </p:txBody>
      </p:sp>
      <p:grpSp>
        <p:nvGrpSpPr>
          <p:cNvPr id="34823" name="组合 15"/>
          <p:cNvGrpSpPr>
            <a:grpSpLocks/>
          </p:cNvGrpSpPr>
          <p:nvPr/>
        </p:nvGrpSpPr>
        <p:grpSpPr bwMode="auto">
          <a:xfrm>
            <a:off x="1774031" y="1228196"/>
            <a:ext cx="8643938" cy="4011148"/>
            <a:chOff x="322263" y="1857375"/>
            <a:chExt cx="8643937" cy="3976106"/>
          </a:xfrm>
        </p:grpSpPr>
        <p:sp>
          <p:nvSpPr>
            <p:cNvPr id="34824" name="Text Box 9"/>
            <p:cNvSpPr txBox="1">
              <a:spLocks noChangeArrowheads="1"/>
            </p:cNvSpPr>
            <p:nvPr/>
          </p:nvSpPr>
          <p:spPr bwMode="auto">
            <a:xfrm>
              <a:off x="2051050" y="1928813"/>
              <a:ext cx="6840538" cy="646112"/>
            </a:xfrm>
            <a:prstGeom prst="rect">
              <a:avLst/>
            </a:prstGeom>
            <a:solidFill>
              <a:schemeClr val="bg1"/>
            </a:solidFill>
            <a:ln w="9525">
              <a:solidFill>
                <a:srgbClr val="000000"/>
              </a:solidFill>
              <a:miter lim="800000"/>
              <a:headEnd/>
              <a:tailEnd/>
            </a:ln>
          </p:spPr>
          <p:txBody>
            <a:bodyP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Franklin Gothic Medium" panose="020B0603020102020204" pitchFamily="34" charset="0"/>
                  <a:ea typeface="微软雅黑" panose="020B0503020204020204" pitchFamily="34" charset="-122"/>
                  <a:cs typeface="+mn-cs"/>
                </a:rPr>
                <a:t>当事人之间就新技术、新产品、新工艺、新材料及其系统的</a:t>
              </a:r>
              <a:r>
                <a:rPr kumimoji="0" lang="zh-CN" altLang="en-US" sz="1800" b="1" i="0" u="none" strike="noStrike" kern="1200" cap="none" spc="0" normalizeH="0" baseline="0" noProof="0" dirty="0">
                  <a:ln>
                    <a:noFill/>
                  </a:ln>
                  <a:effectLst/>
                  <a:uLnTx/>
                  <a:uFillTx/>
                  <a:latin typeface="Franklin Gothic Medium" panose="020B0603020102020204" pitchFamily="34" charset="0"/>
                  <a:ea typeface="微软雅黑" panose="020B0503020204020204" pitchFamily="34" charset="-122"/>
                  <a:cs typeface="+mn-cs"/>
                </a:rPr>
                <a:t>研究开发</a:t>
              </a:r>
              <a:r>
                <a:rPr kumimoji="0" lang="zh-CN" altLang="en-US" sz="1800" b="1" i="0" u="none" strike="noStrike" kern="1200" cap="none" spc="0" normalizeH="0" baseline="0" noProof="0" dirty="0">
                  <a:ln>
                    <a:noFill/>
                  </a:ln>
                  <a:solidFill>
                    <a:srgbClr val="000000"/>
                  </a:solidFill>
                  <a:effectLst/>
                  <a:uLnTx/>
                  <a:uFillTx/>
                  <a:latin typeface="Franklin Gothic Medium" panose="020B0603020102020204" pitchFamily="34" charset="0"/>
                  <a:ea typeface="微软雅黑" panose="020B0503020204020204" pitchFamily="34" charset="-122"/>
                  <a:cs typeface="+mn-cs"/>
                </a:rPr>
                <a:t>所订立的合同，</a:t>
              </a:r>
              <a:r>
                <a:rPr kumimoji="0" lang="en-US" altLang="zh-CN" sz="1800" b="1" i="0" u="none" strike="noStrike" kern="1200" cap="none" spc="0" normalizeH="0" baseline="0" noProof="0" dirty="0">
                  <a:ln>
                    <a:noFill/>
                  </a:ln>
                  <a:solidFill>
                    <a:srgbClr val="000000"/>
                  </a:solidFill>
                  <a:effectLst/>
                  <a:uLnTx/>
                  <a:uFillTx/>
                  <a:latin typeface="Franklin Gothic Medium" panose="020B0603020102020204" pitchFamily="34" charset="0"/>
                  <a:ea typeface="微软雅黑" panose="020B0503020204020204" pitchFamily="34" charset="-122"/>
                  <a:cs typeface="+mn-cs"/>
                </a:rPr>
                <a:t> </a:t>
              </a:r>
              <a:r>
                <a:rPr kumimoji="0" lang="zh-CN" altLang="en-US" sz="1800" b="1" i="0" u="none" strike="noStrike" kern="1200" cap="none" spc="0" normalizeH="0" baseline="0" noProof="0" dirty="0">
                  <a:ln>
                    <a:noFill/>
                  </a:ln>
                  <a:solidFill>
                    <a:srgbClr val="000000"/>
                  </a:solidFill>
                  <a:effectLst/>
                  <a:uLnTx/>
                  <a:uFillTx/>
                  <a:latin typeface="Franklin Gothic Medium" panose="020B0603020102020204" pitchFamily="34" charset="0"/>
                  <a:ea typeface="微软雅黑" panose="020B0503020204020204" pitchFamily="34" charset="-122"/>
                  <a:cs typeface="+mn-cs"/>
                </a:rPr>
                <a:t>包括委托开发合同和合作开发合同。</a:t>
              </a:r>
              <a:endParaRPr kumimoji="0" lang="en-US" altLang="zh-CN" sz="1800" b="1" i="0" u="none" strike="noStrike" kern="1200" cap="none" spc="0" normalizeH="0" baseline="0" noProof="0" dirty="0">
                <a:ln>
                  <a:noFill/>
                </a:ln>
                <a:solidFill>
                  <a:srgbClr val="000000"/>
                </a:solidFill>
                <a:effectLst/>
                <a:uLnTx/>
                <a:uFillTx/>
                <a:latin typeface="Franklin Gothic Medium" panose="020B0603020102020204" pitchFamily="34" charset="0"/>
                <a:ea typeface="微软雅黑" panose="020B0503020204020204" pitchFamily="34" charset="-122"/>
                <a:cs typeface="+mn-cs"/>
              </a:endParaRPr>
            </a:p>
          </p:txBody>
        </p:sp>
        <p:sp>
          <p:nvSpPr>
            <p:cNvPr id="34825" name="Text Box 10"/>
            <p:cNvSpPr txBox="1">
              <a:spLocks noChangeArrowheads="1"/>
            </p:cNvSpPr>
            <p:nvPr/>
          </p:nvSpPr>
          <p:spPr bwMode="auto">
            <a:xfrm>
              <a:off x="2124075" y="2830513"/>
              <a:ext cx="6842125" cy="915264"/>
            </a:xfrm>
            <a:prstGeom prst="rect">
              <a:avLst/>
            </a:prstGeom>
            <a:solidFill>
              <a:schemeClr val="bg1"/>
            </a:solidFill>
            <a:ln w="9525">
              <a:solidFill>
                <a:srgbClr val="000000"/>
              </a:solidFill>
              <a:miter lim="800000"/>
              <a:headEnd/>
              <a:tailEnd/>
            </a:ln>
          </p:spPr>
          <p:txBody>
            <a:bodyP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lvl="0" fontAlgn="auto">
                <a:spcBef>
                  <a:spcPct val="50000"/>
                </a:spcBef>
                <a:spcAft>
                  <a:spcPts val="0"/>
                </a:spcAft>
                <a:defRPr/>
              </a:pPr>
              <a:r>
                <a:rPr lang="zh-CN" altLang="en-US" b="1" dirty="0" smtClean="0">
                  <a:solidFill>
                    <a:srgbClr val="000000"/>
                  </a:solidFill>
                </a:rPr>
                <a:t>是</a:t>
              </a:r>
              <a:r>
                <a:rPr lang="zh-CN" altLang="en-US" b="1" dirty="0">
                  <a:solidFill>
                    <a:srgbClr val="000000"/>
                  </a:solidFill>
                </a:rPr>
                <a:t>合法拥有技术的权利人，将现有特定的专利、专利申请、技术秘密的相关权利让与他人所订立的</a:t>
              </a:r>
              <a:r>
                <a:rPr lang="zh-CN" altLang="en-US" b="1" dirty="0" smtClean="0">
                  <a:solidFill>
                    <a:srgbClr val="000000"/>
                  </a:solidFill>
                </a:rPr>
                <a:t>合同。</a:t>
              </a:r>
              <a:r>
                <a:rPr kumimoji="0" lang="zh-CN" altLang="en-US" sz="1800" b="1" i="0" u="none" strike="noStrike" kern="1200" cap="none" spc="0" normalizeH="0" baseline="0" noProof="0" dirty="0" smtClean="0">
                  <a:ln>
                    <a:noFill/>
                  </a:ln>
                  <a:solidFill>
                    <a:srgbClr val="000000"/>
                  </a:solidFill>
                  <a:effectLst/>
                  <a:uLnTx/>
                  <a:uFillTx/>
                  <a:latin typeface="Franklin Gothic Medium" panose="020B0603020102020204" pitchFamily="34" charset="0"/>
                  <a:ea typeface="微软雅黑" panose="020B0503020204020204" pitchFamily="34" charset="-122"/>
                  <a:cs typeface="+mn-cs"/>
                </a:rPr>
                <a:t>分为专利转让</a:t>
              </a:r>
              <a:r>
                <a:rPr kumimoji="0" lang="zh-CN" altLang="en-US" sz="1800" b="1" i="0" u="none" strike="noStrike" kern="1200" cap="none" spc="0" normalizeH="0" baseline="0" noProof="0" dirty="0">
                  <a:ln>
                    <a:noFill/>
                  </a:ln>
                  <a:solidFill>
                    <a:srgbClr val="000000"/>
                  </a:solidFill>
                  <a:effectLst/>
                  <a:uLnTx/>
                  <a:uFillTx/>
                  <a:latin typeface="Franklin Gothic Medium" panose="020B0603020102020204" pitchFamily="34" charset="0"/>
                  <a:ea typeface="微软雅黑" panose="020B0503020204020204" pitchFamily="34" charset="-122"/>
                  <a:cs typeface="+mn-cs"/>
                </a:rPr>
                <a:t>合同，专利申请权转让合同、专利实施许可合同、非专利技术转让合同。</a:t>
              </a:r>
              <a:endParaRPr kumimoji="0" lang="zh-CN" altLang="en-US" sz="1800" b="0" i="0" u="none" strike="noStrike" kern="1200" cap="none" spc="0" normalizeH="0" baseline="0" noProof="0" dirty="0">
                <a:ln>
                  <a:noFill/>
                </a:ln>
                <a:solidFill>
                  <a:srgbClr val="000000"/>
                </a:solidFill>
                <a:effectLst/>
                <a:uLnTx/>
                <a:uFillTx/>
                <a:latin typeface="Franklin Gothic Medium" panose="020B0603020102020204" pitchFamily="34" charset="0"/>
                <a:ea typeface="微软雅黑" panose="020B0503020204020204" pitchFamily="34" charset="-122"/>
                <a:cs typeface="+mn-cs"/>
              </a:endParaRPr>
            </a:p>
          </p:txBody>
        </p:sp>
        <p:sp>
          <p:nvSpPr>
            <p:cNvPr id="34826" name="AutoShape 11"/>
            <p:cNvSpPr>
              <a:spLocks noChangeArrowheads="1"/>
            </p:cNvSpPr>
            <p:nvPr/>
          </p:nvSpPr>
          <p:spPr bwMode="auto">
            <a:xfrm>
              <a:off x="1763713" y="2000250"/>
              <a:ext cx="215900" cy="504825"/>
            </a:xfrm>
            <a:custGeom>
              <a:avLst/>
              <a:gdLst>
                <a:gd name="T0" fmla="*/ 16200 w 21600"/>
                <a:gd name="T1" fmla="*/ 0 h 21600"/>
                <a:gd name="T2" fmla="*/ 16200 w 21600"/>
                <a:gd name="T3" fmla="*/ 5400 h 21600"/>
                <a:gd name="T4" fmla="*/ 3375 w 21600"/>
                <a:gd name="T5" fmla="*/ 5400 h 21600"/>
                <a:gd name="T6" fmla="*/ 3375 w 21600"/>
                <a:gd name="T7" fmla="*/ 16200 h 21600"/>
                <a:gd name="T8" fmla="*/ 16200 w 21600"/>
                <a:gd name="T9" fmla="*/ 16200 h 21600"/>
                <a:gd name="T10" fmla="*/ 16200 w 21600"/>
                <a:gd name="T11" fmla="*/ 21600 h 21600"/>
                <a:gd name="T12" fmla="*/ 21600 w 21600"/>
                <a:gd name="T13" fmla="*/ 10800 h 21600"/>
                <a:gd name="T14" fmla="*/ 16200 w 21600"/>
                <a:gd name="T15" fmla="*/ 0 h 21600"/>
                <a:gd name="T16" fmla="*/ 1350 w 21600"/>
                <a:gd name="T17" fmla="*/ 5400 h 21600"/>
                <a:gd name="T18" fmla="*/ 1350 w 21600"/>
                <a:gd name="T19" fmla="*/ 16200 h 21600"/>
                <a:gd name="T20" fmla="*/ 2700 w 21600"/>
                <a:gd name="T21" fmla="*/ 16200 h 21600"/>
                <a:gd name="T22" fmla="*/ 2700 w 21600"/>
                <a:gd name="T23" fmla="*/ 5400 h 21600"/>
                <a:gd name="T24" fmla="*/ 1350 w 21600"/>
                <a:gd name="T25" fmla="*/ 5400 h 21600"/>
                <a:gd name="T26" fmla="*/ 0 w 21600"/>
                <a:gd name="T27" fmla="*/ 5400 h 21600"/>
                <a:gd name="T28" fmla="*/ 0 w 21600"/>
                <a:gd name="T29" fmla="*/ 16200 h 21600"/>
                <a:gd name="T30" fmla="*/ 675 w 21600"/>
                <a:gd name="T31" fmla="*/ 16200 h 21600"/>
                <a:gd name="T32" fmla="*/ 675 w 21600"/>
                <a:gd name="T33" fmla="*/ 5400 h 21600"/>
                <a:gd name="T34" fmla="*/ 0 w 21600"/>
                <a:gd name="T35" fmla="*/ 54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w="9525">
              <a:solidFill>
                <a:srgbClr val="333333"/>
              </a:solidFill>
              <a:miter lim="800000"/>
              <a:headEnd/>
              <a:tailEnd/>
            </a:ln>
          </p:spPr>
          <p:txBody>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Franklin Gothic Medium" panose="020B0603020102020204" pitchFamily="34" charset="0"/>
                <a:ea typeface="微软雅黑" panose="020B0503020204020204" pitchFamily="34" charset="-122"/>
                <a:cs typeface="+mn-cs"/>
              </a:endParaRPr>
            </a:p>
          </p:txBody>
        </p:sp>
        <p:sp>
          <p:nvSpPr>
            <p:cNvPr id="34827" name="Text Box 12"/>
            <p:cNvSpPr txBox="1">
              <a:spLocks noChangeArrowheads="1"/>
            </p:cNvSpPr>
            <p:nvPr/>
          </p:nvSpPr>
          <p:spPr bwMode="auto">
            <a:xfrm>
              <a:off x="347663" y="1857375"/>
              <a:ext cx="1295400" cy="682625"/>
            </a:xfrm>
            <a:prstGeom prst="rect">
              <a:avLst/>
            </a:prstGeom>
            <a:solidFill>
              <a:schemeClr val="bg1"/>
            </a:solidFill>
            <a:ln w="9525">
              <a:solidFill>
                <a:srgbClr val="333300"/>
              </a:solidFill>
              <a:miter lim="800000"/>
              <a:headEnd/>
              <a:tailEnd/>
            </a:ln>
          </p:spPr>
          <p:txBody>
            <a:bodyP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ctr" defTabSz="914400" rtl="0" eaLnBrk="1" fontAlgn="auto" latinLnBrk="0" hangingPunct="1">
                <a:lnSpc>
                  <a:spcPct val="80000"/>
                </a:lnSpc>
                <a:spcBef>
                  <a:spcPct val="50000"/>
                </a:spcBef>
                <a:spcAft>
                  <a:spcPts val="0"/>
                </a:spcAft>
                <a:buClr>
                  <a:srgbClr val="0AA3D4"/>
                </a:buClr>
                <a:buSzTx/>
                <a:buFontTx/>
                <a:buNone/>
                <a:tabLst/>
                <a:defRPr/>
              </a:pPr>
              <a:r>
                <a:rPr kumimoji="0" lang="zh-CN" altLang="en-US" sz="2400" b="1" i="0" u="none" strike="noStrike" kern="1200" cap="none" spc="0" normalizeH="0" baseline="0" noProof="0">
                  <a:ln>
                    <a:noFill/>
                  </a:ln>
                  <a:solidFill>
                    <a:srgbClr val="000000"/>
                  </a:solidFill>
                  <a:effectLst/>
                  <a:uLnTx/>
                  <a:uFillTx/>
                  <a:latin typeface="Franklin Gothic Medium" panose="020B0603020102020204" pitchFamily="34" charset="0"/>
                  <a:ea typeface="微软雅黑" panose="020B0503020204020204" pitchFamily="34" charset="-122"/>
                  <a:cs typeface="+mn-cs"/>
                </a:rPr>
                <a:t>技术开发合同 </a:t>
              </a:r>
            </a:p>
          </p:txBody>
        </p:sp>
        <p:sp>
          <p:nvSpPr>
            <p:cNvPr id="34828" name="Text Box 14"/>
            <p:cNvSpPr txBox="1">
              <a:spLocks noChangeArrowheads="1"/>
            </p:cNvSpPr>
            <p:nvPr/>
          </p:nvSpPr>
          <p:spPr bwMode="auto">
            <a:xfrm>
              <a:off x="323850" y="3008313"/>
              <a:ext cx="1295400" cy="682625"/>
            </a:xfrm>
            <a:prstGeom prst="rect">
              <a:avLst/>
            </a:prstGeom>
            <a:solidFill>
              <a:schemeClr val="bg1"/>
            </a:solidFill>
            <a:ln w="9525">
              <a:solidFill>
                <a:srgbClr val="333300"/>
              </a:solidFill>
              <a:miter lim="800000"/>
              <a:headEnd/>
              <a:tailEnd/>
            </a:ln>
          </p:spPr>
          <p:txBody>
            <a:bodyP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ctr" defTabSz="914400" rtl="0" eaLnBrk="1" fontAlgn="auto" latinLnBrk="0" hangingPunct="1">
                <a:lnSpc>
                  <a:spcPct val="80000"/>
                </a:lnSpc>
                <a:spcBef>
                  <a:spcPts val="63"/>
                </a:spcBef>
                <a:spcAft>
                  <a:spcPts val="0"/>
                </a:spcAft>
                <a:buClr>
                  <a:srgbClr val="0AA3D4"/>
                </a:buClr>
                <a:buSzTx/>
                <a:buFontTx/>
                <a:buNone/>
                <a:tabLst/>
                <a:defRPr/>
              </a:pPr>
              <a:r>
                <a:rPr kumimoji="0" lang="zh-CN" altLang="en-US" sz="2400" b="1" i="0" u="none" strike="noStrike" kern="1200" cap="none" spc="0" normalizeH="0" baseline="0" noProof="0">
                  <a:ln>
                    <a:noFill/>
                  </a:ln>
                  <a:solidFill>
                    <a:srgbClr val="000000"/>
                  </a:solidFill>
                  <a:effectLst/>
                  <a:uLnTx/>
                  <a:uFillTx/>
                  <a:latin typeface="Franklin Gothic Medium" panose="020B0603020102020204" pitchFamily="34" charset="0"/>
                  <a:ea typeface="微软雅黑" panose="020B0503020204020204" pitchFamily="34" charset="-122"/>
                  <a:cs typeface="+mn-cs"/>
                </a:rPr>
                <a:t>技术转让合同 </a:t>
              </a:r>
            </a:p>
          </p:txBody>
        </p:sp>
        <p:sp>
          <p:nvSpPr>
            <p:cNvPr id="34829" name="AutoShape 15"/>
            <p:cNvSpPr>
              <a:spLocks noChangeArrowheads="1"/>
            </p:cNvSpPr>
            <p:nvPr/>
          </p:nvSpPr>
          <p:spPr bwMode="auto">
            <a:xfrm>
              <a:off x="1763713" y="3081338"/>
              <a:ext cx="215900" cy="504825"/>
            </a:xfrm>
            <a:custGeom>
              <a:avLst/>
              <a:gdLst>
                <a:gd name="T0" fmla="*/ 16200 w 21600"/>
                <a:gd name="T1" fmla="*/ 0 h 21600"/>
                <a:gd name="T2" fmla="*/ 16200 w 21600"/>
                <a:gd name="T3" fmla="*/ 5400 h 21600"/>
                <a:gd name="T4" fmla="*/ 3375 w 21600"/>
                <a:gd name="T5" fmla="*/ 5400 h 21600"/>
                <a:gd name="T6" fmla="*/ 3375 w 21600"/>
                <a:gd name="T7" fmla="*/ 16200 h 21600"/>
                <a:gd name="T8" fmla="*/ 16200 w 21600"/>
                <a:gd name="T9" fmla="*/ 16200 h 21600"/>
                <a:gd name="T10" fmla="*/ 16200 w 21600"/>
                <a:gd name="T11" fmla="*/ 21600 h 21600"/>
                <a:gd name="T12" fmla="*/ 21600 w 21600"/>
                <a:gd name="T13" fmla="*/ 10800 h 21600"/>
                <a:gd name="T14" fmla="*/ 16200 w 21600"/>
                <a:gd name="T15" fmla="*/ 0 h 21600"/>
                <a:gd name="T16" fmla="*/ 1350 w 21600"/>
                <a:gd name="T17" fmla="*/ 5400 h 21600"/>
                <a:gd name="T18" fmla="*/ 1350 w 21600"/>
                <a:gd name="T19" fmla="*/ 16200 h 21600"/>
                <a:gd name="T20" fmla="*/ 2700 w 21600"/>
                <a:gd name="T21" fmla="*/ 16200 h 21600"/>
                <a:gd name="T22" fmla="*/ 2700 w 21600"/>
                <a:gd name="T23" fmla="*/ 5400 h 21600"/>
                <a:gd name="T24" fmla="*/ 1350 w 21600"/>
                <a:gd name="T25" fmla="*/ 5400 h 21600"/>
                <a:gd name="T26" fmla="*/ 0 w 21600"/>
                <a:gd name="T27" fmla="*/ 5400 h 21600"/>
                <a:gd name="T28" fmla="*/ 0 w 21600"/>
                <a:gd name="T29" fmla="*/ 16200 h 21600"/>
                <a:gd name="T30" fmla="*/ 675 w 21600"/>
                <a:gd name="T31" fmla="*/ 16200 h 21600"/>
                <a:gd name="T32" fmla="*/ 675 w 21600"/>
                <a:gd name="T33" fmla="*/ 5400 h 21600"/>
                <a:gd name="T34" fmla="*/ 0 w 21600"/>
                <a:gd name="T35" fmla="*/ 54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w="9525">
              <a:solidFill>
                <a:srgbClr val="333333"/>
              </a:solidFill>
              <a:miter lim="800000"/>
              <a:headEnd/>
              <a:tailEnd/>
            </a:ln>
          </p:spPr>
          <p:txBody>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Franklin Gothic Medium" panose="020B0603020102020204" pitchFamily="34" charset="0"/>
                <a:ea typeface="微软雅黑" panose="020B0503020204020204" pitchFamily="34" charset="-122"/>
                <a:cs typeface="+mn-cs"/>
              </a:endParaRPr>
            </a:p>
          </p:txBody>
        </p:sp>
        <p:sp>
          <p:nvSpPr>
            <p:cNvPr id="34830" name="Text Box 19"/>
            <p:cNvSpPr txBox="1">
              <a:spLocks noChangeArrowheads="1"/>
            </p:cNvSpPr>
            <p:nvPr/>
          </p:nvSpPr>
          <p:spPr bwMode="auto">
            <a:xfrm>
              <a:off x="2124075" y="5136702"/>
              <a:ext cx="6804025" cy="640684"/>
            </a:xfrm>
            <a:prstGeom prst="rect">
              <a:avLst/>
            </a:prstGeom>
            <a:solidFill>
              <a:schemeClr val="bg1"/>
            </a:solidFill>
            <a:ln w="9525">
              <a:solidFill>
                <a:srgbClr val="000000"/>
              </a:solidFill>
              <a:miter lim="800000"/>
              <a:headEnd/>
              <a:tailEnd/>
            </a:ln>
          </p:spPr>
          <p:txBody>
            <a:bodyP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lvl="0" fontAlgn="auto">
                <a:spcBef>
                  <a:spcPct val="50000"/>
                </a:spcBef>
                <a:spcAft>
                  <a:spcPts val="0"/>
                </a:spcAft>
                <a:defRPr/>
              </a:pPr>
              <a:r>
                <a:rPr lang="zh-CN" altLang="en-US" b="1" dirty="0">
                  <a:solidFill>
                    <a:srgbClr val="000000"/>
                  </a:solidFill>
                </a:rPr>
                <a:t>是当事人一方以技术知识为对方解决特定技术问题所订立</a:t>
              </a:r>
              <a:r>
                <a:rPr lang="zh-CN" altLang="en-US" b="1" dirty="0" smtClean="0">
                  <a:solidFill>
                    <a:srgbClr val="000000"/>
                  </a:solidFill>
                </a:rPr>
                <a:t>的合同。</a:t>
              </a:r>
              <a:r>
                <a:rPr kumimoji="0" lang="zh-CN" altLang="en-US" sz="1800" b="1" i="0" u="none" strike="noStrike" kern="1200" cap="none" spc="0" normalizeH="0" baseline="0" noProof="0" dirty="0" smtClean="0">
                  <a:ln>
                    <a:noFill/>
                  </a:ln>
                  <a:solidFill>
                    <a:srgbClr val="000000"/>
                  </a:solidFill>
                  <a:effectLst/>
                  <a:uLnTx/>
                  <a:uFillTx/>
                  <a:latin typeface="Franklin Gothic Medium" panose="020B0603020102020204" pitchFamily="34" charset="0"/>
                  <a:ea typeface="微软雅黑" panose="020B0503020204020204" pitchFamily="34" charset="-122"/>
                  <a:cs typeface="+mn-cs"/>
                </a:rPr>
                <a:t>包括技术辅助服务合同、技术培训服务合同、技术中介服务合同</a:t>
              </a:r>
              <a:endParaRPr kumimoji="0" lang="zh-CN" altLang="en-US" sz="1800" b="0" i="0" u="none" strike="noStrike" kern="1200" cap="none" spc="0" normalizeH="0" baseline="0" noProof="0" dirty="0">
                <a:ln>
                  <a:noFill/>
                </a:ln>
                <a:solidFill>
                  <a:srgbClr val="000000"/>
                </a:solidFill>
                <a:effectLst/>
                <a:uLnTx/>
                <a:uFillTx/>
                <a:latin typeface="Franklin Gothic Medium" panose="020B0603020102020204" pitchFamily="34" charset="0"/>
                <a:ea typeface="微软雅黑" panose="020B0503020204020204" pitchFamily="34" charset="-122"/>
                <a:cs typeface="+mn-cs"/>
              </a:endParaRPr>
            </a:p>
          </p:txBody>
        </p:sp>
        <p:sp>
          <p:nvSpPr>
            <p:cNvPr id="34831" name="Text Box 20"/>
            <p:cNvSpPr txBox="1">
              <a:spLocks noChangeArrowheads="1"/>
            </p:cNvSpPr>
            <p:nvPr/>
          </p:nvSpPr>
          <p:spPr bwMode="auto">
            <a:xfrm>
              <a:off x="322263" y="5150856"/>
              <a:ext cx="1296987" cy="682625"/>
            </a:xfrm>
            <a:prstGeom prst="rect">
              <a:avLst/>
            </a:prstGeom>
            <a:solidFill>
              <a:schemeClr val="bg1"/>
            </a:solidFill>
            <a:ln w="9525">
              <a:solidFill>
                <a:srgbClr val="333300"/>
              </a:solidFill>
              <a:miter lim="800000"/>
              <a:headEnd/>
              <a:tailEnd/>
            </a:ln>
          </p:spPr>
          <p:txBody>
            <a:bodyP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ctr" defTabSz="914400" rtl="0" eaLnBrk="1" fontAlgn="auto" latinLnBrk="0" hangingPunct="1">
                <a:lnSpc>
                  <a:spcPct val="80000"/>
                </a:lnSpc>
                <a:spcBef>
                  <a:spcPct val="50000"/>
                </a:spcBef>
                <a:spcAft>
                  <a:spcPts val="0"/>
                </a:spcAft>
                <a:buClr>
                  <a:srgbClr val="0AA3D4"/>
                </a:buClr>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Franklin Gothic Medium" panose="020B0603020102020204" pitchFamily="34" charset="0"/>
                  <a:ea typeface="微软雅黑" panose="020B0503020204020204" pitchFamily="34" charset="-122"/>
                  <a:cs typeface="+mn-cs"/>
                </a:rPr>
                <a:t>技术服务合同  </a:t>
              </a:r>
              <a:endParaRPr kumimoji="0" lang="zh-CN" altLang="en-US" sz="1800" b="0" i="0" u="none" strike="noStrike" kern="1200" cap="none" spc="0" normalizeH="0" baseline="0" noProof="0" dirty="0">
                <a:ln>
                  <a:noFill/>
                </a:ln>
                <a:solidFill>
                  <a:srgbClr val="000000"/>
                </a:solidFill>
                <a:effectLst/>
                <a:uLnTx/>
                <a:uFillTx/>
                <a:latin typeface="Franklin Gothic Medium" panose="020B0603020102020204" pitchFamily="34" charset="0"/>
                <a:ea typeface="微软雅黑" panose="020B0503020204020204" pitchFamily="34" charset="-122"/>
                <a:cs typeface="+mn-cs"/>
              </a:endParaRPr>
            </a:p>
          </p:txBody>
        </p:sp>
        <p:sp>
          <p:nvSpPr>
            <p:cNvPr id="34832" name="AutoShape 21"/>
            <p:cNvSpPr>
              <a:spLocks noChangeArrowheads="1"/>
            </p:cNvSpPr>
            <p:nvPr/>
          </p:nvSpPr>
          <p:spPr bwMode="auto">
            <a:xfrm>
              <a:off x="1763713" y="5313363"/>
              <a:ext cx="215900" cy="504825"/>
            </a:xfrm>
            <a:custGeom>
              <a:avLst/>
              <a:gdLst>
                <a:gd name="T0" fmla="*/ 16200 w 21600"/>
                <a:gd name="T1" fmla="*/ 0 h 21600"/>
                <a:gd name="T2" fmla="*/ 16200 w 21600"/>
                <a:gd name="T3" fmla="*/ 5400 h 21600"/>
                <a:gd name="T4" fmla="*/ 3375 w 21600"/>
                <a:gd name="T5" fmla="*/ 5400 h 21600"/>
                <a:gd name="T6" fmla="*/ 3375 w 21600"/>
                <a:gd name="T7" fmla="*/ 16200 h 21600"/>
                <a:gd name="T8" fmla="*/ 16200 w 21600"/>
                <a:gd name="T9" fmla="*/ 16200 h 21600"/>
                <a:gd name="T10" fmla="*/ 16200 w 21600"/>
                <a:gd name="T11" fmla="*/ 21600 h 21600"/>
                <a:gd name="T12" fmla="*/ 21600 w 21600"/>
                <a:gd name="T13" fmla="*/ 10800 h 21600"/>
                <a:gd name="T14" fmla="*/ 16200 w 21600"/>
                <a:gd name="T15" fmla="*/ 0 h 21600"/>
                <a:gd name="T16" fmla="*/ 1350 w 21600"/>
                <a:gd name="T17" fmla="*/ 5400 h 21600"/>
                <a:gd name="T18" fmla="*/ 1350 w 21600"/>
                <a:gd name="T19" fmla="*/ 16200 h 21600"/>
                <a:gd name="T20" fmla="*/ 2700 w 21600"/>
                <a:gd name="T21" fmla="*/ 16200 h 21600"/>
                <a:gd name="T22" fmla="*/ 2700 w 21600"/>
                <a:gd name="T23" fmla="*/ 5400 h 21600"/>
                <a:gd name="T24" fmla="*/ 1350 w 21600"/>
                <a:gd name="T25" fmla="*/ 5400 h 21600"/>
                <a:gd name="T26" fmla="*/ 0 w 21600"/>
                <a:gd name="T27" fmla="*/ 5400 h 21600"/>
                <a:gd name="T28" fmla="*/ 0 w 21600"/>
                <a:gd name="T29" fmla="*/ 16200 h 21600"/>
                <a:gd name="T30" fmla="*/ 675 w 21600"/>
                <a:gd name="T31" fmla="*/ 16200 h 21600"/>
                <a:gd name="T32" fmla="*/ 675 w 21600"/>
                <a:gd name="T33" fmla="*/ 5400 h 21600"/>
                <a:gd name="T34" fmla="*/ 0 w 21600"/>
                <a:gd name="T35" fmla="*/ 54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w="9525">
              <a:solidFill>
                <a:srgbClr val="333333"/>
              </a:solidFill>
              <a:miter lim="800000"/>
              <a:headEnd/>
              <a:tailEnd/>
            </a:ln>
          </p:spPr>
          <p:txBody>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Franklin Gothic Medium" panose="020B0603020102020204" pitchFamily="34" charset="0"/>
                <a:ea typeface="微软雅黑" panose="020B0503020204020204" pitchFamily="34" charset="-122"/>
                <a:cs typeface="+mn-cs"/>
              </a:endParaRPr>
            </a:p>
          </p:txBody>
        </p:sp>
        <p:sp>
          <p:nvSpPr>
            <p:cNvPr id="34833" name="Text Box 22"/>
            <p:cNvSpPr txBox="1">
              <a:spLocks noChangeArrowheads="1"/>
            </p:cNvSpPr>
            <p:nvPr/>
          </p:nvSpPr>
          <p:spPr bwMode="auto">
            <a:xfrm>
              <a:off x="2124075" y="4090195"/>
              <a:ext cx="6842125" cy="640685"/>
            </a:xfrm>
            <a:prstGeom prst="rect">
              <a:avLst/>
            </a:prstGeom>
            <a:solidFill>
              <a:schemeClr val="bg1"/>
            </a:solidFill>
            <a:ln w="9525">
              <a:solidFill>
                <a:srgbClr val="000000"/>
              </a:solidFill>
              <a:miter lim="800000"/>
              <a:headEnd/>
              <a:tailEnd/>
            </a:ln>
          </p:spPr>
          <p:txBody>
            <a:bodyP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lvl="0" fontAlgn="auto">
                <a:spcBef>
                  <a:spcPct val="50000"/>
                </a:spcBef>
                <a:spcAft>
                  <a:spcPts val="0"/>
                </a:spcAft>
                <a:defRPr/>
              </a:pPr>
              <a:r>
                <a:rPr lang="zh-CN" altLang="en-US" b="1" dirty="0" smtClean="0">
                  <a:solidFill>
                    <a:srgbClr val="000000"/>
                  </a:solidFill>
                </a:rPr>
                <a:t>是</a:t>
              </a:r>
              <a:r>
                <a:rPr lang="zh-CN" altLang="en-US" b="1" dirty="0">
                  <a:solidFill>
                    <a:srgbClr val="000000"/>
                  </a:solidFill>
                </a:rPr>
                <a:t>当事人一方以技术知识为对方就特定技术项目提供可行性论证、技术预测、专题技术调查、分析评价报告等所订立的合同</a:t>
              </a:r>
              <a:r>
                <a:rPr lang="zh-CN" altLang="en-US" b="1" dirty="0" smtClean="0">
                  <a:solidFill>
                    <a:srgbClr val="000000"/>
                  </a:solidFill>
                </a:rPr>
                <a:t>。</a:t>
              </a:r>
              <a:endParaRPr kumimoji="0" lang="zh-CN" altLang="en-US" sz="1800" b="0" i="0" u="none" strike="noStrike" kern="1200" cap="none" spc="0" normalizeH="0" baseline="0" noProof="0" dirty="0">
                <a:ln>
                  <a:noFill/>
                </a:ln>
                <a:solidFill>
                  <a:srgbClr val="000000"/>
                </a:solidFill>
                <a:effectLst/>
                <a:uLnTx/>
                <a:uFillTx/>
                <a:latin typeface="Franklin Gothic Medium" panose="020B0603020102020204" pitchFamily="34" charset="0"/>
                <a:ea typeface="微软雅黑" panose="020B0503020204020204" pitchFamily="34" charset="-122"/>
                <a:cs typeface="+mn-cs"/>
              </a:endParaRPr>
            </a:p>
          </p:txBody>
        </p:sp>
        <p:sp>
          <p:nvSpPr>
            <p:cNvPr id="34834" name="Text Box 23"/>
            <p:cNvSpPr txBox="1">
              <a:spLocks noChangeArrowheads="1"/>
            </p:cNvSpPr>
            <p:nvPr/>
          </p:nvSpPr>
          <p:spPr bwMode="auto">
            <a:xfrm>
              <a:off x="323850" y="4037505"/>
              <a:ext cx="1295400" cy="682625"/>
            </a:xfrm>
            <a:prstGeom prst="rect">
              <a:avLst/>
            </a:prstGeom>
            <a:solidFill>
              <a:schemeClr val="bg1"/>
            </a:solidFill>
            <a:ln w="9525">
              <a:solidFill>
                <a:srgbClr val="333300"/>
              </a:solidFill>
              <a:miter lim="800000"/>
              <a:headEnd/>
              <a:tailEnd/>
            </a:ln>
          </p:spPr>
          <p:txBody>
            <a:bodyP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ctr" defTabSz="914400" rtl="0" eaLnBrk="1" fontAlgn="auto" latinLnBrk="0" hangingPunct="1">
                <a:lnSpc>
                  <a:spcPct val="80000"/>
                </a:lnSpc>
                <a:spcBef>
                  <a:spcPct val="50000"/>
                </a:spcBef>
                <a:spcAft>
                  <a:spcPts val="0"/>
                </a:spcAft>
                <a:buClr>
                  <a:srgbClr val="0AA3D4"/>
                </a:buClr>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Franklin Gothic Medium" panose="020B0603020102020204" pitchFamily="34" charset="0"/>
                  <a:ea typeface="微软雅黑" panose="020B0503020204020204" pitchFamily="34" charset="-122"/>
                  <a:cs typeface="+mn-cs"/>
                </a:rPr>
                <a:t>技术咨询合同 </a:t>
              </a:r>
              <a:endParaRPr kumimoji="0" lang="zh-CN" altLang="en-US" sz="1800" b="0" i="0" u="none" strike="noStrike" kern="1200" cap="none" spc="0" normalizeH="0" baseline="0" noProof="0" dirty="0">
                <a:ln>
                  <a:noFill/>
                </a:ln>
                <a:solidFill>
                  <a:srgbClr val="000000"/>
                </a:solidFill>
                <a:effectLst/>
                <a:uLnTx/>
                <a:uFillTx/>
                <a:latin typeface="Franklin Gothic Medium" panose="020B0603020102020204" pitchFamily="34" charset="0"/>
                <a:ea typeface="微软雅黑" panose="020B0503020204020204" pitchFamily="34" charset="-122"/>
                <a:cs typeface="+mn-cs"/>
              </a:endParaRPr>
            </a:p>
          </p:txBody>
        </p:sp>
        <p:sp>
          <p:nvSpPr>
            <p:cNvPr id="34835" name="AutoShape 24"/>
            <p:cNvSpPr>
              <a:spLocks noChangeArrowheads="1"/>
            </p:cNvSpPr>
            <p:nvPr/>
          </p:nvSpPr>
          <p:spPr bwMode="auto">
            <a:xfrm>
              <a:off x="1763713" y="4160838"/>
              <a:ext cx="215900" cy="504825"/>
            </a:xfrm>
            <a:custGeom>
              <a:avLst/>
              <a:gdLst>
                <a:gd name="T0" fmla="*/ 16200 w 21600"/>
                <a:gd name="T1" fmla="*/ 0 h 21600"/>
                <a:gd name="T2" fmla="*/ 16200 w 21600"/>
                <a:gd name="T3" fmla="*/ 5400 h 21600"/>
                <a:gd name="T4" fmla="*/ 3375 w 21600"/>
                <a:gd name="T5" fmla="*/ 5400 h 21600"/>
                <a:gd name="T6" fmla="*/ 3375 w 21600"/>
                <a:gd name="T7" fmla="*/ 16200 h 21600"/>
                <a:gd name="T8" fmla="*/ 16200 w 21600"/>
                <a:gd name="T9" fmla="*/ 16200 h 21600"/>
                <a:gd name="T10" fmla="*/ 16200 w 21600"/>
                <a:gd name="T11" fmla="*/ 21600 h 21600"/>
                <a:gd name="T12" fmla="*/ 21600 w 21600"/>
                <a:gd name="T13" fmla="*/ 10800 h 21600"/>
                <a:gd name="T14" fmla="*/ 16200 w 21600"/>
                <a:gd name="T15" fmla="*/ 0 h 21600"/>
                <a:gd name="T16" fmla="*/ 1350 w 21600"/>
                <a:gd name="T17" fmla="*/ 5400 h 21600"/>
                <a:gd name="T18" fmla="*/ 1350 w 21600"/>
                <a:gd name="T19" fmla="*/ 16200 h 21600"/>
                <a:gd name="T20" fmla="*/ 2700 w 21600"/>
                <a:gd name="T21" fmla="*/ 16200 h 21600"/>
                <a:gd name="T22" fmla="*/ 2700 w 21600"/>
                <a:gd name="T23" fmla="*/ 5400 h 21600"/>
                <a:gd name="T24" fmla="*/ 1350 w 21600"/>
                <a:gd name="T25" fmla="*/ 5400 h 21600"/>
                <a:gd name="T26" fmla="*/ 0 w 21600"/>
                <a:gd name="T27" fmla="*/ 5400 h 21600"/>
                <a:gd name="T28" fmla="*/ 0 w 21600"/>
                <a:gd name="T29" fmla="*/ 16200 h 21600"/>
                <a:gd name="T30" fmla="*/ 675 w 21600"/>
                <a:gd name="T31" fmla="*/ 16200 h 21600"/>
                <a:gd name="T32" fmla="*/ 675 w 21600"/>
                <a:gd name="T33" fmla="*/ 5400 h 21600"/>
                <a:gd name="T34" fmla="*/ 0 w 21600"/>
                <a:gd name="T35" fmla="*/ 54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w="9525">
              <a:solidFill>
                <a:srgbClr val="333333"/>
              </a:solidFill>
              <a:miter lim="800000"/>
              <a:headEnd/>
              <a:tailEnd/>
            </a:ln>
          </p:spPr>
          <p:txBody>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Franklin Gothic Medium" panose="020B0603020102020204" pitchFamily="34" charset="0"/>
                <a:ea typeface="微软雅黑" panose="020B0503020204020204" pitchFamily="34" charset="-122"/>
                <a:cs typeface="+mn-cs"/>
              </a:endParaRPr>
            </a:p>
          </p:txBody>
        </p:sp>
      </p:grpSp>
      <p:sp>
        <p:nvSpPr>
          <p:cNvPr id="24" name="AutoShape 21"/>
          <p:cNvSpPr>
            <a:spLocks noChangeArrowheads="1"/>
          </p:cNvSpPr>
          <p:nvPr/>
        </p:nvSpPr>
        <p:spPr bwMode="auto">
          <a:xfrm>
            <a:off x="3260978" y="5675961"/>
            <a:ext cx="215900" cy="509274"/>
          </a:xfrm>
          <a:custGeom>
            <a:avLst/>
            <a:gdLst>
              <a:gd name="T0" fmla="*/ 16200 w 21600"/>
              <a:gd name="T1" fmla="*/ 0 h 21600"/>
              <a:gd name="T2" fmla="*/ 16200 w 21600"/>
              <a:gd name="T3" fmla="*/ 5400 h 21600"/>
              <a:gd name="T4" fmla="*/ 3375 w 21600"/>
              <a:gd name="T5" fmla="*/ 5400 h 21600"/>
              <a:gd name="T6" fmla="*/ 3375 w 21600"/>
              <a:gd name="T7" fmla="*/ 16200 h 21600"/>
              <a:gd name="T8" fmla="*/ 16200 w 21600"/>
              <a:gd name="T9" fmla="*/ 16200 h 21600"/>
              <a:gd name="T10" fmla="*/ 16200 w 21600"/>
              <a:gd name="T11" fmla="*/ 21600 h 21600"/>
              <a:gd name="T12" fmla="*/ 21600 w 21600"/>
              <a:gd name="T13" fmla="*/ 10800 h 21600"/>
              <a:gd name="T14" fmla="*/ 16200 w 21600"/>
              <a:gd name="T15" fmla="*/ 0 h 21600"/>
              <a:gd name="T16" fmla="*/ 1350 w 21600"/>
              <a:gd name="T17" fmla="*/ 5400 h 21600"/>
              <a:gd name="T18" fmla="*/ 1350 w 21600"/>
              <a:gd name="T19" fmla="*/ 16200 h 21600"/>
              <a:gd name="T20" fmla="*/ 2700 w 21600"/>
              <a:gd name="T21" fmla="*/ 16200 h 21600"/>
              <a:gd name="T22" fmla="*/ 2700 w 21600"/>
              <a:gd name="T23" fmla="*/ 5400 h 21600"/>
              <a:gd name="T24" fmla="*/ 1350 w 21600"/>
              <a:gd name="T25" fmla="*/ 5400 h 21600"/>
              <a:gd name="T26" fmla="*/ 0 w 21600"/>
              <a:gd name="T27" fmla="*/ 5400 h 21600"/>
              <a:gd name="T28" fmla="*/ 0 w 21600"/>
              <a:gd name="T29" fmla="*/ 16200 h 21600"/>
              <a:gd name="T30" fmla="*/ 675 w 21600"/>
              <a:gd name="T31" fmla="*/ 16200 h 21600"/>
              <a:gd name="T32" fmla="*/ 675 w 21600"/>
              <a:gd name="T33" fmla="*/ 5400 h 21600"/>
              <a:gd name="T34" fmla="*/ 0 w 21600"/>
              <a:gd name="T35" fmla="*/ 54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w="9525">
            <a:solidFill>
              <a:srgbClr val="333333"/>
            </a:solidFill>
            <a:miter lim="800000"/>
            <a:headEnd/>
            <a:tailEnd/>
          </a:ln>
        </p:spPr>
        <p:txBody>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Franklin Gothic Medium" panose="020B0603020102020204" pitchFamily="34" charset="0"/>
              <a:ea typeface="微软雅黑" panose="020B0503020204020204" pitchFamily="34" charset="-122"/>
              <a:cs typeface="+mn-cs"/>
            </a:endParaRPr>
          </a:p>
        </p:txBody>
      </p:sp>
      <p:sp>
        <p:nvSpPr>
          <p:cNvPr id="25" name="Text Box 19"/>
          <p:cNvSpPr txBox="1">
            <a:spLocks noChangeArrowheads="1"/>
          </p:cNvSpPr>
          <p:nvPr/>
        </p:nvSpPr>
        <p:spPr bwMode="auto">
          <a:xfrm>
            <a:off x="3613943" y="5588966"/>
            <a:ext cx="6804026" cy="923330"/>
          </a:xfrm>
          <a:prstGeom prst="rect">
            <a:avLst/>
          </a:prstGeom>
          <a:solidFill>
            <a:schemeClr val="bg1"/>
          </a:solidFill>
          <a:ln w="9525">
            <a:solidFill>
              <a:srgbClr val="000000"/>
            </a:solidFill>
            <a:miter lim="800000"/>
            <a:headEnd/>
            <a:tailEnd/>
          </a:ln>
        </p:spPr>
        <p:txBody>
          <a:bodyP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lvl="0" fontAlgn="auto">
              <a:spcBef>
                <a:spcPct val="50000"/>
              </a:spcBef>
              <a:spcAft>
                <a:spcPts val="0"/>
              </a:spcAft>
              <a:defRPr/>
            </a:pPr>
            <a:r>
              <a:rPr lang="zh-CN" altLang="en-US" b="1" dirty="0" smtClean="0">
                <a:solidFill>
                  <a:srgbClr val="000000"/>
                </a:solidFill>
              </a:rPr>
              <a:t>是</a:t>
            </a:r>
            <a:r>
              <a:rPr lang="zh-CN" altLang="en-US" b="1" dirty="0">
                <a:solidFill>
                  <a:srgbClr val="000000"/>
                </a:solidFill>
              </a:rPr>
              <a:t>合法拥有技术的权利人，将现有特定的专利、技术秘密的相关权利许可他人实施、使用所订立的合同</a:t>
            </a:r>
            <a:r>
              <a:rPr lang="zh-CN" altLang="en-US" b="1" dirty="0" smtClean="0">
                <a:solidFill>
                  <a:srgbClr val="000000"/>
                </a:solidFill>
              </a:rPr>
              <a:t>。分为普通许可、排他许可、独占许可、交叉许可等合同</a:t>
            </a:r>
            <a:r>
              <a:rPr lang="zh-CN" altLang="en-US" b="1" dirty="0">
                <a:solidFill>
                  <a:srgbClr val="000000"/>
                </a:solidFill>
              </a:rPr>
              <a:t>。</a:t>
            </a:r>
          </a:p>
        </p:txBody>
      </p:sp>
      <p:sp>
        <p:nvSpPr>
          <p:cNvPr id="26" name="Text Box 20"/>
          <p:cNvSpPr txBox="1">
            <a:spLocks noChangeArrowheads="1"/>
          </p:cNvSpPr>
          <p:nvPr/>
        </p:nvSpPr>
        <p:spPr bwMode="auto">
          <a:xfrm>
            <a:off x="1847851" y="5588966"/>
            <a:ext cx="1296987" cy="683264"/>
          </a:xfrm>
          <a:prstGeom prst="rect">
            <a:avLst/>
          </a:prstGeom>
          <a:solidFill>
            <a:schemeClr val="bg1"/>
          </a:solidFill>
          <a:ln w="9525">
            <a:solidFill>
              <a:srgbClr val="333300"/>
            </a:solidFill>
            <a:miter lim="800000"/>
            <a:headEnd/>
            <a:tailEnd/>
          </a:ln>
        </p:spPr>
        <p:txBody>
          <a:bodyPr>
            <a:spAutoFit/>
          </a:bodyPr>
          <a:lstStyle>
            <a:lvl1pPr>
              <a:defRPr>
                <a:solidFill>
                  <a:schemeClr val="tx1"/>
                </a:solidFill>
                <a:latin typeface="Franklin Gothic Medium" panose="020B0603020102020204" pitchFamily="34" charset="0"/>
                <a:ea typeface="微软雅黑" panose="020B0503020204020204" pitchFamily="34" charset="-122"/>
              </a:defRPr>
            </a:lvl1pPr>
            <a:lvl2pPr>
              <a:defRPr>
                <a:solidFill>
                  <a:schemeClr val="tx1"/>
                </a:solidFill>
                <a:latin typeface="Franklin Gothic Medium" panose="020B0603020102020204" pitchFamily="34" charset="0"/>
                <a:ea typeface="微软雅黑" panose="020B0503020204020204" pitchFamily="34" charset="-122"/>
              </a:defRPr>
            </a:lvl2pPr>
            <a:lvl3pPr>
              <a:defRPr>
                <a:solidFill>
                  <a:schemeClr val="tx1"/>
                </a:solidFill>
                <a:latin typeface="Franklin Gothic Medium" panose="020B0603020102020204" pitchFamily="34" charset="0"/>
                <a:ea typeface="微软雅黑" panose="020B0503020204020204" pitchFamily="34" charset="-122"/>
              </a:defRPr>
            </a:lvl3pPr>
            <a:lvl4pPr>
              <a:defRPr>
                <a:solidFill>
                  <a:schemeClr val="tx1"/>
                </a:solidFill>
                <a:latin typeface="Franklin Gothic Medium" panose="020B0603020102020204" pitchFamily="34" charset="0"/>
                <a:ea typeface="微软雅黑" panose="020B0503020204020204" pitchFamily="34" charset="-122"/>
              </a:defRPr>
            </a:lvl4pPr>
            <a:lvl5pPr>
              <a:defRPr>
                <a:solidFill>
                  <a:schemeClr val="tx1"/>
                </a:solidFill>
                <a:latin typeface="Franklin Gothic Medium" panose="020B0603020102020204" pitchFamily="34"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marL="0" marR="0" lvl="0" indent="0" algn="ctr" defTabSz="914400" rtl="0" eaLnBrk="1" fontAlgn="auto" latinLnBrk="0" hangingPunct="1">
              <a:lnSpc>
                <a:spcPct val="80000"/>
              </a:lnSpc>
              <a:spcBef>
                <a:spcPct val="50000"/>
              </a:spcBef>
              <a:spcAft>
                <a:spcPts val="0"/>
              </a:spcAft>
              <a:buClr>
                <a:srgbClr val="0AA3D4"/>
              </a:buClr>
              <a:buSzTx/>
              <a:buFontTx/>
              <a:buNone/>
              <a:tabLst/>
              <a:defRPr/>
            </a:pPr>
            <a:r>
              <a:rPr kumimoji="0" lang="zh-CN" altLang="en-US" sz="2400" b="1" i="0" u="none" strike="noStrike" kern="1200" cap="none" spc="0" normalizeH="0" baseline="0" noProof="0" dirty="0" smtClean="0">
                <a:ln>
                  <a:noFill/>
                </a:ln>
                <a:solidFill>
                  <a:srgbClr val="FF0000"/>
                </a:solidFill>
                <a:effectLst/>
                <a:uLnTx/>
                <a:uFillTx/>
                <a:latin typeface="Franklin Gothic Medium" panose="020B0603020102020204" pitchFamily="34" charset="0"/>
                <a:ea typeface="微软雅黑" panose="020B0503020204020204" pitchFamily="34" charset="-122"/>
                <a:cs typeface="+mn-cs"/>
              </a:rPr>
              <a:t>技术许可合同  </a:t>
            </a:r>
            <a:endParaRPr kumimoji="0" lang="zh-CN" altLang="en-US" sz="1800" b="0" i="0" u="none" strike="noStrike" kern="1200" cap="none" spc="0" normalizeH="0" baseline="0" noProof="0" dirty="0">
              <a:ln>
                <a:noFill/>
              </a:ln>
              <a:solidFill>
                <a:srgbClr val="FF0000"/>
              </a:solidFill>
              <a:effectLst/>
              <a:uLnTx/>
              <a:uFillTx/>
              <a:latin typeface="Franklin Gothic Medium" panose="020B0603020102020204" pitchFamily="34" charset="0"/>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fld id="{E1A1BC5A-8F26-4B63-B59B-EA90CA7D909B}" type="slidenum">
              <a:rPr lang="zh-CN" altLang="en-US" smtClean="0"/>
              <a:pPr/>
              <a:t>47</a:t>
            </a:fld>
            <a:endParaRPr lang="en-US" altLang="zh-CN"/>
          </a:p>
        </p:txBody>
      </p:sp>
    </p:spTree>
    <p:extLst>
      <p:ext uri="{BB962C8B-B14F-4D97-AF65-F5344CB8AC3E}">
        <p14:creationId xmlns:p14="http://schemas.microsoft.com/office/powerpoint/2010/main" val="318081842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1010" y="499745"/>
            <a:ext cx="9518650" cy="707886"/>
          </a:xfrm>
          <a:prstGeom prst="rect">
            <a:avLst/>
          </a:prstGeom>
          <a:noFill/>
        </p:spPr>
        <p:txBody>
          <a:bodyPr wrap="square" rtlCol="0">
            <a:spAutoFit/>
          </a:bodyPr>
          <a:lstStyle/>
          <a:p>
            <a:r>
              <a:rPr lang="zh-CN" altLang="en-US" sz="4000" b="1" dirty="0" smtClean="0">
                <a:latin typeface="宋体" pitchFamily="2" charset="-122"/>
                <a:ea typeface="+mj-ea"/>
                <a:cs typeface="+mj-cs"/>
              </a:rPr>
              <a:t>         技术</a:t>
            </a:r>
            <a:r>
              <a:rPr lang="zh-CN" altLang="en-US" sz="4000" b="1" dirty="0">
                <a:latin typeface="宋体" pitchFamily="2" charset="-122"/>
                <a:ea typeface="+mj-ea"/>
                <a:cs typeface="+mj-cs"/>
              </a:rPr>
              <a:t>合同</a:t>
            </a:r>
            <a:r>
              <a:rPr lang="zh-CN" altLang="en-US" sz="4000" b="1" dirty="0" smtClean="0">
                <a:latin typeface="宋体" pitchFamily="2" charset="-122"/>
                <a:ea typeface="+mj-ea"/>
                <a:cs typeface="+mj-cs"/>
              </a:rPr>
              <a:t>的具体类型</a:t>
            </a:r>
            <a:endParaRPr lang="zh-CN" altLang="en-US" sz="4000" b="1" dirty="0">
              <a:latin typeface="宋体" pitchFamily="2" charset="-122"/>
              <a:ea typeface="+mj-ea"/>
              <a:cs typeface="+mj-cs"/>
            </a:endParaRPr>
          </a:p>
        </p:txBody>
      </p:sp>
      <p:sp>
        <p:nvSpPr>
          <p:cNvPr id="5" name="文本框 4"/>
          <p:cNvSpPr txBox="1"/>
          <p:nvPr/>
        </p:nvSpPr>
        <p:spPr>
          <a:xfrm>
            <a:off x="1769052" y="1888229"/>
            <a:ext cx="2124075" cy="46037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技术开发合同</a:t>
            </a:r>
          </a:p>
        </p:txBody>
      </p:sp>
      <p:sp>
        <p:nvSpPr>
          <p:cNvPr id="7" name="文本框 6"/>
          <p:cNvSpPr txBox="1"/>
          <p:nvPr/>
        </p:nvSpPr>
        <p:spPr>
          <a:xfrm>
            <a:off x="1707515" y="3244850"/>
            <a:ext cx="215392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技术转让</a:t>
            </a:r>
            <a:r>
              <a:rPr lang="zh-CN" altLang="en-US" sz="2400" b="1" dirty="0" smtClean="0">
                <a:latin typeface="微软雅黑" panose="020B0503020204020204" pitchFamily="34" charset="-122"/>
                <a:ea typeface="微软雅黑" panose="020B0503020204020204" pitchFamily="34" charset="-122"/>
              </a:rPr>
              <a:t>合同</a:t>
            </a:r>
            <a:endParaRPr lang="en-US" altLang="zh-CN" sz="2400" b="1" dirty="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1707515" y="4751699"/>
            <a:ext cx="2153920" cy="460375"/>
          </a:xfrm>
          <a:prstGeom prst="rect">
            <a:avLst/>
          </a:prstGeom>
          <a:noFill/>
        </p:spPr>
        <p:txBody>
          <a:bodyPr wrap="square" rtlCol="0">
            <a:spAutoFit/>
          </a:bodyPr>
          <a:lstStyle/>
          <a:p>
            <a:r>
              <a:rPr lang="zh-CN" altLang="en-US" sz="2400" b="1">
                <a:latin typeface="微软雅黑" panose="020B0503020204020204" pitchFamily="34" charset="-122"/>
                <a:ea typeface="微软雅黑" panose="020B0503020204020204" pitchFamily="34" charset="-122"/>
              </a:rPr>
              <a:t>技术咨询合同</a:t>
            </a:r>
          </a:p>
        </p:txBody>
      </p:sp>
      <p:sp>
        <p:nvSpPr>
          <p:cNvPr id="9" name="文本框 8"/>
          <p:cNvSpPr txBox="1"/>
          <p:nvPr/>
        </p:nvSpPr>
        <p:spPr>
          <a:xfrm>
            <a:off x="1677670" y="5301208"/>
            <a:ext cx="2153920" cy="46037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技术服务合同</a:t>
            </a:r>
          </a:p>
        </p:txBody>
      </p:sp>
      <p:sp>
        <p:nvSpPr>
          <p:cNvPr id="10" name="文本框 9"/>
          <p:cNvSpPr txBox="1"/>
          <p:nvPr/>
        </p:nvSpPr>
        <p:spPr>
          <a:xfrm>
            <a:off x="5855277" y="2256529"/>
            <a:ext cx="3074670" cy="460375"/>
          </a:xfrm>
          <a:prstGeom prst="rect">
            <a:avLst/>
          </a:prstGeom>
          <a:noFill/>
        </p:spPr>
        <p:txBody>
          <a:bodyPr wrap="square" rtlCol="0">
            <a:spAutoFit/>
          </a:bodyPr>
          <a:lstStyle/>
          <a:p>
            <a:r>
              <a:rPr lang="zh-CN" altLang="en-US" sz="2400" b="1" dirty="0">
                <a:solidFill>
                  <a:srgbClr val="3333FF"/>
                </a:solidFill>
                <a:latin typeface="微软雅黑" panose="020B0503020204020204" pitchFamily="34" charset="-122"/>
                <a:ea typeface="微软雅黑" panose="020B0503020204020204" pitchFamily="34" charset="-122"/>
              </a:rPr>
              <a:t>合作开发合同</a:t>
            </a:r>
          </a:p>
        </p:txBody>
      </p:sp>
      <p:sp>
        <p:nvSpPr>
          <p:cNvPr id="11" name="文本框 10"/>
          <p:cNvSpPr txBox="1"/>
          <p:nvPr/>
        </p:nvSpPr>
        <p:spPr>
          <a:xfrm>
            <a:off x="5855912" y="1525009"/>
            <a:ext cx="2473325" cy="460375"/>
          </a:xfrm>
          <a:prstGeom prst="rect">
            <a:avLst/>
          </a:prstGeom>
          <a:noFill/>
        </p:spPr>
        <p:txBody>
          <a:bodyPr wrap="square" rtlCol="0">
            <a:spAutoFit/>
          </a:bodyPr>
          <a:lstStyle/>
          <a:p>
            <a:r>
              <a:rPr lang="zh-CN" altLang="en-US" sz="2400" b="1" dirty="0">
                <a:solidFill>
                  <a:srgbClr val="3333FF"/>
                </a:solidFill>
                <a:latin typeface="微软雅黑" panose="020B0503020204020204" pitchFamily="34" charset="-122"/>
                <a:ea typeface="微软雅黑" panose="020B0503020204020204" pitchFamily="34" charset="-122"/>
              </a:rPr>
              <a:t>委托开发合同</a:t>
            </a:r>
          </a:p>
        </p:txBody>
      </p:sp>
      <p:sp>
        <p:nvSpPr>
          <p:cNvPr id="12" name="文本框 11"/>
          <p:cNvSpPr txBox="1"/>
          <p:nvPr/>
        </p:nvSpPr>
        <p:spPr>
          <a:xfrm>
            <a:off x="5855277" y="3071234"/>
            <a:ext cx="2473960" cy="460375"/>
          </a:xfrm>
          <a:prstGeom prst="rect">
            <a:avLst/>
          </a:prstGeom>
          <a:noFill/>
        </p:spPr>
        <p:txBody>
          <a:bodyPr wrap="square" rtlCol="0">
            <a:spAutoFit/>
          </a:bodyPr>
          <a:lstStyle/>
          <a:p>
            <a:r>
              <a:rPr lang="zh-CN" altLang="en-US" sz="2400" b="1">
                <a:latin typeface="微软雅黑" panose="020B0503020204020204" pitchFamily="34" charset="-122"/>
                <a:ea typeface="微软雅黑" panose="020B0503020204020204" pitchFamily="34" charset="-122"/>
              </a:rPr>
              <a:t>专利权转让合同</a:t>
            </a:r>
          </a:p>
        </p:txBody>
      </p:sp>
      <p:sp>
        <p:nvSpPr>
          <p:cNvPr id="13" name="文本框 12"/>
          <p:cNvSpPr txBox="1"/>
          <p:nvPr/>
        </p:nvSpPr>
        <p:spPr>
          <a:xfrm>
            <a:off x="5855277" y="3727824"/>
            <a:ext cx="3676015" cy="46037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专利申请权转让合同</a:t>
            </a:r>
          </a:p>
        </p:txBody>
      </p:sp>
      <p:sp>
        <p:nvSpPr>
          <p:cNvPr id="14" name="文本框 13"/>
          <p:cNvSpPr txBox="1"/>
          <p:nvPr/>
        </p:nvSpPr>
        <p:spPr>
          <a:xfrm>
            <a:off x="5793741" y="4539354"/>
            <a:ext cx="2678524" cy="46037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专利实施许可合同</a:t>
            </a:r>
          </a:p>
        </p:txBody>
      </p:sp>
      <p:sp>
        <p:nvSpPr>
          <p:cNvPr id="15" name="文本框 14"/>
          <p:cNvSpPr txBox="1"/>
          <p:nvPr/>
        </p:nvSpPr>
        <p:spPr>
          <a:xfrm>
            <a:off x="5881006" y="5075293"/>
            <a:ext cx="4861560" cy="46037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技术秘密转让合同</a:t>
            </a:r>
          </a:p>
        </p:txBody>
      </p:sp>
      <p:cxnSp>
        <p:nvCxnSpPr>
          <p:cNvPr id="16" name="直接箭头连接符 15"/>
          <p:cNvCxnSpPr>
            <a:stCxn id="5" idx="3"/>
            <a:endCxn id="11" idx="1"/>
          </p:cNvCxnSpPr>
          <p:nvPr/>
        </p:nvCxnSpPr>
        <p:spPr>
          <a:xfrm flipV="1">
            <a:off x="3831590" y="1744980"/>
            <a:ext cx="1962785" cy="363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3"/>
            <a:endCxn id="10" idx="1"/>
          </p:cNvCxnSpPr>
          <p:nvPr/>
        </p:nvCxnSpPr>
        <p:spPr>
          <a:xfrm>
            <a:off x="3831590" y="2108200"/>
            <a:ext cx="1962150" cy="36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3"/>
            <a:endCxn id="13" idx="1"/>
          </p:cNvCxnSpPr>
          <p:nvPr/>
        </p:nvCxnSpPr>
        <p:spPr>
          <a:xfrm>
            <a:off x="3861435" y="3475355"/>
            <a:ext cx="1932305" cy="472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647728" y="4151204"/>
            <a:ext cx="2185525" cy="600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5" idx="1"/>
          </p:cNvCxnSpPr>
          <p:nvPr/>
        </p:nvCxnSpPr>
        <p:spPr>
          <a:xfrm>
            <a:off x="3647728" y="4188199"/>
            <a:ext cx="2233278" cy="11172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888376" y="3259370"/>
            <a:ext cx="1932305" cy="184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938510" y="6221095"/>
            <a:ext cx="943610" cy="368300"/>
          </a:xfrm>
          <a:prstGeom prst="rect">
            <a:avLst/>
          </a:prstGeom>
          <a:noFill/>
        </p:spPr>
        <p:txBody>
          <a:bodyPr wrap="square" rtlCol="0">
            <a:spAutoFit/>
          </a:bodyPr>
          <a:lstStyle/>
          <a:p>
            <a:r>
              <a:rPr lang="en-US" altLang="zh-CN"/>
              <a:t>2</a:t>
            </a:r>
          </a:p>
        </p:txBody>
      </p:sp>
      <p:sp>
        <p:nvSpPr>
          <p:cNvPr id="22" name="文本框 21"/>
          <p:cNvSpPr txBox="1"/>
          <p:nvPr/>
        </p:nvSpPr>
        <p:spPr>
          <a:xfrm>
            <a:off x="1734456" y="3938062"/>
            <a:ext cx="2153920" cy="461665"/>
          </a:xfrm>
          <a:prstGeom prst="rect">
            <a:avLst/>
          </a:prstGeom>
          <a:noFill/>
        </p:spPr>
        <p:txBody>
          <a:bodyPr wrap="square" rtlCol="0">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技术许可合同</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48</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ustDataLst>
      <p:tags r:id="rId1"/>
    </p:custDataLst>
    <p:extLst>
      <p:ext uri="{BB962C8B-B14F-4D97-AF65-F5344CB8AC3E}">
        <p14:creationId xmlns:p14="http://schemas.microsoft.com/office/powerpoint/2010/main" val="936337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9376" y="260648"/>
            <a:ext cx="8449310" cy="645160"/>
          </a:xfrm>
          <a:prstGeom prst="rect">
            <a:avLst/>
          </a:prstGeom>
          <a:noFill/>
        </p:spPr>
        <p:txBody>
          <a:bodyPr wrap="square" rtlCol="0">
            <a:spAutoFit/>
          </a:bodyPr>
          <a:lstStyle/>
          <a:p>
            <a:r>
              <a:rPr lang="en-US" altLang="zh-CN" sz="3600" b="1" dirty="0" smtClean="0">
                <a:latin typeface="微软雅黑" panose="020B0503020204020204" pitchFamily="34" charset="-122"/>
                <a:ea typeface="微软雅黑" panose="020B0503020204020204" pitchFamily="34" charset="-122"/>
              </a:rPr>
              <a:t>2.</a:t>
            </a:r>
            <a:r>
              <a:rPr lang="zh-CN" altLang="en-US" sz="3600" b="1" dirty="0" smtClean="0">
                <a:latin typeface="微软雅黑" panose="020B0503020204020204" pitchFamily="34" charset="-122"/>
                <a:ea typeface="微软雅黑" panose="020B0503020204020204" pitchFamily="34" charset="-122"/>
              </a:rPr>
              <a:t>五种技术</a:t>
            </a:r>
            <a:r>
              <a:rPr lang="zh-CN" altLang="en-US" sz="3600" b="1" dirty="0">
                <a:latin typeface="微软雅黑" panose="020B0503020204020204" pitchFamily="34" charset="-122"/>
                <a:ea typeface="微软雅黑" panose="020B0503020204020204" pitchFamily="34" charset="-122"/>
              </a:rPr>
              <a:t>合同的</a:t>
            </a:r>
            <a:r>
              <a:rPr lang="zh-CN" altLang="en-US" sz="3600" b="1" dirty="0" smtClean="0">
                <a:latin typeface="微软雅黑" panose="020B0503020204020204" pitchFamily="34" charset="-122"/>
                <a:ea typeface="微软雅黑" panose="020B0503020204020204" pitchFamily="34" charset="-122"/>
              </a:rPr>
              <a:t>比较</a:t>
            </a:r>
            <a:endParaRPr lang="zh-CN" altLang="en-US" sz="3600" b="1" dirty="0">
              <a:latin typeface="微软雅黑" panose="020B0503020204020204" pitchFamily="34" charset="-122"/>
              <a:ea typeface="微软雅黑" panose="020B0503020204020204" pitchFamily="34" charset="-122"/>
            </a:endParaRPr>
          </a:p>
        </p:txBody>
      </p:sp>
      <p:graphicFrame>
        <p:nvGraphicFramePr>
          <p:cNvPr id="2" name="表格 1"/>
          <p:cNvGraphicFramePr/>
          <p:nvPr>
            <p:extLst/>
          </p:nvPr>
        </p:nvGraphicFramePr>
        <p:xfrm>
          <a:off x="479376" y="905807"/>
          <a:ext cx="11067357" cy="5927559"/>
        </p:xfrm>
        <a:graphic>
          <a:graphicData uri="http://schemas.openxmlformats.org/drawingml/2006/table">
            <a:tbl>
              <a:tblPr firstRow="1" bandRow="1">
                <a:tableStyleId>{5C22544A-7EE6-4342-B048-85BDC9FD1C3A}</a:tableStyleId>
              </a:tblPr>
              <a:tblGrid>
                <a:gridCol w="1402180">
                  <a:extLst>
                    <a:ext uri="{9D8B030D-6E8A-4147-A177-3AD203B41FA5}">
                      <a16:colId xmlns:a16="http://schemas.microsoft.com/office/drawing/2014/main" val="20000"/>
                    </a:ext>
                  </a:extLst>
                </a:gridCol>
                <a:gridCol w="3166980">
                  <a:extLst>
                    <a:ext uri="{9D8B030D-6E8A-4147-A177-3AD203B41FA5}">
                      <a16:colId xmlns:a16="http://schemas.microsoft.com/office/drawing/2014/main" val="20001"/>
                    </a:ext>
                  </a:extLst>
                </a:gridCol>
                <a:gridCol w="1156176">
                  <a:extLst>
                    <a:ext uri="{9D8B030D-6E8A-4147-A177-3AD203B41FA5}">
                      <a16:colId xmlns:a16="http://schemas.microsoft.com/office/drawing/2014/main" val="231948819"/>
                    </a:ext>
                  </a:extLst>
                </a:gridCol>
                <a:gridCol w="1156176">
                  <a:extLst>
                    <a:ext uri="{9D8B030D-6E8A-4147-A177-3AD203B41FA5}">
                      <a16:colId xmlns:a16="http://schemas.microsoft.com/office/drawing/2014/main" val="2057609612"/>
                    </a:ext>
                  </a:extLst>
                </a:gridCol>
                <a:gridCol w="1972374">
                  <a:extLst>
                    <a:ext uri="{9D8B030D-6E8A-4147-A177-3AD203B41FA5}">
                      <a16:colId xmlns:a16="http://schemas.microsoft.com/office/drawing/2014/main" val="20003"/>
                    </a:ext>
                  </a:extLst>
                </a:gridCol>
                <a:gridCol w="2213471">
                  <a:extLst>
                    <a:ext uri="{9D8B030D-6E8A-4147-A177-3AD203B41FA5}">
                      <a16:colId xmlns:a16="http://schemas.microsoft.com/office/drawing/2014/main" val="20004"/>
                    </a:ext>
                  </a:extLst>
                </a:gridCol>
              </a:tblGrid>
              <a:tr h="754617">
                <a:tc>
                  <a:txBody>
                    <a:bodyPr/>
                    <a:lstStyle/>
                    <a:p>
                      <a:pPr algn="ctr">
                        <a:buNone/>
                      </a:pPr>
                      <a:endParaRPr lang="zh-CN" altLang="en-US" sz="2400" dirty="0"/>
                    </a:p>
                  </a:txBody>
                  <a:tcPr anchor="ctr">
                    <a:solidFill>
                      <a:schemeClr val="accent6">
                        <a:lumMod val="60000"/>
                        <a:lumOff val="40000"/>
                      </a:schemeClr>
                    </a:solidFill>
                  </a:tcPr>
                </a:tc>
                <a:tc>
                  <a:txBody>
                    <a:bodyPr/>
                    <a:lstStyle/>
                    <a:p>
                      <a:pPr algn="ctr">
                        <a:buNone/>
                      </a:pPr>
                      <a:r>
                        <a:rPr lang="zh-CN" altLang="en-US" sz="2400" dirty="0">
                          <a:solidFill>
                            <a:srgbClr val="FF0000"/>
                          </a:solidFill>
                        </a:rPr>
                        <a:t>技术开发合同</a:t>
                      </a:r>
                    </a:p>
                  </a:txBody>
                  <a:tcPr anchor="ctr">
                    <a:solidFill>
                      <a:schemeClr val="accent6">
                        <a:lumMod val="60000"/>
                        <a:lumOff val="40000"/>
                      </a:schemeClr>
                    </a:solidFill>
                  </a:tcPr>
                </a:tc>
                <a:tc>
                  <a:txBody>
                    <a:bodyPr/>
                    <a:lstStyle/>
                    <a:p>
                      <a:pPr algn="ctr">
                        <a:buNone/>
                      </a:pPr>
                      <a:r>
                        <a:rPr lang="zh-CN" altLang="en-US" sz="2400" dirty="0"/>
                        <a:t>技术转让合同</a:t>
                      </a:r>
                    </a:p>
                  </a:txBody>
                  <a:tcPr anchor="ctr">
                    <a:solidFill>
                      <a:schemeClr val="accent6">
                        <a:lumMod val="60000"/>
                        <a:lumOff val="40000"/>
                      </a:schemeClr>
                    </a:solidFill>
                  </a:tcPr>
                </a:tc>
                <a:tc>
                  <a:txBody>
                    <a:bodyPr/>
                    <a:lstStyle/>
                    <a:p>
                      <a:pPr algn="ctr">
                        <a:buNone/>
                      </a:pPr>
                      <a:r>
                        <a:rPr lang="zh-CN" altLang="en-US" sz="2400" dirty="0" smtClean="0"/>
                        <a:t>技术许可合同</a:t>
                      </a:r>
                      <a:endParaRPr lang="zh-CN" altLang="en-US" sz="2400" dirty="0"/>
                    </a:p>
                  </a:txBody>
                  <a:tcPr anchor="ctr">
                    <a:solidFill>
                      <a:schemeClr val="accent6">
                        <a:lumMod val="60000"/>
                        <a:lumOff val="40000"/>
                      </a:schemeClr>
                    </a:solidFill>
                  </a:tcPr>
                </a:tc>
                <a:tc>
                  <a:txBody>
                    <a:bodyPr/>
                    <a:lstStyle/>
                    <a:p>
                      <a:pPr algn="ctr">
                        <a:buNone/>
                      </a:pPr>
                      <a:r>
                        <a:rPr lang="zh-CN" altLang="en-US" sz="2400" dirty="0"/>
                        <a:t>技术咨询合同</a:t>
                      </a:r>
                    </a:p>
                  </a:txBody>
                  <a:tcPr anchor="ctr">
                    <a:solidFill>
                      <a:schemeClr val="accent6">
                        <a:lumMod val="60000"/>
                        <a:lumOff val="40000"/>
                      </a:schemeClr>
                    </a:solidFill>
                  </a:tcPr>
                </a:tc>
                <a:tc>
                  <a:txBody>
                    <a:bodyPr/>
                    <a:lstStyle/>
                    <a:p>
                      <a:pPr algn="ctr">
                        <a:buNone/>
                      </a:pPr>
                      <a:r>
                        <a:rPr lang="zh-CN" altLang="en-US" sz="2400" dirty="0">
                          <a:solidFill>
                            <a:srgbClr val="FFFF00"/>
                          </a:solidFill>
                        </a:rPr>
                        <a:t>技术服务合同</a:t>
                      </a:r>
                    </a:p>
                  </a:txBody>
                  <a:tcPr anchor="ctr">
                    <a:solidFill>
                      <a:schemeClr val="accent6">
                        <a:lumMod val="60000"/>
                        <a:lumOff val="40000"/>
                      </a:schemeClr>
                    </a:solidFill>
                  </a:tcPr>
                </a:tc>
                <a:extLst>
                  <a:ext uri="{0D108BD9-81ED-4DB2-BD59-A6C34878D82A}">
                    <a16:rowId xmlns:a16="http://schemas.microsoft.com/office/drawing/2014/main" val="10000"/>
                  </a:ext>
                </a:extLst>
              </a:tr>
              <a:tr h="714288">
                <a:tc>
                  <a:txBody>
                    <a:bodyPr/>
                    <a:lstStyle/>
                    <a:p>
                      <a:pPr algn="ctr">
                        <a:buNone/>
                      </a:pPr>
                      <a:r>
                        <a:rPr lang="zh-CN" altLang="en-US" sz="2000" dirty="0"/>
                        <a:t>合同主体</a:t>
                      </a:r>
                    </a:p>
                  </a:txBody>
                  <a:tcPr anchor="ctr"/>
                </a:tc>
                <a:tc gridSpan="5">
                  <a:txBody>
                    <a:bodyPr/>
                    <a:lstStyle/>
                    <a:p>
                      <a:pPr>
                        <a:buNone/>
                      </a:pPr>
                      <a:r>
                        <a:rPr lang="zh-CN" altLang="en-US" sz="2000" dirty="0"/>
                        <a:t>当事人一方通常是具有一定专业知识或技能的技术人员或机构</a:t>
                      </a:r>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747098">
                <a:tc>
                  <a:txBody>
                    <a:bodyPr/>
                    <a:lstStyle/>
                    <a:p>
                      <a:pPr algn="ctr">
                        <a:buNone/>
                      </a:pPr>
                      <a:r>
                        <a:rPr lang="zh-CN" altLang="en-US" sz="2000" b="1" dirty="0" smtClean="0"/>
                        <a:t>合同形式</a:t>
                      </a:r>
                      <a:endParaRPr lang="zh-CN" altLang="en-US" sz="2000" b="1" dirty="0"/>
                    </a:p>
                  </a:txBody>
                  <a:tcPr anchor="ctr">
                    <a:solidFill>
                      <a:schemeClr val="accent2"/>
                    </a:solidFill>
                  </a:tcPr>
                </a:tc>
                <a:tc>
                  <a:txBody>
                    <a:bodyPr/>
                    <a:lstStyle/>
                    <a:p>
                      <a:pPr algn="ctr">
                        <a:buNone/>
                      </a:pPr>
                      <a:r>
                        <a:rPr lang="zh-CN" altLang="en-US" sz="2000" b="1" dirty="0" smtClean="0"/>
                        <a:t>书面形式（</a:t>
                      </a:r>
                      <a:r>
                        <a:rPr lang="en-US" altLang="zh-CN" sz="2000" b="1" dirty="0" smtClean="0"/>
                        <a:t>851</a:t>
                      </a:r>
                      <a:r>
                        <a:rPr lang="zh-CN" altLang="en-US" sz="2000" b="1" dirty="0" smtClean="0"/>
                        <a:t>）</a:t>
                      </a:r>
                      <a:endParaRPr lang="zh-CN" altLang="en-US" sz="2000" b="1" dirty="0"/>
                    </a:p>
                  </a:txBody>
                  <a:tcPr anchor="ctr">
                    <a:solidFill>
                      <a:schemeClr val="accent2"/>
                    </a:solidFill>
                  </a:tcPr>
                </a:tc>
                <a:tc gridSpan="2">
                  <a:txBody>
                    <a:bodyPr/>
                    <a:lstStyle/>
                    <a:p>
                      <a:r>
                        <a:rPr lang="zh-CN" altLang="en-US" b="1" dirty="0" smtClean="0"/>
                        <a:t>书面形式（</a:t>
                      </a:r>
                      <a:r>
                        <a:rPr lang="en-US" altLang="zh-CN" b="1" dirty="0" smtClean="0"/>
                        <a:t>862</a:t>
                      </a:r>
                      <a:r>
                        <a:rPr lang="zh-CN" altLang="en-US" b="1" dirty="0" smtClean="0"/>
                        <a:t>）</a:t>
                      </a:r>
                      <a:endParaRPr lang="zh-CN" altLang="en-US" b="1" dirty="0"/>
                    </a:p>
                  </a:txBody>
                  <a:tcPr anchor="ctr">
                    <a:solidFill>
                      <a:schemeClr val="accent2"/>
                    </a:solidFill>
                  </a:tcPr>
                </a:tc>
                <a:tc hMerge="1">
                  <a:txBody>
                    <a:bodyPr/>
                    <a:lstStyle/>
                    <a:p>
                      <a:endParaRPr lang="zh-CN" altLang="en-US"/>
                    </a:p>
                  </a:txBody>
                  <a:tcPr/>
                </a:tc>
                <a:tc gridSpan="2">
                  <a:txBody>
                    <a:bodyPr/>
                    <a:lstStyle/>
                    <a:p>
                      <a:pPr algn="ctr">
                        <a:buNone/>
                      </a:pPr>
                      <a:endParaRPr lang="zh-CN" altLang="en-US" sz="2000" dirty="0"/>
                    </a:p>
                  </a:txBody>
                  <a:tcPr anchor="ctr"/>
                </a:tc>
                <a:tc hMerge="1">
                  <a:txBody>
                    <a:bodyPr/>
                    <a:lstStyle/>
                    <a:p>
                      <a:endParaRPr lang="zh-CN" altLang="en-US"/>
                    </a:p>
                  </a:txBody>
                  <a:tcPr/>
                </a:tc>
                <a:extLst>
                  <a:ext uri="{0D108BD9-81ED-4DB2-BD59-A6C34878D82A}">
                    <a16:rowId xmlns:a16="http://schemas.microsoft.com/office/drawing/2014/main" val="2200964040"/>
                  </a:ext>
                </a:extLst>
              </a:tr>
              <a:tr h="747098">
                <a:tc>
                  <a:txBody>
                    <a:bodyPr/>
                    <a:lstStyle/>
                    <a:p>
                      <a:pPr algn="ctr">
                        <a:buNone/>
                      </a:pPr>
                      <a:r>
                        <a:rPr lang="zh-CN" altLang="en-US" sz="2000" dirty="0"/>
                        <a:t>合同标的</a:t>
                      </a:r>
                    </a:p>
                  </a:txBody>
                  <a:tcPr anchor="ctr"/>
                </a:tc>
                <a:tc>
                  <a:txBody>
                    <a:bodyPr/>
                    <a:lstStyle/>
                    <a:p>
                      <a:pPr algn="ctr">
                        <a:buNone/>
                      </a:pPr>
                      <a:r>
                        <a:rPr lang="zh-CN" altLang="en-US" sz="2000" dirty="0"/>
                        <a:t>兼具技术成果与行为</a:t>
                      </a:r>
                    </a:p>
                  </a:txBody>
                  <a:tcPr anchor="ctr"/>
                </a:tc>
                <a:tc gridSpan="2">
                  <a:txBody>
                    <a:bodyPr/>
                    <a:lstStyle/>
                    <a:p>
                      <a:pPr algn="ctr">
                        <a:buNone/>
                      </a:pPr>
                      <a:r>
                        <a:rPr lang="zh-CN" altLang="en-US" sz="2000" b="1" dirty="0">
                          <a:solidFill>
                            <a:srgbClr val="FF0000"/>
                          </a:solidFill>
                        </a:rPr>
                        <a:t>技术成果</a:t>
                      </a:r>
                    </a:p>
                  </a:txBody>
                  <a:tcPr anchor="ctr"/>
                </a:tc>
                <a:tc hMerge="1">
                  <a:txBody>
                    <a:bodyPr/>
                    <a:lstStyle/>
                    <a:p>
                      <a:endParaRPr lang="zh-CN" altLang="en-US"/>
                    </a:p>
                  </a:txBody>
                  <a:tcPr/>
                </a:tc>
                <a:tc gridSpan="2">
                  <a:txBody>
                    <a:bodyPr/>
                    <a:lstStyle/>
                    <a:p>
                      <a:pPr algn="ctr">
                        <a:buNone/>
                      </a:pPr>
                      <a:r>
                        <a:rPr lang="zh-CN" altLang="en-US" sz="2000" dirty="0"/>
                        <a:t>技术行为</a:t>
                      </a:r>
                    </a:p>
                  </a:txBody>
                  <a:tcPr anchor="ctr"/>
                </a:tc>
                <a:tc hMerge="1">
                  <a:txBody>
                    <a:bodyPr/>
                    <a:lstStyle/>
                    <a:p>
                      <a:endParaRPr lang="zh-CN"/>
                    </a:p>
                  </a:txBody>
                  <a:tcPr/>
                </a:tc>
                <a:extLst>
                  <a:ext uri="{0D108BD9-81ED-4DB2-BD59-A6C34878D82A}">
                    <a16:rowId xmlns:a16="http://schemas.microsoft.com/office/drawing/2014/main" val="10002"/>
                  </a:ext>
                </a:extLst>
              </a:tr>
              <a:tr h="898158">
                <a:tc>
                  <a:txBody>
                    <a:bodyPr/>
                    <a:lstStyle/>
                    <a:p>
                      <a:pPr algn="ctr">
                        <a:buNone/>
                      </a:pPr>
                      <a:r>
                        <a:rPr lang="zh-CN" altLang="en-US" sz="2000"/>
                        <a:t>风险性</a:t>
                      </a:r>
                    </a:p>
                  </a:txBody>
                  <a:tcPr anchor="ctr"/>
                </a:tc>
                <a:tc gridSpan="5">
                  <a:txBody>
                    <a:bodyPr/>
                    <a:lstStyle/>
                    <a:p>
                      <a:pPr>
                        <a:buNone/>
                      </a:pPr>
                      <a:r>
                        <a:rPr lang="zh-CN" altLang="en-US" sz="2000" dirty="0"/>
                        <a:t>合同履行环节复杂、期限较长，报酬或费用计算复杂，注重技术效果的实现，因此合同风险性较强</a:t>
                      </a:r>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915246">
                <a:tc>
                  <a:txBody>
                    <a:bodyPr/>
                    <a:lstStyle/>
                    <a:p>
                      <a:pPr algn="ctr">
                        <a:buNone/>
                      </a:pPr>
                      <a:r>
                        <a:rPr lang="zh-CN" altLang="en-US" sz="2000"/>
                        <a:t>调整范围</a:t>
                      </a:r>
                    </a:p>
                  </a:txBody>
                  <a:tcPr anchor="ctr"/>
                </a:tc>
                <a:tc gridSpan="5">
                  <a:txBody>
                    <a:bodyPr/>
                    <a:lstStyle/>
                    <a:p>
                      <a:pPr>
                        <a:buNone/>
                      </a:pPr>
                      <a:r>
                        <a:rPr lang="zh-CN" altLang="en-US" sz="2000" dirty="0"/>
                        <a:t>其技术性决定了其受到专利法、著作权法、商业秘密法、反不正当竞争法、促进科技成果转化法等法律法规的调整</a:t>
                      </a:r>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1082711">
                <a:tc>
                  <a:txBody>
                    <a:bodyPr/>
                    <a:lstStyle/>
                    <a:p>
                      <a:pPr algn="ctr">
                        <a:buNone/>
                      </a:pPr>
                      <a:r>
                        <a:rPr lang="zh-CN" altLang="en-US" sz="2000" dirty="0"/>
                        <a:t>专项管理规定</a:t>
                      </a:r>
                    </a:p>
                  </a:txBody>
                  <a:tcPr anchor="ctr"/>
                </a:tc>
                <a:tc gridSpan="5">
                  <a:txBody>
                    <a:bodyPr/>
                    <a:lstStyle/>
                    <a:p>
                      <a:pPr>
                        <a:buNone/>
                      </a:pPr>
                      <a:r>
                        <a:rPr lang="zh-CN" altLang="en-US" sz="2000" dirty="0"/>
                        <a:t>技术合同认定登记制度。不影响其法律效力，但通过认定登记可以享受国家有关促进科技成果转化的税收、信贷、奖励等优惠政策，并起到减少合同纠纷的作用。法规依据</a:t>
                      </a:r>
                      <a:r>
                        <a:rPr lang="zh-CN" altLang="en-US" sz="2000" dirty="0">
                          <a:solidFill>
                            <a:srgbClr val="FF0000"/>
                          </a:solidFill>
                        </a:rPr>
                        <a:t>《技术合同认定登记管理办法》</a:t>
                      </a:r>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
        <p:nvSpPr>
          <p:cNvPr id="5" name="文本框 4"/>
          <p:cNvSpPr txBox="1"/>
          <p:nvPr/>
        </p:nvSpPr>
        <p:spPr>
          <a:xfrm>
            <a:off x="10938510" y="6221095"/>
            <a:ext cx="943610" cy="368300"/>
          </a:xfrm>
          <a:prstGeom prst="rect">
            <a:avLst/>
          </a:prstGeom>
          <a:noFill/>
        </p:spPr>
        <p:txBody>
          <a:bodyPr wrap="square" rtlCol="0">
            <a:spAutoFit/>
          </a:bodyPr>
          <a:lstStyle/>
          <a:p>
            <a:r>
              <a:rPr lang="en-US" altLang="zh-CN"/>
              <a:t>3</a:t>
            </a: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49</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ustDataLst>
      <p:tags r:id="rId1"/>
    </p:custDataLst>
    <p:extLst>
      <p:ext uri="{BB962C8B-B14F-4D97-AF65-F5344CB8AC3E}">
        <p14:creationId xmlns:p14="http://schemas.microsoft.com/office/powerpoint/2010/main" val="181861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19839"/>
            <a:ext cx="10972800" cy="1143000"/>
          </a:xfrm>
        </p:spPr>
        <p:txBody>
          <a:bodyPr>
            <a:normAutofit/>
          </a:bodyPr>
          <a:lstStyle/>
          <a:p>
            <a:r>
              <a:rPr lang="zh-CN" altLang="en-US" sz="4000" b="1" dirty="0" smtClean="0"/>
              <a:t>一、</a:t>
            </a:r>
            <a:r>
              <a:rPr lang="zh-CN" altLang="en-US" sz="4000" b="1" dirty="0"/>
              <a:t>科技</a:t>
            </a:r>
            <a:r>
              <a:rPr lang="zh-CN" altLang="en-US" sz="4000" b="1" dirty="0" smtClean="0"/>
              <a:t>成果转化的一般规定</a:t>
            </a:r>
            <a:endParaRPr lang="zh-CN" altLang="en-US" sz="4000" b="1" dirty="0"/>
          </a:p>
        </p:txBody>
      </p:sp>
      <p:pic>
        <p:nvPicPr>
          <p:cNvPr id="4" name="内容占位符 3"/>
          <p:cNvPicPr>
            <a:picLocks noGrp="1" noChangeAspect="1"/>
          </p:cNvPicPr>
          <p:nvPr>
            <p:ph idx="1"/>
          </p:nvPr>
        </p:nvPicPr>
        <p:blipFill>
          <a:blip r:embed="rId2"/>
          <a:stretch>
            <a:fillRect/>
          </a:stretch>
        </p:blipFill>
        <p:spPr>
          <a:xfrm>
            <a:off x="609600" y="2188372"/>
            <a:ext cx="10972800" cy="3742070"/>
          </a:xfrm>
          <a:prstGeom prst="rect">
            <a:avLst/>
          </a:prstGeom>
        </p:spPr>
      </p:pic>
      <p:sp>
        <p:nvSpPr>
          <p:cNvPr id="5" name="矩形 4"/>
          <p:cNvSpPr/>
          <p:nvPr/>
        </p:nvSpPr>
        <p:spPr>
          <a:xfrm>
            <a:off x="609600" y="1281295"/>
            <a:ext cx="5109091" cy="584775"/>
          </a:xfrm>
          <a:prstGeom prst="rect">
            <a:avLst/>
          </a:prstGeom>
        </p:spPr>
        <p:txBody>
          <a:bodyPr wrap="none">
            <a:spAutoFit/>
          </a:bodyPr>
          <a:lstStyle/>
          <a:p>
            <a:r>
              <a:rPr lang="zh-CN" altLang="en-US" sz="3200" b="1" dirty="0" smtClean="0">
                <a:solidFill>
                  <a:srgbClr val="0066FF"/>
                </a:solidFill>
              </a:rPr>
              <a:t>（一）科技</a:t>
            </a:r>
            <a:r>
              <a:rPr lang="zh-CN" altLang="en-US" sz="3200" b="1" dirty="0">
                <a:solidFill>
                  <a:srgbClr val="0066FF"/>
                </a:solidFill>
              </a:rPr>
              <a:t>成果的法律法规</a:t>
            </a:r>
          </a:p>
        </p:txBody>
      </p:sp>
      <p:sp>
        <p:nvSpPr>
          <p:cNvPr id="6" name="灯片编号占位符 5"/>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5</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825894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a:t>
            </a:r>
            <a:r>
              <a:rPr lang="zh-CN" altLang="en-US" dirty="0" smtClean="0"/>
              <a:t>民法典</a:t>
            </a:r>
            <a:r>
              <a:rPr lang="en-US" altLang="zh-CN" dirty="0" smtClean="0"/>
              <a:t>》845</a:t>
            </a:r>
            <a:r>
              <a:rPr lang="zh-CN" altLang="zh-CN" dirty="0" smtClean="0"/>
              <a:t>条</a:t>
            </a:r>
            <a:r>
              <a:rPr lang="zh-CN" altLang="zh-CN" dirty="0"/>
              <a:t>　技术合同的内容一般包括</a:t>
            </a:r>
            <a:r>
              <a:rPr lang="zh-CN" altLang="zh-CN" dirty="0">
                <a:solidFill>
                  <a:srgbClr val="0066FF"/>
                </a:solidFill>
              </a:rPr>
              <a:t>项目的名称，标的的内容、范围和要求，履行的计划、地点和方式，技术信息和资料的保密，技术成果的归属和收益的分配办法，验收标准和方法，名词和术语的解释等条款。</a:t>
            </a:r>
            <a:r>
              <a:rPr lang="en-US" altLang="zh-CN" dirty="0">
                <a:solidFill>
                  <a:srgbClr val="0066FF"/>
                </a:solidFill>
              </a:rPr>
              <a:t/>
            </a:r>
            <a:br>
              <a:rPr lang="en-US" altLang="zh-CN" dirty="0">
                <a:solidFill>
                  <a:srgbClr val="0066FF"/>
                </a:solidFill>
              </a:rPr>
            </a:br>
            <a:r>
              <a:rPr lang="en-US" altLang="zh-CN" dirty="0"/>
              <a:t> </a:t>
            </a:r>
            <a:r>
              <a:rPr lang="en-US" altLang="zh-CN" dirty="0" smtClean="0"/>
              <a:t>     </a:t>
            </a:r>
            <a:r>
              <a:rPr lang="zh-CN" altLang="zh-CN" dirty="0" smtClean="0"/>
              <a:t>与</a:t>
            </a:r>
            <a:r>
              <a:rPr lang="zh-CN" altLang="zh-CN" dirty="0"/>
              <a:t>履行合同有关的技术背景资料、可行性论证和技术评价报告、项目任务书和计划书、技术标准、技术规范、原始设计和工艺文件，以及其他技术文档，按照当事人的约定可以作为合同的组成部分。</a:t>
            </a:r>
            <a:r>
              <a:rPr lang="en-US" altLang="zh-CN" dirty="0"/>
              <a:t/>
            </a:r>
            <a:br>
              <a:rPr lang="en-US" altLang="zh-CN" dirty="0"/>
            </a:br>
            <a:r>
              <a:rPr lang="zh-CN" altLang="zh-CN" dirty="0"/>
              <a:t>　　技术合同涉及专利的，应当注明发明创造的名称、专利申请人和专利权人、申请日期、申请号、专利号以及专利权的有效期限。</a:t>
            </a:r>
          </a:p>
          <a:p>
            <a:endParaRPr lang="zh-CN" altLang="en-US" dirty="0"/>
          </a:p>
        </p:txBody>
      </p:sp>
      <p:sp>
        <p:nvSpPr>
          <p:cNvPr id="3" name="标题 2"/>
          <p:cNvSpPr>
            <a:spLocks noGrp="1"/>
          </p:cNvSpPr>
          <p:nvPr>
            <p:ph type="title"/>
          </p:nvPr>
        </p:nvSpPr>
        <p:spPr/>
        <p:txBody>
          <a:bodyPr/>
          <a:lstStyle/>
          <a:p>
            <a:r>
              <a:rPr lang="zh-CN" altLang="en-US" dirty="0" smtClean="0">
                <a:solidFill>
                  <a:srgbClr val="FF0000"/>
                </a:solidFill>
              </a:rPr>
              <a:t>技术合同的一般条款</a:t>
            </a:r>
            <a:endParaRPr lang="zh-CN" altLang="en-US" dirty="0">
              <a:solidFill>
                <a:srgbClr val="FF0000"/>
              </a:solidFill>
            </a:endParaRP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50</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61082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204581"/>
            <a:ext cx="10515600" cy="5061482"/>
          </a:xfrm>
        </p:spPr>
        <p:txBody>
          <a:bodyPr/>
          <a:lstStyle/>
          <a:p>
            <a:pPr lvl="0" eaLnBrk="1" hangingPunct="1"/>
            <a:r>
              <a:rPr lang="zh-CN" altLang="en-US" dirty="0">
                <a:solidFill>
                  <a:srgbClr val="000000"/>
                </a:solidFill>
              </a:rPr>
              <a:t>技术开发合同是当事人就新技术、新产品、新材料、新工艺的研究开发所订立的合同。</a:t>
            </a:r>
          </a:p>
          <a:p>
            <a:pPr lvl="0" eaLnBrk="1" hangingPunct="1"/>
            <a:r>
              <a:rPr lang="zh-CN" altLang="en-US" dirty="0">
                <a:solidFill>
                  <a:srgbClr val="000000"/>
                </a:solidFill>
              </a:rPr>
              <a:t>开发合同又分为：委托开发合同和合作开发合同两类。</a:t>
            </a:r>
            <a:endParaRPr lang="en-US" altLang="zh-CN" dirty="0">
              <a:solidFill>
                <a:srgbClr val="000000"/>
              </a:solidFill>
            </a:endParaRPr>
          </a:p>
          <a:p>
            <a:pPr lvl="0" eaLnBrk="1" hangingPunct="1"/>
            <a:r>
              <a:rPr lang="zh-CN" altLang="en-US" b="1" dirty="0">
                <a:solidFill>
                  <a:srgbClr val="FF0000"/>
                </a:solidFill>
              </a:rPr>
              <a:t>委托开发合同：</a:t>
            </a:r>
            <a:r>
              <a:rPr lang="zh-CN" altLang="en-US" dirty="0">
                <a:solidFill>
                  <a:srgbClr val="000000"/>
                </a:solidFill>
              </a:rPr>
              <a:t>一方委托另一方研究开发，委托方向受托方支付报酬并约定技术成果权属和利用的合同。</a:t>
            </a:r>
            <a:endParaRPr lang="en-US" altLang="zh-CN" dirty="0">
              <a:solidFill>
                <a:srgbClr val="000000"/>
              </a:solidFill>
            </a:endParaRPr>
          </a:p>
          <a:p>
            <a:pPr lvl="0" eaLnBrk="1" hangingPunct="1"/>
            <a:r>
              <a:rPr lang="zh-CN" altLang="en-US" b="1" dirty="0">
                <a:solidFill>
                  <a:srgbClr val="3333FF"/>
                </a:solidFill>
              </a:rPr>
              <a:t>合作开发合同：</a:t>
            </a:r>
            <a:r>
              <a:rPr lang="zh-CN" altLang="en-US" dirty="0">
                <a:solidFill>
                  <a:srgbClr val="000000"/>
                </a:solidFill>
              </a:rPr>
              <a:t>双方或多方基于共同的目标，在资金、人力、设施和资料等方面联合投入，按约定条款分享和利用技术成果的合同。</a:t>
            </a:r>
            <a:endParaRPr lang="en-US" altLang="zh-CN" dirty="0">
              <a:solidFill>
                <a:srgbClr val="000000"/>
              </a:solidFill>
            </a:endParaRPr>
          </a:p>
          <a:p>
            <a:pPr lvl="0" eaLnBrk="1" hangingPunct="1"/>
            <a:endParaRPr lang="en-US" altLang="zh-CN" b="1" dirty="0">
              <a:solidFill>
                <a:srgbClr val="000000"/>
              </a:solidFill>
              <a:latin typeface="微软雅黑" panose="020B0503020204020204" pitchFamily="34" charset="-122"/>
              <a:ea typeface="微软雅黑" panose="020B0503020204020204" pitchFamily="34" charset="-122"/>
            </a:endParaRPr>
          </a:p>
          <a:p>
            <a:pPr lvl="0" eaLnBrk="1" hangingPunct="1"/>
            <a:r>
              <a:rPr lang="en-US" altLang="zh-CN" b="1" dirty="0" smtClean="0">
                <a:solidFill>
                  <a:srgbClr val="000000"/>
                </a:solidFill>
                <a:latin typeface="微软雅黑" panose="020B0503020204020204" pitchFamily="34" charset="-122"/>
                <a:ea typeface="微软雅黑" panose="020B0503020204020204" pitchFamily="34" charset="-122"/>
              </a:rPr>
              <a:t>《</a:t>
            </a:r>
            <a:r>
              <a:rPr lang="zh-CN" altLang="en-US" b="1" dirty="0">
                <a:solidFill>
                  <a:srgbClr val="000000"/>
                </a:solidFill>
                <a:latin typeface="微软雅黑" panose="020B0503020204020204" pitchFamily="34" charset="-122"/>
                <a:ea typeface="微软雅黑" panose="020B0503020204020204" pitchFamily="34" charset="-122"/>
              </a:rPr>
              <a:t>民法典</a:t>
            </a:r>
            <a:r>
              <a:rPr lang="en-US" altLang="zh-CN" b="1" dirty="0" smtClean="0">
                <a:solidFill>
                  <a:srgbClr val="000000"/>
                </a:solidFill>
                <a:latin typeface="微软雅黑" panose="020B0503020204020204" pitchFamily="34" charset="-122"/>
                <a:ea typeface="微软雅黑" panose="020B0503020204020204" pitchFamily="34" charset="-122"/>
              </a:rPr>
              <a:t>》851-861</a:t>
            </a:r>
            <a:r>
              <a:rPr lang="zh-CN" altLang="en-US" b="1" dirty="0" smtClean="0">
                <a:solidFill>
                  <a:srgbClr val="000000"/>
                </a:solidFill>
                <a:latin typeface="微软雅黑" panose="020B0503020204020204" pitchFamily="34" charset="-122"/>
                <a:ea typeface="微软雅黑" panose="020B0503020204020204" pitchFamily="34" charset="-122"/>
              </a:rPr>
              <a:t>条</a:t>
            </a:r>
            <a:endParaRPr lang="zh-CN" altLang="en-US" b="1" dirty="0">
              <a:solidFill>
                <a:srgbClr val="666666"/>
              </a:solidFill>
              <a:latin typeface="微软雅黑" panose="020B0503020204020204" pitchFamily="34" charset="-122"/>
              <a:ea typeface="微软雅黑" panose="020B0503020204020204" pitchFamily="34" charset="-122"/>
            </a:endParaRPr>
          </a:p>
          <a:p>
            <a:endParaRPr lang="zh-CN" altLang="en-US" dirty="0"/>
          </a:p>
        </p:txBody>
      </p:sp>
      <p:sp>
        <p:nvSpPr>
          <p:cNvPr id="3" name="标题 2"/>
          <p:cNvSpPr>
            <a:spLocks noGrp="1"/>
          </p:cNvSpPr>
          <p:nvPr>
            <p:ph type="title"/>
          </p:nvPr>
        </p:nvSpPr>
        <p:spPr/>
        <p:txBody>
          <a:bodyPr/>
          <a:lstStyle/>
          <a:p>
            <a:r>
              <a:rPr lang="en-US" altLang="zh-CN" dirty="0" smtClean="0"/>
              <a:t>1.  </a:t>
            </a:r>
            <a:r>
              <a:rPr lang="zh-CN" altLang="zh-CN" dirty="0" smtClean="0"/>
              <a:t>技术开发合同</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51</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5892262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204581"/>
            <a:ext cx="10515600" cy="5061482"/>
          </a:xfrm>
        </p:spPr>
        <p:txBody>
          <a:bodyPr/>
          <a:lstStyle/>
          <a:p>
            <a:pPr marL="200025" indent="-200025">
              <a:lnSpc>
                <a:spcPct val="120000"/>
              </a:lnSpc>
            </a:pPr>
            <a:r>
              <a:rPr lang="zh-CN" altLang="zh-CN" dirty="0">
                <a:solidFill>
                  <a:srgbClr val="000000"/>
                </a:solidFill>
              </a:rPr>
              <a:t>技术转让合同在各类技术合同中占多数，是当事人就技术使用权的转移订立的合同。</a:t>
            </a:r>
            <a:r>
              <a:rPr lang="zh-CN" altLang="en-US" dirty="0">
                <a:solidFill>
                  <a:srgbClr val="000000"/>
                </a:solidFill>
              </a:rPr>
              <a:t>包括：</a:t>
            </a:r>
            <a:endParaRPr lang="en-US" altLang="zh-CN" dirty="0">
              <a:solidFill>
                <a:srgbClr val="000000"/>
              </a:solidFill>
            </a:endParaRPr>
          </a:p>
          <a:p>
            <a:pPr marL="200025" indent="-200025">
              <a:lnSpc>
                <a:spcPct val="120000"/>
              </a:lnSpc>
            </a:pPr>
            <a:r>
              <a:rPr lang="zh-CN" altLang="zh-CN" dirty="0">
                <a:solidFill>
                  <a:srgbClr val="000000"/>
                </a:solidFill>
              </a:rPr>
              <a:t>专利权转让</a:t>
            </a:r>
            <a:endParaRPr lang="en-US" altLang="zh-CN" dirty="0">
              <a:solidFill>
                <a:srgbClr val="000000"/>
              </a:solidFill>
            </a:endParaRPr>
          </a:p>
          <a:p>
            <a:pPr marL="200025" indent="-200025">
              <a:lnSpc>
                <a:spcPct val="120000"/>
              </a:lnSpc>
            </a:pPr>
            <a:r>
              <a:rPr lang="zh-CN" altLang="zh-CN" dirty="0">
                <a:solidFill>
                  <a:srgbClr val="000000"/>
                </a:solidFill>
              </a:rPr>
              <a:t>专利申请权转让</a:t>
            </a:r>
            <a:endParaRPr lang="en-US" altLang="zh-CN" dirty="0">
              <a:solidFill>
                <a:srgbClr val="000000"/>
              </a:solidFill>
            </a:endParaRPr>
          </a:p>
          <a:p>
            <a:pPr marL="200025" indent="-200025">
              <a:lnSpc>
                <a:spcPct val="120000"/>
              </a:lnSpc>
            </a:pPr>
            <a:r>
              <a:rPr lang="zh-CN" altLang="zh-CN" dirty="0">
                <a:solidFill>
                  <a:srgbClr val="000000"/>
                </a:solidFill>
              </a:rPr>
              <a:t>非专利技术转让</a:t>
            </a:r>
            <a:r>
              <a:rPr lang="zh-CN" altLang="en-US" dirty="0">
                <a:solidFill>
                  <a:srgbClr val="000000"/>
                </a:solidFill>
              </a:rPr>
              <a:t>（商业秘密）</a:t>
            </a:r>
            <a:endParaRPr lang="en-US" altLang="zh-CN" dirty="0">
              <a:solidFill>
                <a:srgbClr val="000000"/>
              </a:solidFill>
            </a:endParaRPr>
          </a:p>
          <a:p>
            <a:pPr lvl="0" eaLnBrk="1" hangingPunct="1"/>
            <a:endParaRPr lang="en-US" altLang="zh-CN" b="1" dirty="0">
              <a:solidFill>
                <a:srgbClr val="000000"/>
              </a:solidFill>
              <a:latin typeface="微软雅黑" panose="020B0503020204020204" pitchFamily="34" charset="-122"/>
              <a:ea typeface="微软雅黑" panose="020B0503020204020204" pitchFamily="34" charset="-122"/>
            </a:endParaRPr>
          </a:p>
          <a:p>
            <a:pPr eaLnBrk="1" hangingPunct="1"/>
            <a:r>
              <a:rPr lang="en-US" altLang="zh-CN" b="1" dirty="0" smtClean="0">
                <a:solidFill>
                  <a:srgbClr val="000000"/>
                </a:solidFill>
                <a:latin typeface="微软雅黑" panose="020B0503020204020204" pitchFamily="34" charset="-122"/>
                <a:ea typeface="微软雅黑" panose="020B0503020204020204" pitchFamily="34" charset="-122"/>
              </a:rPr>
              <a:t>《</a:t>
            </a:r>
            <a:r>
              <a:rPr lang="zh-CN" altLang="en-US" b="1" dirty="0">
                <a:solidFill>
                  <a:srgbClr val="000000"/>
                </a:solidFill>
                <a:latin typeface="微软雅黑" panose="020B0503020204020204" pitchFamily="34" charset="-122"/>
                <a:ea typeface="微软雅黑" panose="020B0503020204020204" pitchFamily="34" charset="-122"/>
              </a:rPr>
              <a:t>民法典</a:t>
            </a:r>
            <a:r>
              <a:rPr lang="en-US" altLang="zh-CN" b="1" dirty="0" smtClean="0">
                <a:solidFill>
                  <a:srgbClr val="000000"/>
                </a:solidFill>
                <a:latin typeface="微软雅黑" panose="020B0503020204020204" pitchFamily="34" charset="-122"/>
                <a:ea typeface="微软雅黑" panose="020B0503020204020204" pitchFamily="34" charset="-122"/>
              </a:rPr>
              <a:t>》862-877</a:t>
            </a:r>
            <a:r>
              <a:rPr lang="zh-CN" altLang="en-US" b="1" dirty="0" smtClean="0">
                <a:solidFill>
                  <a:srgbClr val="000000"/>
                </a:solidFill>
                <a:latin typeface="微软雅黑" panose="020B0503020204020204" pitchFamily="34" charset="-122"/>
                <a:ea typeface="微软雅黑" panose="020B0503020204020204" pitchFamily="34" charset="-122"/>
              </a:rPr>
              <a:t>条</a:t>
            </a:r>
            <a:endParaRPr lang="zh-CN" altLang="en-US" b="1" dirty="0">
              <a:solidFill>
                <a:srgbClr val="666666"/>
              </a:solidFill>
              <a:latin typeface="微软雅黑" panose="020B0503020204020204" pitchFamily="34" charset="-122"/>
              <a:ea typeface="微软雅黑" panose="020B0503020204020204" pitchFamily="34" charset="-122"/>
            </a:endParaRPr>
          </a:p>
          <a:p>
            <a:endParaRPr lang="zh-CN" altLang="en-US" dirty="0"/>
          </a:p>
        </p:txBody>
      </p:sp>
      <p:sp>
        <p:nvSpPr>
          <p:cNvPr id="3" name="标题 2"/>
          <p:cNvSpPr>
            <a:spLocks noGrp="1"/>
          </p:cNvSpPr>
          <p:nvPr>
            <p:ph type="title"/>
          </p:nvPr>
        </p:nvSpPr>
        <p:spPr/>
        <p:txBody>
          <a:bodyPr/>
          <a:lstStyle/>
          <a:p>
            <a:r>
              <a:rPr lang="en-US" altLang="zh-CN" dirty="0">
                <a:latin typeface="+mn-ea"/>
              </a:rPr>
              <a:t>2.</a:t>
            </a:r>
            <a:r>
              <a:rPr lang="zh-CN" altLang="zh-CN" dirty="0">
                <a:latin typeface="+mn-ea"/>
              </a:rPr>
              <a:t>技术转让合同 </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52</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1034824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1227" y="1194853"/>
            <a:ext cx="10786353" cy="5061482"/>
          </a:xfrm>
        </p:spPr>
        <p:txBody>
          <a:bodyPr/>
          <a:lstStyle/>
          <a:p>
            <a:pPr marL="200025" lvl="0" indent="-200025">
              <a:lnSpc>
                <a:spcPts val="2500"/>
              </a:lnSpc>
            </a:pPr>
            <a:r>
              <a:rPr lang="zh-CN" altLang="zh-CN" sz="2400" dirty="0">
                <a:solidFill>
                  <a:srgbClr val="000000"/>
                </a:solidFill>
              </a:rPr>
              <a:t>技术</a:t>
            </a:r>
            <a:r>
              <a:rPr lang="zh-CN" altLang="en-US" sz="2400" dirty="0">
                <a:solidFill>
                  <a:srgbClr val="000000"/>
                </a:solidFill>
              </a:rPr>
              <a:t>许可合同是指技术所有人在不转移技术归属的情况下，许可其他人使用其技术签订的合同。技术许可合同是使用权的让渡。许可类型包括：</a:t>
            </a:r>
            <a:endParaRPr lang="en-US" altLang="zh-CN" sz="2400" dirty="0">
              <a:solidFill>
                <a:srgbClr val="000000"/>
              </a:solidFill>
            </a:endParaRPr>
          </a:p>
          <a:p>
            <a:pPr lvl="0">
              <a:lnSpc>
                <a:spcPts val="2500"/>
              </a:lnSpc>
            </a:pPr>
            <a:r>
              <a:rPr lang="zh-CN" altLang="en-US" sz="2400" dirty="0">
                <a:solidFill>
                  <a:srgbClr val="FF0000"/>
                </a:solidFill>
              </a:rPr>
              <a:t>普通实施许可</a:t>
            </a:r>
            <a:r>
              <a:rPr lang="zh-CN" altLang="en-US" sz="2400" dirty="0">
                <a:solidFill>
                  <a:srgbClr val="000000"/>
                </a:solidFill>
              </a:rPr>
              <a:t>（</a:t>
            </a:r>
            <a:r>
              <a:rPr lang="en-US" altLang="zh-CN" sz="2400" dirty="0">
                <a:solidFill>
                  <a:srgbClr val="000000"/>
                </a:solidFill>
              </a:rPr>
              <a:t>Common License</a:t>
            </a:r>
            <a:r>
              <a:rPr lang="zh-CN" altLang="en-US" sz="2400" dirty="0">
                <a:solidFill>
                  <a:srgbClr val="000000"/>
                </a:solidFill>
              </a:rPr>
              <a:t>）：指许可方许可被许可方在合同约定的期限、地区、技术领域内实施该专利技术的同时，许可方保留实施该专利技术的权利，并可以继续许可被许可方以外的任何单位或个人实施该专利技术。</a:t>
            </a:r>
          </a:p>
          <a:p>
            <a:pPr lvl="0">
              <a:lnSpc>
                <a:spcPts val="2500"/>
              </a:lnSpc>
            </a:pPr>
            <a:r>
              <a:rPr lang="zh-CN" altLang="en-US" sz="2400" dirty="0">
                <a:solidFill>
                  <a:srgbClr val="FF0000"/>
                </a:solidFill>
              </a:rPr>
              <a:t>独占实施许可</a:t>
            </a:r>
            <a:r>
              <a:rPr lang="zh-CN" altLang="en-US" sz="2400" dirty="0">
                <a:solidFill>
                  <a:srgbClr val="000000"/>
                </a:solidFill>
              </a:rPr>
              <a:t>（</a:t>
            </a:r>
            <a:r>
              <a:rPr lang="en-US" altLang="zh-CN" sz="2400" dirty="0">
                <a:solidFill>
                  <a:srgbClr val="000000"/>
                </a:solidFill>
              </a:rPr>
              <a:t>Exclusive License Even to the Licensor</a:t>
            </a:r>
            <a:r>
              <a:rPr lang="zh-CN" altLang="en-US" sz="2400" dirty="0">
                <a:solidFill>
                  <a:srgbClr val="000000"/>
                </a:solidFill>
              </a:rPr>
              <a:t>）：指许可方许可被许可方在合同约定的期限、地区、技术领域内实施该专利技术，许可方和任何被许可方以外的单位或个人都不得实施该专利技术。</a:t>
            </a:r>
            <a:endParaRPr lang="en-US" altLang="zh-CN" sz="2400" dirty="0">
              <a:solidFill>
                <a:srgbClr val="000000"/>
              </a:solidFill>
            </a:endParaRPr>
          </a:p>
          <a:p>
            <a:pPr lvl="0">
              <a:lnSpc>
                <a:spcPts val="2500"/>
              </a:lnSpc>
            </a:pPr>
            <a:r>
              <a:rPr lang="zh-CN" altLang="en-US" sz="2400" dirty="0">
                <a:solidFill>
                  <a:srgbClr val="FF0000"/>
                </a:solidFill>
              </a:rPr>
              <a:t>排他实施许可</a:t>
            </a:r>
            <a:r>
              <a:rPr lang="zh-CN" altLang="en-US" sz="2400" dirty="0">
                <a:solidFill>
                  <a:srgbClr val="000000"/>
                </a:solidFill>
              </a:rPr>
              <a:t>（</a:t>
            </a:r>
            <a:r>
              <a:rPr lang="en-US" altLang="zh-CN" sz="2400" dirty="0">
                <a:solidFill>
                  <a:srgbClr val="000000"/>
                </a:solidFill>
              </a:rPr>
              <a:t>Exclusive License</a:t>
            </a:r>
            <a:r>
              <a:rPr lang="zh-CN" altLang="en-US" sz="2400" dirty="0">
                <a:solidFill>
                  <a:srgbClr val="000000"/>
                </a:solidFill>
              </a:rPr>
              <a:t>）：指许可方许可被许可方在合同约定的期限、区域、技术领域内实施该专利技术的同时，许可方保留实施该专利技术的权利，但其不可以继续许可被许可方以外的任何单位或个人实施该专利技术。</a:t>
            </a:r>
            <a:endParaRPr lang="en-US" altLang="zh-CN" sz="2400" dirty="0">
              <a:solidFill>
                <a:srgbClr val="000000"/>
              </a:solidFill>
            </a:endParaRPr>
          </a:p>
          <a:p>
            <a:pPr lvl="0" eaLnBrk="1" hangingPunct="1"/>
            <a:endParaRPr lang="en-US" altLang="zh-CN" b="1" dirty="0">
              <a:solidFill>
                <a:srgbClr val="000000"/>
              </a:solidFill>
              <a:latin typeface="微软雅黑" panose="020B0503020204020204" pitchFamily="34" charset="-122"/>
              <a:ea typeface="微软雅黑" panose="020B0503020204020204" pitchFamily="34" charset="-122"/>
            </a:endParaRPr>
          </a:p>
          <a:p>
            <a:pPr eaLnBrk="1" hangingPunct="1"/>
            <a:r>
              <a:rPr lang="en-US" altLang="zh-CN" b="1" dirty="0" smtClean="0">
                <a:solidFill>
                  <a:srgbClr val="000000"/>
                </a:solidFill>
                <a:latin typeface="微软雅黑" panose="020B0503020204020204" pitchFamily="34" charset="-122"/>
                <a:ea typeface="微软雅黑" panose="020B0503020204020204" pitchFamily="34" charset="-122"/>
              </a:rPr>
              <a:t>《</a:t>
            </a:r>
            <a:r>
              <a:rPr lang="zh-CN" altLang="en-US" b="1" dirty="0">
                <a:solidFill>
                  <a:srgbClr val="000000"/>
                </a:solidFill>
                <a:latin typeface="微软雅黑" panose="020B0503020204020204" pitchFamily="34" charset="-122"/>
                <a:ea typeface="微软雅黑" panose="020B0503020204020204" pitchFamily="34" charset="-122"/>
              </a:rPr>
              <a:t>民法典</a:t>
            </a:r>
            <a:r>
              <a:rPr lang="en-US" altLang="zh-CN" b="1" dirty="0" smtClean="0">
                <a:solidFill>
                  <a:srgbClr val="000000"/>
                </a:solidFill>
                <a:latin typeface="微软雅黑" panose="020B0503020204020204" pitchFamily="34" charset="-122"/>
                <a:ea typeface="微软雅黑" panose="020B0503020204020204" pitchFamily="34" charset="-122"/>
              </a:rPr>
              <a:t>》862-877</a:t>
            </a:r>
            <a:r>
              <a:rPr lang="zh-CN" altLang="en-US" b="1" dirty="0" smtClean="0">
                <a:solidFill>
                  <a:srgbClr val="000000"/>
                </a:solidFill>
                <a:latin typeface="微软雅黑" panose="020B0503020204020204" pitchFamily="34" charset="-122"/>
                <a:ea typeface="微软雅黑" panose="020B0503020204020204" pitchFamily="34" charset="-122"/>
              </a:rPr>
              <a:t>条</a:t>
            </a:r>
            <a:endParaRPr lang="zh-CN" altLang="en-US" b="1" dirty="0">
              <a:solidFill>
                <a:srgbClr val="666666"/>
              </a:solidFill>
              <a:latin typeface="微软雅黑" panose="020B0503020204020204" pitchFamily="34" charset="-122"/>
              <a:ea typeface="微软雅黑" panose="020B0503020204020204" pitchFamily="34" charset="-122"/>
            </a:endParaRPr>
          </a:p>
          <a:p>
            <a:endParaRPr lang="zh-CN" altLang="en-US" dirty="0"/>
          </a:p>
        </p:txBody>
      </p:sp>
      <p:sp>
        <p:nvSpPr>
          <p:cNvPr id="3" name="标题 2"/>
          <p:cNvSpPr>
            <a:spLocks noGrp="1"/>
          </p:cNvSpPr>
          <p:nvPr>
            <p:ph type="title"/>
          </p:nvPr>
        </p:nvSpPr>
        <p:spPr/>
        <p:txBody>
          <a:bodyPr/>
          <a:lstStyle/>
          <a:p>
            <a:r>
              <a:rPr lang="en-US" altLang="zh-CN" dirty="0">
                <a:latin typeface="+mn-ea"/>
              </a:rPr>
              <a:t>3.</a:t>
            </a:r>
            <a:r>
              <a:rPr lang="zh-CN" altLang="zh-CN" dirty="0">
                <a:latin typeface="+mn-ea"/>
              </a:rPr>
              <a:t>技术</a:t>
            </a:r>
            <a:r>
              <a:rPr lang="zh-CN" altLang="en-US" dirty="0">
                <a:latin typeface="+mn-ea"/>
              </a:rPr>
              <a:t>许可</a:t>
            </a:r>
            <a:r>
              <a:rPr lang="zh-CN" altLang="zh-CN" dirty="0">
                <a:latin typeface="+mn-ea"/>
              </a:rPr>
              <a:t>合同 </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53</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638618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0043" y="1165670"/>
            <a:ext cx="9017541" cy="5061482"/>
          </a:xfrm>
        </p:spPr>
        <p:txBody>
          <a:bodyPr/>
          <a:lstStyle/>
          <a:p>
            <a:pPr lvl="0" eaLnBrk="1" hangingPunct="1">
              <a:lnSpc>
                <a:spcPct val="150000"/>
              </a:lnSpc>
              <a:buNone/>
            </a:pPr>
            <a:r>
              <a:rPr lang="zh-CN" altLang="zh-CN" sz="2500" dirty="0">
                <a:solidFill>
                  <a:srgbClr val="000000"/>
                </a:solidFill>
              </a:rPr>
              <a:t>合同当事人的一方为另一方提供技术咨询服务。服务内容可以是完成</a:t>
            </a:r>
            <a:r>
              <a:rPr lang="zh-CN" altLang="zh-CN" sz="2500" b="1" dirty="0">
                <a:solidFill>
                  <a:srgbClr val="3333FF"/>
                </a:solidFill>
              </a:rPr>
              <a:t>可行性论证报告、技术预测、市场预测</a:t>
            </a:r>
            <a:r>
              <a:rPr lang="zh-CN" altLang="zh-CN" sz="2500" b="1" dirty="0">
                <a:solidFill>
                  <a:srgbClr val="000000"/>
                </a:solidFill>
              </a:rPr>
              <a:t>、</a:t>
            </a:r>
            <a:r>
              <a:rPr lang="zh-CN" altLang="zh-CN" sz="2500" dirty="0">
                <a:solidFill>
                  <a:srgbClr val="000000"/>
                </a:solidFill>
              </a:rPr>
              <a:t>技术改造方案和发展规划、专利检索、专项技术调查、分析评价报告等。</a:t>
            </a:r>
            <a:endParaRPr lang="en-US" altLang="zh-CN" sz="2500" dirty="0">
              <a:solidFill>
                <a:srgbClr val="000000"/>
              </a:solidFill>
            </a:endParaRPr>
          </a:p>
          <a:p>
            <a:pPr lvl="0" eaLnBrk="1" hangingPunct="1"/>
            <a:endParaRPr lang="en-US" altLang="zh-CN" b="1" dirty="0">
              <a:solidFill>
                <a:srgbClr val="000000"/>
              </a:solidFill>
              <a:latin typeface="微软雅黑" panose="020B0503020204020204" pitchFamily="34" charset="-122"/>
              <a:ea typeface="微软雅黑" panose="020B0503020204020204" pitchFamily="34" charset="-122"/>
            </a:endParaRPr>
          </a:p>
          <a:p>
            <a:pPr eaLnBrk="1" hangingPunct="1"/>
            <a:r>
              <a:rPr lang="en-US" altLang="zh-CN" b="1" dirty="0" smtClean="0">
                <a:solidFill>
                  <a:srgbClr val="000000"/>
                </a:solidFill>
                <a:latin typeface="微软雅黑" panose="020B0503020204020204" pitchFamily="34" charset="-122"/>
                <a:ea typeface="微软雅黑" panose="020B0503020204020204" pitchFamily="34" charset="-122"/>
              </a:rPr>
              <a:t>《</a:t>
            </a:r>
            <a:r>
              <a:rPr lang="zh-CN" altLang="en-US" b="1" dirty="0">
                <a:solidFill>
                  <a:srgbClr val="000000"/>
                </a:solidFill>
                <a:latin typeface="微软雅黑" panose="020B0503020204020204" pitchFamily="34" charset="-122"/>
                <a:ea typeface="微软雅黑" panose="020B0503020204020204" pitchFamily="34" charset="-122"/>
              </a:rPr>
              <a:t>民法典</a:t>
            </a:r>
            <a:r>
              <a:rPr lang="en-US" altLang="zh-CN" b="1" dirty="0" smtClean="0">
                <a:solidFill>
                  <a:srgbClr val="000000"/>
                </a:solidFill>
                <a:latin typeface="微软雅黑" panose="020B0503020204020204" pitchFamily="34" charset="-122"/>
                <a:ea typeface="微软雅黑" panose="020B0503020204020204" pitchFamily="34" charset="-122"/>
              </a:rPr>
              <a:t>》878-881</a:t>
            </a:r>
            <a:r>
              <a:rPr lang="zh-CN" altLang="en-US" b="1" dirty="0" smtClean="0">
                <a:solidFill>
                  <a:srgbClr val="000000"/>
                </a:solidFill>
                <a:latin typeface="微软雅黑" panose="020B0503020204020204" pitchFamily="34" charset="-122"/>
                <a:ea typeface="微软雅黑" panose="020B0503020204020204" pitchFamily="34" charset="-122"/>
              </a:rPr>
              <a:t>条</a:t>
            </a:r>
            <a:endParaRPr lang="zh-CN" altLang="en-US" b="1" dirty="0">
              <a:solidFill>
                <a:srgbClr val="666666"/>
              </a:solidFill>
              <a:latin typeface="微软雅黑" panose="020B0503020204020204" pitchFamily="34" charset="-122"/>
              <a:ea typeface="微软雅黑" panose="020B0503020204020204" pitchFamily="34" charset="-122"/>
            </a:endParaRPr>
          </a:p>
          <a:p>
            <a:endParaRPr lang="zh-CN" altLang="en-US" dirty="0"/>
          </a:p>
        </p:txBody>
      </p:sp>
      <p:sp>
        <p:nvSpPr>
          <p:cNvPr id="3" name="标题 2"/>
          <p:cNvSpPr>
            <a:spLocks noGrp="1"/>
          </p:cNvSpPr>
          <p:nvPr>
            <p:ph type="title"/>
          </p:nvPr>
        </p:nvSpPr>
        <p:spPr/>
        <p:txBody>
          <a:bodyPr/>
          <a:lstStyle/>
          <a:p>
            <a:r>
              <a:rPr lang="en-US" altLang="zh-CN" dirty="0" smtClean="0">
                <a:latin typeface="+mn-ea"/>
              </a:rPr>
              <a:t> 4.  </a:t>
            </a:r>
            <a:r>
              <a:rPr lang="zh-CN" altLang="zh-CN" dirty="0" smtClean="0">
                <a:latin typeface="+mn-ea"/>
              </a:rPr>
              <a:t>技术</a:t>
            </a:r>
            <a:r>
              <a:rPr lang="zh-CN" altLang="en-US" dirty="0" smtClean="0">
                <a:latin typeface="+mn-ea"/>
              </a:rPr>
              <a:t>咨询</a:t>
            </a:r>
            <a:r>
              <a:rPr lang="zh-CN" altLang="zh-CN" dirty="0" smtClean="0">
                <a:latin typeface="+mn-ea"/>
              </a:rPr>
              <a:t>合同 </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54</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216176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22962" y="1117032"/>
            <a:ext cx="8346332" cy="5061482"/>
          </a:xfrm>
        </p:spPr>
        <p:txBody>
          <a:bodyPr/>
          <a:lstStyle/>
          <a:p>
            <a:pPr marL="0" lvl="0" indent="0" eaLnBrk="1" hangingPunct="1">
              <a:lnSpc>
                <a:spcPct val="150000"/>
              </a:lnSpc>
              <a:spcBef>
                <a:spcPct val="0"/>
              </a:spcBef>
              <a:buNone/>
            </a:pPr>
            <a:r>
              <a:rPr lang="zh-CN" altLang="zh-CN" sz="2500" dirty="0">
                <a:solidFill>
                  <a:srgbClr val="000000"/>
                </a:solidFill>
              </a:rPr>
              <a:t>技术服务合同是指合同当事人的一方，以技术、知识、经验为另一方解决</a:t>
            </a:r>
            <a:r>
              <a:rPr lang="zh-CN" altLang="zh-CN" sz="2500" dirty="0">
                <a:solidFill>
                  <a:srgbClr val="FF0000"/>
                </a:solidFill>
              </a:rPr>
              <a:t>特定</a:t>
            </a:r>
            <a:r>
              <a:rPr lang="zh-CN" altLang="zh-CN" sz="2500" dirty="0">
                <a:solidFill>
                  <a:srgbClr val="000000"/>
                </a:solidFill>
              </a:rPr>
              <a:t>的技术问题。所谓特定的“技术问题”，包括改进产品结构、改良工艺流程、提高产品质量、降低产品成本、节约消耗、保护环境、实现安全操作等等。</a:t>
            </a:r>
            <a:endParaRPr lang="en-US" altLang="zh-CN" sz="2500" dirty="0">
              <a:solidFill>
                <a:srgbClr val="000000"/>
              </a:solidFill>
            </a:endParaRPr>
          </a:p>
          <a:p>
            <a:pPr eaLnBrk="1" hangingPunct="1"/>
            <a:r>
              <a:rPr lang="en-US" altLang="zh-CN" b="1" dirty="0" smtClean="0">
                <a:solidFill>
                  <a:srgbClr val="000000"/>
                </a:solidFill>
                <a:latin typeface="微软雅黑" panose="020B0503020204020204" pitchFamily="34" charset="-122"/>
                <a:ea typeface="微软雅黑" panose="020B0503020204020204" pitchFamily="34" charset="-122"/>
              </a:rPr>
              <a:t>《</a:t>
            </a:r>
            <a:r>
              <a:rPr lang="zh-CN" altLang="en-US" b="1" dirty="0">
                <a:solidFill>
                  <a:srgbClr val="000000"/>
                </a:solidFill>
                <a:latin typeface="微软雅黑" panose="020B0503020204020204" pitchFamily="34" charset="-122"/>
                <a:ea typeface="微软雅黑" panose="020B0503020204020204" pitchFamily="34" charset="-122"/>
              </a:rPr>
              <a:t>民法典</a:t>
            </a:r>
            <a:r>
              <a:rPr lang="en-US" altLang="zh-CN" b="1" dirty="0" smtClean="0">
                <a:solidFill>
                  <a:srgbClr val="000000"/>
                </a:solidFill>
                <a:latin typeface="微软雅黑" panose="020B0503020204020204" pitchFamily="34" charset="-122"/>
                <a:ea typeface="微软雅黑" panose="020B0503020204020204" pitchFamily="34" charset="-122"/>
              </a:rPr>
              <a:t>》879-886</a:t>
            </a:r>
            <a:r>
              <a:rPr lang="zh-CN" altLang="en-US" b="1" dirty="0" smtClean="0">
                <a:solidFill>
                  <a:srgbClr val="000000"/>
                </a:solidFill>
                <a:latin typeface="微软雅黑" panose="020B0503020204020204" pitchFamily="34" charset="-122"/>
                <a:ea typeface="微软雅黑" panose="020B0503020204020204" pitchFamily="34" charset="-122"/>
              </a:rPr>
              <a:t>条</a:t>
            </a:r>
            <a:endParaRPr lang="zh-CN" altLang="en-US" b="1" dirty="0">
              <a:solidFill>
                <a:srgbClr val="666666"/>
              </a:solidFill>
              <a:latin typeface="微软雅黑" panose="020B0503020204020204" pitchFamily="34" charset="-122"/>
              <a:ea typeface="微软雅黑" panose="020B0503020204020204" pitchFamily="34" charset="-122"/>
            </a:endParaRPr>
          </a:p>
          <a:p>
            <a:endParaRPr lang="zh-CN" altLang="en-US" dirty="0"/>
          </a:p>
        </p:txBody>
      </p:sp>
      <p:sp>
        <p:nvSpPr>
          <p:cNvPr id="3" name="标题 2"/>
          <p:cNvSpPr>
            <a:spLocks noGrp="1"/>
          </p:cNvSpPr>
          <p:nvPr>
            <p:ph type="title"/>
          </p:nvPr>
        </p:nvSpPr>
        <p:spPr/>
        <p:txBody>
          <a:bodyPr/>
          <a:lstStyle/>
          <a:p>
            <a:r>
              <a:rPr lang="en-US" altLang="zh-CN" dirty="0" smtClean="0">
                <a:latin typeface="+mn-ea"/>
              </a:rPr>
              <a:t>5.</a:t>
            </a:r>
            <a:r>
              <a:rPr lang="zh-CN" altLang="zh-CN" dirty="0" smtClean="0">
                <a:latin typeface="+mn-ea"/>
              </a:rPr>
              <a:t>技术</a:t>
            </a:r>
            <a:r>
              <a:rPr lang="zh-CN" altLang="en-US" dirty="0" smtClean="0">
                <a:latin typeface="+mn-ea"/>
              </a:rPr>
              <a:t>服务</a:t>
            </a:r>
            <a:r>
              <a:rPr lang="zh-CN" altLang="zh-CN" dirty="0" smtClean="0">
                <a:latin typeface="+mn-ea"/>
              </a:rPr>
              <a:t>合同 </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55</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6580073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（一）与</a:t>
            </a:r>
            <a:r>
              <a:rPr lang="zh-CN" altLang="en-US" dirty="0"/>
              <a:t>知识产权有关合同的概念、特点和类型</a:t>
            </a:r>
            <a:endParaRPr lang="en-US" altLang="zh-CN" dirty="0" smtClean="0"/>
          </a:p>
          <a:p>
            <a:r>
              <a:rPr lang="zh-CN" altLang="en-US" dirty="0" smtClean="0"/>
              <a:t>（</a:t>
            </a:r>
            <a:r>
              <a:rPr lang="zh-CN" altLang="en-US" dirty="0"/>
              <a:t>二）与知识产权有关的特殊</a:t>
            </a:r>
            <a:r>
              <a:rPr lang="zh-CN" altLang="en-US" dirty="0" smtClean="0"/>
              <a:t>条款</a:t>
            </a:r>
            <a:endParaRPr lang="en-US" altLang="zh-CN" dirty="0" smtClean="0"/>
          </a:p>
        </p:txBody>
      </p:sp>
      <p:sp>
        <p:nvSpPr>
          <p:cNvPr id="3" name="标题 2"/>
          <p:cNvSpPr>
            <a:spLocks noGrp="1"/>
          </p:cNvSpPr>
          <p:nvPr>
            <p:ph type="title"/>
          </p:nvPr>
        </p:nvSpPr>
        <p:spPr/>
        <p:txBody>
          <a:bodyPr>
            <a:normAutofit/>
          </a:bodyPr>
          <a:lstStyle/>
          <a:p>
            <a:r>
              <a:rPr lang="zh-CN" altLang="en-US" dirty="0">
                <a:latin typeface="+mn-ea"/>
              </a:rPr>
              <a:t>三、关注与知识产权有关的特殊条款</a:t>
            </a: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56</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5569510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Grp="1"/>
          </p:cNvSpPr>
          <p:nvPr>
            <p:ph type="title"/>
          </p:nvPr>
        </p:nvSpPr>
        <p:spPr>
          <a:xfrm>
            <a:off x="814388" y="0"/>
            <a:ext cx="10539412" cy="1020763"/>
          </a:xfrm>
        </p:spPr>
        <p:txBody>
          <a:bodyPr vert="horz" wrap="square" lIns="91440" tIns="45720" rIns="91440" bIns="45720" anchor="ctr">
            <a:normAutofit/>
          </a:bodyPr>
          <a:lstStyle/>
          <a:p>
            <a:pPr eaLnBrk="1" hangingPunct="1"/>
            <a:r>
              <a:rPr lang="en-US" altLang="zh-CN" sz="3600" kern="1200" dirty="0" smtClean="0">
                <a:latin typeface="+mj-ea"/>
              </a:rPr>
              <a:t> </a:t>
            </a:r>
            <a:r>
              <a:rPr lang="zh-CN" altLang="en-US" sz="3600" dirty="0"/>
              <a:t>（一）与知识产权有关合同的概念、特点和</a:t>
            </a:r>
            <a:r>
              <a:rPr lang="zh-CN" altLang="en-US" sz="3600" dirty="0" smtClean="0"/>
              <a:t>类型</a:t>
            </a:r>
            <a:endParaRPr lang="zh-CN" altLang="en-US" sz="3600" kern="1200" dirty="0"/>
          </a:p>
        </p:txBody>
      </p:sp>
      <p:sp>
        <p:nvSpPr>
          <p:cNvPr id="9219" name="灯片编号占位符 3"/>
          <p:cNvSpPr>
            <a:spLocks noGrp="1"/>
          </p:cNvSpPr>
          <p:nvPr>
            <p:ph type="sldNum" sz="quarter" idx="4"/>
          </p:nvPr>
        </p:nvSpPr>
        <p:spPr>
          <a:noFill/>
          <a:ln>
            <a:noFill/>
          </a:ln>
        </p:spPr>
        <p:txBody>
          <a:bodyPr lIns="45720" tIns="45720" rIns="4572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stStyle>
          <a:p>
            <a:pPr lvl="0" algn="ctr"/>
            <a:fld id="{9A0DB2DC-4C9A-4742-B13C-FB6460FD3503}" type="slidenum">
              <a:rPr lang="en-US" altLang="zh-CN" sz="1100" b="1" dirty="0">
                <a:solidFill>
                  <a:srgbClr val="636363"/>
                </a:solidFill>
                <a:latin typeface="Arial" panose="020B0604020202020204" pitchFamily="34" charset="0"/>
                <a:ea typeface="宋体" panose="02010600030101010101" pitchFamily="2" charset="-122"/>
              </a:rPr>
              <a:t>57</a:t>
            </a:fld>
            <a:endParaRPr lang="en-US" altLang="zh-CN" sz="1100" b="1" dirty="0">
              <a:solidFill>
                <a:srgbClr val="636363"/>
              </a:solidFill>
              <a:latin typeface="Arial" panose="020B0604020202020204" pitchFamily="34" charset="0"/>
              <a:ea typeface="宋体" panose="02010600030101010101" pitchFamily="2" charset="-122"/>
            </a:endParaRPr>
          </a:p>
        </p:txBody>
      </p:sp>
      <p:sp>
        <p:nvSpPr>
          <p:cNvPr id="9218" name="Rectangle 5"/>
          <p:cNvSpPr>
            <a:spLocks noGrp="1"/>
          </p:cNvSpPr>
          <p:nvPr>
            <p:ph idx="1"/>
          </p:nvPr>
        </p:nvSpPr>
        <p:spPr>
          <a:xfrm>
            <a:off x="1498464" y="1020763"/>
            <a:ext cx="9367332" cy="4352925"/>
          </a:xfrm>
        </p:spPr>
        <p:txBody>
          <a:bodyPr vert="horz" wrap="square" lIns="91440" tIns="45720" rIns="91440" bIns="45720" anchor="t"/>
          <a:lstStyle/>
          <a:p>
            <a:pPr marL="0" indent="0" eaLnBrk="1" hangingPunct="1">
              <a:lnSpc>
                <a:spcPct val="150000"/>
              </a:lnSpc>
              <a:buNone/>
            </a:pPr>
            <a:r>
              <a:rPr lang="en-US" altLang="zh-CN" sz="3200" dirty="0">
                <a:latin typeface="+mj-ea"/>
              </a:rPr>
              <a:t>1.   </a:t>
            </a:r>
            <a:r>
              <a:rPr lang="zh-CN" altLang="en-US" sz="3200" dirty="0">
                <a:latin typeface="+mj-ea"/>
              </a:rPr>
              <a:t>与知识产权有关</a:t>
            </a:r>
            <a:r>
              <a:rPr lang="zh-CN" altLang="en-US" sz="3200" dirty="0"/>
              <a:t>合同的概念</a:t>
            </a:r>
          </a:p>
          <a:p>
            <a:pPr marL="0" indent="0" eaLnBrk="1" hangingPunct="1">
              <a:lnSpc>
                <a:spcPct val="150000"/>
              </a:lnSpc>
              <a:buNone/>
            </a:pPr>
            <a:r>
              <a:rPr lang="zh-CN" altLang="en-US" sz="3200" dirty="0" smtClean="0">
                <a:latin typeface="微软雅黑" panose="020B0503020204020204" pitchFamily="34" charset="-122"/>
                <a:ea typeface="微软雅黑" panose="020B0503020204020204" pitchFamily="34" charset="-122"/>
              </a:rPr>
              <a:t>根据知识产权的客体</a:t>
            </a:r>
            <a:r>
              <a:rPr lang="zh-CN" altLang="en-US" sz="3200" dirty="0">
                <a:latin typeface="微软雅黑" panose="020B0503020204020204" pitchFamily="34" charset="-122"/>
                <a:ea typeface="微软雅黑" panose="020B0503020204020204" pitchFamily="34" charset="-122"/>
              </a:rPr>
              <a:t>不同并</a:t>
            </a:r>
            <a:r>
              <a:rPr lang="zh-CN" altLang="en-US" sz="3200" dirty="0" smtClean="0">
                <a:latin typeface="微软雅黑" panose="020B0503020204020204" pitchFamily="34" charset="-122"/>
                <a:ea typeface="微软雅黑" panose="020B0503020204020204" pitchFamily="34" charset="-122"/>
              </a:rPr>
              <a:t>在该客体流转的不同阶段而形成的合同。包括</a:t>
            </a:r>
            <a:r>
              <a:rPr lang="zh-CN" altLang="en-US" sz="3200" dirty="0">
                <a:latin typeface="微软雅黑" panose="020B0503020204020204" pitchFamily="34" charset="-122"/>
                <a:ea typeface="微软雅黑" panose="020B0503020204020204" pitchFamily="34" charset="-122"/>
              </a:rPr>
              <a:t>著作权合同、专利权合同</a:t>
            </a:r>
            <a:r>
              <a:rPr lang="zh-CN" altLang="en-US" sz="3200" dirty="0" smtClean="0">
                <a:latin typeface="微软雅黑" panose="020B0503020204020204" pitchFamily="34" charset="-122"/>
                <a:ea typeface="微软雅黑" panose="020B0503020204020204" pitchFamily="34" charset="-122"/>
              </a:rPr>
              <a:t>，商标权合同、技术秘密合同以及各类技术合同等。这类合同</a:t>
            </a:r>
            <a:r>
              <a:rPr lang="zh-CN" altLang="en-US" sz="3200" dirty="0" smtClean="0">
                <a:solidFill>
                  <a:srgbClr val="0066FF"/>
                </a:solidFill>
                <a:latin typeface="微软雅黑" panose="020B0503020204020204" pitchFamily="34" charset="-122"/>
                <a:ea typeface="微软雅黑" panose="020B0503020204020204" pitchFamily="34" charset="-122"/>
              </a:rPr>
              <a:t>主要</a:t>
            </a:r>
            <a:r>
              <a:rPr lang="zh-CN" altLang="en-US" sz="3200" dirty="0" smtClean="0">
                <a:latin typeface="微软雅黑" panose="020B0503020204020204" pitchFamily="34" charset="-122"/>
                <a:ea typeface="微软雅黑" panose="020B0503020204020204" pitchFamily="34" charset="-122"/>
              </a:rPr>
              <a:t>是平等</a:t>
            </a:r>
            <a:r>
              <a:rPr lang="zh-CN" altLang="en-US" sz="3200" dirty="0">
                <a:latin typeface="微软雅黑" panose="020B0503020204020204" pitchFamily="34" charset="-122"/>
                <a:ea typeface="微软雅黑" panose="020B0503020204020204" pitchFamily="34" charset="-122"/>
              </a:rPr>
              <a:t>主体的自然人、法人、其他组织之间设立、变更、终止知识产权权利义务关系的协议，性质</a:t>
            </a:r>
            <a:r>
              <a:rPr lang="zh-CN" altLang="en-US" sz="3200" dirty="0" smtClean="0">
                <a:latin typeface="微软雅黑" panose="020B0503020204020204" pitchFamily="34" charset="-122"/>
                <a:ea typeface="微软雅黑" panose="020B0503020204020204" pitchFamily="34" charset="-122"/>
              </a:rPr>
              <a:t>上属于</a:t>
            </a:r>
            <a:r>
              <a:rPr lang="zh-CN" altLang="en-US" sz="3200" dirty="0">
                <a:latin typeface="微软雅黑" panose="020B0503020204020204" pitchFamily="34" charset="-122"/>
                <a:ea typeface="微软雅黑" panose="020B0503020204020204" pitchFamily="34" charset="-122"/>
              </a:rPr>
              <a:t>民事合同。</a:t>
            </a: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960732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E827B-AC5B-44B2-BE6E-EB9BB6171055}"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58</a:t>
            </a:fld>
            <a:endParaRPr kumimoji="0" lang="en-US" altLang="zh-CN"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281602" name="Rectangle 2"/>
          <p:cNvSpPr>
            <a:spLocks noGrp="1" noChangeArrowheads="1"/>
          </p:cNvSpPr>
          <p:nvPr>
            <p:ph type="title"/>
          </p:nvPr>
        </p:nvSpPr>
        <p:spPr>
          <a:xfrm>
            <a:off x="817562" y="-109301"/>
            <a:ext cx="10536238" cy="1143000"/>
          </a:xfrm>
        </p:spPr>
        <p:txBody>
          <a:bodyPr/>
          <a:lstStyle/>
          <a:p>
            <a:r>
              <a:rPr lang="en-US" altLang="zh-CN" sz="3600" dirty="0" smtClean="0"/>
              <a:t>2.      </a:t>
            </a:r>
            <a:r>
              <a:rPr lang="zh-CN" altLang="en-US" sz="3600" dirty="0" smtClean="0"/>
              <a:t>与知识产权有关合同</a:t>
            </a:r>
            <a:r>
              <a:rPr lang="zh-CN" altLang="en-US" sz="3600" dirty="0"/>
              <a:t>的特点</a:t>
            </a:r>
          </a:p>
        </p:txBody>
      </p:sp>
      <p:sp>
        <p:nvSpPr>
          <p:cNvPr id="281603" name="Rectangle 3"/>
          <p:cNvSpPr>
            <a:spLocks noGrp="1" noChangeArrowheads="1"/>
          </p:cNvSpPr>
          <p:nvPr>
            <p:ph type="body" idx="1"/>
          </p:nvPr>
        </p:nvSpPr>
        <p:spPr>
          <a:xfrm>
            <a:off x="817562" y="1227762"/>
            <a:ext cx="9853681" cy="4525962"/>
          </a:xfrm>
        </p:spPr>
        <p:txBody>
          <a:bodyPr/>
          <a:lstStyle/>
          <a:p>
            <a:r>
              <a:rPr lang="zh-CN" altLang="en-US" dirty="0"/>
              <a:t>（</a:t>
            </a:r>
            <a:r>
              <a:rPr lang="en-US" altLang="zh-CN" dirty="0"/>
              <a:t>1</a:t>
            </a:r>
            <a:r>
              <a:rPr lang="zh-CN" altLang="en-US" dirty="0"/>
              <a:t>）合同主体</a:t>
            </a:r>
            <a:r>
              <a:rPr lang="zh-CN" altLang="en-US" dirty="0" smtClean="0"/>
              <a:t>形式多样复杂</a:t>
            </a:r>
            <a:endParaRPr lang="zh-CN" altLang="en-US" dirty="0"/>
          </a:p>
          <a:p>
            <a:r>
              <a:rPr lang="zh-CN" altLang="en-US" dirty="0"/>
              <a:t> </a:t>
            </a:r>
            <a:r>
              <a:rPr lang="zh-CN" altLang="en-US" dirty="0" smtClean="0"/>
              <a:t>高校、科研院所、企业，包括外国</a:t>
            </a:r>
            <a:r>
              <a:rPr lang="zh-CN" altLang="en-US" dirty="0"/>
              <a:t>科研机构或</a:t>
            </a:r>
            <a:r>
              <a:rPr lang="zh-CN" altLang="en-US" dirty="0" smtClean="0"/>
              <a:t>企业；</a:t>
            </a:r>
            <a:endParaRPr lang="en-US" altLang="zh-CN" dirty="0" smtClean="0"/>
          </a:p>
          <a:p>
            <a:r>
              <a:rPr lang="zh-CN" altLang="en-US" dirty="0" smtClean="0"/>
              <a:t> 注意二级单位、课题组、</a:t>
            </a:r>
            <a:r>
              <a:rPr lang="zh-CN" altLang="en-US" dirty="0" smtClean="0">
                <a:solidFill>
                  <a:srgbClr val="0066FF"/>
                </a:solidFill>
              </a:rPr>
              <a:t>关联企业</a:t>
            </a:r>
            <a:r>
              <a:rPr lang="zh-CN" altLang="en-US" dirty="0" smtClean="0"/>
              <a:t>等签约资格及审核问题。</a:t>
            </a:r>
            <a:endParaRPr lang="zh-CN" altLang="en-US" dirty="0"/>
          </a:p>
          <a:p>
            <a:r>
              <a:rPr lang="zh-CN" altLang="en-US" dirty="0">
                <a:solidFill>
                  <a:srgbClr val="0070C0"/>
                </a:solidFill>
              </a:rPr>
              <a:t>（</a:t>
            </a:r>
            <a:r>
              <a:rPr lang="en-US" altLang="zh-CN" dirty="0">
                <a:solidFill>
                  <a:srgbClr val="0070C0"/>
                </a:solidFill>
              </a:rPr>
              <a:t>2</a:t>
            </a:r>
            <a:r>
              <a:rPr lang="zh-CN" altLang="en-US" dirty="0">
                <a:solidFill>
                  <a:srgbClr val="0070C0"/>
                </a:solidFill>
              </a:rPr>
              <a:t>）合同的内容比较复杂</a:t>
            </a:r>
          </a:p>
          <a:p>
            <a:r>
              <a:rPr lang="zh-CN" altLang="en-US" dirty="0"/>
              <a:t>  合同条款本身内容</a:t>
            </a:r>
            <a:r>
              <a:rPr lang="zh-CN" altLang="en-US" dirty="0" smtClean="0"/>
              <a:t>多，生疏复杂；</a:t>
            </a:r>
            <a:r>
              <a:rPr lang="zh-CN" altLang="en-US" dirty="0"/>
              <a:t>名词和术语</a:t>
            </a:r>
            <a:r>
              <a:rPr lang="zh-CN" altLang="en-US" dirty="0" smtClean="0"/>
              <a:t>解释多。</a:t>
            </a:r>
            <a:endParaRPr lang="zh-CN" altLang="en-US" dirty="0"/>
          </a:p>
          <a:p>
            <a:r>
              <a:rPr lang="zh-CN" altLang="en-US" dirty="0"/>
              <a:t>（</a:t>
            </a:r>
            <a:r>
              <a:rPr lang="en-US" altLang="zh-CN" dirty="0"/>
              <a:t>3</a:t>
            </a:r>
            <a:r>
              <a:rPr lang="zh-CN" altLang="en-US" dirty="0"/>
              <a:t>）合同客体类型多样，并且具有可变性</a:t>
            </a:r>
          </a:p>
          <a:p>
            <a:r>
              <a:rPr lang="zh-CN" altLang="en-US" dirty="0"/>
              <a:t> </a:t>
            </a:r>
            <a:r>
              <a:rPr lang="zh-CN" altLang="en-US" dirty="0" smtClean="0"/>
              <a:t>技术</a:t>
            </a:r>
            <a:r>
              <a:rPr lang="zh-CN" altLang="en-US" dirty="0"/>
              <a:t>本身以及后续技术</a:t>
            </a:r>
            <a:r>
              <a:rPr lang="zh-CN" altLang="en-US" dirty="0" smtClean="0"/>
              <a:t>开发的不确定性大</a:t>
            </a:r>
            <a:endParaRPr lang="zh-CN" altLang="en-US" dirty="0"/>
          </a:p>
          <a:p>
            <a:r>
              <a:rPr lang="zh-CN" altLang="en-US" dirty="0"/>
              <a:t>（</a:t>
            </a:r>
            <a:r>
              <a:rPr lang="en-US" altLang="zh-CN" dirty="0"/>
              <a:t>4</a:t>
            </a:r>
            <a:r>
              <a:rPr lang="zh-CN" altLang="en-US" dirty="0"/>
              <a:t>）知识产权是各类</a:t>
            </a:r>
            <a:r>
              <a:rPr lang="zh-CN" altLang="en-US" dirty="0" smtClean="0">
                <a:solidFill>
                  <a:srgbClr val="0070C0"/>
                </a:solidFill>
              </a:rPr>
              <a:t>科技合同</a:t>
            </a:r>
            <a:r>
              <a:rPr lang="zh-CN" altLang="en-US" dirty="0"/>
              <a:t>中的核心条款</a:t>
            </a: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8797073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DAEDAD1-7685-4FB1-BDF2-249CA8A640FA}"/>
              </a:ext>
            </a:extLst>
          </p:cNvPr>
          <p:cNvSpPr>
            <a:spLocks noGrp="1"/>
          </p:cNvSpPr>
          <p:nvPr>
            <p:ph type="title"/>
          </p:nvPr>
        </p:nvSpPr>
        <p:spPr/>
        <p:txBody>
          <a:bodyPr>
            <a:normAutofit/>
          </a:bodyPr>
          <a:lstStyle/>
          <a:p>
            <a:r>
              <a:rPr lang="en-US" altLang="zh-CN" sz="3600" dirty="0" smtClean="0">
                <a:latin typeface="+mj-ea"/>
              </a:rPr>
              <a:t> 3.  </a:t>
            </a:r>
            <a:r>
              <a:rPr lang="zh-CN" altLang="en-US" sz="3600" dirty="0" smtClean="0">
                <a:latin typeface="+mj-ea"/>
              </a:rPr>
              <a:t>与知识产权有关的</a:t>
            </a:r>
            <a:r>
              <a:rPr lang="zh-CN" altLang="en-US" sz="3600" dirty="0" smtClean="0"/>
              <a:t>合同的类型</a:t>
            </a:r>
            <a:endParaRPr lang="zh-CN" altLang="en-US" sz="3600" dirty="0"/>
          </a:p>
        </p:txBody>
      </p:sp>
      <p:sp>
        <p:nvSpPr>
          <p:cNvPr id="4" name="文本框 3"/>
          <p:cNvSpPr txBox="1"/>
          <p:nvPr/>
        </p:nvSpPr>
        <p:spPr>
          <a:xfrm>
            <a:off x="1157591" y="1653702"/>
            <a:ext cx="7947498" cy="2013626"/>
          </a:xfrm>
          <a:prstGeom prst="rect">
            <a:avLst/>
          </a:prstGeom>
          <a:noFill/>
        </p:spPr>
        <p:txBody>
          <a:bodyPr wrap="square" rtlCol="0">
            <a:spAutoFit/>
          </a:bodyPr>
          <a:lstStyle/>
          <a:p>
            <a:endParaRPr lang="zh-CN" altLang="en-US" dirty="0"/>
          </a:p>
        </p:txBody>
      </p:sp>
      <p:graphicFrame>
        <p:nvGraphicFramePr>
          <p:cNvPr id="5" name="表格 4"/>
          <p:cNvGraphicFramePr>
            <a:graphicFrameLocks noGrp="1"/>
          </p:cNvGraphicFramePr>
          <p:nvPr>
            <p:extLst/>
          </p:nvPr>
        </p:nvGraphicFramePr>
        <p:xfrm>
          <a:off x="885218" y="1061288"/>
          <a:ext cx="10622603" cy="5024938"/>
        </p:xfrm>
        <a:graphic>
          <a:graphicData uri="http://schemas.openxmlformats.org/drawingml/2006/table">
            <a:tbl>
              <a:tblPr firstRow="1" bandRow="1">
                <a:tableStyleId>{5C22544A-7EE6-4342-B048-85BDC9FD1C3A}</a:tableStyleId>
              </a:tblPr>
              <a:tblGrid>
                <a:gridCol w="1749244">
                  <a:extLst>
                    <a:ext uri="{9D8B030D-6E8A-4147-A177-3AD203B41FA5}">
                      <a16:colId xmlns:a16="http://schemas.microsoft.com/office/drawing/2014/main" val="165096826"/>
                    </a:ext>
                  </a:extLst>
                </a:gridCol>
                <a:gridCol w="2060877">
                  <a:extLst>
                    <a:ext uri="{9D8B030D-6E8A-4147-A177-3AD203B41FA5}">
                      <a16:colId xmlns:a16="http://schemas.microsoft.com/office/drawing/2014/main" val="900837098"/>
                    </a:ext>
                  </a:extLst>
                </a:gridCol>
                <a:gridCol w="1501179">
                  <a:extLst>
                    <a:ext uri="{9D8B030D-6E8A-4147-A177-3AD203B41FA5}">
                      <a16:colId xmlns:a16="http://schemas.microsoft.com/office/drawing/2014/main" val="398279604"/>
                    </a:ext>
                  </a:extLst>
                </a:gridCol>
                <a:gridCol w="1702342">
                  <a:extLst>
                    <a:ext uri="{9D8B030D-6E8A-4147-A177-3AD203B41FA5}">
                      <a16:colId xmlns:a16="http://schemas.microsoft.com/office/drawing/2014/main" val="747526001"/>
                    </a:ext>
                  </a:extLst>
                </a:gridCol>
                <a:gridCol w="1838527">
                  <a:extLst>
                    <a:ext uri="{9D8B030D-6E8A-4147-A177-3AD203B41FA5}">
                      <a16:colId xmlns:a16="http://schemas.microsoft.com/office/drawing/2014/main" val="2442270133"/>
                    </a:ext>
                  </a:extLst>
                </a:gridCol>
                <a:gridCol w="1770434">
                  <a:extLst>
                    <a:ext uri="{9D8B030D-6E8A-4147-A177-3AD203B41FA5}">
                      <a16:colId xmlns:a16="http://schemas.microsoft.com/office/drawing/2014/main" val="2585801364"/>
                    </a:ext>
                  </a:extLst>
                </a:gridCol>
              </a:tblGrid>
              <a:tr h="700995">
                <a:tc>
                  <a:txBody>
                    <a:bodyPr/>
                    <a:lstStyle/>
                    <a:p>
                      <a:r>
                        <a:rPr lang="zh-CN" altLang="en-US" b="1" baseline="0" dirty="0" smtClean="0">
                          <a:solidFill>
                            <a:srgbClr val="FFFF00"/>
                          </a:solidFill>
                        </a:rPr>
                        <a:t>          </a:t>
                      </a:r>
                      <a:r>
                        <a:rPr lang="zh-CN" altLang="en-US" b="1" dirty="0" smtClean="0">
                          <a:solidFill>
                            <a:srgbClr val="FFFF00"/>
                          </a:solidFill>
                        </a:rPr>
                        <a:t>客体</a:t>
                      </a:r>
                      <a:endParaRPr lang="en-US" altLang="zh-CN" b="1" dirty="0" smtClean="0">
                        <a:solidFill>
                          <a:srgbClr val="FFFF00"/>
                        </a:solidFill>
                      </a:endParaRPr>
                    </a:p>
                    <a:p>
                      <a:endParaRPr lang="en-US" altLang="zh-CN" b="1" dirty="0" smtClean="0">
                        <a:solidFill>
                          <a:srgbClr val="FFFF00"/>
                        </a:solidFill>
                      </a:endParaRPr>
                    </a:p>
                    <a:p>
                      <a:r>
                        <a:rPr lang="zh-CN" altLang="en-US" b="1" dirty="0" smtClean="0">
                          <a:solidFill>
                            <a:srgbClr val="FFFF00"/>
                          </a:solidFill>
                        </a:rPr>
                        <a:t>阶段</a:t>
                      </a:r>
                      <a:endParaRPr lang="zh-CN" altLang="en-US" b="1" dirty="0">
                        <a:solidFill>
                          <a:srgbClr val="FFFF00"/>
                        </a:solidFill>
                      </a:endParaRPr>
                    </a:p>
                  </a:txBody>
                  <a:tcPr>
                    <a:lnTlToBr w="12700" cap="flat" cmpd="sng" algn="ctr">
                      <a:solidFill>
                        <a:schemeClr val="tx1"/>
                      </a:solidFill>
                      <a:prstDash val="solid"/>
                      <a:round/>
                      <a:headEnd type="none" w="med" len="med"/>
                      <a:tailEnd type="none" w="med" len="med"/>
                    </a:lnTlToBr>
                    <a:solidFill>
                      <a:schemeClr val="accent6">
                        <a:lumMod val="40000"/>
                        <a:lumOff val="60000"/>
                      </a:schemeClr>
                    </a:solidFill>
                  </a:tcPr>
                </a:tc>
                <a:tc>
                  <a:txBody>
                    <a:bodyPr/>
                    <a:lstStyle/>
                    <a:p>
                      <a:pPr algn="ctr"/>
                      <a:r>
                        <a:rPr lang="zh-CN" altLang="en-US" sz="2400" b="1" dirty="0" smtClean="0">
                          <a:solidFill>
                            <a:srgbClr val="FFFF00"/>
                          </a:solidFill>
                        </a:rPr>
                        <a:t>专利</a:t>
                      </a:r>
                      <a:endParaRPr lang="zh-CN" altLang="en-US" sz="2400" b="1" dirty="0">
                        <a:solidFill>
                          <a:srgbClr val="FFFF00"/>
                        </a:solidFill>
                      </a:endParaRPr>
                    </a:p>
                  </a:txBody>
                  <a:tcPr>
                    <a:solidFill>
                      <a:schemeClr val="accent6">
                        <a:lumMod val="40000"/>
                        <a:lumOff val="60000"/>
                      </a:schemeClr>
                    </a:solidFill>
                  </a:tcPr>
                </a:tc>
                <a:tc>
                  <a:txBody>
                    <a:bodyPr/>
                    <a:lstStyle/>
                    <a:p>
                      <a:pPr algn="ctr"/>
                      <a:r>
                        <a:rPr lang="zh-CN" altLang="en-US" sz="2400" b="1" dirty="0" smtClean="0">
                          <a:solidFill>
                            <a:srgbClr val="FFFF00"/>
                          </a:solidFill>
                        </a:rPr>
                        <a:t>著作权</a:t>
                      </a:r>
                      <a:endParaRPr lang="zh-CN" altLang="en-US" sz="2400" b="1" dirty="0">
                        <a:solidFill>
                          <a:srgbClr val="FFFF00"/>
                        </a:solidFill>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rgbClr val="FFFF00"/>
                          </a:solidFill>
                        </a:rPr>
                        <a:t>植物</a:t>
                      </a:r>
                      <a:endParaRPr lang="en-US" altLang="zh-CN" sz="2400" b="1" dirty="0" smtClean="0">
                        <a:solidFill>
                          <a:srgbClr val="FFFF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rgbClr val="FFFF00"/>
                          </a:solidFill>
                        </a:rPr>
                        <a:t>新品种</a:t>
                      </a:r>
                      <a:endParaRPr lang="zh-CN" altLang="en-US" sz="2400" b="1" dirty="0">
                        <a:solidFill>
                          <a:srgbClr val="FFFF00"/>
                        </a:solidFill>
                      </a:endParaRPr>
                    </a:p>
                  </a:txBody>
                  <a:tcPr>
                    <a:solidFill>
                      <a:schemeClr val="accent6">
                        <a:lumMod val="40000"/>
                        <a:lumOff val="60000"/>
                      </a:schemeClr>
                    </a:solidFill>
                  </a:tcPr>
                </a:tc>
                <a:tc>
                  <a:txBody>
                    <a:bodyPr/>
                    <a:lstStyle/>
                    <a:p>
                      <a:pPr algn="ctr"/>
                      <a:r>
                        <a:rPr lang="zh-CN" altLang="en-US" sz="2400" b="1" dirty="0" smtClean="0">
                          <a:solidFill>
                            <a:srgbClr val="FFFF00"/>
                          </a:solidFill>
                        </a:rPr>
                        <a:t>技术秘密</a:t>
                      </a:r>
                      <a:endParaRPr lang="zh-CN" altLang="en-US" sz="2400" b="1" dirty="0">
                        <a:solidFill>
                          <a:srgbClr val="FFFF00"/>
                        </a:solidFill>
                      </a:endParaRPr>
                    </a:p>
                  </a:txBody>
                  <a:tcPr>
                    <a:solidFill>
                      <a:schemeClr val="accent6">
                        <a:lumMod val="40000"/>
                        <a:lumOff val="60000"/>
                      </a:schemeClr>
                    </a:solidFill>
                  </a:tcPr>
                </a:tc>
                <a:tc>
                  <a:txBody>
                    <a:bodyPr/>
                    <a:lstStyle/>
                    <a:p>
                      <a:pPr algn="ctr"/>
                      <a:r>
                        <a:rPr lang="zh-CN" altLang="en-US" sz="2400" b="1" dirty="0" smtClean="0">
                          <a:solidFill>
                            <a:srgbClr val="FFFF00"/>
                          </a:solidFill>
                        </a:rPr>
                        <a:t>集成电路</a:t>
                      </a:r>
                      <a:endParaRPr lang="en-US" altLang="zh-CN" sz="2400" b="1" dirty="0" smtClean="0">
                        <a:solidFill>
                          <a:srgbClr val="FFFF00"/>
                        </a:solidFill>
                      </a:endParaRPr>
                    </a:p>
                    <a:p>
                      <a:pPr algn="ctr"/>
                      <a:r>
                        <a:rPr lang="zh-CN" altLang="en-US" sz="2400" b="1" dirty="0" smtClean="0">
                          <a:solidFill>
                            <a:srgbClr val="FFFF00"/>
                          </a:solidFill>
                        </a:rPr>
                        <a:t>布图设计</a:t>
                      </a:r>
                      <a:endParaRPr lang="zh-CN" altLang="en-US" sz="2400" b="1" dirty="0">
                        <a:solidFill>
                          <a:srgbClr val="FFFF00"/>
                        </a:solidFill>
                      </a:endParaRPr>
                    </a:p>
                  </a:txBody>
                  <a:tcPr>
                    <a:solidFill>
                      <a:schemeClr val="accent6">
                        <a:lumMod val="40000"/>
                        <a:lumOff val="60000"/>
                      </a:schemeClr>
                    </a:solidFill>
                  </a:tcPr>
                </a:tc>
                <a:extLst>
                  <a:ext uri="{0D108BD9-81ED-4DB2-BD59-A6C34878D82A}">
                    <a16:rowId xmlns:a16="http://schemas.microsoft.com/office/drawing/2014/main" val="1773393077"/>
                  </a:ext>
                </a:extLst>
              </a:tr>
              <a:tr h="258822">
                <a:tc rowSpan="2">
                  <a:txBody>
                    <a:bodyPr/>
                    <a:lstStyle/>
                    <a:p>
                      <a:r>
                        <a:rPr lang="zh-CN" altLang="en-US" b="1" dirty="0" smtClean="0"/>
                        <a:t>开发设计阶段</a:t>
                      </a:r>
                      <a:endParaRPr lang="zh-CN" altLang="en-US" b="1" dirty="0"/>
                    </a:p>
                  </a:txBody>
                  <a:tcPr>
                    <a:lnTlToBr w="12700" cap="flat" cmpd="sng" algn="ctr">
                      <a:noFill/>
                      <a:prstDash val="solid"/>
                      <a:round/>
                      <a:headEnd type="none" w="med" len="med"/>
                      <a:tailEnd type="none" w="med" len="med"/>
                    </a:lnTlToBr>
                  </a:tcPr>
                </a:tc>
                <a:tc>
                  <a:txBody>
                    <a:bodyPr/>
                    <a:lstStyle/>
                    <a:p>
                      <a:r>
                        <a:rPr lang="zh-CN" altLang="en-US" dirty="0" smtClean="0"/>
                        <a:t>委托开发</a:t>
                      </a:r>
                      <a:endParaRPr lang="zh-CN" altLang="en-US" dirty="0"/>
                    </a:p>
                  </a:txBody>
                  <a:tcPr/>
                </a:tc>
                <a:tc>
                  <a:txBody>
                    <a:bodyPr/>
                    <a:lstStyle/>
                    <a:p>
                      <a:r>
                        <a:rPr lang="zh-CN" altLang="en-US" dirty="0" smtClean="0"/>
                        <a:t>委托创作</a:t>
                      </a:r>
                      <a:endParaRPr lang="zh-CN" altLang="en-US" dirty="0"/>
                    </a:p>
                  </a:txBody>
                  <a:tcPr/>
                </a:tc>
                <a:tc>
                  <a:txBody>
                    <a:bodyPr/>
                    <a:lstStyle/>
                    <a:p>
                      <a:r>
                        <a:rPr lang="zh-CN" altLang="en-US" dirty="0" smtClean="0"/>
                        <a:t>委托设计</a:t>
                      </a:r>
                      <a:endParaRPr lang="zh-CN" altLang="en-US" dirty="0"/>
                    </a:p>
                  </a:txBody>
                  <a:tcPr/>
                </a:tc>
                <a:tc>
                  <a:txBody>
                    <a:bodyPr/>
                    <a:lstStyle/>
                    <a:p>
                      <a:r>
                        <a:rPr lang="zh-CN" altLang="en-US" dirty="0" smtClean="0"/>
                        <a:t>委托开发</a:t>
                      </a:r>
                      <a:endParaRPr lang="zh-CN" altLang="en-US" dirty="0"/>
                    </a:p>
                  </a:txBody>
                  <a:tcPr/>
                </a:tc>
                <a:tc>
                  <a:txBody>
                    <a:bodyPr/>
                    <a:lstStyle/>
                    <a:p>
                      <a:r>
                        <a:rPr lang="zh-CN" altLang="en-US" dirty="0" smtClean="0"/>
                        <a:t>委托开发</a:t>
                      </a:r>
                      <a:endParaRPr lang="zh-CN" altLang="en-US" dirty="0"/>
                    </a:p>
                  </a:txBody>
                  <a:tcPr/>
                </a:tc>
                <a:extLst>
                  <a:ext uri="{0D108BD9-81ED-4DB2-BD59-A6C34878D82A}">
                    <a16:rowId xmlns:a16="http://schemas.microsoft.com/office/drawing/2014/main" val="3321798532"/>
                  </a:ext>
                </a:extLst>
              </a:tr>
              <a:tr h="258822">
                <a:tc vMerge="1">
                  <a:txBody>
                    <a:bodyPr/>
                    <a:lstStyle/>
                    <a:p>
                      <a:endParaRPr lang="zh-CN" altLang="en-US"/>
                    </a:p>
                  </a:txBody>
                  <a:tcPr/>
                </a:tc>
                <a:tc>
                  <a:txBody>
                    <a:bodyPr/>
                    <a:lstStyle/>
                    <a:p>
                      <a:r>
                        <a:rPr lang="zh-CN" altLang="en-US" dirty="0" smtClean="0"/>
                        <a:t>合作开发</a:t>
                      </a:r>
                      <a:endParaRPr lang="zh-CN" altLang="en-US" dirty="0"/>
                    </a:p>
                  </a:txBody>
                  <a:tcPr/>
                </a:tc>
                <a:tc>
                  <a:txBody>
                    <a:bodyPr/>
                    <a:lstStyle/>
                    <a:p>
                      <a:r>
                        <a:rPr lang="zh-CN" altLang="en-US" dirty="0" smtClean="0"/>
                        <a:t>合作创作</a:t>
                      </a:r>
                      <a:endParaRPr lang="zh-CN" altLang="en-US" dirty="0"/>
                    </a:p>
                  </a:txBody>
                  <a:tcPr/>
                </a:tc>
                <a:tc>
                  <a:txBody>
                    <a:bodyPr/>
                    <a:lstStyle/>
                    <a:p>
                      <a:r>
                        <a:rPr lang="zh-CN" altLang="en-US" dirty="0" smtClean="0"/>
                        <a:t>合作开发</a:t>
                      </a:r>
                      <a:endParaRPr lang="zh-CN" altLang="en-US" dirty="0"/>
                    </a:p>
                  </a:txBody>
                  <a:tcPr/>
                </a:tc>
                <a:tc>
                  <a:txBody>
                    <a:bodyPr/>
                    <a:lstStyle/>
                    <a:p>
                      <a:r>
                        <a:rPr lang="zh-CN" altLang="en-US" dirty="0" smtClean="0"/>
                        <a:t>合作开发</a:t>
                      </a:r>
                      <a:endParaRPr lang="zh-CN" altLang="en-US" dirty="0"/>
                    </a:p>
                  </a:txBody>
                  <a:tcPr/>
                </a:tc>
                <a:tc>
                  <a:txBody>
                    <a:bodyPr/>
                    <a:lstStyle/>
                    <a:p>
                      <a:r>
                        <a:rPr lang="zh-CN" altLang="en-US" dirty="0" smtClean="0"/>
                        <a:t>合作开发</a:t>
                      </a:r>
                      <a:endParaRPr lang="zh-CN" altLang="en-US" dirty="0"/>
                    </a:p>
                  </a:txBody>
                  <a:tcPr/>
                </a:tc>
                <a:extLst>
                  <a:ext uri="{0D108BD9-81ED-4DB2-BD59-A6C34878D82A}">
                    <a16:rowId xmlns:a16="http://schemas.microsoft.com/office/drawing/2014/main" val="3882386897"/>
                  </a:ext>
                </a:extLst>
              </a:tr>
              <a:tr h="452938">
                <a:tc>
                  <a:txBody>
                    <a:bodyPr/>
                    <a:lstStyle/>
                    <a:p>
                      <a:r>
                        <a:rPr lang="zh-CN" altLang="en-US" b="1" dirty="0" smtClean="0"/>
                        <a:t>申请登记阶段</a:t>
                      </a:r>
                      <a:endParaRPr lang="zh-CN" altLang="en-US" b="1" dirty="0"/>
                    </a:p>
                  </a:txBody>
                  <a:tcPr/>
                </a:tc>
                <a:tc>
                  <a:txBody>
                    <a:bodyPr/>
                    <a:lstStyle/>
                    <a:p>
                      <a:r>
                        <a:rPr lang="zh-CN" altLang="en-US" dirty="0" smtClean="0"/>
                        <a:t>专利申请</a:t>
                      </a:r>
                      <a:endParaRPr lang="zh-CN" altLang="en-US" dirty="0"/>
                    </a:p>
                  </a:txBody>
                  <a:tcPr/>
                </a:tc>
                <a:tc>
                  <a:txBody>
                    <a:bodyPr/>
                    <a:lstStyle/>
                    <a:p>
                      <a:r>
                        <a:rPr lang="zh-CN" altLang="en-US" dirty="0" smtClean="0"/>
                        <a:t>著作权登记</a:t>
                      </a:r>
                      <a:endParaRPr lang="zh-CN" altLang="en-US" dirty="0"/>
                    </a:p>
                  </a:txBody>
                  <a:tcPr/>
                </a:tc>
                <a:tc>
                  <a:txBody>
                    <a:bodyPr/>
                    <a:lstStyle/>
                    <a:p>
                      <a:r>
                        <a:rPr lang="zh-CN" altLang="en-US" dirty="0" smtClean="0"/>
                        <a:t>申请</a:t>
                      </a:r>
                      <a:endParaRPr lang="zh-CN" altLang="en-US" dirty="0"/>
                    </a:p>
                  </a:txBody>
                  <a:tcPr/>
                </a:tc>
                <a:tc>
                  <a:txBody>
                    <a:bodyPr/>
                    <a:lstStyle/>
                    <a:p>
                      <a:r>
                        <a:rPr lang="zh-CN" altLang="en-US" dirty="0" smtClean="0"/>
                        <a:t>认定审核</a:t>
                      </a:r>
                      <a:endParaRPr lang="en-US" altLang="zh-CN" dirty="0" smtClean="0"/>
                    </a:p>
                    <a:p>
                      <a:r>
                        <a:rPr lang="zh-CN" altLang="en-US" dirty="0" smtClean="0"/>
                        <a:t>竞业限制  </a:t>
                      </a:r>
                      <a:endParaRPr lang="zh-CN" altLang="en-US" dirty="0"/>
                    </a:p>
                  </a:txBody>
                  <a:tcPr/>
                </a:tc>
                <a:tc>
                  <a:txBody>
                    <a:bodyPr/>
                    <a:lstStyle/>
                    <a:p>
                      <a:r>
                        <a:rPr lang="zh-CN" altLang="en-US" dirty="0" smtClean="0"/>
                        <a:t>申请</a:t>
                      </a:r>
                      <a:endParaRPr lang="zh-CN" altLang="en-US" dirty="0"/>
                    </a:p>
                  </a:txBody>
                  <a:tcPr/>
                </a:tc>
                <a:extLst>
                  <a:ext uri="{0D108BD9-81ED-4DB2-BD59-A6C34878D82A}">
                    <a16:rowId xmlns:a16="http://schemas.microsoft.com/office/drawing/2014/main" val="953580998"/>
                  </a:ext>
                </a:extLst>
              </a:tr>
              <a:tr h="258822">
                <a:tc rowSpan="5">
                  <a:txBody>
                    <a:bodyPr/>
                    <a:lstStyle/>
                    <a:p>
                      <a:pPr algn="ctr"/>
                      <a:r>
                        <a:rPr lang="zh-CN" altLang="en-US" b="1" dirty="0" smtClean="0"/>
                        <a:t>实</a:t>
                      </a:r>
                      <a:endParaRPr lang="en-US" altLang="zh-CN" b="1" dirty="0" smtClean="0"/>
                    </a:p>
                    <a:p>
                      <a:pPr algn="ctr"/>
                      <a:r>
                        <a:rPr lang="zh-CN" altLang="en-US" b="1" dirty="0" smtClean="0"/>
                        <a:t>施</a:t>
                      </a:r>
                      <a:endParaRPr lang="en-US" altLang="zh-CN" b="1" dirty="0" smtClean="0"/>
                    </a:p>
                    <a:p>
                      <a:pPr algn="ctr"/>
                      <a:r>
                        <a:rPr lang="zh-CN" altLang="en-US" b="1" dirty="0" smtClean="0"/>
                        <a:t>应</a:t>
                      </a:r>
                      <a:endParaRPr lang="en-US" altLang="zh-CN" b="1" dirty="0" smtClean="0"/>
                    </a:p>
                    <a:p>
                      <a:pPr algn="ctr"/>
                      <a:r>
                        <a:rPr lang="zh-CN" altLang="en-US" b="1" dirty="0" smtClean="0"/>
                        <a:t>用</a:t>
                      </a:r>
                      <a:endParaRPr lang="en-US" altLang="zh-CN" b="1" dirty="0" smtClean="0"/>
                    </a:p>
                    <a:p>
                      <a:pPr algn="ctr"/>
                      <a:r>
                        <a:rPr lang="zh-CN" altLang="en-US" b="1" dirty="0" smtClean="0"/>
                        <a:t>环</a:t>
                      </a:r>
                      <a:endParaRPr lang="en-US" altLang="zh-CN" b="1" dirty="0" smtClean="0"/>
                    </a:p>
                    <a:p>
                      <a:pPr algn="ctr"/>
                      <a:r>
                        <a:rPr lang="zh-CN" altLang="en-US" b="1" dirty="0" smtClean="0"/>
                        <a:t>节</a:t>
                      </a:r>
                      <a:endParaRPr lang="zh-CN" altLang="en-US" b="1" dirty="0"/>
                    </a:p>
                  </a:txBody>
                  <a:tcPr/>
                </a:tc>
                <a:tc>
                  <a:txBody>
                    <a:bodyPr/>
                    <a:lstStyle/>
                    <a:p>
                      <a:r>
                        <a:rPr lang="zh-CN" altLang="en-US" dirty="0" smtClean="0"/>
                        <a:t>专利转让</a:t>
                      </a:r>
                      <a:endParaRPr lang="zh-CN" altLang="en-US" dirty="0"/>
                    </a:p>
                  </a:txBody>
                  <a:tcPr/>
                </a:tc>
                <a:tc rowSpan="2">
                  <a:txBody>
                    <a:bodyPr/>
                    <a:lstStyle/>
                    <a:p>
                      <a:r>
                        <a:rPr lang="zh-CN" altLang="en-US" dirty="0" smtClean="0"/>
                        <a:t>著作权转让</a:t>
                      </a:r>
                      <a:endParaRPr lang="zh-CN" altLang="en-US" dirty="0"/>
                    </a:p>
                  </a:txBody>
                  <a:tcPr/>
                </a:tc>
                <a:tc rowSpan="2">
                  <a:txBody>
                    <a:bodyPr/>
                    <a:lstStyle/>
                    <a:p>
                      <a:r>
                        <a:rPr lang="zh-CN" altLang="en-US" dirty="0" smtClean="0"/>
                        <a:t>品种权转让</a:t>
                      </a:r>
                      <a:endParaRPr lang="zh-CN" altLang="en-US" dirty="0"/>
                    </a:p>
                  </a:txBody>
                  <a:tcPr/>
                </a:tc>
                <a:tc rowSpan="2">
                  <a:txBody>
                    <a:bodyPr/>
                    <a:lstStyle/>
                    <a:p>
                      <a:r>
                        <a:rPr lang="zh-CN" altLang="en-US" dirty="0" smtClean="0"/>
                        <a:t>技术秘密转让</a:t>
                      </a:r>
                      <a:endParaRPr lang="zh-CN" altLang="en-US" dirty="0"/>
                    </a:p>
                  </a:txBody>
                  <a:tcPr/>
                </a:tc>
                <a:tc rowSpan="2">
                  <a:txBody>
                    <a:bodyPr/>
                    <a:lstStyle/>
                    <a:p>
                      <a:r>
                        <a:rPr lang="zh-CN" altLang="en-US" dirty="0" smtClean="0"/>
                        <a:t>布图设计权转让</a:t>
                      </a:r>
                      <a:endParaRPr lang="zh-CN" altLang="en-US" dirty="0"/>
                    </a:p>
                  </a:txBody>
                  <a:tcPr/>
                </a:tc>
                <a:extLst>
                  <a:ext uri="{0D108BD9-81ED-4DB2-BD59-A6C34878D82A}">
                    <a16:rowId xmlns:a16="http://schemas.microsoft.com/office/drawing/2014/main" val="4106273116"/>
                  </a:ext>
                </a:extLst>
              </a:tr>
              <a:tr h="452938">
                <a:tc vMerge="1">
                  <a:txBody>
                    <a:bodyPr/>
                    <a:lstStyle/>
                    <a:p>
                      <a:endParaRPr lang="zh-CN" altLang="en-US"/>
                    </a:p>
                  </a:txBody>
                  <a:tcPr/>
                </a:tc>
                <a:tc>
                  <a:txBody>
                    <a:bodyPr/>
                    <a:lstStyle/>
                    <a:p>
                      <a:r>
                        <a:rPr lang="zh-CN" altLang="en-US" dirty="0" smtClean="0"/>
                        <a:t>专利申请权转让</a:t>
                      </a:r>
                      <a:endParaRPr lang="zh-CN" altLang="en-US" dirty="0"/>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727290700"/>
                  </a:ext>
                </a:extLst>
              </a:tr>
              <a:tr h="647054">
                <a:tc vMerge="1">
                  <a:txBody>
                    <a:bodyPr/>
                    <a:lstStyle/>
                    <a:p>
                      <a:endParaRPr lang="zh-CN" altLang="en-US"/>
                    </a:p>
                  </a:txBody>
                  <a:tcPr/>
                </a:tc>
                <a:tc>
                  <a:txBody>
                    <a:bodyPr/>
                    <a:lstStyle/>
                    <a:p>
                      <a:r>
                        <a:rPr lang="zh-CN" altLang="en-US" dirty="0" smtClean="0"/>
                        <a:t>专利许可</a:t>
                      </a:r>
                      <a:endParaRPr lang="zh-CN" altLang="en-US" dirty="0"/>
                    </a:p>
                  </a:txBody>
                  <a:tcPr/>
                </a:tc>
                <a:tc>
                  <a:txBody>
                    <a:bodyPr/>
                    <a:lstStyle/>
                    <a:p>
                      <a:r>
                        <a:rPr lang="zh-CN" altLang="en-US" dirty="0" smtClean="0"/>
                        <a:t>著作权许可</a:t>
                      </a:r>
                      <a:endParaRPr lang="zh-CN" altLang="en-US" dirty="0"/>
                    </a:p>
                  </a:txBody>
                  <a:tcPr/>
                </a:tc>
                <a:tc>
                  <a:txBody>
                    <a:bodyPr/>
                    <a:lstStyle/>
                    <a:p>
                      <a:r>
                        <a:rPr lang="zh-CN" altLang="en-US" dirty="0" smtClean="0"/>
                        <a:t>品种权转让</a:t>
                      </a:r>
                    </a:p>
                    <a:p>
                      <a:endParaRPr lang="zh-CN" altLang="en-US" dirty="0"/>
                    </a:p>
                  </a:txBody>
                  <a:tcPr/>
                </a:tc>
                <a:tc>
                  <a:txBody>
                    <a:bodyPr/>
                    <a:lstStyle/>
                    <a:p>
                      <a:r>
                        <a:rPr lang="zh-CN" altLang="en-US" dirty="0" smtClean="0"/>
                        <a:t>技术秘密许可</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布图设计权许可</a:t>
                      </a:r>
                    </a:p>
                    <a:p>
                      <a:endParaRPr lang="zh-CN" altLang="en-US" dirty="0"/>
                    </a:p>
                  </a:txBody>
                  <a:tcPr/>
                </a:tc>
                <a:extLst>
                  <a:ext uri="{0D108BD9-81ED-4DB2-BD59-A6C34878D82A}">
                    <a16:rowId xmlns:a16="http://schemas.microsoft.com/office/drawing/2014/main" val="2573289765"/>
                  </a:ext>
                </a:extLst>
              </a:tr>
              <a:tr h="452938">
                <a:tc vMerge="1">
                  <a:txBody>
                    <a:bodyPr/>
                    <a:lstStyle/>
                    <a:p>
                      <a:endParaRPr lang="zh-CN" altLang="en-US"/>
                    </a:p>
                  </a:txBody>
                  <a:tcPr/>
                </a:tc>
                <a:tc>
                  <a:txBody>
                    <a:bodyPr/>
                    <a:lstStyle/>
                    <a:p>
                      <a:r>
                        <a:rPr lang="zh-CN" altLang="en-US" dirty="0" smtClean="0"/>
                        <a:t>专利作价入股</a:t>
                      </a:r>
                      <a:endParaRPr lang="zh-CN" altLang="en-US" dirty="0"/>
                    </a:p>
                  </a:txBody>
                  <a:tcPr/>
                </a:tc>
                <a:tc>
                  <a:txBody>
                    <a:bodyPr/>
                    <a:lstStyle/>
                    <a:p>
                      <a:r>
                        <a:rPr lang="zh-CN" altLang="en-US" dirty="0" smtClean="0"/>
                        <a:t>著作权作价入股</a:t>
                      </a:r>
                      <a:endParaRPr lang="zh-CN" altLang="en-US" dirty="0"/>
                    </a:p>
                  </a:txBody>
                  <a:tcPr/>
                </a:tc>
                <a:tc>
                  <a:txBody>
                    <a:bodyPr/>
                    <a:lstStyle/>
                    <a:p>
                      <a:r>
                        <a:rPr lang="zh-CN" altLang="en-US" dirty="0" smtClean="0"/>
                        <a:t>品种权作价入股</a:t>
                      </a:r>
                    </a:p>
                  </a:txBody>
                  <a:tcPr/>
                </a:tc>
                <a:tc>
                  <a:txBody>
                    <a:bodyPr/>
                    <a:lstStyle/>
                    <a:p>
                      <a:r>
                        <a:rPr lang="zh-CN" altLang="en-US" dirty="0" smtClean="0"/>
                        <a:t>技术秘密作价入股</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布图设计权作价入股</a:t>
                      </a:r>
                    </a:p>
                  </a:txBody>
                  <a:tcPr/>
                </a:tc>
                <a:extLst>
                  <a:ext uri="{0D108BD9-81ED-4DB2-BD59-A6C34878D82A}">
                    <a16:rowId xmlns:a16="http://schemas.microsoft.com/office/drawing/2014/main" val="2660395502"/>
                  </a:ext>
                </a:extLst>
              </a:tr>
              <a:tr h="260228">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Arial"/>
                          <a:ea typeface="微软雅黑"/>
                          <a:cs typeface="+mn-cs"/>
                        </a:rPr>
                        <a:t>自行使用</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Arial"/>
                          <a:ea typeface="微软雅黑"/>
                          <a:cs typeface="+mn-cs"/>
                        </a:rPr>
                        <a:t>自行使用</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Arial"/>
                          <a:ea typeface="微软雅黑"/>
                          <a:cs typeface="+mn-cs"/>
                        </a:rPr>
                        <a:t>自行使用</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Arial"/>
                          <a:ea typeface="微软雅黑"/>
                          <a:cs typeface="+mn-cs"/>
                        </a:rPr>
                        <a:t>自行使用</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Arial"/>
                          <a:ea typeface="微软雅黑"/>
                          <a:cs typeface="+mn-cs"/>
                        </a:rPr>
                        <a:t>自行使用</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a:txBody>
                  <a:tcPr/>
                </a:tc>
                <a:extLst>
                  <a:ext uri="{0D108BD9-81ED-4DB2-BD59-A6C34878D82A}">
                    <a16:rowId xmlns:a16="http://schemas.microsoft.com/office/drawing/2014/main" val="2999315961"/>
                  </a:ext>
                </a:extLst>
              </a:tr>
            </a:tbl>
          </a:graphicData>
        </a:graphic>
      </p:graphicFrame>
      <p:sp>
        <p:nvSpPr>
          <p:cNvPr id="11" name="文本框 10"/>
          <p:cNvSpPr txBox="1"/>
          <p:nvPr/>
        </p:nvSpPr>
        <p:spPr>
          <a:xfrm>
            <a:off x="2110902" y="6201984"/>
            <a:ext cx="6731541" cy="369332"/>
          </a:xfrm>
          <a:prstGeom prst="rect">
            <a:avLst/>
          </a:prstGeom>
          <a:noFill/>
        </p:spPr>
        <p:txBody>
          <a:bodyPr wrap="square" rtlCol="0">
            <a:spAutoFit/>
          </a:bodyPr>
          <a:lstStyle/>
          <a:p>
            <a:r>
              <a:rPr lang="zh-CN" altLang="en-US" b="1" dirty="0" smtClean="0">
                <a:solidFill>
                  <a:srgbClr val="FF0000"/>
                </a:solidFill>
              </a:rPr>
              <a:t>注意：合同是否具有涉外因素而在合同签订程序上有所不同</a:t>
            </a:r>
            <a:endParaRPr lang="zh-CN" altLang="en-US" b="1" dirty="0">
              <a:solidFill>
                <a:srgbClr val="FF0000"/>
              </a:solidFill>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59</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28893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0066FF"/>
                </a:solidFill>
              </a:rPr>
              <a:t>近年与科技成果有关的部门规章</a:t>
            </a:r>
            <a:endParaRPr lang="zh-CN" altLang="en-US" sz="3600" b="1" dirty="0">
              <a:solidFill>
                <a:srgbClr val="0066FF"/>
              </a:solidFill>
            </a:endParaRPr>
          </a:p>
        </p:txBody>
      </p:sp>
      <p:pic>
        <p:nvPicPr>
          <p:cNvPr id="4" name="内容占位符 3"/>
          <p:cNvPicPr>
            <a:picLocks noGrp="1" noChangeAspect="1"/>
          </p:cNvPicPr>
          <p:nvPr>
            <p:ph idx="1"/>
          </p:nvPr>
        </p:nvPicPr>
        <p:blipFill>
          <a:blip r:embed="rId3"/>
          <a:stretch>
            <a:fillRect/>
          </a:stretch>
        </p:blipFill>
        <p:spPr>
          <a:xfrm>
            <a:off x="609600" y="1108953"/>
            <a:ext cx="10972800" cy="5612521"/>
          </a:xfrm>
          <a:prstGeom prst="rect">
            <a:avLst/>
          </a:prstGeom>
        </p:spPr>
      </p:pic>
      <p:sp>
        <p:nvSpPr>
          <p:cNvPr id="3" name="页脚占位符 2"/>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6</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850322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B5631E08-1EA5-4230-BF6B-BF6F6CE49EFC}"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60</a:t>
            </a:fld>
            <a:endParaRPr kumimoji="0" lang="en-US" altLang="zh-CN"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355330" name="Rectangle 2"/>
          <p:cNvSpPr>
            <a:spLocks noGrp="1" noChangeArrowheads="1"/>
          </p:cNvSpPr>
          <p:nvPr>
            <p:ph type="title"/>
          </p:nvPr>
        </p:nvSpPr>
        <p:spPr>
          <a:xfrm>
            <a:off x="1213843" y="-1"/>
            <a:ext cx="10538791" cy="1021543"/>
          </a:xfrm>
        </p:spPr>
        <p:txBody>
          <a:bodyPr/>
          <a:lstStyle/>
          <a:p>
            <a:r>
              <a:rPr lang="zh-CN" altLang="en-US" dirty="0" smtClean="0"/>
              <a:t>涉外科技</a:t>
            </a:r>
            <a:r>
              <a:rPr lang="zh-CN" altLang="en-US" dirty="0"/>
              <a:t>合作中</a:t>
            </a:r>
            <a:r>
              <a:rPr lang="zh-CN" altLang="en-US" dirty="0" smtClean="0"/>
              <a:t>遵循技术出口的</a:t>
            </a:r>
            <a:r>
              <a:rPr lang="zh-CN" altLang="en-US" dirty="0"/>
              <a:t>规定</a:t>
            </a:r>
          </a:p>
        </p:txBody>
      </p:sp>
      <p:sp>
        <p:nvSpPr>
          <p:cNvPr id="355331" name="Rectangle 3"/>
          <p:cNvSpPr>
            <a:spLocks noGrp="1" noChangeArrowheads="1"/>
          </p:cNvSpPr>
          <p:nvPr>
            <p:ph type="body" idx="1"/>
          </p:nvPr>
        </p:nvSpPr>
        <p:spPr>
          <a:xfrm>
            <a:off x="1071969" y="1456921"/>
            <a:ext cx="9433903" cy="4464050"/>
          </a:xfrm>
        </p:spPr>
        <p:txBody>
          <a:bodyPr/>
          <a:lstStyle/>
          <a:p>
            <a:pPr>
              <a:lnSpc>
                <a:spcPct val="90000"/>
              </a:lnSpc>
            </a:pPr>
            <a:r>
              <a:rPr lang="zh-CN" altLang="en-US" sz="2400" dirty="0"/>
              <a:t>例如：协议双方同意相互提供每一方合理要求的信息，以支持另一方履行其在本合作协议下的义务，但须遵循美国和中华人民共和国的国家出口限制、法律和规章，包括</a:t>
            </a:r>
            <a:r>
              <a:rPr lang="en-US" altLang="zh-CN" sz="2400" dirty="0"/>
              <a:t>《</a:t>
            </a:r>
            <a:r>
              <a:rPr lang="zh-CN" altLang="en-US" sz="2400" dirty="0"/>
              <a:t>中华人民共和国技术进出口管理条例</a:t>
            </a:r>
            <a:r>
              <a:rPr lang="en-US" altLang="zh-CN" sz="2400" dirty="0"/>
              <a:t>》</a:t>
            </a:r>
            <a:r>
              <a:rPr lang="zh-CN" altLang="en-US" sz="2400" dirty="0"/>
              <a:t>。</a:t>
            </a:r>
          </a:p>
          <a:p>
            <a:pPr>
              <a:lnSpc>
                <a:spcPct val="90000"/>
              </a:lnSpc>
            </a:pPr>
            <a:r>
              <a:rPr lang="zh-CN" altLang="en-US" sz="2400" dirty="0"/>
              <a:t>如果</a:t>
            </a:r>
            <a:r>
              <a:rPr lang="en-US" altLang="zh-CN" sz="2400" dirty="0"/>
              <a:t>XX</a:t>
            </a:r>
            <a:r>
              <a:rPr lang="zh-CN" altLang="en-US" sz="2400" dirty="0"/>
              <a:t>研究所从波音接收了需要遵循美国政府出口法律的信息，波音应当在向</a:t>
            </a:r>
            <a:r>
              <a:rPr lang="en-US" altLang="zh-CN" sz="2400" dirty="0"/>
              <a:t>XX</a:t>
            </a:r>
            <a:r>
              <a:rPr lang="zh-CN" altLang="en-US" sz="2400" dirty="0"/>
              <a:t>研究所披露相关信息之前</a:t>
            </a:r>
            <a:r>
              <a:rPr lang="zh-CN" altLang="en-US" sz="2400" b="1" dirty="0"/>
              <a:t>书面标识</a:t>
            </a:r>
            <a:r>
              <a:rPr lang="zh-CN" altLang="en-US" sz="2400" dirty="0"/>
              <a:t>需要遵循适用的美国出口法律的信息，且</a:t>
            </a:r>
            <a:r>
              <a:rPr lang="en-US" altLang="zh-CN" sz="2400" dirty="0"/>
              <a:t>XX</a:t>
            </a:r>
            <a:r>
              <a:rPr lang="zh-CN" altLang="en-US" sz="2400" dirty="0"/>
              <a:t>研究所同意遵循所有相关的出口法律。如果波音从</a:t>
            </a:r>
            <a:r>
              <a:rPr lang="en-US" altLang="zh-CN" sz="2400" dirty="0"/>
              <a:t>XX</a:t>
            </a:r>
            <a:r>
              <a:rPr lang="zh-CN" altLang="en-US" sz="2400" dirty="0"/>
              <a:t>研究所接收了需要遵循中国政府出口法律的信息， </a:t>
            </a:r>
            <a:r>
              <a:rPr lang="en-US" altLang="zh-CN" sz="2400" dirty="0"/>
              <a:t>XX</a:t>
            </a:r>
            <a:r>
              <a:rPr lang="zh-CN" altLang="en-US" sz="2400" dirty="0"/>
              <a:t>研究所应当在向波音披露相关信息之前书面标识需要遵循适用的中国出口法律的信息，且波音同意遵循所有相关的出口法律。 </a:t>
            </a:r>
            <a:endParaRPr lang="en-US" altLang="zh-CN" sz="2400" dirty="0" smtClean="0"/>
          </a:p>
          <a:p>
            <a:pPr>
              <a:lnSpc>
                <a:spcPct val="90000"/>
              </a:lnSpc>
            </a:pPr>
            <a:endParaRPr lang="zh-CN" altLang="en-US" sz="2400" dirty="0"/>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7326398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340768"/>
            <a:ext cx="10864174" cy="5061482"/>
          </a:xfrm>
        </p:spPr>
        <p:txBody>
          <a:bodyPr/>
          <a:lstStyle/>
          <a:p>
            <a:pPr eaLnBrk="1" hangingPunct="1">
              <a:buNone/>
            </a:pPr>
            <a:r>
              <a:rPr lang="zh-CN" altLang="en-US" b="1" dirty="0" smtClean="0">
                <a:latin typeface="楷体" panose="02010609060101010101" pitchFamily="49" charset="-122"/>
                <a:ea typeface="楷体" panose="02010609060101010101" pitchFamily="49" charset="-122"/>
              </a:rPr>
              <a:t> 江苏泉溪环保股份有限公司诉中国科学院电工研究所</a:t>
            </a:r>
            <a:r>
              <a:rPr lang="zh-CN" altLang="en-US" b="1" dirty="0">
                <a:latin typeface="楷体" panose="02010609060101010101" pitchFamily="49" charset="-122"/>
                <a:ea typeface="楷体" panose="02010609060101010101" pitchFamily="49" charset="-122"/>
              </a:rPr>
              <a:t>科技成果转化合同纠纷</a:t>
            </a:r>
            <a:r>
              <a:rPr lang="zh-CN" altLang="en-US" b="1" dirty="0" smtClean="0">
                <a:latin typeface="楷体" panose="02010609060101010101" pitchFamily="49" charset="-122"/>
                <a:ea typeface="楷体" panose="02010609060101010101" pitchFamily="49" charset="-122"/>
              </a:rPr>
              <a:t>案  （</a:t>
            </a:r>
            <a:r>
              <a:rPr lang="en-US" altLang="zh-CN" b="1" dirty="0">
                <a:latin typeface="楷体" panose="02010609060101010101" pitchFamily="49" charset="-122"/>
                <a:ea typeface="楷体" panose="02010609060101010101" pitchFamily="49" charset="-122"/>
              </a:rPr>
              <a:t>2004</a:t>
            </a:r>
            <a:r>
              <a:rPr lang="zh-CN" altLang="en-US" b="1" dirty="0">
                <a:latin typeface="楷体" panose="02010609060101010101" pitchFamily="49" charset="-122"/>
                <a:ea typeface="楷体" panose="02010609060101010101" pitchFamily="49" charset="-122"/>
              </a:rPr>
              <a:t>）锡知初字第</a:t>
            </a:r>
            <a:r>
              <a:rPr lang="en-US" altLang="zh-CN" b="1" dirty="0">
                <a:latin typeface="楷体" panose="02010609060101010101" pitchFamily="49" charset="-122"/>
                <a:ea typeface="楷体" panose="02010609060101010101" pitchFamily="49" charset="-122"/>
              </a:rPr>
              <a:t>71</a:t>
            </a:r>
            <a:r>
              <a:rPr lang="zh-CN" altLang="en-US" b="1" dirty="0">
                <a:latin typeface="楷体" panose="02010609060101010101" pitchFamily="49" charset="-122"/>
                <a:ea typeface="楷体" panose="02010609060101010101" pitchFamily="49" charset="-122"/>
              </a:rPr>
              <a:t>号</a:t>
            </a:r>
          </a:p>
          <a:p>
            <a:endParaRPr lang="en-US" altLang="zh-CN" dirty="0" smtClean="0"/>
          </a:p>
          <a:p>
            <a:r>
              <a:rPr lang="zh-CN" altLang="en-US" sz="2400" b="1" dirty="0" smtClean="0">
                <a:latin typeface="+mj-ea"/>
                <a:ea typeface="+mj-ea"/>
              </a:rPr>
              <a:t>争议焦点一：本</a:t>
            </a:r>
            <a:r>
              <a:rPr lang="zh-CN" altLang="en-US" sz="2400" b="1" dirty="0">
                <a:latin typeface="+mj-ea"/>
                <a:ea typeface="+mj-ea"/>
              </a:rPr>
              <a:t>案所涉合同</a:t>
            </a:r>
            <a:r>
              <a:rPr lang="zh-CN" altLang="en-US" sz="2400" b="1" dirty="0" smtClean="0">
                <a:latin typeface="+mj-ea"/>
                <a:ea typeface="+mj-ea"/>
              </a:rPr>
              <a:t>性质是</a:t>
            </a:r>
            <a:r>
              <a:rPr lang="zh-CN" altLang="en-US" sz="2400" b="1" dirty="0">
                <a:latin typeface="+mj-ea"/>
                <a:ea typeface="+mj-ea"/>
              </a:rPr>
              <a:t>专利实施许可</a:t>
            </a:r>
            <a:r>
              <a:rPr lang="zh-CN" altLang="en-US" sz="2400" b="1" dirty="0" smtClean="0">
                <a:latin typeface="+mj-ea"/>
                <a:ea typeface="+mj-ea"/>
              </a:rPr>
              <a:t>合同还是技术</a:t>
            </a:r>
            <a:r>
              <a:rPr lang="zh-CN" altLang="en-US" sz="2400" b="1" dirty="0">
                <a:latin typeface="+mj-ea"/>
                <a:ea typeface="+mj-ea"/>
              </a:rPr>
              <a:t>合作开发</a:t>
            </a:r>
            <a:r>
              <a:rPr lang="zh-CN" altLang="en-US" sz="2400" b="1" dirty="0" smtClean="0">
                <a:latin typeface="+mj-ea"/>
                <a:ea typeface="+mj-ea"/>
              </a:rPr>
              <a:t>合同？</a:t>
            </a:r>
            <a:r>
              <a:rPr lang="en-US" altLang="zh-CN" sz="2400" dirty="0" smtClean="0">
                <a:latin typeface="+mj-ea"/>
                <a:ea typeface="+mj-ea"/>
              </a:rPr>
              <a:t>《</a:t>
            </a:r>
            <a:r>
              <a:rPr lang="zh-CN" altLang="en-US" sz="2400" dirty="0">
                <a:latin typeface="+mj-ea"/>
                <a:ea typeface="+mj-ea"/>
              </a:rPr>
              <a:t>最高人民法院关于审理技术合同纠纷案件适用法律若干问题的解释</a:t>
            </a:r>
            <a:r>
              <a:rPr lang="en-US" altLang="zh-CN" sz="2400" dirty="0">
                <a:latin typeface="+mj-ea"/>
                <a:ea typeface="+mj-ea"/>
              </a:rPr>
              <a:t>》</a:t>
            </a:r>
            <a:r>
              <a:rPr lang="zh-CN" altLang="en-US" sz="2400" dirty="0">
                <a:latin typeface="+mj-ea"/>
                <a:ea typeface="+mj-ea"/>
              </a:rPr>
              <a:t>第十九条规定：技术开发合同当事人一方仅提供资金、设备、材料等物质条件或者承担辅助协作事项，另一方进行研究开发工作的，属于委托开发合同，同时结合双方当事人签订的</a:t>
            </a:r>
            <a:r>
              <a:rPr lang="en-US" altLang="zh-CN" sz="2400" dirty="0">
                <a:latin typeface="+mj-ea"/>
                <a:ea typeface="+mj-ea"/>
              </a:rPr>
              <a:t>《</a:t>
            </a:r>
            <a:r>
              <a:rPr lang="zh-CN" altLang="en-US" sz="2400" dirty="0">
                <a:latin typeface="+mj-ea"/>
                <a:ea typeface="+mj-ea"/>
              </a:rPr>
              <a:t>技术开发合同书</a:t>
            </a:r>
            <a:r>
              <a:rPr lang="en-US" altLang="zh-CN" sz="2400" dirty="0">
                <a:latin typeface="+mj-ea"/>
                <a:ea typeface="+mj-ea"/>
              </a:rPr>
              <a:t>》</a:t>
            </a:r>
            <a:r>
              <a:rPr lang="zh-CN" altLang="en-US" sz="2400" dirty="0">
                <a:latin typeface="+mj-ea"/>
                <a:ea typeface="+mj-ea"/>
              </a:rPr>
              <a:t>中第八条的约定，本案应当具体</a:t>
            </a:r>
            <a:r>
              <a:rPr lang="zh-CN" altLang="en-US" sz="2400" b="1" dirty="0">
                <a:solidFill>
                  <a:srgbClr val="FF0000"/>
                </a:solidFill>
                <a:latin typeface="+mj-ea"/>
                <a:ea typeface="+mj-ea"/>
              </a:rPr>
              <a:t>参照技术委托开发合同</a:t>
            </a:r>
            <a:r>
              <a:rPr lang="zh-CN" altLang="en-US" sz="2400" dirty="0">
                <a:latin typeface="+mj-ea"/>
                <a:ea typeface="+mj-ea"/>
              </a:rPr>
              <a:t>的有关法律规定。泉溪公司认为该合同性质应为</a:t>
            </a:r>
            <a:r>
              <a:rPr lang="zh-CN" altLang="en-US" sz="2400" b="1" dirty="0">
                <a:solidFill>
                  <a:srgbClr val="FF0000"/>
                </a:solidFill>
                <a:latin typeface="+mj-ea"/>
                <a:ea typeface="+mj-ea"/>
              </a:rPr>
              <a:t>专利实施许可合同</a:t>
            </a:r>
            <a:r>
              <a:rPr lang="zh-CN" altLang="en-US" sz="2400" dirty="0">
                <a:latin typeface="+mj-ea"/>
                <a:ea typeface="+mj-ea"/>
              </a:rPr>
              <a:t>，但从合同签订主体来看，并非专利权人（当时为空间中心）与受让人之间签订；从合同约定的费用性质来看，系研究开发经费而非专利实施许可使用费；从合同约定的具体权利义务来看，更与专利实施许可合同存在着较大差异。因此，泉溪公司对合同性质的主张本院依法不予采信。</a:t>
            </a:r>
          </a:p>
          <a:p>
            <a:endParaRPr lang="zh-CN" altLang="en-US" dirty="0"/>
          </a:p>
        </p:txBody>
      </p:sp>
      <p:sp>
        <p:nvSpPr>
          <p:cNvPr id="3" name="标题 2"/>
          <p:cNvSpPr>
            <a:spLocks noGrp="1"/>
          </p:cNvSpPr>
          <p:nvPr>
            <p:ph type="title"/>
          </p:nvPr>
        </p:nvSpPr>
        <p:spPr/>
        <p:txBody>
          <a:bodyPr/>
          <a:lstStyle/>
          <a:p>
            <a:r>
              <a:rPr lang="zh-CN" altLang="en-US" dirty="0" smtClean="0"/>
              <a:t>注意使用规范的合同名称</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61</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240761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lnSpc>
                <a:spcPct val="80000"/>
              </a:lnSpc>
              <a:buNone/>
            </a:pPr>
            <a:r>
              <a:rPr lang="en-US" altLang="zh-CN" dirty="0" smtClean="0"/>
              <a:t>     1.</a:t>
            </a:r>
            <a:r>
              <a:rPr lang="zh-CN" altLang="en-US" dirty="0" smtClean="0"/>
              <a:t>知识产权</a:t>
            </a:r>
            <a:r>
              <a:rPr lang="zh-CN" altLang="en-US" dirty="0"/>
              <a:t>的权利</a:t>
            </a:r>
            <a:r>
              <a:rPr lang="zh-CN" altLang="en-US" dirty="0" smtClean="0"/>
              <a:t>归属</a:t>
            </a:r>
            <a:endParaRPr lang="en-US" altLang="zh-CN" dirty="0" smtClean="0"/>
          </a:p>
          <a:p>
            <a:pPr eaLnBrk="1" hangingPunct="1">
              <a:lnSpc>
                <a:spcPct val="80000"/>
              </a:lnSpc>
              <a:buNone/>
            </a:pPr>
            <a:r>
              <a:rPr lang="en-US" altLang="zh-CN" b="1" dirty="0">
                <a:solidFill>
                  <a:srgbClr val="FF0000"/>
                </a:solidFill>
              </a:rPr>
              <a:t> </a:t>
            </a:r>
            <a:r>
              <a:rPr lang="en-US" altLang="zh-CN" b="1" dirty="0" smtClean="0">
                <a:solidFill>
                  <a:srgbClr val="FF0000"/>
                </a:solidFill>
              </a:rPr>
              <a:t>    2</a:t>
            </a:r>
            <a:r>
              <a:rPr lang="en-US" altLang="zh-CN" b="1" dirty="0">
                <a:solidFill>
                  <a:srgbClr val="FF0000"/>
                </a:solidFill>
              </a:rPr>
              <a:t>.</a:t>
            </a:r>
            <a:r>
              <a:rPr lang="zh-CN" altLang="en-US" b="1" dirty="0">
                <a:solidFill>
                  <a:srgbClr val="FF0000"/>
                </a:solidFill>
              </a:rPr>
              <a:t>背景</a:t>
            </a:r>
            <a:r>
              <a:rPr lang="zh-CN" altLang="en-US" b="1" dirty="0" smtClean="0">
                <a:solidFill>
                  <a:srgbClr val="FF0000"/>
                </a:solidFill>
              </a:rPr>
              <a:t>知识产权</a:t>
            </a:r>
            <a:r>
              <a:rPr lang="zh-CN" altLang="en-US" b="1" dirty="0">
                <a:solidFill>
                  <a:srgbClr val="FF0000"/>
                </a:solidFill>
              </a:rPr>
              <a:t>和项目知识产权</a:t>
            </a:r>
            <a:endParaRPr lang="en-US" altLang="zh-CN" b="1" dirty="0">
              <a:solidFill>
                <a:srgbClr val="FF0000"/>
              </a:solidFill>
            </a:endParaRPr>
          </a:p>
          <a:p>
            <a:pPr eaLnBrk="1" hangingPunct="1">
              <a:lnSpc>
                <a:spcPct val="80000"/>
              </a:lnSpc>
              <a:buNone/>
            </a:pPr>
            <a:r>
              <a:rPr lang="en-US" altLang="zh-CN" dirty="0" smtClean="0"/>
              <a:t>     </a:t>
            </a:r>
            <a:r>
              <a:rPr lang="en-US" altLang="zh-CN" dirty="0"/>
              <a:t>3</a:t>
            </a:r>
            <a:r>
              <a:rPr lang="en-US" altLang="zh-CN" dirty="0" smtClean="0"/>
              <a:t>.</a:t>
            </a:r>
            <a:r>
              <a:rPr lang="zh-CN" altLang="en-US" dirty="0" smtClean="0"/>
              <a:t> 知识产权</a:t>
            </a:r>
            <a:r>
              <a:rPr lang="zh-CN" altLang="en-US" dirty="0"/>
              <a:t>的商业化</a:t>
            </a:r>
            <a:r>
              <a:rPr lang="zh-CN" altLang="en-US" dirty="0" smtClean="0"/>
              <a:t>运用</a:t>
            </a:r>
            <a:endParaRPr lang="en-US" altLang="zh-CN" dirty="0" smtClean="0"/>
          </a:p>
          <a:p>
            <a:pPr eaLnBrk="1" hangingPunct="1">
              <a:lnSpc>
                <a:spcPct val="80000"/>
              </a:lnSpc>
              <a:buNone/>
            </a:pPr>
            <a:r>
              <a:rPr lang="en-US" altLang="zh-CN" dirty="0"/>
              <a:t> </a:t>
            </a:r>
            <a:r>
              <a:rPr lang="en-US" altLang="zh-CN" dirty="0" smtClean="0"/>
              <a:t>    4.</a:t>
            </a:r>
            <a:r>
              <a:rPr lang="zh-CN" altLang="en-US" dirty="0" smtClean="0"/>
              <a:t>权利</a:t>
            </a:r>
            <a:r>
              <a:rPr lang="zh-CN" altLang="en-US" dirty="0"/>
              <a:t>保证和责任免除 </a:t>
            </a:r>
            <a:endParaRPr lang="en-US" altLang="zh-CN" dirty="0" smtClean="0"/>
          </a:p>
          <a:p>
            <a:pPr eaLnBrk="1" hangingPunct="1">
              <a:lnSpc>
                <a:spcPct val="80000"/>
              </a:lnSpc>
              <a:buNone/>
            </a:pPr>
            <a:r>
              <a:rPr lang="en-US" altLang="zh-CN" dirty="0" smtClean="0"/>
              <a:t>     </a:t>
            </a:r>
            <a:r>
              <a:rPr lang="en-US" altLang="zh-CN" b="1" dirty="0" smtClean="0">
                <a:solidFill>
                  <a:schemeClr val="accent3"/>
                </a:solidFill>
              </a:rPr>
              <a:t>5.</a:t>
            </a:r>
            <a:r>
              <a:rPr lang="zh-CN" altLang="en-US" b="1" dirty="0" smtClean="0">
                <a:solidFill>
                  <a:schemeClr val="accent3"/>
                </a:solidFill>
              </a:rPr>
              <a:t>保密条款</a:t>
            </a:r>
          </a:p>
          <a:p>
            <a:pPr eaLnBrk="1" hangingPunct="1">
              <a:lnSpc>
                <a:spcPct val="80000"/>
              </a:lnSpc>
              <a:buNone/>
            </a:pPr>
            <a:endParaRPr lang="zh-CN" altLang="en-US" dirty="0"/>
          </a:p>
          <a:p>
            <a:endParaRPr lang="zh-CN" altLang="en-US" dirty="0"/>
          </a:p>
        </p:txBody>
      </p:sp>
      <p:sp>
        <p:nvSpPr>
          <p:cNvPr id="3" name="标题 2"/>
          <p:cNvSpPr>
            <a:spLocks noGrp="1"/>
          </p:cNvSpPr>
          <p:nvPr>
            <p:ph type="title"/>
          </p:nvPr>
        </p:nvSpPr>
        <p:spPr/>
        <p:txBody>
          <a:bodyPr>
            <a:normAutofit/>
          </a:bodyPr>
          <a:lstStyle/>
          <a:p>
            <a:r>
              <a:rPr lang="zh-CN" altLang="en-US" dirty="0" smtClean="0"/>
              <a:t>   （二）关注与知识产权有关</a:t>
            </a:r>
            <a:r>
              <a:rPr lang="zh-CN" altLang="en-US" dirty="0"/>
              <a:t>合同的</a:t>
            </a:r>
            <a:r>
              <a:rPr lang="zh-CN" altLang="en-US" dirty="0" smtClean="0"/>
              <a:t>特殊条款</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62</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4121124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872484" y="-88085"/>
            <a:ext cx="8229600" cy="1143000"/>
          </a:xfrm>
        </p:spPr>
        <p:txBody>
          <a:bodyPr/>
          <a:lstStyle/>
          <a:p>
            <a:pPr fontAlgn="auto"/>
            <a:r>
              <a:rPr lang="en-US" altLang="zh-CN" sz="3600" noProof="1" smtClean="0"/>
              <a:t>1.     </a:t>
            </a:r>
            <a:r>
              <a:rPr lang="zh-CN" altLang="en-US" sz="3600" noProof="1" smtClean="0"/>
              <a:t>背景</a:t>
            </a:r>
            <a:r>
              <a:rPr lang="zh-CN" altLang="en-US" sz="3600" noProof="1"/>
              <a:t>知识产权</a:t>
            </a:r>
          </a:p>
        </p:txBody>
      </p:sp>
      <p:sp>
        <p:nvSpPr>
          <p:cNvPr id="43010" name="内容占位符 2"/>
          <p:cNvSpPr>
            <a:spLocks noGrp="1" noChangeArrowheads="1"/>
          </p:cNvSpPr>
          <p:nvPr>
            <p:ph idx="1"/>
          </p:nvPr>
        </p:nvSpPr>
        <p:spPr>
          <a:xfrm>
            <a:off x="963038" y="1268414"/>
            <a:ext cx="10272409" cy="5303837"/>
          </a:xfrm>
        </p:spPr>
        <p:txBody>
          <a:bodyPr/>
          <a:lstStyle/>
          <a:p>
            <a:r>
              <a:rPr lang="zh-CN" altLang="en-US" dirty="0" smtClean="0"/>
              <a:t>（</a:t>
            </a:r>
            <a:r>
              <a:rPr lang="en-US" altLang="zh-CN" dirty="0" smtClean="0"/>
              <a:t>1</a:t>
            </a:r>
            <a:r>
              <a:rPr lang="zh-CN" altLang="en-US" dirty="0" smtClean="0"/>
              <a:t>）背景</a:t>
            </a:r>
            <a:r>
              <a:rPr lang="zh-CN" altLang="en-US" dirty="0"/>
              <a:t>知识产权的概念及范围</a:t>
            </a:r>
            <a:endParaRPr lang="en-US" altLang="zh-CN" dirty="0"/>
          </a:p>
          <a:p>
            <a:r>
              <a:rPr lang="zh-CN" altLang="en-US" dirty="0"/>
              <a:t>背景知识产权（</a:t>
            </a:r>
            <a:r>
              <a:rPr lang="en-US" altLang="zh-CN" dirty="0"/>
              <a:t>Background Intellectual Property</a:t>
            </a:r>
            <a:r>
              <a:rPr lang="zh-CN" altLang="en-US" dirty="0"/>
              <a:t>）是指在合同生效之日前属于合同任何一方，由该方提供给合同双方在</a:t>
            </a:r>
            <a:r>
              <a:rPr lang="zh-CN" altLang="en-US" dirty="0">
                <a:solidFill>
                  <a:srgbClr val="0000FF"/>
                </a:solidFill>
              </a:rPr>
              <a:t>合同有效期间</a:t>
            </a:r>
            <a:r>
              <a:rPr lang="zh-CN" altLang="en-US" dirty="0"/>
              <a:t>为项目研究之目的而使用的知识产权。</a:t>
            </a:r>
            <a:endParaRPr lang="en-US" altLang="zh-CN" dirty="0"/>
          </a:p>
          <a:p>
            <a:endParaRPr lang="en-US" altLang="zh-CN" dirty="0">
              <a:solidFill>
                <a:srgbClr val="FF0000"/>
              </a:solidFill>
            </a:endParaRPr>
          </a:p>
          <a:p>
            <a:r>
              <a:rPr lang="zh-CN" altLang="en-US" dirty="0">
                <a:solidFill>
                  <a:srgbClr val="FF0000"/>
                </a:solidFill>
              </a:rPr>
              <a:t>注意：一般是指合同签订前一方享有的知识产权；有时还包括在合作过程中另一方产生的归属己方的知识产权可能被划定在背景知识产权范围之内</a:t>
            </a:r>
            <a:r>
              <a:rPr lang="zh-CN" altLang="en-US" sz="2400" dirty="0">
                <a:solidFill>
                  <a:srgbClr val="FF0000"/>
                </a:solidFill>
              </a:rPr>
              <a:t>。</a:t>
            </a:r>
            <a:endParaRPr lang="en-US" altLang="zh-CN" sz="2400" dirty="0">
              <a:solidFill>
                <a:srgbClr val="FF0000"/>
              </a:solidFill>
            </a:endParaRPr>
          </a:p>
        </p:txBody>
      </p:sp>
      <p:sp>
        <p:nvSpPr>
          <p:cNvPr id="4" name="灯片编号占位符 3"/>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95444D4-16D0-4A69-9B98-E719B70F2082}"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63</a:t>
            </a:fld>
            <a:endPar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1656565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FEA57D2-DD7B-4951-A96E-A65F74D0B984}"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64</a:t>
            </a:fld>
            <a:endParaRPr kumimoji="0" lang="en-US" altLang="zh-CN"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58370" name="Rectangle 2"/>
          <p:cNvSpPr>
            <a:spLocks noGrp="1"/>
          </p:cNvSpPr>
          <p:nvPr>
            <p:ph type="title"/>
          </p:nvPr>
        </p:nvSpPr>
        <p:spPr>
          <a:xfrm>
            <a:off x="887142" y="-112036"/>
            <a:ext cx="8043862" cy="1143000"/>
          </a:xfrm>
        </p:spPr>
        <p:txBody>
          <a:bodyPr/>
          <a:lstStyle/>
          <a:p>
            <a:pPr fontAlgn="auto"/>
            <a:r>
              <a:rPr lang="zh-CN" altLang="en-US" noProof="1"/>
              <a:t>签订背景知识产权条款时注意：</a:t>
            </a:r>
          </a:p>
        </p:txBody>
      </p:sp>
      <p:sp>
        <p:nvSpPr>
          <p:cNvPr id="47107" name="Rectangle 3"/>
          <p:cNvSpPr>
            <a:spLocks noGrp="1" noChangeArrowheads="1"/>
          </p:cNvSpPr>
          <p:nvPr>
            <p:ph idx="1"/>
          </p:nvPr>
        </p:nvSpPr>
        <p:spPr>
          <a:xfrm>
            <a:off x="988978" y="1270742"/>
            <a:ext cx="10364822" cy="4129088"/>
          </a:xfrm>
        </p:spPr>
        <p:txBody>
          <a:bodyPr/>
          <a:lstStyle/>
          <a:p>
            <a:r>
              <a:rPr lang="zh-CN" altLang="en-US" dirty="0"/>
              <a:t>在签订合同之前需要缜密思考究竟需要提供哪些背景知识产权以及提供多少背景知识产权才能既有利于项目的顺利开展，又不会损害自己基于本项目知识产权所享有的商业利益。</a:t>
            </a:r>
            <a:endParaRPr lang="en-US" altLang="zh-CN" dirty="0"/>
          </a:p>
          <a:p>
            <a:r>
              <a:rPr lang="zh-CN" altLang="en-US" dirty="0"/>
              <a:t>协商确定后将使用于项目的背景知识产权详细列明在附件中，同时对每一项背景知识产权的权属关系以及使用限制都应做出详细规定。</a:t>
            </a: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42590408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901428" y="-190465"/>
            <a:ext cx="10452371" cy="1143000"/>
          </a:xfrm>
        </p:spPr>
        <p:txBody>
          <a:bodyPr/>
          <a:lstStyle/>
          <a:p>
            <a:pPr fontAlgn="auto"/>
            <a:r>
              <a:rPr lang="zh-CN" altLang="en-US" noProof="1"/>
              <a:t>背景知识产权的使用</a:t>
            </a:r>
          </a:p>
        </p:txBody>
      </p:sp>
      <p:sp>
        <p:nvSpPr>
          <p:cNvPr id="45058" name="内容占位符 2"/>
          <p:cNvSpPr>
            <a:spLocks noGrp="1" noChangeArrowheads="1"/>
          </p:cNvSpPr>
          <p:nvPr>
            <p:ph idx="1"/>
          </p:nvPr>
        </p:nvSpPr>
        <p:spPr>
          <a:xfrm>
            <a:off x="749029" y="1134117"/>
            <a:ext cx="10184860" cy="4525962"/>
          </a:xfrm>
        </p:spPr>
        <p:txBody>
          <a:bodyPr/>
          <a:lstStyle/>
          <a:p>
            <a:r>
              <a:rPr lang="zh-CN" altLang="en-US" dirty="0"/>
              <a:t>使用目的、使用范围（主体）、使用</a:t>
            </a:r>
            <a:r>
              <a:rPr lang="zh-CN" altLang="en-US" dirty="0" smtClean="0"/>
              <a:t>方式。</a:t>
            </a:r>
            <a:endParaRPr lang="en-US" altLang="zh-CN" dirty="0" smtClean="0"/>
          </a:p>
          <a:p>
            <a:r>
              <a:rPr lang="zh-CN" altLang="en-US" dirty="0" smtClean="0"/>
              <a:t>在</a:t>
            </a:r>
            <a:r>
              <a:rPr lang="zh-CN" altLang="en-US" dirty="0"/>
              <a:t>合同项目研究期间，合同的一方许可另一方在开展本项目研究的必要范围内以</a:t>
            </a:r>
            <a:r>
              <a:rPr lang="zh-CN" altLang="en-US" dirty="0">
                <a:solidFill>
                  <a:srgbClr val="FF0000"/>
                </a:solidFill>
              </a:rPr>
              <a:t>非独占、不可转让、不可分许可且免使用费的方式</a:t>
            </a:r>
            <a:r>
              <a:rPr lang="zh-CN" altLang="en-US" dirty="0"/>
              <a:t>使用其背景知识产权。</a:t>
            </a:r>
            <a:endParaRPr lang="en-US" altLang="zh-CN" dirty="0"/>
          </a:p>
          <a:p>
            <a:r>
              <a:rPr lang="zh-CN" altLang="en-US" dirty="0"/>
              <a:t>但有时某些合作开发合同中对背景知识产权的规定有失公允</a:t>
            </a:r>
            <a:r>
              <a:rPr lang="zh-CN" altLang="en-US" dirty="0" smtClean="0"/>
              <a:t>。</a:t>
            </a:r>
            <a:endParaRPr lang="en-US" altLang="zh-CN" dirty="0" smtClean="0"/>
          </a:p>
          <a:p>
            <a:r>
              <a:rPr lang="zh-CN" altLang="en-US" sz="2000" b="1" dirty="0" smtClean="0"/>
              <a:t>例如，</a:t>
            </a:r>
            <a:r>
              <a:rPr lang="zh-CN" altLang="en-US" sz="2000" b="1" dirty="0">
                <a:solidFill>
                  <a:srgbClr val="000000"/>
                </a:solidFill>
              </a:rPr>
              <a:t>甲方委托乙方研究开发</a:t>
            </a:r>
            <a:r>
              <a:rPr lang="en-US" altLang="zh-CN" sz="2000" b="1" dirty="0">
                <a:solidFill>
                  <a:srgbClr val="000000"/>
                </a:solidFill>
              </a:rPr>
              <a:t>XXX</a:t>
            </a:r>
            <a:r>
              <a:rPr lang="zh-CN" altLang="en-US" sz="2000" b="1" dirty="0">
                <a:solidFill>
                  <a:srgbClr val="000000"/>
                </a:solidFill>
              </a:rPr>
              <a:t>（产品名称）生产技术项目，并支付研究开发经费和报酬，乙方接受委托并进行此项研究开发工作</a:t>
            </a:r>
            <a:r>
              <a:rPr lang="zh-CN" altLang="en-US" sz="2000" b="1" dirty="0" smtClean="0">
                <a:solidFill>
                  <a:srgbClr val="000000"/>
                </a:solidFill>
              </a:rPr>
              <a:t>。</a:t>
            </a:r>
            <a:endParaRPr lang="zh-CN" altLang="en-US" sz="2000" b="1" dirty="0">
              <a:solidFill>
                <a:srgbClr val="000000"/>
              </a:solidFill>
            </a:endParaRPr>
          </a:p>
          <a:p>
            <a:r>
              <a:rPr lang="zh-CN" altLang="en-US" sz="2000" b="1" dirty="0">
                <a:solidFill>
                  <a:srgbClr val="000000"/>
                </a:solidFill>
              </a:rPr>
              <a:t>第十六条  背景技术的使用</a:t>
            </a:r>
          </a:p>
          <a:p>
            <a:r>
              <a:rPr lang="zh-CN" altLang="en-US" sz="2000" b="1" dirty="0">
                <a:solidFill>
                  <a:srgbClr val="000000"/>
                </a:solidFill>
              </a:rPr>
              <a:t>在双方合作前分别属于甲方或乙方的技术及其相应的知识产权，其所有权不因合作而改变。但对于在双方合作前乙方已申请的与本项目有关的专利，</a:t>
            </a:r>
            <a:r>
              <a:rPr lang="zh-CN" altLang="en-US" sz="2000" b="1" dirty="0">
                <a:solidFill>
                  <a:srgbClr val="FF0000"/>
                </a:solidFill>
              </a:rPr>
              <a:t>甲方拥有全球独家使用权，并无需支付乙方专利使用费</a:t>
            </a:r>
            <a:r>
              <a:rPr lang="zh-CN" altLang="en-US" sz="2000" b="1" dirty="0">
                <a:solidFill>
                  <a:srgbClr val="000000"/>
                </a:solidFill>
              </a:rPr>
              <a:t>。</a:t>
            </a:r>
          </a:p>
          <a:p>
            <a:endParaRPr lang="zh-CN" altLang="en-US" dirty="0"/>
          </a:p>
        </p:txBody>
      </p:sp>
      <p:sp>
        <p:nvSpPr>
          <p:cNvPr id="4" name="灯片编号占位符 3"/>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374C715D-EE20-4B37-82B6-8DBCB002D871}"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65</a:t>
            </a:fld>
            <a:endPar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3460720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a:xfrm>
            <a:off x="950068" y="-147635"/>
            <a:ext cx="8229600" cy="1143000"/>
          </a:xfrm>
        </p:spPr>
        <p:txBody>
          <a:bodyPr/>
          <a:lstStyle/>
          <a:p>
            <a:pPr fontAlgn="auto"/>
            <a:r>
              <a:rPr lang="zh-CN" altLang="en-US" sz="3600" noProof="1"/>
              <a:t>背景知识产权使用</a:t>
            </a:r>
            <a:r>
              <a:rPr lang="zh-CN" altLang="en-US" sz="3600" noProof="1" smtClean="0"/>
              <a:t>范围</a:t>
            </a:r>
            <a:r>
              <a:rPr lang="en-US" altLang="zh-CN" sz="3600" noProof="1" smtClean="0"/>
              <a:t>—</a:t>
            </a:r>
            <a:r>
              <a:rPr lang="zh-CN" altLang="en-US" sz="3600" noProof="1" smtClean="0"/>
              <a:t>推荐条款</a:t>
            </a:r>
            <a:endParaRPr lang="zh-CN" altLang="en-US" sz="3600" noProof="1"/>
          </a:p>
        </p:txBody>
      </p:sp>
      <p:sp>
        <p:nvSpPr>
          <p:cNvPr id="3" name="内容占位符 2"/>
          <p:cNvSpPr>
            <a:spLocks noGrp="1"/>
          </p:cNvSpPr>
          <p:nvPr>
            <p:ph idx="1"/>
          </p:nvPr>
        </p:nvSpPr>
        <p:spPr>
          <a:xfrm>
            <a:off x="1040860" y="1237778"/>
            <a:ext cx="10312940" cy="4525963"/>
          </a:xfrm>
        </p:spPr>
        <p:txBody>
          <a:bodyPr>
            <a:normAutofit/>
          </a:bodyPr>
          <a:lstStyle/>
          <a:p>
            <a:pPr fontAlgn="auto"/>
            <a:r>
              <a:rPr lang="zh-CN" altLang="en-US" noProof="1"/>
              <a:t>举例：</a:t>
            </a:r>
            <a:endParaRPr lang="en-US" altLang="zh-CN" noProof="1"/>
          </a:p>
          <a:p>
            <a:pPr fontAlgn="auto"/>
            <a:r>
              <a:rPr lang="zh-CN" altLang="en-US" noProof="1"/>
              <a:t>本合同约定，乙方不可以自行许可给其关联公司（企业）；如果给予许可，乙方应该补偿甲方许可费，许可费具体数额双方另行协商。</a:t>
            </a:r>
            <a:endParaRPr lang="en-US" altLang="zh-CN" noProof="1"/>
          </a:p>
          <a:p>
            <a:pPr fontAlgn="auto"/>
            <a:r>
              <a:rPr lang="zh-CN" altLang="en-US" noProof="1"/>
              <a:t>基于本合同的性质，甲方应该高度重视乙方对共有知识产权的许可范围，严格控制其对关联公司的许可，如果可以许可，需要就许可费的分成进行约定。</a:t>
            </a:r>
            <a:endParaRPr lang="en-US" altLang="zh-CN" noProof="1"/>
          </a:p>
          <a:p>
            <a:pPr fontAlgn="auto"/>
            <a:endParaRPr lang="en-US" altLang="zh-CN" noProof="1"/>
          </a:p>
          <a:p>
            <a:pPr fontAlgn="auto"/>
            <a:r>
              <a:rPr lang="zh-CN" altLang="en-US" b="1" u="sng" noProof="1" smtClean="0">
                <a:solidFill>
                  <a:srgbClr val="0066FF"/>
                </a:solidFill>
                <a:latin typeface="楷体" panose="02010609060101010101" pitchFamily="49" charset="-122"/>
                <a:ea typeface="楷体" panose="02010609060101010101" pitchFamily="49" charset="-122"/>
              </a:rPr>
              <a:t>摘自</a:t>
            </a:r>
            <a:r>
              <a:rPr lang="en-US" altLang="zh-CN" b="1" u="sng" noProof="1">
                <a:solidFill>
                  <a:srgbClr val="0066FF"/>
                </a:solidFill>
                <a:latin typeface="楷体" panose="02010609060101010101" pitchFamily="49" charset="-122"/>
                <a:ea typeface="楷体" panose="02010609060101010101" pitchFamily="49" charset="-122"/>
              </a:rPr>
              <a:t>《</a:t>
            </a:r>
            <a:r>
              <a:rPr lang="zh-CN" altLang="en-US" b="1" u="sng" noProof="1">
                <a:solidFill>
                  <a:srgbClr val="0066FF"/>
                </a:solidFill>
                <a:latin typeface="楷体" panose="02010609060101010101" pitchFamily="49" charset="-122"/>
                <a:ea typeface="楷体" panose="02010609060101010101" pitchFamily="49" charset="-122"/>
              </a:rPr>
              <a:t>院属单位对外科技合作协议模板</a:t>
            </a:r>
            <a:r>
              <a:rPr lang="en-US" altLang="zh-CN" b="1" u="sng" noProof="1" smtClean="0">
                <a:solidFill>
                  <a:srgbClr val="0066FF"/>
                </a:solidFill>
                <a:latin typeface="楷体" panose="02010609060101010101" pitchFamily="49" charset="-122"/>
                <a:ea typeface="楷体" panose="02010609060101010101" pitchFamily="49" charset="-122"/>
              </a:rPr>
              <a:t>》</a:t>
            </a:r>
            <a:r>
              <a:rPr lang="zh-CN" altLang="en-US" b="1" u="sng" noProof="1" smtClean="0">
                <a:solidFill>
                  <a:srgbClr val="0066FF"/>
                </a:solidFill>
                <a:latin typeface="楷体" panose="02010609060101010101" pitchFamily="49" charset="-122"/>
                <a:ea typeface="楷体" panose="02010609060101010101" pitchFamily="49" charset="-122"/>
              </a:rPr>
              <a:t>之合作开发合同</a:t>
            </a:r>
            <a:endParaRPr lang="zh-CN" altLang="en-US" b="1" u="sng" noProof="1">
              <a:solidFill>
                <a:srgbClr val="0066FF"/>
              </a:solidFill>
              <a:latin typeface="楷体" panose="02010609060101010101" pitchFamily="49" charset="-122"/>
              <a:ea typeface="楷体" panose="02010609060101010101" pitchFamily="49" charset="-122"/>
            </a:endParaRPr>
          </a:p>
          <a:p>
            <a:pPr fontAlgn="auto"/>
            <a:endParaRPr lang="zh-CN" altLang="en-US" noProof="1"/>
          </a:p>
        </p:txBody>
      </p:sp>
      <p:sp>
        <p:nvSpPr>
          <p:cNvPr id="4" name="灯片编号占位符 3"/>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2EBD6AF2-B138-4DD3-9BDF-E446B93F9752}"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66</a:t>
            </a:fld>
            <a:endPar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3306400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85280" y="1021543"/>
            <a:ext cx="10515600" cy="5061482"/>
          </a:xfrm>
        </p:spPr>
        <p:txBody>
          <a:bodyPr/>
          <a:lstStyle/>
          <a:p>
            <a:r>
              <a:rPr lang="zh-CN" altLang="zh-CN" sz="2400" dirty="0" smtClean="0"/>
              <a:t>双方</a:t>
            </a:r>
            <a:r>
              <a:rPr lang="zh-CN" altLang="zh-CN" sz="2400" dirty="0"/>
              <a:t>均对对方提供的技术资料承担保密义务，如需公开或向第三方提供，需经对方书面同意。不论本合同是否变更、解除、终止，本条款长期有效。在本合同下，乙方基于学术用途和目的发表论文，需事先知会甲方，遵守双方间的保密义务。</a:t>
            </a:r>
          </a:p>
          <a:p>
            <a:r>
              <a:rPr lang="zh-CN" altLang="zh-CN" sz="2400" dirty="0" smtClean="0">
                <a:solidFill>
                  <a:srgbClr val="0066FF"/>
                </a:solidFill>
              </a:rPr>
              <a:t>本</a:t>
            </a:r>
            <a:r>
              <a:rPr lang="zh-CN" altLang="zh-CN" sz="2400" dirty="0">
                <a:solidFill>
                  <a:srgbClr val="0066FF"/>
                </a:solidFill>
              </a:rPr>
              <a:t>合同所</a:t>
            </a:r>
            <a:r>
              <a:rPr lang="zh-CN" altLang="zh-CN" sz="2400" dirty="0" smtClean="0">
                <a:solidFill>
                  <a:srgbClr val="0066FF"/>
                </a:solidFill>
              </a:rPr>
              <a:t>列双方</a:t>
            </a:r>
            <a:r>
              <a:rPr lang="zh-CN" altLang="zh-CN" sz="2400" dirty="0">
                <a:solidFill>
                  <a:srgbClr val="0066FF"/>
                </a:solidFill>
              </a:rPr>
              <a:t>的背景知识产权归各自所有。乙方理解并同意，甲方及其关联公司有权出于实施部分或全部交付件的目的，实施必要的乙方背景知识产权 。甲方无须在合同总金额外为实施乙方背景知识产权另行支付费用。</a:t>
            </a:r>
          </a:p>
          <a:p>
            <a:r>
              <a:rPr lang="zh-CN" altLang="zh-CN" sz="2400" dirty="0" smtClean="0"/>
              <a:t>乙方</a:t>
            </a:r>
            <a:r>
              <a:rPr lang="zh-CN" altLang="zh-CN" sz="2400" dirty="0"/>
              <a:t>应就技术方案撰写技术交底书并交付给甲方，甲方有权决定就技术方案在全球范围内提出专利申请，乙方应为前述专利申请过程中的具体事务提供必要协助，配合甲方就技术方案完成专利申请及专利授权工作，包括但不限于提供发明人联系方式、签署发明人声明、发明人转让合同等相关法律文件。因乙方未及时履行协助义务而产生的额外费用应由乙方承担，甲方有权要求乙方另行支付或在本合同未支付金额中扣除前述费用</a:t>
            </a:r>
            <a:endParaRPr lang="zh-CN" altLang="en-US" sz="2400" dirty="0"/>
          </a:p>
        </p:txBody>
      </p:sp>
      <p:sp>
        <p:nvSpPr>
          <p:cNvPr id="3" name="标题 2"/>
          <p:cNvSpPr>
            <a:spLocks noGrp="1"/>
          </p:cNvSpPr>
          <p:nvPr>
            <p:ph type="title"/>
          </p:nvPr>
        </p:nvSpPr>
        <p:spPr/>
        <p:txBody>
          <a:bodyPr/>
          <a:lstStyle/>
          <a:p>
            <a:r>
              <a:rPr lang="zh-CN" altLang="en-US" dirty="0" smtClean="0">
                <a:solidFill>
                  <a:srgbClr val="FF0000"/>
                </a:solidFill>
              </a:rPr>
              <a:t>举例：</a:t>
            </a:r>
            <a:r>
              <a:rPr lang="zh-CN" altLang="zh-CN" dirty="0" smtClean="0">
                <a:solidFill>
                  <a:srgbClr val="FF0000"/>
                </a:solidFill>
              </a:rPr>
              <a:t>知识产权</a:t>
            </a:r>
            <a:r>
              <a:rPr lang="zh-CN" altLang="zh-CN" dirty="0">
                <a:solidFill>
                  <a:srgbClr val="FF0000"/>
                </a:solidFill>
              </a:rPr>
              <a:t>及技术资料的保密</a:t>
            </a:r>
            <a:endParaRPr lang="zh-CN" altLang="en-US" dirty="0">
              <a:solidFill>
                <a:srgbClr val="FF0000"/>
              </a:solidFill>
            </a:endParaRP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67</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5392096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a:xfrm>
            <a:off x="1038226" y="256872"/>
            <a:ext cx="8353425" cy="720725"/>
          </a:xfrm>
        </p:spPr>
        <p:txBody>
          <a:bodyPr/>
          <a:lstStyle/>
          <a:p>
            <a:pPr fontAlgn="auto"/>
            <a:r>
              <a:rPr lang="en-US" altLang="zh-CN" sz="3600" noProof="1" smtClean="0"/>
              <a:t>2.   </a:t>
            </a:r>
            <a:r>
              <a:rPr lang="zh-CN" altLang="en-US" sz="3600" noProof="1" smtClean="0"/>
              <a:t>项目</a:t>
            </a:r>
            <a:r>
              <a:rPr lang="zh-CN" altLang="en-US" sz="3600" noProof="1"/>
              <a:t>知识产权</a:t>
            </a:r>
          </a:p>
        </p:txBody>
      </p:sp>
      <p:sp>
        <p:nvSpPr>
          <p:cNvPr id="73731" name="内容占位符 2"/>
          <p:cNvSpPr>
            <a:spLocks noGrp="1"/>
          </p:cNvSpPr>
          <p:nvPr>
            <p:ph idx="1"/>
          </p:nvPr>
        </p:nvSpPr>
        <p:spPr>
          <a:xfrm>
            <a:off x="1317626" y="1268412"/>
            <a:ext cx="8828323" cy="5087938"/>
          </a:xfrm>
        </p:spPr>
        <p:txBody>
          <a:bodyPr>
            <a:normAutofit fontScale="92500" lnSpcReduction="10000"/>
          </a:bodyPr>
          <a:lstStyle/>
          <a:p>
            <a:pPr fontAlgn="auto">
              <a:lnSpc>
                <a:spcPct val="130000"/>
              </a:lnSpc>
              <a:buFont typeface="Wingdings" panose="05000000000000000000" pitchFamily="2" charset="2"/>
              <a:buChar char="l"/>
            </a:pPr>
            <a:r>
              <a:rPr lang="en-US" altLang="zh-CN" noProof="1" smtClean="0"/>
              <a:t>(1)</a:t>
            </a:r>
            <a:r>
              <a:rPr lang="zh-CN" altLang="en-US" noProof="1" smtClean="0"/>
              <a:t>项目</a:t>
            </a:r>
            <a:r>
              <a:rPr lang="zh-CN" altLang="en-US" noProof="1"/>
              <a:t>知识产权的界定</a:t>
            </a:r>
          </a:p>
          <a:p>
            <a:pPr marL="0" indent="0" fontAlgn="auto">
              <a:lnSpc>
                <a:spcPct val="130000"/>
              </a:lnSpc>
              <a:buNone/>
            </a:pPr>
            <a:r>
              <a:rPr lang="en-US" altLang="zh-CN" sz="2400" noProof="1"/>
              <a:t>     </a:t>
            </a:r>
            <a:r>
              <a:rPr lang="zh-CN" altLang="zh-CN" sz="2400" noProof="1"/>
              <a:t>是指由</a:t>
            </a:r>
            <a:r>
              <a:rPr lang="zh-CN" altLang="en-US" sz="2400" noProof="1"/>
              <a:t>合同</a:t>
            </a:r>
            <a:r>
              <a:rPr lang="zh-CN" altLang="zh-CN" sz="2400" noProof="1"/>
              <a:t>双方或任何一方在项目实施期间因</a:t>
            </a:r>
            <a:r>
              <a:rPr lang="zh-CN" altLang="en-US" sz="2400" noProof="1"/>
              <a:t>研究或</a:t>
            </a:r>
            <a:r>
              <a:rPr lang="zh-CN" altLang="zh-CN" sz="2400" noProof="1"/>
              <a:t>实施项目本身所产生的知识产权。</a:t>
            </a:r>
            <a:r>
              <a:rPr lang="zh-CN" altLang="en-US" sz="2400" noProof="1"/>
              <a:t>包括：</a:t>
            </a:r>
            <a:endParaRPr lang="en-US" altLang="zh-CN" sz="2400" noProof="1"/>
          </a:p>
          <a:p>
            <a:pPr marL="0" indent="0" fontAlgn="auto">
              <a:lnSpc>
                <a:spcPct val="130000"/>
              </a:lnSpc>
              <a:buNone/>
            </a:pPr>
            <a:r>
              <a:rPr lang="zh-CN" altLang="en-US" sz="2400" noProof="1" smtClean="0"/>
              <a:t>（</a:t>
            </a:r>
            <a:r>
              <a:rPr lang="en-US" altLang="zh-CN" sz="2400" noProof="1" smtClean="0"/>
              <a:t>a</a:t>
            </a:r>
            <a:r>
              <a:rPr lang="zh-CN" altLang="en-US" sz="2400" noProof="1" smtClean="0"/>
              <a:t>）</a:t>
            </a:r>
            <a:r>
              <a:rPr lang="zh-CN" altLang="en-US" sz="2400" noProof="1"/>
              <a:t>单方项目知识产权</a:t>
            </a:r>
            <a:endParaRPr lang="en-US" altLang="zh-CN" sz="2400" noProof="1"/>
          </a:p>
          <a:p>
            <a:pPr marL="0" indent="0" fontAlgn="auto">
              <a:lnSpc>
                <a:spcPct val="130000"/>
              </a:lnSpc>
              <a:buNone/>
            </a:pPr>
            <a:r>
              <a:rPr lang="zh-CN" altLang="en-US" sz="2400" noProof="1" smtClean="0"/>
              <a:t>（</a:t>
            </a:r>
            <a:r>
              <a:rPr lang="en-US" altLang="zh-CN" sz="2400" noProof="1" smtClean="0"/>
              <a:t>b</a:t>
            </a:r>
            <a:r>
              <a:rPr lang="zh-CN" altLang="en-US" sz="2400" noProof="1" smtClean="0"/>
              <a:t>）</a:t>
            </a:r>
            <a:r>
              <a:rPr lang="zh-CN" altLang="en-US" sz="2400" noProof="1"/>
              <a:t>双方项目知识产权</a:t>
            </a:r>
            <a:endParaRPr lang="en-US" altLang="zh-CN" sz="2400" noProof="1"/>
          </a:p>
          <a:p>
            <a:pPr fontAlgn="auto">
              <a:lnSpc>
                <a:spcPct val="130000"/>
              </a:lnSpc>
              <a:buFont typeface="Wingdings" panose="05000000000000000000" pitchFamily="2" charset="2"/>
              <a:buChar char="l"/>
            </a:pPr>
            <a:r>
              <a:rPr lang="zh-CN" altLang="en-US" noProof="1"/>
              <a:t>需要考虑的因素：</a:t>
            </a:r>
            <a:r>
              <a:rPr lang="zh-CN" altLang="en-US" sz="2400" noProof="1"/>
              <a:t>形成时间；具体内容；与本项目</a:t>
            </a:r>
            <a:r>
              <a:rPr lang="zh-CN" altLang="en-US" sz="2400" noProof="1">
                <a:solidFill>
                  <a:srgbClr val="558ED5"/>
                </a:solidFill>
              </a:rPr>
              <a:t>或项目研发计划</a:t>
            </a:r>
            <a:r>
              <a:rPr lang="zh-CN" altLang="en-US" sz="2400" noProof="1"/>
              <a:t>的关联性；是否参考或使用了对方背景知识产权；是否利用了本项目的经费、设备等。</a:t>
            </a:r>
            <a:endParaRPr lang="en-US" altLang="zh-CN" sz="2400" noProof="1"/>
          </a:p>
          <a:p>
            <a:pPr fontAlgn="auto">
              <a:lnSpc>
                <a:spcPct val="130000"/>
              </a:lnSpc>
              <a:buFont typeface="Wingdings" panose="05000000000000000000" pitchFamily="2" charset="2"/>
              <a:buChar char="l"/>
            </a:pPr>
            <a:r>
              <a:rPr lang="zh-CN" altLang="en-US" sz="2400" noProof="1"/>
              <a:t>合同双方均应该对其项目实施情况进行完整和准确的记录，尤其应该保证对项目知识产权做出清晰描述。</a:t>
            </a:r>
          </a:p>
        </p:txBody>
      </p:sp>
      <p:sp>
        <p:nvSpPr>
          <p:cNvPr id="2" name="灯片编号占位符 1"/>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079713F6-B414-43AD-8A6F-35E56CBC4DB3}"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68</a:t>
            </a:fld>
            <a:endPar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3" name="页脚占位符 2"/>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330518642"/>
      </p:ext>
    </p:extLst>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a:xfrm>
            <a:off x="1446179" y="0"/>
            <a:ext cx="8229600" cy="935037"/>
          </a:xfrm>
        </p:spPr>
        <p:txBody>
          <a:bodyPr/>
          <a:lstStyle/>
          <a:p>
            <a:pPr fontAlgn="auto"/>
            <a:r>
              <a:rPr lang="en-US" altLang="zh-CN" sz="3600" noProof="1"/>
              <a:t> </a:t>
            </a:r>
            <a:r>
              <a:rPr lang="zh-CN" altLang="en-US" sz="3600" noProof="1" smtClean="0"/>
              <a:t>项目</a:t>
            </a:r>
            <a:r>
              <a:rPr lang="zh-CN" altLang="en-US" sz="3600" noProof="1"/>
              <a:t>知识产权的归属</a:t>
            </a:r>
          </a:p>
        </p:txBody>
      </p:sp>
      <p:sp>
        <p:nvSpPr>
          <p:cNvPr id="74755" name="内容占位符 2"/>
          <p:cNvSpPr>
            <a:spLocks noGrp="1"/>
          </p:cNvSpPr>
          <p:nvPr>
            <p:ph idx="1"/>
          </p:nvPr>
        </p:nvSpPr>
        <p:spPr>
          <a:xfrm>
            <a:off x="1802996" y="1280033"/>
            <a:ext cx="8566689" cy="4465637"/>
          </a:xfrm>
        </p:spPr>
        <p:txBody>
          <a:bodyPr>
            <a:normAutofit fontScale="85000" lnSpcReduction="10000"/>
          </a:bodyPr>
          <a:lstStyle/>
          <a:p>
            <a:pPr fontAlgn="auto">
              <a:lnSpc>
                <a:spcPts val="4000"/>
              </a:lnSpc>
              <a:buFont typeface="Wingdings" panose="05000000000000000000" pitchFamily="2" charset="2"/>
              <a:buChar char="l"/>
            </a:pPr>
            <a:r>
              <a:rPr lang="zh-CN" altLang="en-US" noProof="1"/>
              <a:t>项目知识产权的归属按下列原则确定：</a:t>
            </a:r>
            <a:endParaRPr lang="en-US" altLang="zh-CN" noProof="1"/>
          </a:p>
          <a:p>
            <a:pPr fontAlgn="auto">
              <a:lnSpc>
                <a:spcPts val="4000"/>
              </a:lnSpc>
              <a:buFont typeface="Wingdings" panose="05000000000000000000" pitchFamily="2" charset="2"/>
              <a:buChar char="l"/>
            </a:pPr>
            <a:r>
              <a:rPr lang="zh-CN" altLang="en-US" noProof="1"/>
              <a:t>在项目实施期间，一方独立创造产生的项目知识产权归该方所有；双方共同创造产生的项目知识产权归双方共有。对合同一方来说，项目知识产权的归属存在三种情况：</a:t>
            </a:r>
            <a:endParaRPr lang="en-US" altLang="zh-CN" noProof="1"/>
          </a:p>
          <a:p>
            <a:pPr fontAlgn="auto">
              <a:lnSpc>
                <a:spcPts val="4000"/>
              </a:lnSpc>
              <a:buFont typeface="Wingdings" panose="05000000000000000000" pitchFamily="2" charset="2"/>
              <a:buChar char="l"/>
            </a:pPr>
            <a:r>
              <a:rPr lang="zh-CN" altLang="en-US" noProof="1"/>
              <a:t>归己方所有</a:t>
            </a:r>
            <a:endParaRPr lang="en-US" altLang="zh-CN" noProof="1"/>
          </a:p>
          <a:p>
            <a:pPr fontAlgn="auto">
              <a:lnSpc>
                <a:spcPts val="4000"/>
              </a:lnSpc>
              <a:buFont typeface="Wingdings" panose="05000000000000000000" pitchFamily="2" charset="2"/>
              <a:buChar char="l"/>
            </a:pPr>
            <a:r>
              <a:rPr lang="zh-CN" altLang="en-US" noProof="1"/>
              <a:t>归双方共有</a:t>
            </a:r>
            <a:endParaRPr lang="en-US" altLang="zh-CN" noProof="1"/>
          </a:p>
          <a:p>
            <a:pPr fontAlgn="auto">
              <a:lnSpc>
                <a:spcPts val="4000"/>
              </a:lnSpc>
              <a:buFont typeface="Wingdings" panose="05000000000000000000" pitchFamily="2" charset="2"/>
              <a:buChar char="l"/>
            </a:pPr>
            <a:r>
              <a:rPr lang="zh-CN" altLang="en-US" noProof="1"/>
              <a:t>归对方所有</a:t>
            </a:r>
            <a:endParaRPr lang="en-US" altLang="zh-CN" noProof="1"/>
          </a:p>
          <a:p>
            <a:pPr fontAlgn="auto">
              <a:buFont typeface="Wingdings" panose="05000000000000000000" pitchFamily="2" charset="2"/>
              <a:buChar char="l"/>
            </a:pPr>
            <a:endParaRPr lang="zh-CN" altLang="en-US" noProof="1"/>
          </a:p>
        </p:txBody>
      </p:sp>
      <p:sp>
        <p:nvSpPr>
          <p:cNvPr id="3" name="灯片编号占位符 2"/>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A2C1E4A4-3669-4210-BC3E-D935732251CB}"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69</a:t>
            </a:fld>
            <a:endPar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81983818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744" y="-138111"/>
            <a:ext cx="10972800" cy="1143000"/>
          </a:xfrm>
        </p:spPr>
        <p:txBody>
          <a:bodyPr/>
          <a:lstStyle/>
          <a:p>
            <a:r>
              <a:rPr lang="zh-CN" altLang="en-US" sz="3600" b="1" dirty="0" smtClean="0">
                <a:solidFill>
                  <a:srgbClr val="FF0000"/>
                </a:solidFill>
              </a:rPr>
              <a:t>科技成果登记</a:t>
            </a:r>
            <a:endParaRPr lang="zh-CN" altLang="en-US" dirty="0">
              <a:solidFill>
                <a:srgbClr val="FF0000"/>
              </a:solidFill>
            </a:endParaRPr>
          </a:p>
        </p:txBody>
      </p:sp>
      <p:sp>
        <p:nvSpPr>
          <p:cNvPr id="3" name="内容占位符 2"/>
          <p:cNvSpPr>
            <a:spLocks noGrp="1"/>
          </p:cNvSpPr>
          <p:nvPr>
            <p:ph idx="1"/>
          </p:nvPr>
        </p:nvSpPr>
        <p:spPr>
          <a:xfrm>
            <a:off x="721744" y="1135536"/>
            <a:ext cx="10972800" cy="4525963"/>
          </a:xfrm>
        </p:spPr>
        <p:txBody>
          <a:bodyPr>
            <a:normAutofit/>
          </a:bodyPr>
          <a:lstStyle/>
          <a:p>
            <a:pPr marL="9524" indent="0">
              <a:buNone/>
              <a:defRPr/>
            </a:pPr>
            <a:r>
              <a:rPr lang="zh-CN" altLang="en-US" dirty="0"/>
              <a:t>*</a:t>
            </a:r>
            <a:r>
              <a:rPr lang="en-US" altLang="zh-CN" dirty="0"/>
              <a:t>《</a:t>
            </a:r>
            <a:r>
              <a:rPr lang="zh-CN" altLang="en-US" dirty="0"/>
              <a:t>科技成果登记办法</a:t>
            </a:r>
            <a:r>
              <a:rPr lang="en-US" altLang="zh-CN" dirty="0"/>
              <a:t>》</a:t>
            </a:r>
            <a:r>
              <a:rPr lang="zh-CN" altLang="en-US" dirty="0"/>
              <a:t>（现行有效）（</a:t>
            </a:r>
            <a:r>
              <a:rPr lang="en-US" altLang="zh-CN" dirty="0"/>
              <a:t>2000</a:t>
            </a:r>
            <a:r>
              <a:rPr lang="zh-CN" altLang="en-US" dirty="0"/>
              <a:t>年</a:t>
            </a:r>
            <a:r>
              <a:rPr lang="en-US" altLang="zh-CN" dirty="0"/>
              <a:t>12</a:t>
            </a:r>
            <a:r>
              <a:rPr lang="zh-CN" altLang="en-US" dirty="0"/>
              <a:t>月</a:t>
            </a:r>
            <a:r>
              <a:rPr lang="en-US" altLang="zh-CN" dirty="0"/>
              <a:t>7</a:t>
            </a:r>
            <a:r>
              <a:rPr lang="zh-CN" altLang="en-US" dirty="0" smtClean="0"/>
              <a:t>日）</a:t>
            </a:r>
            <a:endParaRPr lang="en-US" altLang="zh-CN" dirty="0"/>
          </a:p>
          <a:p>
            <a:pPr marL="9524" indent="0">
              <a:buNone/>
              <a:defRPr/>
            </a:pPr>
            <a:r>
              <a:rPr lang="zh-CN" altLang="en-US" sz="2000" dirty="0"/>
              <a:t>为了贯彻落实中共中央、国务院</a:t>
            </a:r>
            <a:r>
              <a:rPr lang="en-US" altLang="zh-CN" sz="2000" dirty="0"/>
              <a:t>《</a:t>
            </a:r>
            <a:r>
              <a:rPr lang="zh-CN" altLang="en-US" sz="2000" dirty="0"/>
              <a:t>关于加强技术创新，发展高科技，实现产业化的决定</a:t>
            </a:r>
            <a:r>
              <a:rPr lang="en-US" altLang="zh-CN" sz="2000" dirty="0"/>
              <a:t>》</a:t>
            </a:r>
            <a:r>
              <a:rPr lang="zh-CN" altLang="en-US" sz="2000" dirty="0"/>
              <a:t>中“</a:t>
            </a:r>
            <a:r>
              <a:rPr lang="zh-CN" altLang="en-US" sz="2000" dirty="0">
                <a:solidFill>
                  <a:srgbClr val="FF0000"/>
                </a:solidFill>
              </a:rPr>
              <a:t>对于政府财政资金支持的科技项目，要充分运用知识产权信息资源，选准高起点，避免重复研究</a:t>
            </a:r>
            <a:r>
              <a:rPr lang="zh-CN" altLang="en-US" sz="2000" dirty="0"/>
              <a:t>”的精神，科学技术部</a:t>
            </a:r>
            <a:r>
              <a:rPr lang="en-US" altLang="zh-CN" sz="2000" dirty="0"/>
              <a:t>2000</a:t>
            </a:r>
            <a:r>
              <a:rPr lang="zh-CN" altLang="en-US" sz="2000" dirty="0"/>
              <a:t>年第</a:t>
            </a:r>
            <a:r>
              <a:rPr lang="en-US" altLang="zh-CN" sz="2000" dirty="0"/>
              <a:t>12</a:t>
            </a:r>
            <a:r>
              <a:rPr lang="zh-CN" altLang="en-US" sz="2000" dirty="0"/>
              <a:t>次部务会议讨论通过</a:t>
            </a:r>
            <a:r>
              <a:rPr lang="en-US" altLang="zh-CN" sz="2000" dirty="0"/>
              <a:t>《</a:t>
            </a:r>
            <a:r>
              <a:rPr lang="zh-CN" altLang="en-US" sz="2000" dirty="0"/>
              <a:t>科技成果登记办法</a:t>
            </a:r>
            <a:r>
              <a:rPr lang="en-US" altLang="zh-CN" sz="2000" dirty="0"/>
              <a:t>》</a:t>
            </a:r>
            <a:r>
              <a:rPr lang="zh-CN" altLang="en-US" sz="2000" dirty="0"/>
              <a:t>，现印发给你们，请遵照执行。</a:t>
            </a:r>
            <a:endParaRPr lang="en-US" altLang="zh-CN" sz="2000" dirty="0" smtClean="0"/>
          </a:p>
          <a:p>
            <a:endParaRPr lang="zh-CN" altLang="en-US" dirty="0"/>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7</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pic>
        <p:nvPicPr>
          <p:cNvPr id="6" name="图片 5"/>
          <p:cNvPicPr>
            <a:picLocks noChangeAspect="1"/>
          </p:cNvPicPr>
          <p:nvPr/>
        </p:nvPicPr>
        <p:blipFill>
          <a:blip r:embed="rId2"/>
          <a:stretch>
            <a:fillRect/>
          </a:stretch>
        </p:blipFill>
        <p:spPr>
          <a:xfrm>
            <a:off x="2140833" y="2515194"/>
            <a:ext cx="8831966" cy="2883658"/>
          </a:xfrm>
          <a:prstGeom prst="rect">
            <a:avLst/>
          </a:prstGeom>
        </p:spPr>
      </p:pic>
      <p:sp>
        <p:nvSpPr>
          <p:cNvPr id="7" name="文本框 6"/>
          <p:cNvSpPr txBox="1"/>
          <p:nvPr/>
        </p:nvSpPr>
        <p:spPr>
          <a:xfrm>
            <a:off x="2448677" y="5476119"/>
            <a:ext cx="7781027" cy="923330"/>
          </a:xfrm>
          <a:prstGeom prst="rect">
            <a:avLst/>
          </a:prstGeom>
          <a:noFill/>
        </p:spPr>
        <p:txBody>
          <a:bodyPr wrap="square" rtlCol="0">
            <a:spAutoFit/>
          </a:bodyPr>
          <a:lstStyle/>
          <a:p>
            <a:r>
              <a:rPr lang="en-US" altLang="zh-CN" dirty="0">
                <a:solidFill>
                  <a:srgbClr val="FF0000"/>
                </a:solidFill>
              </a:rPr>
              <a:t>《</a:t>
            </a:r>
            <a:r>
              <a:rPr lang="zh-CN" altLang="en-US" dirty="0">
                <a:solidFill>
                  <a:srgbClr val="FF0000"/>
                </a:solidFill>
              </a:rPr>
              <a:t>科技成果登记办法</a:t>
            </a:r>
            <a:r>
              <a:rPr lang="en-US" altLang="zh-CN" dirty="0">
                <a:solidFill>
                  <a:srgbClr val="FF0000"/>
                </a:solidFill>
              </a:rPr>
              <a:t>》</a:t>
            </a:r>
            <a:r>
              <a:rPr lang="zh-CN" altLang="en-US" dirty="0" smtClean="0"/>
              <a:t>第一</a:t>
            </a:r>
            <a:r>
              <a:rPr lang="zh-CN" altLang="en-US" dirty="0"/>
              <a:t>条　为了增强财政科技投入效果的透明度，规范科技成果登记工作，保证及时、准确和完整地统计科技成果，为科技成果转化和宏观科技决策服务，制定本办法。</a:t>
            </a:r>
          </a:p>
        </p:txBody>
      </p:sp>
    </p:spTree>
    <p:extLst>
      <p:ext uri="{BB962C8B-B14F-4D97-AF65-F5344CB8AC3E}">
        <p14:creationId xmlns:p14="http://schemas.microsoft.com/office/powerpoint/2010/main" val="7896652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1605807" y="0"/>
            <a:ext cx="8229600" cy="1079500"/>
          </a:xfrm>
        </p:spPr>
        <p:txBody>
          <a:bodyPr/>
          <a:lstStyle/>
          <a:p>
            <a:pPr fontAlgn="auto"/>
            <a:r>
              <a:rPr lang="zh-CN" altLang="en-US" sz="3600" noProof="1" smtClean="0"/>
              <a:t>项目</a:t>
            </a:r>
            <a:r>
              <a:rPr lang="zh-CN" altLang="en-US" sz="3600" noProof="1"/>
              <a:t>知识产权的使用</a:t>
            </a:r>
          </a:p>
        </p:txBody>
      </p:sp>
      <p:sp>
        <p:nvSpPr>
          <p:cNvPr id="56322" name="内容占位符 2"/>
          <p:cNvSpPr>
            <a:spLocks noGrp="1" noChangeArrowheads="1"/>
          </p:cNvSpPr>
          <p:nvPr>
            <p:ph idx="1"/>
          </p:nvPr>
        </p:nvSpPr>
        <p:spPr>
          <a:xfrm>
            <a:off x="1353630" y="1079500"/>
            <a:ext cx="9667807" cy="4657725"/>
          </a:xfrm>
        </p:spPr>
        <p:txBody>
          <a:bodyPr/>
          <a:lstStyle/>
          <a:p>
            <a:pPr>
              <a:lnSpc>
                <a:spcPct val="120000"/>
              </a:lnSpc>
              <a:buFont typeface="Wingdings" panose="05000000000000000000" pitchFamily="2" charset="2"/>
              <a:buChar char="l"/>
            </a:pPr>
            <a:r>
              <a:rPr lang="zh-CN" altLang="zh-CN" dirty="0" smtClean="0"/>
              <a:t>警惕：形式公平条款下的实际不公平</a:t>
            </a:r>
          </a:p>
          <a:p>
            <a:pPr>
              <a:lnSpc>
                <a:spcPct val="120000"/>
              </a:lnSpc>
            </a:pPr>
            <a:r>
              <a:rPr lang="zh-CN" altLang="zh-CN" dirty="0" smtClean="0"/>
              <a:t>如：项目知识产权的使用方式；使用主体范围等；</a:t>
            </a:r>
            <a:r>
              <a:rPr lang="zh-CN" altLang="en-US" dirty="0" smtClean="0"/>
              <a:t>（</a:t>
            </a:r>
            <a:r>
              <a:rPr lang="zh-CN" altLang="en-US" b="0" dirty="0" smtClean="0"/>
              <a:t>如是否包括关联企业</a:t>
            </a:r>
            <a:r>
              <a:rPr lang="zh-CN" altLang="en-US" dirty="0" smtClean="0"/>
              <a:t>）</a:t>
            </a:r>
            <a:endParaRPr lang="en-US" altLang="zh-CN" dirty="0" smtClean="0"/>
          </a:p>
          <a:p>
            <a:pPr>
              <a:lnSpc>
                <a:spcPct val="120000"/>
              </a:lnSpc>
            </a:pPr>
            <a:r>
              <a:rPr lang="zh-CN" altLang="zh-CN" dirty="0" smtClean="0"/>
              <a:t>现实状况：</a:t>
            </a:r>
            <a:r>
              <a:rPr lang="zh-CN" altLang="zh-CN" b="0" dirty="0" smtClean="0"/>
              <a:t>科研院所的使用多为科研性使用，企业可能在产品中使用。</a:t>
            </a:r>
            <a:endParaRPr lang="en-US" altLang="zh-CN" b="0" dirty="0" smtClean="0"/>
          </a:p>
          <a:p>
            <a:r>
              <a:rPr lang="zh-CN" altLang="en-US" b="0" dirty="0" smtClean="0"/>
              <a:t>对于一方单独拥有的项目知识产权，另一方争取对该项目知识产权的无偿许可使用权。至少争取可以为其自身研究使用（但仅限于研究使用目的）之权利。</a:t>
            </a:r>
          </a:p>
          <a:p>
            <a:r>
              <a:rPr lang="zh-CN" altLang="en-US" b="0" dirty="0" smtClean="0"/>
              <a:t>对于双方共有的知识产权，任何一方拥有为其自身研究和教学使用的权利。</a:t>
            </a:r>
          </a:p>
          <a:p>
            <a:pPr>
              <a:lnSpc>
                <a:spcPct val="120000"/>
              </a:lnSpc>
            </a:pPr>
            <a:endParaRPr lang="en-US" altLang="zh-CN" b="0" dirty="0" smtClean="0"/>
          </a:p>
          <a:p>
            <a:pPr>
              <a:lnSpc>
                <a:spcPct val="120000"/>
              </a:lnSpc>
            </a:pPr>
            <a:endParaRPr lang="en-US" altLang="zh-CN" b="0" dirty="0" smtClean="0"/>
          </a:p>
          <a:p>
            <a:pPr>
              <a:lnSpc>
                <a:spcPct val="120000"/>
              </a:lnSpc>
            </a:pPr>
            <a:endParaRPr lang="zh-CN" altLang="zh-CN" b="0" dirty="0" smtClean="0"/>
          </a:p>
          <a:p>
            <a:pPr>
              <a:lnSpc>
                <a:spcPct val="120000"/>
              </a:lnSpc>
              <a:buFont typeface="Wingdings" panose="05000000000000000000" pitchFamily="2" charset="2"/>
              <a:buChar char="l"/>
            </a:pPr>
            <a:endParaRPr lang="zh-CN" altLang="en-US" dirty="0"/>
          </a:p>
          <a:p>
            <a:pPr>
              <a:lnSpc>
                <a:spcPct val="120000"/>
              </a:lnSpc>
              <a:buFont typeface="Wingdings" panose="05000000000000000000" pitchFamily="2" charset="2"/>
              <a:buChar char="Ø"/>
            </a:pPr>
            <a:endParaRPr lang="zh-CN" altLang="zh-CN" sz="2400" dirty="0">
              <a:solidFill>
                <a:srgbClr val="FF0000"/>
              </a:solidFill>
            </a:endParaRPr>
          </a:p>
        </p:txBody>
      </p:sp>
      <p:sp>
        <p:nvSpPr>
          <p:cNvPr id="3" name="灯片编号占位符 2"/>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2AC3A164-0174-49E1-8C5E-90B8B8266FB8}"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70</a:t>
            </a:fld>
            <a:endPar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19312843"/>
      </p:ext>
    </p:extLst>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a:xfrm>
            <a:off x="1479348" y="-163883"/>
            <a:ext cx="7407275" cy="1152525"/>
          </a:xfrm>
        </p:spPr>
        <p:txBody>
          <a:bodyPr/>
          <a:lstStyle/>
          <a:p>
            <a:pPr fontAlgn="auto"/>
            <a:r>
              <a:rPr lang="zh-CN" altLang="en-US" sz="3600" noProof="1" smtClean="0"/>
              <a:t> 共有</a:t>
            </a:r>
            <a:r>
              <a:rPr lang="zh-CN" altLang="en-US" sz="3600" noProof="1"/>
              <a:t>项目知识产权的商业化</a:t>
            </a:r>
          </a:p>
        </p:txBody>
      </p:sp>
      <p:sp>
        <p:nvSpPr>
          <p:cNvPr id="76803" name="内容占位符 2"/>
          <p:cNvSpPr>
            <a:spLocks noGrp="1"/>
          </p:cNvSpPr>
          <p:nvPr>
            <p:ph idx="1"/>
          </p:nvPr>
        </p:nvSpPr>
        <p:spPr>
          <a:xfrm>
            <a:off x="1479348" y="1116555"/>
            <a:ext cx="9510272" cy="5488526"/>
          </a:xfrm>
        </p:spPr>
        <p:txBody>
          <a:bodyPr>
            <a:normAutofit fontScale="85000" lnSpcReduction="20000"/>
          </a:bodyPr>
          <a:lstStyle/>
          <a:p>
            <a:pPr marL="0" indent="0" fontAlgn="auto">
              <a:lnSpc>
                <a:spcPct val="120000"/>
              </a:lnSpc>
              <a:buNone/>
            </a:pPr>
            <a:r>
              <a:rPr lang="zh-CN" altLang="en-US" b="1" noProof="1"/>
              <a:t>根据情况可以在合同中选择如下一种条款：</a:t>
            </a:r>
            <a:endParaRPr lang="en-US" altLang="zh-CN" b="1" noProof="1"/>
          </a:p>
          <a:p>
            <a:pPr marL="0" indent="0" fontAlgn="auto">
              <a:lnSpc>
                <a:spcPct val="120000"/>
              </a:lnSpc>
              <a:buNone/>
            </a:pPr>
            <a:r>
              <a:rPr lang="zh-CN" altLang="en-US" noProof="1"/>
              <a:t>第一，任何一方在未与对方未达成书面协议的情况下，不得对共有的项目知识产权进行商业化。双方书面协议中应约定一方使用共有项目知识产权商业化的条件</a:t>
            </a:r>
            <a:r>
              <a:rPr lang="en-US" altLang="zh-CN" noProof="1"/>
              <a:t>:</a:t>
            </a:r>
          </a:p>
          <a:p>
            <a:pPr marL="0" indent="0" fontAlgn="auto">
              <a:lnSpc>
                <a:spcPct val="120000"/>
              </a:lnSpc>
              <a:buNone/>
            </a:pPr>
            <a:r>
              <a:rPr lang="zh-CN" altLang="en-US" noProof="1"/>
              <a:t>（</a:t>
            </a:r>
            <a:r>
              <a:rPr lang="en-US" altLang="zh-CN" noProof="1"/>
              <a:t>a</a:t>
            </a:r>
            <a:r>
              <a:rPr lang="zh-CN" altLang="en-US" noProof="1"/>
              <a:t>）商业化一方向另一方支付使用费，该使用费应该考虑到另一方对项目知识产权的贡献，还应考虑到商业化一方的未来发展成本；</a:t>
            </a:r>
          </a:p>
          <a:p>
            <a:pPr marL="0" indent="0" fontAlgn="auto">
              <a:lnSpc>
                <a:spcPct val="120000"/>
              </a:lnSpc>
              <a:buNone/>
            </a:pPr>
            <a:r>
              <a:rPr lang="zh-CN" altLang="en-US" noProof="1"/>
              <a:t>（</a:t>
            </a:r>
            <a:r>
              <a:rPr lang="en-US" altLang="zh-CN" noProof="1"/>
              <a:t>b</a:t>
            </a:r>
            <a:r>
              <a:rPr lang="zh-CN" altLang="en-US" noProof="1"/>
              <a:t>）商业化一方向另一方赔偿其就项目知识产权进行商业化而给另一方可能带来的损失</a:t>
            </a:r>
            <a:r>
              <a:rPr lang="zh-CN" altLang="en-US" noProof="1" smtClean="0"/>
              <a:t>。</a:t>
            </a:r>
            <a:endParaRPr lang="en-US" altLang="zh-CN" noProof="1" smtClean="0"/>
          </a:p>
          <a:p>
            <a:pPr marL="0" indent="0" fontAlgn="auto">
              <a:lnSpc>
                <a:spcPct val="120000"/>
              </a:lnSpc>
              <a:buNone/>
            </a:pPr>
            <a:r>
              <a:rPr lang="zh-CN" altLang="en-US" noProof="1"/>
              <a:t>第二，对于双方共有的项目知识产权，双方均有权自行实施商业化，但在许可第三方实施之前需要经过对方书面同意。</a:t>
            </a:r>
          </a:p>
          <a:p>
            <a:pPr marL="0" indent="0" fontAlgn="auto">
              <a:lnSpc>
                <a:spcPct val="120000"/>
              </a:lnSpc>
              <a:buNone/>
            </a:pPr>
            <a:r>
              <a:rPr lang="zh-CN" altLang="en-US" noProof="1" smtClean="0"/>
              <a:t>第三</a:t>
            </a:r>
            <a:r>
              <a:rPr lang="zh-CN" altLang="en-US" noProof="1"/>
              <a:t>，对于双方共有的项目知识产权，双方均有权自行实施商业化和</a:t>
            </a:r>
            <a:r>
              <a:rPr lang="en-US" altLang="zh-CN" noProof="1"/>
              <a:t>/</a:t>
            </a:r>
            <a:r>
              <a:rPr lang="zh-CN" altLang="en-US" noProof="1"/>
              <a:t>或自行决定给予第三方实施许可。</a:t>
            </a:r>
          </a:p>
          <a:p>
            <a:pPr fontAlgn="auto">
              <a:lnSpc>
                <a:spcPct val="150000"/>
              </a:lnSpc>
              <a:buFont typeface="Wingdings" panose="05000000000000000000" pitchFamily="2" charset="2"/>
              <a:buChar char="l"/>
            </a:pPr>
            <a:endParaRPr lang="en-US" altLang="zh-CN" noProof="1"/>
          </a:p>
        </p:txBody>
      </p:sp>
      <p:sp>
        <p:nvSpPr>
          <p:cNvPr id="3" name="灯片编号占位符 2"/>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D07B6B1C-00B2-4677-BCE1-556C9D6D83AC}"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71</a:t>
            </a:fld>
            <a:endPar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069730835"/>
      </p:ext>
    </p:extLst>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752475" y="-149222"/>
            <a:ext cx="7858125" cy="1143000"/>
          </a:xfrm>
        </p:spPr>
        <p:txBody>
          <a:bodyPr/>
          <a:lstStyle/>
          <a:p>
            <a:pPr fontAlgn="auto"/>
            <a:r>
              <a:rPr lang="zh-CN" altLang="en-US" sz="3600" noProof="1" smtClean="0"/>
              <a:t>  对</a:t>
            </a:r>
            <a:r>
              <a:rPr lang="zh-CN" altLang="en-US" sz="3600" noProof="1"/>
              <a:t>共有项目专利的申请和保护</a:t>
            </a:r>
          </a:p>
        </p:txBody>
      </p:sp>
      <p:sp>
        <p:nvSpPr>
          <p:cNvPr id="60418" name="内容占位符 2"/>
          <p:cNvSpPr>
            <a:spLocks noGrp="1" noChangeArrowheads="1"/>
          </p:cNvSpPr>
          <p:nvPr>
            <p:ph idx="1"/>
          </p:nvPr>
        </p:nvSpPr>
        <p:spPr>
          <a:xfrm>
            <a:off x="752476" y="1065484"/>
            <a:ext cx="10881806" cy="5000625"/>
          </a:xfrm>
        </p:spPr>
        <p:txBody>
          <a:bodyPr/>
          <a:lstStyle/>
          <a:p>
            <a:r>
              <a:rPr lang="zh-CN" altLang="en-US" b="1" dirty="0"/>
              <a:t>双方同意申请的情况：</a:t>
            </a:r>
            <a:endParaRPr lang="en-US" altLang="zh-CN" b="1" dirty="0"/>
          </a:p>
          <a:p>
            <a:r>
              <a:rPr lang="zh-CN" altLang="en-US" dirty="0"/>
              <a:t>双方决定就项目知识产权申请专利的，双方为共同专利权人。双方共同指定代理人负责该等专利申请，并由双方均担相关费用。协议双方商议由</a:t>
            </a:r>
            <a:r>
              <a:rPr lang="en-US" altLang="zh-CN" dirty="0"/>
              <a:t>XX</a:t>
            </a:r>
            <a:r>
              <a:rPr lang="zh-CN" altLang="en-US" dirty="0"/>
              <a:t>方主导负责提出专利申请。</a:t>
            </a:r>
          </a:p>
          <a:p>
            <a:r>
              <a:rPr lang="zh-CN" altLang="en-US" sz="2000" u="sng" dirty="0">
                <a:solidFill>
                  <a:srgbClr val="FF0000"/>
                </a:solidFill>
              </a:rPr>
              <a:t>涉外：</a:t>
            </a:r>
            <a:r>
              <a:rPr lang="zh-CN" altLang="en-US" sz="2000" dirty="0"/>
              <a:t>或双方决定就项目知识产权申请专利的，双方为共同专利权人。如果双方在中国大陆境内对项目知识产权申请专利，那么由甲方负责，并承担全部专利费用；如果双方在乙方所在国家对项目知识产权申请专利，那么由乙方负责，并承担全部专利费用；如果双方一致同意在第三国申请专利，那么由双方共同指定的代理人负责，并由双方均担专利费用</a:t>
            </a:r>
            <a:r>
              <a:rPr lang="zh-CN" altLang="en-US" sz="2000" dirty="0" smtClean="0"/>
              <a:t>。</a:t>
            </a:r>
            <a:endParaRPr lang="en-US" altLang="zh-CN" sz="2000" dirty="0" smtClean="0"/>
          </a:p>
          <a:p>
            <a:r>
              <a:rPr lang="zh-CN" altLang="en-US" b="1" dirty="0"/>
              <a:t>另一方不同意申请的情况</a:t>
            </a:r>
            <a:r>
              <a:rPr lang="zh-CN" altLang="en-US" b="1" dirty="0" smtClean="0"/>
              <a:t>：</a:t>
            </a:r>
            <a:endParaRPr lang="en-US" altLang="zh-CN" b="1" dirty="0" smtClean="0"/>
          </a:p>
          <a:p>
            <a:r>
              <a:rPr lang="en-US" altLang="zh-CN" sz="2400" dirty="0" smtClean="0"/>
              <a:t>A.</a:t>
            </a:r>
            <a:r>
              <a:rPr lang="zh-CN" altLang="en-US" sz="2400" dirty="0" smtClean="0"/>
              <a:t>如果</a:t>
            </a:r>
            <a:r>
              <a:rPr lang="zh-CN" altLang="en-US" sz="2400" dirty="0"/>
              <a:t>本协议一方不同意申请专利，另一方不能以自己的名义单独进行申请。</a:t>
            </a:r>
          </a:p>
          <a:p>
            <a:r>
              <a:rPr lang="en-US" altLang="zh-CN" sz="2400" dirty="0" smtClean="0"/>
              <a:t>B.</a:t>
            </a:r>
            <a:r>
              <a:rPr lang="zh-CN" altLang="en-US" sz="2400" dirty="0" smtClean="0"/>
              <a:t>如果</a:t>
            </a:r>
            <a:r>
              <a:rPr lang="zh-CN" altLang="en-US" sz="2400" dirty="0"/>
              <a:t>一方不同意，另一方可以自己名义申请，但应保障发明人的署名权并保障不泄露对方的保密信息。同时，提出申请的一方给予对方为自身研究和教学目的免费使用该知识产权。</a:t>
            </a:r>
          </a:p>
          <a:p>
            <a:endParaRPr lang="en-US" altLang="zh-CN" b="1" dirty="0" smtClean="0"/>
          </a:p>
          <a:p>
            <a:endParaRPr lang="zh-CN" altLang="en-US" b="1" dirty="0"/>
          </a:p>
        </p:txBody>
      </p:sp>
      <p:sp>
        <p:nvSpPr>
          <p:cNvPr id="4" name="灯片编号占位符 3"/>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2FF64FDB-CD39-4504-B451-FC321AF109B9}"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72</a:t>
            </a:fld>
            <a:endPar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1591138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243492"/>
            <a:ext cx="10515600" cy="5061482"/>
          </a:xfrm>
        </p:spPr>
        <p:txBody>
          <a:bodyPr/>
          <a:lstStyle/>
          <a:p>
            <a:r>
              <a:rPr lang="en-US" altLang="zh-CN" dirty="0" smtClean="0"/>
              <a:t>1.</a:t>
            </a:r>
            <a:r>
              <a:rPr lang="zh-CN" altLang="en-US" dirty="0" smtClean="0"/>
              <a:t>一方</a:t>
            </a:r>
            <a:r>
              <a:rPr lang="zh-CN" altLang="en-US" dirty="0"/>
              <a:t>必须严格保守对因本合同项下的服务自另一方所获取的商业秘密，在未取得另一方书面同意的情况下，不得以任何形式向第三方披露。</a:t>
            </a:r>
          </a:p>
          <a:p>
            <a:r>
              <a:rPr lang="en-US" altLang="zh-CN" dirty="0" smtClean="0"/>
              <a:t>2.</a:t>
            </a:r>
            <a:r>
              <a:rPr lang="zh-CN" altLang="en-US" dirty="0" smtClean="0"/>
              <a:t>保密</a:t>
            </a:r>
            <a:r>
              <a:rPr lang="zh-CN" altLang="en-US" dirty="0"/>
              <a:t>内容（包括技术信息和经营信息）</a:t>
            </a:r>
            <a:r>
              <a:rPr lang="en-US" altLang="zh-CN" dirty="0"/>
              <a:t>: </a:t>
            </a:r>
            <a:r>
              <a:rPr lang="zh-CN" altLang="en-US" dirty="0"/>
              <a:t>双方对本合同涉及的所有资料均应严格保密，未经另一方书面同意不得向双方以外的任何其他组织或个人透露与本合同相关的任何内容，否则泄密方应承担相应的法律责任，且守约方有权利提出终止本合同并要求其赔偿经济损失。 </a:t>
            </a:r>
          </a:p>
          <a:p>
            <a:r>
              <a:rPr lang="en-US" altLang="zh-CN" dirty="0" smtClean="0"/>
              <a:t>3.</a:t>
            </a:r>
            <a:r>
              <a:rPr lang="zh-CN" altLang="en-US" dirty="0" smtClean="0"/>
              <a:t>保密</a:t>
            </a:r>
            <a:r>
              <a:rPr lang="zh-CN" altLang="en-US" dirty="0"/>
              <a:t>义务之约定不因本合同终止而失效，且自本合同终止后持续</a:t>
            </a:r>
            <a:r>
              <a:rPr lang="zh-CN" altLang="en-US" dirty="0" smtClean="0"/>
              <a:t>有效</a:t>
            </a:r>
            <a:r>
              <a:rPr lang="en-US" altLang="zh-CN" dirty="0" smtClean="0"/>
              <a:t>/</a:t>
            </a:r>
            <a:r>
              <a:rPr lang="zh-CN" altLang="en-US" dirty="0" smtClean="0">
                <a:solidFill>
                  <a:srgbClr val="FF0000"/>
                </a:solidFill>
              </a:rPr>
              <a:t>或者</a:t>
            </a:r>
            <a:r>
              <a:rPr lang="en-US" altLang="zh-CN" dirty="0" smtClean="0">
                <a:solidFill>
                  <a:srgbClr val="FF0000"/>
                </a:solidFill>
              </a:rPr>
              <a:t>XX</a:t>
            </a:r>
            <a:r>
              <a:rPr lang="zh-CN" altLang="en-US" dirty="0" smtClean="0">
                <a:solidFill>
                  <a:srgbClr val="FF0000"/>
                </a:solidFill>
              </a:rPr>
              <a:t>年有效</a:t>
            </a:r>
            <a:r>
              <a:rPr lang="zh-CN" altLang="en-US" dirty="0"/>
              <a:t>。</a:t>
            </a:r>
          </a:p>
          <a:p>
            <a:pPr marL="0" indent="0">
              <a:buNone/>
            </a:pPr>
            <a:endParaRPr lang="zh-CN" altLang="en-US" dirty="0"/>
          </a:p>
        </p:txBody>
      </p:sp>
      <p:sp>
        <p:nvSpPr>
          <p:cNvPr id="3" name="标题 2"/>
          <p:cNvSpPr>
            <a:spLocks noGrp="1"/>
          </p:cNvSpPr>
          <p:nvPr>
            <p:ph type="title"/>
          </p:nvPr>
        </p:nvSpPr>
        <p:spPr/>
        <p:txBody>
          <a:bodyPr>
            <a:normAutofit/>
          </a:bodyPr>
          <a:lstStyle/>
          <a:p>
            <a:r>
              <a:rPr lang="en-US" altLang="zh-CN" dirty="0" smtClean="0"/>
              <a:t>3.   </a:t>
            </a:r>
            <a:r>
              <a:rPr lang="zh-CN" altLang="en-US" dirty="0" smtClean="0"/>
              <a:t>保密条款</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73</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2850440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15009" y="1155942"/>
            <a:ext cx="10515600" cy="5061482"/>
          </a:xfrm>
        </p:spPr>
        <p:txBody>
          <a:bodyPr/>
          <a:lstStyle/>
          <a:p>
            <a:r>
              <a:rPr lang="zh-CN" altLang="en-US" dirty="0" smtClean="0"/>
              <a:t>（</a:t>
            </a:r>
            <a:r>
              <a:rPr lang="zh-CN" altLang="en-US" dirty="0"/>
              <a:t>一）院属单位对外签订科技合同存在的现实</a:t>
            </a:r>
            <a:r>
              <a:rPr lang="zh-CN" altLang="en-US" dirty="0" smtClean="0"/>
              <a:t>问题</a:t>
            </a:r>
            <a:endParaRPr lang="en-US" altLang="zh-CN" dirty="0" smtClean="0"/>
          </a:p>
          <a:p>
            <a:r>
              <a:rPr lang="zh-CN" altLang="en-US" dirty="0" smtClean="0"/>
              <a:t>（</a:t>
            </a:r>
            <a:r>
              <a:rPr lang="zh-CN" altLang="en-US" dirty="0"/>
              <a:t>二）技术合同的风险源及其防范</a:t>
            </a:r>
          </a:p>
          <a:p>
            <a:r>
              <a:rPr lang="zh-CN" altLang="en-US" dirty="0" smtClean="0"/>
              <a:t>（三）</a:t>
            </a:r>
            <a:r>
              <a:rPr lang="zh-CN" altLang="en-US" dirty="0"/>
              <a:t>技术</a:t>
            </a:r>
            <a:r>
              <a:rPr lang="zh-CN" altLang="en-US" dirty="0" smtClean="0"/>
              <a:t>开发合同</a:t>
            </a:r>
            <a:r>
              <a:rPr lang="zh-CN" altLang="en-US" dirty="0"/>
              <a:t>的</a:t>
            </a:r>
            <a:r>
              <a:rPr lang="zh-CN" altLang="en-US" dirty="0" smtClean="0"/>
              <a:t>风险防范</a:t>
            </a:r>
            <a:endParaRPr lang="en-US" altLang="zh-CN" dirty="0" smtClean="0"/>
          </a:p>
          <a:p>
            <a:r>
              <a:rPr lang="zh-CN" altLang="en-US" dirty="0" smtClean="0"/>
              <a:t>（四）技术转让和许可合同的风险防范</a:t>
            </a:r>
            <a:endParaRPr lang="en-US" altLang="zh-CN" dirty="0" smtClean="0"/>
          </a:p>
          <a:p>
            <a:r>
              <a:rPr lang="zh-CN" altLang="en-US" dirty="0" smtClean="0"/>
              <a:t>（五）技术咨询和服务合同的风险防范</a:t>
            </a:r>
            <a:endParaRPr lang="en-US" altLang="zh-CN" dirty="0" smtClean="0"/>
          </a:p>
          <a:p>
            <a:endParaRPr lang="zh-CN" altLang="en-US" dirty="0"/>
          </a:p>
          <a:p>
            <a:endParaRPr lang="zh-CN" altLang="en-US" dirty="0"/>
          </a:p>
          <a:p>
            <a:endParaRPr lang="zh-CN" altLang="en-US" dirty="0"/>
          </a:p>
        </p:txBody>
      </p:sp>
      <p:sp>
        <p:nvSpPr>
          <p:cNvPr id="3" name="标题 2"/>
          <p:cNvSpPr>
            <a:spLocks noGrp="1"/>
          </p:cNvSpPr>
          <p:nvPr>
            <p:ph type="title"/>
          </p:nvPr>
        </p:nvSpPr>
        <p:spPr/>
        <p:txBody>
          <a:bodyPr>
            <a:normAutofit/>
          </a:bodyPr>
          <a:lstStyle/>
          <a:p>
            <a:r>
              <a:rPr lang="zh-CN" altLang="en-US" dirty="0" smtClean="0">
                <a:latin typeface="微软雅黑" panose="020B0503020204020204" pitchFamily="34" charset="-122"/>
              </a:rPr>
              <a:t>四、与</a:t>
            </a:r>
            <a:r>
              <a:rPr lang="zh-CN" altLang="en-US" dirty="0">
                <a:latin typeface="微软雅黑" panose="020B0503020204020204" pitchFamily="34" charset="-122"/>
              </a:rPr>
              <a:t>知识产权相关合同的风险</a:t>
            </a:r>
            <a:r>
              <a:rPr lang="zh-CN" altLang="en-US" dirty="0" smtClean="0">
                <a:latin typeface="微软雅黑" panose="020B0503020204020204" pitchFamily="34" charset="-122"/>
              </a:rPr>
              <a:t>防范</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74</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7554976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2A003419-AC15-4B6D-BD47-A8A1D4D67D39}"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75</a:t>
            </a:fld>
            <a:endParaRPr kumimoji="0" lang="en-US" altLang="zh-CN"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287746" name="Rectangle 2"/>
          <p:cNvSpPr>
            <a:spLocks noGrp="1" noChangeArrowheads="1"/>
          </p:cNvSpPr>
          <p:nvPr>
            <p:ph type="title"/>
          </p:nvPr>
        </p:nvSpPr>
        <p:spPr>
          <a:xfrm>
            <a:off x="1011677" y="330739"/>
            <a:ext cx="9717932" cy="658881"/>
          </a:xfrm>
        </p:spPr>
        <p:txBody>
          <a:bodyPr>
            <a:normAutofit fontScale="90000"/>
          </a:bodyPr>
          <a:lstStyle/>
          <a:p>
            <a:r>
              <a:rPr lang="zh-CN" altLang="en-US" sz="3600" dirty="0" smtClean="0"/>
              <a:t>（一）研究所大学对外签订科技合同存在的现实问题</a:t>
            </a:r>
            <a:endParaRPr lang="zh-CN" altLang="en-US" sz="3600" dirty="0"/>
          </a:p>
        </p:txBody>
      </p:sp>
      <p:sp>
        <p:nvSpPr>
          <p:cNvPr id="5" name="Rectangle 3"/>
          <p:cNvSpPr txBox="1">
            <a:spLocks noChangeArrowheads="1"/>
          </p:cNvSpPr>
          <p:nvPr/>
        </p:nvSpPr>
        <p:spPr>
          <a:xfrm>
            <a:off x="1459149" y="1348885"/>
            <a:ext cx="8988358" cy="3816502"/>
          </a:xfrm>
          <a:prstGeom prst="rect">
            <a:avLst/>
          </a:prstGeom>
          <a:noFill/>
          <a:ln w="9525">
            <a:noFill/>
          </a:ln>
        </p:spPr>
        <p:txBody>
          <a:bodyPr anchor="t"/>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1.</a:t>
            </a:r>
            <a:r>
              <a:rPr lang="zh-CN" altLang="en-US" dirty="0" smtClean="0"/>
              <a:t>合作研究是院属单位对外合作的主要模式之一，较为广泛和复杂。</a:t>
            </a:r>
          </a:p>
          <a:p>
            <a:r>
              <a:rPr lang="en-US" altLang="zh-CN" dirty="0" smtClean="0"/>
              <a:t>2.</a:t>
            </a:r>
            <a:r>
              <a:rPr lang="zh-CN" altLang="en-US" dirty="0" smtClean="0"/>
              <a:t>目前院属单位的谈判能力依然较弱。</a:t>
            </a:r>
          </a:p>
          <a:p>
            <a:r>
              <a:rPr lang="en-US" altLang="zh-CN" dirty="0" smtClean="0"/>
              <a:t>3.</a:t>
            </a:r>
            <a:r>
              <a:rPr lang="zh-CN" altLang="en-US" dirty="0" smtClean="0"/>
              <a:t>关于合作成果的合理分享问题 。</a:t>
            </a:r>
            <a:endParaRPr lang="en-US" altLang="zh-CN" dirty="0" smtClean="0"/>
          </a:p>
          <a:p>
            <a:r>
              <a:rPr lang="en-US" altLang="zh-CN" dirty="0" smtClean="0"/>
              <a:t>4.</a:t>
            </a:r>
            <a:r>
              <a:rPr lang="zh-CN" altLang="en-US" dirty="0" smtClean="0"/>
              <a:t>合同法律适用、管辖以及合同使用的语言等条款规范化问题。</a:t>
            </a:r>
          </a:p>
          <a:p>
            <a:r>
              <a:rPr lang="en-US" altLang="zh-CN" dirty="0" smtClean="0"/>
              <a:t>5.</a:t>
            </a:r>
            <a:r>
              <a:rPr lang="zh-CN" altLang="en-US" dirty="0" smtClean="0"/>
              <a:t>对保密合同的重视不够。</a:t>
            </a:r>
            <a:endParaRPr lang="zh-CN" altLang="en-US" dirty="0"/>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514730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9539" y="-105219"/>
            <a:ext cx="8229600" cy="1143000"/>
          </a:xfrm>
        </p:spPr>
        <p:txBody>
          <a:bodyPr>
            <a:normAutofit/>
          </a:bodyPr>
          <a:lstStyle/>
          <a:p>
            <a:r>
              <a:rPr lang="zh-CN" altLang="en-US" dirty="0" smtClean="0"/>
              <a:t>（二）技术</a:t>
            </a:r>
            <a:r>
              <a:rPr lang="zh-CN" altLang="en-US" dirty="0"/>
              <a:t>合同的风险源及其防范</a:t>
            </a:r>
          </a:p>
        </p:txBody>
      </p:sp>
      <p:sp>
        <p:nvSpPr>
          <p:cNvPr id="3" name="内容占位符 2"/>
          <p:cNvSpPr>
            <a:spLocks noGrp="1"/>
          </p:cNvSpPr>
          <p:nvPr>
            <p:ph idx="1"/>
          </p:nvPr>
        </p:nvSpPr>
        <p:spPr>
          <a:xfrm>
            <a:off x="1429660" y="1297987"/>
            <a:ext cx="8136904" cy="4525963"/>
          </a:xfrm>
        </p:spPr>
        <p:txBody>
          <a:bodyPr/>
          <a:lstStyle/>
          <a:p>
            <a:r>
              <a:rPr lang="en-US" altLang="zh-CN" dirty="0" smtClean="0"/>
              <a:t>1.</a:t>
            </a:r>
            <a:r>
              <a:rPr lang="zh-CN" altLang="en-US" dirty="0" smtClean="0"/>
              <a:t>前</a:t>
            </a:r>
            <a:r>
              <a:rPr lang="zh-CN" altLang="en-US" dirty="0"/>
              <a:t>合同风险，信息不对称问题</a:t>
            </a:r>
          </a:p>
          <a:p>
            <a:r>
              <a:rPr lang="en-US" altLang="zh-CN" dirty="0" smtClean="0"/>
              <a:t>2.</a:t>
            </a:r>
            <a:r>
              <a:rPr lang="zh-CN" altLang="en-US" dirty="0" smtClean="0"/>
              <a:t>合同</a:t>
            </a:r>
            <a:r>
              <a:rPr lang="zh-CN" altLang="en-US" dirty="0"/>
              <a:t>订立的形式是否存在瑕疵</a:t>
            </a:r>
          </a:p>
          <a:p>
            <a:r>
              <a:rPr lang="en-US" altLang="zh-CN" dirty="0" smtClean="0"/>
              <a:t>3.</a:t>
            </a:r>
            <a:r>
              <a:rPr lang="zh-CN" altLang="en-US" dirty="0" smtClean="0"/>
              <a:t>合同</a:t>
            </a:r>
            <a:r>
              <a:rPr lang="zh-CN" altLang="en-US" dirty="0"/>
              <a:t>内容的风险：约定是否清晰</a:t>
            </a:r>
          </a:p>
          <a:p>
            <a:r>
              <a:rPr lang="en-US" altLang="zh-CN" dirty="0" smtClean="0"/>
              <a:t>4.</a:t>
            </a:r>
            <a:r>
              <a:rPr lang="zh-CN" altLang="en-US" dirty="0" smtClean="0"/>
              <a:t>合同</a:t>
            </a:r>
            <a:r>
              <a:rPr lang="zh-CN" altLang="en-US" dirty="0"/>
              <a:t>履行风险：履约不当</a:t>
            </a:r>
          </a:p>
          <a:p>
            <a:r>
              <a:rPr lang="en-US" altLang="zh-CN" dirty="0" smtClean="0"/>
              <a:t>5.</a:t>
            </a:r>
            <a:r>
              <a:rPr lang="zh-CN" altLang="en-US" dirty="0" smtClean="0"/>
              <a:t>其他</a:t>
            </a:r>
            <a:r>
              <a:rPr lang="zh-CN" altLang="en-US" dirty="0"/>
              <a:t>可能的侵权风险：全过程管理的缺失</a:t>
            </a:r>
          </a:p>
          <a:p>
            <a:r>
              <a:rPr lang="en-US" altLang="zh-CN" dirty="0" smtClean="0"/>
              <a:t>6.</a:t>
            </a:r>
            <a:r>
              <a:rPr lang="zh-CN" altLang="en-US" dirty="0" smtClean="0"/>
              <a:t>其他</a:t>
            </a:r>
            <a:r>
              <a:rPr lang="zh-CN" altLang="en-US" dirty="0"/>
              <a:t>不确定因素的影响：国家政策变化</a:t>
            </a:r>
          </a:p>
          <a:p>
            <a:r>
              <a:rPr lang="en-US" altLang="zh-CN" dirty="0" smtClean="0"/>
              <a:t>7.</a:t>
            </a:r>
            <a:r>
              <a:rPr lang="zh-CN" altLang="en-US" dirty="0" smtClean="0"/>
              <a:t>技术</a:t>
            </a:r>
            <a:r>
              <a:rPr lang="zh-CN" altLang="en-US" dirty="0"/>
              <a:t>评估潜在的道德风险对合同的影响</a:t>
            </a:r>
          </a:p>
          <a:p>
            <a:endParaRPr lang="zh-CN" altLang="en-US" dirty="0"/>
          </a:p>
        </p:txBody>
      </p:sp>
      <p:sp>
        <p:nvSpPr>
          <p:cNvPr id="4" name="灯片编号占位符 3"/>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FC269D4F-A150-49C4-B474-04B1FCF1DD4A}" type="slidenum">
              <a:rPr kumimoji="0" lang="zh-CN" altLang="en-US" sz="1200" b="1" i="0" u="none" strike="noStrike" kern="1200" cap="none" spc="0" normalizeH="0" baseline="0" noProof="0" smtClean="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76</a:t>
            </a:fld>
            <a:endPar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5" name="页脚占位符 4"/>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1433018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9539" y="-105219"/>
            <a:ext cx="8229600" cy="1143000"/>
          </a:xfrm>
        </p:spPr>
        <p:txBody>
          <a:bodyPr>
            <a:normAutofit fontScale="90000"/>
          </a:bodyPr>
          <a:lstStyle/>
          <a:p>
            <a:r>
              <a:rPr lang="zh-CN" altLang="en-US" dirty="0" smtClean="0">
                <a:solidFill>
                  <a:schemeClr val="tx1"/>
                </a:solidFill>
              </a:rPr>
              <a:t>合作中风险责任的承担和及时通知</a:t>
            </a:r>
            <a:r>
              <a:rPr lang="zh-CN" altLang="en-US" dirty="0">
                <a:solidFill>
                  <a:schemeClr val="tx1"/>
                </a:solidFill>
              </a:rPr>
              <a:t>义务</a:t>
            </a:r>
          </a:p>
        </p:txBody>
      </p:sp>
      <p:sp>
        <p:nvSpPr>
          <p:cNvPr id="3" name="内容占位符 2"/>
          <p:cNvSpPr>
            <a:spLocks noGrp="1"/>
          </p:cNvSpPr>
          <p:nvPr>
            <p:ph idx="1"/>
          </p:nvPr>
        </p:nvSpPr>
        <p:spPr>
          <a:xfrm>
            <a:off x="1429660" y="1297987"/>
            <a:ext cx="8136904" cy="4525963"/>
          </a:xfrm>
        </p:spPr>
        <p:txBody>
          <a:bodyPr/>
          <a:lstStyle/>
          <a:p>
            <a:r>
              <a:rPr lang="zh-CN" altLang="en-US" dirty="0" smtClean="0"/>
              <a:t>合同</a:t>
            </a:r>
            <a:r>
              <a:rPr lang="zh-CN" altLang="en-US" dirty="0"/>
              <a:t>双方约定风险责任的承担或分担。</a:t>
            </a:r>
            <a:endParaRPr lang="en-US" altLang="zh-CN" dirty="0"/>
          </a:p>
          <a:p>
            <a:r>
              <a:rPr lang="zh-CN" altLang="en-US" dirty="0"/>
              <a:t>风险发现方的及时通知义务。</a:t>
            </a:r>
            <a:endParaRPr lang="en-US" altLang="zh-CN" dirty="0"/>
          </a:p>
          <a:p>
            <a:pPr lvl="0"/>
            <a:endParaRPr lang="en-US" altLang="zh-CN" sz="2400" dirty="0">
              <a:solidFill>
                <a:prstClr val="black"/>
              </a:solidFill>
            </a:endParaRPr>
          </a:p>
          <a:p>
            <a:pPr lvl="0"/>
            <a:r>
              <a:rPr lang="en-US" altLang="zh-CN" sz="2400" dirty="0">
                <a:solidFill>
                  <a:prstClr val="black"/>
                </a:solidFill>
              </a:rPr>
              <a:t>《</a:t>
            </a:r>
            <a:r>
              <a:rPr lang="zh-CN" altLang="en-US" sz="2400" dirty="0">
                <a:solidFill>
                  <a:prstClr val="black"/>
                </a:solidFill>
              </a:rPr>
              <a:t>科技进步法</a:t>
            </a:r>
            <a:r>
              <a:rPr lang="en-US" altLang="zh-CN" sz="2400" dirty="0">
                <a:solidFill>
                  <a:prstClr val="black"/>
                </a:solidFill>
              </a:rPr>
              <a:t>》</a:t>
            </a:r>
            <a:r>
              <a:rPr lang="zh-CN" altLang="en-US" sz="2400" dirty="0">
                <a:solidFill>
                  <a:prstClr val="black"/>
                </a:solidFill>
              </a:rPr>
              <a:t>第五十六条 </a:t>
            </a:r>
            <a:endParaRPr lang="en-US" altLang="zh-CN" sz="2400" dirty="0">
              <a:solidFill>
                <a:prstClr val="black"/>
              </a:solidFill>
            </a:endParaRPr>
          </a:p>
          <a:p>
            <a:pPr lvl="0"/>
            <a:r>
              <a:rPr lang="zh-CN" altLang="en-US" sz="2400" dirty="0">
                <a:solidFill>
                  <a:prstClr val="black"/>
                </a:solidFill>
              </a:rPr>
              <a:t>国家鼓励科学技术人员自由探索、勇于承担风险。原始记录能够证明承担探索性强、风险高的科学技术研究开发项目的科学技术人员已经履行了勤勉尽责义务仍不能完成该项目的，给予宽容。</a:t>
            </a:r>
            <a:endParaRPr lang="en-US" altLang="zh-CN" sz="2400" dirty="0">
              <a:solidFill>
                <a:prstClr val="black"/>
              </a:solidFill>
            </a:endParaRPr>
          </a:p>
          <a:p>
            <a:pPr lvl="0"/>
            <a:r>
              <a:rPr lang="zh-CN" altLang="en-US" sz="2400" dirty="0">
                <a:solidFill>
                  <a:srgbClr val="FF0000"/>
                </a:solidFill>
              </a:rPr>
              <a:t>本条的主体是谁？能否及于科技合作中的双方？</a:t>
            </a:r>
          </a:p>
          <a:p>
            <a:endParaRPr lang="zh-CN" altLang="en-US" dirty="0"/>
          </a:p>
        </p:txBody>
      </p:sp>
      <p:sp>
        <p:nvSpPr>
          <p:cNvPr id="4" name="灯片编号占位符 3"/>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FC269D4F-A150-49C4-B474-04B1FCF1DD4A}" type="slidenum">
              <a:rPr kumimoji="0" lang="zh-CN" altLang="en-US" sz="1200" b="1" i="0" u="none" strike="noStrike" kern="1200" cap="none" spc="0" normalizeH="0" baseline="0" noProof="0" smtClean="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77</a:t>
            </a:fld>
            <a:endPar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5" name="页脚占位符 4"/>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55340685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a:t>
            </a:r>
            <a:r>
              <a:rPr lang="zh-CN" altLang="en-US" dirty="0"/>
              <a:t>区分合作开发和委托开发</a:t>
            </a:r>
            <a:endParaRPr lang="en-US" altLang="zh-CN" dirty="0"/>
          </a:p>
          <a:p>
            <a:r>
              <a:rPr lang="en-US" altLang="zh-CN" dirty="0" smtClean="0"/>
              <a:t>2.</a:t>
            </a:r>
            <a:r>
              <a:rPr lang="zh-CN" altLang="en-US" dirty="0"/>
              <a:t>知识产权的归属与</a:t>
            </a:r>
            <a:r>
              <a:rPr lang="zh-CN" altLang="en-US" dirty="0" smtClean="0"/>
              <a:t>利用表述及规定</a:t>
            </a:r>
            <a:endParaRPr lang="zh-CN" altLang="en-US" dirty="0"/>
          </a:p>
          <a:p>
            <a:r>
              <a:rPr lang="en-US" altLang="zh-CN" dirty="0" smtClean="0"/>
              <a:t>3.</a:t>
            </a:r>
            <a:r>
              <a:rPr lang="zh-CN" altLang="en-US" dirty="0"/>
              <a:t>权利保证及不侵权承诺条款</a:t>
            </a:r>
          </a:p>
          <a:p>
            <a:endParaRPr lang="zh-CN" altLang="en-US" dirty="0"/>
          </a:p>
        </p:txBody>
      </p:sp>
      <p:sp>
        <p:nvSpPr>
          <p:cNvPr id="3" name="标题 2"/>
          <p:cNvSpPr>
            <a:spLocks noGrp="1"/>
          </p:cNvSpPr>
          <p:nvPr>
            <p:ph type="title"/>
          </p:nvPr>
        </p:nvSpPr>
        <p:spPr/>
        <p:txBody>
          <a:bodyPr>
            <a:normAutofit/>
          </a:bodyPr>
          <a:lstStyle/>
          <a:p>
            <a:r>
              <a:rPr lang="zh-CN" altLang="en-US" dirty="0" smtClean="0"/>
              <a:t>（三）</a:t>
            </a:r>
            <a:r>
              <a:rPr lang="zh-CN" altLang="en-US" dirty="0"/>
              <a:t>技术</a:t>
            </a:r>
            <a:r>
              <a:rPr lang="zh-CN" altLang="en-US" dirty="0" smtClean="0"/>
              <a:t>开发合同</a:t>
            </a:r>
            <a:r>
              <a:rPr lang="zh-CN" altLang="en-US" dirty="0"/>
              <a:t>的</a:t>
            </a:r>
            <a:r>
              <a:rPr lang="zh-CN" altLang="en-US" dirty="0" smtClean="0"/>
              <a:t>风险防范</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78</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8587728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981200" y="332656"/>
            <a:ext cx="8723312" cy="723900"/>
          </a:xfrm>
        </p:spPr>
        <p:txBody>
          <a:bodyPr>
            <a:normAutofit/>
          </a:bodyPr>
          <a:lstStyle/>
          <a:p>
            <a:pPr eaLnBrk="1" hangingPunct="1"/>
            <a:r>
              <a:rPr lang="zh-CN" altLang="en-US" sz="3600" dirty="0" smtClean="0"/>
              <a:t>    合作开发：</a:t>
            </a:r>
            <a:r>
              <a:rPr lang="zh-CN" altLang="en-US" sz="3600" dirty="0" smtClean="0">
                <a:solidFill>
                  <a:srgbClr val="FF0000"/>
                </a:solidFill>
              </a:rPr>
              <a:t>区分合同中知识产权的属性</a:t>
            </a:r>
            <a:endParaRPr lang="zh-CN" altLang="en-US" sz="3600" dirty="0">
              <a:solidFill>
                <a:srgbClr val="FF0000"/>
              </a:solidFill>
            </a:endParaRPr>
          </a:p>
        </p:txBody>
      </p:sp>
      <p:sp>
        <p:nvSpPr>
          <p:cNvPr id="9219" name="内容占位符 2"/>
          <p:cNvSpPr>
            <a:spLocks noGrp="1"/>
          </p:cNvSpPr>
          <p:nvPr>
            <p:ph idx="1"/>
          </p:nvPr>
        </p:nvSpPr>
        <p:spPr>
          <a:xfrm>
            <a:off x="1595336" y="1196752"/>
            <a:ext cx="9109176" cy="4752975"/>
          </a:xfrm>
        </p:spPr>
        <p:txBody>
          <a:bodyPr>
            <a:normAutofit/>
          </a:bodyPr>
          <a:lstStyle/>
          <a:p>
            <a:pPr marL="0" indent="0" eaLnBrk="1" hangingPunct="1">
              <a:buNone/>
            </a:pPr>
            <a:r>
              <a:rPr lang="zh-CN" altLang="en-US" b="1" dirty="0" smtClean="0"/>
              <a:t>（</a:t>
            </a:r>
            <a:r>
              <a:rPr lang="en-US" altLang="zh-CN" b="1" dirty="0" smtClean="0"/>
              <a:t>1</a:t>
            </a:r>
            <a:r>
              <a:rPr lang="zh-CN" altLang="en-US" b="1" dirty="0" smtClean="0"/>
              <a:t>）背景知识产权</a:t>
            </a:r>
          </a:p>
          <a:p>
            <a:pPr eaLnBrk="1" hangingPunct="1"/>
            <a:r>
              <a:rPr lang="zh-CN" altLang="en-US" dirty="0" smtClean="0"/>
              <a:t>  </a:t>
            </a:r>
            <a:r>
              <a:rPr lang="zh-CN" altLang="en-US" sz="2400" dirty="0" smtClean="0"/>
              <a:t>如果</a:t>
            </a:r>
            <a:r>
              <a:rPr lang="zh-CN" altLang="en-US" sz="2400" dirty="0"/>
              <a:t>将己方背景知识产权定义范围过大，就有可能导致我方利益严重受损 </a:t>
            </a:r>
            <a:r>
              <a:rPr lang="zh-CN" altLang="en-US" sz="2400" dirty="0" smtClean="0"/>
              <a:t>。</a:t>
            </a:r>
            <a:endParaRPr lang="zh-CN" altLang="en-US" sz="2400" dirty="0"/>
          </a:p>
          <a:p>
            <a:pPr eaLnBrk="1" hangingPunct="1"/>
            <a:r>
              <a:rPr lang="en-US" altLang="zh-CN" sz="2400" dirty="0"/>
              <a:t>   </a:t>
            </a:r>
            <a:r>
              <a:rPr lang="zh-CN" altLang="en-US" sz="2400" dirty="0" smtClean="0"/>
              <a:t>与</a:t>
            </a:r>
            <a:r>
              <a:rPr lang="zh-CN" altLang="en-US" sz="2400" dirty="0"/>
              <a:t>项目</a:t>
            </a:r>
            <a:r>
              <a:rPr lang="zh-CN" altLang="en-US" sz="2400" dirty="0" smtClean="0"/>
              <a:t>有关， </a:t>
            </a:r>
            <a:r>
              <a:rPr lang="zh-CN" altLang="en-US" sz="2400" dirty="0"/>
              <a:t>明确提供（一般应有附件明确</a:t>
            </a:r>
            <a:r>
              <a:rPr lang="zh-CN" altLang="en-US" sz="2400" dirty="0" smtClean="0"/>
              <a:t>）、 </a:t>
            </a:r>
            <a:r>
              <a:rPr lang="zh-CN" altLang="en-US" sz="2400" dirty="0"/>
              <a:t>协议生效</a:t>
            </a:r>
            <a:r>
              <a:rPr lang="zh-CN" altLang="en-US" sz="2400" dirty="0" smtClean="0"/>
              <a:t>之前已经完成。</a:t>
            </a:r>
            <a:endParaRPr lang="zh-CN" altLang="en-US" sz="2400" dirty="0"/>
          </a:p>
          <a:p>
            <a:pPr marL="0" indent="0" eaLnBrk="1" hangingPunct="1">
              <a:buNone/>
            </a:pPr>
            <a:r>
              <a:rPr lang="zh-CN" altLang="en-US" b="1" dirty="0" smtClean="0"/>
              <a:t>（</a:t>
            </a:r>
            <a:r>
              <a:rPr lang="en-US" altLang="zh-CN" b="1" dirty="0" smtClean="0"/>
              <a:t>2</a:t>
            </a:r>
            <a:r>
              <a:rPr lang="zh-CN" altLang="en-US" b="1" dirty="0" smtClean="0"/>
              <a:t>）项目知识产权</a:t>
            </a:r>
          </a:p>
          <a:p>
            <a:pPr eaLnBrk="1" hangingPunct="1"/>
            <a:r>
              <a:rPr lang="en-US" altLang="zh-CN" dirty="0" smtClean="0"/>
              <a:t>   </a:t>
            </a:r>
            <a:r>
              <a:rPr lang="zh-CN" altLang="en-US" sz="2400" dirty="0" smtClean="0"/>
              <a:t>共同</a:t>
            </a:r>
            <a:r>
              <a:rPr lang="zh-CN" altLang="en-US" sz="2400" dirty="0"/>
              <a:t>或单方</a:t>
            </a:r>
            <a:r>
              <a:rPr lang="zh-CN" altLang="en-US" sz="2400" dirty="0" smtClean="0"/>
              <a:t>完成，一般要利用</a:t>
            </a:r>
            <a:r>
              <a:rPr lang="zh-CN" altLang="en-US" sz="2400" dirty="0"/>
              <a:t>项目</a:t>
            </a:r>
            <a:r>
              <a:rPr lang="zh-CN" altLang="en-US" sz="2400" dirty="0" smtClean="0"/>
              <a:t>资金，划定研究范围</a:t>
            </a:r>
            <a:endParaRPr lang="en-US" altLang="zh-CN" sz="2400" dirty="0" smtClean="0"/>
          </a:p>
          <a:p>
            <a:pPr marL="0" indent="0">
              <a:buNone/>
            </a:pPr>
            <a:r>
              <a:rPr lang="zh-CN" altLang="en-US" b="1" dirty="0" smtClean="0"/>
              <a:t>（</a:t>
            </a:r>
            <a:r>
              <a:rPr lang="en-US" altLang="zh-CN" b="1" dirty="0"/>
              <a:t>3</a:t>
            </a:r>
            <a:r>
              <a:rPr lang="zh-CN" altLang="en-US" b="1" dirty="0"/>
              <a:t>）单方项目知识产权和双方项目知识产权</a:t>
            </a:r>
          </a:p>
          <a:p>
            <a:r>
              <a:rPr lang="zh-CN" altLang="en-US" sz="2400" dirty="0"/>
              <a:t>    </a:t>
            </a:r>
            <a:r>
              <a:rPr lang="zh-CN" altLang="en-US" sz="2400" dirty="0" smtClean="0"/>
              <a:t>在协议履行期间</a:t>
            </a:r>
            <a:r>
              <a:rPr lang="zh-CN" altLang="en-US" sz="2400" dirty="0"/>
              <a:t>，由一方独立完成的知识产权</a:t>
            </a:r>
          </a:p>
          <a:p>
            <a:pPr eaLnBrk="1" hangingPunct="1"/>
            <a:endParaRPr lang="zh-CN" altLang="en-US" sz="2400" dirty="0"/>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灯片编号占位符 2"/>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79</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455591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txBox="1">
            <a:spLocks noGrp="1" noChangeArrowheads="1"/>
          </p:cNvSpPr>
          <p:nvPr/>
        </p:nvSpPr>
        <p:spPr bwMode="auto">
          <a:xfrm>
            <a:off x="8077200" y="6248400"/>
            <a:ext cx="2133600" cy="457200"/>
          </a:xfrm>
          <a:prstGeom prst="rect">
            <a:avLst/>
          </a:prstGeom>
          <a:noFill/>
          <a:ln w="9525">
            <a:noFill/>
            <a:miter lim="800000"/>
            <a:headEnd/>
            <a:tailEnd/>
          </a:ln>
        </p:spPr>
        <p:txBody>
          <a:bodyPr lIns="91436" tIns="45718" rIns="91436" bIns="45718" anchor="b"/>
          <a:lstStyle/>
          <a:p>
            <a:pPr algn="r"/>
            <a:fld id="{9BDEBD1B-4046-44E1-8ADE-CF893AC8503A}" type="slidenum">
              <a:rPr lang="en-US" altLang="zh-CN" sz="1200"/>
              <a:pPr algn="r"/>
              <a:t>8</a:t>
            </a:fld>
            <a:endParaRPr lang="en-US" altLang="zh-CN" sz="1200" dirty="0"/>
          </a:p>
        </p:txBody>
      </p:sp>
      <p:sp>
        <p:nvSpPr>
          <p:cNvPr id="78851" name="Rectangle 2"/>
          <p:cNvSpPr>
            <a:spLocks noGrp="1" noChangeArrowheads="1"/>
          </p:cNvSpPr>
          <p:nvPr>
            <p:ph type="title" idx="4294967295"/>
          </p:nvPr>
        </p:nvSpPr>
        <p:spPr>
          <a:xfrm>
            <a:off x="607143" y="17775"/>
            <a:ext cx="7732741" cy="1143000"/>
          </a:xfrm>
        </p:spPr>
        <p:txBody>
          <a:bodyPr>
            <a:normAutofit/>
          </a:bodyPr>
          <a:lstStyle/>
          <a:p>
            <a:pPr algn="l" eaLnBrk="1" hangingPunct="1"/>
            <a:r>
              <a:rPr lang="zh-CN" altLang="en-US" sz="4000" b="1" dirty="0" smtClean="0"/>
              <a:t>（二）</a:t>
            </a:r>
            <a:r>
              <a:rPr lang="zh-CN" altLang="zh-CN" sz="4000" b="1" dirty="0" smtClean="0"/>
              <a:t>科技</a:t>
            </a:r>
            <a:r>
              <a:rPr lang="zh-CN" altLang="zh-CN" sz="4000" b="1" dirty="0"/>
              <a:t>成果转化</a:t>
            </a:r>
            <a:r>
              <a:rPr lang="zh-CN" altLang="en-US" sz="4000" b="1" dirty="0"/>
              <a:t>的</a:t>
            </a:r>
            <a:r>
              <a:rPr lang="zh-CN" altLang="en-US" sz="4000" b="1" dirty="0" smtClean="0"/>
              <a:t>主要方</a:t>
            </a:r>
            <a:r>
              <a:rPr lang="zh-CN" altLang="zh-CN" sz="4000" b="1" dirty="0" smtClean="0"/>
              <a:t>式</a:t>
            </a:r>
            <a:endParaRPr lang="zh-CN" altLang="zh-CN" sz="4000" b="1" dirty="0"/>
          </a:p>
        </p:txBody>
      </p:sp>
      <p:sp>
        <p:nvSpPr>
          <p:cNvPr id="78852" name="Rectangle 3"/>
          <p:cNvSpPr>
            <a:spLocks noGrp="1" noChangeArrowheads="1"/>
          </p:cNvSpPr>
          <p:nvPr>
            <p:ph type="body" idx="4294967295"/>
          </p:nvPr>
        </p:nvSpPr>
        <p:spPr>
          <a:xfrm>
            <a:off x="1293778" y="1160775"/>
            <a:ext cx="9688749" cy="5176854"/>
          </a:xfrm>
        </p:spPr>
        <p:txBody>
          <a:bodyPr>
            <a:normAutofit fontScale="85000" lnSpcReduction="10000"/>
          </a:bodyPr>
          <a:lstStyle/>
          <a:p>
            <a:pPr>
              <a:lnSpc>
                <a:spcPct val="150000"/>
              </a:lnSpc>
            </a:pPr>
            <a:r>
              <a:rPr lang="en-US" altLang="zh-CN" sz="2400" dirty="0" smtClean="0"/>
              <a:t>《</a:t>
            </a:r>
            <a:r>
              <a:rPr lang="zh-CN" altLang="en-US" sz="2400" dirty="0" smtClean="0"/>
              <a:t>科技成果转化法</a:t>
            </a:r>
            <a:r>
              <a:rPr lang="en-US" altLang="zh-CN" sz="2400" dirty="0" smtClean="0"/>
              <a:t>》</a:t>
            </a:r>
            <a:r>
              <a:rPr lang="zh-CN" altLang="en-US" sz="2400" dirty="0"/>
              <a:t>第十六条</a:t>
            </a:r>
            <a:r>
              <a:rPr lang="en-US" sz="2400" dirty="0"/>
              <a:t> </a:t>
            </a:r>
            <a:r>
              <a:rPr lang="en-US" sz="2400" dirty="0" smtClean="0"/>
              <a:t> </a:t>
            </a:r>
            <a:r>
              <a:rPr lang="zh-CN" altLang="en-US" sz="2400" dirty="0" smtClean="0"/>
              <a:t>科技</a:t>
            </a:r>
            <a:r>
              <a:rPr lang="zh-CN" altLang="en-US" sz="2400" dirty="0"/>
              <a:t>成果</a:t>
            </a:r>
            <a:r>
              <a:rPr lang="zh-CN" altLang="en-US" sz="2400" dirty="0">
                <a:solidFill>
                  <a:srgbClr val="FF0000"/>
                </a:solidFill>
              </a:rPr>
              <a:t>持有者</a:t>
            </a:r>
            <a:r>
              <a:rPr lang="zh-CN" altLang="en-US" sz="2400" dirty="0"/>
              <a:t>可以采用下列方式进行科技成果转化：</a:t>
            </a:r>
            <a:endParaRPr lang="en-US" altLang="zh-CN" sz="2400" dirty="0"/>
          </a:p>
          <a:p>
            <a:pPr>
              <a:lnSpc>
                <a:spcPct val="150000"/>
              </a:lnSpc>
            </a:pPr>
            <a:r>
              <a:rPr lang="en-US" sz="2400" dirty="0"/>
              <a:t>  </a:t>
            </a:r>
            <a:r>
              <a:rPr lang="zh-CN" altLang="en-US" sz="2400" dirty="0"/>
              <a:t>（一）自行投资实施转化；</a:t>
            </a:r>
            <a:endParaRPr lang="en-US" altLang="zh-CN" sz="2400" dirty="0"/>
          </a:p>
          <a:p>
            <a:pPr>
              <a:lnSpc>
                <a:spcPct val="150000"/>
              </a:lnSpc>
            </a:pPr>
            <a:r>
              <a:rPr lang="en-US" sz="2400" dirty="0"/>
              <a:t>  </a:t>
            </a:r>
            <a:r>
              <a:rPr lang="zh-CN" altLang="en-US" sz="2400" dirty="0"/>
              <a:t>（二）向他人转让该科技成果；</a:t>
            </a:r>
            <a:endParaRPr lang="en-US" altLang="zh-CN" sz="2400" dirty="0"/>
          </a:p>
          <a:p>
            <a:pPr>
              <a:lnSpc>
                <a:spcPct val="150000"/>
              </a:lnSpc>
            </a:pPr>
            <a:r>
              <a:rPr lang="zh-CN" altLang="en-US" sz="2400" dirty="0"/>
              <a:t>（三</a:t>
            </a:r>
            <a:r>
              <a:rPr lang="zh-CN" altLang="en-US" sz="2400" dirty="0" smtClean="0"/>
              <a:t>）  </a:t>
            </a:r>
            <a:r>
              <a:rPr lang="zh-CN" altLang="en-US" sz="2400" b="1" dirty="0" smtClean="0">
                <a:solidFill>
                  <a:srgbClr val="3333FF"/>
                </a:solidFill>
              </a:rPr>
              <a:t>许可</a:t>
            </a:r>
            <a:r>
              <a:rPr lang="zh-CN" altLang="en-US" sz="2400" b="1" dirty="0">
                <a:solidFill>
                  <a:srgbClr val="3333FF"/>
                </a:solidFill>
              </a:rPr>
              <a:t>他人使用该科技成果</a:t>
            </a:r>
            <a:r>
              <a:rPr lang="zh-CN" altLang="en-US" sz="2400" dirty="0">
                <a:solidFill>
                  <a:srgbClr val="3333FF"/>
                </a:solidFill>
              </a:rPr>
              <a:t>；</a:t>
            </a:r>
            <a:endParaRPr lang="en-US" altLang="zh-CN" sz="2400" dirty="0">
              <a:solidFill>
                <a:srgbClr val="3333FF"/>
              </a:solidFill>
            </a:endParaRPr>
          </a:p>
          <a:p>
            <a:pPr>
              <a:lnSpc>
                <a:spcPct val="150000"/>
              </a:lnSpc>
            </a:pPr>
            <a:r>
              <a:rPr lang="zh-CN" altLang="en-US" sz="2400" dirty="0"/>
              <a:t>（四）以该科技成果作为合作条件，与他人共同实施转化</a:t>
            </a:r>
            <a:r>
              <a:rPr lang="zh-CN" altLang="en-US" sz="2400" dirty="0" smtClean="0"/>
              <a:t>；</a:t>
            </a:r>
            <a:endParaRPr lang="en-US" altLang="zh-CN" sz="2400" dirty="0" smtClean="0"/>
          </a:p>
          <a:p>
            <a:pPr>
              <a:lnSpc>
                <a:spcPct val="150000"/>
              </a:lnSpc>
            </a:pPr>
            <a:r>
              <a:rPr lang="zh-CN" altLang="en-US" sz="2400" dirty="0"/>
              <a:t>（五）</a:t>
            </a:r>
            <a:r>
              <a:rPr lang="zh-CN" altLang="en-US" sz="2400" b="1" dirty="0">
                <a:solidFill>
                  <a:srgbClr val="3333FF"/>
                </a:solidFill>
              </a:rPr>
              <a:t>以该科技成果作价投资，折算股份或者出资比例</a:t>
            </a:r>
            <a:r>
              <a:rPr lang="zh-CN" altLang="en-US" sz="2400" b="1" dirty="0" smtClean="0">
                <a:solidFill>
                  <a:srgbClr val="3333FF"/>
                </a:solidFill>
              </a:rPr>
              <a:t>；</a:t>
            </a:r>
            <a:endParaRPr lang="en-US" altLang="zh-CN" sz="2400" b="1" dirty="0" smtClean="0">
              <a:solidFill>
                <a:srgbClr val="3333FF"/>
              </a:solidFill>
            </a:endParaRPr>
          </a:p>
          <a:p>
            <a:pPr>
              <a:lnSpc>
                <a:spcPct val="150000"/>
              </a:lnSpc>
            </a:pPr>
            <a:r>
              <a:rPr lang="zh-CN" altLang="en-US" sz="2400" dirty="0"/>
              <a:t>（六）</a:t>
            </a:r>
            <a:r>
              <a:rPr lang="zh-CN" altLang="en-US" sz="2400" b="1" dirty="0">
                <a:solidFill>
                  <a:srgbClr val="FF0000"/>
                </a:solidFill>
              </a:rPr>
              <a:t>其他协商确定的方式</a:t>
            </a:r>
            <a:r>
              <a:rPr lang="zh-CN" altLang="en-US" sz="2400" b="1" dirty="0" smtClean="0">
                <a:solidFill>
                  <a:srgbClr val="FF0000"/>
                </a:solidFill>
              </a:rPr>
              <a:t>。</a:t>
            </a:r>
            <a:r>
              <a:rPr lang="en-US" altLang="zh-CN" sz="2400" dirty="0"/>
              <a:t/>
            </a:r>
            <a:br>
              <a:rPr lang="en-US" altLang="zh-CN" sz="2400" dirty="0"/>
            </a:br>
            <a:r>
              <a:rPr lang="en-US" sz="2400" dirty="0"/>
              <a:t/>
            </a:r>
            <a:br>
              <a:rPr lang="en-US" sz="2400" dirty="0"/>
            </a:br>
            <a:r>
              <a:rPr lang="en-US" sz="2400" dirty="0"/>
              <a:t> </a:t>
            </a:r>
            <a:endParaRPr lang="zh-CN" altLang="en-US" sz="2400" b="1" dirty="0">
              <a:solidFill>
                <a:srgbClr val="FF0000"/>
              </a:solidFill>
            </a:endParaRPr>
          </a:p>
        </p:txBody>
      </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8</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7346924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340768"/>
            <a:ext cx="10922540" cy="5061482"/>
          </a:xfrm>
        </p:spPr>
        <p:txBody>
          <a:bodyPr/>
          <a:lstStyle/>
          <a:p>
            <a:r>
              <a:rPr lang="en-US" altLang="zh-CN" b="1" dirty="0" smtClean="0">
                <a:solidFill>
                  <a:srgbClr val="0066FF"/>
                </a:solidFill>
                <a:latin typeface="+mn-ea"/>
              </a:rPr>
              <a:t>1.</a:t>
            </a:r>
            <a:r>
              <a:rPr lang="zh-CN" altLang="en-US" b="1" dirty="0" smtClean="0">
                <a:solidFill>
                  <a:srgbClr val="0066FF"/>
                </a:solidFill>
                <a:latin typeface="+mn-ea"/>
              </a:rPr>
              <a:t>委托</a:t>
            </a:r>
            <a:r>
              <a:rPr lang="zh-CN" altLang="en-US" b="1" dirty="0">
                <a:solidFill>
                  <a:srgbClr val="0066FF"/>
                </a:solidFill>
                <a:latin typeface="+mn-ea"/>
              </a:rPr>
              <a:t>开发：院属单位作为委托方（给付经费方</a:t>
            </a:r>
            <a:r>
              <a:rPr lang="zh-CN" altLang="en-US" b="1" dirty="0" smtClean="0">
                <a:solidFill>
                  <a:srgbClr val="0066FF"/>
                </a:solidFill>
                <a:latin typeface="+mn-ea"/>
              </a:rPr>
              <a:t>）</a:t>
            </a:r>
            <a:endParaRPr lang="en-US" altLang="zh-CN" b="1" dirty="0" smtClean="0">
              <a:solidFill>
                <a:srgbClr val="0066FF"/>
              </a:solidFill>
              <a:latin typeface="+mn-ea"/>
            </a:endParaRPr>
          </a:p>
          <a:p>
            <a:r>
              <a:rPr lang="zh-CN" altLang="en-US" dirty="0">
                <a:latin typeface="微软雅黑" panose="020B0503020204020204" pitchFamily="34" charset="-122"/>
                <a:ea typeface="微软雅黑" panose="020B0503020204020204" pitchFamily="34" charset="-122"/>
              </a:rPr>
              <a:t>一般建议约定获得的科技成果归院属单位所有。受托方有使用权。</a:t>
            </a:r>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院</a:t>
            </a:r>
            <a:r>
              <a:rPr lang="zh-CN" altLang="en-US" dirty="0">
                <a:latin typeface="微软雅黑" panose="020B0503020204020204" pitchFamily="34" charset="-122"/>
                <a:ea typeface="微软雅黑" panose="020B0503020204020204" pitchFamily="34" charset="-122"/>
              </a:rPr>
              <a:t>属单位拥有此成果的所有知识产权，使用方式合理合法，可用此成果进行专利申请，文章发表</a:t>
            </a:r>
            <a:r>
              <a:rPr lang="zh-CN" altLang="en-US" dirty="0" smtClean="0"/>
              <a:t>。</a:t>
            </a:r>
            <a:endParaRPr lang="en-US" altLang="zh-CN" dirty="0" smtClean="0"/>
          </a:p>
          <a:p>
            <a:r>
              <a:rPr lang="en-US" altLang="zh-CN" b="1" dirty="0">
                <a:solidFill>
                  <a:srgbClr val="0066FF"/>
                </a:solidFill>
                <a:latin typeface="+mn-ea"/>
              </a:rPr>
              <a:t>2</a:t>
            </a:r>
            <a:r>
              <a:rPr lang="en-US" altLang="zh-CN" b="1" dirty="0" smtClean="0">
                <a:solidFill>
                  <a:srgbClr val="0066FF"/>
                </a:solidFill>
                <a:latin typeface="+mn-ea"/>
              </a:rPr>
              <a:t>.</a:t>
            </a:r>
            <a:r>
              <a:rPr lang="zh-CN" altLang="en-US" b="1" dirty="0">
                <a:solidFill>
                  <a:srgbClr val="0066FF"/>
                </a:solidFill>
                <a:latin typeface="+mn-ea"/>
              </a:rPr>
              <a:t>委托开发：院属单位作为受托方（承研方</a:t>
            </a:r>
            <a:r>
              <a:rPr lang="zh-CN" altLang="en-US" b="1" dirty="0" smtClean="0">
                <a:solidFill>
                  <a:srgbClr val="0066FF"/>
                </a:solidFill>
                <a:latin typeface="+mn-ea"/>
              </a:rPr>
              <a:t>）</a:t>
            </a:r>
            <a:r>
              <a:rPr lang="en-US" altLang="zh-CN" b="1" dirty="0" smtClean="0">
                <a:solidFill>
                  <a:schemeClr val="hlink"/>
                </a:solidFill>
                <a:latin typeface="+mn-ea"/>
              </a:rPr>
              <a:t>---</a:t>
            </a:r>
            <a:r>
              <a:rPr lang="zh-CN" altLang="en-US" b="1" dirty="0" smtClean="0">
                <a:solidFill>
                  <a:srgbClr val="FF0000"/>
                </a:solidFill>
                <a:latin typeface="+mn-ea"/>
              </a:rPr>
              <a:t>更常见</a:t>
            </a:r>
            <a:endParaRPr lang="zh-CN" altLang="en-US" b="1" dirty="0">
              <a:solidFill>
                <a:srgbClr val="FF0000"/>
              </a:solidFill>
              <a:latin typeface="+mn-ea"/>
            </a:endParaRPr>
          </a:p>
          <a:p>
            <a:endParaRPr lang="en-US" altLang="zh-CN" b="1" dirty="0">
              <a:solidFill>
                <a:schemeClr val="hlink"/>
              </a:solidFill>
              <a:latin typeface="+mn-ea"/>
            </a:endParaRPr>
          </a:p>
          <a:p>
            <a:endParaRPr lang="zh-CN" altLang="en-US" dirty="0"/>
          </a:p>
          <a:p>
            <a:endParaRPr lang="en-US" altLang="zh-CN" b="1" dirty="0" smtClean="0">
              <a:solidFill>
                <a:schemeClr val="hlink"/>
              </a:solidFill>
              <a:latin typeface="+mn-ea"/>
            </a:endParaRPr>
          </a:p>
          <a:p>
            <a:endParaRPr lang="zh-CN" altLang="en-US" b="1" dirty="0">
              <a:solidFill>
                <a:schemeClr val="hlink"/>
              </a:solidFill>
              <a:latin typeface="+mn-ea"/>
            </a:endParaRPr>
          </a:p>
          <a:p>
            <a:endParaRPr lang="zh-CN" altLang="en-US" dirty="0"/>
          </a:p>
        </p:txBody>
      </p:sp>
      <p:sp>
        <p:nvSpPr>
          <p:cNvPr id="3" name="标题 2"/>
          <p:cNvSpPr>
            <a:spLocks noGrp="1"/>
          </p:cNvSpPr>
          <p:nvPr>
            <p:ph type="title"/>
          </p:nvPr>
        </p:nvSpPr>
        <p:spPr/>
        <p:txBody>
          <a:bodyPr/>
          <a:lstStyle/>
          <a:p>
            <a:r>
              <a:rPr lang="zh-CN" altLang="en-US" dirty="0" smtClean="0"/>
              <a:t>委托开发：区分院属单位的身份</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80</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3720315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35501" y="908720"/>
            <a:ext cx="9097003" cy="590931"/>
          </a:xfrm>
          <a:prstGeom prst="rect">
            <a:avLst/>
          </a:prstGeom>
          <a:noFill/>
        </p:spPr>
        <p:txBody>
          <a:bodyPr wrap="square" rtlCol="0">
            <a:spAutoFit/>
          </a:bodyPr>
          <a:lstStyle/>
          <a:p>
            <a:pPr eaLnBrk="1" hangingPunct="1">
              <a:lnSpc>
                <a:spcPct val="90000"/>
              </a:lnSpc>
            </a:pPr>
            <a:r>
              <a:rPr lang="zh-CN" altLang="en-US" sz="3600" b="1" dirty="0">
                <a:solidFill>
                  <a:srgbClr val="0066FF"/>
                </a:solidFill>
                <a:latin typeface="宋体" pitchFamily="2" charset="-122"/>
                <a:ea typeface="+mj-ea"/>
                <a:cs typeface="+mj-cs"/>
              </a:rPr>
              <a:t>委托开发：院属单位作为受托方（承研方）</a:t>
            </a:r>
          </a:p>
        </p:txBody>
      </p:sp>
      <p:sp>
        <p:nvSpPr>
          <p:cNvPr id="3" name="矩形 2"/>
          <p:cNvSpPr/>
          <p:nvPr/>
        </p:nvSpPr>
        <p:spPr>
          <a:xfrm>
            <a:off x="1055440" y="1628800"/>
            <a:ext cx="9975726" cy="4231928"/>
          </a:xfrm>
          <a:prstGeom prst="rect">
            <a:avLst/>
          </a:prstGeom>
        </p:spPr>
        <p:txBody>
          <a:bodyPr wrap="square">
            <a:spAutoFit/>
          </a:bodyPr>
          <a:lstStyle/>
          <a:p>
            <a:r>
              <a:rPr lang="en-US" altLang="zh-CN" sz="2500" dirty="0" smtClean="0">
                <a:solidFill>
                  <a:srgbClr val="FF0000"/>
                </a:solidFill>
                <a:latin typeface="+mj-ea"/>
                <a:ea typeface="+mj-ea"/>
              </a:rPr>
              <a:t> </a:t>
            </a:r>
            <a:r>
              <a:rPr lang="zh-CN" altLang="zh-CN" sz="2500" dirty="0">
                <a:solidFill>
                  <a:srgbClr val="FF0000"/>
                </a:solidFill>
                <a:latin typeface="+mj-ea"/>
                <a:ea typeface="+mj-ea"/>
              </a:rPr>
              <a:t>　</a:t>
            </a:r>
            <a:r>
              <a:rPr lang="zh-CN" altLang="en-US" sz="2500" dirty="0" smtClean="0">
                <a:solidFill>
                  <a:srgbClr val="FF0000"/>
                </a:solidFill>
                <a:latin typeface="+mj-ea"/>
                <a:ea typeface="+mj-ea"/>
              </a:rPr>
              <a:t>举例：</a:t>
            </a:r>
            <a:r>
              <a:rPr lang="zh-CN" altLang="zh-CN" sz="2400" dirty="0" smtClean="0"/>
              <a:t>本</a:t>
            </a:r>
            <a:r>
              <a:rPr lang="zh-CN" altLang="zh-CN" sz="2400" dirty="0"/>
              <a:t>项目研究成果所有权归甲方所有，委托方及委托方上级部门有权决定在指定单位实施，</a:t>
            </a:r>
            <a:r>
              <a:rPr lang="zh-CN" altLang="zh-CN" sz="2400" dirty="0">
                <a:solidFill>
                  <a:srgbClr val="FF0000"/>
                </a:solidFill>
              </a:rPr>
              <a:t>承研方享有专利申请、使用、转让等权利</a:t>
            </a:r>
            <a:r>
              <a:rPr lang="zh-CN" altLang="zh-CN" sz="2400" dirty="0"/>
              <a:t>。</a:t>
            </a:r>
            <a:r>
              <a:rPr lang="en-US" altLang="zh-CN" sz="2400" dirty="0"/>
              <a:t> </a:t>
            </a:r>
            <a:endParaRPr lang="zh-CN" altLang="zh-CN" sz="2400" dirty="0"/>
          </a:p>
          <a:p>
            <a:r>
              <a:rPr lang="en-US" altLang="zh-CN" sz="2400" dirty="0"/>
              <a:t>    </a:t>
            </a:r>
            <a:r>
              <a:rPr lang="zh-CN" altLang="zh-CN" sz="2400" dirty="0"/>
              <a:t>研究成果服务于武器装备建设时，承研方不收取转让费，可收取一定的技术服务费。</a:t>
            </a:r>
          </a:p>
          <a:p>
            <a:r>
              <a:rPr lang="en-US" altLang="zh-CN" sz="2400" dirty="0" smtClean="0"/>
              <a:t>    </a:t>
            </a:r>
            <a:r>
              <a:rPr lang="zh-CN" altLang="zh-CN" sz="2400" dirty="0" smtClean="0"/>
              <a:t>研究</a:t>
            </a:r>
            <a:r>
              <a:rPr lang="zh-CN" altLang="zh-CN" sz="2400" dirty="0"/>
              <a:t>成果向其</a:t>
            </a:r>
            <a:r>
              <a:rPr lang="zh-CN" altLang="zh-CN" sz="2400" dirty="0" smtClean="0"/>
              <a:t>他方转化</a:t>
            </a:r>
            <a:r>
              <a:rPr lang="zh-CN" altLang="zh-CN" sz="2400" dirty="0"/>
              <a:t>时，承研方可收取转让费，但必须经过降密处理并得到委托方或委托方上级部门同意方能实施。委托方有权参与权益</a:t>
            </a:r>
            <a:r>
              <a:rPr lang="zh-CN" altLang="zh-CN" sz="2400" dirty="0" smtClean="0"/>
              <a:t>分</a:t>
            </a:r>
            <a:r>
              <a:rPr lang="zh-CN" altLang="en-US" sz="2400" dirty="0" smtClean="0"/>
              <a:t>配</a:t>
            </a:r>
            <a:r>
              <a:rPr lang="en-US" altLang="zh-CN" sz="2400" dirty="0"/>
              <a:t> </a:t>
            </a:r>
            <a:r>
              <a:rPr lang="zh-CN" altLang="zh-CN" sz="2400" dirty="0"/>
              <a:t>。 </a:t>
            </a:r>
            <a:r>
              <a:rPr lang="en-US" altLang="zh-CN" sz="2400" dirty="0"/>
              <a:t> </a:t>
            </a:r>
            <a:endParaRPr lang="en-US" altLang="zh-CN" sz="2400" dirty="0" smtClean="0"/>
          </a:p>
          <a:p>
            <a:endParaRPr lang="en-US" altLang="zh-CN" sz="2400" dirty="0"/>
          </a:p>
          <a:p>
            <a:r>
              <a:rPr lang="en-US" altLang="zh-CN" sz="2400" b="1" dirty="0" smtClean="0"/>
              <a:t>      </a:t>
            </a:r>
            <a:r>
              <a:rPr lang="zh-CN" altLang="zh-CN" sz="2400" dirty="0" smtClean="0">
                <a:solidFill>
                  <a:srgbClr val="3333FF"/>
                </a:solidFill>
              </a:rPr>
              <a:t>确定</a:t>
            </a:r>
            <a:r>
              <a:rPr lang="zh-CN" altLang="zh-CN" sz="2400" dirty="0">
                <a:solidFill>
                  <a:srgbClr val="3333FF"/>
                </a:solidFill>
              </a:rPr>
              <a:t>是</a:t>
            </a:r>
            <a:r>
              <a:rPr lang="en-US" altLang="zh-CN" sz="2400" dirty="0">
                <a:solidFill>
                  <a:srgbClr val="3333FF"/>
                </a:solidFill>
              </a:rPr>
              <a:t>“</a:t>
            </a:r>
            <a:r>
              <a:rPr lang="zh-CN" altLang="zh-CN" sz="2400" dirty="0">
                <a:solidFill>
                  <a:srgbClr val="3333FF"/>
                </a:solidFill>
              </a:rPr>
              <a:t>甲方</a:t>
            </a:r>
            <a:r>
              <a:rPr lang="en-US" altLang="zh-CN" sz="2400" dirty="0">
                <a:solidFill>
                  <a:srgbClr val="3333FF"/>
                </a:solidFill>
              </a:rPr>
              <a:t>”</a:t>
            </a:r>
            <a:r>
              <a:rPr lang="zh-CN" altLang="zh-CN" sz="2400" dirty="0">
                <a:solidFill>
                  <a:srgbClr val="3333FF"/>
                </a:solidFill>
              </a:rPr>
              <a:t>拥有专利等成果权？那么乙方如何有权转让？并且，操作中，原则上是专利权人和申请人是一致的。现在如果甲方所有，乙方申请也存在申请人所在单位与权利人分离的状态</a:t>
            </a:r>
            <a:r>
              <a:rPr lang="zh-CN" altLang="zh-CN" sz="2400" dirty="0" smtClean="0">
                <a:solidFill>
                  <a:srgbClr val="3333FF"/>
                </a:solidFill>
              </a:rPr>
              <a:t>。</a:t>
            </a:r>
            <a:endParaRPr lang="zh-CN" altLang="zh-CN" sz="2400" dirty="0">
              <a:solidFill>
                <a:srgbClr val="3333FF"/>
              </a:solidFill>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81</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9353550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txBox="1">
            <a:spLocks noGrp="1" noChangeArrowheads="1"/>
          </p:cNvSpPr>
          <p:nvPr/>
        </p:nvSpPr>
        <p:spPr bwMode="auto">
          <a:xfrm>
            <a:off x="8077200" y="6248400"/>
            <a:ext cx="2133600" cy="457200"/>
          </a:xfrm>
          <a:prstGeom prst="rect">
            <a:avLst/>
          </a:prstGeom>
          <a:noFill/>
          <a:ln w="9525">
            <a:noFill/>
            <a:miter lim="800000"/>
            <a:headEnd/>
            <a:tailEnd/>
          </a:ln>
        </p:spPr>
        <p:txBody>
          <a:bodyPr lIns="91436" tIns="45718" rIns="91436" bIns="45718" anchor="b"/>
          <a:lstStyle/>
          <a:p>
            <a:pPr algn="r"/>
            <a:fld id="{9BDEBD1B-4046-44E1-8ADE-CF893AC8503A}" type="slidenum">
              <a:rPr lang="en-US" altLang="zh-CN" sz="1200"/>
              <a:pPr algn="r"/>
              <a:t>82</a:t>
            </a:fld>
            <a:endParaRPr lang="en-US" altLang="zh-CN" sz="1200" dirty="0"/>
          </a:p>
        </p:txBody>
      </p:sp>
      <p:sp>
        <p:nvSpPr>
          <p:cNvPr id="78851" name="Rectangle 2"/>
          <p:cNvSpPr>
            <a:spLocks noGrp="1" noChangeArrowheads="1"/>
          </p:cNvSpPr>
          <p:nvPr>
            <p:ph type="title" idx="4294967295"/>
          </p:nvPr>
        </p:nvSpPr>
        <p:spPr>
          <a:xfrm>
            <a:off x="1763778" y="293258"/>
            <a:ext cx="9361040" cy="1143000"/>
          </a:xfrm>
        </p:spPr>
        <p:txBody>
          <a:bodyPr>
            <a:normAutofit/>
          </a:bodyPr>
          <a:lstStyle/>
          <a:p>
            <a:r>
              <a:rPr lang="zh-CN" altLang="en-US" sz="3600" b="1" dirty="0" smtClean="0">
                <a:solidFill>
                  <a:srgbClr val="0066FF"/>
                </a:solidFill>
                <a:latin typeface="宋体" pitchFamily="2" charset="-122"/>
              </a:rPr>
              <a:t>  技术</a:t>
            </a:r>
            <a:r>
              <a:rPr lang="zh-CN" altLang="en-US" sz="3600" b="1" dirty="0">
                <a:solidFill>
                  <a:srgbClr val="0066FF"/>
                </a:solidFill>
                <a:latin typeface="宋体" pitchFamily="2" charset="-122"/>
              </a:rPr>
              <a:t>合同中体现知识产权权属的</a:t>
            </a:r>
            <a:r>
              <a:rPr lang="zh-CN" altLang="en-US" sz="3600" b="1" dirty="0" smtClean="0">
                <a:solidFill>
                  <a:srgbClr val="0066FF"/>
                </a:solidFill>
                <a:latin typeface="宋体" pitchFamily="2" charset="-122"/>
              </a:rPr>
              <a:t>小标题</a:t>
            </a:r>
            <a:endParaRPr lang="zh-CN" altLang="zh-CN" sz="3600" b="1" dirty="0">
              <a:solidFill>
                <a:srgbClr val="0066FF"/>
              </a:solidFill>
            </a:endParaRPr>
          </a:p>
        </p:txBody>
      </p:sp>
      <p:sp>
        <p:nvSpPr>
          <p:cNvPr id="78852" name="Rectangle 3"/>
          <p:cNvSpPr>
            <a:spLocks noGrp="1" noChangeArrowheads="1"/>
          </p:cNvSpPr>
          <p:nvPr>
            <p:ph type="body" idx="4294967295"/>
          </p:nvPr>
        </p:nvSpPr>
        <p:spPr>
          <a:xfrm>
            <a:off x="1343472" y="1196752"/>
            <a:ext cx="9688749" cy="5176854"/>
          </a:xfrm>
        </p:spPr>
        <p:txBody>
          <a:bodyPr>
            <a:normAutofit/>
          </a:bodyPr>
          <a:lstStyle/>
          <a:p>
            <a:pPr>
              <a:lnSpc>
                <a:spcPct val="150000"/>
              </a:lnSpc>
            </a:pPr>
            <a:endParaRPr lang="en-US" altLang="zh-CN" sz="2400" b="1" dirty="0" smtClean="0">
              <a:solidFill>
                <a:srgbClr val="FF0000"/>
              </a:solidFill>
            </a:endParaRPr>
          </a:p>
          <a:p>
            <a:pPr>
              <a:lnSpc>
                <a:spcPct val="150000"/>
              </a:lnSpc>
            </a:pPr>
            <a:endParaRPr lang="en-US" altLang="zh-CN" sz="2400" b="1" dirty="0" smtClean="0">
              <a:solidFill>
                <a:srgbClr val="FF0000"/>
              </a:solidFill>
            </a:endParaRPr>
          </a:p>
          <a:p>
            <a:pPr>
              <a:lnSpc>
                <a:spcPct val="150000"/>
              </a:lnSpc>
            </a:pPr>
            <a:endParaRPr lang="zh-CN" altLang="en-US" sz="2400" b="1" dirty="0">
              <a:solidFill>
                <a:srgbClr val="FF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737183098"/>
              </p:ext>
            </p:extLst>
          </p:nvPr>
        </p:nvGraphicFramePr>
        <p:xfrm>
          <a:off x="2063552" y="1340768"/>
          <a:ext cx="8147247" cy="3657600"/>
        </p:xfrm>
        <a:graphic>
          <a:graphicData uri="http://schemas.openxmlformats.org/drawingml/2006/table">
            <a:tbl>
              <a:tblPr firstRow="1" bandRow="1">
                <a:tableStyleId>{5C22544A-7EE6-4342-B048-85BDC9FD1C3A}</a:tableStyleId>
              </a:tblPr>
              <a:tblGrid>
                <a:gridCol w="8147247">
                  <a:extLst>
                    <a:ext uri="{9D8B030D-6E8A-4147-A177-3AD203B41FA5}">
                      <a16:colId xmlns:a16="http://schemas.microsoft.com/office/drawing/2014/main" val="797647545"/>
                    </a:ext>
                  </a:extLst>
                </a:gridCol>
              </a:tblGrid>
              <a:tr h="4223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dk1"/>
                          </a:solidFill>
                          <a:latin typeface="+mn-lt"/>
                          <a:ea typeface="+mn-ea"/>
                          <a:cs typeface="+mn-cs"/>
                        </a:rPr>
                        <a:t>关于科技报告提交的相关约定</a:t>
                      </a:r>
                      <a:endParaRPr lang="zh-CN" altLang="en-US" sz="2400" b="0" kern="1200" dirty="0">
                        <a:solidFill>
                          <a:schemeClr val="dk1"/>
                        </a:solidFill>
                        <a:latin typeface="+mn-lt"/>
                        <a:ea typeface="+mn-ea"/>
                        <a:cs typeface="+mn-cs"/>
                      </a:endParaRPr>
                    </a:p>
                  </a:txBody>
                  <a:tcPr>
                    <a:lnT w="38100" cmpd="sng">
                      <a:noFill/>
                    </a:lnT>
                    <a:solidFill>
                      <a:schemeClr val="tx2">
                        <a:lumMod val="40000"/>
                        <a:lumOff val="60000"/>
                      </a:schemeClr>
                    </a:solidFill>
                  </a:tcPr>
                </a:tc>
                <a:extLst>
                  <a:ext uri="{0D108BD9-81ED-4DB2-BD59-A6C34878D82A}">
                    <a16:rowId xmlns:a16="http://schemas.microsoft.com/office/drawing/2014/main" val="127372687"/>
                  </a:ext>
                </a:extLst>
              </a:tr>
              <a:tr h="4223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dk1"/>
                          </a:solidFill>
                          <a:latin typeface="+mn-lt"/>
                          <a:ea typeface="+mn-ea"/>
                          <a:cs typeface="+mn-cs"/>
                        </a:rPr>
                        <a:t>关于科研成果、知识产权和奖励的约定</a:t>
                      </a:r>
                      <a:endParaRPr lang="zh-CN" altLang="en-US" sz="2400" b="0" kern="1200" dirty="0">
                        <a:solidFill>
                          <a:schemeClr val="dk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4203600702"/>
                  </a:ext>
                </a:extLst>
              </a:tr>
              <a:tr h="422367">
                <a:tc>
                  <a:txBody>
                    <a:bodyPr/>
                    <a:lstStyle/>
                    <a:p>
                      <a:pPr algn="ctr"/>
                      <a:r>
                        <a:rPr lang="zh-CN" altLang="en-US" sz="2400" dirty="0" smtClean="0"/>
                        <a:t>知识产权归属</a:t>
                      </a:r>
                      <a:endParaRPr lang="zh-CN" altLang="en-US" sz="2400" dirty="0"/>
                    </a:p>
                  </a:txBody>
                  <a:tcPr/>
                </a:tc>
                <a:extLst>
                  <a:ext uri="{0D108BD9-81ED-4DB2-BD59-A6C34878D82A}">
                    <a16:rowId xmlns:a16="http://schemas.microsoft.com/office/drawing/2014/main" val="1734531758"/>
                  </a:ext>
                </a:extLst>
              </a:tr>
              <a:tr h="422367">
                <a:tc>
                  <a:txBody>
                    <a:bodyPr/>
                    <a:lstStyle/>
                    <a:p>
                      <a:pPr algn="ctr"/>
                      <a:r>
                        <a:rPr lang="zh-CN" altLang="en-US" sz="2400" dirty="0" smtClean="0"/>
                        <a:t>知识产权归属和分享</a:t>
                      </a:r>
                      <a:endParaRPr lang="zh-CN" altLang="en-US" sz="2400" dirty="0"/>
                    </a:p>
                  </a:txBody>
                  <a:tcPr/>
                </a:tc>
                <a:extLst>
                  <a:ext uri="{0D108BD9-81ED-4DB2-BD59-A6C34878D82A}">
                    <a16:rowId xmlns:a16="http://schemas.microsoft.com/office/drawing/2014/main" val="1561479943"/>
                  </a:ext>
                </a:extLst>
              </a:tr>
              <a:tr h="422367">
                <a:tc>
                  <a:txBody>
                    <a:bodyPr/>
                    <a:lstStyle/>
                    <a:p>
                      <a:pPr algn="ctr"/>
                      <a:r>
                        <a:rPr lang="zh-CN" altLang="en-US" sz="2400" dirty="0" smtClean="0"/>
                        <a:t>保密责任与知识产权</a:t>
                      </a:r>
                      <a:endParaRPr lang="zh-CN" altLang="en-US" sz="2400" dirty="0"/>
                    </a:p>
                  </a:txBody>
                  <a:tcPr/>
                </a:tc>
                <a:extLst>
                  <a:ext uri="{0D108BD9-81ED-4DB2-BD59-A6C34878D82A}">
                    <a16:rowId xmlns:a16="http://schemas.microsoft.com/office/drawing/2014/main" val="4174196803"/>
                  </a:ext>
                </a:extLst>
              </a:tr>
              <a:tr h="422367">
                <a:tc>
                  <a:txBody>
                    <a:bodyPr/>
                    <a:lstStyle/>
                    <a:p>
                      <a:pPr algn="ctr"/>
                      <a:r>
                        <a:rPr lang="zh-CN" altLang="en-US" sz="2400" dirty="0" smtClean="0"/>
                        <a:t>成果归属利用</a:t>
                      </a:r>
                      <a:endParaRPr lang="zh-CN" altLang="en-US" sz="2400" dirty="0"/>
                    </a:p>
                  </a:txBody>
                  <a:tcPr/>
                </a:tc>
                <a:extLst>
                  <a:ext uri="{0D108BD9-81ED-4DB2-BD59-A6C34878D82A}">
                    <a16:rowId xmlns:a16="http://schemas.microsoft.com/office/drawing/2014/main" val="3795041748"/>
                  </a:ext>
                </a:extLst>
              </a:tr>
              <a:tr h="422367">
                <a:tc>
                  <a:txBody>
                    <a:bodyPr/>
                    <a:lstStyle/>
                    <a:p>
                      <a:pPr algn="ctr"/>
                      <a:r>
                        <a:rPr lang="zh-CN" altLang="en-US" sz="2400" dirty="0" smtClean="0"/>
                        <a:t>甲乙双方的权利义务（含知识产权条款）</a:t>
                      </a:r>
                      <a:endParaRPr lang="zh-CN" altLang="en-US" sz="2400" dirty="0"/>
                    </a:p>
                  </a:txBody>
                  <a:tcPr/>
                </a:tc>
                <a:extLst>
                  <a:ext uri="{0D108BD9-81ED-4DB2-BD59-A6C34878D82A}">
                    <a16:rowId xmlns:a16="http://schemas.microsoft.com/office/drawing/2014/main" val="1485817566"/>
                  </a:ext>
                </a:extLst>
              </a:tr>
              <a:tr h="422367">
                <a:tc>
                  <a:txBody>
                    <a:bodyPr/>
                    <a:lstStyle/>
                    <a:p>
                      <a:pPr algn="ctr"/>
                      <a:r>
                        <a:rPr lang="zh-CN" altLang="zh-CN" sz="2400" kern="1200" dirty="0" smtClean="0">
                          <a:solidFill>
                            <a:schemeClr val="dk1"/>
                          </a:solidFill>
                          <a:latin typeface="+mn-lt"/>
                          <a:ea typeface="+mn-ea"/>
                          <a:cs typeface="+mn-cs"/>
                        </a:rPr>
                        <a:t>技术成果的归属</a:t>
                      </a:r>
                      <a:r>
                        <a:rPr lang="zh-CN" altLang="en-US" sz="2400" kern="1200" dirty="0" smtClean="0">
                          <a:solidFill>
                            <a:schemeClr val="dk1"/>
                          </a:solidFill>
                          <a:latin typeface="+mn-lt"/>
                          <a:ea typeface="+mn-ea"/>
                          <a:cs typeface="+mn-cs"/>
                        </a:rPr>
                        <a:t>与</a:t>
                      </a:r>
                      <a:r>
                        <a:rPr lang="zh-CN" altLang="zh-CN" sz="2400" kern="1200" dirty="0" smtClean="0">
                          <a:solidFill>
                            <a:schemeClr val="dk1"/>
                          </a:solidFill>
                          <a:latin typeface="+mn-lt"/>
                          <a:ea typeface="+mn-ea"/>
                          <a:cs typeface="+mn-cs"/>
                        </a:rPr>
                        <a:t>分享</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1145731954"/>
                  </a:ext>
                </a:extLst>
              </a:tr>
            </a:tbl>
          </a:graphicData>
        </a:graphic>
      </p:graphicFrame>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82</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41071582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p:cNvSpPr>
          <p:nvPr>
            <p:ph type="body" idx="1"/>
          </p:nvPr>
        </p:nvSpPr>
        <p:spPr>
          <a:xfrm>
            <a:off x="1631504" y="1196752"/>
            <a:ext cx="9289032" cy="5416550"/>
          </a:xfrm>
        </p:spPr>
        <p:txBody>
          <a:bodyPr>
            <a:normAutofit/>
          </a:bodyPr>
          <a:lstStyle/>
          <a:p>
            <a:pPr eaLnBrk="1" hangingPunct="1">
              <a:lnSpc>
                <a:spcPct val="80000"/>
              </a:lnSpc>
            </a:pPr>
            <a:r>
              <a:rPr lang="zh-CN" altLang="en-US" b="1" dirty="0" smtClean="0"/>
              <a:t>（</a:t>
            </a:r>
            <a:r>
              <a:rPr lang="en-US" altLang="zh-CN" b="1" dirty="0"/>
              <a:t>1</a:t>
            </a:r>
            <a:r>
              <a:rPr lang="zh-CN" altLang="en-US" b="1" dirty="0"/>
              <a:t>）背景知识产权的归属与利用</a:t>
            </a:r>
          </a:p>
          <a:p>
            <a:pPr eaLnBrk="1" hangingPunct="1">
              <a:lnSpc>
                <a:spcPct val="80000"/>
              </a:lnSpc>
            </a:pPr>
            <a:r>
              <a:rPr lang="en-US" altLang="zh-CN" dirty="0"/>
              <a:t>   </a:t>
            </a:r>
            <a:r>
              <a:rPr lang="zh-CN" altLang="en-US" dirty="0" smtClean="0"/>
              <a:t>对方</a:t>
            </a:r>
            <a:r>
              <a:rPr lang="zh-CN" altLang="en-US" dirty="0"/>
              <a:t>仅能在为了项目</a:t>
            </a:r>
            <a:r>
              <a:rPr lang="zh-CN" altLang="en-US" dirty="0" smtClean="0"/>
              <a:t>研发需要而进行</a:t>
            </a:r>
            <a:r>
              <a:rPr lang="zh-CN" altLang="en-US" dirty="0"/>
              <a:t>利用</a:t>
            </a:r>
          </a:p>
          <a:p>
            <a:pPr eaLnBrk="1" hangingPunct="1">
              <a:lnSpc>
                <a:spcPct val="80000"/>
              </a:lnSpc>
            </a:pPr>
            <a:r>
              <a:rPr lang="zh-CN" altLang="en-US" dirty="0"/>
              <a:t>   </a:t>
            </a:r>
            <a:r>
              <a:rPr lang="zh-CN" altLang="en-US" dirty="0" smtClean="0"/>
              <a:t>对方</a:t>
            </a:r>
            <a:r>
              <a:rPr lang="zh-CN" altLang="en-US" dirty="0"/>
              <a:t>商业性利用背景</a:t>
            </a:r>
            <a:r>
              <a:rPr lang="zh-CN" altLang="en-US" dirty="0" smtClean="0"/>
              <a:t>知识产权的问题</a:t>
            </a:r>
            <a:endParaRPr lang="zh-CN" altLang="en-US" dirty="0"/>
          </a:p>
          <a:p>
            <a:pPr eaLnBrk="1" hangingPunct="1">
              <a:lnSpc>
                <a:spcPct val="80000"/>
              </a:lnSpc>
            </a:pPr>
            <a:r>
              <a:rPr lang="en-US" altLang="zh-CN" dirty="0"/>
              <a:t>   </a:t>
            </a:r>
            <a:r>
              <a:rPr lang="zh-CN" altLang="en-US" dirty="0" smtClean="0"/>
              <a:t>对方</a:t>
            </a:r>
            <a:r>
              <a:rPr lang="zh-CN" altLang="en-US" dirty="0"/>
              <a:t>关联单位利用背景</a:t>
            </a:r>
            <a:r>
              <a:rPr lang="zh-CN" altLang="en-US" dirty="0" smtClean="0"/>
              <a:t>知识产权的问题</a:t>
            </a:r>
            <a:endParaRPr lang="zh-CN" altLang="en-US" dirty="0"/>
          </a:p>
          <a:p>
            <a:pPr eaLnBrk="1" hangingPunct="1">
              <a:lnSpc>
                <a:spcPct val="80000"/>
              </a:lnSpc>
            </a:pPr>
            <a:r>
              <a:rPr lang="en-US" altLang="zh-CN" dirty="0"/>
              <a:t>  </a:t>
            </a:r>
            <a:r>
              <a:rPr lang="zh-CN" altLang="en-US" b="1" dirty="0" smtClean="0"/>
              <a:t>（</a:t>
            </a:r>
            <a:r>
              <a:rPr lang="en-US" altLang="zh-CN" b="1" dirty="0"/>
              <a:t>2</a:t>
            </a:r>
            <a:r>
              <a:rPr lang="zh-CN" altLang="en-US" b="1" dirty="0"/>
              <a:t>）单方项目知识产权的归属与利用</a:t>
            </a:r>
            <a:endParaRPr lang="en-US" altLang="zh-CN" b="1" dirty="0"/>
          </a:p>
          <a:p>
            <a:pPr eaLnBrk="1" hangingPunct="1">
              <a:lnSpc>
                <a:spcPct val="80000"/>
              </a:lnSpc>
            </a:pPr>
            <a:r>
              <a:rPr lang="zh-CN" altLang="en-US" b="1" dirty="0"/>
              <a:t>  </a:t>
            </a:r>
            <a:r>
              <a:rPr lang="zh-CN" altLang="en-US" b="1" dirty="0" smtClean="0"/>
              <a:t>（</a:t>
            </a:r>
            <a:r>
              <a:rPr lang="en-US" altLang="zh-CN" b="1" dirty="0"/>
              <a:t>3</a:t>
            </a:r>
            <a:r>
              <a:rPr lang="zh-CN" altLang="en-US" b="1" dirty="0"/>
              <a:t>）双方项目知识产权的归属与利用</a:t>
            </a:r>
          </a:p>
          <a:p>
            <a:pPr eaLnBrk="1" hangingPunct="1">
              <a:lnSpc>
                <a:spcPct val="80000"/>
              </a:lnSpc>
            </a:pPr>
            <a:r>
              <a:rPr lang="zh-CN" altLang="en-US" dirty="0"/>
              <a:t>     </a:t>
            </a:r>
            <a:r>
              <a:rPr lang="zh-CN" altLang="en-US" dirty="0" smtClean="0"/>
              <a:t>一方</a:t>
            </a:r>
            <a:r>
              <a:rPr lang="zh-CN" altLang="en-US" dirty="0"/>
              <a:t>所有</a:t>
            </a:r>
          </a:p>
          <a:p>
            <a:pPr eaLnBrk="1" hangingPunct="1">
              <a:lnSpc>
                <a:spcPct val="80000"/>
              </a:lnSpc>
            </a:pPr>
            <a:r>
              <a:rPr lang="zh-CN" altLang="en-US" dirty="0"/>
              <a:t>     </a:t>
            </a:r>
            <a:r>
              <a:rPr lang="zh-CN" altLang="en-US" dirty="0" smtClean="0"/>
              <a:t>双方</a:t>
            </a:r>
            <a:r>
              <a:rPr lang="zh-CN" altLang="en-US" dirty="0"/>
              <a:t>共有</a:t>
            </a:r>
          </a:p>
          <a:p>
            <a:pPr eaLnBrk="1" hangingPunct="1">
              <a:lnSpc>
                <a:spcPct val="80000"/>
              </a:lnSpc>
            </a:pPr>
            <a:r>
              <a:rPr lang="zh-CN" altLang="en-US" dirty="0" smtClean="0"/>
              <a:t>    商业化</a:t>
            </a:r>
            <a:r>
              <a:rPr lang="zh-CN" altLang="en-US" dirty="0"/>
              <a:t>是否需要对方许可</a:t>
            </a:r>
            <a:r>
              <a:rPr lang="zh-CN" altLang="en-US" dirty="0" smtClean="0"/>
              <a:t>？  知识产权</a:t>
            </a:r>
            <a:r>
              <a:rPr lang="zh-CN" altLang="en-US" dirty="0"/>
              <a:t>费用的承担</a:t>
            </a:r>
            <a:r>
              <a:rPr lang="en-US" altLang="zh-CN" sz="2400" dirty="0"/>
              <a:t>          </a:t>
            </a:r>
          </a:p>
          <a:p>
            <a:pPr eaLnBrk="1" hangingPunct="1">
              <a:lnSpc>
                <a:spcPct val="80000"/>
              </a:lnSpc>
            </a:pPr>
            <a:r>
              <a:rPr lang="zh-CN" altLang="en-US" sz="2200" dirty="0"/>
              <a:t>     </a:t>
            </a:r>
          </a:p>
        </p:txBody>
      </p:sp>
      <p:sp>
        <p:nvSpPr>
          <p:cNvPr id="2" name="文本框 1"/>
          <p:cNvSpPr txBox="1"/>
          <p:nvPr/>
        </p:nvSpPr>
        <p:spPr>
          <a:xfrm>
            <a:off x="2855640" y="476672"/>
            <a:ext cx="7200800" cy="535531"/>
          </a:xfrm>
          <a:prstGeom prst="rect">
            <a:avLst/>
          </a:prstGeom>
          <a:noFill/>
        </p:spPr>
        <p:txBody>
          <a:bodyPr wrap="square" rtlCol="0">
            <a:spAutoFit/>
          </a:bodyPr>
          <a:lstStyle/>
          <a:p>
            <a:pPr eaLnBrk="1" hangingPunct="1">
              <a:lnSpc>
                <a:spcPct val="80000"/>
              </a:lnSpc>
            </a:pPr>
            <a:r>
              <a:rPr lang="zh-CN" altLang="en-US" sz="3600" b="1" dirty="0">
                <a:solidFill>
                  <a:srgbClr val="FF0000"/>
                </a:solidFill>
                <a:latin typeface="+mj-lt"/>
                <a:ea typeface="+mj-ea"/>
                <a:cs typeface="+mj-cs"/>
              </a:rPr>
              <a:t>知识产权的归属与利用</a:t>
            </a:r>
          </a:p>
        </p:txBody>
      </p:sp>
      <p:sp>
        <p:nvSpPr>
          <p:cNvPr id="3" name="页脚占位符 2"/>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83</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9037310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p:cNvSpPr>
          <p:nvPr>
            <p:ph type="body" idx="1"/>
          </p:nvPr>
        </p:nvSpPr>
        <p:spPr>
          <a:xfrm>
            <a:off x="1631504" y="1196752"/>
            <a:ext cx="9289032" cy="5416550"/>
          </a:xfrm>
        </p:spPr>
        <p:txBody>
          <a:bodyPr>
            <a:normAutofit fontScale="92500" lnSpcReduction="10000"/>
          </a:bodyPr>
          <a:lstStyle/>
          <a:p>
            <a:pPr eaLnBrk="1" hangingPunct="1">
              <a:lnSpc>
                <a:spcPct val="150000"/>
              </a:lnSpc>
            </a:pPr>
            <a:r>
              <a:rPr lang="zh-CN" altLang="en-US" dirty="0"/>
              <a:t>适用范围：</a:t>
            </a:r>
          </a:p>
          <a:p>
            <a:pPr eaLnBrk="1" hangingPunct="1">
              <a:lnSpc>
                <a:spcPct val="150000"/>
              </a:lnSpc>
            </a:pPr>
            <a:r>
              <a:rPr lang="zh-CN" altLang="en-US" dirty="0"/>
              <a:t>委托合同受托方的声明、技术服务合同以及提供知识产权产品的另一方。</a:t>
            </a:r>
          </a:p>
          <a:p>
            <a:pPr eaLnBrk="1" hangingPunct="1">
              <a:lnSpc>
                <a:spcPct val="150000"/>
              </a:lnSpc>
            </a:pPr>
            <a:r>
              <a:rPr lang="zh-CN" altLang="en-US" dirty="0">
                <a:solidFill>
                  <a:srgbClr val="0066FF"/>
                </a:solidFill>
              </a:rPr>
              <a:t>推荐使用如下条款：</a:t>
            </a:r>
          </a:p>
          <a:p>
            <a:pPr eaLnBrk="1" hangingPunct="1">
              <a:lnSpc>
                <a:spcPct val="150000"/>
              </a:lnSpc>
            </a:pPr>
            <a:r>
              <a:rPr lang="zh-CN" altLang="en-US" dirty="0"/>
              <a:t>乙方应保证提交的成果不侵犯第三方知识产权；如甲方使用乙方提交的成果侵犯第三方知识产权，应由乙方负责解决或赔偿。</a:t>
            </a:r>
          </a:p>
          <a:p>
            <a:pPr eaLnBrk="1" hangingPunct="1">
              <a:lnSpc>
                <a:spcPct val="80000"/>
              </a:lnSpc>
            </a:pPr>
            <a:endParaRPr lang="zh-CN" altLang="en-US" b="1" dirty="0"/>
          </a:p>
          <a:p>
            <a:pPr marL="0" indent="0" eaLnBrk="1" hangingPunct="1">
              <a:lnSpc>
                <a:spcPct val="80000"/>
              </a:lnSpc>
              <a:buNone/>
            </a:pPr>
            <a:r>
              <a:rPr lang="zh-CN" altLang="en-US" sz="2200" dirty="0" smtClean="0"/>
              <a:t>    </a:t>
            </a:r>
            <a:endParaRPr lang="zh-CN" altLang="en-US" sz="2200" dirty="0"/>
          </a:p>
        </p:txBody>
      </p:sp>
      <p:sp>
        <p:nvSpPr>
          <p:cNvPr id="2" name="文本框 1"/>
          <p:cNvSpPr txBox="1"/>
          <p:nvPr/>
        </p:nvSpPr>
        <p:spPr>
          <a:xfrm>
            <a:off x="2855640" y="476672"/>
            <a:ext cx="7200800" cy="535531"/>
          </a:xfrm>
          <a:prstGeom prst="rect">
            <a:avLst/>
          </a:prstGeom>
          <a:noFill/>
        </p:spPr>
        <p:txBody>
          <a:bodyPr wrap="square" rtlCol="0">
            <a:spAutoFit/>
          </a:bodyPr>
          <a:lstStyle/>
          <a:p>
            <a:pPr>
              <a:lnSpc>
                <a:spcPct val="80000"/>
              </a:lnSpc>
            </a:pPr>
            <a:r>
              <a:rPr lang="zh-CN" altLang="en-US" sz="3600" b="1" dirty="0">
                <a:solidFill>
                  <a:srgbClr val="FF0000"/>
                </a:solidFill>
                <a:latin typeface="+mj-lt"/>
                <a:ea typeface="+mj-ea"/>
                <a:cs typeface="+mj-cs"/>
              </a:rPr>
              <a:t>权利保证及不侵权承诺条款</a:t>
            </a:r>
          </a:p>
        </p:txBody>
      </p:sp>
      <p:sp>
        <p:nvSpPr>
          <p:cNvPr id="3" name="页脚占位符 2"/>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84</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08077495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292130"/>
            <a:ext cx="10515600" cy="5061482"/>
          </a:xfrm>
        </p:spPr>
        <p:txBody>
          <a:bodyPr/>
          <a:lstStyle/>
          <a:p>
            <a:r>
              <a:rPr lang="en-US" altLang="zh-CN" dirty="0" smtClean="0"/>
              <a:t>1.</a:t>
            </a:r>
            <a:r>
              <a:rPr lang="zh-CN" altLang="en-US" dirty="0"/>
              <a:t>办理专利转让合同登记备案手续 </a:t>
            </a:r>
            <a:endParaRPr lang="en-US" altLang="zh-CN" dirty="0" smtClean="0"/>
          </a:p>
          <a:p>
            <a:r>
              <a:rPr lang="en-US" altLang="zh-CN" dirty="0" smtClean="0"/>
              <a:t>2.</a:t>
            </a:r>
            <a:r>
              <a:rPr lang="zh-CN" altLang="en-US" dirty="0"/>
              <a:t>转让费支付方式及选择 </a:t>
            </a:r>
            <a:endParaRPr lang="en-US" altLang="zh-CN" dirty="0" smtClean="0"/>
          </a:p>
          <a:p>
            <a:r>
              <a:rPr lang="en-US" altLang="zh-CN" dirty="0"/>
              <a:t>3.</a:t>
            </a:r>
            <a:r>
              <a:rPr lang="zh-CN" altLang="en-US" dirty="0"/>
              <a:t>权利保证和责任免除 </a:t>
            </a:r>
            <a:endParaRPr lang="en-US" altLang="zh-CN" dirty="0" smtClean="0"/>
          </a:p>
          <a:p>
            <a:r>
              <a:rPr lang="en-US" altLang="zh-CN" dirty="0"/>
              <a:t>4.</a:t>
            </a:r>
            <a:r>
              <a:rPr lang="zh-CN" altLang="en-US" dirty="0"/>
              <a:t> 技术改进及相关权利归属</a:t>
            </a:r>
            <a:endParaRPr lang="en-US" altLang="zh-CN" dirty="0"/>
          </a:p>
          <a:p>
            <a:r>
              <a:rPr lang="en-US" altLang="zh-CN" noProof="1"/>
              <a:t>5.</a:t>
            </a:r>
            <a:r>
              <a:rPr lang="zh-CN" altLang="en-US" noProof="1"/>
              <a:t> </a:t>
            </a:r>
            <a:r>
              <a:rPr lang="zh-CN" altLang="en-US" noProof="1" smtClean="0"/>
              <a:t>许可</a:t>
            </a:r>
            <a:r>
              <a:rPr lang="zh-CN" altLang="en-US" noProof="1"/>
              <a:t>转让合同中对合同限制性条款的理解</a:t>
            </a:r>
            <a:endParaRPr lang="zh-CN" altLang="en-US" dirty="0">
              <a:solidFill>
                <a:schemeClr val="accent3"/>
              </a:solidFill>
            </a:endParaRPr>
          </a:p>
          <a:p>
            <a:endParaRPr lang="zh-CN" altLang="en-US" dirty="0"/>
          </a:p>
        </p:txBody>
      </p:sp>
      <p:sp>
        <p:nvSpPr>
          <p:cNvPr id="3" name="标题 2"/>
          <p:cNvSpPr>
            <a:spLocks noGrp="1"/>
          </p:cNvSpPr>
          <p:nvPr>
            <p:ph type="title"/>
          </p:nvPr>
        </p:nvSpPr>
        <p:spPr/>
        <p:txBody>
          <a:bodyPr>
            <a:normAutofit/>
          </a:bodyPr>
          <a:lstStyle/>
          <a:p>
            <a:r>
              <a:rPr lang="zh-CN" altLang="en-US" dirty="0" smtClean="0"/>
              <a:t>（四）技术许可和转让合同</a:t>
            </a:r>
            <a:r>
              <a:rPr lang="zh-CN" altLang="en-US" dirty="0"/>
              <a:t>的</a:t>
            </a:r>
            <a:r>
              <a:rPr lang="zh-CN" altLang="en-US" dirty="0" smtClean="0"/>
              <a:t>风险防范</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85</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023906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99550D36-0AAB-4058-A898-2DD86DA3A945}"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86</a:t>
            </a:fld>
            <a:endParaRPr kumimoji="0" lang="en-US" altLang="zh-CN"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89090" name="Rectangle 2"/>
          <p:cNvSpPr>
            <a:spLocks noGrp="1"/>
          </p:cNvSpPr>
          <p:nvPr>
            <p:ph type="title"/>
          </p:nvPr>
        </p:nvSpPr>
        <p:spPr>
          <a:xfrm>
            <a:off x="1060316" y="0"/>
            <a:ext cx="9834664" cy="1021543"/>
          </a:xfrm>
        </p:spPr>
        <p:txBody>
          <a:bodyPr/>
          <a:lstStyle/>
          <a:p>
            <a:pPr fontAlgn="auto"/>
            <a:r>
              <a:rPr lang="en-US" altLang="zh-CN" sz="3600" noProof="1" smtClean="0"/>
              <a:t>1.  </a:t>
            </a:r>
            <a:r>
              <a:rPr lang="zh-CN" altLang="en-US" sz="3600" noProof="1" smtClean="0"/>
              <a:t>办理专利</a:t>
            </a:r>
            <a:r>
              <a:rPr lang="zh-CN" altLang="en-US" sz="3600" noProof="1"/>
              <a:t>转让</a:t>
            </a:r>
            <a:r>
              <a:rPr lang="zh-CN" altLang="en-US" sz="3600" noProof="1" smtClean="0"/>
              <a:t>合同登记备案手续 </a:t>
            </a:r>
            <a:endParaRPr lang="zh-CN" altLang="en-US" sz="3600" noProof="1"/>
          </a:p>
        </p:txBody>
      </p:sp>
      <p:sp>
        <p:nvSpPr>
          <p:cNvPr id="77827" name="Rectangle 3"/>
          <p:cNvSpPr>
            <a:spLocks noGrp="1" noChangeArrowheads="1"/>
          </p:cNvSpPr>
          <p:nvPr>
            <p:ph idx="1"/>
          </p:nvPr>
        </p:nvSpPr>
        <p:spPr>
          <a:xfrm>
            <a:off x="1287800" y="1212850"/>
            <a:ext cx="8400949" cy="5143500"/>
          </a:xfrm>
        </p:spPr>
        <p:txBody>
          <a:bodyPr/>
          <a:lstStyle/>
          <a:p>
            <a:pPr>
              <a:lnSpc>
                <a:spcPct val="90000"/>
              </a:lnSpc>
            </a:pPr>
            <a:r>
              <a:rPr lang="zh-CN" altLang="en-US" sz="2400" dirty="0" smtClean="0"/>
              <a:t>对</a:t>
            </a:r>
            <a:r>
              <a:rPr lang="zh-CN" altLang="en-US" sz="2400" dirty="0"/>
              <a:t>办理专利转让登记或备案手续的约定。</a:t>
            </a:r>
            <a:endParaRPr lang="en-US" altLang="zh-CN" sz="2400" dirty="0"/>
          </a:p>
          <a:p>
            <a:r>
              <a:rPr lang="zh-CN" altLang="en-US" sz="2400" dirty="0"/>
              <a:t>根据我国现行</a:t>
            </a:r>
            <a:r>
              <a:rPr lang="en-US" altLang="zh-CN" sz="2400" dirty="0"/>
              <a:t>《</a:t>
            </a:r>
            <a:r>
              <a:rPr lang="zh-CN" altLang="en-US" sz="2400" dirty="0"/>
              <a:t>专利法</a:t>
            </a:r>
            <a:r>
              <a:rPr lang="en-US" altLang="zh-CN" sz="2400" dirty="0"/>
              <a:t>》</a:t>
            </a:r>
            <a:r>
              <a:rPr lang="zh-CN" altLang="en-US" sz="2400" dirty="0"/>
              <a:t>第</a:t>
            </a:r>
            <a:r>
              <a:rPr lang="en-US" altLang="zh-CN" sz="2400" dirty="0"/>
              <a:t>10</a:t>
            </a:r>
            <a:r>
              <a:rPr lang="zh-CN" altLang="en-US" sz="2400" dirty="0"/>
              <a:t>条规定，</a:t>
            </a:r>
            <a:r>
              <a:rPr lang="zh-CN" altLang="en-US" sz="2400" dirty="0">
                <a:latin typeface="Times New Roman" panose="02020603050405020304" pitchFamily="18" charset="0"/>
              </a:rPr>
              <a:t>“专利申请权和专利权可以转让。</a:t>
            </a:r>
            <a:r>
              <a:rPr lang="zh-CN" altLang="en-US" sz="2400" dirty="0" smtClean="0"/>
              <a:t>中国</a:t>
            </a:r>
            <a:r>
              <a:rPr lang="zh-CN" altLang="en-US" sz="2400" dirty="0"/>
              <a:t>单位或者个人向外国人、外国企业或者外国其他组织转让专利申请权或者专利权的，应当依照有关法律、行政法规的规定办理手续。</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a:lnSpc>
                <a:spcPct val="90000"/>
              </a:lnSpc>
            </a:pPr>
            <a:r>
              <a:rPr lang="zh-CN" altLang="en-US" sz="2400" dirty="0"/>
              <a:t>此外，</a:t>
            </a:r>
            <a:r>
              <a:rPr lang="en-US" altLang="zh-CN" sz="2400" dirty="0"/>
              <a:t>《</a:t>
            </a:r>
            <a:r>
              <a:rPr lang="zh-CN" altLang="en-US" sz="2400" dirty="0"/>
              <a:t>专利法</a:t>
            </a:r>
            <a:r>
              <a:rPr lang="en-US" altLang="zh-CN" sz="2400" dirty="0"/>
              <a:t>》</a:t>
            </a:r>
            <a:r>
              <a:rPr lang="zh-CN" altLang="en-US" sz="2400" dirty="0"/>
              <a:t>还规定，专利申请权或者专利权的转让自登记之日起生效。这些手续的完成原则上应该由转让方负责，但受让方的配合也非常重要。具体手续由哪一方负责完成还可以根据被转让专利的授权状况，考虑经济和便捷的原则确定。如果被转让专利恰好是由受让方所在国授权，由受让方负责完成比较方便，双方可以约定由受让方主要完成，转让方配合。 </a:t>
            </a: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6726773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p:txBody>
          <a:bodyPr/>
          <a:lstStyle/>
          <a:p>
            <a:pPr fontAlgn="auto"/>
            <a:r>
              <a:rPr lang="en-US" altLang="zh-CN" sz="3600" noProof="1" smtClean="0"/>
              <a:t>  2. </a:t>
            </a:r>
            <a:r>
              <a:rPr lang="zh-CN" altLang="en-US" sz="3600" noProof="1" smtClean="0"/>
              <a:t>转让</a:t>
            </a:r>
            <a:r>
              <a:rPr lang="zh-CN" altLang="en-US" sz="3600" noProof="1"/>
              <a:t>费</a:t>
            </a:r>
            <a:r>
              <a:rPr lang="zh-CN" altLang="en-US" sz="3600" noProof="1" smtClean="0"/>
              <a:t>支付方式及选择 </a:t>
            </a:r>
            <a:endParaRPr lang="zh-CN" altLang="en-US" sz="3600" noProof="1"/>
          </a:p>
        </p:txBody>
      </p:sp>
      <p:sp>
        <p:nvSpPr>
          <p:cNvPr id="78850" name="内容占位符 2"/>
          <p:cNvSpPr>
            <a:spLocks noGrp="1" noChangeArrowheads="1"/>
          </p:cNvSpPr>
          <p:nvPr>
            <p:ph idx="1"/>
          </p:nvPr>
        </p:nvSpPr>
        <p:spPr>
          <a:xfrm>
            <a:off x="1089497" y="1357313"/>
            <a:ext cx="8550613" cy="4800600"/>
          </a:xfrm>
        </p:spPr>
        <p:txBody>
          <a:bodyPr/>
          <a:lstStyle/>
          <a:p>
            <a:r>
              <a:rPr lang="zh-CN" altLang="en-US" dirty="0" smtClean="0"/>
              <a:t>目前</a:t>
            </a:r>
            <a:r>
              <a:rPr lang="zh-CN" altLang="en-US" dirty="0"/>
              <a:t>通常采用的方式有三种</a:t>
            </a:r>
            <a:r>
              <a:rPr lang="zh-CN" altLang="en-US" dirty="0" smtClean="0"/>
              <a:t>：</a:t>
            </a:r>
            <a:endParaRPr lang="en-US" altLang="zh-CN" dirty="0" smtClean="0"/>
          </a:p>
          <a:p>
            <a:r>
              <a:rPr lang="zh-CN" altLang="en-US" dirty="0" smtClean="0"/>
              <a:t>固定价格</a:t>
            </a:r>
            <a:r>
              <a:rPr lang="zh-CN" altLang="en-US" dirty="0"/>
              <a:t>方式、协议产品价格提成方式以及固定价格方式加提成方式相结合的计算方式。</a:t>
            </a:r>
          </a:p>
          <a:p>
            <a:r>
              <a:rPr lang="zh-CN" altLang="en-US" dirty="0"/>
              <a:t>订约方所可依据专利价值、市场前景以及自身需求等因素选择适合自己的方式，也可以根据情况选择双方认可的其他方式。 </a:t>
            </a:r>
          </a:p>
          <a:p>
            <a:endParaRPr lang="en-US" altLang="zh-CN" dirty="0" smtClean="0"/>
          </a:p>
          <a:p>
            <a:endParaRPr lang="zh-CN" altLang="en-US" dirty="0"/>
          </a:p>
        </p:txBody>
      </p:sp>
      <p:sp>
        <p:nvSpPr>
          <p:cNvPr id="4" name="灯片编号占位符 3"/>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B488588C-E305-44F4-B0F1-FF68571C41CB}"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87</a:t>
            </a:fld>
            <a:endPar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7140336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a:xfrm>
            <a:off x="757382" y="274638"/>
            <a:ext cx="8843819" cy="790575"/>
          </a:xfrm>
        </p:spPr>
        <p:txBody>
          <a:bodyPr/>
          <a:lstStyle/>
          <a:p>
            <a:pPr fontAlgn="auto"/>
            <a:r>
              <a:rPr lang="en-US" altLang="zh-CN" sz="3600" noProof="1" smtClean="0"/>
              <a:t>3.     </a:t>
            </a:r>
            <a:r>
              <a:rPr lang="zh-CN" altLang="en-US" sz="3600" noProof="1" smtClean="0"/>
              <a:t>权利</a:t>
            </a:r>
            <a:r>
              <a:rPr lang="zh-CN" altLang="en-US" sz="3600" noProof="1"/>
              <a:t>保证和责任免除 </a:t>
            </a:r>
          </a:p>
        </p:txBody>
      </p:sp>
      <p:sp>
        <p:nvSpPr>
          <p:cNvPr id="79874" name="内容占位符 2"/>
          <p:cNvSpPr>
            <a:spLocks noGrp="1" noChangeArrowheads="1"/>
          </p:cNvSpPr>
          <p:nvPr>
            <p:ph idx="1"/>
          </p:nvPr>
        </p:nvSpPr>
        <p:spPr>
          <a:xfrm>
            <a:off x="663249" y="1146345"/>
            <a:ext cx="11039125" cy="5357812"/>
          </a:xfrm>
        </p:spPr>
        <p:txBody>
          <a:bodyPr/>
          <a:lstStyle/>
          <a:p>
            <a:pPr>
              <a:lnSpc>
                <a:spcPct val="90000"/>
              </a:lnSpc>
            </a:pPr>
            <a:r>
              <a:rPr lang="en-US" altLang="en-US" b="0" dirty="0" smtClean="0">
                <a:ea typeface="微软雅黑" panose="020B0503020204020204" pitchFamily="34" charset="-122"/>
              </a:rPr>
              <a:t>(1)</a:t>
            </a:r>
            <a:r>
              <a:rPr lang="zh-CN" altLang="en-US" b="0" dirty="0" smtClean="0"/>
              <a:t>甲方保证有权给予乙方本协定约定的被转让专利的专利权。</a:t>
            </a:r>
          </a:p>
          <a:p>
            <a:pPr>
              <a:lnSpc>
                <a:spcPct val="90000"/>
              </a:lnSpc>
            </a:pPr>
            <a:r>
              <a:rPr lang="en-US" altLang="en-US" b="0" dirty="0" smtClean="0">
                <a:ea typeface="微软雅黑" panose="020B0503020204020204" pitchFamily="34" charset="-122"/>
              </a:rPr>
              <a:t>(2)</a:t>
            </a:r>
            <a:r>
              <a:rPr lang="zh-CN" altLang="en-US" b="0" dirty="0" smtClean="0"/>
              <a:t>甲方保证所提供的资料是完整的、清晰的和可靠的，与甲方生产或使用的技术资料相一致。</a:t>
            </a:r>
          </a:p>
          <a:p>
            <a:pPr>
              <a:lnSpc>
                <a:spcPct val="90000"/>
              </a:lnSpc>
            </a:pPr>
            <a:r>
              <a:rPr lang="en-US" altLang="en-US" b="0" dirty="0" smtClean="0">
                <a:ea typeface="微软雅黑" panose="020B0503020204020204" pitchFamily="34" charset="-122"/>
              </a:rPr>
              <a:t>(3) </a:t>
            </a:r>
            <a:r>
              <a:rPr lang="zh-CN" altLang="en-US" b="0" dirty="0" smtClean="0"/>
              <a:t>甲方对本协议生效后专利权被宣告无效，不承担法律责任。宣告专利权无效的决定对本协议已经履行完毕的部分不具有追溯力。</a:t>
            </a:r>
          </a:p>
          <a:p>
            <a:r>
              <a:rPr lang="en-US" altLang="en-US" b="0" dirty="0" smtClean="0">
                <a:ea typeface="微软雅黑" panose="020B0503020204020204" pitchFamily="34" charset="-122"/>
              </a:rPr>
              <a:t>(4)</a:t>
            </a:r>
            <a:r>
              <a:rPr lang="zh-CN" altLang="en-US" b="0" dirty="0" smtClean="0"/>
              <a:t>甲方对乙方实施被转让专利，不承担任何绝对担保责任</a:t>
            </a:r>
            <a:r>
              <a:rPr lang="en-US" altLang="en-US" b="0" dirty="0" smtClean="0">
                <a:ea typeface="微软雅黑" panose="020B0503020204020204" pitchFamily="34" charset="-122"/>
              </a:rPr>
              <a:t>,</a:t>
            </a:r>
            <a:r>
              <a:rPr lang="zh-CN" altLang="en-US" b="0" dirty="0" smtClean="0"/>
              <a:t>包括但不限于商业化的担保</a:t>
            </a:r>
            <a:r>
              <a:rPr lang="zh-CN" altLang="en-US" b="0" dirty="0" smtClean="0">
                <a:ea typeface="微软雅黑" panose="020B0503020204020204" pitchFamily="34" charset="-122"/>
              </a:rPr>
              <a:t>，</a:t>
            </a:r>
            <a:r>
              <a:rPr lang="zh-CN" altLang="en-US" b="0" dirty="0" smtClean="0"/>
              <a:t>对特定目的的适用性等。乙方认可，甲方不应对乙方使用或不能使用被受让技术而引起的、或与此有关的任何损害承担任何责任</a:t>
            </a:r>
            <a:r>
              <a:rPr lang="zh-CN" altLang="en-US" dirty="0"/>
              <a:t>。</a:t>
            </a:r>
            <a:r>
              <a:rPr lang="zh-CN" altLang="en-US" dirty="0" smtClean="0"/>
              <a:t>包括乙方</a:t>
            </a:r>
            <a:r>
              <a:rPr lang="zh-CN" altLang="en-US" dirty="0"/>
              <a:t>使用或不能使用被转让技术而引起任何责任、商业化方面的责任以及对特定目的的适用性等。</a:t>
            </a:r>
          </a:p>
          <a:p>
            <a:pPr>
              <a:lnSpc>
                <a:spcPct val="90000"/>
              </a:lnSpc>
            </a:pPr>
            <a:endParaRPr lang="zh-CN" altLang="en-US" b="0" dirty="0" smtClean="0"/>
          </a:p>
          <a:p>
            <a:pPr>
              <a:lnSpc>
                <a:spcPct val="90000"/>
              </a:lnSpc>
            </a:pPr>
            <a:endParaRPr lang="zh-CN" altLang="en-US" dirty="0" smtClean="0"/>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灯片编号占位符 2"/>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88</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2508275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13A0AB14-895F-4388-A653-5A91120F0C1B}"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89</a:t>
            </a:fld>
            <a:endParaRPr kumimoji="0" lang="en-US" altLang="zh-CN"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83970" name="Rectangle 2"/>
          <p:cNvSpPr>
            <a:spLocks noGrp="1"/>
          </p:cNvSpPr>
          <p:nvPr>
            <p:ph type="title"/>
          </p:nvPr>
        </p:nvSpPr>
        <p:spPr>
          <a:xfrm>
            <a:off x="826851" y="0"/>
            <a:ext cx="8750537" cy="1050587"/>
          </a:xfrm>
        </p:spPr>
        <p:txBody>
          <a:bodyPr/>
          <a:lstStyle/>
          <a:p>
            <a:pPr fontAlgn="auto"/>
            <a:r>
              <a:rPr lang="en-US" altLang="zh-CN" sz="3600" noProof="1" smtClean="0"/>
              <a:t>  4.    </a:t>
            </a:r>
            <a:r>
              <a:rPr lang="zh-CN" altLang="en-US" sz="3600" noProof="1" smtClean="0"/>
              <a:t>技术</a:t>
            </a:r>
            <a:r>
              <a:rPr lang="zh-CN" altLang="en-US" sz="3600" noProof="1"/>
              <a:t>改进及相关权利</a:t>
            </a:r>
            <a:r>
              <a:rPr lang="zh-CN" altLang="en-US" sz="3600" noProof="1" smtClean="0"/>
              <a:t>归属</a:t>
            </a:r>
            <a:endParaRPr lang="zh-CN" altLang="en-US" sz="3600" noProof="1"/>
          </a:p>
        </p:txBody>
      </p:sp>
      <p:sp>
        <p:nvSpPr>
          <p:cNvPr id="72707" name="Rectangle 3"/>
          <p:cNvSpPr>
            <a:spLocks noGrp="1" noChangeArrowheads="1"/>
          </p:cNvSpPr>
          <p:nvPr>
            <p:ph idx="1"/>
          </p:nvPr>
        </p:nvSpPr>
        <p:spPr>
          <a:xfrm>
            <a:off x="1118681" y="1263684"/>
            <a:ext cx="8891081" cy="4286250"/>
          </a:xfrm>
        </p:spPr>
        <p:txBody>
          <a:bodyPr/>
          <a:lstStyle/>
          <a:p>
            <a:pPr>
              <a:lnSpc>
                <a:spcPct val="90000"/>
              </a:lnSpc>
            </a:pPr>
            <a:r>
              <a:rPr lang="zh-CN" altLang="en-US" dirty="0"/>
              <a:t>一般认为，</a:t>
            </a:r>
            <a:r>
              <a:rPr lang="zh-CN" altLang="en-US" dirty="0">
                <a:latin typeface="Times New Roman" panose="02020603050405020304" pitchFamily="18" charset="0"/>
              </a:rPr>
              <a:t>“</a:t>
            </a:r>
            <a:r>
              <a:rPr lang="zh-CN" altLang="en-US" dirty="0"/>
              <a:t>谁改进谁拥有</a:t>
            </a:r>
            <a:r>
              <a:rPr lang="zh-CN" altLang="en-US" dirty="0">
                <a:latin typeface="Times New Roman" panose="02020603050405020304" pitchFamily="18" charset="0"/>
              </a:rPr>
              <a:t>”。</a:t>
            </a:r>
            <a:r>
              <a:rPr lang="zh-CN" altLang="en-US" dirty="0"/>
              <a:t>在没有特别约定的情况下，按照上述原则办理。</a:t>
            </a:r>
            <a:endParaRPr lang="en-US" altLang="zh-CN" dirty="0"/>
          </a:p>
          <a:p>
            <a:pPr>
              <a:lnSpc>
                <a:spcPct val="90000"/>
              </a:lnSpc>
            </a:pPr>
            <a:r>
              <a:rPr lang="zh-CN" altLang="en-US" dirty="0"/>
              <a:t>当然，订约时应该尽最大可能约定和维护自身所享有的权利。</a:t>
            </a:r>
            <a:endParaRPr lang="en-US" altLang="zh-CN" dirty="0"/>
          </a:p>
          <a:p>
            <a:pPr>
              <a:lnSpc>
                <a:spcPct val="90000"/>
              </a:lnSpc>
            </a:pPr>
            <a:r>
              <a:rPr lang="zh-CN" altLang="en-US" dirty="0"/>
              <a:t>比如，如在对方利用高校或科研院所提供的协议专利或协议产品获得改进技术的情况下，技术提供者可以要求对改进专利或技术的免费实施权。如果技术提供者有人员参与了对方的研究的，可以要求就改进的专利或技术获得的利益进行分享。 </a:t>
            </a: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75183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37643" y="681355"/>
            <a:ext cx="8449310" cy="645160"/>
          </a:xfrm>
          <a:prstGeom prst="rect">
            <a:avLst/>
          </a:prstGeom>
          <a:noFill/>
        </p:spPr>
        <p:txBody>
          <a:bodyPr wrap="square" rtlCol="0">
            <a:spAutoFit/>
          </a:bodyPr>
          <a:lstStyle/>
          <a:p>
            <a:r>
              <a:rPr lang="zh-CN" altLang="en-US" sz="3600" b="1" dirty="0" smtClean="0"/>
              <a:t>科技</a:t>
            </a:r>
            <a:r>
              <a:rPr lang="zh-CN" altLang="en-US" sz="3600" b="1" dirty="0"/>
              <a:t>成果</a:t>
            </a:r>
            <a:r>
              <a:rPr lang="zh-CN" altLang="en-US" sz="3600" b="1" dirty="0" smtClean="0"/>
              <a:t>转化方式再分析：</a:t>
            </a:r>
            <a:endParaRPr lang="zh-CN" altLang="en-US" sz="3600" b="1" dirty="0"/>
          </a:p>
        </p:txBody>
      </p:sp>
      <p:sp>
        <p:nvSpPr>
          <p:cNvPr id="5" name="文本框 4"/>
          <p:cNvSpPr txBox="1"/>
          <p:nvPr/>
        </p:nvSpPr>
        <p:spPr>
          <a:xfrm>
            <a:off x="618490" y="1534160"/>
            <a:ext cx="11124565" cy="4744085"/>
          </a:xfrm>
          <a:prstGeom prst="rect">
            <a:avLst/>
          </a:prstGeom>
          <a:noFill/>
        </p:spPr>
        <p:txBody>
          <a:bodyPr wrap="square" rtlCol="0">
            <a:spAutoFit/>
          </a:bodyPr>
          <a:lstStyle/>
          <a:p>
            <a:pPr>
              <a:lnSpc>
                <a:spcPct val="120000"/>
              </a:lnSpc>
            </a:pPr>
            <a:r>
              <a:rPr lang="zh-CN" altLang="en-US" sz="2400" dirty="0" smtClean="0"/>
              <a:t>《促进科技成果转化法》第</a:t>
            </a:r>
            <a:r>
              <a:rPr lang="en-US" altLang="zh-CN" sz="2400" dirty="0" smtClean="0"/>
              <a:t>16</a:t>
            </a:r>
            <a:r>
              <a:rPr lang="zh-CN" altLang="en-US" sz="2400" dirty="0" smtClean="0"/>
              <a:t>条 科技成果持有者可以采用下列方式进行科技成果转化：</a:t>
            </a:r>
          </a:p>
          <a:p>
            <a:pPr>
              <a:lnSpc>
                <a:spcPct val="120000"/>
              </a:lnSpc>
            </a:pPr>
            <a:r>
              <a:rPr lang="zh-CN" altLang="en-US" sz="2400" dirty="0" smtClean="0"/>
              <a:t>（</a:t>
            </a:r>
            <a:r>
              <a:rPr lang="zh-CN" altLang="en-US" sz="2400" dirty="0"/>
              <a:t>一） 自行投资实施转化</a:t>
            </a:r>
          </a:p>
          <a:p>
            <a:pPr>
              <a:lnSpc>
                <a:spcPct val="100000"/>
              </a:lnSpc>
            </a:pPr>
            <a:r>
              <a:rPr lang="zh-CN" altLang="en-US" sz="2400" dirty="0">
                <a:solidFill>
                  <a:srgbClr val="FF0000"/>
                </a:solidFill>
                <a:latin typeface="楷体" panose="02010609060101010101" charset="-122"/>
                <a:ea typeface="楷体" panose="02010609060101010101" charset="-122"/>
              </a:rPr>
              <a:t>    高等院校、科研院所或企业等将其研发的科技成果应用于本单位的生产活动。没有中间环节，降低了科技成果转化的交易成本，但仅适合于研发生产链条较为完善的主体。</a:t>
            </a:r>
          </a:p>
          <a:p>
            <a:pPr>
              <a:lnSpc>
                <a:spcPct val="120000"/>
              </a:lnSpc>
            </a:pPr>
            <a:r>
              <a:rPr lang="zh-CN" altLang="en-US" sz="2400" dirty="0"/>
              <a:t>（二） 向他人转让该科技成果</a:t>
            </a:r>
          </a:p>
          <a:p>
            <a:pPr>
              <a:lnSpc>
                <a:spcPct val="120000"/>
              </a:lnSpc>
            </a:pPr>
            <a:r>
              <a:rPr lang="zh-CN" altLang="en-US" sz="2400" dirty="0"/>
              <a:t>（三） 许可他人使用该科技成果</a:t>
            </a:r>
          </a:p>
          <a:p>
            <a:pPr>
              <a:lnSpc>
                <a:spcPct val="120000"/>
              </a:lnSpc>
            </a:pPr>
            <a:r>
              <a:rPr lang="zh-CN" altLang="en-US" sz="2400" dirty="0">
                <a:solidFill>
                  <a:schemeClr val="tx1"/>
                </a:solidFill>
              </a:rPr>
              <a:t>（四） 以该科技成果作为合作条件，与他人共同实施转化</a:t>
            </a:r>
            <a:endParaRPr lang="zh-CN" altLang="en-US" sz="2400" dirty="0">
              <a:solidFill>
                <a:srgbClr val="0070C0"/>
              </a:solidFill>
            </a:endParaRPr>
          </a:p>
          <a:p>
            <a:pPr>
              <a:lnSpc>
                <a:spcPct val="120000"/>
              </a:lnSpc>
            </a:pPr>
            <a:r>
              <a:rPr lang="zh-CN" altLang="en-US" sz="2400" dirty="0"/>
              <a:t>（五） 以该科技成果作价投资，折算股份或者出资比例</a:t>
            </a:r>
          </a:p>
          <a:p>
            <a:pPr>
              <a:lnSpc>
                <a:spcPct val="120000"/>
              </a:lnSpc>
            </a:pPr>
            <a:r>
              <a:rPr lang="zh-CN" altLang="en-US" sz="2400" dirty="0"/>
              <a:t>（六）其他协商确定的方式</a:t>
            </a:r>
          </a:p>
        </p:txBody>
      </p:sp>
      <p:sp>
        <p:nvSpPr>
          <p:cNvPr id="7" name="文本框 6"/>
          <p:cNvSpPr txBox="1"/>
          <p:nvPr/>
        </p:nvSpPr>
        <p:spPr>
          <a:xfrm>
            <a:off x="5701030" y="4033520"/>
            <a:ext cx="5709285" cy="829945"/>
          </a:xfrm>
          <a:prstGeom prst="rect">
            <a:avLst/>
          </a:prstGeom>
          <a:noFill/>
        </p:spPr>
        <p:txBody>
          <a:bodyPr wrap="square" rtlCol="0">
            <a:spAutoFit/>
          </a:bodyPr>
          <a:lstStyle/>
          <a:p>
            <a:r>
              <a:rPr lang="zh-CN" altLang="en-US" sz="2400" dirty="0">
                <a:solidFill>
                  <a:srgbClr val="FF0000"/>
                </a:solidFill>
                <a:latin typeface="楷体" panose="02010609060101010101" charset="-122"/>
                <a:ea typeface="楷体" panose="02010609060101010101" charset="-122"/>
                <a:sym typeface="+mn-ea"/>
              </a:rPr>
              <a:t>高等院校、科研院所实现科技成果转化的主要方式。</a:t>
            </a:r>
            <a:endParaRPr lang="zh-CN" altLang="en-US" dirty="0"/>
          </a:p>
        </p:txBody>
      </p:sp>
      <p:cxnSp>
        <p:nvCxnSpPr>
          <p:cNvPr id="8" name="直接箭头连接符 7"/>
          <p:cNvCxnSpPr>
            <a:endCxn id="7" idx="1"/>
          </p:cNvCxnSpPr>
          <p:nvPr/>
        </p:nvCxnSpPr>
        <p:spPr>
          <a:xfrm flipV="1">
            <a:off x="5149850" y="4448810"/>
            <a:ext cx="551180"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801735" y="5183505"/>
            <a:ext cx="3048000" cy="1568450"/>
          </a:xfrm>
          <a:prstGeom prst="rect">
            <a:avLst/>
          </a:prstGeom>
          <a:noFill/>
        </p:spPr>
        <p:txBody>
          <a:bodyPr wrap="square" rtlCol="0">
            <a:spAutoFit/>
          </a:bodyPr>
          <a:lstStyle/>
          <a:p>
            <a:r>
              <a:rPr lang="zh-CN" altLang="en-US" sz="2400">
                <a:solidFill>
                  <a:srgbClr val="FF0000"/>
                </a:solidFill>
                <a:latin typeface="楷体" panose="02010609060101010101" charset="-122"/>
                <a:ea typeface="楷体" panose="02010609060101010101" charset="-122"/>
              </a:rPr>
              <a:t>有利于产学研单位以技术为纽带形成利益共享、风险分担的合作机制。</a:t>
            </a:r>
          </a:p>
        </p:txBody>
      </p:sp>
      <p:cxnSp>
        <p:nvCxnSpPr>
          <p:cNvPr id="10" name="直接箭头连接符 9"/>
          <p:cNvCxnSpPr>
            <a:endCxn id="9" idx="1"/>
          </p:cNvCxnSpPr>
          <p:nvPr/>
        </p:nvCxnSpPr>
        <p:spPr>
          <a:xfrm>
            <a:off x="8354695" y="5353685"/>
            <a:ext cx="447040" cy="6140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0938510" y="6221095"/>
            <a:ext cx="943610" cy="368300"/>
          </a:xfrm>
          <a:prstGeom prst="rect">
            <a:avLst/>
          </a:prstGeom>
          <a:noFill/>
        </p:spPr>
        <p:txBody>
          <a:bodyPr wrap="square" rtlCol="0">
            <a:spAutoFit/>
          </a:bodyPr>
          <a:lstStyle/>
          <a:p>
            <a:r>
              <a:rPr lang="en-US" altLang="zh-CN"/>
              <a:t>4</a:t>
            </a:r>
          </a:p>
        </p:txBody>
      </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9</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ustDataLst>
      <p:tags r:id="rId1"/>
    </p:custDataLst>
    <p:extLst>
      <p:ext uri="{BB962C8B-B14F-4D97-AF65-F5344CB8AC3E}">
        <p14:creationId xmlns:p14="http://schemas.microsoft.com/office/powerpoint/2010/main" val="22956075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4294967295"/>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3EE7FE10-AAF2-4F8E-AA07-60A55762D634}" type="slidenum">
              <a:rPr kumimoji="0" lang="zh-CN" altLang="en-US"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rPr>
              <a:pPr marL="0" marR="0" lvl="0" indent="0" algn="r" defTabSz="914400" rtl="0" eaLnBrk="0" fontAlgn="auto" latinLnBrk="0" hangingPunct="0">
                <a:lnSpc>
                  <a:spcPct val="100000"/>
                </a:lnSpc>
                <a:spcBef>
                  <a:spcPts val="0"/>
                </a:spcBef>
                <a:spcAft>
                  <a:spcPts val="0"/>
                </a:spcAft>
                <a:buClrTx/>
                <a:buSzTx/>
                <a:buFontTx/>
                <a:buNone/>
                <a:tabLst/>
                <a:defRPr/>
              </a:pPr>
              <a:t>90</a:t>
            </a:fld>
            <a:endParaRPr kumimoji="0" lang="en-US" altLang="zh-CN" sz="1200" b="1" i="0" u="none" strike="noStrike" kern="1200" cap="none" spc="0" normalizeH="0" baseline="0" noProof="0">
              <a:ln>
                <a:noFill/>
              </a:ln>
              <a:solidFill>
                <a:prstClr val="black">
                  <a:tint val="75000"/>
                </a:prstClr>
              </a:solidFill>
              <a:effectLst/>
              <a:uLnTx/>
              <a:uFillTx/>
              <a:latin typeface="Arial"/>
              <a:ea typeface="华文中宋" panose="02010600040101010101" pitchFamily="2" charset="-122"/>
              <a:cs typeface="+mn-cs"/>
            </a:endParaRPr>
          </a:p>
        </p:txBody>
      </p:sp>
      <p:sp>
        <p:nvSpPr>
          <p:cNvPr id="86018" name="Rectangle 2"/>
          <p:cNvSpPr>
            <a:spLocks noGrp="1"/>
          </p:cNvSpPr>
          <p:nvPr>
            <p:ph type="title"/>
          </p:nvPr>
        </p:nvSpPr>
        <p:spPr>
          <a:xfrm>
            <a:off x="1050587" y="-101953"/>
            <a:ext cx="9124545" cy="1143000"/>
          </a:xfrm>
        </p:spPr>
        <p:txBody>
          <a:bodyPr>
            <a:normAutofit/>
          </a:bodyPr>
          <a:lstStyle/>
          <a:p>
            <a:pPr fontAlgn="auto"/>
            <a:r>
              <a:rPr lang="zh-CN" altLang="en-US" sz="3600" noProof="1"/>
              <a:t> </a:t>
            </a:r>
            <a:r>
              <a:rPr lang="en-US" altLang="zh-CN" sz="3600" noProof="1" smtClean="0"/>
              <a:t>5.</a:t>
            </a:r>
            <a:r>
              <a:rPr lang="zh-CN" altLang="en-US" sz="3600" noProof="1" smtClean="0"/>
              <a:t>   许可转让合同中对合同限制性条款的理解</a:t>
            </a:r>
            <a:endParaRPr lang="zh-CN" altLang="en-US" sz="3600" noProof="1"/>
          </a:p>
        </p:txBody>
      </p:sp>
      <p:sp>
        <p:nvSpPr>
          <p:cNvPr id="74755" name="Rectangle 3"/>
          <p:cNvSpPr>
            <a:spLocks noGrp="1" noChangeArrowheads="1"/>
          </p:cNvSpPr>
          <p:nvPr>
            <p:ph idx="1"/>
          </p:nvPr>
        </p:nvSpPr>
        <p:spPr>
          <a:xfrm>
            <a:off x="1745794" y="1231462"/>
            <a:ext cx="8497432" cy="4114800"/>
          </a:xfrm>
        </p:spPr>
        <p:txBody>
          <a:bodyPr/>
          <a:lstStyle/>
          <a:p>
            <a:pPr>
              <a:lnSpc>
                <a:spcPct val="90000"/>
              </a:lnSpc>
            </a:pPr>
            <a:r>
              <a:rPr lang="zh-CN" altLang="en-US" dirty="0"/>
              <a:t>契约自由原则在许可合同中所受到的限制， 主要表现在对</a:t>
            </a:r>
            <a:r>
              <a:rPr lang="zh-CN" altLang="en-US" dirty="0" smtClean="0"/>
              <a:t>许可转让合同中限制性</a:t>
            </a:r>
            <a:r>
              <a:rPr lang="zh-CN" altLang="en-US" dirty="0"/>
              <a:t>条款</a:t>
            </a:r>
            <a:r>
              <a:rPr lang="zh-CN" altLang="en-US" dirty="0" smtClean="0"/>
              <a:t>的解释上</a:t>
            </a:r>
            <a:r>
              <a:rPr lang="zh-CN" altLang="en-US" dirty="0"/>
              <a:t>。</a:t>
            </a:r>
          </a:p>
          <a:p>
            <a:pPr>
              <a:lnSpc>
                <a:spcPct val="90000"/>
              </a:lnSpc>
            </a:pPr>
            <a:r>
              <a:rPr lang="zh-CN" altLang="en-US" dirty="0"/>
              <a:t>发达国家和发展中国家基于各自的利益， 对</a:t>
            </a:r>
            <a:r>
              <a:rPr lang="zh-CN" altLang="en-US" dirty="0" smtClean="0"/>
              <a:t>许可转让合同</a:t>
            </a:r>
            <a:r>
              <a:rPr lang="zh-CN" altLang="en-US" dirty="0"/>
              <a:t>中的限制性条款的解释各不相同</a:t>
            </a:r>
            <a:r>
              <a:rPr lang="zh-CN" altLang="en-US" dirty="0" smtClean="0"/>
              <a:t>。</a:t>
            </a:r>
            <a:endParaRPr lang="en-US" altLang="zh-CN" dirty="0" smtClean="0"/>
          </a:p>
          <a:p>
            <a:pPr>
              <a:lnSpc>
                <a:spcPct val="90000"/>
              </a:lnSpc>
            </a:pPr>
            <a:r>
              <a:rPr lang="zh-CN" altLang="en-US" dirty="0" smtClean="0"/>
              <a:t>发达国家</a:t>
            </a:r>
            <a:r>
              <a:rPr lang="zh-CN" altLang="en-US" dirty="0"/>
              <a:t>认为，凡是构成或导致</a:t>
            </a:r>
            <a:r>
              <a:rPr lang="zh-CN" altLang="en-US" dirty="0">
                <a:solidFill>
                  <a:srgbClr val="FF0000"/>
                </a:solidFill>
              </a:rPr>
              <a:t>市场垄断，妨碍竞争</a:t>
            </a:r>
            <a:r>
              <a:rPr lang="zh-CN" altLang="en-US" dirty="0"/>
              <a:t>的条款即为限制性条款</a:t>
            </a:r>
            <a:r>
              <a:rPr lang="zh-CN" altLang="en-US" dirty="0" smtClean="0"/>
              <a:t>。</a:t>
            </a:r>
            <a:endParaRPr lang="en-US" altLang="zh-CN" dirty="0" smtClean="0"/>
          </a:p>
          <a:p>
            <a:pPr>
              <a:lnSpc>
                <a:spcPct val="90000"/>
              </a:lnSpc>
            </a:pPr>
            <a:r>
              <a:rPr lang="zh-CN" altLang="en-US" dirty="0" smtClean="0"/>
              <a:t>而</a:t>
            </a:r>
            <a:r>
              <a:rPr lang="zh-CN" altLang="en-US" dirty="0"/>
              <a:t>大多数发展中国家则认为，凡</a:t>
            </a:r>
            <a:r>
              <a:rPr lang="zh-CN" altLang="en-US" dirty="0">
                <a:solidFill>
                  <a:srgbClr val="FF0000"/>
                </a:solidFill>
              </a:rPr>
              <a:t>不利于或妨碍</a:t>
            </a:r>
            <a:r>
              <a:rPr lang="zh-CN" altLang="en-US" dirty="0" smtClean="0">
                <a:solidFill>
                  <a:srgbClr val="FF0000"/>
                </a:solidFill>
              </a:rPr>
              <a:t>受让方</a:t>
            </a:r>
            <a:r>
              <a:rPr lang="zh-CN" altLang="en-US" dirty="0">
                <a:solidFill>
                  <a:srgbClr val="FF0000"/>
                </a:solidFill>
              </a:rPr>
              <a:t>技术发展</a:t>
            </a:r>
            <a:r>
              <a:rPr lang="zh-CN" altLang="en-US" dirty="0"/>
              <a:t>的条款即为限制性条款。</a:t>
            </a:r>
            <a:endParaRPr lang="en-US" altLang="zh-CN" dirty="0"/>
          </a:p>
          <a:p>
            <a:pPr>
              <a:lnSpc>
                <a:spcPct val="90000"/>
              </a:lnSpc>
            </a:pPr>
            <a:endParaRPr lang="en-US" altLang="zh-CN" dirty="0" smtClean="0"/>
          </a:p>
          <a:p>
            <a:pPr>
              <a:lnSpc>
                <a:spcPct val="90000"/>
              </a:lnSpc>
            </a:pPr>
            <a:endParaRPr lang="zh-CN" altLang="en-US" dirty="0" smtClean="0"/>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6292127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solidFill>
                  <a:srgbClr val="0066FF"/>
                </a:solidFill>
              </a:rPr>
              <a:t>注意技术咨询和技术服务合同中约定最大赔偿额条款。</a:t>
            </a:r>
            <a:endParaRPr lang="en-US" altLang="zh-CN" dirty="0" smtClean="0">
              <a:solidFill>
                <a:srgbClr val="0066FF"/>
              </a:solidFill>
            </a:endParaRPr>
          </a:p>
          <a:p>
            <a:r>
              <a:rPr lang="zh-CN" altLang="en-US" dirty="0"/>
              <a:t>例如，顺风公司开发的</a:t>
            </a:r>
            <a:r>
              <a:rPr lang="zh-CN" altLang="en-US" dirty="0" smtClean="0">
                <a:latin typeface="Arial" panose="020B0604020202020204" pitchFamily="34" charset="0"/>
              </a:rPr>
              <a:t>“</a:t>
            </a:r>
            <a:r>
              <a:rPr lang="zh-CN" altLang="en-US" dirty="0" smtClean="0"/>
              <a:t>专家系统</a:t>
            </a:r>
            <a:r>
              <a:rPr lang="zh-CN" altLang="en-US" dirty="0" smtClean="0">
                <a:latin typeface="Arial" panose="020B0604020202020204" pitchFamily="34" charset="0"/>
              </a:rPr>
              <a:t>”曾找到</a:t>
            </a:r>
            <a:r>
              <a:rPr lang="en-US" altLang="zh-CN" dirty="0" smtClean="0">
                <a:latin typeface="Arial" panose="020B0604020202020204" pitchFamily="34" charset="0"/>
              </a:rPr>
              <a:t>XX</a:t>
            </a:r>
            <a:r>
              <a:rPr lang="zh-CN" altLang="en-US" dirty="0" smtClean="0">
                <a:latin typeface="Arial" panose="020B0604020202020204" pitchFamily="34" charset="0"/>
              </a:rPr>
              <a:t>咨询小组进行</a:t>
            </a:r>
            <a:r>
              <a:rPr lang="zh-CN" altLang="en-US" b="1" dirty="0" smtClean="0">
                <a:solidFill>
                  <a:srgbClr val="FF0000"/>
                </a:solidFill>
              </a:rPr>
              <a:t>技术经济论证，</a:t>
            </a:r>
            <a:r>
              <a:rPr lang="zh-CN" altLang="en-US" dirty="0" smtClean="0"/>
              <a:t>后以软件方式投放市场。然而因其价格</a:t>
            </a:r>
            <a:r>
              <a:rPr lang="zh-CN" altLang="en-US" dirty="0"/>
              <a:t>较高、难以推广等原因，市场销售情况不好</a:t>
            </a:r>
            <a:r>
              <a:rPr lang="zh-CN" altLang="en-US" dirty="0" smtClean="0"/>
              <a:t>。</a:t>
            </a:r>
            <a:endParaRPr lang="en-US" altLang="zh-CN" dirty="0" smtClean="0"/>
          </a:p>
          <a:p>
            <a:r>
              <a:rPr lang="zh-CN" altLang="en-US" dirty="0" smtClean="0"/>
              <a:t>顺风</a:t>
            </a:r>
            <a:r>
              <a:rPr lang="zh-CN" altLang="en-US" dirty="0"/>
              <a:t>公司认为其所受到的损失</a:t>
            </a:r>
            <a:r>
              <a:rPr lang="zh-CN" altLang="en-US" dirty="0" smtClean="0"/>
              <a:t>与咨询小组</a:t>
            </a:r>
            <a:r>
              <a:rPr lang="zh-CN" altLang="en-US" dirty="0"/>
              <a:t>未能预测分析到不利情况有很大关系</a:t>
            </a:r>
            <a:r>
              <a:rPr lang="zh-CN" altLang="en-US" dirty="0" smtClean="0"/>
              <a:t>，咨询小组</a:t>
            </a:r>
            <a:r>
              <a:rPr lang="zh-CN" altLang="en-US" dirty="0"/>
              <a:t>提交的咨询报告中</a:t>
            </a:r>
            <a:r>
              <a:rPr lang="zh-CN" altLang="en-US" dirty="0">
                <a:latin typeface="Arial" panose="020B0604020202020204" pitchFamily="34" charset="0"/>
              </a:rPr>
              <a:t>“</a:t>
            </a:r>
            <a:r>
              <a:rPr lang="zh-CN" altLang="en-US" dirty="0"/>
              <a:t>报喜多，报忧少</a:t>
            </a:r>
            <a:r>
              <a:rPr lang="zh-CN" altLang="en-US" dirty="0">
                <a:latin typeface="Arial" panose="020B0604020202020204" pitchFamily="34" charset="0"/>
              </a:rPr>
              <a:t>”</a:t>
            </a:r>
            <a:r>
              <a:rPr lang="zh-CN" altLang="en-US" dirty="0"/>
              <a:t>，因而导致该项目草率实施，提出追回已支付的</a:t>
            </a:r>
            <a:r>
              <a:rPr lang="en-US" altLang="zh-CN" dirty="0"/>
              <a:t>1</a:t>
            </a:r>
            <a:r>
              <a:rPr lang="zh-CN" altLang="en-US" dirty="0"/>
              <a:t>．</a:t>
            </a:r>
            <a:r>
              <a:rPr lang="en-US" altLang="zh-CN" dirty="0"/>
              <a:t>2</a:t>
            </a:r>
            <a:r>
              <a:rPr lang="zh-CN" altLang="en-US" dirty="0"/>
              <a:t>万元咨询报酬，于是顺风公司向法院提起诉讼，</a:t>
            </a:r>
            <a:r>
              <a:rPr lang="zh-CN" altLang="en-US" dirty="0" smtClean="0"/>
              <a:t>请求咨询小组</a:t>
            </a:r>
            <a:r>
              <a:rPr lang="zh-CN" altLang="en-US" dirty="0"/>
              <a:t>赔偿其损失。</a:t>
            </a:r>
          </a:p>
          <a:p>
            <a:endParaRPr lang="zh-CN" altLang="en-US" dirty="0">
              <a:solidFill>
                <a:srgbClr val="0066FF"/>
              </a:solidFill>
            </a:endParaRPr>
          </a:p>
        </p:txBody>
      </p:sp>
      <p:sp>
        <p:nvSpPr>
          <p:cNvPr id="3" name="标题 2"/>
          <p:cNvSpPr>
            <a:spLocks noGrp="1"/>
          </p:cNvSpPr>
          <p:nvPr>
            <p:ph type="title"/>
          </p:nvPr>
        </p:nvSpPr>
        <p:spPr/>
        <p:txBody>
          <a:bodyPr>
            <a:normAutofit/>
          </a:bodyPr>
          <a:lstStyle/>
          <a:p>
            <a:r>
              <a:rPr lang="zh-CN" altLang="en-US" dirty="0" smtClean="0"/>
              <a:t>（五</a:t>
            </a:r>
            <a:r>
              <a:rPr lang="zh-CN" altLang="en-US" dirty="0"/>
              <a:t>）技术咨询和服务合同的风险</a:t>
            </a:r>
            <a:r>
              <a:rPr lang="zh-CN" altLang="en-US" dirty="0" smtClean="0"/>
              <a:t>防范</a:t>
            </a:r>
            <a:endParaRPr lang="zh-CN" altLang="en-US" dirty="0"/>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91</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4107015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97277"/>
            <a:ext cx="11118715" cy="557394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prstClr val="white">
                  <a:alpha val="50000"/>
                </a:prstClr>
              </a:solidFill>
              <a:effectLst/>
              <a:uLnTx/>
              <a:uFillTx/>
              <a:latin typeface="Arial" panose="020B0604020202020204"/>
              <a:ea typeface="微软雅黑" panose="020B050302020402020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smtClean="0">
              <a:ln>
                <a:noFill/>
              </a:ln>
              <a:solidFill>
                <a:prstClr val="white">
                  <a:alpha val="50000"/>
                </a:prstClr>
              </a:solidFill>
              <a:effectLst/>
              <a:uLnTx/>
              <a:uFillTx/>
              <a:latin typeface="Arial" panose="020B0604020202020204"/>
              <a:ea typeface="微软雅黑" panose="020B050302020402020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prstClr val="white">
                  <a:alpha val="50000"/>
                </a:prstClr>
              </a:solidFill>
              <a:effectLst/>
              <a:uLnTx/>
              <a:uFillTx/>
              <a:latin typeface="Arial" panose="020B0604020202020204"/>
              <a:ea typeface="微软雅黑" panose="020B050302020402020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panose="020B0604020202020204"/>
              <a:ea typeface="微软雅黑" panose="020B0503020204020204" charset="-122"/>
              <a:cs typeface="+mn-cs"/>
            </a:endParaRPr>
          </a:p>
        </p:txBody>
      </p:sp>
      <p:pic>
        <p:nvPicPr>
          <p:cNvPr id="8" name="图片 7" descr="横版组合——透明.png"/>
          <p:cNvPicPr>
            <a:picLocks noChangeAspect="1"/>
          </p:cNvPicPr>
          <p:nvPr/>
        </p:nvPicPr>
        <p:blipFill>
          <a:blip r:embed="rId4" cstate="screen"/>
          <a:srcRect/>
          <a:stretch>
            <a:fillRect/>
          </a:stretch>
        </p:blipFill>
        <p:spPr bwMode="auto">
          <a:xfrm>
            <a:off x="467860" y="358903"/>
            <a:ext cx="4286913"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206230" y="1673939"/>
            <a:ext cx="10311319" cy="3610219"/>
          </a:xfrm>
          <a:prstGeom prst="rect">
            <a:avLst/>
          </a:prstGeom>
          <a:noFill/>
          <a:ln>
            <a:noFill/>
          </a:ln>
        </p:spPr>
        <p:txBody>
          <a:bodyPr wrap="square" rtlCol="0" anchor="t">
            <a:spAutoFit/>
            <a:scene3d>
              <a:camera prst="orthographicFront"/>
              <a:lightRig rig="threePt" dir="t"/>
            </a:scene3d>
          </a:bodyPr>
          <a:lstStyle/>
          <a:p>
            <a:pPr marL="0" marR="0" lvl="0" indent="0" algn="ctr" defTabSz="914400" rtl="0" eaLnBrk="0" fontAlgn="auto" latinLnBrk="0" hangingPunct="0">
              <a:lnSpc>
                <a:spcPct val="130000"/>
              </a:lnSpc>
              <a:spcBef>
                <a:spcPct val="0"/>
              </a:spcBef>
              <a:spcAft>
                <a:spcPct val="0"/>
              </a:spcAft>
              <a:buClrTx/>
              <a:buSzTx/>
              <a:buFont typeface="Arial" panose="020B0604020202020204" pitchFamily="34" charset="0"/>
              <a:buNone/>
              <a:tabLst/>
              <a:defRPr/>
            </a:pPr>
            <a:r>
              <a:rPr kumimoji="0" lang="zh-CN" altLang="en-US" sz="5400" b="1" i="0" u="none" strike="noStrike" kern="1200" cap="none" spc="0" normalizeH="0" baseline="0" noProof="0" dirty="0" smtClean="0">
                <a:ln>
                  <a:noFill/>
                </a:ln>
                <a:solidFill>
                  <a:srgbClr val="174994"/>
                </a:solidFill>
                <a:effectLst>
                  <a:reflection blurRad="6350" stA="53000" endA="300" endPos="35500" dir="5400000" sy="-90000" algn="bl" rotWithShape="0"/>
                </a:effectLst>
                <a:uLnTx/>
                <a:uFillTx/>
                <a:latin typeface="微软雅黑" panose="020B0503020204020204" charset="-122"/>
                <a:ea typeface="微软雅黑" panose="020B0503020204020204" charset="-122"/>
                <a:cs typeface="微软雅黑" panose="020B0503020204020204" charset="-122"/>
              </a:rPr>
              <a:t>谢    谢 </a:t>
            </a:r>
            <a:r>
              <a:rPr kumimoji="0" lang="en-US" altLang="zh-CN" sz="5400" b="1" i="0" u="none" strike="noStrike" kern="1200" cap="none" spc="0" normalizeH="0" baseline="0" noProof="0" dirty="0" smtClean="0">
                <a:ln>
                  <a:noFill/>
                </a:ln>
                <a:solidFill>
                  <a:srgbClr val="174994"/>
                </a:solidFill>
                <a:effectLst>
                  <a:reflection blurRad="6350" stA="53000" endA="300" endPos="35500" dir="5400000" sy="-90000" algn="bl" rotWithShape="0"/>
                </a:effectLst>
                <a:uLnTx/>
                <a:uFillTx/>
                <a:latin typeface="微软雅黑" panose="020B0503020204020204" charset="-122"/>
                <a:ea typeface="微软雅黑" panose="020B0503020204020204" charset="-122"/>
                <a:cs typeface="微软雅黑" panose="020B0503020204020204" charset="-122"/>
              </a:rPr>
              <a:t>! </a:t>
            </a:r>
          </a:p>
          <a:p>
            <a:pPr marL="0" marR="0" lvl="0" indent="0" algn="ctr" defTabSz="914400" rtl="0" eaLnBrk="0" fontAlgn="auto" latinLnBrk="0" hangingPunct="0">
              <a:lnSpc>
                <a:spcPct val="130000"/>
              </a:lnSpc>
              <a:spcBef>
                <a:spcPct val="0"/>
              </a:spcBef>
              <a:spcAft>
                <a:spcPct val="0"/>
              </a:spcAft>
              <a:buClrTx/>
              <a:buSzTx/>
              <a:buFont typeface="Arial" panose="020B0604020202020204" pitchFamily="34" charset="0"/>
              <a:buNone/>
              <a:tabLst/>
              <a:defRPr/>
            </a:pPr>
            <a:endParaRPr lang="en-US" altLang="zh-CN" sz="4400" b="1" dirty="0">
              <a:solidFill>
                <a:srgbClr val="174994"/>
              </a:solidFill>
              <a:effectLst>
                <a:reflection blurRad="6350" stA="53000" endA="300" endPos="35500" dir="5400000" sy="-90000" algn="bl" rotWithShape="0"/>
              </a:effectLst>
              <a:latin typeface="微软雅黑" panose="020B0503020204020204" charset="-122"/>
              <a:ea typeface="微软雅黑" panose="020B0503020204020204" charset="-122"/>
              <a:cs typeface="微软雅黑" panose="020B0503020204020204" charset="-122"/>
            </a:endParaRPr>
          </a:p>
          <a:p>
            <a:r>
              <a:rPr lang="zh-CN" altLang="en-US" sz="4400" smtClean="0">
                <a:latin typeface="Times New Roman" panose="02020603050405020304" pitchFamily="18" charset="0"/>
                <a:ea typeface="楷体" panose="02010609060101010101" pitchFamily="49" charset="-122"/>
                <a:cs typeface="Times New Roman" panose="02020603050405020304" pitchFamily="18" charset="0"/>
              </a:rPr>
              <a:t>              唐</a:t>
            </a:r>
            <a:r>
              <a:rPr lang="zh-CN" altLang="en-US" sz="4400" dirty="0">
                <a:latin typeface="Times New Roman" panose="02020603050405020304" pitchFamily="18" charset="0"/>
                <a:ea typeface="楷体" panose="02010609060101010101" pitchFamily="49" charset="-122"/>
                <a:cs typeface="Times New Roman" panose="02020603050405020304" pitchFamily="18" charset="0"/>
              </a:rPr>
              <a:t>素琴 </a:t>
            </a:r>
            <a:r>
              <a:rPr lang="en-US" altLang="zh-CN" sz="4400" dirty="0" smtClean="0">
                <a:latin typeface="Times New Roman" panose="02020603050405020304" pitchFamily="18" charset="0"/>
                <a:ea typeface="楷体" panose="02010609060101010101" pitchFamily="49" charset="-122"/>
                <a:cs typeface="Times New Roman" panose="02020603050405020304" pitchFamily="18" charset="0"/>
                <a:hlinkClick r:id="rId5"/>
              </a:rPr>
              <a:t>tangsq@ucas.ac.cn</a:t>
            </a:r>
            <a:endParaRPr lang="en-US" altLang="zh-CN" sz="4400" dirty="0">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ctr" defTabSz="914400" rtl="0" eaLnBrk="0" fontAlgn="auto" latinLnBrk="0" hangingPunct="0">
              <a:lnSpc>
                <a:spcPct val="130000"/>
              </a:lnSpc>
              <a:spcBef>
                <a:spcPct val="0"/>
              </a:spcBef>
              <a:spcAft>
                <a:spcPct val="0"/>
              </a:spcAft>
              <a:buClrTx/>
              <a:buSzTx/>
              <a:buFont typeface="Arial" panose="020B0604020202020204" pitchFamily="34" charset="0"/>
              <a:buNone/>
              <a:tabLst/>
              <a:defRPr/>
            </a:pPr>
            <a:endParaRPr kumimoji="0" lang="en-US" altLang="zh-CN" sz="4400" b="1" i="0" u="none" strike="noStrike" kern="1200" cap="none" spc="0" normalizeH="0" baseline="0" noProof="0" dirty="0">
              <a:ln>
                <a:noFill/>
              </a:ln>
              <a:solidFill>
                <a:srgbClr val="174994"/>
              </a:solidFill>
              <a:effectLst>
                <a:reflection blurRad="6350" stA="53000" endA="300" endPos="35500" dir="5400000" sy="-90000" algn="bl" rotWithShape="0"/>
              </a:effectLst>
              <a:uLnTx/>
              <a:uFillTx/>
              <a:latin typeface="微软雅黑" panose="020B0503020204020204" charset="-122"/>
              <a:ea typeface="微软雅黑" panose="020B0503020204020204" charset="-122"/>
              <a:cs typeface="微软雅黑" panose="020B0503020204020204" charset="-122"/>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92</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982602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LLEFT" val=" 9.75"/>
  <p:tag name="LTOP" val=" 100.375"/>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2192</TotalTime>
  <Words>11713</Words>
  <Application>Microsoft Office PowerPoint</Application>
  <PresentationFormat>宽屏</PresentationFormat>
  <Paragraphs>813</Paragraphs>
  <Slides>92</Slides>
  <Notes>29</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92</vt:i4>
      </vt:variant>
    </vt:vector>
  </HeadingPairs>
  <TitlesOfParts>
    <vt:vector size="110" baseType="lpstr">
      <vt:lpstr>等线</vt:lpstr>
      <vt:lpstr>仿宋</vt:lpstr>
      <vt:lpstr>黑体</vt:lpstr>
      <vt:lpstr>华文中宋</vt:lpstr>
      <vt:lpstr>楷体</vt:lpstr>
      <vt:lpstr>楷体_GB2312</vt:lpstr>
      <vt:lpstr>隶书</vt:lpstr>
      <vt:lpstr>宋体</vt:lpstr>
      <vt:lpstr>微软雅黑</vt:lpstr>
      <vt:lpstr>Arial</vt:lpstr>
      <vt:lpstr>Calibri</vt:lpstr>
      <vt:lpstr>Franklin Gothic Medium</vt:lpstr>
      <vt:lpstr>Impact</vt:lpstr>
      <vt:lpstr>Tahoma</vt:lpstr>
      <vt:lpstr>Times New Roman</vt:lpstr>
      <vt:lpstr>Wingdings</vt:lpstr>
      <vt:lpstr>A000120140530A99PPBG</vt:lpstr>
      <vt:lpstr>1_A000120140530A99PPBG</vt:lpstr>
      <vt:lpstr>科技成果转化法律制度</vt:lpstr>
      <vt:lpstr>PowerPoint 演示文稿</vt:lpstr>
      <vt:lpstr>引言：   科技成果与知识产权的关系</vt:lpstr>
      <vt:lpstr>        科技成果与知识产权的关系（续）</vt:lpstr>
      <vt:lpstr>一、科技成果转化的一般规定</vt:lpstr>
      <vt:lpstr>近年与科技成果有关的部门规章</vt:lpstr>
      <vt:lpstr>科技成果登记</vt:lpstr>
      <vt:lpstr>（二）科技成果转化的主要方式</vt:lpstr>
      <vt:lpstr>PowerPoint 演示文稿</vt:lpstr>
      <vt:lpstr>PowerPoint 演示文稿</vt:lpstr>
      <vt:lpstr>    1.   许可使用的类型</vt:lpstr>
      <vt:lpstr>2.  作价投资及出资注意事项</vt:lpstr>
      <vt:lpstr>PowerPoint 演示文稿</vt:lpstr>
      <vt:lpstr>履行知识产权许可使用权出资义务注意事项</vt:lpstr>
      <vt:lpstr>  《科技成果转化法》下科技成果出资如何作价？</vt:lpstr>
      <vt:lpstr>科技成果出资的评估是否还有必要？</vt:lpstr>
      <vt:lpstr>《事业单位国有资产管理暂行办法》（2019.3.29修改）</vt:lpstr>
      <vt:lpstr>《关于进一步加大授权力度 促进科技成果转化的通知》财资〔2019〕57</vt:lpstr>
      <vt:lpstr>程序条件：</vt:lpstr>
      <vt:lpstr> 知识产权出资涉及的权属变更登记手续 </vt:lpstr>
      <vt:lpstr>二、合同的订立及技术合同类型</vt:lpstr>
      <vt:lpstr>（一）民事合同的概念和类型</vt:lpstr>
      <vt:lpstr>  2.  民事合同的类型</vt:lpstr>
      <vt:lpstr>（二）民事合同的订立及格式条款</vt:lpstr>
      <vt:lpstr>   1.  合同的订立、成立与生效</vt:lpstr>
      <vt:lpstr>合同成立的含义</vt:lpstr>
      <vt:lpstr>合同成立的方式和时间</vt:lpstr>
      <vt:lpstr>（B）以合同书的方式</vt:lpstr>
      <vt:lpstr>（C）以确认书的方式</vt:lpstr>
      <vt:lpstr>合同成立的地点</vt:lpstr>
      <vt:lpstr>  2.  合同订立的过程—要约和承诺</vt:lpstr>
      <vt:lpstr>注意：要约与要约邀请的区别</vt:lpstr>
      <vt:lpstr> 要约的法律效力</vt:lpstr>
      <vt:lpstr>（2）承诺（Acceptance）</vt:lpstr>
      <vt:lpstr>承诺的内容</vt:lpstr>
      <vt:lpstr> 3.   签订合同的形式要求</vt:lpstr>
      <vt:lpstr> 4.    合同的主要内容</vt:lpstr>
      <vt:lpstr>5.  格式条款或格式模板的作用</vt:lpstr>
      <vt:lpstr>中科院知识产权法律咨询与服务平台提供的部分格式合同</vt:lpstr>
      <vt:lpstr>仲裁格式条款（中英文）：</vt:lpstr>
      <vt:lpstr>提供格式合同/条款的一方当事人的特别义务</vt:lpstr>
      <vt:lpstr>格式条款的解释</vt:lpstr>
      <vt:lpstr>格式条款确定管辖的处理</vt:lpstr>
      <vt:lpstr>（三）技术合同类型及比较</vt:lpstr>
      <vt:lpstr>1. 技术合同的类型</vt:lpstr>
      <vt:lpstr>关注技术合同类型的变化</vt:lpstr>
      <vt:lpstr>PowerPoint 演示文稿</vt:lpstr>
      <vt:lpstr>PowerPoint 演示文稿</vt:lpstr>
      <vt:lpstr>PowerPoint 演示文稿</vt:lpstr>
      <vt:lpstr>技术合同的一般条款</vt:lpstr>
      <vt:lpstr>1.  技术开发合同</vt:lpstr>
      <vt:lpstr>2.技术转让合同 </vt:lpstr>
      <vt:lpstr>3.技术许可合同 </vt:lpstr>
      <vt:lpstr> 4.  技术咨询合同 </vt:lpstr>
      <vt:lpstr>5.技术服务合同 </vt:lpstr>
      <vt:lpstr>三、关注与知识产权有关的特殊条款</vt:lpstr>
      <vt:lpstr> （一）与知识产权有关合同的概念、特点和类型</vt:lpstr>
      <vt:lpstr>2.      与知识产权有关合同的特点</vt:lpstr>
      <vt:lpstr> 3.  与知识产权有关的合同的类型</vt:lpstr>
      <vt:lpstr>涉外科技合作中遵循技术出口的规定</vt:lpstr>
      <vt:lpstr>注意使用规范的合同名称</vt:lpstr>
      <vt:lpstr>   （二）关注与知识产权有关合同的特殊条款</vt:lpstr>
      <vt:lpstr>1.     背景知识产权</vt:lpstr>
      <vt:lpstr>签订背景知识产权条款时注意：</vt:lpstr>
      <vt:lpstr>背景知识产权的使用</vt:lpstr>
      <vt:lpstr>背景知识产权使用范围—推荐条款</vt:lpstr>
      <vt:lpstr>举例：知识产权及技术资料的保密</vt:lpstr>
      <vt:lpstr>2.   项目知识产权</vt:lpstr>
      <vt:lpstr> 项目知识产权的归属</vt:lpstr>
      <vt:lpstr>项目知识产权的使用</vt:lpstr>
      <vt:lpstr> 共有项目知识产权的商业化</vt:lpstr>
      <vt:lpstr>  对共有项目专利的申请和保护</vt:lpstr>
      <vt:lpstr>3.   保密条款</vt:lpstr>
      <vt:lpstr>四、与知识产权相关合同的风险防范</vt:lpstr>
      <vt:lpstr>（一）研究所大学对外签订科技合同存在的现实问题</vt:lpstr>
      <vt:lpstr>（二）技术合同的风险源及其防范</vt:lpstr>
      <vt:lpstr>合作中风险责任的承担和及时通知义务</vt:lpstr>
      <vt:lpstr>（三）技术开发合同的风险防范</vt:lpstr>
      <vt:lpstr>    合作开发：区分合同中知识产权的属性</vt:lpstr>
      <vt:lpstr>委托开发：区分院属单位的身份</vt:lpstr>
      <vt:lpstr>PowerPoint 演示文稿</vt:lpstr>
      <vt:lpstr>  技术合同中体现知识产权权属的小标题</vt:lpstr>
      <vt:lpstr>PowerPoint 演示文稿</vt:lpstr>
      <vt:lpstr>PowerPoint 演示文稿</vt:lpstr>
      <vt:lpstr>（四）技术许可和转让合同的风险防范</vt:lpstr>
      <vt:lpstr>1.  办理专利转让合同登记备案手续 </vt:lpstr>
      <vt:lpstr>  2. 转让费支付方式及选择 </vt:lpstr>
      <vt:lpstr>3.     权利保证和责任免除 </vt:lpstr>
      <vt:lpstr>  4.    技术改进及相关权利归属</vt:lpstr>
      <vt:lpstr> 5.   许可转让合同中对合同限制性条款的理解</vt:lpstr>
      <vt:lpstr>（五）技术咨询和服务合同的风险防范</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唐素琴</cp:lastModifiedBy>
  <cp:revision>379</cp:revision>
  <dcterms:created xsi:type="dcterms:W3CDTF">2018-08-10T09:41:00Z</dcterms:created>
  <dcterms:modified xsi:type="dcterms:W3CDTF">2021-12-22T12:06:32Z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0AEA6A52A4E942D38A368207160FC114</vt:lpwstr>
  </property>
</Properties>
</file>