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6" r:id="rId1"/>
  </p:sldMasterIdLst>
  <p:notesMasterIdLst>
    <p:notesMasterId r:id="rId46"/>
  </p:notesMasterIdLst>
  <p:handoutMasterIdLst>
    <p:handoutMasterId r:id="rId47"/>
  </p:handoutMasterIdLst>
  <p:sldIdLst>
    <p:sldId id="610" r:id="rId2"/>
    <p:sldId id="411" r:id="rId3"/>
    <p:sldId id="634" r:id="rId4"/>
    <p:sldId id="1021" r:id="rId5"/>
    <p:sldId id="1022" r:id="rId6"/>
    <p:sldId id="1023" r:id="rId7"/>
    <p:sldId id="989" r:id="rId8"/>
    <p:sldId id="725" r:id="rId9"/>
    <p:sldId id="726" r:id="rId10"/>
    <p:sldId id="999" r:id="rId11"/>
    <p:sldId id="733" r:id="rId12"/>
    <p:sldId id="734" r:id="rId13"/>
    <p:sldId id="735" r:id="rId14"/>
    <p:sldId id="991" r:id="rId15"/>
    <p:sldId id="738" r:id="rId16"/>
    <p:sldId id="993" r:id="rId17"/>
    <p:sldId id="990" r:id="rId18"/>
    <p:sldId id="741" r:id="rId19"/>
    <p:sldId id="742" r:id="rId20"/>
    <p:sldId id="743" r:id="rId21"/>
    <p:sldId id="744" r:id="rId22"/>
    <p:sldId id="745" r:id="rId23"/>
    <p:sldId id="746" r:id="rId24"/>
    <p:sldId id="954" r:id="rId25"/>
    <p:sldId id="955" r:id="rId26"/>
    <p:sldId id="956" r:id="rId27"/>
    <p:sldId id="963" r:id="rId28"/>
    <p:sldId id="1033" r:id="rId29"/>
    <p:sldId id="960" r:id="rId30"/>
    <p:sldId id="961" r:id="rId31"/>
    <p:sldId id="1005" r:id="rId32"/>
    <p:sldId id="962" r:id="rId33"/>
    <p:sldId id="966" r:id="rId34"/>
    <p:sldId id="967" r:id="rId35"/>
    <p:sldId id="971" r:id="rId36"/>
    <p:sldId id="973" r:id="rId37"/>
    <p:sldId id="977" r:id="rId38"/>
    <p:sldId id="862" r:id="rId39"/>
    <p:sldId id="921" r:id="rId40"/>
    <p:sldId id="922" r:id="rId41"/>
    <p:sldId id="923" r:id="rId42"/>
    <p:sldId id="924" r:id="rId43"/>
    <p:sldId id="1035" r:id="rId44"/>
    <p:sldId id="558"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5AB8F"/>
    <a:srgbClr val="FFFF99"/>
    <a:srgbClr val="FF00FF"/>
    <a:srgbClr val="FF9900"/>
    <a:srgbClr val="FF6600"/>
    <a:srgbClr val="00FF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99629" autoAdjust="0"/>
  </p:normalViewPr>
  <p:slideViewPr>
    <p:cSldViewPr snapToGrid="0">
      <p:cViewPr varScale="1">
        <p:scale>
          <a:sx n="106" d="100"/>
          <a:sy n="106" d="100"/>
        </p:scale>
        <p:origin x="477"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12"/>
    </p:cViewPr>
  </p:sorterViewPr>
  <p:notesViewPr>
    <p:cSldViewPr snapToGrid="0">
      <p:cViewPr varScale="1">
        <p:scale>
          <a:sx n="31" d="100"/>
          <a:sy n="31" d="100"/>
        </p:scale>
        <p:origin x="-27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95115D0-668F-4232-A326-AED1452BB895}" type="datetimeFigureOut">
              <a:rPr lang="zh-CN" altLang="en-US"/>
              <a:pPr>
                <a:defRPr/>
              </a:pPr>
              <a:t>2022/3/17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139A38A4-BD55-4759-817E-5167BBA7356A}"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8068D70-42D6-4E00-9AA4-9CC5BC7385CF}" type="datetimeFigureOut">
              <a:rPr lang="zh-CN" altLang="en-US"/>
              <a:pPr>
                <a:defRPr/>
              </a:pPr>
              <a:t>2022/3/17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1CA5BCE-F109-43BD-ACF3-7FB6AD7193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AB262-548F-41C7-A6FC-EE56A97B6521}" type="slidenum">
              <a:rPr lang="en-US" altLang="zh-CN"/>
              <a:pPr/>
              <a:t>7</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0B023-9A2E-425D-A45C-07C4DF32F198}" type="slidenum">
              <a:rPr lang="en-US" altLang="zh-CN"/>
              <a:pPr/>
              <a:t>8</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63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E27786-E863-44BE-B607-CEACA0EE92CB}" type="slidenum">
              <a:rPr lang="zh-CN" altLang="en-US" smtClean="0"/>
              <a:pPr fontAlgn="base">
                <a:spcBef>
                  <a:spcPct val="0"/>
                </a:spcBef>
                <a:spcAft>
                  <a:spcPct val="0"/>
                </a:spcAft>
                <a:defRPr/>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764704"/>
            <a:ext cx="7772400" cy="1470025"/>
          </a:xfrm>
        </p:spPr>
        <p:txBody>
          <a:bodyPr/>
          <a:lstStyle>
            <a:lvl1pPr algn="ctr">
              <a:defRPr sz="3600" b="0" baseline="0">
                <a:solidFill>
                  <a:schemeClr val="bg1"/>
                </a:solidFill>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395536" y="2492896"/>
            <a:ext cx="7772400" cy="504056"/>
          </a:xfrm>
        </p:spPr>
        <p:txBody>
          <a:bodyPr/>
          <a:lstStyle>
            <a:lvl1pPr marL="0" indent="0" algn="ctr">
              <a:buNone/>
              <a:defRPr sz="2600" b="1" i="0" baseline="0">
                <a:solidFill>
                  <a:schemeClr val="bg1"/>
                </a:solidFill>
                <a:ea typeface="宋体" panose="0201060003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民航">
    <p:spTree>
      <p:nvGrpSpPr>
        <p:cNvPr id="1" name=""/>
        <p:cNvGrpSpPr/>
        <p:nvPr/>
      </p:nvGrpSpPr>
      <p:grpSpPr>
        <a:xfrm>
          <a:off x="0" y="0"/>
          <a:ext cx="0" cy="0"/>
          <a:chOff x="0" y="0"/>
          <a:chExt cx="0" cy="0"/>
        </a:xfrm>
      </p:grpSpPr>
      <p:cxnSp>
        <p:nvCxnSpPr>
          <p:cNvPr id="4" name="直接连接符 6"/>
          <p:cNvCxnSpPr>
            <a:cxnSpLocks noChangeShapeType="1"/>
          </p:cNvCxnSpPr>
          <p:nvPr userDrawn="1"/>
        </p:nvCxnSpPr>
        <p:spPr bwMode="auto">
          <a:xfrm>
            <a:off x="468313" y="1336675"/>
            <a:ext cx="5183187" cy="0"/>
          </a:xfrm>
          <a:prstGeom prst="line">
            <a:avLst/>
          </a:prstGeom>
          <a:noFill/>
          <a:ln w="76200" algn="ctr">
            <a:solidFill>
              <a:srgbClr val="3333CC"/>
            </a:solidFill>
            <a:round/>
            <a:headEnd/>
            <a:tailEnd/>
          </a:ln>
          <a:extLst>
            <a:ext uri="{909E8E84-426E-40DD-AFC4-6F175D3DCCD1}">
              <a14:hiddenFill xmlns:a14="http://schemas.microsoft.com/office/drawing/2010/main">
                <a:noFill/>
              </a14:hiddenFill>
            </a:ext>
          </a:extLst>
        </p:spPr>
      </p:cxnSp>
      <p:sp>
        <p:nvSpPr>
          <p:cNvPr id="6" name="Rectangle 2"/>
          <p:cNvSpPr>
            <a:spLocks noGrp="1" noChangeArrowheads="1"/>
          </p:cNvSpPr>
          <p:nvPr>
            <p:ph type="title"/>
          </p:nvPr>
        </p:nvSpPr>
        <p:spPr bwMode="auto">
          <a:xfrm>
            <a:off x="468314" y="197768"/>
            <a:ext cx="8207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单击此处编辑母版标题样式</a:t>
            </a:r>
          </a:p>
        </p:txBody>
      </p:sp>
      <p:sp>
        <p:nvSpPr>
          <p:cNvPr id="9" name="Rectangle 3"/>
          <p:cNvSpPr>
            <a:spLocks noGrp="1" noChangeArrowheads="1"/>
          </p:cNvSpPr>
          <p:nvPr>
            <p:ph idx="1"/>
          </p:nvPr>
        </p:nvSpPr>
        <p:spPr bwMode="auto">
          <a:xfrm>
            <a:off x="457200" y="1412777"/>
            <a:ext cx="8229600" cy="496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a:p>
            <a:pPr lvl="2"/>
            <a:r>
              <a:rPr lang="zh-CN" altLang="en-US"/>
              <a:t>第三级</a:t>
            </a:r>
          </a:p>
        </p:txBody>
      </p:sp>
      <p:sp>
        <p:nvSpPr>
          <p:cNvPr id="5" name="灯片编号占位符 3"/>
          <p:cNvSpPr>
            <a:spLocks noGrp="1"/>
          </p:cNvSpPr>
          <p:nvPr>
            <p:ph type="sldNum" sz="quarter" idx="10"/>
          </p:nvPr>
        </p:nvSpPr>
        <p:spPr/>
        <p:txBody>
          <a:bodyPr/>
          <a:lstStyle>
            <a:lvl1pPr>
              <a:defRPr>
                <a:latin typeface="Arial" charset="0"/>
              </a:defRPr>
            </a:lvl1pPr>
          </a:lstStyle>
          <a:p>
            <a:pPr>
              <a:defRPr/>
            </a:pPr>
            <a:fld id="{0F495C60-EEF6-439E-9A33-9AF2DDBDAF88}" type="slidenum">
              <a:rPr lang="en-US" altLang="zh-CN"/>
              <a:pPr>
                <a:defRPr/>
              </a:pPr>
              <a:t>‹#›</a:t>
            </a:fld>
            <a:endParaRPr lang="en-US" altLang="zh-CN" dirty="0"/>
          </a:p>
        </p:txBody>
      </p:sp>
    </p:spTree>
    <p:extLst>
      <p:ext uri="{BB962C8B-B14F-4D97-AF65-F5344CB8AC3E}">
        <p14:creationId xmlns:p14="http://schemas.microsoft.com/office/powerpoint/2010/main" val="49666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620713"/>
            <a:ext cx="7848872" cy="431800"/>
          </a:xfrm>
        </p:spPr>
        <p:txBody>
          <a:bodyPr>
            <a:noAutofit/>
          </a:bodyPr>
          <a:lstStyle>
            <a:lvl1pPr>
              <a:defRPr sz="4000" b="1" i="0" baseline="0">
                <a:latin typeface="Nyala" panose="02000504070300020003" pitchFamily="2" charset="0"/>
                <a:ea typeface="隶书" panose="020105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40768"/>
            <a:ext cx="8229600" cy="4785395"/>
          </a:xfrm>
        </p:spPr>
        <p:txBody>
          <a:bodyPr/>
          <a:lstStyle>
            <a:lvl1pPr marL="342900" indent="-342900">
              <a:buClr>
                <a:schemeClr val="tx2"/>
              </a:buClr>
              <a:buSzPct val="70000"/>
              <a:buFont typeface="Wingdings" panose="05000000000000000000" pitchFamily="2" charset="2"/>
              <a:buChar char="l"/>
              <a:defRPr sz="2800" baseline="0">
                <a:latin typeface="Trebuchet MS" panose="020B0603020202020204" pitchFamily="34" charset="0"/>
                <a:ea typeface="微软雅黑" panose="020B0503020204020204" pitchFamily="34" charset="-122"/>
              </a:defRPr>
            </a:lvl1pPr>
            <a:lvl2pPr marL="742950" indent="-285750">
              <a:buClr>
                <a:schemeClr val="tx2"/>
              </a:buClr>
              <a:buSzPct val="50000"/>
              <a:buFont typeface="Wingdings" panose="05000000000000000000" pitchFamily="2" charset="2"/>
              <a:buChar char="u"/>
              <a:defRPr b="1" baseline="0">
                <a:latin typeface="Footlight MT Light" panose="0204060206030A020304" pitchFamily="18" charset="0"/>
                <a:ea typeface="楷体" panose="02010609060101010101" pitchFamily="49" charset="-122"/>
              </a:defRPr>
            </a:lvl2pPr>
            <a:lvl3pPr>
              <a:buClr>
                <a:schemeClr val="tx2"/>
              </a:buClr>
              <a:defRPr b="1" baseline="0">
                <a:latin typeface="Tahoma" panose="020B0604030504040204" pitchFamily="34" charset="0"/>
                <a:ea typeface="宋体" panose="02010600030101010101" pitchFamily="2"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lvl1pPr>
              <a:defRPr/>
            </a:lvl1pPr>
          </a:lstStyle>
          <a:p>
            <a:pPr>
              <a:defRPr/>
            </a:pPr>
            <a:fld id="{21CE0F5C-01F5-4C5C-B27C-160D6EC235CB}" type="datetime1">
              <a:rPr lang="zh-CN" altLang="en-US"/>
              <a:pPr>
                <a:defRPr/>
              </a:pPr>
              <a:t>2022/3/17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80A7CD-8002-406E-A057-0386217540BB}"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p:txBody>
      </p:sp>
      <p:sp>
        <p:nvSpPr>
          <p:cNvPr id="5" name="日期占位符 3"/>
          <p:cNvSpPr>
            <a:spLocks noGrp="1"/>
          </p:cNvSpPr>
          <p:nvPr>
            <p:ph type="dt" sz="half" idx="10"/>
          </p:nvPr>
        </p:nvSpPr>
        <p:spPr/>
        <p:txBody>
          <a:bodyPr/>
          <a:lstStyle>
            <a:lvl1pPr>
              <a:defRPr/>
            </a:lvl1pPr>
          </a:lstStyle>
          <a:p>
            <a:pPr>
              <a:defRPr/>
            </a:pPr>
            <a:fld id="{E4587170-307E-4BD3-89E2-2B967D2BEB95}" type="datetime1">
              <a:rPr lang="zh-CN" altLang="en-US"/>
              <a:pPr>
                <a:defRPr/>
              </a:pPr>
              <a:t>2022/3/17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2F21CCD-6ED8-430C-BC86-451CC094DB5E}"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国家保密局</a:t>
            </a:r>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89D54B7-2559-48B6-B099-0293EBE37DF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国家保密局</a:t>
            </a:r>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4DF4C1C-0FE0-4B7C-AEDB-AD6E0E6815F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4" descr="封面"/>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5" descr="未标题-1"/>
          <p:cNvPicPr>
            <a:picLocks noChangeAspect="1" noChangeArrowheads="1"/>
          </p:cNvPicPr>
          <p:nvPr userDrawn="1"/>
        </p:nvPicPr>
        <p:blipFill>
          <a:blip r:embed="rId3" cstate="print"/>
          <a:srcRect/>
          <a:stretch>
            <a:fillRect/>
          </a:stretch>
        </p:blipFill>
        <p:spPr bwMode="auto">
          <a:xfrm>
            <a:off x="546100" y="476250"/>
            <a:ext cx="882650" cy="942975"/>
          </a:xfrm>
          <a:prstGeom prst="rect">
            <a:avLst/>
          </a:prstGeom>
          <a:ln>
            <a:noFill/>
          </a:ln>
          <a:effectLst>
            <a:outerShdw blurRad="292100" dist="139700" dir="2700000" algn="tl" rotWithShape="0">
              <a:srgbClr val="333333">
                <a:alpha val="65000"/>
              </a:srgbClr>
            </a:outerShdw>
          </a:effectLst>
        </p:spPr>
      </p:pic>
      <p:sp>
        <p:nvSpPr>
          <p:cNvPr id="3" name="副标题 2"/>
          <p:cNvSpPr>
            <a:spLocks noGrp="1"/>
          </p:cNvSpPr>
          <p:nvPr>
            <p:ph type="subTitle" idx="1"/>
          </p:nvPr>
        </p:nvSpPr>
        <p:spPr>
          <a:xfrm>
            <a:off x="1214414" y="214311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日期占位符 3"/>
          <p:cNvSpPr>
            <a:spLocks noGrp="1"/>
          </p:cNvSpPr>
          <p:nvPr>
            <p:ph type="dt" sz="half" idx="10"/>
          </p:nvPr>
        </p:nvSpPr>
        <p:spPr/>
        <p:txBody>
          <a:bodyPr/>
          <a:lstStyle>
            <a:lvl1pPr>
              <a:defRPr/>
            </a:lvl1pPr>
          </a:lstStyle>
          <a:p>
            <a:pPr>
              <a:defRPr/>
            </a:pPr>
            <a:fld id="{8E9ED02C-6495-4818-BBA2-B24793D90445}" type="datetime3">
              <a:rPr lang="zh-CN" altLang="en-US"/>
              <a:pPr>
                <a:defRPr/>
              </a:pPr>
              <a:t>2022年3月17日星期四</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355DE07B-4EC3-4DF6-A4B7-C5AF3F99361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dirty="0"/>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295400"/>
            <a:ext cx="39243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295400"/>
            <a:ext cx="39243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124200" y="6245225"/>
            <a:ext cx="2895600" cy="476250"/>
          </a:xfrm>
        </p:spPr>
        <p:txBody>
          <a:bodyPr/>
          <a:lstStyle>
            <a:lvl1pPr>
              <a:defRPr/>
            </a:lvl1pPr>
          </a:lstStyle>
          <a:p>
            <a:endParaRPr lang="en-US" altLang="zh-CN"/>
          </a:p>
        </p:txBody>
      </p:sp>
      <p:sp>
        <p:nvSpPr>
          <p:cNvPr id="6" name="日期占位符 5"/>
          <p:cNvSpPr>
            <a:spLocks noGrp="1"/>
          </p:cNvSpPr>
          <p:nvPr>
            <p:ph type="dt" sz="half" idx="11"/>
          </p:nvPr>
        </p:nvSpPr>
        <p:spPr>
          <a:xfrm>
            <a:off x="609600" y="6477000"/>
            <a:ext cx="2590800" cy="228600"/>
          </a:xfrm>
        </p:spPr>
        <p:txBody>
          <a:bodyPr/>
          <a:lstStyle>
            <a:lvl1pPr>
              <a:defRPr/>
            </a:lvl1pPr>
          </a:lstStyle>
          <a:p>
            <a:r>
              <a:rPr lang="zh-CN" altLang="en-US"/>
              <a:t>信息安全法律法规</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国家保密局</a:t>
            </a:r>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8130C1E-4325-48B4-97A1-9BD0B579BBF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p:cNvSpPr>
          <p:nvPr>
            <p:ph type="title"/>
          </p:nvPr>
        </p:nvSpPr>
        <p:spPr bwMode="auto">
          <a:xfrm>
            <a:off x="519113" y="620713"/>
            <a:ext cx="8229600"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EC2985A-E8A1-47F1-B10E-8311DEF8A9EC}" type="datetime1">
              <a:rPr lang="zh-CN" altLang="en-US"/>
              <a:pPr>
                <a:defRPr/>
              </a:pPr>
              <a:t>2022/3/17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a:defRPr/>
            </a:pPr>
            <a:fld id="{A1A27AD6-4056-4E76-B007-AA58A5399B7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7" r:id="rId1"/>
    <p:sldLayoutId id="2147483915" r:id="rId2"/>
    <p:sldLayoutId id="2147483916" r:id="rId3"/>
    <p:sldLayoutId id="2147483918" r:id="rId4"/>
    <p:sldLayoutId id="2147483923" r:id="rId5"/>
    <p:sldLayoutId id="2147483942" r:id="rId6"/>
    <p:sldLayoutId id="2147483944" r:id="rId7"/>
    <p:sldLayoutId id="2147483948" r:id="rId8"/>
    <p:sldLayoutId id="2147483949" r:id="rId9"/>
    <p:sldLayoutId id="2147483951" r:id="rId10"/>
  </p:sldLayoutIdLst>
  <p:hf hdr="0"/>
  <p:txStyles>
    <p:titleStyle>
      <a:lvl1pPr algn="r" rtl="0" eaLnBrk="0" fontAlgn="base" hangingPunct="0">
        <a:spcBef>
          <a:spcPct val="0"/>
        </a:spcBef>
        <a:spcAft>
          <a:spcPct val="0"/>
        </a:spcAft>
        <a:defRPr lang="zh-CN" altLang="en-US" sz="4000" b="1" kern="1200" dirty="0">
          <a:solidFill>
            <a:schemeClr val="tx1"/>
          </a:solidFill>
          <a:latin typeface="Verdana" panose="020B0604030504040204" pitchFamily="34" charset="0"/>
          <a:ea typeface="隶书" panose="02010509060101010101" pitchFamily="49" charset="-122"/>
          <a:cs typeface="+mj-cs"/>
        </a:defRPr>
      </a:lvl1pPr>
      <a:lvl2pPr algn="r" rtl="0" eaLnBrk="0" fontAlgn="base" hangingPunct="0">
        <a:spcBef>
          <a:spcPct val="0"/>
        </a:spcBef>
        <a:spcAft>
          <a:spcPct val="0"/>
        </a:spcAft>
        <a:defRPr sz="4000" b="1">
          <a:solidFill>
            <a:schemeClr val="tx1"/>
          </a:solidFill>
          <a:latin typeface="Verdana" pitchFamily="34" charset="0"/>
          <a:ea typeface="隶书" pitchFamily="49" charset="-122"/>
        </a:defRPr>
      </a:lvl2pPr>
      <a:lvl3pPr algn="r" rtl="0" eaLnBrk="0" fontAlgn="base" hangingPunct="0">
        <a:spcBef>
          <a:spcPct val="0"/>
        </a:spcBef>
        <a:spcAft>
          <a:spcPct val="0"/>
        </a:spcAft>
        <a:defRPr sz="4000" b="1">
          <a:solidFill>
            <a:schemeClr val="tx1"/>
          </a:solidFill>
          <a:latin typeface="Verdana" pitchFamily="34" charset="0"/>
          <a:ea typeface="隶书" pitchFamily="49" charset="-122"/>
        </a:defRPr>
      </a:lvl3pPr>
      <a:lvl4pPr algn="r" rtl="0" eaLnBrk="0" fontAlgn="base" hangingPunct="0">
        <a:spcBef>
          <a:spcPct val="0"/>
        </a:spcBef>
        <a:spcAft>
          <a:spcPct val="0"/>
        </a:spcAft>
        <a:defRPr sz="4000" b="1">
          <a:solidFill>
            <a:schemeClr val="tx1"/>
          </a:solidFill>
          <a:latin typeface="Verdana" pitchFamily="34" charset="0"/>
          <a:ea typeface="隶书" pitchFamily="49" charset="-122"/>
        </a:defRPr>
      </a:lvl4pPr>
      <a:lvl5pPr algn="r" rtl="0" eaLnBrk="0" fontAlgn="base" hangingPunct="0">
        <a:spcBef>
          <a:spcPct val="0"/>
        </a:spcBef>
        <a:spcAft>
          <a:spcPct val="0"/>
        </a:spcAft>
        <a:defRPr sz="4000" b="1">
          <a:solidFill>
            <a:schemeClr val="tx1"/>
          </a:solidFill>
          <a:latin typeface="Verdana" pitchFamily="34" charset="0"/>
          <a:ea typeface="隶书" pitchFamily="49" charset="-122"/>
        </a:defRPr>
      </a:lvl5pPr>
      <a:lvl6pPr marL="457200" algn="r" rtl="0" eaLnBrk="1" fontAlgn="base" hangingPunct="1">
        <a:spcBef>
          <a:spcPct val="0"/>
        </a:spcBef>
        <a:spcAft>
          <a:spcPct val="0"/>
        </a:spcAft>
        <a:defRPr sz="2000">
          <a:solidFill>
            <a:schemeClr val="tx1"/>
          </a:solidFill>
          <a:latin typeface="Calibri" pitchFamily="34" charset="0"/>
          <a:ea typeface="宋体" pitchFamily="2" charset="-122"/>
        </a:defRPr>
      </a:lvl6pPr>
      <a:lvl7pPr marL="914400" algn="r" rtl="0" eaLnBrk="1" fontAlgn="base" hangingPunct="1">
        <a:spcBef>
          <a:spcPct val="0"/>
        </a:spcBef>
        <a:spcAft>
          <a:spcPct val="0"/>
        </a:spcAft>
        <a:defRPr sz="2000">
          <a:solidFill>
            <a:schemeClr val="tx1"/>
          </a:solidFill>
          <a:latin typeface="Calibri" pitchFamily="34" charset="0"/>
          <a:ea typeface="宋体" pitchFamily="2" charset="-122"/>
        </a:defRPr>
      </a:lvl7pPr>
      <a:lvl8pPr marL="1371600" algn="r" rtl="0" eaLnBrk="1" fontAlgn="base" hangingPunct="1">
        <a:spcBef>
          <a:spcPct val="0"/>
        </a:spcBef>
        <a:spcAft>
          <a:spcPct val="0"/>
        </a:spcAft>
        <a:defRPr sz="2000">
          <a:solidFill>
            <a:schemeClr val="tx1"/>
          </a:solidFill>
          <a:latin typeface="Calibri" pitchFamily="34" charset="0"/>
          <a:ea typeface="宋体" pitchFamily="2" charset="-122"/>
        </a:defRPr>
      </a:lvl8pPr>
      <a:lvl9pPr marL="1828800" algn="r" rtl="0" eaLnBrk="1" fontAlgn="base" hangingPunct="1">
        <a:spcBef>
          <a:spcPct val="0"/>
        </a:spcBef>
        <a:spcAft>
          <a:spcPct val="0"/>
        </a:spcAft>
        <a:defRPr sz="20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800" kern="1200" dirty="0">
          <a:solidFill>
            <a:schemeClr val="tx1"/>
          </a:solidFill>
          <a:latin typeface="Arial Unicode MS" panose="020B0604020202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itchFamily="34" charset="0"/>
        <a:buChar char="–"/>
        <a:defRPr lang="zh-CN" altLang="en-US" sz="2800" b="1" kern="1200" dirty="0">
          <a:solidFill>
            <a:schemeClr val="tx1"/>
          </a:solidFill>
          <a:latin typeface="Calibri" panose="020F0502020204030204" pitchFamily="34" charset="0"/>
          <a:ea typeface="楷体" panose="02010609060101010101" pitchFamily="49" charset="-122"/>
          <a:cs typeface="+mn-cs"/>
        </a:defRPr>
      </a:lvl2pPr>
      <a:lvl3pPr marL="1143000" indent="-228600" algn="l" rtl="0" eaLnBrk="0" fontAlgn="base" hangingPunct="0">
        <a:spcBef>
          <a:spcPct val="20000"/>
        </a:spcBef>
        <a:spcAft>
          <a:spcPct val="0"/>
        </a:spcAft>
        <a:buFont typeface="Arial" pitchFamily="34" charset="0"/>
        <a:buChar char="•"/>
        <a:defRPr lang="zh-CN" altLang="en-US" sz="2400" b="1" kern="1200" dirty="0">
          <a:solidFill>
            <a:schemeClr val="tx1"/>
          </a:solidFill>
          <a:latin typeface="Tahoma" panose="020B0604030504040204" pitchFamily="34" charset="0"/>
          <a:ea typeface="宋体" panose="02010600030101010101"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aike.baidu.com/item/%E5%A5%91%E7%BA%A6" TargetMode="External"/><Relationship Id="rId2" Type="http://schemas.openxmlformats.org/officeDocument/2006/relationships/hyperlink" Target="https://baike.baidu.com/item/%E6%B3%95%E5%AE%9A%E4%B9%89%E5%8A%A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aike.baidu.com/item/%E8%BF%9D%E6%B3%95%E8%A1%8C%E4%B8%BA" TargetMode="External"/><Relationship Id="rId7" Type="http://schemas.openxmlformats.org/officeDocument/2006/relationships/hyperlink" Target="https://baike.baidu.com/item/%E8%BF%9D%E5%AE%AA%E8%B4%A3%E4%BB%BB" TargetMode="External"/><Relationship Id="rId2" Type="http://schemas.openxmlformats.org/officeDocument/2006/relationships/hyperlink" Target="https://baike.baidu.com/item/%E8%BF%9D%E7%BA%A6" TargetMode="External"/><Relationship Id="rId1" Type="http://schemas.openxmlformats.org/officeDocument/2006/relationships/slideLayout" Target="../slideLayouts/slideLayout2.xml"/><Relationship Id="rId6" Type="http://schemas.openxmlformats.org/officeDocument/2006/relationships/hyperlink" Target="https://baike.baidu.com/item/%E7%BB%8F%E6%B5%8E%E6%B3%95%E8%B4%A3%E4%BB%BB" TargetMode="External"/><Relationship Id="rId5" Type="http://schemas.openxmlformats.org/officeDocument/2006/relationships/hyperlink" Target="https://baike.baidu.com/item/%E8%A1%8C%E6%94%BF%E8%B4%A3%E4%BB%BB" TargetMode="External"/><Relationship Id="rId4" Type="http://schemas.openxmlformats.org/officeDocument/2006/relationships/hyperlink" Target="https://baike.baidu.com/item/%E6%B0%91%E4%BA%8B%E8%B4%A3%E4%BB%B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hinaweblaw.com/law_search/content.aspx?pageid=3633&amp;tb=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hinaweblaw.com/law_search/content.aspx?pageid=3633&amp;tb=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www.chinaweblaw.com/law_search/content.aspx?pageid=3633&amp;tb=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baike.so.com/doc/5967611-6180567.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aike.baidu.com/item/%E6%97%A0%E8%BF%87%E9%94%99%E8%B4%A3%E4%BB%BB" TargetMode="External"/><Relationship Id="rId2" Type="http://schemas.openxmlformats.org/officeDocument/2006/relationships/hyperlink" Target="https://baike.baidu.com/item/%E5%9B%BD%E5%AE%B6%E6%9C%BA%E5%85%B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052736"/>
            <a:ext cx="7916416" cy="1830065"/>
          </a:xfrm>
        </p:spPr>
        <p:txBody>
          <a:bodyPr/>
          <a:lstStyle/>
          <a:p>
            <a:pPr algn="ctr"/>
            <a:r>
              <a:rPr lang="zh-CN" altLang="en-US" sz="4800" dirty="0"/>
              <a:t>法律法规与</a:t>
            </a:r>
            <a:r>
              <a:rPr lang="zh-CN" altLang="zh-CN" sz="4800" dirty="0"/>
              <a:t>网络安全</a:t>
            </a:r>
            <a:endParaRPr lang="zh-CN" altLang="en-US" sz="4800" b="0" dirty="0"/>
          </a:p>
        </p:txBody>
      </p:sp>
      <p:sp>
        <p:nvSpPr>
          <p:cNvPr id="3" name="TextBox 2"/>
          <p:cNvSpPr txBox="1"/>
          <p:nvPr/>
        </p:nvSpPr>
        <p:spPr>
          <a:xfrm>
            <a:off x="1907704" y="4725144"/>
            <a:ext cx="3240360" cy="1015663"/>
          </a:xfrm>
          <a:prstGeom prst="rect">
            <a:avLst/>
          </a:prstGeom>
          <a:noFill/>
        </p:spPr>
        <p:txBody>
          <a:bodyPr wrap="square" rtlCol="0">
            <a:spAutoFit/>
          </a:bodyPr>
          <a:lstStyle/>
          <a:p>
            <a:pPr>
              <a:lnSpc>
                <a:spcPct val="150000"/>
              </a:lnSpc>
            </a:pPr>
            <a:r>
              <a:rPr lang="zh-CN" altLang="en-US" sz="2000" dirty="0">
                <a:latin typeface="华文中宋" panose="02010600040101010101" pitchFamily="2" charset="-122"/>
                <a:ea typeface="华文中宋" panose="02010600040101010101" pitchFamily="2" charset="-122"/>
              </a:rPr>
              <a:t>姜建国</a:t>
            </a:r>
            <a:endParaRPr lang="en-US" altLang="zh-CN" sz="2000" dirty="0">
              <a:latin typeface="华文中宋" panose="02010600040101010101" pitchFamily="2" charset="-122"/>
              <a:ea typeface="华文中宋" panose="02010600040101010101" pitchFamily="2" charset="-122"/>
            </a:endParaRPr>
          </a:p>
          <a:p>
            <a:pPr>
              <a:lnSpc>
                <a:spcPct val="150000"/>
              </a:lnSpc>
            </a:pPr>
            <a:fld id="{43940C84-0893-41E0-A971-A843445391EA}" type="datetime2">
              <a:rPr lang="zh-CN" altLang="en-US" sz="2000" smtClean="0">
                <a:latin typeface="华文中宋" panose="02010600040101010101" pitchFamily="2" charset="-122"/>
                <a:ea typeface="华文中宋" panose="02010600040101010101" pitchFamily="2" charset="-122"/>
              </a:rPr>
              <a:pPr>
                <a:lnSpc>
                  <a:spcPct val="150000"/>
                </a:lnSpc>
              </a:pPr>
              <a:t>2022年3月17日</a:t>
            </a:fld>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1383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国家保密局</a:t>
            </a:r>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88130C1E-4325-48B4-97A1-9BD0B579BBFE}" type="slidenum">
              <a:rPr lang="zh-CN" altLang="en-US" smtClean="0"/>
              <a:pPr>
                <a:defRPr/>
              </a:pPr>
              <a:t>10</a:t>
            </a:fld>
            <a:endParaRPr lang="zh-CN" altLang="en-US"/>
          </a:p>
        </p:txBody>
      </p:sp>
      <p:sp>
        <p:nvSpPr>
          <p:cNvPr id="10" name="TextBox 9"/>
          <p:cNvSpPr txBox="1"/>
          <p:nvPr/>
        </p:nvSpPr>
        <p:spPr>
          <a:xfrm>
            <a:off x="464024" y="1501253"/>
            <a:ext cx="8325134" cy="5293757"/>
          </a:xfrm>
          <a:prstGeom prst="rect">
            <a:avLst/>
          </a:prstGeom>
          <a:noFill/>
        </p:spPr>
        <p:txBody>
          <a:bodyPr wrap="square" rtlCol="0">
            <a:spAutoFit/>
          </a:bodyPr>
          <a:lstStyle/>
          <a:p>
            <a:pPr eaLnBrk="0" hangingPunct="0"/>
            <a:r>
              <a:rPr lang="zh-CN" altLang="zh-CN" sz="2000" b="1" dirty="0"/>
              <a:t>我国立法的基本程序</a:t>
            </a:r>
          </a:p>
          <a:p>
            <a:pPr eaLnBrk="0" hangingPunct="0"/>
            <a:r>
              <a:rPr lang="zh-CN" altLang="zh-CN" sz="2000" b="1" dirty="0"/>
              <a:t>　　立法的基本程序包括</a:t>
            </a:r>
            <a:r>
              <a:rPr lang="zh-CN" altLang="zh-CN" sz="2000" b="1" dirty="0">
                <a:solidFill>
                  <a:srgbClr val="FF0000"/>
                </a:solidFill>
              </a:rPr>
              <a:t>法律案的提出、法律案的审议、法律草案表决稿的表决和法律的公布</a:t>
            </a:r>
            <a:r>
              <a:rPr lang="zh-CN" altLang="zh-CN" sz="2000" b="1" dirty="0"/>
              <a:t>等四个阶段。</a:t>
            </a:r>
          </a:p>
          <a:p>
            <a:pPr eaLnBrk="0" hangingPunct="0"/>
            <a:r>
              <a:rPr lang="en-US" altLang="zh-CN" sz="2000" b="1" dirty="0"/>
              <a:t>(1)</a:t>
            </a:r>
            <a:r>
              <a:rPr lang="zh-CN" altLang="zh-CN" sz="2000" b="1" dirty="0"/>
              <a:t>法律案的提出。法律案的提出是指依法</a:t>
            </a:r>
            <a:r>
              <a:rPr lang="zh-CN" altLang="zh-CN" sz="2000" b="1" dirty="0">
                <a:solidFill>
                  <a:srgbClr val="FF0000"/>
                </a:solidFill>
              </a:rPr>
              <a:t>有专门权限的国家机关和个人</a:t>
            </a:r>
            <a:r>
              <a:rPr lang="zh-CN" altLang="zh-CN" sz="2000" b="1" dirty="0"/>
              <a:t>向立法机关提出创制、修改、补充或废止某项法律的法律案。</a:t>
            </a:r>
          </a:p>
          <a:p>
            <a:pPr eaLnBrk="0" hangingPunct="0"/>
            <a:r>
              <a:rPr lang="en-US" altLang="zh-CN" sz="2000" b="1" dirty="0"/>
              <a:t>(2)</a:t>
            </a:r>
            <a:r>
              <a:rPr lang="zh-CN" altLang="zh-CN" sz="2000" b="1" dirty="0"/>
              <a:t>法律案的审议。法律案的审议是指</a:t>
            </a:r>
            <a:r>
              <a:rPr lang="zh-CN" altLang="zh-CN" sz="2000" b="1" dirty="0">
                <a:solidFill>
                  <a:srgbClr val="FF0000"/>
                </a:solidFill>
              </a:rPr>
              <a:t>立法机关</a:t>
            </a:r>
            <a:r>
              <a:rPr lang="zh-CN" altLang="zh-CN" sz="2000" b="1" dirty="0"/>
              <a:t>对已列入会议议程的法律案进行审查和讨论。列入全国人大常委会会议议程的法律案，一般经过</a:t>
            </a:r>
            <a:r>
              <a:rPr lang="zh-CN" altLang="zh-CN" sz="2000" b="1" dirty="0">
                <a:solidFill>
                  <a:srgbClr val="FF0000"/>
                </a:solidFill>
              </a:rPr>
              <a:t>三次常务委员会会议审议后交付表决</a:t>
            </a:r>
            <a:r>
              <a:rPr lang="zh-CN" altLang="zh-CN" sz="2000" b="1" dirty="0"/>
              <a:t>。</a:t>
            </a:r>
          </a:p>
          <a:p>
            <a:pPr eaLnBrk="0" hangingPunct="0"/>
            <a:r>
              <a:rPr lang="en-US" altLang="zh-CN" sz="2000" b="1" dirty="0"/>
              <a:t>(3)</a:t>
            </a:r>
            <a:r>
              <a:rPr lang="zh-CN" altLang="zh-CN" sz="2000" b="1" dirty="0"/>
              <a:t>法律草案表决稿的表决。这是指立法机关对法律案经过审议后提出的表决稿，正式表示同意或不同意的活动。这是整个立法活动中最有决定意义的一步。</a:t>
            </a:r>
          </a:p>
          <a:p>
            <a:pPr eaLnBrk="0" hangingPunct="0"/>
            <a:r>
              <a:rPr lang="zh-CN" altLang="zh-CN" sz="2000" b="1" dirty="0"/>
              <a:t>　　根据我国</a:t>
            </a:r>
            <a:r>
              <a:rPr lang="zh-CN" altLang="zh-CN" sz="2000" b="1" dirty="0">
                <a:solidFill>
                  <a:srgbClr val="FF0000"/>
                </a:solidFill>
              </a:rPr>
              <a:t>宪法和《立法法》</a:t>
            </a:r>
            <a:r>
              <a:rPr lang="zh-CN" altLang="zh-CN" sz="2000" b="1" dirty="0"/>
              <a:t>的规定，一般法律要由全国人大全体代表或常务委员会全体组成人员超过半数通过。</a:t>
            </a:r>
          </a:p>
          <a:p>
            <a:pPr eaLnBrk="0" hangingPunct="0"/>
            <a:r>
              <a:rPr lang="en-US" altLang="zh-CN" sz="2000" b="1" dirty="0"/>
              <a:t>(4)</a:t>
            </a:r>
            <a:r>
              <a:rPr lang="zh-CN" altLang="zh-CN" sz="2000" b="1" dirty="0"/>
              <a:t>法律的公布。这是立法机关将获得通过的法律依法定形式公之于众</a:t>
            </a:r>
            <a:r>
              <a:rPr lang="en-US" altLang="zh-CN" sz="2000" b="1" dirty="0"/>
              <a:t>(</a:t>
            </a:r>
            <a:r>
              <a:rPr lang="zh-CN" altLang="zh-CN" sz="2000" b="1" dirty="0"/>
              <a:t>社会</a:t>
            </a:r>
            <a:r>
              <a:rPr lang="en-US" altLang="zh-CN" sz="2000" b="1" dirty="0"/>
              <a:t>)</a:t>
            </a:r>
            <a:r>
              <a:rPr lang="zh-CN" altLang="zh-CN" sz="2000" b="1" dirty="0"/>
              <a:t>的一个法定程序</a:t>
            </a:r>
          </a:p>
          <a:p>
            <a:pPr eaLnBrk="0" hangingPunct="0"/>
            <a:r>
              <a:rPr lang="zh-CN" altLang="en-US" sz="2000" b="1" dirty="0"/>
              <a:t> </a:t>
            </a:r>
            <a:endParaRPr lang="en-US" altLang="zh-CN" sz="2000" b="1"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1"/>
          </p:nvPr>
        </p:nvSpPr>
        <p:spPr/>
        <p:txBody>
          <a:bodyPr/>
          <a:lstStyle/>
          <a:p>
            <a:r>
              <a:rPr lang="zh-CN" altLang="en-US"/>
              <a:t>信息安全法律法规</a:t>
            </a:r>
          </a:p>
        </p:txBody>
      </p:sp>
      <p:sp>
        <p:nvSpPr>
          <p:cNvPr id="165891" name="Rectangle 3"/>
          <p:cNvSpPr>
            <a:spLocks noGrp="1" noChangeArrowheads="1"/>
          </p:cNvSpPr>
          <p:nvPr>
            <p:ph type="body" idx="1"/>
          </p:nvPr>
        </p:nvSpPr>
        <p:spPr>
          <a:xfrm>
            <a:off x="304800" y="1528762"/>
            <a:ext cx="8540750" cy="4338637"/>
          </a:xfrm>
        </p:spPr>
        <p:txBody>
          <a:bodyPr/>
          <a:lstStyle/>
          <a:p>
            <a:pPr>
              <a:buFont typeface="Wingdings" pitchFamily="2" charset="2"/>
              <a:buNone/>
            </a:pPr>
            <a:r>
              <a:rPr lang="zh-CN" altLang="en-US" sz="3000" b="1" dirty="0">
                <a:solidFill>
                  <a:srgbClr val="000000"/>
                </a:solidFill>
                <a:latin typeface="Footlight MT Light" panose="0204060206030A020304" pitchFamily="18" charset="0"/>
                <a:ea typeface="楷体" panose="02010609060101010101" pitchFamily="49" charset="-122"/>
              </a:rPr>
              <a:t>有关国家的立法组织和立法程序</a:t>
            </a:r>
          </a:p>
          <a:p>
            <a:r>
              <a:rPr lang="zh-CN" altLang="en-US" sz="3000" b="1" dirty="0">
                <a:solidFill>
                  <a:srgbClr val="000000"/>
                </a:solidFill>
                <a:latin typeface="Footlight MT Light" panose="0204060206030A020304" pitchFamily="18" charset="0"/>
                <a:ea typeface="楷体" panose="02010609060101010101" pitchFamily="49" charset="-122"/>
              </a:rPr>
              <a:t>美国的立法组织</a:t>
            </a:r>
          </a:p>
          <a:p>
            <a:pPr>
              <a:buFont typeface="Wingdings" pitchFamily="2" charset="2"/>
              <a:buNone/>
            </a:pPr>
            <a:r>
              <a:rPr lang="zh-CN" altLang="en-US" sz="3000" b="1" dirty="0">
                <a:solidFill>
                  <a:srgbClr val="000000"/>
                </a:solidFill>
                <a:latin typeface="Footlight MT Light" panose="0204060206030A020304" pitchFamily="18" charset="0"/>
                <a:ea typeface="楷体" panose="02010609060101010101" pitchFamily="49" charset="-122"/>
              </a:rPr>
              <a:t>	三权分立，相互牵制，以达到权力平衡</a:t>
            </a:r>
          </a:p>
          <a:p>
            <a:pPr lvl="1"/>
            <a:r>
              <a:rPr lang="zh-CN" altLang="en-US" sz="3000" dirty="0">
                <a:solidFill>
                  <a:srgbClr val="000000"/>
                </a:solidFill>
              </a:rPr>
              <a:t>立法</a:t>
            </a:r>
            <a:r>
              <a:rPr lang="en-US" altLang="zh-CN" sz="3000" dirty="0">
                <a:solidFill>
                  <a:srgbClr val="000000"/>
                </a:solidFill>
              </a:rPr>
              <a:t>——</a:t>
            </a:r>
            <a:r>
              <a:rPr lang="zh-CN" altLang="en-US" sz="3000" dirty="0">
                <a:solidFill>
                  <a:srgbClr val="000000"/>
                </a:solidFill>
              </a:rPr>
              <a:t>国会</a:t>
            </a:r>
          </a:p>
          <a:p>
            <a:pPr lvl="1"/>
            <a:r>
              <a:rPr lang="zh-CN" altLang="en-US" sz="3000" dirty="0">
                <a:solidFill>
                  <a:srgbClr val="000000"/>
                </a:solidFill>
              </a:rPr>
              <a:t>行政</a:t>
            </a:r>
            <a:r>
              <a:rPr lang="en-US" altLang="zh-CN" sz="3000" dirty="0">
                <a:solidFill>
                  <a:srgbClr val="000000"/>
                </a:solidFill>
              </a:rPr>
              <a:t>——</a:t>
            </a:r>
            <a:r>
              <a:rPr lang="zh-CN" altLang="en-US" sz="3000" dirty="0">
                <a:solidFill>
                  <a:srgbClr val="000000"/>
                </a:solidFill>
              </a:rPr>
              <a:t>总统</a:t>
            </a:r>
          </a:p>
          <a:p>
            <a:pPr lvl="1"/>
            <a:r>
              <a:rPr lang="zh-CN" altLang="en-US" sz="3000" dirty="0">
                <a:solidFill>
                  <a:srgbClr val="000000"/>
                </a:solidFill>
              </a:rPr>
              <a:t>司法</a:t>
            </a:r>
            <a:r>
              <a:rPr lang="en-US" altLang="zh-CN" sz="3000" dirty="0">
                <a:solidFill>
                  <a:srgbClr val="000000"/>
                </a:solidFill>
              </a:rPr>
              <a:t>——</a:t>
            </a:r>
            <a:r>
              <a:rPr lang="zh-CN" altLang="en-US" sz="3000" dirty="0">
                <a:solidFill>
                  <a:srgbClr val="000000"/>
                </a:solidFill>
              </a:rPr>
              <a:t>法院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5"/>
          <p:cNvSpPr>
            <a:spLocks noGrp="1"/>
          </p:cNvSpPr>
          <p:nvPr>
            <p:ph type="dt" sz="half" idx="11"/>
          </p:nvPr>
        </p:nvSpPr>
        <p:spPr/>
        <p:txBody>
          <a:bodyPr/>
          <a:lstStyle/>
          <a:p>
            <a:r>
              <a:rPr lang="zh-CN" altLang="en-US"/>
              <a:t>信息安全法律法规</a:t>
            </a:r>
          </a:p>
        </p:txBody>
      </p:sp>
      <p:sp>
        <p:nvSpPr>
          <p:cNvPr id="196611" name="Rectangle 3"/>
          <p:cNvSpPr>
            <a:spLocks noGrp="1" noChangeArrowheads="1"/>
          </p:cNvSpPr>
          <p:nvPr>
            <p:ph type="body" sz="half" idx="1"/>
          </p:nvPr>
        </p:nvSpPr>
        <p:spPr>
          <a:xfrm>
            <a:off x="290972" y="1378424"/>
            <a:ext cx="3924300" cy="4641376"/>
          </a:xfrm>
        </p:spPr>
        <p:txBody>
          <a:bodyPr/>
          <a:lstStyle/>
          <a:p>
            <a:pPr>
              <a:buNone/>
            </a:pPr>
            <a:r>
              <a:rPr lang="zh-CN" altLang="en-US" sz="3000" b="1" dirty="0">
                <a:solidFill>
                  <a:srgbClr val="000000"/>
                </a:solidFill>
                <a:latin typeface="Footlight MT Light" panose="0204060206030A020304" pitchFamily="18" charset="0"/>
                <a:ea typeface="楷体" panose="02010609060101010101" pitchFamily="49" charset="-122"/>
              </a:rPr>
              <a:t>英国的立法程序</a:t>
            </a:r>
          </a:p>
          <a:p>
            <a:pPr>
              <a:buFont typeface="Wingdings" pitchFamily="2" charset="2"/>
              <a:buChar char="n"/>
            </a:pPr>
            <a:r>
              <a:rPr lang="zh-CN" altLang="en-US" sz="3000" b="1" dirty="0">
                <a:solidFill>
                  <a:srgbClr val="000000"/>
                </a:solidFill>
                <a:latin typeface="Footlight MT Light" panose="0204060206030A020304" pitchFamily="18" charset="0"/>
                <a:ea typeface="楷体" panose="02010609060101010101" pitchFamily="49" charset="-122"/>
              </a:rPr>
              <a:t>政府提案	</a:t>
            </a:r>
          </a:p>
          <a:p>
            <a:pPr>
              <a:buFont typeface="Wingdings" pitchFamily="2" charset="2"/>
              <a:buChar char="n"/>
            </a:pPr>
            <a:r>
              <a:rPr lang="zh-CN" altLang="en-US" sz="3000" b="1" dirty="0">
                <a:solidFill>
                  <a:srgbClr val="000000"/>
                </a:solidFill>
                <a:latin typeface="Footlight MT Light" panose="0204060206030A020304" pitchFamily="18" charset="0"/>
                <a:ea typeface="楷体" panose="02010609060101010101" pitchFamily="49" charset="-122"/>
              </a:rPr>
              <a:t>私人提案</a:t>
            </a:r>
          </a:p>
          <a:p>
            <a:pPr>
              <a:buFont typeface="Wingdings" pitchFamily="2" charset="2"/>
              <a:buChar char="n"/>
            </a:pPr>
            <a:r>
              <a:rPr lang="zh-CN" altLang="en-US" sz="3000" b="1" dirty="0">
                <a:solidFill>
                  <a:srgbClr val="000000"/>
                </a:solidFill>
                <a:latin typeface="Footlight MT Light" panose="0204060206030A020304" pitchFamily="18" charset="0"/>
                <a:ea typeface="楷体" panose="02010609060101010101" pitchFamily="49" charset="-122"/>
              </a:rPr>
              <a:t>下院</a:t>
            </a:r>
            <a:r>
              <a:rPr lang="en-US" altLang="zh-CN" sz="3000" b="1" dirty="0">
                <a:solidFill>
                  <a:srgbClr val="000000"/>
                </a:solidFill>
                <a:latin typeface="Footlight MT Light" panose="0204060206030A020304" pitchFamily="18" charset="0"/>
                <a:ea typeface="楷体" panose="02010609060101010101" pitchFamily="49" charset="-122"/>
              </a:rPr>
              <a:t>\</a:t>
            </a:r>
            <a:r>
              <a:rPr lang="zh-CN" altLang="en-US" sz="3000" b="1" dirty="0">
                <a:solidFill>
                  <a:srgbClr val="000000"/>
                </a:solidFill>
                <a:latin typeface="Footlight MT Light" panose="0204060206030A020304" pitchFamily="18" charset="0"/>
                <a:ea typeface="楷体" panose="02010609060101010101" pitchFamily="49" charset="-122"/>
              </a:rPr>
              <a:t>上院</a:t>
            </a:r>
            <a:endParaRPr lang="en-US" altLang="zh-CN" sz="3000" b="1" dirty="0">
              <a:solidFill>
                <a:srgbClr val="000000"/>
              </a:solidFill>
              <a:latin typeface="Footlight MT Light" panose="0204060206030A020304" pitchFamily="18" charset="0"/>
              <a:ea typeface="楷体" panose="02010609060101010101" pitchFamily="49" charset="-122"/>
            </a:endParaRPr>
          </a:p>
          <a:p>
            <a:pPr>
              <a:buNone/>
            </a:pPr>
            <a:r>
              <a:rPr lang="zh-CN" altLang="en-US" sz="3000" b="1" dirty="0">
                <a:solidFill>
                  <a:srgbClr val="000000"/>
                </a:solidFill>
                <a:latin typeface="Footlight MT Light" panose="0204060206030A020304" pitchFamily="18" charset="0"/>
                <a:ea typeface="楷体" panose="02010609060101010101" pitchFamily="49" charset="-122"/>
              </a:rPr>
              <a:t>    的权利</a:t>
            </a:r>
          </a:p>
          <a:p>
            <a:pPr lvl="1">
              <a:buNone/>
            </a:pPr>
            <a:endParaRPr lang="en-US" altLang="zh-CN" sz="2400" b="1" dirty="0">
              <a:solidFill>
                <a:srgbClr val="000000"/>
              </a:solidFill>
            </a:endParaRPr>
          </a:p>
        </p:txBody>
      </p:sp>
      <p:pic>
        <p:nvPicPr>
          <p:cNvPr id="2050" name="Picture 2" descr="http://img1.cache.netease.com/catchpic/9/98/98BF31F5B67661EB380EC1010E2F2960.jpg"/>
          <p:cNvPicPr>
            <a:picLocks noChangeAspect="1" noChangeArrowheads="1"/>
          </p:cNvPicPr>
          <p:nvPr/>
        </p:nvPicPr>
        <p:blipFill>
          <a:blip r:embed="rId2" cstate="print"/>
          <a:srcRect/>
          <a:stretch>
            <a:fillRect/>
          </a:stretch>
        </p:blipFill>
        <p:spPr bwMode="auto">
          <a:xfrm>
            <a:off x="2450998" y="2886076"/>
            <a:ext cx="6693002" cy="376146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1"/>
          </p:nvPr>
        </p:nvSpPr>
        <p:spPr/>
        <p:txBody>
          <a:bodyPr/>
          <a:lstStyle/>
          <a:p>
            <a:r>
              <a:rPr lang="zh-CN" altLang="en-US"/>
              <a:t>信息安全法律法规</a:t>
            </a:r>
          </a:p>
        </p:txBody>
      </p:sp>
      <p:sp>
        <p:nvSpPr>
          <p:cNvPr id="207876" name="Rectangle 4"/>
          <p:cNvSpPr>
            <a:spLocks noGrp="1" noChangeArrowheads="1"/>
          </p:cNvSpPr>
          <p:nvPr>
            <p:ph type="body" sz="half" idx="1"/>
          </p:nvPr>
        </p:nvSpPr>
        <p:spPr>
          <a:xfrm>
            <a:off x="566738" y="1295400"/>
            <a:ext cx="3924300" cy="4724400"/>
          </a:xfrm>
          <a:noFill/>
          <a:ln/>
        </p:spPr>
        <p:txBody>
          <a:bodyPr/>
          <a:lstStyle/>
          <a:p>
            <a:pPr>
              <a:buNone/>
            </a:pPr>
            <a:r>
              <a:rPr lang="zh-CN" altLang="en-US" sz="3000" b="1" dirty="0">
                <a:solidFill>
                  <a:srgbClr val="000000"/>
                </a:solidFill>
                <a:latin typeface="Footlight MT Light" panose="0204060206030A020304" pitchFamily="18" charset="0"/>
                <a:ea typeface="楷体" panose="02010609060101010101" pitchFamily="49" charset="-122"/>
              </a:rPr>
              <a:t>英国的立法程序	</a:t>
            </a:r>
          </a:p>
          <a:p>
            <a:pPr lvl="1"/>
            <a:endParaRPr lang="en-US" altLang="zh-CN" sz="3000" dirty="0">
              <a:solidFill>
                <a:srgbClr val="000000"/>
              </a:solidFill>
            </a:endParaRPr>
          </a:p>
        </p:txBody>
      </p:sp>
      <p:graphicFrame>
        <p:nvGraphicFramePr>
          <p:cNvPr id="207877" name="Object 5"/>
          <p:cNvGraphicFramePr>
            <a:graphicFrameLocks noChangeAspect="1"/>
          </p:cNvGraphicFramePr>
          <p:nvPr/>
        </p:nvGraphicFramePr>
        <p:xfrm>
          <a:off x="1143000" y="2438400"/>
          <a:ext cx="7010400" cy="3314700"/>
        </p:xfrm>
        <a:graphic>
          <a:graphicData uri="http://schemas.openxmlformats.org/presentationml/2006/ole">
            <mc:AlternateContent xmlns:mc="http://schemas.openxmlformats.org/markup-compatibility/2006">
              <mc:Choice xmlns:v="urn:schemas-microsoft-com:vml" Requires="v">
                <p:oleObj spid="_x0000_s1029" name="Visio" r:id="rId3" imgW="4102608" imgH="2194560" progId="">
                  <p:embed/>
                </p:oleObj>
              </mc:Choice>
              <mc:Fallback>
                <p:oleObj name="Visio" r:id="rId3" imgW="4102608" imgH="21945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38400"/>
                        <a:ext cx="70104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051050" y="549275"/>
            <a:ext cx="6478588" cy="658813"/>
          </a:xfrm>
        </p:spPr>
        <p:txBody>
          <a:bodyPr/>
          <a:lstStyle/>
          <a:p>
            <a:r>
              <a:rPr lang="zh-CN" altLang="en-US" dirty="0">
                <a:solidFill>
                  <a:srgbClr val="000000"/>
                </a:solidFill>
              </a:rPr>
              <a:t>司法</a:t>
            </a:r>
          </a:p>
        </p:txBody>
      </p:sp>
      <p:sp>
        <p:nvSpPr>
          <p:cNvPr id="215043" name="Rectangle 3"/>
          <p:cNvSpPr>
            <a:spLocks noGrp="1" noChangeArrowheads="1"/>
          </p:cNvSpPr>
          <p:nvPr>
            <p:ph type="body" idx="1"/>
          </p:nvPr>
        </p:nvSpPr>
        <p:spPr>
          <a:xfrm>
            <a:off x="471489" y="1485900"/>
            <a:ext cx="8215312" cy="4791075"/>
          </a:xfrm>
        </p:spPr>
        <p:txBody>
          <a:bodyPr/>
          <a:lstStyle/>
          <a:p>
            <a:pPr>
              <a:lnSpc>
                <a:spcPct val="120000"/>
              </a:lnSpc>
              <a:buNone/>
            </a:pPr>
            <a:r>
              <a:rPr lang="zh-CN" altLang="en-US" b="1" dirty="0">
                <a:latin typeface="宋体" pitchFamily="2" charset="-122"/>
                <a:ea typeface="楷体" panose="02010609060101010101" pitchFamily="49" charset="-122"/>
              </a:rPr>
              <a:t>（一）司法的概念</a:t>
            </a:r>
          </a:p>
          <a:p>
            <a:pPr>
              <a:lnSpc>
                <a:spcPct val="120000"/>
              </a:lnSpc>
              <a:buFont typeface="Wingdings" pitchFamily="2" charset="2"/>
              <a:buNone/>
            </a:pPr>
            <a:r>
              <a:rPr lang="zh-CN" altLang="en-US" b="1" dirty="0">
                <a:latin typeface="宋体" pitchFamily="2" charset="-122"/>
                <a:ea typeface="楷体" panose="02010609060101010101" pitchFamily="49" charset="-122"/>
              </a:rPr>
              <a:t>      司法，又称为</a:t>
            </a:r>
            <a:r>
              <a:rPr lang="zh-CN" altLang="en-US" b="1" dirty="0">
                <a:solidFill>
                  <a:srgbClr val="FF0000"/>
                </a:solidFill>
                <a:latin typeface="宋体" pitchFamily="2" charset="-122"/>
                <a:ea typeface="楷体" panose="02010609060101010101" pitchFamily="49" charset="-122"/>
              </a:rPr>
              <a:t>法的适用</a:t>
            </a:r>
            <a:r>
              <a:rPr lang="zh-CN" altLang="en-US" b="1" dirty="0">
                <a:latin typeface="宋体" pitchFamily="2" charset="-122"/>
                <a:ea typeface="楷体" panose="02010609060101010101" pitchFamily="49" charset="-122"/>
              </a:rPr>
              <a:t>，通常是指国家司法机关依据法定职权和法定程序，具体</a:t>
            </a:r>
            <a:r>
              <a:rPr lang="zh-CN" altLang="en-US" b="1" dirty="0">
                <a:solidFill>
                  <a:srgbClr val="FF0000"/>
                </a:solidFill>
                <a:latin typeface="宋体" pitchFamily="2" charset="-122"/>
                <a:ea typeface="楷体" panose="02010609060101010101" pitchFamily="49" charset="-122"/>
              </a:rPr>
              <a:t>应用法律处理案件</a:t>
            </a:r>
            <a:r>
              <a:rPr lang="zh-CN" altLang="en-US" b="1" dirty="0">
                <a:latin typeface="宋体" pitchFamily="2" charset="-122"/>
                <a:ea typeface="楷体" panose="02010609060101010101" pitchFamily="49" charset="-122"/>
              </a:rPr>
              <a:t>的专门活动。</a:t>
            </a:r>
          </a:p>
          <a:p>
            <a:pPr>
              <a:lnSpc>
                <a:spcPct val="120000"/>
              </a:lnSpc>
              <a:buNone/>
            </a:pPr>
            <a:r>
              <a:rPr lang="zh-CN" altLang="en-US" b="1" dirty="0">
                <a:latin typeface="宋体" pitchFamily="2" charset="-122"/>
                <a:ea typeface="楷体" panose="02010609060101010101" pitchFamily="49" charset="-122"/>
              </a:rPr>
              <a:t>（二）司法的特点</a:t>
            </a:r>
          </a:p>
          <a:p>
            <a:pPr>
              <a:lnSpc>
                <a:spcPct val="120000"/>
              </a:lnSpc>
              <a:buFont typeface="Wingdings" pitchFamily="2" charset="2"/>
              <a:buNone/>
            </a:pPr>
            <a:r>
              <a:rPr lang="zh-CN" altLang="en-US" b="1" dirty="0">
                <a:latin typeface="宋体" pitchFamily="2" charset="-122"/>
                <a:ea typeface="楷体" panose="02010609060101010101" pitchFamily="49" charset="-122"/>
              </a:rPr>
              <a:t>    </a:t>
            </a:r>
            <a:r>
              <a:rPr lang="en-US" altLang="zh-CN" b="1" dirty="0">
                <a:latin typeface="宋体" pitchFamily="2" charset="-122"/>
                <a:ea typeface="楷体" panose="02010609060101010101" pitchFamily="49" charset="-122"/>
              </a:rPr>
              <a:t>1</a:t>
            </a:r>
            <a:r>
              <a:rPr lang="zh-CN" altLang="en-US" b="1" dirty="0">
                <a:latin typeface="宋体" pitchFamily="2" charset="-122"/>
                <a:ea typeface="楷体" panose="02010609060101010101" pitchFamily="49" charset="-122"/>
              </a:rPr>
              <a:t>、司法具有专门性</a:t>
            </a:r>
          </a:p>
          <a:p>
            <a:pPr>
              <a:lnSpc>
                <a:spcPct val="120000"/>
              </a:lnSpc>
              <a:buFont typeface="Wingdings" pitchFamily="2" charset="2"/>
              <a:buNone/>
            </a:pPr>
            <a:r>
              <a:rPr lang="zh-CN" altLang="en-US" b="1" dirty="0">
                <a:latin typeface="宋体" pitchFamily="2" charset="-122"/>
                <a:ea typeface="楷体" panose="02010609060101010101" pitchFamily="49" charset="-122"/>
              </a:rPr>
              <a:t>    </a:t>
            </a:r>
            <a:r>
              <a:rPr lang="en-US" altLang="zh-CN" b="1" dirty="0">
                <a:latin typeface="宋体" pitchFamily="2" charset="-122"/>
                <a:ea typeface="楷体" panose="02010609060101010101" pitchFamily="49" charset="-122"/>
              </a:rPr>
              <a:t>2</a:t>
            </a:r>
            <a:r>
              <a:rPr lang="zh-CN" altLang="en-US" b="1" dirty="0">
                <a:latin typeface="宋体" pitchFamily="2" charset="-122"/>
                <a:ea typeface="楷体" panose="02010609060101010101" pitchFamily="49" charset="-122"/>
              </a:rPr>
              <a:t>、司法具有国家强制性和权威性</a:t>
            </a:r>
          </a:p>
          <a:p>
            <a:pPr>
              <a:lnSpc>
                <a:spcPct val="120000"/>
              </a:lnSpc>
              <a:buFont typeface="Wingdings" pitchFamily="2" charset="2"/>
              <a:buNone/>
            </a:pPr>
            <a:r>
              <a:rPr lang="zh-CN" altLang="en-US" b="1" dirty="0">
                <a:latin typeface="宋体" pitchFamily="2" charset="-122"/>
                <a:ea typeface="楷体" panose="02010609060101010101" pitchFamily="49" charset="-122"/>
              </a:rPr>
              <a:t>    </a:t>
            </a:r>
            <a:r>
              <a:rPr lang="en-US" altLang="zh-CN" b="1" dirty="0">
                <a:latin typeface="宋体" pitchFamily="2" charset="-122"/>
                <a:ea typeface="楷体" panose="02010609060101010101" pitchFamily="49" charset="-122"/>
              </a:rPr>
              <a:t>3</a:t>
            </a:r>
            <a:r>
              <a:rPr lang="zh-CN" altLang="en-US" b="1" dirty="0">
                <a:latin typeface="宋体" pitchFamily="2" charset="-122"/>
                <a:ea typeface="楷体" panose="02010609060101010101" pitchFamily="49" charset="-122"/>
              </a:rPr>
              <a:t>、司法具有严格的程序性</a:t>
            </a:r>
          </a:p>
          <a:p>
            <a:pPr>
              <a:lnSpc>
                <a:spcPct val="120000"/>
              </a:lnSpc>
              <a:buFont typeface="Wingdings" pitchFamily="2" charset="2"/>
              <a:buNone/>
            </a:pPr>
            <a:r>
              <a:rPr lang="zh-CN" altLang="en-US" b="1" dirty="0">
                <a:latin typeface="宋体" pitchFamily="2" charset="-122"/>
                <a:ea typeface="楷体" panose="02010609060101010101" pitchFamily="49" charset="-122"/>
              </a:rPr>
              <a:t>    </a:t>
            </a:r>
            <a:r>
              <a:rPr lang="en-US" altLang="zh-CN" b="1" dirty="0">
                <a:latin typeface="宋体" pitchFamily="2" charset="-122"/>
                <a:ea typeface="楷体" panose="02010609060101010101" pitchFamily="49" charset="-122"/>
              </a:rPr>
              <a:t>4</a:t>
            </a:r>
            <a:r>
              <a:rPr lang="zh-CN" altLang="en-US" b="1" dirty="0">
                <a:latin typeface="宋体" pitchFamily="2" charset="-122"/>
                <a:ea typeface="楷体" panose="02010609060101010101" pitchFamily="49" charset="-122"/>
              </a:rPr>
              <a:t>、司法必须有表明法的适用结果的法律文书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1"/>
          </p:nvPr>
        </p:nvSpPr>
        <p:spPr/>
        <p:txBody>
          <a:bodyPr/>
          <a:lstStyle/>
          <a:p>
            <a:r>
              <a:rPr lang="zh-CN" altLang="en-US"/>
              <a:t>信息安全法律法规</a:t>
            </a:r>
          </a:p>
        </p:txBody>
      </p:sp>
      <p:sp>
        <p:nvSpPr>
          <p:cNvPr id="200707" name="Rectangle 3"/>
          <p:cNvSpPr>
            <a:spLocks noGrp="1" noChangeArrowheads="1"/>
          </p:cNvSpPr>
          <p:nvPr>
            <p:ph type="body" idx="1"/>
          </p:nvPr>
        </p:nvSpPr>
        <p:spPr>
          <a:xfrm>
            <a:off x="457200" y="1457325"/>
            <a:ext cx="8229600" cy="4668838"/>
          </a:xfrm>
        </p:spPr>
        <p:txBody>
          <a:bodyPr/>
          <a:lstStyle/>
          <a:p>
            <a:pPr>
              <a:buFont typeface="Wingdings" pitchFamily="2" charset="2"/>
              <a:buNone/>
            </a:pPr>
            <a:r>
              <a:rPr lang="zh-CN" altLang="en-US" sz="2400" b="1" dirty="0">
                <a:latin typeface="宋体" pitchFamily="2" charset="-122"/>
                <a:ea typeface="楷体" panose="02010609060101010101" pitchFamily="49" charset="-122"/>
              </a:rPr>
              <a:t>司法组织是对案件依法进行审理和评判的组织</a:t>
            </a:r>
          </a:p>
          <a:p>
            <a:r>
              <a:rPr lang="zh-CN" altLang="en-US" sz="2400" b="1" dirty="0">
                <a:latin typeface="宋体" pitchFamily="2" charset="-122"/>
                <a:ea typeface="楷体" panose="02010609060101010101" pitchFamily="49" charset="-122"/>
              </a:rPr>
              <a:t>我国的司法组织主要包括人民法院和人民检察院</a:t>
            </a:r>
          </a:p>
          <a:p>
            <a:pPr lvl="1"/>
            <a:r>
              <a:rPr lang="zh-CN" altLang="en-US" sz="2400" dirty="0">
                <a:latin typeface="宋体" pitchFamily="2" charset="-122"/>
              </a:rPr>
              <a:t>最高人民法院</a:t>
            </a:r>
          </a:p>
          <a:p>
            <a:pPr lvl="1"/>
            <a:r>
              <a:rPr lang="zh-CN" altLang="en-US" sz="2400" dirty="0">
                <a:latin typeface="宋体" pitchFamily="2" charset="-122"/>
              </a:rPr>
              <a:t>最高人民检察院</a:t>
            </a:r>
          </a:p>
        </p:txBody>
      </p:sp>
      <p:sp>
        <p:nvSpPr>
          <p:cNvPr id="6" name="标题 5"/>
          <p:cNvSpPr>
            <a:spLocks noGrp="1"/>
          </p:cNvSpPr>
          <p:nvPr>
            <p:ph type="title"/>
          </p:nvPr>
        </p:nvSpPr>
        <p:spPr/>
        <p:txBody>
          <a:bodyPr/>
          <a:lstStyle/>
          <a:p>
            <a:endParaRPr lang="zh-CN" altLang="en-US"/>
          </a:p>
        </p:txBody>
      </p:sp>
      <p:sp>
        <p:nvSpPr>
          <p:cNvPr id="5" name="矩形 4"/>
          <p:cNvSpPr/>
          <p:nvPr/>
        </p:nvSpPr>
        <p:spPr>
          <a:xfrm>
            <a:off x="348342" y="3323772"/>
            <a:ext cx="8795657" cy="3170099"/>
          </a:xfrm>
          <a:prstGeom prst="rect">
            <a:avLst/>
          </a:prstGeom>
        </p:spPr>
        <p:txBody>
          <a:bodyPr wrap="square">
            <a:spAutoFit/>
          </a:bodyPr>
          <a:lstStyle/>
          <a:p>
            <a:pPr>
              <a:buFont typeface="Wingdings" pitchFamily="2" charset="2"/>
              <a:buChar char="ü"/>
            </a:pPr>
            <a:r>
              <a:rPr lang="zh-CN" altLang="en-US" dirty="0"/>
              <a:t>  </a:t>
            </a:r>
            <a:r>
              <a:rPr lang="zh-CN" altLang="en-US" sz="2000" b="1" dirty="0"/>
              <a:t>检察院是国家的法律监督机关，同时也是公诉案件的审查起诉机关。 </a:t>
            </a:r>
            <a:endParaRPr lang="en-US" altLang="zh-CN" sz="2000" b="1" dirty="0"/>
          </a:p>
          <a:p>
            <a:r>
              <a:rPr lang="zh-CN" altLang="en-US" sz="2000" b="1" dirty="0"/>
              <a:t>主要职责：负责审查批准逮捕，自侦案件的侦查，审查起诉，及公诉案件的提起公诉和作为控方出庭。</a:t>
            </a:r>
          </a:p>
          <a:p>
            <a:pPr>
              <a:buFont typeface="Wingdings" pitchFamily="2" charset="2"/>
              <a:buChar char="ü"/>
            </a:pPr>
            <a:r>
              <a:rPr lang="zh-CN" altLang="en-US" sz="2000" b="1" dirty="0"/>
              <a:t>  法院是国家的审判机关。</a:t>
            </a:r>
            <a:endParaRPr lang="en-US" altLang="zh-CN" sz="2000" b="1" dirty="0"/>
          </a:p>
          <a:p>
            <a:r>
              <a:rPr lang="zh-CN" altLang="en-US" sz="2000" b="1" dirty="0"/>
              <a:t>主要职责：依法行使审判权，包括民事案件，刑事案件和行政案件的审判。</a:t>
            </a:r>
          </a:p>
          <a:p>
            <a:pPr>
              <a:buFont typeface="Wingdings" pitchFamily="2" charset="2"/>
              <a:buChar char="ü"/>
            </a:pPr>
            <a:r>
              <a:rPr lang="zh-CN" altLang="en-US" sz="2000" b="1" dirty="0"/>
              <a:t>  上下级法院之间是审判监督关系，上下级检察院之间是领导关系。</a:t>
            </a:r>
          </a:p>
          <a:p>
            <a:r>
              <a:rPr lang="zh-CN" altLang="en-US" sz="2000" b="1" dirty="0"/>
              <a:t>检察院有权依法监督法院的审判过程，并对法院的违法审判有权提出纠纷意见和提出抗诉等。</a:t>
            </a:r>
          </a:p>
          <a:p>
            <a:pPr>
              <a:buFont typeface="Wingdings" pitchFamily="2" charset="2"/>
              <a:buChar char="ü"/>
            </a:pPr>
            <a:r>
              <a:rPr lang="zh-CN" altLang="en-US" sz="2000" b="1" dirty="0"/>
              <a:t>  刑事公诉案件中，检察院和法院以及公安是分工协作，互相配合，互相监督的关系。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1784350" y="2347913"/>
            <a:ext cx="6497501" cy="3535598"/>
          </a:xfrm>
        </p:spPr>
        <p:txBody>
          <a:bodyPr/>
          <a:lstStyle/>
          <a:p>
            <a:pPr>
              <a:lnSpc>
                <a:spcPct val="130000"/>
              </a:lnSpc>
              <a:buNone/>
            </a:pPr>
            <a:r>
              <a:rPr lang="zh-CN" altLang="en-US" b="1" dirty="0">
                <a:latin typeface="宋体" pitchFamily="2" charset="-122"/>
                <a:ea typeface="楷体" panose="02010609060101010101" pitchFamily="49" charset="-122"/>
              </a:rPr>
              <a:t>（一）合法原则</a:t>
            </a:r>
          </a:p>
          <a:p>
            <a:pPr>
              <a:lnSpc>
                <a:spcPct val="130000"/>
              </a:lnSpc>
              <a:buNone/>
            </a:pPr>
            <a:r>
              <a:rPr lang="zh-CN" altLang="en-US" b="1" dirty="0">
                <a:latin typeface="宋体" pitchFamily="2" charset="-122"/>
                <a:ea typeface="楷体" panose="02010609060101010101" pitchFamily="49" charset="-122"/>
              </a:rPr>
              <a:t>（二）平等原则</a:t>
            </a:r>
          </a:p>
          <a:p>
            <a:pPr>
              <a:lnSpc>
                <a:spcPct val="130000"/>
              </a:lnSpc>
              <a:buNone/>
            </a:pPr>
            <a:r>
              <a:rPr lang="zh-CN" altLang="en-US" b="1" dirty="0">
                <a:latin typeface="宋体" pitchFamily="2" charset="-122"/>
                <a:ea typeface="楷体" panose="02010609060101010101" pitchFamily="49" charset="-122"/>
              </a:rPr>
              <a:t>（三）司法独立原则</a:t>
            </a:r>
          </a:p>
          <a:p>
            <a:pPr>
              <a:lnSpc>
                <a:spcPct val="130000"/>
              </a:lnSpc>
              <a:buNone/>
            </a:pPr>
            <a:r>
              <a:rPr lang="zh-CN" altLang="en-US" b="1" dirty="0">
                <a:latin typeface="宋体" pitchFamily="2" charset="-122"/>
                <a:ea typeface="楷体" panose="02010609060101010101" pitchFamily="49" charset="-122"/>
              </a:rPr>
              <a:t>（四）司法责任原则</a:t>
            </a:r>
            <a:endParaRPr lang="en-US" altLang="zh-CN" b="1" dirty="0">
              <a:latin typeface="宋体" pitchFamily="2" charset="-122"/>
              <a:ea typeface="楷体" panose="02010609060101010101" pitchFamily="49" charset="-122"/>
            </a:endParaRPr>
          </a:p>
          <a:p>
            <a:pPr>
              <a:lnSpc>
                <a:spcPct val="130000"/>
              </a:lnSpc>
              <a:buNone/>
            </a:pPr>
            <a:r>
              <a:rPr lang="zh-CN" altLang="en-US" sz="3600" dirty="0">
                <a:latin typeface="华文行楷" panose="02010800040101010101" pitchFamily="2" charset="-122"/>
                <a:ea typeface="华文行楷" panose="02010800040101010101" pitchFamily="2" charset="-122"/>
              </a:rPr>
              <a:t>让审理者裁判，让裁判者负责</a:t>
            </a:r>
            <a:endParaRPr lang="zh-CN" altLang="en-US" sz="3600" b="1" dirty="0">
              <a:latin typeface="华文行楷" panose="02010800040101010101" pitchFamily="2" charset="-122"/>
              <a:ea typeface="华文行楷" panose="02010800040101010101" pitchFamily="2" charset="-122"/>
            </a:endParaRPr>
          </a:p>
        </p:txBody>
      </p:sp>
      <p:grpSp>
        <p:nvGrpSpPr>
          <p:cNvPr id="4" name="Group 41"/>
          <p:cNvGrpSpPr>
            <a:grpSpLocks/>
          </p:cNvGrpSpPr>
          <p:nvPr/>
        </p:nvGrpSpPr>
        <p:grpSpPr bwMode="auto">
          <a:xfrm>
            <a:off x="809625" y="1392074"/>
            <a:ext cx="5099856" cy="502838"/>
            <a:chOff x="1536" y="1899"/>
            <a:chExt cx="2736" cy="288"/>
          </a:xfrm>
        </p:grpSpPr>
        <p:sp>
          <p:nvSpPr>
            <p:cNvPr id="5"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6"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司法的基本原则</a:t>
              </a:r>
            </a:p>
          </p:txBody>
        </p:sp>
      </p:grpSp>
      <p:sp>
        <p:nvSpPr>
          <p:cNvPr id="7" name="标题 6"/>
          <p:cNvSpPr>
            <a:spLocks noGrp="1"/>
          </p:cNvSpPr>
          <p:nvPr>
            <p:ph type="title"/>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476376" y="404813"/>
            <a:ext cx="7010400" cy="865187"/>
          </a:xfrm>
        </p:spPr>
        <p:txBody>
          <a:bodyPr/>
          <a:lstStyle/>
          <a:p>
            <a:r>
              <a:rPr lang="zh-CN" altLang="en-US" dirty="0">
                <a:solidFill>
                  <a:srgbClr val="000000"/>
                </a:solidFill>
              </a:rPr>
              <a:t>执法</a:t>
            </a:r>
          </a:p>
        </p:txBody>
      </p:sp>
      <p:sp>
        <p:nvSpPr>
          <p:cNvPr id="201731" name="Rectangle 3"/>
          <p:cNvSpPr>
            <a:spLocks noGrp="1" noChangeArrowheads="1"/>
          </p:cNvSpPr>
          <p:nvPr>
            <p:ph type="body" idx="1"/>
          </p:nvPr>
        </p:nvSpPr>
        <p:spPr>
          <a:xfrm>
            <a:off x="257176" y="1743076"/>
            <a:ext cx="8358188" cy="3841750"/>
          </a:xfrm>
        </p:spPr>
        <p:txBody>
          <a:bodyPr/>
          <a:lstStyle/>
          <a:p>
            <a:pPr lvl="1">
              <a:lnSpc>
                <a:spcPct val="120000"/>
              </a:lnSpc>
            </a:pPr>
            <a:r>
              <a:rPr lang="zh-CN" altLang="en-US" dirty="0">
                <a:latin typeface="宋体" pitchFamily="2" charset="-122"/>
              </a:rPr>
              <a:t>执法，又称法的执行，是指国家机关及其公职人员依照法定职权和程序，贯彻、执行法律的活动。 </a:t>
            </a:r>
          </a:p>
          <a:p>
            <a:pPr lvl="1">
              <a:lnSpc>
                <a:spcPct val="120000"/>
              </a:lnSpc>
            </a:pPr>
            <a:r>
              <a:rPr lang="zh-CN" altLang="en-US" dirty="0">
                <a:solidFill>
                  <a:srgbClr val="FF0000"/>
                </a:solidFill>
                <a:latin typeface="宋体" pitchFamily="2" charset="-122"/>
              </a:rPr>
              <a:t>国家行政机关及其公职人员</a:t>
            </a:r>
            <a:r>
              <a:rPr lang="zh-CN" altLang="en-US" dirty="0">
                <a:latin typeface="宋体" pitchFamily="2" charset="-122"/>
              </a:rPr>
              <a:t>依法行使管理职权、履行职责、</a:t>
            </a:r>
            <a:r>
              <a:rPr lang="zh-CN" altLang="en-US" dirty="0">
                <a:solidFill>
                  <a:srgbClr val="FF0000"/>
                </a:solidFill>
                <a:latin typeface="宋体" pitchFamily="2" charset="-122"/>
              </a:rPr>
              <a:t>实施法律的活动</a:t>
            </a:r>
            <a:r>
              <a:rPr lang="zh-CN" altLang="en-US" dirty="0">
                <a:latin typeface="宋体"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1"/>
          </p:nvPr>
        </p:nvSpPr>
        <p:spPr/>
        <p:txBody>
          <a:bodyPr/>
          <a:lstStyle/>
          <a:p>
            <a:r>
              <a:rPr lang="zh-CN" altLang="en-US"/>
              <a:t>信息安全法律法规</a:t>
            </a:r>
          </a:p>
        </p:txBody>
      </p:sp>
      <p:sp>
        <p:nvSpPr>
          <p:cNvPr id="201731" name="Rectangle 3"/>
          <p:cNvSpPr>
            <a:spLocks noGrp="1" noChangeArrowheads="1"/>
          </p:cNvSpPr>
          <p:nvPr>
            <p:ph type="body" idx="1"/>
          </p:nvPr>
        </p:nvSpPr>
        <p:spPr>
          <a:xfrm>
            <a:off x="385763" y="1371600"/>
            <a:ext cx="8529637" cy="5105400"/>
          </a:xfrm>
        </p:spPr>
        <p:txBody>
          <a:bodyPr/>
          <a:lstStyle/>
          <a:p>
            <a:pPr>
              <a:buFont typeface="Wingdings" pitchFamily="2" charset="2"/>
              <a:buNone/>
            </a:pPr>
            <a:r>
              <a:rPr lang="zh-CN" altLang="en-US" b="1" dirty="0">
                <a:latin typeface="宋体" pitchFamily="2" charset="-122"/>
                <a:ea typeface="楷体" panose="02010609060101010101" pitchFamily="49" charset="-122"/>
              </a:rPr>
              <a:t>我国的</a:t>
            </a:r>
            <a:r>
              <a:rPr lang="zh-CN" altLang="en-US" b="1" dirty="0">
                <a:solidFill>
                  <a:srgbClr val="FF0000"/>
                </a:solidFill>
                <a:latin typeface="宋体" pitchFamily="2" charset="-122"/>
                <a:ea typeface="楷体" panose="02010609060101010101" pitchFamily="49" charset="-122"/>
              </a:rPr>
              <a:t>执法组织</a:t>
            </a:r>
            <a:r>
              <a:rPr lang="zh-CN" altLang="en-US" b="1" dirty="0">
                <a:latin typeface="宋体" pitchFamily="2" charset="-122"/>
                <a:ea typeface="楷体" panose="02010609060101010101" pitchFamily="49" charset="-122"/>
              </a:rPr>
              <a:t>：</a:t>
            </a:r>
          </a:p>
          <a:p>
            <a:pPr lvl="1"/>
            <a:r>
              <a:rPr lang="zh-CN" altLang="en-US" dirty="0">
                <a:latin typeface="宋体" pitchFamily="2" charset="-122"/>
              </a:rPr>
              <a:t>公安机关</a:t>
            </a:r>
            <a:r>
              <a:rPr lang="en-US" altLang="zh-CN" dirty="0">
                <a:latin typeface="宋体" pitchFamily="2" charset="-122"/>
              </a:rPr>
              <a:t>——</a:t>
            </a:r>
            <a:r>
              <a:rPr lang="zh-CN" altLang="en-US" dirty="0">
                <a:latin typeface="宋体" pitchFamily="2" charset="-122"/>
              </a:rPr>
              <a:t>案件侦查、拘留、执行逮捕、预审</a:t>
            </a:r>
          </a:p>
          <a:p>
            <a:pPr lvl="1"/>
            <a:r>
              <a:rPr lang="zh-CN" altLang="en-US" dirty="0">
                <a:latin typeface="宋体" pitchFamily="2" charset="-122"/>
              </a:rPr>
              <a:t>人民检察院</a:t>
            </a:r>
            <a:r>
              <a:rPr lang="en-US" altLang="zh-CN" dirty="0">
                <a:latin typeface="宋体" pitchFamily="2" charset="-122"/>
              </a:rPr>
              <a:t>——</a:t>
            </a:r>
            <a:r>
              <a:rPr lang="zh-CN" altLang="en-US" dirty="0">
                <a:latin typeface="宋体" pitchFamily="2" charset="-122"/>
              </a:rPr>
              <a:t>检察、批准逮捕、由检察院直接受理的案件的侦查、提起公诉</a:t>
            </a:r>
          </a:p>
          <a:p>
            <a:pPr lvl="1"/>
            <a:r>
              <a:rPr lang="zh-CN" altLang="en-US" dirty="0">
                <a:latin typeface="宋体" pitchFamily="2" charset="-122"/>
              </a:rPr>
              <a:t>人民法院</a:t>
            </a:r>
            <a:r>
              <a:rPr lang="en-US" altLang="zh-CN" dirty="0">
                <a:latin typeface="宋体" pitchFamily="2" charset="-122"/>
              </a:rPr>
              <a:t>——</a:t>
            </a:r>
            <a:r>
              <a:rPr lang="zh-CN" altLang="en-US" dirty="0">
                <a:latin typeface="宋体" pitchFamily="2" charset="-122"/>
              </a:rPr>
              <a:t>审判</a:t>
            </a:r>
          </a:p>
          <a:p>
            <a:pPr lvl="1"/>
            <a:r>
              <a:rPr lang="zh-CN" altLang="en-US" dirty="0">
                <a:latin typeface="宋体" pitchFamily="2" charset="-122"/>
              </a:rPr>
              <a:t>国家安全机关</a:t>
            </a:r>
            <a:r>
              <a:rPr lang="en-US" altLang="zh-CN" dirty="0">
                <a:latin typeface="宋体" pitchFamily="2" charset="-122"/>
              </a:rPr>
              <a:t>——</a:t>
            </a:r>
            <a:r>
              <a:rPr lang="zh-CN" altLang="en-US" dirty="0">
                <a:latin typeface="宋体" pitchFamily="2" charset="-122"/>
              </a:rPr>
              <a:t>处理危害国家安全的刑事事件</a:t>
            </a:r>
          </a:p>
          <a:p>
            <a:pPr lvl="1"/>
            <a:r>
              <a:rPr lang="zh-CN" altLang="en-US" dirty="0">
                <a:latin typeface="宋体" pitchFamily="2" charset="-122"/>
              </a:rPr>
              <a:t>工商行政管理局</a:t>
            </a:r>
          </a:p>
          <a:p>
            <a:pPr lvl="1"/>
            <a:r>
              <a:rPr lang="zh-CN" altLang="en-US" dirty="0">
                <a:latin typeface="宋体" pitchFamily="2" charset="-122"/>
              </a:rPr>
              <a:t>税务局</a:t>
            </a:r>
          </a:p>
          <a:p>
            <a:pPr lvl="1"/>
            <a:r>
              <a:rPr lang="zh-CN" altLang="en-US" b="1" dirty="0">
                <a:solidFill>
                  <a:srgbClr val="FF0000"/>
                </a:solidFill>
                <a:latin typeface="宋体" pitchFamily="2" charset="-122"/>
              </a:rPr>
              <a:t>城管</a:t>
            </a:r>
          </a:p>
        </p:txBody>
      </p:sp>
      <p:sp>
        <p:nvSpPr>
          <p:cNvPr id="6" name="标题 5"/>
          <p:cNvSpPr>
            <a:spLocks noGrp="1"/>
          </p:cNvSpPr>
          <p:nvPr>
            <p:ph type="title"/>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1"/>
          </p:nvPr>
        </p:nvSpPr>
        <p:spPr/>
        <p:txBody>
          <a:bodyPr/>
          <a:lstStyle/>
          <a:p>
            <a:r>
              <a:rPr lang="zh-CN" altLang="en-US"/>
              <a:t>信息安全法律法规</a:t>
            </a:r>
          </a:p>
        </p:txBody>
      </p:sp>
      <p:sp>
        <p:nvSpPr>
          <p:cNvPr id="211971" name="Rectangle 3"/>
          <p:cNvSpPr>
            <a:spLocks noGrp="1" noChangeArrowheads="1"/>
          </p:cNvSpPr>
          <p:nvPr>
            <p:ph type="body" idx="1"/>
          </p:nvPr>
        </p:nvSpPr>
        <p:spPr/>
        <p:txBody>
          <a:bodyPr/>
          <a:lstStyle/>
          <a:p>
            <a:r>
              <a:rPr lang="zh-CN" altLang="en-US" b="1" dirty="0">
                <a:solidFill>
                  <a:srgbClr val="FF0000"/>
                </a:solidFill>
                <a:latin typeface="宋体" pitchFamily="2" charset="-122"/>
                <a:ea typeface="楷体" panose="02010609060101010101" pitchFamily="49" charset="-122"/>
              </a:rPr>
              <a:t>执法部门</a:t>
            </a:r>
            <a:r>
              <a:rPr lang="zh-CN" altLang="en-US" b="1" dirty="0">
                <a:latin typeface="宋体" pitchFamily="2" charset="-122"/>
                <a:ea typeface="楷体" panose="02010609060101010101" pitchFamily="49" charset="-122"/>
              </a:rPr>
              <a:t>比较多，一般指行政执法。</a:t>
            </a:r>
            <a:endParaRPr lang="en-US" altLang="zh-CN" b="1" dirty="0">
              <a:latin typeface="宋体" pitchFamily="2" charset="-122"/>
              <a:ea typeface="楷体" panose="02010609060101010101" pitchFamily="49" charset="-122"/>
            </a:endParaRPr>
          </a:p>
          <a:p>
            <a:r>
              <a:rPr lang="zh-CN" altLang="en-US" b="1" dirty="0">
                <a:latin typeface="宋体" pitchFamily="2" charset="-122"/>
                <a:ea typeface="楷体" panose="02010609060101010101" pitchFamily="49" charset="-122"/>
              </a:rPr>
              <a:t>公安部门有：国保、治安、出入境、巡警、交管、消防、边防、网监；</a:t>
            </a:r>
            <a:endParaRPr lang="en-US" altLang="zh-CN" b="1" dirty="0">
              <a:latin typeface="宋体" pitchFamily="2" charset="-122"/>
              <a:ea typeface="楷体" panose="02010609060101010101" pitchFamily="49" charset="-122"/>
            </a:endParaRPr>
          </a:p>
          <a:p>
            <a:r>
              <a:rPr lang="zh-CN" altLang="en-US" b="1" dirty="0">
                <a:latin typeface="宋体" pitchFamily="2" charset="-122"/>
                <a:ea typeface="楷体" panose="02010609060101010101" pitchFamily="49" charset="-122"/>
              </a:rPr>
              <a:t>交通部门有：公路、水路、海上、港口；</a:t>
            </a:r>
            <a:endParaRPr lang="en-US" altLang="zh-CN" b="1" dirty="0">
              <a:latin typeface="宋体" pitchFamily="2" charset="-122"/>
              <a:ea typeface="楷体" panose="02010609060101010101" pitchFamily="49" charset="-122"/>
            </a:endParaRPr>
          </a:p>
          <a:p>
            <a:r>
              <a:rPr lang="zh-CN" altLang="en-US" b="1" dirty="0">
                <a:latin typeface="宋体" pitchFamily="2" charset="-122"/>
                <a:ea typeface="楷体" panose="02010609060101010101" pitchFamily="49" charset="-122"/>
              </a:rPr>
              <a:t>文化部门有：市场、互联网络；工商部门；</a:t>
            </a:r>
            <a:endParaRPr lang="en-US" altLang="zh-CN" b="1" dirty="0">
              <a:latin typeface="宋体" pitchFamily="2" charset="-122"/>
              <a:ea typeface="楷体" panose="02010609060101010101" pitchFamily="49" charset="-122"/>
            </a:endParaRPr>
          </a:p>
          <a:p>
            <a:r>
              <a:rPr lang="zh-CN" altLang="en-US" b="1" dirty="0">
                <a:latin typeface="宋体" pitchFamily="2" charset="-122"/>
                <a:ea typeface="楷体" panose="02010609060101010101" pitchFamily="49" charset="-122"/>
              </a:rPr>
              <a:t>税务部门；林业部门；水利部门；环保部门；广电部门；海关部门；计生部门；安监部门；气象部门：防雷；卫生部门：防疫；建设部门：城管；物价部门；质监部门；药监部门；烟草部门等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7"/>
          <p:cNvSpPr>
            <a:spLocks noGrp="1"/>
          </p:cNvSpPr>
          <p:nvPr>
            <p:ph type="sldNum" sz="quarter" idx="12"/>
          </p:nvPr>
        </p:nvSpPr>
        <p:spPr bwMode="auto">
          <a:noFill/>
          <a:ln>
            <a:miter lim="800000"/>
            <a:headEnd/>
            <a:tailEnd/>
          </a:ln>
        </p:spPr>
        <p:txBody>
          <a:bodyPr/>
          <a:lstStyle/>
          <a:p>
            <a:fld id="{28D704A0-376B-47A9-817F-C0312AFBAC6E}" type="slidenum">
              <a:rPr lang="zh-CN" altLang="en-US" smtClean="0"/>
              <a:pPr/>
              <a:t>2</a:t>
            </a:fld>
            <a:endParaRPr lang="zh-CN" altLang="en-US"/>
          </a:p>
        </p:txBody>
      </p:sp>
      <p:sp>
        <p:nvSpPr>
          <p:cNvPr id="38915" name="标题 1"/>
          <p:cNvSpPr>
            <a:spLocks noGrp="1"/>
          </p:cNvSpPr>
          <p:nvPr>
            <p:ph type="title" idx="4294967295"/>
          </p:nvPr>
        </p:nvSpPr>
        <p:spPr>
          <a:xfrm>
            <a:off x="571472" y="274638"/>
            <a:ext cx="7658128" cy="1143000"/>
          </a:xfrm>
        </p:spPr>
        <p:txBody>
          <a:bodyPr/>
          <a:lstStyle/>
          <a:p>
            <a:pPr algn="l" eaLnBrk="1" hangingPunct="1"/>
            <a:r>
              <a:rPr sz="2800" dirty="0">
                <a:solidFill>
                  <a:srgbClr val="C00000"/>
                </a:solidFill>
                <a:latin typeface="楷体_GB2312" pitchFamily="49" charset="-122"/>
                <a:ea typeface="楷体_GB2312" pitchFamily="49" charset="-122"/>
              </a:rPr>
              <a:t>主要内容</a:t>
            </a:r>
          </a:p>
        </p:txBody>
      </p:sp>
      <p:sp>
        <p:nvSpPr>
          <p:cNvPr id="3076" name="内容占位符 2"/>
          <p:cNvSpPr>
            <a:spLocks noGrp="1"/>
          </p:cNvSpPr>
          <p:nvPr>
            <p:ph idx="4294967295"/>
          </p:nvPr>
        </p:nvSpPr>
        <p:spPr>
          <a:xfrm>
            <a:off x="928688" y="1571625"/>
            <a:ext cx="5686425" cy="4751388"/>
          </a:xfrm>
        </p:spPr>
        <p:txBody>
          <a:bodyPr/>
          <a:lstStyle/>
          <a:p>
            <a:pPr eaLnBrk="1" hangingPunct="1">
              <a:lnSpc>
                <a:spcPct val="150000"/>
              </a:lnSpc>
              <a:buFont typeface="Arial" charset="0"/>
              <a:buNone/>
              <a:defRPr/>
            </a:pPr>
            <a:r>
              <a:rPr b="1" dirty="0">
                <a:solidFill>
                  <a:schemeClr val="tx1">
                    <a:lumMod val="75000"/>
                    <a:lumOff val="25000"/>
                  </a:schemeClr>
                </a:solidFill>
                <a:latin typeface="楷体_GB2312" pitchFamily="49" charset="-122"/>
                <a:ea typeface="楷体_GB2312" pitchFamily="49" charset="-122"/>
              </a:rPr>
              <a:t>一、</a:t>
            </a:r>
            <a:r>
              <a:rPr lang="zh-CN" altLang="en-US" b="1" dirty="0">
                <a:solidFill>
                  <a:schemeClr val="tx1">
                    <a:lumMod val="75000"/>
                    <a:lumOff val="25000"/>
                  </a:schemeClr>
                </a:solidFill>
                <a:latin typeface="楷体_GB2312" pitchFamily="49" charset="-122"/>
                <a:ea typeface="楷体_GB2312" pitchFamily="49" charset="-122"/>
              </a:rPr>
              <a:t>法律运行与责任</a:t>
            </a:r>
            <a:endParaRPr lang="en-US" altLang="zh-CN" b="1" dirty="0">
              <a:solidFill>
                <a:schemeClr val="tx1">
                  <a:lumMod val="75000"/>
                  <a:lumOff val="25000"/>
                </a:schemeClr>
              </a:solidFill>
              <a:latin typeface="楷体_GB2312" pitchFamily="49" charset="-122"/>
              <a:ea typeface="楷体_GB2312" pitchFamily="49" charset="-122"/>
            </a:endParaRPr>
          </a:p>
          <a:p>
            <a:pPr eaLnBrk="1" hangingPunct="1">
              <a:lnSpc>
                <a:spcPct val="150000"/>
              </a:lnSpc>
              <a:buNone/>
              <a:defRPr/>
            </a:pPr>
            <a:r>
              <a:rPr b="1" dirty="0">
                <a:solidFill>
                  <a:schemeClr val="tx1">
                    <a:lumMod val="75000"/>
                    <a:lumOff val="25000"/>
                  </a:schemeClr>
                </a:solidFill>
                <a:latin typeface="楷体_GB2312" pitchFamily="49" charset="-122"/>
                <a:ea typeface="楷体_GB2312" pitchFamily="49" charset="-122"/>
              </a:rPr>
              <a:t>二、</a:t>
            </a:r>
            <a:r>
              <a:rPr lang="zh-CN" altLang="en-US" b="1" dirty="0">
                <a:solidFill>
                  <a:schemeClr val="tx1">
                    <a:lumMod val="75000"/>
                    <a:lumOff val="25000"/>
                  </a:schemeClr>
                </a:solidFill>
                <a:latin typeface="楷体_GB2312" pitchFamily="49" charset="-122"/>
                <a:ea typeface="楷体_GB2312" pitchFamily="49" charset="-122"/>
              </a:rPr>
              <a:t>我国网络安全的法律环境</a:t>
            </a:r>
            <a:endParaRPr lang="en-US" b="1" dirty="0">
              <a:solidFill>
                <a:schemeClr val="tx1">
                  <a:lumMod val="75000"/>
                  <a:lumOff val="25000"/>
                </a:schemeClr>
              </a:solidFill>
              <a:latin typeface="楷体_GB2312" pitchFamily="49" charset="-122"/>
              <a:ea typeface="楷体_GB2312" pitchFamily="49" charset="-122"/>
            </a:endParaRPr>
          </a:p>
          <a:p>
            <a:pPr eaLnBrk="1" hangingPunct="1">
              <a:lnSpc>
                <a:spcPct val="150000"/>
              </a:lnSpc>
              <a:buNone/>
              <a:defRPr/>
            </a:pPr>
            <a:r>
              <a:rPr lang="zh-CN" altLang="en-US" b="1" dirty="0">
                <a:solidFill>
                  <a:schemeClr val="tx1">
                    <a:lumMod val="75000"/>
                    <a:lumOff val="25000"/>
                  </a:schemeClr>
                </a:solidFill>
                <a:latin typeface="楷体_GB2312" pitchFamily="49" charset="-122"/>
                <a:ea typeface="楷体_GB2312" pitchFamily="49" charset="-122"/>
              </a:rPr>
              <a:t>三</a:t>
            </a:r>
            <a:r>
              <a:rPr b="1" dirty="0">
                <a:solidFill>
                  <a:schemeClr val="tx1">
                    <a:lumMod val="75000"/>
                    <a:lumOff val="25000"/>
                  </a:schemeClr>
                </a:solidFill>
                <a:latin typeface="楷体_GB2312" pitchFamily="49" charset="-122"/>
                <a:ea typeface="楷体_GB2312" pitchFamily="49" charset="-122"/>
              </a:rPr>
              <a:t>、</a:t>
            </a:r>
            <a:r>
              <a:rPr lang="zh-CN" altLang="en-US" b="1" dirty="0">
                <a:solidFill>
                  <a:schemeClr val="tx1">
                    <a:lumMod val="75000"/>
                    <a:lumOff val="25000"/>
                  </a:schemeClr>
                </a:solidFill>
                <a:latin typeface="楷体_GB2312" pitchFamily="49" charset="-122"/>
                <a:ea typeface="楷体_GB2312" pitchFamily="49" charset="-122"/>
              </a:rPr>
              <a:t>网络安全相关法律法规（研讨）</a:t>
            </a:r>
            <a:endParaRPr lang="en-US" altLang="zh-CN" b="1" dirty="0">
              <a:solidFill>
                <a:schemeClr val="tx1">
                  <a:lumMod val="75000"/>
                  <a:lumOff val="25000"/>
                </a:schemeClr>
              </a:solidFill>
              <a:latin typeface="楷体_GB2312" pitchFamily="49" charset="-122"/>
              <a:ea typeface="楷体_GB2312" pitchFamily="49" charset="-122"/>
            </a:endParaRPr>
          </a:p>
          <a:p>
            <a:pPr eaLnBrk="1" hangingPunct="1">
              <a:lnSpc>
                <a:spcPct val="150000"/>
              </a:lnSpc>
              <a:buFont typeface="Arial" charset="0"/>
              <a:buNone/>
              <a:defRPr/>
            </a:pPr>
            <a:endParaRPr lang="en-US" altLang="zh-CN" sz="2000" b="1" dirty="0">
              <a:solidFill>
                <a:schemeClr val="tx1">
                  <a:lumMod val="75000"/>
                  <a:lumOff val="25000"/>
                </a:schemeClr>
              </a:solidFill>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1"/>
          </p:nvPr>
        </p:nvSpPr>
        <p:spPr/>
        <p:txBody>
          <a:bodyPr/>
          <a:lstStyle/>
          <a:p>
            <a:r>
              <a:rPr lang="zh-CN" altLang="en-US"/>
              <a:t>信息安全法律法规</a:t>
            </a:r>
          </a:p>
        </p:txBody>
      </p:sp>
      <p:sp>
        <p:nvSpPr>
          <p:cNvPr id="202755" name="Rectangle 3"/>
          <p:cNvSpPr>
            <a:spLocks noGrp="1" noChangeArrowheads="1"/>
          </p:cNvSpPr>
          <p:nvPr>
            <p:ph type="body" idx="1"/>
          </p:nvPr>
        </p:nvSpPr>
        <p:spPr>
          <a:xfrm>
            <a:off x="685800" y="1295400"/>
            <a:ext cx="8001000" cy="4724400"/>
          </a:xfrm>
        </p:spPr>
        <p:txBody>
          <a:bodyPr/>
          <a:lstStyle/>
          <a:p>
            <a:pPr>
              <a:buFont typeface="Wingdings" pitchFamily="2" charset="2"/>
              <a:buNone/>
            </a:pPr>
            <a:r>
              <a:rPr lang="zh-CN" altLang="en-US" b="1" dirty="0">
                <a:latin typeface="宋体" pitchFamily="2" charset="-122"/>
                <a:ea typeface="楷体" panose="02010609060101010101" pitchFamily="49" charset="-122"/>
              </a:rPr>
              <a:t>美国的执法组织：</a:t>
            </a:r>
          </a:p>
          <a:p>
            <a:pPr lvl="1"/>
            <a:r>
              <a:rPr lang="zh-CN" altLang="en-US" dirty="0">
                <a:latin typeface="宋体" pitchFamily="2" charset="-122"/>
              </a:rPr>
              <a:t>联邦调查局（</a:t>
            </a:r>
            <a:r>
              <a:rPr lang="en-US" altLang="zh-CN" dirty="0">
                <a:latin typeface="宋体" pitchFamily="2" charset="-122"/>
              </a:rPr>
              <a:t>FBI</a:t>
            </a:r>
            <a:r>
              <a:rPr lang="zh-CN" altLang="en-US" dirty="0">
                <a:latin typeface="宋体" pitchFamily="2" charset="-122"/>
              </a:rPr>
              <a:t>，</a:t>
            </a:r>
            <a:r>
              <a:rPr lang="en-US" altLang="zh-CN" dirty="0">
                <a:latin typeface="宋体" pitchFamily="2" charset="-122"/>
              </a:rPr>
              <a:t>Federal Bureau of Investigation</a:t>
            </a:r>
            <a:r>
              <a:rPr lang="zh-CN" altLang="en-US" dirty="0">
                <a:latin typeface="宋体" pitchFamily="2" charset="-122"/>
              </a:rPr>
              <a:t>）</a:t>
            </a:r>
          </a:p>
          <a:p>
            <a:pPr lvl="1">
              <a:buFont typeface="Wingdings" pitchFamily="2" charset="2"/>
              <a:buNone/>
            </a:pPr>
            <a:r>
              <a:rPr lang="zh-CN" altLang="en-US" dirty="0">
                <a:latin typeface="宋体" pitchFamily="2" charset="-122"/>
              </a:rPr>
              <a:t>	打击美国境内的</a:t>
            </a:r>
            <a:endParaRPr lang="en-US" altLang="zh-CN" dirty="0">
              <a:latin typeface="宋体" pitchFamily="2" charset="-122"/>
            </a:endParaRPr>
          </a:p>
          <a:p>
            <a:pPr lvl="1">
              <a:buFont typeface="Wingdings" pitchFamily="2" charset="2"/>
              <a:buNone/>
            </a:pPr>
            <a:r>
              <a:rPr lang="zh-CN" altLang="en-US" dirty="0">
                <a:latin typeface="宋体" pitchFamily="2" charset="-122"/>
              </a:rPr>
              <a:t>重大犯罪</a:t>
            </a:r>
            <a:r>
              <a:rPr lang="en-US" altLang="zh-CN" dirty="0">
                <a:latin typeface="宋体" pitchFamily="2" charset="-122"/>
              </a:rPr>
              <a:t>, </a:t>
            </a:r>
            <a:r>
              <a:rPr lang="zh-CN" altLang="en-US" dirty="0">
                <a:latin typeface="宋体" pitchFamily="2" charset="-122"/>
              </a:rPr>
              <a:t>支持美国法律</a:t>
            </a:r>
          </a:p>
        </p:txBody>
      </p:sp>
      <p:pic>
        <p:nvPicPr>
          <p:cNvPr id="202759" name="Picture 7"/>
          <p:cNvPicPr>
            <a:picLocks noChangeAspect="1" noChangeArrowheads="1"/>
          </p:cNvPicPr>
          <p:nvPr/>
        </p:nvPicPr>
        <p:blipFill>
          <a:blip r:embed="rId2" cstate="print"/>
          <a:srcRect/>
          <a:stretch>
            <a:fillRect/>
          </a:stretch>
        </p:blipFill>
        <p:spPr bwMode="auto">
          <a:xfrm>
            <a:off x="5489205" y="2391810"/>
            <a:ext cx="3291938" cy="339939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1"/>
          </p:nvPr>
        </p:nvSpPr>
        <p:spPr/>
        <p:txBody>
          <a:bodyPr/>
          <a:lstStyle/>
          <a:p>
            <a:r>
              <a:rPr lang="zh-CN" altLang="en-US"/>
              <a:t>信息安全法律法规</a:t>
            </a:r>
          </a:p>
        </p:txBody>
      </p:sp>
      <p:sp>
        <p:nvSpPr>
          <p:cNvPr id="203779" name="Rectangle 3"/>
          <p:cNvSpPr>
            <a:spLocks noGrp="1" noChangeArrowheads="1"/>
          </p:cNvSpPr>
          <p:nvPr>
            <p:ph type="body" idx="1"/>
          </p:nvPr>
        </p:nvSpPr>
        <p:spPr/>
        <p:txBody>
          <a:bodyPr/>
          <a:lstStyle/>
          <a:p>
            <a:pPr lvl="1"/>
            <a:r>
              <a:rPr lang="zh-CN" altLang="en-US" sz="3400" b="1" dirty="0"/>
              <a:t>中央情报局</a:t>
            </a:r>
            <a:r>
              <a:rPr lang="zh-CN" altLang="en-US" sz="3000" b="1" dirty="0"/>
              <a:t>（</a:t>
            </a:r>
            <a:r>
              <a:rPr lang="en-US" altLang="zh-CN" sz="3000" b="1" dirty="0"/>
              <a:t>CIA</a:t>
            </a:r>
            <a:r>
              <a:rPr lang="zh-CN" altLang="en-US" sz="3000" b="1" dirty="0"/>
              <a:t>，</a:t>
            </a:r>
            <a:r>
              <a:rPr lang="en-US" altLang="zh-CN" sz="3000" b="1" dirty="0"/>
              <a:t>Central Intelligence Agency</a:t>
            </a:r>
            <a:r>
              <a:rPr lang="zh-CN" altLang="en-US" sz="3000" b="1" dirty="0"/>
              <a:t>）</a:t>
            </a:r>
          </a:p>
          <a:p>
            <a:pPr lvl="1">
              <a:buFont typeface="Wingdings" pitchFamily="2" charset="2"/>
              <a:buNone/>
            </a:pPr>
            <a:r>
              <a:rPr lang="zh-CN" altLang="en-US" sz="3000" b="1" dirty="0"/>
              <a:t>	      美国最大的情报机构</a:t>
            </a:r>
            <a:r>
              <a:rPr lang="en-US" altLang="zh-CN" sz="3000" b="1" dirty="0"/>
              <a:t>,</a:t>
            </a:r>
          </a:p>
          <a:p>
            <a:pPr lvl="1">
              <a:buFont typeface="Wingdings" pitchFamily="2" charset="2"/>
              <a:buNone/>
            </a:pPr>
            <a:r>
              <a:rPr lang="zh-CN" altLang="en-US" sz="3000" b="1" dirty="0"/>
              <a:t>收集和分析关于国外政府、</a:t>
            </a:r>
            <a:endParaRPr lang="en-US" altLang="zh-CN" sz="3000" b="1" dirty="0"/>
          </a:p>
          <a:p>
            <a:pPr lvl="1">
              <a:buFont typeface="Wingdings" pitchFamily="2" charset="2"/>
              <a:buNone/>
            </a:pPr>
            <a:r>
              <a:rPr lang="zh-CN" altLang="en-US" sz="3000" b="1" dirty="0"/>
              <a:t>公司和个人在政治、文化、</a:t>
            </a:r>
            <a:endParaRPr lang="en-US" altLang="zh-CN" sz="3000" b="1" dirty="0"/>
          </a:p>
          <a:p>
            <a:pPr lvl="1">
              <a:buFont typeface="Wingdings" pitchFamily="2" charset="2"/>
              <a:buNone/>
            </a:pPr>
            <a:r>
              <a:rPr lang="zh-CN" altLang="en-US" sz="3000" b="1" dirty="0"/>
              <a:t>科技等方面的情报，包括因</a:t>
            </a:r>
            <a:endParaRPr lang="en-US" altLang="zh-CN" sz="3000" b="1" dirty="0"/>
          </a:p>
          <a:p>
            <a:pPr lvl="1">
              <a:buFont typeface="Wingdings" pitchFamily="2" charset="2"/>
              <a:buNone/>
            </a:pPr>
            <a:r>
              <a:rPr lang="zh-CN" altLang="en-US" sz="3000" b="1" dirty="0"/>
              <a:t>需要而采用的间谍行动。</a:t>
            </a:r>
          </a:p>
        </p:txBody>
      </p:sp>
      <p:pic>
        <p:nvPicPr>
          <p:cNvPr id="203781" name="Picture 5" descr="11763011407540283_small"/>
          <p:cNvPicPr>
            <a:picLocks noChangeAspect="1" noChangeArrowheads="1"/>
          </p:cNvPicPr>
          <p:nvPr/>
        </p:nvPicPr>
        <p:blipFill>
          <a:blip r:embed="rId2" cstate="print"/>
          <a:srcRect/>
          <a:stretch>
            <a:fillRect/>
          </a:stretch>
        </p:blipFill>
        <p:spPr bwMode="auto">
          <a:xfrm>
            <a:off x="5486400" y="2641600"/>
            <a:ext cx="3302000" cy="3302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1"/>
          </p:nvPr>
        </p:nvSpPr>
        <p:spPr/>
        <p:txBody>
          <a:bodyPr/>
          <a:lstStyle/>
          <a:p>
            <a:r>
              <a:rPr lang="zh-CN" altLang="en-US"/>
              <a:t>信息安全法律法规</a:t>
            </a:r>
          </a:p>
        </p:txBody>
      </p:sp>
      <p:sp>
        <p:nvSpPr>
          <p:cNvPr id="204803" name="Rectangle 3"/>
          <p:cNvSpPr>
            <a:spLocks noGrp="1" noChangeArrowheads="1"/>
          </p:cNvSpPr>
          <p:nvPr>
            <p:ph type="body" idx="1"/>
          </p:nvPr>
        </p:nvSpPr>
        <p:spPr/>
        <p:txBody>
          <a:bodyPr/>
          <a:lstStyle/>
          <a:p>
            <a:pPr lvl="1"/>
            <a:r>
              <a:rPr lang="zh-CN" altLang="en-US" sz="3400" dirty="0"/>
              <a:t>国家安全局（ </a:t>
            </a:r>
            <a:r>
              <a:rPr lang="en-US" altLang="zh-CN" sz="3400" dirty="0"/>
              <a:t>NSA, National Security Agency</a:t>
            </a:r>
            <a:r>
              <a:rPr lang="zh-CN" altLang="en-US" sz="3400" dirty="0"/>
              <a:t>） </a:t>
            </a:r>
          </a:p>
          <a:p>
            <a:pPr>
              <a:buFont typeface="Wingdings" pitchFamily="2" charset="2"/>
              <a:buNone/>
            </a:pPr>
            <a:r>
              <a:rPr lang="zh-CN" altLang="en-US" sz="3400" b="1" dirty="0">
                <a:latin typeface="Footlight MT Light" panose="0204060206030A020304" pitchFamily="18" charset="0"/>
                <a:ea typeface="楷体" panose="02010609060101010101" pitchFamily="49" charset="-122"/>
              </a:rPr>
              <a:t>		保障电讯安全和收集国外情报；借助各种手段进行全球无线电技术侦察；</a:t>
            </a:r>
            <a:endParaRPr lang="en-US" altLang="zh-CN" sz="3400" b="1" dirty="0">
              <a:latin typeface="Footlight MT Light" panose="0204060206030A020304" pitchFamily="18" charset="0"/>
              <a:ea typeface="楷体" panose="02010609060101010101" pitchFamily="49" charset="-122"/>
            </a:endParaRPr>
          </a:p>
          <a:p>
            <a:pPr>
              <a:buFont typeface="Wingdings" pitchFamily="2" charset="2"/>
              <a:buNone/>
            </a:pPr>
            <a:r>
              <a:rPr lang="zh-CN" altLang="en-US" sz="3400" b="1" dirty="0">
                <a:latin typeface="Footlight MT Light" panose="0204060206030A020304" pitchFamily="18" charset="0"/>
                <a:ea typeface="楷体" panose="02010609060101010101" pitchFamily="49" charset="-122"/>
              </a:rPr>
              <a:t>负责破译世界各国的密码信息；</a:t>
            </a:r>
            <a:endParaRPr lang="en-US" altLang="zh-CN" sz="3400" b="1" dirty="0">
              <a:latin typeface="Footlight MT Light" panose="0204060206030A020304" pitchFamily="18" charset="0"/>
              <a:ea typeface="楷体" panose="02010609060101010101" pitchFamily="49" charset="-122"/>
            </a:endParaRPr>
          </a:p>
          <a:p>
            <a:pPr>
              <a:buFont typeface="Wingdings" pitchFamily="2" charset="2"/>
              <a:buNone/>
            </a:pPr>
            <a:r>
              <a:rPr lang="zh-CN" altLang="en-US" sz="3400" b="1" dirty="0">
                <a:latin typeface="Footlight MT Light" panose="0204060206030A020304" pitchFamily="18" charset="0"/>
                <a:ea typeface="楷体" panose="02010609060101010101" pitchFamily="49" charset="-122"/>
              </a:rPr>
              <a:t>编制美国国家机关使用的密码；</a:t>
            </a:r>
            <a:endParaRPr lang="en-US" altLang="zh-CN" sz="3400" b="1" dirty="0">
              <a:latin typeface="Footlight MT Light" panose="0204060206030A020304" pitchFamily="18" charset="0"/>
              <a:ea typeface="楷体" panose="02010609060101010101" pitchFamily="49" charset="-122"/>
            </a:endParaRPr>
          </a:p>
          <a:p>
            <a:pPr>
              <a:buFont typeface="Wingdings" pitchFamily="2" charset="2"/>
              <a:buNone/>
            </a:pPr>
            <a:r>
              <a:rPr lang="zh-CN" altLang="en-US" sz="3400" b="1" dirty="0">
                <a:latin typeface="Footlight MT Light" panose="0204060206030A020304" pitchFamily="18" charset="0"/>
                <a:ea typeface="楷体" panose="02010609060101010101" pitchFamily="49" charset="-122"/>
              </a:rPr>
              <a:t>控制着整个间谍卫星网和世界各地的监听站。</a:t>
            </a:r>
          </a:p>
          <a:p>
            <a:endParaRPr lang="en-US" altLang="zh-CN" b="1" dirty="0"/>
          </a:p>
        </p:txBody>
      </p:sp>
      <p:pic>
        <p:nvPicPr>
          <p:cNvPr id="204804" name="Picture 4" descr="11455974596764205"/>
          <p:cNvPicPr>
            <a:picLocks noChangeAspect="1" noChangeArrowheads="1"/>
          </p:cNvPicPr>
          <p:nvPr/>
        </p:nvPicPr>
        <p:blipFill>
          <a:blip r:embed="rId2" cstate="print"/>
          <a:srcRect/>
          <a:stretch>
            <a:fillRect/>
          </a:stretch>
        </p:blipFill>
        <p:spPr bwMode="auto">
          <a:xfrm>
            <a:off x="6248400" y="4005943"/>
            <a:ext cx="3471352" cy="254249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1"/>
          </p:nvPr>
        </p:nvSpPr>
        <p:spPr/>
        <p:txBody>
          <a:bodyPr/>
          <a:lstStyle/>
          <a:p>
            <a:r>
              <a:rPr lang="zh-CN" altLang="en-US"/>
              <a:t>信息安全法律法规</a:t>
            </a:r>
          </a:p>
        </p:txBody>
      </p:sp>
      <p:sp>
        <p:nvSpPr>
          <p:cNvPr id="205827" name="Rectangle 3"/>
          <p:cNvSpPr>
            <a:spLocks noGrp="1" noChangeArrowheads="1"/>
          </p:cNvSpPr>
          <p:nvPr>
            <p:ph type="body" idx="1"/>
          </p:nvPr>
        </p:nvSpPr>
        <p:spPr/>
        <p:txBody>
          <a:bodyPr/>
          <a:lstStyle/>
          <a:p>
            <a:r>
              <a:rPr lang="zh-CN" altLang="en-US" sz="3400" b="1" dirty="0">
                <a:latin typeface="Footlight MT Light" panose="0204060206030A020304" pitchFamily="18" charset="0"/>
                <a:ea typeface="楷体" panose="02010609060101010101" pitchFamily="49" charset="-122"/>
              </a:rPr>
              <a:t>国土安全部（ </a:t>
            </a:r>
            <a:r>
              <a:rPr lang="en-US" altLang="zh-CN" sz="3400" b="1" dirty="0">
                <a:latin typeface="Footlight MT Light" panose="0204060206030A020304" pitchFamily="18" charset="0"/>
                <a:ea typeface="楷体" panose="02010609060101010101" pitchFamily="49" charset="-122"/>
              </a:rPr>
              <a:t>DHS , Department of Homeland Security</a:t>
            </a:r>
            <a:r>
              <a:rPr lang="zh-CN" altLang="en-US" sz="3400" b="1" dirty="0">
                <a:latin typeface="Footlight MT Light" panose="0204060206030A020304" pitchFamily="18" charset="0"/>
                <a:ea typeface="楷体" panose="02010609060101010101" pitchFamily="49" charset="-122"/>
              </a:rPr>
              <a:t>）</a:t>
            </a:r>
          </a:p>
          <a:p>
            <a:pPr>
              <a:buFont typeface="Wingdings" pitchFamily="2" charset="2"/>
              <a:buNone/>
            </a:pPr>
            <a:r>
              <a:rPr lang="zh-CN" altLang="en-US" sz="3400" b="1" dirty="0">
                <a:latin typeface="Footlight MT Light" panose="0204060206030A020304" pitchFamily="18" charset="0"/>
                <a:ea typeface="楷体" panose="02010609060101010101" pitchFamily="49" charset="-122"/>
              </a:rPr>
              <a:t>		  负责国内安全及防止恐怖活动</a:t>
            </a:r>
            <a:r>
              <a:rPr lang="en-US" altLang="zh-CN" sz="3400" b="1" dirty="0">
                <a:latin typeface="Footlight MT Light" panose="0204060206030A020304" pitchFamily="18" charset="0"/>
                <a:ea typeface="楷体" panose="02010609060101010101" pitchFamily="49" charset="-122"/>
              </a:rPr>
              <a:t>,</a:t>
            </a:r>
            <a:r>
              <a:rPr lang="zh-CN" altLang="en-US" sz="3400" b="1" dirty="0">
                <a:latin typeface="Footlight MT Light" panose="0204060206030A020304" pitchFamily="18" charset="0"/>
                <a:ea typeface="楷体" panose="02010609060101010101" pitchFamily="49" charset="-122"/>
              </a:rPr>
              <a:t>是</a:t>
            </a:r>
            <a:r>
              <a:rPr lang="en-US" altLang="zh-CN" sz="3400" b="1" dirty="0">
                <a:latin typeface="Footlight MT Light" panose="0204060206030A020304" pitchFamily="18" charset="0"/>
                <a:ea typeface="楷体" panose="02010609060101010101" pitchFamily="49" charset="-122"/>
              </a:rPr>
              <a:t>911</a:t>
            </a:r>
            <a:r>
              <a:rPr lang="zh-CN" altLang="en-US" sz="3400" b="1" dirty="0">
                <a:latin typeface="Footlight MT Light" panose="0204060206030A020304" pitchFamily="18" charset="0"/>
                <a:ea typeface="楷体" panose="02010609060101010101" pitchFamily="49" charset="-122"/>
              </a:rPr>
              <a:t>事件之后新成立的美国联邦执法部门。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24</a:t>
            </a:fld>
            <a:endParaRPr lang="en-US" altLang="zh-CN"/>
          </a:p>
        </p:txBody>
      </p:sp>
      <p:sp>
        <p:nvSpPr>
          <p:cNvPr id="7" name="矩形 6"/>
          <p:cNvSpPr/>
          <p:nvPr/>
        </p:nvSpPr>
        <p:spPr>
          <a:xfrm>
            <a:off x="580495" y="2355897"/>
            <a:ext cx="8064896" cy="1938992"/>
          </a:xfrm>
          <a:prstGeom prst="rect">
            <a:avLst/>
          </a:prstGeom>
        </p:spPr>
        <p:txBody>
          <a:bodyPr wrap="square">
            <a:spAutoFit/>
          </a:bodyPr>
          <a:lstStyle/>
          <a:p>
            <a:pPr hangingPunct="0">
              <a:lnSpc>
                <a:spcPct val="150000"/>
              </a:lnSpc>
              <a:buFont typeface="Wingdings" pitchFamily="2" charset="2"/>
              <a:buChar char="ü"/>
            </a:pPr>
            <a:endParaRPr lang="en-US" altLang="zh-CN" sz="2000" dirty="0">
              <a:latin typeface="微软雅黑" pitchFamily="34" charset="-122"/>
              <a:ea typeface="微软雅黑" pitchFamily="34" charset="-122"/>
            </a:endParaRPr>
          </a:p>
          <a:p>
            <a:pPr hangingPunct="0">
              <a:lnSpc>
                <a:spcPct val="150000"/>
              </a:lnSpc>
              <a:buFont typeface="Wingdings" pitchFamily="2" charset="2"/>
              <a:buChar char="ü"/>
            </a:pPr>
            <a:endParaRPr lang="zh-CN" altLang="en-US" sz="2000" dirty="0">
              <a:latin typeface="微软雅黑" pitchFamily="34" charset="-122"/>
              <a:ea typeface="微软雅黑" pitchFamily="34" charset="-122"/>
            </a:endParaRPr>
          </a:p>
          <a:p>
            <a:pPr hangingPunct="0">
              <a:lnSpc>
                <a:spcPct val="150000"/>
              </a:lnSpc>
            </a:pPr>
            <a:endParaRPr lang="en-US" altLang="zh-CN" sz="2000" dirty="0">
              <a:latin typeface="微软雅黑" pitchFamily="34" charset="-122"/>
              <a:ea typeface="微软雅黑" pitchFamily="34" charset="-122"/>
            </a:endParaRPr>
          </a:p>
          <a:p>
            <a:pPr hangingPunct="0">
              <a:lnSpc>
                <a:spcPct val="150000"/>
              </a:lnSpc>
            </a:pPr>
            <a:endParaRPr lang="zh-CN" altLang="en-US" sz="2000" dirty="0">
              <a:latin typeface="微软雅黑" pitchFamily="34" charset="-122"/>
              <a:ea typeface="微软雅黑" pitchFamily="34" charset="-122"/>
            </a:endParaRPr>
          </a:p>
        </p:txBody>
      </p:sp>
      <p:sp>
        <p:nvSpPr>
          <p:cNvPr id="8" name="标题 7"/>
          <p:cNvSpPr>
            <a:spLocks noGrp="1"/>
          </p:cNvSpPr>
          <p:nvPr>
            <p:ph type="title"/>
          </p:nvPr>
        </p:nvSpPr>
        <p:spPr/>
        <p:txBody>
          <a:bodyPr/>
          <a:lstStyle/>
          <a:p>
            <a:r>
              <a:rPr lang="zh-CN" altLang="en-US" dirty="0"/>
              <a:t>法律责任</a:t>
            </a:r>
          </a:p>
        </p:txBody>
      </p:sp>
      <p:sp>
        <p:nvSpPr>
          <p:cNvPr id="12" name="矩形 11"/>
          <p:cNvSpPr/>
          <p:nvPr/>
        </p:nvSpPr>
        <p:spPr>
          <a:xfrm>
            <a:off x="371475" y="1785939"/>
            <a:ext cx="8062842" cy="2400657"/>
          </a:xfrm>
          <a:prstGeom prst="rect">
            <a:avLst/>
          </a:prstGeom>
        </p:spPr>
        <p:txBody>
          <a:bodyPr wrap="square">
            <a:spAutoFit/>
          </a:bodyPr>
          <a:lstStyle/>
          <a:p>
            <a:pPr marL="342900" indent="-342900" eaLnBrk="0" hangingPunct="0">
              <a:lnSpc>
                <a:spcPct val="150000"/>
              </a:lnSpc>
              <a:buClr>
                <a:schemeClr val="tx2"/>
              </a:buClr>
              <a:buSzPct val="70000"/>
              <a:buFont typeface="Wingdings" pitchFamily="2" charset="2"/>
              <a:buChar char="ü"/>
            </a:pPr>
            <a:r>
              <a:rPr lang="zh-CN" altLang="en-US" sz="2000" dirty="0">
                <a:latin typeface="微软雅黑" pitchFamily="34" charset="-122"/>
                <a:ea typeface="微软雅黑" panose="020B0503020204020204" pitchFamily="34" charset="-122"/>
              </a:rPr>
              <a:t>法律责任是指因违反了</a:t>
            </a:r>
            <a:r>
              <a:rPr lang="zh-CN" altLang="en-US" sz="2000" dirty="0">
                <a:latin typeface="微软雅黑" pitchFamily="34" charset="-122"/>
                <a:ea typeface="微软雅黑" panose="020B0503020204020204" pitchFamily="34" charset="-122"/>
                <a:hlinkClick r:id="rId2"/>
              </a:rPr>
              <a:t>法定义务</a:t>
            </a:r>
            <a:r>
              <a:rPr lang="zh-CN" altLang="en-US" sz="2000" dirty="0">
                <a:latin typeface="微软雅黑" pitchFamily="34" charset="-122"/>
                <a:ea typeface="微软雅黑" panose="020B0503020204020204" pitchFamily="34" charset="-122"/>
              </a:rPr>
              <a:t>或</a:t>
            </a:r>
            <a:r>
              <a:rPr lang="zh-CN" altLang="en-US" sz="2000" dirty="0">
                <a:latin typeface="微软雅黑" pitchFamily="34" charset="-122"/>
                <a:ea typeface="微软雅黑" panose="020B0503020204020204" pitchFamily="34" charset="-122"/>
                <a:hlinkClick r:id="rId3"/>
              </a:rPr>
              <a:t>契约</a:t>
            </a:r>
            <a:r>
              <a:rPr lang="zh-CN" altLang="en-US" sz="2000" dirty="0">
                <a:latin typeface="微软雅黑" pitchFamily="34" charset="-122"/>
                <a:ea typeface="微软雅黑" panose="020B0503020204020204" pitchFamily="34" charset="-122"/>
              </a:rPr>
              <a:t>义务（第一性义务），或不当行使法律权利、权力所产生的，由行为人承担的不利后果。</a:t>
            </a:r>
            <a:endParaRPr lang="en-US" altLang="zh-CN" sz="2000" dirty="0">
              <a:latin typeface="微软雅黑" pitchFamily="34" charset="-122"/>
              <a:ea typeface="微软雅黑" panose="020B0503020204020204" pitchFamily="34" charset="-122"/>
            </a:endParaRPr>
          </a:p>
          <a:p>
            <a:pPr marL="342900" indent="-342900" eaLnBrk="0" hangingPunct="0">
              <a:lnSpc>
                <a:spcPct val="150000"/>
              </a:lnSpc>
              <a:buClr>
                <a:schemeClr val="tx2"/>
              </a:buClr>
              <a:buSzPct val="70000"/>
              <a:buFont typeface="Wingdings" pitchFamily="2" charset="2"/>
              <a:buChar char="ü"/>
            </a:pPr>
            <a:r>
              <a:rPr lang="zh-CN" altLang="en-US" sz="2000" dirty="0">
                <a:latin typeface="微软雅黑" pitchFamily="34" charset="-122"/>
                <a:ea typeface="微软雅黑" panose="020B0503020204020204" pitchFamily="34" charset="-122"/>
              </a:rPr>
              <a:t>定义：法律责任是由特定法律事实所引起的对损害予以补偿、强制履行或接受惩罚的特殊义务（第二性义务）。</a:t>
            </a:r>
            <a:endParaRPr lang="en-US" altLang="zh-CN" sz="2000" dirty="0">
              <a:latin typeface="微软雅黑" pitchFamily="34" charset="-122"/>
              <a:ea typeface="微软雅黑" panose="020B0503020204020204" pitchFamily="34" charset="-122"/>
            </a:endParaRPr>
          </a:p>
          <a:p>
            <a:pPr marL="342900" indent="-342900" eaLnBrk="0" hangingPunct="0">
              <a:lnSpc>
                <a:spcPct val="150000"/>
              </a:lnSpc>
              <a:buClr>
                <a:schemeClr val="tx2"/>
              </a:buClr>
              <a:buSzPct val="70000"/>
              <a:buFont typeface="Wingdings" pitchFamily="2" charset="2"/>
              <a:buChar char="ü"/>
            </a:pPr>
            <a:r>
              <a:rPr lang="zh-CN" altLang="en-US" sz="2000" dirty="0">
                <a:latin typeface="微软雅黑" pitchFamily="34" charset="-122"/>
                <a:ea typeface="微软雅黑" panose="020B0503020204020204" pitchFamily="34" charset="-122"/>
              </a:rPr>
              <a:t>亦即由于违反第一性义务而引起的第二性义务。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spcBef>
                <a:spcPct val="0"/>
              </a:spcBef>
              <a:buFont typeface="Wingdings" pitchFamily="2" charset="2"/>
              <a:buChar char="ü"/>
            </a:pPr>
            <a:r>
              <a:rPr lang="zh-CN" altLang="en-US" sz="2000" dirty="0">
                <a:latin typeface="微软雅黑" pitchFamily="34" charset="-122"/>
              </a:rPr>
              <a:t>特点：</a:t>
            </a:r>
            <a:endParaRPr lang="en-US" altLang="zh-CN" sz="2000" dirty="0">
              <a:latin typeface="微软雅黑" pitchFamily="34" charset="-122"/>
            </a:endParaRPr>
          </a:p>
          <a:p>
            <a:pPr>
              <a:lnSpc>
                <a:spcPct val="150000"/>
              </a:lnSpc>
              <a:spcBef>
                <a:spcPct val="0"/>
              </a:spcBef>
              <a:buNone/>
            </a:pPr>
            <a:r>
              <a:rPr lang="en-US" altLang="zh-CN" sz="2000" dirty="0">
                <a:latin typeface="微软雅黑" pitchFamily="34" charset="-122"/>
              </a:rPr>
              <a:t>1</a:t>
            </a:r>
            <a:r>
              <a:rPr lang="zh-CN" altLang="en-US" sz="2000" dirty="0">
                <a:latin typeface="微软雅黑" pitchFamily="34" charset="-122"/>
              </a:rPr>
              <a:t>、法律责任首先表示一种因违反法律上的义务（包括</a:t>
            </a:r>
            <a:r>
              <a:rPr lang="zh-CN" altLang="en-US" sz="2000" dirty="0">
                <a:latin typeface="微软雅黑" pitchFamily="34" charset="-122"/>
                <a:hlinkClick r:id="rId2"/>
              </a:rPr>
              <a:t>违约</a:t>
            </a:r>
            <a:r>
              <a:rPr lang="zh-CN" altLang="en-US" sz="2000" dirty="0">
                <a:latin typeface="微软雅黑" pitchFamily="34" charset="-122"/>
              </a:rPr>
              <a:t>等）关系而形成的责任关系，它是以法律义务的存在为前提的。</a:t>
            </a:r>
          </a:p>
          <a:p>
            <a:pPr>
              <a:lnSpc>
                <a:spcPct val="150000"/>
              </a:lnSpc>
              <a:spcBef>
                <a:spcPct val="0"/>
              </a:spcBef>
              <a:buNone/>
            </a:pPr>
            <a:r>
              <a:rPr lang="en-US" altLang="zh-CN" sz="2000" dirty="0">
                <a:latin typeface="微软雅黑" pitchFamily="34" charset="-122"/>
              </a:rPr>
              <a:t>2</a:t>
            </a:r>
            <a:r>
              <a:rPr lang="zh-CN" altLang="en-US" sz="2000" dirty="0">
                <a:latin typeface="微软雅黑" pitchFamily="34" charset="-122"/>
              </a:rPr>
              <a:t>、法律责任还表示为一种责任方式，即承担不利后果。</a:t>
            </a:r>
          </a:p>
          <a:p>
            <a:pPr>
              <a:lnSpc>
                <a:spcPct val="150000"/>
              </a:lnSpc>
              <a:spcBef>
                <a:spcPct val="0"/>
              </a:spcBef>
              <a:buNone/>
            </a:pPr>
            <a:r>
              <a:rPr lang="en-US" altLang="zh-CN" sz="2000" dirty="0">
                <a:latin typeface="微软雅黑" pitchFamily="34" charset="-122"/>
              </a:rPr>
              <a:t>3</a:t>
            </a:r>
            <a:r>
              <a:rPr lang="zh-CN" altLang="en-US" sz="2000" dirty="0">
                <a:latin typeface="微软雅黑" pitchFamily="34" charset="-122"/>
              </a:rPr>
              <a:t>、法律责任具有内在逻辑性，即存在</a:t>
            </a:r>
            <a:r>
              <a:rPr lang="zh-CN" altLang="en-US" sz="2000" dirty="0">
                <a:solidFill>
                  <a:srgbClr val="FF0000"/>
                </a:solidFill>
                <a:latin typeface="微软雅黑" pitchFamily="34" charset="-122"/>
              </a:rPr>
              <a:t>前因与后果的逻辑关系</a:t>
            </a:r>
            <a:r>
              <a:rPr lang="zh-CN" altLang="en-US" sz="2000" dirty="0">
                <a:latin typeface="微软雅黑" pitchFamily="34" charset="-122"/>
              </a:rPr>
              <a:t>。</a:t>
            </a:r>
          </a:p>
          <a:p>
            <a:pPr>
              <a:lnSpc>
                <a:spcPct val="150000"/>
              </a:lnSpc>
              <a:spcBef>
                <a:spcPct val="0"/>
              </a:spcBef>
              <a:buNone/>
            </a:pPr>
            <a:r>
              <a:rPr lang="en-US" altLang="zh-CN" sz="2000" dirty="0">
                <a:latin typeface="微软雅黑" pitchFamily="34" charset="-122"/>
              </a:rPr>
              <a:t>4</a:t>
            </a:r>
            <a:r>
              <a:rPr lang="zh-CN" altLang="en-US" sz="2000" dirty="0">
                <a:latin typeface="微软雅黑" pitchFamily="34" charset="-122"/>
              </a:rPr>
              <a:t>、法律责任的追究是由</a:t>
            </a:r>
            <a:r>
              <a:rPr lang="zh-CN" altLang="en-US" sz="2000" dirty="0">
                <a:solidFill>
                  <a:srgbClr val="FF0000"/>
                </a:solidFill>
                <a:latin typeface="微软雅黑" pitchFamily="34" charset="-122"/>
              </a:rPr>
              <a:t>国家强制力实施或者潜在保证</a:t>
            </a:r>
            <a:r>
              <a:rPr lang="zh-CN" altLang="en-US" sz="2000" dirty="0">
                <a:latin typeface="微软雅黑" pitchFamily="34" charset="-122"/>
              </a:rPr>
              <a:t>的。</a:t>
            </a:r>
          </a:p>
          <a:p>
            <a:pPr>
              <a:lnSpc>
                <a:spcPct val="150000"/>
              </a:lnSpc>
              <a:spcBef>
                <a:spcPct val="0"/>
              </a:spcBef>
              <a:buFont typeface="Wingdings" pitchFamily="2" charset="2"/>
              <a:buChar char="ü"/>
            </a:pPr>
            <a:r>
              <a:rPr lang="zh-CN" altLang="en-US" sz="2000" dirty="0">
                <a:latin typeface="微软雅黑" pitchFamily="34" charset="-122"/>
              </a:rPr>
              <a:t>分类：根据</a:t>
            </a:r>
            <a:r>
              <a:rPr lang="zh-CN" altLang="en-US" sz="2000" dirty="0">
                <a:latin typeface="微软雅黑" pitchFamily="34" charset="-122"/>
                <a:hlinkClick r:id="rId3"/>
              </a:rPr>
              <a:t>违法行为</a:t>
            </a:r>
            <a:r>
              <a:rPr lang="zh-CN" altLang="en-US" sz="2000" dirty="0">
                <a:latin typeface="微软雅黑" pitchFamily="34" charset="-122"/>
              </a:rPr>
              <a:t>所违反的法律的性质， 可以把法律责任分为</a:t>
            </a:r>
            <a:r>
              <a:rPr lang="zh-CN" altLang="en-US" sz="2000" dirty="0">
                <a:latin typeface="微软雅黑" pitchFamily="34" charset="-122"/>
                <a:hlinkClick r:id="rId4"/>
              </a:rPr>
              <a:t>民事责任</a:t>
            </a:r>
            <a:r>
              <a:rPr lang="zh-CN" altLang="en-US" sz="2000" dirty="0">
                <a:latin typeface="微软雅黑" pitchFamily="34" charset="-122"/>
              </a:rPr>
              <a:t>、</a:t>
            </a:r>
            <a:r>
              <a:rPr lang="zh-CN" altLang="en-US" sz="2000" dirty="0">
                <a:latin typeface="微软雅黑" pitchFamily="34" charset="-122"/>
                <a:hlinkClick r:id="rId5"/>
              </a:rPr>
              <a:t>行政责任</a:t>
            </a:r>
            <a:r>
              <a:rPr lang="zh-CN" altLang="en-US" sz="2000" dirty="0">
                <a:latin typeface="微软雅黑" pitchFamily="34" charset="-122"/>
              </a:rPr>
              <a:t>、</a:t>
            </a:r>
            <a:r>
              <a:rPr lang="zh-CN" altLang="en-US" sz="2000" dirty="0">
                <a:latin typeface="微软雅黑" pitchFamily="34" charset="-122"/>
                <a:hlinkClick r:id="rId6"/>
              </a:rPr>
              <a:t>经济法责任</a:t>
            </a:r>
            <a:r>
              <a:rPr lang="zh-CN" altLang="en-US" sz="2000" dirty="0">
                <a:latin typeface="微软雅黑" pitchFamily="34" charset="-122"/>
              </a:rPr>
              <a:t>、刑事责任、</a:t>
            </a:r>
            <a:r>
              <a:rPr lang="zh-CN" altLang="en-US" sz="2000" dirty="0">
                <a:latin typeface="微软雅黑" pitchFamily="34" charset="-122"/>
                <a:hlinkClick r:id="rId7"/>
              </a:rPr>
              <a:t>违宪责任</a:t>
            </a:r>
            <a:r>
              <a:rPr lang="zh-CN" altLang="en-US" sz="2000" dirty="0">
                <a:latin typeface="微软雅黑" pitchFamily="34" charset="-122"/>
              </a:rPr>
              <a:t>和国家赔偿责任。</a:t>
            </a:r>
          </a:p>
          <a:p>
            <a:endParaRPr lang="zh-CN" altLang="en-US" dirty="0"/>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42889" y="2243138"/>
            <a:ext cx="8443912" cy="3883025"/>
          </a:xfrm>
        </p:spPr>
        <p:txBody>
          <a:bodyPr/>
          <a:lstStyle/>
          <a:p>
            <a:pPr>
              <a:lnSpc>
                <a:spcPct val="150000"/>
              </a:lnSpc>
              <a:spcBef>
                <a:spcPct val="0"/>
              </a:spcBef>
              <a:buNone/>
            </a:pPr>
            <a:r>
              <a:rPr lang="zh-CN" altLang="en-US" sz="2000" dirty="0">
                <a:latin typeface="微软雅黑" pitchFamily="34" charset="-122"/>
              </a:rPr>
              <a:t>      民事责任是指由于违反民事法律、违约或者由于民法规定所应承担的一种法律责任。</a:t>
            </a:r>
          </a:p>
          <a:p>
            <a:pPr>
              <a:lnSpc>
                <a:spcPct val="150000"/>
              </a:lnSpc>
              <a:spcBef>
                <a:spcPct val="0"/>
              </a:spcBef>
              <a:buNone/>
            </a:pPr>
            <a:r>
              <a:rPr lang="zh-CN" altLang="en-US" sz="2000" dirty="0">
                <a:latin typeface="微软雅黑" pitchFamily="34" charset="-122"/>
              </a:rPr>
              <a:t>      包括：停止侵害、排除妨碍、消除危险、返还财产、恢复原状、修理、重作、更换、赔偿损失、支付违约金、消除影响、恢复名誉、赔礼道歉等。</a:t>
            </a: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26</a:t>
            </a:fld>
            <a:endParaRPr lang="en-US" altLang="zh-CN" dirty="0"/>
          </a:p>
        </p:txBody>
      </p:sp>
      <p:grpSp>
        <p:nvGrpSpPr>
          <p:cNvPr id="7" name="Group 41"/>
          <p:cNvGrpSpPr>
            <a:grpSpLocks/>
          </p:cNvGrpSpPr>
          <p:nvPr/>
        </p:nvGrpSpPr>
        <p:grpSpPr bwMode="auto">
          <a:xfrm>
            <a:off x="809625" y="1392074"/>
            <a:ext cx="5099856" cy="502838"/>
            <a:chOff x="1536" y="1899"/>
            <a:chExt cx="2736" cy="288"/>
          </a:xfrm>
        </p:grpSpPr>
        <p:sp>
          <p:nvSpPr>
            <p:cNvPr id="8"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9"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民事责任</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72955" y="1282891"/>
            <a:ext cx="8871046" cy="4611262"/>
          </a:xfrm>
        </p:spPr>
        <p:txBody>
          <a:bodyPr/>
          <a:lstStyle/>
          <a:p>
            <a:pPr defTabSz="958850">
              <a:lnSpc>
                <a:spcPct val="150000"/>
              </a:lnSpc>
              <a:spcBef>
                <a:spcPct val="0"/>
              </a:spcBef>
              <a:buSzPct val="80000"/>
              <a:buNone/>
            </a:pPr>
            <a:r>
              <a:rPr lang="zh-CN" altLang="zh-CN" sz="2000" b="1" dirty="0"/>
              <a:t>民事法律调整的对象 </a:t>
            </a:r>
          </a:p>
          <a:p>
            <a:pPr defTabSz="958850">
              <a:lnSpc>
                <a:spcPct val="150000"/>
              </a:lnSpc>
              <a:spcBef>
                <a:spcPct val="0"/>
              </a:spcBef>
              <a:buSzPct val="80000"/>
              <a:buFont typeface="Wingdings" pitchFamily="2" charset="2"/>
              <a:buChar char="ü"/>
            </a:pPr>
            <a:r>
              <a:rPr lang="zh-CN" altLang="zh-CN" sz="2000" dirty="0"/>
              <a:t>民事法律简称民法，是调整</a:t>
            </a:r>
            <a:r>
              <a:rPr lang="zh-CN" altLang="zh-CN" sz="2000" dirty="0">
                <a:solidFill>
                  <a:srgbClr val="FF0000"/>
                </a:solidFill>
              </a:rPr>
              <a:t>平等主体</a:t>
            </a:r>
            <a:r>
              <a:rPr lang="zh-CN" altLang="zh-CN" sz="2000" dirty="0"/>
              <a:t>之间的</a:t>
            </a:r>
            <a:r>
              <a:rPr lang="zh-CN" altLang="zh-CN" sz="2000" dirty="0">
                <a:solidFill>
                  <a:srgbClr val="FF0000"/>
                </a:solidFill>
              </a:rPr>
              <a:t>财产关系和人身关系</a:t>
            </a:r>
            <a:r>
              <a:rPr lang="zh-CN" altLang="zh-CN" sz="2000" dirty="0"/>
              <a:t>的行为规范的总称。在我国除《中华人民共和国</a:t>
            </a:r>
            <a:r>
              <a:rPr lang="en-US" altLang="zh-CN" sz="2000" dirty="0" err="1">
                <a:hlinkClick r:id="rId2"/>
              </a:rPr>
              <a:t>民法通则</a:t>
            </a:r>
            <a:r>
              <a:rPr lang="zh-CN" altLang="zh-CN" sz="2000" dirty="0"/>
              <a:t>》外，还包括大量的民事法规。</a:t>
            </a:r>
            <a:endParaRPr lang="en-US" altLang="zh-CN" sz="2000" dirty="0"/>
          </a:p>
          <a:p>
            <a:pPr defTabSz="958850">
              <a:lnSpc>
                <a:spcPct val="150000"/>
              </a:lnSpc>
              <a:spcBef>
                <a:spcPct val="0"/>
              </a:spcBef>
              <a:buSzPct val="80000"/>
              <a:buFont typeface="Wingdings" pitchFamily="2" charset="2"/>
              <a:buChar char="ü"/>
            </a:pPr>
            <a:r>
              <a:rPr lang="zh-CN" altLang="zh-CN" sz="2000" dirty="0"/>
              <a:t>民法调整的对象。 </a:t>
            </a:r>
          </a:p>
          <a:p>
            <a:pPr defTabSz="958850">
              <a:lnSpc>
                <a:spcPct val="150000"/>
              </a:lnSpc>
              <a:spcBef>
                <a:spcPct val="0"/>
              </a:spcBef>
              <a:buSzPct val="80000"/>
            </a:pPr>
            <a:r>
              <a:rPr lang="zh-CN" altLang="zh-CN" sz="2000" dirty="0">
                <a:solidFill>
                  <a:srgbClr val="FF0000"/>
                </a:solidFill>
              </a:rPr>
              <a:t>平等主体之间的财产关系</a:t>
            </a:r>
            <a:r>
              <a:rPr lang="zh-CN" altLang="zh-CN" sz="2000" dirty="0"/>
              <a:t>。民法只调整民事活动中互不隶属、法律上居于平等地位的当事人之间的财产关系，这种关系具有平等、自愿、有偿的特点。</a:t>
            </a:r>
          </a:p>
          <a:p>
            <a:pPr defTabSz="958850">
              <a:lnSpc>
                <a:spcPct val="150000"/>
              </a:lnSpc>
              <a:spcBef>
                <a:spcPct val="0"/>
              </a:spcBef>
              <a:buSzPct val="80000"/>
            </a:pPr>
            <a:r>
              <a:rPr lang="en-US" altLang="zh-CN" sz="2000" dirty="0">
                <a:solidFill>
                  <a:srgbClr val="FF0000"/>
                </a:solidFill>
              </a:rPr>
              <a:t> </a:t>
            </a:r>
            <a:r>
              <a:rPr lang="zh-CN" altLang="zh-CN" sz="2000" dirty="0">
                <a:solidFill>
                  <a:srgbClr val="FF0000"/>
                </a:solidFill>
              </a:rPr>
              <a:t>平等主体间的人身关系</a:t>
            </a:r>
            <a:r>
              <a:rPr lang="zh-CN" altLang="zh-CN" sz="2000" dirty="0"/>
              <a:t>。这种关系包括两个方面：基于权利主体的人格因素而产生的关系，例如公民的生命、健康、肖象、荣誉等；基于权利主体身份的特别而产生的关系，例如著作、发明、发现、专利、商标等。此种关系与人身不可分离，不具有直接的财产关系但都可以带来物质财富。</a:t>
            </a:r>
            <a:endParaRPr lang="en-US" altLang="zh-CN" sz="2000" dirty="0"/>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BE3A4-1D38-49E1-90BA-DAEA842813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BBEA48-AABC-4AE3-96A1-586D3FC982E2}"/>
              </a:ext>
            </a:extLst>
          </p:cNvPr>
          <p:cNvSpPr>
            <a:spLocks noGrp="1"/>
          </p:cNvSpPr>
          <p:nvPr>
            <p:ph idx="1"/>
          </p:nvPr>
        </p:nvSpPr>
        <p:spPr/>
        <p:txBody>
          <a:bodyPr/>
          <a:lstStyle/>
          <a:p>
            <a:r>
              <a:rPr lang="en-US" altLang="zh-CN" dirty="0"/>
              <a:t>《</a:t>
            </a:r>
            <a:r>
              <a:rPr lang="zh-CN" altLang="en-US" dirty="0"/>
              <a:t>中华人民共和国民法典</a:t>
            </a:r>
            <a:r>
              <a:rPr lang="en-US" altLang="zh-CN" dirty="0"/>
              <a:t>》</a:t>
            </a:r>
          </a:p>
          <a:p>
            <a:pPr>
              <a:buFont typeface="Wingdings" panose="05000000000000000000" pitchFamily="2" charset="2"/>
              <a:buChar char="ü"/>
            </a:pPr>
            <a:r>
              <a:rPr lang="en-US" altLang="zh-CN" sz="2000" dirty="0"/>
              <a:t>2014</a:t>
            </a:r>
            <a:r>
              <a:rPr lang="zh-CN" altLang="en-US" sz="2000" dirty="0"/>
              <a:t>年党的十八届四中全会作出“编纂民法典”的重大决定</a:t>
            </a:r>
            <a:endParaRPr lang="en-US" altLang="zh-CN" sz="2000" dirty="0"/>
          </a:p>
          <a:p>
            <a:pPr>
              <a:buFont typeface="Wingdings" panose="05000000000000000000" pitchFamily="2" charset="2"/>
              <a:buChar char="ü"/>
            </a:pPr>
            <a:r>
              <a:rPr lang="en-US" altLang="zh-CN" sz="2000" dirty="0"/>
              <a:t>2017</a:t>
            </a:r>
            <a:r>
              <a:rPr lang="zh-CN" altLang="en-US" sz="2000" dirty="0"/>
              <a:t>年</a:t>
            </a:r>
            <a:r>
              <a:rPr lang="en-US" altLang="zh-CN" sz="2000" dirty="0"/>
              <a:t>3</a:t>
            </a:r>
            <a:r>
              <a:rPr lang="zh-CN" altLang="en-US" sz="2000" dirty="0"/>
              <a:t>月十二届全国人大五次会议表决通过作为民法典总纲的</a:t>
            </a:r>
            <a:r>
              <a:rPr lang="en-US" altLang="zh-CN" sz="2000" dirty="0"/>
              <a:t>《</a:t>
            </a:r>
            <a:r>
              <a:rPr lang="zh-CN" altLang="en-US" sz="2000" dirty="0"/>
              <a:t>中华人民共和国民法总则</a:t>
            </a:r>
            <a:r>
              <a:rPr lang="en-US" altLang="zh-CN" sz="2000" dirty="0"/>
              <a:t>》</a:t>
            </a:r>
          </a:p>
          <a:p>
            <a:pPr>
              <a:buFont typeface="Wingdings" panose="05000000000000000000" pitchFamily="2" charset="2"/>
              <a:buChar char="ü"/>
            </a:pPr>
            <a:r>
              <a:rPr lang="en-US" altLang="zh-CN" sz="2000" dirty="0"/>
              <a:t>2020</a:t>
            </a:r>
            <a:r>
              <a:rPr lang="zh-CN" altLang="en-US" sz="2000" dirty="0"/>
              <a:t>年</a:t>
            </a:r>
            <a:r>
              <a:rPr lang="en-US" altLang="zh-CN" sz="2000" dirty="0"/>
              <a:t>6</a:t>
            </a:r>
            <a:r>
              <a:rPr lang="zh-CN" altLang="en-US" sz="2000" dirty="0"/>
              <a:t>月</a:t>
            </a:r>
            <a:r>
              <a:rPr lang="en-US" altLang="zh-CN" sz="2000" dirty="0"/>
              <a:t>1</a:t>
            </a:r>
            <a:r>
              <a:rPr lang="zh-CN" altLang="en-US" sz="2000" dirty="0"/>
              <a:t>日颁布。</a:t>
            </a:r>
            <a:r>
              <a:rPr lang="en-US" altLang="zh-CN" sz="2000" dirty="0"/>
              <a:t>2021</a:t>
            </a:r>
            <a:r>
              <a:rPr lang="zh-CN" altLang="en-US" sz="2000" dirty="0"/>
              <a:t>年</a:t>
            </a:r>
            <a:r>
              <a:rPr lang="en-US" altLang="zh-CN" sz="2000" dirty="0"/>
              <a:t>1</a:t>
            </a:r>
            <a:r>
              <a:rPr lang="zh-CN" altLang="en-US" sz="2000" dirty="0"/>
              <a:t>月</a:t>
            </a:r>
            <a:r>
              <a:rPr lang="en-US" altLang="zh-CN" sz="2000" dirty="0"/>
              <a:t>1</a:t>
            </a:r>
            <a:r>
              <a:rPr lang="zh-CN" altLang="en-US" sz="2000" dirty="0"/>
              <a:t>日执行。</a:t>
            </a:r>
            <a:endParaRPr lang="en-US" altLang="zh-CN" sz="2000" dirty="0"/>
          </a:p>
          <a:p>
            <a:pPr>
              <a:buFont typeface="Wingdings" panose="05000000000000000000" pitchFamily="2" charset="2"/>
              <a:buChar char="ü"/>
            </a:pPr>
            <a:r>
              <a:rPr lang="zh-CN" altLang="en-US" sz="2000" dirty="0"/>
              <a:t>全文共</a:t>
            </a:r>
            <a:r>
              <a:rPr lang="en-US" altLang="zh-CN" sz="2000" dirty="0"/>
              <a:t>1260</a:t>
            </a:r>
            <a:r>
              <a:rPr lang="zh-CN" altLang="en-US" sz="2000" dirty="0"/>
              <a:t>条、十万字</a:t>
            </a:r>
            <a:endParaRPr lang="en-US" altLang="zh-CN" sz="2000" dirty="0"/>
          </a:p>
          <a:p>
            <a:pPr>
              <a:buFont typeface="Wingdings" panose="05000000000000000000" pitchFamily="2" charset="2"/>
              <a:buChar char="ü"/>
            </a:pPr>
            <a:r>
              <a:rPr lang="zh-CN" altLang="en-US" sz="2000" dirty="0"/>
              <a:t>我国民法典采取了七编制体例，即由总则编、物权编、合同编、人格权编、婚姻家庭编、继承编、侵权责任编七编构成。它突破了传统大陆法系体系的安排，增设了人格权编和侵权责任编，这是我国民法典体系的重大创新。</a:t>
            </a:r>
            <a:endParaRPr lang="en-US" altLang="zh-CN" sz="2000" dirty="0"/>
          </a:p>
          <a:p>
            <a:pPr>
              <a:buFont typeface="Wingdings" panose="05000000000000000000" pitchFamily="2" charset="2"/>
              <a:buChar char="ü"/>
            </a:pPr>
            <a:r>
              <a:rPr lang="zh-CN" altLang="en-US" sz="2000" dirty="0"/>
              <a:t>人格权独立成编是我国民法典最重要的创新之一和最大亮点</a:t>
            </a:r>
            <a:endParaRPr lang="en-US" altLang="zh-CN" sz="2000" dirty="0"/>
          </a:p>
          <a:p>
            <a:pPr>
              <a:buFont typeface="Wingdings" panose="05000000000000000000" pitchFamily="2" charset="2"/>
              <a:buChar char="ü"/>
            </a:pPr>
            <a:endParaRPr lang="zh-CN" altLang="en-US" sz="2000" dirty="0"/>
          </a:p>
        </p:txBody>
      </p:sp>
      <p:sp>
        <p:nvSpPr>
          <p:cNvPr id="4" name="日期占位符 3">
            <a:extLst>
              <a:ext uri="{FF2B5EF4-FFF2-40B4-BE49-F238E27FC236}">
                <a16:creationId xmlns:a16="http://schemas.microsoft.com/office/drawing/2014/main" id="{E283F4A9-FAA3-404F-8F42-0000488F2088}"/>
              </a:ext>
            </a:extLst>
          </p:cNvPr>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a:extLst>
              <a:ext uri="{FF2B5EF4-FFF2-40B4-BE49-F238E27FC236}">
                <a16:creationId xmlns:a16="http://schemas.microsoft.com/office/drawing/2014/main" id="{CA9EC06E-115D-4773-AECF-ECF134FE9B78}"/>
              </a:ext>
            </a:extLst>
          </p:cNvPr>
          <p:cNvSpPr>
            <a:spLocks noGrp="1"/>
          </p:cNvSpPr>
          <p:nvPr>
            <p:ph type="ftr" sz="quarter" idx="11"/>
          </p:nvPr>
        </p:nvSpPr>
        <p:spPr/>
        <p:txBody>
          <a:bodyPr/>
          <a:lstStyle/>
          <a:p>
            <a:pPr>
              <a:defRPr/>
            </a:pPr>
            <a:endParaRPr lang="zh-CN" altLang="en-US"/>
          </a:p>
        </p:txBody>
      </p:sp>
      <p:sp>
        <p:nvSpPr>
          <p:cNvPr id="6" name="灯片编号占位符 5">
            <a:extLst>
              <a:ext uri="{FF2B5EF4-FFF2-40B4-BE49-F238E27FC236}">
                <a16:creationId xmlns:a16="http://schemas.microsoft.com/office/drawing/2014/main" id="{E627B01D-A7B9-4703-8754-629B1975CD2C}"/>
              </a:ext>
            </a:extLst>
          </p:cNvPr>
          <p:cNvSpPr>
            <a:spLocks noGrp="1"/>
          </p:cNvSpPr>
          <p:nvPr>
            <p:ph type="sldNum" sz="quarter" idx="12"/>
          </p:nvPr>
        </p:nvSpPr>
        <p:spPr/>
        <p:txBody>
          <a:bodyPr/>
          <a:lstStyle/>
          <a:p>
            <a:pPr>
              <a:defRPr/>
            </a:pPr>
            <a:fld id="{A880A7CD-8002-406E-A057-0386217540BB}" type="slidenum">
              <a:rPr lang="zh-CN" altLang="en-US" smtClean="0"/>
              <a:pPr>
                <a:defRPr/>
              </a:pPr>
              <a:t>28</a:t>
            </a:fld>
            <a:endParaRPr lang="en-US" altLang="zh-CN"/>
          </a:p>
        </p:txBody>
      </p:sp>
    </p:spTree>
    <p:extLst>
      <p:ext uri="{BB962C8B-B14F-4D97-AF65-F5344CB8AC3E}">
        <p14:creationId xmlns:p14="http://schemas.microsoft.com/office/powerpoint/2010/main" val="8989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72955" y="1323835"/>
            <a:ext cx="8679976" cy="4925161"/>
          </a:xfrm>
        </p:spPr>
        <p:txBody>
          <a:bodyPr/>
          <a:lstStyle/>
          <a:p>
            <a:pPr defTabSz="958850">
              <a:lnSpc>
                <a:spcPct val="150000"/>
              </a:lnSpc>
              <a:spcBef>
                <a:spcPct val="0"/>
              </a:spcBef>
              <a:buSzPct val="80000"/>
              <a:buFont typeface="Wingdings" pitchFamily="2" charset="2"/>
              <a:buChar char="ü"/>
            </a:pPr>
            <a:r>
              <a:rPr lang="zh-CN" altLang="zh-CN" sz="2000" dirty="0"/>
              <a:t>我国《</a:t>
            </a:r>
            <a:r>
              <a:rPr lang="en-US" altLang="zh-CN" sz="2000" dirty="0" err="1">
                <a:hlinkClick r:id="rId2"/>
              </a:rPr>
              <a:t>民法通则</a:t>
            </a:r>
            <a:r>
              <a:rPr lang="en-US" altLang="zh-CN" sz="2000" dirty="0"/>
              <a:t>》</a:t>
            </a:r>
            <a:r>
              <a:rPr lang="zh-CN" altLang="zh-CN" sz="2000" dirty="0"/>
              <a:t>第一百零六条第二款规定：</a:t>
            </a:r>
            <a:r>
              <a:rPr lang="en-US" altLang="zh-CN" sz="2000" dirty="0"/>
              <a:t>“</a:t>
            </a:r>
            <a:r>
              <a:rPr lang="zh-CN" altLang="zh-CN" sz="2000" dirty="0">
                <a:solidFill>
                  <a:srgbClr val="FF0000"/>
                </a:solidFill>
              </a:rPr>
              <a:t>公民、法人由于过错侵害国家的、集体的财产，侵害他人财产、人身的，应当承担民事责任</a:t>
            </a:r>
            <a:r>
              <a:rPr lang="zh-CN" altLang="zh-CN" sz="2000" dirty="0"/>
              <a:t>。</a:t>
            </a:r>
            <a:r>
              <a:rPr lang="en-US" altLang="zh-CN" sz="2000" dirty="0"/>
              <a:t>”</a:t>
            </a:r>
          </a:p>
          <a:p>
            <a:pPr defTabSz="958850">
              <a:lnSpc>
                <a:spcPct val="150000"/>
              </a:lnSpc>
              <a:spcBef>
                <a:spcPct val="0"/>
              </a:spcBef>
              <a:buSzPct val="80000"/>
              <a:buFont typeface="Wingdings" pitchFamily="2" charset="2"/>
              <a:buChar char="ü"/>
            </a:pPr>
            <a:r>
              <a:rPr lang="zh-CN" altLang="zh-CN" sz="2000" dirty="0"/>
              <a:t>这是我国法律对侵权责任的</a:t>
            </a:r>
            <a:r>
              <a:rPr lang="zh-CN" altLang="zh-CN" sz="2000" dirty="0">
                <a:solidFill>
                  <a:srgbClr val="FF0000"/>
                </a:solidFill>
              </a:rPr>
              <a:t>原则性规定</a:t>
            </a:r>
            <a:r>
              <a:rPr lang="zh-CN" altLang="zh-CN" sz="2000" dirty="0"/>
              <a:t>。 国家、集体、公民的权利内容比较广泛，不法行为的侵犯对象也相应地比较多，</a:t>
            </a:r>
            <a:r>
              <a:rPr lang="zh-CN" altLang="zh-CN" sz="2000" dirty="0">
                <a:solidFill>
                  <a:srgbClr val="FF0000"/>
                </a:solidFill>
              </a:rPr>
              <a:t>侵权行为的表现形式</a:t>
            </a:r>
            <a:r>
              <a:rPr lang="zh-CN" altLang="zh-CN" sz="2000" dirty="0"/>
              <a:t>也呈多样性</a:t>
            </a:r>
            <a:r>
              <a:rPr lang="zh-CN" altLang="en-US" sz="2000" dirty="0"/>
              <a:t>。</a:t>
            </a:r>
            <a:endParaRPr lang="en-US" altLang="zh-CN" sz="2000" dirty="0"/>
          </a:p>
          <a:p>
            <a:pPr defTabSz="958850">
              <a:lnSpc>
                <a:spcPct val="150000"/>
              </a:lnSpc>
              <a:spcBef>
                <a:spcPct val="0"/>
              </a:spcBef>
              <a:buSzPct val="80000"/>
              <a:buFont typeface="Wingdings" pitchFamily="2" charset="2"/>
              <a:buChar char="ü"/>
            </a:pPr>
            <a:r>
              <a:rPr lang="zh-CN" altLang="zh-CN" sz="2000" dirty="0"/>
              <a:t>例如，</a:t>
            </a:r>
            <a:endParaRPr lang="en-US" altLang="zh-CN" sz="2000" dirty="0"/>
          </a:p>
          <a:p>
            <a:pPr defTabSz="958850">
              <a:lnSpc>
                <a:spcPct val="150000"/>
              </a:lnSpc>
              <a:spcBef>
                <a:spcPct val="0"/>
              </a:spcBef>
              <a:buSzPct val="80000"/>
              <a:buNone/>
            </a:pPr>
            <a:r>
              <a:rPr lang="zh-CN" altLang="en-US" sz="2000" dirty="0"/>
              <a:t>          </a:t>
            </a:r>
            <a:r>
              <a:rPr lang="zh-CN" altLang="zh-CN" sz="2000" dirty="0"/>
              <a:t>对国家、集体、公民</a:t>
            </a:r>
            <a:r>
              <a:rPr lang="zh-CN" altLang="zh-CN" sz="2000" dirty="0">
                <a:solidFill>
                  <a:srgbClr val="FF0000"/>
                </a:solidFill>
              </a:rPr>
              <a:t>财产所有权</a:t>
            </a:r>
            <a:r>
              <a:rPr lang="zh-CN" altLang="zh-CN" sz="2000" dirty="0"/>
              <a:t>和与财产所有权有关的财产权的侵犯</a:t>
            </a:r>
            <a:r>
              <a:rPr lang="zh-CN" altLang="en-US" sz="2000" dirty="0"/>
              <a:t>           </a:t>
            </a:r>
            <a:endParaRPr lang="en-US" altLang="zh-CN" sz="2000" dirty="0"/>
          </a:p>
          <a:p>
            <a:pPr defTabSz="958850">
              <a:lnSpc>
                <a:spcPct val="150000"/>
              </a:lnSpc>
              <a:spcBef>
                <a:spcPct val="0"/>
              </a:spcBef>
              <a:buSzPct val="80000"/>
              <a:buNone/>
            </a:pPr>
            <a:r>
              <a:rPr lang="zh-CN" altLang="en-US" sz="2000" dirty="0"/>
              <a:t>          </a:t>
            </a:r>
            <a:r>
              <a:rPr lang="zh-CN" altLang="zh-CN" sz="2000" dirty="0"/>
              <a:t>对公民、法人知</a:t>
            </a:r>
            <a:r>
              <a:rPr lang="zh-CN" altLang="zh-CN" sz="2000" dirty="0">
                <a:solidFill>
                  <a:srgbClr val="FF0000"/>
                </a:solidFill>
              </a:rPr>
              <a:t>识产权</a:t>
            </a:r>
            <a:r>
              <a:rPr lang="zh-CN" altLang="zh-CN" sz="2000" dirty="0"/>
              <a:t>的侵犯</a:t>
            </a:r>
            <a:endParaRPr lang="en-US" altLang="zh-CN" sz="2000" dirty="0"/>
          </a:p>
          <a:p>
            <a:pPr defTabSz="958850">
              <a:lnSpc>
                <a:spcPct val="150000"/>
              </a:lnSpc>
              <a:spcBef>
                <a:spcPct val="0"/>
              </a:spcBef>
              <a:buSzPct val="80000"/>
              <a:buNone/>
            </a:pPr>
            <a:r>
              <a:rPr lang="zh-CN" altLang="en-US" sz="2000" dirty="0"/>
              <a:t>          </a:t>
            </a:r>
            <a:r>
              <a:rPr lang="zh-CN" altLang="zh-CN" sz="2000" dirty="0"/>
              <a:t>对公民、法人</a:t>
            </a:r>
            <a:r>
              <a:rPr lang="zh-CN" altLang="zh-CN" sz="2000" dirty="0">
                <a:solidFill>
                  <a:srgbClr val="FF0000"/>
                </a:solidFill>
              </a:rPr>
              <a:t>人身权</a:t>
            </a:r>
            <a:r>
              <a:rPr lang="zh-CN" altLang="zh-CN" sz="2000" dirty="0"/>
              <a:t>的侵犯等</a:t>
            </a:r>
            <a:endParaRPr lang="zh-CN" altLang="zh-CN" sz="2000" dirty="0">
              <a:latin typeface="Arial" pitchFamily="34" charset="0"/>
              <a:ea typeface="宋体" pitchFamily="2" charset="-122"/>
            </a:endParaRP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15"/>
          <p:cNvSpPr>
            <a:spLocks noGrp="1"/>
          </p:cNvSpPr>
          <p:nvPr>
            <p:ph type="sldNum" sz="quarter" idx="12"/>
          </p:nvPr>
        </p:nvSpPr>
        <p:spPr bwMode="auto">
          <a:noFill/>
          <a:ln>
            <a:miter lim="800000"/>
            <a:headEnd/>
            <a:tailEnd/>
          </a:ln>
        </p:spPr>
        <p:txBody>
          <a:bodyPr/>
          <a:lstStyle/>
          <a:p>
            <a:fld id="{31599E22-B875-4C6A-B1A1-8E6C6B2234C2}" type="slidenum">
              <a:rPr lang="zh-CN" altLang="en-US" smtClean="0"/>
              <a:pPr/>
              <a:t>3</a:t>
            </a:fld>
            <a:endParaRPr lang="zh-CN" altLang="en-US"/>
          </a:p>
        </p:txBody>
      </p:sp>
      <p:grpSp>
        <p:nvGrpSpPr>
          <p:cNvPr id="2" name="Group 41"/>
          <p:cNvGrpSpPr>
            <a:grpSpLocks/>
          </p:cNvGrpSpPr>
          <p:nvPr/>
        </p:nvGrpSpPr>
        <p:grpSpPr bwMode="auto">
          <a:xfrm>
            <a:off x="-862" y="2434647"/>
            <a:ext cx="8572622" cy="1497905"/>
            <a:chOff x="1192" y="1824"/>
            <a:chExt cx="3120" cy="1230"/>
          </a:xfrm>
        </p:grpSpPr>
        <p:sp>
          <p:nvSpPr>
            <p:cNvPr id="7" name="AutoShape 42"/>
            <p:cNvSpPr>
              <a:spLocks noChangeArrowheads="1"/>
            </p:cNvSpPr>
            <p:nvPr/>
          </p:nvSpPr>
          <p:spPr bwMode="gray">
            <a:xfrm>
              <a:off x="1576" y="1899"/>
              <a:ext cx="2736" cy="1155"/>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8" name="AutoShape 43"/>
            <p:cNvSpPr>
              <a:spLocks noChangeArrowheads="1"/>
            </p:cNvSpPr>
            <p:nvPr/>
          </p:nvSpPr>
          <p:spPr bwMode="gray">
            <a:xfrm>
              <a:off x="1192" y="1824"/>
              <a:ext cx="735" cy="892"/>
            </a:xfrm>
            <a:prstGeom prst="diamond">
              <a:avLst/>
            </a:prstGeom>
            <a:solidFill>
              <a:srgbClr val="626488"/>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0" name="Text Box 44"/>
            <p:cNvSpPr txBox="1">
              <a:spLocks noChangeArrowheads="1"/>
            </p:cNvSpPr>
            <p:nvPr/>
          </p:nvSpPr>
          <p:spPr bwMode="gray">
            <a:xfrm>
              <a:off x="1680" y="1934"/>
              <a:ext cx="2566" cy="233"/>
            </a:xfrm>
            <a:prstGeom prst="rect">
              <a:avLst/>
            </a:prstGeom>
            <a:noFill/>
            <a:ln w="9525" algn="ctr">
              <a:noFill/>
              <a:miter lim="800000"/>
              <a:headEnd/>
              <a:tailEnd/>
            </a:ln>
          </p:spPr>
          <p:txBody>
            <a:bodyPr>
              <a:spAutoFit/>
            </a:bodyPr>
            <a:lstStyle/>
            <a:p>
              <a:r>
                <a:rPr lang="zh-CN" altLang="en-US"/>
                <a:t> </a:t>
              </a:r>
              <a:endParaRPr lang="zh-CN" altLang="en-US" b="1"/>
            </a:p>
          </p:txBody>
        </p:sp>
        <p:sp>
          <p:nvSpPr>
            <p:cNvPr id="11" name="Text Box 45"/>
            <p:cNvSpPr txBox="1">
              <a:spLocks noChangeArrowheads="1"/>
            </p:cNvSpPr>
            <p:nvPr/>
          </p:nvSpPr>
          <p:spPr bwMode="gray">
            <a:xfrm>
              <a:off x="1410" y="1886"/>
              <a:ext cx="304" cy="480"/>
            </a:xfrm>
            <a:prstGeom prst="rect">
              <a:avLst/>
            </a:prstGeom>
            <a:noFill/>
            <a:ln w="9525" algn="ctr">
              <a:noFill/>
              <a:miter lim="800000"/>
              <a:headEnd/>
              <a:tailEnd/>
            </a:ln>
            <a:effectLst/>
          </p:spPr>
          <p:txBody>
            <a:bodyPr wrap="square">
              <a:spAutoFit/>
            </a:bodyPr>
            <a:lstStyle/>
            <a:p>
              <a:pPr algn="ctr" eaLnBrk="0" fontAlgn="auto" hangingPunct="0">
                <a:spcBef>
                  <a:spcPts val="0"/>
                </a:spcBef>
                <a:spcAft>
                  <a:spcPts val="0"/>
                </a:spcAft>
                <a:defRPr/>
              </a:pPr>
              <a:r>
                <a:rPr lang="zh-CN" altLang="en-US" sz="3200" b="1" dirty="0">
                  <a:solidFill>
                    <a:srgbClr val="FF0000"/>
                  </a:solidFill>
                  <a:latin typeface="隶书" pitchFamily="49" charset="-122"/>
                  <a:ea typeface="隶书" pitchFamily="49" charset="-122"/>
                </a:rPr>
                <a:t>一</a:t>
              </a:r>
              <a:endParaRPr lang="en-US" altLang="zh-CN" sz="3200" b="1" dirty="0">
                <a:solidFill>
                  <a:srgbClr val="FF0000"/>
                </a:solidFill>
                <a:latin typeface="隶书" pitchFamily="49" charset="-122"/>
                <a:ea typeface="隶书" pitchFamily="49" charset="-122"/>
              </a:endParaRPr>
            </a:p>
          </p:txBody>
        </p:sp>
      </p:grpSp>
      <p:sp>
        <p:nvSpPr>
          <p:cNvPr id="12" name="矩形 11"/>
          <p:cNvSpPr/>
          <p:nvPr/>
        </p:nvSpPr>
        <p:spPr>
          <a:xfrm>
            <a:off x="1992573" y="2647665"/>
            <a:ext cx="6018663" cy="769441"/>
          </a:xfrm>
          <a:prstGeom prst="rect">
            <a:avLst/>
          </a:prstGeom>
        </p:spPr>
        <p:txBody>
          <a:bodyPr wrap="square">
            <a:spAutoFit/>
          </a:bodyPr>
          <a:lstStyle/>
          <a:p>
            <a:r>
              <a:rPr lang="zh-CN" altLang="en-US" sz="4400" b="1" dirty="0">
                <a:solidFill>
                  <a:srgbClr val="C00000"/>
                </a:solidFill>
                <a:latin typeface="隶书" pitchFamily="49" charset="-122"/>
                <a:ea typeface="隶书" pitchFamily="49" charset="-122"/>
              </a:rPr>
              <a:t>  法律运行与责任</a:t>
            </a:r>
            <a:endParaRPr lang="zh-CN" altLang="en-US" sz="4400" dirty="0">
              <a:latin typeface="隶书" pitchFamily="49" charset="-122"/>
              <a:ea typeface="隶书"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72955" y="1323835"/>
            <a:ext cx="8871044" cy="4925161"/>
          </a:xfrm>
        </p:spPr>
        <p:txBody>
          <a:bodyPr/>
          <a:lstStyle/>
          <a:p>
            <a:pPr defTabSz="958850">
              <a:lnSpc>
                <a:spcPct val="150000"/>
              </a:lnSpc>
              <a:spcBef>
                <a:spcPct val="0"/>
              </a:spcBef>
              <a:buSzPct val="80000"/>
              <a:buNone/>
            </a:pPr>
            <a:r>
              <a:rPr lang="zh-CN" altLang="zh-CN" sz="2000" b="1" dirty="0"/>
              <a:t>民事法律责任的归责原则</a:t>
            </a:r>
            <a:endParaRPr lang="en-US" altLang="zh-CN" sz="2000" b="1" dirty="0"/>
          </a:p>
          <a:p>
            <a:pPr defTabSz="958850">
              <a:lnSpc>
                <a:spcPct val="150000"/>
              </a:lnSpc>
              <a:spcBef>
                <a:spcPct val="0"/>
              </a:spcBef>
              <a:buSzPct val="80000"/>
              <a:buFont typeface="Wingdings" pitchFamily="2" charset="2"/>
              <a:buChar char="ü"/>
            </a:pPr>
            <a:r>
              <a:rPr lang="zh-CN" altLang="zh-CN" sz="2000" dirty="0">
                <a:solidFill>
                  <a:srgbClr val="FF0000"/>
                </a:solidFill>
              </a:rPr>
              <a:t>过错责任原则</a:t>
            </a:r>
            <a:r>
              <a:rPr lang="zh-CN" altLang="zh-CN" sz="2000" dirty="0"/>
              <a:t>。</a:t>
            </a:r>
          </a:p>
          <a:p>
            <a:pPr defTabSz="958850">
              <a:lnSpc>
                <a:spcPct val="150000"/>
              </a:lnSpc>
              <a:spcBef>
                <a:spcPct val="0"/>
              </a:spcBef>
              <a:buSzPct val="80000"/>
              <a:buNone/>
            </a:pPr>
            <a:r>
              <a:rPr lang="zh-CN" altLang="en-US" sz="2000" dirty="0"/>
              <a:t>      </a:t>
            </a:r>
            <a:r>
              <a:rPr lang="zh-CN" altLang="zh-CN" sz="2000" dirty="0"/>
              <a:t>我国法律在追究不法行为人的民事法律责任时，</a:t>
            </a:r>
            <a:r>
              <a:rPr lang="zh-CN" altLang="zh-CN" sz="2000" dirty="0">
                <a:solidFill>
                  <a:srgbClr val="FF0000"/>
                </a:solidFill>
              </a:rPr>
              <a:t>以过错责任原则为普遍原则</a:t>
            </a:r>
            <a:r>
              <a:rPr lang="zh-CN" altLang="zh-CN" sz="2000" dirty="0"/>
              <a:t>，有过错才承担责任，没有过错，除非法律另有特别规定，否则，不承担责任。例如，我国合同法规定：由于当事人一方的过错，造成合同不能履行或者不能完全履行，由有过错的一方承担违约责任；如属双方过错，根据实际情况，由双方分别承担各自应负的违约责任。 </a:t>
            </a:r>
          </a:p>
          <a:p>
            <a:pPr defTabSz="958850">
              <a:lnSpc>
                <a:spcPct val="150000"/>
              </a:lnSpc>
              <a:spcBef>
                <a:spcPct val="0"/>
              </a:spcBef>
              <a:buSzPct val="80000"/>
              <a:buFont typeface="Wingdings" pitchFamily="2" charset="2"/>
              <a:buChar char="ü"/>
            </a:pPr>
            <a:r>
              <a:rPr lang="zh-CN" altLang="en-US" sz="2000" dirty="0">
                <a:solidFill>
                  <a:srgbClr val="FF0000"/>
                </a:solidFill>
              </a:rPr>
              <a:t>无</a:t>
            </a:r>
            <a:r>
              <a:rPr lang="zh-CN" altLang="zh-CN" sz="2000" dirty="0">
                <a:solidFill>
                  <a:srgbClr val="FF0000"/>
                </a:solidFill>
              </a:rPr>
              <a:t>过错责任原则</a:t>
            </a:r>
            <a:r>
              <a:rPr lang="zh-CN" altLang="zh-CN" sz="2000" dirty="0"/>
              <a:t>。</a:t>
            </a:r>
            <a:endParaRPr lang="en-US" altLang="zh-CN" sz="2000" dirty="0"/>
          </a:p>
          <a:p>
            <a:pPr defTabSz="958850">
              <a:lnSpc>
                <a:spcPct val="150000"/>
              </a:lnSpc>
              <a:spcBef>
                <a:spcPct val="0"/>
              </a:spcBef>
              <a:buSzPct val="80000"/>
              <a:buNone/>
            </a:pPr>
            <a:r>
              <a:rPr lang="zh-CN" altLang="en-US" sz="2000" dirty="0"/>
              <a:t>       </a:t>
            </a:r>
            <a:r>
              <a:rPr lang="zh-CN" altLang="zh-CN" sz="2000" dirty="0"/>
              <a:t>行为人尽管没有过错，</a:t>
            </a:r>
            <a:r>
              <a:rPr lang="zh-CN" altLang="en-US" sz="2000" dirty="0"/>
              <a:t>但</a:t>
            </a:r>
            <a:r>
              <a:rPr lang="zh-CN" altLang="zh-CN" sz="2000" dirty="0">
                <a:solidFill>
                  <a:srgbClr val="FF0000"/>
                </a:solidFill>
              </a:rPr>
              <a:t>法律规定其应当对行为后果承担法律责任</a:t>
            </a:r>
            <a:r>
              <a:rPr lang="zh-CN" altLang="zh-CN" sz="2000" dirty="0"/>
              <a:t>时，行为人仍应承担民事责任。例如，《</a:t>
            </a:r>
            <a:r>
              <a:rPr lang="en-US" altLang="zh-CN" sz="2000" dirty="0" err="1">
                <a:hlinkClick r:id="rId2"/>
              </a:rPr>
              <a:t>民法通则</a:t>
            </a:r>
            <a:r>
              <a:rPr lang="zh-CN" altLang="zh-CN" sz="2000" dirty="0"/>
              <a:t>》第一百零六条第三款规定，</a:t>
            </a:r>
            <a:r>
              <a:rPr lang="zh-CN" altLang="zh-CN" sz="2000" dirty="0">
                <a:solidFill>
                  <a:srgbClr val="FF0000"/>
                </a:solidFill>
              </a:rPr>
              <a:t>没有过错，但法律规定应当承担民事责任的，应当承担民事责任</a:t>
            </a:r>
            <a:r>
              <a:rPr lang="zh-CN" altLang="zh-CN" sz="2000" dirty="0"/>
              <a:t>。</a:t>
            </a:r>
            <a:endParaRPr lang="en-US" altLang="zh-CN" sz="2000" dirty="0"/>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40768"/>
            <a:ext cx="8401050" cy="4785395"/>
          </a:xfrm>
        </p:spPr>
        <p:txBody>
          <a:bodyPr/>
          <a:lstStyle/>
          <a:p>
            <a:r>
              <a:rPr lang="zh-CN" altLang="en-US" sz="2000" dirty="0"/>
              <a:t>无</a:t>
            </a:r>
            <a:r>
              <a:rPr lang="zh-CN" altLang="en-US" sz="2000" dirty="0">
                <a:hlinkClick r:id="rId2"/>
              </a:rPr>
              <a:t>过错责任原则</a:t>
            </a:r>
            <a:r>
              <a:rPr lang="zh-CN" altLang="en-US" sz="2000" dirty="0"/>
              <a:t>，也叫无过失责任原则，是指没有过错造成他人损害的、依法律规定：由造成损害原因有关的人承担民事责任的确认责任的准则。</a:t>
            </a:r>
            <a:endParaRPr lang="en-US" altLang="zh-CN" sz="2000" dirty="0"/>
          </a:p>
          <a:p>
            <a:r>
              <a:rPr lang="zh-CN" altLang="en-US" sz="2000" dirty="0"/>
              <a:t>执行这一原则，主要不是根据行为人的过错，而是基于损害的客观存在，根据行为人的活动及所管理的人或物的危险性质 与所造成损害后果的因果关系，而由法律规定的特别加重责任。学术上也把无过错责任称之为“客观责任”或“危险责任”，英美法则称之为“严格责任”。</a:t>
            </a:r>
            <a:endParaRPr lang="en-US" altLang="zh-CN" sz="2000" dirty="0"/>
          </a:p>
          <a:p>
            <a:r>
              <a:rPr lang="zh-CN" altLang="en-US" sz="2000" dirty="0">
                <a:solidFill>
                  <a:srgbClr val="FF0000"/>
                </a:solidFill>
              </a:rPr>
              <a:t>产品缺陷致人损害</a:t>
            </a:r>
            <a:r>
              <a:rPr lang="zh-CN" altLang="en-US" sz="2000" dirty="0"/>
              <a:t>的，民法通则没有规定免责条件。但产品质量法第</a:t>
            </a:r>
            <a:r>
              <a:rPr lang="en-US" altLang="zh-CN" sz="2000" dirty="0"/>
              <a:t>41</a:t>
            </a:r>
            <a:r>
              <a:rPr lang="zh-CN" altLang="en-US" sz="2000" dirty="0"/>
              <a:t>条第</a:t>
            </a:r>
            <a:r>
              <a:rPr lang="en-US" altLang="zh-CN" sz="2000" dirty="0"/>
              <a:t>2</a:t>
            </a:r>
            <a:r>
              <a:rPr lang="zh-CN" altLang="en-US" sz="2000" dirty="0"/>
              <a:t>款规定了三种免责事由，一是未将产品投入流通的；二是产品投入流通时，引起损害的缺陷尚不存在的；三是将产品投入流通时的科学技术水平尚不能发现缺陷的存在的。但必须由生产者举证证明。</a:t>
            </a:r>
            <a:endParaRPr lang="en-US" altLang="zh-CN" sz="2000" dirty="0"/>
          </a:p>
          <a:p>
            <a:r>
              <a:rPr lang="zh-CN" altLang="en-US" sz="2000" dirty="0">
                <a:solidFill>
                  <a:srgbClr val="FF0000"/>
                </a:solidFill>
              </a:rPr>
              <a:t>饲养的动物致人损害</a:t>
            </a:r>
            <a:r>
              <a:rPr lang="zh-CN" altLang="en-US" sz="2000" dirty="0"/>
              <a:t>的，民法通则第</a:t>
            </a:r>
            <a:r>
              <a:rPr lang="en-US" altLang="zh-CN" sz="2000" dirty="0"/>
              <a:t>127</a:t>
            </a:r>
            <a:r>
              <a:rPr lang="zh-CN" altLang="en-US" sz="2000" dirty="0"/>
              <a:t>条规定的免责事由有二：一是受害人的过错，二是第三人的过错。</a:t>
            </a: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8364" y="1269242"/>
            <a:ext cx="8843748" cy="4856922"/>
          </a:xfrm>
        </p:spPr>
        <p:txBody>
          <a:bodyPr/>
          <a:lstStyle/>
          <a:p>
            <a:pPr defTabSz="958850">
              <a:lnSpc>
                <a:spcPct val="150000"/>
              </a:lnSpc>
              <a:spcBef>
                <a:spcPct val="0"/>
              </a:spcBef>
              <a:buSzPct val="80000"/>
              <a:buFont typeface="Wingdings" pitchFamily="2" charset="2"/>
              <a:buChar char="ü"/>
            </a:pPr>
            <a:r>
              <a:rPr lang="en-US" altLang="zh-CN" sz="2000" dirty="0"/>
              <a:t> </a:t>
            </a:r>
            <a:r>
              <a:rPr lang="zh-CN" altLang="zh-CN" sz="2000" dirty="0">
                <a:solidFill>
                  <a:srgbClr val="FF0000"/>
                </a:solidFill>
              </a:rPr>
              <a:t>公平责任原则</a:t>
            </a:r>
            <a:endParaRPr lang="en-US" altLang="zh-CN" sz="2000" dirty="0">
              <a:solidFill>
                <a:srgbClr val="FF0000"/>
              </a:solidFill>
            </a:endParaRPr>
          </a:p>
          <a:p>
            <a:pPr defTabSz="958850">
              <a:lnSpc>
                <a:spcPct val="150000"/>
              </a:lnSpc>
              <a:spcBef>
                <a:spcPct val="0"/>
              </a:spcBef>
              <a:buSzPct val="80000"/>
              <a:buNone/>
            </a:pPr>
            <a:r>
              <a:rPr lang="zh-CN" altLang="en-US" sz="2000" dirty="0"/>
              <a:t>       </a:t>
            </a:r>
            <a:r>
              <a:rPr lang="zh-CN" altLang="zh-CN" sz="2000" dirty="0"/>
              <a:t>承担公平责任，应具备</a:t>
            </a:r>
            <a:r>
              <a:rPr lang="zh-CN" altLang="zh-CN" sz="2000" dirty="0">
                <a:solidFill>
                  <a:srgbClr val="FF0000"/>
                </a:solidFill>
              </a:rPr>
              <a:t>损害事实、行为及行为与损害事实</a:t>
            </a:r>
            <a:r>
              <a:rPr lang="zh-CN" altLang="zh-CN" sz="2000" dirty="0"/>
              <a:t>间因果关系三个要件。</a:t>
            </a:r>
            <a:r>
              <a:rPr lang="zh-CN" altLang="zh-CN" sz="2000" dirty="0">
                <a:solidFill>
                  <a:srgbClr val="FF0000"/>
                </a:solidFill>
              </a:rPr>
              <a:t>公平责任适用一般侵权行为，对法律有规定的特殊侵权行为，适用无过错责任。</a:t>
            </a:r>
            <a:r>
              <a:rPr lang="zh-CN" altLang="zh-CN" sz="2000" dirty="0"/>
              <a:t>依照公平责任原则要求，当事人均根据实际情况承担部分的而不是全部的法律责任。即</a:t>
            </a:r>
            <a:r>
              <a:rPr lang="zh-CN" altLang="zh-CN" sz="2000" dirty="0">
                <a:solidFill>
                  <a:srgbClr val="FF0000"/>
                </a:solidFill>
              </a:rPr>
              <a:t>当事人对造成损害均无过错的，当事人按公平原则分担民事责任。</a:t>
            </a:r>
            <a:r>
              <a:rPr lang="zh-CN" altLang="zh-CN" sz="2000" dirty="0"/>
              <a:t>我国《民法能则》第一百三十二条就是这样规定的</a:t>
            </a:r>
            <a:endParaRPr lang="en-US" altLang="zh-CN" sz="2000" dirty="0"/>
          </a:p>
          <a:p>
            <a:pPr defTabSz="958850">
              <a:lnSpc>
                <a:spcPct val="150000"/>
              </a:lnSpc>
              <a:spcBef>
                <a:spcPct val="0"/>
              </a:spcBef>
              <a:buSzPct val="80000"/>
              <a:buFont typeface="Wingdings" pitchFamily="2" charset="2"/>
              <a:buChar char="ü"/>
            </a:pPr>
            <a:r>
              <a:rPr lang="zh-CN" altLang="en-US" sz="2000" dirty="0"/>
              <a:t>电动车公路摔倒致死案。</a:t>
            </a:r>
            <a:endParaRPr lang="en-US" altLang="zh-CN" sz="2000" dirty="0"/>
          </a:p>
          <a:p>
            <a:pPr defTabSz="958850">
              <a:lnSpc>
                <a:spcPct val="150000"/>
              </a:lnSpc>
              <a:spcBef>
                <a:spcPct val="0"/>
              </a:spcBef>
              <a:buSzPct val="80000"/>
              <a:buFont typeface="Wingdings" pitchFamily="2" charset="2"/>
              <a:buChar char="ü"/>
            </a:pPr>
            <a:endParaRPr lang="zh-CN" altLang="zh-CN" sz="2000" dirty="0"/>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42889" y="1957388"/>
            <a:ext cx="8443912" cy="4168775"/>
          </a:xfrm>
        </p:spPr>
        <p:txBody>
          <a:bodyPr/>
          <a:lstStyle/>
          <a:p>
            <a:pPr>
              <a:lnSpc>
                <a:spcPct val="150000"/>
              </a:lnSpc>
              <a:spcBef>
                <a:spcPct val="0"/>
              </a:spcBef>
              <a:buNone/>
            </a:pPr>
            <a:r>
              <a:rPr lang="zh-CN" altLang="en-US" sz="2000" dirty="0">
                <a:latin typeface="微软雅黑" pitchFamily="34" charset="-122"/>
              </a:rPr>
              <a:t>      刑事责任是指行为人因其犯罪行为所必须承受的，由司法机关代表国家所确定的否定性法律后果。</a:t>
            </a:r>
          </a:p>
          <a:p>
            <a:pPr>
              <a:lnSpc>
                <a:spcPct val="150000"/>
              </a:lnSpc>
              <a:spcBef>
                <a:spcPct val="0"/>
              </a:spcBef>
              <a:buFont typeface="Wingdings" pitchFamily="2" charset="2"/>
              <a:buChar char="ü"/>
            </a:pPr>
            <a:r>
              <a:rPr lang="zh-CN" altLang="zh-CN" sz="2000" dirty="0"/>
              <a:t>刑事法律责任又称为刑事责任，是法律规范责任的一种类型。 所谓刑事责任，是指法律规范关系的主体，实施了</a:t>
            </a:r>
            <a:r>
              <a:rPr lang="zh-CN" altLang="zh-CN" sz="2000" dirty="0">
                <a:solidFill>
                  <a:srgbClr val="FF0000"/>
                </a:solidFill>
              </a:rPr>
              <a:t>违反刑事法律规范</a:t>
            </a:r>
            <a:r>
              <a:rPr lang="zh-CN" altLang="zh-CN" sz="2000" dirty="0"/>
              <a:t>所行为，或者</a:t>
            </a:r>
            <a:r>
              <a:rPr lang="zh-CN" altLang="zh-CN" sz="2000" dirty="0">
                <a:solidFill>
                  <a:srgbClr val="FF0000"/>
                </a:solidFill>
              </a:rPr>
              <a:t>没有履行刑事法律规范强制性的应尽义务</a:t>
            </a:r>
            <a:r>
              <a:rPr lang="zh-CN" altLang="zh-CN" sz="2000" dirty="0"/>
              <a:t>，依据刑事法律规范所应当承担的法律责任</a:t>
            </a:r>
            <a:r>
              <a:rPr lang="zh-CN" altLang="en-US" sz="2000" dirty="0"/>
              <a:t>。</a:t>
            </a:r>
            <a:endParaRPr lang="en-US" altLang="zh-CN" sz="2000" dirty="0"/>
          </a:p>
          <a:p>
            <a:pPr>
              <a:lnSpc>
                <a:spcPct val="150000"/>
              </a:lnSpc>
              <a:spcBef>
                <a:spcPct val="0"/>
              </a:spcBef>
              <a:buFont typeface="Wingdings" pitchFamily="2" charset="2"/>
              <a:buChar char="ü"/>
            </a:pPr>
            <a:r>
              <a:rPr lang="zh-CN" altLang="en-US" sz="2000" dirty="0"/>
              <a:t>包括主刑和附加刑。</a:t>
            </a:r>
          </a:p>
          <a:p>
            <a:pPr>
              <a:lnSpc>
                <a:spcPct val="150000"/>
              </a:lnSpc>
              <a:spcBef>
                <a:spcPct val="0"/>
              </a:spcBef>
              <a:buNone/>
            </a:pPr>
            <a:r>
              <a:rPr lang="zh-CN" altLang="en-US" sz="2000" dirty="0">
                <a:latin typeface="微软雅黑" pitchFamily="34" charset="-122"/>
              </a:rPr>
              <a:t>      其中，主刑包括管制、拘役、有期徒刑、无期徒刑、死刑。</a:t>
            </a:r>
          </a:p>
          <a:p>
            <a:pPr>
              <a:lnSpc>
                <a:spcPct val="150000"/>
              </a:lnSpc>
              <a:spcBef>
                <a:spcPct val="0"/>
              </a:spcBef>
              <a:buNone/>
            </a:pPr>
            <a:r>
              <a:rPr lang="zh-CN" altLang="en-US" sz="2000" dirty="0">
                <a:latin typeface="微软雅黑" pitchFamily="34" charset="-122"/>
              </a:rPr>
              <a:t>      附加刑：罚金、剥夺政治权利、没收财产、驱逐出境</a:t>
            </a:r>
            <a:endParaRPr lang="en-US" altLang="zh-CN" sz="2000" dirty="0">
              <a:latin typeface="微软雅黑" pitchFamily="34" charset="-122"/>
            </a:endParaRPr>
          </a:p>
          <a:p>
            <a:pPr>
              <a:lnSpc>
                <a:spcPct val="150000"/>
              </a:lnSpc>
              <a:spcBef>
                <a:spcPct val="0"/>
              </a:spcBef>
              <a:buNone/>
            </a:pPr>
            <a:endParaRPr lang="en-US" altLang="zh-CN" sz="2000" dirty="0"/>
          </a:p>
          <a:p>
            <a:pPr>
              <a:lnSpc>
                <a:spcPct val="150000"/>
              </a:lnSpc>
              <a:spcBef>
                <a:spcPct val="0"/>
              </a:spcBef>
              <a:buNone/>
            </a:pPr>
            <a:endParaRPr lang="zh-CN" altLang="en-US" sz="2000" dirty="0">
              <a:latin typeface="微软雅黑" pitchFamily="34" charset="-122"/>
            </a:endParaRP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33</a:t>
            </a:fld>
            <a:endParaRPr lang="en-US" altLang="zh-CN" dirty="0"/>
          </a:p>
        </p:txBody>
      </p:sp>
      <p:grpSp>
        <p:nvGrpSpPr>
          <p:cNvPr id="7" name="Group 41"/>
          <p:cNvGrpSpPr>
            <a:grpSpLocks/>
          </p:cNvGrpSpPr>
          <p:nvPr/>
        </p:nvGrpSpPr>
        <p:grpSpPr bwMode="auto">
          <a:xfrm>
            <a:off x="809625" y="1392074"/>
            <a:ext cx="5099856" cy="502838"/>
            <a:chOff x="1536" y="1899"/>
            <a:chExt cx="2736" cy="288"/>
          </a:xfrm>
        </p:grpSpPr>
        <p:sp>
          <p:nvSpPr>
            <p:cNvPr id="8"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9"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刑事责任</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1475" y="1371600"/>
            <a:ext cx="8343900" cy="4754564"/>
          </a:xfrm>
        </p:spPr>
        <p:txBody>
          <a:bodyPr/>
          <a:lstStyle/>
          <a:p>
            <a:pPr defTabSz="958850">
              <a:lnSpc>
                <a:spcPct val="150000"/>
              </a:lnSpc>
              <a:spcBef>
                <a:spcPct val="0"/>
              </a:spcBef>
              <a:buSzPct val="80000"/>
              <a:buNone/>
            </a:pPr>
            <a:r>
              <a:rPr lang="zh-CN" altLang="zh-CN" sz="2000" b="1" dirty="0"/>
              <a:t>刑事法律责任与犯罪</a:t>
            </a:r>
            <a:endParaRPr lang="en-US" altLang="zh-CN" sz="2000" b="1" dirty="0">
              <a:latin typeface="Arial" pitchFamily="34" charset="0"/>
              <a:ea typeface="宋体" pitchFamily="2" charset="-122"/>
            </a:endParaRPr>
          </a:p>
          <a:p>
            <a:pPr defTabSz="958850">
              <a:lnSpc>
                <a:spcPct val="150000"/>
              </a:lnSpc>
              <a:spcBef>
                <a:spcPct val="0"/>
              </a:spcBef>
              <a:buSzPct val="80000"/>
              <a:buFont typeface="Wingdings" pitchFamily="2" charset="2"/>
              <a:buChar char="ü"/>
            </a:pPr>
            <a:r>
              <a:rPr lang="zh-CN" altLang="zh-CN" sz="2000" dirty="0"/>
              <a:t>犯罪是形成刑事责任的基础。刑事责任的实质，是一种刑事法律关系，是</a:t>
            </a:r>
            <a:r>
              <a:rPr lang="zh-CN" altLang="zh-CN" sz="2000" dirty="0">
                <a:solidFill>
                  <a:srgbClr val="FF0000"/>
                </a:solidFill>
              </a:rPr>
              <a:t>犯罪与国家的关系</a:t>
            </a:r>
            <a:r>
              <a:rPr lang="zh-CN" altLang="zh-CN" sz="2000" dirty="0"/>
              <a:t>，体现了国家对犯罪的制裁。 所谓犯罪，简而言之，</a:t>
            </a:r>
            <a:r>
              <a:rPr lang="zh-CN" altLang="en-US" sz="2000" dirty="0"/>
              <a:t>在</a:t>
            </a:r>
            <a:r>
              <a:rPr lang="zh-CN" altLang="zh-CN" sz="2000" dirty="0"/>
              <a:t>社会活动中，依据法律规范规定，应当予以刑罚处罚的危害社会的行为。</a:t>
            </a:r>
            <a:endParaRPr lang="en-US" altLang="zh-CN" sz="2000" dirty="0"/>
          </a:p>
          <a:p>
            <a:pPr defTabSz="958850">
              <a:lnSpc>
                <a:spcPct val="150000"/>
              </a:lnSpc>
              <a:spcBef>
                <a:spcPct val="0"/>
              </a:spcBef>
              <a:buSzPct val="80000"/>
              <a:buFont typeface="Wingdings" pitchFamily="2" charset="2"/>
              <a:buChar char="ü"/>
            </a:pPr>
            <a:r>
              <a:rPr lang="zh-CN" altLang="zh-CN" sz="2000" dirty="0"/>
              <a:t>所谓</a:t>
            </a:r>
            <a:r>
              <a:rPr lang="zh-CN" altLang="zh-CN" sz="2000" dirty="0">
                <a:solidFill>
                  <a:srgbClr val="FF0000"/>
                </a:solidFill>
              </a:rPr>
              <a:t>计算机犯罪</a:t>
            </a:r>
            <a:r>
              <a:rPr lang="zh-CN" altLang="zh-CN" sz="2000" dirty="0"/>
              <a:t>，</a:t>
            </a:r>
            <a:r>
              <a:rPr lang="zh-CN" altLang="en-US" sz="2000" dirty="0"/>
              <a:t>就</a:t>
            </a:r>
            <a:r>
              <a:rPr lang="zh-CN" altLang="zh-CN" sz="2000" dirty="0"/>
              <a:t>是在信息活动领域中，利用计算机信息系统或计算机信息知识作为手段，或者针对计算机信息系统，对国家、团体或个人造成危害，依据法律规定，应当予以刑罚处罚的行为。</a:t>
            </a:r>
            <a:endParaRPr lang="zh-CN" altLang="en-US" sz="2000" dirty="0">
              <a:latin typeface="Arial" pitchFamily="34" charset="0"/>
              <a:ea typeface="宋体" pitchFamily="2" charset="-122"/>
            </a:endParaRP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34</a:t>
            </a:fld>
            <a:endParaRPr lang="en-US" altLang="zh-CN"/>
          </a:p>
        </p:txBody>
      </p:sp>
      <p:sp>
        <p:nvSpPr>
          <p:cNvPr id="7" name="标题 6"/>
          <p:cNvSpPr>
            <a:spLocks noGrp="1"/>
          </p:cNvSpPr>
          <p:nvPr>
            <p:ph type="title"/>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42899" y="2228850"/>
            <a:ext cx="8343901" cy="3897313"/>
          </a:xfrm>
        </p:spPr>
        <p:txBody>
          <a:bodyPr/>
          <a:lstStyle/>
          <a:p>
            <a:pPr>
              <a:lnSpc>
                <a:spcPct val="150000"/>
              </a:lnSpc>
              <a:spcBef>
                <a:spcPct val="0"/>
              </a:spcBef>
              <a:buNone/>
            </a:pPr>
            <a:r>
              <a:rPr lang="zh-CN" altLang="en-US" sz="2000" dirty="0">
                <a:latin typeface="微软雅黑" pitchFamily="34" charset="-122"/>
              </a:rPr>
              <a:t>       行政责任是指因</a:t>
            </a:r>
            <a:r>
              <a:rPr lang="zh-CN" altLang="en-US" sz="2000" dirty="0">
                <a:solidFill>
                  <a:srgbClr val="FF0000"/>
                </a:solidFill>
                <a:latin typeface="微软雅黑" pitchFamily="34" charset="-122"/>
              </a:rPr>
              <a:t>违反行政法规定或因行政法规定</a:t>
            </a:r>
            <a:r>
              <a:rPr lang="zh-CN" altLang="en-US" sz="2000" dirty="0">
                <a:latin typeface="微软雅黑" pitchFamily="34" charset="-122"/>
              </a:rPr>
              <a:t>而应承担的法律责任</a:t>
            </a:r>
          </a:p>
          <a:p>
            <a:pPr>
              <a:lnSpc>
                <a:spcPct val="150000"/>
              </a:lnSpc>
              <a:spcBef>
                <a:spcPct val="0"/>
              </a:spcBef>
              <a:buNone/>
            </a:pPr>
            <a:r>
              <a:rPr lang="zh-CN" altLang="en-US" sz="2000" dirty="0">
                <a:latin typeface="微软雅黑" pitchFamily="34" charset="-122"/>
              </a:rPr>
              <a:t>分为：行政处分</a:t>
            </a:r>
            <a:r>
              <a:rPr lang="en-US" altLang="zh-CN" sz="2000" dirty="0">
                <a:latin typeface="微软雅黑" pitchFamily="34" charset="-122"/>
              </a:rPr>
              <a:t>(</a:t>
            </a:r>
            <a:r>
              <a:rPr lang="zh-CN" altLang="en-US" sz="2000" dirty="0">
                <a:latin typeface="微软雅黑" pitchFamily="34" charset="-122"/>
              </a:rPr>
              <a:t>内部制裁措施</a:t>
            </a:r>
            <a:r>
              <a:rPr lang="en-US" altLang="zh-CN" sz="2000" dirty="0">
                <a:latin typeface="微软雅黑" pitchFamily="34" charset="-122"/>
              </a:rPr>
              <a:t>)</a:t>
            </a:r>
            <a:r>
              <a:rPr lang="zh-CN" altLang="en-US" sz="2000" dirty="0">
                <a:latin typeface="微软雅黑" pitchFamily="34" charset="-122"/>
              </a:rPr>
              <a:t>、行政处罚两种。</a:t>
            </a:r>
            <a:endParaRPr lang="en-US" altLang="zh-CN" sz="2000" dirty="0">
              <a:latin typeface="微软雅黑" pitchFamily="34" charset="-122"/>
            </a:endParaRPr>
          </a:p>
          <a:p>
            <a:pPr>
              <a:lnSpc>
                <a:spcPct val="150000"/>
              </a:lnSpc>
            </a:pPr>
            <a:r>
              <a:rPr lang="zh-CN" altLang="en-US" sz="2000" dirty="0">
                <a:solidFill>
                  <a:srgbClr val="FF0000"/>
                </a:solidFill>
                <a:latin typeface="微软雅黑" pitchFamily="34" charset="-122"/>
              </a:rPr>
              <a:t>行政处分</a:t>
            </a:r>
            <a:r>
              <a:rPr lang="zh-CN" altLang="en-US" sz="2000" dirty="0">
                <a:latin typeface="微软雅黑" pitchFamily="34" charset="-122"/>
              </a:rPr>
              <a:t>包括警告、记过、记大过、降级、撤职、开除。</a:t>
            </a:r>
            <a:endParaRPr lang="en-US" altLang="zh-CN" sz="2000" dirty="0">
              <a:latin typeface="微软雅黑" pitchFamily="34" charset="-122"/>
            </a:endParaRPr>
          </a:p>
          <a:p>
            <a:pPr>
              <a:lnSpc>
                <a:spcPct val="150000"/>
              </a:lnSpc>
            </a:pPr>
            <a:r>
              <a:rPr lang="zh-CN" altLang="en-US" sz="2000" dirty="0">
                <a:solidFill>
                  <a:srgbClr val="FF0000"/>
                </a:solidFill>
                <a:latin typeface="微软雅黑" pitchFamily="34" charset="-122"/>
              </a:rPr>
              <a:t>行政处罚</a:t>
            </a:r>
            <a:r>
              <a:rPr lang="zh-CN" altLang="en-US" sz="2000" dirty="0">
                <a:latin typeface="微软雅黑" pitchFamily="34" charset="-122"/>
              </a:rPr>
              <a:t>包括警告、罚款、没收违法所得、没收非法财物、责令停产停业、暂扣或吊销许可证、暂扣或者吊销执照、行政拘留</a:t>
            </a:r>
            <a:r>
              <a:rPr lang="en-US" altLang="zh-CN" sz="2000" dirty="0">
                <a:latin typeface="微软雅黑" pitchFamily="34" charset="-122"/>
              </a:rPr>
              <a:t>;</a:t>
            </a:r>
            <a:r>
              <a:rPr lang="zh-CN" altLang="en-US" sz="2000" dirty="0">
                <a:latin typeface="微软雅黑" pitchFamily="34" charset="-122"/>
              </a:rPr>
              <a:t>法律、行政法规规定的其他行政处罚。</a:t>
            </a: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35</a:t>
            </a:fld>
            <a:endParaRPr lang="en-US" altLang="zh-CN" dirty="0"/>
          </a:p>
        </p:txBody>
      </p:sp>
      <p:grpSp>
        <p:nvGrpSpPr>
          <p:cNvPr id="7" name="Group 41"/>
          <p:cNvGrpSpPr>
            <a:grpSpLocks/>
          </p:cNvGrpSpPr>
          <p:nvPr/>
        </p:nvGrpSpPr>
        <p:grpSpPr bwMode="auto">
          <a:xfrm>
            <a:off x="809625" y="1392074"/>
            <a:ext cx="5099856" cy="502838"/>
            <a:chOff x="1536" y="1899"/>
            <a:chExt cx="2736" cy="288"/>
          </a:xfrm>
        </p:grpSpPr>
        <p:sp>
          <p:nvSpPr>
            <p:cNvPr id="8"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9"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行政责任</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8364" y="1269242"/>
            <a:ext cx="8843748" cy="4856922"/>
          </a:xfrm>
        </p:spPr>
        <p:txBody>
          <a:bodyPr/>
          <a:lstStyle/>
          <a:p>
            <a:pPr defTabSz="958850">
              <a:lnSpc>
                <a:spcPct val="150000"/>
              </a:lnSpc>
              <a:spcBef>
                <a:spcPct val="0"/>
              </a:spcBef>
              <a:buSzPct val="80000"/>
              <a:buNone/>
            </a:pPr>
            <a:r>
              <a:rPr lang="zh-CN" altLang="zh-CN" sz="2000" dirty="0">
                <a:solidFill>
                  <a:srgbClr val="FF0000"/>
                </a:solidFill>
              </a:rPr>
              <a:t>违法与行政法律责任</a:t>
            </a:r>
            <a:endParaRPr lang="zh-CN" altLang="zh-CN" sz="2000" dirty="0">
              <a:solidFill>
                <a:srgbClr val="FF0000"/>
              </a:solidFill>
              <a:latin typeface="Arial" pitchFamily="34" charset="0"/>
              <a:ea typeface="宋体" pitchFamily="2" charset="-122"/>
            </a:endParaRPr>
          </a:p>
          <a:p>
            <a:pPr defTabSz="958850">
              <a:lnSpc>
                <a:spcPct val="150000"/>
              </a:lnSpc>
              <a:spcBef>
                <a:spcPct val="0"/>
              </a:spcBef>
              <a:buSzPct val="80000"/>
              <a:buFont typeface="Wingdings" pitchFamily="2" charset="2"/>
              <a:buChar char="ü"/>
            </a:pPr>
            <a:r>
              <a:rPr lang="en-US" altLang="zh-CN" sz="2000" dirty="0"/>
              <a:t> </a:t>
            </a:r>
            <a:r>
              <a:rPr lang="zh-CN" altLang="zh-CN" sz="2000" dirty="0"/>
              <a:t>行政法律责任，是指行政法律关系主体由于违反行政法律规范规定的义务而构成</a:t>
            </a:r>
            <a:r>
              <a:rPr lang="zh-CN" altLang="zh-CN" sz="2000" dirty="0">
                <a:solidFill>
                  <a:srgbClr val="FF0000"/>
                </a:solidFill>
              </a:rPr>
              <a:t>行政违法，或者部分的行政不当</a:t>
            </a:r>
            <a:r>
              <a:rPr lang="zh-CN" altLang="zh-CN" sz="2000" dirty="0"/>
              <a:t>而依法承担的法律责任。</a:t>
            </a:r>
            <a:endParaRPr lang="en-US" altLang="zh-CN" sz="2000" dirty="0"/>
          </a:p>
          <a:p>
            <a:pPr defTabSz="958850">
              <a:lnSpc>
                <a:spcPct val="150000"/>
              </a:lnSpc>
              <a:spcBef>
                <a:spcPct val="0"/>
              </a:spcBef>
              <a:buSzPct val="80000"/>
              <a:buFont typeface="Wingdings" pitchFamily="2" charset="2"/>
              <a:buChar char="ü"/>
            </a:pPr>
            <a:r>
              <a:rPr lang="zh-CN" altLang="zh-CN" sz="2000" dirty="0"/>
              <a:t>行政法律规范所规定履行的义务，是</a:t>
            </a:r>
            <a:r>
              <a:rPr lang="zh-CN" altLang="en-US" sz="2000" dirty="0"/>
              <a:t>指</a:t>
            </a:r>
            <a:r>
              <a:rPr lang="zh-CN" altLang="zh-CN" sz="2000" dirty="0"/>
              <a:t>必须具体承担的强制履行的义务，例如，接到公安机关要求改进计算机信息系统安全状况的通知后，就必须在规定的期限内，实现改进的要求，否则，就要受到行政处罚，而这种处罚又是强制性的，是必须接受的。所谓行政法律责任，指的就是后一种强制履行的义务，也被称为狭义性的义务。</a:t>
            </a:r>
            <a:endParaRPr lang="zh-CN" altLang="zh-CN" sz="2000" dirty="0">
              <a:latin typeface="Arial" pitchFamily="34" charset="0"/>
              <a:ea typeface="宋体" pitchFamily="2" charset="-122"/>
            </a:endParaRP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dirty="0"/>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85750" y="2157413"/>
            <a:ext cx="8401050" cy="3968750"/>
          </a:xfrm>
        </p:spPr>
        <p:txBody>
          <a:bodyPr/>
          <a:lstStyle/>
          <a:p>
            <a:pPr>
              <a:lnSpc>
                <a:spcPct val="150000"/>
              </a:lnSpc>
              <a:spcBef>
                <a:spcPct val="0"/>
              </a:spcBef>
              <a:buFont typeface="Wingdings" pitchFamily="2" charset="2"/>
              <a:buChar char="ü"/>
            </a:pPr>
            <a:r>
              <a:rPr lang="zh-CN" altLang="en-US" sz="2000" dirty="0">
                <a:latin typeface="微软雅黑" pitchFamily="34" charset="-122"/>
              </a:rPr>
              <a:t>     </a:t>
            </a:r>
            <a:r>
              <a:rPr lang="zh-CN" altLang="en-US" sz="2000" dirty="0">
                <a:solidFill>
                  <a:srgbClr val="FF0000"/>
                </a:solidFill>
                <a:latin typeface="微软雅黑" pitchFamily="34" charset="-122"/>
              </a:rPr>
              <a:t>违宪责任</a:t>
            </a:r>
            <a:r>
              <a:rPr lang="zh-CN" altLang="en-US" sz="2000" dirty="0">
                <a:latin typeface="微软雅黑" pitchFamily="34" charset="-122"/>
              </a:rPr>
              <a:t>是指由于有关</a:t>
            </a:r>
            <a:r>
              <a:rPr lang="zh-CN" altLang="en-US" sz="2000" dirty="0">
                <a:latin typeface="微软雅黑" pitchFamily="34" charset="-122"/>
                <a:hlinkClick r:id="rId2"/>
              </a:rPr>
              <a:t>国家机关</a:t>
            </a:r>
            <a:r>
              <a:rPr lang="zh-CN" altLang="en-US" sz="2000" dirty="0">
                <a:latin typeface="微软雅黑" pitchFamily="34" charset="-122"/>
              </a:rPr>
              <a:t>制定的某种法律和法规、规章，或有关国家机关、社会组织或公民从事了</a:t>
            </a:r>
            <a:r>
              <a:rPr lang="zh-CN" altLang="en-US" sz="2000" dirty="0">
                <a:solidFill>
                  <a:srgbClr val="FF0000"/>
                </a:solidFill>
                <a:latin typeface="微软雅黑" pitchFamily="34" charset="-122"/>
              </a:rPr>
              <a:t>与宪法规定相抵触</a:t>
            </a:r>
            <a:r>
              <a:rPr lang="zh-CN" altLang="en-US" sz="2000" dirty="0">
                <a:latin typeface="微软雅黑" pitchFamily="34" charset="-122"/>
              </a:rPr>
              <a:t>的活动而产生的法律责任。</a:t>
            </a:r>
          </a:p>
          <a:p>
            <a:pPr>
              <a:lnSpc>
                <a:spcPct val="150000"/>
              </a:lnSpc>
              <a:spcBef>
                <a:spcPct val="0"/>
              </a:spcBef>
              <a:buFont typeface="Wingdings" pitchFamily="2" charset="2"/>
              <a:buChar char="ü"/>
            </a:pPr>
            <a:r>
              <a:rPr lang="zh-CN" altLang="en-US" sz="2000" dirty="0">
                <a:latin typeface="微软雅黑" pitchFamily="34" charset="-122"/>
              </a:rPr>
              <a:t>     </a:t>
            </a:r>
            <a:r>
              <a:rPr lang="zh-CN" altLang="en-US" sz="2000" dirty="0">
                <a:solidFill>
                  <a:srgbClr val="FF0000"/>
                </a:solidFill>
                <a:latin typeface="微软雅黑" pitchFamily="34" charset="-122"/>
              </a:rPr>
              <a:t>国家赔偿责任</a:t>
            </a:r>
            <a:r>
              <a:rPr lang="zh-CN" altLang="en-US" sz="2000" dirty="0">
                <a:latin typeface="微软雅黑" pitchFamily="34" charset="-122"/>
              </a:rPr>
              <a:t>是指在国家机关</a:t>
            </a:r>
            <a:r>
              <a:rPr lang="zh-CN" altLang="en-US" sz="2000" dirty="0">
                <a:solidFill>
                  <a:srgbClr val="FF0000"/>
                </a:solidFill>
                <a:latin typeface="微软雅黑" pitchFamily="34" charset="-122"/>
              </a:rPr>
              <a:t>行使公权力</a:t>
            </a:r>
            <a:r>
              <a:rPr lang="zh-CN" altLang="en-US" sz="2000" dirty="0">
                <a:latin typeface="微软雅黑" pitchFamily="34" charset="-122"/>
              </a:rPr>
              <a:t>时由于国家机关及其工作人员行使职权所引起的由国家作为承担主体的赔偿责任。</a:t>
            </a:r>
          </a:p>
          <a:p>
            <a:pPr>
              <a:lnSpc>
                <a:spcPct val="150000"/>
              </a:lnSpc>
            </a:pPr>
            <a:r>
              <a:rPr lang="zh-CN" altLang="en-US" sz="2000" dirty="0">
                <a:latin typeface="微软雅黑" pitchFamily="34" charset="-122"/>
              </a:rPr>
              <a:t>根据主观过错在法律责任中的地位，可以把法律责任分为过错责任，</a:t>
            </a:r>
            <a:r>
              <a:rPr lang="zh-CN" altLang="en-US" sz="2000" dirty="0">
                <a:solidFill>
                  <a:srgbClr val="FF0000"/>
                </a:solidFill>
                <a:latin typeface="微软雅黑" pitchFamily="34" charset="-122"/>
                <a:hlinkClick r:id="rId3"/>
              </a:rPr>
              <a:t>无过错责任</a:t>
            </a:r>
            <a:r>
              <a:rPr lang="zh-CN" altLang="en-US" sz="2000" dirty="0">
                <a:solidFill>
                  <a:srgbClr val="FF0000"/>
                </a:solidFill>
                <a:latin typeface="微软雅黑" pitchFamily="34" charset="-122"/>
              </a:rPr>
              <a:t>和公平责任。</a:t>
            </a:r>
            <a:endParaRPr lang="en-US" altLang="zh-CN" sz="2000" dirty="0">
              <a:solidFill>
                <a:srgbClr val="FF0000"/>
              </a:solidFill>
              <a:latin typeface="微软雅黑" pitchFamily="34" charset="-122"/>
            </a:endParaRPr>
          </a:p>
          <a:p>
            <a:pPr>
              <a:lnSpc>
                <a:spcPct val="150000"/>
              </a:lnSpc>
            </a:pPr>
            <a:r>
              <a:rPr lang="zh-CN" altLang="en-US" sz="2000" dirty="0">
                <a:latin typeface="微软雅黑" pitchFamily="34" charset="-122"/>
              </a:rPr>
              <a:t>根据行为主体的名义，分为</a:t>
            </a:r>
            <a:r>
              <a:rPr lang="zh-CN" altLang="en-US" sz="2000" dirty="0">
                <a:solidFill>
                  <a:srgbClr val="FF0000"/>
                </a:solidFill>
                <a:latin typeface="微软雅黑" pitchFamily="34" charset="-122"/>
              </a:rPr>
              <a:t>职务责任和个人责任</a:t>
            </a:r>
            <a:r>
              <a:rPr lang="zh-CN" altLang="en-US" sz="2000" dirty="0">
                <a:latin typeface="微软雅黑" pitchFamily="34" charset="-122"/>
              </a:rPr>
              <a:t>。</a:t>
            </a:r>
          </a:p>
          <a:p>
            <a:pPr>
              <a:lnSpc>
                <a:spcPct val="150000"/>
              </a:lnSpc>
            </a:pPr>
            <a:r>
              <a:rPr lang="zh-CN" altLang="en-US" sz="2000" dirty="0">
                <a:latin typeface="微软雅黑" pitchFamily="34" charset="-122"/>
              </a:rPr>
              <a:t>根据责任承担的内容可以分为</a:t>
            </a:r>
            <a:r>
              <a:rPr lang="zh-CN" altLang="en-US" sz="2000" dirty="0">
                <a:solidFill>
                  <a:srgbClr val="FF0000"/>
                </a:solidFill>
                <a:latin typeface="微软雅黑" pitchFamily="34" charset="-122"/>
              </a:rPr>
              <a:t>财产责任和非财产责任</a:t>
            </a:r>
            <a:r>
              <a:rPr lang="zh-CN" altLang="en-US" sz="2000" dirty="0">
                <a:latin typeface="微软雅黑" pitchFamily="34" charset="-122"/>
              </a:rPr>
              <a:t>。</a:t>
            </a:r>
          </a:p>
          <a:p>
            <a:pPr>
              <a:lnSpc>
                <a:spcPct val="150000"/>
              </a:lnSpc>
              <a:spcBef>
                <a:spcPct val="0"/>
              </a:spcBef>
              <a:buFont typeface="Wingdings" pitchFamily="2" charset="2"/>
              <a:buChar char="ü"/>
            </a:pPr>
            <a:br>
              <a:rPr lang="zh-CN" altLang="en-US" sz="2000" dirty="0">
                <a:latin typeface="微软雅黑" pitchFamily="34" charset="-122"/>
              </a:rPr>
            </a:br>
            <a:endParaRPr lang="zh-CN" altLang="en-US" sz="2000" dirty="0">
              <a:latin typeface="微软雅黑" pitchFamily="34" charset="-122"/>
            </a:endParaRP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dirty="0"/>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37</a:t>
            </a:fld>
            <a:endParaRPr lang="en-US" altLang="zh-CN" dirty="0"/>
          </a:p>
        </p:txBody>
      </p:sp>
      <p:grpSp>
        <p:nvGrpSpPr>
          <p:cNvPr id="7" name="Group 41"/>
          <p:cNvGrpSpPr>
            <a:grpSpLocks/>
          </p:cNvGrpSpPr>
          <p:nvPr/>
        </p:nvGrpSpPr>
        <p:grpSpPr bwMode="auto">
          <a:xfrm>
            <a:off x="809625" y="1392074"/>
            <a:ext cx="5099856" cy="502838"/>
            <a:chOff x="1536" y="1899"/>
            <a:chExt cx="2736" cy="288"/>
          </a:xfrm>
        </p:grpSpPr>
        <p:sp>
          <p:nvSpPr>
            <p:cNvPr id="8"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9"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其他责任</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15"/>
          <p:cNvSpPr>
            <a:spLocks noGrp="1"/>
          </p:cNvSpPr>
          <p:nvPr>
            <p:ph type="sldNum" sz="quarter" idx="12"/>
          </p:nvPr>
        </p:nvSpPr>
        <p:spPr bwMode="auto">
          <a:noFill/>
          <a:ln>
            <a:miter lim="800000"/>
            <a:headEnd/>
            <a:tailEnd/>
          </a:ln>
        </p:spPr>
        <p:txBody>
          <a:bodyPr/>
          <a:lstStyle/>
          <a:p>
            <a:fld id="{31599E22-B875-4C6A-B1A1-8E6C6B2234C2}" type="slidenum">
              <a:rPr lang="zh-CN" altLang="en-US" smtClean="0"/>
              <a:pPr/>
              <a:t>38</a:t>
            </a:fld>
            <a:endParaRPr lang="zh-CN" altLang="en-US"/>
          </a:p>
        </p:txBody>
      </p:sp>
      <p:grpSp>
        <p:nvGrpSpPr>
          <p:cNvPr id="2" name="Group 41"/>
          <p:cNvGrpSpPr>
            <a:grpSpLocks/>
          </p:cNvGrpSpPr>
          <p:nvPr/>
        </p:nvGrpSpPr>
        <p:grpSpPr bwMode="auto">
          <a:xfrm>
            <a:off x="-862" y="2434647"/>
            <a:ext cx="8572622" cy="1497905"/>
            <a:chOff x="1192" y="1824"/>
            <a:chExt cx="3120" cy="1230"/>
          </a:xfrm>
        </p:grpSpPr>
        <p:sp>
          <p:nvSpPr>
            <p:cNvPr id="7" name="AutoShape 42"/>
            <p:cNvSpPr>
              <a:spLocks noChangeArrowheads="1"/>
            </p:cNvSpPr>
            <p:nvPr/>
          </p:nvSpPr>
          <p:spPr bwMode="gray">
            <a:xfrm>
              <a:off x="1576" y="1899"/>
              <a:ext cx="2736" cy="1155"/>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8" name="AutoShape 43"/>
            <p:cNvSpPr>
              <a:spLocks noChangeArrowheads="1"/>
            </p:cNvSpPr>
            <p:nvPr/>
          </p:nvSpPr>
          <p:spPr bwMode="gray">
            <a:xfrm>
              <a:off x="1192" y="1824"/>
              <a:ext cx="735" cy="892"/>
            </a:xfrm>
            <a:prstGeom prst="diamond">
              <a:avLst/>
            </a:prstGeom>
            <a:solidFill>
              <a:srgbClr val="626488"/>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0" name="Text Box 44"/>
            <p:cNvSpPr txBox="1">
              <a:spLocks noChangeArrowheads="1"/>
            </p:cNvSpPr>
            <p:nvPr/>
          </p:nvSpPr>
          <p:spPr bwMode="gray">
            <a:xfrm>
              <a:off x="1680" y="1934"/>
              <a:ext cx="2566" cy="233"/>
            </a:xfrm>
            <a:prstGeom prst="rect">
              <a:avLst/>
            </a:prstGeom>
            <a:noFill/>
            <a:ln w="9525" algn="ctr">
              <a:noFill/>
              <a:miter lim="800000"/>
              <a:headEnd/>
              <a:tailEnd/>
            </a:ln>
          </p:spPr>
          <p:txBody>
            <a:bodyPr>
              <a:spAutoFit/>
            </a:bodyPr>
            <a:lstStyle/>
            <a:p>
              <a:r>
                <a:rPr lang="zh-CN" altLang="en-US"/>
                <a:t> </a:t>
              </a:r>
              <a:endParaRPr lang="zh-CN" altLang="en-US" b="1"/>
            </a:p>
          </p:txBody>
        </p:sp>
        <p:sp>
          <p:nvSpPr>
            <p:cNvPr id="11" name="Text Box 45"/>
            <p:cNvSpPr txBox="1">
              <a:spLocks noChangeArrowheads="1"/>
            </p:cNvSpPr>
            <p:nvPr/>
          </p:nvSpPr>
          <p:spPr bwMode="gray">
            <a:xfrm>
              <a:off x="1410" y="1886"/>
              <a:ext cx="304" cy="480"/>
            </a:xfrm>
            <a:prstGeom prst="rect">
              <a:avLst/>
            </a:prstGeom>
            <a:noFill/>
            <a:ln w="9525" algn="ctr">
              <a:noFill/>
              <a:miter lim="800000"/>
              <a:headEnd/>
              <a:tailEnd/>
            </a:ln>
            <a:effectLst/>
          </p:spPr>
          <p:txBody>
            <a:bodyPr wrap="square">
              <a:spAutoFit/>
            </a:bodyPr>
            <a:lstStyle/>
            <a:p>
              <a:pPr algn="ctr" eaLnBrk="0" fontAlgn="auto" hangingPunct="0">
                <a:spcBef>
                  <a:spcPts val="0"/>
                </a:spcBef>
                <a:spcAft>
                  <a:spcPts val="0"/>
                </a:spcAft>
                <a:defRPr/>
              </a:pPr>
              <a:r>
                <a:rPr lang="zh-CN" altLang="en-US" sz="3200" b="1" dirty="0">
                  <a:solidFill>
                    <a:srgbClr val="FF0000"/>
                  </a:solidFill>
                  <a:latin typeface="隶书" pitchFamily="49" charset="-122"/>
                  <a:ea typeface="隶书" pitchFamily="49" charset="-122"/>
                </a:rPr>
                <a:t>二</a:t>
              </a:r>
              <a:endParaRPr lang="en-US" altLang="zh-CN" sz="3200" b="1" dirty="0">
                <a:solidFill>
                  <a:srgbClr val="FF0000"/>
                </a:solidFill>
                <a:latin typeface="隶书" pitchFamily="49" charset="-122"/>
                <a:ea typeface="隶书" pitchFamily="49" charset="-122"/>
              </a:endParaRPr>
            </a:p>
          </p:txBody>
        </p:sp>
      </p:grpSp>
      <p:sp>
        <p:nvSpPr>
          <p:cNvPr id="12" name="矩形 11"/>
          <p:cNvSpPr/>
          <p:nvPr/>
        </p:nvSpPr>
        <p:spPr>
          <a:xfrm>
            <a:off x="1992573" y="2647665"/>
            <a:ext cx="6437052" cy="769441"/>
          </a:xfrm>
          <a:prstGeom prst="rect">
            <a:avLst/>
          </a:prstGeom>
        </p:spPr>
        <p:txBody>
          <a:bodyPr wrap="square">
            <a:spAutoFit/>
          </a:bodyPr>
          <a:lstStyle/>
          <a:p>
            <a:r>
              <a:rPr lang="zh-CN" altLang="en-US" sz="4400" b="1" dirty="0">
                <a:solidFill>
                  <a:srgbClr val="C00000"/>
                </a:solidFill>
                <a:latin typeface="隶书" pitchFamily="49" charset="-122"/>
                <a:ea typeface="隶书" pitchFamily="49" charset="-122"/>
              </a:rPr>
              <a:t>我国网络安全的法律环境</a:t>
            </a:r>
            <a:endParaRPr lang="zh-CN" altLang="en-US" sz="4400" dirty="0">
              <a:latin typeface="隶书" pitchFamily="49" charset="-122"/>
              <a:ea typeface="隶书"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0375" y="1637731"/>
            <a:ext cx="8434317" cy="4744020"/>
          </a:xfrm>
        </p:spPr>
        <p:txBody>
          <a:bodyPr/>
          <a:lstStyle/>
          <a:p>
            <a:pPr>
              <a:buNone/>
            </a:pPr>
            <a:endParaRPr lang="en-US" altLang="zh-CN" sz="2400" dirty="0"/>
          </a:p>
          <a:p>
            <a:pPr>
              <a:buNone/>
            </a:pPr>
            <a:r>
              <a:rPr lang="zh-CN" altLang="en-US" sz="2400" dirty="0"/>
              <a:t>（</a:t>
            </a:r>
            <a:r>
              <a:rPr lang="en-US" altLang="zh-CN" sz="2400" dirty="0"/>
              <a:t>1</a:t>
            </a:r>
            <a:r>
              <a:rPr lang="zh-CN" altLang="en-US" sz="2400" dirty="0"/>
              <a:t>）法律层次上的渊源，全国人大制定</a:t>
            </a:r>
          </a:p>
          <a:p>
            <a:r>
              <a:rPr lang="en-US" altLang="zh-CN" sz="2400" dirty="0"/>
              <a:t> </a:t>
            </a:r>
            <a:r>
              <a:rPr lang="zh-CN" altLang="en-US" sz="2400" dirty="0"/>
              <a:t>刑法。其中规定的信息犯罪，</a:t>
            </a:r>
            <a:r>
              <a:rPr lang="en-US" altLang="zh-CN" sz="2400" dirty="0"/>
              <a:t>1997</a:t>
            </a:r>
            <a:r>
              <a:rPr lang="zh-CN" altLang="en-US" sz="2400" dirty="0"/>
              <a:t>年修订；</a:t>
            </a:r>
          </a:p>
          <a:p>
            <a:r>
              <a:rPr lang="zh-CN" altLang="en-US" sz="2400" dirty="0"/>
              <a:t>保守国家秘密法。</a:t>
            </a:r>
            <a:r>
              <a:rPr lang="en-US" altLang="zh-CN" sz="2400" dirty="0"/>
              <a:t>1988</a:t>
            </a:r>
            <a:r>
              <a:rPr lang="zh-CN" altLang="en-US" sz="2400" dirty="0"/>
              <a:t>年</a:t>
            </a:r>
            <a:r>
              <a:rPr lang="en-US" altLang="zh-CN" sz="2400" dirty="0"/>
              <a:t>9</a:t>
            </a:r>
            <a:r>
              <a:rPr lang="zh-CN" altLang="en-US" sz="2400" dirty="0"/>
              <a:t>月</a:t>
            </a:r>
            <a:r>
              <a:rPr lang="en-US" altLang="zh-CN" sz="2400" dirty="0"/>
              <a:t>5</a:t>
            </a:r>
            <a:r>
              <a:rPr lang="zh-CN" altLang="en-US" sz="2400" dirty="0"/>
              <a:t>日颁布，</a:t>
            </a:r>
            <a:r>
              <a:rPr lang="en-US" altLang="zh-CN" sz="2400" dirty="0"/>
              <a:t>1989</a:t>
            </a:r>
            <a:r>
              <a:rPr lang="zh-CN" altLang="en-US" sz="2400" dirty="0"/>
              <a:t>年</a:t>
            </a:r>
            <a:r>
              <a:rPr lang="en-US" altLang="zh-CN" sz="2400" dirty="0"/>
              <a:t>5</a:t>
            </a:r>
            <a:r>
              <a:rPr lang="zh-CN" altLang="en-US" sz="2400" dirty="0"/>
              <a:t>月</a:t>
            </a:r>
            <a:r>
              <a:rPr lang="en-US" altLang="zh-CN" sz="2400" dirty="0"/>
              <a:t>1</a:t>
            </a:r>
            <a:r>
              <a:rPr lang="zh-CN" altLang="en-US" sz="2400" dirty="0"/>
              <a:t>日实施，</a:t>
            </a:r>
            <a:r>
              <a:rPr lang="en-US" altLang="zh-CN" sz="2400" dirty="0"/>
              <a:t>2010</a:t>
            </a:r>
            <a:r>
              <a:rPr lang="zh-CN" altLang="en-US" sz="2400" dirty="0"/>
              <a:t>年修订；</a:t>
            </a:r>
            <a:endParaRPr lang="en-US" altLang="zh-CN" sz="2400" dirty="0"/>
          </a:p>
          <a:p>
            <a:r>
              <a:rPr lang="zh-CN" altLang="en-US" sz="2400" dirty="0"/>
              <a:t>网络安全法。</a:t>
            </a:r>
            <a:r>
              <a:rPr lang="en-US" altLang="zh-CN" sz="2400" dirty="0"/>
              <a:t>2016</a:t>
            </a:r>
            <a:r>
              <a:rPr lang="zh-CN" altLang="en-US" sz="2400" dirty="0"/>
              <a:t>年</a:t>
            </a:r>
            <a:r>
              <a:rPr lang="en-US" altLang="zh-CN" sz="2400" dirty="0"/>
              <a:t>11</a:t>
            </a:r>
            <a:r>
              <a:rPr lang="zh-CN" altLang="en-US" sz="2400" dirty="0"/>
              <a:t>月</a:t>
            </a:r>
            <a:r>
              <a:rPr lang="en-US" altLang="zh-CN" sz="2400" dirty="0"/>
              <a:t>7</a:t>
            </a:r>
            <a:r>
              <a:rPr lang="zh-CN" altLang="en-US" sz="2400" dirty="0"/>
              <a:t>日颁布，</a:t>
            </a:r>
            <a:r>
              <a:rPr lang="en-US" altLang="zh-CN" sz="2400" dirty="0"/>
              <a:t>2017</a:t>
            </a:r>
            <a:r>
              <a:rPr lang="zh-CN" altLang="en-US" sz="2400" dirty="0"/>
              <a:t>年</a:t>
            </a:r>
            <a:r>
              <a:rPr lang="en-US" altLang="zh-CN" sz="2400" dirty="0"/>
              <a:t>6</a:t>
            </a:r>
            <a:r>
              <a:rPr lang="zh-CN" altLang="en-US" sz="2400" dirty="0"/>
              <a:t>月</a:t>
            </a:r>
            <a:r>
              <a:rPr lang="en-US" altLang="zh-CN" sz="2400" dirty="0"/>
              <a:t>1</a:t>
            </a:r>
            <a:r>
              <a:rPr lang="zh-CN" altLang="en-US" sz="2400" dirty="0"/>
              <a:t>日实施；</a:t>
            </a:r>
            <a:endParaRPr lang="en-US" altLang="zh-CN" sz="2400" dirty="0"/>
          </a:p>
          <a:p>
            <a:r>
              <a:rPr lang="zh-CN" altLang="en-US" sz="2400" dirty="0"/>
              <a:t>电子签名法。</a:t>
            </a:r>
            <a:r>
              <a:rPr lang="en-US" altLang="zh-CN" sz="2400" dirty="0"/>
              <a:t>2004</a:t>
            </a:r>
            <a:r>
              <a:rPr lang="zh-CN" altLang="en-US" sz="2400" dirty="0"/>
              <a:t>年</a:t>
            </a:r>
            <a:r>
              <a:rPr lang="en-US" altLang="zh-CN" sz="2400" dirty="0"/>
              <a:t>8</a:t>
            </a:r>
            <a:r>
              <a:rPr lang="zh-CN" altLang="en-US" sz="2400" dirty="0"/>
              <a:t>月</a:t>
            </a:r>
            <a:r>
              <a:rPr lang="en-US" altLang="zh-CN" sz="2400" dirty="0"/>
              <a:t>28</a:t>
            </a:r>
            <a:r>
              <a:rPr lang="zh-CN" altLang="en-US" sz="2400" dirty="0"/>
              <a:t>日颁布，</a:t>
            </a:r>
            <a:r>
              <a:rPr lang="en-US" altLang="zh-CN" sz="2400" dirty="0"/>
              <a:t>2005</a:t>
            </a:r>
            <a:r>
              <a:rPr lang="zh-CN" altLang="en-US" sz="2400" dirty="0"/>
              <a:t>年</a:t>
            </a:r>
            <a:r>
              <a:rPr lang="en-US" altLang="zh-CN" sz="2400" dirty="0"/>
              <a:t>4</a:t>
            </a:r>
            <a:r>
              <a:rPr lang="zh-CN" altLang="en-US" sz="2400" dirty="0"/>
              <a:t>月</a:t>
            </a:r>
            <a:r>
              <a:rPr lang="en-US" altLang="zh-CN" sz="2400" dirty="0"/>
              <a:t>1</a:t>
            </a:r>
            <a:r>
              <a:rPr lang="zh-CN" altLang="en-US" sz="2400" dirty="0"/>
              <a:t>日实施；</a:t>
            </a:r>
            <a:endParaRPr lang="en-US" altLang="zh-CN" sz="2400" dirty="0"/>
          </a:p>
          <a:p>
            <a:r>
              <a:rPr lang="zh-CN" altLang="en-US" sz="2400" dirty="0"/>
              <a:t>关于维护互联网安全的决定。</a:t>
            </a:r>
            <a:r>
              <a:rPr lang="en-US" altLang="zh-CN" sz="2400" dirty="0"/>
              <a:t>2000</a:t>
            </a:r>
            <a:r>
              <a:rPr lang="zh-CN" altLang="en-US" sz="2400" dirty="0"/>
              <a:t>年</a:t>
            </a:r>
            <a:r>
              <a:rPr lang="en-US" altLang="zh-CN" sz="2400" dirty="0"/>
              <a:t>12</a:t>
            </a:r>
            <a:r>
              <a:rPr lang="zh-CN" altLang="en-US" sz="2400" dirty="0"/>
              <a:t>月</a:t>
            </a:r>
            <a:r>
              <a:rPr lang="en-US" altLang="zh-CN" sz="2400" dirty="0"/>
              <a:t>28</a:t>
            </a:r>
            <a:r>
              <a:rPr lang="zh-CN" altLang="en-US" sz="2400" dirty="0"/>
              <a:t>日颁布实施。</a:t>
            </a:r>
            <a:endParaRPr lang="en-US" altLang="zh-CN" sz="2400" dirty="0"/>
          </a:p>
          <a:p>
            <a:r>
              <a:rPr lang="zh-CN" altLang="zh-CN" sz="2400" dirty="0"/>
              <a:t>电子商务法</a:t>
            </a:r>
            <a:r>
              <a:rPr lang="zh-CN" altLang="en-US" sz="2400" dirty="0"/>
              <a:t>。</a:t>
            </a:r>
            <a:r>
              <a:rPr lang="en-US" altLang="zh-CN" sz="2400" dirty="0"/>
              <a:t>2018</a:t>
            </a:r>
            <a:r>
              <a:rPr lang="zh-CN" altLang="zh-CN" sz="2400" dirty="0"/>
              <a:t>年</a:t>
            </a:r>
            <a:r>
              <a:rPr lang="en-US" altLang="zh-CN" sz="2400" dirty="0"/>
              <a:t>8</a:t>
            </a:r>
            <a:r>
              <a:rPr lang="zh-CN" altLang="zh-CN" sz="2400" dirty="0"/>
              <a:t>月</a:t>
            </a:r>
            <a:r>
              <a:rPr lang="en-US" altLang="zh-CN" sz="2400" dirty="0"/>
              <a:t>31</a:t>
            </a:r>
            <a:r>
              <a:rPr lang="zh-CN" altLang="zh-CN" sz="2400" dirty="0"/>
              <a:t>日</a:t>
            </a:r>
            <a:r>
              <a:rPr lang="zh-CN" altLang="en-US" sz="2400" dirty="0"/>
              <a:t>通过。</a:t>
            </a:r>
            <a:endParaRPr lang="en-US" altLang="zh-CN" sz="2400" dirty="0"/>
          </a:p>
          <a:p>
            <a:r>
              <a:rPr lang="zh-CN" altLang="en-US" sz="2400" dirty="0"/>
              <a:t>以及散见于其他法律中的规定：气象法、统计法、档案法、证券法      </a:t>
            </a:r>
          </a:p>
          <a:p>
            <a:endParaRPr lang="en-US" altLang="zh-CN" sz="2400" dirty="0"/>
          </a:p>
        </p:txBody>
      </p:sp>
      <p:grpSp>
        <p:nvGrpSpPr>
          <p:cNvPr id="2" name="Group 41"/>
          <p:cNvGrpSpPr>
            <a:grpSpLocks/>
          </p:cNvGrpSpPr>
          <p:nvPr/>
        </p:nvGrpSpPr>
        <p:grpSpPr bwMode="auto">
          <a:xfrm>
            <a:off x="809625" y="1476375"/>
            <a:ext cx="4343400" cy="457200"/>
            <a:chOff x="1536" y="1899"/>
            <a:chExt cx="2736" cy="288"/>
          </a:xfrm>
        </p:grpSpPr>
        <p:sp>
          <p:nvSpPr>
            <p:cNvPr id="7"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0" name="Text Box 44"/>
            <p:cNvSpPr txBox="1">
              <a:spLocks noChangeArrowheads="1"/>
            </p:cNvSpPr>
            <p:nvPr/>
          </p:nvSpPr>
          <p:spPr bwMode="gray">
            <a:xfrm>
              <a:off x="1680" y="1934"/>
              <a:ext cx="2160" cy="233"/>
            </a:xfrm>
            <a:prstGeom prst="rect">
              <a:avLst/>
            </a:prstGeom>
            <a:noFill/>
            <a:ln w="9525" algn="ctr">
              <a:noFill/>
              <a:miter lim="800000"/>
              <a:headEnd/>
              <a:tailEnd/>
            </a:ln>
          </p:spPr>
          <p:txBody>
            <a:bodyPr>
              <a:spAutoFit/>
            </a:bodyPr>
            <a:lstStyle/>
            <a:p>
              <a:pPr algn="ctr" eaLnBrk="0" hangingPunct="0"/>
              <a:r>
                <a:rPr lang="zh-CN" altLang="en-US" b="1" dirty="0"/>
                <a:t>网络安全法律渊源</a:t>
              </a:r>
            </a:p>
          </p:txBody>
        </p:sp>
      </p:grpSp>
      <p:sp>
        <p:nvSpPr>
          <p:cNvPr id="8" name="标题 7"/>
          <p:cNvSpPr>
            <a:spLocks noGrp="1"/>
          </p:cNvSpPr>
          <p:nvPr>
            <p:ph type="title"/>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法制，</a:t>
            </a:r>
            <a:r>
              <a:rPr lang="en-US" altLang="zh-CN" dirty="0"/>
              <a:t>legal</a:t>
            </a:r>
            <a:r>
              <a:rPr lang="zh-CN" altLang="en-US" dirty="0"/>
              <a:t> </a:t>
            </a:r>
            <a:r>
              <a:rPr lang="en-US" altLang="zh-CN" dirty="0"/>
              <a:t>system</a:t>
            </a:r>
          </a:p>
          <a:p>
            <a:pPr>
              <a:buFont typeface="Wingdings" pitchFamily="2" charset="2"/>
              <a:buChar char="ü"/>
            </a:pPr>
            <a:r>
              <a:rPr lang="zh-CN" altLang="en-US" sz="2400" dirty="0">
                <a:solidFill>
                  <a:srgbClr val="FF0000"/>
                </a:solidFill>
              </a:rPr>
              <a:t>法律制度</a:t>
            </a:r>
            <a:r>
              <a:rPr lang="zh-CN" altLang="en-US" sz="2400" dirty="0"/>
              <a:t>的简称</a:t>
            </a:r>
            <a:endParaRPr lang="en-US" altLang="zh-CN" sz="2400" dirty="0"/>
          </a:p>
          <a:p>
            <a:pPr>
              <a:buFont typeface="Wingdings" pitchFamily="2" charset="2"/>
              <a:buChar char="ü"/>
            </a:pPr>
            <a:r>
              <a:rPr lang="zh-CN" altLang="en-US" sz="2400" dirty="0"/>
              <a:t>依法办事的制度</a:t>
            </a:r>
            <a:endParaRPr lang="en-US" altLang="zh-CN" sz="2400" dirty="0"/>
          </a:p>
          <a:p>
            <a:pPr>
              <a:buFont typeface="Wingdings" pitchFamily="2" charset="2"/>
              <a:buChar char="ü"/>
            </a:pPr>
            <a:r>
              <a:rPr lang="zh-CN" altLang="en-US" sz="2400" dirty="0"/>
              <a:t>泛指法律制度的制定、执行、遵守在内的完整体系，是有关法律制度运行的一系列活动与环节的总称，它包括立法、执法、司法、守法、法律监督等诸多环节。</a:t>
            </a:r>
            <a:endParaRPr lang="en-US" altLang="zh-CN" sz="2400" dirty="0"/>
          </a:p>
          <a:p>
            <a:r>
              <a:rPr lang="zh-CN" altLang="en-US" dirty="0"/>
              <a:t>法治，</a:t>
            </a:r>
            <a:r>
              <a:rPr lang="en-US" altLang="zh-CN" dirty="0"/>
              <a:t>rule of law</a:t>
            </a:r>
          </a:p>
          <a:p>
            <a:pPr>
              <a:buFont typeface="Wingdings" pitchFamily="2" charset="2"/>
              <a:buChar char="ü"/>
            </a:pPr>
            <a:r>
              <a:rPr lang="zh-CN" altLang="en-US" sz="2400" dirty="0"/>
              <a:t>是指以民主为基础和目标，以权利制约为重点的</a:t>
            </a:r>
            <a:r>
              <a:rPr lang="zh-CN" altLang="en-US" sz="2400" dirty="0">
                <a:solidFill>
                  <a:srgbClr val="FF0000"/>
                </a:solidFill>
              </a:rPr>
              <a:t>社会管理</a:t>
            </a:r>
            <a:r>
              <a:rPr lang="zh-CN" altLang="en-US" sz="2400" dirty="0"/>
              <a:t>模式、社会次序状态和社会生活方式。</a:t>
            </a:r>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4</a:t>
            </a:fld>
            <a:endParaRPr lang="en-US" altLang="zh-CN"/>
          </a:p>
        </p:txBody>
      </p:sp>
      <p:sp>
        <p:nvSpPr>
          <p:cNvPr id="7" name="Rectangle 2"/>
          <p:cNvSpPr txBox="1">
            <a:spLocks noChangeArrowheads="1"/>
          </p:cNvSpPr>
          <p:nvPr/>
        </p:nvSpPr>
        <p:spPr bwMode="auto">
          <a:xfrm>
            <a:off x="509587" y="528638"/>
            <a:ext cx="8070376"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Nyala" panose="02000504070300020003" pitchFamily="2" charset="0"/>
                <a:ea typeface="隶书" panose="02010509060101010101" pitchFamily="49" charset="-122"/>
                <a:cs typeface="+mj-cs"/>
              </a:rPr>
              <a:t> </a:t>
            </a:r>
            <a:r>
              <a:rPr lang="zh-CN" altLang="en-US" sz="4000" b="1" noProof="0" dirty="0">
                <a:solidFill>
                  <a:srgbClr val="000000"/>
                </a:solidFill>
                <a:latin typeface="Nyala" panose="02000504070300020003" pitchFamily="2" charset="0"/>
                <a:ea typeface="隶书" panose="02010509060101010101" pitchFamily="49" charset="-122"/>
                <a:cs typeface="+mj-cs"/>
              </a:rPr>
              <a:t>法制与法治</a:t>
            </a:r>
            <a:r>
              <a:rPr kumimoji="0" lang="zh-CN" altLang="en-US" sz="3400" b="1" i="0" u="none" strike="noStrike" kern="1200" cap="none" spc="0" normalizeH="0" baseline="0" noProof="0" dirty="0">
                <a:ln>
                  <a:noFill/>
                </a:ln>
                <a:solidFill>
                  <a:srgbClr val="000000"/>
                </a:solidFill>
                <a:effectLst/>
                <a:uLnTx/>
                <a:uFillTx/>
                <a:latin typeface="Nyala" panose="02000504070300020003" pitchFamily="2" charset="0"/>
                <a:ea typeface="隶书" panose="02010509060101010101" pitchFamily="49" charset="-122"/>
                <a:cs typeface="+mj-cs"/>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endParaRPr lang="zh-CN" altLang="en-US" sz="3200" dirty="0"/>
          </a:p>
        </p:txBody>
      </p:sp>
      <p:sp>
        <p:nvSpPr>
          <p:cNvPr id="3" name="内容占位符 2"/>
          <p:cNvSpPr>
            <a:spLocks noGrp="1"/>
          </p:cNvSpPr>
          <p:nvPr>
            <p:ph idx="1"/>
          </p:nvPr>
        </p:nvSpPr>
        <p:spPr/>
        <p:txBody>
          <a:bodyPr/>
          <a:lstStyle/>
          <a:p>
            <a:pPr>
              <a:buNone/>
            </a:pPr>
            <a:r>
              <a:rPr lang="zh-CN" altLang="en-US" sz="2400" dirty="0"/>
              <a:t>（</a:t>
            </a:r>
            <a:r>
              <a:rPr lang="en-US" altLang="zh-CN" sz="2400" dirty="0"/>
              <a:t>2</a:t>
            </a:r>
            <a:r>
              <a:rPr lang="zh-CN" altLang="en-US" sz="2400" dirty="0"/>
              <a:t>）法规层次上的渊源，国务院制定</a:t>
            </a:r>
            <a:endParaRPr lang="en-US" altLang="zh-CN" sz="2400" dirty="0"/>
          </a:p>
          <a:p>
            <a:r>
              <a:rPr lang="zh-CN" altLang="en-US" sz="2400" dirty="0"/>
              <a:t>政务信息工作暂行办法</a:t>
            </a:r>
            <a:endParaRPr lang="en-US" altLang="zh-CN" sz="2400" dirty="0"/>
          </a:p>
          <a:p>
            <a:r>
              <a:rPr lang="zh-CN" altLang="en-US" sz="2400" dirty="0"/>
              <a:t>国家信息化领导小组关于我国电子政务建设知道意见</a:t>
            </a:r>
            <a:endParaRPr lang="en-US" altLang="zh-CN" sz="2400" dirty="0"/>
          </a:p>
          <a:p>
            <a:r>
              <a:rPr lang="zh-CN" altLang="en-US" sz="2400" dirty="0"/>
              <a:t>计算机信息系统安全保护条例</a:t>
            </a:r>
            <a:endParaRPr lang="en-US" altLang="zh-CN" sz="2400" dirty="0"/>
          </a:p>
          <a:p>
            <a:r>
              <a:rPr lang="zh-CN" altLang="en-US" sz="2400" dirty="0"/>
              <a:t>计算机信息网络国际联网管理暂行规定</a:t>
            </a:r>
            <a:endParaRPr lang="en-US" altLang="zh-CN" sz="2400" dirty="0"/>
          </a:p>
          <a:p>
            <a:r>
              <a:rPr lang="zh-CN" altLang="en-US" sz="2400" dirty="0"/>
              <a:t>计算机软件保护条例</a:t>
            </a:r>
            <a:endParaRPr lang="en-US" altLang="zh-CN" sz="2400" dirty="0"/>
          </a:p>
          <a:p>
            <a:r>
              <a:rPr lang="zh-CN" altLang="en-US" sz="2400" dirty="0"/>
              <a:t>互联网信息服务管理办法</a:t>
            </a:r>
            <a:endParaRPr lang="en-US" altLang="zh-CN" sz="2400" dirty="0"/>
          </a:p>
          <a:p>
            <a:r>
              <a:rPr lang="zh-CN" altLang="en-US" sz="2400" dirty="0"/>
              <a:t>。。。</a:t>
            </a:r>
            <a:endParaRPr lang="en-US" altLang="zh-CN" sz="2400" dirty="0"/>
          </a:p>
          <a:p>
            <a:endParaRPr lang="en-US"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buNone/>
            </a:pPr>
            <a:r>
              <a:rPr lang="zh-CN" altLang="en-US" sz="2400" dirty="0">
                <a:latin typeface="宋体" pitchFamily="2" charset="-122"/>
              </a:rPr>
              <a:t>（</a:t>
            </a:r>
            <a:r>
              <a:rPr lang="en-US" altLang="zh-CN" sz="2400" dirty="0">
                <a:latin typeface="宋体" pitchFamily="2" charset="-122"/>
              </a:rPr>
              <a:t>3</a:t>
            </a:r>
            <a:r>
              <a:rPr lang="zh-CN" altLang="en-US" sz="2400" dirty="0">
                <a:latin typeface="宋体" pitchFamily="2" charset="-122"/>
              </a:rPr>
              <a:t>）部委制定的规章上的渊源</a:t>
            </a:r>
          </a:p>
          <a:p>
            <a:pPr marL="303213" indent="-303213">
              <a:lnSpc>
                <a:spcPct val="120000"/>
              </a:lnSpc>
              <a:defRPr/>
            </a:pPr>
            <a:r>
              <a:rPr lang="zh-CN" altLang="en-US" sz="2400" dirty="0">
                <a:latin typeface="宋体" pitchFamily="2" charset="-122"/>
              </a:rPr>
              <a:t>计算机病毒防治管理办法。公安部</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计算机信息网络国际联网安全保护管理办法。公安部</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计算机信息系统保密管理暂行办法。保密局</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对外经济合作提供资料保密暂行规定。保密局 </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计算机信息系统国际联网保密管理规定。保密局</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互联网电子公告服务管理规定。信息产业部</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中国公众多媒体通信管理办法。邮电部</a:t>
            </a:r>
            <a:endParaRPr lang="en-US" altLang="zh-CN" sz="2400" dirty="0">
              <a:latin typeface="宋体" pitchFamily="2" charset="-122"/>
            </a:endParaRPr>
          </a:p>
          <a:p>
            <a:pPr marL="303213" indent="-303213">
              <a:lnSpc>
                <a:spcPct val="120000"/>
              </a:lnSpc>
              <a:defRPr/>
            </a:pPr>
            <a:r>
              <a:rPr lang="zh-CN" altLang="en-US" sz="2400" dirty="0">
                <a:latin typeface="宋体" pitchFamily="2" charset="-122"/>
              </a:rPr>
              <a:t>。。。</a:t>
            </a:r>
          </a:p>
          <a:p>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3" descr="body.png"/>
          <p:cNvPicPr>
            <a:picLocks noChangeAspect="1"/>
          </p:cNvPicPr>
          <p:nvPr/>
        </p:nvPicPr>
        <p:blipFill>
          <a:blip r:embed="rId3" cstate="print"/>
          <a:srcRect/>
          <a:stretch>
            <a:fillRect/>
          </a:stretch>
        </p:blipFill>
        <p:spPr bwMode="auto">
          <a:xfrm>
            <a:off x="-180528" y="0"/>
            <a:ext cx="9170988" cy="6858000"/>
          </a:xfrm>
          <a:prstGeom prst="rect">
            <a:avLst/>
          </a:prstGeom>
          <a:noFill/>
          <a:ln w="9525">
            <a:noFill/>
            <a:miter lim="800000"/>
            <a:headEnd/>
            <a:tailEnd/>
          </a:ln>
        </p:spPr>
      </p:pic>
      <p:sp>
        <p:nvSpPr>
          <p:cNvPr id="6" name="日期占位符 5"/>
          <p:cNvSpPr>
            <a:spLocks noGrp="1"/>
          </p:cNvSpPr>
          <p:nvPr>
            <p:ph type="dt" sz="quarter" idx="10"/>
          </p:nvPr>
        </p:nvSpPr>
        <p:spPr/>
        <p:txBody>
          <a:bodyPr/>
          <a:lstStyle/>
          <a:p>
            <a:pPr>
              <a:defRPr/>
            </a:pPr>
            <a:fld id="{0F7DC097-12D6-42CB-BA8C-1D067231DB6A}" type="datetime3">
              <a:rPr lang="zh-CN" altLang="en-US"/>
              <a:pPr>
                <a:defRPr/>
              </a:pPr>
              <a:t>2022年3月17日星期四</a:t>
            </a:fld>
            <a:endParaRPr lang="zh-CN" altLang="en-US" dirty="0"/>
          </a:p>
        </p:txBody>
      </p:sp>
      <p:sp>
        <p:nvSpPr>
          <p:cNvPr id="7" name="灯片编号占位符 6"/>
          <p:cNvSpPr>
            <a:spLocks noGrp="1"/>
          </p:cNvSpPr>
          <p:nvPr>
            <p:ph type="sldNum" sz="quarter" idx="12"/>
          </p:nvPr>
        </p:nvSpPr>
        <p:spPr/>
        <p:txBody>
          <a:bodyPr/>
          <a:lstStyle/>
          <a:p>
            <a:pPr>
              <a:defRPr/>
            </a:pPr>
            <a:r>
              <a:rPr lang="zh-CN" altLang="en-US" dirty="0"/>
              <a:t>第</a:t>
            </a:r>
            <a:fld id="{0FC2EB99-6960-4A4C-8CA5-47D272321D11}" type="slidenum">
              <a:rPr lang="zh-CN" altLang="en-US"/>
              <a:pPr>
                <a:defRPr/>
              </a:pPr>
              <a:t>42</a:t>
            </a:fld>
            <a:r>
              <a:rPr lang="zh-CN" altLang="en-US" dirty="0"/>
              <a:t>页</a:t>
            </a:r>
            <a:r>
              <a:rPr lang="en-US" altLang="zh-CN" dirty="0"/>
              <a:t>/</a:t>
            </a:r>
            <a:r>
              <a:rPr lang="zh-CN" altLang="en-US" dirty="0"/>
              <a:t>共</a:t>
            </a:r>
            <a:r>
              <a:rPr lang="en-US" altLang="zh-CN" dirty="0"/>
              <a:t>13</a:t>
            </a:r>
            <a:r>
              <a:rPr lang="zh-CN" altLang="en-US" dirty="0"/>
              <a:t>页</a:t>
            </a:r>
          </a:p>
        </p:txBody>
      </p:sp>
      <p:sp>
        <p:nvSpPr>
          <p:cNvPr id="44039" name="矩形 12"/>
          <p:cNvSpPr>
            <a:spLocks noChangeArrowheads="1"/>
          </p:cNvSpPr>
          <p:nvPr/>
        </p:nvSpPr>
        <p:spPr bwMode="auto">
          <a:xfrm>
            <a:off x="500063" y="2020293"/>
            <a:ext cx="8425573" cy="4524315"/>
          </a:xfrm>
          <a:prstGeom prst="rect">
            <a:avLst/>
          </a:prstGeom>
          <a:noFill/>
          <a:ln w="9525">
            <a:noFill/>
            <a:miter lim="800000"/>
            <a:headEnd/>
            <a:tailEnd/>
          </a:ln>
        </p:spPr>
        <p:txBody>
          <a:bodyPr wrap="square">
            <a:spAutoFit/>
          </a:bodyPr>
          <a:lstStyle/>
          <a:p>
            <a:pPr>
              <a:lnSpc>
                <a:spcPct val="90000"/>
              </a:lnSpc>
              <a:buFont typeface="Wingdings" pitchFamily="2" charset="2"/>
              <a:buChar char="ü"/>
            </a:pPr>
            <a:r>
              <a:rPr lang="zh-CN" altLang="en-US" sz="2000" b="1" dirty="0"/>
              <a:t>从信息的主体划分</a:t>
            </a:r>
            <a:endParaRPr lang="en-US" altLang="zh-CN" sz="2000" b="1" dirty="0"/>
          </a:p>
          <a:p>
            <a:pPr>
              <a:lnSpc>
                <a:spcPct val="90000"/>
              </a:lnSpc>
            </a:pPr>
            <a:r>
              <a:rPr lang="zh-CN" altLang="en-US" sz="2000" b="1" dirty="0"/>
              <a:t>     政府信息安全的法律法规规定，如保密法、电子政务安全方面的法规多属于这一类。</a:t>
            </a:r>
            <a:endParaRPr lang="en-US" altLang="zh-CN" sz="2000" b="1" dirty="0"/>
          </a:p>
          <a:p>
            <a:pPr>
              <a:lnSpc>
                <a:spcPct val="90000"/>
              </a:lnSpc>
            </a:pPr>
            <a:r>
              <a:rPr lang="zh-CN" altLang="en-US" sz="2000" b="1" dirty="0"/>
              <a:t>     民事主体信息安全的法律法规规定，知识产权法律多属于这一类、</a:t>
            </a:r>
            <a:endParaRPr lang="en-US" altLang="zh-CN" sz="2000" b="1" dirty="0"/>
          </a:p>
          <a:p>
            <a:pPr>
              <a:lnSpc>
                <a:spcPct val="90000"/>
              </a:lnSpc>
              <a:buFont typeface="Wingdings" pitchFamily="2" charset="2"/>
              <a:buChar char="ü"/>
            </a:pPr>
            <a:r>
              <a:rPr lang="zh-CN" altLang="en-US" sz="2000" b="1" dirty="0"/>
              <a:t>从信息的载体划分</a:t>
            </a:r>
            <a:endParaRPr lang="en-US" altLang="zh-CN" sz="2000" b="1" dirty="0"/>
          </a:p>
          <a:p>
            <a:pPr>
              <a:lnSpc>
                <a:spcPct val="90000"/>
              </a:lnSpc>
            </a:pPr>
            <a:r>
              <a:rPr lang="zh-CN" altLang="en-US" sz="2000" b="1" dirty="0"/>
              <a:t>     电信信息安全法律法规，如全国人大常委会制定的 关于维护互联网安全的决定、电子签名法等</a:t>
            </a:r>
            <a:endParaRPr lang="en-US" altLang="zh-CN" sz="2000" b="1" dirty="0"/>
          </a:p>
          <a:p>
            <a:pPr>
              <a:lnSpc>
                <a:spcPct val="90000"/>
              </a:lnSpc>
            </a:pPr>
            <a:r>
              <a:rPr lang="zh-CN" altLang="en-US" sz="2000" b="1" dirty="0"/>
              <a:t>     非电信信息安全法律法规 ，如邮政法、统计法 、气象法等有关邮政通信、统计信息 、气象信息的规定等</a:t>
            </a:r>
            <a:endParaRPr lang="en-US" altLang="zh-CN" sz="2000" b="1" dirty="0"/>
          </a:p>
          <a:p>
            <a:pPr>
              <a:lnSpc>
                <a:spcPct val="90000"/>
              </a:lnSpc>
              <a:buFont typeface="Wingdings" pitchFamily="2" charset="2"/>
              <a:buChar char="ü"/>
            </a:pPr>
            <a:r>
              <a:rPr lang="zh-CN" altLang="en-US" sz="2000" b="1" dirty="0"/>
              <a:t>从所承担的法律责任划分</a:t>
            </a:r>
            <a:endParaRPr lang="en-US" altLang="zh-CN" sz="2000" b="1" dirty="0"/>
          </a:p>
          <a:p>
            <a:pPr>
              <a:lnSpc>
                <a:spcPct val="90000"/>
              </a:lnSpc>
            </a:pPr>
            <a:r>
              <a:rPr lang="zh-CN" altLang="en-US" sz="2000" b="1" dirty="0"/>
              <a:t>     信息安全的刑事责任，刑法中规定的与信息犯罪有关的刑事责任条款。</a:t>
            </a:r>
            <a:endParaRPr lang="en-US" altLang="zh-CN" sz="2000" b="1" dirty="0"/>
          </a:p>
          <a:p>
            <a:pPr>
              <a:lnSpc>
                <a:spcPct val="90000"/>
              </a:lnSpc>
            </a:pPr>
            <a:r>
              <a:rPr lang="zh-CN" altLang="en-US" sz="2000" b="1" dirty="0"/>
              <a:t>     信息安全的民事责任，具体表现为合同法、民法通则以及知识产权法等规定的民事责任。 </a:t>
            </a:r>
            <a:endParaRPr lang="en-US" altLang="zh-CN" sz="2000" b="1" dirty="0"/>
          </a:p>
          <a:p>
            <a:pPr>
              <a:lnSpc>
                <a:spcPct val="90000"/>
              </a:lnSpc>
            </a:pPr>
            <a:r>
              <a:rPr lang="zh-CN" altLang="en-US" sz="2000" b="1" dirty="0"/>
              <a:t>     信息安全的行政责任 ，国务院、部委制定的法规规章大多属于这一类。 </a:t>
            </a:r>
            <a:endParaRPr lang="en-US" altLang="zh-CN" sz="2000" b="1" dirty="0"/>
          </a:p>
          <a:p>
            <a:pPr>
              <a:lnSpc>
                <a:spcPct val="90000"/>
              </a:lnSpc>
            </a:pPr>
            <a:r>
              <a:rPr lang="en-US" altLang="zh-CN" sz="2000" b="1" dirty="0"/>
              <a:t>    </a:t>
            </a:r>
          </a:p>
          <a:p>
            <a:pPr>
              <a:lnSpc>
                <a:spcPct val="90000"/>
              </a:lnSpc>
            </a:pPr>
            <a:endParaRPr lang="en-US" altLang="zh-CN" sz="2000" dirty="0"/>
          </a:p>
        </p:txBody>
      </p:sp>
      <p:grpSp>
        <p:nvGrpSpPr>
          <p:cNvPr id="2" name="Group 41"/>
          <p:cNvGrpSpPr>
            <a:grpSpLocks/>
          </p:cNvGrpSpPr>
          <p:nvPr/>
        </p:nvGrpSpPr>
        <p:grpSpPr bwMode="auto">
          <a:xfrm>
            <a:off x="798249" y="1478647"/>
            <a:ext cx="4343400" cy="457200"/>
            <a:chOff x="1536" y="1899"/>
            <a:chExt cx="2736" cy="288"/>
          </a:xfrm>
        </p:grpSpPr>
        <p:sp>
          <p:nvSpPr>
            <p:cNvPr id="13"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4" name="Text Box 44"/>
            <p:cNvSpPr txBox="1">
              <a:spLocks noChangeArrowheads="1"/>
            </p:cNvSpPr>
            <p:nvPr/>
          </p:nvSpPr>
          <p:spPr bwMode="gray">
            <a:xfrm>
              <a:off x="1680" y="1934"/>
              <a:ext cx="2160" cy="233"/>
            </a:xfrm>
            <a:prstGeom prst="rect">
              <a:avLst/>
            </a:prstGeom>
            <a:noFill/>
            <a:ln w="9525" algn="ctr">
              <a:noFill/>
              <a:miter lim="800000"/>
              <a:headEnd/>
              <a:tailEnd/>
            </a:ln>
          </p:spPr>
          <p:txBody>
            <a:bodyPr>
              <a:spAutoFit/>
            </a:bodyPr>
            <a:lstStyle/>
            <a:p>
              <a:pPr algn="ctr" eaLnBrk="0" hangingPunct="0"/>
              <a:r>
                <a:rPr lang="zh-CN" altLang="en-US" b="1" dirty="0"/>
                <a:t>网络安全法的划分</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A850DF0-73BA-4BEB-B509-B53A4C910470}" type="datetime1">
              <a:rPr lang="zh-CN" altLang="en-US" smtClean="0"/>
              <a:pPr>
                <a:defRPr/>
              </a:pPr>
              <a:t>2022/3/17</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7C51A919-FAB3-4E09-A0D8-D6A24FB0A530}" type="slidenum">
              <a:rPr lang="zh-CN" altLang="en-US" smtClean="0"/>
              <a:pPr>
                <a:defRPr/>
              </a:pPr>
              <a:t>43</a:t>
            </a:fld>
            <a:endParaRPr lang="zh-CN" altLang="en-US"/>
          </a:p>
        </p:txBody>
      </p:sp>
      <p:grpSp>
        <p:nvGrpSpPr>
          <p:cNvPr id="5" name="Group 41"/>
          <p:cNvGrpSpPr>
            <a:grpSpLocks/>
          </p:cNvGrpSpPr>
          <p:nvPr/>
        </p:nvGrpSpPr>
        <p:grpSpPr bwMode="auto">
          <a:xfrm>
            <a:off x="809624" y="1476374"/>
            <a:ext cx="7142390" cy="1283155"/>
            <a:chOff x="1536" y="1899"/>
            <a:chExt cx="2736" cy="288"/>
          </a:xfrm>
        </p:grpSpPr>
        <p:sp>
          <p:nvSpPr>
            <p:cNvPr id="6"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7" name="Text Box 44"/>
            <p:cNvSpPr txBox="1">
              <a:spLocks noChangeArrowheads="1"/>
            </p:cNvSpPr>
            <p:nvPr/>
          </p:nvSpPr>
          <p:spPr bwMode="gray">
            <a:xfrm>
              <a:off x="1680" y="1934"/>
              <a:ext cx="2479" cy="211"/>
            </a:xfrm>
            <a:prstGeom prst="rect">
              <a:avLst/>
            </a:prstGeom>
            <a:noFill/>
            <a:ln w="9525" algn="ctr">
              <a:noFill/>
              <a:miter lim="800000"/>
              <a:headEnd/>
              <a:tailEnd/>
            </a:ln>
          </p:spPr>
          <p:txBody>
            <a:bodyPr wrap="square">
              <a:spAutoFit/>
            </a:bodyPr>
            <a:lstStyle/>
            <a:p>
              <a:pPr lvl="0"/>
              <a:r>
                <a:rPr lang="zh-CN" altLang="zh-CN" b="1" dirty="0"/>
                <a:t>中华人民共和国计算机信息系统安全保护条例</a:t>
              </a:r>
              <a:r>
                <a:rPr lang="en-US" altLang="zh-CN" b="1" dirty="0"/>
                <a:t>31</a:t>
              </a:r>
              <a:r>
                <a:rPr lang="zh-CN" altLang="en-US" b="1" dirty="0"/>
                <a:t>条</a:t>
              </a:r>
              <a:endParaRPr lang="en-US" altLang="zh-CN" b="1" dirty="0"/>
            </a:p>
            <a:p>
              <a:pPr lvl="0"/>
              <a:endParaRPr lang="en-US" altLang="zh-CN" b="1" dirty="0"/>
            </a:p>
            <a:p>
              <a:pPr lvl="0"/>
              <a:r>
                <a:rPr lang="zh-CN" altLang="en-US" b="1" dirty="0"/>
                <a:t> </a:t>
              </a:r>
              <a:r>
                <a:rPr lang="en-US" altLang="zh-CN" b="1" dirty="0"/>
                <a:t>1.1</a:t>
              </a:r>
              <a:endParaRPr lang="zh-CN" altLang="zh-CN" b="1" dirty="0"/>
            </a:p>
          </p:txBody>
        </p:sp>
      </p:grpSp>
      <p:sp>
        <p:nvSpPr>
          <p:cNvPr id="8" name="标题 1"/>
          <p:cNvSpPr txBox="1">
            <a:spLocks/>
          </p:cNvSpPr>
          <p:nvPr/>
        </p:nvSpPr>
        <p:spPr>
          <a:xfrm>
            <a:off x="2702258" y="571500"/>
            <a:ext cx="5727368" cy="582613"/>
          </a:xfrm>
          <a:prstGeom prst="rect">
            <a:avLst/>
          </a:prstGeom>
        </p:spPr>
        <p:txBody>
          <a:bodyPr rtlCol="0">
            <a:normAutofit fontScale="90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zh-CN" altLang="en-US" sz="4000" b="1" noProof="0" dirty="0">
                <a:latin typeface="Verdana" panose="020B0604030504040204" pitchFamily="34" charset="0"/>
                <a:ea typeface="隶书" panose="02010509060101010101" pitchFamily="49" charset="-122"/>
                <a:cs typeface="+mj-cs"/>
              </a:rPr>
              <a:t>第一</a:t>
            </a:r>
            <a:r>
              <a:rPr kumimoji="0" lang="zh-CN" altLang="en-US" sz="4000" b="1" i="0" u="none" strike="noStrike" kern="1200" cap="none" spc="0" normalizeH="0" baseline="0" noProof="0" dirty="0">
                <a:ln>
                  <a:noFill/>
                </a:ln>
                <a:solidFill>
                  <a:schemeClr val="tx1"/>
                </a:solidFill>
                <a:effectLst/>
                <a:uLnTx/>
                <a:uFillTx/>
                <a:latin typeface="Verdana" panose="020B0604030504040204" pitchFamily="34" charset="0"/>
                <a:ea typeface="隶书" panose="02010509060101010101" pitchFamily="49" charset="-122"/>
                <a:cs typeface="+mj-cs"/>
              </a:rPr>
              <a:t>次研讨题目</a:t>
            </a:r>
          </a:p>
        </p:txBody>
      </p:sp>
      <p:grpSp>
        <p:nvGrpSpPr>
          <p:cNvPr id="9" name="Group 41"/>
          <p:cNvGrpSpPr>
            <a:grpSpLocks/>
          </p:cNvGrpSpPr>
          <p:nvPr/>
        </p:nvGrpSpPr>
        <p:grpSpPr bwMode="auto">
          <a:xfrm>
            <a:off x="962023" y="3177998"/>
            <a:ext cx="7169605" cy="1394002"/>
            <a:chOff x="1536" y="1899"/>
            <a:chExt cx="2736" cy="288"/>
          </a:xfrm>
        </p:grpSpPr>
        <p:sp>
          <p:nvSpPr>
            <p:cNvPr id="10"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1" name="Text Box 44"/>
            <p:cNvSpPr txBox="1">
              <a:spLocks noChangeArrowheads="1"/>
            </p:cNvSpPr>
            <p:nvPr/>
          </p:nvSpPr>
          <p:spPr bwMode="gray">
            <a:xfrm>
              <a:off x="1680" y="1934"/>
              <a:ext cx="2479" cy="248"/>
            </a:xfrm>
            <a:prstGeom prst="rect">
              <a:avLst/>
            </a:prstGeom>
            <a:noFill/>
            <a:ln w="9525" algn="ctr">
              <a:noFill/>
              <a:miter lim="800000"/>
              <a:headEnd/>
              <a:tailEnd/>
            </a:ln>
          </p:spPr>
          <p:txBody>
            <a:bodyPr wrap="square">
              <a:spAutoFit/>
            </a:bodyPr>
            <a:lstStyle/>
            <a:p>
              <a:pPr lvl="0"/>
              <a:r>
                <a:rPr lang="zh-CN" altLang="en-US" b="1" dirty="0"/>
                <a:t>个人信息保护法</a:t>
              </a:r>
              <a:r>
                <a:rPr lang="en-US" altLang="zh-CN" b="1" dirty="0"/>
                <a:t>70</a:t>
              </a:r>
              <a:r>
                <a:rPr lang="zh-CN" altLang="en-US" b="1" dirty="0"/>
                <a:t>条</a:t>
              </a:r>
              <a:endParaRPr lang="en-US" altLang="zh-CN" b="1" dirty="0"/>
            </a:p>
            <a:p>
              <a:pPr lvl="0"/>
              <a:r>
                <a:rPr lang="zh-CN" altLang="en-US" b="1" i="0" u="none" strike="noStrike" dirty="0">
                  <a:solidFill>
                    <a:srgbClr val="666666"/>
                  </a:solidFill>
                  <a:effectLst/>
                  <a:latin typeface="Microsoft Yahei" panose="020B0503020204020204" pitchFamily="34" charset="-122"/>
                  <a:ea typeface="Microsoft Yahei" panose="020B0503020204020204" pitchFamily="34" charset="-122"/>
                </a:rPr>
                <a:t>（结合民法典规定的隐私权和个人信息保护）</a:t>
              </a:r>
              <a:endParaRPr lang="en-US" altLang="zh-CN" b="1" dirty="0"/>
            </a:p>
            <a:p>
              <a:pPr lvl="0"/>
              <a:endParaRPr lang="en-US" altLang="zh-CN" b="1" dirty="0"/>
            </a:p>
            <a:p>
              <a:pPr lvl="0"/>
              <a:r>
                <a:rPr lang="zh-CN" altLang="en-US" b="1" dirty="0"/>
                <a:t> </a:t>
              </a:r>
              <a:r>
                <a:rPr lang="en-US" altLang="zh-CN" b="1" dirty="0"/>
                <a:t>1.2</a:t>
              </a:r>
              <a:endParaRPr lang="zh-CN" altLang="zh-CN" b="1" dirty="0"/>
            </a:p>
          </p:txBody>
        </p:sp>
      </p:grpSp>
      <p:grpSp>
        <p:nvGrpSpPr>
          <p:cNvPr id="12" name="Group 41">
            <a:extLst>
              <a:ext uri="{FF2B5EF4-FFF2-40B4-BE49-F238E27FC236}">
                <a16:creationId xmlns:a16="http://schemas.microsoft.com/office/drawing/2014/main" id="{C8215B8D-FF27-420D-A0BA-3A98DD344902}"/>
              </a:ext>
            </a:extLst>
          </p:cNvPr>
          <p:cNvGrpSpPr>
            <a:grpSpLocks/>
          </p:cNvGrpSpPr>
          <p:nvPr/>
        </p:nvGrpSpPr>
        <p:grpSpPr bwMode="auto">
          <a:xfrm>
            <a:off x="1114423" y="4953304"/>
            <a:ext cx="7490734" cy="1111759"/>
            <a:chOff x="1536" y="1899"/>
            <a:chExt cx="2736" cy="288"/>
          </a:xfrm>
        </p:grpSpPr>
        <p:sp>
          <p:nvSpPr>
            <p:cNvPr id="13" name="AutoShape 42">
              <a:extLst>
                <a:ext uri="{FF2B5EF4-FFF2-40B4-BE49-F238E27FC236}">
                  <a16:creationId xmlns:a16="http://schemas.microsoft.com/office/drawing/2014/main" id="{AAEDD695-1936-495B-B580-6ED58F87B322}"/>
                </a:ext>
              </a:extLst>
            </p:cNvPr>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4" name="Text Box 44">
              <a:extLst>
                <a:ext uri="{FF2B5EF4-FFF2-40B4-BE49-F238E27FC236}">
                  <a16:creationId xmlns:a16="http://schemas.microsoft.com/office/drawing/2014/main" id="{B7683D71-A628-447E-8632-AB6EA524B475}"/>
                </a:ext>
              </a:extLst>
            </p:cNvPr>
            <p:cNvSpPr txBox="1">
              <a:spLocks noChangeArrowheads="1"/>
            </p:cNvSpPr>
            <p:nvPr/>
          </p:nvSpPr>
          <p:spPr bwMode="gray">
            <a:xfrm>
              <a:off x="1680" y="1934"/>
              <a:ext cx="2479" cy="239"/>
            </a:xfrm>
            <a:prstGeom prst="rect">
              <a:avLst/>
            </a:prstGeom>
            <a:noFill/>
            <a:ln w="9525" algn="ctr">
              <a:noFill/>
              <a:miter lim="800000"/>
              <a:headEnd/>
              <a:tailEnd/>
            </a:ln>
          </p:spPr>
          <p:txBody>
            <a:bodyPr wrap="square">
              <a:spAutoFit/>
            </a:bodyPr>
            <a:lstStyle/>
            <a:p>
              <a:pPr lvl="0"/>
              <a:r>
                <a:rPr lang="zh-CN" altLang="zh-CN" b="1" dirty="0"/>
                <a:t>信息安全等级保护管理办法</a:t>
              </a:r>
              <a:r>
                <a:rPr lang="en-US" altLang="zh-CN" b="1" dirty="0"/>
                <a:t>44</a:t>
              </a:r>
              <a:r>
                <a:rPr lang="zh-CN" altLang="en-US" b="1" dirty="0"/>
                <a:t>条</a:t>
              </a:r>
              <a:endParaRPr lang="en-US" altLang="zh-CN" b="1" dirty="0"/>
            </a:p>
            <a:p>
              <a:pPr lvl="0"/>
              <a:endParaRPr lang="en-US" altLang="zh-CN" b="1" dirty="0"/>
            </a:p>
            <a:p>
              <a:pPr lvl="0"/>
              <a:r>
                <a:rPr lang="en-US" altLang="zh-CN" b="1" dirty="0"/>
                <a:t>1.3</a:t>
              </a:r>
              <a:endParaRPr lang="zh-CN" altLang="zh-CN" b="1" dirty="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1188" y="620713"/>
            <a:ext cx="7848600" cy="431800"/>
          </a:xfrm>
        </p:spPr>
        <p:txBody>
          <a:bodyPr/>
          <a:lstStyle/>
          <a:p>
            <a:pPr eaLnBrk="1" hangingPunct="1"/>
            <a:r>
              <a:rPr lang="zh-CN" altLang="en-US" dirty="0"/>
              <a:t>不</a:t>
            </a:r>
            <a:endParaRPr altLang="zh-CN" dirty="0"/>
          </a:p>
        </p:txBody>
      </p:sp>
      <p:sp>
        <p:nvSpPr>
          <p:cNvPr id="52227" name="Rectangle 3"/>
          <p:cNvSpPr>
            <a:spLocks noGrp="1" noChangeArrowheads="1"/>
          </p:cNvSpPr>
          <p:nvPr>
            <p:ph type="body" idx="1"/>
          </p:nvPr>
        </p:nvSpPr>
        <p:spPr>
          <a:xfrm>
            <a:off x="457200" y="1341438"/>
            <a:ext cx="8229600" cy="4784725"/>
          </a:xfrm>
        </p:spPr>
        <p:txBody>
          <a:bodyPr/>
          <a:lstStyle/>
          <a:p>
            <a:pPr eaLnBrk="1" hangingPunct="1"/>
            <a:endParaRPr altLang="zh-CN"/>
          </a:p>
        </p:txBody>
      </p:sp>
      <p:pic>
        <p:nvPicPr>
          <p:cNvPr id="52228" name="Picture 4" descr="B-1"/>
          <p:cNvPicPr>
            <a:picLocks noChangeAspect="1" noChangeArrowheads="1"/>
          </p:cNvPicPr>
          <p:nvPr/>
        </p:nvPicPr>
        <p:blipFill>
          <a:blip r:embed="rId2" cstate="print"/>
          <a:srcRect/>
          <a:stretch>
            <a:fillRect/>
          </a:stretch>
        </p:blipFill>
        <p:spPr bwMode="auto">
          <a:xfrm>
            <a:off x="179512" y="0"/>
            <a:ext cx="9144000" cy="6858000"/>
          </a:xfrm>
          <a:prstGeom prst="rect">
            <a:avLst/>
          </a:prstGeom>
          <a:noFill/>
          <a:ln w="9525">
            <a:noFill/>
            <a:miter lim="800000"/>
            <a:headEnd/>
            <a:tailEnd/>
          </a:ln>
        </p:spPr>
      </p:pic>
      <p:sp>
        <p:nvSpPr>
          <p:cNvPr id="3" name="矩形 2"/>
          <p:cNvSpPr/>
          <p:nvPr/>
        </p:nvSpPr>
        <p:spPr>
          <a:xfrm>
            <a:off x="5724525" y="5445125"/>
            <a:ext cx="3213100" cy="1296988"/>
          </a:xfrm>
          <a:prstGeom prst="rect">
            <a:avLst/>
          </a:prstGeom>
          <a:solidFill>
            <a:srgbClr val="F293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130175" y="879475"/>
            <a:ext cx="7821613" cy="1014413"/>
          </a:xfrm>
          <a:prstGeom prst="rect">
            <a:avLst/>
          </a:prstGeom>
        </p:spPr>
        <p:txBody>
          <a:bodyPr>
            <a:spAutoFit/>
          </a:bodyPr>
          <a:lstStyle/>
          <a:p>
            <a:pPr algn="ctr">
              <a:defRPr/>
            </a:pPr>
            <a:r>
              <a:rPr lang="zh-CN" altLang="en-US" sz="6000" b="1" dirty="0">
                <a:ln w="11430"/>
                <a:solidFill>
                  <a:srgbClr val="C00000"/>
                </a:solidFill>
                <a:effectLst>
                  <a:outerShdw blurRad="80000" dist="40000" dir="5040000" algn="tl">
                    <a:srgbClr val="000000">
                      <a:alpha val="30000"/>
                    </a:srgbClr>
                  </a:outerShdw>
                </a:effectLst>
                <a:latin typeface="隶书" panose="02010509060101010101" pitchFamily="49" charset="-122"/>
                <a:ea typeface="隶书" panose="02010509060101010101" pitchFamily="49" charset="-122"/>
              </a:rPr>
              <a:t>谢谢！</a:t>
            </a:r>
            <a:endParaRPr lang="zh-CN" altLang="en-US" sz="8800" b="1" dirty="0">
              <a:ln w="11430"/>
              <a:solidFill>
                <a:srgbClr val="C00000"/>
              </a:solidFill>
              <a:effectLst>
                <a:outerShdw blurRad="80000" dist="40000" dir="5040000" algn="tl">
                  <a:srgbClr val="000000">
                    <a:alpha val="30000"/>
                  </a:srgbClr>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法制的基本要求</a:t>
            </a:r>
            <a:endParaRPr lang="en-US" altLang="zh-CN" dirty="0"/>
          </a:p>
          <a:p>
            <a:pPr>
              <a:buFont typeface="Wingdings" pitchFamily="2" charset="2"/>
              <a:buChar char="ü"/>
            </a:pPr>
            <a:r>
              <a:rPr lang="zh-CN" altLang="en-US" sz="2400" dirty="0"/>
              <a:t>有法可依</a:t>
            </a:r>
            <a:endParaRPr lang="en-US" altLang="zh-CN" sz="2400" dirty="0"/>
          </a:p>
          <a:p>
            <a:pPr>
              <a:buFont typeface="Wingdings" pitchFamily="2" charset="2"/>
              <a:buChar char="ü"/>
            </a:pPr>
            <a:r>
              <a:rPr lang="zh-CN" altLang="en-US" sz="2400" dirty="0"/>
              <a:t>有法必依</a:t>
            </a:r>
            <a:endParaRPr lang="en-US" altLang="zh-CN" sz="2400" dirty="0"/>
          </a:p>
          <a:p>
            <a:pPr>
              <a:buFont typeface="Wingdings" pitchFamily="2" charset="2"/>
              <a:buChar char="ü"/>
            </a:pPr>
            <a:r>
              <a:rPr lang="zh-CN" altLang="en-US" sz="2400" dirty="0"/>
              <a:t>执法必严</a:t>
            </a:r>
            <a:endParaRPr lang="en-US" altLang="zh-CN" sz="2400" dirty="0"/>
          </a:p>
          <a:p>
            <a:pPr>
              <a:buFont typeface="Wingdings" pitchFamily="2" charset="2"/>
              <a:buChar char="ü"/>
            </a:pPr>
            <a:r>
              <a:rPr lang="zh-CN" altLang="en-US" sz="2400" dirty="0"/>
              <a:t>违法必究</a:t>
            </a:r>
            <a:endParaRPr lang="en-US" altLang="zh-CN" sz="2400" dirty="0"/>
          </a:p>
          <a:p>
            <a:r>
              <a:rPr lang="zh-CN" altLang="en-US" dirty="0"/>
              <a:t>法制的环节</a:t>
            </a:r>
            <a:endParaRPr lang="en-US" altLang="zh-CN" dirty="0"/>
          </a:p>
          <a:p>
            <a:pPr>
              <a:buFont typeface="Wingdings" pitchFamily="2" charset="2"/>
              <a:buChar char="ü"/>
            </a:pPr>
            <a:r>
              <a:rPr lang="zh-CN" altLang="en-US" sz="2400" dirty="0"/>
              <a:t>立法</a:t>
            </a:r>
            <a:endParaRPr lang="en-US" altLang="zh-CN" sz="2400" dirty="0"/>
          </a:p>
          <a:p>
            <a:pPr>
              <a:buFont typeface="Wingdings" pitchFamily="2" charset="2"/>
              <a:buChar char="ü"/>
            </a:pPr>
            <a:r>
              <a:rPr lang="zh-CN" altLang="en-US" sz="2400" dirty="0"/>
              <a:t>执法</a:t>
            </a:r>
            <a:endParaRPr lang="en-US" altLang="zh-CN" sz="2400" dirty="0"/>
          </a:p>
          <a:p>
            <a:pPr>
              <a:buFont typeface="Wingdings" pitchFamily="2" charset="2"/>
              <a:buChar char="ü"/>
            </a:pPr>
            <a:r>
              <a:rPr lang="zh-CN" altLang="en-US" sz="2400" dirty="0"/>
              <a:t>司法</a:t>
            </a:r>
            <a:endParaRPr lang="en-US" altLang="zh-CN" sz="2400" dirty="0"/>
          </a:p>
          <a:p>
            <a:pPr>
              <a:buFont typeface="Wingdings" pitchFamily="2" charset="2"/>
              <a:buChar char="ü"/>
            </a:pPr>
            <a:r>
              <a:rPr lang="zh-CN" altLang="en-US" sz="2400" dirty="0"/>
              <a:t>守法</a:t>
            </a:r>
            <a:endParaRPr lang="en-US" altLang="zh-CN" sz="2400" dirty="0"/>
          </a:p>
          <a:p>
            <a:pPr>
              <a:buFont typeface="Wingdings" pitchFamily="2" charset="2"/>
              <a:buChar char="ü"/>
            </a:pPr>
            <a:r>
              <a:rPr lang="zh-CN" altLang="en-US" sz="2400" dirty="0"/>
              <a:t>法律监督</a:t>
            </a:r>
            <a:endParaRPr lang="en-US" altLang="zh-CN" sz="2400" dirty="0"/>
          </a:p>
          <a:p>
            <a:pPr>
              <a:buFont typeface="Wingdings" pitchFamily="2" charset="2"/>
              <a:buChar char="ü"/>
            </a:pPr>
            <a:endParaRPr lang="zh-CN" altLang="en-US" dirty="0"/>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法治的意涵</a:t>
            </a:r>
            <a:endParaRPr lang="en-US" altLang="zh-CN" dirty="0"/>
          </a:p>
          <a:p>
            <a:pPr>
              <a:buFont typeface="Wingdings" pitchFamily="2" charset="2"/>
              <a:buChar char="ü"/>
            </a:pPr>
            <a:r>
              <a:rPr lang="zh-CN" altLang="en-US" sz="2400" dirty="0"/>
              <a:t>民主是法治的基础和目标</a:t>
            </a:r>
            <a:endParaRPr lang="en-US" altLang="zh-CN" sz="2400" dirty="0"/>
          </a:p>
          <a:p>
            <a:pPr>
              <a:buFont typeface="Wingdings" pitchFamily="2" charset="2"/>
              <a:buChar char="ü"/>
            </a:pPr>
            <a:r>
              <a:rPr lang="zh-CN" altLang="en-US" sz="2400" dirty="0"/>
              <a:t>法治的关键是对权利制约</a:t>
            </a:r>
            <a:endParaRPr lang="en-US" altLang="zh-CN" sz="2400" dirty="0"/>
          </a:p>
          <a:p>
            <a:pPr>
              <a:buFont typeface="Wingdings" pitchFamily="2" charset="2"/>
              <a:buChar char="ü"/>
            </a:pPr>
            <a:r>
              <a:rPr lang="zh-CN" altLang="en-US" sz="2400" dirty="0"/>
              <a:t>法治与人治和专制相对立</a:t>
            </a:r>
            <a:endParaRPr lang="en-US" altLang="zh-CN" sz="2400" dirty="0"/>
          </a:p>
          <a:p>
            <a:r>
              <a:rPr lang="zh-CN" altLang="en-US" dirty="0"/>
              <a:t>法制与法治的关系</a:t>
            </a:r>
            <a:endParaRPr lang="en-US" altLang="zh-CN" dirty="0"/>
          </a:p>
          <a:p>
            <a:pPr>
              <a:buFont typeface="Wingdings" pitchFamily="2" charset="2"/>
              <a:buChar char="ü"/>
            </a:pPr>
            <a:r>
              <a:rPr lang="zh-CN" altLang="en-US" sz="2400" dirty="0"/>
              <a:t>法制是法治的基础</a:t>
            </a:r>
            <a:endParaRPr lang="en-US" altLang="zh-CN" sz="2400" dirty="0"/>
          </a:p>
          <a:p>
            <a:pPr>
              <a:buFont typeface="Wingdings" pitchFamily="2" charset="2"/>
              <a:buChar char="ü"/>
            </a:pPr>
            <a:r>
              <a:rPr lang="zh-CN" altLang="en-US" sz="2400" dirty="0"/>
              <a:t>法治是法制的深化</a:t>
            </a:r>
            <a:endParaRPr lang="en-US" altLang="zh-CN" sz="2400" dirty="0"/>
          </a:p>
          <a:p>
            <a:pPr>
              <a:buFont typeface="Wingdings" pitchFamily="2" charset="2"/>
              <a:buChar char="ü"/>
            </a:pPr>
            <a:r>
              <a:rPr lang="zh-CN" altLang="en-US" sz="2400" dirty="0"/>
              <a:t>“良法善治”</a:t>
            </a:r>
            <a:endParaRPr lang="en-US" altLang="zh-CN" sz="2400" dirty="0"/>
          </a:p>
          <a:p>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21CE0F5C-01F5-4C5C-B27C-160D6EC235CB}" type="datetime1">
              <a:rPr lang="zh-CN" altLang="en-US" smtClean="0"/>
              <a:pPr>
                <a:defRPr/>
              </a:pPr>
              <a:t>2022/3/17</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880A7CD-8002-406E-A057-0386217540BB}" type="slidenum">
              <a:rPr lang="zh-CN" altLang="en-US"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85738" y="1485901"/>
            <a:ext cx="8729662" cy="4565650"/>
          </a:xfrm>
        </p:spPr>
        <p:txBody>
          <a:bodyPr/>
          <a:lstStyle/>
          <a:p>
            <a:pPr>
              <a:lnSpc>
                <a:spcPct val="130000"/>
              </a:lnSpc>
            </a:pPr>
            <a:endParaRPr lang="en-US" altLang="zh-CN" b="1" dirty="0">
              <a:solidFill>
                <a:schemeClr val="tx2"/>
              </a:solidFill>
              <a:latin typeface="宋体" pitchFamily="2" charset="-122"/>
              <a:ea typeface="宋体" pitchFamily="2" charset="-122"/>
            </a:endParaRPr>
          </a:p>
          <a:p>
            <a:pPr marL="990600" lvl="1" indent="-519113">
              <a:lnSpc>
                <a:spcPct val="130000"/>
              </a:lnSpc>
            </a:pPr>
            <a:r>
              <a:rPr lang="zh-CN" altLang="en-US" dirty="0">
                <a:solidFill>
                  <a:srgbClr val="000000"/>
                </a:solidFill>
              </a:rPr>
              <a:t>广义的立法是指</a:t>
            </a:r>
            <a:r>
              <a:rPr lang="zh-CN" altLang="en-US" dirty="0">
                <a:solidFill>
                  <a:srgbClr val="FF0000"/>
                </a:solidFill>
              </a:rPr>
              <a:t>国家机关依照法定的职权和程序</a:t>
            </a:r>
            <a:r>
              <a:rPr lang="zh-CN" altLang="en-US" dirty="0">
                <a:solidFill>
                  <a:srgbClr val="000000"/>
                </a:solidFill>
              </a:rPr>
              <a:t>，制定、认可、修改和废止法律以及规范性法律文件的活动。狭义的立法仅指</a:t>
            </a:r>
            <a:r>
              <a:rPr lang="zh-CN" altLang="en-US" dirty="0">
                <a:solidFill>
                  <a:srgbClr val="FF0000"/>
                </a:solidFill>
              </a:rPr>
              <a:t>最高国家立法机关</a:t>
            </a:r>
            <a:r>
              <a:rPr lang="zh-CN" altLang="en-US" dirty="0">
                <a:solidFill>
                  <a:srgbClr val="000000"/>
                </a:solidFill>
              </a:rPr>
              <a:t>制定、认可、修改和废止法律的活动。本文所讲的立法指的是广义的立法 。</a:t>
            </a:r>
          </a:p>
          <a:p>
            <a:pPr marL="990600" lvl="1" indent="-519113">
              <a:lnSpc>
                <a:spcPct val="130000"/>
              </a:lnSpc>
            </a:pPr>
            <a:r>
              <a:rPr lang="zh-CN" altLang="en-US" dirty="0">
                <a:solidFill>
                  <a:srgbClr val="000000"/>
                </a:solidFill>
              </a:rPr>
              <a:t>      立法是法制的一个重要环节，制定完备而良善的法律是进行法治建设的前提和基础。</a:t>
            </a:r>
          </a:p>
          <a:p>
            <a:pPr>
              <a:lnSpc>
                <a:spcPct val="130000"/>
              </a:lnSpc>
            </a:pPr>
            <a:endParaRPr lang="en-US" altLang="zh-CN" dirty="0">
              <a:latin typeface="宋体" pitchFamily="2" charset="-122"/>
              <a:ea typeface="宋体" pitchFamily="2" charset="-122"/>
            </a:endParaRPr>
          </a:p>
        </p:txBody>
      </p:sp>
      <p:sp>
        <p:nvSpPr>
          <p:cNvPr id="123904" name="Rectangle 0"/>
          <p:cNvSpPr>
            <a:spLocks noChangeArrowheads="1"/>
          </p:cNvSpPr>
          <p:nvPr/>
        </p:nvSpPr>
        <p:spPr bwMode="auto">
          <a:xfrm>
            <a:off x="1042988" y="3933825"/>
            <a:ext cx="3529012" cy="457200"/>
          </a:xfrm>
          <a:prstGeom prst="rect">
            <a:avLst/>
          </a:prstGeom>
          <a:noFill/>
          <a:ln w="9525">
            <a:noFill/>
            <a:miter lim="800000"/>
            <a:headEnd/>
            <a:tailEnd/>
          </a:ln>
          <a:effectLst/>
        </p:spPr>
        <p:txBody>
          <a:bodyPr>
            <a:spAutoFit/>
          </a:bodyPr>
          <a:lstStyle/>
          <a:p>
            <a:r>
              <a:rPr lang="en-US" altLang="zh-CN" sz="2400"/>
              <a:t>    </a:t>
            </a:r>
          </a:p>
        </p:txBody>
      </p:sp>
      <p:sp>
        <p:nvSpPr>
          <p:cNvPr id="6" name="Rectangle 2"/>
          <p:cNvSpPr txBox="1">
            <a:spLocks noChangeArrowheads="1"/>
          </p:cNvSpPr>
          <p:nvPr/>
        </p:nvSpPr>
        <p:spPr bwMode="auto">
          <a:xfrm>
            <a:off x="509587" y="528638"/>
            <a:ext cx="8070376"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Nyala" panose="02000504070300020003" pitchFamily="2" charset="0"/>
                <a:ea typeface="隶书" panose="02010509060101010101" pitchFamily="49" charset="-122"/>
                <a:cs typeface="+mj-cs"/>
              </a:rPr>
              <a:t> </a:t>
            </a:r>
            <a:r>
              <a:rPr kumimoji="0" lang="zh-CN" altLang="en-US" sz="4000" b="1" i="0" u="none" strike="noStrike" kern="1200" cap="none" spc="0" normalizeH="0" baseline="0" noProof="0" dirty="0">
                <a:ln>
                  <a:noFill/>
                </a:ln>
                <a:solidFill>
                  <a:srgbClr val="000000"/>
                </a:solidFill>
                <a:effectLst/>
                <a:uLnTx/>
                <a:uFillTx/>
                <a:latin typeface="Nyala" panose="02000504070300020003" pitchFamily="2" charset="0"/>
                <a:ea typeface="隶书" panose="02010509060101010101" pitchFamily="49" charset="-122"/>
                <a:cs typeface="+mj-cs"/>
              </a:rPr>
              <a:t>立法</a:t>
            </a:r>
            <a:r>
              <a:rPr kumimoji="0" lang="zh-CN" altLang="en-US" sz="3400" b="1" i="0" u="none" strike="noStrike" kern="1200" cap="none" spc="0" normalizeH="0" baseline="0" noProof="0" dirty="0">
                <a:ln>
                  <a:noFill/>
                </a:ln>
                <a:solidFill>
                  <a:srgbClr val="000000"/>
                </a:solidFill>
                <a:effectLst/>
                <a:uLnTx/>
                <a:uFillTx/>
                <a:latin typeface="Nyala" panose="02000504070300020003" pitchFamily="2" charset="0"/>
                <a:ea typeface="隶书" panose="02010509060101010101" pitchFamily="49" charset="-122"/>
                <a:cs typeface="+mj-cs"/>
              </a:rPr>
              <a:t> </a:t>
            </a:r>
          </a:p>
        </p:txBody>
      </p:sp>
      <p:grpSp>
        <p:nvGrpSpPr>
          <p:cNvPr id="7" name="Group 41"/>
          <p:cNvGrpSpPr>
            <a:grpSpLocks/>
          </p:cNvGrpSpPr>
          <p:nvPr/>
        </p:nvGrpSpPr>
        <p:grpSpPr bwMode="auto">
          <a:xfrm>
            <a:off x="809625" y="1392074"/>
            <a:ext cx="5099856" cy="502838"/>
            <a:chOff x="1536" y="1899"/>
            <a:chExt cx="2736" cy="288"/>
          </a:xfrm>
        </p:grpSpPr>
        <p:sp>
          <p:nvSpPr>
            <p:cNvPr id="8"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9"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立法的概念</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1"/>
          </p:nvPr>
        </p:nvSpPr>
        <p:spPr/>
        <p:txBody>
          <a:bodyPr/>
          <a:lstStyle/>
          <a:p>
            <a:r>
              <a:rPr lang="zh-CN" altLang="en-US"/>
              <a:t>信息安全法律法规</a:t>
            </a:r>
          </a:p>
        </p:txBody>
      </p:sp>
      <p:sp>
        <p:nvSpPr>
          <p:cNvPr id="25603" name="Rectangle 3"/>
          <p:cNvSpPr>
            <a:spLocks noGrp="1" noChangeArrowheads="1"/>
          </p:cNvSpPr>
          <p:nvPr>
            <p:ph type="body" idx="1"/>
          </p:nvPr>
        </p:nvSpPr>
        <p:spPr>
          <a:xfrm>
            <a:off x="200024" y="2188760"/>
            <a:ext cx="8558214" cy="4097740"/>
          </a:xfrm>
        </p:spPr>
        <p:txBody>
          <a:bodyPr/>
          <a:lstStyle/>
          <a:p>
            <a:pPr marL="990600" lvl="1" indent="-519113"/>
            <a:r>
              <a:rPr lang="zh-CN" altLang="en-US" sz="3000" b="1" dirty="0">
                <a:solidFill>
                  <a:srgbClr val="000000"/>
                </a:solidFill>
              </a:rPr>
              <a:t>定义</a:t>
            </a:r>
            <a:r>
              <a:rPr lang="en-US" altLang="zh-CN" sz="3000" b="1" dirty="0">
                <a:solidFill>
                  <a:srgbClr val="000000"/>
                </a:solidFill>
                <a:latin typeface="Arial"/>
              </a:rPr>
              <a:t>——</a:t>
            </a:r>
            <a:r>
              <a:rPr lang="zh-CN" altLang="en-US" sz="3000" b="1" dirty="0">
                <a:solidFill>
                  <a:srgbClr val="000000"/>
                </a:solidFill>
              </a:rPr>
              <a:t>一定的国家机关依法享有的制定、修改、废止法律等规范性文件的权力，是国家权力体系中最重要的核心的权力。</a:t>
            </a:r>
          </a:p>
          <a:p>
            <a:pPr marL="1371600" lvl="2" indent="-461963">
              <a:buFont typeface="Wingdings" pitchFamily="2" charset="2"/>
              <a:buChar char="Ø"/>
            </a:pPr>
            <a:r>
              <a:rPr lang="zh-CN" altLang="en-US" sz="2700" b="1" dirty="0">
                <a:solidFill>
                  <a:srgbClr val="000000"/>
                </a:solidFill>
              </a:rPr>
              <a:t>国家立法权</a:t>
            </a:r>
          </a:p>
          <a:p>
            <a:pPr marL="1371600" lvl="2" indent="-461963">
              <a:buFont typeface="Wingdings" pitchFamily="2" charset="2"/>
              <a:buChar char="Ø"/>
            </a:pPr>
            <a:r>
              <a:rPr lang="zh-CN" altLang="en-US" sz="2700" b="1" dirty="0">
                <a:solidFill>
                  <a:srgbClr val="000000"/>
                </a:solidFill>
              </a:rPr>
              <a:t>地方立法权</a:t>
            </a:r>
          </a:p>
          <a:p>
            <a:pPr marL="1371600" lvl="2" indent="-461963">
              <a:buFont typeface="Wingdings" pitchFamily="2" charset="2"/>
              <a:buChar char="ü"/>
            </a:pPr>
            <a:r>
              <a:rPr lang="zh-CN" altLang="en-US" sz="2700" b="1" dirty="0">
                <a:solidFill>
                  <a:srgbClr val="000000"/>
                </a:solidFill>
              </a:rPr>
              <a:t>行政立法权</a:t>
            </a:r>
          </a:p>
          <a:p>
            <a:pPr marL="1371600" lvl="2" indent="-461963">
              <a:buFont typeface="Wingdings" pitchFamily="2" charset="2"/>
              <a:buChar char="ü"/>
            </a:pPr>
            <a:r>
              <a:rPr lang="zh-CN" altLang="en-US" sz="2700" b="1" dirty="0">
                <a:solidFill>
                  <a:srgbClr val="000000"/>
                </a:solidFill>
              </a:rPr>
              <a:t>授权立法权</a:t>
            </a:r>
          </a:p>
        </p:txBody>
      </p:sp>
      <p:grpSp>
        <p:nvGrpSpPr>
          <p:cNvPr id="8" name="Group 41"/>
          <p:cNvGrpSpPr>
            <a:grpSpLocks/>
          </p:cNvGrpSpPr>
          <p:nvPr/>
        </p:nvGrpSpPr>
        <p:grpSpPr bwMode="auto">
          <a:xfrm>
            <a:off x="809625" y="1392074"/>
            <a:ext cx="5099856" cy="502838"/>
            <a:chOff x="1536" y="1899"/>
            <a:chExt cx="2736" cy="288"/>
          </a:xfrm>
        </p:grpSpPr>
        <p:sp>
          <p:nvSpPr>
            <p:cNvPr id="9" name="AutoShape 42"/>
            <p:cNvSpPr>
              <a:spLocks noChangeArrowheads="1"/>
            </p:cNvSpPr>
            <p:nvPr/>
          </p:nvSpPr>
          <p:spPr bwMode="gray">
            <a:xfrm>
              <a:off x="1536" y="1899"/>
              <a:ext cx="2736" cy="288"/>
            </a:xfrm>
            <a:prstGeom prst="roundRect">
              <a:avLst>
                <a:gd name="adj" fmla="val 16667"/>
              </a:avLst>
            </a:prstGeom>
            <a:noFill/>
            <a:ln w="28575" algn="ctr">
              <a:solidFill>
                <a:srgbClr val="626488"/>
              </a:solidFill>
              <a:round/>
              <a:headEnd/>
              <a:tailEnd/>
            </a:ln>
            <a:effectLst>
              <a:outerShdw dist="99190" dir="2388334" algn="ctr" rotWithShape="0">
                <a:schemeClr val="bg2">
                  <a:alpha val="50000"/>
                </a:schemeClr>
              </a:outerShdw>
            </a:effectLst>
          </p:spPr>
          <p:txBody>
            <a:bodyPr wrap="none" anchor="ctr"/>
            <a:lstStyle/>
            <a:p>
              <a:pPr fontAlgn="auto">
                <a:spcBef>
                  <a:spcPts val="0"/>
                </a:spcBef>
                <a:spcAft>
                  <a:spcPts val="0"/>
                </a:spcAft>
                <a:defRPr/>
              </a:pPr>
              <a:endParaRPr lang="zh-CN" altLang="en-US" b="1">
                <a:latin typeface="+mj-ea"/>
                <a:ea typeface="+mj-ea"/>
              </a:endParaRPr>
            </a:p>
          </p:txBody>
        </p:sp>
        <p:sp>
          <p:nvSpPr>
            <p:cNvPr id="10" name="Text Box 44"/>
            <p:cNvSpPr txBox="1">
              <a:spLocks noChangeArrowheads="1"/>
            </p:cNvSpPr>
            <p:nvPr/>
          </p:nvSpPr>
          <p:spPr bwMode="gray">
            <a:xfrm>
              <a:off x="1680" y="1908"/>
              <a:ext cx="2277" cy="264"/>
            </a:xfrm>
            <a:prstGeom prst="rect">
              <a:avLst/>
            </a:prstGeom>
            <a:noFill/>
            <a:ln w="9525" algn="ctr">
              <a:noFill/>
              <a:miter lim="800000"/>
              <a:headEnd/>
              <a:tailEnd/>
            </a:ln>
          </p:spPr>
          <p:txBody>
            <a:bodyPr wrap="square">
              <a:spAutoFit/>
            </a:bodyPr>
            <a:lstStyle/>
            <a:p>
              <a:pPr algn="ctr" eaLnBrk="0" hangingPunct="0"/>
              <a:r>
                <a:rPr lang="zh-CN" altLang="en-US" sz="2400" b="1" dirty="0"/>
                <a:t>立法权、立法组织、立法程序</a:t>
              </a:r>
            </a:p>
          </p:txBody>
        </p:sp>
      </p:grpSp>
      <p:sp>
        <p:nvSpPr>
          <p:cNvPr id="11" name="标题 10"/>
          <p:cNvSpPr>
            <a:spLocks noGrp="1"/>
          </p:cNvSpPr>
          <p:nvPr>
            <p:ph type="title"/>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1"/>
          </p:nvPr>
        </p:nvSpPr>
        <p:spPr/>
        <p:txBody>
          <a:bodyPr/>
          <a:lstStyle/>
          <a:p>
            <a:r>
              <a:rPr lang="zh-CN" altLang="en-US"/>
              <a:t>信息安全法律法规</a:t>
            </a:r>
          </a:p>
        </p:txBody>
      </p:sp>
      <p:sp>
        <p:nvSpPr>
          <p:cNvPr id="164867" name="Rectangle 3"/>
          <p:cNvSpPr>
            <a:spLocks noGrp="1" noChangeArrowheads="1"/>
          </p:cNvSpPr>
          <p:nvPr>
            <p:ph type="body" idx="1"/>
          </p:nvPr>
        </p:nvSpPr>
        <p:spPr>
          <a:xfrm>
            <a:off x="333375" y="1447800"/>
            <a:ext cx="8312150" cy="4648200"/>
          </a:xfrm>
        </p:spPr>
        <p:txBody>
          <a:bodyPr/>
          <a:lstStyle/>
          <a:p>
            <a:pPr lvl="1">
              <a:buNone/>
            </a:pPr>
            <a:r>
              <a:rPr lang="zh-CN" altLang="en-US" sz="3000" dirty="0">
                <a:solidFill>
                  <a:srgbClr val="000000"/>
                </a:solidFill>
              </a:rPr>
              <a:t>立法组织</a:t>
            </a:r>
            <a:r>
              <a:rPr lang="en-US" altLang="zh-CN" sz="3000" dirty="0">
                <a:solidFill>
                  <a:srgbClr val="000000"/>
                </a:solidFill>
              </a:rPr>
              <a:t>——</a:t>
            </a:r>
            <a:r>
              <a:rPr lang="zh-CN" altLang="en-US" sz="3000" dirty="0">
                <a:solidFill>
                  <a:srgbClr val="000000"/>
                </a:solidFill>
              </a:rPr>
              <a:t>享受立法权的组织</a:t>
            </a:r>
          </a:p>
          <a:p>
            <a:pPr lvl="1"/>
            <a:r>
              <a:rPr lang="zh-CN" altLang="en-US" sz="3000" b="1" dirty="0">
                <a:solidFill>
                  <a:srgbClr val="000000"/>
                </a:solidFill>
              </a:rPr>
              <a:t>全国人大</a:t>
            </a:r>
          </a:p>
          <a:p>
            <a:pPr lvl="1"/>
            <a:r>
              <a:rPr lang="zh-CN" altLang="en-US" sz="3000" b="1" dirty="0">
                <a:solidFill>
                  <a:srgbClr val="000000"/>
                </a:solidFill>
              </a:rPr>
              <a:t>地方人大</a:t>
            </a:r>
          </a:p>
          <a:p>
            <a:pPr lvl="1"/>
            <a:r>
              <a:rPr lang="zh-CN" altLang="en-US" sz="3000" b="1" dirty="0">
                <a:solidFill>
                  <a:srgbClr val="000000"/>
                </a:solidFill>
              </a:rPr>
              <a:t>国务院</a:t>
            </a:r>
          </a:p>
          <a:p>
            <a:endParaRPr lang="en-US" altLang="zh-CN" sz="3400" b="1" dirty="0">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1" id="{51703504-808B-4C69-9E5C-39E69AA6B79B}" vid="{1BBDCF57-7639-4887-A42C-D596CBC5088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15090</TotalTime>
  <Words>3578</Words>
  <Application>Microsoft Office PowerPoint</Application>
  <PresentationFormat>全屏显示(4:3)</PresentationFormat>
  <Paragraphs>313</Paragraphs>
  <Slides>44</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62" baseType="lpstr">
      <vt:lpstr>Arial Unicode MS</vt:lpstr>
      <vt:lpstr>华文行楷</vt:lpstr>
      <vt:lpstr>华文中宋</vt:lpstr>
      <vt:lpstr>楷体_GB2312</vt:lpstr>
      <vt:lpstr>隶书</vt:lpstr>
      <vt:lpstr>宋体</vt:lpstr>
      <vt:lpstr>Microsoft Yahei</vt:lpstr>
      <vt:lpstr>Microsoft Yahei</vt:lpstr>
      <vt:lpstr>Arial</vt:lpstr>
      <vt:lpstr>Calibri</vt:lpstr>
      <vt:lpstr>Footlight MT Light</vt:lpstr>
      <vt:lpstr>Nyala</vt:lpstr>
      <vt:lpstr>Tahoma</vt:lpstr>
      <vt:lpstr>Trebuchet MS</vt:lpstr>
      <vt:lpstr>Verdana</vt:lpstr>
      <vt:lpstr>Wingdings</vt:lpstr>
      <vt:lpstr>Office 主题</vt:lpstr>
      <vt:lpstr>Visio</vt:lpstr>
      <vt:lpstr>法律法规与网络安全</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司法</vt:lpstr>
      <vt:lpstr>PowerPoint 演示文稿</vt:lpstr>
      <vt:lpstr>PowerPoint 演示文稿</vt:lpstr>
      <vt:lpstr>执法</vt:lpstr>
      <vt:lpstr>PowerPoint 演示文稿</vt:lpstr>
      <vt:lpstr>PowerPoint 演示文稿</vt:lpstr>
      <vt:lpstr>PowerPoint 演示文稿</vt:lpstr>
      <vt:lpstr>PowerPoint 演示文稿</vt:lpstr>
      <vt:lpstr>PowerPoint 演示文稿</vt:lpstr>
      <vt:lpstr>PowerPoint 演示文稿</vt:lpstr>
      <vt:lpstr>法律责任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jf</cp:lastModifiedBy>
  <cp:revision>1069</cp:revision>
  <dcterms:created xsi:type="dcterms:W3CDTF">2012-07-04T02:49:57Z</dcterms:created>
  <dcterms:modified xsi:type="dcterms:W3CDTF">2022-03-17T08:53:35Z</dcterms:modified>
</cp:coreProperties>
</file>