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3" r:id="rId4"/>
    <p:sldId id="284" r:id="rId5"/>
    <p:sldId id="309" r:id="rId6"/>
    <p:sldId id="313" r:id="rId7"/>
    <p:sldId id="310" r:id="rId8"/>
    <p:sldId id="311" r:id="rId9"/>
    <p:sldId id="29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7C6D-27DE-42DC-8259-BEC71FB1CA6A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2667-72BD-4D5F-94AE-4151A88ED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4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8517"/>
            <a:ext cx="10515600" cy="55217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8068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8068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3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1851" y="6428070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5425" y="6440676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0589"/>
            <a:ext cx="10515600" cy="570100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63928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45999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138517"/>
            <a:ext cx="10517188" cy="552171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36376"/>
            <a:ext cx="5159375" cy="5686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936375"/>
            <a:ext cx="5183188" cy="5687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93239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11707" y="639324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4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91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19104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910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19104"/>
            <a:ext cx="2743200" cy="365125"/>
          </a:xfrm>
        </p:spPr>
        <p:txBody>
          <a:bodyPr/>
          <a:lstStyle/>
          <a:p>
            <a:fld id="{0AD82667-72BD-4D5F-94AE-4151A88ED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71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129554"/>
            <a:ext cx="3933825" cy="92784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129554"/>
            <a:ext cx="617220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232212"/>
            <a:ext cx="3932237" cy="402225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29284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56529" y="642928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0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2" y="1084730"/>
            <a:ext cx="3933825" cy="9726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60895" y="1308848"/>
            <a:ext cx="5994495" cy="4552203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371166"/>
            <a:ext cx="3932237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37032"/>
            <a:ext cx="2743200" cy="365125"/>
          </a:xfrm>
        </p:spPr>
        <p:txBody>
          <a:bodyPr/>
          <a:lstStyle/>
          <a:p>
            <a:fld id="{F5587C6D-27DE-42DC-8259-BEC71FB1CA6A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56531" y="643703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7C6D-27DE-42DC-8259-BEC71FB1CA6A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82667-72BD-4D5F-94AE-4151A88ED8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929"/>
            <a:ext cx="12196133" cy="687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6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16.svg"/><Relationship Id="rId15" Type="http://schemas.openxmlformats.org/officeDocument/2006/relationships/image" Target="../media/image10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svg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C3CD2-3DA4-420D-8831-96D3DA261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48" y="2365248"/>
            <a:ext cx="9144000" cy="785485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rgbClr val="121212"/>
                </a:solidFill>
                <a:latin typeface="-apple-system"/>
              </a:rPr>
              <a:t>Denoising Diffusion Probabilistic Models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51CDE-37B8-4484-8059-1937739A6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8857"/>
            <a:ext cx="9144000" cy="2002045"/>
          </a:xfrm>
        </p:spPr>
        <p:txBody>
          <a:bodyPr>
            <a:normAutofit/>
          </a:bodyPr>
          <a:lstStyle/>
          <a:p>
            <a:r>
              <a:rPr lang="en-US" altLang="zh-CN" dirty="0"/>
              <a:t>UC Berkeley</a:t>
            </a:r>
          </a:p>
          <a:p>
            <a:r>
              <a:rPr lang="en-US" altLang="zh-CN" sz="2400" dirty="0"/>
              <a:t>Jonathan Ho, Ajay Jain, Pieter </a:t>
            </a:r>
            <a:r>
              <a:rPr lang="en-US" altLang="zh-CN" sz="2400" dirty="0" err="1"/>
              <a:t>Abbeel</a:t>
            </a:r>
            <a:endParaRPr lang="en-US" altLang="zh-CN" sz="2400" dirty="0"/>
          </a:p>
          <a:p>
            <a:r>
              <a:rPr lang="en-US" altLang="zh-CN" dirty="0" err="1"/>
              <a:t>NeurIPS</a:t>
            </a:r>
            <a:r>
              <a:rPr lang="en-US" altLang="zh-CN" dirty="0"/>
              <a:t> 2020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E78DFA5-C0E4-456E-84AD-2D25217DE65C}"/>
              </a:ext>
            </a:extLst>
          </p:cNvPr>
          <p:cNvSpPr txBox="1">
            <a:spLocks/>
          </p:cNvSpPr>
          <p:nvPr/>
        </p:nvSpPr>
        <p:spPr>
          <a:xfrm>
            <a:off x="10415450" y="5656217"/>
            <a:ext cx="1595847" cy="6448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rgbClr val="121212"/>
                </a:solidFill>
                <a:latin typeface="-apple-system"/>
              </a:rPr>
              <a:t>汪永毅 </a:t>
            </a:r>
            <a:endParaRPr lang="en-US" altLang="zh-CN" sz="2000" b="1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2000" b="1" dirty="0">
                <a:solidFill>
                  <a:srgbClr val="121212"/>
                </a:solidFill>
                <a:latin typeface="-apple-system"/>
              </a:rPr>
              <a:t>2023.4.25</a:t>
            </a:r>
          </a:p>
        </p:txBody>
      </p:sp>
    </p:spTree>
    <p:extLst>
      <p:ext uri="{BB962C8B-B14F-4D97-AF65-F5344CB8AC3E}">
        <p14:creationId xmlns:p14="http://schemas.microsoft.com/office/powerpoint/2010/main" val="292912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概览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4301513-E839-4B7F-BC5D-ED736D05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61" y="1939834"/>
            <a:ext cx="10706878" cy="4439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用途：图像合成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算法：分为两个阶段，前向扩散阶段和反向去噪阶段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前向扩散</a:t>
            </a:r>
            <a:r>
              <a:rPr lang="zh-CN" altLang="en-US" sz="2400" dirty="0"/>
              <a:t>：向训练用的图片中逐步添加噪声，直至完全变为噪声图像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用于生成数据对，监督学习训练噪声预测网络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反向去噪</a:t>
            </a:r>
            <a:r>
              <a:rPr lang="zh-CN" altLang="en-US" sz="2400" dirty="0"/>
              <a:t>：从一个随机噪声图像开始，逐步去除噪声，生成图像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使用前向过程中训练好的网络预测噪声是什么，再将其去除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4854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前向扩散过程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BE05C8-3B7E-4751-9F7C-A3D3CAEE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8810" y="2799183"/>
            <a:ext cx="11674380" cy="23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1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前向扩散过程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66FE7C0-41FF-469A-BD17-841802AC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677" y="2077616"/>
            <a:ext cx="10379123" cy="4323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向图片数据中逐步添加噪音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……</a:t>
            </a:r>
          </a:p>
          <a:p>
            <a:pPr marL="0" indent="0">
              <a:buNone/>
            </a:pPr>
            <a:r>
              <a:rPr lang="zh-CN" altLang="en-US" sz="2400" dirty="0"/>
              <a:t>越往后数据中的噪声越多，单步添加的噪音也就越多（用噪音稀释数据）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b="1" dirty="0"/>
              <a:t>一步到位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收集用于训练的数据对：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83A26016-68C8-4CC7-95B6-A43CC9B4C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8093" y="2077617"/>
            <a:ext cx="5697133" cy="4405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69DD80AB-85AA-4C45-B718-2C9AB4387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1116" y="2876829"/>
            <a:ext cx="7762875" cy="552171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38D75FC7-36C4-44DA-AD24-AD1B5151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4562" y="3511627"/>
            <a:ext cx="8932161" cy="55217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515C5364-72AC-4A07-9244-7C985B01CB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6050" y="4723936"/>
            <a:ext cx="8100591" cy="1072926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3C773C7C-CA16-4DD0-B7F1-57DA89E9D1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5985" y="5661554"/>
            <a:ext cx="1936506" cy="4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1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反向去噪过程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1C0206FE-962E-47A1-944D-1EEF917E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0" y="2752290"/>
            <a:ext cx="11078759" cy="23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3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反向去噪过程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66FE7C0-41FF-469A-BD17-841802AC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677" y="2077617"/>
            <a:ext cx="10379123" cy="373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给出</a:t>
            </a:r>
            <a:r>
              <a:rPr lang="en-US" altLang="zh-CN" sz="2400" dirty="0"/>
              <a:t>t</a:t>
            </a:r>
            <a:r>
              <a:rPr lang="zh-CN" altLang="en-US" sz="2400" dirty="0"/>
              <a:t>时刻图像</a:t>
            </a:r>
            <a:r>
              <a:rPr lang="en-US" altLang="zh-CN" sz="2400" dirty="0" err="1"/>
              <a:t>Xt</a:t>
            </a:r>
            <a:r>
              <a:rPr lang="zh-CN" altLang="en-US" sz="2400" dirty="0"/>
              <a:t>，预测添加噪声之前的图像</a:t>
            </a:r>
            <a:r>
              <a:rPr lang="en-US" altLang="zh-CN" sz="2400" dirty="0"/>
              <a:t>Xt-1</a:t>
            </a:r>
            <a:r>
              <a:rPr lang="zh-CN" altLang="en-US" sz="2400" dirty="0"/>
              <a:t>（的分布）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1283A8A6-A41F-4A85-B721-8630E0363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8488" y="2548456"/>
            <a:ext cx="4291966" cy="795701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1AB6EA2E-3E80-4725-8AD6-90787EEF3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9756" y="3601288"/>
            <a:ext cx="4291966" cy="319615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C0DCC89A-0CE8-442F-963A-B6097486B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731" y="3601288"/>
            <a:ext cx="5038740" cy="358404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394171FC-C64A-4D61-BEEE-0FC34F9488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4018" y="4218904"/>
            <a:ext cx="4223442" cy="381907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46992C1B-D392-4ECB-A2CA-0306B9C5F6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94018" y="4707858"/>
            <a:ext cx="3414698" cy="381907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C5388B51-4AF1-49A8-8167-037CF4848D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6336" y="5397013"/>
            <a:ext cx="11115804" cy="804122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12199EE2-C7A0-4713-8869-84873F33E6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8477" y="4336175"/>
            <a:ext cx="5479923" cy="7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6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反向去噪过程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66FE7C0-41FF-469A-BD17-841802AC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677" y="2077617"/>
            <a:ext cx="10379123" cy="373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给出</a:t>
            </a:r>
            <a:r>
              <a:rPr lang="en-US" altLang="zh-CN" sz="2400" dirty="0"/>
              <a:t>t</a:t>
            </a:r>
            <a:r>
              <a:rPr lang="zh-CN" altLang="en-US" sz="2400" dirty="0"/>
              <a:t>时刻图像</a:t>
            </a:r>
            <a:r>
              <a:rPr lang="en-US" altLang="zh-CN" sz="2400" dirty="0" err="1"/>
              <a:t>Xt</a:t>
            </a:r>
            <a:r>
              <a:rPr lang="zh-CN" altLang="en-US" sz="2400" dirty="0"/>
              <a:t>，预测添加噪声之前的图像</a:t>
            </a:r>
            <a:r>
              <a:rPr lang="en-US" altLang="zh-CN" sz="2400" dirty="0"/>
              <a:t>Xt-1</a:t>
            </a:r>
            <a:r>
              <a:rPr lang="zh-CN" altLang="en-US" sz="2400" dirty="0"/>
              <a:t>（的分布）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可以用</a:t>
            </a:r>
            <a:r>
              <a:rPr lang="en-US" altLang="zh-CN" sz="2400" dirty="0"/>
              <a:t>α</a:t>
            </a:r>
            <a:r>
              <a:rPr lang="zh-CN" altLang="en-US" sz="2400" dirty="0"/>
              <a:t>表示出这个正态分布的方差，</a:t>
            </a:r>
            <a:r>
              <a:rPr lang="en-US" altLang="zh-CN" sz="2400" dirty="0" err="1"/>
              <a:t>Xt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X0</a:t>
            </a:r>
            <a:r>
              <a:rPr lang="zh-CN" altLang="en-US" sz="2400" dirty="0"/>
              <a:t>表示出这个正态分布的期望。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C5388B51-4AF1-49A8-8167-037CF4848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098" y="2624878"/>
            <a:ext cx="11115804" cy="804122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9166A336-C6E9-4A3E-87D7-4B5A1BF12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4002" y="4306780"/>
            <a:ext cx="5923181" cy="66711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FE9ED52-AE63-4C21-9628-3B6E0FB307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3955" y="5160800"/>
            <a:ext cx="3897296" cy="103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5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反向去噪过程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166FE7C0-41FF-469A-BD17-841802AC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677" y="2077617"/>
            <a:ext cx="10379123" cy="373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给出</a:t>
            </a:r>
            <a:r>
              <a:rPr lang="en-US" altLang="zh-CN" sz="2400" dirty="0"/>
              <a:t>t</a:t>
            </a:r>
            <a:r>
              <a:rPr lang="zh-CN" altLang="en-US" sz="2400" dirty="0"/>
              <a:t>时刻图像</a:t>
            </a:r>
            <a:r>
              <a:rPr lang="en-US" altLang="zh-CN" sz="2400" dirty="0" err="1"/>
              <a:t>Xt</a:t>
            </a:r>
            <a:r>
              <a:rPr lang="zh-CN" altLang="en-US" sz="2400" dirty="0"/>
              <a:t>，预测添加噪声之前的图像</a:t>
            </a:r>
            <a:r>
              <a:rPr lang="en-US" altLang="zh-CN" sz="2400" dirty="0"/>
              <a:t>Xt-1</a:t>
            </a:r>
            <a:r>
              <a:rPr lang="zh-CN" altLang="en-US" sz="2400" dirty="0"/>
              <a:t>（的分布）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是将数据</a:t>
            </a:r>
            <a:r>
              <a:rPr lang="en-US" altLang="zh-CN" sz="2400" dirty="0"/>
              <a:t>X0</a:t>
            </a:r>
            <a:r>
              <a:rPr lang="zh-CN" altLang="en-US" sz="2400" dirty="0"/>
              <a:t>一步到位加噪到</a:t>
            </a:r>
            <a:r>
              <a:rPr lang="en-US" altLang="zh-CN" sz="2400" dirty="0" err="1"/>
              <a:t>Xt</a:t>
            </a:r>
            <a:r>
              <a:rPr lang="zh-CN" altLang="en-US" sz="2400" dirty="0"/>
              <a:t>所需要的高斯噪声，需要在正向扩散过程中学习如何通过加噪后的数据</a:t>
            </a:r>
            <a:r>
              <a:rPr lang="en-US" altLang="zh-CN" sz="2400" dirty="0" err="1"/>
              <a:t>Xt</a:t>
            </a:r>
            <a:r>
              <a:rPr lang="zh-CN" altLang="en-US" sz="2400" dirty="0"/>
              <a:t>来预测出。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正向扩散过程中学习使用的数据对形如</a:t>
            </a:r>
            <a:r>
              <a:rPr lang="en-US" altLang="zh-CN" sz="2400" dirty="0"/>
              <a:t>		  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166A336-C6E9-4A3E-87D7-4B5A1BF12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677" y="2703269"/>
            <a:ext cx="5923181" cy="667116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FE9ED52-AE63-4C21-9628-3B6E0FB30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8202" y="2434923"/>
            <a:ext cx="3519121" cy="935462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DF0F2CBD-1520-444C-923F-73553BE3A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3429000"/>
            <a:ext cx="486508" cy="445966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A656C122-63CE-45A4-A688-98B61FECD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94938" y="4835544"/>
            <a:ext cx="1936506" cy="4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7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4C107-65B9-4E0D-B279-E54C454F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训练过程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1EDF3-B71D-460D-8AB2-807B67C4F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15" y="2556691"/>
            <a:ext cx="11160369" cy="28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49909"/>
      </p:ext>
    </p:extLst>
  </p:cSld>
  <p:clrMapOvr>
    <a:masterClrMapping/>
  </p:clrMapOvr>
</p:sld>
</file>

<file path=ppt/theme/theme1.xml><?xml version="1.0" encoding="utf-8"?>
<a:theme xmlns:a="http://schemas.openxmlformats.org/drawingml/2006/main" name="实验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" id="{58E4617E-ED80-4670-AB37-167CB830D7F6}" vid="{B102D6D9-EC6A-43AB-9D54-71FF832CC0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</Template>
  <TotalTime>2596</TotalTime>
  <Words>292</Words>
  <Application>Microsoft Office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实验室</vt:lpstr>
      <vt:lpstr>Denoising Diffusion Probabilistic Models</vt:lpstr>
      <vt:lpstr>概览</vt:lpstr>
      <vt:lpstr>前向扩散过程</vt:lpstr>
      <vt:lpstr>前向扩散过程</vt:lpstr>
      <vt:lpstr>反向去噪过程</vt:lpstr>
      <vt:lpstr>反向去噪过程</vt:lpstr>
      <vt:lpstr>反向去噪过程</vt:lpstr>
      <vt:lpstr>反向去噪过程</vt:lpstr>
      <vt:lpstr>训练过程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国标麻将作业</dc:title>
  <dc:creator>鲁 云龙</dc:creator>
  <cp:lastModifiedBy>Yongyi Wang</cp:lastModifiedBy>
  <cp:revision>974</cp:revision>
  <dcterms:created xsi:type="dcterms:W3CDTF">2022-03-22T11:13:02Z</dcterms:created>
  <dcterms:modified xsi:type="dcterms:W3CDTF">2023-05-30T06:26:15Z</dcterms:modified>
</cp:coreProperties>
</file>