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77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806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8068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1" y="6428070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5425" y="644067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589"/>
            <a:ext cx="10515600" cy="570100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6392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45999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38517"/>
            <a:ext cx="10517188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36376"/>
            <a:ext cx="5159375" cy="5686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936375"/>
            <a:ext cx="5183188" cy="5687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93239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11707" y="639324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91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1910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9104"/>
            <a:ext cx="2743200" cy="365125"/>
          </a:xfrm>
        </p:spPr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29554"/>
            <a:ext cx="3933825" cy="9278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2955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232212"/>
            <a:ext cx="3932237" cy="40222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2928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29" y="64292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0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084730"/>
            <a:ext cx="3933825" cy="9726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60895" y="1308848"/>
            <a:ext cx="5994495" cy="455220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71166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7032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31" y="643703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7C6D-27DE-42DC-8259-BEC71FB1CA6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6133" cy="68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3CD2-3DA4-420D-8831-96D3DA2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48" y="2116140"/>
            <a:ext cx="9144000" cy="1034593"/>
          </a:xfrm>
        </p:spPr>
        <p:txBody>
          <a:bodyPr>
            <a:normAutofit fontScale="90000"/>
          </a:bodyPr>
          <a:lstStyle/>
          <a:p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Flows and Decompositions of Games: </a:t>
            </a:r>
            <a:b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en-US" altLang="zh-CN" sz="3600" b="1" i="0" dirty="0">
                <a:solidFill>
                  <a:srgbClr val="121212"/>
                </a:solidFill>
                <a:effectLst/>
                <a:latin typeface="-apple-system"/>
              </a:rPr>
              <a:t>Harmonic and Potential Games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51CDE-37B8-4484-8059-1937739A6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57"/>
            <a:ext cx="9144000" cy="13389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MIT</a:t>
            </a:r>
          </a:p>
          <a:p>
            <a:r>
              <a:rPr lang="en-US" altLang="zh-CN" dirty="0"/>
              <a:t>Pablo A. </a:t>
            </a:r>
            <a:r>
              <a:rPr lang="en-US" altLang="zh-CN" dirty="0" err="1"/>
              <a:t>Parrilo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Ozan </a:t>
            </a:r>
            <a:r>
              <a:rPr lang="en-US" altLang="zh-CN" dirty="0" err="1"/>
              <a:t>Candogan</a:t>
            </a:r>
            <a:r>
              <a:rPr lang="en-US" altLang="zh-CN" dirty="0"/>
              <a:t>, </a:t>
            </a:r>
            <a:r>
              <a:rPr lang="en-US" altLang="zh-CN" dirty="0" err="1"/>
              <a:t>Ishai</a:t>
            </a:r>
            <a:r>
              <a:rPr lang="en-US" altLang="zh-CN" dirty="0"/>
              <a:t> </a:t>
            </a:r>
            <a:r>
              <a:rPr lang="en-US" altLang="zh-CN" dirty="0" err="1"/>
              <a:t>Menache</a:t>
            </a:r>
            <a:r>
              <a:rPr lang="en-US" altLang="zh-CN" dirty="0"/>
              <a:t>, </a:t>
            </a:r>
            <a:r>
              <a:rPr lang="en-US" altLang="zh-CN" dirty="0" err="1"/>
              <a:t>Asu</a:t>
            </a:r>
            <a:r>
              <a:rPr lang="en-US" altLang="zh-CN" dirty="0"/>
              <a:t> </a:t>
            </a:r>
            <a:r>
              <a:rPr lang="en-US" altLang="zh-CN" dirty="0" err="1"/>
              <a:t>Ozdaglar</a:t>
            </a:r>
            <a:endParaRPr lang="en-US" altLang="zh-CN" dirty="0"/>
          </a:p>
          <a:p>
            <a:r>
              <a:rPr lang="en-US" altLang="zh-CN" dirty="0"/>
              <a:t>ICIAM 2011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E78DFA5-C0E4-456E-84AD-2D25217DE65C}"/>
              </a:ext>
            </a:extLst>
          </p:cNvPr>
          <p:cNvSpPr txBox="1">
            <a:spLocks/>
          </p:cNvSpPr>
          <p:nvPr/>
        </p:nvSpPr>
        <p:spPr>
          <a:xfrm>
            <a:off x="10415450" y="5656217"/>
            <a:ext cx="1595847" cy="644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汪永毅 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2022.12.6</a:t>
            </a:r>
          </a:p>
        </p:txBody>
      </p:sp>
    </p:spTree>
    <p:extLst>
      <p:ext uri="{BB962C8B-B14F-4D97-AF65-F5344CB8AC3E}">
        <p14:creationId xmlns:p14="http://schemas.microsoft.com/office/powerpoint/2010/main" val="292912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74C9D2-1076-45A9-82C9-F7F96ACA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12" y="1170321"/>
            <a:ext cx="8303558" cy="46694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D9F75E-7F98-441F-A489-BF022C2B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78" y="5945567"/>
            <a:ext cx="4938722" cy="2619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51F37-DAB0-4902-B78A-38FF95495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44" y="5892646"/>
            <a:ext cx="3958478" cy="36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3BF23E-1851-4451-85C7-264910AF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5" y="1121398"/>
            <a:ext cx="8404414" cy="51077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F09111-6327-4C29-9ECA-76ED5CFF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072" y="2585543"/>
            <a:ext cx="2243418" cy="6946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57F2F7-D9E3-4E0C-9DB5-9E903ED8E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98" y="1294476"/>
            <a:ext cx="4879602" cy="10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Helmholtz / Hodge Decomposition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1ED6EB-F88A-4149-828C-82A868DA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8" y="1910035"/>
            <a:ext cx="9855926" cy="1716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E0E962-6955-4D5F-BC2B-A015DFCF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" y="3952162"/>
            <a:ext cx="5074921" cy="21765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E87E93-C647-4A88-8A83-5349A39B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8" y="3952162"/>
            <a:ext cx="5376862" cy="2195320"/>
          </a:xfrm>
          <a:prstGeom prst="rect">
            <a:avLst/>
          </a:prstGeom>
        </p:spPr>
      </p:pic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FEC03372-1409-4533-B119-02C0589E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63343" y="2390178"/>
            <a:ext cx="4231073" cy="3608387"/>
          </a:xfrm>
        </p:spPr>
      </p:pic>
    </p:spTree>
    <p:extLst>
      <p:ext uri="{BB962C8B-B14F-4D97-AF65-F5344CB8AC3E}">
        <p14:creationId xmlns:p14="http://schemas.microsoft.com/office/powerpoint/2010/main" val="5485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Helmholtz / Hodge Decomposition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4E3C448-99A9-4D69-8FF9-DA4C4606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1" y="1690688"/>
            <a:ext cx="10706878" cy="4377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散源</a:t>
            </a:r>
            <a:r>
              <a:rPr lang="en-US" altLang="zh-CN" sz="2400" dirty="0"/>
              <a:t>-</a:t>
            </a:r>
            <a:r>
              <a:rPr lang="zh-CN" altLang="en-US" sz="2400" dirty="0"/>
              <a:t>无旋场：可以写成一个标量函数的梯度形式，该标量函数称为势函数。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满足积分同路径无关的性质</a:t>
            </a:r>
            <a:r>
              <a:rPr lang="en-US" altLang="zh-CN" sz="2400" dirty="0"/>
              <a:t>——</a:t>
            </a:r>
            <a:r>
              <a:rPr lang="zh-CN" altLang="en-US" sz="2400" dirty="0"/>
              <a:t>“保守场”：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点电荷的电场、质点的引力场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旋涡源</a:t>
            </a:r>
            <a:r>
              <a:rPr lang="en-US" altLang="zh-CN" sz="2400" dirty="0"/>
              <a:t>-</a:t>
            </a:r>
            <a:r>
              <a:rPr lang="zh-CN" altLang="en-US" sz="2400" dirty="0"/>
              <a:t>无散场：散度为</a:t>
            </a:r>
            <a:r>
              <a:rPr lang="en-US" altLang="zh-CN" sz="2400" dirty="0"/>
              <a:t>0</a:t>
            </a:r>
            <a:r>
              <a:rPr lang="zh-CN" altLang="en-US" sz="2400" dirty="0"/>
              <a:t>，“管形场”：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通电导线的电场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无源</a:t>
            </a:r>
            <a:r>
              <a:rPr lang="en-US" altLang="zh-CN" sz="2400" dirty="0"/>
              <a:t>-</a:t>
            </a:r>
            <a:r>
              <a:rPr lang="zh-CN" altLang="en-US" sz="2400" dirty="0"/>
              <a:t>调和场：无散、无旋场：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匀强电场、地面附近的重力场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5716F6-83BD-4F59-8885-F2DF1D7F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86" y="2848383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Exact Potential Game</a:t>
            </a:r>
            <a:r>
              <a:rPr lang="zh-CN" altLang="en-US" dirty="0"/>
              <a:t>（严格位势博弈）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4019E3-E117-4FAE-81CB-8AD44864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7" y="1926011"/>
            <a:ext cx="7748925" cy="396156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962" y="1926010"/>
            <a:ext cx="4217837" cy="3961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任何玩家的效用函数都可表示为一个常数与一个相同的势函数之和。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势函数最大值点就是纳什均衡。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不包含“循环提升链”。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——</a:t>
            </a:r>
            <a:r>
              <a:rPr lang="zh-CN" altLang="en-US" sz="2400" dirty="0"/>
              <a:t>没有“旋度”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70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Exact Potential Game</a:t>
            </a:r>
            <a:r>
              <a:rPr lang="zh-CN" altLang="en-US" dirty="0"/>
              <a:t>（严格位势博弈）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69" y="2857500"/>
            <a:ext cx="3646338" cy="168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不包含“循环提升链”。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——</a:t>
            </a:r>
            <a:r>
              <a:rPr lang="zh-CN" altLang="en-US" sz="2400" dirty="0"/>
              <a:t>环路积分为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——</a:t>
            </a:r>
            <a:r>
              <a:rPr lang="zh-CN" altLang="en-US" sz="2400" dirty="0"/>
              <a:t>没有“旋度”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B6913-7DEF-45BB-938B-9B9C0314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0" y="1787171"/>
            <a:ext cx="7363976" cy="42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Harmonic Game</a:t>
            </a:r>
            <a:r>
              <a:rPr lang="zh-CN" altLang="en-US" dirty="0"/>
              <a:t>（循环博弈）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346"/>
            <a:ext cx="10316135" cy="3839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/>
              <a:t>玩家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的任意策略下，其效用函数对其他玩家所有可能的策略组合求和为相同的常数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同一个玩家的所有策略在获取效用的意义下都是平等的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将策略组合作为顶点，对任意玩家</a:t>
            </a:r>
            <a:r>
              <a:rPr lang="en-US" altLang="zh-CN" sz="2400" dirty="0"/>
              <a:t>m</a:t>
            </a:r>
            <a:r>
              <a:rPr lang="zh-CN" altLang="en-US" sz="2400" dirty="0"/>
              <a:t>可比较的策略组合连边，边权为效用提升值。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在这个图上，每个顶点流入量等于流出量</a:t>
            </a:r>
            <a:r>
              <a:rPr lang="en-US" altLang="zh-CN" sz="2400" dirty="0"/>
              <a:t>——</a:t>
            </a:r>
            <a:r>
              <a:rPr lang="zh-CN" altLang="en-US" sz="2400" dirty="0"/>
              <a:t>没有“散度”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纳什均衡为所有策略上的均匀分布。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1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Non-strategic Game</a:t>
            </a:r>
            <a:r>
              <a:rPr lang="zh-CN" altLang="en-US" dirty="0"/>
              <a:t>（非策略博弈）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346"/>
            <a:ext cx="10316135" cy="383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给定其他玩家的策略时，选择某个策略只取决于我方策略集中每个策略的相对好坏（效用之差）而与具体效用值无关。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因此，任何博弈都可以在给定其他玩家的策略时，将某方所有策略下的效用增减同一个值，而不改变博弈的均衡。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223A94-35BB-4B2E-AB4D-24991250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15" y="3653025"/>
            <a:ext cx="6599704" cy="24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Non-strategic Game</a:t>
            </a:r>
            <a:r>
              <a:rPr lang="zh-CN" altLang="en-US" dirty="0"/>
              <a:t>（非策略博弈）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346"/>
            <a:ext cx="10316135" cy="410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非策略博弈就是在给定其他玩家策略的情况下，一方采用任意策略均获得相同的效用。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考虑任何玩家，其所有策略对自己的效用来说没有区别。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严格位势博弈＋非策略博弈</a:t>
            </a:r>
            <a:r>
              <a:rPr lang="en-US" altLang="zh-CN" sz="2400" dirty="0"/>
              <a:t>=</a:t>
            </a:r>
            <a:r>
              <a:rPr lang="zh-CN" altLang="en-US" sz="2400" dirty="0"/>
              <a:t>严格位势博弈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循环博弈＋非策略博弈</a:t>
            </a:r>
            <a:r>
              <a:rPr lang="en-US" altLang="zh-CN" sz="2400" dirty="0"/>
              <a:t>=</a:t>
            </a:r>
            <a:r>
              <a:rPr lang="zh-CN" altLang="en-US" sz="2400" dirty="0"/>
              <a:t>循环博弈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任何博弈＋非策略博弈 ：不改变均衡集合。（纳什均衡、相关均衡等）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811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一般</a:t>
            </a:r>
            <a:r>
              <a:rPr lang="en-US" altLang="zh-CN" dirty="0"/>
              <a:t>Normal Form Game</a:t>
            </a:r>
            <a:r>
              <a:rPr lang="zh-CN" altLang="en-US" dirty="0"/>
              <a:t>的分解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68683C-6719-48D8-AA9D-403BE915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770" y="1880345"/>
            <a:ext cx="3680012" cy="4103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NFG</a:t>
            </a:r>
            <a:r>
              <a:rPr lang="zh-CN" altLang="en-US" sz="2400" dirty="0"/>
              <a:t>形成的内积空间可以分解为严格位势博弈、非策略博弈、循环博弈的直和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也可以分解为严格位势博弈、循环博弈两部分（但非直和，分解不唯一）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0E37A-3239-4C14-966B-282126C4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5" y="1880345"/>
            <a:ext cx="6434412" cy="43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3674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" id="{58E4617E-ED80-4670-AB37-167CB830D7F6}" vid="{B102D6D9-EC6A-43AB-9D54-71FF832CC0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</Template>
  <TotalTime>538</TotalTime>
  <Words>480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实验室</vt:lpstr>
      <vt:lpstr>Flows and Decompositions of Games:  Harmonic and Potential Games</vt:lpstr>
      <vt:lpstr>Helmholtz / Hodge Decomposition</vt:lpstr>
      <vt:lpstr>Helmholtz / Hodge Decomposition</vt:lpstr>
      <vt:lpstr>Exact Potential Game（严格位势博弈）</vt:lpstr>
      <vt:lpstr>Exact Potential Game（严格位势博弈）</vt:lpstr>
      <vt:lpstr>Harmonic Game（循环博弈）</vt:lpstr>
      <vt:lpstr>Non-strategic Game（非策略博弈）</vt:lpstr>
      <vt:lpstr>Non-strategic Game（非策略博弈）</vt:lpstr>
      <vt:lpstr>一般Normal Form Game的分解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国标麻将作业</dc:title>
  <dc:creator>鲁 云龙</dc:creator>
  <cp:lastModifiedBy>Wang Yongyi</cp:lastModifiedBy>
  <cp:revision>435</cp:revision>
  <dcterms:created xsi:type="dcterms:W3CDTF">2022-03-22T11:13:02Z</dcterms:created>
  <dcterms:modified xsi:type="dcterms:W3CDTF">2022-12-05T17:56:24Z</dcterms:modified>
</cp:coreProperties>
</file>