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84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2026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806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8068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1" y="6428070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5425" y="644067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589"/>
            <a:ext cx="10515600" cy="570100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6392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45999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38517"/>
            <a:ext cx="10517188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36376"/>
            <a:ext cx="5159375" cy="5686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936375"/>
            <a:ext cx="5183188" cy="5687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93239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11707" y="639324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91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1910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9104"/>
            <a:ext cx="2743200" cy="365125"/>
          </a:xfrm>
        </p:spPr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29554"/>
            <a:ext cx="3933825" cy="9278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2955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232212"/>
            <a:ext cx="3932237" cy="40222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2928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29" y="64292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0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084730"/>
            <a:ext cx="3933825" cy="9726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60895" y="1308848"/>
            <a:ext cx="5994495" cy="455220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71166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7032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31" y="643703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7C6D-27DE-42DC-8259-BEC71FB1CA6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6133" cy="68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3CD2-3DA4-420D-8831-96D3DA2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48" y="2116140"/>
            <a:ext cx="9144000" cy="103459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121212"/>
                </a:solidFill>
                <a:latin typeface="-apple-system"/>
              </a:rPr>
              <a:t>Monte-Carlo Tree Search as </a:t>
            </a:r>
            <a:br>
              <a:rPr lang="en-US" altLang="zh-CN" sz="3600" b="1" dirty="0">
                <a:solidFill>
                  <a:srgbClr val="121212"/>
                </a:solidFill>
                <a:latin typeface="-apple-system"/>
              </a:rPr>
            </a:br>
            <a:r>
              <a:rPr lang="en-US" altLang="zh-CN" sz="3600" b="1" dirty="0">
                <a:solidFill>
                  <a:srgbClr val="121212"/>
                </a:solidFill>
                <a:latin typeface="-apple-system"/>
              </a:rPr>
              <a:t>Regularized Policy Optimization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51CDE-37B8-4484-8059-1937739A6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57"/>
            <a:ext cx="9144000" cy="200204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DeepMind, Columbia University</a:t>
            </a:r>
          </a:p>
          <a:p>
            <a:r>
              <a:rPr lang="en-US" altLang="zh-CN" sz="2400" dirty="0"/>
              <a:t>Jean-Bastien Grill, Florent </a:t>
            </a:r>
            <a:r>
              <a:rPr lang="en-US" altLang="zh-CN" sz="2400" dirty="0" err="1"/>
              <a:t>Altche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Yunhao</a:t>
            </a:r>
            <a:r>
              <a:rPr lang="en-US" altLang="zh-CN" sz="2400" dirty="0"/>
              <a:t> Tang, Thomas Hubert,</a:t>
            </a:r>
          </a:p>
          <a:p>
            <a:r>
              <a:rPr lang="en-US" altLang="zh-CN" sz="2400" dirty="0"/>
              <a:t> Michal </a:t>
            </a:r>
            <a:r>
              <a:rPr lang="en-US" altLang="zh-CN" sz="2400" dirty="0" err="1"/>
              <a:t>Valko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Ioannis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Antonoglou</a:t>
            </a:r>
            <a:r>
              <a:rPr lang="en-US" altLang="zh-CN" sz="2400" dirty="0"/>
              <a:t>, Remi </a:t>
            </a:r>
            <a:r>
              <a:rPr lang="en-US" altLang="zh-CN" sz="2400" dirty="0" err="1"/>
              <a:t>Munos</a:t>
            </a:r>
            <a:endParaRPr lang="en-US" altLang="zh-CN" sz="2400" dirty="0"/>
          </a:p>
          <a:p>
            <a:r>
              <a:rPr lang="en-US" altLang="zh-CN" dirty="0"/>
              <a:t>ICML 2020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E78DFA5-C0E4-456E-84AD-2D25217DE65C}"/>
              </a:ext>
            </a:extLst>
          </p:cNvPr>
          <p:cNvSpPr txBox="1">
            <a:spLocks/>
          </p:cNvSpPr>
          <p:nvPr/>
        </p:nvSpPr>
        <p:spPr>
          <a:xfrm>
            <a:off x="10415450" y="5656217"/>
            <a:ext cx="1595847" cy="644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汪永毅 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2023.4.25</a:t>
            </a:r>
          </a:p>
        </p:txBody>
      </p:sp>
    </p:spTree>
    <p:extLst>
      <p:ext uri="{BB962C8B-B14F-4D97-AF65-F5344CB8AC3E}">
        <p14:creationId xmlns:p14="http://schemas.microsoft.com/office/powerpoint/2010/main" val="292912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π_bar</a:t>
            </a:r>
            <a:r>
              <a:rPr lang="zh-CN" altLang="en-US" dirty="0"/>
              <a:t>的优点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742561" y="1875183"/>
            <a:ext cx="10761685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zh-CN" altLang="en-US" sz="2400" dirty="0"/>
              <a:t>使用访问频次策略</a:t>
            </a:r>
            <a:r>
              <a:rPr lang="en-US" altLang="zh-CN" sz="2400" dirty="0"/>
              <a:t>π_hat</a:t>
            </a:r>
            <a:r>
              <a:rPr lang="zh-CN" altLang="en-US" sz="2400" dirty="0"/>
              <a:t>对新发现的高价值节点反应较慢，而</a:t>
            </a:r>
            <a:r>
              <a:rPr lang="en-US" altLang="zh-CN" sz="2400" dirty="0"/>
              <a:t>π_hat</a:t>
            </a:r>
            <a:r>
              <a:rPr lang="zh-CN" altLang="en-US" sz="2400" dirty="0"/>
              <a:t>直接利用</a:t>
            </a:r>
            <a:r>
              <a:rPr lang="en-US" altLang="zh-CN" sz="2400" dirty="0"/>
              <a:t>Q</a:t>
            </a:r>
            <a:r>
              <a:rPr lang="zh-CN" altLang="en-US" sz="2400" dirty="0"/>
              <a:t>的信息，高价值节点能够立即反应到选择策略中来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zh-CN" altLang="en-US" sz="2400" dirty="0"/>
              <a:t>访问频次策略</a:t>
            </a:r>
            <a:r>
              <a:rPr lang="en-US" altLang="zh-CN" sz="2400" dirty="0"/>
              <a:t>π_hat</a:t>
            </a:r>
            <a:r>
              <a:rPr lang="zh-CN" altLang="en-US" sz="2400" dirty="0"/>
              <a:t>是整数之比，模拟次数少时表达能力有欠缺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zh-CN" altLang="en-US" sz="2400" dirty="0"/>
              <a:t>访问频次策略在模拟次数少时不能有效覆盖整个动作空间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2179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π_bar</a:t>
            </a:r>
            <a:r>
              <a:rPr lang="zh-CN" altLang="en-US" dirty="0"/>
              <a:t>的局限性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在</a:t>
            </a:r>
            <a:r>
              <a:rPr lang="en-US" altLang="zh-CN" sz="2400" dirty="0"/>
              <a:t>Q</a:t>
            </a:r>
            <a:r>
              <a:rPr lang="zh-CN" altLang="en-US" sz="2400" dirty="0"/>
              <a:t>不随尝试次数增加而改变</a:t>
            </a:r>
            <a:r>
              <a:rPr lang="en-US" altLang="zh-CN" sz="2400" dirty="0"/>
              <a:t>/Q</a:t>
            </a:r>
            <a:r>
              <a:rPr lang="zh-CN" altLang="en-US" sz="2400" dirty="0"/>
              <a:t>是精确估计的前提下推出了</a:t>
            </a:r>
            <a:r>
              <a:rPr lang="en-US" altLang="zh-CN" sz="2400" dirty="0"/>
              <a:t>π_hat</a:t>
            </a:r>
            <a:r>
              <a:rPr lang="zh-CN" altLang="en-US" sz="2400" dirty="0"/>
              <a:t>是</a:t>
            </a:r>
            <a:r>
              <a:rPr lang="en-US" altLang="zh-CN" sz="2400" dirty="0"/>
              <a:t>π_bar</a:t>
            </a:r>
            <a:r>
              <a:rPr lang="zh-CN" altLang="en-US" sz="2400" dirty="0"/>
              <a:t>的近似</a:t>
            </a:r>
            <a:endParaRPr lang="en-US" altLang="zh-CN" sz="2400" dirty="0"/>
          </a:p>
          <a:p>
            <a:pPr marL="609585" lvl="1" indent="0">
              <a:buNone/>
            </a:pPr>
            <a:endParaRPr lang="en-US" altLang="zh-CN" sz="1867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假设</a:t>
            </a:r>
            <a:r>
              <a:rPr lang="en-US" altLang="zh-CN" sz="2400" dirty="0"/>
              <a:t>Q</a:t>
            </a:r>
            <a:r>
              <a:rPr lang="zh-CN" altLang="en-US" sz="2400" dirty="0"/>
              <a:t>更新数据方差很大，算法在树搜索过程中</a:t>
            </a:r>
            <a:r>
              <a:rPr lang="en-US" altLang="zh-CN" sz="2400" dirty="0"/>
              <a:t>(SEARCH)</a:t>
            </a:r>
            <a:r>
              <a:rPr lang="zh-CN" altLang="en-US" sz="2400" dirty="0"/>
              <a:t>将表现如何是未知的。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直接应用</a:t>
            </a:r>
            <a:r>
              <a:rPr lang="en-US" altLang="zh-CN" sz="2400" dirty="0"/>
              <a:t>π_hat</a:t>
            </a:r>
            <a:r>
              <a:rPr lang="zh-CN" altLang="en-US" sz="2400" dirty="0"/>
              <a:t>可能是一种短视的行为，因为它更多的利用到了</a:t>
            </a:r>
            <a:r>
              <a:rPr lang="en-US" altLang="zh-CN" sz="2400" dirty="0"/>
              <a:t>Q</a:t>
            </a:r>
            <a:r>
              <a:rPr lang="zh-CN" altLang="en-US" sz="2400" dirty="0"/>
              <a:t>的信息，但是</a:t>
            </a:r>
            <a:r>
              <a:rPr lang="en-US" altLang="zh-CN" sz="2400" dirty="0"/>
              <a:t>Q</a:t>
            </a:r>
            <a:r>
              <a:rPr lang="zh-CN" altLang="en-US" sz="2400" dirty="0"/>
              <a:t>在算法执行过程中并不是准确的，这或会导致</a:t>
            </a:r>
            <a:r>
              <a:rPr lang="en-US" altLang="zh-CN" sz="2400" dirty="0"/>
              <a:t>pre-mature</a:t>
            </a:r>
          </a:p>
        </p:txBody>
      </p:sp>
    </p:spTree>
    <p:extLst>
      <p:ext uri="{BB962C8B-B14F-4D97-AF65-F5344CB8AC3E}">
        <p14:creationId xmlns:p14="http://schemas.microsoft.com/office/powerpoint/2010/main" val="387744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π_bar</a:t>
            </a:r>
            <a:r>
              <a:rPr lang="zh-CN" altLang="en-US" dirty="0"/>
              <a:t>的应用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A3C45DC-0576-4D7F-9A75-53B9E17D99BA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ACT</a:t>
            </a:r>
            <a:r>
              <a:rPr lang="zh-CN" altLang="en-US" sz="2400" dirty="0"/>
              <a:t>：用于在对局中实际选择动作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SEARCH</a:t>
            </a:r>
            <a:r>
              <a:rPr lang="zh-CN" altLang="en-US" sz="2400" dirty="0"/>
              <a:t>：用于</a:t>
            </a:r>
            <a:r>
              <a:rPr lang="en-US" altLang="zh-CN" sz="2400" dirty="0"/>
              <a:t>MCTS</a:t>
            </a:r>
            <a:r>
              <a:rPr lang="zh-CN" altLang="en-US" sz="2400" dirty="0"/>
              <a:t>的树搜索策略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LEARN</a:t>
            </a:r>
            <a:r>
              <a:rPr lang="zh-CN" altLang="en-US" sz="2400" dirty="0"/>
              <a:t>：用作策略网络</a:t>
            </a:r>
            <a:r>
              <a:rPr lang="en-US" altLang="zh-CN" sz="2400" dirty="0"/>
              <a:t>πθ</a:t>
            </a:r>
            <a:r>
              <a:rPr lang="zh-CN" altLang="en-US" sz="2400" dirty="0"/>
              <a:t>学习的目标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ALL</a:t>
            </a:r>
            <a:r>
              <a:rPr lang="zh-CN" altLang="en-US" sz="2400" dirty="0"/>
              <a:t>：</a:t>
            </a:r>
            <a:r>
              <a:rPr lang="en-US" altLang="zh-CN" sz="2400" dirty="0"/>
              <a:t>ACT+SEARCH+LEARN</a:t>
            </a:r>
          </a:p>
        </p:txBody>
      </p:sp>
    </p:spTree>
    <p:extLst>
      <p:ext uri="{BB962C8B-B14F-4D97-AF65-F5344CB8AC3E}">
        <p14:creationId xmlns:p14="http://schemas.microsoft.com/office/powerpoint/2010/main" val="312771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A3C45DC-0576-4D7F-9A75-53B9E17D99BA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400" dirty="0"/>
              <a:t>实验回答三个问题：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zh-CN" altLang="en-US" sz="2400" dirty="0"/>
              <a:t>在模拟次数少的时候，</a:t>
            </a:r>
            <a:r>
              <a:rPr lang="en-US" altLang="zh-CN" sz="2400" dirty="0" err="1"/>
              <a:t>AlphaZero</a:t>
            </a:r>
            <a:r>
              <a:rPr lang="zh-CN" altLang="en-US" sz="2400" dirty="0"/>
              <a:t>类的算法性能受到怎样的影响，</a:t>
            </a:r>
            <a:r>
              <a:rPr lang="en-US" altLang="zh-CN" sz="2400" dirty="0"/>
              <a:t>ALL</a:t>
            </a:r>
            <a:r>
              <a:rPr lang="zh-CN" altLang="en-US" sz="2400" dirty="0"/>
              <a:t>能多大程度上改进模拟次数少带来的性能劣势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en-US" altLang="zh-CN" sz="2400" dirty="0"/>
              <a:t>ACT, SEARCH, LEARN</a:t>
            </a:r>
            <a:r>
              <a:rPr lang="zh-CN" altLang="en-US" sz="2400" dirty="0"/>
              <a:t>三种应用方式对整体性能的影响程度大小关系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r>
              <a:rPr lang="zh-CN" altLang="en-US" sz="2400" dirty="0"/>
              <a:t>在动作空间很大的时候，</a:t>
            </a:r>
            <a:r>
              <a:rPr lang="en-US" altLang="zh-CN" sz="2400" dirty="0"/>
              <a:t>ALL</a:t>
            </a:r>
            <a:r>
              <a:rPr lang="zh-CN" altLang="en-US" sz="2400" dirty="0"/>
              <a:t>相较</a:t>
            </a:r>
            <a:r>
              <a:rPr lang="en-US" altLang="zh-CN" sz="2400" dirty="0" err="1"/>
              <a:t>AlphaZero</a:t>
            </a:r>
            <a:r>
              <a:rPr lang="zh-CN" altLang="en-US" sz="2400" dirty="0"/>
              <a:t>类的算法性能提升程度</a:t>
            </a:r>
            <a:endParaRPr lang="en-US" altLang="zh-CN" sz="2400" dirty="0"/>
          </a:p>
          <a:p>
            <a:pPr marL="457200" indent="-457200">
              <a:buFont typeface="Arial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00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9F588A2-4F7A-454A-82D7-7A4274D56DE0}"/>
              </a:ext>
            </a:extLst>
          </p:cNvPr>
          <p:cNvSpPr txBox="1">
            <a:spLocks/>
          </p:cNvSpPr>
          <p:nvPr/>
        </p:nvSpPr>
        <p:spPr>
          <a:xfrm>
            <a:off x="601884" y="2862606"/>
            <a:ext cx="3797588" cy="161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ALL</a:t>
            </a:r>
            <a:r>
              <a:rPr lang="zh-CN" altLang="en-US" sz="2400" dirty="0"/>
              <a:t>可以提升性能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使得算法更快收敛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E9B570-D05C-4BDC-8324-E4C0994D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28" y="538128"/>
            <a:ext cx="6369048" cy="57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小模拟次数实验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4C4D5E-97E0-4216-9747-7FCA5E8E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28" y="1138517"/>
            <a:ext cx="6990272" cy="522071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9F588A2-4F7A-454A-82D7-7A4274D56DE0}"/>
              </a:ext>
            </a:extLst>
          </p:cNvPr>
          <p:cNvSpPr txBox="1">
            <a:spLocks/>
          </p:cNvSpPr>
          <p:nvPr/>
        </p:nvSpPr>
        <p:spPr>
          <a:xfrm>
            <a:off x="382954" y="2390882"/>
            <a:ext cx="4568608" cy="271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400" dirty="0"/>
              <a:t>吃豆人环境，基准为</a:t>
            </a:r>
            <a:r>
              <a:rPr lang="en-US" altLang="zh-CN" sz="2400" dirty="0" err="1"/>
              <a:t>MuZero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模拟次数越少，性能提升越显著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和直觉一致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4101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36CD2-42EA-4E2E-AE19-E3C11F5E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9" y="1809267"/>
            <a:ext cx="5237025" cy="4021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4B5556-5284-463F-8E3F-F4801697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84" y="892229"/>
            <a:ext cx="5739602" cy="49380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6FE0F6-D4E9-4E5E-825D-8C43BFA865F2}"/>
              </a:ext>
            </a:extLst>
          </p:cNvPr>
          <p:cNvSpPr/>
          <p:nvPr/>
        </p:nvSpPr>
        <p:spPr>
          <a:xfrm>
            <a:off x="3925019" y="1858204"/>
            <a:ext cx="862641" cy="32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D1F168-5F7C-4C97-91E1-46BA84C0F90B}"/>
              </a:ext>
            </a:extLst>
          </p:cNvPr>
          <p:cNvSpPr/>
          <p:nvPr/>
        </p:nvSpPr>
        <p:spPr>
          <a:xfrm>
            <a:off x="10518861" y="1858204"/>
            <a:ext cx="862641" cy="32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14007B7-2BDD-49A4-ADEB-0B1D2139636F}"/>
              </a:ext>
            </a:extLst>
          </p:cNvPr>
          <p:cNvSpPr txBox="1">
            <a:spLocks/>
          </p:cNvSpPr>
          <p:nvPr/>
        </p:nvSpPr>
        <p:spPr>
          <a:xfrm>
            <a:off x="601884" y="5946384"/>
            <a:ext cx="10589847" cy="433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400" dirty="0"/>
              <a:t>模拟次数少的时候，作为学习</a:t>
            </a:r>
            <a:r>
              <a:rPr lang="zh-CN" altLang="en-US" sz="2400"/>
              <a:t>目标的访问频次分布</a:t>
            </a:r>
            <a:r>
              <a:rPr lang="zh-CN" altLang="en-US" sz="2400" dirty="0"/>
              <a:t>非常粗糙，使得</a:t>
            </a:r>
            <a:r>
              <a:rPr lang="en-US" altLang="zh-CN" sz="2400" dirty="0"/>
              <a:t>π_bar</a:t>
            </a:r>
            <a:r>
              <a:rPr lang="zh-CN" altLang="en-US" sz="2400" dirty="0"/>
              <a:t>提升明显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439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大动作空间实验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601884" y="1976783"/>
            <a:ext cx="11207162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14007B7-2BDD-49A4-ADEB-0B1D2139636F}"/>
              </a:ext>
            </a:extLst>
          </p:cNvPr>
          <p:cNvSpPr txBox="1">
            <a:spLocks/>
          </p:cNvSpPr>
          <p:nvPr/>
        </p:nvSpPr>
        <p:spPr>
          <a:xfrm>
            <a:off x="601884" y="1866122"/>
            <a:ext cx="4940482" cy="451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400" dirty="0"/>
              <a:t>ALL</a:t>
            </a:r>
            <a:r>
              <a:rPr lang="zh-CN" altLang="en-US" sz="2400" dirty="0"/>
              <a:t>能够在大动作空间的问题上表现良好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在模拟次数少的时候性能相比</a:t>
            </a:r>
            <a:r>
              <a:rPr lang="en-US" altLang="zh-CN" sz="2400" dirty="0" err="1"/>
              <a:t>MuZero</a:t>
            </a:r>
            <a:r>
              <a:rPr lang="zh-CN" altLang="en-US" sz="2400" dirty="0"/>
              <a:t>提升明显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在有足够多的模拟次数时没有优势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en-US" altLang="zh-CN" sz="2400" dirty="0"/>
              <a:t>——</a:t>
            </a:r>
            <a:r>
              <a:rPr lang="zh-CN" altLang="en-US" sz="2400" dirty="0"/>
              <a:t>适用于模拟成本高的问题，少量模拟即可取得较好效果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598DB3-F6F2-49AB-9631-02F986F2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66" y="324045"/>
            <a:ext cx="6575337" cy="60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概览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301513-E839-4B7F-BC5D-ED736D05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1" y="1939834"/>
            <a:ext cx="10706878" cy="4439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MCTS</a:t>
            </a:r>
            <a:r>
              <a:rPr lang="zh-CN" altLang="en-US" sz="2400" dirty="0"/>
              <a:t>做决策的时候，采用访问频率策略（贪心选择访问次数最多的动作）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分析：动作真实价值通过探索影响</a:t>
            </a:r>
            <a:r>
              <a:rPr lang="en-US" altLang="zh-CN" sz="2400" dirty="0"/>
              <a:t>Q</a:t>
            </a:r>
            <a:r>
              <a:rPr lang="zh-CN" altLang="en-US" sz="2400" dirty="0"/>
              <a:t>值，而后再影响访问频率</a:t>
            </a:r>
            <a:endParaRPr lang="en-US" altLang="zh-CN" sz="2400" dirty="0"/>
          </a:p>
          <a:p>
            <a:pPr marL="609585" lvl="1" indent="0">
              <a:buNone/>
            </a:pPr>
            <a:r>
              <a:rPr lang="zh-CN" altLang="en-US" sz="1867" dirty="0"/>
              <a:t>真实价值反映到访问频率要通过</a:t>
            </a:r>
            <a:r>
              <a:rPr lang="en-US" altLang="zh-CN" sz="1867" dirty="0"/>
              <a:t>Q</a:t>
            </a:r>
            <a:r>
              <a:rPr lang="zh-CN" altLang="en-US" sz="1867" dirty="0"/>
              <a:t>值的变化，太慢了</a:t>
            </a:r>
            <a:endParaRPr lang="en-US" altLang="zh-CN" sz="1867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论文提出了直接利用</a:t>
            </a:r>
            <a:r>
              <a:rPr lang="en-US" altLang="zh-CN" sz="2400" dirty="0"/>
              <a:t>Q</a:t>
            </a:r>
            <a:r>
              <a:rPr lang="zh-CN" altLang="en-US" sz="2400" dirty="0"/>
              <a:t>值（和旧策略）生成更好策略的方法（策略提升算子）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可用于</a:t>
            </a:r>
            <a:endParaRPr lang="en-US" altLang="zh-CN" sz="2400" dirty="0"/>
          </a:p>
          <a:p>
            <a:pPr marL="609585" lvl="1" indent="0">
              <a:buNone/>
            </a:pPr>
            <a:r>
              <a:rPr lang="en-US" altLang="zh-CN" sz="1867" dirty="0"/>
              <a:t>1. </a:t>
            </a:r>
            <a:r>
              <a:rPr lang="zh-CN" altLang="en-US" sz="1867" dirty="0"/>
              <a:t>决策时选择动作 </a:t>
            </a:r>
            <a:endParaRPr lang="en-US" altLang="zh-CN" sz="1867" dirty="0"/>
          </a:p>
          <a:p>
            <a:pPr marL="609585" lvl="1" indent="0">
              <a:buNone/>
            </a:pPr>
            <a:r>
              <a:rPr lang="en-US" altLang="zh-CN" sz="1867" dirty="0"/>
              <a:t>2. </a:t>
            </a:r>
            <a:r>
              <a:rPr lang="zh-CN" altLang="en-US" sz="1867" dirty="0"/>
              <a:t>树搜索中选择子节点的策略</a:t>
            </a:r>
            <a:endParaRPr lang="en-US" altLang="zh-CN" sz="1867" dirty="0"/>
          </a:p>
          <a:p>
            <a:pPr marL="609585" lvl="1" indent="0">
              <a:buNone/>
            </a:pPr>
            <a:r>
              <a:rPr lang="en-US" altLang="zh-CN" sz="1867" dirty="0"/>
              <a:t>3. </a:t>
            </a:r>
            <a:r>
              <a:rPr lang="zh-CN" altLang="en-US" sz="1867" dirty="0"/>
              <a:t>策略网络学习拟合的目标（改进</a:t>
            </a:r>
            <a:r>
              <a:rPr lang="en-US" altLang="zh-CN" sz="1867" dirty="0" err="1"/>
              <a:t>AlphaZero</a:t>
            </a:r>
            <a:r>
              <a:rPr lang="zh-CN" altLang="en-US" sz="1867" dirty="0"/>
              <a:t>）</a:t>
            </a:r>
            <a:endParaRPr lang="en-US" altLang="zh-CN" sz="1867" dirty="0"/>
          </a:p>
          <a:p>
            <a:pPr marL="0" indent="0">
              <a:buNone/>
            </a:pPr>
            <a:r>
              <a:rPr lang="zh-CN" altLang="en-US" sz="2400" dirty="0"/>
              <a:t>加快了收敛速度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854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AlphaGo Zero</a:t>
            </a:r>
            <a:r>
              <a:rPr lang="zh-CN" altLang="en-US" dirty="0"/>
              <a:t>回顾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6630FA-1984-4B4C-94B5-54E7D250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" y="2187526"/>
            <a:ext cx="11247119" cy="35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AlphaGo Zero</a:t>
            </a:r>
            <a:r>
              <a:rPr lang="zh-CN" altLang="en-US" dirty="0"/>
              <a:t>回顾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62C05C-35B1-47D4-9F86-15CF4146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72" y="1138517"/>
            <a:ext cx="5741950" cy="5155084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6FE7C0-41FF-469A-BD17-841802A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2637692"/>
            <a:ext cx="4265537" cy="2289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用估值网络替代</a:t>
            </a:r>
            <a:r>
              <a:rPr lang="en-US" altLang="zh-CN" sz="2400" dirty="0"/>
              <a:t>Simulation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估值网络拟合局末真实价值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策略网络拟合访问频率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291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AlphaGo Zero</a:t>
            </a:r>
            <a:r>
              <a:rPr lang="zh-CN" altLang="en-US" dirty="0"/>
              <a:t>回顾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D99AA21-A8D0-4081-92F1-029777D1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5183"/>
            <a:ext cx="11057021" cy="419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AlphaGo</a:t>
            </a:r>
            <a:r>
              <a:rPr lang="zh-CN" altLang="en-US" sz="2400" dirty="0"/>
              <a:t> </a:t>
            </a:r>
            <a:r>
              <a:rPr lang="en-US" altLang="zh-CN" sz="2400" dirty="0"/>
              <a:t>Zero</a:t>
            </a:r>
            <a:r>
              <a:rPr lang="zh-CN" altLang="en-US" sz="2400" dirty="0"/>
              <a:t>中，</a:t>
            </a:r>
            <a:r>
              <a:rPr lang="en-US" altLang="zh-CN" sz="2400" dirty="0"/>
              <a:t>MCTS</a:t>
            </a:r>
            <a:r>
              <a:rPr lang="zh-CN" altLang="en-US" sz="2400" dirty="0"/>
              <a:t>用于提升现有的策略</a:t>
            </a:r>
            <a:r>
              <a:rPr lang="en-US" altLang="zh-CN" sz="2400" dirty="0"/>
              <a:t>πθ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优化</a:t>
            </a:r>
            <a:r>
              <a:rPr lang="en-US" altLang="zh-CN" sz="2400" dirty="0"/>
              <a:t>πθ</a:t>
            </a:r>
            <a:r>
              <a:rPr lang="zh-CN" altLang="en-US" sz="2400" dirty="0"/>
              <a:t>和</a:t>
            </a:r>
            <a:r>
              <a:rPr lang="en-US" altLang="zh-CN" sz="2400" dirty="0"/>
              <a:t>MCTS</a:t>
            </a:r>
            <a:r>
              <a:rPr lang="zh-CN" altLang="en-US" sz="2400" dirty="0"/>
              <a:t>获得的访问频次策略之间的</a:t>
            </a:r>
            <a:r>
              <a:rPr lang="en-US" altLang="zh-CN" sz="2400" dirty="0"/>
              <a:t>KL</a:t>
            </a:r>
            <a:r>
              <a:rPr lang="zh-CN" altLang="en-US" sz="2400" dirty="0"/>
              <a:t>散度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AlphaGo Zero</a:t>
            </a:r>
            <a:r>
              <a:rPr lang="zh-CN" altLang="en-US" sz="2400" dirty="0"/>
              <a:t>的</a:t>
            </a:r>
            <a:r>
              <a:rPr lang="en-US" altLang="zh-CN" sz="2400" dirty="0"/>
              <a:t>MCTS</a:t>
            </a:r>
            <a:r>
              <a:rPr lang="zh-CN" altLang="en-US" sz="2400" dirty="0"/>
              <a:t>相较传统的</a:t>
            </a:r>
            <a:r>
              <a:rPr lang="en-US" altLang="zh-CN" sz="2400" dirty="0"/>
              <a:t>UCT</a:t>
            </a:r>
            <a:r>
              <a:rPr lang="zh-CN" altLang="en-US" sz="2400" dirty="0"/>
              <a:t>使用了</a:t>
            </a:r>
            <a:r>
              <a:rPr lang="en-US" altLang="zh-CN" sz="2400" dirty="0"/>
              <a:t>πθ</a:t>
            </a:r>
            <a:r>
              <a:rPr lang="zh-CN" altLang="en-US" sz="2400" dirty="0"/>
              <a:t>作为先验，在树搜索中协助控制探索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树搜索采用的策略是最大化</a:t>
            </a:r>
            <a:r>
              <a:rPr lang="en-US" altLang="zh-CN" sz="2400" dirty="0"/>
              <a:t>Q+U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Q+U	=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F3C5E-BB46-4546-A675-091F1CD2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69" y="4509873"/>
            <a:ext cx="7877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访问频次策略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499114-51B0-4811-A54C-4028CDBC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670850"/>
            <a:ext cx="6353175" cy="1314450"/>
          </a:xfr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742561" y="1875183"/>
            <a:ext cx="10706878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400" dirty="0"/>
              <a:t>把访问频次策略写成</a:t>
            </a:r>
            <a:r>
              <a:rPr lang="en-US" altLang="zh-CN" sz="2400" dirty="0"/>
              <a:t>(3)</a:t>
            </a:r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en-US" altLang="zh-CN" sz="2400" dirty="0"/>
              <a:t>Q+U</a:t>
            </a:r>
            <a:r>
              <a:rPr lang="zh-CN" altLang="en-US" sz="2400" dirty="0"/>
              <a:t>可以写成</a:t>
            </a:r>
            <a:r>
              <a:rPr lang="en-US" altLang="zh-CN" sz="2400" dirty="0"/>
              <a:t>(5)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8E7AE-90A3-4F0E-9D58-717C36AB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5038529"/>
            <a:ext cx="7353300" cy="1190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38EADB-2A3F-477D-A4E7-E36D8010D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3335639"/>
            <a:ext cx="7877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访问频次策略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742561" y="1875183"/>
            <a:ext cx="10706878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400" dirty="0"/>
              <a:t>AlphaGo Zero</a:t>
            </a:r>
            <a:r>
              <a:rPr lang="zh-CN" altLang="en-US" sz="2400" dirty="0"/>
              <a:t>的树搜索策略</a:t>
            </a:r>
            <a:r>
              <a:rPr lang="en-US" altLang="zh-CN" sz="2400" dirty="0"/>
              <a:t>(5)</a:t>
            </a:r>
            <a:r>
              <a:rPr lang="zh-CN" altLang="en-US" sz="2400" dirty="0"/>
              <a:t>可以写成优化问题</a:t>
            </a:r>
            <a:r>
              <a:rPr lang="en-US" altLang="zh-CN" sz="2400" dirty="0"/>
              <a:t>(9)</a:t>
            </a:r>
          </a:p>
          <a:p>
            <a:pPr marL="0" indent="0">
              <a:buFont typeface="Arial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(9)</a:t>
            </a:r>
            <a:r>
              <a:rPr lang="zh-CN" altLang="en-US" sz="2400" dirty="0"/>
              <a:t>表示提升访问频次将使得（正则化后的）收益增幅最大的动作）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4C62E9-8E39-4F79-B487-A124D970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985866"/>
            <a:ext cx="8172450" cy="3381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2A0A75-9737-43A3-A7FC-CE6EF89A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1506098"/>
            <a:ext cx="4130040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访问频次策略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742561" y="1875183"/>
            <a:ext cx="10706878" cy="4192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400" dirty="0"/>
              <a:t>AlphaGo Zero</a:t>
            </a:r>
            <a:r>
              <a:rPr lang="zh-CN" altLang="en-US" sz="2400" dirty="0"/>
              <a:t>使用的树搜索策略</a:t>
            </a:r>
            <a:r>
              <a:rPr lang="en-US" altLang="zh-CN" sz="2400" dirty="0"/>
              <a:t>(5)</a:t>
            </a:r>
            <a:r>
              <a:rPr lang="zh-CN" altLang="en-US" sz="2400" dirty="0"/>
              <a:t>本质是一个优化问题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访问频次策略</a:t>
            </a:r>
            <a:r>
              <a:rPr lang="en-US" altLang="zh-CN" sz="2400" dirty="0"/>
              <a:t>π_hat</a:t>
            </a:r>
            <a:r>
              <a:rPr lang="zh-CN" altLang="en-US" sz="2400" dirty="0"/>
              <a:t>是对</a:t>
            </a:r>
            <a:r>
              <a:rPr lang="en-US" altLang="zh-CN" sz="2400" dirty="0"/>
              <a:t>π_bar</a:t>
            </a:r>
            <a:r>
              <a:rPr lang="zh-CN" altLang="en-US" sz="2400" dirty="0"/>
              <a:t>的近似，</a:t>
            </a:r>
            <a:r>
              <a:rPr lang="en-US" altLang="zh-CN" sz="2400" dirty="0"/>
              <a:t>π_hat</a:t>
            </a:r>
            <a:r>
              <a:rPr lang="zh-CN" altLang="en-US" sz="2400" dirty="0"/>
              <a:t>会随模拟次数增加收敛到</a:t>
            </a:r>
            <a:r>
              <a:rPr lang="en-US" altLang="zh-CN" sz="2400" dirty="0"/>
              <a:t>π_bar</a:t>
            </a:r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en-US" altLang="zh-CN" sz="2400" dirty="0"/>
              <a:t>π_bar</a:t>
            </a:r>
            <a:r>
              <a:rPr lang="zh-CN" altLang="en-US" sz="2400" dirty="0"/>
              <a:t>即最大化（正则化后）收益的策略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E0C7B-CB07-4FFB-9156-2A00F039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343150"/>
            <a:ext cx="7343775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D03741-7DC6-4E12-B58C-D8B220D4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39" y="4415723"/>
            <a:ext cx="6677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新的策略提升算子</a:t>
            </a:r>
            <a:r>
              <a:rPr lang="en-US" altLang="zh-CN" dirty="0"/>
              <a:t>π_bar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19E3AC-AA64-4D66-AB51-4C8CA3EBE796}"/>
              </a:ext>
            </a:extLst>
          </p:cNvPr>
          <p:cNvSpPr txBox="1">
            <a:spLocks/>
          </p:cNvSpPr>
          <p:nvPr/>
        </p:nvSpPr>
        <p:spPr>
          <a:xfrm>
            <a:off x="742561" y="1875183"/>
            <a:ext cx="4212211" cy="419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400" dirty="0"/>
              <a:t>(7)</a:t>
            </a:r>
            <a:r>
              <a:rPr lang="zh-CN" altLang="en-US" sz="2400" dirty="0"/>
              <a:t>可以直接求解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（正向</a:t>
            </a:r>
            <a:r>
              <a:rPr lang="en-US" altLang="zh-CN" sz="2400" dirty="0"/>
              <a:t>KL</a:t>
            </a:r>
            <a:r>
              <a:rPr lang="zh-CN" altLang="en-US" sz="2400" dirty="0"/>
              <a:t>约束下的最优策略）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zh-CN" altLang="en-US" sz="2400" dirty="0"/>
              <a:t>更新较为平滑，模糊峰间差别</a:t>
            </a: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*MPO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论文中求解了反向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KL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约束下的最优策略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更新较为激进，偏好局部特征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altLang="zh-CN" sz="2400" dirty="0">
              <a:highlight>
                <a:srgbClr val="C0C0C0"/>
              </a:highlight>
            </a:endParaRPr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  <a:p>
            <a:pPr marL="0" indent="0">
              <a:buFont typeface="Arial"/>
              <a:buNone/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D03741-7DC6-4E12-B58C-D8B220D4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83" y="1850649"/>
            <a:ext cx="6677025" cy="847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AFA20B-F82F-4093-8BCC-8A6007D9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34" y="2938940"/>
            <a:ext cx="5267325" cy="1104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A635A7-6AC7-4BC2-9D2A-E741E5A7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380" y="4531935"/>
            <a:ext cx="6781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3437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" id="{58E4617E-ED80-4670-AB37-167CB830D7F6}" vid="{B102D6D9-EC6A-43AB-9D54-71FF832CC0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</Template>
  <TotalTime>2265</TotalTime>
  <Words>795</Words>
  <Application>Microsoft Office PowerPoint</Application>
  <PresentationFormat>宽屏</PresentationFormat>
  <Paragraphs>128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实验室</vt:lpstr>
      <vt:lpstr>Monte-Carlo Tree Search as  Regularized Policy Optimization</vt:lpstr>
      <vt:lpstr>概览</vt:lpstr>
      <vt:lpstr>AlphaGo Zero回顾</vt:lpstr>
      <vt:lpstr>AlphaGo Zero回顾</vt:lpstr>
      <vt:lpstr>AlphaGo Zero回顾</vt:lpstr>
      <vt:lpstr>访问频次策略</vt:lpstr>
      <vt:lpstr>访问频次策略</vt:lpstr>
      <vt:lpstr>访问频次策略</vt:lpstr>
      <vt:lpstr>新的策略提升算子π_bar</vt:lpstr>
      <vt:lpstr>π_bar的优点</vt:lpstr>
      <vt:lpstr>π_bar的局限性</vt:lpstr>
      <vt:lpstr>π_bar的应用</vt:lpstr>
      <vt:lpstr>实验</vt:lpstr>
      <vt:lpstr>实验</vt:lpstr>
      <vt:lpstr>小模拟次数实验</vt:lpstr>
      <vt:lpstr>消融实验</vt:lpstr>
      <vt:lpstr>大动作空间实验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国标麻将作业</dc:title>
  <dc:creator>鲁 云龙</dc:creator>
  <cp:lastModifiedBy>Wang Yongyi</cp:lastModifiedBy>
  <cp:revision>922</cp:revision>
  <dcterms:created xsi:type="dcterms:W3CDTF">2022-03-22T11:13:02Z</dcterms:created>
  <dcterms:modified xsi:type="dcterms:W3CDTF">2023-04-24T16:44:15Z</dcterms:modified>
</cp:coreProperties>
</file>