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9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6" r:id="rId4"/>
    <p:sldId id="291" r:id="rId6"/>
    <p:sldId id="290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f(x_1,\dot{x}_1,...,\frac{d^{n_1}}{dt^{n_1}}x_1;...;x_k,\dot{x}_k,...,\frac{d^{n_k}}{dt^{n_k}}x_k;\mathbf{u})=0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f(x_1,\dot{x}_1,...,\frac{d^{n_1}}{dt^{n_1}}x_1;...;x_k,\dot{x}_k,...,\frac{d^{n_k}}{dt^{n_k}}x_k;\mathbf{u})=0</a:t>
            </a:r>
            <a:endParaRPr lang="zh-CN" altLang="en-US"/>
          </a:p>
          <a:p>
            <a:r>
              <a:rPr lang="zh-CN" altLang="en-US"/>
              <a:t>\mathbf{x}:=(x_1,\dot{x}_1,...,\frac{d^{n_1-1}}{dt^{n_1-1}}x_1;...;x_k,\dot{x}_k,...,\frac{d^{n_k-1}}{dt^{n_k-1}}x_k)^\top</a:t>
            </a:r>
            <a:endParaRPr lang="zh-CN" altLang="en-US"/>
          </a:p>
          <a:p>
            <a:r>
              <a:rPr lang="zh-CN" altLang="en-US"/>
              <a:t>\mathbf{f}(\mathbf{x},\mathbf{\dot{x}};\mathbf{u})=\mathbf{0}</a:t>
            </a:r>
            <a:endParaRPr lang="zh-CN" altLang="en-US"/>
          </a:p>
          <a:p>
            <a:r>
              <a:rPr lang="zh-CN" altLang="en-US"/>
              <a:t>\begin{array}{c}</a:t>
            </a:r>
            <a:endParaRPr lang="zh-CN" altLang="en-US"/>
          </a:p>
          <a:p>
            <a:r>
              <a:rPr lang="zh-CN" altLang="en-US"/>
              <a:t>\mathbf{\dot{x}}=A\mathbf{x}+B\mathbf{u}\\</a:t>
            </a:r>
            <a:endParaRPr lang="zh-CN" altLang="en-US"/>
          </a:p>
          <a:p>
            <a:r>
              <a:rPr lang="zh-CN" altLang="en-US"/>
              <a:t>\mathbf{y}=C\mathbf{x}+D\mathbf{u}</a:t>
            </a:r>
            <a:endParaRPr lang="zh-CN" altLang="en-US"/>
          </a:p>
          <a:p>
            <a:r>
              <a:rPr lang="zh-CN" altLang="en-US"/>
              <a:t>\end{array}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\begin{array}{c}</a:t>
            </a:r>
            <a:endParaRPr lang="zh-CN" altLang="en-US"/>
          </a:p>
          <a:p>
            <a:r>
              <a:rPr lang="zh-CN" altLang="en-US"/>
              <a:t>F-m\ddot{x}=0 \\</a:t>
            </a:r>
            <a:endParaRPr lang="zh-CN" altLang="en-US"/>
          </a:p>
          <a:p>
            <a:r>
              <a:rPr lang="zh-CN" altLang="en-US"/>
              <a:t>\mathbf{x}=(x,\dot{x})^\top \\</a:t>
            </a:r>
            <a:endParaRPr lang="zh-CN" altLang="en-US"/>
          </a:p>
          <a:p>
            <a:r>
              <a:rPr lang="zh-CN" altLang="en-US"/>
              <a:t>\mathbf{\dot{x}}=(\dot{x},\ddot{x})^\top=(\dot{x},\frac{F}{m})^\top</a:t>
            </a:r>
            <a:endParaRPr lang="zh-CN" altLang="en-US"/>
          </a:p>
          <a:p>
            <a:r>
              <a:rPr lang="zh-CN" altLang="en-US"/>
              <a:t>=\left(\matrix{0 \ 1 \\ 0 \ 0}\right)\left(\matrix{x \\ \dot{x}}\right)+\left(\matrix{0\\ \frac{F}{m}}\right)=A\mathbf{x}+BF</a:t>
            </a:r>
            <a:endParaRPr lang="zh-CN" altLang="en-US"/>
          </a:p>
          <a:p>
            <a:r>
              <a:rPr lang="zh-CN" altLang="en-US"/>
              <a:t>\end{array}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\begin{array}{c}</a:t>
            </a:r>
            <a:endParaRPr lang="zh-CN" altLang="en-US"/>
          </a:p>
          <a:p>
            <a:r>
              <a:rPr lang="zh-CN" altLang="en-US"/>
              <a:t>F-k\dot{x}^2-m\ddot{x}=0 \\</a:t>
            </a:r>
            <a:endParaRPr lang="zh-CN" altLang="en-US"/>
          </a:p>
          <a:p>
            <a:r>
              <a:rPr lang="zh-CN" altLang="en-US"/>
              <a:t>\mathbf{x}=(x,\dot{x})^\top \\</a:t>
            </a:r>
            <a:endParaRPr lang="zh-CN" altLang="en-US"/>
          </a:p>
          <a:p>
            <a:r>
              <a:rPr lang="zh-CN" altLang="en-US"/>
              <a:t>\mathbf{\dot{x}}=(\dot{x},\ddot{x})^\top=(\dot{x},\frac{F-k\dot{x}^2}{m})^\top = </a:t>
            </a:r>
            <a:endParaRPr lang="zh-CN" altLang="en-US"/>
          </a:p>
          <a:p>
            <a:r>
              <a:rPr lang="zh-CN" altLang="en-US"/>
              <a:t>\mathbf{x}\mathbf{x}^\top\left(\matrix{0 \\ \frac{-k}{m}}\right) + \left(\matrix{0 \ 1 \\ 0 \ 0}\right)\mathbf{x}+\left(\matrix{0\\ \frac{F}{m}}\right)</a:t>
            </a:r>
            <a:endParaRPr lang="zh-CN" altLang="en-US"/>
          </a:p>
          <a:p>
            <a:r>
              <a:rPr lang="zh-CN" altLang="en-US"/>
              <a:t>\end{array}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\begin{array}{c}</a:t>
            </a:r>
            <a:endParaRPr lang="zh-CN" altLang="en-US"/>
          </a:p>
          <a:p>
            <a:r>
              <a:rPr lang="zh-CN" altLang="en-US"/>
              <a:t>\mathbf{\dot{x}}=A\mathbf{x}+B\mathbf{u} \\</a:t>
            </a:r>
            <a:endParaRPr lang="zh-CN" altLang="en-US"/>
          </a:p>
          <a:p>
            <a:r>
              <a:rPr lang="zh-CN" altLang="en-US"/>
              <a:t>\mathbf{x}((n+1)\Delta)=\bar{A}\mathbf{x}(n\Delta)+\bar{B}\mathbf{u}(n\Delta) \\</a:t>
            </a:r>
            <a:endParaRPr lang="zh-CN" altLang="en-US"/>
          </a:p>
          <a:p>
            <a:r>
              <a:rPr lang="zh-CN" altLang="en-US"/>
              <a:t>\mathbf{x}_{n+1}=\bar{A}\mathbf{x}_{n}+\bar{B}\mathbf{u}_n </a:t>
            </a:r>
            <a:endParaRPr lang="zh-CN" altLang="en-US"/>
          </a:p>
          <a:p>
            <a:r>
              <a:rPr lang="zh-CN" altLang="en-US"/>
              <a:t>\end{array}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\begin{array}{c}</a:t>
            </a:r>
            <a:endParaRPr lang="zh-CN" altLang="en-US"/>
          </a:p>
          <a:p>
            <a:r>
              <a:rPr lang="zh-CN" altLang="en-US"/>
              <a:t>\bar{A} = \exp(\Delta A) \\</a:t>
            </a:r>
            <a:endParaRPr lang="zh-CN" altLang="en-US"/>
          </a:p>
          <a:p>
            <a:r>
              <a:rPr lang="zh-CN" altLang="en-US"/>
              <a:t>\bar{B} = (\Delta A)^{-1}(\exp(\Delta A)-I)\Delta B</a:t>
            </a:r>
            <a:endParaRPr lang="zh-CN" altLang="en-US"/>
          </a:p>
          <a:p>
            <a:r>
              <a:rPr lang="zh-CN" altLang="en-US"/>
              <a:t>\end{array}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2667-72BD-4D5F-94AE-4151A88ED8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/>
          </a:bodyPr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806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8068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851" y="6428070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5425" y="644067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589"/>
            <a:ext cx="10515600" cy="570100"/>
          </a:xfrm>
        </p:spPr>
        <p:txBody>
          <a:bodyPr>
            <a:normAutofit/>
          </a:bodyPr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6392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45999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38517"/>
            <a:ext cx="10517188" cy="552171"/>
          </a:xfrm>
        </p:spPr>
        <p:txBody>
          <a:bodyPr>
            <a:normAutofit/>
          </a:bodyPr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36376"/>
            <a:ext cx="5159375" cy="5686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936375"/>
            <a:ext cx="5183188" cy="5687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93239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11707" y="639324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91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1910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9104"/>
            <a:ext cx="2743200" cy="365125"/>
          </a:xfrm>
        </p:spPr>
        <p:txBody>
          <a:bodyPr/>
          <a:lstStyle/>
          <a:p>
            <a:fld id="{0AD82667-72BD-4D5F-94AE-4151A88ED8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29554"/>
            <a:ext cx="3933825" cy="92784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129554"/>
            <a:ext cx="6172200" cy="4873625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232212"/>
            <a:ext cx="3932237" cy="4022259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2928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29" y="642928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084730"/>
            <a:ext cx="3933825" cy="972671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60895" y="1308848"/>
            <a:ext cx="5994495" cy="455220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71166"/>
            <a:ext cx="3932237" cy="3811588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7032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31" y="643703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7C6D-27DE-42DC-8259-BEC71FB1C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2667-72BD-4D5F-94AE-4151A88ED8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6133" cy="68759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5.sv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sv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1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1748" y="2334358"/>
            <a:ext cx="9144000" cy="189474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121212"/>
                </a:solidFill>
                <a:latin typeface="-apple-system"/>
              </a:rPr>
              <a:t>状态空间模型</a:t>
            </a:r>
            <a:br>
              <a:rPr lang="en-US" altLang="zh-CN" sz="3600" b="1" dirty="0">
                <a:solidFill>
                  <a:srgbClr val="121212"/>
                </a:solidFill>
                <a:latin typeface="-apple-system"/>
              </a:rPr>
            </a:br>
            <a:br>
              <a:rPr lang="en-US" altLang="zh-CN" sz="3600" b="1" dirty="0">
                <a:solidFill>
                  <a:srgbClr val="121212"/>
                </a:solidFill>
                <a:latin typeface="-apple-system"/>
              </a:rPr>
            </a:br>
            <a:r>
              <a:rPr lang="en-US" altLang="zh-CN" sz="3600" dirty="0">
                <a:latin typeface="+mn-lt"/>
                <a:ea typeface="+mn-ea"/>
                <a:cs typeface="+mn-cs"/>
              </a:rPr>
              <a:t>State Space Model</a:t>
            </a:r>
            <a:endParaRPr lang="en-US" altLang="zh-CN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0346690" y="5793105"/>
            <a:ext cx="1707515" cy="4692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/>
          </a:bodyPr>
          <a:lstStyle>
            <a:lvl1pPr algn="ct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报告人：汪永毅 </a:t>
            </a:r>
            <a:endParaRPr lang="en-US" altLang="zh-CN" sz="2000" b="1" dirty="0">
              <a:solidFill>
                <a:srgbClr val="121212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15" y="1939925"/>
            <a:ext cx="10706735" cy="42779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2400" dirty="0"/>
              <a:t>需要假设</a:t>
            </a:r>
            <a:r>
              <a:rPr lang="zh-CN" altLang="en-US" sz="2400" b="1" dirty="0"/>
              <a:t>历史输入</a:t>
            </a:r>
            <a:r>
              <a:rPr lang="zh-CN" altLang="en-US" sz="2400" dirty="0">
                <a:sym typeface="+mn-ea"/>
              </a:rPr>
              <a:t>的</a:t>
            </a:r>
            <a:r>
              <a:rPr lang="zh-CN" altLang="en-US" sz="2400" b="1" dirty="0"/>
              <a:t>重要性分布</a:t>
            </a:r>
            <a:r>
              <a:rPr lang="zh-CN" altLang="en-US" sz="2400" dirty="0"/>
              <a:t>情况，求解</a:t>
            </a:r>
            <a:r>
              <a:rPr lang="zh-CN" altLang="en-US" sz="2400" b="1" dirty="0"/>
              <a:t>最优</a:t>
            </a:r>
            <a:r>
              <a:rPr lang="zh-CN" altLang="en-US" sz="2400" dirty="0"/>
              <a:t>的</a:t>
            </a:r>
            <a:r>
              <a:rPr lang="en-US" altLang="zh-CN" sz="2400" dirty="0"/>
              <a:t> A </a:t>
            </a:r>
            <a:r>
              <a:rPr lang="zh-CN" altLang="en-US" sz="2400" dirty="0"/>
              <a:t>和</a:t>
            </a:r>
            <a:r>
              <a:rPr lang="en-US" altLang="zh-CN" sz="2400" dirty="0"/>
              <a:t> B —— HiPPO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如何处理历史输入？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将输入信号函数投影到一个（多项式）子空间中。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状态向量</a:t>
            </a:r>
            <a:r>
              <a:rPr lang="en-US" altLang="zh-CN" sz="2400" dirty="0"/>
              <a:t> x </a:t>
            </a:r>
            <a:r>
              <a:rPr lang="zh-CN" altLang="en-US" sz="2400" dirty="0"/>
              <a:t>表示投影到各个正交多项式的系数。（拉盖尔，勒让德，傅里叶等）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b="1" dirty="0"/>
              <a:t>如何定义重要性分布？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指数衰减假设、定长均匀窗口假设、变长均匀窗口假设。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如何定义最优？</a:t>
            </a:r>
            <a:endParaRPr lang="zh-CN" altLang="en-US" sz="2400" b="1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用重要性分布导出的函数距离来定义误差。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投影系数</a:t>
            </a:r>
            <a:r>
              <a:rPr lang="en-US" altLang="zh-CN" sz="2400" dirty="0">
                <a:sym typeface="+mn-ea"/>
              </a:rPr>
              <a:t> x </a:t>
            </a:r>
            <a:r>
              <a:rPr lang="zh-CN" altLang="en-US" sz="2400" dirty="0">
                <a:sym typeface="+mn-ea"/>
              </a:rPr>
              <a:t>重建出来的输入和原始输入</a:t>
            </a:r>
            <a:r>
              <a:rPr lang="en-US" altLang="zh-CN" sz="2400" dirty="0">
                <a:sym typeface="+mn-ea"/>
              </a:rPr>
              <a:t> u </a:t>
            </a:r>
            <a:r>
              <a:rPr lang="zh-CN" altLang="en-US" sz="2400" dirty="0">
                <a:sym typeface="+mn-ea"/>
              </a:rPr>
              <a:t>误差最小即为最优。</a:t>
            </a:r>
            <a:endParaRPr lang="zh-CN" altLang="en-US" sz="2400" dirty="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9845" y="3212465"/>
            <a:ext cx="817880" cy="3181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00225" y="4124960"/>
            <a:ext cx="1198245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25165" y="5404485"/>
            <a:ext cx="962025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的参数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043430"/>
            <a:ext cx="11400155" cy="2185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4868545"/>
            <a:ext cx="11400790" cy="1224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的参数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384425"/>
            <a:ext cx="10610850" cy="1504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888740"/>
            <a:ext cx="10611485" cy="1445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未完待续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起源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42315" y="1939925"/>
            <a:ext cx="11346180" cy="427799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经典的线性系统理论研究系统函数，即输入与输出的直接关系。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</a:t>
            </a:r>
            <a:r>
              <a:rPr lang="zh-CN" altLang="en-US" sz="2400" dirty="0"/>
              <a:t>难以全面揭露系统的内部特性，改变输出形式需要重新构建系统函数。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</a:t>
            </a:r>
            <a:r>
              <a:rPr lang="zh-CN" altLang="en-US" sz="2400" dirty="0"/>
              <a:t>分析多输入多输出系统不方便。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60</a:t>
            </a:r>
            <a:r>
              <a:rPr lang="zh-CN" altLang="en-US" sz="2400" dirty="0"/>
              <a:t>年代，</a:t>
            </a:r>
            <a:r>
              <a:rPr lang="en-US" altLang="zh-CN" sz="2400" dirty="0"/>
              <a:t>Kalman</a:t>
            </a:r>
            <a:r>
              <a:rPr lang="zh-CN" altLang="en-US" sz="2400" dirty="0"/>
              <a:t>引入了状态空间方法，现代系统控制理论形成。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 </a:t>
            </a:r>
            <a:r>
              <a:rPr lang="zh-CN" altLang="en-US" sz="2400" dirty="0"/>
              <a:t>用描述系统内部特性的</a:t>
            </a:r>
            <a:r>
              <a:rPr lang="en-US" altLang="zh-CN" sz="2400" dirty="0"/>
              <a:t> SSM </a:t>
            </a:r>
            <a:r>
              <a:rPr lang="zh-CN" altLang="en-US" sz="2400" dirty="0"/>
              <a:t>取代只描述系统外部特性的系统函数。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 </a:t>
            </a:r>
            <a:r>
              <a:rPr lang="zh-CN" altLang="en-US" sz="2400" dirty="0"/>
              <a:t>可以方便地描述多输入多输出系统。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 </a:t>
            </a:r>
            <a:r>
              <a:rPr lang="zh-CN" altLang="en-US" sz="2400" dirty="0"/>
              <a:t>也可描述非线性与时变系统。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线性（时不变）系统可用（常量）矩阵表示，容易分析。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基于状态空间模型（</a:t>
            </a:r>
            <a:r>
              <a:rPr lang="en-US" altLang="zh-CN" sz="2400" dirty="0"/>
              <a:t>SSM</a:t>
            </a:r>
            <a:r>
              <a:rPr lang="zh-CN" altLang="en-US" sz="2400" dirty="0"/>
              <a:t>）的神经网络结构用于序列建模：</a:t>
            </a:r>
            <a:r>
              <a:rPr lang="en-US" altLang="zh-CN" sz="2400" dirty="0"/>
              <a:t>HiPPO, S4, S5, Mamba.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90980" y="4957445"/>
            <a:ext cx="9765665" cy="922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42561" y="1939834"/>
            <a:ext cx="10706878" cy="4439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SSM</a:t>
            </a:r>
            <a:r>
              <a:rPr lang="zh-CN" altLang="en-US" sz="2400" dirty="0"/>
              <a:t>用于建模动态系统内部状态转移与产生输出的机制。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动态系统：按照</a:t>
            </a:r>
            <a:r>
              <a:rPr lang="zh-CN" altLang="en-US" sz="2400" b="1" dirty="0"/>
              <a:t>确定性</a:t>
            </a:r>
            <a:r>
              <a:rPr lang="zh-CN" altLang="en-US" sz="2400" dirty="0"/>
              <a:t>的规律随</a:t>
            </a:r>
            <a:r>
              <a:rPr lang="zh-CN" altLang="en-US" sz="2400" b="1" dirty="0"/>
              <a:t>时间</a:t>
            </a:r>
            <a:r>
              <a:rPr lang="zh-CN" altLang="en-US" sz="2400" dirty="0"/>
              <a:t>演化的系统：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连续</a:t>
            </a:r>
            <a:r>
              <a:rPr lang="zh-CN" altLang="en-US" sz="2400" dirty="0">
                <a:sym typeface="+mn-ea"/>
              </a:rPr>
              <a:t>时间</a:t>
            </a:r>
            <a:r>
              <a:rPr lang="en-US" altLang="zh-CN" sz="2400" dirty="0"/>
              <a:t>——</a:t>
            </a:r>
            <a:r>
              <a:rPr lang="zh-CN" altLang="en-US" sz="2400" dirty="0"/>
              <a:t>微分方程描述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离散</a:t>
            </a:r>
            <a:r>
              <a:rPr lang="zh-CN" altLang="en-US" sz="2400" dirty="0">
                <a:sym typeface="+mn-ea"/>
              </a:rPr>
              <a:t>时间</a:t>
            </a:r>
            <a:r>
              <a:rPr lang="en-US" altLang="zh-CN" sz="2400" dirty="0"/>
              <a:t>——</a:t>
            </a:r>
            <a:r>
              <a:rPr lang="zh-CN" altLang="en-US" sz="2400" dirty="0"/>
              <a:t>差分方程描述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连续时间动态系统状态方程（仅考虑状态转移机制）的一般形式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865630" y="5240020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29045" y="5240020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77615" y="6011545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状态变量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2564765" y="5803265"/>
            <a:ext cx="1212850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5" idx="3"/>
          </p:cNvCxnSpPr>
          <p:nvPr/>
        </p:nvCxnSpPr>
        <p:spPr>
          <a:xfrm flipH="1">
            <a:off x="4907280" y="5880100"/>
            <a:ext cx="1449070" cy="3155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32670" y="5240020"/>
            <a:ext cx="348615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542145" y="5880100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输入信号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5630" y="5240020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29045" y="5240020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77615" y="6011545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状态变量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2564765" y="5803265"/>
            <a:ext cx="1212850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932670" y="5240020"/>
            <a:ext cx="348615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概述</a:t>
            </a:r>
            <a:endParaRPr lang="zh-CN" altLang="en-US" dirty="0"/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00250" y="3487420"/>
            <a:ext cx="8400415" cy="817245"/>
          </a:xfrm>
          <a:prstGeom prst="rect">
            <a:avLst/>
          </a:prstGeom>
        </p:spPr>
      </p:pic>
      <p:pic>
        <p:nvPicPr>
          <p:cNvPr id="12" name="图片 11" descr="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2850" y="1953895"/>
            <a:ext cx="9765665" cy="92265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9385" y="5033010"/>
            <a:ext cx="3101975" cy="540385"/>
          </a:xfrm>
          <a:prstGeom prst="rect">
            <a:avLst/>
          </a:prstGeom>
        </p:spPr>
      </p:pic>
      <p:pic>
        <p:nvPicPr>
          <p:cNvPr id="10" name="图片 9" descr="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7855" y="4717415"/>
            <a:ext cx="2901950" cy="117284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4627880" y="2889885"/>
            <a:ext cx="1449070" cy="3155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262745" y="2889885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输入信号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86230" y="2249805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49645" y="2249805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02990" y="3195320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状态变量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285365" y="2813050"/>
            <a:ext cx="1212850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53270" y="2249805"/>
            <a:ext cx="348615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99500" y="5119370"/>
            <a:ext cx="349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线性时不变系统状态的矩阵表示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97855" y="5487670"/>
            <a:ext cx="348615" cy="4527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77840" y="594042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输出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9975" y="4046855"/>
            <a:ext cx="10149840" cy="2267585"/>
          </a:xfrm>
          <a:prstGeom prst="rect">
            <a:avLst/>
          </a:prstGeom>
        </p:spPr>
      </p:pic>
      <p:pic>
        <p:nvPicPr>
          <p:cNvPr id="11" name="图片 10" descr="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995" y="1691005"/>
            <a:ext cx="9731375" cy="21482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连续时间</a:t>
            </a:r>
            <a:r>
              <a:rPr lang="en-US" altLang="zh-CN" dirty="0"/>
              <a:t>SSM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69975" y="2017395"/>
            <a:ext cx="269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线性：牛顿第二定律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9975" y="4514215"/>
            <a:ext cx="299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非线性：空气阻力中的运动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8015" y="1230630"/>
            <a:ext cx="184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输入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控制信号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7925" y="1642745"/>
            <a:ext cx="459740" cy="4933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离散化连续时间</a:t>
            </a:r>
            <a:r>
              <a:rPr lang="en-US" altLang="zh-CN" dirty="0"/>
              <a:t>SSM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15" y="1939925"/>
            <a:ext cx="10706735" cy="427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 dirty="0"/>
              <a:t>以一定时间间隔离散化连续时间系统的状态向量。</a:t>
            </a:r>
            <a:endParaRPr lang="zh-CN" altLang="en-US" sz="2400" dirty="0"/>
          </a:p>
        </p:txBody>
      </p:sp>
      <p:pic>
        <p:nvPicPr>
          <p:cNvPr id="4" name="图片 3" descr="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2479040"/>
            <a:ext cx="5526405" cy="152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270" y="4283075"/>
            <a:ext cx="5136515" cy="172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745" y="4283075"/>
            <a:ext cx="4933315" cy="1722755"/>
          </a:xfrm>
          <a:prstGeom prst="rect">
            <a:avLst/>
          </a:prstGeom>
        </p:spPr>
      </p:pic>
      <p:pic>
        <p:nvPicPr>
          <p:cNvPr id="5" name="图片 4" descr="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5915" y="2761615"/>
            <a:ext cx="4763135" cy="963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22235" y="1691005"/>
            <a:ext cx="3370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零阶保持离散化（</a:t>
            </a:r>
            <a:r>
              <a:rPr lang="en-US" altLang="zh-CN">
                <a:solidFill>
                  <a:srgbClr val="FF0000"/>
                </a:solidFill>
              </a:rPr>
              <a:t>ZOH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与连续</a:t>
            </a:r>
            <a:r>
              <a:rPr lang="en-US" altLang="zh-CN">
                <a:solidFill>
                  <a:srgbClr val="FF0000"/>
                </a:solidFill>
              </a:rPr>
              <a:t>SSM</a:t>
            </a:r>
            <a:r>
              <a:rPr lang="zh-CN" altLang="en-US">
                <a:solidFill>
                  <a:srgbClr val="FF0000"/>
                </a:solidFill>
              </a:rPr>
              <a:t>输入输出保持一致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离散化连续时间</a:t>
            </a:r>
            <a:r>
              <a:rPr lang="en-US" altLang="zh-CN" dirty="0"/>
              <a:t>SSM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15" y="1939925"/>
            <a:ext cx="10706735" cy="427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400" dirty="0"/>
              <a:t>以一定时间间隔离散化连续时间系统的状态向量。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4833620"/>
            <a:ext cx="7459980" cy="990600"/>
          </a:xfrm>
          <a:prstGeom prst="rect">
            <a:avLst/>
          </a:prstGeom>
        </p:spPr>
      </p:pic>
      <p:pic>
        <p:nvPicPr>
          <p:cNvPr id="9" name="图片 8" descr="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480" y="2664460"/>
            <a:ext cx="5526405" cy="15290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11310" y="4729480"/>
            <a:ext cx="2691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双线性离散化（</a:t>
            </a:r>
            <a:r>
              <a:rPr lang="en-US" altLang="zh-CN">
                <a:solidFill>
                  <a:srgbClr val="FF0000"/>
                </a:solidFill>
              </a:rPr>
              <a:t>Bilinear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容易计算，但行为与连续</a:t>
            </a:r>
            <a:r>
              <a:rPr lang="en-US" altLang="zh-CN">
                <a:solidFill>
                  <a:srgbClr val="FF0000"/>
                </a:solidFill>
              </a:rPr>
              <a:t>SSM</a:t>
            </a:r>
            <a:r>
              <a:rPr lang="zh-CN" altLang="en-US">
                <a:solidFill>
                  <a:srgbClr val="FF0000"/>
                </a:solidFill>
              </a:rPr>
              <a:t>并不完全一致。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15" y="1939925"/>
            <a:ext cx="10706735" cy="427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 dirty="0"/>
              <a:t>SSM</a:t>
            </a:r>
            <a:r>
              <a:rPr lang="zh-CN" altLang="en-US" sz="2400" dirty="0"/>
              <a:t>使用状态向量</a:t>
            </a:r>
            <a:r>
              <a:rPr lang="en-US" altLang="zh-CN" sz="2400" dirty="0"/>
              <a:t> x </a:t>
            </a:r>
            <a:r>
              <a:rPr lang="zh-CN" altLang="en-US" sz="2400" dirty="0"/>
              <a:t>建模动态系统的状态随时间的变化。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矩阵</a:t>
            </a:r>
            <a:r>
              <a:rPr lang="en-US" altLang="zh-CN" sz="2400" dirty="0"/>
              <a:t> A </a:t>
            </a:r>
            <a:r>
              <a:rPr lang="zh-CN" altLang="en-US" sz="2400" dirty="0"/>
              <a:t>决定系统之前时刻状态对当前状态的影响。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矩阵</a:t>
            </a:r>
            <a:r>
              <a:rPr lang="en-US" altLang="zh-CN" sz="2400" dirty="0"/>
              <a:t> B </a:t>
            </a:r>
            <a:r>
              <a:rPr lang="zh-CN" altLang="en-US" sz="2400" dirty="0"/>
              <a:t>决定输入对当前状态的影响。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矩阵</a:t>
            </a:r>
            <a:r>
              <a:rPr lang="en-US" altLang="zh-CN" sz="2400" dirty="0"/>
              <a:t> C </a:t>
            </a:r>
            <a:r>
              <a:rPr lang="zh-CN" altLang="en-US" sz="2400" dirty="0"/>
              <a:t>决定系统状态对输出的影响。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矩阵</a:t>
            </a:r>
            <a:r>
              <a:rPr lang="en-US" altLang="zh-CN" sz="2400" dirty="0"/>
              <a:t> D </a:t>
            </a:r>
            <a:r>
              <a:rPr lang="zh-CN" altLang="en-US" sz="2400" dirty="0"/>
              <a:t>决定输入对输出的直接影响。（容易计算，可以不考虑）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2560" y="3255645"/>
            <a:ext cx="3951605" cy="1646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SSM</a:t>
            </a:r>
            <a:r>
              <a:rPr lang="zh-CN" altLang="en-US" dirty="0"/>
              <a:t>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315" y="1939925"/>
            <a:ext cx="10706735" cy="427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 dirty="0"/>
              <a:t>A, B, C, D </a:t>
            </a:r>
            <a:r>
              <a:rPr lang="zh-CN" altLang="en-US" sz="2400" dirty="0"/>
              <a:t>是</a:t>
            </a:r>
            <a:r>
              <a:rPr lang="en-US" altLang="zh-CN" sz="2400" dirty="0"/>
              <a:t> SSM </a:t>
            </a:r>
            <a:r>
              <a:rPr lang="zh-CN" altLang="en-US" sz="2400" dirty="0"/>
              <a:t>的参数。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A, B </a:t>
            </a:r>
            <a:r>
              <a:rPr lang="zh-CN" altLang="en-US" sz="2400" dirty="0"/>
              <a:t>决定了系统状态转移的机制；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C, D </a:t>
            </a:r>
            <a:r>
              <a:rPr lang="zh-CN" altLang="en-US" sz="2400" dirty="0"/>
              <a:t>决定了系统产生输出的机制。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在序列建模中，如何选择合适的</a:t>
            </a:r>
            <a:r>
              <a:rPr lang="en-US" altLang="zh-CN" sz="2400" dirty="0"/>
              <a:t> A, B</a:t>
            </a:r>
            <a:r>
              <a:rPr lang="zh-CN" altLang="en-US" sz="2400" dirty="0"/>
              <a:t>？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</a:t>
            </a:r>
            <a:r>
              <a:rPr lang="zh-CN" altLang="en-US" sz="2400" dirty="0"/>
              <a:t>控制历史信息对状态的影响，</a:t>
            </a:r>
            <a:r>
              <a:rPr lang="en-US" altLang="zh-CN" sz="2400" dirty="0"/>
              <a:t>B </a:t>
            </a:r>
            <a:r>
              <a:rPr lang="zh-CN" altLang="en-US" sz="2400" dirty="0"/>
              <a:t>控制当前输入对状态的影响。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需要假设</a:t>
            </a:r>
            <a:r>
              <a:rPr lang="zh-CN" altLang="en-US" sz="2400" b="1" dirty="0"/>
              <a:t>历史输入</a:t>
            </a:r>
            <a:r>
              <a:rPr lang="zh-CN" altLang="en-US" sz="2400" dirty="0"/>
              <a:t>的</a:t>
            </a:r>
            <a:r>
              <a:rPr lang="zh-CN" altLang="en-US" sz="2400" b="1" dirty="0"/>
              <a:t>重要性分布</a:t>
            </a:r>
            <a:r>
              <a:rPr lang="zh-CN" altLang="en-US" sz="2400" dirty="0"/>
              <a:t>情况，求解</a:t>
            </a:r>
            <a:r>
              <a:rPr lang="zh-CN" altLang="en-US" sz="2400" b="1" dirty="0"/>
              <a:t>最优</a:t>
            </a:r>
            <a:r>
              <a:rPr lang="zh-CN" altLang="en-US" sz="2400" dirty="0"/>
              <a:t>的</a:t>
            </a:r>
            <a:r>
              <a:rPr lang="en-US" altLang="zh-CN" sz="2400" dirty="0"/>
              <a:t> A </a:t>
            </a:r>
            <a:r>
              <a:rPr lang="zh-CN" altLang="en-US" sz="2400" dirty="0"/>
              <a:t>和</a:t>
            </a:r>
            <a:r>
              <a:rPr lang="en-US" altLang="zh-CN" sz="2400" dirty="0"/>
              <a:t> B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360" y="1939925"/>
            <a:ext cx="3474720" cy="1447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80,&quot;width&quot;:10392}"/>
</p:tagLst>
</file>

<file path=ppt/tags/tag2.xml><?xml version="1.0" encoding="utf-8"?>
<p:tagLst xmlns:p="http://schemas.openxmlformats.org/presentationml/2006/main">
  <p:tag name="KSO_WPP_MARK_KEY" val="5f37de21-5cb0-4bce-a928-1347ca72b5e7"/>
  <p:tag name="COMMONDATA" val="eyJoZGlkIjoiZmI1YTQ1NWYwNGQyODRlZWFkNTkyNWYzODZlZTgwMWYifQ=="/>
</p:tagLst>
</file>

<file path=ppt/theme/theme1.xml><?xml version="1.0" encoding="utf-8"?>
<a:theme xmlns:a="http://schemas.openxmlformats.org/drawingml/2006/main" name="实验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</Template>
  <TotalTime>0</TotalTime>
  <Words>1115</Words>
  <Application>WPS 演示</Application>
  <PresentationFormat>宽屏</PresentationFormat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Arial</vt:lpstr>
      <vt:lpstr>-apple-system</vt:lpstr>
      <vt:lpstr>Segoe Print</vt:lpstr>
      <vt:lpstr>等线 Light</vt:lpstr>
      <vt:lpstr>微软雅黑</vt:lpstr>
      <vt:lpstr>Arial Unicode MS</vt:lpstr>
      <vt:lpstr>Calibri Light</vt:lpstr>
      <vt:lpstr>等线</vt:lpstr>
      <vt:lpstr>Calibri</vt:lpstr>
      <vt:lpstr>实验室</vt:lpstr>
      <vt:lpstr>状态空间模型  State Space Model</vt:lpstr>
      <vt:lpstr>起源</vt:lpstr>
      <vt:lpstr>概述</vt:lpstr>
      <vt:lpstr>概述</vt:lpstr>
      <vt:lpstr>连续时间SSM</vt:lpstr>
      <vt:lpstr>离散化连续时间SSM</vt:lpstr>
      <vt:lpstr>离散化连续时间SSM</vt:lpstr>
      <vt:lpstr>离散化连续时间SSM</vt:lpstr>
      <vt:lpstr>SSM的超参数</vt:lpstr>
      <vt:lpstr>SSM的参数</vt:lpstr>
      <vt:lpstr>SSM的参数</vt:lpstr>
      <vt:lpstr>SSM的参数</vt:lpstr>
      <vt:lpstr>SSM的参数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状态空间模型</dc:title>
  <dc:creator>汪永毅</dc:creator>
  <cp:lastModifiedBy>26641</cp:lastModifiedBy>
  <cp:revision>1202</cp:revision>
  <dcterms:created xsi:type="dcterms:W3CDTF">2022-03-22T11:13:00Z</dcterms:created>
  <dcterms:modified xsi:type="dcterms:W3CDTF">2024-05-22T20:36:40Z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D4AA7DAE1FDF4299857DFB49FD043D6A</vt:lpwstr>
  </property>
  <property fmtid="{D5CDD505-2E9C-101B-9397-08002B2CF9AE}" pid="3" name="KSOProductBuildVer">
    <vt:lpwstr>2052-11.1.0.12165</vt:lpwstr>
  </property>
</Properties>
</file>